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wmf" ContentType="image/x-wmf"/>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xml" ContentType="application/vnd.openxmlformats-officedocument.themeOverr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1.xml" ContentType="application/vnd.openxmlformats-officedocument.presentationml.notesSlide+xml"/>
  <Override PartName="/ppt/notesSlides/notesSlide2.xml" ContentType="application/vnd.openxmlformats-officedocument.presentationml.notesSlide+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firstSlideNum="0" removePersonalInfoOnSave="1" saveSubsetFonts="1">
  <p:sldMasterIdLst>
    <p:sldMasterId id="2147483648" r:id="rId4"/>
  </p:sldMasterIdLst>
  <p:notesMasterIdLst>
    <p:notesMasterId r:id="rId235"/>
  </p:notesMasterIdLst>
  <p:sldIdLst>
    <p:sldId id="256" r:id="rId5"/>
    <p:sldId id="258" r:id="rId6"/>
    <p:sldId id="489" r:id="rId7"/>
    <p:sldId id="265" r:id="rId8"/>
    <p:sldId id="662" r:id="rId9"/>
    <p:sldId id="663" r:id="rId10"/>
    <p:sldId id="436" r:id="rId11"/>
    <p:sldId id="437" r:id="rId12"/>
    <p:sldId id="664" r:id="rId13"/>
    <p:sldId id="665" r:id="rId14"/>
    <p:sldId id="492" r:id="rId15"/>
    <p:sldId id="493" r:id="rId16"/>
    <p:sldId id="440" r:id="rId17"/>
    <p:sldId id="494" r:id="rId18"/>
    <p:sldId id="666" r:id="rId19"/>
    <p:sldId id="667" r:id="rId20"/>
    <p:sldId id="946" r:id="rId21"/>
    <p:sldId id="497" r:id="rId22"/>
    <p:sldId id="668" r:id="rId23"/>
    <p:sldId id="669" r:id="rId24"/>
    <p:sldId id="670" r:id="rId25"/>
    <p:sldId id="501" r:id="rId26"/>
    <p:sldId id="502" r:id="rId27"/>
    <p:sldId id="616" r:id="rId28"/>
    <p:sldId id="503" r:id="rId29"/>
    <p:sldId id="850" r:id="rId30"/>
    <p:sldId id="907" r:id="rId31"/>
    <p:sldId id="671" r:id="rId32"/>
    <p:sldId id="504" r:id="rId33"/>
    <p:sldId id="506" r:id="rId34"/>
    <p:sldId id="507" r:id="rId35"/>
    <p:sldId id="672" r:id="rId36"/>
    <p:sldId id="509" r:id="rId37"/>
    <p:sldId id="673" r:id="rId38"/>
    <p:sldId id="511" r:id="rId39"/>
    <p:sldId id="674" r:id="rId40"/>
    <p:sldId id="513" r:id="rId41"/>
    <p:sldId id="675" r:id="rId42"/>
    <p:sldId id="515" r:id="rId43"/>
    <p:sldId id="516" r:id="rId44"/>
    <p:sldId id="517" r:id="rId45"/>
    <p:sldId id="518" r:id="rId46"/>
    <p:sldId id="911" r:id="rId47"/>
    <p:sldId id="894" r:id="rId48"/>
    <p:sldId id="521" r:id="rId49"/>
    <p:sldId id="889" r:id="rId50"/>
    <p:sldId id="890" r:id="rId51"/>
    <p:sldId id="947" r:id="rId52"/>
    <p:sldId id="948" r:id="rId53"/>
    <p:sldId id="949" r:id="rId54"/>
    <p:sldId id="899" r:id="rId55"/>
    <p:sldId id="951" r:id="rId56"/>
    <p:sldId id="829" r:id="rId57"/>
    <p:sldId id="830" r:id="rId58"/>
    <p:sldId id="895" r:id="rId59"/>
    <p:sldId id="831" r:id="rId60"/>
    <p:sldId id="897" r:id="rId61"/>
    <p:sldId id="833" r:id="rId62"/>
    <p:sldId id="914" r:id="rId63"/>
    <p:sldId id="915" r:id="rId64"/>
    <p:sldId id="883" r:id="rId65"/>
    <p:sldId id="916" r:id="rId66"/>
    <p:sldId id="834" r:id="rId67"/>
    <p:sldId id="835" r:id="rId68"/>
    <p:sldId id="871" r:id="rId69"/>
    <p:sldId id="919" r:id="rId70"/>
    <p:sldId id="856" r:id="rId71"/>
    <p:sldId id="836" r:id="rId72"/>
    <p:sldId id="920" r:id="rId73"/>
    <p:sldId id="921" r:id="rId74"/>
    <p:sldId id="837" r:id="rId75"/>
    <p:sldId id="918" r:id="rId76"/>
    <p:sldId id="838" r:id="rId77"/>
    <p:sldId id="839" r:id="rId78"/>
    <p:sldId id="922" r:id="rId79"/>
    <p:sldId id="840" r:id="rId80"/>
    <p:sldId id="841" r:id="rId81"/>
    <p:sldId id="925" r:id="rId82"/>
    <p:sldId id="924" r:id="rId83"/>
    <p:sldId id="842" r:id="rId84"/>
    <p:sldId id="896" r:id="rId85"/>
    <p:sldId id="926" r:id="rId86"/>
    <p:sldId id="900" r:id="rId87"/>
    <p:sldId id="901" r:id="rId88"/>
    <p:sldId id="927" r:id="rId89"/>
    <p:sldId id="912" r:id="rId90"/>
    <p:sldId id="531" r:id="rId91"/>
    <p:sldId id="886" r:id="rId92"/>
    <p:sldId id="928" r:id="rId93"/>
    <p:sldId id="532" r:id="rId94"/>
    <p:sldId id="762" r:id="rId95"/>
    <p:sldId id="533" r:id="rId96"/>
    <p:sldId id="887" r:id="rId97"/>
    <p:sldId id="534" r:id="rId98"/>
    <p:sldId id="658" r:id="rId99"/>
    <p:sldId id="751" r:id="rId100"/>
    <p:sldId id="929" r:id="rId101"/>
    <p:sldId id="535" r:id="rId102"/>
    <p:sldId id="888" r:id="rId103"/>
    <p:sldId id="752" r:id="rId104"/>
    <p:sldId id="537" r:id="rId105"/>
    <p:sldId id="724" r:id="rId106"/>
    <p:sldId id="753" r:id="rId107"/>
    <p:sldId id="539" r:id="rId108"/>
    <p:sldId id="625" r:id="rId109"/>
    <p:sldId id="773" r:id="rId110"/>
    <p:sldId id="930" r:id="rId111"/>
    <p:sldId id="784" r:id="rId112"/>
    <p:sldId id="785" r:id="rId113"/>
    <p:sldId id="786" r:id="rId114"/>
    <p:sldId id="787" r:id="rId115"/>
    <p:sldId id="903" r:id="rId116"/>
    <p:sldId id="788" r:id="rId117"/>
    <p:sldId id="789" r:id="rId118"/>
    <p:sldId id="904" r:id="rId119"/>
    <p:sldId id="790" r:id="rId120"/>
    <p:sldId id="857" r:id="rId121"/>
    <p:sldId id="791" r:id="rId122"/>
    <p:sldId id="905" r:id="rId123"/>
    <p:sldId id="792" r:id="rId124"/>
    <p:sldId id="793" r:id="rId125"/>
    <p:sldId id="794" r:id="rId126"/>
    <p:sldId id="878" r:id="rId127"/>
    <p:sldId id="795" r:id="rId128"/>
    <p:sldId id="796" r:id="rId129"/>
    <p:sldId id="797" r:id="rId130"/>
    <p:sldId id="799" r:id="rId131"/>
    <p:sldId id="898" r:id="rId132"/>
    <p:sldId id="906" r:id="rId133"/>
    <p:sldId id="550" r:id="rId134"/>
    <p:sldId id="551" r:id="rId135"/>
    <p:sldId id="552" r:id="rId136"/>
    <p:sldId id="553" r:id="rId137"/>
    <p:sldId id="554" r:id="rId138"/>
    <p:sldId id="555" r:id="rId139"/>
    <p:sldId id="560" r:id="rId140"/>
    <p:sldId id="556" r:id="rId141"/>
    <p:sldId id="557" r:id="rId142"/>
    <p:sldId id="558" r:id="rId143"/>
    <p:sldId id="559" r:id="rId144"/>
    <p:sldId id="561" r:id="rId145"/>
    <p:sldId id="562" r:id="rId146"/>
    <p:sldId id="563" r:id="rId147"/>
    <p:sldId id="676" r:id="rId148"/>
    <p:sldId id="677" r:id="rId149"/>
    <p:sldId id="678" r:id="rId150"/>
    <p:sldId id="679" r:id="rId151"/>
    <p:sldId id="680" r:id="rId152"/>
    <p:sldId id="681" r:id="rId153"/>
    <p:sldId id="682" r:id="rId154"/>
    <p:sldId id="683" r:id="rId155"/>
    <p:sldId id="684" r:id="rId156"/>
    <p:sldId id="685" r:id="rId157"/>
    <p:sldId id="686" r:id="rId158"/>
    <p:sldId id="687" r:id="rId159"/>
    <p:sldId id="688" r:id="rId160"/>
    <p:sldId id="689" r:id="rId161"/>
    <p:sldId id="690" r:id="rId162"/>
    <p:sldId id="691" r:id="rId163"/>
    <p:sldId id="692" r:id="rId164"/>
    <p:sldId id="693" r:id="rId165"/>
    <p:sldId id="694" r:id="rId166"/>
    <p:sldId id="695" r:id="rId167"/>
    <p:sldId id="696" r:id="rId168"/>
    <p:sldId id="697" r:id="rId169"/>
    <p:sldId id="698" r:id="rId170"/>
    <p:sldId id="699" r:id="rId171"/>
    <p:sldId id="700" r:id="rId172"/>
    <p:sldId id="868" r:id="rId173"/>
    <p:sldId id="701" r:id="rId174"/>
    <p:sldId id="702" r:id="rId175"/>
    <p:sldId id="703" r:id="rId176"/>
    <p:sldId id="704" r:id="rId177"/>
    <p:sldId id="705" r:id="rId178"/>
    <p:sldId id="706" r:id="rId179"/>
    <p:sldId id="707" r:id="rId180"/>
    <p:sldId id="708" r:id="rId181"/>
    <p:sldId id="709" r:id="rId182"/>
    <p:sldId id="710" r:id="rId183"/>
    <p:sldId id="711" r:id="rId184"/>
    <p:sldId id="712" r:id="rId185"/>
    <p:sldId id="713" r:id="rId186"/>
    <p:sldId id="714" r:id="rId187"/>
    <p:sldId id="715" r:id="rId188"/>
    <p:sldId id="908" r:id="rId189"/>
    <p:sldId id="909" r:id="rId190"/>
    <p:sldId id="910" r:id="rId191"/>
    <p:sldId id="717" r:id="rId192"/>
    <p:sldId id="718" r:id="rId193"/>
    <p:sldId id="719" r:id="rId194"/>
    <p:sldId id="720" r:id="rId195"/>
    <p:sldId id="721" r:id="rId196"/>
    <p:sldId id="933" r:id="rId197"/>
    <p:sldId id="932" r:id="rId198"/>
    <p:sldId id="931" r:id="rId199"/>
    <p:sldId id="935" r:id="rId200"/>
    <p:sldId id="934" r:id="rId201"/>
    <p:sldId id="936" r:id="rId202"/>
    <p:sldId id="776" r:id="rId203"/>
    <p:sldId id="937" r:id="rId204"/>
    <p:sldId id="938" r:id="rId205"/>
    <p:sldId id="722" r:id="rId206"/>
    <p:sldId id="723" r:id="rId207"/>
    <p:sldId id="939" r:id="rId208"/>
    <p:sldId id="728" r:id="rId209"/>
    <p:sldId id="730" r:id="rId210"/>
    <p:sldId id="940" r:id="rId211"/>
    <p:sldId id="755" r:id="rId212"/>
    <p:sldId id="731" r:id="rId213"/>
    <p:sldId id="733" r:id="rId214"/>
    <p:sldId id="941" r:id="rId215"/>
    <p:sldId id="734" r:id="rId216"/>
    <p:sldId id="735" r:id="rId217"/>
    <p:sldId id="859" r:id="rId218"/>
    <p:sldId id="942" r:id="rId219"/>
    <p:sldId id="737" r:id="rId220"/>
    <p:sldId id="739" r:id="rId221"/>
    <p:sldId id="943" r:id="rId222"/>
    <p:sldId id="741" r:id="rId223"/>
    <p:sldId id="757" r:id="rId224"/>
    <p:sldId id="944" r:id="rId225"/>
    <p:sldId id="777" r:id="rId226"/>
    <p:sldId id="743" r:id="rId227"/>
    <p:sldId id="945" r:id="rId228"/>
    <p:sldId id="745" r:id="rId229"/>
    <p:sldId id="758" r:id="rId230"/>
    <p:sldId id="746" r:id="rId231"/>
    <p:sldId id="783" r:id="rId232"/>
    <p:sldId id="610" r:id="rId233"/>
    <p:sldId id="611" r:id="rId234"/>
  </p:sldIdLst>
  <p:sldSz cx="10691813" cy="7559675"/>
  <p:notesSz cx="6735763" cy="9866313"/>
  <p:defaultTex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0000000-0000-0000-0000-000000000000}" name="作成者" initials="A" userId="Author"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33CC"/>
    <a:srgbClr val="B3DEFF"/>
    <a:srgbClr val="EF8B47"/>
    <a:srgbClr val="EAB200"/>
    <a:srgbClr val="D3D3D3"/>
    <a:srgbClr val="ED7D31"/>
    <a:srgbClr val="DCE6F2"/>
    <a:srgbClr val="FFFFFF"/>
    <a:srgbClr val="CBD1D0"/>
    <a:srgbClr val="E7EAE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9BADBDA9-3836-47A2-8D07-102D5ECA2C02}" v="96" dt="2024-03-14T02:09:29.756"/>
  </p1510:revLst>
</p1510:revInfo>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3493" autoAdjust="0"/>
    <p:restoredTop sz="94626" autoAdjust="0"/>
  </p:normalViewPr>
  <p:slideViewPr>
    <p:cSldViewPr snapToGrid="0" showGuides="1">
      <p:cViewPr varScale="1">
        <p:scale>
          <a:sx n="60" d="100"/>
          <a:sy n="60" d="100"/>
        </p:scale>
        <p:origin x="1248" y="60"/>
      </p:cViewPr>
      <p:guideLst/>
    </p:cSldViewPr>
  </p:slideViewPr>
  <p:outlineViewPr>
    <p:cViewPr>
      <p:scale>
        <a:sx n="33" d="100"/>
        <a:sy n="33" d="100"/>
      </p:scale>
      <p:origin x="0" y="0"/>
    </p:cViewPr>
  </p:outlineViewPr>
  <p:notesTextViewPr>
    <p:cViewPr>
      <p:scale>
        <a:sx n="3" d="2"/>
        <a:sy n="3" d="2"/>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3.xml"/><Relationship Id="rId21" Type="http://schemas.openxmlformats.org/officeDocument/2006/relationships/slide" Target="slides/slide17.xml"/><Relationship Id="rId42" Type="http://schemas.openxmlformats.org/officeDocument/2006/relationships/slide" Target="slides/slide38.xml"/><Relationship Id="rId63" Type="http://schemas.openxmlformats.org/officeDocument/2006/relationships/slide" Target="slides/slide59.xml"/><Relationship Id="rId84" Type="http://schemas.openxmlformats.org/officeDocument/2006/relationships/slide" Target="slides/slide80.xml"/><Relationship Id="rId138" Type="http://schemas.openxmlformats.org/officeDocument/2006/relationships/slide" Target="slides/slide134.xml"/><Relationship Id="rId159" Type="http://schemas.openxmlformats.org/officeDocument/2006/relationships/slide" Target="slides/slide155.xml"/><Relationship Id="rId170" Type="http://schemas.openxmlformats.org/officeDocument/2006/relationships/slide" Target="slides/slide166.xml"/><Relationship Id="rId191" Type="http://schemas.openxmlformats.org/officeDocument/2006/relationships/slide" Target="slides/slide187.xml"/><Relationship Id="rId205" Type="http://schemas.openxmlformats.org/officeDocument/2006/relationships/slide" Target="slides/slide201.xml"/><Relationship Id="rId226" Type="http://schemas.openxmlformats.org/officeDocument/2006/relationships/slide" Target="slides/slide222.xml"/><Relationship Id="rId107" Type="http://schemas.openxmlformats.org/officeDocument/2006/relationships/slide" Target="slides/slide103.xml"/><Relationship Id="rId11" Type="http://schemas.openxmlformats.org/officeDocument/2006/relationships/slide" Target="slides/slide7.xml"/><Relationship Id="rId32" Type="http://schemas.openxmlformats.org/officeDocument/2006/relationships/slide" Target="slides/slide28.xml"/><Relationship Id="rId53" Type="http://schemas.openxmlformats.org/officeDocument/2006/relationships/slide" Target="slides/slide49.xml"/><Relationship Id="rId74" Type="http://schemas.openxmlformats.org/officeDocument/2006/relationships/slide" Target="slides/slide70.xml"/><Relationship Id="rId128" Type="http://schemas.openxmlformats.org/officeDocument/2006/relationships/slide" Target="slides/slide124.xml"/><Relationship Id="rId149" Type="http://schemas.openxmlformats.org/officeDocument/2006/relationships/slide" Target="slides/slide145.xml"/><Relationship Id="rId5" Type="http://schemas.openxmlformats.org/officeDocument/2006/relationships/slide" Target="slides/slide1.xml"/><Relationship Id="rId95" Type="http://schemas.openxmlformats.org/officeDocument/2006/relationships/slide" Target="slides/slide91.xml"/><Relationship Id="rId160" Type="http://schemas.openxmlformats.org/officeDocument/2006/relationships/slide" Target="slides/slide156.xml"/><Relationship Id="rId181" Type="http://schemas.openxmlformats.org/officeDocument/2006/relationships/slide" Target="slides/slide177.xml"/><Relationship Id="rId216" Type="http://schemas.openxmlformats.org/officeDocument/2006/relationships/slide" Target="slides/slide212.xml"/><Relationship Id="rId237" Type="http://schemas.openxmlformats.org/officeDocument/2006/relationships/viewProps" Target="viewProps.xml"/><Relationship Id="rId22" Type="http://schemas.openxmlformats.org/officeDocument/2006/relationships/slide" Target="slides/slide18.xml"/><Relationship Id="rId43" Type="http://schemas.openxmlformats.org/officeDocument/2006/relationships/slide" Target="slides/slide39.xml"/><Relationship Id="rId64" Type="http://schemas.openxmlformats.org/officeDocument/2006/relationships/slide" Target="slides/slide60.xml"/><Relationship Id="rId118" Type="http://schemas.openxmlformats.org/officeDocument/2006/relationships/slide" Target="slides/slide114.xml"/><Relationship Id="rId139" Type="http://schemas.openxmlformats.org/officeDocument/2006/relationships/slide" Target="slides/slide135.xml"/><Relationship Id="rId85" Type="http://schemas.openxmlformats.org/officeDocument/2006/relationships/slide" Target="slides/slide81.xml"/><Relationship Id="rId150" Type="http://schemas.openxmlformats.org/officeDocument/2006/relationships/slide" Target="slides/slide146.xml"/><Relationship Id="rId171" Type="http://schemas.openxmlformats.org/officeDocument/2006/relationships/slide" Target="slides/slide167.xml"/><Relationship Id="rId192" Type="http://schemas.openxmlformats.org/officeDocument/2006/relationships/slide" Target="slides/slide188.xml"/><Relationship Id="rId206" Type="http://schemas.openxmlformats.org/officeDocument/2006/relationships/slide" Target="slides/slide202.xml"/><Relationship Id="rId227" Type="http://schemas.openxmlformats.org/officeDocument/2006/relationships/slide" Target="slides/slide223.xml"/><Relationship Id="rId12" Type="http://schemas.openxmlformats.org/officeDocument/2006/relationships/slide" Target="slides/slide8.xml"/><Relationship Id="rId33" Type="http://schemas.openxmlformats.org/officeDocument/2006/relationships/slide" Target="slides/slide29.xml"/><Relationship Id="rId108" Type="http://schemas.openxmlformats.org/officeDocument/2006/relationships/slide" Target="slides/slide104.xml"/><Relationship Id="rId129" Type="http://schemas.openxmlformats.org/officeDocument/2006/relationships/slide" Target="slides/slide125.xml"/><Relationship Id="rId54" Type="http://schemas.openxmlformats.org/officeDocument/2006/relationships/slide" Target="slides/slide50.xml"/><Relationship Id="rId75" Type="http://schemas.openxmlformats.org/officeDocument/2006/relationships/slide" Target="slides/slide71.xml"/><Relationship Id="rId96" Type="http://schemas.openxmlformats.org/officeDocument/2006/relationships/slide" Target="slides/slide92.xml"/><Relationship Id="rId140" Type="http://schemas.openxmlformats.org/officeDocument/2006/relationships/slide" Target="slides/slide136.xml"/><Relationship Id="rId161" Type="http://schemas.openxmlformats.org/officeDocument/2006/relationships/slide" Target="slides/slide157.xml"/><Relationship Id="rId182" Type="http://schemas.openxmlformats.org/officeDocument/2006/relationships/slide" Target="slides/slide178.xml"/><Relationship Id="rId217" Type="http://schemas.openxmlformats.org/officeDocument/2006/relationships/slide" Target="slides/slide213.xml"/><Relationship Id="rId6" Type="http://schemas.openxmlformats.org/officeDocument/2006/relationships/slide" Target="slides/slide2.xml"/><Relationship Id="rId238" Type="http://schemas.openxmlformats.org/officeDocument/2006/relationships/theme" Target="theme/theme1.xml"/><Relationship Id="rId23" Type="http://schemas.openxmlformats.org/officeDocument/2006/relationships/slide" Target="slides/slide19.xml"/><Relationship Id="rId119" Type="http://schemas.openxmlformats.org/officeDocument/2006/relationships/slide" Target="slides/slide115.xml"/><Relationship Id="rId44" Type="http://schemas.openxmlformats.org/officeDocument/2006/relationships/slide" Target="slides/slide40.xml"/><Relationship Id="rId65" Type="http://schemas.openxmlformats.org/officeDocument/2006/relationships/slide" Target="slides/slide61.xml"/><Relationship Id="rId86" Type="http://schemas.openxmlformats.org/officeDocument/2006/relationships/slide" Target="slides/slide82.xml"/><Relationship Id="rId130" Type="http://schemas.openxmlformats.org/officeDocument/2006/relationships/slide" Target="slides/slide126.xml"/><Relationship Id="rId151" Type="http://schemas.openxmlformats.org/officeDocument/2006/relationships/slide" Target="slides/slide147.xml"/><Relationship Id="rId172" Type="http://schemas.openxmlformats.org/officeDocument/2006/relationships/slide" Target="slides/slide168.xml"/><Relationship Id="rId193" Type="http://schemas.openxmlformats.org/officeDocument/2006/relationships/slide" Target="slides/slide189.xml"/><Relationship Id="rId207" Type="http://schemas.openxmlformats.org/officeDocument/2006/relationships/slide" Target="slides/slide203.xml"/><Relationship Id="rId228" Type="http://schemas.openxmlformats.org/officeDocument/2006/relationships/slide" Target="slides/slide224.xml"/><Relationship Id="rId13" Type="http://schemas.openxmlformats.org/officeDocument/2006/relationships/slide" Target="slides/slide9.xml"/><Relationship Id="rId109" Type="http://schemas.openxmlformats.org/officeDocument/2006/relationships/slide" Target="slides/slide105.xml"/><Relationship Id="rId34" Type="http://schemas.openxmlformats.org/officeDocument/2006/relationships/slide" Target="slides/slide30.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20" Type="http://schemas.openxmlformats.org/officeDocument/2006/relationships/slide" Target="slides/slide116.xml"/><Relationship Id="rId141" Type="http://schemas.openxmlformats.org/officeDocument/2006/relationships/slide" Target="slides/slide137.xml"/><Relationship Id="rId7" Type="http://schemas.openxmlformats.org/officeDocument/2006/relationships/slide" Target="slides/slide3.xml"/><Relationship Id="rId162" Type="http://schemas.openxmlformats.org/officeDocument/2006/relationships/slide" Target="slides/slide158.xml"/><Relationship Id="rId183" Type="http://schemas.openxmlformats.org/officeDocument/2006/relationships/slide" Target="slides/slide179.xml"/><Relationship Id="rId218" Type="http://schemas.openxmlformats.org/officeDocument/2006/relationships/slide" Target="slides/slide214.xml"/><Relationship Id="rId239" Type="http://schemas.openxmlformats.org/officeDocument/2006/relationships/tableStyles" Target="tableStyles.xml"/><Relationship Id="rId24" Type="http://schemas.openxmlformats.org/officeDocument/2006/relationships/slide" Target="slides/slide20.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slide" Target="slides/slide106.xml"/><Relationship Id="rId131" Type="http://schemas.openxmlformats.org/officeDocument/2006/relationships/slide" Target="slides/slide127.xml"/><Relationship Id="rId152" Type="http://schemas.openxmlformats.org/officeDocument/2006/relationships/slide" Target="slides/slide148.xml"/><Relationship Id="rId173" Type="http://schemas.openxmlformats.org/officeDocument/2006/relationships/slide" Target="slides/slide169.xml"/><Relationship Id="rId194" Type="http://schemas.openxmlformats.org/officeDocument/2006/relationships/slide" Target="slides/slide190.xml"/><Relationship Id="rId208" Type="http://schemas.openxmlformats.org/officeDocument/2006/relationships/slide" Target="slides/slide204.xml"/><Relationship Id="rId229" Type="http://schemas.openxmlformats.org/officeDocument/2006/relationships/slide" Target="slides/slide225.xml"/><Relationship Id="rId240" Type="http://schemas.microsoft.com/office/2015/10/relationships/revisionInfo" Target="revisionInfo.xml"/><Relationship Id="rId14" Type="http://schemas.openxmlformats.org/officeDocument/2006/relationships/slide" Target="slides/slide10.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 Id="rId100" Type="http://schemas.openxmlformats.org/officeDocument/2006/relationships/slide" Target="slides/slide96.xml"/><Relationship Id="rId8" Type="http://schemas.openxmlformats.org/officeDocument/2006/relationships/slide" Target="slides/slide4.xml"/><Relationship Id="rId98" Type="http://schemas.openxmlformats.org/officeDocument/2006/relationships/slide" Target="slides/slide94.xml"/><Relationship Id="rId121" Type="http://schemas.openxmlformats.org/officeDocument/2006/relationships/slide" Target="slides/slide117.xml"/><Relationship Id="rId142" Type="http://schemas.openxmlformats.org/officeDocument/2006/relationships/slide" Target="slides/slide138.xml"/><Relationship Id="rId163" Type="http://schemas.openxmlformats.org/officeDocument/2006/relationships/slide" Target="slides/slide159.xml"/><Relationship Id="rId184" Type="http://schemas.openxmlformats.org/officeDocument/2006/relationships/slide" Target="slides/slide180.xml"/><Relationship Id="rId219" Type="http://schemas.openxmlformats.org/officeDocument/2006/relationships/slide" Target="slides/slide215.xml"/><Relationship Id="rId230" Type="http://schemas.openxmlformats.org/officeDocument/2006/relationships/slide" Target="slides/slide226.xml"/><Relationship Id="rId25" Type="http://schemas.openxmlformats.org/officeDocument/2006/relationships/slide" Target="slides/slide21.xml"/><Relationship Id="rId46" Type="http://schemas.openxmlformats.org/officeDocument/2006/relationships/slide" Target="slides/slide42.xml"/><Relationship Id="rId67" Type="http://schemas.openxmlformats.org/officeDocument/2006/relationships/slide" Target="slides/slide63.xml"/><Relationship Id="rId88" Type="http://schemas.openxmlformats.org/officeDocument/2006/relationships/slide" Target="slides/slide84.xml"/><Relationship Id="rId111" Type="http://schemas.openxmlformats.org/officeDocument/2006/relationships/slide" Target="slides/slide107.xml"/><Relationship Id="rId132" Type="http://schemas.openxmlformats.org/officeDocument/2006/relationships/slide" Target="slides/slide128.xml"/><Relationship Id="rId153" Type="http://schemas.openxmlformats.org/officeDocument/2006/relationships/slide" Target="slides/slide149.xml"/><Relationship Id="rId174" Type="http://schemas.openxmlformats.org/officeDocument/2006/relationships/slide" Target="slides/slide170.xml"/><Relationship Id="rId195" Type="http://schemas.openxmlformats.org/officeDocument/2006/relationships/slide" Target="slides/slide191.xml"/><Relationship Id="rId209" Type="http://schemas.openxmlformats.org/officeDocument/2006/relationships/slide" Target="slides/slide205.xml"/><Relationship Id="rId220" Type="http://schemas.openxmlformats.org/officeDocument/2006/relationships/slide" Target="slides/slide216.xml"/><Relationship Id="rId241" Type="http://schemas.microsoft.com/office/2018/10/relationships/authors" Target="authors.xml"/><Relationship Id="rId15" Type="http://schemas.openxmlformats.org/officeDocument/2006/relationships/slide" Target="slides/slide11.xml"/><Relationship Id="rId36" Type="http://schemas.openxmlformats.org/officeDocument/2006/relationships/slide" Target="slides/slide32.xml"/><Relationship Id="rId57" Type="http://schemas.openxmlformats.org/officeDocument/2006/relationships/slide" Target="slides/slide53.xml"/><Relationship Id="rId106" Type="http://schemas.openxmlformats.org/officeDocument/2006/relationships/slide" Target="slides/slide102.xml"/><Relationship Id="rId127" Type="http://schemas.openxmlformats.org/officeDocument/2006/relationships/slide" Target="slides/slide123.xml"/><Relationship Id="rId10" Type="http://schemas.openxmlformats.org/officeDocument/2006/relationships/slide" Target="slides/slide6.xml"/><Relationship Id="rId31" Type="http://schemas.openxmlformats.org/officeDocument/2006/relationships/slide" Target="slides/slide27.xml"/><Relationship Id="rId52" Type="http://schemas.openxmlformats.org/officeDocument/2006/relationships/slide" Target="slides/slide48.xml"/><Relationship Id="rId73" Type="http://schemas.openxmlformats.org/officeDocument/2006/relationships/slide" Target="slides/slide69.xml"/><Relationship Id="rId78" Type="http://schemas.openxmlformats.org/officeDocument/2006/relationships/slide" Target="slides/slide74.xml"/><Relationship Id="rId94" Type="http://schemas.openxmlformats.org/officeDocument/2006/relationships/slide" Target="slides/slide90.xml"/><Relationship Id="rId99" Type="http://schemas.openxmlformats.org/officeDocument/2006/relationships/slide" Target="slides/slide95.xml"/><Relationship Id="rId101" Type="http://schemas.openxmlformats.org/officeDocument/2006/relationships/slide" Target="slides/slide97.xml"/><Relationship Id="rId122" Type="http://schemas.openxmlformats.org/officeDocument/2006/relationships/slide" Target="slides/slide118.xml"/><Relationship Id="rId143" Type="http://schemas.openxmlformats.org/officeDocument/2006/relationships/slide" Target="slides/slide139.xml"/><Relationship Id="rId148" Type="http://schemas.openxmlformats.org/officeDocument/2006/relationships/slide" Target="slides/slide144.xml"/><Relationship Id="rId164" Type="http://schemas.openxmlformats.org/officeDocument/2006/relationships/slide" Target="slides/slide160.xml"/><Relationship Id="rId169" Type="http://schemas.openxmlformats.org/officeDocument/2006/relationships/slide" Target="slides/slide165.xml"/><Relationship Id="rId185" Type="http://schemas.openxmlformats.org/officeDocument/2006/relationships/slide" Target="slides/slide181.xml"/><Relationship Id="rId4" Type="http://schemas.openxmlformats.org/officeDocument/2006/relationships/slideMaster" Target="slideMasters/slideMaster1.xml"/><Relationship Id="rId9" Type="http://schemas.openxmlformats.org/officeDocument/2006/relationships/slide" Target="slides/slide5.xml"/><Relationship Id="rId180" Type="http://schemas.openxmlformats.org/officeDocument/2006/relationships/slide" Target="slides/slide176.xml"/><Relationship Id="rId210" Type="http://schemas.openxmlformats.org/officeDocument/2006/relationships/slide" Target="slides/slide206.xml"/><Relationship Id="rId215" Type="http://schemas.openxmlformats.org/officeDocument/2006/relationships/slide" Target="slides/slide211.xml"/><Relationship Id="rId236" Type="http://schemas.openxmlformats.org/officeDocument/2006/relationships/presProps" Target="presProps.xml"/><Relationship Id="rId26" Type="http://schemas.openxmlformats.org/officeDocument/2006/relationships/slide" Target="slides/slide22.xml"/><Relationship Id="rId231" Type="http://schemas.openxmlformats.org/officeDocument/2006/relationships/slide" Target="slides/slide227.xml"/><Relationship Id="rId47" Type="http://schemas.openxmlformats.org/officeDocument/2006/relationships/slide" Target="slides/slide43.xml"/><Relationship Id="rId68" Type="http://schemas.openxmlformats.org/officeDocument/2006/relationships/slide" Target="slides/slide64.xml"/><Relationship Id="rId89" Type="http://schemas.openxmlformats.org/officeDocument/2006/relationships/slide" Target="slides/slide85.xml"/><Relationship Id="rId112" Type="http://schemas.openxmlformats.org/officeDocument/2006/relationships/slide" Target="slides/slide108.xml"/><Relationship Id="rId133" Type="http://schemas.openxmlformats.org/officeDocument/2006/relationships/slide" Target="slides/slide129.xml"/><Relationship Id="rId154" Type="http://schemas.openxmlformats.org/officeDocument/2006/relationships/slide" Target="slides/slide150.xml"/><Relationship Id="rId175" Type="http://schemas.openxmlformats.org/officeDocument/2006/relationships/slide" Target="slides/slide171.xml"/><Relationship Id="rId196" Type="http://schemas.openxmlformats.org/officeDocument/2006/relationships/slide" Target="slides/slide192.xml"/><Relationship Id="rId200" Type="http://schemas.openxmlformats.org/officeDocument/2006/relationships/slide" Target="slides/slide196.xml"/><Relationship Id="rId16" Type="http://schemas.openxmlformats.org/officeDocument/2006/relationships/slide" Target="slides/slide12.xml"/><Relationship Id="rId221" Type="http://schemas.openxmlformats.org/officeDocument/2006/relationships/slide" Target="slides/slide217.xml"/><Relationship Id="rId37" Type="http://schemas.openxmlformats.org/officeDocument/2006/relationships/slide" Target="slides/slide33.xml"/><Relationship Id="rId58" Type="http://schemas.openxmlformats.org/officeDocument/2006/relationships/slide" Target="slides/slide54.xml"/><Relationship Id="rId79" Type="http://schemas.openxmlformats.org/officeDocument/2006/relationships/slide" Target="slides/slide75.xml"/><Relationship Id="rId102" Type="http://schemas.openxmlformats.org/officeDocument/2006/relationships/slide" Target="slides/slide98.xml"/><Relationship Id="rId123" Type="http://schemas.openxmlformats.org/officeDocument/2006/relationships/slide" Target="slides/slide119.xml"/><Relationship Id="rId144" Type="http://schemas.openxmlformats.org/officeDocument/2006/relationships/slide" Target="slides/slide140.xml"/><Relationship Id="rId90" Type="http://schemas.openxmlformats.org/officeDocument/2006/relationships/slide" Target="slides/slide86.xml"/><Relationship Id="rId165" Type="http://schemas.openxmlformats.org/officeDocument/2006/relationships/slide" Target="slides/slide161.xml"/><Relationship Id="rId186" Type="http://schemas.openxmlformats.org/officeDocument/2006/relationships/slide" Target="slides/slide182.xml"/><Relationship Id="rId211" Type="http://schemas.openxmlformats.org/officeDocument/2006/relationships/slide" Target="slides/slide207.xml"/><Relationship Id="rId232" Type="http://schemas.openxmlformats.org/officeDocument/2006/relationships/slide" Target="slides/slide228.xml"/><Relationship Id="rId27" Type="http://schemas.openxmlformats.org/officeDocument/2006/relationships/slide" Target="slides/slide23.xml"/><Relationship Id="rId48" Type="http://schemas.openxmlformats.org/officeDocument/2006/relationships/slide" Target="slides/slide44.xml"/><Relationship Id="rId69" Type="http://schemas.openxmlformats.org/officeDocument/2006/relationships/slide" Target="slides/slide65.xml"/><Relationship Id="rId113" Type="http://schemas.openxmlformats.org/officeDocument/2006/relationships/slide" Target="slides/slide109.xml"/><Relationship Id="rId134" Type="http://schemas.openxmlformats.org/officeDocument/2006/relationships/slide" Target="slides/slide130.xml"/><Relationship Id="rId80" Type="http://schemas.openxmlformats.org/officeDocument/2006/relationships/slide" Target="slides/slide76.xml"/><Relationship Id="rId155" Type="http://schemas.openxmlformats.org/officeDocument/2006/relationships/slide" Target="slides/slide151.xml"/><Relationship Id="rId176" Type="http://schemas.openxmlformats.org/officeDocument/2006/relationships/slide" Target="slides/slide172.xml"/><Relationship Id="rId197" Type="http://schemas.openxmlformats.org/officeDocument/2006/relationships/slide" Target="slides/slide193.xml"/><Relationship Id="rId201" Type="http://schemas.openxmlformats.org/officeDocument/2006/relationships/slide" Target="slides/slide197.xml"/><Relationship Id="rId222" Type="http://schemas.openxmlformats.org/officeDocument/2006/relationships/slide" Target="slides/slide218.xml"/><Relationship Id="rId17" Type="http://schemas.openxmlformats.org/officeDocument/2006/relationships/slide" Target="slides/slide13.xml"/><Relationship Id="rId38" Type="http://schemas.openxmlformats.org/officeDocument/2006/relationships/slide" Target="slides/slide34.xml"/><Relationship Id="rId59" Type="http://schemas.openxmlformats.org/officeDocument/2006/relationships/slide" Target="slides/slide55.xml"/><Relationship Id="rId103" Type="http://schemas.openxmlformats.org/officeDocument/2006/relationships/slide" Target="slides/slide99.xml"/><Relationship Id="rId124" Type="http://schemas.openxmlformats.org/officeDocument/2006/relationships/slide" Target="slides/slide120.xml"/><Relationship Id="rId70" Type="http://schemas.openxmlformats.org/officeDocument/2006/relationships/slide" Target="slides/slide66.xml"/><Relationship Id="rId91" Type="http://schemas.openxmlformats.org/officeDocument/2006/relationships/slide" Target="slides/slide87.xml"/><Relationship Id="rId145" Type="http://schemas.openxmlformats.org/officeDocument/2006/relationships/slide" Target="slides/slide141.xml"/><Relationship Id="rId166" Type="http://schemas.openxmlformats.org/officeDocument/2006/relationships/slide" Target="slides/slide162.xml"/><Relationship Id="rId187" Type="http://schemas.openxmlformats.org/officeDocument/2006/relationships/slide" Target="slides/slide183.xml"/><Relationship Id="rId1" Type="http://schemas.openxmlformats.org/officeDocument/2006/relationships/customXml" Target="../customXml/item1.xml"/><Relationship Id="rId212" Type="http://schemas.openxmlformats.org/officeDocument/2006/relationships/slide" Target="slides/slide208.xml"/><Relationship Id="rId233" Type="http://schemas.openxmlformats.org/officeDocument/2006/relationships/slide" Target="slides/slide229.xml"/><Relationship Id="rId28" Type="http://schemas.openxmlformats.org/officeDocument/2006/relationships/slide" Target="slides/slide24.xml"/><Relationship Id="rId49" Type="http://schemas.openxmlformats.org/officeDocument/2006/relationships/slide" Target="slides/slide45.xml"/><Relationship Id="rId114" Type="http://schemas.openxmlformats.org/officeDocument/2006/relationships/slide" Target="slides/slide110.xml"/><Relationship Id="rId60" Type="http://schemas.openxmlformats.org/officeDocument/2006/relationships/slide" Target="slides/slide56.xml"/><Relationship Id="rId81" Type="http://schemas.openxmlformats.org/officeDocument/2006/relationships/slide" Target="slides/slide77.xml"/><Relationship Id="rId135" Type="http://schemas.openxmlformats.org/officeDocument/2006/relationships/slide" Target="slides/slide131.xml"/><Relationship Id="rId156" Type="http://schemas.openxmlformats.org/officeDocument/2006/relationships/slide" Target="slides/slide152.xml"/><Relationship Id="rId177" Type="http://schemas.openxmlformats.org/officeDocument/2006/relationships/slide" Target="slides/slide173.xml"/><Relationship Id="rId198" Type="http://schemas.openxmlformats.org/officeDocument/2006/relationships/slide" Target="slides/slide194.xml"/><Relationship Id="rId202" Type="http://schemas.openxmlformats.org/officeDocument/2006/relationships/slide" Target="slides/slide198.xml"/><Relationship Id="rId223" Type="http://schemas.openxmlformats.org/officeDocument/2006/relationships/slide" Target="slides/slide219.xml"/><Relationship Id="rId18" Type="http://schemas.openxmlformats.org/officeDocument/2006/relationships/slide" Target="slides/slide14.xml"/><Relationship Id="rId39" Type="http://schemas.openxmlformats.org/officeDocument/2006/relationships/slide" Target="slides/slide35.xml"/><Relationship Id="rId50" Type="http://schemas.openxmlformats.org/officeDocument/2006/relationships/slide" Target="slides/slide46.xml"/><Relationship Id="rId104" Type="http://schemas.openxmlformats.org/officeDocument/2006/relationships/slide" Target="slides/slide100.xml"/><Relationship Id="rId125" Type="http://schemas.openxmlformats.org/officeDocument/2006/relationships/slide" Target="slides/slide121.xml"/><Relationship Id="rId146" Type="http://schemas.openxmlformats.org/officeDocument/2006/relationships/slide" Target="slides/slide142.xml"/><Relationship Id="rId167" Type="http://schemas.openxmlformats.org/officeDocument/2006/relationships/slide" Target="slides/slide163.xml"/><Relationship Id="rId188" Type="http://schemas.openxmlformats.org/officeDocument/2006/relationships/slide" Target="slides/slide184.xml"/><Relationship Id="rId71" Type="http://schemas.openxmlformats.org/officeDocument/2006/relationships/slide" Target="slides/slide67.xml"/><Relationship Id="rId92" Type="http://schemas.openxmlformats.org/officeDocument/2006/relationships/slide" Target="slides/slide88.xml"/><Relationship Id="rId213" Type="http://schemas.openxmlformats.org/officeDocument/2006/relationships/slide" Target="slides/slide209.xml"/><Relationship Id="rId234" Type="http://schemas.openxmlformats.org/officeDocument/2006/relationships/slide" Target="slides/slide230.xml"/><Relationship Id="rId2" Type="http://schemas.openxmlformats.org/officeDocument/2006/relationships/customXml" Target="../customXml/item2.xml"/><Relationship Id="rId29" Type="http://schemas.openxmlformats.org/officeDocument/2006/relationships/slide" Target="slides/slide25.xml"/><Relationship Id="rId40" Type="http://schemas.openxmlformats.org/officeDocument/2006/relationships/slide" Target="slides/slide36.xml"/><Relationship Id="rId115" Type="http://schemas.openxmlformats.org/officeDocument/2006/relationships/slide" Target="slides/slide111.xml"/><Relationship Id="rId136" Type="http://schemas.openxmlformats.org/officeDocument/2006/relationships/slide" Target="slides/slide132.xml"/><Relationship Id="rId157" Type="http://schemas.openxmlformats.org/officeDocument/2006/relationships/slide" Target="slides/slide153.xml"/><Relationship Id="rId178" Type="http://schemas.openxmlformats.org/officeDocument/2006/relationships/slide" Target="slides/slide174.xml"/><Relationship Id="rId61" Type="http://schemas.openxmlformats.org/officeDocument/2006/relationships/slide" Target="slides/slide57.xml"/><Relationship Id="rId82" Type="http://schemas.openxmlformats.org/officeDocument/2006/relationships/slide" Target="slides/slide78.xml"/><Relationship Id="rId199" Type="http://schemas.openxmlformats.org/officeDocument/2006/relationships/slide" Target="slides/slide195.xml"/><Relationship Id="rId203" Type="http://schemas.openxmlformats.org/officeDocument/2006/relationships/slide" Target="slides/slide199.xml"/><Relationship Id="rId19" Type="http://schemas.openxmlformats.org/officeDocument/2006/relationships/slide" Target="slides/slide15.xml"/><Relationship Id="rId224" Type="http://schemas.openxmlformats.org/officeDocument/2006/relationships/slide" Target="slides/slide220.xml"/><Relationship Id="rId30" Type="http://schemas.openxmlformats.org/officeDocument/2006/relationships/slide" Target="slides/slide26.xml"/><Relationship Id="rId105" Type="http://schemas.openxmlformats.org/officeDocument/2006/relationships/slide" Target="slides/slide101.xml"/><Relationship Id="rId126" Type="http://schemas.openxmlformats.org/officeDocument/2006/relationships/slide" Target="slides/slide122.xml"/><Relationship Id="rId147" Type="http://schemas.openxmlformats.org/officeDocument/2006/relationships/slide" Target="slides/slide143.xml"/><Relationship Id="rId168" Type="http://schemas.openxmlformats.org/officeDocument/2006/relationships/slide" Target="slides/slide164.xml"/><Relationship Id="rId51" Type="http://schemas.openxmlformats.org/officeDocument/2006/relationships/slide" Target="slides/slide47.xml"/><Relationship Id="rId72" Type="http://schemas.openxmlformats.org/officeDocument/2006/relationships/slide" Target="slides/slide68.xml"/><Relationship Id="rId93" Type="http://schemas.openxmlformats.org/officeDocument/2006/relationships/slide" Target="slides/slide89.xml"/><Relationship Id="rId189" Type="http://schemas.openxmlformats.org/officeDocument/2006/relationships/slide" Target="slides/slide185.xml"/><Relationship Id="rId3" Type="http://schemas.openxmlformats.org/officeDocument/2006/relationships/customXml" Target="../customXml/item3.xml"/><Relationship Id="rId214" Type="http://schemas.openxmlformats.org/officeDocument/2006/relationships/slide" Target="slides/slide210.xml"/><Relationship Id="rId235" Type="http://schemas.openxmlformats.org/officeDocument/2006/relationships/notesMaster" Target="notesMasters/notesMaster1.xml"/><Relationship Id="rId116" Type="http://schemas.openxmlformats.org/officeDocument/2006/relationships/slide" Target="slides/slide112.xml"/><Relationship Id="rId137" Type="http://schemas.openxmlformats.org/officeDocument/2006/relationships/slide" Target="slides/slide133.xml"/><Relationship Id="rId158" Type="http://schemas.openxmlformats.org/officeDocument/2006/relationships/slide" Target="slides/slide154.xml"/><Relationship Id="rId20" Type="http://schemas.openxmlformats.org/officeDocument/2006/relationships/slide" Target="slides/slide16.xml"/><Relationship Id="rId41" Type="http://schemas.openxmlformats.org/officeDocument/2006/relationships/slide" Target="slides/slide37.xml"/><Relationship Id="rId62" Type="http://schemas.openxmlformats.org/officeDocument/2006/relationships/slide" Target="slides/slide58.xml"/><Relationship Id="rId83" Type="http://schemas.openxmlformats.org/officeDocument/2006/relationships/slide" Target="slides/slide79.xml"/><Relationship Id="rId179" Type="http://schemas.openxmlformats.org/officeDocument/2006/relationships/slide" Target="slides/slide175.xml"/><Relationship Id="rId190" Type="http://schemas.openxmlformats.org/officeDocument/2006/relationships/slide" Target="slides/slide186.xml"/><Relationship Id="rId204" Type="http://schemas.openxmlformats.org/officeDocument/2006/relationships/slide" Target="slides/slide200.xml"/><Relationship Id="rId225" Type="http://schemas.openxmlformats.org/officeDocument/2006/relationships/slide" Target="slides/slide221.xml"/></Relationships>
</file>

<file path=ppt/charts/_rels/chart1.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3" Type="http://schemas.openxmlformats.org/officeDocument/2006/relationships/oleObject" Target="https://bcms365.sharepoint.com/sites/MOE_datsutanso/Shared%20Documents/006_SBT&#12289;TCFD&#12289;RE100&#31561;&#12398;&#22522;&#30990;&#30340;&#12394;&#35500;&#26126;&#36039;&#26009;&#12398;&#26356;&#26032;&#31561;&#12304;3-2-1(1)&#12305;/01.&#27010;&#35201;&#36039;&#26009;&#12539;&#35443;&#32048;&#36039;&#26009;&#12398;&#20316;&#25104;&#12539;&#26356;&#26032;/&#20225;&#26989;&#25968;&#26356;&#26032;&#12487;&#12540;&#12479;&#12477;&#12540;&#12473;/23&#24180;6&#26376;/SBT_memberlist_20230630.xlsx" TargetMode="External"/><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5518953999189217E-2"/>
          <c:y val="4.5200809055936528E-2"/>
          <c:w val="0.90413983872810211"/>
          <c:h val="0.83149698116660253"/>
        </c:manualLayout>
      </c:layout>
      <c:barChart>
        <c:barDir val="col"/>
        <c:grouping val="stacked"/>
        <c:varyColors val="0"/>
        <c:ser>
          <c:idx val="1"/>
          <c:order val="0"/>
          <c:tx>
            <c:strRef>
              <c:f>認定企業数!$D$3</c:f>
              <c:strCache>
                <c:ptCount val="1"/>
                <c:pt idx="0">
                  <c:v>Tsrget set</c:v>
                </c:pt>
              </c:strCache>
            </c:strRef>
          </c:tx>
          <c:spPr>
            <a:solidFill>
              <a:srgbClr val="EAB200"/>
            </a:solidFill>
            <a:ln>
              <a:noFill/>
            </a:ln>
            <a:effectLst/>
          </c:spPr>
          <c:invertIfNegative val="0"/>
          <c:dLbls>
            <c:dLbl>
              <c:idx val="0"/>
              <c:layout>
                <c:manualLayout>
                  <c:x val="1.3558540332386834E-3"/>
                  <c:y val="-1.9790884483345594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219C-449D-BC98-C78E0E39C891}"/>
                </c:ext>
              </c:extLst>
            </c:dLbl>
            <c:dLbl>
              <c:idx val="1"/>
              <c:layout>
                <c:manualLayout>
                  <c:x val="0"/>
                  <c:y val="-7.3508999509568976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219C-449D-BC98-C78E0E39C891}"/>
                </c:ext>
              </c:extLst>
            </c:dLbl>
            <c:dLbl>
              <c:idx val="2"/>
              <c:layout>
                <c:manualLayout>
                  <c:x val="2.7117080664774166E-3"/>
                  <c:y val="-3.1099961330971593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219C-449D-BC98-C78E0E39C891}"/>
                </c:ext>
              </c:extLst>
            </c:dLbl>
            <c:dLbl>
              <c:idx val="3"/>
              <c:layout>
                <c:manualLayout>
                  <c:x val="-1.355854033238758E-3"/>
                  <c:y val="-1.6963615271439199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219C-449D-BC98-C78E0E39C891}"/>
                </c:ext>
              </c:extLst>
            </c:dLbl>
            <c:dLbl>
              <c:idx val="4"/>
              <c:layout>
                <c:manualLayout>
                  <c:x val="0"/>
                  <c:y val="-8.4818076357194971E-3"/>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219C-449D-BC98-C78E0E39C891}"/>
                </c:ext>
              </c:extLst>
            </c:dLbl>
            <c:numFmt formatCode="#,##0_);[Red]\(#,##0\)" sourceLinked="0"/>
            <c:spPr>
              <a:noFill/>
              <a:ln>
                <a:noFill/>
              </a:ln>
              <a:effectLst/>
            </c:spPr>
            <c:txPr>
              <a:bodyPr rot="0" spcFirstLastPara="1" vertOverflow="ellipsis" vert="horz" wrap="square" lIns="38100" tIns="19050" rIns="38100" bIns="19050" anchor="ctr" anchorCtr="1">
                <a:spAutoFit/>
              </a:bodyPr>
              <a:lstStyle/>
              <a:p>
                <a:pPr>
                  <a:defRPr lang="ja-JP" sz="2000" b="0" i="0" u="none" strike="noStrike" kern="1200" baseline="0">
                    <a:solidFill>
                      <a:schemeClr val="tx1">
                        <a:lumMod val="75000"/>
                        <a:lumOff val="25000"/>
                      </a:schemeClr>
                    </a:solidFill>
                    <a:latin typeface="+mn-lt"/>
                    <a:ea typeface="+mn-ea"/>
                    <a:cs typeface="+mn-cs"/>
                  </a:defRPr>
                </a:pPr>
                <a:endParaRPr lang="ja-JP"/>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認定企業数!$B$4:$B$13</c:f>
              <c:strCache>
                <c:ptCount val="10"/>
                <c:pt idx="0">
                  <c:v>~2015.3</c:v>
                </c:pt>
                <c:pt idx="1">
                  <c:v>~2016.3</c:v>
                </c:pt>
                <c:pt idx="2">
                  <c:v>~2017.3</c:v>
                </c:pt>
                <c:pt idx="3">
                  <c:v>~2018.3</c:v>
                </c:pt>
                <c:pt idx="4">
                  <c:v>~2019.3</c:v>
                </c:pt>
                <c:pt idx="5">
                  <c:v>~2020.3</c:v>
                </c:pt>
                <c:pt idx="6">
                  <c:v>~2021.3</c:v>
                </c:pt>
                <c:pt idx="7">
                  <c:v>~2022.3</c:v>
                </c:pt>
                <c:pt idx="8">
                  <c:v>~2023.3</c:v>
                </c:pt>
                <c:pt idx="9">
                  <c:v>~2024.3</c:v>
                </c:pt>
              </c:strCache>
            </c:strRef>
          </c:cat>
          <c:val>
            <c:numRef>
              <c:f>認定企業数!$D$4:$D$13</c:f>
              <c:numCache>
                <c:formatCode>General</c:formatCode>
                <c:ptCount val="10"/>
                <c:pt idx="0">
                  <c:v>17</c:v>
                </c:pt>
                <c:pt idx="1">
                  <c:v>12</c:v>
                </c:pt>
                <c:pt idx="2">
                  <c:v>40</c:v>
                </c:pt>
                <c:pt idx="3">
                  <c:v>97</c:v>
                </c:pt>
                <c:pt idx="4">
                  <c:v>191</c:v>
                </c:pt>
                <c:pt idx="5">
                  <c:v>348</c:v>
                </c:pt>
                <c:pt idx="6">
                  <c:v>642</c:v>
                </c:pt>
                <c:pt idx="7">
                  <c:v>1237</c:v>
                </c:pt>
                <c:pt idx="8">
                  <c:v>2256</c:v>
                </c:pt>
                <c:pt idx="9">
                  <c:v>4779</c:v>
                </c:pt>
              </c:numCache>
            </c:numRef>
          </c:val>
          <c:extLst>
            <c:ext xmlns:c16="http://schemas.microsoft.com/office/drawing/2014/chart" uri="{C3380CC4-5D6E-409C-BE32-E72D297353CC}">
              <c16:uniqueId val="{00000005-219C-449D-BC98-C78E0E39C891}"/>
            </c:ext>
          </c:extLst>
        </c:ser>
        <c:ser>
          <c:idx val="0"/>
          <c:order val="1"/>
          <c:tx>
            <c:strRef>
              <c:f>認定企業数!$C$3</c:f>
              <c:strCache>
                <c:ptCount val="1"/>
                <c:pt idx="0">
                  <c:v>comitted</c:v>
                </c:pt>
              </c:strCache>
            </c:strRef>
          </c:tx>
          <c:spPr>
            <a:solidFill>
              <a:srgbClr val="D3D3D3"/>
            </a:solidFill>
            <a:ln>
              <a:noFill/>
            </a:ln>
            <a:effectLst/>
          </c:spPr>
          <c:invertIfNegative val="0"/>
          <c:dLbls>
            <c:dLbl>
              <c:idx val="0"/>
              <c:delete val="1"/>
              <c:extLst>
                <c:ext xmlns:c15="http://schemas.microsoft.com/office/drawing/2012/chart" uri="{CE6537A1-D6FC-4f65-9D91-7224C49458BB}">
                  <c15:layout>
                    <c:manualLayout>
                      <c:w val="2.1876651446226508E-2"/>
                      <c:h val="7.7509696754228155E-2"/>
                    </c:manualLayout>
                  </c15:layout>
                </c:ext>
                <c:ext xmlns:c16="http://schemas.microsoft.com/office/drawing/2014/chart" uri="{C3380CC4-5D6E-409C-BE32-E72D297353CC}">
                  <c16:uniqueId val="{00000006-219C-449D-BC98-C78E0E39C891}"/>
                </c:ext>
              </c:extLst>
            </c:dLbl>
            <c:dLbl>
              <c:idx val="1"/>
              <c:layout>
                <c:manualLayout>
                  <c:x val="-2.7116546863973925E-3"/>
                  <c:y val="-1.1309076847626099E-2"/>
                </c:manualLayout>
              </c:layout>
              <c:numFmt formatCode="#,##0_);[Red]\(#,##0\)" sourceLinked="0"/>
              <c:spPr>
                <a:noFill/>
                <a:ln>
                  <a:noFill/>
                </a:ln>
                <a:effectLst/>
              </c:spPr>
              <c:txPr>
                <a:bodyPr rot="0" spcFirstLastPara="1" vertOverflow="ellipsis" vert="horz" wrap="square" lIns="38100" tIns="19050" rIns="38100" bIns="19050" anchor="ctr" anchorCtr="1">
                  <a:noAutofit/>
                </a:bodyPr>
                <a:lstStyle/>
                <a:p>
                  <a:pPr>
                    <a:defRPr lang="ja-JP" sz="2000" b="0" i="0" u="none" strike="noStrike" kern="1200" baseline="0">
                      <a:solidFill>
                        <a:schemeClr val="tx1">
                          <a:lumMod val="75000"/>
                          <a:lumOff val="25000"/>
                        </a:schemeClr>
                      </a:solidFill>
                      <a:latin typeface="+mn-lt"/>
                      <a:ea typeface="+mn-ea"/>
                      <a:cs typeface="+mn-cs"/>
                    </a:defRPr>
                  </a:pPr>
                  <a:endParaRPr lang="ja-JP"/>
                </a:p>
              </c:txPr>
              <c:dLblPos val="ctr"/>
              <c:showLegendKey val="0"/>
              <c:showVal val="1"/>
              <c:showCatName val="0"/>
              <c:showSerName val="0"/>
              <c:showPercent val="0"/>
              <c:showBubbleSize val="0"/>
              <c:extLst>
                <c:ext xmlns:c15="http://schemas.microsoft.com/office/drawing/2012/chart" uri="{CE6537A1-D6FC-4f65-9D91-7224C49458BB}">
                  <c15:layout>
                    <c:manualLayout>
                      <c:w val="6.1379512084716308E-2"/>
                      <c:h val="0.11709146572091915"/>
                    </c:manualLayout>
                  </c15:layout>
                </c:ext>
                <c:ext xmlns:c16="http://schemas.microsoft.com/office/drawing/2014/chart" uri="{C3380CC4-5D6E-409C-BE32-E72D297353CC}">
                  <c16:uniqueId val="{00000007-219C-449D-BC98-C78E0E39C891}"/>
                </c:ext>
              </c:extLst>
            </c:dLbl>
            <c:dLbl>
              <c:idx val="2"/>
              <c:layout>
                <c:manualLayout>
                  <c:x val="1.3558540332387083E-3"/>
                  <c:y val="-6.2199922661942977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219C-449D-BC98-C78E0E39C891}"/>
                </c:ext>
              </c:extLst>
            </c:dLbl>
            <c:dLbl>
              <c:idx val="3"/>
              <c:layout>
                <c:manualLayout>
                  <c:x val="-4.9714073584198988E-17"/>
                  <c:y val="-5.9372653450036478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219C-449D-BC98-C78E0E39C891}"/>
                </c:ext>
              </c:extLst>
            </c:dLbl>
            <c:dLbl>
              <c:idx val="4"/>
              <c:layout>
                <c:manualLayout>
                  <c:x val="1.3558540332386088E-3"/>
                  <c:y val="-3.9581768966690987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219C-449D-BC98-C78E0E39C891}"/>
                </c:ext>
              </c:extLst>
            </c:dLbl>
            <c:numFmt formatCode="#,##0_);[Red]\(#,##0\)" sourceLinked="0"/>
            <c:spPr>
              <a:noFill/>
              <a:ln>
                <a:noFill/>
              </a:ln>
              <a:effectLst/>
            </c:spPr>
            <c:txPr>
              <a:bodyPr rot="0" spcFirstLastPara="1" vertOverflow="ellipsis" vert="horz" wrap="square" lIns="38100" tIns="19050" rIns="38100" bIns="19050" anchor="ctr" anchorCtr="1">
                <a:spAutoFit/>
              </a:bodyPr>
              <a:lstStyle/>
              <a:p>
                <a:pPr>
                  <a:defRPr lang="ja-JP" sz="2000" b="0" i="0" u="none" strike="noStrike" kern="1200" baseline="0">
                    <a:solidFill>
                      <a:schemeClr val="tx1">
                        <a:lumMod val="75000"/>
                        <a:lumOff val="25000"/>
                      </a:schemeClr>
                    </a:solidFill>
                    <a:latin typeface="+mn-lt"/>
                    <a:ea typeface="+mn-ea"/>
                    <a:cs typeface="+mn-cs"/>
                  </a:defRPr>
                </a:pPr>
                <a:endParaRPr lang="ja-JP"/>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認定企業数!$B$4:$B$13</c:f>
              <c:strCache>
                <c:ptCount val="10"/>
                <c:pt idx="0">
                  <c:v>~2015.3</c:v>
                </c:pt>
                <c:pt idx="1">
                  <c:v>~2016.3</c:v>
                </c:pt>
                <c:pt idx="2">
                  <c:v>~2017.3</c:v>
                </c:pt>
                <c:pt idx="3">
                  <c:v>~2018.3</c:v>
                </c:pt>
                <c:pt idx="4">
                  <c:v>~2019.3</c:v>
                </c:pt>
                <c:pt idx="5">
                  <c:v>~2020.3</c:v>
                </c:pt>
                <c:pt idx="6">
                  <c:v>~2021.3</c:v>
                </c:pt>
                <c:pt idx="7">
                  <c:v>~2022.3</c:v>
                </c:pt>
                <c:pt idx="8">
                  <c:v>~2023.3</c:v>
                </c:pt>
                <c:pt idx="9">
                  <c:v>~2024.3</c:v>
                </c:pt>
              </c:strCache>
            </c:strRef>
          </c:cat>
          <c:val>
            <c:numRef>
              <c:f>認定企業数!$C$4:$C$13</c:f>
              <c:numCache>
                <c:formatCode>General</c:formatCode>
                <c:ptCount val="10"/>
                <c:pt idx="0">
                  <c:v>0</c:v>
                </c:pt>
                <c:pt idx="1">
                  <c:v>89</c:v>
                </c:pt>
                <c:pt idx="2">
                  <c:v>166</c:v>
                </c:pt>
                <c:pt idx="3">
                  <c:v>272</c:v>
                </c:pt>
                <c:pt idx="4">
                  <c:v>350</c:v>
                </c:pt>
                <c:pt idx="5">
                  <c:v>493</c:v>
                </c:pt>
                <c:pt idx="6">
                  <c:v>668</c:v>
                </c:pt>
                <c:pt idx="7">
                  <c:v>1434</c:v>
                </c:pt>
                <c:pt idx="8">
                  <c:v>2554</c:v>
                </c:pt>
                <c:pt idx="9">
                  <c:v>2926</c:v>
                </c:pt>
              </c:numCache>
            </c:numRef>
          </c:val>
          <c:extLst>
            <c:ext xmlns:c16="http://schemas.microsoft.com/office/drawing/2014/chart" uri="{C3380CC4-5D6E-409C-BE32-E72D297353CC}">
              <c16:uniqueId val="{0000000B-219C-449D-BC98-C78E0E39C891}"/>
            </c:ext>
          </c:extLst>
        </c:ser>
        <c:dLbls>
          <c:showLegendKey val="0"/>
          <c:showVal val="0"/>
          <c:showCatName val="0"/>
          <c:showSerName val="0"/>
          <c:showPercent val="0"/>
          <c:showBubbleSize val="0"/>
        </c:dLbls>
        <c:gapWidth val="100"/>
        <c:overlap val="100"/>
        <c:axId val="2059768624"/>
        <c:axId val="1698645568"/>
      </c:barChart>
      <c:catAx>
        <c:axId val="205976862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ja-JP" sz="1400" b="0" i="0" u="none" strike="noStrike" kern="1200" baseline="0">
                <a:solidFill>
                  <a:schemeClr val="tx1">
                    <a:lumMod val="65000"/>
                    <a:lumOff val="35000"/>
                  </a:schemeClr>
                </a:solidFill>
                <a:latin typeface="+mn-lt"/>
                <a:ea typeface="+mn-ea"/>
                <a:cs typeface="+mn-cs"/>
              </a:defRPr>
            </a:pPr>
            <a:endParaRPr lang="ja-JP"/>
          </a:p>
        </c:txPr>
        <c:crossAx val="1698645568"/>
        <c:crosses val="autoZero"/>
        <c:auto val="1"/>
        <c:lblAlgn val="ctr"/>
        <c:lblOffset val="100"/>
        <c:noMultiLvlLbl val="0"/>
      </c:catAx>
      <c:valAx>
        <c:axId val="1698645568"/>
        <c:scaling>
          <c:orientation val="minMax"/>
        </c:scaling>
        <c:delete val="0"/>
        <c:axPos val="l"/>
        <c:majorGridlines>
          <c:spPr>
            <a:ln w="9525" cap="flat" cmpd="sng" algn="ctr">
              <a:solidFill>
                <a:schemeClr val="tx1">
                  <a:lumMod val="15000"/>
                  <a:lumOff val="85000"/>
                </a:schemeClr>
              </a:solidFill>
              <a:round/>
            </a:ln>
            <a:effectLst/>
          </c:spPr>
        </c:majorGridlines>
        <c:numFmt formatCode="#,##0_);[Red]\(#,##0\)" sourceLinked="0"/>
        <c:majorTickMark val="none"/>
        <c:minorTickMark val="none"/>
        <c:tickLblPos val="nextTo"/>
        <c:spPr>
          <a:noFill/>
          <a:ln>
            <a:noFill/>
          </a:ln>
          <a:effectLst/>
        </c:spPr>
        <c:txPr>
          <a:bodyPr rot="-60000000" spcFirstLastPara="1" vertOverflow="ellipsis" vert="horz" wrap="square" anchor="ctr" anchorCtr="1"/>
          <a:lstStyle/>
          <a:p>
            <a:pPr>
              <a:defRPr lang="ja-JP" sz="1800" b="0" i="0" u="none" strike="noStrike" kern="1200" baseline="0">
                <a:solidFill>
                  <a:schemeClr val="tx1">
                    <a:lumMod val="65000"/>
                    <a:lumOff val="35000"/>
                  </a:schemeClr>
                </a:solidFill>
                <a:latin typeface="+mn-lt"/>
                <a:ea typeface="+mn-ea"/>
                <a:cs typeface="+mn-cs"/>
              </a:defRPr>
            </a:pPr>
            <a:endParaRPr lang="ja-JP"/>
          </a:p>
        </c:txPr>
        <c:crossAx val="205976862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ja-JP"/>
    </a:p>
  </c:txPr>
  <c:externalData r:id="rId4">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7097937508760128E-2"/>
          <c:y val="5.0544334305659334E-2"/>
          <c:w val="0.91550298713985967"/>
          <c:h val="0.88028695768315135"/>
        </c:manualLayout>
      </c:layout>
      <c:barChart>
        <c:barDir val="col"/>
        <c:grouping val="stacked"/>
        <c:varyColors val="0"/>
        <c:ser>
          <c:idx val="1"/>
          <c:order val="0"/>
          <c:tx>
            <c:strRef>
              <c:f>認定企業数!$D$20</c:f>
              <c:strCache>
                <c:ptCount val="1"/>
                <c:pt idx="0">
                  <c:v>Tsrget set</c:v>
                </c:pt>
              </c:strCache>
            </c:strRef>
          </c:tx>
          <c:spPr>
            <a:solidFill>
              <a:srgbClr val="EF8B47"/>
            </a:solidFill>
            <a:ln>
              <a:noFill/>
            </a:ln>
            <a:effectLst/>
          </c:spPr>
          <c:invertIfNegative val="0"/>
          <c:dLbls>
            <c:dLbl>
              <c:idx val="0"/>
              <c:delete val="1"/>
              <c:extLst>
                <c:ext xmlns:c15="http://schemas.microsoft.com/office/drawing/2012/chart" uri="{CE6537A1-D6FC-4f65-9D91-7224C49458BB}"/>
                <c:ext xmlns:c16="http://schemas.microsoft.com/office/drawing/2014/chart" uri="{C3380CC4-5D6E-409C-BE32-E72D297353CC}">
                  <c16:uniqueId val="{00000002-DADF-4A82-AED8-CD46DB4CD73B}"/>
                </c:ext>
              </c:extLst>
            </c:dLbl>
            <c:dLbl>
              <c:idx val="1"/>
              <c:layout>
                <c:manualLayout>
                  <c:x val="0"/>
                  <c:y val="-3.3391282922011448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DADF-4A82-AED8-CD46DB4CD73B}"/>
                </c:ext>
              </c:extLst>
            </c:dLbl>
            <c:dLbl>
              <c:idx val="2"/>
              <c:layout>
                <c:manualLayout>
                  <c:x val="4.0151712349338863E-3"/>
                  <c:y val="-5.7242187689866948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DADF-4A82-AED8-CD46DB4CD73B}"/>
                </c:ext>
              </c:extLst>
            </c:dLbl>
            <c:spPr>
              <a:noFill/>
              <a:ln>
                <a:noFill/>
              </a:ln>
              <a:effectLst/>
            </c:spPr>
            <c:txPr>
              <a:bodyPr rot="0" spcFirstLastPara="1" vertOverflow="ellipsis" vert="horz" wrap="square" lIns="38100" tIns="19050" rIns="38100" bIns="19050" anchor="ctr" anchorCtr="1">
                <a:spAutoFit/>
              </a:bodyPr>
              <a:lstStyle/>
              <a:p>
                <a:pPr>
                  <a:defRPr sz="1600" b="0" i="0" u="none" strike="noStrike" kern="1200" baseline="0">
                    <a:solidFill>
                      <a:schemeClr val="tx1">
                        <a:lumMod val="75000"/>
                        <a:lumOff val="25000"/>
                      </a:schemeClr>
                    </a:solidFill>
                    <a:latin typeface="+mn-lt"/>
                    <a:ea typeface="+mn-ea"/>
                    <a:cs typeface="+mn-cs"/>
                  </a:defRPr>
                </a:pPr>
                <a:endParaRPr lang="ja-JP"/>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認定企業数!$B$21:$B$30</c:f>
              <c:strCache>
                <c:ptCount val="10"/>
                <c:pt idx="0">
                  <c:v>~2015.3</c:v>
                </c:pt>
                <c:pt idx="1">
                  <c:v>~2016.3</c:v>
                </c:pt>
                <c:pt idx="2">
                  <c:v>~2017.3</c:v>
                </c:pt>
                <c:pt idx="3">
                  <c:v>~2018.3</c:v>
                </c:pt>
                <c:pt idx="4">
                  <c:v>~2019.3</c:v>
                </c:pt>
                <c:pt idx="5">
                  <c:v>~2020.3</c:v>
                </c:pt>
                <c:pt idx="6">
                  <c:v>~2021.3</c:v>
                </c:pt>
                <c:pt idx="7">
                  <c:v>~2022.3</c:v>
                </c:pt>
                <c:pt idx="8">
                  <c:v>~2023.3</c:v>
                </c:pt>
                <c:pt idx="9">
                  <c:v>~2024.3</c:v>
                </c:pt>
              </c:strCache>
            </c:strRef>
          </c:cat>
          <c:val>
            <c:numRef>
              <c:f>認定企業数!$D$21:$D$30</c:f>
              <c:numCache>
                <c:formatCode>General</c:formatCode>
                <c:ptCount val="10"/>
                <c:pt idx="0">
                  <c:v>0</c:v>
                </c:pt>
                <c:pt idx="1">
                  <c:v>1</c:v>
                </c:pt>
                <c:pt idx="2">
                  <c:v>5</c:v>
                </c:pt>
                <c:pt idx="3">
                  <c:v>15</c:v>
                </c:pt>
                <c:pt idx="4">
                  <c:v>39</c:v>
                </c:pt>
                <c:pt idx="5">
                  <c:v>62</c:v>
                </c:pt>
                <c:pt idx="6">
                  <c:v>95</c:v>
                </c:pt>
                <c:pt idx="7">
                  <c:v>164</c:v>
                </c:pt>
                <c:pt idx="8">
                  <c:v>425</c:v>
                </c:pt>
                <c:pt idx="9">
                  <c:v>904</c:v>
                </c:pt>
              </c:numCache>
            </c:numRef>
          </c:val>
          <c:extLst>
            <c:ext xmlns:c16="http://schemas.microsoft.com/office/drawing/2014/chart" uri="{C3380CC4-5D6E-409C-BE32-E72D297353CC}">
              <c16:uniqueId val="{00000000-1E0F-4A99-987D-5593E4B078E3}"/>
            </c:ext>
          </c:extLst>
        </c:ser>
        <c:ser>
          <c:idx val="0"/>
          <c:order val="1"/>
          <c:tx>
            <c:strRef>
              <c:f>認定企業数!$C$20</c:f>
              <c:strCache>
                <c:ptCount val="1"/>
                <c:pt idx="0">
                  <c:v>comitted</c:v>
                </c:pt>
              </c:strCache>
            </c:strRef>
          </c:tx>
          <c:spPr>
            <a:solidFill>
              <a:srgbClr val="B3DEFF"/>
            </a:solidFill>
            <a:ln>
              <a:noFill/>
            </a:ln>
            <a:effectLst/>
          </c:spPr>
          <c:invertIfNegative val="0"/>
          <c:dLbls>
            <c:dLbl>
              <c:idx val="0"/>
              <c:layout>
                <c:manualLayout>
                  <c:x val="2.6767808232892576E-3"/>
                  <c:y val="-3.8161466196584511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DADF-4A82-AED8-CD46DB4CD73B}"/>
                </c:ext>
              </c:extLst>
            </c:dLbl>
            <c:dLbl>
              <c:idx val="1"/>
              <c:layout>
                <c:manualLayout>
                  <c:x val="0"/>
                  <c:y val="-7.3937840755882486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DADF-4A82-AED8-CD46DB4CD73B}"/>
                </c:ext>
              </c:extLst>
            </c:dLbl>
            <c:dLbl>
              <c:idx val="2"/>
              <c:layout>
                <c:manualLayout>
                  <c:x val="1.3383904116446288E-3"/>
                  <c:y val="-9.3018573854174835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DADF-4A82-AED8-CD46DB4CD73B}"/>
                </c:ext>
              </c:extLst>
            </c:dLbl>
            <c:dLbl>
              <c:idx val="3"/>
              <c:layout>
                <c:manualLayout>
                  <c:x val="0"/>
                  <c:y val="-2.6236008010152027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DADF-4A82-AED8-CD46DB4CD73B}"/>
                </c:ext>
              </c:extLst>
            </c:dLbl>
            <c:spPr>
              <a:noFill/>
              <a:ln>
                <a:noFill/>
              </a:ln>
              <a:effectLst/>
            </c:spPr>
            <c:txPr>
              <a:bodyPr rot="0" spcFirstLastPara="1" vertOverflow="ellipsis" vert="horz" wrap="square" lIns="38100" tIns="19050" rIns="38100" bIns="19050" anchor="ctr" anchorCtr="1">
                <a:spAutoFit/>
              </a:bodyPr>
              <a:lstStyle/>
              <a:p>
                <a:pPr>
                  <a:defRPr sz="1600" b="0" i="0" u="none" strike="noStrike" kern="1200" baseline="0">
                    <a:solidFill>
                      <a:schemeClr val="tx1">
                        <a:lumMod val="75000"/>
                        <a:lumOff val="25000"/>
                      </a:schemeClr>
                    </a:solidFill>
                    <a:latin typeface="+mn-lt"/>
                    <a:ea typeface="+mn-ea"/>
                    <a:cs typeface="+mn-cs"/>
                  </a:defRPr>
                </a:pPr>
                <a:endParaRPr lang="ja-JP"/>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認定企業数!$B$21:$B$30</c:f>
              <c:strCache>
                <c:ptCount val="10"/>
                <c:pt idx="0">
                  <c:v>~2015.3</c:v>
                </c:pt>
                <c:pt idx="1">
                  <c:v>~2016.3</c:v>
                </c:pt>
                <c:pt idx="2">
                  <c:v>~2017.3</c:v>
                </c:pt>
                <c:pt idx="3">
                  <c:v>~2018.3</c:v>
                </c:pt>
                <c:pt idx="4">
                  <c:v>~2019.3</c:v>
                </c:pt>
                <c:pt idx="5">
                  <c:v>~2020.3</c:v>
                </c:pt>
                <c:pt idx="6">
                  <c:v>~2021.3</c:v>
                </c:pt>
                <c:pt idx="7">
                  <c:v>~2022.3</c:v>
                </c:pt>
                <c:pt idx="8">
                  <c:v>~2023.3</c:v>
                </c:pt>
                <c:pt idx="9">
                  <c:v>~2024.3</c:v>
                </c:pt>
              </c:strCache>
            </c:strRef>
          </c:cat>
          <c:val>
            <c:numRef>
              <c:f>認定企業数!$C$21:$C$30</c:f>
              <c:numCache>
                <c:formatCode>General</c:formatCode>
                <c:ptCount val="10"/>
                <c:pt idx="0">
                  <c:v>3</c:v>
                </c:pt>
                <c:pt idx="1">
                  <c:v>6</c:v>
                </c:pt>
                <c:pt idx="2">
                  <c:v>14</c:v>
                </c:pt>
                <c:pt idx="3">
                  <c:v>40</c:v>
                </c:pt>
                <c:pt idx="4">
                  <c:v>34</c:v>
                </c:pt>
                <c:pt idx="5">
                  <c:v>26</c:v>
                </c:pt>
                <c:pt idx="6">
                  <c:v>29</c:v>
                </c:pt>
                <c:pt idx="7">
                  <c:v>38</c:v>
                </c:pt>
                <c:pt idx="8">
                  <c:v>67</c:v>
                </c:pt>
                <c:pt idx="9">
                  <c:v>84</c:v>
                </c:pt>
              </c:numCache>
            </c:numRef>
          </c:val>
          <c:extLst>
            <c:ext xmlns:c16="http://schemas.microsoft.com/office/drawing/2014/chart" uri="{C3380CC4-5D6E-409C-BE32-E72D297353CC}">
              <c16:uniqueId val="{00000001-1E0F-4A99-987D-5593E4B078E3}"/>
            </c:ext>
          </c:extLst>
        </c:ser>
        <c:dLbls>
          <c:dLblPos val="ctr"/>
          <c:showLegendKey val="0"/>
          <c:showVal val="1"/>
          <c:showCatName val="0"/>
          <c:showSerName val="0"/>
          <c:showPercent val="0"/>
          <c:showBubbleSize val="0"/>
        </c:dLbls>
        <c:gapWidth val="100"/>
        <c:overlap val="100"/>
        <c:axId val="341073936"/>
        <c:axId val="341070608"/>
      </c:barChart>
      <c:catAx>
        <c:axId val="34107393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ja-JP"/>
          </a:p>
        </c:txPr>
        <c:crossAx val="341070608"/>
        <c:crosses val="autoZero"/>
        <c:auto val="1"/>
        <c:lblAlgn val="ctr"/>
        <c:lblOffset val="100"/>
        <c:noMultiLvlLbl val="0"/>
      </c:catAx>
      <c:valAx>
        <c:axId val="34107060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ja-JP"/>
          </a:p>
        </c:txPr>
        <c:crossAx val="34107393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ja-JP"/>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1612766217232627E-2"/>
          <c:y val="2.585066224248193E-2"/>
          <c:w val="0.92035628542368741"/>
          <c:h val="0.84474124724184885"/>
        </c:manualLayout>
      </c:layout>
      <c:barChart>
        <c:barDir val="col"/>
        <c:grouping val="clustered"/>
        <c:varyColors val="0"/>
        <c:ser>
          <c:idx val="1"/>
          <c:order val="0"/>
          <c:tx>
            <c:strRef>
              <c:f>commited!$O$21</c:f>
              <c:strCache>
                <c:ptCount val="1"/>
                <c:pt idx="0">
                  <c:v>comitted</c:v>
                </c:pt>
              </c:strCache>
            </c:strRef>
          </c:tx>
          <c:spPr>
            <a:solidFill>
              <a:srgbClr val="B3DEFF"/>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lumMod val="75000"/>
                        <a:lumOff val="25000"/>
                      </a:schemeClr>
                    </a:solidFill>
                    <a:latin typeface="+mn-lt"/>
                    <a:ea typeface="+mn-ea"/>
                    <a:cs typeface="+mn-cs"/>
                  </a:defRPr>
                </a:pPr>
                <a:endParaRPr lang="ja-JP"/>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commited!$M$35:$M$44</c:f>
              <c:strCache>
                <c:ptCount val="10"/>
                <c:pt idx="0">
                  <c:v>日本</c:v>
                </c:pt>
                <c:pt idx="1">
                  <c:v>イギリス</c:v>
                </c:pt>
                <c:pt idx="2">
                  <c:v>アメリカ</c:v>
                </c:pt>
                <c:pt idx="3">
                  <c:v>ドイツ</c:v>
                </c:pt>
                <c:pt idx="4">
                  <c:v>スウェーデン</c:v>
                </c:pt>
                <c:pt idx="5">
                  <c:v>フランス</c:v>
                </c:pt>
                <c:pt idx="6">
                  <c:v>デンマーク</c:v>
                </c:pt>
                <c:pt idx="7">
                  <c:v>中国</c:v>
                </c:pt>
                <c:pt idx="8">
                  <c:v>インド</c:v>
                </c:pt>
                <c:pt idx="9">
                  <c:v>スイス</c:v>
                </c:pt>
              </c:strCache>
            </c:strRef>
          </c:cat>
          <c:val>
            <c:numRef>
              <c:f>commited!$O$35:$O$44</c:f>
              <c:numCache>
                <c:formatCode>General</c:formatCode>
                <c:ptCount val="10"/>
                <c:pt idx="0">
                  <c:v>84</c:v>
                </c:pt>
                <c:pt idx="1">
                  <c:v>367</c:v>
                </c:pt>
                <c:pt idx="2">
                  <c:v>434</c:v>
                </c:pt>
                <c:pt idx="3">
                  <c:v>189</c:v>
                </c:pt>
                <c:pt idx="4">
                  <c:v>109</c:v>
                </c:pt>
                <c:pt idx="5">
                  <c:v>142</c:v>
                </c:pt>
                <c:pt idx="6">
                  <c:v>57</c:v>
                </c:pt>
                <c:pt idx="7">
                  <c:v>195</c:v>
                </c:pt>
                <c:pt idx="8">
                  <c:v>142</c:v>
                </c:pt>
                <c:pt idx="9">
                  <c:v>70</c:v>
                </c:pt>
              </c:numCache>
            </c:numRef>
          </c:val>
          <c:extLst>
            <c:ext xmlns:c16="http://schemas.microsoft.com/office/drawing/2014/chart" uri="{C3380CC4-5D6E-409C-BE32-E72D297353CC}">
              <c16:uniqueId val="{00000000-D9DE-4613-86D8-3F4F7DCB9229}"/>
            </c:ext>
          </c:extLst>
        </c:ser>
        <c:ser>
          <c:idx val="0"/>
          <c:order val="1"/>
          <c:tx>
            <c:strRef>
              <c:f>commited!$N$21</c:f>
              <c:strCache>
                <c:ptCount val="1"/>
                <c:pt idx="0">
                  <c:v>SBT(*Targets set)</c:v>
                </c:pt>
              </c:strCache>
            </c:strRef>
          </c:tx>
          <c:spPr>
            <a:solidFill>
              <a:srgbClr val="EF8B47"/>
            </a:solidFill>
            <a:ln>
              <a:noFill/>
            </a:ln>
            <a:effectLst/>
          </c:spPr>
          <c:invertIfNegative val="0"/>
          <c:dLbls>
            <c:dLbl>
              <c:idx val="8"/>
              <c:layout>
                <c:manualLayout>
                  <c:x val="0"/>
                  <c:y val="-3.7801868296092916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871-48EF-B4BD-64C204676606}"/>
                </c:ext>
              </c:extLst>
            </c:dLbl>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lumMod val="75000"/>
                        <a:lumOff val="25000"/>
                      </a:schemeClr>
                    </a:solidFill>
                    <a:latin typeface="+mn-lt"/>
                    <a:ea typeface="+mn-ea"/>
                    <a:cs typeface="+mn-cs"/>
                  </a:defRPr>
                </a:pPr>
                <a:endParaRPr lang="ja-JP"/>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commited!$M$35:$M$44</c:f>
              <c:strCache>
                <c:ptCount val="10"/>
                <c:pt idx="0">
                  <c:v>日本</c:v>
                </c:pt>
                <c:pt idx="1">
                  <c:v>イギリス</c:v>
                </c:pt>
                <c:pt idx="2">
                  <c:v>アメリカ</c:v>
                </c:pt>
                <c:pt idx="3">
                  <c:v>ドイツ</c:v>
                </c:pt>
                <c:pt idx="4">
                  <c:v>スウェーデン</c:v>
                </c:pt>
                <c:pt idx="5">
                  <c:v>フランス</c:v>
                </c:pt>
                <c:pt idx="6">
                  <c:v>デンマーク</c:v>
                </c:pt>
                <c:pt idx="7">
                  <c:v>中国</c:v>
                </c:pt>
                <c:pt idx="8">
                  <c:v>インド</c:v>
                </c:pt>
                <c:pt idx="9">
                  <c:v>スイス</c:v>
                </c:pt>
              </c:strCache>
            </c:strRef>
          </c:cat>
          <c:val>
            <c:numRef>
              <c:f>commited!$N$35:$N$44</c:f>
              <c:numCache>
                <c:formatCode>General</c:formatCode>
                <c:ptCount val="10"/>
                <c:pt idx="0">
                  <c:v>904</c:v>
                </c:pt>
                <c:pt idx="1">
                  <c:v>781</c:v>
                </c:pt>
                <c:pt idx="2">
                  <c:v>510</c:v>
                </c:pt>
                <c:pt idx="3">
                  <c:v>274</c:v>
                </c:pt>
                <c:pt idx="4">
                  <c:v>231</c:v>
                </c:pt>
                <c:pt idx="5">
                  <c:v>221</c:v>
                </c:pt>
                <c:pt idx="6">
                  <c:v>168</c:v>
                </c:pt>
                <c:pt idx="7">
                  <c:v>156</c:v>
                </c:pt>
                <c:pt idx="8">
                  <c:v>156</c:v>
                </c:pt>
                <c:pt idx="9">
                  <c:v>111</c:v>
                </c:pt>
              </c:numCache>
            </c:numRef>
          </c:val>
          <c:extLst>
            <c:ext xmlns:c16="http://schemas.microsoft.com/office/drawing/2014/chart" uri="{C3380CC4-5D6E-409C-BE32-E72D297353CC}">
              <c16:uniqueId val="{00000001-D9DE-4613-86D8-3F4F7DCB9229}"/>
            </c:ext>
          </c:extLst>
        </c:ser>
        <c:dLbls>
          <c:dLblPos val="outEnd"/>
          <c:showLegendKey val="0"/>
          <c:showVal val="1"/>
          <c:showCatName val="0"/>
          <c:showSerName val="0"/>
          <c:showPercent val="0"/>
          <c:showBubbleSize val="0"/>
        </c:dLbls>
        <c:gapWidth val="100"/>
        <c:overlap val="-27"/>
        <c:axId val="416305968"/>
        <c:axId val="416292240"/>
      </c:barChart>
      <c:catAx>
        <c:axId val="4163059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ja-JP"/>
          </a:p>
        </c:txPr>
        <c:crossAx val="416292240"/>
        <c:crosses val="autoZero"/>
        <c:auto val="1"/>
        <c:lblAlgn val="ctr"/>
        <c:lblOffset val="100"/>
        <c:noMultiLvlLbl val="0"/>
      </c:catAx>
      <c:valAx>
        <c:axId val="4162922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ja-JP"/>
          </a:p>
        </c:txPr>
        <c:crossAx val="41630596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ja-JP"/>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0" y="0"/>
            <a:ext cx="2918831" cy="495029"/>
          </a:xfrm>
          <a:prstGeom prst="rect">
            <a:avLst/>
          </a:prstGeom>
        </p:spPr>
        <p:txBody>
          <a:bodyPr vert="horz" lIns="91440" tIns="45720" rIns="91440" bIns="45720" rtlCol="0"/>
          <a:lstStyle>
            <a:lvl1pPr algn="l">
              <a:defRPr sz="1200"/>
            </a:lvl1pPr>
          </a:lstStyle>
          <a:p>
            <a:endParaRPr kumimoji="1" lang="ja-JP" altLang="en-US"/>
          </a:p>
        </p:txBody>
      </p:sp>
      <p:sp>
        <p:nvSpPr>
          <p:cNvPr id="3" name="日付プレースホルダー 2"/>
          <p:cNvSpPr>
            <a:spLocks noGrp="1"/>
          </p:cNvSpPr>
          <p:nvPr>
            <p:ph type="dt" idx="1"/>
          </p:nvPr>
        </p:nvSpPr>
        <p:spPr>
          <a:xfrm>
            <a:off x="3815373" y="0"/>
            <a:ext cx="2918831" cy="495029"/>
          </a:xfrm>
          <a:prstGeom prst="rect">
            <a:avLst/>
          </a:prstGeom>
        </p:spPr>
        <p:txBody>
          <a:bodyPr vert="horz" lIns="91440" tIns="45720" rIns="91440" bIns="45720" rtlCol="0"/>
          <a:lstStyle>
            <a:lvl1pPr algn="r">
              <a:defRPr sz="1200"/>
            </a:lvl1pPr>
          </a:lstStyle>
          <a:p>
            <a:fld id="{715C2708-E4C6-4EAD-AD43-2A2D061B842A}" type="datetimeFigureOut">
              <a:rPr kumimoji="1" lang="ja-JP" altLang="en-US" smtClean="0"/>
              <a:t>2024/3/28</a:t>
            </a:fld>
            <a:endParaRPr kumimoji="1" lang="ja-JP" altLang="en-US"/>
          </a:p>
        </p:txBody>
      </p:sp>
      <p:sp>
        <p:nvSpPr>
          <p:cNvPr id="4" name="スライド イメージ プレースホルダー 3"/>
          <p:cNvSpPr>
            <a:spLocks noGrp="1" noRot="1" noChangeAspect="1"/>
          </p:cNvSpPr>
          <p:nvPr>
            <p:ph type="sldImg" idx="2"/>
          </p:nvPr>
        </p:nvSpPr>
        <p:spPr>
          <a:xfrm>
            <a:off x="1014413" y="1233488"/>
            <a:ext cx="4706937" cy="3328987"/>
          </a:xfrm>
          <a:prstGeom prst="rect">
            <a:avLst/>
          </a:prstGeom>
          <a:noFill/>
          <a:ln w="12700">
            <a:solidFill>
              <a:prstClr val="black"/>
            </a:solidFill>
          </a:ln>
        </p:spPr>
        <p:txBody>
          <a:bodyPr vert="horz" lIns="91440" tIns="45720" rIns="91440" bIns="45720" rtlCol="0" anchor="ctr"/>
          <a:lstStyle/>
          <a:p>
            <a:endParaRPr lang="ja-JP" altLang="en-US"/>
          </a:p>
        </p:txBody>
      </p:sp>
      <p:sp>
        <p:nvSpPr>
          <p:cNvPr id="5" name="ノート プレースホルダー 4"/>
          <p:cNvSpPr>
            <a:spLocks noGrp="1"/>
          </p:cNvSpPr>
          <p:nvPr>
            <p:ph type="body" sz="quarter" idx="3"/>
          </p:nvPr>
        </p:nvSpPr>
        <p:spPr>
          <a:xfrm>
            <a:off x="673577" y="4748163"/>
            <a:ext cx="5388610" cy="3884861"/>
          </a:xfrm>
          <a:prstGeom prst="rect">
            <a:avLst/>
          </a:prstGeom>
        </p:spPr>
        <p:txBody>
          <a:bodyPr vert="horz" lIns="91440" tIns="45720" rIns="91440" bIns="45720" rtlCol="0"/>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6" name="フッター プレースホルダー 5"/>
          <p:cNvSpPr>
            <a:spLocks noGrp="1"/>
          </p:cNvSpPr>
          <p:nvPr>
            <p:ph type="ftr" sz="quarter" idx="4"/>
          </p:nvPr>
        </p:nvSpPr>
        <p:spPr>
          <a:xfrm>
            <a:off x="0" y="9371286"/>
            <a:ext cx="2918831" cy="495028"/>
          </a:xfrm>
          <a:prstGeom prst="rect">
            <a:avLst/>
          </a:prstGeom>
        </p:spPr>
        <p:txBody>
          <a:bodyPr vert="horz" lIns="91440" tIns="45720" rIns="91440" bIns="45720" rtlCol="0" anchor="b"/>
          <a:lstStyle>
            <a:lvl1pPr algn="l">
              <a:defRPr sz="1200"/>
            </a:lvl1pPr>
          </a:lstStyle>
          <a:p>
            <a:endParaRPr kumimoji="1" lang="ja-JP" altLang="en-US"/>
          </a:p>
        </p:txBody>
      </p:sp>
      <p:sp>
        <p:nvSpPr>
          <p:cNvPr id="7" name="スライド番号プレースホルダー 6"/>
          <p:cNvSpPr>
            <a:spLocks noGrp="1"/>
          </p:cNvSpPr>
          <p:nvPr>
            <p:ph type="sldNum" sz="quarter" idx="5"/>
          </p:nvPr>
        </p:nvSpPr>
        <p:spPr>
          <a:xfrm>
            <a:off x="3815373" y="9371286"/>
            <a:ext cx="2918831" cy="495028"/>
          </a:xfrm>
          <a:prstGeom prst="rect">
            <a:avLst/>
          </a:prstGeom>
        </p:spPr>
        <p:txBody>
          <a:bodyPr vert="horz" lIns="91440" tIns="45720" rIns="91440" bIns="45720" rtlCol="0" anchor="b"/>
          <a:lstStyle>
            <a:lvl1pPr algn="r">
              <a:defRPr sz="1200"/>
            </a:lvl1pPr>
          </a:lstStyle>
          <a:p>
            <a:fld id="{DA41E4CD-DD2C-499E-9070-694C4B983D1A}" type="slidenum">
              <a:rPr kumimoji="1" lang="ja-JP" altLang="en-US" smtClean="0"/>
              <a:t>‹#›</a:t>
            </a:fld>
            <a:endParaRPr kumimoji="1" lang="ja-JP" altLang="en-US"/>
          </a:p>
        </p:txBody>
      </p:sp>
    </p:spTree>
    <p:extLst>
      <p:ext uri="{BB962C8B-B14F-4D97-AF65-F5344CB8AC3E}">
        <p14:creationId xmlns:p14="http://schemas.microsoft.com/office/powerpoint/2010/main" val="128187045"/>
      </p:ext>
    </p:extLst>
  </p:cSld>
  <p:clrMap bg1="lt1" tx1="dk1" bg2="lt2" tx2="dk2" accent1="accent1" accent2="accent2" accent3="accent3" accent4="accent4" accent5="accent5" accent6="accent6" hlink="hlink" folHlink="folHlink"/>
  <p:notesStyle>
    <a:lvl1pPr marL="0" algn="l" defTabSz="914400" rtl="0" eaLnBrk="1" latinLnBrk="0" hangingPunct="1">
      <a:defRPr kumimoji="1" sz="1200" kern="1200">
        <a:solidFill>
          <a:schemeClr val="tx1"/>
        </a:solidFill>
        <a:latin typeface="+mn-lt"/>
        <a:ea typeface="+mn-ea"/>
        <a:cs typeface="+mn-cs"/>
      </a:defRPr>
    </a:lvl1pPr>
    <a:lvl2pPr marL="457200" algn="l" defTabSz="914400" rtl="0" eaLnBrk="1" latinLnBrk="0" hangingPunct="1">
      <a:defRPr kumimoji="1" sz="1200" kern="1200">
        <a:solidFill>
          <a:schemeClr val="tx1"/>
        </a:solidFill>
        <a:latin typeface="+mn-lt"/>
        <a:ea typeface="+mn-ea"/>
        <a:cs typeface="+mn-cs"/>
      </a:defRPr>
    </a:lvl2pPr>
    <a:lvl3pPr marL="914400" algn="l" defTabSz="914400" rtl="0" eaLnBrk="1" latinLnBrk="0" hangingPunct="1">
      <a:defRPr kumimoji="1" sz="1200" kern="1200">
        <a:solidFill>
          <a:schemeClr val="tx1"/>
        </a:solidFill>
        <a:latin typeface="+mn-lt"/>
        <a:ea typeface="+mn-ea"/>
        <a:cs typeface="+mn-cs"/>
      </a:defRPr>
    </a:lvl3pPr>
    <a:lvl4pPr marL="1371600" algn="l" defTabSz="914400" rtl="0" eaLnBrk="1" latinLnBrk="0" hangingPunct="1">
      <a:defRPr kumimoji="1" sz="1200" kern="1200">
        <a:solidFill>
          <a:schemeClr val="tx1"/>
        </a:solidFill>
        <a:latin typeface="+mn-lt"/>
        <a:ea typeface="+mn-ea"/>
        <a:cs typeface="+mn-cs"/>
      </a:defRPr>
    </a:lvl4pPr>
    <a:lvl5pPr marL="1828800" algn="l" defTabSz="914400" rtl="0" eaLnBrk="1" latinLnBrk="0" hangingPunct="1">
      <a:defRPr kumimoji="1" sz="1200" kern="1200">
        <a:solidFill>
          <a:schemeClr val="tx1"/>
        </a:solidFill>
        <a:latin typeface="+mn-lt"/>
        <a:ea typeface="+mn-ea"/>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fld id="{DA41E4CD-DD2C-499E-9070-694C4B983D1A}" type="slidenum">
              <a:rPr kumimoji="1" lang="ja-JP" altLang="en-US" smtClean="0"/>
              <a:t>110</a:t>
            </a:fld>
            <a:endParaRPr kumimoji="1" lang="ja-JP" altLang="en-US"/>
          </a:p>
        </p:txBody>
      </p:sp>
    </p:spTree>
    <p:extLst>
      <p:ext uri="{BB962C8B-B14F-4D97-AF65-F5344CB8AC3E}">
        <p14:creationId xmlns:p14="http://schemas.microsoft.com/office/powerpoint/2010/main" val="361463586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fld id="{DA41E4CD-DD2C-499E-9070-694C4B983D1A}" type="slidenum">
              <a:rPr kumimoji="1" lang="ja-JP" altLang="en-US" smtClean="0"/>
              <a:t>115</a:t>
            </a:fld>
            <a:endParaRPr kumimoji="1" lang="ja-JP" altLang="en-US"/>
          </a:p>
        </p:txBody>
      </p:sp>
    </p:spTree>
    <p:extLst>
      <p:ext uri="{BB962C8B-B14F-4D97-AF65-F5344CB8AC3E}">
        <p14:creationId xmlns:p14="http://schemas.microsoft.com/office/powerpoint/2010/main" val="3949503972"/>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jpeg"/><Relationship Id="rId2" Type="http://schemas.openxmlformats.org/officeDocument/2006/relationships/image" Target="../media/image1.jpe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1.xml"/><Relationship Id="rId6" Type="http://schemas.openxmlformats.org/officeDocument/2006/relationships/image" Target="../media/image13.jpeg"/><Relationship Id="rId5" Type="http://schemas.openxmlformats.org/officeDocument/2006/relationships/image" Target="../media/image12.svg"/><Relationship Id="rId4" Type="http://schemas.openxmlformats.org/officeDocument/2006/relationships/image" Target="../media/image11.png"/></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表紙">
    <p:spTree>
      <p:nvGrpSpPr>
        <p:cNvPr id="1" name=""/>
        <p:cNvGrpSpPr/>
        <p:nvPr/>
      </p:nvGrpSpPr>
      <p:grpSpPr>
        <a:xfrm>
          <a:off x="0" y="0"/>
          <a:ext cx="0" cy="0"/>
          <a:chOff x="0" y="0"/>
          <a:chExt cx="0" cy="0"/>
        </a:xfrm>
      </p:grpSpPr>
      <p:sp>
        <p:nvSpPr>
          <p:cNvPr id="7" name="四角形: 角を丸くする 6">
            <a:extLst>
              <a:ext uri="{FF2B5EF4-FFF2-40B4-BE49-F238E27FC236}">
                <a16:creationId xmlns:a16="http://schemas.microsoft.com/office/drawing/2014/main" id="{C4F33A39-73E7-49E0-BF4C-2CE0E2DB7091}"/>
              </a:ext>
            </a:extLst>
          </p:cNvPr>
          <p:cNvSpPr/>
          <p:nvPr userDrawn="1"/>
        </p:nvSpPr>
        <p:spPr>
          <a:xfrm>
            <a:off x="395906" y="395837"/>
            <a:ext cx="9900000" cy="6768000"/>
          </a:xfrm>
          <a:prstGeom prst="roundRect">
            <a:avLst>
              <a:gd name="adj" fmla="val 1501"/>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600" dirty="0">
              <a:solidFill>
                <a:schemeClr val="tx1"/>
              </a:solidFill>
            </a:endParaRPr>
          </a:p>
        </p:txBody>
      </p:sp>
      <p:grpSp>
        <p:nvGrpSpPr>
          <p:cNvPr id="8" name="グループ化 7">
            <a:extLst>
              <a:ext uri="{FF2B5EF4-FFF2-40B4-BE49-F238E27FC236}">
                <a16:creationId xmlns:a16="http://schemas.microsoft.com/office/drawing/2014/main" id="{6F38512C-2C72-40C3-B679-1FEABC48B48C}"/>
              </a:ext>
            </a:extLst>
          </p:cNvPr>
          <p:cNvGrpSpPr/>
          <p:nvPr userDrawn="1"/>
        </p:nvGrpSpPr>
        <p:grpSpPr>
          <a:xfrm>
            <a:off x="2456520" y="6300053"/>
            <a:ext cx="5875085" cy="700377"/>
            <a:chOff x="2456520" y="6387031"/>
            <a:chExt cx="5875085" cy="700377"/>
          </a:xfrm>
        </p:grpSpPr>
        <p:pic>
          <p:nvPicPr>
            <p:cNvPr id="9" name="図 8">
              <a:extLst>
                <a:ext uri="{FF2B5EF4-FFF2-40B4-BE49-F238E27FC236}">
                  <a16:creationId xmlns:a16="http://schemas.microsoft.com/office/drawing/2014/main" id="{48EFA85C-A46F-4AC1-8E75-830689451B28}"/>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4927824" y="6387031"/>
              <a:ext cx="991169" cy="700377"/>
            </a:xfrm>
            <a:prstGeom prst="rect">
              <a:avLst/>
            </a:prstGeom>
          </p:spPr>
        </p:pic>
        <p:pic>
          <p:nvPicPr>
            <p:cNvPr id="10" name="図 9">
              <a:extLst>
                <a:ext uri="{FF2B5EF4-FFF2-40B4-BE49-F238E27FC236}">
                  <a16:creationId xmlns:a16="http://schemas.microsoft.com/office/drawing/2014/main" id="{9F5C018F-8455-43E6-B9B6-228E8AD0436B}"/>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6106890" y="6463627"/>
              <a:ext cx="614647" cy="526500"/>
            </a:xfrm>
            <a:prstGeom prst="rect">
              <a:avLst/>
            </a:prstGeom>
          </p:spPr>
        </p:pic>
        <p:pic>
          <p:nvPicPr>
            <p:cNvPr id="11" name="図 10">
              <a:extLst>
                <a:ext uri="{FF2B5EF4-FFF2-40B4-BE49-F238E27FC236}">
                  <a16:creationId xmlns:a16="http://schemas.microsoft.com/office/drawing/2014/main" id="{34A081C5-EF14-4467-B19D-E35B6B3CBAD1}"/>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2456520" y="6498254"/>
              <a:ext cx="946944" cy="536322"/>
            </a:xfrm>
            <a:prstGeom prst="rect">
              <a:avLst/>
            </a:prstGeom>
          </p:spPr>
        </p:pic>
        <p:pic>
          <p:nvPicPr>
            <p:cNvPr id="12" name="図 11">
              <a:extLst>
                <a:ext uri="{FF2B5EF4-FFF2-40B4-BE49-F238E27FC236}">
                  <a16:creationId xmlns:a16="http://schemas.microsoft.com/office/drawing/2014/main" id="{353D9AAD-EE32-457B-B8B4-29FF67E0F4E9}"/>
                </a:ext>
              </a:extLst>
            </p:cNvPr>
            <p:cNvPicPr>
              <a:picLocks noChangeAspect="1"/>
            </p:cNvPicPr>
            <p:nvPr userDrawn="1"/>
          </p:nvPicPr>
          <p:blipFill>
            <a:blip r:embed="rId5" cstate="email">
              <a:extLst>
                <a:ext uri="{28A0092B-C50C-407E-A947-70E740481C1C}">
                  <a14:useLocalDpi xmlns:a14="http://schemas.microsoft.com/office/drawing/2010/main"/>
                </a:ext>
              </a:extLst>
            </a:blip>
            <a:stretch>
              <a:fillRect/>
            </a:stretch>
          </p:blipFill>
          <p:spPr>
            <a:xfrm>
              <a:off x="3635177" y="6432722"/>
              <a:ext cx="1292647" cy="641986"/>
            </a:xfrm>
            <a:prstGeom prst="rect">
              <a:avLst/>
            </a:prstGeom>
          </p:spPr>
        </p:pic>
        <p:pic>
          <p:nvPicPr>
            <p:cNvPr id="13" name="図 12">
              <a:extLst>
                <a:ext uri="{FF2B5EF4-FFF2-40B4-BE49-F238E27FC236}">
                  <a16:creationId xmlns:a16="http://schemas.microsoft.com/office/drawing/2014/main" id="{E3FD0292-C091-43A1-9252-D1D0C6352D0A}"/>
                </a:ext>
              </a:extLst>
            </p:cNvPr>
            <p:cNvPicPr>
              <a:picLocks noChangeAspect="1"/>
            </p:cNvPicPr>
            <p:nvPr userDrawn="1"/>
          </p:nvPicPr>
          <p:blipFill>
            <a:blip r:embed="rId6" cstate="email">
              <a:extLst>
                <a:ext uri="{28A0092B-C50C-407E-A947-70E740481C1C}">
                  <a14:useLocalDpi xmlns:a14="http://schemas.microsoft.com/office/drawing/2010/main"/>
                </a:ext>
              </a:extLst>
            </a:blip>
            <a:stretch>
              <a:fillRect/>
            </a:stretch>
          </p:blipFill>
          <p:spPr>
            <a:xfrm>
              <a:off x="7044047" y="6463627"/>
              <a:ext cx="1287558" cy="494981"/>
            </a:xfrm>
            <a:prstGeom prst="rect">
              <a:avLst/>
            </a:prstGeom>
          </p:spPr>
        </p:pic>
      </p:grpSp>
      <p:pic>
        <p:nvPicPr>
          <p:cNvPr id="14" name="Picture 2">
            <a:extLst>
              <a:ext uri="{FF2B5EF4-FFF2-40B4-BE49-F238E27FC236}">
                <a16:creationId xmlns:a16="http://schemas.microsoft.com/office/drawing/2014/main" id="{76484A44-3003-4277-9737-236918E2A043}"/>
              </a:ext>
            </a:extLst>
          </p:cNvPr>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4366825" y="1499033"/>
            <a:ext cx="1938704" cy="6805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3" name="グループ化 22">
            <a:extLst>
              <a:ext uri="{FF2B5EF4-FFF2-40B4-BE49-F238E27FC236}">
                <a16:creationId xmlns:a16="http://schemas.microsoft.com/office/drawing/2014/main" id="{69427F34-BDBE-48D8-A7F4-1EE85CF4440A}"/>
              </a:ext>
            </a:extLst>
          </p:cNvPr>
          <p:cNvGrpSpPr/>
          <p:nvPr userDrawn="1"/>
        </p:nvGrpSpPr>
        <p:grpSpPr>
          <a:xfrm>
            <a:off x="1034510" y="2991837"/>
            <a:ext cx="8622792" cy="1007999"/>
            <a:chOff x="1034510" y="2991837"/>
            <a:chExt cx="8622792" cy="1007999"/>
          </a:xfrm>
        </p:grpSpPr>
        <p:cxnSp>
          <p:nvCxnSpPr>
            <p:cNvPr id="15" name="直線コネクタ 14">
              <a:extLst>
                <a:ext uri="{FF2B5EF4-FFF2-40B4-BE49-F238E27FC236}">
                  <a16:creationId xmlns:a16="http://schemas.microsoft.com/office/drawing/2014/main" id="{4E3800AC-DAF6-41B1-810E-4A51489649E0}"/>
                </a:ext>
              </a:extLst>
            </p:cNvPr>
            <p:cNvCxnSpPr/>
            <p:nvPr userDrawn="1"/>
          </p:nvCxnSpPr>
          <p:spPr>
            <a:xfrm>
              <a:off x="1034510" y="2991837"/>
              <a:ext cx="8622792" cy="0"/>
            </a:xfrm>
            <a:prstGeom prst="line">
              <a:avLst/>
            </a:prstGeom>
            <a:ln w="28575">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6" name="直線コネクタ 15">
              <a:extLst>
                <a:ext uri="{FF2B5EF4-FFF2-40B4-BE49-F238E27FC236}">
                  <a16:creationId xmlns:a16="http://schemas.microsoft.com/office/drawing/2014/main" id="{7CF90A11-AE44-4385-824C-1819712F0D92}"/>
                </a:ext>
              </a:extLst>
            </p:cNvPr>
            <p:cNvCxnSpPr/>
            <p:nvPr userDrawn="1"/>
          </p:nvCxnSpPr>
          <p:spPr>
            <a:xfrm>
              <a:off x="1034510" y="3999836"/>
              <a:ext cx="8622792" cy="0"/>
            </a:xfrm>
            <a:prstGeom prst="line">
              <a:avLst/>
            </a:prstGeom>
            <a:ln w="28575">
              <a:solidFill>
                <a:schemeClr val="bg2"/>
              </a:solidFill>
            </a:ln>
          </p:spPr>
          <p:style>
            <a:lnRef idx="1">
              <a:schemeClr val="accent1"/>
            </a:lnRef>
            <a:fillRef idx="0">
              <a:schemeClr val="accent1"/>
            </a:fillRef>
            <a:effectRef idx="0">
              <a:schemeClr val="accent1"/>
            </a:effectRef>
            <a:fontRef idx="minor">
              <a:schemeClr val="tx1"/>
            </a:fontRef>
          </p:style>
        </p:cxnSp>
      </p:grpSp>
      <p:sp>
        <p:nvSpPr>
          <p:cNvPr id="30" name="タイトル 29">
            <a:extLst>
              <a:ext uri="{FF2B5EF4-FFF2-40B4-BE49-F238E27FC236}">
                <a16:creationId xmlns:a16="http://schemas.microsoft.com/office/drawing/2014/main" id="{D7232AF9-EC33-4888-B5A0-D03E836B4382}"/>
              </a:ext>
            </a:extLst>
          </p:cNvPr>
          <p:cNvSpPr>
            <a:spLocks noGrp="1"/>
          </p:cNvSpPr>
          <p:nvPr>
            <p:ph type="title" hasCustomPrompt="1"/>
          </p:nvPr>
        </p:nvSpPr>
        <p:spPr>
          <a:xfrm>
            <a:off x="1034510" y="2991837"/>
            <a:ext cx="8640000" cy="1008000"/>
          </a:xfrm>
          <a:prstGeom prst="rect">
            <a:avLst/>
          </a:prstGeom>
        </p:spPr>
        <p:txBody>
          <a:bodyPr lIns="0" tIns="72000" rIns="0" bIns="0" anchor="ctr" anchorCtr="0">
            <a:normAutofit/>
          </a:bodyPr>
          <a:lstStyle>
            <a:lvl1pPr>
              <a:defRPr lang="ja-JP" altLang="en-US" sz="3600" b="1" dirty="0">
                <a:solidFill>
                  <a:schemeClr val="bg2"/>
                </a:solidFill>
                <a:latin typeface="Meiryo UI" panose="020B0604030504040204" pitchFamily="50" charset="-128"/>
                <a:ea typeface="Meiryo UI" panose="020B0604030504040204" pitchFamily="50" charset="-128"/>
                <a:cs typeface="+mn-cs"/>
              </a:defRPr>
            </a:lvl1pPr>
          </a:lstStyle>
          <a:p>
            <a:pPr marL="0" lvl="0" indent="0" algn="ctr">
              <a:spcBef>
                <a:spcPts val="1102"/>
              </a:spcBef>
              <a:buFontTx/>
            </a:pPr>
            <a:r>
              <a:rPr kumimoji="1" lang="ja-JP" altLang="en-US" dirty="0"/>
              <a:t>表紙タイトル</a:t>
            </a:r>
          </a:p>
        </p:txBody>
      </p:sp>
      <p:sp>
        <p:nvSpPr>
          <p:cNvPr id="27" name="コンテンツ プレースホルダー 21">
            <a:extLst>
              <a:ext uri="{FF2B5EF4-FFF2-40B4-BE49-F238E27FC236}">
                <a16:creationId xmlns:a16="http://schemas.microsoft.com/office/drawing/2014/main" id="{730FB38C-75FA-4F17-A448-34BAAD2B4753}"/>
              </a:ext>
            </a:extLst>
          </p:cNvPr>
          <p:cNvSpPr>
            <a:spLocks noGrp="1"/>
          </p:cNvSpPr>
          <p:nvPr>
            <p:ph sz="quarter" idx="14" hasCustomPrompt="1"/>
          </p:nvPr>
        </p:nvSpPr>
        <p:spPr>
          <a:xfrm>
            <a:off x="1034510" y="4148806"/>
            <a:ext cx="8640000" cy="432000"/>
          </a:xfrm>
          <a:prstGeom prst="rect">
            <a:avLst/>
          </a:prstGeom>
        </p:spPr>
        <p:txBody>
          <a:bodyPr lIns="0" tIns="0" rIns="0" bIns="0" anchor="ctr" anchorCtr="0"/>
          <a:lstStyle>
            <a:lvl1pPr>
              <a:defRPr sz="2000" b="1">
                <a:solidFill>
                  <a:schemeClr val="bg2"/>
                </a:solidFill>
                <a:latin typeface="Meiryo UI" panose="020B0604030504040204" pitchFamily="50" charset="-128"/>
                <a:ea typeface="Meiryo UI" panose="020B0604030504040204" pitchFamily="50" charset="-128"/>
              </a:defRPr>
            </a:lvl1pPr>
          </a:lstStyle>
          <a:p>
            <a:pPr lvl="0"/>
            <a:r>
              <a:rPr kumimoji="1" lang="ja-JP" altLang="en-US" dirty="0"/>
              <a:t>サブタイトル</a:t>
            </a:r>
          </a:p>
        </p:txBody>
      </p:sp>
      <p:sp>
        <p:nvSpPr>
          <p:cNvPr id="31" name="コンテンツ プレースホルダー 21">
            <a:extLst>
              <a:ext uri="{FF2B5EF4-FFF2-40B4-BE49-F238E27FC236}">
                <a16:creationId xmlns:a16="http://schemas.microsoft.com/office/drawing/2014/main" id="{9693F458-7CAF-4411-88EF-755A4D8136DB}"/>
              </a:ext>
            </a:extLst>
          </p:cNvPr>
          <p:cNvSpPr>
            <a:spLocks noGrp="1"/>
          </p:cNvSpPr>
          <p:nvPr>
            <p:ph sz="quarter" idx="15" hasCustomPrompt="1"/>
          </p:nvPr>
        </p:nvSpPr>
        <p:spPr>
          <a:xfrm>
            <a:off x="3554510" y="5436053"/>
            <a:ext cx="3600000" cy="288000"/>
          </a:xfrm>
          <a:prstGeom prst="rect">
            <a:avLst/>
          </a:prstGeom>
        </p:spPr>
        <p:txBody>
          <a:bodyPr lIns="0" tIns="0" rIns="0" bIns="0" anchor="ctr" anchorCtr="0"/>
          <a:lstStyle>
            <a:lvl1pPr>
              <a:defRPr sz="1800" b="0">
                <a:solidFill>
                  <a:schemeClr val="tx1"/>
                </a:solidFill>
                <a:latin typeface="Meiryo UI" panose="020B0604030504040204" pitchFamily="50" charset="-128"/>
                <a:ea typeface="Meiryo UI" panose="020B0604030504040204" pitchFamily="50" charset="-128"/>
              </a:defRPr>
            </a:lvl1pPr>
          </a:lstStyle>
          <a:p>
            <a:pPr lvl="0"/>
            <a:r>
              <a:rPr kumimoji="1" lang="en-US" altLang="ja-JP" dirty="0"/>
              <a:t>0000</a:t>
            </a:r>
            <a:r>
              <a:rPr kumimoji="1" lang="ja-JP" altLang="en-US" dirty="0"/>
              <a:t>年</a:t>
            </a:r>
            <a:r>
              <a:rPr kumimoji="1" lang="en-US" altLang="ja-JP" dirty="0"/>
              <a:t>00</a:t>
            </a:r>
            <a:r>
              <a:rPr kumimoji="1" lang="ja-JP" altLang="en-US" dirty="0"/>
              <a:t>月</a:t>
            </a:r>
            <a:r>
              <a:rPr kumimoji="1" lang="en-US" altLang="ja-JP" dirty="0"/>
              <a:t>00</a:t>
            </a:r>
            <a:r>
              <a:rPr kumimoji="1" lang="ja-JP" altLang="en-US" dirty="0"/>
              <a:t>日</a:t>
            </a:r>
          </a:p>
        </p:txBody>
      </p:sp>
      <p:sp>
        <p:nvSpPr>
          <p:cNvPr id="32" name="コンテンツ プレースホルダー 21">
            <a:extLst>
              <a:ext uri="{FF2B5EF4-FFF2-40B4-BE49-F238E27FC236}">
                <a16:creationId xmlns:a16="http://schemas.microsoft.com/office/drawing/2014/main" id="{1645C6DC-6217-43BE-8989-B6A0BD9C2349}"/>
              </a:ext>
            </a:extLst>
          </p:cNvPr>
          <p:cNvSpPr>
            <a:spLocks noGrp="1"/>
          </p:cNvSpPr>
          <p:nvPr>
            <p:ph sz="quarter" idx="16" hasCustomPrompt="1"/>
          </p:nvPr>
        </p:nvSpPr>
        <p:spPr>
          <a:xfrm>
            <a:off x="3554510" y="5724053"/>
            <a:ext cx="3600000" cy="288000"/>
          </a:xfrm>
          <a:prstGeom prst="rect">
            <a:avLst/>
          </a:prstGeom>
        </p:spPr>
        <p:txBody>
          <a:bodyPr lIns="0" tIns="0" rIns="0" bIns="0" anchor="ctr" anchorCtr="0"/>
          <a:lstStyle>
            <a:lvl1pPr>
              <a:defRPr sz="1800" b="0">
                <a:solidFill>
                  <a:schemeClr val="tx1"/>
                </a:solidFill>
                <a:latin typeface="Meiryo UI" panose="020B0604030504040204" pitchFamily="50" charset="-128"/>
                <a:ea typeface="Meiryo UI" panose="020B0604030504040204" pitchFamily="50" charset="-128"/>
              </a:defRPr>
            </a:lvl1pPr>
          </a:lstStyle>
          <a:p>
            <a:pPr lvl="0"/>
            <a:r>
              <a:rPr kumimoji="1" lang="ja-JP" altLang="en-US" dirty="0"/>
              <a:t>所属　名前</a:t>
            </a:r>
          </a:p>
        </p:txBody>
      </p:sp>
    </p:spTree>
    <p:extLst>
      <p:ext uri="{BB962C8B-B14F-4D97-AF65-F5344CB8AC3E}">
        <p14:creationId xmlns:p14="http://schemas.microsoft.com/office/powerpoint/2010/main" val="32822282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中扉">
    <p:spTree>
      <p:nvGrpSpPr>
        <p:cNvPr id="1" name=""/>
        <p:cNvGrpSpPr/>
        <p:nvPr/>
      </p:nvGrpSpPr>
      <p:grpSpPr>
        <a:xfrm>
          <a:off x="0" y="0"/>
          <a:ext cx="0" cy="0"/>
          <a:chOff x="0" y="0"/>
          <a:chExt cx="0" cy="0"/>
        </a:xfrm>
      </p:grpSpPr>
      <p:sp>
        <p:nvSpPr>
          <p:cNvPr id="3" name="四角形: 角を丸くする 2">
            <a:extLst>
              <a:ext uri="{FF2B5EF4-FFF2-40B4-BE49-F238E27FC236}">
                <a16:creationId xmlns:a16="http://schemas.microsoft.com/office/drawing/2014/main" id="{A41B1502-2511-437B-8D13-C5707D9425E0}"/>
              </a:ext>
            </a:extLst>
          </p:cNvPr>
          <p:cNvSpPr/>
          <p:nvPr userDrawn="1"/>
        </p:nvSpPr>
        <p:spPr>
          <a:xfrm>
            <a:off x="395906" y="395837"/>
            <a:ext cx="9900000" cy="6768000"/>
          </a:xfrm>
          <a:prstGeom prst="roundRect">
            <a:avLst>
              <a:gd name="adj" fmla="val 1501"/>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600" dirty="0">
              <a:solidFill>
                <a:schemeClr val="tx1"/>
              </a:solidFill>
            </a:endParaRPr>
          </a:p>
        </p:txBody>
      </p:sp>
      <p:grpSp>
        <p:nvGrpSpPr>
          <p:cNvPr id="4" name="グループ化 3">
            <a:extLst>
              <a:ext uri="{FF2B5EF4-FFF2-40B4-BE49-F238E27FC236}">
                <a16:creationId xmlns:a16="http://schemas.microsoft.com/office/drawing/2014/main" id="{6022BE2B-C94E-4EA1-8D5F-B6FF40A5C82B}"/>
              </a:ext>
            </a:extLst>
          </p:cNvPr>
          <p:cNvGrpSpPr/>
          <p:nvPr userDrawn="1"/>
        </p:nvGrpSpPr>
        <p:grpSpPr>
          <a:xfrm>
            <a:off x="1034510" y="2915837"/>
            <a:ext cx="8622792" cy="1728000"/>
            <a:chOff x="1034510" y="2991837"/>
            <a:chExt cx="8622792" cy="1728000"/>
          </a:xfrm>
        </p:grpSpPr>
        <p:cxnSp>
          <p:nvCxnSpPr>
            <p:cNvPr id="5" name="直線コネクタ 4">
              <a:extLst>
                <a:ext uri="{FF2B5EF4-FFF2-40B4-BE49-F238E27FC236}">
                  <a16:creationId xmlns:a16="http://schemas.microsoft.com/office/drawing/2014/main" id="{4FC838C0-7A1B-42C5-8BB1-69879692B23E}"/>
                </a:ext>
              </a:extLst>
            </p:cNvPr>
            <p:cNvCxnSpPr/>
            <p:nvPr userDrawn="1"/>
          </p:nvCxnSpPr>
          <p:spPr>
            <a:xfrm>
              <a:off x="1034510" y="2991837"/>
              <a:ext cx="8622792" cy="0"/>
            </a:xfrm>
            <a:prstGeom prst="line">
              <a:avLst/>
            </a:prstGeom>
            <a:ln w="28575">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 name="直線コネクタ 5">
              <a:extLst>
                <a:ext uri="{FF2B5EF4-FFF2-40B4-BE49-F238E27FC236}">
                  <a16:creationId xmlns:a16="http://schemas.microsoft.com/office/drawing/2014/main" id="{97EB7B27-A3AA-4865-967F-947004C8CF38}"/>
                </a:ext>
              </a:extLst>
            </p:cNvPr>
            <p:cNvCxnSpPr/>
            <p:nvPr userDrawn="1"/>
          </p:nvCxnSpPr>
          <p:spPr>
            <a:xfrm>
              <a:off x="1034510" y="4719837"/>
              <a:ext cx="8622792" cy="0"/>
            </a:xfrm>
            <a:prstGeom prst="line">
              <a:avLst/>
            </a:prstGeom>
            <a:ln w="28575">
              <a:solidFill>
                <a:schemeClr val="bg2"/>
              </a:solidFill>
            </a:ln>
          </p:spPr>
          <p:style>
            <a:lnRef idx="1">
              <a:schemeClr val="accent1"/>
            </a:lnRef>
            <a:fillRef idx="0">
              <a:schemeClr val="accent1"/>
            </a:fillRef>
            <a:effectRef idx="0">
              <a:schemeClr val="accent1"/>
            </a:effectRef>
            <a:fontRef idx="minor">
              <a:schemeClr val="tx1"/>
            </a:fontRef>
          </p:style>
        </p:cxnSp>
      </p:grpSp>
      <p:sp>
        <p:nvSpPr>
          <p:cNvPr id="7" name="タイトル 29">
            <a:extLst>
              <a:ext uri="{FF2B5EF4-FFF2-40B4-BE49-F238E27FC236}">
                <a16:creationId xmlns:a16="http://schemas.microsoft.com/office/drawing/2014/main" id="{99661971-5207-448A-8A45-D3935E63EBC5}"/>
              </a:ext>
            </a:extLst>
          </p:cNvPr>
          <p:cNvSpPr>
            <a:spLocks noGrp="1"/>
          </p:cNvSpPr>
          <p:nvPr>
            <p:ph type="title" hasCustomPrompt="1"/>
          </p:nvPr>
        </p:nvSpPr>
        <p:spPr>
          <a:xfrm>
            <a:off x="1034510" y="2915837"/>
            <a:ext cx="8640000" cy="1728000"/>
          </a:xfrm>
          <a:prstGeom prst="rect">
            <a:avLst/>
          </a:prstGeom>
        </p:spPr>
        <p:txBody>
          <a:bodyPr lIns="0" tIns="72000" rIns="0" bIns="0" anchor="ctr" anchorCtr="0">
            <a:normAutofit/>
          </a:bodyPr>
          <a:lstStyle>
            <a:lvl1pPr>
              <a:defRPr lang="ja-JP" altLang="en-US" sz="3600" b="1" dirty="0">
                <a:solidFill>
                  <a:schemeClr val="bg2"/>
                </a:solidFill>
                <a:latin typeface="Meiryo UI" panose="020B0604030504040204" pitchFamily="50" charset="-128"/>
                <a:ea typeface="Meiryo UI" panose="020B0604030504040204" pitchFamily="50" charset="-128"/>
                <a:cs typeface="+mn-cs"/>
              </a:defRPr>
            </a:lvl1pPr>
          </a:lstStyle>
          <a:p>
            <a:pPr marL="0" lvl="0" indent="0" algn="ctr">
              <a:spcBef>
                <a:spcPts val="1102"/>
              </a:spcBef>
              <a:buFontTx/>
            </a:pPr>
            <a:r>
              <a:rPr kumimoji="1" lang="ja-JP" altLang="en-US" dirty="0"/>
              <a:t>中扉タイトル</a:t>
            </a:r>
          </a:p>
        </p:txBody>
      </p:sp>
      <p:sp>
        <p:nvSpPr>
          <p:cNvPr id="8" name="テキスト ボックス 7">
            <a:extLst>
              <a:ext uri="{FF2B5EF4-FFF2-40B4-BE49-F238E27FC236}">
                <a16:creationId xmlns:a16="http://schemas.microsoft.com/office/drawing/2014/main" id="{F65B5CD1-16BF-4814-9E5A-19B044B6FB5E}"/>
              </a:ext>
            </a:extLst>
          </p:cNvPr>
          <p:cNvSpPr txBox="1"/>
          <p:nvPr userDrawn="1"/>
        </p:nvSpPr>
        <p:spPr>
          <a:xfrm>
            <a:off x="10187813" y="7055675"/>
            <a:ext cx="360000" cy="360000"/>
          </a:xfrm>
          <a:prstGeom prst="rect">
            <a:avLst/>
          </a:prstGeom>
          <a:noFill/>
        </p:spPr>
        <p:txBody>
          <a:bodyPr wrap="none" lIns="0" tIns="0" rIns="0" bIns="0" rtlCol="0" anchor="b" anchorCtr="0">
            <a:noAutofit/>
          </a:bodyPr>
          <a:lstStyle/>
          <a:p>
            <a:pPr algn="ctr"/>
            <a:fld id="{9C1B02FA-3B43-4965-97B5-C29D405C4738}" type="slidenum">
              <a:rPr kumimoji="1" lang="ja-JP" altLang="en-US" sz="2400" b="0" smtClean="0">
                <a:latin typeface="Arial" panose="020B0604020202020204" pitchFamily="34" charset="0"/>
                <a:ea typeface="メイリオ" panose="020B0604030504040204" pitchFamily="50" charset="-128"/>
                <a:cs typeface="Arial" panose="020B0604020202020204" pitchFamily="34" charset="0"/>
              </a:rPr>
              <a:pPr algn="ctr"/>
              <a:t>‹#›</a:t>
            </a:fld>
            <a:endParaRPr kumimoji="1" lang="ja-JP" altLang="en-US" sz="1600" b="0" dirty="0">
              <a:latin typeface="Arial" panose="020B0604020202020204" pitchFamily="34" charset="0"/>
              <a:ea typeface="メイリオ" panose="020B0604030504040204" pitchFamily="50" charset="-128"/>
              <a:cs typeface="Arial" panose="020B0604020202020204" pitchFamily="34" charset="0"/>
            </a:endParaRPr>
          </a:p>
        </p:txBody>
      </p:sp>
    </p:spTree>
    <p:extLst>
      <p:ext uri="{BB962C8B-B14F-4D97-AF65-F5344CB8AC3E}">
        <p14:creationId xmlns:p14="http://schemas.microsoft.com/office/powerpoint/2010/main" val="347605824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目次">
    <p:spTree>
      <p:nvGrpSpPr>
        <p:cNvPr id="1" name=""/>
        <p:cNvGrpSpPr/>
        <p:nvPr/>
      </p:nvGrpSpPr>
      <p:grpSpPr>
        <a:xfrm>
          <a:off x="0" y="0"/>
          <a:ext cx="0" cy="0"/>
          <a:chOff x="0" y="0"/>
          <a:chExt cx="0" cy="0"/>
        </a:xfrm>
      </p:grpSpPr>
      <p:grpSp>
        <p:nvGrpSpPr>
          <p:cNvPr id="2" name="グループ化 1">
            <a:extLst>
              <a:ext uri="{FF2B5EF4-FFF2-40B4-BE49-F238E27FC236}">
                <a16:creationId xmlns:a16="http://schemas.microsoft.com/office/drawing/2014/main" id="{73E2C914-D6BF-434B-B748-5B031C7A75D4}"/>
              </a:ext>
            </a:extLst>
          </p:cNvPr>
          <p:cNvGrpSpPr/>
          <p:nvPr userDrawn="1"/>
        </p:nvGrpSpPr>
        <p:grpSpPr>
          <a:xfrm>
            <a:off x="111919" y="216797"/>
            <a:ext cx="10424028" cy="795336"/>
            <a:chOff x="111919" y="216797"/>
            <a:chExt cx="10424028" cy="795336"/>
          </a:xfrm>
        </p:grpSpPr>
        <p:pic>
          <p:nvPicPr>
            <p:cNvPr id="18" name="Picture 11" descr="ç°å¢ç">
              <a:extLst>
                <a:ext uri="{FF2B5EF4-FFF2-40B4-BE49-F238E27FC236}">
                  <a16:creationId xmlns:a16="http://schemas.microsoft.com/office/drawing/2014/main" id="{4DD819AC-A446-46A2-9201-D9B1AB528E08}"/>
                </a:ext>
              </a:extLst>
            </p:cNvPr>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9956006" y="300775"/>
              <a:ext cx="579941" cy="559908"/>
            </a:xfrm>
            <a:prstGeom prst="rect">
              <a:avLst/>
            </a:prstGeom>
            <a:noFill/>
            <a:extLst>
              <a:ext uri="{909E8E84-426E-40DD-AFC4-6F175D3DCCD1}">
                <a14:hiddenFill xmlns:a14="http://schemas.microsoft.com/office/drawing/2010/main">
                  <a:solidFill>
                    <a:srgbClr val="FFFFFF"/>
                  </a:solidFill>
                </a14:hiddenFill>
              </a:ext>
            </a:extLst>
          </p:spPr>
        </p:pic>
        <p:sp>
          <p:nvSpPr>
            <p:cNvPr id="19" name="Freeform 13">
              <a:extLst>
                <a:ext uri="{FF2B5EF4-FFF2-40B4-BE49-F238E27FC236}">
                  <a16:creationId xmlns:a16="http://schemas.microsoft.com/office/drawing/2014/main" id="{9E9EE105-883D-4267-B8FF-D61BDDD6E4FC}"/>
                </a:ext>
              </a:extLst>
            </p:cNvPr>
            <p:cNvSpPr>
              <a:spLocks/>
            </p:cNvSpPr>
            <p:nvPr userDrawn="1"/>
          </p:nvSpPr>
          <p:spPr bwMode="auto">
            <a:xfrm>
              <a:off x="161925" y="284266"/>
              <a:ext cx="10274355" cy="648000"/>
            </a:xfrm>
            <a:custGeom>
              <a:avLst/>
              <a:gdLst>
                <a:gd name="T0" fmla="*/ 38 w 1868"/>
                <a:gd name="T1" fmla="*/ 118 h 118"/>
                <a:gd name="T2" fmla="*/ 48 w 1868"/>
                <a:gd name="T3" fmla="*/ 118 h 118"/>
                <a:gd name="T4" fmla="*/ 155 w 1868"/>
                <a:gd name="T5" fmla="*/ 118 h 118"/>
                <a:gd name="T6" fmla="*/ 1811 w 1868"/>
                <a:gd name="T7" fmla="*/ 118 h 118"/>
                <a:gd name="T8" fmla="*/ 1694 w 1868"/>
                <a:gd name="T9" fmla="*/ 0 h 118"/>
                <a:gd name="T10" fmla="*/ 12 w 1868"/>
                <a:gd name="T11" fmla="*/ 0 h 118"/>
                <a:gd name="T12" fmla="*/ 12 w 1868"/>
                <a:gd name="T13" fmla="*/ 0 h 118"/>
                <a:gd name="T14" fmla="*/ 3 w 1868"/>
                <a:gd name="T15" fmla="*/ 3 h 118"/>
                <a:gd name="T16" fmla="*/ 0 w 1868"/>
                <a:gd name="T17" fmla="*/ 9 h 118"/>
                <a:gd name="T18" fmla="*/ 0 w 1868"/>
                <a:gd name="T19" fmla="*/ 82 h 118"/>
                <a:gd name="T20" fmla="*/ 38 w 1868"/>
                <a:gd name="T21" fmla="*/ 118 h 118"/>
                <a:gd name="T22" fmla="*/ 38 w 1868"/>
                <a:gd name="T23"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68" h="118">
                  <a:moveTo>
                    <a:pt x="38" y="118"/>
                  </a:moveTo>
                  <a:cubicBezTo>
                    <a:pt x="48" y="118"/>
                    <a:pt x="48" y="118"/>
                    <a:pt x="48" y="118"/>
                  </a:cubicBezTo>
                  <a:cubicBezTo>
                    <a:pt x="155" y="118"/>
                    <a:pt x="155" y="118"/>
                    <a:pt x="155" y="118"/>
                  </a:cubicBezTo>
                  <a:cubicBezTo>
                    <a:pt x="1868" y="118"/>
                    <a:pt x="1811" y="118"/>
                    <a:pt x="1811" y="118"/>
                  </a:cubicBezTo>
                  <a:cubicBezTo>
                    <a:pt x="1694" y="0"/>
                    <a:pt x="1694" y="0"/>
                    <a:pt x="1694" y="0"/>
                  </a:cubicBezTo>
                  <a:cubicBezTo>
                    <a:pt x="12" y="0"/>
                    <a:pt x="12" y="0"/>
                    <a:pt x="12" y="0"/>
                  </a:cubicBezTo>
                  <a:cubicBezTo>
                    <a:pt x="12" y="0"/>
                    <a:pt x="12" y="0"/>
                    <a:pt x="12" y="0"/>
                  </a:cubicBezTo>
                  <a:cubicBezTo>
                    <a:pt x="8" y="0"/>
                    <a:pt x="5" y="2"/>
                    <a:pt x="3" y="3"/>
                  </a:cubicBezTo>
                  <a:cubicBezTo>
                    <a:pt x="0" y="9"/>
                    <a:pt x="0" y="9"/>
                    <a:pt x="0" y="9"/>
                  </a:cubicBezTo>
                  <a:cubicBezTo>
                    <a:pt x="0" y="82"/>
                    <a:pt x="0" y="82"/>
                    <a:pt x="0" y="82"/>
                  </a:cubicBezTo>
                  <a:cubicBezTo>
                    <a:pt x="38" y="118"/>
                    <a:pt x="38" y="118"/>
                    <a:pt x="38" y="118"/>
                  </a:cubicBezTo>
                  <a:cubicBezTo>
                    <a:pt x="38" y="118"/>
                    <a:pt x="38" y="118"/>
                    <a:pt x="38" y="118"/>
                  </a:cubicBezTo>
                  <a:close/>
                </a:path>
              </a:pathLst>
            </a:custGeom>
            <a:solidFill>
              <a:schemeClr val="bg2"/>
            </a:solidFill>
            <a:ln>
              <a:noFill/>
            </a:ln>
          </p:spPr>
          <p:txBody>
            <a:bodyPr vert="horz" wrap="square" lIns="0" tIns="0" rIns="0" bIns="0" numCol="1" anchor="t" anchorCtr="0" compatLnSpc="1">
              <a:prstTxWarp prst="textNoShape">
                <a:avLst/>
              </a:prstTxWarp>
            </a:bodyPr>
            <a:lstStyle/>
            <a:p>
              <a:endParaRPr lang="ja-JP" altLang="en-US"/>
            </a:p>
          </p:txBody>
        </p:sp>
        <p:cxnSp>
          <p:nvCxnSpPr>
            <p:cNvPr id="22" name="直線コネクタ 21">
              <a:extLst>
                <a:ext uri="{FF2B5EF4-FFF2-40B4-BE49-F238E27FC236}">
                  <a16:creationId xmlns:a16="http://schemas.microsoft.com/office/drawing/2014/main" id="{CFE261A9-5D80-457A-85AA-206E048CF0DB}"/>
                </a:ext>
              </a:extLst>
            </p:cNvPr>
            <p:cNvCxnSpPr>
              <a:cxnSpLocks/>
            </p:cNvCxnSpPr>
            <p:nvPr userDrawn="1"/>
          </p:nvCxnSpPr>
          <p:spPr>
            <a:xfrm>
              <a:off x="9408319" y="216797"/>
              <a:ext cx="786701" cy="77866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直線コネクタ 22">
              <a:extLst>
                <a:ext uri="{FF2B5EF4-FFF2-40B4-BE49-F238E27FC236}">
                  <a16:creationId xmlns:a16="http://schemas.microsoft.com/office/drawing/2014/main" id="{B3443AF7-632D-41F2-BFF3-7CC6B2F2E6FE}"/>
                </a:ext>
              </a:extLst>
            </p:cNvPr>
            <p:cNvCxnSpPr>
              <a:cxnSpLocks/>
            </p:cNvCxnSpPr>
            <p:nvPr userDrawn="1"/>
          </p:nvCxnSpPr>
          <p:spPr>
            <a:xfrm>
              <a:off x="111919" y="681139"/>
              <a:ext cx="345281" cy="33099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4" name="フリーフォーム: 図形 13">
            <a:extLst>
              <a:ext uri="{FF2B5EF4-FFF2-40B4-BE49-F238E27FC236}">
                <a16:creationId xmlns:a16="http://schemas.microsoft.com/office/drawing/2014/main" id="{665A837A-D774-4985-B30F-35B13836C960}"/>
              </a:ext>
            </a:extLst>
          </p:cNvPr>
          <p:cNvSpPr/>
          <p:nvPr userDrawn="1"/>
        </p:nvSpPr>
        <p:spPr>
          <a:xfrm flipH="1">
            <a:off x="1078059" y="2397761"/>
            <a:ext cx="45719" cy="3596640"/>
          </a:xfrm>
          <a:custGeom>
            <a:avLst/>
            <a:gdLst>
              <a:gd name="connsiteX0" fmla="*/ 0 w 0"/>
              <a:gd name="connsiteY0" fmla="*/ 0 h 5768502"/>
              <a:gd name="connsiteX1" fmla="*/ 0 w 0"/>
              <a:gd name="connsiteY1" fmla="*/ 5768502 h 5768502"/>
            </a:gdLst>
            <a:ahLst/>
            <a:cxnLst>
              <a:cxn ang="0">
                <a:pos x="connsiteX0" y="connsiteY0"/>
              </a:cxn>
              <a:cxn ang="0">
                <a:pos x="connsiteX1" y="connsiteY1"/>
              </a:cxn>
            </a:cxnLst>
            <a:rect l="l" t="t" r="r" b="b"/>
            <a:pathLst>
              <a:path h="5768502">
                <a:moveTo>
                  <a:pt x="0" y="0"/>
                </a:moveTo>
                <a:lnTo>
                  <a:pt x="0" y="5768502"/>
                </a:lnTo>
              </a:path>
            </a:pathLst>
          </a:custGeom>
          <a:noFill/>
          <a:ln w="571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コンテンツ プレースホルダー 8">
            <a:extLst>
              <a:ext uri="{FF2B5EF4-FFF2-40B4-BE49-F238E27FC236}">
                <a16:creationId xmlns:a16="http://schemas.microsoft.com/office/drawing/2014/main" id="{B04FFEFF-3996-4124-93D0-A0B919888837}"/>
              </a:ext>
            </a:extLst>
          </p:cNvPr>
          <p:cNvSpPr>
            <a:spLocks noGrp="1"/>
          </p:cNvSpPr>
          <p:nvPr userDrawn="1">
            <p:ph sz="quarter" idx="10" hasCustomPrompt="1"/>
          </p:nvPr>
        </p:nvSpPr>
        <p:spPr>
          <a:xfrm>
            <a:off x="1078065" y="1786421"/>
            <a:ext cx="8640000" cy="5040000"/>
          </a:xfrm>
          <a:prstGeom prst="rect">
            <a:avLst/>
          </a:prstGeom>
        </p:spPr>
        <p:txBody>
          <a:bodyPr lIns="360000" tIns="0" rIns="0" bIns="0"/>
          <a:lstStyle>
            <a:lvl1pPr marL="742950" indent="-742950" algn="l">
              <a:lnSpc>
                <a:spcPct val="100000"/>
              </a:lnSpc>
              <a:spcBef>
                <a:spcPts val="1000"/>
              </a:spcBef>
              <a:spcAft>
                <a:spcPts val="0"/>
              </a:spcAft>
              <a:buClr>
                <a:schemeClr val="bg2"/>
              </a:buClr>
              <a:buFont typeface="+mj-lt"/>
              <a:buAutoNum type="arabicPeriod"/>
              <a:defRPr sz="4000" b="1">
                <a:latin typeface="Meiryo UI" panose="020B0604030504040204" pitchFamily="50" charset="-128"/>
                <a:ea typeface="Meiryo UI" panose="020B0604030504040204" pitchFamily="50" charset="-128"/>
              </a:defRPr>
            </a:lvl1pPr>
          </a:lstStyle>
          <a:p>
            <a:pPr lvl="0"/>
            <a:r>
              <a:rPr kumimoji="1" lang="ja-JP" altLang="en-US" dirty="0"/>
              <a:t>章タイトル</a:t>
            </a:r>
          </a:p>
          <a:p>
            <a:pPr lvl="0"/>
            <a:r>
              <a:rPr kumimoji="1" lang="ja-JP" altLang="en-US" dirty="0"/>
              <a:t>章タイトル</a:t>
            </a:r>
          </a:p>
          <a:p>
            <a:pPr lvl="0"/>
            <a:r>
              <a:rPr kumimoji="1" lang="ja-JP" altLang="en-US" dirty="0"/>
              <a:t>章タイトル</a:t>
            </a:r>
          </a:p>
        </p:txBody>
      </p:sp>
      <p:sp>
        <p:nvSpPr>
          <p:cNvPr id="11" name="テキスト ボックス 10">
            <a:extLst>
              <a:ext uri="{FF2B5EF4-FFF2-40B4-BE49-F238E27FC236}">
                <a16:creationId xmlns:a16="http://schemas.microsoft.com/office/drawing/2014/main" id="{5DFA1F2F-14B9-4F01-A5B6-2EF2AFAA50B7}"/>
              </a:ext>
            </a:extLst>
          </p:cNvPr>
          <p:cNvSpPr txBox="1"/>
          <p:nvPr userDrawn="1"/>
        </p:nvSpPr>
        <p:spPr>
          <a:xfrm>
            <a:off x="10187813" y="7055675"/>
            <a:ext cx="360000" cy="360000"/>
          </a:xfrm>
          <a:prstGeom prst="rect">
            <a:avLst/>
          </a:prstGeom>
          <a:noFill/>
        </p:spPr>
        <p:txBody>
          <a:bodyPr wrap="none" lIns="0" tIns="0" rIns="0" bIns="0" rtlCol="0" anchor="b" anchorCtr="0">
            <a:noAutofit/>
          </a:bodyPr>
          <a:lstStyle/>
          <a:p>
            <a:pPr algn="ctr"/>
            <a:fld id="{9C1B02FA-3B43-4965-97B5-C29D405C4738}" type="slidenum">
              <a:rPr kumimoji="1" lang="ja-JP" altLang="en-US" sz="2400" b="0" smtClean="0">
                <a:latin typeface="Arial" panose="020B0604020202020204" pitchFamily="34" charset="0"/>
                <a:ea typeface="メイリオ" panose="020B0604030504040204" pitchFamily="50" charset="-128"/>
                <a:cs typeface="Arial" panose="020B0604020202020204" pitchFamily="34" charset="0"/>
              </a:rPr>
              <a:pPr algn="ctr"/>
              <a:t>‹#›</a:t>
            </a:fld>
            <a:endParaRPr kumimoji="1" lang="ja-JP" altLang="en-US" sz="1600" b="0" dirty="0">
              <a:latin typeface="Arial" panose="020B0604020202020204" pitchFamily="34" charset="0"/>
              <a:ea typeface="メイリオ" panose="020B0604030504040204" pitchFamily="50" charset="-128"/>
              <a:cs typeface="Arial" panose="020B0604020202020204" pitchFamily="34" charset="0"/>
            </a:endParaRPr>
          </a:p>
        </p:txBody>
      </p:sp>
      <p:sp>
        <p:nvSpPr>
          <p:cNvPr id="12" name="タイトル 1">
            <a:extLst>
              <a:ext uri="{FF2B5EF4-FFF2-40B4-BE49-F238E27FC236}">
                <a16:creationId xmlns:a16="http://schemas.microsoft.com/office/drawing/2014/main" id="{066210EB-D44E-4903-B9C4-9EC74DA6CEBD}"/>
              </a:ext>
            </a:extLst>
          </p:cNvPr>
          <p:cNvSpPr>
            <a:spLocks noGrp="1"/>
          </p:cNvSpPr>
          <p:nvPr userDrawn="1">
            <p:ph type="title" hasCustomPrompt="1"/>
          </p:nvPr>
        </p:nvSpPr>
        <p:spPr bwMode="white">
          <a:xfrm>
            <a:off x="161926" y="284266"/>
            <a:ext cx="9288000" cy="648000"/>
          </a:xfrm>
          <a:prstGeom prst="rect">
            <a:avLst/>
          </a:prstGeom>
        </p:spPr>
        <p:txBody>
          <a:bodyPr lIns="252000" tIns="36000" rIns="0" bIns="0" anchor="ctr" anchorCtr="0"/>
          <a:lstStyle>
            <a:lvl1pPr algn="l">
              <a:defRPr sz="2800" b="1">
                <a:solidFill>
                  <a:schemeClr val="bg1"/>
                </a:solidFill>
                <a:latin typeface="Meiryo UI" panose="020B0604030504040204" pitchFamily="50" charset="-128"/>
                <a:ea typeface="Meiryo UI" panose="020B0604030504040204" pitchFamily="50" charset="-128"/>
              </a:defRPr>
            </a:lvl1pPr>
          </a:lstStyle>
          <a:p>
            <a:r>
              <a:rPr kumimoji="1" lang="ja-JP" altLang="en-US" dirty="0"/>
              <a:t>ページタイトル</a:t>
            </a:r>
          </a:p>
        </p:txBody>
      </p:sp>
    </p:spTree>
    <p:extLst>
      <p:ext uri="{BB962C8B-B14F-4D97-AF65-F5344CB8AC3E}">
        <p14:creationId xmlns:p14="http://schemas.microsoft.com/office/powerpoint/2010/main" val="39155569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通常">
    <p:spTree>
      <p:nvGrpSpPr>
        <p:cNvPr id="1" name=""/>
        <p:cNvGrpSpPr/>
        <p:nvPr/>
      </p:nvGrpSpPr>
      <p:grpSpPr>
        <a:xfrm>
          <a:off x="0" y="0"/>
          <a:ext cx="0" cy="0"/>
          <a:chOff x="0" y="0"/>
          <a:chExt cx="0" cy="0"/>
        </a:xfrm>
      </p:grpSpPr>
      <p:grpSp>
        <p:nvGrpSpPr>
          <p:cNvPr id="11" name="グループ化 10">
            <a:extLst>
              <a:ext uri="{FF2B5EF4-FFF2-40B4-BE49-F238E27FC236}">
                <a16:creationId xmlns:a16="http://schemas.microsoft.com/office/drawing/2014/main" id="{84E94A25-457B-4C69-BCBB-B6E75CF3EAE9}"/>
              </a:ext>
            </a:extLst>
          </p:cNvPr>
          <p:cNvGrpSpPr/>
          <p:nvPr userDrawn="1"/>
        </p:nvGrpSpPr>
        <p:grpSpPr>
          <a:xfrm>
            <a:off x="111919" y="216797"/>
            <a:ext cx="10424028" cy="795336"/>
            <a:chOff x="111919" y="216797"/>
            <a:chExt cx="10424028" cy="795336"/>
          </a:xfrm>
        </p:grpSpPr>
        <p:pic>
          <p:nvPicPr>
            <p:cNvPr id="12" name="Picture 11" descr="ç°å¢ç">
              <a:extLst>
                <a:ext uri="{FF2B5EF4-FFF2-40B4-BE49-F238E27FC236}">
                  <a16:creationId xmlns:a16="http://schemas.microsoft.com/office/drawing/2014/main" id="{07D0D304-6149-4CE8-9131-6501AD8C4DBA}"/>
                </a:ext>
              </a:extLst>
            </p:cNvPr>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9956006" y="300775"/>
              <a:ext cx="579941" cy="559908"/>
            </a:xfrm>
            <a:prstGeom prst="rect">
              <a:avLst/>
            </a:prstGeom>
            <a:noFill/>
            <a:extLst>
              <a:ext uri="{909E8E84-426E-40DD-AFC4-6F175D3DCCD1}">
                <a14:hiddenFill xmlns:a14="http://schemas.microsoft.com/office/drawing/2010/main">
                  <a:solidFill>
                    <a:srgbClr val="FFFFFF"/>
                  </a:solidFill>
                </a14:hiddenFill>
              </a:ext>
            </a:extLst>
          </p:spPr>
        </p:pic>
        <p:sp>
          <p:nvSpPr>
            <p:cNvPr id="13" name="Freeform 13">
              <a:extLst>
                <a:ext uri="{FF2B5EF4-FFF2-40B4-BE49-F238E27FC236}">
                  <a16:creationId xmlns:a16="http://schemas.microsoft.com/office/drawing/2014/main" id="{9C11AADA-214E-4AA2-A50B-CB0C5BCCD0BD}"/>
                </a:ext>
              </a:extLst>
            </p:cNvPr>
            <p:cNvSpPr>
              <a:spLocks/>
            </p:cNvSpPr>
            <p:nvPr userDrawn="1"/>
          </p:nvSpPr>
          <p:spPr bwMode="auto">
            <a:xfrm>
              <a:off x="161925" y="284266"/>
              <a:ext cx="10274355" cy="648000"/>
            </a:xfrm>
            <a:custGeom>
              <a:avLst/>
              <a:gdLst>
                <a:gd name="T0" fmla="*/ 38 w 1868"/>
                <a:gd name="T1" fmla="*/ 118 h 118"/>
                <a:gd name="T2" fmla="*/ 48 w 1868"/>
                <a:gd name="T3" fmla="*/ 118 h 118"/>
                <a:gd name="T4" fmla="*/ 155 w 1868"/>
                <a:gd name="T5" fmla="*/ 118 h 118"/>
                <a:gd name="T6" fmla="*/ 1811 w 1868"/>
                <a:gd name="T7" fmla="*/ 118 h 118"/>
                <a:gd name="T8" fmla="*/ 1694 w 1868"/>
                <a:gd name="T9" fmla="*/ 0 h 118"/>
                <a:gd name="T10" fmla="*/ 12 w 1868"/>
                <a:gd name="T11" fmla="*/ 0 h 118"/>
                <a:gd name="T12" fmla="*/ 12 w 1868"/>
                <a:gd name="T13" fmla="*/ 0 h 118"/>
                <a:gd name="T14" fmla="*/ 3 w 1868"/>
                <a:gd name="T15" fmla="*/ 3 h 118"/>
                <a:gd name="T16" fmla="*/ 0 w 1868"/>
                <a:gd name="T17" fmla="*/ 9 h 118"/>
                <a:gd name="T18" fmla="*/ 0 w 1868"/>
                <a:gd name="T19" fmla="*/ 82 h 118"/>
                <a:gd name="T20" fmla="*/ 38 w 1868"/>
                <a:gd name="T21" fmla="*/ 118 h 118"/>
                <a:gd name="T22" fmla="*/ 38 w 1868"/>
                <a:gd name="T23"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68" h="118">
                  <a:moveTo>
                    <a:pt x="38" y="118"/>
                  </a:moveTo>
                  <a:cubicBezTo>
                    <a:pt x="48" y="118"/>
                    <a:pt x="48" y="118"/>
                    <a:pt x="48" y="118"/>
                  </a:cubicBezTo>
                  <a:cubicBezTo>
                    <a:pt x="155" y="118"/>
                    <a:pt x="155" y="118"/>
                    <a:pt x="155" y="118"/>
                  </a:cubicBezTo>
                  <a:cubicBezTo>
                    <a:pt x="1868" y="118"/>
                    <a:pt x="1811" y="118"/>
                    <a:pt x="1811" y="118"/>
                  </a:cubicBezTo>
                  <a:cubicBezTo>
                    <a:pt x="1694" y="0"/>
                    <a:pt x="1694" y="0"/>
                    <a:pt x="1694" y="0"/>
                  </a:cubicBezTo>
                  <a:cubicBezTo>
                    <a:pt x="12" y="0"/>
                    <a:pt x="12" y="0"/>
                    <a:pt x="12" y="0"/>
                  </a:cubicBezTo>
                  <a:cubicBezTo>
                    <a:pt x="12" y="0"/>
                    <a:pt x="12" y="0"/>
                    <a:pt x="12" y="0"/>
                  </a:cubicBezTo>
                  <a:cubicBezTo>
                    <a:pt x="8" y="0"/>
                    <a:pt x="5" y="2"/>
                    <a:pt x="3" y="3"/>
                  </a:cubicBezTo>
                  <a:cubicBezTo>
                    <a:pt x="0" y="9"/>
                    <a:pt x="0" y="9"/>
                    <a:pt x="0" y="9"/>
                  </a:cubicBezTo>
                  <a:cubicBezTo>
                    <a:pt x="0" y="82"/>
                    <a:pt x="0" y="82"/>
                    <a:pt x="0" y="82"/>
                  </a:cubicBezTo>
                  <a:cubicBezTo>
                    <a:pt x="38" y="118"/>
                    <a:pt x="38" y="118"/>
                    <a:pt x="38" y="118"/>
                  </a:cubicBezTo>
                  <a:cubicBezTo>
                    <a:pt x="38" y="118"/>
                    <a:pt x="38" y="118"/>
                    <a:pt x="38" y="118"/>
                  </a:cubicBezTo>
                  <a:close/>
                </a:path>
              </a:pathLst>
            </a:custGeom>
            <a:solidFill>
              <a:schemeClr val="bg2"/>
            </a:solidFill>
            <a:ln>
              <a:noFill/>
            </a:ln>
          </p:spPr>
          <p:txBody>
            <a:bodyPr vert="horz" wrap="square" lIns="0" tIns="0" rIns="0" bIns="0" numCol="1" anchor="t" anchorCtr="0" compatLnSpc="1">
              <a:prstTxWarp prst="textNoShape">
                <a:avLst/>
              </a:prstTxWarp>
            </a:bodyPr>
            <a:lstStyle/>
            <a:p>
              <a:endParaRPr lang="ja-JP" altLang="en-US"/>
            </a:p>
          </p:txBody>
        </p:sp>
        <p:cxnSp>
          <p:nvCxnSpPr>
            <p:cNvPr id="14" name="直線コネクタ 13">
              <a:extLst>
                <a:ext uri="{FF2B5EF4-FFF2-40B4-BE49-F238E27FC236}">
                  <a16:creationId xmlns:a16="http://schemas.microsoft.com/office/drawing/2014/main" id="{C3EA7B83-0BC5-41C6-B977-EBF87258066E}"/>
                </a:ext>
              </a:extLst>
            </p:cNvPr>
            <p:cNvCxnSpPr>
              <a:cxnSpLocks/>
            </p:cNvCxnSpPr>
            <p:nvPr userDrawn="1"/>
          </p:nvCxnSpPr>
          <p:spPr>
            <a:xfrm>
              <a:off x="9408319" y="216797"/>
              <a:ext cx="786701" cy="77866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直線コネクタ 14">
              <a:extLst>
                <a:ext uri="{FF2B5EF4-FFF2-40B4-BE49-F238E27FC236}">
                  <a16:creationId xmlns:a16="http://schemas.microsoft.com/office/drawing/2014/main" id="{DCF51C44-4554-4691-96EB-AB4829C3282E}"/>
                </a:ext>
              </a:extLst>
            </p:cNvPr>
            <p:cNvCxnSpPr>
              <a:cxnSpLocks/>
            </p:cNvCxnSpPr>
            <p:nvPr userDrawn="1"/>
          </p:nvCxnSpPr>
          <p:spPr>
            <a:xfrm>
              <a:off x="111919" y="681139"/>
              <a:ext cx="345281" cy="33099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 name="タイトル 1">
            <a:extLst>
              <a:ext uri="{FF2B5EF4-FFF2-40B4-BE49-F238E27FC236}">
                <a16:creationId xmlns:a16="http://schemas.microsoft.com/office/drawing/2014/main" id="{353FE00A-A374-4293-8C01-F22FC8857B61}"/>
              </a:ext>
            </a:extLst>
          </p:cNvPr>
          <p:cNvSpPr>
            <a:spLocks noGrp="1"/>
          </p:cNvSpPr>
          <p:nvPr userDrawn="1">
            <p:ph type="title" hasCustomPrompt="1"/>
          </p:nvPr>
        </p:nvSpPr>
        <p:spPr bwMode="white">
          <a:xfrm>
            <a:off x="161925" y="284266"/>
            <a:ext cx="9288000" cy="648000"/>
          </a:xfrm>
          <a:prstGeom prst="rect">
            <a:avLst/>
          </a:prstGeom>
        </p:spPr>
        <p:txBody>
          <a:bodyPr lIns="252000" tIns="36000" rIns="0" bIns="0" anchor="ctr" anchorCtr="0"/>
          <a:lstStyle>
            <a:lvl1pPr algn="l">
              <a:defRPr sz="2800" b="1">
                <a:solidFill>
                  <a:schemeClr val="bg1"/>
                </a:solidFill>
                <a:latin typeface="Meiryo UI" panose="020B0604030504040204" pitchFamily="50" charset="-128"/>
                <a:ea typeface="Meiryo UI" panose="020B0604030504040204" pitchFamily="50" charset="-128"/>
              </a:defRPr>
            </a:lvl1pPr>
          </a:lstStyle>
          <a:p>
            <a:r>
              <a:rPr kumimoji="1" lang="ja-JP" altLang="en-US" dirty="0"/>
              <a:t>ページタイトル</a:t>
            </a:r>
          </a:p>
        </p:txBody>
      </p:sp>
      <p:sp>
        <p:nvSpPr>
          <p:cNvPr id="28" name="コンテンツ プレースホルダー 3">
            <a:extLst>
              <a:ext uri="{FF2B5EF4-FFF2-40B4-BE49-F238E27FC236}">
                <a16:creationId xmlns:a16="http://schemas.microsoft.com/office/drawing/2014/main" id="{217043BF-6B11-4540-B78A-D1AECDE4B04F}"/>
              </a:ext>
            </a:extLst>
          </p:cNvPr>
          <p:cNvSpPr>
            <a:spLocks noGrp="1"/>
          </p:cNvSpPr>
          <p:nvPr userDrawn="1">
            <p:ph sz="quarter" idx="12" hasCustomPrompt="1"/>
          </p:nvPr>
        </p:nvSpPr>
        <p:spPr>
          <a:xfrm>
            <a:off x="161925" y="1110920"/>
            <a:ext cx="10367963" cy="604163"/>
          </a:xfrm>
          <a:prstGeom prst="rect">
            <a:avLst/>
          </a:prstGeom>
          <a:ln w="19050">
            <a:solidFill>
              <a:schemeClr val="tx2"/>
            </a:solidFill>
          </a:ln>
        </p:spPr>
        <p:txBody>
          <a:bodyPr wrap="square" lIns="180000" tIns="180000" rIns="180000" bIns="144000" anchor="t" anchorCtr="0">
            <a:spAutoFit/>
          </a:bodyPr>
          <a:lstStyle>
            <a:lvl1pPr marL="285750" indent="-285750" algn="l">
              <a:lnSpc>
                <a:spcPct val="100000"/>
              </a:lnSpc>
              <a:spcBef>
                <a:spcPts val="600"/>
              </a:spcBef>
              <a:spcAft>
                <a:spcPts val="0"/>
              </a:spcAft>
              <a:buFont typeface="Wingdings" panose="05000000000000000000" pitchFamily="2" charset="2"/>
              <a:buChar char="n"/>
              <a:defRPr sz="1800" b="0">
                <a:solidFill>
                  <a:schemeClr val="tx1"/>
                </a:solidFill>
                <a:latin typeface="Meiryo UI" panose="020B0604030504040204" pitchFamily="50" charset="-128"/>
                <a:ea typeface="Meiryo UI" panose="020B0604030504040204" pitchFamily="50" charset="-128"/>
              </a:defRPr>
            </a:lvl1pPr>
          </a:lstStyle>
          <a:p>
            <a:pPr lvl="0"/>
            <a:r>
              <a:rPr kumimoji="1" lang="ja-JP" altLang="en-US" dirty="0"/>
              <a:t>リードリードリードリードリードリードリードリードリードリードリードリードリードリードリードリードリードリード</a:t>
            </a:r>
          </a:p>
        </p:txBody>
      </p:sp>
      <p:sp>
        <p:nvSpPr>
          <p:cNvPr id="10" name="テキスト ボックス 9">
            <a:extLst>
              <a:ext uri="{FF2B5EF4-FFF2-40B4-BE49-F238E27FC236}">
                <a16:creationId xmlns:a16="http://schemas.microsoft.com/office/drawing/2014/main" id="{7520773C-E087-4FC7-A90E-8421A85140B2}"/>
              </a:ext>
            </a:extLst>
          </p:cNvPr>
          <p:cNvSpPr txBox="1"/>
          <p:nvPr userDrawn="1"/>
        </p:nvSpPr>
        <p:spPr>
          <a:xfrm>
            <a:off x="10187813" y="7055675"/>
            <a:ext cx="360000" cy="360000"/>
          </a:xfrm>
          <a:prstGeom prst="rect">
            <a:avLst/>
          </a:prstGeom>
          <a:noFill/>
        </p:spPr>
        <p:txBody>
          <a:bodyPr wrap="none" lIns="0" tIns="0" rIns="0" bIns="0" rtlCol="0" anchor="b" anchorCtr="0">
            <a:noAutofit/>
          </a:bodyPr>
          <a:lstStyle/>
          <a:p>
            <a:pPr algn="ctr"/>
            <a:fld id="{9C1B02FA-3B43-4965-97B5-C29D405C4738}" type="slidenum">
              <a:rPr kumimoji="1" lang="ja-JP" altLang="en-US" sz="2400" b="0" smtClean="0">
                <a:latin typeface="Arial" panose="020B0604020202020204" pitchFamily="34" charset="0"/>
                <a:ea typeface="メイリオ" panose="020B0604030504040204" pitchFamily="50" charset="-128"/>
                <a:cs typeface="Arial" panose="020B0604020202020204" pitchFamily="34" charset="0"/>
              </a:rPr>
              <a:pPr algn="ctr"/>
              <a:t>‹#›</a:t>
            </a:fld>
            <a:endParaRPr kumimoji="1" lang="ja-JP" altLang="en-US" sz="1600" b="0" dirty="0">
              <a:latin typeface="Arial" panose="020B0604020202020204" pitchFamily="34" charset="0"/>
              <a:ea typeface="メイリオ" panose="020B0604030504040204" pitchFamily="50" charset="-128"/>
              <a:cs typeface="Arial" panose="020B0604020202020204" pitchFamily="34" charset="0"/>
            </a:endParaRPr>
          </a:p>
        </p:txBody>
      </p:sp>
    </p:spTree>
    <p:extLst>
      <p:ext uri="{BB962C8B-B14F-4D97-AF65-F5344CB8AC3E}">
        <p14:creationId xmlns:p14="http://schemas.microsoft.com/office/powerpoint/2010/main" val="390166584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階層あり">
    <p:spTree>
      <p:nvGrpSpPr>
        <p:cNvPr id="1" name=""/>
        <p:cNvGrpSpPr/>
        <p:nvPr/>
      </p:nvGrpSpPr>
      <p:grpSpPr>
        <a:xfrm>
          <a:off x="0" y="0"/>
          <a:ext cx="0" cy="0"/>
          <a:chOff x="0" y="0"/>
          <a:chExt cx="0" cy="0"/>
        </a:xfrm>
      </p:grpSpPr>
      <p:sp>
        <p:nvSpPr>
          <p:cNvPr id="13" name="テキスト ボックス 12">
            <a:extLst>
              <a:ext uri="{FF2B5EF4-FFF2-40B4-BE49-F238E27FC236}">
                <a16:creationId xmlns:a16="http://schemas.microsoft.com/office/drawing/2014/main" id="{8FD50C7F-9ACA-4B30-8C3B-E73A326DFDE0}"/>
              </a:ext>
            </a:extLst>
          </p:cNvPr>
          <p:cNvSpPr txBox="1"/>
          <p:nvPr userDrawn="1"/>
        </p:nvSpPr>
        <p:spPr>
          <a:xfrm>
            <a:off x="10187813" y="7055675"/>
            <a:ext cx="360000" cy="360000"/>
          </a:xfrm>
          <a:prstGeom prst="rect">
            <a:avLst/>
          </a:prstGeom>
          <a:noFill/>
        </p:spPr>
        <p:txBody>
          <a:bodyPr wrap="none" lIns="0" tIns="0" rIns="0" bIns="0" rtlCol="0" anchor="b" anchorCtr="0">
            <a:noAutofit/>
          </a:bodyPr>
          <a:lstStyle/>
          <a:p>
            <a:pPr algn="ctr"/>
            <a:fld id="{9C1B02FA-3B43-4965-97B5-C29D405C4738}" type="slidenum">
              <a:rPr kumimoji="1" lang="ja-JP" altLang="en-US" sz="2400" b="0" smtClean="0">
                <a:latin typeface="Arial" panose="020B0604020202020204" pitchFamily="34" charset="0"/>
                <a:ea typeface="メイリオ" panose="020B0604030504040204" pitchFamily="50" charset="-128"/>
                <a:cs typeface="Arial" panose="020B0604020202020204" pitchFamily="34" charset="0"/>
              </a:rPr>
              <a:pPr algn="ctr"/>
              <a:t>‹#›</a:t>
            </a:fld>
            <a:endParaRPr kumimoji="1" lang="ja-JP" altLang="en-US" sz="1600" b="0" dirty="0">
              <a:latin typeface="Arial" panose="020B0604020202020204" pitchFamily="34" charset="0"/>
              <a:ea typeface="メイリオ" panose="020B0604030504040204" pitchFamily="50" charset="-128"/>
              <a:cs typeface="Arial" panose="020B0604020202020204" pitchFamily="34" charset="0"/>
            </a:endParaRPr>
          </a:p>
        </p:txBody>
      </p:sp>
      <p:sp>
        <p:nvSpPr>
          <p:cNvPr id="53" name="コンテンツ プレースホルダー 3">
            <a:extLst>
              <a:ext uri="{FF2B5EF4-FFF2-40B4-BE49-F238E27FC236}">
                <a16:creationId xmlns:a16="http://schemas.microsoft.com/office/drawing/2014/main" id="{7038EB8A-9FB3-4B3E-A554-367E9CB41E9D}"/>
              </a:ext>
            </a:extLst>
          </p:cNvPr>
          <p:cNvSpPr>
            <a:spLocks noGrp="1"/>
          </p:cNvSpPr>
          <p:nvPr userDrawn="1">
            <p:ph sz="quarter" idx="10" hasCustomPrompt="1"/>
          </p:nvPr>
        </p:nvSpPr>
        <p:spPr>
          <a:xfrm>
            <a:off x="161925" y="32266"/>
            <a:ext cx="9288000" cy="252000"/>
          </a:xfrm>
          <a:prstGeom prst="rect">
            <a:avLst/>
          </a:prstGeom>
        </p:spPr>
        <p:txBody>
          <a:bodyPr lIns="0" tIns="0" rIns="0" bIns="0" anchor="ctr" anchorCtr="0"/>
          <a:lstStyle>
            <a:lvl1pPr algn="l">
              <a:defRPr sz="1400" b="1">
                <a:solidFill>
                  <a:schemeClr val="bg2"/>
                </a:solidFill>
                <a:latin typeface="Meiryo UI" panose="020B0604030504040204" pitchFamily="50" charset="-128"/>
                <a:ea typeface="Meiryo UI" panose="020B0604030504040204" pitchFamily="50" charset="-128"/>
              </a:defRPr>
            </a:lvl1pPr>
          </a:lstStyle>
          <a:p>
            <a:pPr lvl="0"/>
            <a:r>
              <a:rPr kumimoji="1" lang="ja-JP" altLang="en-US" dirty="0"/>
              <a:t>第</a:t>
            </a:r>
            <a:r>
              <a:rPr kumimoji="1" lang="en-US" altLang="ja-JP" dirty="0"/>
              <a:t>1</a:t>
            </a:r>
            <a:r>
              <a:rPr kumimoji="1" lang="ja-JP" altLang="en-US" dirty="0"/>
              <a:t>階層（例：表紙タイトル）</a:t>
            </a:r>
          </a:p>
        </p:txBody>
      </p:sp>
      <p:grpSp>
        <p:nvGrpSpPr>
          <p:cNvPr id="2" name="グループ化 1">
            <a:extLst>
              <a:ext uri="{FF2B5EF4-FFF2-40B4-BE49-F238E27FC236}">
                <a16:creationId xmlns:a16="http://schemas.microsoft.com/office/drawing/2014/main" id="{6736CFC0-A6A1-408C-90D0-5F3C3EDABEFD}"/>
              </a:ext>
            </a:extLst>
          </p:cNvPr>
          <p:cNvGrpSpPr/>
          <p:nvPr userDrawn="1"/>
        </p:nvGrpSpPr>
        <p:grpSpPr>
          <a:xfrm>
            <a:off x="111919" y="216797"/>
            <a:ext cx="10424028" cy="795336"/>
            <a:chOff x="111919" y="216797"/>
            <a:chExt cx="10424028" cy="795336"/>
          </a:xfrm>
        </p:grpSpPr>
        <p:pic>
          <p:nvPicPr>
            <p:cNvPr id="15" name="Picture 11" descr="ç°å¢ç">
              <a:extLst>
                <a:ext uri="{FF2B5EF4-FFF2-40B4-BE49-F238E27FC236}">
                  <a16:creationId xmlns:a16="http://schemas.microsoft.com/office/drawing/2014/main" id="{2BF78C1F-895C-47B9-BFD6-D818DFB88518}"/>
                </a:ext>
              </a:extLst>
            </p:cNvPr>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9956006" y="300775"/>
              <a:ext cx="579941" cy="559908"/>
            </a:xfrm>
            <a:prstGeom prst="rect">
              <a:avLst/>
            </a:prstGeom>
            <a:noFill/>
            <a:extLst>
              <a:ext uri="{909E8E84-426E-40DD-AFC4-6F175D3DCCD1}">
                <a14:hiddenFill xmlns:a14="http://schemas.microsoft.com/office/drawing/2010/main">
                  <a:solidFill>
                    <a:srgbClr val="FFFFFF"/>
                  </a:solidFill>
                </a14:hiddenFill>
              </a:ext>
            </a:extLst>
          </p:spPr>
        </p:pic>
        <p:sp>
          <p:nvSpPr>
            <p:cNvPr id="16" name="Freeform 13">
              <a:extLst>
                <a:ext uri="{FF2B5EF4-FFF2-40B4-BE49-F238E27FC236}">
                  <a16:creationId xmlns:a16="http://schemas.microsoft.com/office/drawing/2014/main" id="{4B2D3E9F-0217-41CA-A745-B0B8FBABC286}"/>
                </a:ext>
              </a:extLst>
            </p:cNvPr>
            <p:cNvSpPr>
              <a:spLocks/>
            </p:cNvSpPr>
            <p:nvPr userDrawn="1"/>
          </p:nvSpPr>
          <p:spPr bwMode="auto">
            <a:xfrm>
              <a:off x="161925" y="284266"/>
              <a:ext cx="10274355" cy="648000"/>
            </a:xfrm>
            <a:custGeom>
              <a:avLst/>
              <a:gdLst>
                <a:gd name="T0" fmla="*/ 38 w 1868"/>
                <a:gd name="T1" fmla="*/ 118 h 118"/>
                <a:gd name="T2" fmla="*/ 48 w 1868"/>
                <a:gd name="T3" fmla="*/ 118 h 118"/>
                <a:gd name="T4" fmla="*/ 155 w 1868"/>
                <a:gd name="T5" fmla="*/ 118 h 118"/>
                <a:gd name="T6" fmla="*/ 1811 w 1868"/>
                <a:gd name="T7" fmla="*/ 118 h 118"/>
                <a:gd name="T8" fmla="*/ 1694 w 1868"/>
                <a:gd name="T9" fmla="*/ 0 h 118"/>
                <a:gd name="T10" fmla="*/ 12 w 1868"/>
                <a:gd name="T11" fmla="*/ 0 h 118"/>
                <a:gd name="T12" fmla="*/ 12 w 1868"/>
                <a:gd name="T13" fmla="*/ 0 h 118"/>
                <a:gd name="T14" fmla="*/ 3 w 1868"/>
                <a:gd name="T15" fmla="*/ 3 h 118"/>
                <a:gd name="T16" fmla="*/ 0 w 1868"/>
                <a:gd name="T17" fmla="*/ 9 h 118"/>
                <a:gd name="T18" fmla="*/ 0 w 1868"/>
                <a:gd name="T19" fmla="*/ 82 h 118"/>
                <a:gd name="T20" fmla="*/ 38 w 1868"/>
                <a:gd name="T21" fmla="*/ 118 h 118"/>
                <a:gd name="T22" fmla="*/ 38 w 1868"/>
                <a:gd name="T23"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68" h="118">
                  <a:moveTo>
                    <a:pt x="38" y="118"/>
                  </a:moveTo>
                  <a:cubicBezTo>
                    <a:pt x="48" y="118"/>
                    <a:pt x="48" y="118"/>
                    <a:pt x="48" y="118"/>
                  </a:cubicBezTo>
                  <a:cubicBezTo>
                    <a:pt x="155" y="118"/>
                    <a:pt x="155" y="118"/>
                    <a:pt x="155" y="118"/>
                  </a:cubicBezTo>
                  <a:cubicBezTo>
                    <a:pt x="1868" y="118"/>
                    <a:pt x="1811" y="118"/>
                    <a:pt x="1811" y="118"/>
                  </a:cubicBezTo>
                  <a:cubicBezTo>
                    <a:pt x="1694" y="0"/>
                    <a:pt x="1694" y="0"/>
                    <a:pt x="1694" y="0"/>
                  </a:cubicBezTo>
                  <a:cubicBezTo>
                    <a:pt x="12" y="0"/>
                    <a:pt x="12" y="0"/>
                    <a:pt x="12" y="0"/>
                  </a:cubicBezTo>
                  <a:cubicBezTo>
                    <a:pt x="12" y="0"/>
                    <a:pt x="12" y="0"/>
                    <a:pt x="12" y="0"/>
                  </a:cubicBezTo>
                  <a:cubicBezTo>
                    <a:pt x="8" y="0"/>
                    <a:pt x="5" y="2"/>
                    <a:pt x="3" y="3"/>
                  </a:cubicBezTo>
                  <a:cubicBezTo>
                    <a:pt x="0" y="9"/>
                    <a:pt x="0" y="9"/>
                    <a:pt x="0" y="9"/>
                  </a:cubicBezTo>
                  <a:cubicBezTo>
                    <a:pt x="0" y="82"/>
                    <a:pt x="0" y="82"/>
                    <a:pt x="0" y="82"/>
                  </a:cubicBezTo>
                  <a:cubicBezTo>
                    <a:pt x="38" y="118"/>
                    <a:pt x="38" y="118"/>
                    <a:pt x="38" y="118"/>
                  </a:cubicBezTo>
                  <a:cubicBezTo>
                    <a:pt x="38" y="118"/>
                    <a:pt x="38" y="118"/>
                    <a:pt x="38" y="118"/>
                  </a:cubicBezTo>
                  <a:close/>
                </a:path>
              </a:pathLst>
            </a:custGeom>
            <a:solidFill>
              <a:schemeClr val="tx2">
                <a:lumMod val="75000"/>
              </a:schemeClr>
            </a:solidFill>
            <a:ln>
              <a:noFill/>
            </a:ln>
          </p:spPr>
          <p:txBody>
            <a:bodyPr vert="horz" wrap="square" lIns="0" tIns="0" rIns="0" bIns="0" numCol="1" anchor="t" anchorCtr="0" compatLnSpc="1">
              <a:prstTxWarp prst="textNoShape">
                <a:avLst/>
              </a:prstTxWarp>
            </a:bodyPr>
            <a:lstStyle/>
            <a:p>
              <a:endParaRPr lang="ja-JP" altLang="en-US"/>
            </a:p>
          </p:txBody>
        </p:sp>
        <p:sp>
          <p:nvSpPr>
            <p:cNvPr id="49" name="フリーフォーム: 図形 48">
              <a:extLst>
                <a:ext uri="{FF2B5EF4-FFF2-40B4-BE49-F238E27FC236}">
                  <a16:creationId xmlns:a16="http://schemas.microsoft.com/office/drawing/2014/main" id="{90B7366C-0173-451D-B260-B9E47C44ACBC}"/>
                </a:ext>
              </a:extLst>
            </p:cNvPr>
            <p:cNvSpPr/>
            <p:nvPr userDrawn="1"/>
          </p:nvSpPr>
          <p:spPr>
            <a:xfrm>
              <a:off x="161925" y="536266"/>
              <a:ext cx="9961283" cy="396000"/>
            </a:xfrm>
            <a:custGeom>
              <a:avLst/>
              <a:gdLst>
                <a:gd name="connsiteX0" fmla="*/ 0 w 9946927"/>
                <a:gd name="connsiteY0" fmla="*/ 0 h 396000"/>
                <a:gd name="connsiteX1" fmla="*/ 9554213 w 9946927"/>
                <a:gd name="connsiteY1" fmla="*/ 0 h 396000"/>
                <a:gd name="connsiteX2" fmla="*/ 9575411 w 9946927"/>
                <a:gd name="connsiteY2" fmla="*/ 21375 h 396000"/>
                <a:gd name="connsiteX3" fmla="*/ 9946927 w 9946927"/>
                <a:gd name="connsiteY3" fmla="*/ 396000 h 396000"/>
                <a:gd name="connsiteX4" fmla="*/ 9942003 w 9946927"/>
                <a:gd name="connsiteY4" fmla="*/ 396000 h 396000"/>
                <a:gd name="connsiteX5" fmla="*/ 9848834 w 9946927"/>
                <a:gd name="connsiteY5" fmla="*/ 396000 h 396000"/>
                <a:gd name="connsiteX6" fmla="*/ 9549825 w 9946927"/>
                <a:gd name="connsiteY6" fmla="*/ 396000 h 396000"/>
                <a:gd name="connsiteX7" fmla="*/ 8927381 w 9946927"/>
                <a:gd name="connsiteY7" fmla="*/ 396000 h 396000"/>
                <a:gd name="connsiteX8" fmla="*/ 8458122 w 9946927"/>
                <a:gd name="connsiteY8" fmla="*/ 396000 h 396000"/>
                <a:gd name="connsiteX9" fmla="*/ 7863906 w 9946927"/>
                <a:gd name="connsiteY9" fmla="*/ 396000 h 396000"/>
                <a:gd name="connsiteX10" fmla="*/ 7130032 w 9946927"/>
                <a:gd name="connsiteY10" fmla="*/ 396000 h 396000"/>
                <a:gd name="connsiteX11" fmla="*/ 6241804 w 9946927"/>
                <a:gd name="connsiteY11" fmla="*/ 396000 h 396000"/>
                <a:gd name="connsiteX12" fmla="*/ 5184519 w 9946927"/>
                <a:gd name="connsiteY12" fmla="*/ 396000 h 396000"/>
                <a:gd name="connsiteX13" fmla="*/ 3943480 w 9946927"/>
                <a:gd name="connsiteY13" fmla="*/ 396000 h 396000"/>
                <a:gd name="connsiteX14" fmla="*/ 2503986 w 9946927"/>
                <a:gd name="connsiteY14" fmla="*/ 396000 h 396000"/>
                <a:gd name="connsiteX15" fmla="*/ 851339 w 9946927"/>
                <a:gd name="connsiteY15" fmla="*/ 396000 h 396000"/>
                <a:gd name="connsiteX16" fmla="*/ 777876 w 9946927"/>
                <a:gd name="connsiteY16" fmla="*/ 396000 h 396000"/>
                <a:gd name="connsiteX17" fmla="*/ 603403 w 9946927"/>
                <a:gd name="connsiteY17" fmla="*/ 396000 h 396000"/>
                <a:gd name="connsiteX18" fmla="*/ 263640 w 9946927"/>
                <a:gd name="connsiteY18" fmla="*/ 396000 h 396000"/>
                <a:gd name="connsiteX19" fmla="*/ 208715 w 9946927"/>
                <a:gd name="connsiteY19" fmla="*/ 396000 h 396000"/>
                <a:gd name="connsiteX20" fmla="*/ 0 w 9946927"/>
                <a:gd name="connsiteY20" fmla="*/ 198305 h 396000"/>
                <a:gd name="connsiteX21" fmla="*/ 0 w 9946927"/>
                <a:gd name="connsiteY21" fmla="*/ 29183 h 39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946927" h="396000">
                  <a:moveTo>
                    <a:pt x="0" y="0"/>
                  </a:moveTo>
                  <a:lnTo>
                    <a:pt x="9554213" y="0"/>
                  </a:lnTo>
                  <a:lnTo>
                    <a:pt x="9575411" y="21375"/>
                  </a:lnTo>
                  <a:cubicBezTo>
                    <a:pt x="9665779" y="112500"/>
                    <a:pt x="9786271" y="234000"/>
                    <a:pt x="9946927" y="396000"/>
                  </a:cubicBezTo>
                  <a:lnTo>
                    <a:pt x="9942003" y="396000"/>
                  </a:lnTo>
                  <a:lnTo>
                    <a:pt x="9848834" y="396000"/>
                  </a:lnTo>
                  <a:lnTo>
                    <a:pt x="9549825" y="396000"/>
                  </a:lnTo>
                  <a:lnTo>
                    <a:pt x="8927381" y="396000"/>
                  </a:lnTo>
                  <a:lnTo>
                    <a:pt x="8458122" y="396000"/>
                  </a:lnTo>
                  <a:lnTo>
                    <a:pt x="7863906" y="396000"/>
                  </a:lnTo>
                  <a:lnTo>
                    <a:pt x="7130032" y="396000"/>
                  </a:lnTo>
                  <a:lnTo>
                    <a:pt x="6241804" y="396000"/>
                  </a:lnTo>
                  <a:lnTo>
                    <a:pt x="5184519" y="396000"/>
                  </a:lnTo>
                  <a:lnTo>
                    <a:pt x="3943480" y="396000"/>
                  </a:lnTo>
                  <a:lnTo>
                    <a:pt x="2503986" y="396000"/>
                  </a:lnTo>
                  <a:lnTo>
                    <a:pt x="851339" y="396000"/>
                  </a:lnTo>
                  <a:lnTo>
                    <a:pt x="777876" y="396000"/>
                  </a:lnTo>
                  <a:lnTo>
                    <a:pt x="603403" y="396000"/>
                  </a:lnTo>
                  <a:lnTo>
                    <a:pt x="263640" y="396000"/>
                  </a:lnTo>
                  <a:lnTo>
                    <a:pt x="208715" y="396000"/>
                  </a:lnTo>
                  <a:cubicBezTo>
                    <a:pt x="208715" y="396000"/>
                    <a:pt x="208715" y="396000"/>
                    <a:pt x="0" y="198305"/>
                  </a:cubicBezTo>
                  <a:cubicBezTo>
                    <a:pt x="0" y="198305"/>
                    <a:pt x="0" y="198305"/>
                    <a:pt x="0" y="29183"/>
                  </a:cubicBez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7" name="直線コネクタ 16">
              <a:extLst>
                <a:ext uri="{FF2B5EF4-FFF2-40B4-BE49-F238E27FC236}">
                  <a16:creationId xmlns:a16="http://schemas.microsoft.com/office/drawing/2014/main" id="{34DB3166-9AB5-43FB-8591-93246638EB08}"/>
                </a:ext>
              </a:extLst>
            </p:cNvPr>
            <p:cNvCxnSpPr>
              <a:cxnSpLocks/>
            </p:cNvCxnSpPr>
            <p:nvPr userDrawn="1"/>
          </p:nvCxnSpPr>
          <p:spPr>
            <a:xfrm>
              <a:off x="9408319" y="216797"/>
              <a:ext cx="786701" cy="77866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直線コネクタ 17">
              <a:extLst>
                <a:ext uri="{FF2B5EF4-FFF2-40B4-BE49-F238E27FC236}">
                  <a16:creationId xmlns:a16="http://schemas.microsoft.com/office/drawing/2014/main" id="{D40C9C0E-769C-4D22-A484-B325C7ECE503}"/>
                </a:ext>
              </a:extLst>
            </p:cNvPr>
            <p:cNvCxnSpPr>
              <a:cxnSpLocks/>
            </p:cNvCxnSpPr>
            <p:nvPr userDrawn="1"/>
          </p:nvCxnSpPr>
          <p:spPr>
            <a:xfrm>
              <a:off x="111919" y="681139"/>
              <a:ext cx="345281" cy="33099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2" name="タイトル 1">
            <a:extLst>
              <a:ext uri="{FF2B5EF4-FFF2-40B4-BE49-F238E27FC236}">
                <a16:creationId xmlns:a16="http://schemas.microsoft.com/office/drawing/2014/main" id="{ED4B86B0-3BB3-4009-9A6E-83BD54068242}"/>
              </a:ext>
            </a:extLst>
          </p:cNvPr>
          <p:cNvSpPr>
            <a:spLocks noGrp="1"/>
          </p:cNvSpPr>
          <p:nvPr userDrawn="1">
            <p:ph type="title" hasCustomPrompt="1"/>
          </p:nvPr>
        </p:nvSpPr>
        <p:spPr bwMode="white">
          <a:xfrm>
            <a:off x="161925" y="536266"/>
            <a:ext cx="9288000" cy="396000"/>
          </a:xfrm>
          <a:prstGeom prst="rect">
            <a:avLst/>
          </a:prstGeom>
        </p:spPr>
        <p:txBody>
          <a:bodyPr lIns="252000" tIns="0" rIns="0" bIns="0" anchor="ctr" anchorCtr="0"/>
          <a:lstStyle>
            <a:lvl1pPr algn="l">
              <a:defRPr sz="2400" b="1">
                <a:solidFill>
                  <a:schemeClr val="bg1"/>
                </a:solidFill>
                <a:latin typeface="Meiryo UI" panose="020B0604030504040204" pitchFamily="50" charset="-128"/>
                <a:ea typeface="Meiryo UI" panose="020B0604030504040204" pitchFamily="50" charset="-128"/>
              </a:defRPr>
            </a:lvl1pPr>
          </a:lstStyle>
          <a:p>
            <a:r>
              <a:rPr kumimoji="1" lang="ja-JP" altLang="en-US" dirty="0"/>
              <a:t>ページタイトル</a:t>
            </a:r>
          </a:p>
        </p:txBody>
      </p:sp>
      <p:sp>
        <p:nvSpPr>
          <p:cNvPr id="54" name="コンテンツ プレースホルダー 3">
            <a:extLst>
              <a:ext uri="{FF2B5EF4-FFF2-40B4-BE49-F238E27FC236}">
                <a16:creationId xmlns:a16="http://schemas.microsoft.com/office/drawing/2014/main" id="{F530AFF5-0F75-4301-B416-E2BDE7D4B1D3}"/>
              </a:ext>
            </a:extLst>
          </p:cNvPr>
          <p:cNvSpPr>
            <a:spLocks noGrp="1"/>
          </p:cNvSpPr>
          <p:nvPr userDrawn="1">
            <p:ph sz="quarter" idx="11" hasCustomPrompt="1"/>
          </p:nvPr>
        </p:nvSpPr>
        <p:spPr bwMode="white">
          <a:xfrm>
            <a:off x="161925" y="284266"/>
            <a:ext cx="9288000" cy="252000"/>
          </a:xfrm>
          <a:prstGeom prst="rect">
            <a:avLst/>
          </a:prstGeom>
        </p:spPr>
        <p:txBody>
          <a:bodyPr lIns="252000" tIns="0" rIns="0" bIns="0" anchor="ctr" anchorCtr="0"/>
          <a:lstStyle>
            <a:lvl1pPr algn="l">
              <a:defRPr sz="1400" b="1">
                <a:solidFill>
                  <a:schemeClr val="bg1"/>
                </a:solidFill>
                <a:latin typeface="Meiryo UI" panose="020B0604030504040204" pitchFamily="50" charset="-128"/>
                <a:ea typeface="Meiryo UI" panose="020B0604030504040204" pitchFamily="50" charset="-128"/>
              </a:defRPr>
            </a:lvl1pPr>
          </a:lstStyle>
          <a:p>
            <a:pPr lvl="0"/>
            <a:r>
              <a:rPr kumimoji="1" lang="ja-JP" altLang="en-US" dirty="0"/>
              <a:t>第</a:t>
            </a:r>
            <a:r>
              <a:rPr kumimoji="1" lang="en-US" altLang="ja-JP" dirty="0"/>
              <a:t>2</a:t>
            </a:r>
            <a:r>
              <a:rPr kumimoji="1" lang="ja-JP" altLang="en-US" dirty="0"/>
              <a:t>階層（例：章タイトル）</a:t>
            </a:r>
          </a:p>
        </p:txBody>
      </p:sp>
      <p:sp>
        <p:nvSpPr>
          <p:cNvPr id="19" name="コンテンツ プレースホルダー 3">
            <a:extLst>
              <a:ext uri="{FF2B5EF4-FFF2-40B4-BE49-F238E27FC236}">
                <a16:creationId xmlns:a16="http://schemas.microsoft.com/office/drawing/2014/main" id="{EDF4FE31-3A07-443C-9CD8-C81650AD9D2F}"/>
              </a:ext>
            </a:extLst>
          </p:cNvPr>
          <p:cNvSpPr>
            <a:spLocks noGrp="1"/>
          </p:cNvSpPr>
          <p:nvPr>
            <p:ph sz="quarter" idx="12" hasCustomPrompt="1"/>
          </p:nvPr>
        </p:nvSpPr>
        <p:spPr>
          <a:xfrm>
            <a:off x="161925" y="1110920"/>
            <a:ext cx="10367963" cy="604163"/>
          </a:xfrm>
          <a:prstGeom prst="rect">
            <a:avLst/>
          </a:prstGeom>
          <a:ln w="19050">
            <a:solidFill>
              <a:schemeClr val="tx2"/>
            </a:solidFill>
          </a:ln>
        </p:spPr>
        <p:txBody>
          <a:bodyPr wrap="square" lIns="180000" tIns="180000" rIns="180000" bIns="144000" anchor="t" anchorCtr="0">
            <a:spAutoFit/>
          </a:bodyPr>
          <a:lstStyle>
            <a:lvl1pPr marL="285750" indent="-285750" algn="l">
              <a:lnSpc>
                <a:spcPct val="100000"/>
              </a:lnSpc>
              <a:spcBef>
                <a:spcPts val="600"/>
              </a:spcBef>
              <a:spcAft>
                <a:spcPts val="0"/>
              </a:spcAft>
              <a:buFont typeface="Wingdings" panose="05000000000000000000" pitchFamily="2" charset="2"/>
              <a:buChar char="n"/>
              <a:defRPr sz="1800" b="0">
                <a:solidFill>
                  <a:schemeClr val="tx1"/>
                </a:solidFill>
                <a:latin typeface="Meiryo UI" panose="020B0604030504040204" pitchFamily="50" charset="-128"/>
                <a:ea typeface="Meiryo UI" panose="020B0604030504040204" pitchFamily="50" charset="-128"/>
              </a:defRPr>
            </a:lvl1pPr>
          </a:lstStyle>
          <a:p>
            <a:pPr lvl="0"/>
            <a:r>
              <a:rPr kumimoji="1" lang="ja-JP" altLang="en-US" dirty="0"/>
              <a:t>リードリードリードリードリードリードリードリードリードリードリードリードリードリードリードリードリードリード</a:t>
            </a:r>
          </a:p>
        </p:txBody>
      </p:sp>
    </p:spTree>
    <p:extLst>
      <p:ext uri="{BB962C8B-B14F-4D97-AF65-F5344CB8AC3E}">
        <p14:creationId xmlns:p14="http://schemas.microsoft.com/office/powerpoint/2010/main" val="403613197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シンプル">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53FE00A-A374-4293-8C01-F22FC8857B61}"/>
              </a:ext>
            </a:extLst>
          </p:cNvPr>
          <p:cNvSpPr>
            <a:spLocks noGrp="1"/>
          </p:cNvSpPr>
          <p:nvPr userDrawn="1">
            <p:ph type="title" hasCustomPrompt="1"/>
          </p:nvPr>
        </p:nvSpPr>
        <p:spPr>
          <a:xfrm>
            <a:off x="161925" y="189756"/>
            <a:ext cx="9720000" cy="324000"/>
          </a:xfrm>
          <a:prstGeom prst="rect">
            <a:avLst/>
          </a:prstGeom>
        </p:spPr>
        <p:txBody>
          <a:bodyPr lIns="72000" tIns="36000" rIns="0" bIns="0" anchor="ctr" anchorCtr="0"/>
          <a:lstStyle>
            <a:lvl1pPr algn="l">
              <a:defRPr sz="1800" b="1">
                <a:solidFill>
                  <a:schemeClr val="bg2"/>
                </a:solidFill>
                <a:latin typeface="Meiryo UI" panose="020B0604030504040204" pitchFamily="50" charset="-128"/>
                <a:ea typeface="Meiryo UI" panose="020B0604030504040204" pitchFamily="50" charset="-128"/>
              </a:defRPr>
            </a:lvl1pPr>
          </a:lstStyle>
          <a:p>
            <a:r>
              <a:rPr kumimoji="1" lang="ja-JP" altLang="en-US" dirty="0"/>
              <a:t>ページタイトル</a:t>
            </a:r>
          </a:p>
        </p:txBody>
      </p:sp>
      <p:sp>
        <p:nvSpPr>
          <p:cNvPr id="28" name="コンテンツ プレースホルダー 3">
            <a:extLst>
              <a:ext uri="{FF2B5EF4-FFF2-40B4-BE49-F238E27FC236}">
                <a16:creationId xmlns:a16="http://schemas.microsoft.com/office/drawing/2014/main" id="{217043BF-6B11-4540-B78A-D1AECDE4B04F}"/>
              </a:ext>
            </a:extLst>
          </p:cNvPr>
          <p:cNvSpPr>
            <a:spLocks noGrp="1"/>
          </p:cNvSpPr>
          <p:nvPr>
            <p:ph sz="quarter" idx="12" hasCustomPrompt="1"/>
          </p:nvPr>
        </p:nvSpPr>
        <p:spPr>
          <a:xfrm>
            <a:off x="161925" y="585756"/>
            <a:ext cx="10368000" cy="469905"/>
          </a:xfrm>
          <a:prstGeom prst="rect">
            <a:avLst/>
          </a:prstGeom>
          <a:ln w="19050">
            <a:solidFill>
              <a:schemeClr val="tx2"/>
            </a:solidFill>
          </a:ln>
        </p:spPr>
        <p:txBody>
          <a:bodyPr lIns="144000" tIns="144000" rIns="144000" bIns="108000" anchor="t" anchorCtr="0">
            <a:spAutoFit/>
          </a:bodyPr>
          <a:lstStyle>
            <a:lvl1pPr marL="190500" indent="-190500" algn="l">
              <a:lnSpc>
                <a:spcPct val="100000"/>
              </a:lnSpc>
              <a:spcBef>
                <a:spcPts val="600"/>
              </a:spcBef>
              <a:buFont typeface="Wingdings" panose="05000000000000000000" pitchFamily="2" charset="2"/>
              <a:buChar char="n"/>
              <a:defRPr sz="1400" b="0">
                <a:solidFill>
                  <a:schemeClr val="tx1"/>
                </a:solidFill>
                <a:latin typeface="Meiryo UI" panose="020B0604030504040204" pitchFamily="50" charset="-128"/>
                <a:ea typeface="Meiryo UI" panose="020B0604030504040204" pitchFamily="50" charset="-128"/>
              </a:defRPr>
            </a:lvl1pPr>
          </a:lstStyle>
          <a:p>
            <a:pPr lvl="0"/>
            <a:r>
              <a:rPr kumimoji="1" lang="ja-JP" altLang="en-US" dirty="0"/>
              <a:t>リードリードリードリードリードリードリードリードリードリードリードリードリードリードリードリードリードリードリードリードリードリードリードリードリードリード</a:t>
            </a:r>
          </a:p>
        </p:txBody>
      </p:sp>
      <p:cxnSp>
        <p:nvCxnSpPr>
          <p:cNvPr id="13" name="直線コネクタ 12">
            <a:extLst>
              <a:ext uri="{FF2B5EF4-FFF2-40B4-BE49-F238E27FC236}">
                <a16:creationId xmlns:a16="http://schemas.microsoft.com/office/drawing/2014/main" id="{9C3C82BE-DD9A-46A4-A9AA-9E36F501B193}"/>
              </a:ext>
            </a:extLst>
          </p:cNvPr>
          <p:cNvCxnSpPr>
            <a:cxnSpLocks/>
          </p:cNvCxnSpPr>
          <p:nvPr userDrawn="1"/>
        </p:nvCxnSpPr>
        <p:spPr>
          <a:xfrm flipH="1">
            <a:off x="179388" y="503388"/>
            <a:ext cx="10332000" cy="10368"/>
          </a:xfrm>
          <a:prstGeom prst="line">
            <a:avLst/>
          </a:prstGeom>
          <a:ln w="3175">
            <a:solidFill>
              <a:schemeClr val="tx1"/>
            </a:solidFill>
            <a:prstDash val="dash"/>
          </a:ln>
        </p:spPr>
        <p:style>
          <a:lnRef idx="1">
            <a:schemeClr val="accent1"/>
          </a:lnRef>
          <a:fillRef idx="0">
            <a:schemeClr val="accent1"/>
          </a:fillRef>
          <a:effectRef idx="0">
            <a:schemeClr val="accent1"/>
          </a:effectRef>
          <a:fontRef idx="minor">
            <a:schemeClr val="tx1"/>
          </a:fontRef>
        </p:style>
      </p:cxnSp>
      <p:pic>
        <p:nvPicPr>
          <p:cNvPr id="14" name="Picture 11" descr="ç°å¢ç">
            <a:extLst>
              <a:ext uri="{FF2B5EF4-FFF2-40B4-BE49-F238E27FC236}">
                <a16:creationId xmlns:a16="http://schemas.microsoft.com/office/drawing/2014/main" id="{0CF6094D-B943-4965-A2F6-67DD6FF3FF53}"/>
              </a:ext>
            </a:extLst>
          </p:cNvPr>
          <p:cNvPicPr>
            <a:picLocks noChangeAspect="1" noChangeArrowheads="1"/>
          </p:cNvPicPr>
          <p:nvPr userDrawn="1"/>
        </p:nvPicPr>
        <p:blipFill rotWithShape="1">
          <a:blip r:embed="rId2" cstate="email">
            <a:extLst>
              <a:ext uri="{28A0092B-C50C-407E-A947-70E740481C1C}">
                <a14:useLocalDpi xmlns:a14="http://schemas.microsoft.com/office/drawing/2010/main"/>
              </a:ext>
            </a:extLst>
          </a:blip>
          <a:srcRect/>
          <a:stretch/>
        </p:blipFill>
        <p:spPr bwMode="auto">
          <a:xfrm>
            <a:off x="10139629" y="152064"/>
            <a:ext cx="397939" cy="329519"/>
          </a:xfrm>
          <a:prstGeom prst="rect">
            <a:avLst/>
          </a:prstGeom>
          <a:noFill/>
          <a:extLst>
            <a:ext uri="{909E8E84-426E-40DD-AFC4-6F175D3DCCD1}">
              <a14:hiddenFill xmlns:a14="http://schemas.microsoft.com/office/drawing/2010/main">
                <a:solidFill>
                  <a:srgbClr val="FFFFFF"/>
                </a:solidFill>
              </a14:hiddenFill>
            </a:ext>
          </a:extLst>
        </p:spPr>
      </p:pic>
      <p:sp>
        <p:nvSpPr>
          <p:cNvPr id="7" name="テキスト ボックス 6">
            <a:extLst>
              <a:ext uri="{FF2B5EF4-FFF2-40B4-BE49-F238E27FC236}">
                <a16:creationId xmlns:a16="http://schemas.microsoft.com/office/drawing/2014/main" id="{E84D1288-0306-4500-A9D7-D150B7340281}"/>
              </a:ext>
            </a:extLst>
          </p:cNvPr>
          <p:cNvSpPr txBox="1"/>
          <p:nvPr userDrawn="1"/>
        </p:nvSpPr>
        <p:spPr>
          <a:xfrm>
            <a:off x="10187813" y="7055675"/>
            <a:ext cx="360000" cy="360000"/>
          </a:xfrm>
          <a:prstGeom prst="rect">
            <a:avLst/>
          </a:prstGeom>
          <a:noFill/>
        </p:spPr>
        <p:txBody>
          <a:bodyPr wrap="none" lIns="0" tIns="0" rIns="0" bIns="0" rtlCol="0" anchor="b" anchorCtr="0">
            <a:noAutofit/>
          </a:bodyPr>
          <a:lstStyle/>
          <a:p>
            <a:pPr algn="ctr"/>
            <a:fld id="{9C1B02FA-3B43-4965-97B5-C29D405C4738}" type="slidenum">
              <a:rPr kumimoji="1" lang="ja-JP" altLang="en-US" sz="2400" b="0" smtClean="0">
                <a:latin typeface="Arial" panose="020B0604020202020204" pitchFamily="34" charset="0"/>
                <a:ea typeface="メイリオ" panose="020B0604030504040204" pitchFamily="50" charset="-128"/>
                <a:cs typeface="Arial" panose="020B0604020202020204" pitchFamily="34" charset="0"/>
              </a:rPr>
              <a:pPr algn="ctr"/>
              <a:t>‹#›</a:t>
            </a:fld>
            <a:endParaRPr kumimoji="1" lang="ja-JP" altLang="en-US" sz="1600" b="0" dirty="0">
              <a:latin typeface="Arial" panose="020B0604020202020204" pitchFamily="34" charset="0"/>
              <a:ea typeface="メイリオ" panose="020B0604030504040204" pitchFamily="50" charset="-128"/>
              <a:cs typeface="Arial" panose="020B0604020202020204" pitchFamily="34" charset="0"/>
            </a:endParaRPr>
          </a:p>
        </p:txBody>
      </p:sp>
    </p:spTree>
    <p:extLst>
      <p:ext uri="{BB962C8B-B14F-4D97-AF65-F5344CB8AC3E}">
        <p14:creationId xmlns:p14="http://schemas.microsoft.com/office/powerpoint/2010/main" val="337121299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予算ポンチ絵">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53FE00A-A374-4293-8C01-F22FC8857B61}"/>
              </a:ext>
            </a:extLst>
          </p:cNvPr>
          <p:cNvSpPr>
            <a:spLocks noGrp="1"/>
          </p:cNvSpPr>
          <p:nvPr>
            <p:ph type="title" hasCustomPrompt="1"/>
          </p:nvPr>
        </p:nvSpPr>
        <p:spPr>
          <a:xfrm>
            <a:off x="161925" y="189756"/>
            <a:ext cx="9612000" cy="324000"/>
          </a:xfrm>
          <a:prstGeom prst="rect">
            <a:avLst/>
          </a:prstGeom>
        </p:spPr>
        <p:txBody>
          <a:bodyPr lIns="72000" tIns="36000" rIns="0" bIns="0" anchor="ctr" anchorCtr="0"/>
          <a:lstStyle>
            <a:lvl1pPr algn="l">
              <a:defRPr sz="1800" b="1">
                <a:solidFill>
                  <a:schemeClr val="bg2"/>
                </a:solidFill>
                <a:latin typeface="Meiryo UI" panose="020B0604030504040204" pitchFamily="50" charset="-128"/>
                <a:ea typeface="Meiryo UI" panose="020B0604030504040204" pitchFamily="50" charset="-128"/>
              </a:defRPr>
            </a:lvl1pPr>
          </a:lstStyle>
          <a:p>
            <a:r>
              <a:rPr kumimoji="1" lang="ja-JP" altLang="en-US" dirty="0"/>
              <a:t>事業名を記入（○○省連携事業）</a:t>
            </a:r>
          </a:p>
        </p:txBody>
      </p:sp>
      <p:pic>
        <p:nvPicPr>
          <p:cNvPr id="11" name="グラフィックス 4">
            <a:extLst>
              <a:ext uri="{FF2B5EF4-FFF2-40B4-BE49-F238E27FC236}">
                <a16:creationId xmlns:a16="http://schemas.microsoft.com/office/drawing/2014/main" id="{3A88E330-170F-4EB6-B0EE-6B45EEBC0B9C}"/>
              </a:ext>
            </a:extLst>
          </p:cNvPr>
          <p:cNvPicPr>
            <a:picLocks/>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61925" y="7020288"/>
            <a:ext cx="10367963" cy="360000"/>
          </a:xfrm>
          <a:prstGeom prst="rect">
            <a:avLst/>
          </a:prstGeom>
          <a:ln>
            <a:noFill/>
          </a:ln>
        </p:spPr>
      </p:pic>
      <p:sp>
        <p:nvSpPr>
          <p:cNvPr id="12" name="テキスト ボックス 11">
            <a:extLst>
              <a:ext uri="{FF2B5EF4-FFF2-40B4-BE49-F238E27FC236}">
                <a16:creationId xmlns:a16="http://schemas.microsoft.com/office/drawing/2014/main" id="{94A05131-CD38-4DAA-A727-2378740DE858}"/>
              </a:ext>
            </a:extLst>
          </p:cNvPr>
          <p:cNvSpPr txBox="1"/>
          <p:nvPr userDrawn="1"/>
        </p:nvSpPr>
        <p:spPr bwMode="white">
          <a:xfrm>
            <a:off x="170408" y="7020288"/>
            <a:ext cx="1164253" cy="360000"/>
          </a:xfrm>
          <a:prstGeom prst="rect">
            <a:avLst/>
          </a:prstGeom>
          <a:noFill/>
        </p:spPr>
        <p:txBody>
          <a:bodyPr wrap="square" lIns="108000" tIns="0" rIns="0" bIns="0" rtlCol="0" anchor="ctr">
            <a:noAutofit/>
          </a:bodyPr>
          <a:lstStyle/>
          <a:p>
            <a:r>
              <a:rPr lang="ja-JP" altLang="en-US" sz="1200" b="1" dirty="0">
                <a:solidFill>
                  <a:schemeClr val="bg1"/>
                </a:solidFill>
                <a:latin typeface="Meiryo UI" panose="020B0604030504040204" pitchFamily="50" charset="-128"/>
                <a:ea typeface="Meiryo UI" panose="020B0604030504040204" pitchFamily="50" charset="-128"/>
              </a:rPr>
              <a:t>お問合せ先：</a:t>
            </a:r>
          </a:p>
        </p:txBody>
      </p:sp>
      <p:sp>
        <p:nvSpPr>
          <p:cNvPr id="15" name="テキスト ボックス 14">
            <a:extLst>
              <a:ext uri="{FF2B5EF4-FFF2-40B4-BE49-F238E27FC236}">
                <a16:creationId xmlns:a16="http://schemas.microsoft.com/office/drawing/2014/main" id="{2BD77E91-C9FE-4338-9D09-008455B00AB5}"/>
              </a:ext>
            </a:extLst>
          </p:cNvPr>
          <p:cNvSpPr txBox="1"/>
          <p:nvPr userDrawn="1"/>
        </p:nvSpPr>
        <p:spPr>
          <a:xfrm>
            <a:off x="159173" y="2395810"/>
            <a:ext cx="5420215" cy="288000"/>
          </a:xfrm>
          <a:prstGeom prst="rect">
            <a:avLst/>
          </a:prstGeom>
          <a:noFill/>
        </p:spPr>
        <p:txBody>
          <a:bodyPr wrap="square" lIns="0" tIns="0" bIns="72000" rtlCol="0" anchor="b" anchorCtr="0">
            <a:noAutofit/>
          </a:bodyPr>
          <a:lstStyle/>
          <a:p>
            <a:r>
              <a:rPr lang="en-US" altLang="ja-JP" sz="1511" b="1" dirty="0">
                <a:solidFill>
                  <a:schemeClr val="bg2"/>
                </a:solidFill>
                <a:latin typeface="Meiryo UI" panose="020B0604030504040204" pitchFamily="50" charset="-128"/>
                <a:ea typeface="Meiryo UI" panose="020B0604030504040204" pitchFamily="50" charset="-128"/>
              </a:rPr>
              <a:t>2. </a:t>
            </a:r>
            <a:r>
              <a:rPr lang="ja-JP" altLang="en-US" sz="1511" b="1" dirty="0">
                <a:solidFill>
                  <a:schemeClr val="bg2"/>
                </a:solidFill>
                <a:latin typeface="Meiryo UI" panose="020B0604030504040204" pitchFamily="50" charset="-128"/>
                <a:ea typeface="Meiryo UI" panose="020B0604030504040204" pitchFamily="50" charset="-128"/>
              </a:rPr>
              <a:t>事業内容</a:t>
            </a:r>
          </a:p>
        </p:txBody>
      </p:sp>
      <p:sp>
        <p:nvSpPr>
          <p:cNvPr id="17" name="テキスト プレースホルダー 37">
            <a:extLst>
              <a:ext uri="{FF2B5EF4-FFF2-40B4-BE49-F238E27FC236}">
                <a16:creationId xmlns:a16="http://schemas.microsoft.com/office/drawing/2014/main" id="{B025C42B-6C2E-46D5-B3BF-74CB50E2240D}"/>
              </a:ext>
            </a:extLst>
          </p:cNvPr>
          <p:cNvSpPr>
            <a:spLocks noGrp="1"/>
          </p:cNvSpPr>
          <p:nvPr>
            <p:ph type="body" sz="quarter" idx="13" hasCustomPrompt="1"/>
          </p:nvPr>
        </p:nvSpPr>
        <p:spPr>
          <a:xfrm>
            <a:off x="1428847" y="6016788"/>
            <a:ext cx="4320000" cy="252000"/>
          </a:xfrm>
        </p:spPr>
        <p:txBody>
          <a:bodyPr lIns="0" tIns="0" rIns="0" bIns="0" anchor="ctr">
            <a:normAutofit/>
          </a:bodyPr>
          <a:lstStyle>
            <a:lvl1pPr marL="0" indent="0" algn="l">
              <a:lnSpc>
                <a:spcPct val="120000"/>
              </a:lnSpc>
              <a:spcBef>
                <a:spcPts val="0"/>
              </a:spcBef>
              <a:buFont typeface="Wingdings" panose="05000000000000000000" pitchFamily="2" charset="2"/>
              <a:buNone/>
              <a:defRPr sz="1295">
                <a:solidFill>
                  <a:schemeClr val="tx1"/>
                </a:solidFill>
                <a:latin typeface="Meiryo UI" panose="020B0604030504040204" pitchFamily="50" charset="-128"/>
                <a:ea typeface="Meiryo UI" panose="020B0604030504040204" pitchFamily="50" charset="-128"/>
              </a:defRPr>
            </a:lvl1pPr>
          </a:lstStyle>
          <a:p>
            <a:pPr lvl="0"/>
            <a:r>
              <a:rPr kumimoji="1" lang="ja-JP" altLang="en-US" dirty="0"/>
              <a:t>赤色の吹出しに示した選択肢の中から選択して記載</a:t>
            </a:r>
            <a:endParaRPr kumimoji="1" lang="en-US" altLang="ja-JP" dirty="0"/>
          </a:p>
        </p:txBody>
      </p:sp>
      <p:sp>
        <p:nvSpPr>
          <p:cNvPr id="18" name="テキスト プレースホルダー 37">
            <a:extLst>
              <a:ext uri="{FF2B5EF4-FFF2-40B4-BE49-F238E27FC236}">
                <a16:creationId xmlns:a16="http://schemas.microsoft.com/office/drawing/2014/main" id="{E3E103C1-FA4F-413B-B322-F7A71AB7D111}"/>
              </a:ext>
            </a:extLst>
          </p:cNvPr>
          <p:cNvSpPr>
            <a:spLocks noGrp="1"/>
          </p:cNvSpPr>
          <p:nvPr>
            <p:ph type="body" sz="quarter" idx="14" hasCustomPrompt="1"/>
          </p:nvPr>
        </p:nvSpPr>
        <p:spPr>
          <a:xfrm>
            <a:off x="161925" y="2681570"/>
            <a:ext cx="5417463" cy="2840112"/>
          </a:xfrm>
        </p:spPr>
        <p:txBody>
          <a:bodyPr lIns="0" tIns="72000" rIns="0" bIns="0" anchor="t">
            <a:noAutofit/>
          </a:bodyPr>
          <a:lstStyle>
            <a:lvl1pPr marL="0" indent="0" algn="l">
              <a:lnSpc>
                <a:spcPct val="120000"/>
              </a:lnSpc>
              <a:spcBef>
                <a:spcPts val="0"/>
              </a:spcBef>
              <a:buFont typeface="Arial" panose="020B0604020202020204" pitchFamily="34" charset="0"/>
              <a:buNone/>
              <a:defRPr sz="1200">
                <a:solidFill>
                  <a:schemeClr val="tx1"/>
                </a:solidFill>
                <a:latin typeface="Meiryo UI" panose="020B0604030504040204" pitchFamily="50" charset="-128"/>
                <a:ea typeface="Meiryo UI" panose="020B0604030504040204" pitchFamily="50" charset="-128"/>
              </a:defRPr>
            </a:lvl1pPr>
          </a:lstStyle>
          <a:p>
            <a:pPr lvl="0"/>
            <a:r>
              <a:rPr kumimoji="1" lang="ja-JP" altLang="en-US" dirty="0"/>
              <a:t>事業内容を説明</a:t>
            </a:r>
            <a:endParaRPr kumimoji="1" lang="en-US" altLang="ja-JP" dirty="0"/>
          </a:p>
        </p:txBody>
      </p:sp>
      <p:sp>
        <p:nvSpPr>
          <p:cNvPr id="19" name="テキスト プレースホルダー 37">
            <a:extLst>
              <a:ext uri="{FF2B5EF4-FFF2-40B4-BE49-F238E27FC236}">
                <a16:creationId xmlns:a16="http://schemas.microsoft.com/office/drawing/2014/main" id="{6F2F8E83-D6AE-4DFB-A6DE-B46846AD141C}"/>
              </a:ext>
            </a:extLst>
          </p:cNvPr>
          <p:cNvSpPr>
            <a:spLocks noGrp="1"/>
          </p:cNvSpPr>
          <p:nvPr>
            <p:ph type="body" sz="quarter" idx="15" hasCustomPrompt="1"/>
          </p:nvPr>
        </p:nvSpPr>
        <p:spPr>
          <a:xfrm>
            <a:off x="1300696" y="1362747"/>
            <a:ext cx="9216000" cy="720000"/>
          </a:xfrm>
        </p:spPr>
        <p:txBody>
          <a:bodyPr lIns="108000" tIns="36000" rIns="0" bIns="0" anchor="t" anchorCtr="0">
            <a:noAutofit/>
          </a:bodyPr>
          <a:lstStyle>
            <a:lvl1pPr marL="246728" indent="-246728" algn="l">
              <a:lnSpc>
                <a:spcPct val="120000"/>
              </a:lnSpc>
              <a:spcBef>
                <a:spcPts val="0"/>
              </a:spcBef>
              <a:buFont typeface="+mj-ea"/>
              <a:buAutoNum type="circleNumDbPlain"/>
              <a:defRPr sz="1200">
                <a:solidFill>
                  <a:schemeClr val="tx1"/>
                </a:solidFill>
                <a:latin typeface="Meiryo UI" panose="020B0604030504040204" pitchFamily="50" charset="-128"/>
                <a:ea typeface="Meiryo UI" panose="020B0604030504040204" pitchFamily="50" charset="-128"/>
              </a:defRPr>
            </a:lvl1pPr>
          </a:lstStyle>
          <a:p>
            <a:pPr lvl="0"/>
            <a:r>
              <a:rPr kumimoji="1" lang="ja-JP" altLang="en-US" dirty="0"/>
              <a:t>事業の目的を箇条書きで記載。</a:t>
            </a:r>
            <a:endParaRPr kumimoji="1" lang="en-US" altLang="ja-JP" dirty="0"/>
          </a:p>
          <a:p>
            <a:pPr lvl="0"/>
            <a:r>
              <a:rPr kumimoji="1" lang="ja-JP" altLang="en-US" dirty="0"/>
              <a:t>　</a:t>
            </a:r>
            <a:endParaRPr kumimoji="1" lang="en-US" altLang="ja-JP" dirty="0"/>
          </a:p>
          <a:p>
            <a:pPr lvl="0"/>
            <a:r>
              <a:rPr kumimoji="1" lang="ja-JP" altLang="en-US" dirty="0"/>
              <a:t>　</a:t>
            </a:r>
          </a:p>
          <a:p>
            <a:pPr lvl="0"/>
            <a:endParaRPr kumimoji="1" lang="en-US" altLang="ja-JP" dirty="0"/>
          </a:p>
        </p:txBody>
      </p:sp>
      <p:cxnSp>
        <p:nvCxnSpPr>
          <p:cNvPr id="20" name="直線コネクタ 19">
            <a:extLst>
              <a:ext uri="{FF2B5EF4-FFF2-40B4-BE49-F238E27FC236}">
                <a16:creationId xmlns:a16="http://schemas.microsoft.com/office/drawing/2014/main" id="{575E979F-E9D2-4856-B687-9C1FF17E73ED}"/>
              </a:ext>
            </a:extLst>
          </p:cNvPr>
          <p:cNvCxnSpPr/>
          <p:nvPr userDrawn="1"/>
        </p:nvCxnSpPr>
        <p:spPr>
          <a:xfrm flipV="1">
            <a:off x="1300696" y="1362747"/>
            <a:ext cx="0" cy="720000"/>
          </a:xfrm>
          <a:prstGeom prst="line">
            <a:avLst/>
          </a:prstGeom>
          <a:ln w="12700">
            <a:solidFill>
              <a:schemeClr val="bg2"/>
            </a:solidFill>
          </a:ln>
          <a:effectLst/>
        </p:spPr>
        <p:style>
          <a:lnRef idx="1">
            <a:schemeClr val="accent1"/>
          </a:lnRef>
          <a:fillRef idx="0">
            <a:schemeClr val="accent1"/>
          </a:fillRef>
          <a:effectRef idx="0">
            <a:schemeClr val="accent1"/>
          </a:effectRef>
          <a:fontRef idx="minor">
            <a:schemeClr val="tx1"/>
          </a:fontRef>
        </p:style>
      </p:cxnSp>
      <p:sp>
        <p:nvSpPr>
          <p:cNvPr id="21" name="テキスト ボックス 20">
            <a:extLst>
              <a:ext uri="{FF2B5EF4-FFF2-40B4-BE49-F238E27FC236}">
                <a16:creationId xmlns:a16="http://schemas.microsoft.com/office/drawing/2014/main" id="{7EAAD990-8616-4EFB-8C8F-39F44D2719A7}"/>
              </a:ext>
            </a:extLst>
          </p:cNvPr>
          <p:cNvSpPr txBox="1"/>
          <p:nvPr userDrawn="1"/>
        </p:nvSpPr>
        <p:spPr>
          <a:xfrm>
            <a:off x="161925" y="1542747"/>
            <a:ext cx="1138771" cy="360000"/>
          </a:xfrm>
          <a:prstGeom prst="rect">
            <a:avLst/>
          </a:prstGeom>
          <a:noFill/>
        </p:spPr>
        <p:txBody>
          <a:bodyPr wrap="square" lIns="0" tIns="0" rIns="0" bIns="0" rtlCol="0" anchor="ctr">
            <a:noAutofit/>
          </a:bodyPr>
          <a:lstStyle/>
          <a:p>
            <a:r>
              <a:rPr lang="en-US" altLang="ja-JP" sz="1511" b="1" dirty="0">
                <a:solidFill>
                  <a:schemeClr val="bg2"/>
                </a:solidFill>
                <a:latin typeface="Meiryo UI" panose="020B0604030504040204" pitchFamily="50" charset="-128"/>
                <a:ea typeface="Meiryo UI" panose="020B0604030504040204" pitchFamily="50" charset="-128"/>
              </a:rPr>
              <a:t>1. </a:t>
            </a:r>
            <a:r>
              <a:rPr lang="ja-JP" altLang="en-US" sz="1511" b="1" dirty="0">
                <a:solidFill>
                  <a:schemeClr val="bg2"/>
                </a:solidFill>
                <a:latin typeface="Meiryo UI" panose="020B0604030504040204" pitchFamily="50" charset="-128"/>
                <a:ea typeface="Meiryo UI" panose="020B0604030504040204" pitchFamily="50" charset="-128"/>
              </a:rPr>
              <a:t>事業目的</a:t>
            </a:r>
          </a:p>
        </p:txBody>
      </p:sp>
      <p:sp>
        <p:nvSpPr>
          <p:cNvPr id="22" name="テキスト プレースホルダー 36">
            <a:extLst>
              <a:ext uri="{FF2B5EF4-FFF2-40B4-BE49-F238E27FC236}">
                <a16:creationId xmlns:a16="http://schemas.microsoft.com/office/drawing/2014/main" id="{6B374390-D51B-435B-BC83-E2B9C6EF2D83}"/>
              </a:ext>
            </a:extLst>
          </p:cNvPr>
          <p:cNvSpPr>
            <a:spLocks noGrp="1"/>
          </p:cNvSpPr>
          <p:nvPr>
            <p:ph type="body" sz="quarter" idx="24" hasCustomPrompt="1"/>
          </p:nvPr>
        </p:nvSpPr>
        <p:spPr bwMode="white">
          <a:xfrm>
            <a:off x="1220099" y="7020288"/>
            <a:ext cx="9288000" cy="360000"/>
          </a:xfrm>
        </p:spPr>
        <p:txBody>
          <a:bodyPr lIns="0" tIns="18000" rIns="108000" bIns="0" anchor="ctr">
            <a:noAutofit/>
          </a:bodyPr>
          <a:lstStyle>
            <a:lvl1pPr marL="0" indent="0" algn="l">
              <a:buNone/>
              <a:defRPr sz="1200" b="1">
                <a:solidFill>
                  <a:schemeClr val="bg1"/>
                </a:solidFill>
                <a:latin typeface="Meiryo UI" panose="020B0604030504040204" pitchFamily="50" charset="-128"/>
                <a:ea typeface="Meiryo UI" panose="020B0604030504040204" pitchFamily="50" charset="-128"/>
              </a:defRPr>
            </a:lvl1pPr>
          </a:lstStyle>
          <a:p>
            <a:pPr lvl="0"/>
            <a:r>
              <a:rPr kumimoji="1" lang="ja-JP" altLang="en-US" dirty="0"/>
              <a:t>問合せ先を記載</a:t>
            </a:r>
          </a:p>
        </p:txBody>
      </p:sp>
      <p:sp>
        <p:nvSpPr>
          <p:cNvPr id="23" name="テキスト ボックス 22">
            <a:extLst>
              <a:ext uri="{FF2B5EF4-FFF2-40B4-BE49-F238E27FC236}">
                <a16:creationId xmlns:a16="http://schemas.microsoft.com/office/drawing/2014/main" id="{3300BF32-8B86-43CF-9624-64796ABDAC3D}"/>
              </a:ext>
            </a:extLst>
          </p:cNvPr>
          <p:cNvSpPr txBox="1"/>
          <p:nvPr userDrawn="1"/>
        </p:nvSpPr>
        <p:spPr>
          <a:xfrm>
            <a:off x="436257" y="6016788"/>
            <a:ext cx="972000" cy="252000"/>
          </a:xfrm>
          <a:prstGeom prst="rect">
            <a:avLst/>
          </a:prstGeom>
          <a:noFill/>
        </p:spPr>
        <p:txBody>
          <a:bodyPr wrap="none" lIns="0" tIns="0" rIns="0" bIns="0" rtlCol="0" anchor="ctr">
            <a:noAutofit/>
          </a:bodyPr>
          <a:lstStyle/>
          <a:p>
            <a:pPr algn="dist"/>
            <a:r>
              <a:rPr lang="ja-JP" altLang="en-US" sz="1295" dirty="0">
                <a:solidFill>
                  <a:schemeClr val="tx1"/>
                </a:solidFill>
                <a:latin typeface="Meiryo UI" panose="020B0604030504040204" pitchFamily="50" charset="-128"/>
                <a:ea typeface="Meiryo UI" panose="020B0604030504040204" pitchFamily="50" charset="-128"/>
              </a:rPr>
              <a:t>■事業形態：</a:t>
            </a:r>
          </a:p>
        </p:txBody>
      </p:sp>
      <p:sp>
        <p:nvSpPr>
          <p:cNvPr id="24" name="テキスト プレースホルダー 37">
            <a:extLst>
              <a:ext uri="{FF2B5EF4-FFF2-40B4-BE49-F238E27FC236}">
                <a16:creationId xmlns:a16="http://schemas.microsoft.com/office/drawing/2014/main" id="{31F24937-C017-44CE-9CF8-846D2BCE722E}"/>
              </a:ext>
            </a:extLst>
          </p:cNvPr>
          <p:cNvSpPr>
            <a:spLocks noGrp="1"/>
          </p:cNvSpPr>
          <p:nvPr>
            <p:ph type="body" sz="quarter" idx="27" hasCustomPrompt="1"/>
          </p:nvPr>
        </p:nvSpPr>
        <p:spPr>
          <a:xfrm>
            <a:off x="1428847" y="6302538"/>
            <a:ext cx="4320000" cy="252000"/>
          </a:xfrm>
        </p:spPr>
        <p:txBody>
          <a:bodyPr lIns="0" tIns="0" rIns="0" bIns="0" anchor="ctr">
            <a:normAutofit/>
          </a:bodyPr>
          <a:lstStyle>
            <a:lvl1pPr marL="0" indent="0" algn="l">
              <a:lnSpc>
                <a:spcPct val="120000"/>
              </a:lnSpc>
              <a:spcBef>
                <a:spcPts val="0"/>
              </a:spcBef>
              <a:buFont typeface="Wingdings" panose="05000000000000000000" pitchFamily="2" charset="2"/>
              <a:buNone/>
              <a:defRPr sz="1295">
                <a:solidFill>
                  <a:schemeClr val="tx1"/>
                </a:solidFill>
                <a:latin typeface="Meiryo UI" panose="020B0604030504040204" pitchFamily="50" charset="-128"/>
                <a:ea typeface="Meiryo UI" panose="020B0604030504040204" pitchFamily="50" charset="-128"/>
              </a:defRPr>
            </a:lvl1pPr>
          </a:lstStyle>
          <a:p>
            <a:pPr lvl="0"/>
            <a:r>
              <a:rPr kumimoji="1" lang="ja-JP" altLang="en-US" dirty="0"/>
              <a:t>橙色の吹出しに示した選択肢の中から選択して記載</a:t>
            </a:r>
          </a:p>
        </p:txBody>
      </p:sp>
      <p:sp>
        <p:nvSpPr>
          <p:cNvPr id="25" name="テキスト プレースホルダー 37">
            <a:extLst>
              <a:ext uri="{FF2B5EF4-FFF2-40B4-BE49-F238E27FC236}">
                <a16:creationId xmlns:a16="http://schemas.microsoft.com/office/drawing/2014/main" id="{ABBEB580-4D48-42D5-8B77-AE5AFC4BFD24}"/>
              </a:ext>
            </a:extLst>
          </p:cNvPr>
          <p:cNvSpPr>
            <a:spLocks noGrp="1"/>
          </p:cNvSpPr>
          <p:nvPr>
            <p:ph type="body" sz="quarter" idx="28" hasCustomPrompt="1"/>
          </p:nvPr>
        </p:nvSpPr>
        <p:spPr>
          <a:xfrm>
            <a:off x="1428847" y="6588288"/>
            <a:ext cx="4320000" cy="252000"/>
          </a:xfrm>
        </p:spPr>
        <p:txBody>
          <a:bodyPr lIns="0" tIns="0" rIns="0" bIns="0" anchor="ctr">
            <a:normAutofit/>
          </a:bodyPr>
          <a:lstStyle>
            <a:lvl1pPr marL="0" indent="0" algn="l">
              <a:lnSpc>
                <a:spcPct val="120000"/>
              </a:lnSpc>
              <a:spcBef>
                <a:spcPts val="0"/>
              </a:spcBef>
              <a:buFont typeface="Wingdings" panose="05000000000000000000" pitchFamily="2" charset="2"/>
              <a:buNone/>
              <a:defRPr sz="1295">
                <a:solidFill>
                  <a:schemeClr val="tx1"/>
                </a:solidFill>
                <a:latin typeface="Meiryo UI" panose="020B0604030504040204" pitchFamily="50" charset="-128"/>
                <a:ea typeface="Meiryo UI" panose="020B0604030504040204" pitchFamily="50" charset="-128"/>
              </a:defRPr>
            </a:lvl1pPr>
          </a:lstStyle>
          <a:p>
            <a:pPr lvl="0"/>
            <a:r>
              <a:rPr kumimoji="1" lang="ja-JP" altLang="en-US" dirty="0"/>
              <a:t>令和２年度～令和○年度（予定）　と記載</a:t>
            </a:r>
          </a:p>
        </p:txBody>
      </p:sp>
      <p:sp>
        <p:nvSpPr>
          <p:cNvPr id="26" name="テキスト ボックス 25">
            <a:extLst>
              <a:ext uri="{FF2B5EF4-FFF2-40B4-BE49-F238E27FC236}">
                <a16:creationId xmlns:a16="http://schemas.microsoft.com/office/drawing/2014/main" id="{0CA0E264-5881-41CB-8BC4-C831A2A4DFEB}"/>
              </a:ext>
            </a:extLst>
          </p:cNvPr>
          <p:cNvSpPr txBox="1"/>
          <p:nvPr userDrawn="1"/>
        </p:nvSpPr>
        <p:spPr>
          <a:xfrm>
            <a:off x="436257" y="6588288"/>
            <a:ext cx="972000" cy="252000"/>
          </a:xfrm>
          <a:prstGeom prst="rect">
            <a:avLst/>
          </a:prstGeom>
          <a:noFill/>
        </p:spPr>
        <p:txBody>
          <a:bodyPr wrap="none" lIns="0" tIns="0" rIns="0" bIns="0" rtlCol="0" anchor="ctr">
            <a:noAutofit/>
          </a:bodyPr>
          <a:lstStyle/>
          <a:p>
            <a:pPr algn="dist"/>
            <a:r>
              <a:rPr lang="ja-JP" altLang="en-US" sz="1295" dirty="0">
                <a:solidFill>
                  <a:schemeClr val="tx1"/>
                </a:solidFill>
                <a:latin typeface="Meiryo UI" panose="020B0604030504040204" pitchFamily="50" charset="-128"/>
                <a:ea typeface="Meiryo UI" panose="020B0604030504040204" pitchFamily="50" charset="-128"/>
              </a:rPr>
              <a:t>■実施期間：</a:t>
            </a:r>
          </a:p>
        </p:txBody>
      </p:sp>
      <p:cxnSp>
        <p:nvCxnSpPr>
          <p:cNvPr id="27" name="直線コネクタ 26">
            <a:extLst>
              <a:ext uri="{FF2B5EF4-FFF2-40B4-BE49-F238E27FC236}">
                <a16:creationId xmlns:a16="http://schemas.microsoft.com/office/drawing/2014/main" id="{49DD02CD-CB82-437F-852D-57086C0391BD}"/>
              </a:ext>
            </a:extLst>
          </p:cNvPr>
          <p:cNvCxnSpPr>
            <a:cxnSpLocks/>
          </p:cNvCxnSpPr>
          <p:nvPr userDrawn="1"/>
        </p:nvCxnSpPr>
        <p:spPr>
          <a:xfrm flipH="1">
            <a:off x="159173" y="493020"/>
            <a:ext cx="10352215" cy="20736"/>
          </a:xfrm>
          <a:prstGeom prst="line">
            <a:avLst/>
          </a:prstGeom>
          <a:ln w="317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9" name="テキスト プレースホルダー 37">
            <a:extLst>
              <a:ext uri="{FF2B5EF4-FFF2-40B4-BE49-F238E27FC236}">
                <a16:creationId xmlns:a16="http://schemas.microsoft.com/office/drawing/2014/main" id="{8F4CACCF-DF59-40E0-8B22-3CC88D955CF8}"/>
              </a:ext>
            </a:extLst>
          </p:cNvPr>
          <p:cNvSpPr>
            <a:spLocks noGrp="1"/>
          </p:cNvSpPr>
          <p:nvPr>
            <p:ph type="body" sz="quarter" idx="17" hasCustomPrompt="1"/>
          </p:nvPr>
        </p:nvSpPr>
        <p:spPr>
          <a:xfrm>
            <a:off x="159172" y="493020"/>
            <a:ext cx="9647759" cy="324000"/>
          </a:xfrm>
        </p:spPr>
        <p:txBody>
          <a:bodyPr lIns="0" tIns="0" rIns="0" bIns="0" anchor="ctr" anchorCtr="0">
            <a:normAutofit/>
          </a:bodyPr>
          <a:lstStyle>
            <a:lvl1pPr marL="0" indent="0" algn="r">
              <a:lnSpc>
                <a:spcPct val="120000"/>
              </a:lnSpc>
              <a:spcBef>
                <a:spcPts val="0"/>
              </a:spcBef>
              <a:buFont typeface="Arial" panose="020B0604020202020204" pitchFamily="34" charset="0"/>
              <a:buNone/>
              <a:defRPr sz="1295">
                <a:solidFill>
                  <a:schemeClr val="tx1"/>
                </a:solidFill>
                <a:latin typeface="Meiryo UI" panose="020B0604030504040204" pitchFamily="50" charset="-128"/>
                <a:ea typeface="Meiryo UI" panose="020B0604030504040204" pitchFamily="50" charset="-128"/>
              </a:defRPr>
            </a:lvl1pPr>
          </a:lstStyle>
          <a:p>
            <a:pPr lvl="0"/>
            <a:r>
              <a:rPr kumimoji="1" lang="en-US" altLang="ja-JP" dirty="0"/>
              <a:t>【</a:t>
            </a:r>
            <a:r>
              <a:rPr kumimoji="1" lang="ja-JP" altLang="en-US" dirty="0"/>
              <a:t>令和２年度要求額 </a:t>
            </a:r>
            <a:r>
              <a:rPr kumimoji="1" lang="en-US" altLang="ja-JP" dirty="0"/>
              <a:t>0,000</a:t>
            </a:r>
            <a:r>
              <a:rPr kumimoji="1" lang="ja-JP" altLang="en-US" dirty="0"/>
              <a:t>百万円（</a:t>
            </a:r>
            <a:r>
              <a:rPr kumimoji="1" lang="en-US" altLang="ja-JP" dirty="0"/>
              <a:t>0,000</a:t>
            </a:r>
            <a:r>
              <a:rPr kumimoji="1" lang="ja-JP" altLang="en-US" dirty="0"/>
              <a:t>百万円）</a:t>
            </a:r>
            <a:r>
              <a:rPr kumimoji="1" lang="en-US" altLang="ja-JP" dirty="0"/>
              <a:t>】</a:t>
            </a:r>
          </a:p>
        </p:txBody>
      </p:sp>
      <p:cxnSp>
        <p:nvCxnSpPr>
          <p:cNvPr id="30" name="直線コネクタ 29">
            <a:extLst>
              <a:ext uri="{FF2B5EF4-FFF2-40B4-BE49-F238E27FC236}">
                <a16:creationId xmlns:a16="http://schemas.microsoft.com/office/drawing/2014/main" id="{EC97E369-E6B0-4356-818A-927158B52DA6}"/>
              </a:ext>
            </a:extLst>
          </p:cNvPr>
          <p:cNvCxnSpPr/>
          <p:nvPr userDrawn="1"/>
        </p:nvCxnSpPr>
        <p:spPr>
          <a:xfrm>
            <a:off x="161925" y="2681570"/>
            <a:ext cx="5400000" cy="0"/>
          </a:xfrm>
          <a:prstGeom prst="line">
            <a:avLst/>
          </a:prstGeom>
          <a:ln w="12700">
            <a:solidFill>
              <a:schemeClr val="bg2"/>
            </a:solidFill>
          </a:ln>
          <a:effectLst/>
        </p:spPr>
        <p:style>
          <a:lnRef idx="1">
            <a:schemeClr val="accent1"/>
          </a:lnRef>
          <a:fillRef idx="0">
            <a:schemeClr val="accent1"/>
          </a:fillRef>
          <a:effectRef idx="0">
            <a:schemeClr val="accent1"/>
          </a:effectRef>
          <a:fontRef idx="minor">
            <a:schemeClr val="tx1"/>
          </a:fontRef>
        </p:style>
      </p:cxnSp>
      <p:sp>
        <p:nvSpPr>
          <p:cNvPr id="32" name="テキスト プレースホルダー 37">
            <a:extLst>
              <a:ext uri="{FF2B5EF4-FFF2-40B4-BE49-F238E27FC236}">
                <a16:creationId xmlns:a16="http://schemas.microsoft.com/office/drawing/2014/main" id="{05AEDB54-2F1F-4D55-B5C5-B02A1E6CADAB}"/>
              </a:ext>
            </a:extLst>
          </p:cNvPr>
          <p:cNvSpPr>
            <a:spLocks noGrp="1"/>
          </p:cNvSpPr>
          <p:nvPr>
            <p:ph type="body" sz="quarter" idx="29" hasCustomPrompt="1"/>
          </p:nvPr>
        </p:nvSpPr>
        <p:spPr>
          <a:xfrm>
            <a:off x="6007116" y="2681570"/>
            <a:ext cx="4522771" cy="4140000"/>
          </a:xfrm>
        </p:spPr>
        <p:txBody>
          <a:bodyPr lIns="0" tIns="72000" rIns="0" bIns="0" anchor="t">
            <a:noAutofit/>
          </a:bodyPr>
          <a:lstStyle>
            <a:lvl1pPr marL="0" indent="0" algn="l">
              <a:lnSpc>
                <a:spcPct val="120000"/>
              </a:lnSpc>
              <a:spcBef>
                <a:spcPts val="0"/>
              </a:spcBef>
              <a:buFont typeface="Arial" panose="020B0604020202020204" pitchFamily="34" charset="0"/>
              <a:buNone/>
              <a:defRPr sz="1200">
                <a:solidFill>
                  <a:schemeClr val="tx1"/>
                </a:solidFill>
                <a:latin typeface="Meiryo UI" panose="020B0604030504040204" pitchFamily="50" charset="-128"/>
                <a:ea typeface="Meiryo UI" panose="020B0604030504040204" pitchFamily="50" charset="-128"/>
              </a:defRPr>
            </a:lvl1pPr>
          </a:lstStyle>
          <a:p>
            <a:pPr lvl="0"/>
            <a:r>
              <a:rPr kumimoji="1" lang="ja-JP" altLang="en-US" dirty="0"/>
              <a:t>図・写真等を交えつつ、このスペースに納まるよう記述</a:t>
            </a:r>
          </a:p>
        </p:txBody>
      </p:sp>
      <p:cxnSp>
        <p:nvCxnSpPr>
          <p:cNvPr id="33" name="直線コネクタ 32">
            <a:extLst>
              <a:ext uri="{FF2B5EF4-FFF2-40B4-BE49-F238E27FC236}">
                <a16:creationId xmlns:a16="http://schemas.microsoft.com/office/drawing/2014/main" id="{93ABC200-7A3B-4D6E-9A7A-DD056E784D0D}"/>
              </a:ext>
            </a:extLst>
          </p:cNvPr>
          <p:cNvCxnSpPr/>
          <p:nvPr userDrawn="1"/>
        </p:nvCxnSpPr>
        <p:spPr>
          <a:xfrm>
            <a:off x="5993888" y="2681570"/>
            <a:ext cx="4536000" cy="0"/>
          </a:xfrm>
          <a:prstGeom prst="line">
            <a:avLst/>
          </a:prstGeom>
          <a:ln w="12700">
            <a:solidFill>
              <a:schemeClr val="bg2"/>
            </a:solidFill>
          </a:ln>
          <a:effectLst/>
        </p:spPr>
        <p:style>
          <a:lnRef idx="1">
            <a:schemeClr val="accent1"/>
          </a:lnRef>
          <a:fillRef idx="0">
            <a:schemeClr val="accent1"/>
          </a:fillRef>
          <a:effectRef idx="0">
            <a:schemeClr val="accent1"/>
          </a:effectRef>
          <a:fontRef idx="minor">
            <a:schemeClr val="tx1"/>
          </a:fontRef>
        </p:style>
      </p:cxnSp>
      <p:sp>
        <p:nvSpPr>
          <p:cNvPr id="34" name="テキスト ボックス 33">
            <a:extLst>
              <a:ext uri="{FF2B5EF4-FFF2-40B4-BE49-F238E27FC236}">
                <a16:creationId xmlns:a16="http://schemas.microsoft.com/office/drawing/2014/main" id="{9DABB4ED-B7E1-4C29-AC71-063748A973FB}"/>
              </a:ext>
            </a:extLst>
          </p:cNvPr>
          <p:cNvSpPr txBox="1"/>
          <p:nvPr userDrawn="1"/>
        </p:nvSpPr>
        <p:spPr>
          <a:xfrm>
            <a:off x="436256" y="6302538"/>
            <a:ext cx="972000" cy="252000"/>
          </a:xfrm>
          <a:prstGeom prst="rect">
            <a:avLst/>
          </a:prstGeom>
          <a:noFill/>
        </p:spPr>
        <p:txBody>
          <a:bodyPr wrap="none" lIns="0" tIns="0" rIns="0" bIns="0" rtlCol="0" anchor="ctr">
            <a:noAutofit/>
          </a:bodyPr>
          <a:lstStyle/>
          <a:p>
            <a:pPr algn="dist" defTabSz="179388">
              <a:tabLst/>
            </a:pPr>
            <a:r>
              <a:rPr lang="ja-JP" altLang="en-US" sz="1295" dirty="0">
                <a:solidFill>
                  <a:schemeClr val="tx1"/>
                </a:solidFill>
                <a:latin typeface="Meiryo UI" panose="020B0604030504040204" pitchFamily="50" charset="-128"/>
                <a:ea typeface="Meiryo UI" panose="020B0604030504040204" pitchFamily="50" charset="-128"/>
              </a:rPr>
              <a:t>■　　　　　　：</a:t>
            </a:r>
          </a:p>
        </p:txBody>
      </p:sp>
      <p:sp>
        <p:nvSpPr>
          <p:cNvPr id="35" name="テキスト ボックス 34">
            <a:extLst>
              <a:ext uri="{FF2B5EF4-FFF2-40B4-BE49-F238E27FC236}">
                <a16:creationId xmlns:a16="http://schemas.microsoft.com/office/drawing/2014/main" id="{B52C3A3B-D331-4FA9-B49C-4CE55D8902BF}"/>
              </a:ext>
            </a:extLst>
          </p:cNvPr>
          <p:cNvSpPr txBox="1"/>
          <p:nvPr userDrawn="1"/>
        </p:nvSpPr>
        <p:spPr>
          <a:xfrm>
            <a:off x="159173" y="5637164"/>
            <a:ext cx="5600215" cy="288000"/>
          </a:xfrm>
          <a:prstGeom prst="rect">
            <a:avLst/>
          </a:prstGeom>
          <a:noFill/>
        </p:spPr>
        <p:txBody>
          <a:bodyPr wrap="square" lIns="0" tIns="0" bIns="72000" rtlCol="0" anchor="b" anchorCtr="0">
            <a:noAutofit/>
          </a:bodyPr>
          <a:lstStyle/>
          <a:p>
            <a:r>
              <a:rPr lang="en-US" altLang="ja-JP" sz="1511" b="1" dirty="0">
                <a:solidFill>
                  <a:schemeClr val="bg2"/>
                </a:solidFill>
                <a:latin typeface="Meiryo UI" panose="020B0604030504040204" pitchFamily="50" charset="-128"/>
                <a:ea typeface="Meiryo UI" panose="020B0604030504040204" pitchFamily="50" charset="-128"/>
              </a:rPr>
              <a:t>3. </a:t>
            </a:r>
            <a:r>
              <a:rPr lang="ja-JP" altLang="en-US" sz="1511" b="1" dirty="0">
                <a:solidFill>
                  <a:schemeClr val="bg2"/>
                </a:solidFill>
                <a:latin typeface="Meiryo UI" panose="020B0604030504040204" pitchFamily="50" charset="-128"/>
                <a:ea typeface="Meiryo UI" panose="020B0604030504040204" pitchFamily="50" charset="-128"/>
              </a:rPr>
              <a:t>事業スキーム</a:t>
            </a:r>
          </a:p>
        </p:txBody>
      </p:sp>
      <p:cxnSp>
        <p:nvCxnSpPr>
          <p:cNvPr id="36" name="直線コネクタ 35">
            <a:extLst>
              <a:ext uri="{FF2B5EF4-FFF2-40B4-BE49-F238E27FC236}">
                <a16:creationId xmlns:a16="http://schemas.microsoft.com/office/drawing/2014/main" id="{E1BEDD27-520F-4457-AAA7-263233F32CAB}"/>
              </a:ext>
            </a:extLst>
          </p:cNvPr>
          <p:cNvCxnSpPr/>
          <p:nvPr userDrawn="1"/>
        </p:nvCxnSpPr>
        <p:spPr>
          <a:xfrm>
            <a:off x="179388" y="5925164"/>
            <a:ext cx="5580000" cy="0"/>
          </a:xfrm>
          <a:prstGeom prst="line">
            <a:avLst/>
          </a:prstGeom>
          <a:ln w="12700">
            <a:solidFill>
              <a:schemeClr val="bg2"/>
            </a:solidFill>
          </a:ln>
          <a:effectLst/>
        </p:spPr>
        <p:style>
          <a:lnRef idx="1">
            <a:schemeClr val="accent1"/>
          </a:lnRef>
          <a:fillRef idx="0">
            <a:schemeClr val="accent1"/>
          </a:fillRef>
          <a:effectRef idx="0">
            <a:schemeClr val="accent1"/>
          </a:effectRef>
          <a:fontRef idx="minor">
            <a:schemeClr val="tx1"/>
          </a:fontRef>
        </p:style>
      </p:cxnSp>
      <p:pic>
        <p:nvPicPr>
          <p:cNvPr id="37" name="グラフィックス 4">
            <a:extLst>
              <a:ext uri="{FF2B5EF4-FFF2-40B4-BE49-F238E27FC236}">
                <a16:creationId xmlns:a16="http://schemas.microsoft.com/office/drawing/2014/main" id="{716B933F-57EE-4D45-A154-8C5C4C4E1984}"/>
              </a:ext>
            </a:extLst>
          </p:cNvPr>
          <p:cNvPicPr>
            <a:picLocks/>
          </p:cNvPicPr>
          <p:nvPr userDrawn="1"/>
        </p:nvPicPr>
        <p: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61924" y="890697"/>
            <a:ext cx="10367961" cy="360000"/>
          </a:xfrm>
          <a:prstGeom prst="rect">
            <a:avLst/>
          </a:prstGeom>
          <a:ln>
            <a:noFill/>
          </a:ln>
        </p:spPr>
      </p:pic>
      <p:sp>
        <p:nvSpPr>
          <p:cNvPr id="38" name="テキスト プレースホルダー 36">
            <a:extLst>
              <a:ext uri="{FF2B5EF4-FFF2-40B4-BE49-F238E27FC236}">
                <a16:creationId xmlns:a16="http://schemas.microsoft.com/office/drawing/2014/main" id="{5A2EDDF3-3029-44F5-ADC4-AAC9B3CDA9BD}"/>
              </a:ext>
            </a:extLst>
          </p:cNvPr>
          <p:cNvSpPr>
            <a:spLocks noGrp="1"/>
          </p:cNvSpPr>
          <p:nvPr>
            <p:ph type="body" sz="quarter" idx="16" hasCustomPrompt="1"/>
          </p:nvPr>
        </p:nvSpPr>
        <p:spPr>
          <a:xfrm>
            <a:off x="161925" y="890696"/>
            <a:ext cx="10349461" cy="360000"/>
          </a:xfrm>
        </p:spPr>
        <p:txBody>
          <a:bodyPr lIns="108000" tIns="36000" rIns="108000" bIns="0" anchor="ctr">
            <a:noAutofit/>
          </a:bodyPr>
          <a:lstStyle>
            <a:lvl1pPr marL="0" indent="0" algn="l">
              <a:buNone/>
              <a:defRPr sz="1400" b="1">
                <a:solidFill>
                  <a:schemeClr val="bg2"/>
                </a:solidFill>
                <a:latin typeface="Meiryo UI" panose="020B0604030504040204" pitchFamily="50" charset="-128"/>
                <a:ea typeface="Meiryo UI" panose="020B0604030504040204" pitchFamily="50" charset="-128"/>
              </a:defRPr>
            </a:lvl1pPr>
          </a:lstStyle>
          <a:p>
            <a:pPr lvl="0"/>
            <a:r>
              <a:rPr kumimoji="1" lang="ja-JP" altLang="en-US" dirty="0"/>
              <a:t>事業のポイントを簡潔に記載</a:t>
            </a:r>
          </a:p>
        </p:txBody>
      </p:sp>
      <p:pic>
        <p:nvPicPr>
          <p:cNvPr id="8" name="Picture 11" descr="ç°å¢ç">
            <a:extLst>
              <a:ext uri="{FF2B5EF4-FFF2-40B4-BE49-F238E27FC236}">
                <a16:creationId xmlns:a16="http://schemas.microsoft.com/office/drawing/2014/main" id="{E4524634-FD36-4E22-9D09-12B514CD191F}"/>
              </a:ext>
            </a:extLst>
          </p:cNvPr>
          <p:cNvPicPr>
            <a:picLocks noChangeAspect="1" noChangeArrowheads="1"/>
          </p:cNvPicPr>
          <p:nvPr userDrawn="1"/>
        </p:nvPicPr>
        <p:blipFill>
          <a:blip r:embed="rId6" cstate="email">
            <a:extLst>
              <a:ext uri="{28A0092B-C50C-407E-A947-70E740481C1C}">
                <a14:useLocalDpi xmlns:a14="http://schemas.microsoft.com/office/drawing/2010/main"/>
              </a:ext>
            </a:extLst>
          </a:blip>
          <a:srcRect/>
          <a:stretch>
            <a:fillRect/>
          </a:stretch>
        </p:blipFill>
        <p:spPr bwMode="auto">
          <a:xfrm>
            <a:off x="9806931" y="146434"/>
            <a:ext cx="725709" cy="743303"/>
          </a:xfrm>
          <a:prstGeom prst="rect">
            <a:avLst/>
          </a:prstGeom>
          <a:noFill/>
          <a:extLst>
            <a:ext uri="{909E8E84-426E-40DD-AFC4-6F175D3DCCD1}">
              <a14:hiddenFill xmlns:a14="http://schemas.microsoft.com/office/drawing/2010/main">
                <a:solidFill>
                  <a:srgbClr val="FFFFFF"/>
                </a:solidFill>
              </a14:hiddenFill>
            </a:ext>
          </a:extLst>
        </p:spPr>
      </p:pic>
      <p:sp>
        <p:nvSpPr>
          <p:cNvPr id="16" name="テキスト プレースホルダー 36">
            <a:extLst>
              <a:ext uri="{FF2B5EF4-FFF2-40B4-BE49-F238E27FC236}">
                <a16:creationId xmlns:a16="http://schemas.microsoft.com/office/drawing/2014/main" id="{9B97E414-CE64-463C-8703-5E74B265F930}"/>
              </a:ext>
            </a:extLst>
          </p:cNvPr>
          <p:cNvSpPr>
            <a:spLocks noGrp="1"/>
          </p:cNvSpPr>
          <p:nvPr>
            <p:ph type="body" sz="quarter" idx="12" hasCustomPrompt="1"/>
          </p:nvPr>
        </p:nvSpPr>
        <p:spPr>
          <a:xfrm>
            <a:off x="6259117" y="2395810"/>
            <a:ext cx="4248000" cy="288000"/>
          </a:xfrm>
        </p:spPr>
        <p:txBody>
          <a:bodyPr lIns="0" tIns="0" rIns="0" bIns="72000" anchor="b" anchorCtr="0">
            <a:normAutofit/>
          </a:bodyPr>
          <a:lstStyle>
            <a:lvl1pPr marL="0" indent="0" algn="l">
              <a:buNone/>
              <a:defRPr sz="1511" b="1">
                <a:solidFill>
                  <a:schemeClr val="bg2"/>
                </a:solidFill>
                <a:latin typeface="Meiryo UI" panose="020B0604030504040204" pitchFamily="50" charset="-128"/>
                <a:ea typeface="Meiryo UI" panose="020B0604030504040204" pitchFamily="50" charset="-128"/>
                <a:cs typeface="Arial" panose="020B0604020202020204" pitchFamily="34" charset="0"/>
              </a:defRPr>
            </a:lvl1pPr>
          </a:lstStyle>
          <a:p>
            <a:pPr lvl="0"/>
            <a:r>
              <a:rPr kumimoji="1" lang="ja-JP" altLang="en-US" dirty="0"/>
              <a:t>補助対象、支援対象の例、事業イメージ </a:t>
            </a:r>
            <a:r>
              <a:rPr kumimoji="1" lang="en-US" altLang="ja-JP" dirty="0"/>
              <a:t>etc.</a:t>
            </a:r>
            <a:endParaRPr kumimoji="1" lang="ja-JP" altLang="en-US" dirty="0"/>
          </a:p>
        </p:txBody>
      </p:sp>
      <p:sp>
        <p:nvSpPr>
          <p:cNvPr id="39" name="テキスト ボックス 38">
            <a:extLst>
              <a:ext uri="{FF2B5EF4-FFF2-40B4-BE49-F238E27FC236}">
                <a16:creationId xmlns:a16="http://schemas.microsoft.com/office/drawing/2014/main" id="{44AB8DD7-62C0-4DA8-85A3-8FFC2554F26A}"/>
              </a:ext>
            </a:extLst>
          </p:cNvPr>
          <p:cNvSpPr txBox="1"/>
          <p:nvPr userDrawn="1"/>
        </p:nvSpPr>
        <p:spPr>
          <a:xfrm>
            <a:off x="6007117" y="2395810"/>
            <a:ext cx="4500000" cy="288000"/>
          </a:xfrm>
          <a:prstGeom prst="rect">
            <a:avLst/>
          </a:prstGeom>
          <a:noFill/>
        </p:spPr>
        <p:txBody>
          <a:bodyPr wrap="square" lIns="0" tIns="0" bIns="72000" rtlCol="0" anchor="b" anchorCtr="0">
            <a:noAutofit/>
          </a:bodyPr>
          <a:lstStyle/>
          <a:p>
            <a:pPr algn="l"/>
            <a:r>
              <a:rPr lang="en-US" altLang="ja-JP" sz="1511" b="1" dirty="0">
                <a:solidFill>
                  <a:schemeClr val="bg2"/>
                </a:solidFill>
                <a:latin typeface="Meiryo UI" panose="020B0604030504040204" pitchFamily="50" charset="-128"/>
                <a:ea typeface="Meiryo UI" panose="020B0604030504040204" pitchFamily="50" charset="-128"/>
              </a:rPr>
              <a:t>4. </a:t>
            </a:r>
          </a:p>
        </p:txBody>
      </p:sp>
      <p:sp>
        <p:nvSpPr>
          <p:cNvPr id="31" name="テキスト プレースホルダー 37">
            <a:extLst>
              <a:ext uri="{FF2B5EF4-FFF2-40B4-BE49-F238E27FC236}">
                <a16:creationId xmlns:a16="http://schemas.microsoft.com/office/drawing/2014/main" id="{8DAEC8DB-209D-4346-BBA0-580F33B624E7}"/>
              </a:ext>
            </a:extLst>
          </p:cNvPr>
          <p:cNvSpPr>
            <a:spLocks noGrp="1"/>
          </p:cNvSpPr>
          <p:nvPr>
            <p:ph type="body" sz="quarter" idx="30" hasCustomPrompt="1"/>
          </p:nvPr>
        </p:nvSpPr>
        <p:spPr>
          <a:xfrm>
            <a:off x="614422" y="6302538"/>
            <a:ext cx="684000" cy="252000"/>
          </a:xfrm>
        </p:spPr>
        <p:txBody>
          <a:bodyPr lIns="0" tIns="0" rIns="0" bIns="0" anchor="ctr" anchorCtr="0">
            <a:noAutofit/>
          </a:bodyPr>
          <a:lstStyle>
            <a:lvl1pPr marL="0" indent="0" algn="l">
              <a:lnSpc>
                <a:spcPct val="120000"/>
              </a:lnSpc>
              <a:spcBef>
                <a:spcPts val="0"/>
              </a:spcBef>
              <a:buFont typeface="Arial" panose="020B0604020202020204" pitchFamily="34" charset="0"/>
              <a:buNone/>
              <a:defRPr sz="1200">
                <a:solidFill>
                  <a:schemeClr val="tx1"/>
                </a:solidFill>
                <a:latin typeface="Meiryo UI" panose="020B0604030504040204" pitchFamily="50" charset="-128"/>
                <a:ea typeface="Meiryo UI" panose="020B0604030504040204" pitchFamily="50" charset="-128"/>
              </a:defRPr>
            </a:lvl1pPr>
          </a:lstStyle>
          <a:p>
            <a:pPr lvl="0"/>
            <a:r>
              <a:rPr kumimoji="1" lang="ja-JP" altLang="en-US" dirty="0"/>
              <a:t>選　　　 択</a:t>
            </a:r>
            <a:endParaRPr kumimoji="1" lang="en-US" altLang="ja-JP" dirty="0"/>
          </a:p>
        </p:txBody>
      </p:sp>
    </p:spTree>
    <p:extLst>
      <p:ext uri="{BB962C8B-B14F-4D97-AF65-F5344CB8AC3E}">
        <p14:creationId xmlns:p14="http://schemas.microsoft.com/office/powerpoint/2010/main" val="214040713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裏表紙">
    <p:spTree>
      <p:nvGrpSpPr>
        <p:cNvPr id="1" name=""/>
        <p:cNvGrpSpPr/>
        <p:nvPr/>
      </p:nvGrpSpPr>
      <p:grpSpPr>
        <a:xfrm>
          <a:off x="0" y="0"/>
          <a:ext cx="0" cy="0"/>
          <a:chOff x="0" y="0"/>
          <a:chExt cx="0" cy="0"/>
        </a:xfrm>
      </p:grpSpPr>
      <p:sp>
        <p:nvSpPr>
          <p:cNvPr id="7" name="四角形: 角を丸くする 6">
            <a:extLst>
              <a:ext uri="{FF2B5EF4-FFF2-40B4-BE49-F238E27FC236}">
                <a16:creationId xmlns:a16="http://schemas.microsoft.com/office/drawing/2014/main" id="{C4F33A39-73E7-49E0-BF4C-2CE0E2DB7091}"/>
              </a:ext>
            </a:extLst>
          </p:cNvPr>
          <p:cNvSpPr/>
          <p:nvPr userDrawn="1"/>
        </p:nvSpPr>
        <p:spPr>
          <a:xfrm>
            <a:off x="395906" y="395837"/>
            <a:ext cx="9900000" cy="6768000"/>
          </a:xfrm>
          <a:prstGeom prst="roundRect">
            <a:avLst>
              <a:gd name="adj" fmla="val 1501"/>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600" dirty="0">
              <a:solidFill>
                <a:schemeClr val="tx1"/>
              </a:solidFill>
            </a:endParaRPr>
          </a:p>
        </p:txBody>
      </p:sp>
      <p:pic>
        <p:nvPicPr>
          <p:cNvPr id="17" name="Picture 2">
            <a:extLst>
              <a:ext uri="{FF2B5EF4-FFF2-40B4-BE49-F238E27FC236}">
                <a16:creationId xmlns:a16="http://schemas.microsoft.com/office/drawing/2014/main" id="{763CBD03-2A6D-45D7-9768-1358FBBD1C80}"/>
              </a:ext>
            </a:extLst>
          </p:cNvPr>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4376554" y="3439579"/>
            <a:ext cx="1938704" cy="6805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85343416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9"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pSp>
        <p:nvGrpSpPr>
          <p:cNvPr id="2" name="グループ化 1">
            <a:extLst>
              <a:ext uri="{FF2B5EF4-FFF2-40B4-BE49-F238E27FC236}">
                <a16:creationId xmlns:a16="http://schemas.microsoft.com/office/drawing/2014/main" id="{3A91721A-3382-431C-8B68-27C1CFB9E62E}"/>
              </a:ext>
            </a:extLst>
          </p:cNvPr>
          <p:cNvGrpSpPr/>
          <p:nvPr userDrawn="1"/>
        </p:nvGrpSpPr>
        <p:grpSpPr>
          <a:xfrm>
            <a:off x="161772" y="1042609"/>
            <a:ext cx="10368269" cy="6337679"/>
            <a:chOff x="177800" y="1042608"/>
            <a:chExt cx="10368269" cy="6337679"/>
          </a:xfrm>
        </p:grpSpPr>
        <p:grpSp>
          <p:nvGrpSpPr>
            <p:cNvPr id="3" name="グループ化 2">
              <a:extLst>
                <a:ext uri="{FF2B5EF4-FFF2-40B4-BE49-F238E27FC236}">
                  <a16:creationId xmlns:a16="http://schemas.microsoft.com/office/drawing/2014/main" id="{4BFD48F3-14B9-49AE-A1D1-DE5151258DCE}"/>
                </a:ext>
              </a:extLst>
            </p:cNvPr>
            <p:cNvGrpSpPr/>
            <p:nvPr userDrawn="1"/>
          </p:nvGrpSpPr>
          <p:grpSpPr>
            <a:xfrm>
              <a:off x="178075" y="1044950"/>
              <a:ext cx="10367994" cy="6335337"/>
              <a:chOff x="178074" y="1044950"/>
              <a:chExt cx="10656433" cy="6335337"/>
            </a:xfrm>
          </p:grpSpPr>
          <p:sp>
            <p:nvSpPr>
              <p:cNvPr id="78" name="Line 4">
                <a:extLst>
                  <a:ext uri="{FF2B5EF4-FFF2-40B4-BE49-F238E27FC236}">
                    <a16:creationId xmlns:a16="http://schemas.microsoft.com/office/drawing/2014/main" id="{D826A6A1-E7E4-43E8-8468-E8C860C51E10}"/>
                  </a:ext>
                </a:extLst>
              </p:cNvPr>
              <p:cNvSpPr>
                <a:spLocks noChangeShapeType="1"/>
              </p:cNvSpPr>
              <p:nvPr userDrawn="1"/>
            </p:nvSpPr>
            <p:spPr bwMode="auto">
              <a:xfrm>
                <a:off x="178074" y="7092256"/>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9" name="Line 4">
                <a:extLst>
                  <a:ext uri="{FF2B5EF4-FFF2-40B4-BE49-F238E27FC236}">
                    <a16:creationId xmlns:a16="http://schemas.microsoft.com/office/drawing/2014/main" id="{57F0DA1D-52D9-4F60-AFF6-8877566167A1}"/>
                  </a:ext>
                </a:extLst>
              </p:cNvPr>
              <p:cNvSpPr>
                <a:spLocks noChangeShapeType="1"/>
              </p:cNvSpPr>
              <p:nvPr userDrawn="1"/>
            </p:nvSpPr>
            <p:spPr bwMode="auto">
              <a:xfrm>
                <a:off x="178074" y="7236256"/>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0" name="Line 4">
                <a:extLst>
                  <a:ext uri="{FF2B5EF4-FFF2-40B4-BE49-F238E27FC236}">
                    <a16:creationId xmlns:a16="http://schemas.microsoft.com/office/drawing/2014/main" id="{9E980EDF-B6AB-4B0C-A980-495536119834}"/>
                  </a:ext>
                </a:extLst>
              </p:cNvPr>
              <p:cNvSpPr>
                <a:spLocks noChangeShapeType="1"/>
              </p:cNvSpPr>
              <p:nvPr userDrawn="1"/>
            </p:nvSpPr>
            <p:spPr bwMode="auto">
              <a:xfrm>
                <a:off x="178074" y="6661527"/>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1" name="Line 5">
                <a:extLst>
                  <a:ext uri="{FF2B5EF4-FFF2-40B4-BE49-F238E27FC236}">
                    <a16:creationId xmlns:a16="http://schemas.microsoft.com/office/drawing/2014/main" id="{36E35AEA-8BC5-4852-9481-7958B3061CC9}"/>
                  </a:ext>
                </a:extLst>
              </p:cNvPr>
              <p:cNvSpPr>
                <a:spLocks noChangeShapeType="1"/>
              </p:cNvSpPr>
              <p:nvPr userDrawn="1"/>
            </p:nvSpPr>
            <p:spPr bwMode="auto">
              <a:xfrm>
                <a:off x="178074" y="6517065"/>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2" name="Line 6">
                <a:extLst>
                  <a:ext uri="{FF2B5EF4-FFF2-40B4-BE49-F238E27FC236}">
                    <a16:creationId xmlns:a16="http://schemas.microsoft.com/office/drawing/2014/main" id="{89C1479F-6CF5-403F-951E-D6CB9755730F}"/>
                  </a:ext>
                </a:extLst>
              </p:cNvPr>
              <p:cNvSpPr>
                <a:spLocks noChangeShapeType="1"/>
              </p:cNvSpPr>
              <p:nvPr userDrawn="1"/>
            </p:nvSpPr>
            <p:spPr bwMode="auto">
              <a:xfrm>
                <a:off x="178074" y="6372602"/>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3" name="Line 7">
                <a:extLst>
                  <a:ext uri="{FF2B5EF4-FFF2-40B4-BE49-F238E27FC236}">
                    <a16:creationId xmlns:a16="http://schemas.microsoft.com/office/drawing/2014/main" id="{7E684421-FA46-4F76-8DF3-44167123B394}"/>
                  </a:ext>
                </a:extLst>
              </p:cNvPr>
              <p:cNvSpPr>
                <a:spLocks noChangeShapeType="1"/>
              </p:cNvSpPr>
              <p:nvPr userDrawn="1"/>
            </p:nvSpPr>
            <p:spPr bwMode="auto">
              <a:xfrm>
                <a:off x="178074" y="6228140"/>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4" name="Line 8">
                <a:extLst>
                  <a:ext uri="{FF2B5EF4-FFF2-40B4-BE49-F238E27FC236}">
                    <a16:creationId xmlns:a16="http://schemas.microsoft.com/office/drawing/2014/main" id="{6ECE2685-095C-45C9-838A-65818D759485}"/>
                  </a:ext>
                </a:extLst>
              </p:cNvPr>
              <p:cNvSpPr>
                <a:spLocks noChangeShapeType="1"/>
              </p:cNvSpPr>
              <p:nvPr userDrawn="1"/>
            </p:nvSpPr>
            <p:spPr bwMode="auto">
              <a:xfrm>
                <a:off x="178074" y="6085265"/>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5" name="Line 9">
                <a:extLst>
                  <a:ext uri="{FF2B5EF4-FFF2-40B4-BE49-F238E27FC236}">
                    <a16:creationId xmlns:a16="http://schemas.microsoft.com/office/drawing/2014/main" id="{600ED12E-8037-4439-94BD-A834CF658819}"/>
                  </a:ext>
                </a:extLst>
              </p:cNvPr>
              <p:cNvSpPr>
                <a:spLocks noChangeShapeType="1"/>
              </p:cNvSpPr>
              <p:nvPr userDrawn="1"/>
            </p:nvSpPr>
            <p:spPr bwMode="auto">
              <a:xfrm>
                <a:off x="178074" y="5940802"/>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6" name="Line 10">
                <a:extLst>
                  <a:ext uri="{FF2B5EF4-FFF2-40B4-BE49-F238E27FC236}">
                    <a16:creationId xmlns:a16="http://schemas.microsoft.com/office/drawing/2014/main" id="{C50928EE-EDF1-4552-888F-3CCE27F96CEE}"/>
                  </a:ext>
                </a:extLst>
              </p:cNvPr>
              <p:cNvSpPr>
                <a:spLocks noChangeShapeType="1"/>
              </p:cNvSpPr>
              <p:nvPr userDrawn="1"/>
            </p:nvSpPr>
            <p:spPr bwMode="auto">
              <a:xfrm>
                <a:off x="178074" y="5796340"/>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7" name="Line 11">
                <a:extLst>
                  <a:ext uri="{FF2B5EF4-FFF2-40B4-BE49-F238E27FC236}">
                    <a16:creationId xmlns:a16="http://schemas.microsoft.com/office/drawing/2014/main" id="{75B9DE1C-6ADC-4B10-B04B-57C8C991F37E}"/>
                  </a:ext>
                </a:extLst>
              </p:cNvPr>
              <p:cNvSpPr>
                <a:spLocks noChangeShapeType="1"/>
              </p:cNvSpPr>
              <p:nvPr userDrawn="1"/>
            </p:nvSpPr>
            <p:spPr bwMode="auto">
              <a:xfrm>
                <a:off x="178074" y="5653465"/>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8" name="Line 12">
                <a:extLst>
                  <a:ext uri="{FF2B5EF4-FFF2-40B4-BE49-F238E27FC236}">
                    <a16:creationId xmlns:a16="http://schemas.microsoft.com/office/drawing/2014/main" id="{A23F7616-6766-47AB-B3EF-0B5FD415EF09}"/>
                  </a:ext>
                </a:extLst>
              </p:cNvPr>
              <p:cNvSpPr>
                <a:spLocks noChangeShapeType="1"/>
              </p:cNvSpPr>
              <p:nvPr userDrawn="1"/>
            </p:nvSpPr>
            <p:spPr bwMode="auto">
              <a:xfrm>
                <a:off x="178074" y="5509002"/>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9" name="Line 13">
                <a:extLst>
                  <a:ext uri="{FF2B5EF4-FFF2-40B4-BE49-F238E27FC236}">
                    <a16:creationId xmlns:a16="http://schemas.microsoft.com/office/drawing/2014/main" id="{021D185C-1AAE-429B-8621-1099C040362C}"/>
                  </a:ext>
                </a:extLst>
              </p:cNvPr>
              <p:cNvSpPr>
                <a:spLocks noChangeShapeType="1"/>
              </p:cNvSpPr>
              <p:nvPr userDrawn="1"/>
            </p:nvSpPr>
            <p:spPr bwMode="auto">
              <a:xfrm>
                <a:off x="178074" y="5364540"/>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0" name="Line 14">
                <a:extLst>
                  <a:ext uri="{FF2B5EF4-FFF2-40B4-BE49-F238E27FC236}">
                    <a16:creationId xmlns:a16="http://schemas.microsoft.com/office/drawing/2014/main" id="{09703D58-1DDF-4B6E-BE8C-D9DB7B26F446}"/>
                  </a:ext>
                </a:extLst>
              </p:cNvPr>
              <p:cNvSpPr>
                <a:spLocks noChangeShapeType="1"/>
              </p:cNvSpPr>
              <p:nvPr userDrawn="1"/>
            </p:nvSpPr>
            <p:spPr bwMode="auto">
              <a:xfrm>
                <a:off x="178074" y="5220077"/>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1" name="Line 15">
                <a:extLst>
                  <a:ext uri="{FF2B5EF4-FFF2-40B4-BE49-F238E27FC236}">
                    <a16:creationId xmlns:a16="http://schemas.microsoft.com/office/drawing/2014/main" id="{0A99046C-7D76-490A-88DE-41D62CAAB2D3}"/>
                  </a:ext>
                </a:extLst>
              </p:cNvPr>
              <p:cNvSpPr>
                <a:spLocks noChangeShapeType="1"/>
              </p:cNvSpPr>
              <p:nvPr userDrawn="1"/>
            </p:nvSpPr>
            <p:spPr bwMode="auto">
              <a:xfrm>
                <a:off x="178074" y="5077202"/>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2" name="Line 16">
                <a:extLst>
                  <a:ext uri="{FF2B5EF4-FFF2-40B4-BE49-F238E27FC236}">
                    <a16:creationId xmlns:a16="http://schemas.microsoft.com/office/drawing/2014/main" id="{59BBACC5-635F-4604-B162-146A153A24BB}"/>
                  </a:ext>
                </a:extLst>
              </p:cNvPr>
              <p:cNvSpPr>
                <a:spLocks noChangeShapeType="1"/>
              </p:cNvSpPr>
              <p:nvPr userDrawn="1"/>
            </p:nvSpPr>
            <p:spPr bwMode="auto">
              <a:xfrm>
                <a:off x="178074" y="4932740"/>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3" name="Line 17">
                <a:extLst>
                  <a:ext uri="{FF2B5EF4-FFF2-40B4-BE49-F238E27FC236}">
                    <a16:creationId xmlns:a16="http://schemas.microsoft.com/office/drawing/2014/main" id="{9FB4A3F6-32A1-4976-8A08-D1DAD172D3A1}"/>
                  </a:ext>
                </a:extLst>
              </p:cNvPr>
              <p:cNvSpPr>
                <a:spLocks noChangeShapeType="1"/>
              </p:cNvSpPr>
              <p:nvPr userDrawn="1"/>
            </p:nvSpPr>
            <p:spPr bwMode="auto">
              <a:xfrm>
                <a:off x="178074" y="4788277"/>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4" name="Line 18">
                <a:extLst>
                  <a:ext uri="{FF2B5EF4-FFF2-40B4-BE49-F238E27FC236}">
                    <a16:creationId xmlns:a16="http://schemas.microsoft.com/office/drawing/2014/main" id="{908F9892-CF7B-484A-A087-A99993AE4574}"/>
                  </a:ext>
                </a:extLst>
              </p:cNvPr>
              <p:cNvSpPr>
                <a:spLocks noChangeShapeType="1"/>
              </p:cNvSpPr>
              <p:nvPr userDrawn="1"/>
            </p:nvSpPr>
            <p:spPr bwMode="auto">
              <a:xfrm>
                <a:off x="178074" y="4643815"/>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5" name="Line 19">
                <a:extLst>
                  <a:ext uri="{FF2B5EF4-FFF2-40B4-BE49-F238E27FC236}">
                    <a16:creationId xmlns:a16="http://schemas.microsoft.com/office/drawing/2014/main" id="{8870D894-1D46-4193-A356-3B3B47BC911F}"/>
                  </a:ext>
                </a:extLst>
              </p:cNvPr>
              <p:cNvSpPr>
                <a:spLocks noChangeShapeType="1"/>
              </p:cNvSpPr>
              <p:nvPr userDrawn="1"/>
            </p:nvSpPr>
            <p:spPr bwMode="auto">
              <a:xfrm>
                <a:off x="178074" y="4500940"/>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6" name="Line 20">
                <a:extLst>
                  <a:ext uri="{FF2B5EF4-FFF2-40B4-BE49-F238E27FC236}">
                    <a16:creationId xmlns:a16="http://schemas.microsoft.com/office/drawing/2014/main" id="{E62FE32C-C1AA-4D40-946C-A2C857DF1D2C}"/>
                  </a:ext>
                </a:extLst>
              </p:cNvPr>
              <p:cNvSpPr>
                <a:spLocks noChangeShapeType="1"/>
              </p:cNvSpPr>
              <p:nvPr userDrawn="1"/>
            </p:nvSpPr>
            <p:spPr bwMode="auto">
              <a:xfrm>
                <a:off x="178074" y="4356477"/>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7" name="Line 21">
                <a:extLst>
                  <a:ext uri="{FF2B5EF4-FFF2-40B4-BE49-F238E27FC236}">
                    <a16:creationId xmlns:a16="http://schemas.microsoft.com/office/drawing/2014/main" id="{A41DF6BE-EF66-4E04-9235-822F95384006}"/>
                  </a:ext>
                </a:extLst>
              </p:cNvPr>
              <p:cNvSpPr>
                <a:spLocks noChangeShapeType="1"/>
              </p:cNvSpPr>
              <p:nvPr userDrawn="1"/>
            </p:nvSpPr>
            <p:spPr bwMode="auto">
              <a:xfrm>
                <a:off x="178074" y="4212015"/>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8" name="Line 22">
                <a:extLst>
                  <a:ext uri="{FF2B5EF4-FFF2-40B4-BE49-F238E27FC236}">
                    <a16:creationId xmlns:a16="http://schemas.microsoft.com/office/drawing/2014/main" id="{04515879-DFE5-4F8A-B76C-705440CA75BA}"/>
                  </a:ext>
                </a:extLst>
              </p:cNvPr>
              <p:cNvSpPr>
                <a:spLocks noChangeShapeType="1"/>
              </p:cNvSpPr>
              <p:nvPr userDrawn="1"/>
            </p:nvSpPr>
            <p:spPr bwMode="auto">
              <a:xfrm>
                <a:off x="178074" y="3924677"/>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9" name="Line 23">
                <a:extLst>
                  <a:ext uri="{FF2B5EF4-FFF2-40B4-BE49-F238E27FC236}">
                    <a16:creationId xmlns:a16="http://schemas.microsoft.com/office/drawing/2014/main" id="{0952AF1D-8248-4B31-B111-ACD4257CBB02}"/>
                  </a:ext>
                </a:extLst>
              </p:cNvPr>
              <p:cNvSpPr>
                <a:spLocks noChangeShapeType="1"/>
              </p:cNvSpPr>
              <p:nvPr userDrawn="1"/>
            </p:nvSpPr>
            <p:spPr bwMode="auto">
              <a:xfrm>
                <a:off x="178074" y="3780215"/>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0" name="Line 24">
                <a:extLst>
                  <a:ext uri="{FF2B5EF4-FFF2-40B4-BE49-F238E27FC236}">
                    <a16:creationId xmlns:a16="http://schemas.microsoft.com/office/drawing/2014/main" id="{5DF19807-4FC9-4DCA-8DBB-DA4B436820F2}"/>
                  </a:ext>
                </a:extLst>
              </p:cNvPr>
              <p:cNvSpPr>
                <a:spLocks noChangeShapeType="1"/>
              </p:cNvSpPr>
              <p:nvPr userDrawn="1"/>
            </p:nvSpPr>
            <p:spPr bwMode="auto">
              <a:xfrm>
                <a:off x="178074" y="3635752"/>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1" name="Line 25">
                <a:extLst>
                  <a:ext uri="{FF2B5EF4-FFF2-40B4-BE49-F238E27FC236}">
                    <a16:creationId xmlns:a16="http://schemas.microsoft.com/office/drawing/2014/main" id="{3B491BFB-F3D6-4AE7-A3AB-529175A1FC52}"/>
                  </a:ext>
                </a:extLst>
              </p:cNvPr>
              <p:cNvSpPr>
                <a:spLocks noChangeShapeType="1"/>
              </p:cNvSpPr>
              <p:nvPr userDrawn="1"/>
            </p:nvSpPr>
            <p:spPr bwMode="auto">
              <a:xfrm>
                <a:off x="178074" y="3492877"/>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2" name="Line 26">
                <a:extLst>
                  <a:ext uri="{FF2B5EF4-FFF2-40B4-BE49-F238E27FC236}">
                    <a16:creationId xmlns:a16="http://schemas.microsoft.com/office/drawing/2014/main" id="{F13ED150-3A1D-42A7-9E86-E99A6B5238F8}"/>
                  </a:ext>
                </a:extLst>
              </p:cNvPr>
              <p:cNvSpPr>
                <a:spLocks noChangeShapeType="1"/>
              </p:cNvSpPr>
              <p:nvPr userDrawn="1"/>
            </p:nvSpPr>
            <p:spPr bwMode="auto">
              <a:xfrm>
                <a:off x="178074" y="3348415"/>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3" name="Line 27">
                <a:extLst>
                  <a:ext uri="{FF2B5EF4-FFF2-40B4-BE49-F238E27FC236}">
                    <a16:creationId xmlns:a16="http://schemas.microsoft.com/office/drawing/2014/main" id="{EC8E0ABF-A65A-4B61-8B39-1DB126D7CE48}"/>
                  </a:ext>
                </a:extLst>
              </p:cNvPr>
              <p:cNvSpPr>
                <a:spLocks noChangeShapeType="1"/>
              </p:cNvSpPr>
              <p:nvPr userDrawn="1"/>
            </p:nvSpPr>
            <p:spPr bwMode="auto">
              <a:xfrm>
                <a:off x="178074" y="3203952"/>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4" name="Line 28">
                <a:extLst>
                  <a:ext uri="{FF2B5EF4-FFF2-40B4-BE49-F238E27FC236}">
                    <a16:creationId xmlns:a16="http://schemas.microsoft.com/office/drawing/2014/main" id="{5B0E93A0-803C-43D4-922B-174A4DD30EAF}"/>
                  </a:ext>
                </a:extLst>
              </p:cNvPr>
              <p:cNvSpPr>
                <a:spLocks noChangeShapeType="1"/>
              </p:cNvSpPr>
              <p:nvPr userDrawn="1"/>
            </p:nvSpPr>
            <p:spPr bwMode="auto">
              <a:xfrm>
                <a:off x="178074" y="3061077"/>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5" name="Line 29">
                <a:extLst>
                  <a:ext uri="{FF2B5EF4-FFF2-40B4-BE49-F238E27FC236}">
                    <a16:creationId xmlns:a16="http://schemas.microsoft.com/office/drawing/2014/main" id="{D3F014D9-1393-4D00-9A6D-9E0E19D15C5C}"/>
                  </a:ext>
                </a:extLst>
              </p:cNvPr>
              <p:cNvSpPr>
                <a:spLocks noChangeShapeType="1"/>
              </p:cNvSpPr>
              <p:nvPr userDrawn="1"/>
            </p:nvSpPr>
            <p:spPr bwMode="auto">
              <a:xfrm>
                <a:off x="178074" y="2916615"/>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6" name="Line 30">
                <a:extLst>
                  <a:ext uri="{FF2B5EF4-FFF2-40B4-BE49-F238E27FC236}">
                    <a16:creationId xmlns:a16="http://schemas.microsoft.com/office/drawing/2014/main" id="{414030D1-E2E5-4E55-8024-2D453BC4802C}"/>
                  </a:ext>
                </a:extLst>
              </p:cNvPr>
              <p:cNvSpPr>
                <a:spLocks noChangeShapeType="1"/>
              </p:cNvSpPr>
              <p:nvPr userDrawn="1"/>
            </p:nvSpPr>
            <p:spPr bwMode="auto">
              <a:xfrm>
                <a:off x="178074" y="2772152"/>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7" name="Line 31">
                <a:extLst>
                  <a:ext uri="{FF2B5EF4-FFF2-40B4-BE49-F238E27FC236}">
                    <a16:creationId xmlns:a16="http://schemas.microsoft.com/office/drawing/2014/main" id="{FDB3FA4B-DE95-483C-A755-22E878FB2E2B}"/>
                  </a:ext>
                </a:extLst>
              </p:cNvPr>
              <p:cNvSpPr>
                <a:spLocks noChangeShapeType="1"/>
              </p:cNvSpPr>
              <p:nvPr userDrawn="1"/>
            </p:nvSpPr>
            <p:spPr bwMode="auto">
              <a:xfrm>
                <a:off x="178074" y="2627690"/>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8" name="Line 32">
                <a:extLst>
                  <a:ext uri="{FF2B5EF4-FFF2-40B4-BE49-F238E27FC236}">
                    <a16:creationId xmlns:a16="http://schemas.microsoft.com/office/drawing/2014/main" id="{35206945-08AE-4534-AE16-F2B17244D230}"/>
                  </a:ext>
                </a:extLst>
              </p:cNvPr>
              <p:cNvSpPr>
                <a:spLocks noChangeShapeType="1"/>
              </p:cNvSpPr>
              <p:nvPr userDrawn="1"/>
            </p:nvSpPr>
            <p:spPr bwMode="auto">
              <a:xfrm>
                <a:off x="178074" y="2484815"/>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9" name="Line 33">
                <a:extLst>
                  <a:ext uri="{FF2B5EF4-FFF2-40B4-BE49-F238E27FC236}">
                    <a16:creationId xmlns:a16="http://schemas.microsoft.com/office/drawing/2014/main" id="{27C86116-2335-4015-8AAC-D3331F924635}"/>
                  </a:ext>
                </a:extLst>
              </p:cNvPr>
              <p:cNvSpPr>
                <a:spLocks noChangeShapeType="1"/>
              </p:cNvSpPr>
              <p:nvPr userDrawn="1"/>
            </p:nvSpPr>
            <p:spPr bwMode="auto">
              <a:xfrm>
                <a:off x="178074" y="2340352"/>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0" name="Line 34">
                <a:extLst>
                  <a:ext uri="{FF2B5EF4-FFF2-40B4-BE49-F238E27FC236}">
                    <a16:creationId xmlns:a16="http://schemas.microsoft.com/office/drawing/2014/main" id="{3BF6F914-6E1F-4EB0-8F80-051002B517C6}"/>
                  </a:ext>
                </a:extLst>
              </p:cNvPr>
              <p:cNvSpPr>
                <a:spLocks noChangeShapeType="1"/>
              </p:cNvSpPr>
              <p:nvPr userDrawn="1"/>
            </p:nvSpPr>
            <p:spPr bwMode="auto">
              <a:xfrm>
                <a:off x="178074" y="2195890"/>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1" name="Line 35">
                <a:extLst>
                  <a:ext uri="{FF2B5EF4-FFF2-40B4-BE49-F238E27FC236}">
                    <a16:creationId xmlns:a16="http://schemas.microsoft.com/office/drawing/2014/main" id="{04D2FA21-70F9-4DA5-A0FC-C0E92E3FE52E}"/>
                  </a:ext>
                </a:extLst>
              </p:cNvPr>
              <p:cNvSpPr>
                <a:spLocks noChangeShapeType="1"/>
              </p:cNvSpPr>
              <p:nvPr userDrawn="1"/>
            </p:nvSpPr>
            <p:spPr bwMode="auto">
              <a:xfrm>
                <a:off x="178074" y="2051427"/>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2" name="Line 36">
                <a:extLst>
                  <a:ext uri="{FF2B5EF4-FFF2-40B4-BE49-F238E27FC236}">
                    <a16:creationId xmlns:a16="http://schemas.microsoft.com/office/drawing/2014/main" id="{F58D4FB5-90F3-4530-8AF9-1A1ED0B03627}"/>
                  </a:ext>
                </a:extLst>
              </p:cNvPr>
              <p:cNvSpPr>
                <a:spLocks noChangeShapeType="1"/>
              </p:cNvSpPr>
              <p:nvPr userDrawn="1"/>
            </p:nvSpPr>
            <p:spPr bwMode="auto">
              <a:xfrm>
                <a:off x="178074" y="1908552"/>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3" name="Line 37">
                <a:extLst>
                  <a:ext uri="{FF2B5EF4-FFF2-40B4-BE49-F238E27FC236}">
                    <a16:creationId xmlns:a16="http://schemas.microsoft.com/office/drawing/2014/main" id="{46EF435C-533B-4F36-A45C-DED4C9DA1769}"/>
                  </a:ext>
                </a:extLst>
              </p:cNvPr>
              <p:cNvSpPr>
                <a:spLocks noChangeShapeType="1"/>
              </p:cNvSpPr>
              <p:nvPr userDrawn="1"/>
            </p:nvSpPr>
            <p:spPr bwMode="auto">
              <a:xfrm>
                <a:off x="178074" y="1764090"/>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4" name="Line 38">
                <a:extLst>
                  <a:ext uri="{FF2B5EF4-FFF2-40B4-BE49-F238E27FC236}">
                    <a16:creationId xmlns:a16="http://schemas.microsoft.com/office/drawing/2014/main" id="{7260D7FA-0243-4149-92F2-9A2E3D3D639A}"/>
                  </a:ext>
                </a:extLst>
              </p:cNvPr>
              <p:cNvSpPr>
                <a:spLocks noChangeShapeType="1"/>
              </p:cNvSpPr>
              <p:nvPr userDrawn="1"/>
            </p:nvSpPr>
            <p:spPr bwMode="auto">
              <a:xfrm>
                <a:off x="178074" y="1619627"/>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5" name="Line 39">
                <a:extLst>
                  <a:ext uri="{FF2B5EF4-FFF2-40B4-BE49-F238E27FC236}">
                    <a16:creationId xmlns:a16="http://schemas.microsoft.com/office/drawing/2014/main" id="{E17B36A0-958F-443F-9FD7-D5530C92BC70}"/>
                  </a:ext>
                </a:extLst>
              </p:cNvPr>
              <p:cNvSpPr>
                <a:spLocks noChangeShapeType="1"/>
              </p:cNvSpPr>
              <p:nvPr userDrawn="1"/>
            </p:nvSpPr>
            <p:spPr bwMode="auto">
              <a:xfrm>
                <a:off x="178074" y="1476752"/>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6" name="Line 102">
                <a:extLst>
                  <a:ext uri="{FF2B5EF4-FFF2-40B4-BE49-F238E27FC236}">
                    <a16:creationId xmlns:a16="http://schemas.microsoft.com/office/drawing/2014/main" id="{351063C8-67B1-4656-BE04-74F237AAE0DC}"/>
                  </a:ext>
                </a:extLst>
              </p:cNvPr>
              <p:cNvSpPr>
                <a:spLocks noChangeShapeType="1"/>
              </p:cNvSpPr>
              <p:nvPr userDrawn="1"/>
            </p:nvSpPr>
            <p:spPr bwMode="auto">
              <a:xfrm>
                <a:off x="178074" y="4069139"/>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7" name="Line 4">
                <a:extLst>
                  <a:ext uri="{FF2B5EF4-FFF2-40B4-BE49-F238E27FC236}">
                    <a16:creationId xmlns:a16="http://schemas.microsoft.com/office/drawing/2014/main" id="{A46FAAE6-29DC-4506-AD6F-E0CFB6E0E485}"/>
                  </a:ext>
                </a:extLst>
              </p:cNvPr>
              <p:cNvSpPr>
                <a:spLocks noChangeShapeType="1"/>
              </p:cNvSpPr>
              <p:nvPr userDrawn="1"/>
            </p:nvSpPr>
            <p:spPr bwMode="auto">
              <a:xfrm>
                <a:off x="178074" y="6804864"/>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8" name="Line 4">
                <a:extLst>
                  <a:ext uri="{FF2B5EF4-FFF2-40B4-BE49-F238E27FC236}">
                    <a16:creationId xmlns:a16="http://schemas.microsoft.com/office/drawing/2014/main" id="{BDB1BE34-748E-475F-92C8-62D418402AEE}"/>
                  </a:ext>
                </a:extLst>
              </p:cNvPr>
              <p:cNvSpPr>
                <a:spLocks noChangeShapeType="1"/>
              </p:cNvSpPr>
              <p:nvPr userDrawn="1"/>
            </p:nvSpPr>
            <p:spPr bwMode="auto">
              <a:xfrm>
                <a:off x="178074" y="6948864"/>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9" name="Line 39">
                <a:extLst>
                  <a:ext uri="{FF2B5EF4-FFF2-40B4-BE49-F238E27FC236}">
                    <a16:creationId xmlns:a16="http://schemas.microsoft.com/office/drawing/2014/main" id="{B8FC7F79-F5A5-4158-8740-748E3241FF8F}"/>
                  </a:ext>
                </a:extLst>
              </p:cNvPr>
              <p:cNvSpPr>
                <a:spLocks noChangeShapeType="1"/>
              </p:cNvSpPr>
              <p:nvPr userDrawn="1"/>
            </p:nvSpPr>
            <p:spPr bwMode="auto">
              <a:xfrm>
                <a:off x="178074" y="1332288"/>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0" name="Line 4">
                <a:extLst>
                  <a:ext uri="{FF2B5EF4-FFF2-40B4-BE49-F238E27FC236}">
                    <a16:creationId xmlns:a16="http://schemas.microsoft.com/office/drawing/2014/main" id="{04F44B2B-BA78-4509-9C32-74EDCFF90D98}"/>
                  </a:ext>
                </a:extLst>
              </p:cNvPr>
              <p:cNvSpPr>
                <a:spLocks noChangeShapeType="1"/>
              </p:cNvSpPr>
              <p:nvPr userDrawn="1"/>
            </p:nvSpPr>
            <p:spPr bwMode="auto">
              <a:xfrm>
                <a:off x="178074" y="7380287"/>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1" name="Line 34">
                <a:extLst>
                  <a:ext uri="{FF2B5EF4-FFF2-40B4-BE49-F238E27FC236}">
                    <a16:creationId xmlns:a16="http://schemas.microsoft.com/office/drawing/2014/main" id="{5E5B63E7-A874-41DF-80CD-384ECF0D0ECD}"/>
                  </a:ext>
                </a:extLst>
              </p:cNvPr>
              <p:cNvSpPr>
                <a:spLocks noChangeShapeType="1"/>
              </p:cNvSpPr>
              <p:nvPr userDrawn="1"/>
            </p:nvSpPr>
            <p:spPr bwMode="auto">
              <a:xfrm>
                <a:off x="178074" y="1332288"/>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2" name="Line 35">
                <a:extLst>
                  <a:ext uri="{FF2B5EF4-FFF2-40B4-BE49-F238E27FC236}">
                    <a16:creationId xmlns:a16="http://schemas.microsoft.com/office/drawing/2014/main" id="{09956D0B-D2BD-494C-9E10-AC5791E6B997}"/>
                  </a:ext>
                </a:extLst>
              </p:cNvPr>
              <p:cNvSpPr>
                <a:spLocks noChangeShapeType="1"/>
              </p:cNvSpPr>
              <p:nvPr userDrawn="1"/>
            </p:nvSpPr>
            <p:spPr bwMode="auto">
              <a:xfrm>
                <a:off x="178074" y="1187825"/>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3" name="Line 36">
                <a:extLst>
                  <a:ext uri="{FF2B5EF4-FFF2-40B4-BE49-F238E27FC236}">
                    <a16:creationId xmlns:a16="http://schemas.microsoft.com/office/drawing/2014/main" id="{FDCF63A4-9AE6-42F3-B831-26054F80B908}"/>
                  </a:ext>
                </a:extLst>
              </p:cNvPr>
              <p:cNvSpPr>
                <a:spLocks noChangeShapeType="1"/>
              </p:cNvSpPr>
              <p:nvPr userDrawn="1"/>
            </p:nvSpPr>
            <p:spPr bwMode="auto">
              <a:xfrm>
                <a:off x="178074" y="1044950"/>
                <a:ext cx="10656433" cy="0"/>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grpSp>
          <p:nvGrpSpPr>
            <p:cNvPr id="4" name="グループ化 3">
              <a:extLst>
                <a:ext uri="{FF2B5EF4-FFF2-40B4-BE49-F238E27FC236}">
                  <a16:creationId xmlns:a16="http://schemas.microsoft.com/office/drawing/2014/main" id="{7563BD28-1209-42D1-9D77-592742544D69}"/>
                </a:ext>
              </a:extLst>
            </p:cNvPr>
            <p:cNvGrpSpPr/>
            <p:nvPr userDrawn="1"/>
          </p:nvGrpSpPr>
          <p:grpSpPr>
            <a:xfrm>
              <a:off x="177800" y="1042608"/>
              <a:ext cx="10368268" cy="6337679"/>
              <a:chOff x="177800" y="613150"/>
              <a:chExt cx="10368268" cy="6767138"/>
            </a:xfrm>
          </p:grpSpPr>
          <p:sp>
            <p:nvSpPr>
              <p:cNvPr id="5" name="Line 41">
                <a:extLst>
                  <a:ext uri="{FF2B5EF4-FFF2-40B4-BE49-F238E27FC236}">
                    <a16:creationId xmlns:a16="http://schemas.microsoft.com/office/drawing/2014/main" id="{B3C22C89-D315-4DE2-A2CE-1772E3524552}"/>
                  </a:ext>
                </a:extLst>
              </p:cNvPr>
              <p:cNvSpPr>
                <a:spLocks noChangeShapeType="1"/>
              </p:cNvSpPr>
              <p:nvPr userDrawn="1"/>
            </p:nvSpPr>
            <p:spPr bwMode="auto">
              <a:xfrm>
                <a:off x="1329728"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 name="Line 42">
                <a:extLst>
                  <a:ext uri="{FF2B5EF4-FFF2-40B4-BE49-F238E27FC236}">
                    <a16:creationId xmlns:a16="http://schemas.microsoft.com/office/drawing/2014/main" id="{B6B37B61-127F-43BC-8980-FDDC4E2D4884}"/>
                  </a:ext>
                </a:extLst>
              </p:cNvPr>
              <p:cNvSpPr>
                <a:spLocks noChangeShapeType="1"/>
              </p:cNvSpPr>
              <p:nvPr userDrawn="1"/>
            </p:nvSpPr>
            <p:spPr bwMode="auto">
              <a:xfrm>
                <a:off x="1473719"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 name="Line 43">
                <a:extLst>
                  <a:ext uri="{FF2B5EF4-FFF2-40B4-BE49-F238E27FC236}">
                    <a16:creationId xmlns:a16="http://schemas.microsoft.com/office/drawing/2014/main" id="{814E20DB-764C-424E-81E2-70243941EA7A}"/>
                  </a:ext>
                </a:extLst>
              </p:cNvPr>
              <p:cNvSpPr>
                <a:spLocks noChangeShapeType="1"/>
              </p:cNvSpPr>
              <p:nvPr userDrawn="1"/>
            </p:nvSpPr>
            <p:spPr bwMode="auto">
              <a:xfrm>
                <a:off x="1617710"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8" name="Line 44">
                <a:extLst>
                  <a:ext uri="{FF2B5EF4-FFF2-40B4-BE49-F238E27FC236}">
                    <a16:creationId xmlns:a16="http://schemas.microsoft.com/office/drawing/2014/main" id="{FCABC8BD-5A98-49C6-B473-81F079E35153}"/>
                  </a:ext>
                </a:extLst>
              </p:cNvPr>
              <p:cNvSpPr>
                <a:spLocks noChangeShapeType="1"/>
              </p:cNvSpPr>
              <p:nvPr userDrawn="1"/>
            </p:nvSpPr>
            <p:spPr bwMode="auto">
              <a:xfrm>
                <a:off x="1761701"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9" name="Line 45">
                <a:extLst>
                  <a:ext uri="{FF2B5EF4-FFF2-40B4-BE49-F238E27FC236}">
                    <a16:creationId xmlns:a16="http://schemas.microsoft.com/office/drawing/2014/main" id="{1A60A482-CAE7-4B32-B147-65B54D505B66}"/>
                  </a:ext>
                </a:extLst>
              </p:cNvPr>
              <p:cNvSpPr>
                <a:spLocks noChangeShapeType="1"/>
              </p:cNvSpPr>
              <p:nvPr userDrawn="1"/>
            </p:nvSpPr>
            <p:spPr bwMode="auto">
              <a:xfrm>
                <a:off x="1905692"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0" name="Line 46">
                <a:extLst>
                  <a:ext uri="{FF2B5EF4-FFF2-40B4-BE49-F238E27FC236}">
                    <a16:creationId xmlns:a16="http://schemas.microsoft.com/office/drawing/2014/main" id="{EFDE9D29-C267-4456-BF4C-3E31CC996007}"/>
                  </a:ext>
                </a:extLst>
              </p:cNvPr>
              <p:cNvSpPr>
                <a:spLocks noChangeShapeType="1"/>
              </p:cNvSpPr>
              <p:nvPr userDrawn="1"/>
            </p:nvSpPr>
            <p:spPr bwMode="auto">
              <a:xfrm>
                <a:off x="2049683"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 name="Line 47">
                <a:extLst>
                  <a:ext uri="{FF2B5EF4-FFF2-40B4-BE49-F238E27FC236}">
                    <a16:creationId xmlns:a16="http://schemas.microsoft.com/office/drawing/2014/main" id="{491A06B6-733C-4C7D-A019-438D4782E29D}"/>
                  </a:ext>
                </a:extLst>
              </p:cNvPr>
              <p:cNvSpPr>
                <a:spLocks noChangeShapeType="1"/>
              </p:cNvSpPr>
              <p:nvPr userDrawn="1"/>
            </p:nvSpPr>
            <p:spPr bwMode="auto">
              <a:xfrm>
                <a:off x="2193674"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2" name="Line 48">
                <a:extLst>
                  <a:ext uri="{FF2B5EF4-FFF2-40B4-BE49-F238E27FC236}">
                    <a16:creationId xmlns:a16="http://schemas.microsoft.com/office/drawing/2014/main" id="{1A2FF589-8AE7-4B04-A3CF-707EC50F0E4D}"/>
                  </a:ext>
                </a:extLst>
              </p:cNvPr>
              <p:cNvSpPr>
                <a:spLocks noChangeShapeType="1"/>
              </p:cNvSpPr>
              <p:nvPr userDrawn="1"/>
            </p:nvSpPr>
            <p:spPr bwMode="auto">
              <a:xfrm>
                <a:off x="2337665"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3" name="Line 49">
                <a:extLst>
                  <a:ext uri="{FF2B5EF4-FFF2-40B4-BE49-F238E27FC236}">
                    <a16:creationId xmlns:a16="http://schemas.microsoft.com/office/drawing/2014/main" id="{220BD835-09F7-42BC-8A59-760F67C3BA30}"/>
                  </a:ext>
                </a:extLst>
              </p:cNvPr>
              <p:cNvSpPr>
                <a:spLocks noChangeShapeType="1"/>
              </p:cNvSpPr>
              <p:nvPr userDrawn="1"/>
            </p:nvSpPr>
            <p:spPr bwMode="auto">
              <a:xfrm>
                <a:off x="2481656"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4" name="Line 50">
                <a:extLst>
                  <a:ext uri="{FF2B5EF4-FFF2-40B4-BE49-F238E27FC236}">
                    <a16:creationId xmlns:a16="http://schemas.microsoft.com/office/drawing/2014/main" id="{80C9531A-D351-4FB0-810D-0B60B9AE5DA3}"/>
                  </a:ext>
                </a:extLst>
              </p:cNvPr>
              <p:cNvSpPr>
                <a:spLocks noChangeShapeType="1"/>
              </p:cNvSpPr>
              <p:nvPr userDrawn="1"/>
            </p:nvSpPr>
            <p:spPr bwMode="auto">
              <a:xfrm>
                <a:off x="2625647"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5" name="Line 51">
                <a:extLst>
                  <a:ext uri="{FF2B5EF4-FFF2-40B4-BE49-F238E27FC236}">
                    <a16:creationId xmlns:a16="http://schemas.microsoft.com/office/drawing/2014/main" id="{B8E8462B-F715-42E6-9C65-36FFE4337D4E}"/>
                  </a:ext>
                </a:extLst>
              </p:cNvPr>
              <p:cNvSpPr>
                <a:spLocks noChangeShapeType="1"/>
              </p:cNvSpPr>
              <p:nvPr userDrawn="1"/>
            </p:nvSpPr>
            <p:spPr bwMode="auto">
              <a:xfrm>
                <a:off x="2769638"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6" name="Line 52">
                <a:extLst>
                  <a:ext uri="{FF2B5EF4-FFF2-40B4-BE49-F238E27FC236}">
                    <a16:creationId xmlns:a16="http://schemas.microsoft.com/office/drawing/2014/main" id="{D8F1D8BF-9549-4DB4-8539-54E7306FE4B2}"/>
                  </a:ext>
                </a:extLst>
              </p:cNvPr>
              <p:cNvSpPr>
                <a:spLocks noChangeShapeType="1"/>
              </p:cNvSpPr>
              <p:nvPr userDrawn="1"/>
            </p:nvSpPr>
            <p:spPr bwMode="auto">
              <a:xfrm>
                <a:off x="2913629"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7" name="Line 53">
                <a:extLst>
                  <a:ext uri="{FF2B5EF4-FFF2-40B4-BE49-F238E27FC236}">
                    <a16:creationId xmlns:a16="http://schemas.microsoft.com/office/drawing/2014/main" id="{21A8334C-E16F-4C67-A640-48814127DE18}"/>
                  </a:ext>
                </a:extLst>
              </p:cNvPr>
              <p:cNvSpPr>
                <a:spLocks noChangeShapeType="1"/>
              </p:cNvSpPr>
              <p:nvPr userDrawn="1"/>
            </p:nvSpPr>
            <p:spPr bwMode="auto">
              <a:xfrm>
                <a:off x="3057620"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8" name="Line 54">
                <a:extLst>
                  <a:ext uri="{FF2B5EF4-FFF2-40B4-BE49-F238E27FC236}">
                    <a16:creationId xmlns:a16="http://schemas.microsoft.com/office/drawing/2014/main" id="{87645081-3E3E-46BC-930C-6315E36C5EB3}"/>
                  </a:ext>
                </a:extLst>
              </p:cNvPr>
              <p:cNvSpPr>
                <a:spLocks noChangeShapeType="1"/>
              </p:cNvSpPr>
              <p:nvPr userDrawn="1"/>
            </p:nvSpPr>
            <p:spPr bwMode="auto">
              <a:xfrm>
                <a:off x="3201611"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9" name="Line 55">
                <a:extLst>
                  <a:ext uri="{FF2B5EF4-FFF2-40B4-BE49-F238E27FC236}">
                    <a16:creationId xmlns:a16="http://schemas.microsoft.com/office/drawing/2014/main" id="{A4BEC564-851D-4F58-80F1-6A0185EDAFE7}"/>
                  </a:ext>
                </a:extLst>
              </p:cNvPr>
              <p:cNvSpPr>
                <a:spLocks noChangeShapeType="1"/>
              </p:cNvSpPr>
              <p:nvPr userDrawn="1"/>
            </p:nvSpPr>
            <p:spPr bwMode="auto">
              <a:xfrm>
                <a:off x="3345602"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0" name="Line 56">
                <a:extLst>
                  <a:ext uri="{FF2B5EF4-FFF2-40B4-BE49-F238E27FC236}">
                    <a16:creationId xmlns:a16="http://schemas.microsoft.com/office/drawing/2014/main" id="{432A9BBC-9761-4CF7-8E8B-58C807DB482F}"/>
                  </a:ext>
                </a:extLst>
              </p:cNvPr>
              <p:cNvSpPr>
                <a:spLocks noChangeShapeType="1"/>
              </p:cNvSpPr>
              <p:nvPr userDrawn="1"/>
            </p:nvSpPr>
            <p:spPr bwMode="auto">
              <a:xfrm>
                <a:off x="3489593"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1" name="Line 57">
                <a:extLst>
                  <a:ext uri="{FF2B5EF4-FFF2-40B4-BE49-F238E27FC236}">
                    <a16:creationId xmlns:a16="http://schemas.microsoft.com/office/drawing/2014/main" id="{20A6B1C2-9D27-470D-A085-87FA71EAB4A1}"/>
                  </a:ext>
                </a:extLst>
              </p:cNvPr>
              <p:cNvSpPr>
                <a:spLocks noChangeShapeType="1"/>
              </p:cNvSpPr>
              <p:nvPr userDrawn="1"/>
            </p:nvSpPr>
            <p:spPr bwMode="auto">
              <a:xfrm>
                <a:off x="3633584"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2" name="Line 58">
                <a:extLst>
                  <a:ext uri="{FF2B5EF4-FFF2-40B4-BE49-F238E27FC236}">
                    <a16:creationId xmlns:a16="http://schemas.microsoft.com/office/drawing/2014/main" id="{F23207BF-AF0B-4F40-8B7A-C3F38848C909}"/>
                  </a:ext>
                </a:extLst>
              </p:cNvPr>
              <p:cNvSpPr>
                <a:spLocks noChangeShapeType="1"/>
              </p:cNvSpPr>
              <p:nvPr userDrawn="1"/>
            </p:nvSpPr>
            <p:spPr bwMode="auto">
              <a:xfrm>
                <a:off x="3777575"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3" name="Line 59">
                <a:extLst>
                  <a:ext uri="{FF2B5EF4-FFF2-40B4-BE49-F238E27FC236}">
                    <a16:creationId xmlns:a16="http://schemas.microsoft.com/office/drawing/2014/main" id="{26C53B7A-6B78-45F3-81B8-0C4A985F930E}"/>
                  </a:ext>
                </a:extLst>
              </p:cNvPr>
              <p:cNvSpPr>
                <a:spLocks noChangeShapeType="1"/>
              </p:cNvSpPr>
              <p:nvPr userDrawn="1"/>
            </p:nvSpPr>
            <p:spPr bwMode="auto">
              <a:xfrm>
                <a:off x="3921566"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4" name="Line 60">
                <a:extLst>
                  <a:ext uri="{FF2B5EF4-FFF2-40B4-BE49-F238E27FC236}">
                    <a16:creationId xmlns:a16="http://schemas.microsoft.com/office/drawing/2014/main" id="{EFE47F1C-76D7-41CA-9659-2A5E4423D6B4}"/>
                  </a:ext>
                </a:extLst>
              </p:cNvPr>
              <p:cNvSpPr>
                <a:spLocks noChangeShapeType="1"/>
              </p:cNvSpPr>
              <p:nvPr userDrawn="1"/>
            </p:nvSpPr>
            <p:spPr bwMode="auto">
              <a:xfrm>
                <a:off x="4065557"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5" name="Line 61">
                <a:extLst>
                  <a:ext uri="{FF2B5EF4-FFF2-40B4-BE49-F238E27FC236}">
                    <a16:creationId xmlns:a16="http://schemas.microsoft.com/office/drawing/2014/main" id="{64457307-026F-493B-ABF6-07B942375561}"/>
                  </a:ext>
                </a:extLst>
              </p:cNvPr>
              <p:cNvSpPr>
                <a:spLocks noChangeShapeType="1"/>
              </p:cNvSpPr>
              <p:nvPr userDrawn="1"/>
            </p:nvSpPr>
            <p:spPr bwMode="auto">
              <a:xfrm>
                <a:off x="4209548"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6" name="Line 62">
                <a:extLst>
                  <a:ext uri="{FF2B5EF4-FFF2-40B4-BE49-F238E27FC236}">
                    <a16:creationId xmlns:a16="http://schemas.microsoft.com/office/drawing/2014/main" id="{030B4BD7-7599-44B1-8074-D5431EC3F5EB}"/>
                  </a:ext>
                </a:extLst>
              </p:cNvPr>
              <p:cNvSpPr>
                <a:spLocks noChangeShapeType="1"/>
              </p:cNvSpPr>
              <p:nvPr userDrawn="1"/>
            </p:nvSpPr>
            <p:spPr bwMode="auto">
              <a:xfrm>
                <a:off x="4353539"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7" name="Line 63">
                <a:extLst>
                  <a:ext uri="{FF2B5EF4-FFF2-40B4-BE49-F238E27FC236}">
                    <a16:creationId xmlns:a16="http://schemas.microsoft.com/office/drawing/2014/main" id="{4595D81E-7D18-4885-B662-9E134883C21E}"/>
                  </a:ext>
                </a:extLst>
              </p:cNvPr>
              <p:cNvSpPr>
                <a:spLocks noChangeShapeType="1"/>
              </p:cNvSpPr>
              <p:nvPr userDrawn="1"/>
            </p:nvSpPr>
            <p:spPr bwMode="auto">
              <a:xfrm>
                <a:off x="4497530"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8" name="Line 64">
                <a:extLst>
                  <a:ext uri="{FF2B5EF4-FFF2-40B4-BE49-F238E27FC236}">
                    <a16:creationId xmlns:a16="http://schemas.microsoft.com/office/drawing/2014/main" id="{9D7EEAE3-EB7B-4CAB-8D29-74B01BF77DA7}"/>
                  </a:ext>
                </a:extLst>
              </p:cNvPr>
              <p:cNvSpPr>
                <a:spLocks noChangeShapeType="1"/>
              </p:cNvSpPr>
              <p:nvPr userDrawn="1"/>
            </p:nvSpPr>
            <p:spPr bwMode="auto">
              <a:xfrm>
                <a:off x="4641521"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9" name="Line 65">
                <a:extLst>
                  <a:ext uri="{FF2B5EF4-FFF2-40B4-BE49-F238E27FC236}">
                    <a16:creationId xmlns:a16="http://schemas.microsoft.com/office/drawing/2014/main" id="{0F246FB1-7AE4-4FC2-ADF0-AEC7C07561B7}"/>
                  </a:ext>
                </a:extLst>
              </p:cNvPr>
              <p:cNvSpPr>
                <a:spLocks noChangeShapeType="1"/>
              </p:cNvSpPr>
              <p:nvPr userDrawn="1"/>
            </p:nvSpPr>
            <p:spPr bwMode="auto">
              <a:xfrm>
                <a:off x="4785512"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30" name="Line 66">
                <a:extLst>
                  <a:ext uri="{FF2B5EF4-FFF2-40B4-BE49-F238E27FC236}">
                    <a16:creationId xmlns:a16="http://schemas.microsoft.com/office/drawing/2014/main" id="{F57F2CE7-B513-47B5-9D3D-A274C47CC757}"/>
                  </a:ext>
                </a:extLst>
              </p:cNvPr>
              <p:cNvSpPr>
                <a:spLocks noChangeShapeType="1"/>
              </p:cNvSpPr>
              <p:nvPr userDrawn="1"/>
            </p:nvSpPr>
            <p:spPr bwMode="auto">
              <a:xfrm>
                <a:off x="4929503"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31" name="Line 67">
                <a:extLst>
                  <a:ext uri="{FF2B5EF4-FFF2-40B4-BE49-F238E27FC236}">
                    <a16:creationId xmlns:a16="http://schemas.microsoft.com/office/drawing/2014/main" id="{9040D867-6020-46C6-8856-42B9EE18A29D}"/>
                  </a:ext>
                </a:extLst>
              </p:cNvPr>
              <p:cNvSpPr>
                <a:spLocks noChangeShapeType="1"/>
              </p:cNvSpPr>
              <p:nvPr userDrawn="1"/>
            </p:nvSpPr>
            <p:spPr bwMode="auto">
              <a:xfrm>
                <a:off x="5073494"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32" name="Line 68">
                <a:extLst>
                  <a:ext uri="{FF2B5EF4-FFF2-40B4-BE49-F238E27FC236}">
                    <a16:creationId xmlns:a16="http://schemas.microsoft.com/office/drawing/2014/main" id="{F353CD92-5CA1-4C0F-8661-E074AB491295}"/>
                  </a:ext>
                </a:extLst>
              </p:cNvPr>
              <p:cNvSpPr>
                <a:spLocks noChangeShapeType="1"/>
              </p:cNvSpPr>
              <p:nvPr userDrawn="1"/>
            </p:nvSpPr>
            <p:spPr bwMode="auto">
              <a:xfrm>
                <a:off x="5217485"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33" name="Line 69">
                <a:extLst>
                  <a:ext uri="{FF2B5EF4-FFF2-40B4-BE49-F238E27FC236}">
                    <a16:creationId xmlns:a16="http://schemas.microsoft.com/office/drawing/2014/main" id="{0D038A48-2468-4083-ABDA-2013B92143E0}"/>
                  </a:ext>
                </a:extLst>
              </p:cNvPr>
              <p:cNvSpPr>
                <a:spLocks noChangeShapeType="1"/>
              </p:cNvSpPr>
              <p:nvPr userDrawn="1"/>
            </p:nvSpPr>
            <p:spPr bwMode="auto">
              <a:xfrm>
                <a:off x="5361476"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34" name="Line 70">
                <a:extLst>
                  <a:ext uri="{FF2B5EF4-FFF2-40B4-BE49-F238E27FC236}">
                    <a16:creationId xmlns:a16="http://schemas.microsoft.com/office/drawing/2014/main" id="{BAF64418-9CE6-467B-8BF0-9E2B368CB22E}"/>
                  </a:ext>
                </a:extLst>
              </p:cNvPr>
              <p:cNvSpPr>
                <a:spLocks noChangeShapeType="1"/>
              </p:cNvSpPr>
              <p:nvPr userDrawn="1"/>
            </p:nvSpPr>
            <p:spPr bwMode="auto">
              <a:xfrm>
                <a:off x="5649458"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35" name="Line 71">
                <a:extLst>
                  <a:ext uri="{FF2B5EF4-FFF2-40B4-BE49-F238E27FC236}">
                    <a16:creationId xmlns:a16="http://schemas.microsoft.com/office/drawing/2014/main" id="{B08E98E2-2275-4757-AF6A-CEA7367028EB}"/>
                  </a:ext>
                </a:extLst>
              </p:cNvPr>
              <p:cNvSpPr>
                <a:spLocks noChangeShapeType="1"/>
              </p:cNvSpPr>
              <p:nvPr userDrawn="1"/>
            </p:nvSpPr>
            <p:spPr bwMode="auto">
              <a:xfrm>
                <a:off x="5793449"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36" name="Line 72">
                <a:extLst>
                  <a:ext uri="{FF2B5EF4-FFF2-40B4-BE49-F238E27FC236}">
                    <a16:creationId xmlns:a16="http://schemas.microsoft.com/office/drawing/2014/main" id="{BAF0F2BB-8D3E-4967-B761-CA8A2E97D03B}"/>
                  </a:ext>
                </a:extLst>
              </p:cNvPr>
              <p:cNvSpPr>
                <a:spLocks noChangeShapeType="1"/>
              </p:cNvSpPr>
              <p:nvPr userDrawn="1"/>
            </p:nvSpPr>
            <p:spPr bwMode="auto">
              <a:xfrm>
                <a:off x="5937440"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37" name="Line 73">
                <a:extLst>
                  <a:ext uri="{FF2B5EF4-FFF2-40B4-BE49-F238E27FC236}">
                    <a16:creationId xmlns:a16="http://schemas.microsoft.com/office/drawing/2014/main" id="{723DDDCA-6CF4-4716-9D83-57D409851449}"/>
                  </a:ext>
                </a:extLst>
              </p:cNvPr>
              <p:cNvSpPr>
                <a:spLocks noChangeShapeType="1"/>
              </p:cNvSpPr>
              <p:nvPr userDrawn="1"/>
            </p:nvSpPr>
            <p:spPr bwMode="auto">
              <a:xfrm>
                <a:off x="6081431"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38" name="Line 74">
                <a:extLst>
                  <a:ext uri="{FF2B5EF4-FFF2-40B4-BE49-F238E27FC236}">
                    <a16:creationId xmlns:a16="http://schemas.microsoft.com/office/drawing/2014/main" id="{AAEFDC64-D696-421A-A86D-9EB4A4E11CA5}"/>
                  </a:ext>
                </a:extLst>
              </p:cNvPr>
              <p:cNvSpPr>
                <a:spLocks noChangeShapeType="1"/>
              </p:cNvSpPr>
              <p:nvPr userDrawn="1"/>
            </p:nvSpPr>
            <p:spPr bwMode="auto">
              <a:xfrm>
                <a:off x="6225422"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39" name="Line 75">
                <a:extLst>
                  <a:ext uri="{FF2B5EF4-FFF2-40B4-BE49-F238E27FC236}">
                    <a16:creationId xmlns:a16="http://schemas.microsoft.com/office/drawing/2014/main" id="{18106B5D-9A4D-4E6A-B509-CCFE36E6471B}"/>
                  </a:ext>
                </a:extLst>
              </p:cNvPr>
              <p:cNvSpPr>
                <a:spLocks noChangeShapeType="1"/>
              </p:cNvSpPr>
              <p:nvPr userDrawn="1"/>
            </p:nvSpPr>
            <p:spPr bwMode="auto">
              <a:xfrm>
                <a:off x="6369413"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40" name="Line 76">
                <a:extLst>
                  <a:ext uri="{FF2B5EF4-FFF2-40B4-BE49-F238E27FC236}">
                    <a16:creationId xmlns:a16="http://schemas.microsoft.com/office/drawing/2014/main" id="{BAFB4B40-3FCF-47E4-9472-C68AA657A83A}"/>
                  </a:ext>
                </a:extLst>
              </p:cNvPr>
              <p:cNvSpPr>
                <a:spLocks noChangeShapeType="1"/>
              </p:cNvSpPr>
              <p:nvPr userDrawn="1"/>
            </p:nvSpPr>
            <p:spPr bwMode="auto">
              <a:xfrm>
                <a:off x="6513404"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41" name="Line 77">
                <a:extLst>
                  <a:ext uri="{FF2B5EF4-FFF2-40B4-BE49-F238E27FC236}">
                    <a16:creationId xmlns:a16="http://schemas.microsoft.com/office/drawing/2014/main" id="{91AC1E62-A671-457A-B999-A9AD01C32097}"/>
                  </a:ext>
                </a:extLst>
              </p:cNvPr>
              <p:cNvSpPr>
                <a:spLocks noChangeShapeType="1"/>
              </p:cNvSpPr>
              <p:nvPr userDrawn="1"/>
            </p:nvSpPr>
            <p:spPr bwMode="auto">
              <a:xfrm>
                <a:off x="6657395"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42" name="Line 78">
                <a:extLst>
                  <a:ext uri="{FF2B5EF4-FFF2-40B4-BE49-F238E27FC236}">
                    <a16:creationId xmlns:a16="http://schemas.microsoft.com/office/drawing/2014/main" id="{EEE965B0-C6E6-4518-86CD-63D4B7EBA880}"/>
                  </a:ext>
                </a:extLst>
              </p:cNvPr>
              <p:cNvSpPr>
                <a:spLocks noChangeShapeType="1"/>
              </p:cNvSpPr>
              <p:nvPr userDrawn="1"/>
            </p:nvSpPr>
            <p:spPr bwMode="auto">
              <a:xfrm>
                <a:off x="6801386"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43" name="Line 79">
                <a:extLst>
                  <a:ext uri="{FF2B5EF4-FFF2-40B4-BE49-F238E27FC236}">
                    <a16:creationId xmlns:a16="http://schemas.microsoft.com/office/drawing/2014/main" id="{24997377-0B31-44D1-B937-DB15718E3166}"/>
                  </a:ext>
                </a:extLst>
              </p:cNvPr>
              <p:cNvSpPr>
                <a:spLocks noChangeShapeType="1"/>
              </p:cNvSpPr>
              <p:nvPr userDrawn="1"/>
            </p:nvSpPr>
            <p:spPr bwMode="auto">
              <a:xfrm>
                <a:off x="6945377"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44" name="Line 80">
                <a:extLst>
                  <a:ext uri="{FF2B5EF4-FFF2-40B4-BE49-F238E27FC236}">
                    <a16:creationId xmlns:a16="http://schemas.microsoft.com/office/drawing/2014/main" id="{D9108AD2-FE21-4DFA-98C7-9987526429BF}"/>
                  </a:ext>
                </a:extLst>
              </p:cNvPr>
              <p:cNvSpPr>
                <a:spLocks noChangeShapeType="1"/>
              </p:cNvSpPr>
              <p:nvPr userDrawn="1"/>
            </p:nvSpPr>
            <p:spPr bwMode="auto">
              <a:xfrm>
                <a:off x="7089368"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45" name="Line 81">
                <a:extLst>
                  <a:ext uri="{FF2B5EF4-FFF2-40B4-BE49-F238E27FC236}">
                    <a16:creationId xmlns:a16="http://schemas.microsoft.com/office/drawing/2014/main" id="{1CA5C353-7840-45EE-863A-10C278F5A325}"/>
                  </a:ext>
                </a:extLst>
              </p:cNvPr>
              <p:cNvSpPr>
                <a:spLocks noChangeShapeType="1"/>
              </p:cNvSpPr>
              <p:nvPr userDrawn="1"/>
            </p:nvSpPr>
            <p:spPr bwMode="auto">
              <a:xfrm>
                <a:off x="7233359"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46" name="Line 82">
                <a:extLst>
                  <a:ext uri="{FF2B5EF4-FFF2-40B4-BE49-F238E27FC236}">
                    <a16:creationId xmlns:a16="http://schemas.microsoft.com/office/drawing/2014/main" id="{26AFC1F5-9DCD-49DE-9CC8-D9D4F6233EF8}"/>
                  </a:ext>
                </a:extLst>
              </p:cNvPr>
              <p:cNvSpPr>
                <a:spLocks noChangeShapeType="1"/>
              </p:cNvSpPr>
              <p:nvPr userDrawn="1"/>
            </p:nvSpPr>
            <p:spPr bwMode="auto">
              <a:xfrm>
                <a:off x="7377350"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47" name="Line 83">
                <a:extLst>
                  <a:ext uri="{FF2B5EF4-FFF2-40B4-BE49-F238E27FC236}">
                    <a16:creationId xmlns:a16="http://schemas.microsoft.com/office/drawing/2014/main" id="{14B32CED-A602-42D5-A3B1-8FF2269F4501}"/>
                  </a:ext>
                </a:extLst>
              </p:cNvPr>
              <p:cNvSpPr>
                <a:spLocks noChangeShapeType="1"/>
              </p:cNvSpPr>
              <p:nvPr userDrawn="1"/>
            </p:nvSpPr>
            <p:spPr bwMode="auto">
              <a:xfrm>
                <a:off x="7521341"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48" name="Line 84">
                <a:extLst>
                  <a:ext uri="{FF2B5EF4-FFF2-40B4-BE49-F238E27FC236}">
                    <a16:creationId xmlns:a16="http://schemas.microsoft.com/office/drawing/2014/main" id="{8898D64B-560A-4FE6-A65E-5FDEE2787597}"/>
                  </a:ext>
                </a:extLst>
              </p:cNvPr>
              <p:cNvSpPr>
                <a:spLocks noChangeShapeType="1"/>
              </p:cNvSpPr>
              <p:nvPr userDrawn="1"/>
            </p:nvSpPr>
            <p:spPr bwMode="auto">
              <a:xfrm>
                <a:off x="7665332"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49" name="Line 85">
                <a:extLst>
                  <a:ext uri="{FF2B5EF4-FFF2-40B4-BE49-F238E27FC236}">
                    <a16:creationId xmlns:a16="http://schemas.microsoft.com/office/drawing/2014/main" id="{DE3EB8DA-494D-48D7-9D5A-041A02840615}"/>
                  </a:ext>
                </a:extLst>
              </p:cNvPr>
              <p:cNvSpPr>
                <a:spLocks noChangeShapeType="1"/>
              </p:cNvSpPr>
              <p:nvPr userDrawn="1"/>
            </p:nvSpPr>
            <p:spPr bwMode="auto">
              <a:xfrm>
                <a:off x="7809323"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 name="Line 86">
                <a:extLst>
                  <a:ext uri="{FF2B5EF4-FFF2-40B4-BE49-F238E27FC236}">
                    <a16:creationId xmlns:a16="http://schemas.microsoft.com/office/drawing/2014/main" id="{090115F5-7C62-42C7-915F-569C75B502BF}"/>
                  </a:ext>
                </a:extLst>
              </p:cNvPr>
              <p:cNvSpPr>
                <a:spLocks noChangeShapeType="1"/>
              </p:cNvSpPr>
              <p:nvPr userDrawn="1"/>
            </p:nvSpPr>
            <p:spPr bwMode="auto">
              <a:xfrm>
                <a:off x="7953314"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1" name="Line 87">
                <a:extLst>
                  <a:ext uri="{FF2B5EF4-FFF2-40B4-BE49-F238E27FC236}">
                    <a16:creationId xmlns:a16="http://schemas.microsoft.com/office/drawing/2014/main" id="{07150042-95BE-4CDF-8FFB-4CB35B404708}"/>
                  </a:ext>
                </a:extLst>
              </p:cNvPr>
              <p:cNvSpPr>
                <a:spLocks noChangeShapeType="1"/>
              </p:cNvSpPr>
              <p:nvPr userDrawn="1"/>
            </p:nvSpPr>
            <p:spPr bwMode="auto">
              <a:xfrm>
                <a:off x="8097305"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 name="Line 88">
                <a:extLst>
                  <a:ext uri="{FF2B5EF4-FFF2-40B4-BE49-F238E27FC236}">
                    <a16:creationId xmlns:a16="http://schemas.microsoft.com/office/drawing/2014/main" id="{4D5B66A5-264B-4795-ADBD-502ED4E9C0E0}"/>
                  </a:ext>
                </a:extLst>
              </p:cNvPr>
              <p:cNvSpPr>
                <a:spLocks noChangeShapeType="1"/>
              </p:cNvSpPr>
              <p:nvPr userDrawn="1"/>
            </p:nvSpPr>
            <p:spPr bwMode="auto">
              <a:xfrm>
                <a:off x="8241296"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3" name="Line 89">
                <a:extLst>
                  <a:ext uri="{FF2B5EF4-FFF2-40B4-BE49-F238E27FC236}">
                    <a16:creationId xmlns:a16="http://schemas.microsoft.com/office/drawing/2014/main" id="{24BF882A-B84D-4511-B50C-111B07E51870}"/>
                  </a:ext>
                </a:extLst>
              </p:cNvPr>
              <p:cNvSpPr>
                <a:spLocks noChangeShapeType="1"/>
              </p:cNvSpPr>
              <p:nvPr userDrawn="1"/>
            </p:nvSpPr>
            <p:spPr bwMode="auto">
              <a:xfrm>
                <a:off x="8385287"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 name="Line 90">
                <a:extLst>
                  <a:ext uri="{FF2B5EF4-FFF2-40B4-BE49-F238E27FC236}">
                    <a16:creationId xmlns:a16="http://schemas.microsoft.com/office/drawing/2014/main" id="{E5B34C9D-6C85-473E-B998-6581E2216D0E}"/>
                  </a:ext>
                </a:extLst>
              </p:cNvPr>
              <p:cNvSpPr>
                <a:spLocks noChangeShapeType="1"/>
              </p:cNvSpPr>
              <p:nvPr userDrawn="1"/>
            </p:nvSpPr>
            <p:spPr bwMode="auto">
              <a:xfrm>
                <a:off x="8529278"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 name="Line 91">
                <a:extLst>
                  <a:ext uri="{FF2B5EF4-FFF2-40B4-BE49-F238E27FC236}">
                    <a16:creationId xmlns:a16="http://schemas.microsoft.com/office/drawing/2014/main" id="{44595B99-1CD9-464F-88A0-268D2EA0DDAF}"/>
                  </a:ext>
                </a:extLst>
              </p:cNvPr>
              <p:cNvSpPr>
                <a:spLocks noChangeShapeType="1"/>
              </p:cNvSpPr>
              <p:nvPr userDrawn="1"/>
            </p:nvSpPr>
            <p:spPr bwMode="auto">
              <a:xfrm>
                <a:off x="8673269"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6" name="Line 92">
                <a:extLst>
                  <a:ext uri="{FF2B5EF4-FFF2-40B4-BE49-F238E27FC236}">
                    <a16:creationId xmlns:a16="http://schemas.microsoft.com/office/drawing/2014/main" id="{EF9327C4-BC85-4DF3-9D0C-DF77C23C79C2}"/>
                  </a:ext>
                </a:extLst>
              </p:cNvPr>
              <p:cNvSpPr>
                <a:spLocks noChangeShapeType="1"/>
              </p:cNvSpPr>
              <p:nvPr userDrawn="1"/>
            </p:nvSpPr>
            <p:spPr bwMode="auto">
              <a:xfrm>
                <a:off x="8817260"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 name="Line 93">
                <a:extLst>
                  <a:ext uri="{FF2B5EF4-FFF2-40B4-BE49-F238E27FC236}">
                    <a16:creationId xmlns:a16="http://schemas.microsoft.com/office/drawing/2014/main" id="{C52B8491-D39D-4464-9861-2C3197ED8FB1}"/>
                  </a:ext>
                </a:extLst>
              </p:cNvPr>
              <p:cNvSpPr>
                <a:spLocks noChangeShapeType="1"/>
              </p:cNvSpPr>
              <p:nvPr userDrawn="1"/>
            </p:nvSpPr>
            <p:spPr bwMode="auto">
              <a:xfrm>
                <a:off x="8961251"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 name="Line 94">
                <a:extLst>
                  <a:ext uri="{FF2B5EF4-FFF2-40B4-BE49-F238E27FC236}">
                    <a16:creationId xmlns:a16="http://schemas.microsoft.com/office/drawing/2014/main" id="{F3C1B3B6-065E-4FA1-924E-4932FA75F3EC}"/>
                  </a:ext>
                </a:extLst>
              </p:cNvPr>
              <p:cNvSpPr>
                <a:spLocks noChangeShapeType="1"/>
              </p:cNvSpPr>
              <p:nvPr userDrawn="1"/>
            </p:nvSpPr>
            <p:spPr bwMode="auto">
              <a:xfrm>
                <a:off x="9105242"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9" name="Line 95">
                <a:extLst>
                  <a:ext uri="{FF2B5EF4-FFF2-40B4-BE49-F238E27FC236}">
                    <a16:creationId xmlns:a16="http://schemas.microsoft.com/office/drawing/2014/main" id="{30A7F764-5474-4681-ADEE-195CCB1CDA90}"/>
                  </a:ext>
                </a:extLst>
              </p:cNvPr>
              <p:cNvSpPr>
                <a:spLocks noChangeShapeType="1"/>
              </p:cNvSpPr>
              <p:nvPr userDrawn="1"/>
            </p:nvSpPr>
            <p:spPr bwMode="auto">
              <a:xfrm>
                <a:off x="9249233"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0" name="Line 96">
                <a:extLst>
                  <a:ext uri="{FF2B5EF4-FFF2-40B4-BE49-F238E27FC236}">
                    <a16:creationId xmlns:a16="http://schemas.microsoft.com/office/drawing/2014/main" id="{3B41F62B-F78D-4258-B192-ED82846047B7}"/>
                  </a:ext>
                </a:extLst>
              </p:cNvPr>
              <p:cNvSpPr>
                <a:spLocks noChangeShapeType="1"/>
              </p:cNvSpPr>
              <p:nvPr userDrawn="1"/>
            </p:nvSpPr>
            <p:spPr bwMode="auto">
              <a:xfrm>
                <a:off x="9393224"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1" name="Line 97">
                <a:extLst>
                  <a:ext uri="{FF2B5EF4-FFF2-40B4-BE49-F238E27FC236}">
                    <a16:creationId xmlns:a16="http://schemas.microsoft.com/office/drawing/2014/main" id="{2DC9E165-C10D-4D83-9EF1-A5082CA9ACAE}"/>
                  </a:ext>
                </a:extLst>
              </p:cNvPr>
              <p:cNvSpPr>
                <a:spLocks noChangeShapeType="1"/>
              </p:cNvSpPr>
              <p:nvPr userDrawn="1"/>
            </p:nvSpPr>
            <p:spPr bwMode="auto">
              <a:xfrm>
                <a:off x="9537215"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dirty="0"/>
              </a:p>
            </p:txBody>
          </p:sp>
          <p:sp>
            <p:nvSpPr>
              <p:cNvPr id="62" name="Line 98">
                <a:extLst>
                  <a:ext uri="{FF2B5EF4-FFF2-40B4-BE49-F238E27FC236}">
                    <a16:creationId xmlns:a16="http://schemas.microsoft.com/office/drawing/2014/main" id="{4C420AD3-BC41-430F-A995-2E86A183D761}"/>
                  </a:ext>
                </a:extLst>
              </p:cNvPr>
              <p:cNvSpPr>
                <a:spLocks noChangeShapeType="1"/>
              </p:cNvSpPr>
              <p:nvPr userDrawn="1"/>
            </p:nvSpPr>
            <p:spPr bwMode="auto">
              <a:xfrm>
                <a:off x="9681206"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3" name="Line 99">
                <a:extLst>
                  <a:ext uri="{FF2B5EF4-FFF2-40B4-BE49-F238E27FC236}">
                    <a16:creationId xmlns:a16="http://schemas.microsoft.com/office/drawing/2014/main" id="{7D129CCC-152F-4AB2-AE1B-A27D9C38917B}"/>
                  </a:ext>
                </a:extLst>
              </p:cNvPr>
              <p:cNvSpPr>
                <a:spLocks noChangeShapeType="1"/>
              </p:cNvSpPr>
              <p:nvPr userDrawn="1"/>
            </p:nvSpPr>
            <p:spPr bwMode="auto">
              <a:xfrm>
                <a:off x="1185737"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4" name="Line 100">
                <a:extLst>
                  <a:ext uri="{FF2B5EF4-FFF2-40B4-BE49-F238E27FC236}">
                    <a16:creationId xmlns:a16="http://schemas.microsoft.com/office/drawing/2014/main" id="{6BA0EE88-775D-4DED-AAA9-0F84326588B0}"/>
                  </a:ext>
                </a:extLst>
              </p:cNvPr>
              <p:cNvSpPr>
                <a:spLocks noChangeShapeType="1"/>
              </p:cNvSpPr>
              <p:nvPr userDrawn="1"/>
            </p:nvSpPr>
            <p:spPr bwMode="auto">
              <a:xfrm>
                <a:off x="9825197"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5" name="Line 103">
                <a:extLst>
                  <a:ext uri="{FF2B5EF4-FFF2-40B4-BE49-F238E27FC236}">
                    <a16:creationId xmlns:a16="http://schemas.microsoft.com/office/drawing/2014/main" id="{1B7CC1FA-EF48-429B-800A-C666B45F97D7}"/>
                  </a:ext>
                </a:extLst>
              </p:cNvPr>
              <p:cNvSpPr>
                <a:spLocks noChangeShapeType="1"/>
              </p:cNvSpPr>
              <p:nvPr userDrawn="1"/>
            </p:nvSpPr>
            <p:spPr bwMode="auto">
              <a:xfrm>
                <a:off x="5505467" y="613151"/>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6" name="Line 99">
                <a:extLst>
                  <a:ext uri="{FF2B5EF4-FFF2-40B4-BE49-F238E27FC236}">
                    <a16:creationId xmlns:a16="http://schemas.microsoft.com/office/drawing/2014/main" id="{C39D7A7B-875D-43E7-AA15-D0D41D5A20AC}"/>
                  </a:ext>
                </a:extLst>
              </p:cNvPr>
              <p:cNvSpPr>
                <a:spLocks noChangeShapeType="1"/>
              </p:cNvSpPr>
              <p:nvPr userDrawn="1"/>
            </p:nvSpPr>
            <p:spPr bwMode="auto">
              <a:xfrm>
                <a:off x="1041746"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7" name="Line 99">
                <a:extLst>
                  <a:ext uri="{FF2B5EF4-FFF2-40B4-BE49-F238E27FC236}">
                    <a16:creationId xmlns:a16="http://schemas.microsoft.com/office/drawing/2014/main" id="{4A221A8F-AA8C-429F-99F2-D9ACCFDE2C97}"/>
                  </a:ext>
                </a:extLst>
              </p:cNvPr>
              <p:cNvSpPr>
                <a:spLocks noChangeShapeType="1"/>
              </p:cNvSpPr>
              <p:nvPr userDrawn="1"/>
            </p:nvSpPr>
            <p:spPr bwMode="auto">
              <a:xfrm>
                <a:off x="897755"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8" name="Line 100">
                <a:extLst>
                  <a:ext uri="{FF2B5EF4-FFF2-40B4-BE49-F238E27FC236}">
                    <a16:creationId xmlns:a16="http://schemas.microsoft.com/office/drawing/2014/main" id="{1B79F200-A8BA-489D-9E77-C350590CE1E3}"/>
                  </a:ext>
                </a:extLst>
              </p:cNvPr>
              <p:cNvSpPr>
                <a:spLocks noChangeShapeType="1"/>
              </p:cNvSpPr>
              <p:nvPr userDrawn="1"/>
            </p:nvSpPr>
            <p:spPr bwMode="auto">
              <a:xfrm>
                <a:off x="9969199"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9" name="Line 99">
                <a:extLst>
                  <a:ext uri="{FF2B5EF4-FFF2-40B4-BE49-F238E27FC236}">
                    <a16:creationId xmlns:a16="http://schemas.microsoft.com/office/drawing/2014/main" id="{9A9BC62E-DEA8-496F-9E8B-1B999891A049}"/>
                  </a:ext>
                </a:extLst>
              </p:cNvPr>
              <p:cNvSpPr>
                <a:spLocks noChangeShapeType="1"/>
              </p:cNvSpPr>
              <p:nvPr userDrawn="1"/>
            </p:nvSpPr>
            <p:spPr bwMode="auto">
              <a:xfrm>
                <a:off x="321791"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0" name="Line 99">
                <a:extLst>
                  <a:ext uri="{FF2B5EF4-FFF2-40B4-BE49-F238E27FC236}">
                    <a16:creationId xmlns:a16="http://schemas.microsoft.com/office/drawing/2014/main" id="{BC335BF3-4274-4A7A-B852-B31B51C45ABF}"/>
                  </a:ext>
                </a:extLst>
              </p:cNvPr>
              <p:cNvSpPr>
                <a:spLocks noChangeShapeType="1"/>
              </p:cNvSpPr>
              <p:nvPr userDrawn="1"/>
            </p:nvSpPr>
            <p:spPr bwMode="auto">
              <a:xfrm>
                <a:off x="177800"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1" name="Line 99">
                <a:extLst>
                  <a:ext uri="{FF2B5EF4-FFF2-40B4-BE49-F238E27FC236}">
                    <a16:creationId xmlns:a16="http://schemas.microsoft.com/office/drawing/2014/main" id="{940DEF4C-4D14-40D8-A28C-36C47C1FFE43}"/>
                  </a:ext>
                </a:extLst>
              </p:cNvPr>
              <p:cNvSpPr>
                <a:spLocks noChangeShapeType="1"/>
              </p:cNvSpPr>
              <p:nvPr userDrawn="1"/>
            </p:nvSpPr>
            <p:spPr bwMode="auto">
              <a:xfrm>
                <a:off x="609773"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2" name="Line 99">
                <a:extLst>
                  <a:ext uri="{FF2B5EF4-FFF2-40B4-BE49-F238E27FC236}">
                    <a16:creationId xmlns:a16="http://schemas.microsoft.com/office/drawing/2014/main" id="{71D8B819-6FF4-4244-975C-DF2F219F8F3F}"/>
                  </a:ext>
                </a:extLst>
              </p:cNvPr>
              <p:cNvSpPr>
                <a:spLocks noChangeShapeType="1"/>
              </p:cNvSpPr>
              <p:nvPr userDrawn="1"/>
            </p:nvSpPr>
            <p:spPr bwMode="auto">
              <a:xfrm>
                <a:off x="465782"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3" name="Line 99">
                <a:extLst>
                  <a:ext uri="{FF2B5EF4-FFF2-40B4-BE49-F238E27FC236}">
                    <a16:creationId xmlns:a16="http://schemas.microsoft.com/office/drawing/2014/main" id="{29ADFD8F-4616-40E9-BE5A-9A5DDF4C845E}"/>
                  </a:ext>
                </a:extLst>
              </p:cNvPr>
              <p:cNvSpPr>
                <a:spLocks noChangeShapeType="1"/>
              </p:cNvSpPr>
              <p:nvPr userDrawn="1"/>
            </p:nvSpPr>
            <p:spPr bwMode="auto">
              <a:xfrm>
                <a:off x="753764"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4" name="Line 100">
                <a:extLst>
                  <a:ext uri="{FF2B5EF4-FFF2-40B4-BE49-F238E27FC236}">
                    <a16:creationId xmlns:a16="http://schemas.microsoft.com/office/drawing/2014/main" id="{C8F65069-8B3E-410E-BFB0-329AB5A58C49}"/>
                  </a:ext>
                </a:extLst>
              </p:cNvPr>
              <p:cNvSpPr>
                <a:spLocks noChangeShapeType="1"/>
              </p:cNvSpPr>
              <p:nvPr userDrawn="1"/>
            </p:nvSpPr>
            <p:spPr bwMode="auto">
              <a:xfrm>
                <a:off x="10113637"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5" name="Line 100">
                <a:extLst>
                  <a:ext uri="{FF2B5EF4-FFF2-40B4-BE49-F238E27FC236}">
                    <a16:creationId xmlns:a16="http://schemas.microsoft.com/office/drawing/2014/main" id="{3957CFDD-1A24-41AD-AC46-02B96736D4F9}"/>
                  </a:ext>
                </a:extLst>
              </p:cNvPr>
              <p:cNvSpPr>
                <a:spLocks noChangeShapeType="1"/>
              </p:cNvSpPr>
              <p:nvPr userDrawn="1"/>
            </p:nvSpPr>
            <p:spPr bwMode="auto">
              <a:xfrm>
                <a:off x="10258075"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6" name="Line 100">
                <a:extLst>
                  <a:ext uri="{FF2B5EF4-FFF2-40B4-BE49-F238E27FC236}">
                    <a16:creationId xmlns:a16="http://schemas.microsoft.com/office/drawing/2014/main" id="{A64D2D0B-0CD8-4B73-9AA1-49902EB1BFD3}"/>
                  </a:ext>
                </a:extLst>
              </p:cNvPr>
              <p:cNvSpPr>
                <a:spLocks noChangeShapeType="1"/>
              </p:cNvSpPr>
              <p:nvPr userDrawn="1"/>
            </p:nvSpPr>
            <p:spPr bwMode="auto">
              <a:xfrm>
                <a:off x="10402066"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77" name="Line 100">
                <a:extLst>
                  <a:ext uri="{FF2B5EF4-FFF2-40B4-BE49-F238E27FC236}">
                    <a16:creationId xmlns:a16="http://schemas.microsoft.com/office/drawing/2014/main" id="{6AB7AC07-4830-4DE3-B49F-37FAA2CE1C05}"/>
                  </a:ext>
                </a:extLst>
              </p:cNvPr>
              <p:cNvSpPr>
                <a:spLocks noChangeShapeType="1"/>
              </p:cNvSpPr>
              <p:nvPr userDrawn="1"/>
            </p:nvSpPr>
            <p:spPr bwMode="auto">
              <a:xfrm>
                <a:off x="10546068" y="613150"/>
                <a:ext cx="0" cy="6767137"/>
              </a:xfrm>
              <a:prstGeom prst="line">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grpSp>
    </p:spTree>
    <p:extLst>
      <p:ext uri="{BB962C8B-B14F-4D97-AF65-F5344CB8AC3E}">
        <p14:creationId xmlns:p14="http://schemas.microsoft.com/office/powerpoint/2010/main" val="3090608411"/>
      </p:ext>
    </p:extLst>
  </p:cSld>
  <p:clrMap bg1="lt1" tx1="dk1" bg2="lt2" tx2="dk2" accent1="accent1" accent2="accent2" accent3="accent3" accent4="accent4" accent5="accent5" accent6="accent6" hlink="hlink" folHlink="folHlink"/>
  <p:sldLayoutIdLst>
    <p:sldLayoutId id="2147483649" r:id="rId1"/>
    <p:sldLayoutId id="2147483657" r:id="rId2"/>
    <p:sldLayoutId id="2147483652" r:id="rId3"/>
    <p:sldLayoutId id="2147483651" r:id="rId4"/>
    <p:sldLayoutId id="2147483650" r:id="rId5"/>
    <p:sldLayoutId id="2147483655" r:id="rId6"/>
    <p:sldLayoutId id="2147483656" r:id="rId7"/>
    <p:sldLayoutId id="2147483653" r:id="rId8"/>
  </p:sldLayoutIdLst>
  <p:txStyles>
    <p:titleStyle>
      <a:lvl1pPr algn="ctr" defTabSz="1007943" rtl="0" eaLnBrk="1" latinLnBrk="0" hangingPunct="1">
        <a:lnSpc>
          <a:spcPct val="90000"/>
        </a:lnSpc>
        <a:spcBef>
          <a:spcPct val="0"/>
        </a:spcBef>
        <a:buNone/>
        <a:defRPr kumimoji="1" sz="4850" kern="1200">
          <a:solidFill>
            <a:schemeClr val="tx1"/>
          </a:solidFill>
          <a:latin typeface="+mj-lt"/>
          <a:ea typeface="+mj-ea"/>
          <a:cs typeface="+mj-cs"/>
        </a:defRPr>
      </a:lvl1pPr>
    </p:titleStyle>
    <p:bodyStyle>
      <a:lvl1pPr marL="0" indent="0" algn="ctr" defTabSz="1007943" rtl="0" eaLnBrk="1" latinLnBrk="0" hangingPunct="1">
        <a:lnSpc>
          <a:spcPct val="90000"/>
        </a:lnSpc>
        <a:spcBef>
          <a:spcPts val="1102"/>
        </a:spcBef>
        <a:buFontTx/>
        <a:buNone/>
        <a:defRPr kumimoji="1" sz="3086" kern="1200">
          <a:solidFill>
            <a:schemeClr val="tx1"/>
          </a:solidFill>
          <a:latin typeface="+mn-lt"/>
          <a:ea typeface="+mn-ea"/>
          <a:cs typeface="+mn-cs"/>
        </a:defRPr>
      </a:lvl1pPr>
      <a:lvl2pPr marL="0" indent="0" algn="l" defTabSz="1007943" rtl="0" eaLnBrk="1" latinLnBrk="0" hangingPunct="1">
        <a:lnSpc>
          <a:spcPct val="90000"/>
        </a:lnSpc>
        <a:spcBef>
          <a:spcPts val="551"/>
        </a:spcBef>
        <a:buFontTx/>
        <a:buNone/>
        <a:defRPr kumimoji="1" sz="2646" kern="1200">
          <a:solidFill>
            <a:schemeClr val="tx1"/>
          </a:solidFill>
          <a:latin typeface="+mn-lt"/>
          <a:ea typeface="+mn-ea"/>
          <a:cs typeface="+mn-cs"/>
        </a:defRPr>
      </a:lvl2pPr>
      <a:lvl3pPr marL="0" indent="0" algn="l" defTabSz="1007943" rtl="0" eaLnBrk="1" latinLnBrk="0" hangingPunct="1">
        <a:lnSpc>
          <a:spcPct val="90000"/>
        </a:lnSpc>
        <a:spcBef>
          <a:spcPts val="551"/>
        </a:spcBef>
        <a:buFontTx/>
        <a:buNone/>
        <a:defRPr kumimoji="1" sz="2205" kern="1200">
          <a:solidFill>
            <a:schemeClr val="tx1"/>
          </a:solidFill>
          <a:latin typeface="+mn-lt"/>
          <a:ea typeface="+mn-ea"/>
          <a:cs typeface="+mn-cs"/>
        </a:defRPr>
      </a:lvl3pPr>
      <a:lvl4pPr marL="0" indent="0" algn="l" defTabSz="1007943" rtl="0" eaLnBrk="1" latinLnBrk="0" hangingPunct="1">
        <a:lnSpc>
          <a:spcPct val="90000"/>
        </a:lnSpc>
        <a:spcBef>
          <a:spcPts val="551"/>
        </a:spcBef>
        <a:buFontTx/>
        <a:buNone/>
        <a:defRPr kumimoji="1" sz="1984" kern="1200">
          <a:solidFill>
            <a:schemeClr val="tx1"/>
          </a:solidFill>
          <a:latin typeface="+mn-lt"/>
          <a:ea typeface="+mn-ea"/>
          <a:cs typeface="+mn-cs"/>
        </a:defRPr>
      </a:lvl4pPr>
      <a:lvl5pPr marL="0" indent="0" algn="l" defTabSz="1007943" rtl="0" eaLnBrk="1" latinLnBrk="0" hangingPunct="1">
        <a:lnSpc>
          <a:spcPct val="90000"/>
        </a:lnSpc>
        <a:spcBef>
          <a:spcPts val="551"/>
        </a:spcBef>
        <a:buFontTx/>
        <a:buNone/>
        <a:defRPr kumimoji="1" sz="1984" kern="1200">
          <a:solidFill>
            <a:schemeClr val="tx1"/>
          </a:solidFill>
          <a:latin typeface="+mn-lt"/>
          <a:ea typeface="+mn-ea"/>
          <a:cs typeface="+mn-cs"/>
        </a:defRPr>
      </a:lvl5pPr>
      <a:lvl6pPr marL="2771844" indent="-251986" algn="l" defTabSz="1007943" rtl="0" eaLnBrk="1" latinLnBrk="0" hangingPunct="1">
        <a:lnSpc>
          <a:spcPct val="90000"/>
        </a:lnSpc>
        <a:spcBef>
          <a:spcPts val="551"/>
        </a:spcBef>
        <a:buFont typeface="Arial" panose="020B0604020202020204" pitchFamily="34" charset="0"/>
        <a:buChar char="•"/>
        <a:defRPr kumimoji="1" sz="1984" kern="1200">
          <a:solidFill>
            <a:schemeClr val="tx1"/>
          </a:solidFill>
          <a:latin typeface="+mn-lt"/>
          <a:ea typeface="+mn-ea"/>
          <a:cs typeface="+mn-cs"/>
        </a:defRPr>
      </a:lvl6pPr>
      <a:lvl7pPr marL="3275815" indent="-251986" algn="l" defTabSz="1007943" rtl="0" eaLnBrk="1" latinLnBrk="0" hangingPunct="1">
        <a:lnSpc>
          <a:spcPct val="90000"/>
        </a:lnSpc>
        <a:spcBef>
          <a:spcPts val="551"/>
        </a:spcBef>
        <a:buFont typeface="Arial" panose="020B0604020202020204" pitchFamily="34" charset="0"/>
        <a:buChar char="•"/>
        <a:defRPr kumimoji="1" sz="1984" kern="1200">
          <a:solidFill>
            <a:schemeClr val="tx1"/>
          </a:solidFill>
          <a:latin typeface="+mn-lt"/>
          <a:ea typeface="+mn-ea"/>
          <a:cs typeface="+mn-cs"/>
        </a:defRPr>
      </a:lvl7pPr>
      <a:lvl8pPr marL="3779787" indent="-251986" algn="l" defTabSz="1007943" rtl="0" eaLnBrk="1" latinLnBrk="0" hangingPunct="1">
        <a:lnSpc>
          <a:spcPct val="90000"/>
        </a:lnSpc>
        <a:spcBef>
          <a:spcPts val="551"/>
        </a:spcBef>
        <a:buFont typeface="Arial" panose="020B0604020202020204" pitchFamily="34" charset="0"/>
        <a:buChar char="•"/>
        <a:defRPr kumimoji="1" sz="1984" kern="1200">
          <a:solidFill>
            <a:schemeClr val="tx1"/>
          </a:solidFill>
          <a:latin typeface="+mn-lt"/>
          <a:ea typeface="+mn-ea"/>
          <a:cs typeface="+mn-cs"/>
        </a:defRPr>
      </a:lvl8pPr>
      <a:lvl9pPr marL="4283758" indent="-251986" algn="l" defTabSz="1007943" rtl="0" eaLnBrk="1" latinLnBrk="0" hangingPunct="1">
        <a:lnSpc>
          <a:spcPct val="90000"/>
        </a:lnSpc>
        <a:spcBef>
          <a:spcPts val="551"/>
        </a:spcBef>
        <a:buFont typeface="Arial" panose="020B0604020202020204" pitchFamily="34" charset="0"/>
        <a:buChar char="•"/>
        <a:defRPr kumimoji="1" sz="1984" kern="1200">
          <a:solidFill>
            <a:schemeClr val="tx1"/>
          </a:solidFill>
          <a:latin typeface="+mn-lt"/>
          <a:ea typeface="+mn-ea"/>
          <a:cs typeface="+mn-cs"/>
        </a:defRPr>
      </a:lvl9pPr>
    </p:bodyStyle>
    <p:otherStyle>
      <a:defPPr>
        <a:defRPr lang="ja-JP"/>
      </a:defPPr>
      <a:lvl1pPr marL="0" algn="l" defTabSz="1007943" rtl="0" eaLnBrk="1" latinLnBrk="0" hangingPunct="1">
        <a:defRPr kumimoji="1" sz="1984" kern="1200">
          <a:solidFill>
            <a:schemeClr val="tx1"/>
          </a:solidFill>
          <a:latin typeface="+mn-lt"/>
          <a:ea typeface="+mn-ea"/>
          <a:cs typeface="+mn-cs"/>
        </a:defRPr>
      </a:lvl1pPr>
      <a:lvl2pPr marL="503972" algn="l" defTabSz="1007943" rtl="0" eaLnBrk="1" latinLnBrk="0" hangingPunct="1">
        <a:defRPr kumimoji="1" sz="1984" kern="1200">
          <a:solidFill>
            <a:schemeClr val="tx1"/>
          </a:solidFill>
          <a:latin typeface="+mn-lt"/>
          <a:ea typeface="+mn-ea"/>
          <a:cs typeface="+mn-cs"/>
        </a:defRPr>
      </a:lvl2pPr>
      <a:lvl3pPr marL="1007943" algn="l" defTabSz="1007943" rtl="0" eaLnBrk="1" latinLnBrk="0" hangingPunct="1">
        <a:defRPr kumimoji="1" sz="1984" kern="1200">
          <a:solidFill>
            <a:schemeClr val="tx1"/>
          </a:solidFill>
          <a:latin typeface="+mn-lt"/>
          <a:ea typeface="+mn-ea"/>
          <a:cs typeface="+mn-cs"/>
        </a:defRPr>
      </a:lvl3pPr>
      <a:lvl4pPr marL="1511915" algn="l" defTabSz="1007943" rtl="0" eaLnBrk="1" latinLnBrk="0" hangingPunct="1">
        <a:defRPr kumimoji="1" sz="1984" kern="1200">
          <a:solidFill>
            <a:schemeClr val="tx1"/>
          </a:solidFill>
          <a:latin typeface="+mn-lt"/>
          <a:ea typeface="+mn-ea"/>
          <a:cs typeface="+mn-cs"/>
        </a:defRPr>
      </a:lvl4pPr>
      <a:lvl5pPr marL="2015886" algn="l" defTabSz="1007943" rtl="0" eaLnBrk="1" latinLnBrk="0" hangingPunct="1">
        <a:defRPr kumimoji="1" sz="1984" kern="1200">
          <a:solidFill>
            <a:schemeClr val="tx1"/>
          </a:solidFill>
          <a:latin typeface="+mn-lt"/>
          <a:ea typeface="+mn-ea"/>
          <a:cs typeface="+mn-cs"/>
        </a:defRPr>
      </a:lvl5pPr>
      <a:lvl6pPr marL="2519858" algn="l" defTabSz="1007943" rtl="0" eaLnBrk="1" latinLnBrk="0" hangingPunct="1">
        <a:defRPr kumimoji="1" sz="1984" kern="1200">
          <a:solidFill>
            <a:schemeClr val="tx1"/>
          </a:solidFill>
          <a:latin typeface="+mn-lt"/>
          <a:ea typeface="+mn-ea"/>
          <a:cs typeface="+mn-cs"/>
        </a:defRPr>
      </a:lvl6pPr>
      <a:lvl7pPr marL="3023829" algn="l" defTabSz="1007943" rtl="0" eaLnBrk="1" latinLnBrk="0" hangingPunct="1">
        <a:defRPr kumimoji="1" sz="1984" kern="1200">
          <a:solidFill>
            <a:schemeClr val="tx1"/>
          </a:solidFill>
          <a:latin typeface="+mn-lt"/>
          <a:ea typeface="+mn-ea"/>
          <a:cs typeface="+mn-cs"/>
        </a:defRPr>
      </a:lvl7pPr>
      <a:lvl8pPr marL="3527801" algn="l" defTabSz="1007943" rtl="0" eaLnBrk="1" latinLnBrk="0" hangingPunct="1">
        <a:defRPr kumimoji="1" sz="1984" kern="1200">
          <a:solidFill>
            <a:schemeClr val="tx1"/>
          </a:solidFill>
          <a:latin typeface="+mn-lt"/>
          <a:ea typeface="+mn-ea"/>
          <a:cs typeface="+mn-cs"/>
        </a:defRPr>
      </a:lvl8pPr>
      <a:lvl9pPr marL="4031772" algn="l" defTabSz="1007943" rtl="0" eaLnBrk="1" latinLnBrk="0" hangingPunct="1">
        <a:defRPr kumimoji="1" sz="1984"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367" userDrawn="1">
          <p15:clr>
            <a:srgbClr val="F26B43"/>
          </p15:clr>
        </p15:guide>
        <p15:guide id="2" orient="horz" pos="2381" userDrawn="1">
          <p15:clr>
            <a:srgbClr val="F26B43"/>
          </p15:clr>
        </p15:guide>
        <p15:guide id="3" orient="horz" pos="22" userDrawn="1">
          <p15:clr>
            <a:srgbClr val="F26B43"/>
          </p15:clr>
        </p15:guide>
        <p15:guide id="4" orient="horz" pos="4649" userDrawn="1">
          <p15:clr>
            <a:srgbClr val="F26B43"/>
          </p15:clr>
        </p15:guide>
        <p15:guide id="5" pos="6633" userDrawn="1">
          <p15:clr>
            <a:srgbClr val="F26B43"/>
          </p15:clr>
        </p15:guide>
        <p15:guide id="6" pos="102" userDrawn="1">
          <p15:clr>
            <a:srgbClr val="F26B43"/>
          </p15:clr>
        </p15:guide>
        <p15:guide id="7" orient="horz" pos="703" userDrawn="1">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image" Target="../media/image20.png"/><Relationship Id="rId1" Type="http://schemas.openxmlformats.org/officeDocument/2006/relationships/slideLayout" Target="../slideLayouts/slideLayout4.xml"/><Relationship Id="rId5" Type="http://schemas.openxmlformats.org/officeDocument/2006/relationships/image" Target="../media/image17.png"/><Relationship Id="rId4" Type="http://schemas.openxmlformats.org/officeDocument/2006/relationships/image" Target="../media/image19.jpeg"/></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4.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4.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4.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46.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4.xml"/></Relationships>
</file>

<file path=ppt/slides/_rels/slide147.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4.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png"/><Relationship Id="rId1" Type="http://schemas.openxmlformats.org/officeDocument/2006/relationships/slideLayout" Target="../slideLayouts/slideLayout5.xml"/><Relationship Id="rId4" Type="http://schemas.openxmlformats.org/officeDocument/2006/relationships/image" Target="../media/image24.png"/></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2.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4.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9.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7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4.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hyperlink" Target="http://aigcc.net/" TargetMode="External"/><Relationship Id="rId7" Type="http://schemas.openxmlformats.org/officeDocument/2006/relationships/image" Target="../media/image29.png"/><Relationship Id="rId2" Type="http://schemas.openxmlformats.org/officeDocument/2006/relationships/image" Target="../media/image25.png"/><Relationship Id="rId1" Type="http://schemas.openxmlformats.org/officeDocument/2006/relationships/slideLayout" Target="../slideLayouts/slideLayout5.xml"/><Relationship Id="rId6" Type="http://schemas.openxmlformats.org/officeDocument/2006/relationships/image" Target="../media/image28.png"/><Relationship Id="rId5" Type="http://schemas.openxmlformats.org/officeDocument/2006/relationships/image" Target="../media/image27.png"/><Relationship Id="rId4" Type="http://schemas.openxmlformats.org/officeDocument/2006/relationships/image" Target="../media/image26.jpeg"/><Relationship Id="rId9" Type="http://schemas.openxmlformats.org/officeDocument/2006/relationships/image" Target="../media/image31.wmf"/></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91.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Layout" Target="../slideLayouts/slideLayout4.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5.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Layout" Target="../slideLayouts/slideLayout5.xml"/></Relationships>
</file>

<file path=ppt/slides/_rels/slide31.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Layout" Target="../slideLayouts/slideLayout5.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1.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Layout" Target="../slideLayouts/slideLayout5.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chart" Target="../charts/chart1.xml"/><Relationship Id="rId1" Type="http://schemas.openxmlformats.org/officeDocument/2006/relationships/slideLayout" Target="../slideLayouts/slideLayout4.xml"/></Relationships>
</file>

<file path=ppt/slides/_rels/slide44.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chart" Target="../charts/chart2.xml"/><Relationship Id="rId1" Type="http://schemas.openxmlformats.org/officeDocument/2006/relationships/slideLayout" Target="../slideLayouts/slideLayout4.xml"/></Relationships>
</file>

<file path=ppt/slides/_rels/slide45.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chart" Target="../charts/chart3.xml"/><Relationship Id="rId1" Type="http://schemas.openxmlformats.org/officeDocument/2006/relationships/slideLayout" Target="../slideLayouts/slideLayout4.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Layout" Target="../slideLayouts/slideLayout4.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4.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4.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image" Target="../media/image17.png"/><Relationship Id="rId1" Type="http://schemas.openxmlformats.org/officeDocument/2006/relationships/slideLayout" Target="../slideLayouts/slideLayout4.xml"/><Relationship Id="rId6" Type="http://schemas.openxmlformats.org/officeDocument/2006/relationships/image" Target="../media/image14.jpeg"/><Relationship Id="rId5" Type="http://schemas.openxmlformats.org/officeDocument/2006/relationships/image" Target="../media/image20.png"/><Relationship Id="rId4" Type="http://schemas.openxmlformats.org/officeDocument/2006/relationships/image" Target="../media/image19.jpeg"/></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55ECDC26-993F-4A78-8D31-18BE42F37D6C}"/>
              </a:ext>
            </a:extLst>
          </p:cNvPr>
          <p:cNvSpPr>
            <a:spLocks noGrp="1"/>
          </p:cNvSpPr>
          <p:nvPr>
            <p:ph type="title"/>
          </p:nvPr>
        </p:nvSpPr>
        <p:spPr/>
        <p:txBody>
          <a:bodyPr>
            <a:normAutofit fontScale="90000"/>
          </a:bodyPr>
          <a:lstStyle/>
          <a:p>
            <a:r>
              <a:rPr lang="en-US" altLang="ja-JP" dirty="0"/>
              <a:t>SBT</a:t>
            </a:r>
            <a:r>
              <a:rPr lang="ja-JP" altLang="en-US" dirty="0"/>
              <a:t>（</a:t>
            </a:r>
            <a:r>
              <a:rPr lang="en-US" altLang="ja-JP" dirty="0"/>
              <a:t>Science Based Targets</a:t>
            </a:r>
            <a:r>
              <a:rPr lang="ja-JP" altLang="en-US" dirty="0"/>
              <a:t>）について</a:t>
            </a:r>
            <a:endParaRPr kumimoji="1" lang="ja-JP" altLang="en-US" sz="2000" dirty="0"/>
          </a:p>
        </p:txBody>
      </p:sp>
      <p:sp>
        <p:nvSpPr>
          <p:cNvPr id="5" name="コンテンツ プレースホルダー 4">
            <a:extLst>
              <a:ext uri="{FF2B5EF4-FFF2-40B4-BE49-F238E27FC236}">
                <a16:creationId xmlns:a16="http://schemas.microsoft.com/office/drawing/2014/main" id="{C7D0EF22-0736-453B-81AA-BA6690C35C21}"/>
              </a:ext>
            </a:extLst>
          </p:cNvPr>
          <p:cNvSpPr>
            <a:spLocks noGrp="1"/>
          </p:cNvSpPr>
          <p:nvPr>
            <p:ph sz="quarter" idx="16"/>
          </p:nvPr>
        </p:nvSpPr>
        <p:spPr>
          <a:xfrm>
            <a:off x="3545906" y="5724053"/>
            <a:ext cx="3600000" cy="288000"/>
          </a:xfrm>
        </p:spPr>
        <p:txBody>
          <a:bodyPr/>
          <a:lstStyle/>
          <a:p>
            <a:r>
              <a:rPr lang="ja-JP" altLang="en-US" dirty="0"/>
              <a:t>環境省</a:t>
            </a:r>
          </a:p>
        </p:txBody>
      </p:sp>
    </p:spTree>
    <p:extLst>
      <p:ext uri="{BB962C8B-B14F-4D97-AF65-F5344CB8AC3E}">
        <p14:creationId xmlns:p14="http://schemas.microsoft.com/office/powerpoint/2010/main" val="161867678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a:t>
            </a:r>
            <a:r>
              <a:rPr lang="ja-JP" altLang="en-US" dirty="0"/>
              <a:t>の運営機関の詳細</a:t>
            </a:r>
            <a:endParaRPr kumimoji="1" lang="ja-JP" altLang="en-US" dirty="0"/>
          </a:p>
        </p:txBody>
      </p:sp>
      <p:graphicFrame>
        <p:nvGraphicFramePr>
          <p:cNvPr id="12" name="表 11"/>
          <p:cNvGraphicFramePr>
            <a:graphicFrameLocks noGrp="1"/>
          </p:cNvGraphicFramePr>
          <p:nvPr>
            <p:extLst>
              <p:ext uri="{D42A27DB-BD31-4B8C-83A1-F6EECF244321}">
                <p14:modId xmlns:p14="http://schemas.microsoft.com/office/powerpoint/2010/main" val="2498951691"/>
              </p:ext>
            </p:extLst>
          </p:nvPr>
        </p:nvGraphicFramePr>
        <p:xfrm>
          <a:off x="498239" y="1217580"/>
          <a:ext cx="9751385" cy="5845920"/>
        </p:xfrm>
        <a:graphic>
          <a:graphicData uri="http://schemas.openxmlformats.org/drawingml/2006/table">
            <a:tbl>
              <a:tblPr firstRow="1" bandRow="1"/>
              <a:tblGrid>
                <a:gridCol w="1836000">
                  <a:extLst>
                    <a:ext uri="{9D8B030D-6E8A-4147-A177-3AD203B41FA5}">
                      <a16:colId xmlns:a16="http://schemas.microsoft.com/office/drawing/2014/main" val="20000"/>
                    </a:ext>
                  </a:extLst>
                </a:gridCol>
                <a:gridCol w="7915385">
                  <a:extLst>
                    <a:ext uri="{9D8B030D-6E8A-4147-A177-3AD203B41FA5}">
                      <a16:colId xmlns:a16="http://schemas.microsoft.com/office/drawing/2014/main" val="20001"/>
                    </a:ext>
                  </a:extLst>
                </a:gridCol>
              </a:tblGrid>
              <a:tr h="452790">
                <a:tc>
                  <a:txBody>
                    <a:bodyPr/>
                    <a:lstStyle>
                      <a:lvl1pPr marL="0" algn="l" defTabSz="914400" rtl="0" eaLnBrk="1" latinLnBrk="0" hangingPunct="1">
                        <a:defRPr kumimoji="1" sz="1800" b="1" kern="1200">
                          <a:solidFill>
                            <a:schemeClr val="lt1"/>
                          </a:solidFill>
                          <a:latin typeface="Segoe UI"/>
                          <a:ea typeface="Meiryo UI"/>
                        </a:defRPr>
                      </a:lvl1pPr>
                      <a:lvl2pPr marL="457200" algn="l" defTabSz="914400" rtl="0" eaLnBrk="1" latinLnBrk="0" hangingPunct="1">
                        <a:defRPr kumimoji="1" sz="1800" b="1" kern="1200">
                          <a:solidFill>
                            <a:schemeClr val="lt1"/>
                          </a:solidFill>
                          <a:latin typeface="Segoe UI"/>
                          <a:ea typeface="Meiryo UI"/>
                        </a:defRPr>
                      </a:lvl2pPr>
                      <a:lvl3pPr marL="914400" algn="l" defTabSz="914400" rtl="0" eaLnBrk="1" latinLnBrk="0" hangingPunct="1">
                        <a:defRPr kumimoji="1" sz="1800" b="1" kern="1200">
                          <a:solidFill>
                            <a:schemeClr val="lt1"/>
                          </a:solidFill>
                          <a:latin typeface="Segoe UI"/>
                          <a:ea typeface="Meiryo UI"/>
                        </a:defRPr>
                      </a:lvl3pPr>
                      <a:lvl4pPr marL="1371600" algn="l" defTabSz="914400" rtl="0" eaLnBrk="1" latinLnBrk="0" hangingPunct="1">
                        <a:defRPr kumimoji="1" sz="1800" b="1" kern="1200">
                          <a:solidFill>
                            <a:schemeClr val="lt1"/>
                          </a:solidFill>
                          <a:latin typeface="Segoe UI"/>
                          <a:ea typeface="Meiryo UI"/>
                        </a:defRPr>
                      </a:lvl4pPr>
                      <a:lvl5pPr marL="1828800" algn="l" defTabSz="914400" rtl="0" eaLnBrk="1" latinLnBrk="0" hangingPunct="1">
                        <a:defRPr kumimoji="1" sz="1800" b="1" kern="1200">
                          <a:solidFill>
                            <a:schemeClr val="lt1"/>
                          </a:solidFill>
                          <a:latin typeface="Segoe UI"/>
                          <a:ea typeface="Meiryo UI"/>
                        </a:defRPr>
                      </a:lvl5pPr>
                      <a:lvl6pPr marL="2286000" algn="l" defTabSz="914400" rtl="0" eaLnBrk="1" latinLnBrk="0" hangingPunct="1">
                        <a:defRPr kumimoji="1" sz="1800" b="1" kern="1200">
                          <a:solidFill>
                            <a:schemeClr val="lt1"/>
                          </a:solidFill>
                          <a:latin typeface="Segoe UI"/>
                          <a:ea typeface="Meiryo UI"/>
                        </a:defRPr>
                      </a:lvl6pPr>
                      <a:lvl7pPr marL="2743200" algn="l" defTabSz="914400" rtl="0" eaLnBrk="1" latinLnBrk="0" hangingPunct="1">
                        <a:defRPr kumimoji="1" sz="1800" b="1" kern="1200">
                          <a:solidFill>
                            <a:schemeClr val="lt1"/>
                          </a:solidFill>
                          <a:latin typeface="Segoe UI"/>
                          <a:ea typeface="Meiryo UI"/>
                        </a:defRPr>
                      </a:lvl7pPr>
                      <a:lvl8pPr marL="3200400" algn="l" defTabSz="914400" rtl="0" eaLnBrk="1" latinLnBrk="0" hangingPunct="1">
                        <a:defRPr kumimoji="1" sz="1800" b="1" kern="1200">
                          <a:solidFill>
                            <a:schemeClr val="lt1"/>
                          </a:solidFill>
                          <a:latin typeface="Segoe UI"/>
                          <a:ea typeface="Meiryo UI"/>
                        </a:defRPr>
                      </a:lvl8pPr>
                      <a:lvl9pPr marL="3657600" algn="l" defTabSz="914400" rtl="0" eaLnBrk="1" latinLnBrk="0" hangingPunct="1">
                        <a:defRPr kumimoji="1" sz="1800" b="1" kern="1200">
                          <a:solidFill>
                            <a:schemeClr val="lt1"/>
                          </a:solidFill>
                          <a:latin typeface="Segoe UI"/>
                          <a:ea typeface="Meiryo UI"/>
                        </a:defRPr>
                      </a:lvl9pPr>
                    </a:lstStyle>
                    <a:p>
                      <a:pPr algn="ctr"/>
                      <a:r>
                        <a:rPr kumimoji="1" lang="ja-JP" altLang="en-US" sz="24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組織</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b="1" kern="1200">
                          <a:solidFill>
                            <a:schemeClr val="lt1"/>
                          </a:solidFill>
                          <a:latin typeface="Segoe UI"/>
                          <a:ea typeface="Meiryo UI"/>
                        </a:defRPr>
                      </a:lvl1pPr>
                      <a:lvl2pPr marL="457200" algn="l" defTabSz="914400" rtl="0" eaLnBrk="1" latinLnBrk="0" hangingPunct="1">
                        <a:defRPr kumimoji="1" sz="1800" b="1" kern="1200">
                          <a:solidFill>
                            <a:schemeClr val="lt1"/>
                          </a:solidFill>
                          <a:latin typeface="Segoe UI"/>
                          <a:ea typeface="Meiryo UI"/>
                        </a:defRPr>
                      </a:lvl2pPr>
                      <a:lvl3pPr marL="914400" algn="l" defTabSz="914400" rtl="0" eaLnBrk="1" latinLnBrk="0" hangingPunct="1">
                        <a:defRPr kumimoji="1" sz="1800" b="1" kern="1200">
                          <a:solidFill>
                            <a:schemeClr val="lt1"/>
                          </a:solidFill>
                          <a:latin typeface="Segoe UI"/>
                          <a:ea typeface="Meiryo UI"/>
                        </a:defRPr>
                      </a:lvl3pPr>
                      <a:lvl4pPr marL="1371600" algn="l" defTabSz="914400" rtl="0" eaLnBrk="1" latinLnBrk="0" hangingPunct="1">
                        <a:defRPr kumimoji="1" sz="1800" b="1" kern="1200">
                          <a:solidFill>
                            <a:schemeClr val="lt1"/>
                          </a:solidFill>
                          <a:latin typeface="Segoe UI"/>
                          <a:ea typeface="Meiryo UI"/>
                        </a:defRPr>
                      </a:lvl4pPr>
                      <a:lvl5pPr marL="1828800" algn="l" defTabSz="914400" rtl="0" eaLnBrk="1" latinLnBrk="0" hangingPunct="1">
                        <a:defRPr kumimoji="1" sz="1800" b="1" kern="1200">
                          <a:solidFill>
                            <a:schemeClr val="lt1"/>
                          </a:solidFill>
                          <a:latin typeface="Segoe UI"/>
                          <a:ea typeface="Meiryo UI"/>
                        </a:defRPr>
                      </a:lvl5pPr>
                      <a:lvl6pPr marL="2286000" algn="l" defTabSz="914400" rtl="0" eaLnBrk="1" latinLnBrk="0" hangingPunct="1">
                        <a:defRPr kumimoji="1" sz="1800" b="1" kern="1200">
                          <a:solidFill>
                            <a:schemeClr val="lt1"/>
                          </a:solidFill>
                          <a:latin typeface="Segoe UI"/>
                          <a:ea typeface="Meiryo UI"/>
                        </a:defRPr>
                      </a:lvl6pPr>
                      <a:lvl7pPr marL="2743200" algn="l" defTabSz="914400" rtl="0" eaLnBrk="1" latinLnBrk="0" hangingPunct="1">
                        <a:defRPr kumimoji="1" sz="1800" b="1" kern="1200">
                          <a:solidFill>
                            <a:schemeClr val="lt1"/>
                          </a:solidFill>
                          <a:latin typeface="Segoe UI"/>
                          <a:ea typeface="Meiryo UI"/>
                        </a:defRPr>
                      </a:lvl7pPr>
                      <a:lvl8pPr marL="3200400" algn="l" defTabSz="914400" rtl="0" eaLnBrk="1" latinLnBrk="0" hangingPunct="1">
                        <a:defRPr kumimoji="1" sz="1800" b="1" kern="1200">
                          <a:solidFill>
                            <a:schemeClr val="lt1"/>
                          </a:solidFill>
                          <a:latin typeface="Segoe UI"/>
                          <a:ea typeface="Meiryo UI"/>
                        </a:defRPr>
                      </a:lvl8pPr>
                      <a:lvl9pPr marL="3657600" algn="l" defTabSz="914400" rtl="0" eaLnBrk="1" latinLnBrk="0" hangingPunct="1">
                        <a:defRPr kumimoji="1" sz="1800" b="1" kern="1200">
                          <a:solidFill>
                            <a:schemeClr val="lt1"/>
                          </a:solidFill>
                          <a:latin typeface="Segoe UI"/>
                          <a:ea typeface="Meiryo UI"/>
                        </a:defRPr>
                      </a:lvl9pPr>
                    </a:lstStyle>
                    <a:p>
                      <a:pPr algn="ctr"/>
                      <a:r>
                        <a:rPr kumimoji="1" lang="ja-JP" altLang="en-US" sz="24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概要</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extLst>
                  <a:ext uri="{0D108BD9-81ED-4DB2-BD59-A6C34878D82A}">
                    <a16:rowId xmlns:a16="http://schemas.microsoft.com/office/drawing/2014/main" val="10000"/>
                  </a:ext>
                </a:extLst>
              </a:tr>
              <a:tr h="1297999">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algn="ctr"/>
                      <a:endParaRPr kumimoji="1"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pPr algn="ctr"/>
                      <a:r>
                        <a:rPr kumimoji="1" lang="en-US" altLang="ja-JP" sz="1600" dirty="0">
                          <a:latin typeface="Meiryo UI" panose="020B0604030504040204" pitchFamily="50" charset="-128"/>
                          <a:ea typeface="Meiryo UI" panose="020B0604030504040204" pitchFamily="50" charset="-128"/>
                          <a:cs typeface="Meiryo UI" panose="020B0604030504040204" pitchFamily="50" charset="-128"/>
                        </a:rPr>
                        <a:t>CDP</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marL="108000" indent="-108000">
                        <a:buFont typeface="Arial" panose="020B0604020202020204" pitchFamily="34" charset="0"/>
                        <a:buChar char="•"/>
                      </a:pPr>
                      <a:r>
                        <a:rPr kumimoji="1" lang="ja-JP" altLang="en-US" sz="2000" dirty="0">
                          <a:latin typeface="Meiryo UI" panose="020B0604030504040204" pitchFamily="50" charset="-128"/>
                          <a:ea typeface="Meiryo UI" panose="020B0604030504040204" pitchFamily="50" charset="-128"/>
                          <a:cs typeface="Meiryo UI" panose="020B0604030504040204" pitchFamily="50" charset="-128"/>
                        </a:rPr>
                        <a:t>企業の気候変動、水、森林に関する世界最大の情報開示プログラムを運営する英国で設立された国際</a:t>
                      </a:r>
                      <a:r>
                        <a:rPr kumimoji="1" lang="en-US" altLang="ja-JP" sz="2000" dirty="0">
                          <a:latin typeface="Meiryo UI" panose="020B0604030504040204" pitchFamily="50" charset="-128"/>
                          <a:ea typeface="Meiryo UI" panose="020B0604030504040204" pitchFamily="50" charset="-128"/>
                          <a:cs typeface="Meiryo UI" panose="020B0604030504040204" pitchFamily="50" charset="-128"/>
                        </a:rPr>
                        <a:t>NGO</a:t>
                      </a:r>
                      <a:r>
                        <a:rPr kumimoji="1" lang="ja-JP" altLang="en-US" sz="2000" dirty="0" err="1">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2000" dirty="0">
                        <a:latin typeface="Meiryo UI" panose="020B0604030504040204" pitchFamily="50" charset="-128"/>
                        <a:ea typeface="Meiryo UI" panose="020B0604030504040204" pitchFamily="50" charset="-128"/>
                        <a:cs typeface="Meiryo UI" panose="020B0604030504040204" pitchFamily="50" charset="-128"/>
                      </a:endParaRPr>
                    </a:p>
                    <a:p>
                      <a:pPr marL="108000" indent="-108000">
                        <a:buFont typeface="Arial" panose="020B0604020202020204" pitchFamily="34" charset="0"/>
                        <a:buChar char="•"/>
                      </a:pPr>
                      <a:r>
                        <a:rPr kumimoji="1" lang="ja-JP" altLang="en-US" sz="2000" dirty="0">
                          <a:latin typeface="Meiryo UI" panose="020B0604030504040204" pitchFamily="50" charset="-128"/>
                          <a:ea typeface="Meiryo UI" panose="020B0604030504040204" pitchFamily="50" charset="-128"/>
                          <a:cs typeface="Meiryo UI" panose="020B0604030504040204" pitchFamily="50" charset="-128"/>
                        </a:rPr>
                        <a:t>世界約</a:t>
                      </a:r>
                      <a:r>
                        <a:rPr kumimoji="1" lang="en-US" altLang="ja-JP" sz="2000" dirty="0">
                          <a:latin typeface="Meiryo UI" panose="020B0604030504040204" pitchFamily="50" charset="-128"/>
                          <a:ea typeface="Meiryo UI" panose="020B0604030504040204" pitchFamily="50" charset="-128"/>
                          <a:cs typeface="Meiryo UI" panose="020B0604030504040204" pitchFamily="50" charset="-128"/>
                        </a:rPr>
                        <a:t>23,000</a:t>
                      </a:r>
                      <a:r>
                        <a:rPr kumimoji="1" lang="ja-JP" altLang="en-US" sz="2000" dirty="0">
                          <a:latin typeface="Meiryo UI" panose="020B0604030504040204" pitchFamily="50" charset="-128"/>
                          <a:ea typeface="Meiryo UI" panose="020B0604030504040204" pitchFamily="50" charset="-128"/>
                          <a:cs typeface="Meiryo UI" panose="020B0604030504040204" pitchFamily="50" charset="-128"/>
                        </a:rPr>
                        <a:t>社の環境データを有する</a:t>
                      </a:r>
                      <a:r>
                        <a:rPr kumimoji="1" lang="en-US" altLang="ja-JP" sz="2000" dirty="0">
                          <a:latin typeface="Meiryo UI" panose="020B0604030504040204" pitchFamily="50" charset="-128"/>
                          <a:ea typeface="Meiryo UI" panose="020B0604030504040204" pitchFamily="50" charset="-128"/>
                          <a:cs typeface="Meiryo UI" panose="020B0604030504040204" pitchFamily="50" charset="-128"/>
                        </a:rPr>
                        <a:t>CDP</a:t>
                      </a:r>
                      <a:r>
                        <a:rPr kumimoji="1" lang="ja-JP" altLang="en-US" sz="2000" dirty="0">
                          <a:latin typeface="Meiryo UI" panose="020B0604030504040204" pitchFamily="50" charset="-128"/>
                          <a:ea typeface="Meiryo UI" panose="020B0604030504040204" pitchFamily="50" charset="-128"/>
                          <a:cs typeface="Meiryo UI" panose="020B0604030504040204" pitchFamily="50" charset="-128"/>
                        </a:rPr>
                        <a:t>データは</a:t>
                      </a:r>
                      <a:r>
                        <a:rPr kumimoji="1" lang="en-US" altLang="ja-JP" sz="2000" dirty="0">
                          <a:latin typeface="Meiryo UI" panose="020B0604030504040204" pitchFamily="50" charset="-128"/>
                          <a:ea typeface="Meiryo UI" panose="020B0604030504040204" pitchFamily="50" charset="-128"/>
                          <a:cs typeface="Meiryo UI" panose="020B0604030504040204" pitchFamily="50" charset="-128"/>
                        </a:rPr>
                        <a:t>740</a:t>
                      </a:r>
                      <a:r>
                        <a:rPr kumimoji="1" lang="ja-JP" altLang="en-US" sz="2000" dirty="0">
                          <a:latin typeface="Meiryo UI" panose="020B0604030504040204" pitchFamily="50" charset="-128"/>
                          <a:ea typeface="Meiryo UI" panose="020B0604030504040204" pitchFamily="50" charset="-128"/>
                          <a:cs typeface="Meiryo UI" panose="020B0604030504040204" pitchFamily="50" charset="-128"/>
                        </a:rPr>
                        <a:t>超の機関投資家の</a:t>
                      </a:r>
                      <a:r>
                        <a:rPr kumimoji="1" lang="en-US" altLang="ja-JP" sz="2000" dirty="0">
                          <a:latin typeface="Meiryo UI" panose="020B0604030504040204" pitchFamily="50" charset="-128"/>
                          <a:ea typeface="Meiryo UI" panose="020B0604030504040204" pitchFamily="50" charset="-128"/>
                          <a:cs typeface="Meiryo UI" panose="020B0604030504040204" pitchFamily="50" charset="-128"/>
                        </a:rPr>
                        <a:t>ESG</a:t>
                      </a:r>
                      <a:r>
                        <a:rPr kumimoji="1" lang="ja-JP" altLang="en-US" sz="2000" dirty="0">
                          <a:latin typeface="Meiryo UI" panose="020B0604030504040204" pitchFamily="50" charset="-128"/>
                          <a:ea typeface="Meiryo UI" panose="020B0604030504040204" pitchFamily="50" charset="-128"/>
                          <a:cs typeface="Meiryo UI" panose="020B0604030504040204" pitchFamily="50" charset="-128"/>
                        </a:rPr>
                        <a:t>投資における基礎データとしての地位を確立（</a:t>
                      </a:r>
                      <a:r>
                        <a:rPr kumimoji="1" lang="en-US" altLang="ja-JP" sz="2000" dirty="0">
                          <a:latin typeface="Meiryo UI" panose="020B0604030504040204" pitchFamily="50" charset="-128"/>
                          <a:ea typeface="Meiryo UI" panose="020B0604030504040204" pitchFamily="50" charset="-128"/>
                          <a:cs typeface="Meiryo UI" panose="020B0604030504040204" pitchFamily="50" charset="-128"/>
                        </a:rPr>
                        <a:t>2024</a:t>
                      </a:r>
                      <a:r>
                        <a:rPr kumimoji="1" lang="ja-JP" altLang="en-US" sz="2000" dirty="0">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2000" dirty="0">
                          <a:latin typeface="Meiryo UI" panose="020B0604030504040204" pitchFamily="50" charset="-128"/>
                          <a:ea typeface="Meiryo UI" panose="020B0604030504040204" pitchFamily="50" charset="-128"/>
                          <a:cs typeface="Meiryo UI" panose="020B0604030504040204" pitchFamily="50" charset="-128"/>
                        </a:rPr>
                        <a:t>3</a:t>
                      </a:r>
                      <a:r>
                        <a:rPr kumimoji="1" lang="ja-JP" altLang="en-US" sz="2000" dirty="0">
                          <a:latin typeface="Meiryo UI" panose="020B0604030504040204" pitchFamily="50" charset="-128"/>
                          <a:ea typeface="Meiryo UI" panose="020B0604030504040204" pitchFamily="50" charset="-128"/>
                          <a:cs typeface="Meiryo UI" panose="020B0604030504040204" pitchFamily="50" charset="-128"/>
                        </a:rPr>
                        <a:t>月時点）。</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297999">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algn="ctr"/>
                      <a:endParaRPr kumimoji="1" lang="en-US" altLang="ja-JP"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endParaRPr kumimoji="1" lang="en-US" altLang="ja-JP"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国連グローバル</a:t>
                      </a:r>
                      <a:endParaRPr kumimoji="1" lang="en-US" altLang="ja-JP"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コンパクト（</a:t>
                      </a:r>
                      <a:r>
                        <a:rPr kumimoji="1" lang="en-US" altLang="ja-JP"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UNGC</a:t>
                      </a:r>
                      <a:r>
                        <a:rPr kumimoji="1"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marL="108000" indent="-108000">
                        <a:buFont typeface="Arial" panose="020B0604020202020204" pitchFamily="34" charset="0"/>
                        <a:buChar char="•"/>
                      </a:pPr>
                      <a:r>
                        <a:rPr kumimoji="1" lang="ja-JP" altLang="en-US" sz="2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参加企業・団体に「人権」「労働」「環境」「腐敗防止」の</a:t>
                      </a:r>
                      <a:r>
                        <a:rPr kumimoji="1" lang="en-US" altLang="ja-JP" sz="2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kumimoji="1" lang="ja-JP" altLang="en-US" sz="2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分野で、本質的な価値観を容認し、支持し、実行に移すことを求めているイニシアティブ。</a:t>
                      </a:r>
                      <a:endParaRPr kumimoji="1" lang="en-US" altLang="ja-JP" sz="2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08000" indent="-108000">
                        <a:buFont typeface="Arial" panose="020B0604020202020204" pitchFamily="34" charset="0"/>
                        <a:buChar char="•"/>
                      </a:pPr>
                      <a:r>
                        <a:rPr kumimoji="1" lang="en-US" altLang="ja-JP" sz="2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1999</a:t>
                      </a:r>
                      <a:r>
                        <a:rPr kumimoji="1" lang="ja-JP" altLang="en-US" sz="2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年に当時の国連事務総長が提唱し、現事務総長のアントニオ・グテーレスも支持。現在約</a:t>
                      </a:r>
                      <a:r>
                        <a:rPr kumimoji="1" lang="en-US" altLang="ja-JP" sz="2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2</a:t>
                      </a:r>
                      <a:r>
                        <a:rPr kumimoji="1" lang="ja-JP" altLang="en-US" sz="2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万</a:t>
                      </a:r>
                      <a:r>
                        <a:rPr kumimoji="1" lang="en-US" altLang="ja-JP" sz="2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4000</a:t>
                      </a:r>
                      <a:r>
                        <a:rPr kumimoji="1" lang="ja-JP" altLang="en-US" sz="2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の企業・団体が加盟（日本は</a:t>
                      </a:r>
                      <a:r>
                        <a:rPr kumimoji="1" lang="en-US" altLang="ja-JP" sz="2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597</a:t>
                      </a:r>
                      <a:r>
                        <a:rPr kumimoji="1" lang="ja-JP" altLang="en-US" sz="2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の企業・団体が加盟（</a:t>
                      </a:r>
                      <a:r>
                        <a:rPr kumimoji="1" lang="en-US" altLang="ja-JP" sz="2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2024</a:t>
                      </a:r>
                      <a:r>
                        <a:rPr kumimoji="1" lang="ja-JP" altLang="en-US" sz="2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2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3</a:t>
                      </a:r>
                      <a:r>
                        <a:rPr kumimoji="1" lang="ja-JP" altLang="en-US" sz="2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月時点））。</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297999">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algn="ctr"/>
                      <a:endParaRPr kumimoji="1"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pPr algn="ctr"/>
                      <a:endParaRPr kumimoji="1"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世界資源研究所（</a:t>
                      </a:r>
                      <a:r>
                        <a:rPr kumimoji="1" lang="en-US" altLang="ja-JP" sz="1600" dirty="0">
                          <a:latin typeface="Meiryo UI" panose="020B0604030504040204" pitchFamily="50" charset="-128"/>
                          <a:ea typeface="Meiryo UI" panose="020B0604030504040204" pitchFamily="50" charset="-128"/>
                          <a:cs typeface="Meiryo UI" panose="020B0604030504040204" pitchFamily="50" charset="-128"/>
                        </a:rPr>
                        <a:t>WRI</a:t>
                      </a: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marL="108000" indent="-108000">
                        <a:buFont typeface="Arial" panose="020B0604020202020204" pitchFamily="34" charset="0"/>
                        <a:buChar char="•"/>
                      </a:pPr>
                      <a:r>
                        <a:rPr kumimoji="1" lang="ja-JP" altLang="en-US" sz="2000" dirty="0">
                          <a:latin typeface="Meiryo UI" panose="020B0604030504040204" pitchFamily="50" charset="-128"/>
                          <a:ea typeface="Meiryo UI" panose="020B0604030504040204" pitchFamily="50" charset="-128"/>
                          <a:cs typeface="Meiryo UI" panose="020B0604030504040204" pitchFamily="50" charset="-128"/>
                        </a:rPr>
                        <a:t>気候、エネルギー、食料、森林、水等の自然資源の持続可能性について調査・研究を行う国際的なシンクタンク。</a:t>
                      </a:r>
                      <a:endParaRPr kumimoji="1" lang="en-US" altLang="ja-JP" sz="2000" dirty="0">
                        <a:latin typeface="Meiryo UI" panose="020B0604030504040204" pitchFamily="50" charset="-128"/>
                        <a:ea typeface="Meiryo UI" panose="020B0604030504040204" pitchFamily="50" charset="-128"/>
                        <a:cs typeface="Meiryo UI" panose="020B0604030504040204" pitchFamily="50" charset="-128"/>
                      </a:endParaRPr>
                    </a:p>
                    <a:p>
                      <a:pPr marL="108000" indent="-108000">
                        <a:buFont typeface="Arial" panose="020B0604020202020204" pitchFamily="34" charset="0"/>
                        <a:buChar char="•"/>
                      </a:pPr>
                      <a:r>
                        <a:rPr kumimoji="1" lang="ja-JP" altLang="en-US" sz="2000" dirty="0">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2000" dirty="0">
                          <a:latin typeface="Meiryo UI" panose="020B0604030504040204" pitchFamily="50" charset="-128"/>
                          <a:ea typeface="Meiryo UI" panose="020B0604030504040204" pitchFamily="50" charset="-128"/>
                          <a:cs typeface="Meiryo UI" panose="020B0604030504040204" pitchFamily="50" charset="-128"/>
                        </a:rPr>
                        <a:t>GHG</a:t>
                      </a:r>
                      <a:r>
                        <a:rPr kumimoji="1" lang="ja-JP" altLang="en-US" sz="2000" dirty="0">
                          <a:latin typeface="Meiryo UI" panose="020B0604030504040204" pitchFamily="50" charset="-128"/>
                          <a:ea typeface="Meiryo UI" panose="020B0604030504040204" pitchFamily="50" charset="-128"/>
                          <a:cs typeface="Meiryo UI" panose="020B0604030504040204" pitchFamily="50" charset="-128"/>
                        </a:rPr>
                        <a:t>プロトコル」の共催団体の一つとして、国際的な</a:t>
                      </a:r>
                      <a:r>
                        <a:rPr kumimoji="1" lang="en-US" altLang="ja-JP" sz="2000" dirty="0">
                          <a:latin typeface="Meiryo UI" panose="020B0604030504040204" pitchFamily="50" charset="-128"/>
                          <a:ea typeface="Meiryo UI" panose="020B0604030504040204" pitchFamily="50" charset="-128"/>
                          <a:cs typeface="Meiryo UI" panose="020B0604030504040204" pitchFamily="50" charset="-128"/>
                        </a:rPr>
                        <a:t>GHG</a:t>
                      </a:r>
                      <a:r>
                        <a:rPr kumimoji="1" lang="ja-JP" altLang="en-US" sz="2000" dirty="0">
                          <a:latin typeface="Meiryo UI" panose="020B0604030504040204" pitchFamily="50" charset="-128"/>
                          <a:ea typeface="Meiryo UI" panose="020B0604030504040204" pitchFamily="50" charset="-128"/>
                          <a:cs typeface="Meiryo UI" panose="020B0604030504040204" pitchFamily="50" charset="-128"/>
                        </a:rPr>
                        <a:t>排出量算定基準の作成などにも取組む。</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152000">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algn="ctr"/>
                      <a:endParaRPr kumimoji="1"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pPr algn="ctr"/>
                      <a:endParaRPr kumimoji="1"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世界自然保護基金（</a:t>
                      </a:r>
                      <a:r>
                        <a:rPr kumimoji="1" lang="en-US" altLang="ja-JP" sz="1600" dirty="0">
                          <a:latin typeface="Meiryo UI" panose="020B0604030504040204" pitchFamily="50" charset="-128"/>
                          <a:ea typeface="Meiryo UI" panose="020B0604030504040204" pitchFamily="50" charset="-128"/>
                          <a:cs typeface="Meiryo UI" panose="020B0604030504040204" pitchFamily="50" charset="-128"/>
                        </a:rPr>
                        <a:t>WWF</a:t>
                      </a: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marL="108000" indent="-108000">
                        <a:buFont typeface="Arial" panose="020B0604020202020204" pitchFamily="34" charset="0"/>
                        <a:buChar char="•"/>
                      </a:pPr>
                      <a:r>
                        <a:rPr kumimoji="1" lang="ja-JP" altLang="en-US" sz="2000" dirty="0">
                          <a:latin typeface="Meiryo UI" panose="020B0604030504040204" pitchFamily="50" charset="-128"/>
                          <a:ea typeface="Meiryo UI" panose="020B0604030504040204" pitchFamily="50" charset="-128"/>
                          <a:cs typeface="Meiryo UI" panose="020B0604030504040204" pitchFamily="50" charset="-128"/>
                        </a:rPr>
                        <a:t>生物多様性の保全、再生可能な資源利用、環境汚染と浪費的な消費の削減を使命とし、世界約</a:t>
                      </a:r>
                      <a:r>
                        <a:rPr kumimoji="1" lang="en-US" altLang="ja-JP" sz="2000" dirty="0">
                          <a:latin typeface="Meiryo UI" panose="020B0604030504040204" pitchFamily="50" charset="-128"/>
                          <a:ea typeface="Meiryo UI" panose="020B0604030504040204" pitchFamily="50" charset="-128"/>
                          <a:cs typeface="Meiryo UI" panose="020B0604030504040204" pitchFamily="50" charset="-128"/>
                        </a:rPr>
                        <a:t>100</a:t>
                      </a:r>
                      <a:r>
                        <a:rPr kumimoji="1" lang="ja-JP" altLang="en-US" sz="2000" dirty="0">
                          <a:latin typeface="Meiryo UI" panose="020B0604030504040204" pitchFamily="50" charset="-128"/>
                          <a:ea typeface="Meiryo UI" panose="020B0604030504040204" pitchFamily="50" charset="-128"/>
                          <a:cs typeface="Meiryo UI" panose="020B0604030504040204" pitchFamily="50" charset="-128"/>
                        </a:rPr>
                        <a:t>カ国以上で活動する環境保全団体。</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bl>
          </a:graphicData>
        </a:graphic>
      </p:graphicFrame>
      <p:sp>
        <p:nvSpPr>
          <p:cNvPr id="3" name="object 8">
            <a:extLst>
              <a:ext uri="{FF2B5EF4-FFF2-40B4-BE49-F238E27FC236}">
                <a16:creationId xmlns:a16="http://schemas.microsoft.com/office/drawing/2014/main" id="{F609D152-E330-5165-3E43-A7BE1AD1AF79}"/>
              </a:ext>
            </a:extLst>
          </p:cNvPr>
          <p:cNvSpPr>
            <a:spLocks noChangeAspect="1"/>
          </p:cNvSpPr>
          <p:nvPr/>
        </p:nvSpPr>
        <p:spPr>
          <a:xfrm>
            <a:off x="1055180" y="1823586"/>
            <a:ext cx="739263" cy="359069"/>
          </a:xfrm>
          <a:prstGeom prst="rect">
            <a:avLst/>
          </a:prstGeom>
          <a:blipFill>
            <a:blip r:embed="rId2" cstate="email">
              <a:extLst>
                <a:ext uri="{28A0092B-C50C-407E-A947-70E740481C1C}">
                  <a14:useLocalDpi xmlns:a14="http://schemas.microsoft.com/office/drawing/2010/main"/>
                </a:ext>
              </a:extLst>
            </a:blip>
            <a:stretch>
              <a:fillRect/>
            </a:stretch>
          </a:blipFill>
          <a:ln w="38100">
            <a:noFill/>
          </a:ln>
        </p:spPr>
        <p:txBody>
          <a:bodyPr wrap="square" lIns="0" tIns="0" rIns="0" bIns="0" rtlCol="0">
            <a:noAutofit/>
          </a:bodyPr>
          <a:lstStyle/>
          <a:p>
            <a:pPr marL="0" marR="0" lvl="0" indent="0" algn="l" defTabSz="990570" rtl="0" eaLnBrk="1" fontAlgn="auto" latinLnBrk="0" hangingPunct="1">
              <a:lnSpc>
                <a:spcPct val="100000"/>
              </a:lnSpc>
              <a:spcBef>
                <a:spcPts val="0"/>
              </a:spcBef>
              <a:spcAft>
                <a:spcPts val="0"/>
              </a:spcAft>
              <a:buClrTx/>
              <a:buSzTx/>
              <a:buFontTx/>
              <a:buNone/>
              <a:tabLst/>
              <a:defRPr/>
            </a:pPr>
            <a:endParaRPr kumimoji="0" sz="4006" b="0" i="0" u="none" strike="noStrike" kern="1200" cap="none" spc="0" normalizeH="0" baseline="0" noProof="0" dirty="0">
              <a:ln>
                <a:noFill/>
              </a:ln>
              <a:solidFill>
                <a:prstClr val="black"/>
              </a:solidFill>
              <a:effectLst/>
              <a:uLnTx/>
              <a:uFillTx/>
              <a:latin typeface="Calibri"/>
              <a:ea typeface="ＭＳ Ｐゴシック" charset="-128"/>
              <a:cs typeface="+mn-cs"/>
            </a:endParaRPr>
          </a:p>
        </p:txBody>
      </p:sp>
      <p:pic>
        <p:nvPicPr>
          <p:cNvPr id="5" name="Picture 4" descr="http://sustainable-event-alliance.org/wp-content/uploads/2010/06/Global_compact_logo-300x283.jpg">
            <a:extLst>
              <a:ext uri="{FF2B5EF4-FFF2-40B4-BE49-F238E27FC236}">
                <a16:creationId xmlns:a16="http://schemas.microsoft.com/office/drawing/2014/main" id="{373E5BDC-8E4E-DCF6-7977-10223FC222B2}"/>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1187783" y="3121939"/>
            <a:ext cx="474055" cy="447193"/>
          </a:xfrm>
          <a:prstGeom prst="rect">
            <a:avLst/>
          </a:prstGeom>
          <a:noFill/>
          <a:ln w="38100">
            <a:noFill/>
          </a:ln>
          <a:extLst>
            <a:ext uri="{909E8E84-426E-40DD-AFC4-6F175D3DCCD1}">
              <a14:hiddenFill xmlns:a14="http://schemas.microsoft.com/office/drawing/2010/main">
                <a:solidFill>
                  <a:srgbClr val="FFFFFF"/>
                </a:solidFill>
              </a14:hiddenFill>
            </a:ext>
          </a:extLst>
        </p:spPr>
      </p:pic>
      <p:pic>
        <p:nvPicPr>
          <p:cNvPr id="6" name="Picture 2" descr="https://upload.wikimedia.org/wikipedia/en/0/0b/World_Resources_Institute_logo.jpg">
            <a:extLst>
              <a:ext uri="{FF2B5EF4-FFF2-40B4-BE49-F238E27FC236}">
                <a16:creationId xmlns:a16="http://schemas.microsoft.com/office/drawing/2014/main" id="{4B5401E2-B08F-3CF7-4823-BF3F0CA653EE}"/>
              </a:ext>
            </a:extLst>
          </p:cNvPr>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904812" y="4758477"/>
            <a:ext cx="1039995" cy="361109"/>
          </a:xfrm>
          <a:prstGeom prst="rect">
            <a:avLst/>
          </a:prstGeom>
          <a:noFill/>
          <a:ln w="38100">
            <a:noFill/>
          </a:ln>
          <a:extLst>
            <a:ext uri="{909E8E84-426E-40DD-AFC4-6F175D3DCCD1}">
              <a14:hiddenFill xmlns:a14="http://schemas.microsoft.com/office/drawing/2010/main">
                <a:solidFill>
                  <a:srgbClr val="FFFFFF"/>
                </a:solidFill>
              </a14:hiddenFill>
            </a:ext>
          </a:extLst>
        </p:spPr>
      </p:pic>
      <p:pic>
        <p:nvPicPr>
          <p:cNvPr id="7" name="Picture 15">
            <a:extLst>
              <a:ext uri="{FF2B5EF4-FFF2-40B4-BE49-F238E27FC236}">
                <a16:creationId xmlns:a16="http://schemas.microsoft.com/office/drawing/2014/main" id="{CA6A0E6B-FD5D-0F98-B618-2235C3C2217C}"/>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984667" y="6021809"/>
            <a:ext cx="850705" cy="397613"/>
          </a:xfrm>
          <a:prstGeom prst="rect">
            <a:avLst/>
          </a:prstGeom>
          <a:ln w="38100">
            <a:noFill/>
          </a:ln>
        </p:spPr>
      </p:pic>
    </p:spTree>
    <p:extLst>
      <p:ext uri="{BB962C8B-B14F-4D97-AF65-F5344CB8AC3E}">
        <p14:creationId xmlns:p14="http://schemas.microsoft.com/office/powerpoint/2010/main" val="521821205"/>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a:t>
            </a:r>
            <a:r>
              <a:rPr lang="ja-JP" altLang="en-US" dirty="0"/>
              <a:t>認定コミット中の海外企業 </a:t>
            </a:r>
            <a:r>
              <a:rPr lang="en-US" altLang="ja-JP" dirty="0"/>
              <a:t>14/21</a:t>
            </a:r>
            <a:endParaRPr kumimoji="1" lang="ja-JP" altLang="en-US" dirty="0"/>
          </a:p>
        </p:txBody>
      </p:sp>
      <p:sp>
        <p:nvSpPr>
          <p:cNvPr id="3" name="コンテンツ プレースホルダー 2"/>
          <p:cNvSpPr>
            <a:spLocks noGrp="1"/>
          </p:cNvSpPr>
          <p:nvPr>
            <p:ph sz="quarter" idx="12"/>
          </p:nvPr>
        </p:nvSpPr>
        <p:spPr>
          <a:xfrm>
            <a:off x="161925" y="1110920"/>
            <a:ext cx="10367963" cy="634941"/>
          </a:xfrm>
        </p:spPr>
        <p:txBody>
          <a:bodyPr/>
          <a:lstStyle/>
          <a:p>
            <a:r>
              <a:rPr lang="ja-JP" altLang="en-US" dirty="0"/>
              <a:t>世界的にはアパレル、金融・保険業、専門サービス業、食料品製造業が多い</a:t>
            </a:r>
            <a:endParaRPr lang="en-US" altLang="ja-JP" dirty="0"/>
          </a:p>
        </p:txBody>
      </p:sp>
      <p:sp>
        <p:nvSpPr>
          <p:cNvPr id="15" name="正方形/長方形 14"/>
          <p:cNvSpPr>
            <a:spLocks noChangeArrowheads="1"/>
          </p:cNvSpPr>
          <p:nvPr/>
        </p:nvSpPr>
        <p:spPr bwMode="auto">
          <a:xfrm>
            <a:off x="128588" y="2199934"/>
            <a:ext cx="2242979" cy="37856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algn="r" eaLnBrk="1" hangingPunct="1">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食料品小売</a:t>
            </a:r>
            <a:r>
              <a:rPr lang="en-US" altLang="ja-JP" sz="1000" b="1" dirty="0">
                <a:latin typeface="Meiryo UI" panose="020B0604030504040204" pitchFamily="50" charset="-128"/>
                <a:ea typeface="Meiryo UI" panose="020B0604030504040204" pitchFamily="50" charset="-128"/>
                <a:cs typeface="Meiryo UI" panose="020B0604030504040204" pitchFamily="50" charset="-128"/>
              </a:rPr>
              <a:t> </a:t>
            </a: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水道事業：</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設備機器：</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専門サービス</a:t>
            </a:r>
            <a:r>
              <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(1/2)</a:t>
            </a: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正方形/長方形 15"/>
          <p:cNvSpPr>
            <a:spLocks noChangeArrowheads="1"/>
          </p:cNvSpPr>
          <p:nvPr/>
        </p:nvSpPr>
        <p:spPr bwMode="auto">
          <a:xfrm>
            <a:off x="2225262" y="2199934"/>
            <a:ext cx="8287857" cy="5170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A.F:E.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Associazione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Frutticoltori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Estense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SOC: COOP. AGRICOLA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Atlante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Sri</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BAMA Gruppen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BayWa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Global Produce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BerryWorld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Europe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Blue Apron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Casa Rica Mercado Gourmet - ALES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Coopérative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U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Enseigne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CP ALL Public Company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Domino's Pizza,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Fruktbudet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Norden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HelloFresh SE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INDUSTRIALIZADORA OLEOFINOS S.A DE C.V.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Jerónimo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Martins - SGPS,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Landgard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Obst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&amp;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Gemüse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 &amp; Co.KG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Martin &amp;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Servera-gruppen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Mercadona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METRO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MSM MALAYSIA HOLDINGS BERHAD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Musgrave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PENNY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Markt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REWE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Markt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SCA Investments LTD T/A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Gousto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Kroger Co.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UNACOA S.P.A.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Consortile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X5 Retail Group</a:t>
            </a:r>
          </a:p>
          <a:p>
            <a:pPr lvl="0"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Aigües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de Barcelona,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Empresa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Metropolitana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Gestió</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del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Cicle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Integral de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l'Aigua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Moya Holdings Asia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Northern Ireland Water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Pennon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Sapphire Utility Solutions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Società</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Metropolitana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Acque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Torino 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South East Water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Yarra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Valley Water</a:t>
            </a:r>
          </a:p>
          <a:p>
            <a:pPr lvl="0"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Advanced Drainage Systems,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Ariston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Armacell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BALSAN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Beaulieu International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Belgotex</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Floorcoverings (Pty)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Belysse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NV, Bentley Mills - ITC -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modulyss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Bemsiq</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BEWI ASA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Camfil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Çimsa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Çimento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Sanayi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Ticaret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CMAI</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Corialis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DAWON&amp;COMPANY.LTD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Efficold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EIDAI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GD MIDEA HEATING &amp; VENTILATING EQUIPMENT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Grupo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Rotoplas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S.A.B. de C.V.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Hauff</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-Technik GmbH &amp; Co.KG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Inwido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Kährs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Karndean Holdings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Kawasaki Heavy industries,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KMEW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KOMATSU WALL INDUSTRY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Lindab</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International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Lozier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Nexii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Building Solutions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OCEA Smart Building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Purmo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Radius Systems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RECTICEL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REHAU Industries SE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SANDEN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SC IAMU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SIMONA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AZEK Company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Supreme Industries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TOCLAS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TORUN Metal A.Ş.</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Volution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WAREMA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Renkhoff</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Zehnder Group International AG</a:t>
            </a:r>
          </a:p>
          <a:p>
            <a:pPr lvl="0"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A&amp;L Goodbody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A2 Healthcare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AAF LA PROVIDENCE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Acuity Knowledge Services (India)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Addleshaw</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Goddard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Adecco Group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ADEN SERVICES CHINA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Aitken Spence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Akind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Venture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Alight Solutions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AlixPartners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AMBIPAR PARTICIPAÇÕES E EMPREENDIMENTOS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AMS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Analysis Group,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Anchor QEA,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Anywr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APTIM</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Aquent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Arbo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Unie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ASGN Incorporated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Ashurst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Astrix</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Technology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Baker McKenzie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Baringa Partners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BayCurrent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Consulting,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BDO France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BDO Holding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BDO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BDO Norway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BDO USA,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BearingPoint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Berkeley Research Group,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Bertrandt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BES Group (British Engineering Services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Bestudy</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(Shanghai) Medical Technology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Bird &amp; Bird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Blueprint NYC,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Broadstone Holdco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Bryan Cave Leighton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Paisner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BTS Group AB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publ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Business Integration Partners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Cactus Communications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Carne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Carpenters Holdings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Cartus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Chemonics International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China International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Intellectech</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Citation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Clarivate,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Clarke Willmott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Cleary Gottlieb Steen &amp; Hamilton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ClimatePartner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ClinChoice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Commisioning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Agents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Community Services.net Pty Ltd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CSnet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Conduent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Cooper Parry Group Holdings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Copyright Clearance Center,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Corps Security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Danish Technological Institute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Davies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DEKRA SE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Delta Capita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Denave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India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テキスト ボックス 16"/>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9" name="テキスト ボックス 18"/>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正方形/長方形 3">
            <a:extLst>
              <a:ext uri="{FF2B5EF4-FFF2-40B4-BE49-F238E27FC236}">
                <a16:creationId xmlns:a16="http://schemas.microsoft.com/office/drawing/2014/main" id="{B58E4C99-A379-06D8-C944-94F4F4007483}"/>
              </a:ext>
            </a:extLst>
          </p:cNvPr>
          <p:cNvSpPr/>
          <p:nvPr/>
        </p:nvSpPr>
        <p:spPr>
          <a:xfrm>
            <a:off x="478568" y="1776650"/>
            <a:ext cx="7915437"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年以内の</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SBT</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設定をコミットしている海外企業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2,926</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14/21</a:t>
            </a:r>
            <a:endParaRPr lang="ja-JP" altLang="en-US" sz="2000" b="1" dirty="0"/>
          </a:p>
        </p:txBody>
      </p:sp>
      <p:cxnSp>
        <p:nvCxnSpPr>
          <p:cNvPr id="8" name="直線コネクタ 7">
            <a:extLst>
              <a:ext uri="{FF2B5EF4-FFF2-40B4-BE49-F238E27FC236}">
                <a16:creationId xmlns:a16="http://schemas.microsoft.com/office/drawing/2014/main" id="{115FCC81-E6D0-6346-5792-62767300DCB4}"/>
              </a:ext>
            </a:extLst>
          </p:cNvPr>
          <p:cNvCxnSpPr/>
          <p:nvPr/>
        </p:nvCxnSpPr>
        <p:spPr>
          <a:xfrm>
            <a:off x="2305120" y="5218671"/>
            <a:ext cx="8208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 name="テキスト ボックス 9">
            <a:extLst>
              <a:ext uri="{FF2B5EF4-FFF2-40B4-BE49-F238E27FC236}">
                <a16:creationId xmlns:a16="http://schemas.microsoft.com/office/drawing/2014/main" id="{F6F39A8A-A17D-EC0D-C3EE-C27CBF7B9D19}"/>
              </a:ext>
            </a:extLst>
          </p:cNvPr>
          <p:cNvSpPr txBox="1"/>
          <p:nvPr/>
        </p:nvSpPr>
        <p:spPr bwMode="auto">
          <a:xfrm>
            <a:off x="8333012" y="1775476"/>
            <a:ext cx="1645783" cy="230832"/>
          </a:xfrm>
          <a:prstGeom prst="rect">
            <a:avLst/>
          </a:prstGeom>
          <a:noFill/>
          <a:ln w="9525">
            <a:noFill/>
            <a:miter lim="800000"/>
            <a:headEnd/>
            <a:tailEnd/>
          </a:ln>
        </p:spPr>
        <p:txBody>
          <a:bodyPr wrap="square" rtlCol="0">
            <a:spAutoFit/>
          </a:bodyPr>
          <a:lstStyle/>
          <a:p>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業種内アルファベット順</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5" name="直線コネクタ 4">
            <a:extLst>
              <a:ext uri="{FF2B5EF4-FFF2-40B4-BE49-F238E27FC236}">
                <a16:creationId xmlns:a16="http://schemas.microsoft.com/office/drawing/2014/main" id="{C6EDFF88-3DBE-7BAA-2D7C-F9D48FE610A9}"/>
              </a:ext>
            </a:extLst>
          </p:cNvPr>
          <p:cNvCxnSpPr/>
          <p:nvPr/>
        </p:nvCxnSpPr>
        <p:spPr>
          <a:xfrm>
            <a:off x="2305120" y="3267951"/>
            <a:ext cx="8208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直線コネクタ 10">
            <a:extLst>
              <a:ext uri="{FF2B5EF4-FFF2-40B4-BE49-F238E27FC236}">
                <a16:creationId xmlns:a16="http://schemas.microsoft.com/office/drawing/2014/main" id="{39D08AD1-BFD6-45D5-E5A5-0FF67347677A}"/>
              </a:ext>
            </a:extLst>
          </p:cNvPr>
          <p:cNvCxnSpPr/>
          <p:nvPr/>
        </p:nvCxnSpPr>
        <p:spPr>
          <a:xfrm>
            <a:off x="2305120" y="3857231"/>
            <a:ext cx="8208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91423260"/>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a:t>
            </a:r>
            <a:r>
              <a:rPr lang="ja-JP" altLang="en-US" dirty="0"/>
              <a:t>認定コミット中の海外企業 </a:t>
            </a:r>
            <a:r>
              <a:rPr lang="en-US" altLang="ja-JP" dirty="0"/>
              <a:t>15/21</a:t>
            </a:r>
            <a:endParaRPr kumimoji="1" lang="ja-JP" altLang="en-US" dirty="0"/>
          </a:p>
        </p:txBody>
      </p:sp>
      <p:sp>
        <p:nvSpPr>
          <p:cNvPr id="3" name="コンテンツ プレースホルダー 2"/>
          <p:cNvSpPr>
            <a:spLocks noGrp="1"/>
          </p:cNvSpPr>
          <p:nvPr>
            <p:ph sz="quarter" idx="12"/>
          </p:nvPr>
        </p:nvSpPr>
        <p:spPr>
          <a:xfrm>
            <a:off x="161925" y="1110920"/>
            <a:ext cx="10367963" cy="634941"/>
          </a:xfrm>
        </p:spPr>
        <p:txBody>
          <a:bodyPr/>
          <a:lstStyle/>
          <a:p>
            <a:r>
              <a:rPr lang="ja-JP" altLang="en-US" dirty="0"/>
              <a:t>世界的にはアパレル、金融・保険業、専門サービス業、食料品製造業が多い</a:t>
            </a:r>
            <a:endParaRPr lang="en-US" altLang="ja-JP" dirty="0"/>
          </a:p>
        </p:txBody>
      </p:sp>
      <p:sp>
        <p:nvSpPr>
          <p:cNvPr id="15" name="正方形/長方形 14"/>
          <p:cNvSpPr>
            <a:spLocks noChangeArrowheads="1"/>
          </p:cNvSpPr>
          <p:nvPr/>
        </p:nvSpPr>
        <p:spPr bwMode="auto">
          <a:xfrm>
            <a:off x="128588" y="2199934"/>
            <a:ext cx="2242979"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algn="r" eaLnBrk="1" hangingPunct="1">
              <a:defRPr/>
            </a:pP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専門サービス</a:t>
            </a:r>
            <a:r>
              <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(2/2)</a:t>
            </a: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正方形/長方形 15"/>
          <p:cNvSpPr>
            <a:spLocks noChangeArrowheads="1"/>
          </p:cNvSpPr>
          <p:nvPr/>
        </p:nvSpPr>
        <p:spPr bwMode="auto">
          <a:xfrm>
            <a:off x="2225262" y="2199934"/>
            <a:ext cx="8304626" cy="5170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Dentons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Dentons UK and Middle East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DEPT® Digital Agency Holding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DLA Piper LLP (US)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DNV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Dun &amp; Bradstreet Holdings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Element Materials Technology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Envision Pharma Group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Epiq</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Systems,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Eurofins Scientific SE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Eversheds Sutherland (US)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Farnek</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Finnegan, Henderson,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Farabow</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Garrett &amp; Dunner,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Finsbury Glover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Hering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FirstMeridian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Business Services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Fragomen, Del Rey, Bernsen &amp; Loewy,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Frank Recruitment Group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FTI Consulting,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Genex</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Infosys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GHD Group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Gowling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WLG (UK)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Grant Thornton Ireland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Grant Thornton Specialist Advisory Services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Grayce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green4T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GROUPE SERVICES FRANCE (GSF)</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Guangzhou Burning Rock Dx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Hangzhou WIT Assessment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Hatch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Heidrick &amp; Struggles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HELP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Forsikring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Hill Dickinson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HireRight Holdings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HKS,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HOK</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HOPSCOTCH GROUPE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Horwich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Farrelly</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House of HR Holding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Hudson RPO (Aust) Pty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Hydrock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Consultants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IA Interior Architects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Implement Consulting Group P/S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Impressions Services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Insight Global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Inspired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Institutional Shareholder Services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International Data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Ipsos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IQ-EQ Group Holdings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S.à</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Julius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Rutherfoord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&amp;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KBR,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King &amp; Wood Mallesons, Australia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Klüh</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Security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Knightec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Kohn Pedersen Fox PC Associates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KÖTTER SE &amp; Co.KG Security, München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KPMG Holding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Kromann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Reumert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Kubrick Group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Lander &amp; Rogers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Landmark Information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Latham &amp; Watkins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Lernia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Lewis Silkin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Linesight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M3 USA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Maritz Holdings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Marsh McLennan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Mazars SC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Meinhardt Group International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Merchants Building Maintenance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MERGE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Milestone Technologies,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Modulaire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Montrose Environmental Group,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Moore Kingston Smith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Morrison Foerster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Morson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Human Resources Limited t/a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Morson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Talent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Multiconsult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MYOPLA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NetConnect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Nexer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Next 15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Noblis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Norconsult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Holding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Normec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Norton Rose Fulbright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NSF International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Nurture Landscapes Holdings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OC&amp;C Strategy Consultants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Onepoint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OPEN Health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ORTEC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Oxford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PharmaGenesis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PA Consulting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PageGroup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Partners in Performance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Penningtons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Manches Cooper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Peregrine Guarding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Perkins &amp; Will UK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PION Group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PM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Point 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Porsche Consulting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Pro Global Holdings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Projective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ProPharma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Quess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Corp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R&amp;G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PharmaStudies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Raksystems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Randstad 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Real Chemistry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Resources Connection,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RINA 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RISE Research Institutes of Sweden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Rogers &amp; Company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Romark Logistics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RWS Holdings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Ryan,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Samhall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SEMBA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Semcon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Serveo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Shanghai Sunrise Medical Technology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Sharpe Pritchard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Sia Partners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Skidmore, Owings and Merrill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SLR Consulting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SMEC ANZ</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SMS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Sparta Global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SPECTRAFORCE Technologies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Spiro Part of the GES Collective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SPS Holding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St. Charles Consulting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STELLIANT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SUCHEME Groupe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Sweco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Synpulse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International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Talodyn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Networks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TAUW Group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Bridge IT (Recruitment)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British Standards Institution (BSI)</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Financial Conduct Authority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Judge Group,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Lockwood Group,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MISSION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North Highland Company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Total Care (CSU,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Tzorg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Zizo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TPXimpact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TransPerfect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TSG HOLDING SOLUTIONS (TSG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Turnberry</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Solutions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TÜV SÜD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UL Solutions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UNIQUE DELTA FORCE SECURITY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Valiantys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Vanasse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Hangen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Brustlin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Inc. (VHB)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Vintura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Virgin Holdings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Vital Human Resources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Walker Morris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WCG Clinical,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Webhelp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Weichert Workforce Mobility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Wilmington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WTW</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XPS Pensions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YouGov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Zenergi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Limited</a:t>
            </a:r>
          </a:p>
          <a:p>
            <a:pPr eaLnBrk="1" hangingPunct="1">
              <a:defRPr/>
            </a:pPr>
            <a:endParaRPr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テキスト ボックス 16"/>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dirty="0">
                <a:solidFill>
                  <a:srgbClr val="000000"/>
                </a:solidFill>
                <a:latin typeface="Meiryo UI" pitchFamily="50" charset="-128"/>
                <a:ea typeface="Meiryo UI" pitchFamily="50" charset="-128"/>
                <a:cs typeface="Meiryo UI" pitchFamily="50" charset="-128"/>
              </a:rPr>
              <a:t>http://</a:t>
            </a:r>
            <a:r>
              <a:rPr lang="en-US" altLang="ja-JP" sz="900" dirty="0" err="1">
                <a:solidFill>
                  <a:srgbClr val="000000"/>
                </a:solidFill>
                <a:latin typeface="Meiryo UI" pitchFamily="50" charset="-128"/>
                <a:ea typeface="Meiryo UI" pitchFamily="50" charset="-128"/>
                <a:cs typeface="Meiryo UI" pitchFamily="50" charset="-128"/>
              </a:rPr>
              <a:t>sciencebasedtargets.org</a:t>
            </a:r>
            <a:r>
              <a:rPr lang="en-US" altLang="ja-JP" sz="900" dirty="0">
                <a:solidFill>
                  <a:srgbClr val="000000"/>
                </a:solidFill>
                <a:latin typeface="Meiryo UI" pitchFamily="50" charset="-128"/>
                <a:ea typeface="Meiryo UI" pitchFamily="50" charset="-128"/>
                <a:cs typeface="Meiryo UI" pitchFamily="50" charset="-128"/>
              </a:rPr>
              <a:t>/companies-taking-action/</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9" name="テキスト ボックス 18"/>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正方形/長方形 3">
            <a:extLst>
              <a:ext uri="{FF2B5EF4-FFF2-40B4-BE49-F238E27FC236}">
                <a16:creationId xmlns:a16="http://schemas.microsoft.com/office/drawing/2014/main" id="{27918960-C05B-416B-A6B9-8204877B25F8}"/>
              </a:ext>
            </a:extLst>
          </p:cNvPr>
          <p:cNvSpPr/>
          <p:nvPr/>
        </p:nvSpPr>
        <p:spPr>
          <a:xfrm>
            <a:off x="478568" y="1776650"/>
            <a:ext cx="7911781"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年以内の</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SBT</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設定をコミットしている海外企業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2,926</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15/21</a:t>
            </a:r>
            <a:endParaRPr lang="ja-JP" altLang="en-US" sz="2000" b="1" dirty="0"/>
          </a:p>
        </p:txBody>
      </p:sp>
      <p:sp>
        <p:nvSpPr>
          <p:cNvPr id="6" name="テキスト ボックス 5">
            <a:extLst>
              <a:ext uri="{FF2B5EF4-FFF2-40B4-BE49-F238E27FC236}">
                <a16:creationId xmlns:a16="http://schemas.microsoft.com/office/drawing/2014/main" id="{03EDB6F7-442C-EAA7-A38B-34823C77549A}"/>
              </a:ext>
            </a:extLst>
          </p:cNvPr>
          <p:cNvSpPr txBox="1"/>
          <p:nvPr/>
        </p:nvSpPr>
        <p:spPr bwMode="auto">
          <a:xfrm>
            <a:off x="8333012" y="1775476"/>
            <a:ext cx="1645783" cy="230832"/>
          </a:xfrm>
          <a:prstGeom prst="rect">
            <a:avLst/>
          </a:prstGeom>
          <a:noFill/>
          <a:ln w="9525">
            <a:noFill/>
            <a:miter lim="800000"/>
            <a:headEnd/>
            <a:tailEnd/>
          </a:ln>
        </p:spPr>
        <p:txBody>
          <a:bodyPr wrap="square" rtlCol="0">
            <a:spAutoFit/>
          </a:bodyPr>
          <a:lstStyle/>
          <a:p>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業種内アルファベット順</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4132305173"/>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a:t>
            </a:r>
            <a:r>
              <a:rPr lang="ja-JP" altLang="en-US" dirty="0"/>
              <a:t>認定コミット中の海外企業 </a:t>
            </a:r>
            <a:r>
              <a:rPr lang="en-US" altLang="ja-JP" dirty="0"/>
              <a:t>16/21</a:t>
            </a:r>
            <a:endParaRPr kumimoji="1" lang="ja-JP" altLang="en-US" dirty="0"/>
          </a:p>
        </p:txBody>
      </p:sp>
      <p:sp>
        <p:nvSpPr>
          <p:cNvPr id="3" name="コンテンツ プレースホルダー 2"/>
          <p:cNvSpPr>
            <a:spLocks noGrp="1"/>
          </p:cNvSpPr>
          <p:nvPr>
            <p:ph sz="quarter" idx="12"/>
          </p:nvPr>
        </p:nvSpPr>
        <p:spPr>
          <a:xfrm>
            <a:off x="161925" y="1110920"/>
            <a:ext cx="10367963" cy="634941"/>
          </a:xfrm>
        </p:spPr>
        <p:txBody>
          <a:bodyPr/>
          <a:lstStyle/>
          <a:p>
            <a:r>
              <a:rPr lang="ja-JP" altLang="en-US" dirty="0"/>
              <a:t>世界的にはアパレル、金融・保険業、専門サービス業、食料品製造業が多い</a:t>
            </a:r>
            <a:endParaRPr lang="en-US" altLang="ja-JP" dirty="0"/>
          </a:p>
        </p:txBody>
      </p:sp>
      <p:sp>
        <p:nvSpPr>
          <p:cNvPr id="15" name="正方形/長方形 14"/>
          <p:cNvSpPr>
            <a:spLocks noChangeArrowheads="1"/>
          </p:cNvSpPr>
          <p:nvPr/>
        </p:nvSpPr>
        <p:spPr bwMode="auto">
          <a:xfrm>
            <a:off x="161925" y="2199934"/>
            <a:ext cx="2209642" cy="4391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o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1" algn="r" eaLnBrk="1" hangingPunct="1">
              <a:defRPr/>
            </a:pPr>
            <a:r>
              <a:rPr lang="ja-JP" altLang="en-US" sz="800" b="1" dirty="0">
                <a:latin typeface="Meiryo UI" panose="020B0604030504040204" pitchFamily="50" charset="-128"/>
                <a:ea typeface="Meiryo UI" panose="020B0604030504040204" pitchFamily="50" charset="-128"/>
                <a:cs typeface="Meiryo UI" panose="020B0604030504040204" pitchFamily="50" charset="-128"/>
              </a:rPr>
              <a:t>専門金融サービス・消費者金融・保険証券会社</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r>
              <a:rPr lang="ja-JP" altLang="en-US" sz="900" b="1" dirty="0">
                <a:latin typeface="Meiryo UI" panose="020B0604030504040204" pitchFamily="50" charset="-128"/>
                <a:ea typeface="Meiryo UI" panose="020B0604030504040204" pitchFamily="50" charset="-128"/>
                <a:cs typeface="Meiryo UI" panose="020B0604030504040204" pitchFamily="50" charset="-128"/>
              </a:rPr>
              <a:t>耐久消費財・雑貨（家庭・個人用）</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正方形/長方形 15"/>
          <p:cNvSpPr>
            <a:spLocks noChangeArrowheads="1"/>
          </p:cNvSpPr>
          <p:nvPr/>
        </p:nvSpPr>
        <p:spPr bwMode="auto">
          <a:xfrm>
            <a:off x="2225262" y="2199934"/>
            <a:ext cx="8304625" cy="47089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ALD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American Express Company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Bursa Malaysia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Berhad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Charles Taylor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Computershare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Deutsche Börse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DigitalBridge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DKV SEGUROS Y REASEGUROS S.A.E.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Equiniti Group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FNZ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Harith General Partners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Hastings Group Holdings (HGH)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Innovation Group Holdings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Just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Lionbridge Financing Leasing (China)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Lockton Companies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Lockton Re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London Metal Exchange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Markerstudy</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Mitsubishi HC Capital UK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Platcorp</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Holdings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SquareTrade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Europe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Summa Equity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Stock Exchange of Thailand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Vanbreda Risk &amp; Benefits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WHEB Asset Management LLP</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3B-Fibreglass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Accell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ACROX TECHNOLOGIES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AMOREPACIFIC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Arcade Beauty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Atomic Austria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Attends Healthcare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Bang &amp; Olufsen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Beifa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Berner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Beurer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BHG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Bolsius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International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Bose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Broadway Precision (Shenzhen) Company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Brompton Bicycle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Candy 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Clarins SAS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Clas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Ohlson AB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publ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COMPO Consumer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CPL Aromas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Dabur India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Davines 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Delta Display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DESIGNCO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Dongguan NVT Technology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EDEKA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Zentrale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Stiftung &amp;Co.KG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Netto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Marken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-Discount Stiftung &amp; Co. KG, BUDNI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Handels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&amp; Service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Esmaltec</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FANCL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Farmax</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Flipkart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Franke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Glory Oceanic (Vietnam)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Godrej Consumer Products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GOJO Industries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GRFT - Grand Rapids Foam Technologies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Groupe Rocher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Grove Collaborative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Grupo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Boticário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HALO Branded Solutions,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Headlam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Henan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Hengfeng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Top Leisure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Hultafors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HYTECK Aroma-Zone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Interparfums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Itoki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Karo Healthcare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Kenvue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La-Z-Boy Incorporated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Lancer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LEDVANCE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Liquid I.V.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LUCART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Mann &amp;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Schröder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Masimo Consumer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McBride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Meiyume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Melitta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Management GmbH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Micro Matic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MillerKnoll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Mirka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Moose Toys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New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Kinpo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Officina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Profumo-Farmaceutica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di Santa Maria Novella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OLLY PBC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Opal Cosmetics (Huizhou)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Peloton Interactive,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PMI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Joinease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Holdings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RCP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Rituals Cosmetics Enterprise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Robert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Thoma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Rotho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Gruppe)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Rockline Industries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Royal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Ahrend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ScanCom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International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Schock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Schwan STABILO Cosmetics GmbH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ShenZhen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Skyworth Digital Technology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SKIS ROSSIGNOL SAS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Smoore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International Holdings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Spinko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Sun King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TCL King Electrical Appliance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HuiZhou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Teknion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Transart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Graphics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Trayton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Furniture(Jiaxing)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Trek Bicycle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TRISA Group, Switzerland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Ugur Cooling Inc. Co.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USM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U.Schaerer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Sons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Vereinigte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Papierwarenfabriken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Versuni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Vestel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Beyaz</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Esya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Sanayi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Ticaret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Vestel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Elektronik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Sanayi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Ticaret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Videndum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Vitra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Holding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WIK Far East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Winga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Apparel Group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WONDER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YETI Holdings,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Yorglass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Cam Sanayi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Ticaret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Zhongshan Green Guard Metal Production Co., Ltd</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テキスト ボックス 16"/>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9" name="テキスト ボックス 18"/>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正方形/長方形 3">
            <a:extLst>
              <a:ext uri="{FF2B5EF4-FFF2-40B4-BE49-F238E27FC236}">
                <a16:creationId xmlns:a16="http://schemas.microsoft.com/office/drawing/2014/main" id="{44CAE984-1DE5-2548-C19F-FC92D4479AD5}"/>
              </a:ext>
            </a:extLst>
          </p:cNvPr>
          <p:cNvSpPr/>
          <p:nvPr/>
        </p:nvSpPr>
        <p:spPr>
          <a:xfrm>
            <a:off x="478568" y="1776650"/>
            <a:ext cx="7911781"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年以内の</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SBT</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設定をコミットしている海外企業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2,926</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16/21</a:t>
            </a:r>
            <a:endParaRPr lang="ja-JP" altLang="en-US" sz="2000" b="1" dirty="0"/>
          </a:p>
        </p:txBody>
      </p:sp>
      <p:sp>
        <p:nvSpPr>
          <p:cNvPr id="8" name="テキスト ボックス 7">
            <a:extLst>
              <a:ext uri="{FF2B5EF4-FFF2-40B4-BE49-F238E27FC236}">
                <a16:creationId xmlns:a16="http://schemas.microsoft.com/office/drawing/2014/main" id="{0136BA6B-F908-DE97-B352-9A55F06DC33D}"/>
              </a:ext>
            </a:extLst>
          </p:cNvPr>
          <p:cNvSpPr txBox="1"/>
          <p:nvPr/>
        </p:nvSpPr>
        <p:spPr bwMode="auto">
          <a:xfrm>
            <a:off x="8333012" y="1775476"/>
            <a:ext cx="1645783" cy="230832"/>
          </a:xfrm>
          <a:prstGeom prst="rect">
            <a:avLst/>
          </a:prstGeom>
          <a:noFill/>
          <a:ln w="9525">
            <a:noFill/>
            <a:miter lim="800000"/>
            <a:headEnd/>
            <a:tailEnd/>
          </a:ln>
        </p:spPr>
        <p:txBody>
          <a:bodyPr wrap="square" rtlCol="0">
            <a:spAutoFit/>
          </a:bodyPr>
          <a:lstStyle/>
          <a:p>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業種内アルファベット順</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7" name="直線コネクタ 6">
            <a:extLst>
              <a:ext uri="{FF2B5EF4-FFF2-40B4-BE49-F238E27FC236}">
                <a16:creationId xmlns:a16="http://schemas.microsoft.com/office/drawing/2014/main" id="{138B5499-A107-A05A-2939-EB418E99ABF7}"/>
              </a:ext>
            </a:extLst>
          </p:cNvPr>
          <p:cNvCxnSpPr>
            <a:cxnSpLocks/>
          </p:cNvCxnSpPr>
          <p:nvPr/>
        </p:nvCxnSpPr>
        <p:spPr>
          <a:xfrm>
            <a:off x="2321888" y="3248811"/>
            <a:ext cx="8208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25745220"/>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a:t>
            </a:r>
            <a:r>
              <a:rPr lang="ja-JP" altLang="en-US" dirty="0"/>
              <a:t>認定コミット中の海外企業 </a:t>
            </a:r>
            <a:r>
              <a:rPr lang="en-US" altLang="ja-JP" dirty="0"/>
              <a:t>17/21</a:t>
            </a:r>
            <a:endParaRPr kumimoji="1" lang="ja-JP" altLang="en-US" dirty="0"/>
          </a:p>
        </p:txBody>
      </p:sp>
      <p:sp>
        <p:nvSpPr>
          <p:cNvPr id="3" name="コンテンツ プレースホルダー 2"/>
          <p:cNvSpPr>
            <a:spLocks noGrp="1"/>
          </p:cNvSpPr>
          <p:nvPr>
            <p:ph sz="quarter" idx="12"/>
          </p:nvPr>
        </p:nvSpPr>
        <p:spPr>
          <a:xfrm>
            <a:off x="161925" y="1110920"/>
            <a:ext cx="10367963" cy="634941"/>
          </a:xfrm>
        </p:spPr>
        <p:txBody>
          <a:bodyPr/>
          <a:lstStyle/>
          <a:p>
            <a:r>
              <a:rPr lang="ja-JP" altLang="en-US" dirty="0"/>
              <a:t>世界的にはアパレル、金融・保険業、専門サービス業、食料品製造業が多い</a:t>
            </a:r>
            <a:endParaRPr lang="en-US" altLang="ja-JP" dirty="0"/>
          </a:p>
        </p:txBody>
      </p:sp>
      <p:sp>
        <p:nvSpPr>
          <p:cNvPr id="15" name="正方形/長方形 14"/>
          <p:cNvSpPr>
            <a:spLocks noChangeArrowheads="1"/>
          </p:cNvSpPr>
          <p:nvPr/>
        </p:nvSpPr>
        <p:spPr bwMode="auto">
          <a:xfrm>
            <a:off x="922069" y="2199934"/>
            <a:ext cx="1449499" cy="47089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1" algn="r" eaLnBrk="1" hangingPunct="1">
              <a:defRPr/>
            </a:pP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通信サービス：</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電気機器（</a:t>
            </a:r>
            <a:r>
              <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1/2</a:t>
            </a: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正方形/長方形 15"/>
          <p:cNvSpPr>
            <a:spLocks noChangeArrowheads="1"/>
          </p:cNvSpPr>
          <p:nvPr/>
        </p:nvSpPr>
        <p:spPr bwMode="auto">
          <a:xfrm>
            <a:off x="2225262" y="2199934"/>
            <a:ext cx="8208001" cy="5016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Algar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Telecom</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Arqiva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AXIAN TELECOM</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Axiata Group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Berhad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Axione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CAMUSAT HOLDING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CelcomDigi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Berhad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Chorus New Zealand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CIRCET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CityFibre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Comba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Network Systems Company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Comcast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DONGGUAN AOHAI TECHNOLOGY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eGroup</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Holding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Eutelsat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Fiber@Home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Flexential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Corp.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Gamma Communications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Globe Telecom,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Groupe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iliad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HKBN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Indus Towers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Infobip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JIANGXI JIAN AOHAI TECHNOLOGY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LG Uplus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Liberty Costa Rica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Metal Plus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Mobile Telecommunications Company (Zain)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Netel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Holding AB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publ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NETIS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One New Zealand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Open Fiber 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PPF Telecom Group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Radiate Holdco,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RADWARE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Retelit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Rogers Communications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SES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Sinch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Solutions30</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Sterlite Technologies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Summit Communications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Sunrise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Tel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telecomunicações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Ltda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Telehouse Corporation of Europe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Telkom SA SOC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Contact Company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TierPoint,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Tre (Hi3G Access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True Corporation Public Company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Ufinet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Virgin Media Ireland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ZAYO GROUP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Zelenza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Sistemas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Información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Accelleron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Industries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ACOME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Addtech</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Airspeed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Albany International Corp.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Alfen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Alfred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Kärcher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SE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ANDRITZ</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ANHUI LEOCH POWER SUPPLY CORP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ANHUI LEOCH RENEWABLE ENERGY DEVELOPMENT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Arteche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Ashok Leyland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Asia Vital Components (Shenzhen)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Asian Power Devices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Batenburg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Techniek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Beijer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Alma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Berggård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Amundsen &amp; CO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BEUMER Group GmbH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BizLink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Holding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BOBST GROUP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Bourns,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Bystronic Laser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CHINALCO-SWA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CHIRON Group SE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CMC 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CNH Industrial 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Coesia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Comba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Telecom Technology (Guangzhou)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Coolfinity</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International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Criotec</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 de C.V.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David Brown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Santasalo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DEIF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DELTA DORE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EAE AYDINLATMA A.Ş.</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ebm-papst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Mulfingen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 und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ELSEWEDY ELECTRIC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Endress+Hauser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Energywith</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Engel Holding Gesellschaft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m.b.H</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Envision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EVBox</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EVOCA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S.p.a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Fette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Compacting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FiberHome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Telecommunication Technologies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Fideltronik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Poland sp. z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Flender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International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FORSEE POWER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Foster Refrigerator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FW Thorpe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Glamox</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Glaston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Gold Circuit Electronics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GT Incorporated Company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Guilin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Salcomp</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Electronic Technology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Gunnebo Holding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HAINAN JINPAN SMART TECHNOLOGY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Hako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Harro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Höfliger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Verpackungsmaschinen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Hengdian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DMEGC Magnetics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Hengtong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Submarine Power Cable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Hexagon Composites ASA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Hilti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HIWIN TECHNOLOGIES CORP.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IMBERA S.A DE C.V.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Indutrade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Interplex</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Precision Technology (S) Pte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IPT Powertech Group (Holding) SAL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Itron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Iveco Group 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 C Bamford Excavators Ltd (JCB)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JA Solar Technology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Jackson Family Holdings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JDR Cable Systems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JIANGSU HENGTONG POWER CABLE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Kadant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KION GROUP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KOKUSAI ELECTRIC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KUNSHAN GAUCHEN PRECISION MACHINERY&amp;ELECTRICAL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Lesjöfors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LINAK</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Linyi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Lingong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Machinery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LLC "GREEN COOL" (UBC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Metalfrio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Solutions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MinebeaMitsumi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Multi-Wing Group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Navistar,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Neptuno Pumps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NIDEC ARISA S.L.U.</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Nidec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Ningbo Orient Wires &amp; Cables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Nord-Lock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Nordex SE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Novenco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Building &amp; Industry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Numatic</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International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OneCo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OPTIMA packaging group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Oshkosh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Otis Worldwide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Parker Hannifin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PennEngineering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Pfeiffer Vacuum Technology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テキスト ボックス 16"/>
          <p:cNvSpPr txBox="1">
            <a:spLocks noChangeArrowheads="1"/>
          </p:cNvSpPr>
          <p:nvPr/>
        </p:nvSpPr>
        <p:spPr bwMode="auto">
          <a:xfrm>
            <a:off x="684840" y="7376468"/>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dirty="0">
                <a:solidFill>
                  <a:srgbClr val="000000"/>
                </a:solidFill>
                <a:latin typeface="Meiryo UI" pitchFamily="50" charset="-128"/>
                <a:ea typeface="Meiryo UI" pitchFamily="50" charset="-128"/>
                <a:cs typeface="Meiryo UI" pitchFamily="50" charset="-128"/>
              </a:rPr>
              <a:t>http://</a:t>
            </a:r>
            <a:r>
              <a:rPr lang="en-US" altLang="ja-JP" sz="900" dirty="0" err="1">
                <a:solidFill>
                  <a:srgbClr val="000000"/>
                </a:solidFill>
                <a:latin typeface="Meiryo UI" pitchFamily="50" charset="-128"/>
                <a:ea typeface="Meiryo UI" pitchFamily="50" charset="-128"/>
                <a:cs typeface="Meiryo UI" pitchFamily="50" charset="-128"/>
              </a:rPr>
              <a:t>sciencebasedtargets.org</a:t>
            </a:r>
            <a:r>
              <a:rPr lang="en-US" altLang="ja-JP" sz="900" dirty="0">
                <a:solidFill>
                  <a:srgbClr val="000000"/>
                </a:solidFill>
                <a:latin typeface="Meiryo UI" pitchFamily="50" charset="-128"/>
                <a:ea typeface="Meiryo UI" pitchFamily="50" charset="-128"/>
                <a:cs typeface="Meiryo UI" pitchFamily="50" charset="-128"/>
              </a:rPr>
              <a:t>/companies-taking-action/</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9" name="テキスト ボックス 18"/>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正方形/長方形 3">
            <a:extLst>
              <a:ext uri="{FF2B5EF4-FFF2-40B4-BE49-F238E27FC236}">
                <a16:creationId xmlns:a16="http://schemas.microsoft.com/office/drawing/2014/main" id="{3B6AFF7F-65E0-65BA-04B5-AB1A7C319C40}"/>
              </a:ext>
            </a:extLst>
          </p:cNvPr>
          <p:cNvSpPr/>
          <p:nvPr/>
        </p:nvSpPr>
        <p:spPr>
          <a:xfrm>
            <a:off x="478568" y="1776650"/>
            <a:ext cx="7915437"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年以内の</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SBT</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設定をコミットしている海外企業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2,926</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17/21</a:t>
            </a:r>
            <a:endParaRPr lang="ja-JP" altLang="en-US" sz="2000" b="1" dirty="0"/>
          </a:p>
        </p:txBody>
      </p:sp>
      <p:cxnSp>
        <p:nvCxnSpPr>
          <p:cNvPr id="6" name="直線コネクタ 5">
            <a:extLst>
              <a:ext uri="{FF2B5EF4-FFF2-40B4-BE49-F238E27FC236}">
                <a16:creationId xmlns:a16="http://schemas.microsoft.com/office/drawing/2014/main" id="{4ABA71B7-CD49-CB99-6F79-784C2D87ED5F}"/>
              </a:ext>
            </a:extLst>
          </p:cNvPr>
          <p:cNvCxnSpPr/>
          <p:nvPr/>
        </p:nvCxnSpPr>
        <p:spPr>
          <a:xfrm>
            <a:off x="2305120" y="3881906"/>
            <a:ext cx="8208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 name="テキスト ボックス 6">
            <a:extLst>
              <a:ext uri="{FF2B5EF4-FFF2-40B4-BE49-F238E27FC236}">
                <a16:creationId xmlns:a16="http://schemas.microsoft.com/office/drawing/2014/main" id="{E13E2496-D428-745F-AFC3-03CCB4752F78}"/>
              </a:ext>
            </a:extLst>
          </p:cNvPr>
          <p:cNvSpPr txBox="1"/>
          <p:nvPr/>
        </p:nvSpPr>
        <p:spPr bwMode="auto">
          <a:xfrm>
            <a:off x="8333012" y="1775476"/>
            <a:ext cx="1645783" cy="230832"/>
          </a:xfrm>
          <a:prstGeom prst="rect">
            <a:avLst/>
          </a:prstGeom>
          <a:noFill/>
          <a:ln w="9525">
            <a:noFill/>
            <a:miter lim="800000"/>
            <a:headEnd/>
            <a:tailEnd/>
          </a:ln>
        </p:spPr>
        <p:txBody>
          <a:bodyPr wrap="square" rtlCol="0">
            <a:spAutoFit/>
          </a:bodyPr>
          <a:lstStyle/>
          <a:p>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業種内アルファベット順</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3882885570"/>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a:t>
            </a:r>
            <a:r>
              <a:rPr lang="ja-JP" altLang="en-US" dirty="0"/>
              <a:t>認定コミット中の海外企業 </a:t>
            </a:r>
            <a:r>
              <a:rPr lang="en-US" altLang="ja-JP" dirty="0"/>
              <a:t>18/21</a:t>
            </a:r>
            <a:endParaRPr kumimoji="1" lang="ja-JP" altLang="en-US" dirty="0"/>
          </a:p>
        </p:txBody>
      </p:sp>
      <p:sp>
        <p:nvSpPr>
          <p:cNvPr id="3" name="コンテンツ プレースホルダー 2"/>
          <p:cNvSpPr>
            <a:spLocks noGrp="1"/>
          </p:cNvSpPr>
          <p:nvPr>
            <p:ph sz="quarter" idx="12"/>
          </p:nvPr>
        </p:nvSpPr>
        <p:spPr>
          <a:xfrm>
            <a:off x="161925" y="1110920"/>
            <a:ext cx="10367963" cy="634941"/>
          </a:xfrm>
        </p:spPr>
        <p:txBody>
          <a:bodyPr/>
          <a:lstStyle/>
          <a:p>
            <a:r>
              <a:rPr lang="ja-JP" altLang="en-US" dirty="0"/>
              <a:t>世界的にはアパレル、金融・保険業、専門サービス業、食料品製造業が多い</a:t>
            </a:r>
            <a:endParaRPr lang="en-US" altLang="ja-JP" dirty="0"/>
          </a:p>
        </p:txBody>
      </p:sp>
      <p:sp>
        <p:nvSpPr>
          <p:cNvPr id="15" name="正方形/長方形 14"/>
          <p:cNvSpPr>
            <a:spLocks noChangeArrowheads="1"/>
          </p:cNvSpPr>
          <p:nvPr/>
        </p:nvSpPr>
        <p:spPr bwMode="auto">
          <a:xfrm>
            <a:off x="129269" y="2199934"/>
            <a:ext cx="2242979" cy="53245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algn="r" eaLnBrk="1" hangingPunct="1">
              <a:defRPr/>
            </a:pP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電気機器（</a:t>
            </a:r>
            <a:r>
              <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2/2</a:t>
            </a: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電気事業者・</a:t>
            </a:r>
            <a:r>
              <a:rPr lang="en-US" altLang="ja-JP" sz="1000" b="1" dirty="0">
                <a:latin typeface="Meiryo UI" panose="020B0604030504040204" pitchFamily="50" charset="-128"/>
                <a:ea typeface="Meiryo UI" panose="020B0604030504040204" pitchFamily="50" charset="-128"/>
                <a:cs typeface="Meiryo UI" panose="020B0604030504040204" pitchFamily="50" charset="-128"/>
              </a:rPr>
              <a:t>IPP</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・エネルギー商社：</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特殊消費者サービス</a:t>
            </a: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廃棄物処理：</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正方形/長方形 15"/>
          <p:cNvSpPr>
            <a:spLocks noChangeArrowheads="1"/>
          </p:cNvSpPr>
          <p:nvPr/>
        </p:nvSpPr>
        <p:spPr bwMode="auto">
          <a:xfrm>
            <a:off x="2225262" y="2199934"/>
            <a:ext cx="8287857" cy="54784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POCLAIN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Polarium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Energy Solutions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Qingdao Haier Special Freezer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Qingdao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Hanhe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Cable.,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RAYCAP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Regal Rexnord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Reichle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&amp; De-</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Massari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Renishaw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Rockwell Automation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Rolls-Royce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Rosenberger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Hochfrequenztechnik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 &amp; CO.KG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Scanfil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Oyj</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Schoeller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-Bleckmann Oilfield Equipment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SCHUNK SE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Schwäbische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Werkzeugmaschinen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SFS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Sichuan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Zhongguang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Lightning Protection Technologies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SMA Solar Technology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Smart Phases Inc. (DBA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Novacab</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SMC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SPEA 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SUMIDA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Sunonwealth</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Electric Machine Industry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Sunstrong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International Industrial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Sunwoda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Electronic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Superior Essex International 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Swegon Group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Syntegon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Technology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Systemair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TDK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Techtronic Industries Company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Middleby</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Tianjin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Guoan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Mengguli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New Materials Science &amp; Technology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TKF</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Toyota Industries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Toyota Material Handling Europe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Trench High Voltage Products Ltd., Shenyang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Türk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Traktör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Ziraat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Makineleri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Vanderlande Industries Holding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Vandewiele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Sweden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VARTA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Vitalink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Voith GmbH &amp; Co.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KGaA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Volex</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Walton Digi-Tech Industries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Welbilt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Halesowen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Western Refrigeration Pvt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Wilo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WINDAR RENOVABLES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Xylem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YOKOWO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ZHAOQING LEOCH BATTERY TECHNOLOGY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Zhongtian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Technology Submarine Cable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Zhuhai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CosMX</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Battery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Zumtobel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ZUP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Emiter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Sp.Z.o.o</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Adani Energy Solutions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Alperia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Amarenco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Solar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Ammper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Energía S.A.P.I de C.V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Ausgrid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AXIAN ENERGY GREEN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Bluecurrent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BORALEX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Centrais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Elétricas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Brasileiras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 -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Eletrobras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Clever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ComBio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Energia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Companhia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Energética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de Minas Gerais -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Cemig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Companhia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Paranaense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Energia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 COPEL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CPFL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Energia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EDP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Renováveis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Electricity Generating Public Company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En+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Energia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Eversource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Eviny</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Fiba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Yenilenebilir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Enerji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Holding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Gamko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Gransolar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Hawaiian Electric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Holaluz</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Inkia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Energy Group (Nautilus Energy Holdings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Italgen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JSW Energy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KELAG-</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Kärntner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Elektrizitäts-Aktiengesellschaft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Kenya Electricity Generating Company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Korea Hydro &amp; Nuclear Power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Mainstream Renewable Power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Mercury NZ</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Natural Power Consultants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Neoenergia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Norlys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Northern Ireland Electricity Networks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NRGi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a.m.b.a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Octopus Energy Group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OVO Energy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PG&amp;E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Primeo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Holding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Public Power Corporations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Public Service Enterprise Group Inc. (PSEG)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SkyPower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Global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Statnett SF</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Stedin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Groep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Tata Power Company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Utilitas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OÜ</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Vistra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Corp.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Zorlu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Enerji</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Avarn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Security Group Holding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BELFOR Canada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Browne Jacobson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Emirates Driving Company P.J.S.C.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ENTAIN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ESSA SALES &amp; DIISTRIBUTION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Foundever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GORON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Grand China Express International Business Travel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Guardian Shanghai Hygiene Service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Impact Auto Auctions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MCH Group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Mills &amp; Reeve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Qontigo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SML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Weightmans LLP</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CRONIMET Holding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European Metal Recycling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INDAVER NV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Morssinkhof</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Plastics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Norsk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Gjenvinning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Recycling Lives Holdings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REMONDIS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REMONDIS Recycling GmbH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Renewi</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RoadRunner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Recycling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Stena Recycling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Viridor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Waste Connections</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テキスト ボックス 16"/>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dirty="0">
                <a:solidFill>
                  <a:srgbClr val="000000"/>
                </a:solidFill>
                <a:latin typeface="Meiryo UI" pitchFamily="50" charset="-128"/>
                <a:ea typeface="Meiryo UI" pitchFamily="50" charset="-128"/>
                <a:cs typeface="Meiryo UI" pitchFamily="50" charset="-128"/>
              </a:rPr>
              <a:t>http://</a:t>
            </a:r>
            <a:r>
              <a:rPr lang="en-US" altLang="ja-JP" sz="900" dirty="0" err="1">
                <a:solidFill>
                  <a:srgbClr val="000000"/>
                </a:solidFill>
                <a:latin typeface="Meiryo UI" pitchFamily="50" charset="-128"/>
                <a:ea typeface="Meiryo UI" pitchFamily="50" charset="-128"/>
                <a:cs typeface="Meiryo UI" pitchFamily="50" charset="-128"/>
              </a:rPr>
              <a:t>sciencebasedtargets.org</a:t>
            </a:r>
            <a:r>
              <a:rPr lang="en-US" altLang="ja-JP" sz="900" dirty="0">
                <a:solidFill>
                  <a:srgbClr val="000000"/>
                </a:solidFill>
                <a:latin typeface="Meiryo UI" pitchFamily="50" charset="-128"/>
                <a:ea typeface="Meiryo UI" pitchFamily="50" charset="-128"/>
                <a:cs typeface="Meiryo UI" pitchFamily="50" charset="-128"/>
              </a:rPr>
              <a:t>/companies-taking-action/</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9" name="テキスト ボックス 18"/>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正方形/長方形 3">
            <a:extLst>
              <a:ext uri="{FF2B5EF4-FFF2-40B4-BE49-F238E27FC236}">
                <a16:creationId xmlns:a16="http://schemas.microsoft.com/office/drawing/2014/main" id="{6601CA1B-9BC4-B378-8712-3C14AF2F2D41}"/>
              </a:ext>
            </a:extLst>
          </p:cNvPr>
          <p:cNvSpPr/>
          <p:nvPr/>
        </p:nvSpPr>
        <p:spPr>
          <a:xfrm>
            <a:off x="478568" y="1776650"/>
            <a:ext cx="7911781"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年以内の</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SBT</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設定をコミットしている海外企業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2,926</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18/21</a:t>
            </a:r>
            <a:endParaRPr lang="ja-JP" altLang="en-US" sz="2000" b="1" dirty="0"/>
          </a:p>
        </p:txBody>
      </p:sp>
      <p:cxnSp>
        <p:nvCxnSpPr>
          <p:cNvPr id="6" name="直線コネクタ 5">
            <a:extLst>
              <a:ext uri="{FF2B5EF4-FFF2-40B4-BE49-F238E27FC236}">
                <a16:creationId xmlns:a16="http://schemas.microsoft.com/office/drawing/2014/main" id="{550CF1D0-B3B1-ED83-4A78-CDDC3DC4B01B}"/>
              </a:ext>
            </a:extLst>
          </p:cNvPr>
          <p:cNvCxnSpPr/>
          <p:nvPr/>
        </p:nvCxnSpPr>
        <p:spPr>
          <a:xfrm>
            <a:off x="2305120" y="4318583"/>
            <a:ext cx="8208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 name="直線コネクタ 6">
            <a:extLst>
              <a:ext uri="{FF2B5EF4-FFF2-40B4-BE49-F238E27FC236}">
                <a16:creationId xmlns:a16="http://schemas.microsoft.com/office/drawing/2014/main" id="{FE7431A8-9881-CAAE-2FB4-D2B7A04EF7FA}"/>
              </a:ext>
            </a:extLst>
          </p:cNvPr>
          <p:cNvCxnSpPr/>
          <p:nvPr/>
        </p:nvCxnSpPr>
        <p:spPr>
          <a:xfrm>
            <a:off x="2305120" y="6026943"/>
            <a:ext cx="8208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8" name="直線コネクタ 7">
            <a:extLst>
              <a:ext uri="{FF2B5EF4-FFF2-40B4-BE49-F238E27FC236}">
                <a16:creationId xmlns:a16="http://schemas.microsoft.com/office/drawing/2014/main" id="{97F12F74-7297-47B6-0253-7AD7561C5D47}"/>
              </a:ext>
            </a:extLst>
          </p:cNvPr>
          <p:cNvCxnSpPr/>
          <p:nvPr/>
        </p:nvCxnSpPr>
        <p:spPr>
          <a:xfrm>
            <a:off x="2305120" y="6762901"/>
            <a:ext cx="8208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 name="テキスト ボックス 9">
            <a:extLst>
              <a:ext uri="{FF2B5EF4-FFF2-40B4-BE49-F238E27FC236}">
                <a16:creationId xmlns:a16="http://schemas.microsoft.com/office/drawing/2014/main" id="{E3127467-3E44-BB47-FF0A-34413B56FEE7}"/>
              </a:ext>
            </a:extLst>
          </p:cNvPr>
          <p:cNvSpPr txBox="1"/>
          <p:nvPr/>
        </p:nvSpPr>
        <p:spPr bwMode="auto">
          <a:xfrm>
            <a:off x="8333012" y="1775476"/>
            <a:ext cx="1645783" cy="230832"/>
          </a:xfrm>
          <a:prstGeom prst="rect">
            <a:avLst/>
          </a:prstGeom>
          <a:noFill/>
          <a:ln w="9525">
            <a:noFill/>
            <a:miter lim="800000"/>
            <a:headEnd/>
            <a:tailEnd/>
          </a:ln>
        </p:spPr>
        <p:txBody>
          <a:bodyPr wrap="square" rtlCol="0">
            <a:spAutoFit/>
          </a:bodyPr>
          <a:lstStyle/>
          <a:p>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業種内アルファベット順</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3825255435"/>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a:t>
            </a:r>
            <a:r>
              <a:rPr lang="ja-JP" altLang="en-US" dirty="0"/>
              <a:t>認定コミット中の海外企業 </a:t>
            </a:r>
            <a:r>
              <a:rPr lang="en-US" altLang="ja-JP" dirty="0"/>
              <a:t>19/21</a:t>
            </a:r>
            <a:endParaRPr kumimoji="1" lang="ja-JP" altLang="en-US" dirty="0"/>
          </a:p>
        </p:txBody>
      </p:sp>
      <p:sp>
        <p:nvSpPr>
          <p:cNvPr id="3" name="コンテンツ プレースホルダー 2"/>
          <p:cNvSpPr>
            <a:spLocks noGrp="1"/>
          </p:cNvSpPr>
          <p:nvPr>
            <p:ph sz="quarter" idx="12"/>
          </p:nvPr>
        </p:nvSpPr>
        <p:spPr>
          <a:xfrm>
            <a:off x="161925" y="1110920"/>
            <a:ext cx="10367963" cy="634941"/>
          </a:xfrm>
        </p:spPr>
        <p:txBody>
          <a:bodyPr/>
          <a:lstStyle/>
          <a:p>
            <a:r>
              <a:rPr lang="ja-JP" altLang="en-US" dirty="0"/>
              <a:t>世界的にはアパレル、金融・保険業、専門サービス業、食料品製造業が多い</a:t>
            </a:r>
            <a:endParaRPr lang="en-US" altLang="ja-JP" dirty="0"/>
          </a:p>
        </p:txBody>
      </p:sp>
      <p:sp>
        <p:nvSpPr>
          <p:cNvPr id="15" name="正方形/長方形 14"/>
          <p:cNvSpPr>
            <a:spLocks noChangeArrowheads="1"/>
          </p:cNvSpPr>
          <p:nvPr/>
        </p:nvSpPr>
        <p:spPr bwMode="auto">
          <a:xfrm>
            <a:off x="121543" y="2199934"/>
            <a:ext cx="2242979" cy="6555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algn="r" eaLnBrk="1" hangingPunct="1">
              <a:spcAft>
                <a:spcPct val="0"/>
              </a:spcAft>
              <a:defRPr/>
            </a:pP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半導体：</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不動産：</a:t>
            </a: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容器・包装</a:t>
            </a:r>
            <a:r>
              <a:rPr lang="en-US" altLang="ja-JP" sz="1000" b="1" dirty="0">
                <a:latin typeface="Meiryo UI" panose="020B0604030504040204" pitchFamily="50" charset="-128"/>
                <a:ea typeface="Meiryo UI" panose="020B0604030504040204" pitchFamily="50" charset="-128"/>
                <a:cs typeface="Meiryo UI" panose="020B0604030504040204" pitchFamily="50" charset="-128"/>
              </a:rPr>
              <a:t>(1/2)</a:t>
            </a:r>
            <a:r>
              <a:rPr lang="zh-TW"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正方形/長方形 15"/>
          <p:cNvSpPr>
            <a:spLocks noChangeArrowheads="1"/>
          </p:cNvSpPr>
          <p:nvPr/>
        </p:nvSpPr>
        <p:spPr bwMode="auto">
          <a:xfrm>
            <a:off x="2225262" y="2199934"/>
            <a:ext cx="8122587" cy="53245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Amkor Technology,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Axcelis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Technologies,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Broadcom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Canadian Solar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Chint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New Energy Technology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Chongqing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Huike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Jinyu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Optoelectronics Technology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Chuzhou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HKC Optoelectronics Technology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Cohu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Global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Unichip</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Hefei BOE Optoelectronics Technology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Imagination Technologies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Infineon Technologies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IQE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Jiangsu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Transimage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Technology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Marvell Technologies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Mianyang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HKC Optoelectronics Technology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MKS Instruments,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Nanjing BOE Display Technology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NF Smith &amp; Associates 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Nordic Semiconductor ASA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NXP Semiconductors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Olympic PCB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Omnivision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Technologies,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onsemi</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Semtech</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Shennan Circuits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Sino-American Silicon Products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SUMCO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TE Connectivity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Teradyne,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Tongwei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Solar (Hefei) Co., Ltd.</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ACRE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Adapteo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AEON MALL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Aldar Properties PJSC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Americold Realty Trust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Atrium Ljungberg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Avison Young (UK)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Ayala Land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B2R Local No.1 Pty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BRIGADE ENTERPRISES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Brookfield India Real Estate Trust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CENTRAL PATTANA PUBLIC COMPANY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CK Asset Holdings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Delete Group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Oyj</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Emirates Strategic Investment Company (ESIC)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Fastighets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 Balder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Fastighets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 Regio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Fibra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Danhos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Fibra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Mty</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F/2157</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FibraHotel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Frasers Property (Thailand) Public Company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Frasers Property Commercial Management Pte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Frasers Property Retail Management Pte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Frasers Property Singapore (Development&amp; Projects)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Genesta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Property Nordics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Global Switch Holding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Gopalan Enterprises (India)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GSEZ</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Henderson Land Development Company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Hines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Hong Kong Science &amp; Technology Parks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Hysan Development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Iida Group Holdings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InterRent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REIT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Ivanhoé</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Cambridge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Kerry Properties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KingSett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Capital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La Poste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Immobilier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Link Logistics Real Estate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Meridia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Capital Partners SGEIC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Mileway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Mirvac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Nan Fung Development Holdings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Nan Fung Development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Nan Fung Property Management Holdings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Nepi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Rockcastle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NREP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Olav Thon Gruppen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Phoenix Property Investors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Primonial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REIM</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PT PAKUWON JATI TBK</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Quintain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REDEVCO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RELOCATION JAPAN.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Savills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SBA Communications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Sinarmas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Land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Slättö</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SM Prime Holdings,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SOHO China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Stockland Corporation Limited and Stockland Trust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Sunway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Berhad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Sunway REIT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UDR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United States Cold Storage,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Vicinity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Centres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WeWork</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Zillow Group, Inc.</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ALPLA Werke Alvin Lehner GmbH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Aluflexpack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Amcor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American Packaging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Anchor Glass Container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August Faller GmbH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AUTAJON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Axium Packaging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BERICAP HOLDING GMBH (BERICAP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Berlin Packaging,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Carcano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Antonio 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Carib Glassworks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CARTON CAPITAL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Cedo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Holdings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CHIANGPAO INDUSTRIAL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Colormasters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COSTER TECNOLOGIE SPECIALE, 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Coveris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CSafe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Cymmetrik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(Shenzhen) Printing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Drug Plastics &amp; Glass Co.,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Dynapack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Asia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Embe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Press sp. z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Engelhardt-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Druck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Envases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Universales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de México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EPL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Faerch</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FEVISA GLASS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Fuji Seal International,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Groupe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Barbier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Grupo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Alucaps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Guala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Pack 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HANACANS JOINT STOCK COMPANY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HANGZHOU PLASTICS INDUSTRIAL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HERMA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Hinojosa Packaging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Inteplast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Ipackchem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ITW Hi-Cone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テキスト ボックス 16"/>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9" name="テキスト ボックス 18"/>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正方形/長方形 3">
            <a:extLst>
              <a:ext uri="{FF2B5EF4-FFF2-40B4-BE49-F238E27FC236}">
                <a16:creationId xmlns:a16="http://schemas.microsoft.com/office/drawing/2014/main" id="{E9AFD335-AECF-0ADE-4F41-1D4CDED9F928}"/>
              </a:ext>
            </a:extLst>
          </p:cNvPr>
          <p:cNvSpPr/>
          <p:nvPr/>
        </p:nvSpPr>
        <p:spPr>
          <a:xfrm>
            <a:off x="478568" y="1776650"/>
            <a:ext cx="7911781"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年以内の</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SBT</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設定をコミットしている海外企業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2,926</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19/21</a:t>
            </a:r>
            <a:endParaRPr lang="ja-JP" altLang="en-US" sz="2000" b="1" dirty="0"/>
          </a:p>
        </p:txBody>
      </p:sp>
      <p:cxnSp>
        <p:nvCxnSpPr>
          <p:cNvPr id="6" name="直線コネクタ 5">
            <a:extLst>
              <a:ext uri="{FF2B5EF4-FFF2-40B4-BE49-F238E27FC236}">
                <a16:creationId xmlns:a16="http://schemas.microsoft.com/office/drawing/2014/main" id="{DEBFF014-6408-55E5-E376-1DC6471C08DC}"/>
              </a:ext>
            </a:extLst>
          </p:cNvPr>
          <p:cNvCxnSpPr/>
          <p:nvPr/>
        </p:nvCxnSpPr>
        <p:spPr>
          <a:xfrm>
            <a:off x="2305120" y="3573319"/>
            <a:ext cx="8208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 name="テキスト ボックス 7">
            <a:extLst>
              <a:ext uri="{FF2B5EF4-FFF2-40B4-BE49-F238E27FC236}">
                <a16:creationId xmlns:a16="http://schemas.microsoft.com/office/drawing/2014/main" id="{4C5A7F6F-C6DA-6FDB-CD8C-164AD82C46CF}"/>
              </a:ext>
            </a:extLst>
          </p:cNvPr>
          <p:cNvSpPr txBox="1"/>
          <p:nvPr/>
        </p:nvSpPr>
        <p:spPr bwMode="auto">
          <a:xfrm>
            <a:off x="8333012" y="1775476"/>
            <a:ext cx="1645783" cy="230832"/>
          </a:xfrm>
          <a:prstGeom prst="rect">
            <a:avLst/>
          </a:prstGeom>
          <a:noFill/>
          <a:ln w="9525">
            <a:noFill/>
            <a:miter lim="800000"/>
            <a:headEnd/>
            <a:tailEnd/>
          </a:ln>
        </p:spPr>
        <p:txBody>
          <a:bodyPr wrap="square" rtlCol="0">
            <a:spAutoFit/>
          </a:bodyPr>
          <a:lstStyle/>
          <a:p>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業種内アルファベット順</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5" name="直線コネクタ 4">
            <a:extLst>
              <a:ext uri="{FF2B5EF4-FFF2-40B4-BE49-F238E27FC236}">
                <a16:creationId xmlns:a16="http://schemas.microsoft.com/office/drawing/2014/main" id="{4B9BD53C-25A1-45C1-C78A-0842B23934DA}"/>
              </a:ext>
            </a:extLst>
          </p:cNvPr>
          <p:cNvCxnSpPr/>
          <p:nvPr/>
        </p:nvCxnSpPr>
        <p:spPr>
          <a:xfrm>
            <a:off x="2305120" y="5980581"/>
            <a:ext cx="8208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62110266"/>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a:t>
            </a:r>
            <a:r>
              <a:rPr lang="ja-JP" altLang="en-US" dirty="0"/>
              <a:t>認定コミット中の海外企業 </a:t>
            </a:r>
            <a:r>
              <a:rPr lang="en-US" altLang="ja-JP" dirty="0"/>
              <a:t>20/21</a:t>
            </a:r>
            <a:endParaRPr kumimoji="1" lang="ja-JP" altLang="en-US" dirty="0"/>
          </a:p>
        </p:txBody>
      </p:sp>
      <p:sp>
        <p:nvSpPr>
          <p:cNvPr id="3" name="コンテンツ プレースホルダー 2"/>
          <p:cNvSpPr>
            <a:spLocks noGrp="1"/>
          </p:cNvSpPr>
          <p:nvPr>
            <p:ph sz="quarter" idx="12"/>
          </p:nvPr>
        </p:nvSpPr>
        <p:spPr>
          <a:xfrm>
            <a:off x="161925" y="1110920"/>
            <a:ext cx="10367963" cy="634941"/>
          </a:xfrm>
        </p:spPr>
        <p:txBody>
          <a:bodyPr/>
          <a:lstStyle/>
          <a:p>
            <a:r>
              <a:rPr lang="ja-JP" altLang="en-US" dirty="0"/>
              <a:t>世界的にはアパレル、金融・保険業、専門サービス業、食料品製造業が多い</a:t>
            </a:r>
            <a:endParaRPr lang="en-US" altLang="ja-JP" dirty="0"/>
          </a:p>
        </p:txBody>
      </p:sp>
      <p:sp>
        <p:nvSpPr>
          <p:cNvPr id="15" name="正方形/長方形 14"/>
          <p:cNvSpPr>
            <a:spLocks noChangeArrowheads="1"/>
          </p:cNvSpPr>
          <p:nvPr/>
        </p:nvSpPr>
        <p:spPr bwMode="auto">
          <a:xfrm>
            <a:off x="0" y="2199934"/>
            <a:ext cx="2371567" cy="53245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algn="r" eaLnBrk="1" hangingPunct="1">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容器・包装</a:t>
            </a:r>
            <a:r>
              <a:rPr lang="en-US" altLang="ja-JP" sz="1000" b="1" dirty="0">
                <a:latin typeface="Meiryo UI" panose="020B0604030504040204" pitchFamily="50" charset="-128"/>
                <a:ea typeface="Meiryo UI" panose="020B0604030504040204" pitchFamily="50" charset="-128"/>
                <a:cs typeface="Meiryo UI" panose="020B0604030504040204" pitchFamily="50" charset="-128"/>
              </a:rPr>
              <a:t>(2/2)</a:t>
            </a:r>
            <a:r>
              <a:rPr lang="zh-TW"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陸上輸送（トラック輸送）：</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陸上輸送（鉄道輸送） </a:t>
            </a: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陸上輸送（道路・線路）：</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正方形/長方形 15"/>
          <p:cNvSpPr>
            <a:spLocks noChangeArrowheads="1"/>
          </p:cNvSpPr>
          <p:nvPr/>
        </p:nvSpPr>
        <p:spPr bwMode="auto">
          <a:xfrm>
            <a:off x="2225262" y="2199934"/>
            <a:ext cx="8304625" cy="54784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Jindal Films Europe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Jokey SE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Kioo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Labelmakers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Australia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Lami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Packaging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Kunshan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LIVEO RESEARCH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Logoplaste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Manjushree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Technopack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medmix</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Multisorb</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Technologies,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Nampak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NAVAHITA KARANA, PT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NEFAB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NOSOPLAS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NOVAPET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Pactiv Evergreen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Papier-Mettler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Peel Plastic Products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Pelliconi</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PGP Glass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Plastipak</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Pretium Packaging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Printpack,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Prinzhorn Holding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Pro-Pac Packaging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Panca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Budi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Idaman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Tbk</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Karya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Indah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Multiguna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Lawangmas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Primapack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Indonesia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PT. United Can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Resource Label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RKW SE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Satyamitra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Kemas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Lestari.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Tbk</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SCG Packaging Public Company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Schoeller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Allibert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Services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Scholle IPN Netherlands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Schreiner Group GmbH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Serioplast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SGD Pharma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Shanghai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Xintonglian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Packing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Shanghai Zidan Packaging Technology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Shanghai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Zijiang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Color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Printing&amp;Packing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Shenzhen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Bromake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New Material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ShyaHsin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Packaging Industry (China)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Silgan Closures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Silgan Holdings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Steklarna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Hrastnik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d.o.o.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STI Group | STI - Gustav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Stabernack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SÜDPACK Holding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SULO SAS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Taisei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Kako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TEXEN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Toly Group International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Transcontinental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Trioworld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Industrier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UNITED CAPS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Vetropack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Holding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Vidroporto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Weener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Plastics Group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Winpak</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ZEUS PACKAGING GROUP LIMITED</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AB Transport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AYVENS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Beijing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Huaxin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Supply Chain Management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Cabonline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Holding AB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publ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Chilexpress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China Post Express &amp; Logistics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Cityzone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Express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Sdn.Bhd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Culina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Early Bird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ECS Corporate 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Flix SE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Frode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Laursen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Gebrüder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Weiss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Gefco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General Logistics Systems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GEODIS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Gregory Distribution (Holdings)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GRUPO ACOTRAL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H.Essers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HEPPNER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Hertz</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ID Logistics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Information Communication Services (ICS)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Instabee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International Alexander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IPEC PTY LTD (TEAM GLOBAL EXPRESS)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K&amp;V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Nemzetkozi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Fuvarozo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Kft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Keolis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LA PAU S.C.C.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LKW WALTER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Internationale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Transportorganisation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Luis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Simões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S.G.P.S.,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Malcolm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Maritime Transport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Menzies Distribution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MyMobility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NIPPON EXPRESS HOLDINGS,INC.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North Media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Paschall Truck Lines,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Redspher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Schäflein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Seifert Logistics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SIXT SE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Spedition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Bork GmbH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Stagecoach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Trancasa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Transportes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J. Amaral,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TRANSPORTES LOGISTICOS ESPECIALIZADOS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Zenith Automotive Holdings Ltd</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CAF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ColliCare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Logistics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DB Cargo (UK)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East Japan Railway Company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FERCAM DOO BEOGRAD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First Greater Western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GB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Railfreight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Genesee &amp; Wyoming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Govia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Thameslink Railway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GRUPO TRANSFESA LOGISTICS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London North Eastern Railway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Stadler Rail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Transport for London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Trenitalia c2c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Union Pacific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VR Group</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Brisa - Auto-</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estradas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Portugal,SA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Córas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Iompair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Éireann (CIÉ)</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Ecos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(India) Mobility &amp; Hospitality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Forza Transportation Services,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ITALO - Nuovo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Trasporto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Viaggiatori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Mesta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National Highways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RSS Infrastructure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Uniserve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Wise Travel India Private Limited</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テキスト ボックス 16"/>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9" name="テキスト ボックス 18"/>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正方形/長方形 3">
            <a:extLst>
              <a:ext uri="{FF2B5EF4-FFF2-40B4-BE49-F238E27FC236}">
                <a16:creationId xmlns:a16="http://schemas.microsoft.com/office/drawing/2014/main" id="{53FCCF6F-6C25-E27E-F659-73D6BB17D965}"/>
              </a:ext>
            </a:extLst>
          </p:cNvPr>
          <p:cNvSpPr/>
          <p:nvPr/>
        </p:nvSpPr>
        <p:spPr>
          <a:xfrm>
            <a:off x="478568" y="1776650"/>
            <a:ext cx="7911781"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年以内の</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SBT</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設定をコミットしている海外企業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2,926</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20/21</a:t>
            </a:r>
            <a:endParaRPr lang="ja-JP" altLang="en-US" sz="2000" b="1" dirty="0"/>
          </a:p>
        </p:txBody>
      </p:sp>
      <p:cxnSp>
        <p:nvCxnSpPr>
          <p:cNvPr id="6" name="直線コネクタ 5">
            <a:extLst>
              <a:ext uri="{FF2B5EF4-FFF2-40B4-BE49-F238E27FC236}">
                <a16:creationId xmlns:a16="http://schemas.microsoft.com/office/drawing/2014/main" id="{F0B1B511-E658-F61B-67B7-2E5D0C68B3FD}"/>
              </a:ext>
            </a:extLst>
          </p:cNvPr>
          <p:cNvCxnSpPr>
            <a:cxnSpLocks/>
          </p:cNvCxnSpPr>
          <p:nvPr/>
        </p:nvCxnSpPr>
        <p:spPr>
          <a:xfrm>
            <a:off x="2305120" y="4178199"/>
            <a:ext cx="7916475"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8" name="直線コネクタ 7">
            <a:extLst>
              <a:ext uri="{FF2B5EF4-FFF2-40B4-BE49-F238E27FC236}">
                <a16:creationId xmlns:a16="http://schemas.microsoft.com/office/drawing/2014/main" id="{EFFF59BD-BCF1-D73E-3A72-31E0F56D34A0}"/>
              </a:ext>
            </a:extLst>
          </p:cNvPr>
          <p:cNvCxnSpPr>
            <a:cxnSpLocks/>
          </p:cNvCxnSpPr>
          <p:nvPr/>
        </p:nvCxnSpPr>
        <p:spPr>
          <a:xfrm>
            <a:off x="2305120" y="5827929"/>
            <a:ext cx="8208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5" name="直線コネクタ 4">
            <a:extLst>
              <a:ext uri="{FF2B5EF4-FFF2-40B4-BE49-F238E27FC236}">
                <a16:creationId xmlns:a16="http://schemas.microsoft.com/office/drawing/2014/main" id="{9BAF015D-2086-7778-3451-B15EBB13028E}"/>
              </a:ext>
            </a:extLst>
          </p:cNvPr>
          <p:cNvCxnSpPr>
            <a:cxnSpLocks/>
          </p:cNvCxnSpPr>
          <p:nvPr/>
        </p:nvCxnSpPr>
        <p:spPr>
          <a:xfrm>
            <a:off x="2305120" y="6600702"/>
            <a:ext cx="8208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9" name="テキスト ボックス 8">
            <a:extLst>
              <a:ext uri="{FF2B5EF4-FFF2-40B4-BE49-F238E27FC236}">
                <a16:creationId xmlns:a16="http://schemas.microsoft.com/office/drawing/2014/main" id="{4CE90B1E-5CD2-3D92-A62C-25A2B1CC96E9}"/>
              </a:ext>
            </a:extLst>
          </p:cNvPr>
          <p:cNvSpPr txBox="1"/>
          <p:nvPr/>
        </p:nvSpPr>
        <p:spPr bwMode="auto">
          <a:xfrm>
            <a:off x="8333012" y="1775476"/>
            <a:ext cx="1645783" cy="230832"/>
          </a:xfrm>
          <a:prstGeom prst="rect">
            <a:avLst/>
          </a:prstGeom>
          <a:noFill/>
          <a:ln w="9525">
            <a:noFill/>
            <a:miter lim="800000"/>
            <a:headEnd/>
            <a:tailEnd/>
          </a:ln>
        </p:spPr>
        <p:txBody>
          <a:bodyPr wrap="square" rtlCol="0">
            <a:spAutoFit/>
          </a:bodyPr>
          <a:lstStyle/>
          <a:p>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業種内アルファベット順</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1403812329"/>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1085BA4-8B4D-DAB0-EF38-457789A5F4B7}"/>
            </a:ext>
          </a:extLst>
        </p:cNvPr>
        <p:cNvGrpSpPr/>
        <p:nvPr/>
      </p:nvGrpSpPr>
      <p:grpSpPr>
        <a:xfrm>
          <a:off x="0" y="0"/>
          <a:ext cx="0" cy="0"/>
          <a:chOff x="0" y="0"/>
          <a:chExt cx="0" cy="0"/>
        </a:xfrm>
      </p:grpSpPr>
      <p:sp>
        <p:nvSpPr>
          <p:cNvPr id="2" name="タイトル 1">
            <a:extLst>
              <a:ext uri="{FF2B5EF4-FFF2-40B4-BE49-F238E27FC236}">
                <a16:creationId xmlns:a16="http://schemas.microsoft.com/office/drawing/2014/main" id="{2B125F2A-DD48-D983-AB4C-2C13C2542F4B}"/>
              </a:ext>
            </a:extLst>
          </p:cNvPr>
          <p:cNvSpPr>
            <a:spLocks noGrp="1"/>
          </p:cNvSpPr>
          <p:nvPr>
            <p:ph type="title"/>
          </p:nvPr>
        </p:nvSpPr>
        <p:spPr/>
        <p:txBody>
          <a:bodyPr/>
          <a:lstStyle/>
          <a:p>
            <a:r>
              <a:rPr lang="en-US" altLang="ja-JP" dirty="0"/>
              <a:t>SBT</a:t>
            </a:r>
            <a:r>
              <a:rPr lang="ja-JP" altLang="en-US" dirty="0"/>
              <a:t>認定コミット中の海外企業 </a:t>
            </a:r>
            <a:r>
              <a:rPr lang="en-US" altLang="ja-JP" dirty="0"/>
              <a:t>21/21</a:t>
            </a:r>
            <a:endParaRPr kumimoji="1" lang="ja-JP" altLang="en-US" dirty="0"/>
          </a:p>
        </p:txBody>
      </p:sp>
      <p:sp>
        <p:nvSpPr>
          <p:cNvPr id="3" name="コンテンツ プレースホルダー 2">
            <a:extLst>
              <a:ext uri="{FF2B5EF4-FFF2-40B4-BE49-F238E27FC236}">
                <a16:creationId xmlns:a16="http://schemas.microsoft.com/office/drawing/2014/main" id="{787B569A-6D34-B3FD-CB32-B590D58E7C4B}"/>
              </a:ext>
            </a:extLst>
          </p:cNvPr>
          <p:cNvSpPr>
            <a:spLocks noGrp="1"/>
          </p:cNvSpPr>
          <p:nvPr>
            <p:ph sz="quarter" idx="12"/>
          </p:nvPr>
        </p:nvSpPr>
        <p:spPr>
          <a:xfrm>
            <a:off x="161925" y="1110920"/>
            <a:ext cx="10367963" cy="634941"/>
          </a:xfrm>
        </p:spPr>
        <p:txBody>
          <a:bodyPr/>
          <a:lstStyle/>
          <a:p>
            <a:r>
              <a:rPr lang="ja-JP" altLang="en-US" dirty="0"/>
              <a:t>世界的にはアパレル、金融・保険業、専門サービス業、食料品製造業が多い</a:t>
            </a:r>
            <a:endParaRPr lang="en-US" altLang="ja-JP" dirty="0"/>
          </a:p>
        </p:txBody>
      </p:sp>
      <p:sp>
        <p:nvSpPr>
          <p:cNvPr id="15" name="正方形/長方形 14">
            <a:extLst>
              <a:ext uri="{FF2B5EF4-FFF2-40B4-BE49-F238E27FC236}">
                <a16:creationId xmlns:a16="http://schemas.microsoft.com/office/drawing/2014/main" id="{5E34F7FC-7287-C160-EF92-0CB7155CA0DB}"/>
              </a:ext>
            </a:extLst>
          </p:cNvPr>
          <p:cNvSpPr>
            <a:spLocks noChangeArrowheads="1"/>
          </p:cNvSpPr>
          <p:nvPr/>
        </p:nvSpPr>
        <p:spPr bwMode="auto">
          <a:xfrm>
            <a:off x="0" y="2199934"/>
            <a:ext cx="2371567" cy="2554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algn="r" eaLnBrk="1" hangingPunct="1">
              <a:defRPr/>
            </a:pPr>
            <a:r>
              <a:rPr lang="ja-JP" altLang="en-US" sz="800" b="1" dirty="0">
                <a:latin typeface="Meiryo UI" panose="020B0604030504040204" pitchFamily="50" charset="-128"/>
                <a:ea typeface="Meiryo UI" panose="020B0604030504040204" pitchFamily="50" charset="-128"/>
                <a:cs typeface="Meiryo UI" panose="020B0604030504040204" pitchFamily="50" charset="-128"/>
              </a:rPr>
              <a:t>林産品（林業、木材、紙バルプ、ゴム）</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紡織業（アパレル業）：</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正方形/長方形 15">
            <a:extLst>
              <a:ext uri="{FF2B5EF4-FFF2-40B4-BE49-F238E27FC236}">
                <a16:creationId xmlns:a16="http://schemas.microsoft.com/office/drawing/2014/main" id="{F4323D72-6C74-8BB4-3CE0-6D91FB078B2D}"/>
              </a:ext>
            </a:extLst>
          </p:cNvPr>
          <p:cNvSpPr>
            <a:spLocks noChangeArrowheads="1"/>
          </p:cNvSpPr>
          <p:nvPr/>
        </p:nvSpPr>
        <p:spPr bwMode="auto">
          <a:xfrm>
            <a:off x="2225263" y="2199934"/>
            <a:ext cx="8214974"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AB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Grigeo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Ahlstrom-</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Munksjö</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Oyj</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APP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Sinar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Mas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Arkhangelsk Pulp and Paper Mill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Bio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Pappel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 de C.V.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BURGO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Canfor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CARTOLITO S.A. DE C.V.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Chung Hwa Pulp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Coillte CGA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delfortgroup</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Fábrica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Papel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Papelão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Nossa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Senhora da Penha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Feldmuehle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FOREIGN TRADE WUXI PRINTING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Guangdong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Gaoyi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Packaging Technology Co., Ltd. </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Heinzel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Holding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Industrie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Cartarie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Tronchetti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Klingele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Paper and Packaging SE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LECTA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LGR PACKAGING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MASISA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Mayer-network</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MERINO INDUSTRIES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Miquel y Costas &amp; Miquel,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Mudanjiang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Hengfeng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Paper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Palm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PANAMERICANA FORMAS E IMPRESOS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Panther Packaging GmbH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PT. PROKEMAS ADHIKARI KREASI</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SAICA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Schweitzer-Mauduit International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Shanghai Young Sun Printing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Shenzhen YUTO Packaging Technology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SICAL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Straub-</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Verpackungen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SURTECO Group SE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Suzano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Sveaskog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THIMM Group GmbH +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VPK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Walki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Oy</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Gul Ahmed Textile Mills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MG Apparel</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テキスト ボックス 16">
            <a:extLst>
              <a:ext uri="{FF2B5EF4-FFF2-40B4-BE49-F238E27FC236}">
                <a16:creationId xmlns:a16="http://schemas.microsoft.com/office/drawing/2014/main" id="{F2B6987B-646F-93E4-7764-6816CFEE9CFA}"/>
              </a:ext>
            </a:extLst>
          </p:cNvPr>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9" name="テキスト ボックス 18">
            <a:extLst>
              <a:ext uri="{FF2B5EF4-FFF2-40B4-BE49-F238E27FC236}">
                <a16:creationId xmlns:a16="http://schemas.microsoft.com/office/drawing/2014/main" id="{77E06C1D-FE63-B317-2F1D-95227E323272}"/>
              </a:ext>
            </a:extLst>
          </p:cNvPr>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正方形/長方形 3">
            <a:extLst>
              <a:ext uri="{FF2B5EF4-FFF2-40B4-BE49-F238E27FC236}">
                <a16:creationId xmlns:a16="http://schemas.microsoft.com/office/drawing/2014/main" id="{423E1EA9-3C28-3D2A-A1D5-70DAD72D252E}"/>
              </a:ext>
            </a:extLst>
          </p:cNvPr>
          <p:cNvSpPr/>
          <p:nvPr/>
        </p:nvSpPr>
        <p:spPr>
          <a:xfrm>
            <a:off x="478568" y="1776650"/>
            <a:ext cx="7911781"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年以内の</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SBT</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設定をコミットしている海外企業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2,926</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21/21</a:t>
            </a:r>
            <a:endParaRPr lang="ja-JP" altLang="en-US" sz="2000" b="1" dirty="0"/>
          </a:p>
        </p:txBody>
      </p:sp>
      <p:cxnSp>
        <p:nvCxnSpPr>
          <p:cNvPr id="6" name="直線コネクタ 5">
            <a:extLst>
              <a:ext uri="{FF2B5EF4-FFF2-40B4-BE49-F238E27FC236}">
                <a16:creationId xmlns:a16="http://schemas.microsoft.com/office/drawing/2014/main" id="{6544FAB5-CBC9-6F1B-09DF-DBB85F61A34F}"/>
              </a:ext>
            </a:extLst>
          </p:cNvPr>
          <p:cNvCxnSpPr>
            <a:cxnSpLocks/>
          </p:cNvCxnSpPr>
          <p:nvPr/>
        </p:nvCxnSpPr>
        <p:spPr>
          <a:xfrm>
            <a:off x="2305120" y="3711156"/>
            <a:ext cx="7916475"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9" name="テキスト ボックス 8">
            <a:extLst>
              <a:ext uri="{FF2B5EF4-FFF2-40B4-BE49-F238E27FC236}">
                <a16:creationId xmlns:a16="http://schemas.microsoft.com/office/drawing/2014/main" id="{255673C0-87E1-B0AF-CE97-C669E010EA07}"/>
              </a:ext>
            </a:extLst>
          </p:cNvPr>
          <p:cNvSpPr txBox="1"/>
          <p:nvPr/>
        </p:nvSpPr>
        <p:spPr bwMode="auto">
          <a:xfrm>
            <a:off x="8333012" y="1775476"/>
            <a:ext cx="1645783" cy="230832"/>
          </a:xfrm>
          <a:prstGeom prst="rect">
            <a:avLst/>
          </a:prstGeom>
          <a:noFill/>
          <a:ln w="9525">
            <a:noFill/>
            <a:miter lim="800000"/>
            <a:headEnd/>
            <a:tailEnd/>
          </a:ln>
        </p:spPr>
        <p:txBody>
          <a:bodyPr wrap="square" rtlCol="0">
            <a:spAutoFit/>
          </a:bodyPr>
          <a:lstStyle/>
          <a:p>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業種内アルファベット順</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1828667190"/>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a:t>
            </a:r>
            <a:r>
              <a:rPr lang="ja-JP" altLang="en-US" dirty="0"/>
              <a:t>認定取得済み日本企業の取組 </a:t>
            </a:r>
            <a:r>
              <a:rPr lang="en-US" altLang="ja-JP" dirty="0"/>
              <a:t>1/22</a:t>
            </a:r>
            <a:endParaRPr kumimoji="1" lang="ja-JP" altLang="en-US" dirty="0"/>
          </a:p>
        </p:txBody>
      </p:sp>
      <p:sp>
        <p:nvSpPr>
          <p:cNvPr id="10" name="テキスト ボックス 9"/>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テキスト ボックス 10"/>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graphicFrame>
        <p:nvGraphicFramePr>
          <p:cNvPr id="12" name="表 11"/>
          <p:cNvGraphicFramePr>
            <a:graphicFrameLocks noGrp="1"/>
          </p:cNvGraphicFramePr>
          <p:nvPr>
            <p:extLst>
              <p:ext uri="{D42A27DB-BD31-4B8C-83A1-F6EECF244321}">
                <p14:modId xmlns:p14="http://schemas.microsoft.com/office/powerpoint/2010/main" val="1865966855"/>
              </p:ext>
            </p:extLst>
          </p:nvPr>
        </p:nvGraphicFramePr>
        <p:xfrm>
          <a:off x="418795" y="1209374"/>
          <a:ext cx="9802800" cy="6119464"/>
        </p:xfrm>
        <a:graphic>
          <a:graphicData uri="http://schemas.openxmlformats.org/drawingml/2006/table">
            <a:tbl>
              <a:tblPr firstRow="1" bandRow="1"/>
              <a:tblGrid>
                <a:gridCol w="1152129">
                  <a:extLst>
                    <a:ext uri="{9D8B030D-6E8A-4147-A177-3AD203B41FA5}">
                      <a16:colId xmlns:a16="http://schemas.microsoft.com/office/drawing/2014/main" val="20000"/>
                    </a:ext>
                  </a:extLst>
                </a:gridCol>
                <a:gridCol w="863871">
                  <a:extLst>
                    <a:ext uri="{9D8B030D-6E8A-4147-A177-3AD203B41FA5}">
                      <a16:colId xmlns:a16="http://schemas.microsoft.com/office/drawing/2014/main" val="20006"/>
                    </a:ext>
                  </a:extLst>
                </a:gridCol>
                <a:gridCol w="630000">
                  <a:extLst>
                    <a:ext uri="{9D8B030D-6E8A-4147-A177-3AD203B41FA5}">
                      <a16:colId xmlns:a16="http://schemas.microsoft.com/office/drawing/2014/main" val="20001"/>
                    </a:ext>
                  </a:extLst>
                </a:gridCol>
                <a:gridCol w="727200">
                  <a:extLst>
                    <a:ext uri="{9D8B030D-6E8A-4147-A177-3AD203B41FA5}">
                      <a16:colId xmlns:a16="http://schemas.microsoft.com/office/drawing/2014/main" val="20002"/>
                    </a:ext>
                  </a:extLst>
                </a:gridCol>
                <a:gridCol w="727200">
                  <a:extLst>
                    <a:ext uri="{9D8B030D-6E8A-4147-A177-3AD203B41FA5}">
                      <a16:colId xmlns:a16="http://schemas.microsoft.com/office/drawing/2014/main" val="20003"/>
                    </a:ext>
                  </a:extLst>
                </a:gridCol>
                <a:gridCol w="529200">
                  <a:extLst>
                    <a:ext uri="{9D8B030D-6E8A-4147-A177-3AD203B41FA5}">
                      <a16:colId xmlns:a16="http://schemas.microsoft.com/office/drawing/2014/main" val="20004"/>
                    </a:ext>
                  </a:extLst>
                </a:gridCol>
                <a:gridCol w="5173200">
                  <a:extLst>
                    <a:ext uri="{9D8B030D-6E8A-4147-A177-3AD203B41FA5}">
                      <a16:colId xmlns:a16="http://schemas.microsoft.com/office/drawing/2014/main" val="20005"/>
                    </a:ext>
                  </a:extLst>
                </a:gridCol>
              </a:tblGrid>
              <a:tr h="704073">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j-lt"/>
                          <a:ea typeface="Meiryo UI" panose="020B0604030504040204" pitchFamily="50" charset="-128"/>
                          <a:cs typeface="Meiryo UI" panose="020B0604030504040204" pitchFamily="50" charset="-128"/>
                        </a:rPr>
                        <a:t>企業名</a:t>
                      </a:r>
                      <a:r>
                        <a:rPr kumimoji="1" lang="en-US" altLang="ja-JP" sz="800" b="0" dirty="0">
                          <a:solidFill>
                            <a:schemeClr val="tx1"/>
                          </a:solidFill>
                          <a:latin typeface="+mj-lt"/>
                          <a:ea typeface="Meiryo UI" panose="020B0604030504040204" pitchFamily="50" charset="-128"/>
                          <a:cs typeface="Meiryo UI" panose="020B0604030504040204" pitchFamily="50" charset="-128"/>
                        </a:rPr>
                        <a:t>※50</a:t>
                      </a:r>
                      <a:r>
                        <a:rPr kumimoji="1" lang="ja-JP" altLang="en-US" sz="800" b="0" dirty="0">
                          <a:solidFill>
                            <a:schemeClr val="tx1"/>
                          </a:solidFill>
                          <a:latin typeface="+mj-lt"/>
                          <a:ea typeface="Meiryo UI" panose="020B0604030504040204" pitchFamily="50" charset="-128"/>
                          <a:cs typeface="Meiryo UI" panose="020B0604030504040204" pitchFamily="50" charset="-128"/>
                        </a:rPr>
                        <a:t>音順</a:t>
                      </a:r>
                      <a:endParaRPr kumimoji="1" lang="ja-JP" altLang="en-US" sz="1400" b="0" dirty="0">
                        <a:solidFill>
                          <a:schemeClr val="tx1"/>
                        </a:solidFill>
                        <a:latin typeface="+mj-lt"/>
                        <a:ea typeface="Meiryo UI" panose="020B0604030504040204" pitchFamily="50" charset="-128"/>
                        <a:cs typeface="Meiryo UI" panose="020B0604030504040204" pitchFamily="50" charset="-128"/>
                      </a:endParaRPr>
                    </a:p>
                  </a:txBody>
                  <a:tcPr marL="45720" marR="45720" anchor="ctr">
                    <a:lnL w="12700" cmpd="sng">
                      <a:solidFill>
                        <a:sysClr val="windowText" lastClr="000000"/>
                      </a:solidFill>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p>
                      <a:pPr algn="ctr"/>
                      <a:r>
                        <a:rPr kumimoji="1" lang="ja-JP" altLang="en-US" sz="1400" b="0" dirty="0">
                          <a:solidFill>
                            <a:schemeClr val="tx1"/>
                          </a:solidFill>
                          <a:latin typeface="+mj-lt"/>
                          <a:ea typeface="Meiryo UI" panose="020B0604030504040204" pitchFamily="50" charset="-128"/>
                          <a:cs typeface="Meiryo UI" panose="020B0604030504040204" pitchFamily="50" charset="-128"/>
                        </a:rPr>
                        <a:t>目標水準</a:t>
                      </a:r>
                      <a:endParaRPr kumimoji="1" lang="en-US" altLang="ja-JP" sz="1400" b="0" dirty="0">
                        <a:solidFill>
                          <a:schemeClr val="tx1"/>
                        </a:solidFill>
                        <a:latin typeface="+mj-lt"/>
                        <a:ea typeface="Meiryo UI" panose="020B0604030504040204" pitchFamily="50" charset="-128"/>
                        <a:cs typeface="Meiryo UI" panose="020B0604030504040204" pitchFamily="50" charset="-128"/>
                      </a:endParaRPr>
                    </a:p>
                    <a:p>
                      <a:pPr algn="ctr"/>
                      <a:r>
                        <a:rPr kumimoji="1" lang="en-US" altLang="ja-JP" sz="800" b="0" dirty="0">
                          <a:solidFill>
                            <a:schemeClr val="tx1"/>
                          </a:solidFill>
                          <a:latin typeface="+mj-lt"/>
                          <a:ea typeface="Meiryo UI" panose="020B0604030504040204" pitchFamily="50" charset="-128"/>
                          <a:cs typeface="Meiryo UI" panose="020B0604030504040204" pitchFamily="50" charset="-128"/>
                        </a:rPr>
                        <a:t>※Scope1+2</a:t>
                      </a:r>
                      <a:r>
                        <a:rPr kumimoji="1" lang="ja-JP" altLang="en-US" sz="800" b="0" dirty="0">
                          <a:solidFill>
                            <a:schemeClr val="tx1"/>
                          </a:solidFill>
                          <a:latin typeface="+mj-lt"/>
                          <a:ea typeface="Meiryo UI" panose="020B0604030504040204" pitchFamily="50" charset="-128"/>
                          <a:cs typeface="Meiryo UI" panose="020B0604030504040204" pitchFamily="50" charset="-128"/>
                        </a:rPr>
                        <a:t>目標（中期）</a:t>
                      </a:r>
                      <a:endParaRPr kumimoji="1" lang="en-US" altLang="ja-JP" sz="800" b="0" dirty="0">
                        <a:solidFill>
                          <a:schemeClr val="tx1"/>
                        </a:solidFill>
                        <a:latin typeface="+mj-lt"/>
                        <a:ea typeface="Meiryo UI" panose="020B0604030504040204" pitchFamily="50" charset="-128"/>
                        <a:cs typeface="Meiryo UI" panose="020B0604030504040204" pitchFamily="50" charset="-128"/>
                      </a:endParaRPr>
                    </a:p>
                  </a:txBody>
                  <a:tcPr marL="45720" marR="4572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en-US" altLang="ja-JP" sz="1400" b="0" dirty="0">
                          <a:solidFill>
                            <a:schemeClr val="tx1"/>
                          </a:solidFill>
                          <a:latin typeface="+mj-lt"/>
                          <a:ea typeface="Meiryo UI" panose="020B0604030504040204" pitchFamily="50" charset="-128"/>
                          <a:cs typeface="Meiryo UI" panose="020B0604030504040204" pitchFamily="50" charset="-128"/>
                        </a:rPr>
                        <a:t>Scope</a:t>
                      </a:r>
                      <a:endParaRPr kumimoji="1" lang="ja-JP" altLang="en-US" sz="1400" b="0" dirty="0">
                        <a:solidFill>
                          <a:schemeClr val="tx1"/>
                        </a:solidFill>
                        <a:latin typeface="+mj-lt"/>
                        <a:ea typeface="Meiryo UI" panose="020B0604030504040204" pitchFamily="50" charset="-128"/>
                        <a:cs typeface="Meiryo UI" panose="020B0604030504040204" pitchFamily="50" charset="-128"/>
                      </a:endParaRP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j-lt"/>
                          <a:ea typeface="Meiryo UI" panose="020B0604030504040204" pitchFamily="50" charset="-128"/>
                          <a:cs typeface="Meiryo UI" panose="020B0604030504040204" pitchFamily="50" charset="-128"/>
                        </a:rPr>
                        <a:t>基準年</a:t>
                      </a: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j-lt"/>
                          <a:ea typeface="Meiryo UI" panose="020B0604030504040204" pitchFamily="50" charset="-128"/>
                          <a:cs typeface="Meiryo UI" panose="020B0604030504040204" pitchFamily="50" charset="-128"/>
                        </a:rPr>
                        <a:t>目標年</a:t>
                      </a: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j-lt"/>
                          <a:ea typeface="Meiryo UI" panose="020B0604030504040204" pitchFamily="50" charset="-128"/>
                          <a:cs typeface="Meiryo UI" panose="020B0604030504040204" pitchFamily="50" charset="-128"/>
                        </a:rPr>
                        <a:t>単位</a:t>
                      </a: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j-lt"/>
                          <a:ea typeface="Meiryo UI" panose="020B0604030504040204" pitchFamily="50" charset="-128"/>
                          <a:cs typeface="Meiryo UI" panose="020B0604030504040204" pitchFamily="50" charset="-128"/>
                        </a:rPr>
                        <a:t>概要</a:t>
                      </a:r>
                    </a:p>
                  </a:txBody>
                  <a:tcPr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extLst>
                  <a:ext uri="{0D108BD9-81ED-4DB2-BD59-A6C34878D82A}">
                    <a16:rowId xmlns:a16="http://schemas.microsoft.com/office/drawing/2014/main" val="10000"/>
                  </a:ext>
                </a:extLst>
              </a:tr>
              <a:tr h="223283">
                <a:tc rowSpan="2">
                  <a:txBody>
                    <a:bodyPr/>
                    <a:lstStyle/>
                    <a:p>
                      <a:pPr algn="ctr" rtl="0"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アイシン</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0" marR="0" lvl="0" indent="0" algn="ctr" defTabSz="1007943"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5725" indent="-85725"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46.2%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68272731"/>
                  </a:ext>
                </a:extLst>
              </a:tr>
              <a:tr h="223283">
                <a:tc vMerge="1">
                  <a:txBody>
                    <a:bodyPr/>
                    <a:lstStyle/>
                    <a:p>
                      <a:pPr algn="ctr" rtl="0"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rtl="0" fontAlgn="ct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1007943" rtl="0" eaLnBrk="1" fontAlgn="ctr" latinLnBrk="0" hangingPunct="1">
                        <a:lnSpc>
                          <a:spcPct val="100000"/>
                        </a:lnSpc>
                        <a:spcBef>
                          <a:spcPts val="0"/>
                        </a:spcBef>
                        <a:spcAft>
                          <a:spcPts val="0"/>
                        </a:spcAft>
                        <a:buClrTx/>
                        <a:buSzTx/>
                        <a:buFontTx/>
                        <a:buNone/>
                        <a:tabLst/>
                        <a:defRPr/>
                      </a:pPr>
                      <a:r>
                        <a:rPr lang="ja-JP" altLang="en-US" sz="1100" b="0" i="0" u="none" strike="noStrike">
                          <a:solidFill>
                            <a:srgbClr val="000000"/>
                          </a:solidFill>
                          <a:effectLst/>
                          <a:latin typeface="Meiryo UI" panose="020B0604030504040204" pitchFamily="50" charset="-128"/>
                          <a:ea typeface="Meiryo UI" panose="020B0604030504040204" pitchFamily="50" charset="-128"/>
                        </a:rPr>
                        <a:t> 購入</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した製品・サービスと販売した製品の廃棄からの排出量を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27.5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46182178"/>
                  </a:ext>
                </a:extLst>
              </a:tr>
              <a:tr h="223283">
                <a:tc rowSpan="3">
                  <a:txBody>
                    <a:bodyPr/>
                    <a:lstStyle/>
                    <a:p>
                      <a:pPr algn="ctr" rtl="0"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旭化成ホームズ</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3">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2017</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5725" indent="-85725"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55%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23283">
                <a:tc vMerge="1">
                  <a:txBody>
                    <a:bodyPr/>
                    <a:lstStyle/>
                    <a:p>
                      <a:endParaRPr kumimoji="1" lang="ja-JP" altLang="en-US"/>
                    </a:p>
                  </a:txBody>
                  <a:tcPr/>
                </a:tc>
                <a:tc vMerge="1">
                  <a:txBody>
                    <a:bodyPr/>
                    <a:lstStyle/>
                    <a:p>
                      <a:endParaRPr kumimoji="1" lang="ja-JP" altLang="en-US"/>
                    </a:p>
                  </a:txBody>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2017</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8694260"/>
                  </a:ext>
                </a:extLst>
              </a:tr>
              <a:tr h="345779">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ー</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2027</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ー　</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購入した商品とサービスの支出を対象とする</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72%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のサプライヤーに科学的根拠に基づく目標を</a:t>
                      </a: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p>
                      <a:pPr algn="l"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 </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設定させる</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23283">
                <a:tc rowSpan="2">
                  <a:txBody>
                    <a:bodyPr/>
                    <a:lstStyle/>
                    <a:p>
                      <a:pPr algn="ctr" rtl="0"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アサヒグループホールディングス</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50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73912127"/>
                  </a:ext>
                </a:extLst>
              </a:tr>
              <a:tr h="254250">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62302357"/>
                  </a:ext>
                </a:extLst>
              </a:tr>
              <a:tr h="254250">
                <a:tc rowSpan="2">
                  <a:txBody>
                    <a:bodyPr/>
                    <a:lstStyle/>
                    <a:p>
                      <a:pPr algn="ctr" rtl="0"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アジア航測</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0" marR="0" lvl="0" indent="0" algn="ctr" defTabSz="1007943"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71272722"/>
                  </a:ext>
                </a:extLst>
              </a:tr>
              <a:tr h="345779">
                <a:tc vMerge="1">
                  <a:txBody>
                    <a:bodyPr/>
                    <a:lstStyle/>
                    <a:p>
                      <a:pPr algn="ctr" rtl="0"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rtl="0" fontAlgn="ct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07943"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ー</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2028</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購入した商品とサービスの支出を対象とする</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76%</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のサプライヤーに科学的根拠に基づく目標を</a:t>
                      </a: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p>
                      <a:pPr algn="l"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 </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設定させる</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45773616"/>
                  </a:ext>
                </a:extLst>
              </a:tr>
              <a:tr h="223283">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アシックス</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2015</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63</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5465193"/>
                  </a:ext>
                </a:extLst>
              </a:tr>
              <a:tr h="223283">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2015</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購入した製品・サービスと販売した製品の廃棄からの排出量を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63</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07954625"/>
                  </a:ext>
                </a:extLst>
              </a:tr>
              <a:tr h="242840">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 アステラス製薬</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2015</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63</a:t>
                      </a: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15857398"/>
                  </a:ext>
                </a:extLst>
              </a:tr>
              <a:tr h="191528">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2015</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37.5</a:t>
                      </a: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17308477"/>
                  </a:ext>
                </a:extLst>
              </a:tr>
              <a:tr h="223283">
                <a:tc rowSpan="2">
                  <a:txBody>
                    <a:bodyPr/>
                    <a:lstStyle/>
                    <a:p>
                      <a:pPr algn="ctr" rtl="0"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アマダ</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46.2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23283">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原単位</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購入した製品・サービスおよび販売した製品からの排出量を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27.5%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23283">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味の素</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2018</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50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08437">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2018</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原単位</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生産</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トンあたりの排出量を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24</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23283">
                <a:tc rowSpan="2">
                  <a:txBody>
                    <a:bodyPr/>
                    <a:lstStyle/>
                    <a:p>
                      <a:pPr algn="ctr" rtl="0" fontAlgn="ctr"/>
                      <a:r>
                        <a:rPr lang="ja-JP" altLang="en-US" sz="1400" b="0" i="0" u="none" strike="noStrike">
                          <a:solidFill>
                            <a:srgbClr val="000000"/>
                          </a:solidFill>
                          <a:effectLst/>
                          <a:latin typeface="Meiryo UI" panose="020B0604030504040204" pitchFamily="50" charset="-128"/>
                          <a:ea typeface="Meiryo UI" panose="020B0604030504040204" pitchFamily="50" charset="-128"/>
                        </a:rPr>
                        <a:t>アスクル</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排出量をゼロ</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01105779"/>
                  </a:ext>
                </a:extLst>
              </a:tr>
              <a:tr h="223283">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％削減。この目標は購入した製品・サービスと上流輸送をカバー</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82851791"/>
                  </a:ext>
                </a:extLst>
              </a:tr>
              <a:tr h="223283">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アズビル</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2017</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55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0513346"/>
                  </a:ext>
                </a:extLst>
              </a:tr>
              <a:tr h="223283">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2017</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7563003"/>
                  </a:ext>
                </a:extLst>
              </a:tr>
              <a:tr h="223283">
                <a:tc rowSpan="2">
                  <a:txBody>
                    <a:bodyPr/>
                    <a:lstStyle/>
                    <a:p>
                      <a:pPr algn="ctr" rtl="0" fontAlgn="ctr"/>
                      <a:r>
                        <a:rPr lang="ja-JP" altLang="en-US" sz="1400" b="0" i="0" u="none" strike="noStrike">
                          <a:solidFill>
                            <a:srgbClr val="000000"/>
                          </a:solidFill>
                          <a:effectLst/>
                          <a:latin typeface="Meiryo UI" panose="020B0604030504040204" pitchFamily="50" charset="-128"/>
                          <a:ea typeface="Meiryo UI" panose="020B0604030504040204" pitchFamily="50" charset="-128"/>
                        </a:rPr>
                        <a:t>アドバンテスト</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2018</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60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223283">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2018</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bl>
          </a:graphicData>
        </a:graphic>
      </p:graphicFrame>
      <p:sp>
        <p:nvSpPr>
          <p:cNvPr id="13" name="テキスト ボックス 12"/>
          <p:cNvSpPr txBox="1"/>
          <p:nvPr/>
        </p:nvSpPr>
        <p:spPr>
          <a:xfrm>
            <a:off x="379164" y="940715"/>
            <a:ext cx="1585690" cy="261610"/>
          </a:xfrm>
          <a:prstGeom prst="rect">
            <a:avLst/>
          </a:prstGeom>
          <a:noFill/>
        </p:spPr>
        <p:txBody>
          <a:bodyPr wrap="none" rtlCol="0">
            <a:spAutoFit/>
          </a:bodyPr>
          <a:lstStyle/>
          <a:p>
            <a:r>
              <a:rPr lang="en-US" altLang="ja-JP" sz="1100" dirty="0"/>
              <a:t>※</a:t>
            </a:r>
            <a:r>
              <a:rPr lang="ja-JP" altLang="en-US" sz="1100" dirty="0"/>
              <a:t>目標水準別の</a:t>
            </a:r>
            <a:r>
              <a:rPr lang="en-US" altLang="ja-JP" sz="1100" dirty="0"/>
              <a:t>50</a:t>
            </a:r>
            <a:r>
              <a:rPr lang="ja-JP" altLang="en-US" sz="1100" dirty="0"/>
              <a:t>音順</a:t>
            </a:r>
            <a:endParaRPr kumimoji="1" lang="ja-JP" altLang="en-US" sz="1100" dirty="0"/>
          </a:p>
        </p:txBody>
      </p:sp>
    </p:spTree>
    <p:extLst>
      <p:ext uri="{BB962C8B-B14F-4D97-AF65-F5344CB8AC3E}">
        <p14:creationId xmlns:p14="http://schemas.microsoft.com/office/powerpoint/2010/main" val="2806601129"/>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a:t>
            </a:r>
            <a:r>
              <a:rPr lang="ja-JP" altLang="en-US" dirty="0"/>
              <a:t>認定取得済み日本企業の取組 </a:t>
            </a:r>
            <a:r>
              <a:rPr lang="en-US" altLang="ja-JP" dirty="0"/>
              <a:t>2/22</a:t>
            </a:r>
            <a:endParaRPr kumimoji="1" lang="ja-JP" altLang="en-US" dirty="0"/>
          </a:p>
        </p:txBody>
      </p:sp>
      <p:sp>
        <p:nvSpPr>
          <p:cNvPr id="11" name="テキスト ボックス 10"/>
          <p:cNvSpPr txBox="1">
            <a:spLocks noChangeArrowheads="1"/>
          </p:cNvSpPr>
          <p:nvPr/>
        </p:nvSpPr>
        <p:spPr bwMode="auto">
          <a:xfrm>
            <a:off x="757315" y="7357058"/>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3" name="テキスト ボックス 12"/>
          <p:cNvSpPr txBox="1"/>
          <p:nvPr/>
        </p:nvSpPr>
        <p:spPr>
          <a:xfrm>
            <a:off x="379164" y="940715"/>
            <a:ext cx="1585690" cy="261610"/>
          </a:xfrm>
          <a:prstGeom prst="rect">
            <a:avLst/>
          </a:prstGeom>
          <a:noFill/>
        </p:spPr>
        <p:txBody>
          <a:bodyPr wrap="none" rtlCol="0">
            <a:spAutoFit/>
          </a:bodyPr>
          <a:lstStyle/>
          <a:p>
            <a:r>
              <a:rPr lang="en-US" altLang="ja-JP" sz="1100" dirty="0"/>
              <a:t>※</a:t>
            </a:r>
            <a:r>
              <a:rPr lang="ja-JP" altLang="en-US" sz="1100" dirty="0"/>
              <a:t>目標水準別の</a:t>
            </a:r>
            <a:r>
              <a:rPr lang="en-US" altLang="ja-JP" sz="1100" dirty="0"/>
              <a:t>50</a:t>
            </a:r>
            <a:r>
              <a:rPr lang="ja-JP" altLang="en-US" sz="1100" dirty="0"/>
              <a:t>音順</a:t>
            </a:r>
            <a:endParaRPr kumimoji="1" lang="ja-JP" altLang="en-US" sz="1100" dirty="0"/>
          </a:p>
        </p:txBody>
      </p:sp>
      <p:graphicFrame>
        <p:nvGraphicFramePr>
          <p:cNvPr id="7" name="表 6"/>
          <p:cNvGraphicFramePr>
            <a:graphicFrameLocks noGrp="1"/>
          </p:cNvGraphicFramePr>
          <p:nvPr>
            <p:extLst>
              <p:ext uri="{D42A27DB-BD31-4B8C-83A1-F6EECF244321}">
                <p14:modId xmlns:p14="http://schemas.microsoft.com/office/powerpoint/2010/main" val="1460076468"/>
              </p:ext>
            </p:extLst>
          </p:nvPr>
        </p:nvGraphicFramePr>
        <p:xfrm>
          <a:off x="418795" y="1172776"/>
          <a:ext cx="9875275" cy="6059188"/>
        </p:xfrm>
        <a:graphic>
          <a:graphicData uri="http://schemas.openxmlformats.org/drawingml/2006/table">
            <a:tbl>
              <a:tblPr firstRow="1" bandRow="1"/>
              <a:tblGrid>
                <a:gridCol w="1160193">
                  <a:extLst>
                    <a:ext uri="{9D8B030D-6E8A-4147-A177-3AD203B41FA5}">
                      <a16:colId xmlns:a16="http://schemas.microsoft.com/office/drawing/2014/main" val="20000"/>
                    </a:ext>
                  </a:extLst>
                </a:gridCol>
                <a:gridCol w="870146">
                  <a:extLst>
                    <a:ext uri="{9D8B030D-6E8A-4147-A177-3AD203B41FA5}">
                      <a16:colId xmlns:a16="http://schemas.microsoft.com/office/drawing/2014/main" val="20006"/>
                    </a:ext>
                  </a:extLst>
                </a:gridCol>
                <a:gridCol w="635116">
                  <a:extLst>
                    <a:ext uri="{9D8B030D-6E8A-4147-A177-3AD203B41FA5}">
                      <a16:colId xmlns:a16="http://schemas.microsoft.com/office/drawing/2014/main" val="20001"/>
                    </a:ext>
                  </a:extLst>
                </a:gridCol>
                <a:gridCol w="733050">
                  <a:extLst>
                    <a:ext uri="{9D8B030D-6E8A-4147-A177-3AD203B41FA5}">
                      <a16:colId xmlns:a16="http://schemas.microsoft.com/office/drawing/2014/main" val="20002"/>
                    </a:ext>
                  </a:extLst>
                </a:gridCol>
                <a:gridCol w="732968">
                  <a:extLst>
                    <a:ext uri="{9D8B030D-6E8A-4147-A177-3AD203B41FA5}">
                      <a16:colId xmlns:a16="http://schemas.microsoft.com/office/drawing/2014/main" val="20003"/>
                    </a:ext>
                  </a:extLst>
                </a:gridCol>
                <a:gridCol w="533297">
                  <a:extLst>
                    <a:ext uri="{9D8B030D-6E8A-4147-A177-3AD203B41FA5}">
                      <a16:colId xmlns:a16="http://schemas.microsoft.com/office/drawing/2014/main" val="20004"/>
                    </a:ext>
                  </a:extLst>
                </a:gridCol>
                <a:gridCol w="5210505">
                  <a:extLst>
                    <a:ext uri="{9D8B030D-6E8A-4147-A177-3AD203B41FA5}">
                      <a16:colId xmlns:a16="http://schemas.microsoft.com/office/drawing/2014/main" val="20005"/>
                    </a:ext>
                  </a:extLst>
                </a:gridCol>
              </a:tblGrid>
              <a:tr h="713538">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企業名</a:t>
                      </a:r>
                      <a:r>
                        <a:rPr kumimoji="1" lang="en-US" altLang="ja-JP" sz="8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※50</a:t>
                      </a:r>
                      <a:r>
                        <a:rPr kumimoji="1" lang="ja-JP" altLang="en-US" sz="8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音順</a:t>
                      </a:r>
                    </a:p>
                  </a:txBody>
                  <a:tcPr marL="45720" marR="4572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目標水準</a:t>
                      </a:r>
                      <a:endParaRPr kumimoji="1" lang="en-US" altLang="ja-JP"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en-US" altLang="ja-JP" sz="8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※Scope1+2</a:t>
                      </a:r>
                      <a:r>
                        <a:rPr kumimoji="1" lang="ja-JP" altLang="en-US" sz="8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目標（中期）</a:t>
                      </a:r>
                      <a:endParaRPr kumimoji="1" lang="en-US" altLang="ja-JP" sz="8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45720" marR="4572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en-US" altLang="ja-JP"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Scope</a:t>
                      </a:r>
                      <a:endPar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基準年</a:t>
                      </a:r>
                    </a:p>
                  </a:txBody>
                  <a:tcPr marL="45720" marR="45720" anchor="ctr">
                    <a:lnL w="12700" cmpd="sng">
                      <a:solidFill>
                        <a:sysClr val="windowText" lastClr="000000"/>
                      </a:solidFill>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目標年</a:t>
                      </a:r>
                    </a:p>
                  </a:txBody>
                  <a:tcPr marL="45720" marR="45720" anchor="ctr">
                    <a:lnL w="12700" cmpd="sng">
                      <a:solidFill>
                        <a:sysClr val="windowText" lastClr="000000"/>
                      </a:solidFill>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単位</a:t>
                      </a:r>
                    </a:p>
                  </a:txBody>
                  <a:tcPr marL="45720" marR="45720" anchor="ctr">
                    <a:lnL w="12700" cmpd="sng">
                      <a:solidFill>
                        <a:sysClr val="windowText" lastClr="000000"/>
                      </a:solidFill>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概要</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extLst>
                  <a:ext uri="{0D108BD9-81ED-4DB2-BD59-A6C34878D82A}">
                    <a16:rowId xmlns:a16="http://schemas.microsoft.com/office/drawing/2014/main" val="10000"/>
                  </a:ext>
                </a:extLst>
              </a:tr>
              <a:tr h="225354">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アンリツ</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2021</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14687991"/>
                  </a:ext>
                </a:extLst>
              </a:tr>
              <a:tr h="226284">
                <a:tc vMerge="1">
                  <a:txBody>
                    <a:bodyPr/>
                    <a:lstStyle/>
                    <a:p>
                      <a:pPr algn="ctr" rtl="0" fontAlgn="ctr"/>
                      <a:endParaRPr lang="ja-JP"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購入した製品・サービスおよび販売した製品からの排出量を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27.5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96633889"/>
                  </a:ext>
                </a:extLst>
              </a:tr>
              <a:tr h="226284">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イオン</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46.2%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13650838"/>
                  </a:ext>
                </a:extLst>
              </a:tr>
              <a:tr h="226284">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2021</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購入した製品・サービスからの排出量の</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80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％に相当するサプライヤーに</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SBT</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目標を設定させる</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23765723"/>
                  </a:ext>
                </a:extLst>
              </a:tr>
              <a:tr h="226284">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岩崎通信機</a:t>
                      </a:r>
                      <a:endParaRPr lang="en-US" altLang="ja-JP" sz="14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0" marR="0" lvl="0" indent="0" algn="ctr" defTabSz="1007943"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28230015"/>
                  </a:ext>
                </a:extLst>
              </a:tr>
              <a:tr h="226284">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購入した製品・サービスおよび販売した製品からの排出量を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34757808"/>
                  </a:ext>
                </a:extLst>
              </a:tr>
              <a:tr h="226284">
                <a:tc rowSpan="2">
                  <a:txBody>
                    <a:bodyPr/>
                    <a:lstStyle/>
                    <a:p>
                      <a:pPr algn="ctr" rtl="0" fontAlgn="ctr"/>
                      <a:r>
                        <a:rPr lang="en-US" altLang="ja-JP" sz="1300" b="0" i="0" u="none" strike="noStrike" dirty="0">
                          <a:solidFill>
                            <a:srgbClr val="000000"/>
                          </a:solidFill>
                          <a:effectLst/>
                          <a:latin typeface="Meiryo UI" panose="020B0604030504040204" pitchFamily="50" charset="-128"/>
                          <a:ea typeface="Meiryo UI" panose="020B0604030504040204" pitchFamily="50" charset="-128"/>
                        </a:rPr>
                        <a:t>UBE</a:t>
                      </a:r>
                      <a:endParaRPr lang="en-US" sz="13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0" marR="0" lvl="0" indent="0" algn="ctr" defTabSz="1007943"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2021</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0862611"/>
                  </a:ext>
                </a:extLst>
              </a:tr>
              <a:tr h="226284">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2021</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購入した製品・サービスおよび販売した製品からの排出量を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12294708"/>
                  </a:ext>
                </a:extLst>
              </a:tr>
              <a:tr h="226284">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石塚硝子</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50%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4640066"/>
                  </a:ext>
                </a:extLst>
              </a:tr>
              <a:tr h="226284">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購入した製品・サービスおよび販売した製品からの排出量を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16404505"/>
                  </a:ext>
                </a:extLst>
              </a:tr>
              <a:tr h="226284">
                <a:tc rowSpan="2">
                  <a:txBody>
                    <a:bodyPr/>
                    <a:lstStyle/>
                    <a:p>
                      <a:pPr algn="ctr" rtl="0" fontAlgn="ctr"/>
                      <a:r>
                        <a:rPr lang="en-US" sz="1300" b="0" i="0" u="none" strike="noStrike" dirty="0">
                          <a:solidFill>
                            <a:srgbClr val="000000"/>
                          </a:solidFill>
                          <a:effectLst/>
                          <a:latin typeface="Meiryo UI" panose="020B0604030504040204" pitchFamily="50" charset="-128"/>
                          <a:ea typeface="Meiryo UI" panose="020B0604030504040204" pitchFamily="50" charset="-128"/>
                        </a:rPr>
                        <a:t>EIZO</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70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25204476"/>
                  </a:ext>
                </a:extLst>
              </a:tr>
              <a:tr h="226284">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購入した製品・サービス、販売した製品の使用からの排出量を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27.5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20454761"/>
                  </a:ext>
                </a:extLst>
              </a:tr>
              <a:tr h="226284">
                <a:tc rowSpan="3">
                  <a:txBody>
                    <a:bodyPr/>
                    <a:lstStyle/>
                    <a:p>
                      <a:pPr algn="ctr" rtl="0" fontAlgn="ctr"/>
                      <a:r>
                        <a:rPr lang="en-US" altLang="ja-JP" sz="1300" b="0" i="0" u="none" strike="noStrike" dirty="0">
                          <a:solidFill>
                            <a:srgbClr val="000000"/>
                          </a:solidFill>
                          <a:effectLst/>
                          <a:latin typeface="Meiryo UI" panose="020B0604030504040204" pitchFamily="50" charset="-128"/>
                          <a:ea typeface="Meiryo UI" panose="020B0604030504040204" pitchFamily="50" charset="-128"/>
                        </a:rPr>
                        <a:t>E</a:t>
                      </a:r>
                      <a:r>
                        <a:rPr lang="ja-JP" altLang="en-US" sz="1300" b="0" i="0" u="none" strike="noStrike" dirty="0">
                          <a:solidFill>
                            <a:srgbClr val="000000"/>
                          </a:solidFill>
                          <a:effectLst/>
                          <a:latin typeface="Meiryo UI" panose="020B0604030504040204" pitchFamily="50" charset="-128"/>
                          <a:ea typeface="Meiryo UI" panose="020B0604030504040204" pitchFamily="50" charset="-128"/>
                        </a:rPr>
                        <a:t>・</a:t>
                      </a:r>
                      <a:r>
                        <a:rPr lang="en-US" altLang="ja-JP" sz="1300" b="0" i="0" u="none" strike="noStrike" dirty="0">
                          <a:solidFill>
                            <a:srgbClr val="000000"/>
                          </a:solidFill>
                          <a:effectLst/>
                          <a:latin typeface="Meiryo UI" panose="020B0604030504040204" pitchFamily="50" charset="-128"/>
                          <a:ea typeface="Meiryo UI" panose="020B0604030504040204" pitchFamily="50" charset="-128"/>
                        </a:rPr>
                        <a:t>J</a:t>
                      </a:r>
                      <a:r>
                        <a:rPr lang="ja-JP" altLang="en-US" sz="1300" b="0" i="0" u="none" strike="noStrike" dirty="0">
                          <a:solidFill>
                            <a:srgbClr val="000000"/>
                          </a:solidFill>
                          <a:effectLst/>
                          <a:latin typeface="Meiryo UI" panose="020B0604030504040204" pitchFamily="50" charset="-128"/>
                          <a:ea typeface="Meiryo UI" panose="020B0604030504040204" pitchFamily="50" charset="-128"/>
                        </a:rPr>
                        <a:t>ホールディングス</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3">
                  <a:txBody>
                    <a:bodyPr/>
                    <a:lstStyle/>
                    <a:p>
                      <a:pPr marL="0" marR="0" lvl="0" indent="0" algn="ctr" defTabSz="1007943"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2021</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56284947"/>
                  </a:ext>
                </a:extLst>
              </a:tr>
              <a:tr h="226284">
                <a:tc vMerge="1">
                  <a:txBody>
                    <a:bodyPr/>
                    <a:lstStyle/>
                    <a:p>
                      <a:endParaRPr kumimoji="1" lang="ja-JP" altLang="en-US"/>
                    </a:p>
                  </a:txBody>
                  <a:tcPr/>
                </a:tc>
                <a:tc vMerge="1">
                  <a:txBody>
                    <a:bodyPr/>
                    <a:lstStyle/>
                    <a:p>
                      <a:endParaRPr kumimoji="1" lang="ja-JP" altLang="en-US"/>
                    </a:p>
                  </a:txBody>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2021</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07943"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出張に係る排出量を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20598894"/>
                  </a:ext>
                </a:extLst>
              </a:tr>
              <a:tr h="226284">
                <a:tc vMerge="1">
                  <a:txBody>
                    <a:bodyPr/>
                    <a:lstStyle/>
                    <a:p>
                      <a:endParaRPr kumimoji="1" lang="ja-JP" altLang="en-US" dirty="0"/>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ー</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2027</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07943"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a:t>
                      </a: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購入した製品・サービスからの排出量の</a:t>
                      </a:r>
                      <a:r>
                        <a:rPr lang="en-US" altLang="ja-JP" sz="1050" b="0" i="0" u="none" strike="noStrike" dirty="0">
                          <a:solidFill>
                            <a:srgbClr val="000000"/>
                          </a:solidFill>
                          <a:effectLst/>
                          <a:latin typeface="Meiryo UI" panose="020B0604030504040204" pitchFamily="50" charset="-128"/>
                          <a:ea typeface="Meiryo UI" panose="020B0604030504040204" pitchFamily="50" charset="-128"/>
                        </a:rPr>
                        <a:t>72.9</a:t>
                      </a: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％に相当するサプライヤーに</a:t>
                      </a:r>
                      <a:r>
                        <a:rPr lang="en-US" altLang="ja-JP" sz="1050" b="0" i="0" u="none" strike="noStrike" dirty="0">
                          <a:solidFill>
                            <a:srgbClr val="000000"/>
                          </a:solidFill>
                          <a:effectLst/>
                          <a:latin typeface="Meiryo UI" panose="020B0604030504040204" pitchFamily="50" charset="-128"/>
                          <a:ea typeface="Meiryo UI" panose="020B0604030504040204" pitchFamily="50" charset="-128"/>
                        </a:rPr>
                        <a:t>SBT</a:t>
                      </a: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目標を設定させる</a:t>
                      </a:r>
                      <a:endParaRPr lang="ja-JP" altLang="en-US" sz="11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60970737"/>
                  </a:ext>
                </a:extLst>
              </a:tr>
              <a:tr h="226284">
                <a:tc rowSpan="2">
                  <a:txBody>
                    <a:bodyPr/>
                    <a:lstStyle/>
                    <a:p>
                      <a:pPr algn="ctr" rtl="0" fontAlgn="ctr"/>
                      <a:r>
                        <a:rPr lang="en-US" sz="1300" b="0" i="0" u="none" strike="noStrike">
                          <a:solidFill>
                            <a:srgbClr val="000000"/>
                          </a:solidFill>
                          <a:effectLst/>
                          <a:latin typeface="Meiryo UI" panose="020B0604030504040204" pitchFamily="50" charset="-128"/>
                          <a:ea typeface="Meiryo UI" panose="020B0604030504040204" pitchFamily="50" charset="-128"/>
                        </a:rPr>
                        <a:t>SCSK</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47</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2050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年までに</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100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95166533"/>
                  </a:ext>
                </a:extLst>
              </a:tr>
              <a:tr h="226284">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28</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95541011"/>
                  </a:ext>
                </a:extLst>
              </a:tr>
              <a:tr h="226284">
                <a:tc rowSpan="2">
                  <a:txBody>
                    <a:bodyPr/>
                    <a:lstStyle/>
                    <a:p>
                      <a:pPr algn="ctr" rtl="0" fontAlgn="ctr"/>
                      <a:r>
                        <a:rPr lang="ja-JP" altLang="en-US" sz="1300" b="0" i="0" u="none" strike="noStrike">
                          <a:solidFill>
                            <a:srgbClr val="000000"/>
                          </a:solidFill>
                          <a:effectLst/>
                          <a:latin typeface="Meiryo UI" panose="020B0604030504040204" pitchFamily="50" charset="-128"/>
                          <a:ea typeface="Meiryo UI" panose="020B0604030504040204" pitchFamily="50" charset="-128"/>
                        </a:rPr>
                        <a:t>エスペック</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60%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67551113"/>
                  </a:ext>
                </a:extLst>
              </a:tr>
              <a:tr h="226284">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27989742"/>
                  </a:ext>
                </a:extLst>
              </a:tr>
              <a:tr h="226284">
                <a:tc rowSpan="2">
                  <a:txBody>
                    <a:bodyPr/>
                    <a:lstStyle/>
                    <a:p>
                      <a:pPr algn="ctr" rtl="0" fontAlgn="ctr"/>
                      <a:r>
                        <a:rPr lang="en-US" altLang="ja-JP" sz="1300" b="0" i="0" u="none" strike="noStrike">
                          <a:solidFill>
                            <a:srgbClr val="000000"/>
                          </a:solidFill>
                          <a:effectLst/>
                          <a:latin typeface="Meiryo UI" panose="020B0604030504040204" pitchFamily="50" charset="-128"/>
                          <a:ea typeface="Meiryo UI" panose="020B0604030504040204" pitchFamily="50" charset="-128"/>
                        </a:rPr>
                        <a:t>NTT</a:t>
                      </a:r>
                      <a:r>
                        <a:rPr lang="ja-JP" altLang="en-US" sz="1300" b="0" i="0" u="none" strike="noStrike">
                          <a:solidFill>
                            <a:srgbClr val="000000"/>
                          </a:solidFill>
                          <a:effectLst/>
                          <a:latin typeface="Meiryo UI" panose="020B0604030504040204" pitchFamily="50" charset="-128"/>
                          <a:ea typeface="Meiryo UI" panose="020B0604030504040204" pitchFamily="50" charset="-128"/>
                        </a:rPr>
                        <a:t>アーバンソリューションズ</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2021</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2031</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80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33985373"/>
                  </a:ext>
                </a:extLst>
              </a:tr>
              <a:tr h="297308">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2021</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2031</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原単位</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販売した製品の使用からの排出量を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29670247"/>
                  </a:ext>
                </a:extLst>
              </a:tr>
              <a:tr h="226284">
                <a:tc rowSpan="2">
                  <a:txBody>
                    <a:bodyPr/>
                    <a:lstStyle/>
                    <a:p>
                      <a:pPr algn="ctr" rtl="0" fontAlgn="ctr"/>
                      <a:r>
                        <a:rPr lang="ja-JP" altLang="en-US" sz="1300" b="0" i="0" u="none" strike="noStrike">
                          <a:solidFill>
                            <a:srgbClr val="000000"/>
                          </a:solidFill>
                          <a:effectLst/>
                          <a:latin typeface="Meiryo UI" panose="020B0604030504040204" pitchFamily="50" charset="-128"/>
                          <a:ea typeface="Meiryo UI" panose="020B0604030504040204" pitchFamily="50" charset="-128"/>
                        </a:rPr>
                        <a:t>エヌ・ティ・ティ・データ</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2016</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60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71390233"/>
                  </a:ext>
                </a:extLst>
              </a:tr>
              <a:tr h="297308">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2016</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55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33990374"/>
                  </a:ext>
                </a:extLst>
              </a:tr>
            </a:tbl>
          </a:graphicData>
        </a:graphic>
      </p:graphicFrame>
      <p:sp>
        <p:nvSpPr>
          <p:cNvPr id="8" name="テキスト ボックス 7"/>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96580832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We Mean Business</a:t>
            </a:r>
            <a:r>
              <a:rPr kumimoji="1" lang="ja-JP" altLang="en-US" dirty="0"/>
              <a:t>と</a:t>
            </a:r>
            <a:r>
              <a:rPr kumimoji="1" lang="en-US" altLang="ja-JP" dirty="0"/>
              <a:t>SBT</a:t>
            </a:r>
            <a:endParaRPr kumimoji="1" lang="ja-JP" altLang="en-US" dirty="0"/>
          </a:p>
        </p:txBody>
      </p:sp>
      <p:sp>
        <p:nvSpPr>
          <p:cNvPr id="3" name="コンテンツ プレースホルダー 2"/>
          <p:cNvSpPr>
            <a:spLocks noGrp="1"/>
          </p:cNvSpPr>
          <p:nvPr>
            <p:ph sz="quarter" idx="12"/>
          </p:nvPr>
        </p:nvSpPr>
        <p:spPr>
          <a:xfrm>
            <a:off x="161925" y="1110920"/>
            <a:ext cx="10367963" cy="1712159"/>
          </a:xfrm>
        </p:spPr>
        <p:txBody>
          <a:bodyPr/>
          <a:lstStyle/>
          <a:p>
            <a:r>
              <a:rPr lang="en-US" altLang="ja-JP" sz="1800" dirty="0"/>
              <a:t>We Mean Business</a:t>
            </a:r>
            <a:r>
              <a:rPr lang="ja-JP" altLang="en-US" sz="1800" dirty="0"/>
              <a:t>は、企業や投資家の温暖化対策を推進している国際機関やシンクタンク、</a:t>
            </a:r>
            <a:r>
              <a:rPr lang="en-US" altLang="ja-JP" sz="1800" dirty="0"/>
              <a:t>NGO</a:t>
            </a:r>
            <a:r>
              <a:rPr lang="ja-JP" altLang="en-US" sz="1800" dirty="0"/>
              <a:t>等が構成機関となって運営しているプラットフォーム。構成機関は、このプラットフォームを</a:t>
            </a:r>
            <a:br>
              <a:rPr lang="en-US" altLang="ja-JP" sz="1800" dirty="0"/>
            </a:br>
            <a:r>
              <a:rPr lang="ja-JP" altLang="en-US" sz="1800" dirty="0"/>
              <a:t>通じて連携しながら、</a:t>
            </a:r>
            <a:r>
              <a:rPr lang="en-US" altLang="ja-JP" sz="1800" dirty="0"/>
              <a:t>7</a:t>
            </a:r>
            <a:r>
              <a:rPr lang="ja-JP" altLang="en-US" sz="1800" dirty="0"/>
              <a:t>つの領域で企業による取組を広める活動を推進。</a:t>
            </a:r>
            <a:r>
              <a:rPr lang="en-US" altLang="ja-JP" sz="1800" dirty="0"/>
              <a:t>2024</a:t>
            </a:r>
            <a:r>
              <a:rPr lang="ja-JP" altLang="en-US" sz="1800" dirty="0"/>
              <a:t>年</a:t>
            </a:r>
            <a:r>
              <a:rPr lang="en-US" altLang="ja-JP" sz="1800" dirty="0"/>
              <a:t>3</a:t>
            </a:r>
            <a:r>
              <a:rPr lang="ja-JP" altLang="en-US" sz="1800" dirty="0"/>
              <a:t>月</a:t>
            </a:r>
            <a:r>
              <a:rPr lang="en-US" altLang="ja-JP" sz="1800" dirty="0"/>
              <a:t>1</a:t>
            </a:r>
            <a:r>
              <a:rPr lang="ja-JP" altLang="en-US" sz="1800" dirty="0"/>
              <a:t>日</a:t>
            </a:r>
            <a:r>
              <a:rPr lang="ja-JP" altLang="en-US" dirty="0"/>
              <a:t>現在、</a:t>
            </a:r>
            <a:br>
              <a:rPr lang="en-US" altLang="ja-JP" sz="1800" dirty="0"/>
            </a:br>
            <a:r>
              <a:rPr lang="en-US" altLang="ja-JP" sz="1800" dirty="0"/>
              <a:t>7,722</a:t>
            </a:r>
            <a:r>
              <a:rPr lang="ja-JP" altLang="en-US" sz="1800" dirty="0"/>
              <a:t>の企業が参加。</a:t>
            </a:r>
            <a:r>
              <a:rPr lang="en-US" altLang="ja-JP" sz="1800" dirty="0"/>
              <a:t>SBT</a:t>
            </a:r>
            <a:r>
              <a:rPr lang="ja-JP" altLang="en-US" sz="1800" dirty="0"/>
              <a:t>は、企業取組の一つであり、</a:t>
            </a:r>
            <a:r>
              <a:rPr lang="en-US" altLang="ja-JP" sz="1800" dirty="0"/>
              <a:t>SBT</a:t>
            </a:r>
            <a:r>
              <a:rPr lang="ja-JP" altLang="en-US" sz="1800" dirty="0"/>
              <a:t>イニシアティブ（</a:t>
            </a:r>
            <a:r>
              <a:rPr lang="en-US" altLang="ja-JP" sz="1800" dirty="0"/>
              <a:t>CDP</a:t>
            </a:r>
            <a:r>
              <a:rPr lang="ja-JP" altLang="en-US" sz="1800" dirty="0"/>
              <a:t>等</a:t>
            </a:r>
            <a:r>
              <a:rPr lang="en-US" altLang="ja-JP" sz="1800" dirty="0"/>
              <a:t>4</a:t>
            </a:r>
            <a:r>
              <a:rPr lang="ja-JP" altLang="en-US" sz="1800" dirty="0"/>
              <a:t>機関が設立）もプラットフォームの</a:t>
            </a:r>
            <a:r>
              <a:rPr lang="en-US" altLang="ja-JP" sz="1800" dirty="0"/>
              <a:t>1</a:t>
            </a:r>
            <a:r>
              <a:rPr lang="ja-JP" altLang="en-US" sz="1800" dirty="0"/>
              <a:t>構成機関との位置づけ</a:t>
            </a:r>
          </a:p>
        </p:txBody>
      </p:sp>
      <p:pic>
        <p:nvPicPr>
          <p:cNvPr id="4" name="図 3"/>
          <p:cNvPicPr>
            <a:picLocks noChangeAspect="1"/>
          </p:cNvPicPr>
          <p:nvPr/>
        </p:nvPicPr>
        <p:blipFill>
          <a:blip r:embed="rId2"/>
          <a:stretch>
            <a:fillRect/>
          </a:stretch>
        </p:blipFill>
        <p:spPr>
          <a:xfrm>
            <a:off x="1767840" y="3125506"/>
            <a:ext cx="6892610" cy="4123166"/>
          </a:xfrm>
          <a:prstGeom prst="rect">
            <a:avLst/>
          </a:prstGeom>
        </p:spPr>
      </p:pic>
    </p:spTree>
    <p:extLst>
      <p:ext uri="{BB962C8B-B14F-4D97-AF65-F5344CB8AC3E}">
        <p14:creationId xmlns:p14="http://schemas.microsoft.com/office/powerpoint/2010/main" val="695466060"/>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a:t>
            </a:r>
            <a:r>
              <a:rPr lang="ja-JP" altLang="en-US" dirty="0"/>
              <a:t>認定取得済み日本企業の取組 </a:t>
            </a:r>
            <a:r>
              <a:rPr lang="en-US" altLang="ja-JP" dirty="0"/>
              <a:t>3/22</a:t>
            </a:r>
            <a:endParaRPr kumimoji="1" lang="ja-JP" altLang="en-US" dirty="0"/>
          </a:p>
        </p:txBody>
      </p:sp>
      <p:sp>
        <p:nvSpPr>
          <p:cNvPr id="11" name="テキスト ボックス 10"/>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3" name="テキスト ボックス 12"/>
          <p:cNvSpPr txBox="1"/>
          <p:nvPr/>
        </p:nvSpPr>
        <p:spPr>
          <a:xfrm>
            <a:off x="379164" y="940715"/>
            <a:ext cx="1585690" cy="261610"/>
          </a:xfrm>
          <a:prstGeom prst="rect">
            <a:avLst/>
          </a:prstGeom>
          <a:noFill/>
        </p:spPr>
        <p:txBody>
          <a:bodyPr wrap="none" rtlCol="0">
            <a:spAutoFit/>
          </a:bodyPr>
          <a:lstStyle/>
          <a:p>
            <a:r>
              <a:rPr lang="en-US" altLang="ja-JP" sz="1100" dirty="0"/>
              <a:t>※</a:t>
            </a:r>
            <a:r>
              <a:rPr lang="ja-JP" altLang="en-US" sz="1100" dirty="0"/>
              <a:t>目標水準別の</a:t>
            </a:r>
            <a:r>
              <a:rPr lang="en-US" altLang="ja-JP" sz="1100" dirty="0"/>
              <a:t>50</a:t>
            </a:r>
            <a:r>
              <a:rPr lang="ja-JP" altLang="en-US" sz="1100" dirty="0"/>
              <a:t>音順</a:t>
            </a:r>
            <a:endParaRPr kumimoji="1" lang="ja-JP" altLang="en-US" sz="1100" dirty="0"/>
          </a:p>
        </p:txBody>
      </p:sp>
      <p:sp>
        <p:nvSpPr>
          <p:cNvPr id="8" name="テキスト ボックス 7"/>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9" name="表 8"/>
          <p:cNvGraphicFramePr>
            <a:graphicFrameLocks noGrp="1"/>
          </p:cNvGraphicFramePr>
          <p:nvPr>
            <p:extLst>
              <p:ext uri="{D42A27DB-BD31-4B8C-83A1-F6EECF244321}">
                <p14:modId xmlns:p14="http://schemas.microsoft.com/office/powerpoint/2010/main" val="2326373257"/>
              </p:ext>
            </p:extLst>
          </p:nvPr>
        </p:nvGraphicFramePr>
        <p:xfrm>
          <a:off x="419492" y="1187133"/>
          <a:ext cx="9805918" cy="5945186"/>
        </p:xfrm>
        <a:graphic>
          <a:graphicData uri="http://schemas.openxmlformats.org/drawingml/2006/table">
            <a:tbl>
              <a:tblPr firstRow="1" bandRow="1"/>
              <a:tblGrid>
                <a:gridCol w="1152127">
                  <a:extLst>
                    <a:ext uri="{9D8B030D-6E8A-4147-A177-3AD203B41FA5}">
                      <a16:colId xmlns:a16="http://schemas.microsoft.com/office/drawing/2014/main" val="20000"/>
                    </a:ext>
                  </a:extLst>
                </a:gridCol>
                <a:gridCol w="864194">
                  <a:extLst>
                    <a:ext uri="{9D8B030D-6E8A-4147-A177-3AD203B41FA5}">
                      <a16:colId xmlns:a16="http://schemas.microsoft.com/office/drawing/2014/main" val="20006"/>
                    </a:ext>
                  </a:extLst>
                </a:gridCol>
                <a:gridCol w="630000">
                  <a:extLst>
                    <a:ext uri="{9D8B030D-6E8A-4147-A177-3AD203B41FA5}">
                      <a16:colId xmlns:a16="http://schemas.microsoft.com/office/drawing/2014/main" val="20001"/>
                    </a:ext>
                  </a:extLst>
                </a:gridCol>
                <a:gridCol w="727870">
                  <a:extLst>
                    <a:ext uri="{9D8B030D-6E8A-4147-A177-3AD203B41FA5}">
                      <a16:colId xmlns:a16="http://schemas.microsoft.com/office/drawing/2014/main" val="20002"/>
                    </a:ext>
                  </a:extLst>
                </a:gridCol>
                <a:gridCol w="727870">
                  <a:extLst>
                    <a:ext uri="{9D8B030D-6E8A-4147-A177-3AD203B41FA5}">
                      <a16:colId xmlns:a16="http://schemas.microsoft.com/office/drawing/2014/main" val="20003"/>
                    </a:ext>
                  </a:extLst>
                </a:gridCol>
                <a:gridCol w="529360">
                  <a:extLst>
                    <a:ext uri="{9D8B030D-6E8A-4147-A177-3AD203B41FA5}">
                      <a16:colId xmlns:a16="http://schemas.microsoft.com/office/drawing/2014/main" val="20004"/>
                    </a:ext>
                  </a:extLst>
                </a:gridCol>
                <a:gridCol w="5174497">
                  <a:extLst>
                    <a:ext uri="{9D8B030D-6E8A-4147-A177-3AD203B41FA5}">
                      <a16:colId xmlns:a16="http://schemas.microsoft.com/office/drawing/2014/main" val="20005"/>
                    </a:ext>
                  </a:extLst>
                </a:gridCol>
              </a:tblGrid>
              <a:tr h="809686">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企業名</a:t>
                      </a:r>
                      <a:r>
                        <a:rPr kumimoji="1" lang="en-US" altLang="ja-JP" sz="8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※50</a:t>
                      </a:r>
                      <a:r>
                        <a:rPr kumimoji="1" lang="ja-JP" altLang="en-US" sz="8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音順</a:t>
                      </a:r>
                    </a:p>
                  </a:txBody>
                  <a:tcPr marL="45720" marR="4572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目標水準</a:t>
                      </a:r>
                      <a:endParaRPr kumimoji="1" lang="en-US" altLang="ja-JP"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en-US" altLang="ja-JP" sz="8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※Scope1+2</a:t>
                      </a:r>
                      <a:r>
                        <a:rPr kumimoji="1" lang="ja-JP" altLang="en-US" sz="8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目標（中期）</a:t>
                      </a:r>
                      <a:endParaRPr kumimoji="1" lang="en-US" altLang="ja-JP" sz="8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45720" marR="4572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en-US" altLang="ja-JP"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Scope</a:t>
                      </a:r>
                      <a:endPar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基準年</a:t>
                      </a: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目標年</a:t>
                      </a: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単位</a:t>
                      </a: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概要</a:t>
                      </a:r>
                    </a:p>
                  </a:txBody>
                  <a:tcPr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extLst>
                  <a:ext uri="{0D108BD9-81ED-4DB2-BD59-A6C34878D82A}">
                    <a16:rowId xmlns:a16="http://schemas.microsoft.com/office/drawing/2014/main" val="10000"/>
                  </a:ext>
                </a:extLst>
              </a:tr>
              <a:tr h="256775">
                <a:tc rowSpan="2">
                  <a:txBody>
                    <a:bodyPr/>
                    <a:lstStyle/>
                    <a:p>
                      <a:pPr algn="ctr" rtl="0" fontAlgn="ctr"/>
                      <a:r>
                        <a:rPr lang="en-US" sz="1300" b="0" i="0" u="none" strike="noStrike" dirty="0">
                          <a:solidFill>
                            <a:srgbClr val="000000"/>
                          </a:solidFill>
                          <a:effectLst/>
                          <a:latin typeface="Meiryo UI" panose="020B0604030504040204" pitchFamily="50" charset="-128"/>
                          <a:ea typeface="Meiryo UI" panose="020B0604030504040204" pitchFamily="50" charset="-128"/>
                        </a:rPr>
                        <a:t>NTT</a:t>
                      </a:r>
                      <a:r>
                        <a:rPr lang="ja-JP" altLang="en-US" sz="1300" b="0" i="0" u="none" strike="noStrike" dirty="0">
                          <a:solidFill>
                            <a:srgbClr val="000000"/>
                          </a:solidFill>
                          <a:effectLst/>
                          <a:latin typeface="Meiryo UI" panose="020B0604030504040204" pitchFamily="50" charset="-128"/>
                          <a:ea typeface="Meiryo UI" panose="020B0604030504040204" pitchFamily="50" charset="-128"/>
                        </a:rPr>
                        <a:t>ドコモ</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2018</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50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45857856"/>
                  </a:ext>
                </a:extLst>
              </a:tr>
              <a:tr h="256775">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14</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9811977"/>
                  </a:ext>
                </a:extLst>
              </a:tr>
              <a:tr h="256775">
                <a:tc rowSpan="2">
                  <a:txBody>
                    <a:bodyPr/>
                    <a:lstStyle/>
                    <a:p>
                      <a:pPr algn="ctr" rtl="0" fontAlgn="ctr"/>
                      <a:r>
                        <a:rPr lang="ja-JP" altLang="en-US" sz="1300" b="0" i="0" u="none" strike="noStrike" dirty="0">
                          <a:solidFill>
                            <a:srgbClr val="000000"/>
                          </a:solidFill>
                          <a:effectLst/>
                          <a:latin typeface="Meiryo UI" panose="020B0604030504040204" pitchFamily="50" charset="-128"/>
                          <a:ea typeface="Meiryo UI" panose="020B0604030504040204" pitchFamily="50" charset="-128"/>
                        </a:rPr>
                        <a:t>エーザイ</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55%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3545703"/>
                  </a:ext>
                </a:extLst>
              </a:tr>
              <a:tr h="256775">
                <a:tc vMerge="1">
                  <a:txBody>
                    <a:bodyPr/>
                    <a:lstStyle/>
                    <a:p>
                      <a:pPr algn="ctr" rtl="0" fontAlgn="ctr"/>
                      <a:endParaRPr lang="ja-JP" altLang="en-US" sz="13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購入した製品・サービスおよび販売した製品からの排出量を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27.5%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16567878"/>
                  </a:ext>
                </a:extLst>
              </a:tr>
              <a:tr h="256775">
                <a:tc rowSpan="2">
                  <a:txBody>
                    <a:bodyPr/>
                    <a:lstStyle/>
                    <a:p>
                      <a:pPr algn="ctr" rtl="0" fontAlgn="ctr"/>
                      <a:r>
                        <a:rPr lang="ja-JP" altLang="en-US" sz="1300" b="0" i="0" u="none" strike="noStrike">
                          <a:solidFill>
                            <a:srgbClr val="000000"/>
                          </a:solidFill>
                          <a:effectLst/>
                          <a:latin typeface="Meiryo UI" panose="020B0604030504040204" pitchFamily="50" charset="-128"/>
                          <a:ea typeface="Meiryo UI" panose="020B0604030504040204" pitchFamily="50" charset="-128"/>
                        </a:rPr>
                        <a:t>大塚商会</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2021</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215875"/>
                  </a:ext>
                </a:extLst>
              </a:tr>
              <a:tr h="256775">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2021</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16114586"/>
                  </a:ext>
                </a:extLst>
              </a:tr>
              <a:tr h="256775">
                <a:tc rowSpan="2">
                  <a:txBody>
                    <a:bodyPr/>
                    <a:lstStyle/>
                    <a:p>
                      <a:pPr algn="ctr" rtl="0" fontAlgn="ctr"/>
                      <a:r>
                        <a:rPr lang="ja-JP" altLang="en-US" sz="1300" b="0" i="0" u="none" strike="noStrike" dirty="0">
                          <a:solidFill>
                            <a:srgbClr val="000000"/>
                          </a:solidFill>
                          <a:effectLst/>
                          <a:latin typeface="Meiryo UI" panose="020B0604030504040204" pitchFamily="50" charset="-128"/>
                          <a:ea typeface="Meiryo UI" panose="020B0604030504040204" pitchFamily="50" charset="-128"/>
                        </a:rPr>
                        <a:t>大林組</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46.2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26689495"/>
                  </a:ext>
                </a:extLst>
              </a:tr>
              <a:tr h="256775">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27.5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7043880"/>
                  </a:ext>
                </a:extLst>
              </a:tr>
              <a:tr h="256775">
                <a:tc rowSpan="2">
                  <a:txBody>
                    <a:bodyPr/>
                    <a:lstStyle/>
                    <a:p>
                      <a:pPr algn="ctr" rtl="0" fontAlgn="ctr"/>
                      <a:r>
                        <a:rPr lang="ja-JP" altLang="en-US" sz="1300" b="0" i="0" u="none" strike="noStrike" dirty="0">
                          <a:solidFill>
                            <a:srgbClr val="000000"/>
                          </a:solidFill>
                          <a:effectLst/>
                          <a:latin typeface="Meiryo UI" panose="020B0604030504040204" pitchFamily="50" charset="-128"/>
                          <a:ea typeface="Meiryo UI" panose="020B0604030504040204" pitchFamily="50" charset="-128"/>
                        </a:rPr>
                        <a:t>岡部</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50%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02550371"/>
                  </a:ext>
                </a:extLst>
              </a:tr>
              <a:tr h="256775">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購入した製品・サービスおよび販売した製品からの排出量を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44130136"/>
                  </a:ext>
                </a:extLst>
              </a:tr>
              <a:tr h="256775">
                <a:tc rowSpan="2">
                  <a:txBody>
                    <a:bodyPr/>
                    <a:lstStyle/>
                    <a:p>
                      <a:pPr algn="ctr" rtl="0" fontAlgn="ctr"/>
                      <a:r>
                        <a:rPr lang="ja-JP" altLang="en-US" sz="1300" b="0" i="0" u="none" strike="noStrike" dirty="0">
                          <a:solidFill>
                            <a:srgbClr val="000000"/>
                          </a:solidFill>
                          <a:effectLst/>
                          <a:latin typeface="Meiryo UI" panose="020B0604030504040204" pitchFamily="50" charset="-128"/>
                          <a:ea typeface="Meiryo UI" panose="020B0604030504040204" pitchFamily="50" charset="-128"/>
                        </a:rPr>
                        <a:t>オカムラ</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2021</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2031</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50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44545149"/>
                  </a:ext>
                </a:extLst>
              </a:tr>
              <a:tr h="256775">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2021</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2031</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01495295"/>
                  </a:ext>
                </a:extLst>
              </a:tr>
              <a:tr h="256775">
                <a:tc rowSpan="2">
                  <a:txBody>
                    <a:bodyPr/>
                    <a:lstStyle/>
                    <a:p>
                      <a:pPr algn="ctr" rtl="0" fontAlgn="ctr"/>
                      <a:r>
                        <a:rPr lang="ja-JP" altLang="en-US" sz="1300" b="0" i="0" u="none" strike="noStrike" dirty="0">
                          <a:solidFill>
                            <a:srgbClr val="000000"/>
                          </a:solidFill>
                          <a:effectLst/>
                          <a:latin typeface="Meiryo UI" panose="020B0604030504040204" pitchFamily="50" charset="-128"/>
                          <a:ea typeface="Meiryo UI" panose="020B0604030504040204" pitchFamily="50" charset="-128"/>
                        </a:rPr>
                        <a:t>沖電気工業</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63861495"/>
                  </a:ext>
                </a:extLst>
              </a:tr>
              <a:tr h="256775">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購入した製品・サービスおよび販売した製品からの排出量を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34607018"/>
                  </a:ext>
                </a:extLst>
              </a:tr>
              <a:tr h="256775">
                <a:tc rowSpan="4">
                  <a:txBody>
                    <a:bodyPr/>
                    <a:lstStyle/>
                    <a:p>
                      <a:pPr algn="ctr" rtl="0" fontAlgn="ctr"/>
                      <a:r>
                        <a:rPr lang="zh-TW" altLang="en-US" sz="1300" b="0" i="0" u="none" strike="noStrike" dirty="0">
                          <a:solidFill>
                            <a:srgbClr val="000000"/>
                          </a:solidFill>
                          <a:effectLst/>
                          <a:latin typeface="Meiryo UI" panose="020B0604030504040204" pitchFamily="50" charset="-128"/>
                          <a:ea typeface="Meiryo UI" panose="020B0604030504040204" pitchFamily="50" charset="-128"/>
                        </a:rPr>
                        <a:t>小野薬品工業</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4">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2017</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55%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27800662"/>
                  </a:ext>
                </a:extLst>
              </a:tr>
              <a:tr h="256775">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2017</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2050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100%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0968900"/>
                  </a:ext>
                </a:extLst>
              </a:tr>
              <a:tr h="256775">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2017</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55819201"/>
                  </a:ext>
                </a:extLst>
              </a:tr>
              <a:tr h="256775">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2017</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2050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60%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40528917"/>
                  </a:ext>
                </a:extLst>
              </a:tr>
              <a:tr h="256775">
                <a:tc rowSpan="2">
                  <a:txBody>
                    <a:bodyPr/>
                    <a:lstStyle/>
                    <a:p>
                      <a:pPr algn="ctr" rtl="0" fontAlgn="ctr"/>
                      <a:r>
                        <a:rPr lang="ja-JP" altLang="en-US" sz="1300" b="0" i="0" u="none" strike="noStrike" dirty="0">
                          <a:solidFill>
                            <a:srgbClr val="000000"/>
                          </a:solidFill>
                          <a:effectLst/>
                          <a:latin typeface="Meiryo UI" panose="020B0604030504040204" pitchFamily="50" charset="-128"/>
                          <a:ea typeface="Meiryo UI" panose="020B0604030504040204" pitchFamily="50" charset="-128"/>
                        </a:rPr>
                        <a:t>オムロン</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2016</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65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44226040"/>
                  </a:ext>
                </a:extLst>
              </a:tr>
              <a:tr h="256775">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2016</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販売した製品の使用からの排出量を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18</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47097098"/>
                  </a:ext>
                </a:extLst>
              </a:tr>
            </a:tbl>
          </a:graphicData>
        </a:graphic>
      </p:graphicFrame>
    </p:spTree>
    <p:extLst>
      <p:ext uri="{BB962C8B-B14F-4D97-AF65-F5344CB8AC3E}">
        <p14:creationId xmlns:p14="http://schemas.microsoft.com/office/powerpoint/2010/main" val="2484777633"/>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a:t>
            </a:r>
            <a:r>
              <a:rPr lang="ja-JP" altLang="en-US" dirty="0"/>
              <a:t>認定取得済み日本企業の取組 </a:t>
            </a:r>
            <a:r>
              <a:rPr lang="en-US" altLang="ja-JP" dirty="0"/>
              <a:t>4/22</a:t>
            </a:r>
            <a:endParaRPr kumimoji="1" lang="ja-JP" altLang="en-US" dirty="0"/>
          </a:p>
        </p:txBody>
      </p:sp>
      <p:sp>
        <p:nvSpPr>
          <p:cNvPr id="11" name="テキスト ボックス 10"/>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3" name="テキスト ボックス 12"/>
          <p:cNvSpPr txBox="1"/>
          <p:nvPr/>
        </p:nvSpPr>
        <p:spPr>
          <a:xfrm>
            <a:off x="379164" y="940715"/>
            <a:ext cx="1585690" cy="261610"/>
          </a:xfrm>
          <a:prstGeom prst="rect">
            <a:avLst/>
          </a:prstGeom>
          <a:noFill/>
        </p:spPr>
        <p:txBody>
          <a:bodyPr wrap="none" rtlCol="0">
            <a:spAutoFit/>
          </a:bodyPr>
          <a:lstStyle/>
          <a:p>
            <a:r>
              <a:rPr lang="en-US" altLang="ja-JP" sz="1100" dirty="0"/>
              <a:t>※</a:t>
            </a:r>
            <a:r>
              <a:rPr lang="ja-JP" altLang="en-US" sz="1100" dirty="0"/>
              <a:t>目標水準別の</a:t>
            </a:r>
            <a:r>
              <a:rPr lang="en-US" altLang="ja-JP" sz="1100" dirty="0"/>
              <a:t>50</a:t>
            </a:r>
            <a:r>
              <a:rPr lang="ja-JP" altLang="en-US" sz="1100" dirty="0"/>
              <a:t>音順</a:t>
            </a:r>
            <a:endParaRPr kumimoji="1" lang="ja-JP" altLang="en-US" sz="1100" dirty="0"/>
          </a:p>
        </p:txBody>
      </p:sp>
      <p:sp>
        <p:nvSpPr>
          <p:cNvPr id="8" name="テキスト ボックス 7"/>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9" name="表 8"/>
          <p:cNvGraphicFramePr>
            <a:graphicFrameLocks noGrp="1"/>
          </p:cNvGraphicFramePr>
          <p:nvPr>
            <p:extLst>
              <p:ext uri="{D42A27DB-BD31-4B8C-83A1-F6EECF244321}">
                <p14:modId xmlns:p14="http://schemas.microsoft.com/office/powerpoint/2010/main" val="2923907077"/>
              </p:ext>
            </p:extLst>
          </p:nvPr>
        </p:nvGraphicFramePr>
        <p:xfrm>
          <a:off x="419492" y="1216316"/>
          <a:ext cx="9805918" cy="6070819"/>
        </p:xfrm>
        <a:graphic>
          <a:graphicData uri="http://schemas.openxmlformats.org/drawingml/2006/table">
            <a:tbl>
              <a:tblPr firstRow="1" bandRow="1"/>
              <a:tblGrid>
                <a:gridCol w="1152127">
                  <a:extLst>
                    <a:ext uri="{9D8B030D-6E8A-4147-A177-3AD203B41FA5}">
                      <a16:colId xmlns:a16="http://schemas.microsoft.com/office/drawing/2014/main" val="20000"/>
                    </a:ext>
                  </a:extLst>
                </a:gridCol>
                <a:gridCol w="864194">
                  <a:extLst>
                    <a:ext uri="{9D8B030D-6E8A-4147-A177-3AD203B41FA5}">
                      <a16:colId xmlns:a16="http://schemas.microsoft.com/office/drawing/2014/main" val="20006"/>
                    </a:ext>
                  </a:extLst>
                </a:gridCol>
                <a:gridCol w="630000">
                  <a:extLst>
                    <a:ext uri="{9D8B030D-6E8A-4147-A177-3AD203B41FA5}">
                      <a16:colId xmlns:a16="http://schemas.microsoft.com/office/drawing/2014/main" val="20001"/>
                    </a:ext>
                  </a:extLst>
                </a:gridCol>
                <a:gridCol w="727870">
                  <a:extLst>
                    <a:ext uri="{9D8B030D-6E8A-4147-A177-3AD203B41FA5}">
                      <a16:colId xmlns:a16="http://schemas.microsoft.com/office/drawing/2014/main" val="20002"/>
                    </a:ext>
                  </a:extLst>
                </a:gridCol>
                <a:gridCol w="727870">
                  <a:extLst>
                    <a:ext uri="{9D8B030D-6E8A-4147-A177-3AD203B41FA5}">
                      <a16:colId xmlns:a16="http://schemas.microsoft.com/office/drawing/2014/main" val="20003"/>
                    </a:ext>
                  </a:extLst>
                </a:gridCol>
                <a:gridCol w="529360">
                  <a:extLst>
                    <a:ext uri="{9D8B030D-6E8A-4147-A177-3AD203B41FA5}">
                      <a16:colId xmlns:a16="http://schemas.microsoft.com/office/drawing/2014/main" val="20004"/>
                    </a:ext>
                  </a:extLst>
                </a:gridCol>
                <a:gridCol w="5174497">
                  <a:extLst>
                    <a:ext uri="{9D8B030D-6E8A-4147-A177-3AD203B41FA5}">
                      <a16:colId xmlns:a16="http://schemas.microsoft.com/office/drawing/2014/main" val="20005"/>
                    </a:ext>
                  </a:extLst>
                </a:gridCol>
              </a:tblGrid>
              <a:tr h="789160">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企業名</a:t>
                      </a:r>
                      <a:r>
                        <a:rPr kumimoji="1" lang="en-US" altLang="ja-JP" sz="8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※50</a:t>
                      </a:r>
                      <a:r>
                        <a:rPr kumimoji="1" lang="ja-JP" altLang="en-US" sz="8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音順</a:t>
                      </a:r>
                    </a:p>
                  </a:txBody>
                  <a:tcPr marL="45720" marR="4572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目標水準</a:t>
                      </a:r>
                      <a:endParaRPr kumimoji="1" lang="en-US" altLang="ja-JP"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en-US" altLang="ja-JP" sz="8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※Scope1+2</a:t>
                      </a:r>
                      <a:r>
                        <a:rPr kumimoji="1" lang="ja-JP" altLang="en-US" sz="8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目標（中期）</a:t>
                      </a:r>
                      <a:endParaRPr kumimoji="1" lang="en-US" altLang="ja-JP" sz="8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45720" marR="4572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en-US" altLang="ja-JP"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Scope</a:t>
                      </a:r>
                      <a:endPar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基準年</a:t>
                      </a: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目標年</a:t>
                      </a: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単位</a:t>
                      </a: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概要</a:t>
                      </a:r>
                    </a:p>
                  </a:txBody>
                  <a:tcPr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extLst>
                  <a:ext uri="{0D108BD9-81ED-4DB2-BD59-A6C34878D82A}">
                    <a16:rowId xmlns:a16="http://schemas.microsoft.com/office/drawing/2014/main" val="10000"/>
                  </a:ext>
                </a:extLst>
              </a:tr>
              <a:tr h="242021">
                <a:tc rowSpan="4">
                  <a:txBody>
                    <a:bodyPr/>
                    <a:lstStyle/>
                    <a:p>
                      <a:pPr algn="ctr" rtl="0" fontAlgn="ctr"/>
                      <a:r>
                        <a:rPr lang="ja-JP" altLang="en-US" sz="1300" b="0" i="0" u="none" strike="noStrike" dirty="0">
                          <a:solidFill>
                            <a:srgbClr val="000000"/>
                          </a:solidFill>
                          <a:effectLst/>
                          <a:latin typeface="Meiryo UI" panose="020B0604030504040204" pitchFamily="50" charset="-128"/>
                          <a:ea typeface="Meiryo UI" panose="020B0604030504040204" pitchFamily="50" charset="-128"/>
                        </a:rPr>
                        <a:t>オリンパス</a:t>
                      </a:r>
                      <a:endParaRPr lang="zh-TW" altLang="en-US" sz="13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4">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70%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15873095"/>
                  </a:ext>
                </a:extLst>
              </a:tr>
              <a:tr h="242021">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2040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排出量をゼロ</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09807109"/>
                  </a:ext>
                </a:extLst>
              </a:tr>
              <a:tr h="335765">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ー</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2028</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購入した製品・サービスの 排出量の</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80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％に相当するサプライヤーに科学に基づく削減目標を</a:t>
                      </a: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p>
                      <a:pPr algn="l"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 </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策定させる</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67899271"/>
                  </a:ext>
                </a:extLst>
              </a:tr>
              <a:tr h="242021">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2017</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2040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90%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58631027"/>
                  </a:ext>
                </a:extLst>
              </a:tr>
              <a:tr h="242021">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花王</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2017</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55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7117944"/>
                  </a:ext>
                </a:extLst>
              </a:tr>
              <a:tr h="242021">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2017</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送料</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1007943"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製品・サービス、上流輸送、廃棄をカバー</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32912374"/>
                  </a:ext>
                </a:extLst>
              </a:tr>
              <a:tr h="242021">
                <a:tc rowSpan="2">
                  <a:txBody>
                    <a:bodyPr/>
                    <a:lstStyle/>
                    <a:p>
                      <a:pPr algn="ctr" rtl="0" fontAlgn="ctr"/>
                      <a:r>
                        <a:rPr lang="ja-JP" altLang="en-US" sz="1300" b="0" i="0" u="none" strike="noStrike" dirty="0">
                          <a:solidFill>
                            <a:srgbClr val="000000"/>
                          </a:solidFill>
                          <a:effectLst/>
                          <a:latin typeface="Meiryo UI" panose="020B0604030504040204" pitchFamily="50" charset="-128"/>
                          <a:ea typeface="Meiryo UI" panose="020B0604030504040204" pitchFamily="50" charset="-128"/>
                        </a:rPr>
                        <a:t>カゴメ</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107335"/>
                  </a:ext>
                </a:extLst>
              </a:tr>
              <a:tr h="242021">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13</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18234142"/>
                  </a:ext>
                </a:extLst>
              </a:tr>
              <a:tr h="242021">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鹿島建設</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2021</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20948862"/>
                  </a:ext>
                </a:extLst>
              </a:tr>
              <a:tr h="242021">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販売した製品の使用からの排出量を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73802546"/>
                  </a:ext>
                </a:extLst>
              </a:tr>
              <a:tr h="242021">
                <a:tc rowSpan="3">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川島織物セルコン</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3">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47</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29002446"/>
                  </a:ext>
                </a:extLst>
              </a:tr>
              <a:tr h="242021">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販売した製品の使用からの排出量を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27.8</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14687660"/>
                  </a:ext>
                </a:extLst>
              </a:tr>
              <a:tr h="335765">
                <a:tc vMerge="1">
                  <a:txBody>
                    <a:bodyPr/>
                    <a:lstStyle/>
                    <a:p>
                      <a:pPr algn="ctr" rtl="0" fontAlgn="ctr"/>
                      <a:endParaRPr lang="ja-JP"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rtl="0" fontAlgn="ct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ー</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2027</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07943"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ー</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購入した製品・サービスの 排出量の</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80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％に相当するサプライヤーに科学に基づく削減目標を</a:t>
                      </a: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p>
                      <a:pPr algn="l"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 </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策定させる</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36532433"/>
                  </a:ext>
                </a:extLst>
              </a:tr>
              <a:tr h="242021">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キッコーマン</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2031</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50.4%</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48591442"/>
                  </a:ext>
                </a:extLst>
              </a:tr>
              <a:tr h="242021">
                <a:tc vMerge="1">
                  <a:txBody>
                    <a:bodyPr/>
                    <a:lstStyle/>
                    <a:p>
                      <a:pPr algn="ctr" rtl="0" fontAlgn="ctr"/>
                      <a:endParaRPr lang="ja-JP"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％削減。この目標は購入した製品・サービスと上流輸送をカバー</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65651808"/>
                  </a:ext>
                </a:extLst>
              </a:tr>
              <a:tr h="242021">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キヤノン</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59679992"/>
                  </a:ext>
                </a:extLst>
              </a:tr>
              <a:tr h="242021">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販売した製品の使用からの排出量を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9103663"/>
                  </a:ext>
                </a:extLst>
              </a:tr>
              <a:tr h="242021">
                <a:tc rowSpan="4">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キリン</a:t>
                      </a:r>
                      <a:r>
                        <a:rPr lang="en-US" sz="1400" b="0" i="0" u="none" strike="noStrike" dirty="0">
                          <a:solidFill>
                            <a:srgbClr val="000000"/>
                          </a:solidFill>
                          <a:effectLst/>
                          <a:latin typeface="Meiryo UI" panose="020B0604030504040204" pitchFamily="50" charset="-128"/>
                          <a:ea typeface="Meiryo UI" panose="020B0604030504040204" pitchFamily="50" charset="-128"/>
                        </a:rPr>
                        <a:t>HD</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4">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50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46134895"/>
                  </a:ext>
                </a:extLst>
              </a:tr>
              <a:tr h="242021">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2050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90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2165971"/>
                  </a:ext>
                </a:extLst>
              </a:tr>
              <a:tr h="242021">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6253559"/>
                  </a:ext>
                </a:extLst>
              </a:tr>
              <a:tr h="242021">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2050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90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62536154"/>
                  </a:ext>
                </a:extLst>
              </a:tr>
            </a:tbl>
          </a:graphicData>
        </a:graphic>
      </p:graphicFrame>
    </p:spTree>
    <p:extLst>
      <p:ext uri="{BB962C8B-B14F-4D97-AF65-F5344CB8AC3E}">
        <p14:creationId xmlns:p14="http://schemas.microsoft.com/office/powerpoint/2010/main" val="2014391663"/>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a:t>
            </a:r>
            <a:r>
              <a:rPr lang="ja-JP" altLang="en-US" dirty="0"/>
              <a:t>認定取得済み日本企業の取組 </a:t>
            </a:r>
            <a:r>
              <a:rPr lang="en-US" altLang="ja-JP" dirty="0"/>
              <a:t>5/22</a:t>
            </a:r>
            <a:endParaRPr kumimoji="1" lang="ja-JP" altLang="en-US" dirty="0"/>
          </a:p>
        </p:txBody>
      </p:sp>
      <p:sp>
        <p:nvSpPr>
          <p:cNvPr id="11" name="テキスト ボックス 10"/>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3" name="テキスト ボックス 12"/>
          <p:cNvSpPr txBox="1"/>
          <p:nvPr/>
        </p:nvSpPr>
        <p:spPr>
          <a:xfrm>
            <a:off x="379164" y="940715"/>
            <a:ext cx="1585690" cy="261610"/>
          </a:xfrm>
          <a:prstGeom prst="rect">
            <a:avLst/>
          </a:prstGeom>
          <a:noFill/>
        </p:spPr>
        <p:txBody>
          <a:bodyPr wrap="none" rtlCol="0">
            <a:spAutoFit/>
          </a:bodyPr>
          <a:lstStyle/>
          <a:p>
            <a:r>
              <a:rPr lang="en-US" altLang="ja-JP" sz="1100" dirty="0"/>
              <a:t>※</a:t>
            </a:r>
            <a:r>
              <a:rPr lang="ja-JP" altLang="en-US" sz="1100" dirty="0"/>
              <a:t>目標水準別の</a:t>
            </a:r>
            <a:r>
              <a:rPr lang="en-US" altLang="ja-JP" sz="1100" dirty="0"/>
              <a:t>50</a:t>
            </a:r>
            <a:r>
              <a:rPr lang="ja-JP" altLang="en-US" sz="1100" dirty="0"/>
              <a:t>音順</a:t>
            </a:r>
            <a:endParaRPr kumimoji="1" lang="ja-JP" altLang="en-US" sz="1100" dirty="0"/>
          </a:p>
        </p:txBody>
      </p:sp>
      <p:sp>
        <p:nvSpPr>
          <p:cNvPr id="8" name="テキスト ボックス 7"/>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9" name="表 8"/>
          <p:cNvGraphicFramePr>
            <a:graphicFrameLocks noGrp="1"/>
          </p:cNvGraphicFramePr>
          <p:nvPr>
            <p:extLst>
              <p:ext uri="{D42A27DB-BD31-4B8C-83A1-F6EECF244321}">
                <p14:modId xmlns:p14="http://schemas.microsoft.com/office/powerpoint/2010/main" val="1687795253"/>
              </p:ext>
            </p:extLst>
          </p:nvPr>
        </p:nvGraphicFramePr>
        <p:xfrm>
          <a:off x="419492" y="1216317"/>
          <a:ext cx="9805918" cy="6059091"/>
        </p:xfrm>
        <a:graphic>
          <a:graphicData uri="http://schemas.openxmlformats.org/drawingml/2006/table">
            <a:tbl>
              <a:tblPr firstRow="1" bandRow="1"/>
              <a:tblGrid>
                <a:gridCol w="1152127">
                  <a:extLst>
                    <a:ext uri="{9D8B030D-6E8A-4147-A177-3AD203B41FA5}">
                      <a16:colId xmlns:a16="http://schemas.microsoft.com/office/drawing/2014/main" val="20000"/>
                    </a:ext>
                  </a:extLst>
                </a:gridCol>
                <a:gridCol w="864194">
                  <a:extLst>
                    <a:ext uri="{9D8B030D-6E8A-4147-A177-3AD203B41FA5}">
                      <a16:colId xmlns:a16="http://schemas.microsoft.com/office/drawing/2014/main" val="20006"/>
                    </a:ext>
                  </a:extLst>
                </a:gridCol>
                <a:gridCol w="630000">
                  <a:extLst>
                    <a:ext uri="{9D8B030D-6E8A-4147-A177-3AD203B41FA5}">
                      <a16:colId xmlns:a16="http://schemas.microsoft.com/office/drawing/2014/main" val="20001"/>
                    </a:ext>
                  </a:extLst>
                </a:gridCol>
                <a:gridCol w="727870">
                  <a:extLst>
                    <a:ext uri="{9D8B030D-6E8A-4147-A177-3AD203B41FA5}">
                      <a16:colId xmlns:a16="http://schemas.microsoft.com/office/drawing/2014/main" val="20002"/>
                    </a:ext>
                  </a:extLst>
                </a:gridCol>
                <a:gridCol w="727870">
                  <a:extLst>
                    <a:ext uri="{9D8B030D-6E8A-4147-A177-3AD203B41FA5}">
                      <a16:colId xmlns:a16="http://schemas.microsoft.com/office/drawing/2014/main" val="20003"/>
                    </a:ext>
                  </a:extLst>
                </a:gridCol>
                <a:gridCol w="529360">
                  <a:extLst>
                    <a:ext uri="{9D8B030D-6E8A-4147-A177-3AD203B41FA5}">
                      <a16:colId xmlns:a16="http://schemas.microsoft.com/office/drawing/2014/main" val="20004"/>
                    </a:ext>
                  </a:extLst>
                </a:gridCol>
                <a:gridCol w="5174497">
                  <a:extLst>
                    <a:ext uri="{9D8B030D-6E8A-4147-A177-3AD203B41FA5}">
                      <a16:colId xmlns:a16="http://schemas.microsoft.com/office/drawing/2014/main" val="20005"/>
                    </a:ext>
                  </a:extLst>
                </a:gridCol>
              </a:tblGrid>
              <a:tr h="790156">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企業名</a:t>
                      </a:r>
                      <a:r>
                        <a:rPr kumimoji="1" lang="en-US" altLang="ja-JP" sz="8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※50</a:t>
                      </a:r>
                      <a:r>
                        <a:rPr kumimoji="1" lang="ja-JP" altLang="en-US" sz="8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音順</a:t>
                      </a:r>
                    </a:p>
                  </a:txBody>
                  <a:tcPr marL="45720" marR="4572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目標水準</a:t>
                      </a:r>
                      <a:endParaRPr kumimoji="1" lang="en-US" altLang="ja-JP"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en-US" altLang="ja-JP" sz="8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※Scope1+2</a:t>
                      </a:r>
                      <a:r>
                        <a:rPr kumimoji="1" lang="ja-JP" altLang="en-US" sz="8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目標（中期）</a:t>
                      </a:r>
                      <a:endParaRPr kumimoji="1" lang="en-US" altLang="ja-JP" sz="8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45720" marR="4572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en-US" altLang="ja-JP"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Scope</a:t>
                      </a:r>
                      <a:endPar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基準年</a:t>
                      </a: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目標年</a:t>
                      </a: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単位</a:t>
                      </a: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概要</a:t>
                      </a:r>
                    </a:p>
                  </a:txBody>
                  <a:tcPr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extLst>
                  <a:ext uri="{0D108BD9-81ED-4DB2-BD59-A6C34878D82A}">
                    <a16:rowId xmlns:a16="http://schemas.microsoft.com/office/drawing/2014/main" val="10000"/>
                  </a:ext>
                </a:extLst>
              </a:tr>
              <a:tr h="303000">
                <a:tc>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京セラ</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46</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317292"/>
                  </a:ext>
                </a:extLst>
              </a:tr>
              <a:tr h="303000">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クリナップ</a:t>
                      </a:r>
                      <a:endParaRPr 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2021</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34113849"/>
                  </a:ext>
                </a:extLst>
              </a:tr>
              <a:tr h="303000">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2021</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購入した製品・サービス、資本財、燃料及びエネルギー活動からの排出量を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67510068"/>
                  </a:ext>
                </a:extLst>
              </a:tr>
              <a:tr h="303000">
                <a:tc rowSpan="2">
                  <a:txBody>
                    <a:bodyPr/>
                    <a:lstStyle/>
                    <a:p>
                      <a:pPr algn="ctr" rtl="0" fontAlgn="ctr"/>
                      <a:r>
                        <a:rPr lang="en-US" sz="1400" b="0" i="0" u="none" strike="noStrike" dirty="0">
                          <a:solidFill>
                            <a:srgbClr val="000000"/>
                          </a:solidFill>
                          <a:effectLst/>
                          <a:latin typeface="Meiryo UI" panose="020B0604030504040204" pitchFamily="50" charset="-128"/>
                          <a:ea typeface="Meiryo UI" panose="020B0604030504040204" pitchFamily="50" charset="-128"/>
                        </a:rPr>
                        <a:t>KDDI</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50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36099225"/>
                  </a:ext>
                </a:extLst>
              </a:tr>
              <a:tr h="303000">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購入した製品・サービス、資本財、燃料及びエネルギー活動からの排出量を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14</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63977409"/>
                  </a:ext>
                </a:extLst>
              </a:tr>
              <a:tr h="303000">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コーセー</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2018</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55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92038584"/>
                  </a:ext>
                </a:extLst>
              </a:tr>
              <a:tr h="303000">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2018</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94913993"/>
                  </a:ext>
                </a:extLst>
              </a:tr>
              <a:tr h="197655">
                <a:tc rowSpan="3">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国際航業</a:t>
                      </a:r>
                      <a:endParaRPr 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3">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50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97871479"/>
                  </a:ext>
                </a:extLst>
              </a:tr>
              <a:tr h="197655">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出張、従業員の通勤、販売した製品に関する排出量を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50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83266730"/>
                  </a:ext>
                </a:extLst>
              </a:tr>
              <a:tr h="388125">
                <a:tc vMerge="1">
                  <a:txBody>
                    <a:bodyPr/>
                    <a:lstStyle/>
                    <a:p>
                      <a:pPr algn="ctr" rtl="0" fontAlgn="ctr"/>
                      <a:endParaRPr 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rtl="0" fontAlgn="ct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ー</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2026</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ー</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購入した製品・サービスの 排出量の</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80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％に相当するサプライヤーに科学に基づく削減目標を</a:t>
                      </a: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p>
                      <a:pPr algn="l"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 </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策定させる</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83766397"/>
                  </a:ext>
                </a:extLst>
              </a:tr>
              <a:tr h="197655">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小林製薬</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2018</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51</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0803331"/>
                  </a:ext>
                </a:extLst>
              </a:tr>
              <a:tr h="197655">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2018</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84667066"/>
                  </a:ext>
                </a:extLst>
              </a:tr>
              <a:tr h="197655">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コマニー</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2018</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50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55589781"/>
                  </a:ext>
                </a:extLst>
              </a:tr>
              <a:tr h="388125">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2024</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購入した製品・サービスの 排出量の</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80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％に相当するサプライヤーに科学に基づく削減目標を</a:t>
                      </a: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p>
                      <a:pPr algn="l"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 </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策定させる</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31848515"/>
                  </a:ext>
                </a:extLst>
              </a:tr>
              <a:tr h="296395">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コムシステムホールディングス</a:t>
                      </a:r>
                      <a:endParaRPr 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62027668"/>
                  </a:ext>
                </a:extLst>
              </a:tr>
              <a:tr h="296395">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購入した製品・サービス、資本財、燃料及びエネルギー活動からの排出量を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0506406"/>
                  </a:ext>
                </a:extLst>
              </a:tr>
              <a:tr h="197655">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五洋建設</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50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7135361"/>
                  </a:ext>
                </a:extLst>
              </a:tr>
              <a:tr h="197655">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82256591"/>
                  </a:ext>
                </a:extLst>
              </a:tr>
              <a:tr h="197655">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参天製薬</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50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02059333"/>
                  </a:ext>
                </a:extLst>
              </a:tr>
              <a:tr h="197655">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購入した製品・サービスからの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55737850"/>
                  </a:ext>
                </a:extLst>
              </a:tr>
            </a:tbl>
          </a:graphicData>
        </a:graphic>
      </p:graphicFrame>
    </p:spTree>
    <p:extLst>
      <p:ext uri="{BB962C8B-B14F-4D97-AF65-F5344CB8AC3E}">
        <p14:creationId xmlns:p14="http://schemas.microsoft.com/office/powerpoint/2010/main" val="501297201"/>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a:t>
            </a:r>
            <a:r>
              <a:rPr lang="ja-JP" altLang="en-US" dirty="0"/>
              <a:t>認定取得済み日本企業の取組 </a:t>
            </a:r>
            <a:r>
              <a:rPr lang="en-US" altLang="ja-JP" dirty="0"/>
              <a:t>6/22</a:t>
            </a:r>
            <a:endParaRPr kumimoji="1" lang="ja-JP" altLang="en-US" dirty="0"/>
          </a:p>
        </p:txBody>
      </p:sp>
      <p:sp>
        <p:nvSpPr>
          <p:cNvPr id="11" name="テキスト ボックス 10"/>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3" name="テキスト ボックス 12"/>
          <p:cNvSpPr txBox="1"/>
          <p:nvPr/>
        </p:nvSpPr>
        <p:spPr>
          <a:xfrm>
            <a:off x="379164" y="940715"/>
            <a:ext cx="1585690" cy="261610"/>
          </a:xfrm>
          <a:prstGeom prst="rect">
            <a:avLst/>
          </a:prstGeom>
          <a:noFill/>
        </p:spPr>
        <p:txBody>
          <a:bodyPr wrap="none" rtlCol="0">
            <a:spAutoFit/>
          </a:bodyPr>
          <a:lstStyle/>
          <a:p>
            <a:r>
              <a:rPr lang="en-US" altLang="ja-JP" sz="1100" dirty="0"/>
              <a:t>※</a:t>
            </a:r>
            <a:r>
              <a:rPr lang="ja-JP" altLang="en-US" sz="1100" dirty="0"/>
              <a:t>目標水準別の</a:t>
            </a:r>
            <a:r>
              <a:rPr lang="en-US" altLang="ja-JP" sz="1100" dirty="0"/>
              <a:t>50</a:t>
            </a:r>
            <a:r>
              <a:rPr lang="ja-JP" altLang="en-US" sz="1100" dirty="0"/>
              <a:t>音順</a:t>
            </a:r>
            <a:endParaRPr kumimoji="1" lang="ja-JP" altLang="en-US" sz="1100" dirty="0"/>
          </a:p>
        </p:txBody>
      </p:sp>
      <p:graphicFrame>
        <p:nvGraphicFramePr>
          <p:cNvPr id="7" name="表 6"/>
          <p:cNvGraphicFramePr>
            <a:graphicFrameLocks noGrp="1"/>
          </p:cNvGraphicFramePr>
          <p:nvPr>
            <p:extLst>
              <p:ext uri="{D42A27DB-BD31-4B8C-83A1-F6EECF244321}">
                <p14:modId xmlns:p14="http://schemas.microsoft.com/office/powerpoint/2010/main" val="460704328"/>
              </p:ext>
            </p:extLst>
          </p:nvPr>
        </p:nvGraphicFramePr>
        <p:xfrm>
          <a:off x="419492" y="1216315"/>
          <a:ext cx="9805918" cy="6015646"/>
        </p:xfrm>
        <a:graphic>
          <a:graphicData uri="http://schemas.openxmlformats.org/drawingml/2006/table">
            <a:tbl>
              <a:tblPr firstRow="1" bandRow="1"/>
              <a:tblGrid>
                <a:gridCol w="1152127">
                  <a:extLst>
                    <a:ext uri="{9D8B030D-6E8A-4147-A177-3AD203B41FA5}">
                      <a16:colId xmlns:a16="http://schemas.microsoft.com/office/drawing/2014/main" val="20000"/>
                    </a:ext>
                  </a:extLst>
                </a:gridCol>
                <a:gridCol w="864194">
                  <a:extLst>
                    <a:ext uri="{9D8B030D-6E8A-4147-A177-3AD203B41FA5}">
                      <a16:colId xmlns:a16="http://schemas.microsoft.com/office/drawing/2014/main" val="20006"/>
                    </a:ext>
                  </a:extLst>
                </a:gridCol>
                <a:gridCol w="630000">
                  <a:extLst>
                    <a:ext uri="{9D8B030D-6E8A-4147-A177-3AD203B41FA5}">
                      <a16:colId xmlns:a16="http://schemas.microsoft.com/office/drawing/2014/main" val="20001"/>
                    </a:ext>
                  </a:extLst>
                </a:gridCol>
                <a:gridCol w="727870">
                  <a:extLst>
                    <a:ext uri="{9D8B030D-6E8A-4147-A177-3AD203B41FA5}">
                      <a16:colId xmlns:a16="http://schemas.microsoft.com/office/drawing/2014/main" val="20002"/>
                    </a:ext>
                  </a:extLst>
                </a:gridCol>
                <a:gridCol w="727870">
                  <a:extLst>
                    <a:ext uri="{9D8B030D-6E8A-4147-A177-3AD203B41FA5}">
                      <a16:colId xmlns:a16="http://schemas.microsoft.com/office/drawing/2014/main" val="20003"/>
                    </a:ext>
                  </a:extLst>
                </a:gridCol>
                <a:gridCol w="529360">
                  <a:extLst>
                    <a:ext uri="{9D8B030D-6E8A-4147-A177-3AD203B41FA5}">
                      <a16:colId xmlns:a16="http://schemas.microsoft.com/office/drawing/2014/main" val="20004"/>
                    </a:ext>
                  </a:extLst>
                </a:gridCol>
                <a:gridCol w="5174497">
                  <a:extLst>
                    <a:ext uri="{9D8B030D-6E8A-4147-A177-3AD203B41FA5}">
                      <a16:colId xmlns:a16="http://schemas.microsoft.com/office/drawing/2014/main" val="20005"/>
                    </a:ext>
                  </a:extLst>
                </a:gridCol>
              </a:tblGrid>
              <a:tr h="617898">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企業名</a:t>
                      </a:r>
                      <a:r>
                        <a:rPr kumimoji="1" lang="en-US" altLang="ja-JP" sz="8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※50</a:t>
                      </a:r>
                      <a:r>
                        <a:rPr kumimoji="1" lang="ja-JP" altLang="en-US" sz="8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音順</a:t>
                      </a:r>
                    </a:p>
                  </a:txBody>
                  <a:tcPr marL="45720" marR="4572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目標水準</a:t>
                      </a:r>
                      <a:endParaRPr kumimoji="1" lang="en-US" altLang="ja-JP"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en-US" altLang="ja-JP" sz="8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※Scope1+2</a:t>
                      </a:r>
                      <a:r>
                        <a:rPr kumimoji="1" lang="ja-JP" altLang="en-US" sz="8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目標（中期）</a:t>
                      </a:r>
                      <a:endParaRPr kumimoji="1" lang="en-US" altLang="ja-JP" sz="8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45720" marR="4572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en-US" altLang="ja-JP"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Scope</a:t>
                      </a:r>
                      <a:endPar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基準年</a:t>
                      </a: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目標年</a:t>
                      </a: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単位</a:t>
                      </a: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概要</a:t>
                      </a:r>
                    </a:p>
                  </a:txBody>
                  <a:tcPr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extLst>
                  <a:ext uri="{0D108BD9-81ED-4DB2-BD59-A6C34878D82A}">
                    <a16:rowId xmlns:a16="http://schemas.microsoft.com/office/drawing/2014/main" val="10000"/>
                  </a:ext>
                </a:extLst>
              </a:tr>
              <a:tr h="229435">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参天製薬</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2018</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50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40088377"/>
                  </a:ext>
                </a:extLst>
              </a:tr>
              <a:tr h="229435">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購入した製品・サービスおよび販売した製品からの排出量を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29959078"/>
                  </a:ext>
                </a:extLst>
              </a:tr>
              <a:tr h="229435">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サンデン</a:t>
                      </a:r>
                      <a:endParaRPr 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80.04</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25790454"/>
                  </a:ext>
                </a:extLst>
              </a:tr>
              <a:tr h="229435">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27.5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83240657"/>
                  </a:ext>
                </a:extLst>
              </a:tr>
              <a:tr h="229435">
                <a:tc rowSpan="2">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サントリー食品インターナショナル</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50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32803148"/>
                  </a:ext>
                </a:extLst>
              </a:tr>
              <a:tr h="229435">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30151399"/>
                  </a:ext>
                </a:extLst>
              </a:tr>
              <a:tr h="229435">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サントリー</a:t>
                      </a:r>
                      <a:r>
                        <a:rPr lang="en-US" altLang="ja-JP" sz="1400" b="0" i="0" u="none" strike="noStrike" dirty="0">
                          <a:solidFill>
                            <a:srgbClr val="000000"/>
                          </a:solidFill>
                          <a:effectLst/>
                          <a:latin typeface="Meiryo UI" panose="020B0604030504040204" pitchFamily="50" charset="-128"/>
                          <a:ea typeface="Meiryo UI" panose="020B0604030504040204" pitchFamily="50" charset="-128"/>
                        </a:rPr>
                        <a:t>HD</a:t>
                      </a: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インターナショナル</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50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73249709"/>
                  </a:ext>
                </a:extLst>
              </a:tr>
              <a:tr h="229435">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0296812"/>
                  </a:ext>
                </a:extLst>
              </a:tr>
              <a:tr h="229435">
                <a:tc rowSpan="2">
                  <a:txBody>
                    <a:bodyPr/>
                    <a:lstStyle/>
                    <a:p>
                      <a:pPr algn="ctr" rtl="0" fontAlgn="ctr"/>
                      <a:r>
                        <a:rPr lang="ja-JP" altLang="en-US" sz="1400" b="0" i="0" u="none" strike="noStrike">
                          <a:solidFill>
                            <a:srgbClr val="000000"/>
                          </a:solidFill>
                          <a:effectLst/>
                          <a:latin typeface="Meiryo UI" panose="020B0604030504040204" pitchFamily="50" charset="-128"/>
                          <a:ea typeface="Meiryo UI" panose="020B0604030504040204" pitchFamily="50" charset="-128"/>
                        </a:rPr>
                        <a:t>佐川急便</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3575876"/>
                  </a:ext>
                </a:extLst>
              </a:tr>
              <a:tr h="229435">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51594323"/>
                  </a:ext>
                </a:extLst>
              </a:tr>
              <a:tr h="229435">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三甲</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96281373"/>
                  </a:ext>
                </a:extLst>
              </a:tr>
              <a:tr h="229435">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3000381"/>
                  </a:ext>
                </a:extLst>
              </a:tr>
              <a:tr h="229435">
                <a:tc rowSpan="2">
                  <a:txBody>
                    <a:bodyPr/>
                    <a:lstStyle/>
                    <a:p>
                      <a:pPr algn="ctr" rtl="0" fontAlgn="ctr"/>
                      <a:r>
                        <a:rPr lang="en-US" altLang="ja-JP" sz="1400" b="0" i="0" u="none" strike="noStrike">
                          <a:solidFill>
                            <a:srgbClr val="000000"/>
                          </a:solidFill>
                          <a:effectLst/>
                          <a:latin typeface="Meiryo UI" panose="020B0604030504040204" pitchFamily="50" charset="-128"/>
                          <a:ea typeface="Meiryo UI" panose="020B0604030504040204" pitchFamily="50" charset="-128"/>
                        </a:rPr>
                        <a:t>J.</a:t>
                      </a:r>
                      <a:r>
                        <a:rPr lang="ja-JP" altLang="en-US" sz="1400" b="0" i="0" u="none" strike="noStrike">
                          <a:solidFill>
                            <a:srgbClr val="000000"/>
                          </a:solidFill>
                          <a:effectLst/>
                          <a:latin typeface="Meiryo UI" panose="020B0604030504040204" pitchFamily="50" charset="-128"/>
                          <a:ea typeface="Meiryo UI" panose="020B0604030504040204" pitchFamily="50" charset="-128"/>
                        </a:rPr>
                        <a:t>フロントリテイリング </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2017</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60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09148762"/>
                  </a:ext>
                </a:extLst>
              </a:tr>
              <a:tr h="229435">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2017</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4541253"/>
                  </a:ext>
                </a:extLst>
              </a:tr>
              <a:tr h="229435">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ジェネックス</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2017</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55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5036237"/>
                  </a:ext>
                </a:extLst>
              </a:tr>
              <a:tr h="350178">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2024</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購入した製品・サービスの 排出量の</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90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％に相当するサプライヤーに科学に基づく削減目標</a:t>
                      </a: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p>
                      <a:pPr algn="l"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 </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を策定させる</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78829102"/>
                  </a:ext>
                </a:extLst>
              </a:tr>
              <a:tr h="229435">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塩野義製薬</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46.2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50040249"/>
                  </a:ext>
                </a:extLst>
              </a:tr>
              <a:tr h="229435">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購入した製品・サービスからの排出量を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52628611"/>
                  </a:ext>
                </a:extLst>
              </a:tr>
              <a:tr h="229435">
                <a:tc rowSpan="3">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資生堂</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3">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46.2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72363063"/>
                  </a:ext>
                </a:extLst>
              </a:tr>
              <a:tr h="229435">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再エネ</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年間の再エネ調達量を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100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37230996"/>
                  </a:ext>
                </a:extLst>
              </a:tr>
              <a:tr h="229435">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原単位</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付加価値あたりの排出量を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55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98938085"/>
                  </a:ext>
                </a:extLst>
              </a:tr>
              <a:tr h="229435">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シチズン時計</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2018</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50.4</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24524875"/>
                  </a:ext>
                </a:extLst>
              </a:tr>
              <a:tr h="229435">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原単位</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購入した製品・サービスおよび販売した製品からの排出量を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15874992"/>
                  </a:ext>
                </a:extLst>
              </a:tr>
            </a:tbl>
          </a:graphicData>
        </a:graphic>
      </p:graphicFrame>
      <p:sp>
        <p:nvSpPr>
          <p:cNvPr id="9" name="テキスト ボックス 8"/>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2850748193"/>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a:t>
            </a:r>
            <a:r>
              <a:rPr lang="ja-JP" altLang="en-US" dirty="0"/>
              <a:t>認定取得済み日本企業の取組 </a:t>
            </a:r>
            <a:r>
              <a:rPr lang="en-US" altLang="ja-JP" dirty="0"/>
              <a:t>7/22</a:t>
            </a:r>
            <a:endParaRPr kumimoji="1" lang="ja-JP" altLang="en-US" dirty="0"/>
          </a:p>
        </p:txBody>
      </p:sp>
      <p:sp>
        <p:nvSpPr>
          <p:cNvPr id="11" name="テキスト ボックス 10"/>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3" name="テキスト ボックス 12"/>
          <p:cNvSpPr txBox="1"/>
          <p:nvPr/>
        </p:nvSpPr>
        <p:spPr>
          <a:xfrm>
            <a:off x="379164" y="940715"/>
            <a:ext cx="1585690" cy="261610"/>
          </a:xfrm>
          <a:prstGeom prst="rect">
            <a:avLst/>
          </a:prstGeom>
          <a:noFill/>
        </p:spPr>
        <p:txBody>
          <a:bodyPr wrap="none" rtlCol="0">
            <a:spAutoFit/>
          </a:bodyPr>
          <a:lstStyle/>
          <a:p>
            <a:r>
              <a:rPr lang="en-US" altLang="ja-JP" sz="1100" dirty="0"/>
              <a:t>※</a:t>
            </a:r>
            <a:r>
              <a:rPr lang="ja-JP" altLang="en-US" sz="1100" dirty="0"/>
              <a:t>目標水準別の</a:t>
            </a:r>
            <a:r>
              <a:rPr lang="en-US" altLang="ja-JP" sz="1100" dirty="0"/>
              <a:t>50</a:t>
            </a:r>
            <a:r>
              <a:rPr lang="ja-JP" altLang="en-US" sz="1100" dirty="0"/>
              <a:t>音順</a:t>
            </a:r>
            <a:endParaRPr kumimoji="1" lang="ja-JP" altLang="en-US" sz="1100" dirty="0"/>
          </a:p>
        </p:txBody>
      </p:sp>
      <p:graphicFrame>
        <p:nvGraphicFramePr>
          <p:cNvPr id="8" name="表 7"/>
          <p:cNvGraphicFramePr>
            <a:graphicFrameLocks noGrp="1"/>
          </p:cNvGraphicFramePr>
          <p:nvPr>
            <p:extLst>
              <p:ext uri="{D42A27DB-BD31-4B8C-83A1-F6EECF244321}">
                <p14:modId xmlns:p14="http://schemas.microsoft.com/office/powerpoint/2010/main" val="2598702310"/>
              </p:ext>
            </p:extLst>
          </p:nvPr>
        </p:nvGraphicFramePr>
        <p:xfrm>
          <a:off x="415197" y="1216316"/>
          <a:ext cx="9806398" cy="6015636"/>
        </p:xfrm>
        <a:graphic>
          <a:graphicData uri="http://schemas.openxmlformats.org/drawingml/2006/table">
            <a:tbl>
              <a:tblPr firstRow="1" bandRow="1"/>
              <a:tblGrid>
                <a:gridCol w="1152127">
                  <a:extLst>
                    <a:ext uri="{9D8B030D-6E8A-4147-A177-3AD203B41FA5}">
                      <a16:colId xmlns:a16="http://schemas.microsoft.com/office/drawing/2014/main" val="20000"/>
                    </a:ext>
                  </a:extLst>
                </a:gridCol>
                <a:gridCol w="864096">
                  <a:extLst>
                    <a:ext uri="{9D8B030D-6E8A-4147-A177-3AD203B41FA5}">
                      <a16:colId xmlns:a16="http://schemas.microsoft.com/office/drawing/2014/main" val="20006"/>
                    </a:ext>
                  </a:extLst>
                </a:gridCol>
                <a:gridCol w="630578">
                  <a:extLst>
                    <a:ext uri="{9D8B030D-6E8A-4147-A177-3AD203B41FA5}">
                      <a16:colId xmlns:a16="http://schemas.microsoft.com/office/drawing/2014/main" val="20001"/>
                    </a:ext>
                  </a:extLst>
                </a:gridCol>
                <a:gridCol w="727870">
                  <a:extLst>
                    <a:ext uri="{9D8B030D-6E8A-4147-A177-3AD203B41FA5}">
                      <a16:colId xmlns:a16="http://schemas.microsoft.com/office/drawing/2014/main" val="20002"/>
                    </a:ext>
                  </a:extLst>
                </a:gridCol>
                <a:gridCol w="727870">
                  <a:extLst>
                    <a:ext uri="{9D8B030D-6E8A-4147-A177-3AD203B41FA5}">
                      <a16:colId xmlns:a16="http://schemas.microsoft.com/office/drawing/2014/main" val="20003"/>
                    </a:ext>
                  </a:extLst>
                </a:gridCol>
                <a:gridCol w="529360">
                  <a:extLst>
                    <a:ext uri="{9D8B030D-6E8A-4147-A177-3AD203B41FA5}">
                      <a16:colId xmlns:a16="http://schemas.microsoft.com/office/drawing/2014/main" val="20004"/>
                    </a:ext>
                  </a:extLst>
                </a:gridCol>
                <a:gridCol w="5174497">
                  <a:extLst>
                    <a:ext uri="{9D8B030D-6E8A-4147-A177-3AD203B41FA5}">
                      <a16:colId xmlns:a16="http://schemas.microsoft.com/office/drawing/2014/main" val="20005"/>
                    </a:ext>
                  </a:extLst>
                </a:gridCol>
              </a:tblGrid>
              <a:tr h="690135">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企業名</a:t>
                      </a:r>
                      <a:r>
                        <a:rPr kumimoji="1" lang="en-US" altLang="ja-JP" sz="8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※50</a:t>
                      </a:r>
                      <a:r>
                        <a:rPr kumimoji="1" lang="ja-JP" altLang="en-US" sz="8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音順</a:t>
                      </a:r>
                    </a:p>
                  </a:txBody>
                  <a:tcPr marL="45720" marR="4572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目標水準</a:t>
                      </a:r>
                      <a:endParaRPr kumimoji="1" lang="en-US" altLang="ja-JP"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en-US" altLang="ja-JP" sz="8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※Scope1+2</a:t>
                      </a:r>
                      <a:r>
                        <a:rPr kumimoji="1" lang="ja-JP" altLang="en-US" sz="8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目標（中期）</a:t>
                      </a:r>
                      <a:endParaRPr kumimoji="1" lang="en-US" altLang="ja-JP" sz="8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45720" marR="4572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en-US" altLang="ja-JP"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Scope</a:t>
                      </a:r>
                      <a:endPar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基準年</a:t>
                      </a: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目標年</a:t>
                      </a: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単位</a:t>
                      </a: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概要</a:t>
                      </a:r>
                    </a:p>
                  </a:txBody>
                  <a:tcPr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extLst>
                  <a:ext uri="{0D108BD9-81ED-4DB2-BD59-A6C34878D82A}">
                    <a16:rowId xmlns:a16="http://schemas.microsoft.com/office/drawing/2014/main" val="10000"/>
                  </a:ext>
                </a:extLst>
              </a:tr>
              <a:tr h="276373">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島津製作所</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2017</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85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86808313"/>
                  </a:ext>
                </a:extLst>
              </a:tr>
              <a:tr h="276373">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販売した製品の使用からの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91134333"/>
                  </a:ext>
                </a:extLst>
              </a:tr>
              <a:tr h="276373">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上新電機</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2021</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35012286"/>
                  </a:ext>
                </a:extLst>
              </a:tr>
              <a:tr h="276373">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2021</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販売した製品の使用からの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34551906"/>
                  </a:ext>
                </a:extLst>
              </a:tr>
              <a:tr h="276373">
                <a:tc rowSpan="2">
                  <a:txBody>
                    <a:bodyPr/>
                    <a:lstStyle/>
                    <a:p>
                      <a:pPr algn="ctr" rtl="0" fontAlgn="ctr"/>
                      <a:r>
                        <a:rPr lang="ja-JP" altLang="en-US" sz="1300" b="0" i="0" u="none" strike="noStrike" dirty="0">
                          <a:solidFill>
                            <a:srgbClr val="000000"/>
                          </a:solidFill>
                          <a:effectLst/>
                          <a:latin typeface="Meiryo UI" panose="020B0604030504040204" pitchFamily="50" charset="-128"/>
                          <a:ea typeface="Meiryo UI" panose="020B0604030504040204" pitchFamily="50" charset="-128"/>
                        </a:rPr>
                        <a:t>新電元工業</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2021</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15746307"/>
                  </a:ext>
                </a:extLst>
              </a:tr>
              <a:tr h="276373">
                <a:tc vMerge="1">
                  <a:txBody>
                    <a:bodyPr/>
                    <a:lstStyle/>
                    <a:p>
                      <a:pPr algn="ctr" rtl="0" fontAlgn="ctr"/>
                      <a:endParaRPr lang="ja-JP" altLang="en-US" sz="13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2021</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販売した製品の使用からの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4167259"/>
                  </a:ext>
                </a:extLst>
              </a:tr>
              <a:tr h="276373">
                <a:tc rowSpan="2">
                  <a:txBody>
                    <a:bodyPr/>
                    <a:lstStyle/>
                    <a:p>
                      <a:pPr algn="ctr" rtl="0" fontAlgn="ctr"/>
                      <a:r>
                        <a:rPr lang="en-US" altLang="ja-JP" sz="1300" b="0" i="0" u="none" strike="noStrike" dirty="0">
                          <a:solidFill>
                            <a:srgbClr val="000000"/>
                          </a:solidFill>
                          <a:effectLst/>
                          <a:latin typeface="Meiryo UI" panose="020B0604030504040204" pitchFamily="50" charset="-128"/>
                          <a:ea typeface="Meiryo UI" panose="020B0604030504040204" pitchFamily="50" charset="-128"/>
                        </a:rPr>
                        <a:t>SCREEN</a:t>
                      </a:r>
                      <a:r>
                        <a:rPr lang="ja-JP" altLang="en-US" sz="1300" b="0" i="0" u="none" strike="noStrike" dirty="0">
                          <a:solidFill>
                            <a:srgbClr val="000000"/>
                          </a:solidFill>
                          <a:effectLst/>
                          <a:latin typeface="Meiryo UI" panose="020B0604030504040204" pitchFamily="50" charset="-128"/>
                          <a:ea typeface="Meiryo UI" panose="020B0604030504040204" pitchFamily="50" charset="-128"/>
                        </a:rPr>
                        <a:t>ホールディングス</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50.4%</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00405994"/>
                  </a:ext>
                </a:extLst>
              </a:tr>
              <a:tr h="276373">
                <a:tc vMerge="1">
                  <a:txBody>
                    <a:bodyPr/>
                    <a:lstStyle/>
                    <a:p>
                      <a:pPr algn="ctr" rtl="0" fontAlgn="ctr"/>
                      <a:endParaRPr lang="ja-JP" altLang="en-US" sz="13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原単位</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58.1%</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40501016"/>
                  </a:ext>
                </a:extLst>
              </a:tr>
              <a:tr h="276373">
                <a:tc rowSpan="2">
                  <a:txBody>
                    <a:bodyPr/>
                    <a:lstStyle/>
                    <a:p>
                      <a:pPr algn="ctr" rtl="0" fontAlgn="ctr"/>
                      <a:r>
                        <a:rPr lang="ja-JP" altLang="en-US" sz="1300" b="0" i="0" u="none" strike="noStrike" dirty="0">
                          <a:solidFill>
                            <a:srgbClr val="000000"/>
                          </a:solidFill>
                          <a:effectLst/>
                          <a:latin typeface="Meiryo UI" panose="020B0604030504040204" pitchFamily="50" charset="-128"/>
                          <a:ea typeface="Meiryo UI" panose="020B0604030504040204" pitchFamily="50" charset="-128"/>
                        </a:rPr>
                        <a:t>住友ファーマ</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31409235"/>
                  </a:ext>
                </a:extLst>
              </a:tr>
              <a:tr h="276373">
                <a:tc vMerge="1">
                  <a:txBody>
                    <a:bodyPr/>
                    <a:lstStyle/>
                    <a:p>
                      <a:pPr algn="ctr" rtl="0" fontAlgn="ctr"/>
                      <a:endParaRPr lang="ja-JP" altLang="en-US" sz="13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販売した製品の使用からの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82305217"/>
                  </a:ext>
                </a:extLst>
              </a:tr>
              <a:tr h="276373">
                <a:tc rowSpan="2">
                  <a:txBody>
                    <a:bodyPr/>
                    <a:lstStyle/>
                    <a:p>
                      <a:pPr algn="ctr" rtl="0" fontAlgn="ctr"/>
                      <a:r>
                        <a:rPr lang="ja-JP" altLang="en-US" sz="1300" b="0" i="0" u="none" strike="noStrike" dirty="0">
                          <a:solidFill>
                            <a:srgbClr val="000000"/>
                          </a:solidFill>
                          <a:effectLst/>
                          <a:latin typeface="Meiryo UI" panose="020B0604030504040204" pitchFamily="50" charset="-128"/>
                          <a:ea typeface="Meiryo UI" panose="020B0604030504040204" pitchFamily="50" charset="-128"/>
                        </a:rPr>
                        <a:t>セイコーエプソン</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2017</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2025</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34</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9165292"/>
                  </a:ext>
                </a:extLst>
              </a:tr>
              <a:tr h="276373">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2017</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2025</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原単位</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購入した製品・サービスと販売した製品の使用からの付加価値あたりの排出量を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44</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07581169"/>
                  </a:ext>
                </a:extLst>
              </a:tr>
              <a:tr h="276373">
                <a:tc rowSpan="2">
                  <a:txBody>
                    <a:bodyPr/>
                    <a:lstStyle/>
                    <a:p>
                      <a:pPr algn="ctr" rtl="0" fontAlgn="ctr"/>
                      <a:r>
                        <a:rPr lang="zh-TW" altLang="en-US" sz="1400" b="0" i="0" u="none" strike="noStrike">
                          <a:solidFill>
                            <a:srgbClr val="000000"/>
                          </a:solidFill>
                          <a:effectLst/>
                          <a:latin typeface="Meiryo UI" panose="020B0604030504040204" pitchFamily="50" charset="-128"/>
                          <a:ea typeface="Meiryo UI" panose="020B0604030504040204" pitchFamily="50" charset="-128"/>
                        </a:rPr>
                        <a:t>世紀東急工業</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4487126"/>
                  </a:ext>
                </a:extLst>
              </a:tr>
              <a:tr h="276373">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購入した製品・サービスからの排出量を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15232150"/>
                  </a:ext>
                </a:extLst>
              </a:tr>
              <a:tr h="276373">
                <a:tc rowSpan="2">
                  <a:txBody>
                    <a:bodyPr/>
                    <a:lstStyle/>
                    <a:p>
                      <a:pPr algn="ctr" rtl="0" fontAlgn="ctr"/>
                      <a:r>
                        <a:rPr lang="zh-TW" altLang="en-US" sz="1400" b="0" i="0" u="none" strike="noStrike">
                          <a:solidFill>
                            <a:srgbClr val="000000"/>
                          </a:solidFill>
                          <a:effectLst/>
                          <a:latin typeface="Meiryo UI" panose="020B0604030504040204" pitchFamily="50" charset="-128"/>
                          <a:ea typeface="Meiryo UI" panose="020B0604030504040204" pitchFamily="50" charset="-128"/>
                        </a:rPr>
                        <a:t>積水化学工業</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50%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12743054"/>
                  </a:ext>
                </a:extLst>
              </a:tr>
              <a:tr h="276373">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7934102"/>
                  </a:ext>
                </a:extLst>
              </a:tr>
              <a:tr h="276373">
                <a:tc rowSpan="3">
                  <a:txBody>
                    <a:bodyPr/>
                    <a:lstStyle/>
                    <a:p>
                      <a:pPr algn="ctr" rtl="0" fontAlgn="ctr"/>
                      <a:r>
                        <a:rPr lang="ja-JP" altLang="en-US" sz="1400" b="0" i="0" u="none" strike="noStrike">
                          <a:solidFill>
                            <a:srgbClr val="000000"/>
                          </a:solidFill>
                          <a:effectLst/>
                          <a:latin typeface="Meiryo UI" panose="020B0604030504040204" pitchFamily="50" charset="-128"/>
                          <a:ea typeface="Meiryo UI" panose="020B0604030504040204" pitchFamily="50" charset="-128"/>
                        </a:rPr>
                        <a:t>積水ハウス</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3">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2013</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75%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47673445"/>
                  </a:ext>
                </a:extLst>
              </a:tr>
              <a:tr h="276373">
                <a:tc vMerge="1">
                  <a:txBody>
                    <a:bodyPr/>
                    <a:lstStyle/>
                    <a:p>
                      <a:endParaRPr kumimoji="1" lang="ja-JP" altLang="en-US"/>
                    </a:p>
                  </a:txBody>
                  <a:tcPr/>
                </a:tc>
                <a:tc vMerge="1">
                  <a:txBody>
                    <a:bodyPr/>
                    <a:lstStyle/>
                    <a:p>
                      <a:endParaRPr kumimoji="1" lang="ja-JP" altLang="en-US"/>
                    </a:p>
                  </a:txBody>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2013</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55%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33344174"/>
                  </a:ext>
                </a:extLst>
              </a:tr>
              <a:tr h="350787">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a:t>
                      </a:r>
                      <a:endParaRPr lang="ja-JP" altLang="en-US" sz="11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2027</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ー</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購入した商品とサービスに対応する排出量で計算されたサプライヤーのうち</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65.8%</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に科学的に</a:t>
                      </a: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p>
                      <a:pPr algn="l"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 </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根拠のある目標を設定させる</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26922972"/>
                  </a:ext>
                </a:extLst>
              </a:tr>
            </a:tbl>
          </a:graphicData>
        </a:graphic>
      </p:graphicFrame>
      <p:sp>
        <p:nvSpPr>
          <p:cNvPr id="7" name="テキスト ボックス 6"/>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599014308"/>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a:t>
            </a:r>
            <a:r>
              <a:rPr lang="ja-JP" altLang="en-US" dirty="0"/>
              <a:t>認定取得済み日本企業の取組 </a:t>
            </a:r>
            <a:r>
              <a:rPr lang="en-US" altLang="ja-JP" dirty="0"/>
              <a:t>8/22</a:t>
            </a:r>
            <a:endParaRPr kumimoji="1" lang="ja-JP" altLang="en-US" dirty="0"/>
          </a:p>
        </p:txBody>
      </p:sp>
      <p:sp>
        <p:nvSpPr>
          <p:cNvPr id="11" name="テキスト ボックス 10"/>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3" name="テキスト ボックス 12"/>
          <p:cNvSpPr txBox="1"/>
          <p:nvPr/>
        </p:nvSpPr>
        <p:spPr>
          <a:xfrm>
            <a:off x="379164" y="940715"/>
            <a:ext cx="1585690" cy="261610"/>
          </a:xfrm>
          <a:prstGeom prst="rect">
            <a:avLst/>
          </a:prstGeom>
          <a:noFill/>
        </p:spPr>
        <p:txBody>
          <a:bodyPr wrap="none" rtlCol="0">
            <a:spAutoFit/>
          </a:bodyPr>
          <a:lstStyle/>
          <a:p>
            <a:r>
              <a:rPr lang="en-US" altLang="ja-JP" sz="1100" dirty="0"/>
              <a:t>※</a:t>
            </a:r>
            <a:r>
              <a:rPr lang="ja-JP" altLang="en-US" sz="1100" dirty="0"/>
              <a:t>目標水準別の</a:t>
            </a:r>
            <a:r>
              <a:rPr lang="en-US" altLang="ja-JP" sz="1100" dirty="0"/>
              <a:t>50</a:t>
            </a:r>
            <a:r>
              <a:rPr lang="ja-JP" altLang="en-US" sz="1100" dirty="0"/>
              <a:t>音順</a:t>
            </a:r>
            <a:endParaRPr kumimoji="1" lang="ja-JP" altLang="en-US" sz="1100" dirty="0"/>
          </a:p>
        </p:txBody>
      </p:sp>
      <p:graphicFrame>
        <p:nvGraphicFramePr>
          <p:cNvPr id="8" name="表 7"/>
          <p:cNvGraphicFramePr>
            <a:graphicFrameLocks noGrp="1"/>
          </p:cNvGraphicFramePr>
          <p:nvPr>
            <p:extLst>
              <p:ext uri="{D42A27DB-BD31-4B8C-83A1-F6EECF244321}">
                <p14:modId xmlns:p14="http://schemas.microsoft.com/office/powerpoint/2010/main" val="4146021187"/>
              </p:ext>
            </p:extLst>
          </p:nvPr>
        </p:nvGraphicFramePr>
        <p:xfrm>
          <a:off x="415197" y="1216316"/>
          <a:ext cx="9806398" cy="6081601"/>
        </p:xfrm>
        <a:graphic>
          <a:graphicData uri="http://schemas.openxmlformats.org/drawingml/2006/table">
            <a:tbl>
              <a:tblPr firstRow="1" bandRow="1"/>
              <a:tblGrid>
                <a:gridCol w="1152127">
                  <a:extLst>
                    <a:ext uri="{9D8B030D-6E8A-4147-A177-3AD203B41FA5}">
                      <a16:colId xmlns:a16="http://schemas.microsoft.com/office/drawing/2014/main" val="20000"/>
                    </a:ext>
                  </a:extLst>
                </a:gridCol>
                <a:gridCol w="864096">
                  <a:extLst>
                    <a:ext uri="{9D8B030D-6E8A-4147-A177-3AD203B41FA5}">
                      <a16:colId xmlns:a16="http://schemas.microsoft.com/office/drawing/2014/main" val="20006"/>
                    </a:ext>
                  </a:extLst>
                </a:gridCol>
                <a:gridCol w="630578">
                  <a:extLst>
                    <a:ext uri="{9D8B030D-6E8A-4147-A177-3AD203B41FA5}">
                      <a16:colId xmlns:a16="http://schemas.microsoft.com/office/drawing/2014/main" val="20001"/>
                    </a:ext>
                  </a:extLst>
                </a:gridCol>
                <a:gridCol w="727870">
                  <a:extLst>
                    <a:ext uri="{9D8B030D-6E8A-4147-A177-3AD203B41FA5}">
                      <a16:colId xmlns:a16="http://schemas.microsoft.com/office/drawing/2014/main" val="20002"/>
                    </a:ext>
                  </a:extLst>
                </a:gridCol>
                <a:gridCol w="727870">
                  <a:extLst>
                    <a:ext uri="{9D8B030D-6E8A-4147-A177-3AD203B41FA5}">
                      <a16:colId xmlns:a16="http://schemas.microsoft.com/office/drawing/2014/main" val="20003"/>
                    </a:ext>
                  </a:extLst>
                </a:gridCol>
                <a:gridCol w="529360">
                  <a:extLst>
                    <a:ext uri="{9D8B030D-6E8A-4147-A177-3AD203B41FA5}">
                      <a16:colId xmlns:a16="http://schemas.microsoft.com/office/drawing/2014/main" val="20004"/>
                    </a:ext>
                  </a:extLst>
                </a:gridCol>
                <a:gridCol w="5174497">
                  <a:extLst>
                    <a:ext uri="{9D8B030D-6E8A-4147-A177-3AD203B41FA5}">
                      <a16:colId xmlns:a16="http://schemas.microsoft.com/office/drawing/2014/main" val="20005"/>
                    </a:ext>
                  </a:extLst>
                </a:gridCol>
              </a:tblGrid>
              <a:tr h="690108">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企業名</a:t>
                      </a:r>
                      <a:r>
                        <a:rPr kumimoji="1" lang="en-US" altLang="ja-JP" sz="8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※50</a:t>
                      </a:r>
                      <a:r>
                        <a:rPr kumimoji="1" lang="ja-JP" altLang="en-US" sz="8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音順</a:t>
                      </a:r>
                    </a:p>
                  </a:txBody>
                  <a:tcPr marL="45720" marR="4572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目標水準</a:t>
                      </a:r>
                      <a:endParaRPr kumimoji="1" lang="en-US" altLang="ja-JP"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en-US" altLang="ja-JP" sz="8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※Scope1+2</a:t>
                      </a:r>
                      <a:r>
                        <a:rPr kumimoji="1" lang="ja-JP" altLang="en-US" sz="8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目標（中期）</a:t>
                      </a:r>
                      <a:endParaRPr kumimoji="1" lang="en-US" altLang="ja-JP" sz="8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45720" marR="4572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en-US" altLang="ja-JP"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Scope</a:t>
                      </a:r>
                      <a:endPar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基準年</a:t>
                      </a: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目標年</a:t>
                      </a: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単位</a:t>
                      </a: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概要</a:t>
                      </a:r>
                    </a:p>
                  </a:txBody>
                  <a:tcPr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extLst>
                  <a:ext uri="{0D108BD9-81ED-4DB2-BD59-A6C34878D82A}">
                    <a16:rowId xmlns:a16="http://schemas.microsoft.com/office/drawing/2014/main" val="10000"/>
                  </a:ext>
                </a:extLst>
              </a:tr>
              <a:tr h="276363">
                <a:tc rowSpan="3">
                  <a:txBody>
                    <a:bodyPr/>
                    <a:lstStyle/>
                    <a:p>
                      <a:pPr algn="ctr" rtl="0" fontAlgn="ctr"/>
                      <a:r>
                        <a:rPr lang="ja-JP" altLang="en-US" sz="1400" b="0" i="0" u="none" strike="noStrike">
                          <a:solidFill>
                            <a:srgbClr val="000000"/>
                          </a:solidFill>
                          <a:effectLst/>
                          <a:latin typeface="Meiryo UI" panose="020B0604030504040204" pitchFamily="50" charset="-128"/>
                          <a:ea typeface="Meiryo UI" panose="020B0604030504040204" pitchFamily="50" charset="-128"/>
                        </a:rPr>
                        <a:t>ソニーグループ</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3">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2018</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2035</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72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98157825"/>
                  </a:ext>
                </a:extLst>
              </a:tr>
              <a:tr h="276363">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2018</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2035</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販売した製品の使用をカバーする排出量を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71789695"/>
                  </a:ext>
                </a:extLst>
              </a:tr>
              <a:tr h="334071">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2025</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購入した製品・サービスの 排出量の</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％に相当するサプライヤーに科学に基づく削減目標</a:t>
                      </a: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p>
                      <a:pPr algn="l"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 </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を策定させる</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61300007"/>
                  </a:ext>
                </a:extLst>
              </a:tr>
              <a:tr h="276363">
                <a:tc rowSpan="2">
                  <a:txBody>
                    <a:bodyPr/>
                    <a:lstStyle/>
                    <a:p>
                      <a:pPr algn="ctr" rtl="0" fontAlgn="ctr"/>
                      <a:r>
                        <a:rPr lang="ja-JP" altLang="en-US" sz="1400" b="0" i="0" u="none" strike="noStrike">
                          <a:solidFill>
                            <a:srgbClr val="000000"/>
                          </a:solidFill>
                          <a:effectLst/>
                          <a:latin typeface="Meiryo UI" panose="020B0604030504040204" pitchFamily="50" charset="-128"/>
                          <a:ea typeface="Meiryo UI" panose="020B0604030504040204" pitchFamily="50" charset="-128"/>
                        </a:rPr>
                        <a:t>ソフトバンク</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82.8</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88717071"/>
                  </a:ext>
                </a:extLst>
              </a:tr>
              <a:tr h="276363">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14.8</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43071122"/>
                  </a:ext>
                </a:extLst>
              </a:tr>
              <a:tr h="276363">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第一三共</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2015</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63</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99241872"/>
                  </a:ext>
                </a:extLst>
              </a:tr>
              <a:tr h="326620">
                <a:tc vMerge="1">
                  <a:txBody>
                    <a:bodyPr/>
                    <a:lstStyle/>
                    <a:p>
                      <a:pPr algn="ctr" rtl="0" fontAlgn="ctr"/>
                      <a:endParaRPr lang="ja-JP"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rtl="0" fontAlgn="ct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ー</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ー</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a:t>
                      </a: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購入した商品とサービス、設備投資、燃料およびエネルギーに関連する活動、および出張に対応す</a:t>
                      </a:r>
                      <a:endParaRPr lang="en-US" altLang="ja-JP" sz="1050" b="0" i="0" u="none" strike="noStrike" dirty="0">
                        <a:solidFill>
                          <a:srgbClr val="000000"/>
                        </a:solidFill>
                        <a:effectLst/>
                        <a:latin typeface="Meiryo UI" panose="020B0604030504040204" pitchFamily="50" charset="-128"/>
                        <a:ea typeface="Meiryo UI" panose="020B0604030504040204" pitchFamily="50" charset="-128"/>
                      </a:endParaRPr>
                    </a:p>
                    <a:p>
                      <a:pPr algn="l" rtl="0" fontAlgn="ct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 る排出量で計算されたサプライヤーのうち</a:t>
                      </a:r>
                      <a:r>
                        <a:rPr lang="en-US" altLang="ja-JP" sz="1050" b="0" i="0" u="none" strike="noStrike" dirty="0">
                          <a:solidFill>
                            <a:srgbClr val="000000"/>
                          </a:solidFill>
                          <a:effectLst/>
                          <a:latin typeface="Meiryo UI" panose="020B0604030504040204" pitchFamily="50" charset="-128"/>
                          <a:ea typeface="Meiryo UI" panose="020B0604030504040204" pitchFamily="50" charset="-128"/>
                        </a:rPr>
                        <a:t>70.6%</a:t>
                      </a: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が科学的に根拠のある目標を設定させる</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9910662"/>
                  </a:ext>
                </a:extLst>
              </a:tr>
              <a:tr h="218854">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大東建託</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2017</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55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6938078"/>
                  </a:ext>
                </a:extLst>
              </a:tr>
              <a:tr h="218854">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2017</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55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92874622"/>
                  </a:ext>
                </a:extLst>
              </a:tr>
              <a:tr h="218854">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ダイセキ</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2022</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2028</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34</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75358336"/>
                  </a:ext>
                </a:extLst>
              </a:tr>
              <a:tr h="444096">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2028</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原単位</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購入した製品・サービス、資本財、上流の輸送と流通、事業で発生した廃棄物、</a:t>
                      </a: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p>
                      <a:pPr algn="l"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 </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および販売した製品からの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9102282"/>
                  </a:ext>
                </a:extLst>
              </a:tr>
              <a:tr h="214849">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ダイフク</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2018</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50.4</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90742310"/>
                  </a:ext>
                </a:extLst>
              </a:tr>
              <a:tr h="214849">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購入した製品・サービスおよび販売した製品からの排出量を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50369205"/>
                  </a:ext>
                </a:extLst>
              </a:tr>
              <a:tr h="218854">
                <a:tc rowSpan="4">
                  <a:txBody>
                    <a:bodyPr/>
                    <a:lstStyle/>
                    <a:p>
                      <a:pPr algn="ctr" rtl="0" fontAlgn="ctr"/>
                      <a:r>
                        <a:rPr lang="ja-JP" altLang="en-US" sz="1400" b="0" i="0" u="none" strike="noStrike">
                          <a:solidFill>
                            <a:srgbClr val="000000"/>
                          </a:solidFill>
                          <a:effectLst/>
                          <a:latin typeface="Meiryo UI" panose="020B0604030504040204" pitchFamily="50" charset="-128"/>
                          <a:ea typeface="Meiryo UI" panose="020B0604030504040204" pitchFamily="50" charset="-128"/>
                        </a:rPr>
                        <a:t>大和ハウス</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4">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2016</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2031</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70%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94399968"/>
                  </a:ext>
                </a:extLst>
              </a:tr>
              <a:tr h="218854">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2016</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2031</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63%</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8618397"/>
                  </a:ext>
                </a:extLst>
              </a:tr>
              <a:tr h="334071">
                <a:tc vMerge="1">
                  <a:txBody>
                    <a:bodyPr/>
                    <a:lstStyle/>
                    <a:p>
                      <a:endParaRPr kumimoji="1" lang="ja-JP" altLang="en-US"/>
                    </a:p>
                  </a:txBody>
                  <a:tcPr/>
                </a:tc>
                <a:tc vMerge="1">
                  <a:txBody>
                    <a:bodyPr/>
                    <a:lstStyle/>
                    <a:p>
                      <a:endParaRPr kumimoji="1" lang="ja-JP" altLang="en-US"/>
                    </a:p>
                  </a:txBody>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ー</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2026</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ー</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購入した製品・サービスの 排出量の</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90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％に相当するサプライヤーに科学に基づく削減目標</a:t>
                      </a: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p>
                      <a:pPr algn="l"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 </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を策定させる</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37653444"/>
                  </a:ext>
                </a:extLst>
              </a:tr>
              <a:tr h="218854">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1+2+3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2016</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2050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90%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73533498"/>
                  </a:ext>
                </a:extLst>
              </a:tr>
              <a:tr h="218854">
                <a:tc rowSpan="3">
                  <a:txBody>
                    <a:bodyPr/>
                    <a:lstStyle/>
                    <a:p>
                      <a:pPr algn="ctr" rtl="0" fontAlgn="ctr"/>
                      <a:r>
                        <a:rPr lang="zh-TW" altLang="en-US" sz="1400" b="0" i="0" u="none" strike="noStrike">
                          <a:solidFill>
                            <a:srgbClr val="000000"/>
                          </a:solidFill>
                          <a:effectLst/>
                          <a:latin typeface="Meiryo UI" panose="020B0604030504040204" pitchFamily="50" charset="-128"/>
                          <a:ea typeface="Meiryo UI" panose="020B0604030504040204" pitchFamily="50" charset="-128"/>
                        </a:rPr>
                        <a:t>武田薬品工業</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3">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2016</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2025</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54172056"/>
                  </a:ext>
                </a:extLst>
              </a:tr>
              <a:tr h="218854">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2016</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2040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100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8753153"/>
                  </a:ext>
                </a:extLst>
              </a:tr>
              <a:tr h="367782">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2024</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購入した製品・サービス、資本財、上流輸送の 排出量の</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67</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％に相当するサプライヤーに</a:t>
                      </a: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p>
                      <a:pPr algn="l"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 </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科学に基づく削減目標を策定させる</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75437682"/>
                  </a:ext>
                </a:extLst>
              </a:tr>
            </a:tbl>
          </a:graphicData>
        </a:graphic>
      </p:graphicFrame>
      <p:sp>
        <p:nvSpPr>
          <p:cNvPr id="7" name="テキスト ボックス 6"/>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3059715955"/>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a:t>
            </a:r>
            <a:r>
              <a:rPr lang="ja-JP" altLang="en-US" dirty="0"/>
              <a:t>認定取得済み日本企業の取組 </a:t>
            </a:r>
            <a:r>
              <a:rPr lang="en-US" altLang="ja-JP" dirty="0"/>
              <a:t>9/22</a:t>
            </a:r>
            <a:endParaRPr kumimoji="1" lang="ja-JP" altLang="en-US" dirty="0"/>
          </a:p>
        </p:txBody>
      </p:sp>
      <p:sp>
        <p:nvSpPr>
          <p:cNvPr id="11" name="テキスト ボックス 10"/>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3" name="テキスト ボックス 12"/>
          <p:cNvSpPr txBox="1"/>
          <p:nvPr/>
        </p:nvSpPr>
        <p:spPr>
          <a:xfrm>
            <a:off x="379164" y="940715"/>
            <a:ext cx="1585690" cy="261610"/>
          </a:xfrm>
          <a:prstGeom prst="rect">
            <a:avLst/>
          </a:prstGeom>
          <a:noFill/>
        </p:spPr>
        <p:txBody>
          <a:bodyPr wrap="none" rtlCol="0">
            <a:spAutoFit/>
          </a:bodyPr>
          <a:lstStyle/>
          <a:p>
            <a:r>
              <a:rPr lang="en-US" altLang="ja-JP" sz="1100" dirty="0"/>
              <a:t>※</a:t>
            </a:r>
            <a:r>
              <a:rPr lang="ja-JP" altLang="en-US" sz="1100" dirty="0"/>
              <a:t>目標水準別の</a:t>
            </a:r>
            <a:r>
              <a:rPr lang="en-US" altLang="ja-JP" sz="1100" dirty="0"/>
              <a:t>50</a:t>
            </a:r>
            <a:r>
              <a:rPr lang="ja-JP" altLang="en-US" sz="1100" dirty="0"/>
              <a:t>音順</a:t>
            </a:r>
            <a:endParaRPr kumimoji="1" lang="ja-JP" altLang="en-US" sz="1100" dirty="0"/>
          </a:p>
        </p:txBody>
      </p:sp>
      <p:graphicFrame>
        <p:nvGraphicFramePr>
          <p:cNvPr id="8" name="表 7"/>
          <p:cNvGraphicFramePr>
            <a:graphicFrameLocks noGrp="1"/>
          </p:cNvGraphicFramePr>
          <p:nvPr>
            <p:extLst>
              <p:ext uri="{D42A27DB-BD31-4B8C-83A1-F6EECF244321}">
                <p14:modId xmlns:p14="http://schemas.microsoft.com/office/powerpoint/2010/main" val="2251711704"/>
              </p:ext>
            </p:extLst>
          </p:nvPr>
        </p:nvGraphicFramePr>
        <p:xfrm>
          <a:off x="415197" y="1216317"/>
          <a:ext cx="9806398" cy="6112517"/>
        </p:xfrm>
        <a:graphic>
          <a:graphicData uri="http://schemas.openxmlformats.org/drawingml/2006/table">
            <a:tbl>
              <a:tblPr firstRow="1" bandRow="1"/>
              <a:tblGrid>
                <a:gridCol w="1152127">
                  <a:extLst>
                    <a:ext uri="{9D8B030D-6E8A-4147-A177-3AD203B41FA5}">
                      <a16:colId xmlns:a16="http://schemas.microsoft.com/office/drawing/2014/main" val="20000"/>
                    </a:ext>
                  </a:extLst>
                </a:gridCol>
                <a:gridCol w="864096">
                  <a:extLst>
                    <a:ext uri="{9D8B030D-6E8A-4147-A177-3AD203B41FA5}">
                      <a16:colId xmlns:a16="http://schemas.microsoft.com/office/drawing/2014/main" val="20006"/>
                    </a:ext>
                  </a:extLst>
                </a:gridCol>
                <a:gridCol w="630578">
                  <a:extLst>
                    <a:ext uri="{9D8B030D-6E8A-4147-A177-3AD203B41FA5}">
                      <a16:colId xmlns:a16="http://schemas.microsoft.com/office/drawing/2014/main" val="20001"/>
                    </a:ext>
                  </a:extLst>
                </a:gridCol>
                <a:gridCol w="727870">
                  <a:extLst>
                    <a:ext uri="{9D8B030D-6E8A-4147-A177-3AD203B41FA5}">
                      <a16:colId xmlns:a16="http://schemas.microsoft.com/office/drawing/2014/main" val="20002"/>
                    </a:ext>
                  </a:extLst>
                </a:gridCol>
                <a:gridCol w="727870">
                  <a:extLst>
                    <a:ext uri="{9D8B030D-6E8A-4147-A177-3AD203B41FA5}">
                      <a16:colId xmlns:a16="http://schemas.microsoft.com/office/drawing/2014/main" val="20003"/>
                    </a:ext>
                  </a:extLst>
                </a:gridCol>
                <a:gridCol w="529360">
                  <a:extLst>
                    <a:ext uri="{9D8B030D-6E8A-4147-A177-3AD203B41FA5}">
                      <a16:colId xmlns:a16="http://schemas.microsoft.com/office/drawing/2014/main" val="20004"/>
                    </a:ext>
                  </a:extLst>
                </a:gridCol>
                <a:gridCol w="5174497">
                  <a:extLst>
                    <a:ext uri="{9D8B030D-6E8A-4147-A177-3AD203B41FA5}">
                      <a16:colId xmlns:a16="http://schemas.microsoft.com/office/drawing/2014/main" val="20005"/>
                    </a:ext>
                  </a:extLst>
                </a:gridCol>
              </a:tblGrid>
              <a:tr h="607904">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企業名</a:t>
                      </a:r>
                      <a:r>
                        <a:rPr kumimoji="1" lang="en-US" altLang="ja-JP" sz="8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※50</a:t>
                      </a:r>
                      <a:r>
                        <a:rPr kumimoji="1" lang="ja-JP" altLang="en-US" sz="8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音順</a:t>
                      </a:r>
                    </a:p>
                  </a:txBody>
                  <a:tcPr marL="45720" marR="4572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目標水準</a:t>
                      </a:r>
                      <a:endParaRPr kumimoji="1" lang="en-US" altLang="ja-JP"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en-US" altLang="ja-JP" sz="8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※Scope1+2</a:t>
                      </a:r>
                      <a:r>
                        <a:rPr kumimoji="1" lang="ja-JP" altLang="en-US" sz="8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目標（中期）</a:t>
                      </a:r>
                      <a:endParaRPr kumimoji="1" lang="en-US" altLang="ja-JP" sz="8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45720" marR="4572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en-US" altLang="ja-JP"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Scope</a:t>
                      </a:r>
                      <a:endPar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基準年</a:t>
                      </a: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目標年</a:t>
                      </a: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単位</a:t>
                      </a: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概要</a:t>
                      </a:r>
                    </a:p>
                  </a:txBody>
                  <a:tcPr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extLst>
                  <a:ext uri="{0D108BD9-81ED-4DB2-BD59-A6C34878D82A}">
                    <a16:rowId xmlns:a16="http://schemas.microsoft.com/office/drawing/2014/main" val="10000"/>
                  </a:ext>
                </a:extLst>
              </a:tr>
              <a:tr h="239331">
                <a:tc rowSpan="3">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中外製薬</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3">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60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5474640"/>
                  </a:ext>
                </a:extLst>
              </a:tr>
              <a:tr h="239331">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2025</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再エネ</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年間の再エネ調達量を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100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31331856"/>
                  </a:ext>
                </a:extLst>
              </a:tr>
              <a:tr h="239331">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96659374"/>
                  </a:ext>
                </a:extLst>
              </a:tr>
              <a:tr h="239331">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椿本チエイン</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2021</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89835431"/>
                  </a:ext>
                </a:extLst>
              </a:tr>
              <a:tr h="239331">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2021</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購入した製品・サービスからの排出量を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6646410"/>
                  </a:ext>
                </a:extLst>
              </a:tr>
              <a:tr h="239331">
                <a:tc rowSpan="2">
                  <a:txBody>
                    <a:bodyPr/>
                    <a:lstStyle/>
                    <a:p>
                      <a:pPr algn="ctr" rtl="0" fontAlgn="ctr"/>
                      <a:r>
                        <a:rPr lang="en-US" sz="1400" b="0" i="0" u="none" strike="noStrike" dirty="0">
                          <a:solidFill>
                            <a:srgbClr val="000000"/>
                          </a:solidFill>
                          <a:effectLst/>
                          <a:latin typeface="Meiryo UI" panose="020B0604030504040204" pitchFamily="50" charset="-128"/>
                          <a:ea typeface="Meiryo UI" panose="020B0604030504040204" pitchFamily="50" charset="-128"/>
                        </a:rPr>
                        <a:t>TIS</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50%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85413169"/>
                  </a:ext>
                </a:extLst>
              </a:tr>
              <a:tr h="239331">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27.5%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27400211"/>
                  </a:ext>
                </a:extLst>
              </a:tr>
              <a:tr h="239331">
                <a:tc rowSpan="2">
                  <a:txBody>
                    <a:bodyPr/>
                    <a:lstStyle/>
                    <a:p>
                      <a:pPr algn="ctr" rtl="0" fontAlgn="ctr"/>
                      <a:r>
                        <a:rPr lang="en-US" altLang="ja-JP" sz="1400" b="0" i="0" u="none" strike="noStrike" dirty="0">
                          <a:solidFill>
                            <a:srgbClr val="000000"/>
                          </a:solidFill>
                          <a:effectLst/>
                          <a:latin typeface="Meiryo UI" panose="020B0604030504040204" pitchFamily="50" charset="-128"/>
                          <a:ea typeface="Meiryo UI" panose="020B0604030504040204" pitchFamily="50" charset="-128"/>
                        </a:rPr>
                        <a:t>TSI</a:t>
                      </a: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ホールディングス</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48</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91186460"/>
                  </a:ext>
                </a:extLst>
              </a:tr>
              <a:tr h="239331">
                <a:tc vMerge="1">
                  <a:txBody>
                    <a:bodyPr/>
                    <a:lstStyle/>
                    <a:p>
                      <a:pPr algn="ctr" rtl="0"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rtl="0" fontAlgn="ct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1007943"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98738113"/>
                  </a:ext>
                </a:extLst>
              </a:tr>
              <a:tr h="239331">
                <a:tc rowSpan="2">
                  <a:txBody>
                    <a:bodyPr/>
                    <a:lstStyle/>
                    <a:p>
                      <a:pPr algn="ctr" rtl="0" fontAlgn="ctr"/>
                      <a:r>
                        <a:rPr lang="en-US" sz="1400" b="0" i="0" u="none" strike="noStrike" dirty="0">
                          <a:solidFill>
                            <a:srgbClr val="000000"/>
                          </a:solidFill>
                          <a:effectLst/>
                          <a:latin typeface="Meiryo UI" panose="020B0604030504040204" pitchFamily="50" charset="-128"/>
                          <a:ea typeface="Meiryo UI" panose="020B0604030504040204" pitchFamily="50" charset="-128"/>
                        </a:rPr>
                        <a:t>DMG</a:t>
                      </a: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森精機</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46.2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03955341"/>
                  </a:ext>
                </a:extLst>
              </a:tr>
              <a:tr h="239331">
                <a:tc vMerge="1">
                  <a:txBody>
                    <a:bodyPr/>
                    <a:lstStyle/>
                    <a:p>
                      <a:pPr algn="ctr" rtl="0"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rtl="0" fontAlgn="ct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1007943"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購入した製品・サービスからの排出量を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13.5%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45892526"/>
                  </a:ext>
                </a:extLst>
              </a:tr>
              <a:tr h="239331">
                <a:tc rowSpan="2">
                  <a:txBody>
                    <a:bodyPr/>
                    <a:lstStyle/>
                    <a:p>
                      <a:pPr algn="ctr" rtl="0"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テルモ</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2018</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50.4%</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92582051"/>
                  </a:ext>
                </a:extLst>
              </a:tr>
              <a:tr h="239331">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2018</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60%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71988259"/>
                  </a:ext>
                </a:extLst>
              </a:tr>
              <a:tr h="239331">
                <a:tc rowSpan="2">
                  <a:txBody>
                    <a:bodyPr/>
                    <a:lstStyle/>
                    <a:p>
                      <a:pPr algn="ctr" rtl="0"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デンソー</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50%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22626733"/>
                  </a:ext>
                </a:extLst>
              </a:tr>
              <a:tr h="239331">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35493747"/>
                  </a:ext>
                </a:extLst>
              </a:tr>
              <a:tr h="239331">
                <a:tc rowSpan="2">
                  <a:txBody>
                    <a:bodyPr/>
                    <a:lstStyle/>
                    <a:p>
                      <a:pPr algn="ctr" rtl="0"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東急不動産ホールディングス</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46</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73970224"/>
                  </a:ext>
                </a:extLst>
              </a:tr>
              <a:tr h="239331">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購入した製品・サービス、資本財、販売した製品の使用からの排出量を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46</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8471028"/>
                  </a:ext>
                </a:extLst>
              </a:tr>
              <a:tr h="239331">
                <a:tc rowSpan="2">
                  <a:txBody>
                    <a:bodyPr/>
                    <a:lstStyle/>
                    <a:p>
                      <a:pPr algn="ctr" rtl="0"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東京エレクトロン</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2018</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70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81440645"/>
                  </a:ext>
                </a:extLst>
              </a:tr>
              <a:tr h="239331">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2021</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販売した製品の使用からの排出量を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ウエハあたり</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55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08441900"/>
                  </a:ext>
                </a:extLst>
              </a:tr>
              <a:tr h="239331">
                <a:tc rowSpan="2">
                  <a:txBody>
                    <a:bodyPr/>
                    <a:lstStyle/>
                    <a:p>
                      <a:pPr algn="ctr" rtl="0"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東芝三菱電機産業システム</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56861270"/>
                  </a:ext>
                </a:extLst>
              </a:tr>
              <a:tr h="239331">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付加価値</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円当たりの</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GHG</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52.56%</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削減する</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9501065"/>
                  </a:ext>
                </a:extLst>
              </a:tr>
              <a:tr h="239331">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戸田建設</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18801725"/>
                  </a:ext>
                </a:extLst>
              </a:tr>
              <a:tr h="239331">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52722344"/>
                  </a:ext>
                </a:extLst>
              </a:tr>
            </a:tbl>
          </a:graphicData>
        </a:graphic>
      </p:graphicFrame>
      <p:sp>
        <p:nvSpPr>
          <p:cNvPr id="9" name="テキスト ボックス 8"/>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669684383"/>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a:t>
            </a:r>
            <a:r>
              <a:rPr lang="ja-JP" altLang="en-US" dirty="0"/>
              <a:t>認定取得済み日本企業の取組 </a:t>
            </a:r>
            <a:r>
              <a:rPr lang="en-US" altLang="ja-JP" dirty="0"/>
              <a:t>10/22</a:t>
            </a:r>
            <a:endParaRPr kumimoji="1" lang="ja-JP" altLang="en-US" dirty="0"/>
          </a:p>
        </p:txBody>
      </p:sp>
      <p:sp>
        <p:nvSpPr>
          <p:cNvPr id="11" name="テキスト ボックス 10"/>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3" name="テキスト ボックス 12"/>
          <p:cNvSpPr txBox="1"/>
          <p:nvPr/>
        </p:nvSpPr>
        <p:spPr>
          <a:xfrm>
            <a:off x="379164" y="940715"/>
            <a:ext cx="1585690" cy="261610"/>
          </a:xfrm>
          <a:prstGeom prst="rect">
            <a:avLst/>
          </a:prstGeom>
          <a:noFill/>
        </p:spPr>
        <p:txBody>
          <a:bodyPr wrap="none" rtlCol="0">
            <a:spAutoFit/>
          </a:bodyPr>
          <a:lstStyle/>
          <a:p>
            <a:r>
              <a:rPr lang="en-US" altLang="ja-JP" sz="1100" dirty="0"/>
              <a:t>※</a:t>
            </a:r>
            <a:r>
              <a:rPr lang="ja-JP" altLang="en-US" sz="1100" dirty="0"/>
              <a:t>目標水準別の</a:t>
            </a:r>
            <a:r>
              <a:rPr lang="en-US" altLang="ja-JP" sz="1100" dirty="0"/>
              <a:t>50</a:t>
            </a:r>
            <a:r>
              <a:rPr lang="ja-JP" altLang="en-US" sz="1100" dirty="0"/>
              <a:t>音順</a:t>
            </a:r>
            <a:endParaRPr kumimoji="1" lang="ja-JP" altLang="en-US" sz="1100" dirty="0"/>
          </a:p>
        </p:txBody>
      </p:sp>
      <p:graphicFrame>
        <p:nvGraphicFramePr>
          <p:cNvPr id="8" name="表 7"/>
          <p:cNvGraphicFramePr>
            <a:graphicFrameLocks noGrp="1"/>
          </p:cNvGraphicFramePr>
          <p:nvPr>
            <p:extLst>
              <p:ext uri="{D42A27DB-BD31-4B8C-83A1-F6EECF244321}">
                <p14:modId xmlns:p14="http://schemas.microsoft.com/office/powerpoint/2010/main" val="319010514"/>
              </p:ext>
            </p:extLst>
          </p:nvPr>
        </p:nvGraphicFramePr>
        <p:xfrm>
          <a:off x="415197" y="1216317"/>
          <a:ext cx="9806398" cy="6055390"/>
        </p:xfrm>
        <a:graphic>
          <a:graphicData uri="http://schemas.openxmlformats.org/drawingml/2006/table">
            <a:tbl>
              <a:tblPr firstRow="1" bandRow="1"/>
              <a:tblGrid>
                <a:gridCol w="1152127">
                  <a:extLst>
                    <a:ext uri="{9D8B030D-6E8A-4147-A177-3AD203B41FA5}">
                      <a16:colId xmlns:a16="http://schemas.microsoft.com/office/drawing/2014/main" val="20000"/>
                    </a:ext>
                  </a:extLst>
                </a:gridCol>
                <a:gridCol w="864096">
                  <a:extLst>
                    <a:ext uri="{9D8B030D-6E8A-4147-A177-3AD203B41FA5}">
                      <a16:colId xmlns:a16="http://schemas.microsoft.com/office/drawing/2014/main" val="20006"/>
                    </a:ext>
                  </a:extLst>
                </a:gridCol>
                <a:gridCol w="630578">
                  <a:extLst>
                    <a:ext uri="{9D8B030D-6E8A-4147-A177-3AD203B41FA5}">
                      <a16:colId xmlns:a16="http://schemas.microsoft.com/office/drawing/2014/main" val="20001"/>
                    </a:ext>
                  </a:extLst>
                </a:gridCol>
                <a:gridCol w="727870">
                  <a:extLst>
                    <a:ext uri="{9D8B030D-6E8A-4147-A177-3AD203B41FA5}">
                      <a16:colId xmlns:a16="http://schemas.microsoft.com/office/drawing/2014/main" val="20002"/>
                    </a:ext>
                  </a:extLst>
                </a:gridCol>
                <a:gridCol w="727870">
                  <a:extLst>
                    <a:ext uri="{9D8B030D-6E8A-4147-A177-3AD203B41FA5}">
                      <a16:colId xmlns:a16="http://schemas.microsoft.com/office/drawing/2014/main" val="20003"/>
                    </a:ext>
                  </a:extLst>
                </a:gridCol>
                <a:gridCol w="529360">
                  <a:extLst>
                    <a:ext uri="{9D8B030D-6E8A-4147-A177-3AD203B41FA5}">
                      <a16:colId xmlns:a16="http://schemas.microsoft.com/office/drawing/2014/main" val="20004"/>
                    </a:ext>
                  </a:extLst>
                </a:gridCol>
                <a:gridCol w="5174497">
                  <a:extLst>
                    <a:ext uri="{9D8B030D-6E8A-4147-A177-3AD203B41FA5}">
                      <a16:colId xmlns:a16="http://schemas.microsoft.com/office/drawing/2014/main" val="20005"/>
                    </a:ext>
                  </a:extLst>
                </a:gridCol>
              </a:tblGrid>
              <a:tr h="540276">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企業名</a:t>
                      </a:r>
                      <a:r>
                        <a:rPr kumimoji="1" lang="en-US" altLang="ja-JP" sz="8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※50</a:t>
                      </a:r>
                      <a:r>
                        <a:rPr kumimoji="1" lang="ja-JP" altLang="en-US" sz="8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音順</a:t>
                      </a:r>
                    </a:p>
                  </a:txBody>
                  <a:tcPr marL="45720" marR="4572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目標水準</a:t>
                      </a:r>
                      <a:endParaRPr kumimoji="1" lang="en-US" altLang="ja-JP"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en-US" altLang="ja-JP" sz="8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※Scope1+2</a:t>
                      </a:r>
                      <a:r>
                        <a:rPr kumimoji="1" lang="ja-JP" altLang="en-US" sz="8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目標（中期）</a:t>
                      </a:r>
                      <a:endParaRPr kumimoji="1" lang="en-US" altLang="ja-JP" sz="8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45720" marR="4572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en-US" altLang="ja-JP"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Scope</a:t>
                      </a:r>
                      <a:endPar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基準年</a:t>
                      </a: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目標年</a:t>
                      </a: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単位</a:t>
                      </a: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概要</a:t>
                      </a:r>
                    </a:p>
                  </a:txBody>
                  <a:tcPr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extLst>
                  <a:ext uri="{0D108BD9-81ED-4DB2-BD59-A6C34878D82A}">
                    <a16:rowId xmlns:a16="http://schemas.microsoft.com/office/drawing/2014/main" val="10000"/>
                  </a:ext>
                </a:extLst>
              </a:tr>
              <a:tr h="177374">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東洋製罐グループホールディングス</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50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90173597"/>
                  </a:ext>
                </a:extLst>
              </a:tr>
              <a:tr h="459201">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93583569"/>
                  </a:ext>
                </a:extLst>
              </a:tr>
              <a:tr h="177374">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豊田合成</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46.5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30600135"/>
                  </a:ext>
                </a:extLst>
              </a:tr>
              <a:tr h="177374">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購入した製品・サービスからの排出量を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27.5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38310740"/>
                  </a:ext>
                </a:extLst>
              </a:tr>
              <a:tr h="177374">
                <a:tc rowSpan="3">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ナブテスコ</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3">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2015</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63</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76922381"/>
                  </a:ext>
                </a:extLst>
              </a:tr>
              <a:tr h="177374">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2015</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2050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100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9746443"/>
                  </a:ext>
                </a:extLst>
              </a:tr>
              <a:tr h="336422">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2025</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主要サプライヤーの</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70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％に削減目標を設定させ、</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年までに</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SBT</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を目指した削減目標</a:t>
                      </a: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p>
                      <a:pPr algn="l"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 </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を設定させる</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4117800"/>
                  </a:ext>
                </a:extLst>
              </a:tr>
              <a:tr h="177374">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ニコン</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2013</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71.4</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2025327"/>
                  </a:ext>
                </a:extLst>
              </a:tr>
              <a:tr h="177374">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2013</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購入した製品、上流輸送、販売した製品の使用による排出量を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31</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4566376"/>
                  </a:ext>
                </a:extLst>
              </a:tr>
              <a:tr h="216361">
                <a:tc>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ニチコン</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07943"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1+2+3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2050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88684241"/>
                  </a:ext>
                </a:extLst>
              </a:tr>
              <a:tr h="177374">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日本国土開発</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33314373"/>
                  </a:ext>
                </a:extLst>
              </a:tr>
              <a:tr h="177374">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12755477"/>
                  </a:ext>
                </a:extLst>
              </a:tr>
              <a:tr h="177374">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日本たばこ産業</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47</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12260261"/>
                  </a:ext>
                </a:extLst>
              </a:tr>
              <a:tr h="177374">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購入した製品・サービスからの排出量を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28</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91210290"/>
                  </a:ext>
                </a:extLst>
              </a:tr>
              <a:tr h="177374">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日本電気</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2017</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55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80948130"/>
                  </a:ext>
                </a:extLst>
              </a:tr>
              <a:tr h="336422">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2017</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購入した製品・サービス、</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Scope1,2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に含まれない燃料及びエネルギー活動、販売した</a:t>
                      </a: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p>
                      <a:pPr algn="l"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 </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製品の使用からの排出量を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33%</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51993516"/>
                  </a:ext>
                </a:extLst>
              </a:tr>
              <a:tr h="177374">
                <a:tc rowSpan="2">
                  <a:txBody>
                    <a:bodyPr/>
                    <a:lstStyle/>
                    <a:p>
                      <a:pPr algn="ctr" rtl="0" fontAlgn="ctr"/>
                      <a:r>
                        <a:rPr lang="zh-TW" altLang="en-US" sz="1400" b="0" i="0" u="none" strike="noStrike" dirty="0">
                          <a:solidFill>
                            <a:srgbClr val="000000"/>
                          </a:solidFill>
                          <a:effectLst/>
                          <a:latin typeface="Meiryo UI" panose="020B0604030504040204" pitchFamily="50" charset="-128"/>
                          <a:ea typeface="Meiryo UI" panose="020B0604030504040204" pitchFamily="50" charset="-128"/>
                        </a:rPr>
                        <a:t>日本電信電話</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2018</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80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19112083"/>
                  </a:ext>
                </a:extLst>
              </a:tr>
              <a:tr h="177374">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2018</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購入した製品・サービス、資本財、販売した製品の使用からの排出量を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62003016"/>
                  </a:ext>
                </a:extLst>
              </a:tr>
              <a:tr h="177374">
                <a:tc rowSpan="2">
                  <a:txBody>
                    <a:bodyPr/>
                    <a:lstStyle/>
                    <a:p>
                      <a:pPr algn="ctr" rtl="0" fontAlgn="ctr"/>
                      <a:r>
                        <a:rPr lang="zh-TW" altLang="en-US" sz="1400" b="0" i="0" u="none" strike="noStrike" dirty="0">
                          <a:solidFill>
                            <a:srgbClr val="000000"/>
                          </a:solidFill>
                          <a:effectLst/>
                          <a:latin typeface="Meiryo UI" panose="020B0604030504040204" pitchFamily="50" charset="-128"/>
                          <a:ea typeface="Meiryo UI" panose="020B0604030504040204" pitchFamily="50" charset="-128"/>
                        </a:rPr>
                        <a:t>日本</a:t>
                      </a: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山村硝子</a:t>
                      </a:r>
                      <a:endParaRPr lang="zh-TW"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46.2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3486934"/>
                  </a:ext>
                </a:extLst>
              </a:tr>
              <a:tr h="501506">
                <a:tc vMerge="1">
                  <a:txBody>
                    <a:bodyPr/>
                    <a:lstStyle/>
                    <a:p>
                      <a:endParaRPr kumimoji="1" lang="ja-JP" altLang="en-US"/>
                    </a:p>
                  </a:txBody>
                  <a:tcPr/>
                </a:tc>
                <a:tc vMerge="1">
                  <a:txBody>
                    <a:bodyPr/>
                    <a:lstStyle/>
                    <a:p>
                      <a:endParaRPr kumimoji="1" lang="ja-JP" altLang="en-US"/>
                    </a:p>
                  </a:txBody>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 </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調達した商品とサービス、資本財、燃料およびエネルギー関連活動、上流の輸送と流通、オペ</a:t>
                      </a: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p>
                      <a:pPr algn="l"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 </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レーションで発生した廃棄物、ビジネストラベル、従業員の通勤、販売製品の処理、および終</a:t>
                      </a: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p>
                      <a:pPr algn="l"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 </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了時の処理に関する排出量を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27.5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87607723"/>
                  </a:ext>
                </a:extLst>
              </a:tr>
              <a:tr h="216361">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日本新薬</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21290955"/>
                  </a:ext>
                </a:extLst>
              </a:tr>
              <a:tr h="216361">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購入した製品・サービスからの排出量を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2749820"/>
                  </a:ext>
                </a:extLst>
              </a:tr>
              <a:tr h="177374">
                <a:tc rowSpan="3">
                  <a:txBody>
                    <a:bodyPr/>
                    <a:lstStyle/>
                    <a:p>
                      <a:pPr algn="ctr" rtl="0"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野村総合研究所</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3">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2013</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72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89356142"/>
                  </a:ext>
                </a:extLst>
              </a:tr>
              <a:tr h="177374">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2013</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出張と通勤による排出量を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07254424"/>
                  </a:ext>
                </a:extLst>
              </a:tr>
              <a:tr h="177374">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2023</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排出量の</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70%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に相当するサプライヤーとベンダーに</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SBT</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目標を設定させる</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52256902"/>
                  </a:ext>
                </a:extLst>
              </a:tr>
            </a:tbl>
          </a:graphicData>
        </a:graphic>
      </p:graphicFrame>
      <p:sp>
        <p:nvSpPr>
          <p:cNvPr id="9" name="テキスト ボックス 8"/>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340894169"/>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a:t>
            </a:r>
            <a:r>
              <a:rPr lang="ja-JP" altLang="en-US" dirty="0"/>
              <a:t>認定取得済み日本企業の取組 </a:t>
            </a:r>
            <a:r>
              <a:rPr lang="en-US" altLang="ja-JP" dirty="0"/>
              <a:t>11/22</a:t>
            </a:r>
            <a:endParaRPr kumimoji="1" lang="ja-JP" altLang="en-US" dirty="0"/>
          </a:p>
        </p:txBody>
      </p:sp>
      <p:sp>
        <p:nvSpPr>
          <p:cNvPr id="11" name="テキスト ボックス 10"/>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3" name="テキスト ボックス 12"/>
          <p:cNvSpPr txBox="1"/>
          <p:nvPr/>
        </p:nvSpPr>
        <p:spPr>
          <a:xfrm>
            <a:off x="379164" y="940715"/>
            <a:ext cx="1585690" cy="261610"/>
          </a:xfrm>
          <a:prstGeom prst="rect">
            <a:avLst/>
          </a:prstGeom>
          <a:noFill/>
        </p:spPr>
        <p:txBody>
          <a:bodyPr wrap="none" rtlCol="0">
            <a:spAutoFit/>
          </a:bodyPr>
          <a:lstStyle/>
          <a:p>
            <a:r>
              <a:rPr lang="en-US" altLang="ja-JP" sz="1100" dirty="0"/>
              <a:t>※</a:t>
            </a:r>
            <a:r>
              <a:rPr lang="ja-JP" altLang="en-US" sz="1100" dirty="0"/>
              <a:t>目標水準別の</a:t>
            </a:r>
            <a:r>
              <a:rPr lang="en-US" altLang="ja-JP" sz="1100" dirty="0"/>
              <a:t>50</a:t>
            </a:r>
            <a:r>
              <a:rPr lang="ja-JP" altLang="en-US" sz="1100" dirty="0"/>
              <a:t>音順</a:t>
            </a:r>
            <a:endParaRPr kumimoji="1" lang="ja-JP" altLang="en-US" sz="1100" dirty="0"/>
          </a:p>
        </p:txBody>
      </p:sp>
      <p:graphicFrame>
        <p:nvGraphicFramePr>
          <p:cNvPr id="8" name="表 7"/>
          <p:cNvGraphicFramePr>
            <a:graphicFrameLocks noGrp="1"/>
          </p:cNvGraphicFramePr>
          <p:nvPr>
            <p:extLst>
              <p:ext uri="{D42A27DB-BD31-4B8C-83A1-F6EECF244321}">
                <p14:modId xmlns:p14="http://schemas.microsoft.com/office/powerpoint/2010/main" val="82629097"/>
              </p:ext>
            </p:extLst>
          </p:nvPr>
        </p:nvGraphicFramePr>
        <p:xfrm>
          <a:off x="415197" y="1198759"/>
          <a:ext cx="9806398" cy="6132117"/>
        </p:xfrm>
        <a:graphic>
          <a:graphicData uri="http://schemas.openxmlformats.org/drawingml/2006/table">
            <a:tbl>
              <a:tblPr firstRow="1" bandRow="1"/>
              <a:tblGrid>
                <a:gridCol w="1152127">
                  <a:extLst>
                    <a:ext uri="{9D8B030D-6E8A-4147-A177-3AD203B41FA5}">
                      <a16:colId xmlns:a16="http://schemas.microsoft.com/office/drawing/2014/main" val="20000"/>
                    </a:ext>
                  </a:extLst>
                </a:gridCol>
                <a:gridCol w="864096">
                  <a:extLst>
                    <a:ext uri="{9D8B030D-6E8A-4147-A177-3AD203B41FA5}">
                      <a16:colId xmlns:a16="http://schemas.microsoft.com/office/drawing/2014/main" val="20006"/>
                    </a:ext>
                  </a:extLst>
                </a:gridCol>
                <a:gridCol w="630578">
                  <a:extLst>
                    <a:ext uri="{9D8B030D-6E8A-4147-A177-3AD203B41FA5}">
                      <a16:colId xmlns:a16="http://schemas.microsoft.com/office/drawing/2014/main" val="20001"/>
                    </a:ext>
                  </a:extLst>
                </a:gridCol>
                <a:gridCol w="727870">
                  <a:extLst>
                    <a:ext uri="{9D8B030D-6E8A-4147-A177-3AD203B41FA5}">
                      <a16:colId xmlns:a16="http://schemas.microsoft.com/office/drawing/2014/main" val="20002"/>
                    </a:ext>
                  </a:extLst>
                </a:gridCol>
                <a:gridCol w="727870">
                  <a:extLst>
                    <a:ext uri="{9D8B030D-6E8A-4147-A177-3AD203B41FA5}">
                      <a16:colId xmlns:a16="http://schemas.microsoft.com/office/drawing/2014/main" val="20003"/>
                    </a:ext>
                  </a:extLst>
                </a:gridCol>
                <a:gridCol w="529360">
                  <a:extLst>
                    <a:ext uri="{9D8B030D-6E8A-4147-A177-3AD203B41FA5}">
                      <a16:colId xmlns:a16="http://schemas.microsoft.com/office/drawing/2014/main" val="20004"/>
                    </a:ext>
                  </a:extLst>
                </a:gridCol>
                <a:gridCol w="5174497">
                  <a:extLst>
                    <a:ext uri="{9D8B030D-6E8A-4147-A177-3AD203B41FA5}">
                      <a16:colId xmlns:a16="http://schemas.microsoft.com/office/drawing/2014/main" val="20005"/>
                    </a:ext>
                  </a:extLst>
                </a:gridCol>
              </a:tblGrid>
              <a:tr h="575168">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企業名</a:t>
                      </a:r>
                      <a:r>
                        <a:rPr kumimoji="1" lang="en-US" altLang="ja-JP" sz="8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※50</a:t>
                      </a:r>
                      <a:r>
                        <a:rPr kumimoji="1" lang="ja-JP" altLang="en-US" sz="8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音順</a:t>
                      </a:r>
                    </a:p>
                  </a:txBody>
                  <a:tcPr marL="45720" marR="4572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目標水準</a:t>
                      </a:r>
                      <a:endParaRPr kumimoji="1" lang="en-US" altLang="ja-JP"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en-US" altLang="ja-JP" sz="8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※Scope1+2</a:t>
                      </a:r>
                      <a:r>
                        <a:rPr kumimoji="1" lang="ja-JP" altLang="en-US" sz="8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目標（中期）</a:t>
                      </a:r>
                      <a:endParaRPr kumimoji="1" lang="en-US" altLang="ja-JP" sz="8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45720" marR="4572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en-US" altLang="ja-JP"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Scope</a:t>
                      </a:r>
                      <a:endPar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基準年</a:t>
                      </a: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目標年</a:t>
                      </a: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単位</a:t>
                      </a: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概要</a:t>
                      </a:r>
                    </a:p>
                  </a:txBody>
                  <a:tcPr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extLst>
                  <a:ext uri="{0D108BD9-81ED-4DB2-BD59-A6C34878D82A}">
                    <a16:rowId xmlns:a16="http://schemas.microsoft.com/office/drawing/2014/main" val="10000"/>
                  </a:ext>
                </a:extLst>
              </a:tr>
              <a:tr h="226443">
                <a:tc rowSpan="2">
                  <a:txBody>
                    <a:bodyPr/>
                    <a:lstStyle/>
                    <a:p>
                      <a:pPr algn="ctr" rtl="0"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パシフィックコンサルタンツ</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90%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87585720"/>
                  </a:ext>
                </a:extLst>
              </a:tr>
              <a:tr h="228480">
                <a:tc vMerge="1">
                  <a:txBody>
                    <a:bodyPr/>
                    <a:lstStyle/>
                    <a:p>
                      <a:pPr algn="ctr" rtl="0"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68596023"/>
                  </a:ext>
                </a:extLst>
              </a:tr>
              <a:tr h="226443">
                <a:tc rowSpan="2">
                  <a:txBody>
                    <a:bodyPr/>
                    <a:lstStyle/>
                    <a:p>
                      <a:pPr algn="ctr" rtl="0"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長谷工コーポレーション</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41148439"/>
                  </a:ext>
                </a:extLst>
              </a:tr>
              <a:tr h="226443">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13</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66698230"/>
                  </a:ext>
                </a:extLst>
              </a:tr>
              <a:tr h="226443">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パナソニックホールディングス</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90%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99353205"/>
                  </a:ext>
                </a:extLst>
              </a:tr>
              <a:tr h="226443">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79714318"/>
                  </a:ext>
                </a:extLst>
              </a:tr>
              <a:tr h="226443">
                <a:tc rowSpan="2">
                  <a:txBody>
                    <a:bodyPr/>
                    <a:lstStyle/>
                    <a:p>
                      <a:pPr algn="ctr" rtl="0"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日立</a:t>
                      </a:r>
                      <a:r>
                        <a:rPr lang="en-US" altLang="ja-JP" sz="1200" b="0" i="0" u="none" strike="noStrike" dirty="0" err="1">
                          <a:solidFill>
                            <a:srgbClr val="000000"/>
                          </a:solidFill>
                          <a:effectLst/>
                          <a:latin typeface="Meiryo UI" panose="020B0604030504040204" pitchFamily="50" charset="-128"/>
                          <a:ea typeface="Meiryo UI" panose="020B0604030504040204" pitchFamily="50" charset="-128"/>
                        </a:rPr>
                        <a:t>Astemo</a:t>
                      </a: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2021</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80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64325624"/>
                  </a:ext>
                </a:extLst>
              </a:tr>
              <a:tr h="226443">
                <a:tc vMerge="1">
                  <a:txBody>
                    <a:bodyPr/>
                    <a:lstStyle/>
                    <a:p>
                      <a:pPr algn="ctr" rtl="0" fontAlgn="ctr"/>
                      <a:endParaRPr lang="ja-JP"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2021</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購入した製品・サービスおよび販売した製品からの排出量を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8044406"/>
                  </a:ext>
                </a:extLst>
              </a:tr>
              <a:tr h="226443">
                <a:tc rowSpan="2">
                  <a:txBody>
                    <a:bodyPr/>
                    <a:lstStyle/>
                    <a:p>
                      <a:pPr algn="ctr" rtl="0" fontAlgn="ctr"/>
                      <a:r>
                        <a:rPr lang="ja-JP" altLang="en-US" sz="1400" b="0" i="0" u="none" strike="noStrike">
                          <a:solidFill>
                            <a:srgbClr val="000000"/>
                          </a:solidFill>
                          <a:effectLst/>
                          <a:latin typeface="Meiryo UI" panose="020B0604030504040204" pitchFamily="50" charset="-128"/>
                          <a:ea typeface="Meiryo UI" panose="020B0604030504040204" pitchFamily="50" charset="-128"/>
                        </a:rPr>
                        <a:t>日立製作所</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100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40817484"/>
                  </a:ext>
                </a:extLst>
              </a:tr>
              <a:tr h="226443">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2264430"/>
                  </a:ext>
                </a:extLst>
              </a:tr>
              <a:tr h="226443">
                <a:tc rowSpan="3">
                  <a:txBody>
                    <a:bodyPr/>
                    <a:lstStyle/>
                    <a:p>
                      <a:pPr algn="ctr" rtl="0" fontAlgn="ctr"/>
                      <a:r>
                        <a:rPr lang="ja-JP" altLang="en-US" sz="1400" b="0" i="0" u="none" strike="noStrike">
                          <a:solidFill>
                            <a:srgbClr val="000000"/>
                          </a:solidFill>
                          <a:effectLst/>
                          <a:latin typeface="Meiryo UI" panose="020B0604030504040204" pitchFamily="50" charset="-128"/>
                          <a:ea typeface="Meiryo UI" panose="020B0604030504040204" pitchFamily="50" charset="-128"/>
                        </a:rPr>
                        <a:t>ヒューリック</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3">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70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08133346"/>
                  </a:ext>
                </a:extLst>
              </a:tr>
              <a:tr h="226443">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2024</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再エネ</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 2024</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年までに</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100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％再エネ化</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03995957"/>
                  </a:ext>
                </a:extLst>
              </a:tr>
              <a:tr h="346723">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2024</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販売した製品の使用、</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Scope1,2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に含まれない燃料及びエネルギー活動からの排出量を</a:t>
                      </a: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p>
                      <a:pPr algn="l"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 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66409046"/>
                  </a:ext>
                </a:extLst>
              </a:tr>
              <a:tr h="226443">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ファイントゥデイ</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2021</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0407420"/>
                  </a:ext>
                </a:extLst>
              </a:tr>
              <a:tr h="226443">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2021</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購入した製品、販売した製品の使用と廃棄による排出量を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41356090"/>
                  </a:ext>
                </a:extLst>
              </a:tr>
              <a:tr h="226443">
                <a:tc rowSpan="2">
                  <a:txBody>
                    <a:bodyPr/>
                    <a:lstStyle/>
                    <a:p>
                      <a:pPr algn="ctr" rtl="0" fontAlgn="ctr"/>
                      <a:r>
                        <a:rPr lang="ja-JP" altLang="en-US" sz="1400" b="0" i="0" u="none" strike="noStrike">
                          <a:solidFill>
                            <a:srgbClr val="000000"/>
                          </a:solidFill>
                          <a:effectLst/>
                          <a:latin typeface="Meiryo UI" panose="020B0604030504040204" pitchFamily="50" charset="-128"/>
                          <a:ea typeface="Meiryo UI" panose="020B0604030504040204" pitchFamily="50" charset="-128"/>
                        </a:rPr>
                        <a:t>ファナック</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82535772"/>
                  </a:ext>
                </a:extLst>
              </a:tr>
              <a:tr h="226443">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販売した製品の使用からの排出量を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12.3</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07498910"/>
                  </a:ext>
                </a:extLst>
              </a:tr>
              <a:tr h="226443">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ファーストリテイリング</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90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10917995"/>
                  </a:ext>
                </a:extLst>
              </a:tr>
              <a:tr h="226443">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購入した製品・サービスからの排出量を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97036579"/>
                  </a:ext>
                </a:extLst>
              </a:tr>
              <a:tr h="226443">
                <a:tc rowSpan="3">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富士通</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3">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92981795"/>
                  </a:ext>
                </a:extLst>
              </a:tr>
              <a:tr h="226443">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購入した製品・サービスおよび販売した製品からの排出量を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9263783"/>
                  </a:ext>
                </a:extLst>
              </a:tr>
              <a:tr h="226443">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1+2+3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2040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90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77711387"/>
                  </a:ext>
                </a:extLst>
              </a:tr>
              <a:tr h="226443">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富士電機</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2031</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46.2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1947981"/>
                  </a:ext>
                </a:extLst>
              </a:tr>
              <a:tr h="226443">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2031</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46.2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94298584"/>
                  </a:ext>
                </a:extLst>
              </a:tr>
            </a:tbl>
          </a:graphicData>
        </a:graphic>
      </p:graphicFrame>
      <p:sp>
        <p:nvSpPr>
          <p:cNvPr id="9" name="テキスト ボックス 8"/>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2279312608"/>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a:t>
            </a:r>
            <a:r>
              <a:rPr lang="ja-JP" altLang="en-US" dirty="0"/>
              <a:t>認定取得済み日本企業の取組 </a:t>
            </a:r>
            <a:r>
              <a:rPr lang="en-US" altLang="ja-JP" dirty="0"/>
              <a:t>12/22</a:t>
            </a:r>
            <a:endParaRPr kumimoji="1" lang="ja-JP" altLang="en-US" dirty="0"/>
          </a:p>
        </p:txBody>
      </p:sp>
      <p:sp>
        <p:nvSpPr>
          <p:cNvPr id="11" name="テキスト ボックス 10"/>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3" name="テキスト ボックス 12"/>
          <p:cNvSpPr txBox="1"/>
          <p:nvPr/>
        </p:nvSpPr>
        <p:spPr>
          <a:xfrm>
            <a:off x="379164" y="940715"/>
            <a:ext cx="1585690" cy="261610"/>
          </a:xfrm>
          <a:prstGeom prst="rect">
            <a:avLst/>
          </a:prstGeom>
          <a:noFill/>
        </p:spPr>
        <p:txBody>
          <a:bodyPr wrap="none" rtlCol="0">
            <a:spAutoFit/>
          </a:bodyPr>
          <a:lstStyle/>
          <a:p>
            <a:r>
              <a:rPr lang="en-US" altLang="ja-JP" sz="1100" dirty="0"/>
              <a:t>※</a:t>
            </a:r>
            <a:r>
              <a:rPr lang="ja-JP" altLang="en-US" sz="1100" dirty="0"/>
              <a:t>目標水準別の</a:t>
            </a:r>
            <a:r>
              <a:rPr lang="en-US" altLang="ja-JP" sz="1100" dirty="0"/>
              <a:t>50</a:t>
            </a:r>
            <a:r>
              <a:rPr lang="ja-JP" altLang="en-US" sz="1100" dirty="0"/>
              <a:t>音順</a:t>
            </a:r>
            <a:endParaRPr kumimoji="1" lang="ja-JP" altLang="en-US" sz="1100" dirty="0"/>
          </a:p>
        </p:txBody>
      </p:sp>
      <p:graphicFrame>
        <p:nvGraphicFramePr>
          <p:cNvPr id="8" name="表 7"/>
          <p:cNvGraphicFramePr>
            <a:graphicFrameLocks noGrp="1"/>
          </p:cNvGraphicFramePr>
          <p:nvPr>
            <p:extLst>
              <p:ext uri="{D42A27DB-BD31-4B8C-83A1-F6EECF244321}">
                <p14:modId xmlns:p14="http://schemas.microsoft.com/office/powerpoint/2010/main" val="3354030991"/>
              </p:ext>
            </p:extLst>
          </p:nvPr>
        </p:nvGraphicFramePr>
        <p:xfrm>
          <a:off x="415197" y="1198758"/>
          <a:ext cx="9806398" cy="6056879"/>
        </p:xfrm>
        <a:graphic>
          <a:graphicData uri="http://schemas.openxmlformats.org/drawingml/2006/table">
            <a:tbl>
              <a:tblPr firstRow="1" bandRow="1"/>
              <a:tblGrid>
                <a:gridCol w="1152127">
                  <a:extLst>
                    <a:ext uri="{9D8B030D-6E8A-4147-A177-3AD203B41FA5}">
                      <a16:colId xmlns:a16="http://schemas.microsoft.com/office/drawing/2014/main" val="20000"/>
                    </a:ext>
                  </a:extLst>
                </a:gridCol>
                <a:gridCol w="864096">
                  <a:extLst>
                    <a:ext uri="{9D8B030D-6E8A-4147-A177-3AD203B41FA5}">
                      <a16:colId xmlns:a16="http://schemas.microsoft.com/office/drawing/2014/main" val="20006"/>
                    </a:ext>
                  </a:extLst>
                </a:gridCol>
                <a:gridCol w="630578">
                  <a:extLst>
                    <a:ext uri="{9D8B030D-6E8A-4147-A177-3AD203B41FA5}">
                      <a16:colId xmlns:a16="http://schemas.microsoft.com/office/drawing/2014/main" val="20001"/>
                    </a:ext>
                  </a:extLst>
                </a:gridCol>
                <a:gridCol w="727870">
                  <a:extLst>
                    <a:ext uri="{9D8B030D-6E8A-4147-A177-3AD203B41FA5}">
                      <a16:colId xmlns:a16="http://schemas.microsoft.com/office/drawing/2014/main" val="20002"/>
                    </a:ext>
                  </a:extLst>
                </a:gridCol>
                <a:gridCol w="727870">
                  <a:extLst>
                    <a:ext uri="{9D8B030D-6E8A-4147-A177-3AD203B41FA5}">
                      <a16:colId xmlns:a16="http://schemas.microsoft.com/office/drawing/2014/main" val="20003"/>
                    </a:ext>
                  </a:extLst>
                </a:gridCol>
                <a:gridCol w="529360">
                  <a:extLst>
                    <a:ext uri="{9D8B030D-6E8A-4147-A177-3AD203B41FA5}">
                      <a16:colId xmlns:a16="http://schemas.microsoft.com/office/drawing/2014/main" val="20004"/>
                    </a:ext>
                  </a:extLst>
                </a:gridCol>
                <a:gridCol w="5174497">
                  <a:extLst>
                    <a:ext uri="{9D8B030D-6E8A-4147-A177-3AD203B41FA5}">
                      <a16:colId xmlns:a16="http://schemas.microsoft.com/office/drawing/2014/main" val="20005"/>
                    </a:ext>
                  </a:extLst>
                </a:gridCol>
              </a:tblGrid>
              <a:tr h="545691">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企業名</a:t>
                      </a:r>
                      <a:r>
                        <a:rPr kumimoji="1" lang="en-US" altLang="ja-JP" sz="8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※50</a:t>
                      </a:r>
                      <a:r>
                        <a:rPr kumimoji="1" lang="ja-JP" altLang="en-US" sz="8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音順</a:t>
                      </a:r>
                    </a:p>
                  </a:txBody>
                  <a:tcPr marL="45720" marR="4572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目標水準</a:t>
                      </a:r>
                      <a:endParaRPr kumimoji="1" lang="en-US" altLang="ja-JP"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en-US" altLang="ja-JP" sz="8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※Scope1+2</a:t>
                      </a:r>
                      <a:r>
                        <a:rPr kumimoji="1" lang="ja-JP" altLang="en-US" sz="8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目標（中期）</a:t>
                      </a:r>
                      <a:endParaRPr kumimoji="1" lang="en-US" altLang="ja-JP" sz="8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45720" marR="4572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en-US" altLang="ja-JP"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Scope</a:t>
                      </a:r>
                      <a:endPar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基準年</a:t>
                      </a: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目標年</a:t>
                      </a: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単位</a:t>
                      </a: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概要</a:t>
                      </a:r>
                    </a:p>
                  </a:txBody>
                  <a:tcPr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extLst>
                  <a:ext uri="{0D108BD9-81ED-4DB2-BD59-A6C34878D82A}">
                    <a16:rowId xmlns:a16="http://schemas.microsoft.com/office/drawing/2014/main" val="10000"/>
                  </a:ext>
                </a:extLst>
              </a:tr>
              <a:tr h="214839">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富士フィルムホールディングス</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50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67032444"/>
                  </a:ext>
                </a:extLst>
              </a:tr>
              <a:tr h="326626">
                <a:tc vMerge="1">
                  <a:txBody>
                    <a:bodyPr/>
                    <a:lstStyle/>
                    <a:p>
                      <a:pPr algn="ctr" rtl="0" fontAlgn="ctr"/>
                      <a:endParaRPr lang="ja-JP"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購入した商品とサービス、燃料およびエネルギー関連活動、上流の輸送と流通、販売製品の　</a:t>
                      </a: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処理、および終了時の処理に関するを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50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85362479"/>
                  </a:ext>
                </a:extLst>
              </a:tr>
              <a:tr h="214839">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フジパングループ本社</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2021</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2264638"/>
                  </a:ext>
                </a:extLst>
              </a:tr>
              <a:tr h="214839">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2021</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62352452"/>
                  </a:ext>
                </a:extLst>
              </a:tr>
              <a:tr h="214839">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ブラザー工業</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2015</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65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8284721"/>
                  </a:ext>
                </a:extLst>
              </a:tr>
              <a:tr h="214839">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購入した製品、販売した製品の使用と廃棄による排出量を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68983373"/>
                  </a:ext>
                </a:extLst>
              </a:tr>
              <a:tr h="214839">
                <a:tc rowSpan="2">
                  <a:txBody>
                    <a:bodyPr/>
                    <a:lstStyle/>
                    <a:p>
                      <a:pPr algn="ctr" rtl="0" fontAlgn="ctr"/>
                      <a:r>
                        <a:rPr lang="zh-TW" altLang="en-US" sz="1400" b="0" i="0" u="none" strike="noStrike" dirty="0">
                          <a:solidFill>
                            <a:srgbClr val="000000"/>
                          </a:solidFill>
                          <a:effectLst/>
                          <a:latin typeface="Meiryo UI" panose="020B0604030504040204" pitchFamily="50" charset="-128"/>
                          <a:ea typeface="Meiryo UI" panose="020B0604030504040204" pitchFamily="50" charset="-128"/>
                        </a:rPr>
                        <a:t>古河電気工業</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2021</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37319906"/>
                  </a:ext>
                </a:extLst>
              </a:tr>
              <a:tr h="214839">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2021</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2643435"/>
                  </a:ext>
                </a:extLst>
              </a:tr>
              <a:tr h="214839">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文化シャッター</a:t>
                      </a:r>
                      <a:endParaRPr lang="zh-TW"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82628805"/>
                  </a:ext>
                </a:extLst>
              </a:tr>
              <a:tr h="214839">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購入した商品およびサービス、および上流輸送と配送からの排出量を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27.5%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23181900"/>
                  </a:ext>
                </a:extLst>
              </a:tr>
              <a:tr h="214839">
                <a:tc rowSpan="2">
                  <a:txBody>
                    <a:bodyPr/>
                    <a:lstStyle/>
                    <a:p>
                      <a:pPr algn="ctr" rtl="0" fontAlgn="ctr"/>
                      <a:r>
                        <a:rPr lang="ja-JP" altLang="en-US" sz="1400" b="0" i="0" u="none" strike="noStrike">
                          <a:solidFill>
                            <a:srgbClr val="000000"/>
                          </a:solidFill>
                          <a:effectLst/>
                          <a:latin typeface="Meiryo UI" panose="020B0604030504040204" pitchFamily="50" charset="-128"/>
                          <a:ea typeface="Meiryo UI" panose="020B0604030504040204" pitchFamily="50" charset="-128"/>
                        </a:rPr>
                        <a:t>ベネッセコーポレーション</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2018</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52.8</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2050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年までに</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100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29640999"/>
                  </a:ext>
                </a:extLst>
              </a:tr>
              <a:tr h="215903">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2018</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14.8</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2050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年までに</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39.4</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2476418"/>
                  </a:ext>
                </a:extLst>
              </a:tr>
              <a:tr h="214839">
                <a:tc rowSpan="2">
                  <a:txBody>
                    <a:bodyPr/>
                    <a:lstStyle/>
                    <a:p>
                      <a:pPr algn="ctr" rtl="0" fontAlgn="ctr"/>
                      <a:r>
                        <a:rPr lang="ja-JP" altLang="en-US" sz="1300" b="0" i="0" u="none" strike="noStrike" dirty="0">
                          <a:solidFill>
                            <a:srgbClr val="000000"/>
                          </a:solidFill>
                          <a:effectLst/>
                          <a:latin typeface="Meiryo UI" panose="020B0604030504040204" pitchFamily="50" charset="-128"/>
                          <a:ea typeface="Meiryo UI" panose="020B0604030504040204" pitchFamily="50" charset="-128"/>
                        </a:rPr>
                        <a:t>ベルシステム</a:t>
                      </a:r>
                      <a:r>
                        <a:rPr lang="en-US" altLang="ja-JP" sz="1300" b="0" i="0" u="none" strike="noStrike" dirty="0">
                          <a:solidFill>
                            <a:srgbClr val="000000"/>
                          </a:solidFill>
                          <a:effectLst/>
                          <a:latin typeface="Meiryo UI" panose="020B0604030504040204" pitchFamily="50" charset="-128"/>
                          <a:ea typeface="Meiryo UI" panose="020B0604030504040204" pitchFamily="50" charset="-128"/>
                        </a:rPr>
                        <a:t>24</a:t>
                      </a:r>
                      <a:endParaRPr lang="ja-JP" altLang="en-US" sz="13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46.3</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75673734"/>
                  </a:ext>
                </a:extLst>
              </a:tr>
              <a:tr h="214839">
                <a:tc vMerge="1">
                  <a:txBody>
                    <a:bodyPr/>
                    <a:lstStyle/>
                    <a:p>
                      <a:pPr algn="ctr" rtl="0" fontAlgn="ctr"/>
                      <a:endParaRPr lang="ja-JP" altLang="en-US" sz="13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2029</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27.5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62398695"/>
                  </a:ext>
                </a:extLst>
              </a:tr>
              <a:tr h="214839">
                <a:tc rowSpan="2">
                  <a:txBody>
                    <a:bodyPr/>
                    <a:lstStyle/>
                    <a:p>
                      <a:pPr algn="ctr" rtl="0" fontAlgn="ctr"/>
                      <a:r>
                        <a:rPr lang="ja-JP" altLang="en-US" sz="1300" b="0" i="0" u="none" strike="noStrike" dirty="0">
                          <a:solidFill>
                            <a:srgbClr val="000000"/>
                          </a:solidFill>
                          <a:effectLst/>
                          <a:latin typeface="Meiryo UI" panose="020B0604030504040204" pitchFamily="50" charset="-128"/>
                          <a:ea typeface="Meiryo UI" panose="020B0604030504040204" pitchFamily="50" charset="-128"/>
                        </a:rPr>
                        <a:t>ポーラ・オルビスホールディングス</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08286118"/>
                  </a:ext>
                </a:extLst>
              </a:tr>
              <a:tr h="214839">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2029</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31912895"/>
                  </a:ext>
                </a:extLst>
              </a:tr>
              <a:tr h="214839">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松田産業</a:t>
                      </a:r>
                      <a:endParaRPr lang="zh-TW"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5076128"/>
                  </a:ext>
                </a:extLst>
              </a:tr>
              <a:tr h="214839">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14825872"/>
                  </a:ext>
                </a:extLst>
              </a:tr>
              <a:tr h="214839">
                <a:tc rowSpan="3">
                  <a:txBody>
                    <a:bodyPr/>
                    <a:lstStyle/>
                    <a:p>
                      <a:pPr algn="ctr" rtl="0" fontAlgn="ctr"/>
                      <a:r>
                        <a:rPr lang="ja-JP" altLang="en-US" sz="1400" b="0" i="0" u="none" strike="noStrike">
                          <a:solidFill>
                            <a:srgbClr val="000000"/>
                          </a:solidFill>
                          <a:effectLst/>
                          <a:latin typeface="Meiryo UI" panose="020B0604030504040204" pitchFamily="50" charset="-128"/>
                          <a:ea typeface="Meiryo UI" panose="020B0604030504040204" pitchFamily="50" charset="-128"/>
                        </a:rPr>
                        <a:t>丸井グループ</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3">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2016</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80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7531542"/>
                  </a:ext>
                </a:extLst>
              </a:tr>
              <a:tr h="214839">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2016</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2050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90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44073016"/>
                  </a:ext>
                </a:extLst>
              </a:tr>
              <a:tr h="214839">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2016</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6872176"/>
                  </a:ext>
                </a:extLst>
              </a:tr>
              <a:tr h="218528">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三井不動産</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46.2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63954630"/>
                  </a:ext>
                </a:extLst>
              </a:tr>
              <a:tr h="214839">
                <a:tc vMerge="1">
                  <a:txBody>
                    <a:bodyPr/>
                    <a:lstStyle/>
                    <a:p>
                      <a:pPr algn="ctr" rtl="0" fontAlgn="ctr"/>
                      <a:endParaRPr lang="ja-JP"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rtl="0" fontAlgn="ct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39.2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29795570"/>
                  </a:ext>
                </a:extLst>
              </a:tr>
              <a:tr h="214839">
                <a:tc rowSpan="2">
                  <a:txBody>
                    <a:bodyPr/>
                    <a:lstStyle/>
                    <a:p>
                      <a:pPr algn="ctr" rtl="0" fontAlgn="ctr"/>
                      <a:r>
                        <a:rPr lang="ja-JP" altLang="en-US" sz="1400" b="0" i="0" u="none" strike="noStrike">
                          <a:solidFill>
                            <a:srgbClr val="000000"/>
                          </a:solidFill>
                          <a:effectLst/>
                          <a:latin typeface="Meiryo UI" panose="020B0604030504040204" pitchFamily="50" charset="-128"/>
                          <a:ea typeface="Meiryo UI" panose="020B0604030504040204" pitchFamily="50" charset="-128"/>
                        </a:rPr>
                        <a:t>三菱地所</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70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83172211"/>
                  </a:ext>
                </a:extLst>
              </a:tr>
              <a:tr h="214839">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50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7803937"/>
                  </a:ext>
                </a:extLst>
              </a:tr>
            </a:tbl>
          </a:graphicData>
        </a:graphic>
      </p:graphicFrame>
      <p:sp>
        <p:nvSpPr>
          <p:cNvPr id="9" name="テキスト ボックス 8"/>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369583423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8EFA0E9B-9F04-4296-A40B-CF80463D00D0}"/>
              </a:ext>
            </a:extLst>
          </p:cNvPr>
          <p:cNvSpPr>
            <a:spLocks noGrp="1"/>
          </p:cNvSpPr>
          <p:nvPr>
            <p:ph type="title"/>
          </p:nvPr>
        </p:nvSpPr>
        <p:spPr/>
        <p:txBody>
          <a:bodyPr/>
          <a:lstStyle/>
          <a:p>
            <a:pPr marL="742950" indent="-742950">
              <a:buFont typeface="+mj-lt"/>
              <a:buAutoNum type="arabicPeriod" startAt="3"/>
            </a:pPr>
            <a:r>
              <a:rPr lang="en-US" altLang="ja-JP" dirty="0"/>
              <a:t>SBT</a:t>
            </a:r>
            <a:r>
              <a:rPr lang="ja-JP" altLang="en-US" dirty="0"/>
              <a:t>に取組むメリット</a:t>
            </a:r>
          </a:p>
        </p:txBody>
      </p:sp>
    </p:spTree>
    <p:extLst>
      <p:ext uri="{BB962C8B-B14F-4D97-AF65-F5344CB8AC3E}">
        <p14:creationId xmlns:p14="http://schemas.microsoft.com/office/powerpoint/2010/main" val="4003685230"/>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a:t>
            </a:r>
            <a:r>
              <a:rPr lang="ja-JP" altLang="en-US" dirty="0"/>
              <a:t>認定取得済み日本企業の取組 </a:t>
            </a:r>
            <a:r>
              <a:rPr lang="en-US" altLang="ja-JP" dirty="0"/>
              <a:t>13/22</a:t>
            </a:r>
            <a:endParaRPr kumimoji="1" lang="ja-JP" altLang="en-US" dirty="0"/>
          </a:p>
        </p:txBody>
      </p:sp>
      <p:sp>
        <p:nvSpPr>
          <p:cNvPr id="11" name="テキスト ボックス 10"/>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3" name="テキスト ボックス 12"/>
          <p:cNvSpPr txBox="1"/>
          <p:nvPr/>
        </p:nvSpPr>
        <p:spPr>
          <a:xfrm>
            <a:off x="379164" y="940715"/>
            <a:ext cx="1585690" cy="261610"/>
          </a:xfrm>
          <a:prstGeom prst="rect">
            <a:avLst/>
          </a:prstGeom>
          <a:noFill/>
        </p:spPr>
        <p:txBody>
          <a:bodyPr wrap="none" rtlCol="0">
            <a:spAutoFit/>
          </a:bodyPr>
          <a:lstStyle/>
          <a:p>
            <a:r>
              <a:rPr lang="en-US" altLang="ja-JP" sz="1100" dirty="0"/>
              <a:t>※</a:t>
            </a:r>
            <a:r>
              <a:rPr lang="ja-JP" altLang="en-US" sz="1100" dirty="0"/>
              <a:t>目標水準別の</a:t>
            </a:r>
            <a:r>
              <a:rPr lang="en-US" altLang="ja-JP" sz="1100" dirty="0"/>
              <a:t>50</a:t>
            </a:r>
            <a:r>
              <a:rPr lang="ja-JP" altLang="en-US" sz="1100" dirty="0"/>
              <a:t>音順</a:t>
            </a:r>
            <a:endParaRPr kumimoji="1" lang="ja-JP" altLang="en-US" sz="1100" dirty="0"/>
          </a:p>
        </p:txBody>
      </p:sp>
      <p:graphicFrame>
        <p:nvGraphicFramePr>
          <p:cNvPr id="7" name="表 6"/>
          <p:cNvGraphicFramePr>
            <a:graphicFrameLocks noGrp="1"/>
          </p:cNvGraphicFramePr>
          <p:nvPr>
            <p:extLst>
              <p:ext uri="{D42A27DB-BD31-4B8C-83A1-F6EECF244321}">
                <p14:modId xmlns:p14="http://schemas.microsoft.com/office/powerpoint/2010/main" val="3449176939"/>
              </p:ext>
            </p:extLst>
          </p:nvPr>
        </p:nvGraphicFramePr>
        <p:xfrm>
          <a:off x="415197" y="1202326"/>
          <a:ext cx="9806398" cy="6053621"/>
        </p:xfrm>
        <a:graphic>
          <a:graphicData uri="http://schemas.openxmlformats.org/drawingml/2006/table">
            <a:tbl>
              <a:tblPr firstRow="1" bandRow="1"/>
              <a:tblGrid>
                <a:gridCol w="1152127">
                  <a:extLst>
                    <a:ext uri="{9D8B030D-6E8A-4147-A177-3AD203B41FA5}">
                      <a16:colId xmlns:a16="http://schemas.microsoft.com/office/drawing/2014/main" val="20000"/>
                    </a:ext>
                  </a:extLst>
                </a:gridCol>
                <a:gridCol w="864096">
                  <a:extLst>
                    <a:ext uri="{9D8B030D-6E8A-4147-A177-3AD203B41FA5}">
                      <a16:colId xmlns:a16="http://schemas.microsoft.com/office/drawing/2014/main" val="20006"/>
                    </a:ext>
                  </a:extLst>
                </a:gridCol>
                <a:gridCol w="630578">
                  <a:extLst>
                    <a:ext uri="{9D8B030D-6E8A-4147-A177-3AD203B41FA5}">
                      <a16:colId xmlns:a16="http://schemas.microsoft.com/office/drawing/2014/main" val="20001"/>
                    </a:ext>
                  </a:extLst>
                </a:gridCol>
                <a:gridCol w="727870">
                  <a:extLst>
                    <a:ext uri="{9D8B030D-6E8A-4147-A177-3AD203B41FA5}">
                      <a16:colId xmlns:a16="http://schemas.microsoft.com/office/drawing/2014/main" val="20002"/>
                    </a:ext>
                  </a:extLst>
                </a:gridCol>
                <a:gridCol w="727870">
                  <a:extLst>
                    <a:ext uri="{9D8B030D-6E8A-4147-A177-3AD203B41FA5}">
                      <a16:colId xmlns:a16="http://schemas.microsoft.com/office/drawing/2014/main" val="20003"/>
                    </a:ext>
                  </a:extLst>
                </a:gridCol>
                <a:gridCol w="529360">
                  <a:extLst>
                    <a:ext uri="{9D8B030D-6E8A-4147-A177-3AD203B41FA5}">
                      <a16:colId xmlns:a16="http://schemas.microsoft.com/office/drawing/2014/main" val="20004"/>
                    </a:ext>
                  </a:extLst>
                </a:gridCol>
                <a:gridCol w="5174497">
                  <a:extLst>
                    <a:ext uri="{9D8B030D-6E8A-4147-A177-3AD203B41FA5}">
                      <a16:colId xmlns:a16="http://schemas.microsoft.com/office/drawing/2014/main" val="20005"/>
                    </a:ext>
                  </a:extLst>
                </a:gridCol>
              </a:tblGrid>
              <a:tr h="658527">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企業名</a:t>
                      </a:r>
                      <a:r>
                        <a:rPr kumimoji="1" lang="en-US" altLang="ja-JP" sz="8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※50</a:t>
                      </a:r>
                      <a:r>
                        <a:rPr kumimoji="1" lang="ja-JP" altLang="en-US" sz="8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音順</a:t>
                      </a:r>
                    </a:p>
                  </a:txBody>
                  <a:tcPr marL="45720" marR="4572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目標水準</a:t>
                      </a:r>
                      <a:endParaRPr kumimoji="1" lang="en-US" altLang="ja-JP"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en-US" altLang="ja-JP" sz="8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※Scope1+2</a:t>
                      </a:r>
                      <a:r>
                        <a:rPr kumimoji="1" lang="ja-JP" altLang="en-US" sz="8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目標（中期）</a:t>
                      </a:r>
                      <a:endParaRPr kumimoji="1" lang="en-US" altLang="ja-JP" sz="8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45720" marR="4572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en-US" altLang="ja-JP"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Scope</a:t>
                      </a:r>
                      <a:endPar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基準年</a:t>
                      </a: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目標年</a:t>
                      </a: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単位</a:t>
                      </a: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概要</a:t>
                      </a:r>
                    </a:p>
                  </a:txBody>
                  <a:tcPr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extLst>
                  <a:ext uri="{0D108BD9-81ED-4DB2-BD59-A6C34878D82A}">
                    <a16:rowId xmlns:a16="http://schemas.microsoft.com/office/drawing/2014/main" val="10000"/>
                  </a:ext>
                </a:extLst>
              </a:tr>
              <a:tr h="208838">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三井住友建設</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50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53376889"/>
                  </a:ext>
                </a:extLst>
              </a:tr>
              <a:tr h="208838">
                <a:tc vMerge="1">
                  <a:txBody>
                    <a:bodyPr/>
                    <a:lstStyle/>
                    <a:p>
                      <a:pPr algn="ctr" rtl="0" fontAlgn="ctr"/>
                      <a:endParaRPr lang="ja-JP"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購入した製品・サービス、販売した製品の使用による排出量を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02824697"/>
                  </a:ext>
                </a:extLst>
              </a:tr>
              <a:tr h="106305">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三菱電機</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81867353"/>
                  </a:ext>
                </a:extLst>
              </a:tr>
              <a:tr h="208838">
                <a:tc vMerge="1">
                  <a:txBody>
                    <a:bodyPr/>
                    <a:lstStyle/>
                    <a:p>
                      <a:pPr algn="ctr" rtl="0" fontAlgn="ctr"/>
                      <a:endParaRPr lang="ja-JP"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57857654"/>
                  </a:ext>
                </a:extLst>
              </a:tr>
              <a:tr h="208838">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三菱マテリアル</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98067995"/>
                  </a:ext>
                </a:extLst>
              </a:tr>
              <a:tr h="208838">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購入した製品・サービス、燃料・エネルギー関連活動、投資から排出量を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13</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88143172"/>
                  </a:ext>
                </a:extLst>
              </a:tr>
              <a:tr h="208838">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ミライト・ワン</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85224820"/>
                  </a:ext>
                </a:extLst>
              </a:tr>
              <a:tr h="208838">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28529416"/>
                  </a:ext>
                </a:extLst>
              </a:tr>
              <a:tr h="208838">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村田製作所</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46</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18315285"/>
                  </a:ext>
                </a:extLst>
              </a:tr>
              <a:tr h="208838">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28</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6875760"/>
                  </a:ext>
                </a:extLst>
              </a:tr>
              <a:tr h="410056">
                <a:tc rowSpan="2">
                  <a:txBody>
                    <a:bodyPr/>
                    <a:lstStyle/>
                    <a:p>
                      <a:pPr algn="ctr" rtl="0" fontAlgn="ctr"/>
                      <a:r>
                        <a:rPr lang="ja-JP" altLang="en-US" sz="1400" b="0" i="0" u="none" strike="noStrike">
                          <a:solidFill>
                            <a:srgbClr val="000000"/>
                          </a:solidFill>
                          <a:effectLst/>
                          <a:latin typeface="Meiryo UI" panose="020B0604030504040204" pitchFamily="50" charset="-128"/>
                          <a:ea typeface="Meiryo UI" panose="020B0604030504040204" pitchFamily="50" charset="-128"/>
                        </a:rPr>
                        <a:t>明治</a:t>
                      </a:r>
                      <a:r>
                        <a:rPr lang="en-US" sz="1400" b="0" i="0" u="none" strike="noStrike">
                          <a:solidFill>
                            <a:srgbClr val="000000"/>
                          </a:solidFill>
                          <a:effectLst/>
                          <a:latin typeface="Meiryo UI" panose="020B0604030504040204" pitchFamily="50" charset="-128"/>
                          <a:ea typeface="Meiryo UI" panose="020B0604030504040204" pitchFamily="50" charset="-128"/>
                        </a:rPr>
                        <a:t>HD</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2019/20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2030/31</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50%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9314792"/>
                  </a:ext>
                </a:extLst>
              </a:tr>
              <a:tr h="410056">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2019/20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2030/31</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931320"/>
                  </a:ext>
                </a:extLst>
              </a:tr>
              <a:tr h="208838">
                <a:tc rowSpan="2">
                  <a:txBody>
                    <a:bodyPr/>
                    <a:lstStyle/>
                    <a:p>
                      <a:pPr algn="ctr" rtl="0" fontAlgn="ctr"/>
                      <a:r>
                        <a:rPr lang="ja-JP" altLang="en-US" sz="1400" b="0" i="0" u="none" strike="noStrike">
                          <a:solidFill>
                            <a:srgbClr val="000000"/>
                          </a:solidFill>
                          <a:effectLst/>
                          <a:latin typeface="Meiryo UI" panose="020B0604030504040204" pitchFamily="50" charset="-128"/>
                          <a:ea typeface="Meiryo UI" panose="020B0604030504040204" pitchFamily="50" charset="-128"/>
                        </a:rPr>
                        <a:t>森ビル</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50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99154694"/>
                  </a:ext>
                </a:extLst>
              </a:tr>
              <a:tr h="208838">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81163142"/>
                  </a:ext>
                </a:extLst>
              </a:tr>
              <a:tr h="208838">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安川電機</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2018</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51</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75782615"/>
                  </a:ext>
                </a:extLst>
              </a:tr>
              <a:tr h="208838">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18384654"/>
                  </a:ext>
                </a:extLst>
              </a:tr>
              <a:tr h="208838">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八千代エンジニヤリング</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2021</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32286258"/>
                  </a:ext>
                </a:extLst>
              </a:tr>
              <a:tr h="208838">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2021</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22207300"/>
                  </a:ext>
                </a:extLst>
              </a:tr>
              <a:tr h="208838">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ヤマハ</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2017</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55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96925530"/>
                  </a:ext>
                </a:extLst>
              </a:tr>
              <a:tr h="208838">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2017</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9040532"/>
                  </a:ext>
                </a:extLst>
              </a:tr>
              <a:tr h="208838">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ユー・エス・エス</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2021</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75995042"/>
                  </a:ext>
                </a:extLst>
              </a:tr>
              <a:tr h="208838">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2021</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26334820"/>
                  </a:ext>
                </a:extLst>
              </a:tr>
              <a:tr h="208838">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横河電機</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50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24738108"/>
                  </a:ext>
                </a:extLst>
              </a:tr>
              <a:tr h="208838">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購入した製品・サービス、販売した製品の使用による排出量を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90108195"/>
                  </a:ext>
                </a:extLst>
              </a:tr>
            </a:tbl>
          </a:graphicData>
        </a:graphic>
      </p:graphicFrame>
      <p:sp>
        <p:nvSpPr>
          <p:cNvPr id="9" name="テキスト ボックス 8"/>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1405010766"/>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a:t>
            </a:r>
            <a:r>
              <a:rPr lang="ja-JP" altLang="en-US" dirty="0"/>
              <a:t>認定取得済み日本企業の取組 </a:t>
            </a:r>
            <a:r>
              <a:rPr lang="en-US" altLang="ja-JP" dirty="0"/>
              <a:t>14/22</a:t>
            </a:r>
            <a:endParaRPr kumimoji="1" lang="ja-JP" altLang="en-US" dirty="0"/>
          </a:p>
        </p:txBody>
      </p:sp>
      <p:sp>
        <p:nvSpPr>
          <p:cNvPr id="13" name="テキスト ボックス 12"/>
          <p:cNvSpPr txBox="1"/>
          <p:nvPr/>
        </p:nvSpPr>
        <p:spPr>
          <a:xfrm>
            <a:off x="379164" y="940715"/>
            <a:ext cx="1585690" cy="261610"/>
          </a:xfrm>
          <a:prstGeom prst="rect">
            <a:avLst/>
          </a:prstGeom>
          <a:noFill/>
        </p:spPr>
        <p:txBody>
          <a:bodyPr wrap="none" rtlCol="0">
            <a:spAutoFit/>
          </a:bodyPr>
          <a:lstStyle/>
          <a:p>
            <a:r>
              <a:rPr lang="en-US" altLang="ja-JP" sz="1100" dirty="0"/>
              <a:t>※</a:t>
            </a:r>
            <a:r>
              <a:rPr lang="ja-JP" altLang="en-US" sz="1100" dirty="0"/>
              <a:t>目標水準別の</a:t>
            </a:r>
            <a:r>
              <a:rPr lang="en-US" altLang="ja-JP" sz="1100" dirty="0"/>
              <a:t>50</a:t>
            </a:r>
            <a:r>
              <a:rPr lang="ja-JP" altLang="en-US" sz="1100" dirty="0"/>
              <a:t>音順</a:t>
            </a:r>
            <a:endParaRPr kumimoji="1" lang="ja-JP" altLang="en-US" sz="1100" dirty="0"/>
          </a:p>
        </p:txBody>
      </p:sp>
      <p:graphicFrame>
        <p:nvGraphicFramePr>
          <p:cNvPr id="8" name="表 7"/>
          <p:cNvGraphicFramePr>
            <a:graphicFrameLocks noGrp="1"/>
          </p:cNvGraphicFramePr>
          <p:nvPr>
            <p:extLst>
              <p:ext uri="{D42A27DB-BD31-4B8C-83A1-F6EECF244321}">
                <p14:modId xmlns:p14="http://schemas.microsoft.com/office/powerpoint/2010/main" val="957261723"/>
              </p:ext>
            </p:extLst>
          </p:nvPr>
        </p:nvGraphicFramePr>
        <p:xfrm>
          <a:off x="415197" y="1219406"/>
          <a:ext cx="9806398" cy="5876601"/>
        </p:xfrm>
        <a:graphic>
          <a:graphicData uri="http://schemas.openxmlformats.org/drawingml/2006/table">
            <a:tbl>
              <a:tblPr firstRow="1" bandRow="1"/>
              <a:tblGrid>
                <a:gridCol w="1152127">
                  <a:extLst>
                    <a:ext uri="{9D8B030D-6E8A-4147-A177-3AD203B41FA5}">
                      <a16:colId xmlns:a16="http://schemas.microsoft.com/office/drawing/2014/main" val="20000"/>
                    </a:ext>
                  </a:extLst>
                </a:gridCol>
                <a:gridCol w="864096">
                  <a:extLst>
                    <a:ext uri="{9D8B030D-6E8A-4147-A177-3AD203B41FA5}">
                      <a16:colId xmlns:a16="http://schemas.microsoft.com/office/drawing/2014/main" val="20006"/>
                    </a:ext>
                  </a:extLst>
                </a:gridCol>
                <a:gridCol w="630578">
                  <a:extLst>
                    <a:ext uri="{9D8B030D-6E8A-4147-A177-3AD203B41FA5}">
                      <a16:colId xmlns:a16="http://schemas.microsoft.com/office/drawing/2014/main" val="20001"/>
                    </a:ext>
                  </a:extLst>
                </a:gridCol>
                <a:gridCol w="727870">
                  <a:extLst>
                    <a:ext uri="{9D8B030D-6E8A-4147-A177-3AD203B41FA5}">
                      <a16:colId xmlns:a16="http://schemas.microsoft.com/office/drawing/2014/main" val="20002"/>
                    </a:ext>
                  </a:extLst>
                </a:gridCol>
                <a:gridCol w="727870">
                  <a:extLst>
                    <a:ext uri="{9D8B030D-6E8A-4147-A177-3AD203B41FA5}">
                      <a16:colId xmlns:a16="http://schemas.microsoft.com/office/drawing/2014/main" val="20003"/>
                    </a:ext>
                  </a:extLst>
                </a:gridCol>
                <a:gridCol w="529360">
                  <a:extLst>
                    <a:ext uri="{9D8B030D-6E8A-4147-A177-3AD203B41FA5}">
                      <a16:colId xmlns:a16="http://schemas.microsoft.com/office/drawing/2014/main" val="20004"/>
                    </a:ext>
                  </a:extLst>
                </a:gridCol>
                <a:gridCol w="5174497">
                  <a:extLst>
                    <a:ext uri="{9D8B030D-6E8A-4147-A177-3AD203B41FA5}">
                      <a16:colId xmlns:a16="http://schemas.microsoft.com/office/drawing/2014/main" val="20005"/>
                    </a:ext>
                  </a:extLst>
                </a:gridCol>
              </a:tblGrid>
              <a:tr h="727835">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企業名</a:t>
                      </a:r>
                      <a:r>
                        <a:rPr kumimoji="1" lang="en-US" altLang="ja-JP" sz="8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※50</a:t>
                      </a:r>
                      <a:r>
                        <a:rPr kumimoji="1" lang="ja-JP" altLang="en-US" sz="8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音順</a:t>
                      </a:r>
                    </a:p>
                  </a:txBody>
                  <a:tcPr marL="45720" marR="4572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目標水準</a:t>
                      </a:r>
                      <a:endParaRPr kumimoji="1" lang="en-US" altLang="ja-JP"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en-US" altLang="ja-JP" sz="8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※Scope1+2</a:t>
                      </a:r>
                      <a:r>
                        <a:rPr kumimoji="1" lang="ja-JP" altLang="en-US" sz="8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目標（中期）</a:t>
                      </a:r>
                      <a:endParaRPr kumimoji="1" lang="en-US" altLang="ja-JP" sz="8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45720" marR="4572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en-US" altLang="ja-JP"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Scope</a:t>
                      </a:r>
                      <a:endPar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基準年</a:t>
                      </a: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目標年</a:t>
                      </a: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単位</a:t>
                      </a: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概要</a:t>
                      </a:r>
                    </a:p>
                  </a:txBody>
                  <a:tcPr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extLst>
                  <a:ext uri="{0D108BD9-81ED-4DB2-BD59-A6C34878D82A}">
                    <a16:rowId xmlns:a16="http://schemas.microsoft.com/office/drawing/2014/main" val="10000"/>
                  </a:ext>
                </a:extLst>
              </a:tr>
              <a:tr h="330773">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ライオン</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2018</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55%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p>
                      <a:pPr algn="l"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 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年までに再生可能エネルギーの年間調達を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100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％に</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25301252"/>
                  </a:ext>
                </a:extLst>
              </a:tr>
              <a:tr h="230818">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2018</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購入した製品・サービスおよび販売した製品からの排出量を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87259458"/>
                  </a:ext>
                </a:extLst>
              </a:tr>
              <a:tr h="230818">
                <a:tc rowSpan="2">
                  <a:txBody>
                    <a:bodyPr/>
                    <a:lstStyle/>
                    <a:p>
                      <a:pPr algn="ctr" rtl="0" fontAlgn="ctr"/>
                      <a:r>
                        <a:rPr lang="en-US" sz="1400" b="0" i="0" u="none" strike="noStrike" dirty="0">
                          <a:solidFill>
                            <a:srgbClr val="000000"/>
                          </a:solidFill>
                          <a:effectLst/>
                          <a:latin typeface="Meiryo UI" panose="020B0604030504040204" pitchFamily="50" charset="-128"/>
                          <a:ea typeface="Meiryo UI" panose="020B0604030504040204" pitchFamily="50" charset="-128"/>
                        </a:rPr>
                        <a:t>LIXIL</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2031</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50.4%</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77764135"/>
                  </a:ext>
                </a:extLst>
              </a:tr>
              <a:tr h="230818">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2031</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56780043"/>
                  </a:ext>
                </a:extLst>
              </a:tr>
              <a:tr h="230818">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リクルート</a:t>
                      </a:r>
                      <a:r>
                        <a:rPr lang="en-US" sz="1400" b="0" i="0" u="none" strike="noStrike" dirty="0">
                          <a:solidFill>
                            <a:srgbClr val="000000"/>
                          </a:solidFill>
                          <a:effectLst/>
                          <a:latin typeface="Meiryo UI" panose="020B0604030504040204" pitchFamily="50" charset="-128"/>
                          <a:ea typeface="Meiryo UI" panose="020B0604030504040204" pitchFamily="50" charset="-128"/>
                        </a:rPr>
                        <a:t>HD</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46.2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56129532"/>
                  </a:ext>
                </a:extLst>
              </a:tr>
              <a:tr h="230818">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4831108"/>
                  </a:ext>
                </a:extLst>
              </a:tr>
              <a:tr h="230818">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リコー</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2015</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63</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88787320"/>
                  </a:ext>
                </a:extLst>
              </a:tr>
              <a:tr h="230818">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購入した製品、輸送、販売した製品の使用による排出量を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48776490"/>
                  </a:ext>
                </a:extLst>
              </a:tr>
              <a:tr h="230818">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ルネサスエレクトロニクス</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2021</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38</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9899210"/>
                  </a:ext>
                </a:extLst>
              </a:tr>
              <a:tr h="343700">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2026</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購入した製品・サービスからの排出量の</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70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％に相当するサプライヤーに</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SBT</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目標を設定</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6346163"/>
                  </a:ext>
                </a:extLst>
              </a:tr>
              <a:tr h="230818">
                <a:tc rowSpan="2">
                  <a:txBody>
                    <a:bodyPr/>
                    <a:lstStyle/>
                    <a:p>
                      <a:pPr algn="ctr" rtl="0" fontAlgn="ctr"/>
                      <a:r>
                        <a:rPr lang="en-US" altLang="ja-JP" sz="1400" b="0" i="0" u="none" strike="noStrike">
                          <a:solidFill>
                            <a:srgbClr val="000000"/>
                          </a:solidFill>
                          <a:effectLst/>
                          <a:latin typeface="Meiryo UI" panose="020B0604030504040204" pitchFamily="50" charset="-128"/>
                          <a:ea typeface="Meiryo UI" panose="020B0604030504040204" pitchFamily="50" charset="-128"/>
                        </a:rPr>
                        <a:t>REINOWA</a:t>
                      </a:r>
                      <a:r>
                        <a:rPr lang="ja-JP" altLang="en-US" sz="1400" b="0" i="0" u="none" strike="noStrike">
                          <a:solidFill>
                            <a:srgbClr val="000000"/>
                          </a:solidFill>
                          <a:effectLst/>
                          <a:latin typeface="Meiryo UI" panose="020B0604030504040204" pitchFamily="50" charset="-128"/>
                          <a:ea typeface="Meiryo UI" panose="020B0604030504040204" pitchFamily="50" charset="-128"/>
                        </a:rPr>
                        <a:t>ホールディングス</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43200380"/>
                  </a:ext>
                </a:extLst>
              </a:tr>
              <a:tr h="317906">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2026</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購入した製品・サービスからの排出量の</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76</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％に相当するサプライヤーに</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SBT</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目標を設定</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15873176"/>
                  </a:ext>
                </a:extLst>
              </a:tr>
              <a:tr h="230818">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レンゴー</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2021</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40359346"/>
                  </a:ext>
                </a:extLst>
              </a:tr>
              <a:tr h="330773">
                <a:tc vMerge="1">
                  <a:txBody>
                    <a:bodyPr/>
                    <a:lstStyle/>
                    <a:p>
                      <a:pPr algn="ctr" rtl="0" fontAlgn="ctr"/>
                      <a:endParaRPr lang="ja-JP"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2021</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購入した商品とサービス、燃料およびエネルギー関連活動、上流の輸送と流通、廃棄物の処理に関するを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79165847"/>
                  </a:ext>
                </a:extLst>
              </a:tr>
              <a:tr h="230818">
                <a:tc rowSpan="2">
                  <a:txBody>
                    <a:bodyPr/>
                    <a:lstStyle/>
                    <a:p>
                      <a:pPr algn="ctr" rtl="0" fontAlgn="ctr"/>
                      <a:r>
                        <a:rPr lang="ja-JP" altLang="en-US" sz="1400" b="0" i="0" u="none" strike="noStrike">
                          <a:solidFill>
                            <a:srgbClr val="000000"/>
                          </a:solidFill>
                          <a:effectLst/>
                          <a:latin typeface="Meiryo UI" panose="020B0604030504040204" pitchFamily="50" charset="-128"/>
                          <a:ea typeface="Meiryo UI" panose="020B0604030504040204" pitchFamily="50" charset="-128"/>
                        </a:rPr>
                        <a:t>ローム</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2018</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50.5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20941730"/>
                  </a:ext>
                </a:extLst>
              </a:tr>
              <a:tr h="230818">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2018</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販売した製品の使用からの排出量を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83823020"/>
                  </a:ext>
                </a:extLst>
              </a:tr>
              <a:tr h="230818">
                <a:tc rowSpan="2">
                  <a:txBody>
                    <a:bodyPr/>
                    <a:lstStyle/>
                    <a:p>
                      <a:pPr algn="ctr" rtl="0" fontAlgn="ctr"/>
                      <a:r>
                        <a:rPr lang="ja-JP" altLang="en-US" sz="1400" b="0" i="0" u="none" strike="noStrike">
                          <a:solidFill>
                            <a:srgbClr val="000000"/>
                          </a:solidFill>
                          <a:effectLst/>
                          <a:latin typeface="Meiryo UI" panose="020B0604030504040204" pitchFamily="50" charset="-128"/>
                          <a:ea typeface="Meiryo UI" panose="020B0604030504040204" pitchFamily="50" charset="-128"/>
                        </a:rPr>
                        <a:t>ロックペイント</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67213957"/>
                  </a:ext>
                </a:extLst>
              </a:tr>
              <a:tr h="230818">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購入した商品とサービス、燃料およびエネルギー関連活動、上流の輸送と流通、販売製品の　</a:t>
                      </a: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処理、および終了時の処理に関するを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48609084"/>
                  </a:ext>
                </a:extLst>
              </a:tr>
              <a:tr h="230818">
                <a:tc rowSpan="2">
                  <a:txBody>
                    <a:bodyPr/>
                    <a:lstStyle/>
                    <a:p>
                      <a:pPr algn="ctr" rtl="0" fontAlgn="ctr"/>
                      <a:r>
                        <a:rPr lang="en-US" sz="1400" b="0" i="0" u="none" strike="noStrike" dirty="0">
                          <a:solidFill>
                            <a:srgbClr val="000000"/>
                          </a:solidFill>
                          <a:effectLst/>
                          <a:latin typeface="Meiryo UI" panose="020B0604030504040204" pitchFamily="50" charset="-128"/>
                          <a:ea typeface="Meiryo UI" panose="020B0604030504040204" pitchFamily="50" charset="-128"/>
                        </a:rPr>
                        <a:t>YKK</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1.5℃</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2018</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50%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25749361"/>
                  </a:ext>
                </a:extLst>
              </a:tr>
              <a:tr h="230818">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2018</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87508178"/>
                  </a:ext>
                </a:extLst>
              </a:tr>
            </a:tbl>
          </a:graphicData>
        </a:graphic>
      </p:graphicFrame>
      <p:sp>
        <p:nvSpPr>
          <p:cNvPr id="14" name="テキスト ボックス 13"/>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テキスト ボックス 9"/>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1" name="テキスト ボックス 10"/>
          <p:cNvSpPr txBox="1">
            <a:spLocks noChangeArrowheads="1"/>
          </p:cNvSpPr>
          <p:nvPr/>
        </p:nvSpPr>
        <p:spPr bwMode="auto">
          <a:xfrm>
            <a:off x="248478" y="7130772"/>
            <a:ext cx="9973117"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765752" eaLnBrk="1" hangingPunct="1">
              <a:defRPr/>
            </a:pPr>
            <a:r>
              <a:rPr lang="en-US" altLang="ja-JP" sz="1100" dirty="0">
                <a:latin typeface="Meiryo UI" pitchFamily="50" charset="-128"/>
                <a:ea typeface="Meiryo UI" pitchFamily="50" charset="-128"/>
                <a:cs typeface="Meiryo UI" pitchFamily="50" charset="-128"/>
              </a:rPr>
              <a:t>※</a:t>
            </a:r>
            <a:r>
              <a:rPr lang="ja-JP" altLang="en-US" sz="1100" dirty="0">
                <a:latin typeface="Meiryo UI" pitchFamily="50" charset="-128"/>
                <a:ea typeface="Meiryo UI" pitchFamily="50" charset="-128"/>
                <a:cs typeface="Meiryo UI" pitchFamily="50" charset="-128"/>
              </a:rPr>
              <a:t>一部企業が</a:t>
            </a:r>
            <a:r>
              <a:rPr lang="en-US" altLang="ja-JP" sz="1100" dirty="0">
                <a:latin typeface="Meiryo UI" pitchFamily="50" charset="-128"/>
                <a:ea typeface="Meiryo UI" pitchFamily="50" charset="-128"/>
                <a:cs typeface="Meiryo UI" pitchFamily="50" charset="-128"/>
              </a:rPr>
              <a:t>WB2℃</a:t>
            </a:r>
            <a:r>
              <a:rPr lang="ja-JP" altLang="en-US" sz="1100" dirty="0">
                <a:latin typeface="Meiryo UI" pitchFamily="50" charset="-128"/>
                <a:ea typeface="Meiryo UI" pitchFamily="50" charset="-128"/>
                <a:cs typeface="Meiryo UI" pitchFamily="50" charset="-128"/>
              </a:rPr>
              <a:t>または</a:t>
            </a:r>
            <a:r>
              <a:rPr lang="en-US" altLang="ja-JP" sz="1100" dirty="0">
                <a:latin typeface="Meiryo UI" pitchFamily="50" charset="-128"/>
                <a:ea typeface="Meiryo UI" pitchFamily="50" charset="-128"/>
                <a:cs typeface="Meiryo UI" pitchFamily="50" charset="-128"/>
              </a:rPr>
              <a:t>2</a:t>
            </a:r>
            <a:r>
              <a:rPr lang="ja-JP" altLang="en-US" sz="1100" dirty="0">
                <a:latin typeface="Meiryo UI" pitchFamily="50" charset="-128"/>
                <a:ea typeface="Meiryo UI" pitchFamily="50" charset="-128"/>
                <a:cs typeface="Meiryo UI" pitchFamily="50" charset="-128"/>
              </a:rPr>
              <a:t>℃の目標水準で認定を取得しているのは、旧版の基準適用時に認定を取得したため。現行の基準では</a:t>
            </a:r>
            <a:r>
              <a:rPr lang="en-US" altLang="ja-JP" sz="1100" dirty="0">
                <a:latin typeface="Meiryo UI" pitchFamily="50" charset="-128"/>
                <a:ea typeface="Meiryo UI" pitchFamily="50" charset="-128"/>
                <a:cs typeface="Meiryo UI" pitchFamily="50" charset="-128"/>
              </a:rPr>
              <a:t>1.5</a:t>
            </a:r>
            <a:r>
              <a:rPr lang="ja-JP" altLang="en-US" sz="1100" dirty="0">
                <a:latin typeface="Meiryo UI" pitchFamily="50" charset="-128"/>
                <a:ea typeface="Meiryo UI" pitchFamily="50" charset="-128"/>
                <a:cs typeface="Meiryo UI" pitchFamily="50" charset="-128"/>
              </a:rPr>
              <a:t>℃の水準で目標を設定する必要がある。</a:t>
            </a:r>
            <a:endParaRPr lang="en-US" altLang="ja-JP" sz="1100" dirty="0">
              <a:latin typeface="Meiryo UI" pitchFamily="50" charset="-128"/>
              <a:ea typeface="Meiryo UI" pitchFamily="50" charset="-128"/>
              <a:cs typeface="Meiryo UI" pitchFamily="50" charset="-128"/>
            </a:endParaRPr>
          </a:p>
        </p:txBody>
      </p:sp>
    </p:spTree>
    <p:extLst>
      <p:ext uri="{BB962C8B-B14F-4D97-AF65-F5344CB8AC3E}">
        <p14:creationId xmlns:p14="http://schemas.microsoft.com/office/powerpoint/2010/main" val="262930584"/>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a:t>
            </a:r>
            <a:r>
              <a:rPr lang="ja-JP" altLang="en-US" dirty="0"/>
              <a:t>認定取得済み日本企業の取組 </a:t>
            </a:r>
            <a:r>
              <a:rPr lang="en-US" altLang="ja-JP" dirty="0"/>
              <a:t>15/22</a:t>
            </a:r>
            <a:endParaRPr kumimoji="1" lang="ja-JP" altLang="en-US" dirty="0"/>
          </a:p>
        </p:txBody>
      </p:sp>
      <p:sp>
        <p:nvSpPr>
          <p:cNvPr id="11" name="テキスト ボックス 10"/>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3" name="テキスト ボックス 12"/>
          <p:cNvSpPr txBox="1"/>
          <p:nvPr/>
        </p:nvSpPr>
        <p:spPr>
          <a:xfrm>
            <a:off x="379164" y="940715"/>
            <a:ext cx="1585690" cy="261610"/>
          </a:xfrm>
          <a:prstGeom prst="rect">
            <a:avLst/>
          </a:prstGeom>
          <a:noFill/>
        </p:spPr>
        <p:txBody>
          <a:bodyPr wrap="none" rtlCol="0">
            <a:spAutoFit/>
          </a:bodyPr>
          <a:lstStyle/>
          <a:p>
            <a:r>
              <a:rPr lang="en-US" altLang="ja-JP" sz="1100" dirty="0"/>
              <a:t>※</a:t>
            </a:r>
            <a:r>
              <a:rPr lang="ja-JP" altLang="en-US" sz="1100" dirty="0"/>
              <a:t>目標水準別の</a:t>
            </a:r>
            <a:r>
              <a:rPr lang="en-US" altLang="ja-JP" sz="1100" dirty="0"/>
              <a:t>50</a:t>
            </a:r>
            <a:r>
              <a:rPr lang="ja-JP" altLang="en-US" sz="1100" dirty="0"/>
              <a:t>音順</a:t>
            </a:r>
            <a:endParaRPr kumimoji="1" lang="ja-JP" altLang="en-US" sz="1100" dirty="0"/>
          </a:p>
        </p:txBody>
      </p:sp>
      <p:graphicFrame>
        <p:nvGraphicFramePr>
          <p:cNvPr id="7" name="表 6"/>
          <p:cNvGraphicFramePr>
            <a:graphicFrameLocks noGrp="1"/>
          </p:cNvGraphicFramePr>
          <p:nvPr>
            <p:extLst>
              <p:ext uri="{D42A27DB-BD31-4B8C-83A1-F6EECF244321}">
                <p14:modId xmlns:p14="http://schemas.microsoft.com/office/powerpoint/2010/main" val="1272261368"/>
              </p:ext>
            </p:extLst>
          </p:nvPr>
        </p:nvGraphicFramePr>
        <p:xfrm>
          <a:off x="415197" y="1215813"/>
          <a:ext cx="9806398" cy="5918994"/>
        </p:xfrm>
        <a:graphic>
          <a:graphicData uri="http://schemas.openxmlformats.org/drawingml/2006/table">
            <a:tbl>
              <a:tblPr firstRow="1" bandRow="1"/>
              <a:tblGrid>
                <a:gridCol w="1152127">
                  <a:extLst>
                    <a:ext uri="{9D8B030D-6E8A-4147-A177-3AD203B41FA5}">
                      <a16:colId xmlns:a16="http://schemas.microsoft.com/office/drawing/2014/main" val="20000"/>
                    </a:ext>
                  </a:extLst>
                </a:gridCol>
                <a:gridCol w="864096">
                  <a:extLst>
                    <a:ext uri="{9D8B030D-6E8A-4147-A177-3AD203B41FA5}">
                      <a16:colId xmlns:a16="http://schemas.microsoft.com/office/drawing/2014/main" val="20006"/>
                    </a:ext>
                  </a:extLst>
                </a:gridCol>
                <a:gridCol w="630578">
                  <a:extLst>
                    <a:ext uri="{9D8B030D-6E8A-4147-A177-3AD203B41FA5}">
                      <a16:colId xmlns:a16="http://schemas.microsoft.com/office/drawing/2014/main" val="20001"/>
                    </a:ext>
                  </a:extLst>
                </a:gridCol>
                <a:gridCol w="727870">
                  <a:extLst>
                    <a:ext uri="{9D8B030D-6E8A-4147-A177-3AD203B41FA5}">
                      <a16:colId xmlns:a16="http://schemas.microsoft.com/office/drawing/2014/main" val="20002"/>
                    </a:ext>
                  </a:extLst>
                </a:gridCol>
                <a:gridCol w="727870">
                  <a:extLst>
                    <a:ext uri="{9D8B030D-6E8A-4147-A177-3AD203B41FA5}">
                      <a16:colId xmlns:a16="http://schemas.microsoft.com/office/drawing/2014/main" val="20003"/>
                    </a:ext>
                  </a:extLst>
                </a:gridCol>
                <a:gridCol w="529360">
                  <a:extLst>
                    <a:ext uri="{9D8B030D-6E8A-4147-A177-3AD203B41FA5}">
                      <a16:colId xmlns:a16="http://schemas.microsoft.com/office/drawing/2014/main" val="20004"/>
                    </a:ext>
                  </a:extLst>
                </a:gridCol>
                <a:gridCol w="5174497">
                  <a:extLst>
                    <a:ext uri="{9D8B030D-6E8A-4147-A177-3AD203B41FA5}">
                      <a16:colId xmlns:a16="http://schemas.microsoft.com/office/drawing/2014/main" val="20005"/>
                    </a:ext>
                  </a:extLst>
                </a:gridCol>
              </a:tblGrid>
              <a:tr h="779245">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企業名</a:t>
                      </a:r>
                      <a:r>
                        <a:rPr kumimoji="1" lang="en-US" altLang="ja-JP" sz="8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※50</a:t>
                      </a:r>
                      <a:r>
                        <a:rPr kumimoji="1" lang="ja-JP" altLang="en-US" sz="8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音順</a:t>
                      </a:r>
                    </a:p>
                  </a:txBody>
                  <a:tcPr marL="45720" marR="4572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目標水準</a:t>
                      </a:r>
                      <a:endParaRPr kumimoji="1" lang="en-US" altLang="ja-JP"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en-US" altLang="ja-JP" sz="8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※Scope1+2</a:t>
                      </a:r>
                      <a:r>
                        <a:rPr kumimoji="1" lang="ja-JP" altLang="en-US" sz="8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目標（中期）</a:t>
                      </a:r>
                      <a:endParaRPr kumimoji="1" lang="en-US" altLang="ja-JP" sz="8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45720" marR="4572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en-US" altLang="ja-JP"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Scope</a:t>
                      </a:r>
                      <a:endPar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基準年</a:t>
                      </a: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目標年</a:t>
                      </a: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単位</a:t>
                      </a: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概要</a:t>
                      </a:r>
                    </a:p>
                  </a:txBody>
                  <a:tcPr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extLst>
                  <a:ext uri="{0D108BD9-81ED-4DB2-BD59-A6C34878D82A}">
                    <a16:rowId xmlns:a16="http://schemas.microsoft.com/office/drawing/2014/main" val="10000"/>
                  </a:ext>
                </a:extLst>
              </a:tr>
              <a:tr h="247121">
                <a:tc rowSpan="3">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トヨタ自動車</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3">
                  <a:txBody>
                    <a:bodyPr/>
                    <a:lstStyle/>
                    <a:p>
                      <a:pPr algn="ctr" rtl="0" fontAlgn="ctr"/>
                      <a:r>
                        <a:rPr lang="en-US" sz="1100" b="0" i="0" u="none" strike="noStrike" dirty="0">
                          <a:solidFill>
                            <a:srgbClr val="000000"/>
                          </a:solidFill>
                          <a:effectLst/>
                          <a:latin typeface="Meiryo UI" panose="020B0604030504040204" pitchFamily="50" charset="-128"/>
                          <a:ea typeface="Meiryo UI" panose="020B0604030504040204" pitchFamily="50" charset="-128"/>
                        </a:rPr>
                        <a:t>1.5°C/</a:t>
                      </a:r>
                    </a:p>
                    <a:p>
                      <a:pPr algn="ctr" rtl="0" fontAlgn="ctr"/>
                      <a:r>
                        <a:rPr lang="en-US" sz="1100" b="0" i="0" u="none" strike="noStrike" dirty="0">
                          <a:solidFill>
                            <a:srgbClr val="000000"/>
                          </a:solidFill>
                          <a:effectLst/>
                          <a:latin typeface="Meiryo UI" panose="020B0604030504040204" pitchFamily="50" charset="-128"/>
                          <a:ea typeface="Meiryo UI" panose="020B0604030504040204" pitchFamily="50" charset="-128"/>
                        </a:rPr>
                        <a:t>WB2°C </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2035</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68</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32276034"/>
                  </a:ext>
                </a:extLst>
              </a:tr>
              <a:tr h="247121">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rtl="0" fontAlgn="ctr"/>
                      <a:r>
                        <a:rPr lang="en-US" sz="1100" b="0" i="0" u="none" strike="noStrike" dirty="0">
                          <a:solidFill>
                            <a:srgbClr val="000000"/>
                          </a:solidFill>
                          <a:effectLst/>
                          <a:latin typeface="Meiryo UI" panose="020B0604030504040204" pitchFamily="50" charset="-128"/>
                          <a:ea typeface="Meiryo UI" panose="020B0604030504040204" pitchFamily="50" charset="-128"/>
                        </a:rPr>
                        <a:t>WB2°C </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原単位</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販売した製品の使用からの排出量を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33.3</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53647354"/>
                  </a:ext>
                </a:extLst>
              </a:tr>
              <a:tr h="247121">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中型および大型貨物トラックからの排出量を、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 </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台あたり </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11.6% </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87733525"/>
                  </a:ext>
                </a:extLst>
              </a:tr>
              <a:tr h="247121">
                <a:tc rowSpan="2">
                  <a:txBody>
                    <a:bodyPr/>
                    <a:lstStyle/>
                    <a:p>
                      <a:pPr algn="ctr" rtl="0" fontAlgn="ctr"/>
                      <a:r>
                        <a:rPr lang="ja-JP" altLang="en-US" sz="1400" b="0" i="0" u="none" strike="noStrike">
                          <a:solidFill>
                            <a:srgbClr val="000000"/>
                          </a:solidFill>
                          <a:effectLst/>
                          <a:latin typeface="Meiryo UI" panose="020B0604030504040204" pitchFamily="50" charset="-128"/>
                          <a:ea typeface="Meiryo UI" panose="020B0604030504040204" pitchFamily="50" charset="-128"/>
                        </a:rPr>
                        <a:t>朝日ウッドテック</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sz="1100" b="0" i="0" u="none" strike="noStrike" dirty="0">
                          <a:solidFill>
                            <a:srgbClr val="000000"/>
                          </a:solidFill>
                          <a:effectLst/>
                          <a:latin typeface="Meiryo UI" panose="020B0604030504040204" pitchFamily="50" charset="-128"/>
                          <a:ea typeface="Meiryo UI" panose="020B0604030504040204" pitchFamily="50" charset="-128"/>
                        </a:rPr>
                        <a:t>WB2℃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2031</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28</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32705180"/>
                  </a:ext>
                </a:extLst>
              </a:tr>
              <a:tr h="337591">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2027</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購入した製品・サービス、輸送・配送（上流）による 排出量の</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80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％に相当する</a:t>
                      </a: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p>
                      <a:pPr algn="l"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 </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サプライヤーに</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SBT</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目標を設定させる</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6603396"/>
                  </a:ext>
                </a:extLst>
              </a:tr>
              <a:tr h="247121">
                <a:tc rowSpan="2">
                  <a:txBody>
                    <a:bodyPr/>
                    <a:lstStyle/>
                    <a:p>
                      <a:pPr algn="ctr" rtl="0" fontAlgn="ctr"/>
                      <a:r>
                        <a:rPr lang="ja-JP" altLang="en-US" sz="1400" b="0" i="0" u="none" strike="noStrike">
                          <a:solidFill>
                            <a:srgbClr val="000000"/>
                          </a:solidFill>
                          <a:effectLst/>
                          <a:latin typeface="Meiryo UI" panose="020B0604030504040204" pitchFamily="50" charset="-128"/>
                          <a:ea typeface="Meiryo UI" panose="020B0604030504040204" pitchFamily="50" charset="-128"/>
                        </a:rPr>
                        <a:t>飛鳥建設</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sz="1100" b="0" i="0" u="none" strike="noStrike">
                          <a:solidFill>
                            <a:srgbClr val="000000"/>
                          </a:solidFill>
                          <a:effectLst/>
                          <a:latin typeface="Meiryo UI" panose="020B0604030504040204" pitchFamily="50" charset="-128"/>
                          <a:ea typeface="Meiryo UI" panose="020B0604030504040204" pitchFamily="50" charset="-128"/>
                        </a:rPr>
                        <a:t>WB2℃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56151542"/>
                  </a:ext>
                </a:extLst>
              </a:tr>
              <a:tr h="247121">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購入した製品・サービス、販売した製品の使用による排出量を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13</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41513475"/>
                  </a:ext>
                </a:extLst>
              </a:tr>
              <a:tr h="247121">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安藤・間</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sz="1100" b="0" i="0" u="none" strike="noStrike" dirty="0">
                          <a:solidFill>
                            <a:srgbClr val="000000"/>
                          </a:solidFill>
                          <a:effectLst/>
                          <a:latin typeface="Meiryo UI" panose="020B0604030504040204" pitchFamily="50" charset="-128"/>
                          <a:ea typeface="Meiryo UI" panose="020B0604030504040204" pitchFamily="50" charset="-128"/>
                        </a:rPr>
                        <a:t>WB2℃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2017</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33</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40689163"/>
                  </a:ext>
                </a:extLst>
              </a:tr>
              <a:tr h="247121">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2017</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購入した製品・サービス、販売した製品の使用による排出量を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52111331"/>
                  </a:ext>
                </a:extLst>
              </a:tr>
              <a:tr h="247121">
                <a:tc rowSpan="2">
                  <a:txBody>
                    <a:bodyPr/>
                    <a:lstStyle/>
                    <a:p>
                      <a:pPr algn="ctr" rtl="0" fontAlgn="ctr"/>
                      <a:r>
                        <a:rPr lang="en-US" altLang="ja-JP" sz="1400" b="0" i="0" u="none" strike="noStrike" dirty="0">
                          <a:solidFill>
                            <a:srgbClr val="000000"/>
                          </a:solidFill>
                          <a:effectLst/>
                          <a:latin typeface="Meiryo UI" panose="020B0604030504040204" pitchFamily="50" charset="-128"/>
                          <a:ea typeface="Meiryo UI" panose="020B0604030504040204" pitchFamily="50" charset="-128"/>
                        </a:rPr>
                        <a:t>ANA</a:t>
                      </a: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ホールディングス</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sz="1100" b="0" i="0" u="none" strike="noStrike">
                          <a:solidFill>
                            <a:srgbClr val="000000"/>
                          </a:solidFill>
                          <a:effectLst/>
                          <a:latin typeface="Meiryo UI" panose="020B0604030504040204" pitchFamily="50" charset="-128"/>
                          <a:ea typeface="Meiryo UI" panose="020B0604030504040204" pitchFamily="50" charset="-128"/>
                        </a:rPr>
                        <a:t>WB2℃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原単位</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有償トンキロあたりの、</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Scope1</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と燃料及びエネルギー活動からの排出量を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29</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46852071"/>
                  </a:ext>
                </a:extLst>
              </a:tr>
              <a:tr h="367977">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上記以外の</a:t>
                      </a:r>
                      <a:r>
                        <a:rPr lang="en-US" sz="1100" b="0" i="0" u="none" strike="noStrike" dirty="0">
                          <a:solidFill>
                            <a:srgbClr val="000000"/>
                          </a:solidFill>
                          <a:effectLst/>
                          <a:latin typeface="Meiryo UI" panose="020B0604030504040204" pitchFamily="50" charset="-128"/>
                          <a:ea typeface="Meiryo UI" panose="020B0604030504040204" pitchFamily="50" charset="-128"/>
                        </a:rPr>
                        <a:t>Scope1,2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27.5%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40491532"/>
                  </a:ext>
                </a:extLst>
              </a:tr>
              <a:tr h="247121">
                <a:tc rowSpan="3">
                  <a:txBody>
                    <a:bodyPr/>
                    <a:lstStyle/>
                    <a:p>
                      <a:pPr algn="ctr" rtl="0" fontAlgn="ctr"/>
                      <a:r>
                        <a:rPr lang="en-US" sz="1400" b="0" i="0" u="none" strike="noStrike">
                          <a:solidFill>
                            <a:srgbClr val="000000"/>
                          </a:solidFill>
                          <a:effectLst/>
                          <a:latin typeface="Meiryo UI" panose="020B0604030504040204" pitchFamily="50" charset="-128"/>
                          <a:ea typeface="Meiryo UI" panose="020B0604030504040204" pitchFamily="50" charset="-128"/>
                        </a:rPr>
                        <a:t>AGC</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3">
                  <a:txBody>
                    <a:bodyPr/>
                    <a:lstStyle/>
                    <a:p>
                      <a:pPr algn="ctr" rtl="0" fontAlgn="ctr"/>
                      <a:r>
                        <a:rPr lang="en-US" sz="1100" b="0" i="0" u="none" strike="noStrike" dirty="0">
                          <a:solidFill>
                            <a:srgbClr val="000000"/>
                          </a:solidFill>
                          <a:effectLst/>
                          <a:latin typeface="Meiryo UI" panose="020B0604030504040204" pitchFamily="50" charset="-128"/>
                          <a:ea typeface="Meiryo UI" panose="020B0604030504040204" pitchFamily="50" charset="-128"/>
                        </a:rPr>
                        <a:t>WB2℃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30% </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13180587"/>
                  </a:ext>
                </a:extLst>
              </a:tr>
              <a:tr h="485224">
                <a:tc vMerge="1">
                  <a:txBody>
                    <a:bodyPr/>
                    <a:lstStyle/>
                    <a:p>
                      <a:endParaRPr kumimoji="1" lang="ja-JP" altLang="en-US"/>
                    </a:p>
                  </a:txBody>
                  <a:tcPr/>
                </a:tc>
                <a:tc vMerge="1">
                  <a:txBody>
                    <a:bodyPr/>
                    <a:lstStyle/>
                    <a:p>
                      <a:endParaRPr kumimoji="1" lang="ja-JP" altLang="en-US"/>
                    </a:p>
                  </a:txBody>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原単位</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 </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販売した製品の加工、販売した製品の使用、および販売した製品の廃棄処理からの</a:t>
                      </a: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p>
                      <a:pPr algn="l"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 </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89983122"/>
                  </a:ext>
                </a:extLst>
              </a:tr>
              <a:tr h="485224">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ー</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2027</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ー</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購入した商品とサービス、燃料およびエネルギーに関連する活動に対応する排出量で計算され</a:t>
                      </a: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たサプライヤーのうち</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に科学的に根拠のある目標を設定させる</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65644134"/>
                  </a:ext>
                </a:extLst>
              </a:tr>
              <a:tr h="247121">
                <a:tc rowSpan="2">
                  <a:txBody>
                    <a:bodyPr/>
                    <a:lstStyle/>
                    <a:p>
                      <a:pPr algn="ctr" rtl="0" fontAlgn="ctr"/>
                      <a:r>
                        <a:rPr lang="ja-JP" altLang="en-US" sz="1400" b="0" i="0" u="none" strike="noStrike">
                          <a:solidFill>
                            <a:srgbClr val="000000"/>
                          </a:solidFill>
                          <a:effectLst/>
                          <a:latin typeface="Meiryo UI" panose="020B0604030504040204" pitchFamily="50" charset="-128"/>
                          <a:ea typeface="Meiryo UI" panose="020B0604030504040204" pitchFamily="50" charset="-128"/>
                        </a:rPr>
                        <a:t>奥村組</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sz="1100" b="0" i="0" u="none" strike="noStrike">
                          <a:solidFill>
                            <a:srgbClr val="000000"/>
                          </a:solidFill>
                          <a:effectLst/>
                          <a:latin typeface="Meiryo UI" panose="020B0604030504040204" pitchFamily="50" charset="-128"/>
                          <a:ea typeface="Meiryo UI" panose="020B0604030504040204" pitchFamily="50" charset="-128"/>
                        </a:rPr>
                        <a:t>WB2℃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29384355"/>
                  </a:ext>
                </a:extLst>
              </a:tr>
              <a:tr h="247121">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13%</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58660392"/>
                  </a:ext>
                </a:extLst>
              </a:tr>
              <a:tr h="247121">
                <a:tc rowSpan="2">
                  <a:txBody>
                    <a:bodyPr/>
                    <a:lstStyle/>
                    <a:p>
                      <a:pPr algn="ctr" rtl="0" fontAlgn="ctr"/>
                      <a:r>
                        <a:rPr lang="ja-JP" altLang="en-US" sz="1400" b="0" i="0" u="none" strike="noStrike">
                          <a:solidFill>
                            <a:srgbClr val="000000"/>
                          </a:solidFill>
                          <a:effectLst/>
                          <a:latin typeface="Meiryo UI" panose="020B0604030504040204" pitchFamily="50" charset="-128"/>
                          <a:ea typeface="Meiryo UI" panose="020B0604030504040204" pitchFamily="50" charset="-128"/>
                        </a:rPr>
                        <a:t>カシオ計算機</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sz="1100" b="0" i="0" u="none" strike="noStrike">
                          <a:solidFill>
                            <a:srgbClr val="000000"/>
                          </a:solidFill>
                          <a:effectLst/>
                          <a:latin typeface="Meiryo UI" panose="020B0604030504040204" pitchFamily="50" charset="-128"/>
                          <a:ea typeface="Meiryo UI" panose="020B0604030504040204" pitchFamily="50" charset="-128"/>
                        </a:rPr>
                        <a:t>WB2℃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2018</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38%</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77038323"/>
                  </a:ext>
                </a:extLst>
              </a:tr>
              <a:tr h="247121">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2018</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購入した商品・サービス、販売した製品の使用による排出を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64454299"/>
                  </a:ext>
                </a:extLst>
              </a:tr>
            </a:tbl>
          </a:graphicData>
        </a:graphic>
      </p:graphicFrame>
      <p:sp>
        <p:nvSpPr>
          <p:cNvPr id="12" name="テキスト ボックス 11"/>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8" name="テキスト ボックス 7"/>
          <p:cNvSpPr txBox="1">
            <a:spLocks noChangeArrowheads="1"/>
          </p:cNvSpPr>
          <p:nvPr/>
        </p:nvSpPr>
        <p:spPr bwMode="auto">
          <a:xfrm>
            <a:off x="248478" y="7130772"/>
            <a:ext cx="9973117"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765752" eaLnBrk="1" hangingPunct="1">
              <a:defRPr/>
            </a:pPr>
            <a:r>
              <a:rPr lang="en-US" altLang="ja-JP" sz="1100" dirty="0">
                <a:latin typeface="Meiryo UI" pitchFamily="50" charset="-128"/>
                <a:ea typeface="Meiryo UI" pitchFamily="50" charset="-128"/>
                <a:cs typeface="Meiryo UI" pitchFamily="50" charset="-128"/>
              </a:rPr>
              <a:t>※</a:t>
            </a:r>
            <a:r>
              <a:rPr lang="ja-JP" altLang="en-US" sz="1100" dirty="0">
                <a:latin typeface="Meiryo UI" pitchFamily="50" charset="-128"/>
                <a:ea typeface="Meiryo UI" pitchFamily="50" charset="-128"/>
                <a:cs typeface="Meiryo UI" pitchFamily="50" charset="-128"/>
              </a:rPr>
              <a:t>一部企業が</a:t>
            </a:r>
            <a:r>
              <a:rPr lang="en-US" altLang="ja-JP" sz="1100" dirty="0">
                <a:latin typeface="Meiryo UI" pitchFamily="50" charset="-128"/>
                <a:ea typeface="Meiryo UI" pitchFamily="50" charset="-128"/>
                <a:cs typeface="Meiryo UI" pitchFamily="50" charset="-128"/>
              </a:rPr>
              <a:t>WB2℃</a:t>
            </a:r>
            <a:r>
              <a:rPr lang="ja-JP" altLang="en-US" sz="1100" dirty="0">
                <a:latin typeface="Meiryo UI" pitchFamily="50" charset="-128"/>
                <a:ea typeface="Meiryo UI" pitchFamily="50" charset="-128"/>
                <a:cs typeface="Meiryo UI" pitchFamily="50" charset="-128"/>
              </a:rPr>
              <a:t>または</a:t>
            </a:r>
            <a:r>
              <a:rPr lang="en-US" altLang="ja-JP" sz="1100" dirty="0">
                <a:latin typeface="Meiryo UI" pitchFamily="50" charset="-128"/>
                <a:ea typeface="Meiryo UI" pitchFamily="50" charset="-128"/>
                <a:cs typeface="Meiryo UI" pitchFamily="50" charset="-128"/>
              </a:rPr>
              <a:t>2</a:t>
            </a:r>
            <a:r>
              <a:rPr lang="ja-JP" altLang="en-US" sz="1100" dirty="0">
                <a:latin typeface="Meiryo UI" pitchFamily="50" charset="-128"/>
                <a:ea typeface="Meiryo UI" pitchFamily="50" charset="-128"/>
                <a:cs typeface="Meiryo UI" pitchFamily="50" charset="-128"/>
              </a:rPr>
              <a:t>℃の目標水準で認定を取得しているのは、旧版の基準適用時に認定を取得したため。現行の基準では</a:t>
            </a:r>
            <a:r>
              <a:rPr lang="en-US" altLang="ja-JP" sz="1100" dirty="0">
                <a:latin typeface="Meiryo UI" pitchFamily="50" charset="-128"/>
                <a:ea typeface="Meiryo UI" pitchFamily="50" charset="-128"/>
                <a:cs typeface="Meiryo UI" pitchFamily="50" charset="-128"/>
              </a:rPr>
              <a:t>1.5</a:t>
            </a:r>
            <a:r>
              <a:rPr lang="ja-JP" altLang="en-US" sz="1100" dirty="0">
                <a:latin typeface="Meiryo UI" pitchFamily="50" charset="-128"/>
                <a:ea typeface="Meiryo UI" pitchFamily="50" charset="-128"/>
                <a:cs typeface="Meiryo UI" pitchFamily="50" charset="-128"/>
              </a:rPr>
              <a:t>℃の水準で目標を設定する必要がある。</a:t>
            </a:r>
            <a:endParaRPr lang="en-US" altLang="ja-JP" sz="1100" dirty="0">
              <a:latin typeface="Meiryo UI" pitchFamily="50" charset="-128"/>
              <a:ea typeface="Meiryo UI" pitchFamily="50" charset="-128"/>
              <a:cs typeface="Meiryo UI" pitchFamily="50" charset="-128"/>
            </a:endParaRPr>
          </a:p>
        </p:txBody>
      </p:sp>
    </p:spTree>
    <p:extLst>
      <p:ext uri="{BB962C8B-B14F-4D97-AF65-F5344CB8AC3E}">
        <p14:creationId xmlns:p14="http://schemas.microsoft.com/office/powerpoint/2010/main" val="2307303246"/>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a:t>
            </a:r>
            <a:r>
              <a:rPr lang="ja-JP" altLang="en-US" dirty="0"/>
              <a:t>認定取得済み日本企業の取組 </a:t>
            </a:r>
            <a:r>
              <a:rPr lang="en-US" altLang="ja-JP" dirty="0"/>
              <a:t>16/22</a:t>
            </a:r>
            <a:endParaRPr kumimoji="1" lang="ja-JP" altLang="en-US" dirty="0"/>
          </a:p>
        </p:txBody>
      </p:sp>
      <p:sp>
        <p:nvSpPr>
          <p:cNvPr id="11" name="テキスト ボックス 10"/>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3" name="テキスト ボックス 12"/>
          <p:cNvSpPr txBox="1"/>
          <p:nvPr/>
        </p:nvSpPr>
        <p:spPr>
          <a:xfrm>
            <a:off x="379164" y="940715"/>
            <a:ext cx="1585690" cy="261610"/>
          </a:xfrm>
          <a:prstGeom prst="rect">
            <a:avLst/>
          </a:prstGeom>
          <a:noFill/>
        </p:spPr>
        <p:txBody>
          <a:bodyPr wrap="none" rtlCol="0">
            <a:spAutoFit/>
          </a:bodyPr>
          <a:lstStyle/>
          <a:p>
            <a:r>
              <a:rPr lang="en-US" altLang="ja-JP" sz="1100" dirty="0"/>
              <a:t>※</a:t>
            </a:r>
            <a:r>
              <a:rPr lang="ja-JP" altLang="en-US" sz="1100" dirty="0"/>
              <a:t>目標水準別の</a:t>
            </a:r>
            <a:r>
              <a:rPr lang="en-US" altLang="ja-JP" sz="1100" dirty="0"/>
              <a:t>50</a:t>
            </a:r>
            <a:r>
              <a:rPr lang="ja-JP" altLang="en-US" sz="1100" dirty="0"/>
              <a:t>音順</a:t>
            </a:r>
            <a:endParaRPr kumimoji="1" lang="ja-JP" altLang="en-US" sz="1100" dirty="0"/>
          </a:p>
        </p:txBody>
      </p:sp>
      <p:graphicFrame>
        <p:nvGraphicFramePr>
          <p:cNvPr id="7" name="表 6"/>
          <p:cNvGraphicFramePr>
            <a:graphicFrameLocks noGrp="1"/>
          </p:cNvGraphicFramePr>
          <p:nvPr>
            <p:extLst>
              <p:ext uri="{D42A27DB-BD31-4B8C-83A1-F6EECF244321}">
                <p14:modId xmlns:p14="http://schemas.microsoft.com/office/powerpoint/2010/main" val="3614628703"/>
              </p:ext>
            </p:extLst>
          </p:nvPr>
        </p:nvGraphicFramePr>
        <p:xfrm>
          <a:off x="415197" y="1215811"/>
          <a:ext cx="9806398" cy="5403145"/>
        </p:xfrm>
        <a:graphic>
          <a:graphicData uri="http://schemas.openxmlformats.org/drawingml/2006/table">
            <a:tbl>
              <a:tblPr firstRow="1" bandRow="1"/>
              <a:tblGrid>
                <a:gridCol w="1152127">
                  <a:extLst>
                    <a:ext uri="{9D8B030D-6E8A-4147-A177-3AD203B41FA5}">
                      <a16:colId xmlns:a16="http://schemas.microsoft.com/office/drawing/2014/main" val="20000"/>
                    </a:ext>
                  </a:extLst>
                </a:gridCol>
                <a:gridCol w="864096">
                  <a:extLst>
                    <a:ext uri="{9D8B030D-6E8A-4147-A177-3AD203B41FA5}">
                      <a16:colId xmlns:a16="http://schemas.microsoft.com/office/drawing/2014/main" val="20006"/>
                    </a:ext>
                  </a:extLst>
                </a:gridCol>
                <a:gridCol w="630578">
                  <a:extLst>
                    <a:ext uri="{9D8B030D-6E8A-4147-A177-3AD203B41FA5}">
                      <a16:colId xmlns:a16="http://schemas.microsoft.com/office/drawing/2014/main" val="20001"/>
                    </a:ext>
                  </a:extLst>
                </a:gridCol>
                <a:gridCol w="727870">
                  <a:extLst>
                    <a:ext uri="{9D8B030D-6E8A-4147-A177-3AD203B41FA5}">
                      <a16:colId xmlns:a16="http://schemas.microsoft.com/office/drawing/2014/main" val="20002"/>
                    </a:ext>
                  </a:extLst>
                </a:gridCol>
                <a:gridCol w="727870">
                  <a:extLst>
                    <a:ext uri="{9D8B030D-6E8A-4147-A177-3AD203B41FA5}">
                      <a16:colId xmlns:a16="http://schemas.microsoft.com/office/drawing/2014/main" val="20003"/>
                    </a:ext>
                  </a:extLst>
                </a:gridCol>
                <a:gridCol w="529360">
                  <a:extLst>
                    <a:ext uri="{9D8B030D-6E8A-4147-A177-3AD203B41FA5}">
                      <a16:colId xmlns:a16="http://schemas.microsoft.com/office/drawing/2014/main" val="20004"/>
                    </a:ext>
                  </a:extLst>
                </a:gridCol>
                <a:gridCol w="5174497">
                  <a:extLst>
                    <a:ext uri="{9D8B030D-6E8A-4147-A177-3AD203B41FA5}">
                      <a16:colId xmlns:a16="http://schemas.microsoft.com/office/drawing/2014/main" val="20005"/>
                    </a:ext>
                  </a:extLst>
                </a:gridCol>
              </a:tblGrid>
              <a:tr h="866926">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企業名</a:t>
                      </a:r>
                      <a:r>
                        <a:rPr kumimoji="1" lang="en-US" altLang="ja-JP" sz="8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※50</a:t>
                      </a:r>
                      <a:r>
                        <a:rPr kumimoji="1" lang="ja-JP" altLang="en-US" sz="8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音順</a:t>
                      </a:r>
                    </a:p>
                  </a:txBody>
                  <a:tcPr marL="45720" marR="4572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目標水準</a:t>
                      </a:r>
                      <a:endParaRPr kumimoji="1" lang="en-US" altLang="ja-JP"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en-US" altLang="ja-JP" sz="8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※Scope1+2</a:t>
                      </a:r>
                      <a:r>
                        <a:rPr kumimoji="1" lang="ja-JP" altLang="en-US" sz="8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目標（中期）</a:t>
                      </a:r>
                      <a:endParaRPr kumimoji="1" lang="en-US" altLang="ja-JP" sz="8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45720" marR="4572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en-US" altLang="ja-JP"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Scope</a:t>
                      </a:r>
                      <a:endPar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基準年</a:t>
                      </a: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目標年</a:t>
                      </a: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単位</a:t>
                      </a: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概要</a:t>
                      </a:r>
                    </a:p>
                  </a:txBody>
                  <a:tcPr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extLst>
                  <a:ext uri="{0D108BD9-81ED-4DB2-BD59-A6C34878D82A}">
                    <a16:rowId xmlns:a16="http://schemas.microsoft.com/office/drawing/2014/main" val="10000"/>
                  </a:ext>
                </a:extLst>
              </a:tr>
              <a:tr h="274927">
                <a:tc rowSpan="3">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九州電力</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3">
                  <a:txBody>
                    <a:bodyPr/>
                    <a:lstStyle/>
                    <a:p>
                      <a:pPr algn="ctr" rtl="0" fontAlgn="ctr"/>
                      <a:r>
                        <a:rPr lang="en-US" sz="1100" b="0" i="0" u="none" strike="noStrike" dirty="0">
                          <a:solidFill>
                            <a:srgbClr val="000000"/>
                          </a:solidFill>
                          <a:effectLst/>
                          <a:latin typeface="Meiryo UI" panose="020B0604030504040204" pitchFamily="50" charset="-128"/>
                          <a:ea typeface="Meiryo UI" panose="020B0604030504040204" pitchFamily="50" charset="-128"/>
                        </a:rPr>
                        <a:t>WB2℃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2021</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2031</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 MWh</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当たりの排出量を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47</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28867519"/>
                  </a:ext>
                </a:extLst>
              </a:tr>
              <a:tr h="274927">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2021</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2031</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販売した電力に関わる排出量を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MWh</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当たり</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47</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6827373"/>
                  </a:ext>
                </a:extLst>
              </a:tr>
              <a:tr h="274927">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2021</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2031</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燃料・エネルギー関連活動・投資および販売した製品の使用による排出量を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4394021"/>
                  </a:ext>
                </a:extLst>
              </a:tr>
              <a:tr h="274927">
                <a:tc rowSpan="2">
                  <a:txBody>
                    <a:bodyPr/>
                    <a:lstStyle/>
                    <a:p>
                      <a:pPr algn="ctr" rtl="0" fontAlgn="ctr"/>
                      <a:r>
                        <a:rPr lang="ja-JP" altLang="en-US" sz="1400" b="0" i="0" u="none" strike="noStrike">
                          <a:solidFill>
                            <a:srgbClr val="000000"/>
                          </a:solidFill>
                          <a:effectLst/>
                          <a:latin typeface="Meiryo UI" panose="020B0604030504040204" pitchFamily="50" charset="-128"/>
                          <a:ea typeface="Meiryo UI" panose="020B0604030504040204" pitchFamily="50" charset="-128"/>
                        </a:rPr>
                        <a:t>小松製作所</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sz="1100" b="0" i="0" u="none" strike="noStrike">
                          <a:solidFill>
                            <a:srgbClr val="000000"/>
                          </a:solidFill>
                          <a:effectLst/>
                          <a:latin typeface="Meiryo UI" panose="020B0604030504040204" pitchFamily="50" charset="-128"/>
                          <a:ea typeface="Meiryo UI" panose="020B0604030504040204" pitchFamily="50" charset="-128"/>
                        </a:rPr>
                        <a:t>WB2℃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72932212"/>
                  </a:ext>
                </a:extLst>
              </a:tr>
              <a:tr h="274927">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09430750"/>
                  </a:ext>
                </a:extLst>
              </a:tr>
              <a:tr h="274927">
                <a:tc rowSpan="2">
                  <a:txBody>
                    <a:bodyPr/>
                    <a:lstStyle/>
                    <a:p>
                      <a:pPr algn="ctr" rtl="0" fontAlgn="ctr"/>
                      <a:r>
                        <a:rPr lang="ja-JP" altLang="en-US" sz="1400" b="0" i="0" u="none" strike="noStrike">
                          <a:solidFill>
                            <a:srgbClr val="000000"/>
                          </a:solidFill>
                          <a:effectLst/>
                          <a:latin typeface="Meiryo UI" panose="020B0604030504040204" pitchFamily="50" charset="-128"/>
                          <a:ea typeface="Meiryo UI" panose="020B0604030504040204" pitchFamily="50" charset="-128"/>
                        </a:rPr>
                        <a:t>熊谷組</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sz="1100" b="0" i="0" u="none" strike="noStrike">
                          <a:solidFill>
                            <a:srgbClr val="000000"/>
                          </a:solidFill>
                          <a:effectLst/>
                          <a:latin typeface="Meiryo UI" panose="020B0604030504040204" pitchFamily="50" charset="-128"/>
                          <a:ea typeface="Meiryo UI" panose="020B0604030504040204" pitchFamily="50" charset="-128"/>
                        </a:rPr>
                        <a:t>WB2℃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86687202"/>
                  </a:ext>
                </a:extLst>
              </a:tr>
              <a:tr h="274927">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13</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11073241"/>
                  </a:ext>
                </a:extLst>
              </a:tr>
              <a:tr h="274927">
                <a:tc rowSpan="4">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清水建設</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4">
                  <a:txBody>
                    <a:bodyPr/>
                    <a:lstStyle/>
                    <a:p>
                      <a:pPr algn="ctr" rtl="0" fontAlgn="ctr"/>
                      <a:r>
                        <a:rPr lang="en-US" sz="1100" b="0" i="0" u="none" strike="noStrike" dirty="0">
                          <a:solidFill>
                            <a:srgbClr val="000000"/>
                          </a:solidFill>
                          <a:effectLst/>
                          <a:latin typeface="Meiryo UI" panose="020B0604030504040204" pitchFamily="50" charset="-128"/>
                          <a:ea typeface="Meiryo UI" panose="020B0604030504040204" pitchFamily="50" charset="-128"/>
                        </a:rPr>
                        <a:t>WB2℃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2017</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33</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93211240"/>
                  </a:ext>
                </a:extLst>
              </a:tr>
              <a:tr h="274927">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2017</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2050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63</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92052979"/>
                  </a:ext>
                </a:extLst>
              </a:tr>
              <a:tr h="274927">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2017</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84126234"/>
                  </a:ext>
                </a:extLst>
              </a:tr>
              <a:tr h="274927">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2017</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2050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43</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07248035"/>
                  </a:ext>
                </a:extLst>
              </a:tr>
              <a:tr h="274927">
                <a:tc rowSpan="2">
                  <a:txBody>
                    <a:bodyPr/>
                    <a:lstStyle/>
                    <a:p>
                      <a:pPr algn="ctr" rtl="0" fontAlgn="ctr"/>
                      <a:r>
                        <a:rPr lang="ja-JP" altLang="en-US" sz="1400" b="0" i="0" u="none" strike="noStrike">
                          <a:solidFill>
                            <a:srgbClr val="000000"/>
                          </a:solidFill>
                          <a:effectLst/>
                          <a:latin typeface="Meiryo UI" panose="020B0604030504040204" pitchFamily="50" charset="-128"/>
                          <a:ea typeface="Meiryo UI" panose="020B0604030504040204" pitchFamily="50" charset="-128"/>
                        </a:rPr>
                        <a:t>シャープ</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sz="1100" b="0" i="0" u="none" strike="noStrike" dirty="0">
                          <a:solidFill>
                            <a:srgbClr val="000000"/>
                          </a:solidFill>
                          <a:effectLst/>
                          <a:latin typeface="Meiryo UI" panose="020B0604030504040204" pitchFamily="50" charset="-128"/>
                          <a:ea typeface="Meiryo UI" panose="020B0604030504040204" pitchFamily="50" charset="-128"/>
                        </a:rPr>
                        <a:t>WB2℃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2018</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2031</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33</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07051496"/>
                  </a:ext>
                </a:extLst>
              </a:tr>
              <a:tr h="422346">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2018</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2031</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販売した製品の使用からの排出量を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33</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11454051"/>
                  </a:ext>
                </a:extLst>
              </a:tr>
              <a:tr h="274927">
                <a:tc rowSpan="2">
                  <a:txBody>
                    <a:bodyPr/>
                    <a:lstStyle/>
                    <a:p>
                      <a:pPr algn="ctr" rtl="0" fontAlgn="ctr"/>
                      <a:r>
                        <a:rPr lang="ja-JP" altLang="en-US" sz="1300" b="0" i="0" u="none" strike="noStrike">
                          <a:solidFill>
                            <a:srgbClr val="000000"/>
                          </a:solidFill>
                          <a:effectLst/>
                          <a:latin typeface="Meiryo UI" panose="020B0604030504040204" pitchFamily="50" charset="-128"/>
                          <a:ea typeface="Meiryo UI" panose="020B0604030504040204" pitchFamily="50" charset="-128"/>
                        </a:rPr>
                        <a:t>住友化学</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sz="1100" b="0" i="0" u="none" strike="noStrike">
                          <a:solidFill>
                            <a:srgbClr val="000000"/>
                          </a:solidFill>
                          <a:effectLst/>
                          <a:latin typeface="Meiryo UI" panose="020B0604030504040204" pitchFamily="50" charset="-128"/>
                          <a:ea typeface="Meiryo UI" panose="020B0604030504040204" pitchFamily="50" charset="-128"/>
                        </a:rPr>
                        <a:t>WB2℃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36</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30682890"/>
                  </a:ext>
                </a:extLst>
              </a:tr>
              <a:tr h="539822">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購入した製品・サービス、</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Scope1,2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に含まれない燃料及びエネルギー活動からの排出量</a:t>
                      </a: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p>
                      <a:pPr algn="l"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 </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14</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44953201"/>
                  </a:ext>
                </a:extLst>
              </a:tr>
            </a:tbl>
          </a:graphicData>
        </a:graphic>
      </p:graphicFrame>
      <p:sp>
        <p:nvSpPr>
          <p:cNvPr id="12" name="テキスト ボックス 11"/>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8" name="テキスト ボックス 7"/>
          <p:cNvSpPr txBox="1">
            <a:spLocks noChangeArrowheads="1"/>
          </p:cNvSpPr>
          <p:nvPr/>
        </p:nvSpPr>
        <p:spPr bwMode="auto">
          <a:xfrm>
            <a:off x="248478" y="7130772"/>
            <a:ext cx="9973117"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765752" eaLnBrk="1" hangingPunct="1">
              <a:defRPr/>
            </a:pPr>
            <a:r>
              <a:rPr lang="en-US" altLang="ja-JP" sz="1100" dirty="0">
                <a:latin typeface="Meiryo UI" pitchFamily="50" charset="-128"/>
                <a:ea typeface="Meiryo UI" pitchFamily="50" charset="-128"/>
                <a:cs typeface="Meiryo UI" pitchFamily="50" charset="-128"/>
              </a:rPr>
              <a:t>※</a:t>
            </a:r>
            <a:r>
              <a:rPr lang="ja-JP" altLang="en-US" sz="1100" dirty="0">
                <a:latin typeface="Meiryo UI" pitchFamily="50" charset="-128"/>
                <a:ea typeface="Meiryo UI" pitchFamily="50" charset="-128"/>
                <a:cs typeface="Meiryo UI" pitchFamily="50" charset="-128"/>
              </a:rPr>
              <a:t>一部企業が</a:t>
            </a:r>
            <a:r>
              <a:rPr lang="en-US" altLang="ja-JP" sz="1100" dirty="0">
                <a:latin typeface="Meiryo UI" pitchFamily="50" charset="-128"/>
                <a:ea typeface="Meiryo UI" pitchFamily="50" charset="-128"/>
                <a:cs typeface="Meiryo UI" pitchFamily="50" charset="-128"/>
              </a:rPr>
              <a:t>WB2℃</a:t>
            </a:r>
            <a:r>
              <a:rPr lang="ja-JP" altLang="en-US" sz="1100" dirty="0">
                <a:latin typeface="Meiryo UI" pitchFamily="50" charset="-128"/>
                <a:ea typeface="Meiryo UI" pitchFamily="50" charset="-128"/>
                <a:cs typeface="Meiryo UI" pitchFamily="50" charset="-128"/>
              </a:rPr>
              <a:t>または</a:t>
            </a:r>
            <a:r>
              <a:rPr lang="en-US" altLang="ja-JP" sz="1100" dirty="0">
                <a:latin typeface="Meiryo UI" pitchFamily="50" charset="-128"/>
                <a:ea typeface="Meiryo UI" pitchFamily="50" charset="-128"/>
                <a:cs typeface="Meiryo UI" pitchFamily="50" charset="-128"/>
              </a:rPr>
              <a:t>2</a:t>
            </a:r>
            <a:r>
              <a:rPr lang="ja-JP" altLang="en-US" sz="1100" dirty="0">
                <a:latin typeface="Meiryo UI" pitchFamily="50" charset="-128"/>
                <a:ea typeface="Meiryo UI" pitchFamily="50" charset="-128"/>
                <a:cs typeface="Meiryo UI" pitchFamily="50" charset="-128"/>
              </a:rPr>
              <a:t>℃の目標水準で認定を取得しているのは、旧版の基準適用時に認定を取得したため。現行の基準では</a:t>
            </a:r>
            <a:r>
              <a:rPr lang="en-US" altLang="ja-JP" sz="1100" dirty="0">
                <a:latin typeface="Meiryo UI" pitchFamily="50" charset="-128"/>
                <a:ea typeface="Meiryo UI" pitchFamily="50" charset="-128"/>
                <a:cs typeface="Meiryo UI" pitchFamily="50" charset="-128"/>
              </a:rPr>
              <a:t>1.5</a:t>
            </a:r>
            <a:r>
              <a:rPr lang="ja-JP" altLang="en-US" sz="1100" dirty="0">
                <a:latin typeface="Meiryo UI" pitchFamily="50" charset="-128"/>
                <a:ea typeface="Meiryo UI" pitchFamily="50" charset="-128"/>
                <a:cs typeface="Meiryo UI" pitchFamily="50" charset="-128"/>
              </a:rPr>
              <a:t>℃の水準で目標を設定する必要がある。</a:t>
            </a:r>
            <a:endParaRPr lang="en-US" altLang="ja-JP" sz="1100" dirty="0">
              <a:latin typeface="Meiryo UI" pitchFamily="50" charset="-128"/>
              <a:ea typeface="Meiryo UI" pitchFamily="50" charset="-128"/>
              <a:cs typeface="Meiryo UI" pitchFamily="50" charset="-128"/>
            </a:endParaRPr>
          </a:p>
        </p:txBody>
      </p:sp>
    </p:spTree>
    <p:extLst>
      <p:ext uri="{BB962C8B-B14F-4D97-AF65-F5344CB8AC3E}">
        <p14:creationId xmlns:p14="http://schemas.microsoft.com/office/powerpoint/2010/main" val="2019021039"/>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a:t>
            </a:r>
            <a:r>
              <a:rPr lang="ja-JP" altLang="en-US" dirty="0"/>
              <a:t>認定取得済み日本企業の取組 </a:t>
            </a:r>
            <a:r>
              <a:rPr lang="en-US" altLang="ja-JP" dirty="0"/>
              <a:t>17/22</a:t>
            </a:r>
            <a:endParaRPr kumimoji="1" lang="ja-JP" altLang="en-US" dirty="0"/>
          </a:p>
        </p:txBody>
      </p:sp>
      <p:sp>
        <p:nvSpPr>
          <p:cNvPr id="11" name="テキスト ボックス 10"/>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3" name="テキスト ボックス 12"/>
          <p:cNvSpPr txBox="1"/>
          <p:nvPr/>
        </p:nvSpPr>
        <p:spPr>
          <a:xfrm>
            <a:off x="379164" y="940715"/>
            <a:ext cx="1585690" cy="261610"/>
          </a:xfrm>
          <a:prstGeom prst="rect">
            <a:avLst/>
          </a:prstGeom>
          <a:noFill/>
        </p:spPr>
        <p:txBody>
          <a:bodyPr wrap="none" rtlCol="0">
            <a:spAutoFit/>
          </a:bodyPr>
          <a:lstStyle/>
          <a:p>
            <a:r>
              <a:rPr lang="en-US" altLang="ja-JP" sz="1100" dirty="0"/>
              <a:t>※</a:t>
            </a:r>
            <a:r>
              <a:rPr lang="ja-JP" altLang="en-US" sz="1100" dirty="0"/>
              <a:t>目標水準別の</a:t>
            </a:r>
            <a:r>
              <a:rPr lang="en-US" altLang="ja-JP" sz="1100" dirty="0"/>
              <a:t>50</a:t>
            </a:r>
            <a:r>
              <a:rPr lang="ja-JP" altLang="en-US" sz="1100" dirty="0"/>
              <a:t>音順</a:t>
            </a:r>
            <a:endParaRPr kumimoji="1" lang="ja-JP" altLang="en-US" sz="1100" dirty="0"/>
          </a:p>
        </p:txBody>
      </p:sp>
      <p:graphicFrame>
        <p:nvGraphicFramePr>
          <p:cNvPr id="8" name="表 7"/>
          <p:cNvGraphicFramePr>
            <a:graphicFrameLocks noGrp="1"/>
          </p:cNvGraphicFramePr>
          <p:nvPr>
            <p:extLst>
              <p:ext uri="{D42A27DB-BD31-4B8C-83A1-F6EECF244321}">
                <p14:modId xmlns:p14="http://schemas.microsoft.com/office/powerpoint/2010/main" val="412255444"/>
              </p:ext>
            </p:extLst>
          </p:nvPr>
        </p:nvGraphicFramePr>
        <p:xfrm>
          <a:off x="415197" y="1192662"/>
          <a:ext cx="9806398" cy="5839404"/>
        </p:xfrm>
        <a:graphic>
          <a:graphicData uri="http://schemas.openxmlformats.org/drawingml/2006/table">
            <a:tbl>
              <a:tblPr firstRow="1" bandRow="1"/>
              <a:tblGrid>
                <a:gridCol w="1152127">
                  <a:extLst>
                    <a:ext uri="{9D8B030D-6E8A-4147-A177-3AD203B41FA5}">
                      <a16:colId xmlns:a16="http://schemas.microsoft.com/office/drawing/2014/main" val="20000"/>
                    </a:ext>
                  </a:extLst>
                </a:gridCol>
                <a:gridCol w="864096">
                  <a:extLst>
                    <a:ext uri="{9D8B030D-6E8A-4147-A177-3AD203B41FA5}">
                      <a16:colId xmlns:a16="http://schemas.microsoft.com/office/drawing/2014/main" val="20006"/>
                    </a:ext>
                  </a:extLst>
                </a:gridCol>
                <a:gridCol w="630578">
                  <a:extLst>
                    <a:ext uri="{9D8B030D-6E8A-4147-A177-3AD203B41FA5}">
                      <a16:colId xmlns:a16="http://schemas.microsoft.com/office/drawing/2014/main" val="20001"/>
                    </a:ext>
                  </a:extLst>
                </a:gridCol>
                <a:gridCol w="727870">
                  <a:extLst>
                    <a:ext uri="{9D8B030D-6E8A-4147-A177-3AD203B41FA5}">
                      <a16:colId xmlns:a16="http://schemas.microsoft.com/office/drawing/2014/main" val="20002"/>
                    </a:ext>
                  </a:extLst>
                </a:gridCol>
                <a:gridCol w="727870">
                  <a:extLst>
                    <a:ext uri="{9D8B030D-6E8A-4147-A177-3AD203B41FA5}">
                      <a16:colId xmlns:a16="http://schemas.microsoft.com/office/drawing/2014/main" val="20003"/>
                    </a:ext>
                  </a:extLst>
                </a:gridCol>
                <a:gridCol w="529360">
                  <a:extLst>
                    <a:ext uri="{9D8B030D-6E8A-4147-A177-3AD203B41FA5}">
                      <a16:colId xmlns:a16="http://schemas.microsoft.com/office/drawing/2014/main" val="20004"/>
                    </a:ext>
                  </a:extLst>
                </a:gridCol>
                <a:gridCol w="5174497">
                  <a:extLst>
                    <a:ext uri="{9D8B030D-6E8A-4147-A177-3AD203B41FA5}">
                      <a16:colId xmlns:a16="http://schemas.microsoft.com/office/drawing/2014/main" val="20005"/>
                    </a:ext>
                  </a:extLst>
                </a:gridCol>
              </a:tblGrid>
              <a:tr h="676471">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企業名</a:t>
                      </a:r>
                      <a:r>
                        <a:rPr kumimoji="1" lang="en-US" altLang="ja-JP" sz="8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※50</a:t>
                      </a:r>
                      <a:r>
                        <a:rPr kumimoji="1" lang="ja-JP" altLang="en-US" sz="8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音順</a:t>
                      </a:r>
                    </a:p>
                  </a:txBody>
                  <a:tcPr marL="45720" marR="4572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目標水準</a:t>
                      </a:r>
                      <a:endParaRPr kumimoji="1" lang="en-US" altLang="ja-JP"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en-US" altLang="ja-JP" sz="8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※Scope1+2</a:t>
                      </a:r>
                      <a:r>
                        <a:rPr kumimoji="1" lang="ja-JP" altLang="en-US" sz="8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目標（中期）</a:t>
                      </a:r>
                      <a:endParaRPr kumimoji="1" lang="en-US" altLang="ja-JP" sz="8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45720" marR="4572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en-US" altLang="ja-JP"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Scope</a:t>
                      </a:r>
                      <a:endPar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基準年</a:t>
                      </a: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目標年</a:t>
                      </a: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単位</a:t>
                      </a: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概要</a:t>
                      </a:r>
                    </a:p>
                  </a:txBody>
                  <a:tcPr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extLst>
                  <a:ext uri="{0D108BD9-81ED-4DB2-BD59-A6C34878D82A}">
                    <a16:rowId xmlns:a16="http://schemas.microsoft.com/office/drawing/2014/main" val="10000"/>
                  </a:ext>
                </a:extLst>
              </a:tr>
              <a:tr h="324475">
                <a:tc rowSpan="2">
                  <a:txBody>
                    <a:bodyPr/>
                    <a:lstStyle/>
                    <a:p>
                      <a:pPr algn="ctr" rtl="0" fontAlgn="ctr"/>
                      <a:r>
                        <a:rPr lang="zh-TW" altLang="en-US" sz="1400" b="0" i="0" u="none" strike="noStrike" dirty="0">
                          <a:solidFill>
                            <a:srgbClr val="000000"/>
                          </a:solidFill>
                          <a:effectLst/>
                          <a:latin typeface="Meiryo UI" panose="020B0604030504040204" pitchFamily="50" charset="-128"/>
                          <a:ea typeface="Meiryo UI" panose="020B0604030504040204" pitchFamily="50" charset="-128"/>
                        </a:rPr>
                        <a:t>住友電気工業</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sz="1100" b="0" i="0" u="none" strike="noStrike" dirty="0">
                          <a:solidFill>
                            <a:srgbClr val="000000"/>
                          </a:solidFill>
                          <a:effectLst/>
                          <a:latin typeface="Meiryo UI" panose="020B0604030504040204" pitchFamily="50" charset="-128"/>
                          <a:ea typeface="Meiryo UI" panose="020B0604030504040204" pitchFamily="50" charset="-128"/>
                        </a:rPr>
                        <a:t>WB2℃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2018</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68536720"/>
                  </a:ext>
                </a:extLst>
              </a:tr>
              <a:tr h="324475">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2018</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7701362"/>
                  </a:ext>
                </a:extLst>
              </a:tr>
              <a:tr h="324475">
                <a:tc rowSpan="2">
                  <a:txBody>
                    <a:bodyPr/>
                    <a:lstStyle/>
                    <a:p>
                      <a:pPr algn="ctr" rtl="0" fontAlgn="ctr"/>
                      <a:r>
                        <a:rPr lang="ja-JP" altLang="en-US" sz="1400" b="0" i="0" u="none" strike="noStrike">
                          <a:solidFill>
                            <a:srgbClr val="000000"/>
                          </a:solidFill>
                          <a:effectLst/>
                          <a:latin typeface="Meiryo UI" panose="020B0604030504040204" pitchFamily="50" charset="-128"/>
                          <a:ea typeface="Meiryo UI" panose="020B0604030504040204" pitchFamily="50" charset="-128"/>
                        </a:rPr>
                        <a:t>セコム</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sz="1100" b="0" i="0" u="none" strike="noStrike">
                          <a:solidFill>
                            <a:srgbClr val="000000"/>
                          </a:solidFill>
                          <a:effectLst/>
                          <a:latin typeface="Meiryo UI" panose="020B0604030504040204" pitchFamily="50" charset="-128"/>
                          <a:ea typeface="Meiryo UI" panose="020B0604030504040204" pitchFamily="50" charset="-128"/>
                        </a:rPr>
                        <a:t>WB2℃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2018</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94422589"/>
                  </a:ext>
                </a:extLst>
              </a:tr>
              <a:tr h="324475">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2018</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2050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年までに</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100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13928376"/>
                  </a:ext>
                </a:extLst>
              </a:tr>
              <a:tr h="324475">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大建工業</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sz="1100" b="0" i="0" u="none" strike="noStrike">
                          <a:solidFill>
                            <a:srgbClr val="000000"/>
                          </a:solidFill>
                          <a:effectLst/>
                          <a:latin typeface="Meiryo UI" panose="020B0604030504040204" pitchFamily="50" charset="-128"/>
                          <a:ea typeface="Meiryo UI" panose="020B0604030504040204" pitchFamily="50" charset="-128"/>
                        </a:rPr>
                        <a:t>WB2℃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2021</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17750860"/>
                  </a:ext>
                </a:extLst>
              </a:tr>
              <a:tr h="324475">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2021</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13.5%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34539313"/>
                  </a:ext>
                </a:extLst>
              </a:tr>
              <a:tr h="324475">
                <a:tc rowSpan="2">
                  <a:txBody>
                    <a:bodyPr/>
                    <a:lstStyle/>
                    <a:p>
                      <a:pPr algn="ctr" rtl="0" fontAlgn="ctr"/>
                      <a:r>
                        <a:rPr lang="ja-JP" altLang="en-US" sz="1400" b="0" i="0" u="none" strike="noStrike">
                          <a:solidFill>
                            <a:srgbClr val="000000"/>
                          </a:solidFill>
                          <a:effectLst/>
                          <a:latin typeface="Meiryo UI" panose="020B0604030504040204" pitchFamily="50" charset="-128"/>
                          <a:ea typeface="Meiryo UI" panose="020B0604030504040204" pitchFamily="50" charset="-128"/>
                        </a:rPr>
                        <a:t>大日本印刷</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sz="1100" b="0" i="0" u="none" strike="noStrike">
                          <a:solidFill>
                            <a:srgbClr val="000000"/>
                          </a:solidFill>
                          <a:effectLst/>
                          <a:latin typeface="Meiryo UI" panose="020B0604030504040204" pitchFamily="50" charset="-128"/>
                          <a:ea typeface="Meiryo UI" panose="020B0604030504040204" pitchFamily="50" charset="-128"/>
                        </a:rPr>
                        <a:t>WB2℃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2015</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24621162"/>
                  </a:ext>
                </a:extLst>
              </a:tr>
              <a:tr h="324475">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2025</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購入金額の</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90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％に相当する主要サプライヤーに</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SBT</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目標を設定</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90625779"/>
                  </a:ext>
                </a:extLst>
              </a:tr>
              <a:tr h="324475">
                <a:tc rowSpan="2">
                  <a:txBody>
                    <a:bodyPr/>
                    <a:lstStyle/>
                    <a:p>
                      <a:pPr algn="ctr" rtl="0" fontAlgn="ctr"/>
                      <a:r>
                        <a:rPr lang="zh-TW" altLang="en-US" sz="1400" b="0" i="0" u="none" strike="noStrike">
                          <a:solidFill>
                            <a:srgbClr val="000000"/>
                          </a:solidFill>
                          <a:effectLst/>
                          <a:latin typeface="Meiryo UI" panose="020B0604030504040204" pitchFamily="50" charset="-128"/>
                          <a:ea typeface="Meiryo UI" panose="020B0604030504040204" pitchFamily="50" charset="-128"/>
                        </a:rPr>
                        <a:t>高砂香料工業</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sz="1100" b="0" i="0" u="none" strike="noStrike">
                          <a:solidFill>
                            <a:srgbClr val="000000"/>
                          </a:solidFill>
                          <a:effectLst/>
                          <a:latin typeface="Meiryo UI" panose="020B0604030504040204" pitchFamily="50" charset="-128"/>
                          <a:ea typeface="Meiryo UI" panose="020B0604030504040204" pitchFamily="50" charset="-128"/>
                        </a:rPr>
                        <a:t>WB2℃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27.5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06795994"/>
                  </a:ext>
                </a:extLst>
              </a:tr>
              <a:tr h="324475">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13.5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37734121"/>
                  </a:ext>
                </a:extLst>
              </a:tr>
              <a:tr h="324475">
                <a:tc rowSpan="2">
                  <a:txBody>
                    <a:bodyPr/>
                    <a:lstStyle/>
                    <a:p>
                      <a:pPr algn="ctr" rtl="0" fontAlgn="ctr"/>
                      <a:r>
                        <a:rPr lang="zh-TW" altLang="en-US" sz="1400" b="0" i="0" u="none" strike="noStrike" dirty="0">
                          <a:solidFill>
                            <a:srgbClr val="000000"/>
                          </a:solidFill>
                          <a:effectLst/>
                          <a:latin typeface="Meiryo UI" panose="020B0604030504040204" pitchFamily="50" charset="-128"/>
                          <a:ea typeface="Meiryo UI" panose="020B0604030504040204" pitchFamily="50" charset="-128"/>
                        </a:rPr>
                        <a:t>高砂熱学工業</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sz="1100" b="0" i="0" u="none" strike="noStrike" dirty="0">
                          <a:solidFill>
                            <a:srgbClr val="000000"/>
                          </a:solidFill>
                          <a:effectLst/>
                          <a:latin typeface="Meiryo UI" panose="020B0604030504040204" pitchFamily="50" charset="-128"/>
                          <a:ea typeface="Meiryo UI" panose="020B0604030504040204" pitchFamily="50" charset="-128"/>
                        </a:rPr>
                        <a:t>WB2℃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28%</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44665907"/>
                  </a:ext>
                </a:extLst>
              </a:tr>
              <a:tr h="324475">
                <a:tc vMerge="1">
                  <a:txBody>
                    <a:bodyPr/>
                    <a:lstStyle/>
                    <a:p>
                      <a:pPr algn="ctr" rtl="0" fontAlgn="ctr"/>
                      <a:endParaRPr lang="zh-TW"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rtl="0" fontAlgn="ctr"/>
                      <a:endParaRPr lang="en-US" sz="1100" b="0" i="0" u="none" strike="noStrike" dirty="0">
                        <a:solidFill>
                          <a:srgbClr val="000000"/>
                        </a:solidFill>
                        <a:effectLst/>
                        <a:latin typeface="Meiryo UI" panose="020B0604030504040204" pitchFamily="50" charset="-128"/>
                        <a:ea typeface="Meiryo UI" panose="020B0604030504040204" pitchFamily="50" charset="-128"/>
                      </a:endParaRP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14%</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14091857"/>
                  </a:ext>
                </a:extLst>
              </a:tr>
              <a:tr h="181319">
                <a:tc rowSpan="3">
                  <a:txBody>
                    <a:bodyPr/>
                    <a:lstStyle/>
                    <a:p>
                      <a:pPr algn="ctr" rtl="0" fontAlgn="ctr"/>
                      <a:r>
                        <a:rPr lang="en-US" sz="1300" b="0" i="0" u="none" strike="noStrike">
                          <a:solidFill>
                            <a:srgbClr val="000000"/>
                          </a:solidFill>
                          <a:effectLst/>
                          <a:latin typeface="Meiryo UI" panose="020B0604030504040204" pitchFamily="50" charset="-128"/>
                          <a:ea typeface="Meiryo UI" panose="020B0604030504040204" pitchFamily="50" charset="-128"/>
                        </a:rPr>
                        <a:t>DIC</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3">
                  <a:txBody>
                    <a:bodyPr/>
                    <a:lstStyle/>
                    <a:p>
                      <a:pPr algn="ctr" rtl="0" fontAlgn="ctr"/>
                      <a:r>
                        <a:rPr lang="en-US" sz="1100" b="0" i="0" u="none" strike="noStrike">
                          <a:solidFill>
                            <a:srgbClr val="000000"/>
                          </a:solidFill>
                          <a:effectLst/>
                          <a:latin typeface="Meiryo UI" panose="020B0604030504040204" pitchFamily="50" charset="-128"/>
                          <a:ea typeface="Meiryo UI" panose="020B0604030504040204" pitchFamily="50" charset="-128"/>
                        </a:rPr>
                        <a:t>WB2℃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27.5%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03797699"/>
                  </a:ext>
                </a:extLst>
              </a:tr>
              <a:tr h="181319">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カテゴリー</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2,3,4,5,12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からの温室効果ガス排出量を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13.5%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60230287"/>
                  </a:ext>
                </a:extLst>
              </a:tr>
              <a:tr h="181319">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ー</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2027</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ー</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購入した商品やサービスをカバーするサプライヤーの</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80%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に</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SBT</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目標を設定</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79515051"/>
                  </a:ext>
                </a:extLst>
              </a:tr>
              <a:tr h="181319">
                <a:tc rowSpan="2">
                  <a:txBody>
                    <a:bodyPr/>
                    <a:lstStyle/>
                    <a:p>
                      <a:pPr algn="ctr" rtl="0" fontAlgn="ctr"/>
                      <a:r>
                        <a:rPr lang="en-US" sz="1400" b="0" i="0" u="none" strike="noStrike">
                          <a:solidFill>
                            <a:srgbClr val="000000"/>
                          </a:solidFill>
                          <a:effectLst/>
                          <a:latin typeface="Meiryo UI" panose="020B0604030504040204" pitchFamily="50" charset="-128"/>
                          <a:ea typeface="Meiryo UI" panose="020B0604030504040204" pitchFamily="50" charset="-128"/>
                        </a:rPr>
                        <a:t>TOA</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sz="1100" b="0" i="0" u="none" strike="noStrike" dirty="0">
                          <a:solidFill>
                            <a:srgbClr val="000000"/>
                          </a:solidFill>
                          <a:effectLst/>
                          <a:latin typeface="Meiryo UI" panose="020B0604030504040204" pitchFamily="50" charset="-128"/>
                          <a:ea typeface="Meiryo UI" panose="020B0604030504040204" pitchFamily="50" charset="-128"/>
                        </a:rPr>
                        <a:t>WB2℃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47490588"/>
                  </a:ext>
                </a:extLst>
              </a:tr>
              <a:tr h="181319">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購入した製品・サービス、販売した製品の使用による排出量を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75247786"/>
                  </a:ext>
                </a:extLst>
              </a:tr>
              <a:tr h="181319">
                <a:tc rowSpan="2">
                  <a:txBody>
                    <a:bodyPr/>
                    <a:lstStyle/>
                    <a:p>
                      <a:pPr algn="ctr" rtl="0" fontAlgn="ctr"/>
                      <a:r>
                        <a:rPr lang="ja-JP" altLang="en-US" sz="1400" b="0" i="0" u="none" strike="noStrike">
                          <a:solidFill>
                            <a:srgbClr val="000000"/>
                          </a:solidFill>
                          <a:effectLst/>
                          <a:latin typeface="Meiryo UI" panose="020B0604030504040204" pitchFamily="50" charset="-128"/>
                          <a:ea typeface="Meiryo UI" panose="020B0604030504040204" pitchFamily="50" charset="-128"/>
                        </a:rPr>
                        <a:t>帝人</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sz="1100" b="0" i="0" u="none" strike="noStrike" dirty="0">
                          <a:solidFill>
                            <a:srgbClr val="000000"/>
                          </a:solidFill>
                          <a:effectLst/>
                          <a:latin typeface="Meiryo UI" panose="020B0604030504040204" pitchFamily="50" charset="-128"/>
                          <a:ea typeface="Meiryo UI" panose="020B0604030504040204" pitchFamily="50" charset="-128"/>
                        </a:rPr>
                        <a:t>WB2℃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2018</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74005926"/>
                  </a:ext>
                </a:extLst>
              </a:tr>
              <a:tr h="181319">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2018</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購入した製品・サービスからの排出量を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830997"/>
                  </a:ext>
                </a:extLst>
              </a:tr>
            </a:tbl>
          </a:graphicData>
        </a:graphic>
      </p:graphicFrame>
      <p:sp>
        <p:nvSpPr>
          <p:cNvPr id="14" name="テキスト ボックス 13"/>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テキスト ボックス 9"/>
          <p:cNvSpPr txBox="1">
            <a:spLocks noChangeArrowheads="1"/>
          </p:cNvSpPr>
          <p:nvPr/>
        </p:nvSpPr>
        <p:spPr bwMode="auto">
          <a:xfrm>
            <a:off x="248478" y="7130772"/>
            <a:ext cx="9973117"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765752" eaLnBrk="1" hangingPunct="1">
              <a:defRPr/>
            </a:pPr>
            <a:r>
              <a:rPr lang="en-US" altLang="ja-JP" sz="1100" dirty="0">
                <a:latin typeface="Meiryo UI" pitchFamily="50" charset="-128"/>
                <a:ea typeface="Meiryo UI" pitchFamily="50" charset="-128"/>
                <a:cs typeface="Meiryo UI" pitchFamily="50" charset="-128"/>
              </a:rPr>
              <a:t>※</a:t>
            </a:r>
            <a:r>
              <a:rPr lang="ja-JP" altLang="en-US" sz="1100" dirty="0">
                <a:latin typeface="Meiryo UI" pitchFamily="50" charset="-128"/>
                <a:ea typeface="Meiryo UI" pitchFamily="50" charset="-128"/>
                <a:cs typeface="Meiryo UI" pitchFamily="50" charset="-128"/>
              </a:rPr>
              <a:t>一部企業が</a:t>
            </a:r>
            <a:r>
              <a:rPr lang="en-US" altLang="ja-JP" sz="1100" dirty="0">
                <a:latin typeface="Meiryo UI" pitchFamily="50" charset="-128"/>
                <a:ea typeface="Meiryo UI" pitchFamily="50" charset="-128"/>
                <a:cs typeface="Meiryo UI" pitchFamily="50" charset="-128"/>
              </a:rPr>
              <a:t>WB2℃</a:t>
            </a:r>
            <a:r>
              <a:rPr lang="ja-JP" altLang="en-US" sz="1100" dirty="0">
                <a:latin typeface="Meiryo UI" pitchFamily="50" charset="-128"/>
                <a:ea typeface="Meiryo UI" pitchFamily="50" charset="-128"/>
                <a:cs typeface="Meiryo UI" pitchFamily="50" charset="-128"/>
              </a:rPr>
              <a:t>または</a:t>
            </a:r>
            <a:r>
              <a:rPr lang="en-US" altLang="ja-JP" sz="1100" dirty="0">
                <a:latin typeface="Meiryo UI" pitchFamily="50" charset="-128"/>
                <a:ea typeface="Meiryo UI" pitchFamily="50" charset="-128"/>
                <a:cs typeface="Meiryo UI" pitchFamily="50" charset="-128"/>
              </a:rPr>
              <a:t>2</a:t>
            </a:r>
            <a:r>
              <a:rPr lang="ja-JP" altLang="en-US" sz="1100" dirty="0">
                <a:latin typeface="Meiryo UI" pitchFamily="50" charset="-128"/>
                <a:ea typeface="Meiryo UI" pitchFamily="50" charset="-128"/>
                <a:cs typeface="Meiryo UI" pitchFamily="50" charset="-128"/>
              </a:rPr>
              <a:t>℃の目標水準で認定を取得しているのは、旧版の基準適用時に認定を取得したため。現行の基準では</a:t>
            </a:r>
            <a:r>
              <a:rPr lang="en-US" altLang="ja-JP" sz="1100" dirty="0">
                <a:latin typeface="Meiryo UI" pitchFamily="50" charset="-128"/>
                <a:ea typeface="Meiryo UI" pitchFamily="50" charset="-128"/>
                <a:cs typeface="Meiryo UI" pitchFamily="50" charset="-128"/>
              </a:rPr>
              <a:t>1.5</a:t>
            </a:r>
            <a:r>
              <a:rPr lang="ja-JP" altLang="en-US" sz="1100" dirty="0">
                <a:latin typeface="Meiryo UI" pitchFamily="50" charset="-128"/>
                <a:ea typeface="Meiryo UI" pitchFamily="50" charset="-128"/>
                <a:cs typeface="Meiryo UI" pitchFamily="50" charset="-128"/>
              </a:rPr>
              <a:t>℃の水準で目標を設定する必要がある。</a:t>
            </a:r>
            <a:endParaRPr lang="en-US" altLang="ja-JP" sz="1100" dirty="0">
              <a:latin typeface="Meiryo UI" pitchFamily="50" charset="-128"/>
              <a:ea typeface="Meiryo UI" pitchFamily="50" charset="-128"/>
              <a:cs typeface="Meiryo UI" pitchFamily="50" charset="-128"/>
            </a:endParaRPr>
          </a:p>
        </p:txBody>
      </p:sp>
    </p:spTree>
    <p:extLst>
      <p:ext uri="{BB962C8B-B14F-4D97-AF65-F5344CB8AC3E}">
        <p14:creationId xmlns:p14="http://schemas.microsoft.com/office/powerpoint/2010/main" val="2571100483"/>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a:t>
            </a:r>
            <a:r>
              <a:rPr lang="ja-JP" altLang="en-US" dirty="0"/>
              <a:t>認定取得済み日本企業の取組 </a:t>
            </a:r>
            <a:r>
              <a:rPr lang="en-US" altLang="ja-JP" dirty="0"/>
              <a:t>18/22</a:t>
            </a:r>
            <a:endParaRPr kumimoji="1" lang="ja-JP" altLang="en-US" dirty="0"/>
          </a:p>
        </p:txBody>
      </p:sp>
      <p:sp>
        <p:nvSpPr>
          <p:cNvPr id="11" name="テキスト ボックス 10"/>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3" name="テキスト ボックス 12"/>
          <p:cNvSpPr txBox="1"/>
          <p:nvPr/>
        </p:nvSpPr>
        <p:spPr>
          <a:xfrm>
            <a:off x="379164" y="940715"/>
            <a:ext cx="1585690" cy="261610"/>
          </a:xfrm>
          <a:prstGeom prst="rect">
            <a:avLst/>
          </a:prstGeom>
          <a:noFill/>
        </p:spPr>
        <p:txBody>
          <a:bodyPr wrap="none" rtlCol="0">
            <a:spAutoFit/>
          </a:bodyPr>
          <a:lstStyle/>
          <a:p>
            <a:r>
              <a:rPr lang="en-US" altLang="ja-JP" sz="1100" dirty="0"/>
              <a:t>※</a:t>
            </a:r>
            <a:r>
              <a:rPr lang="ja-JP" altLang="en-US" sz="1100" dirty="0"/>
              <a:t>目標水準別の</a:t>
            </a:r>
            <a:r>
              <a:rPr lang="en-US" altLang="ja-JP" sz="1100" dirty="0"/>
              <a:t>50</a:t>
            </a:r>
            <a:r>
              <a:rPr lang="ja-JP" altLang="en-US" sz="1100" dirty="0"/>
              <a:t>音順</a:t>
            </a:r>
            <a:endParaRPr kumimoji="1" lang="ja-JP" altLang="en-US" sz="1100" dirty="0"/>
          </a:p>
        </p:txBody>
      </p:sp>
      <p:graphicFrame>
        <p:nvGraphicFramePr>
          <p:cNvPr id="8" name="表 7"/>
          <p:cNvGraphicFramePr>
            <a:graphicFrameLocks noGrp="1"/>
          </p:cNvGraphicFramePr>
          <p:nvPr>
            <p:extLst>
              <p:ext uri="{D42A27DB-BD31-4B8C-83A1-F6EECF244321}">
                <p14:modId xmlns:p14="http://schemas.microsoft.com/office/powerpoint/2010/main" val="1961766958"/>
              </p:ext>
            </p:extLst>
          </p:nvPr>
        </p:nvGraphicFramePr>
        <p:xfrm>
          <a:off x="415197" y="1215811"/>
          <a:ext cx="9806398" cy="5608593"/>
        </p:xfrm>
        <a:graphic>
          <a:graphicData uri="http://schemas.openxmlformats.org/drawingml/2006/table">
            <a:tbl>
              <a:tblPr firstRow="1" bandRow="1"/>
              <a:tblGrid>
                <a:gridCol w="1152127">
                  <a:extLst>
                    <a:ext uri="{9D8B030D-6E8A-4147-A177-3AD203B41FA5}">
                      <a16:colId xmlns:a16="http://schemas.microsoft.com/office/drawing/2014/main" val="20000"/>
                    </a:ext>
                  </a:extLst>
                </a:gridCol>
                <a:gridCol w="864096">
                  <a:extLst>
                    <a:ext uri="{9D8B030D-6E8A-4147-A177-3AD203B41FA5}">
                      <a16:colId xmlns:a16="http://schemas.microsoft.com/office/drawing/2014/main" val="20006"/>
                    </a:ext>
                  </a:extLst>
                </a:gridCol>
                <a:gridCol w="630578">
                  <a:extLst>
                    <a:ext uri="{9D8B030D-6E8A-4147-A177-3AD203B41FA5}">
                      <a16:colId xmlns:a16="http://schemas.microsoft.com/office/drawing/2014/main" val="20001"/>
                    </a:ext>
                  </a:extLst>
                </a:gridCol>
                <a:gridCol w="727870">
                  <a:extLst>
                    <a:ext uri="{9D8B030D-6E8A-4147-A177-3AD203B41FA5}">
                      <a16:colId xmlns:a16="http://schemas.microsoft.com/office/drawing/2014/main" val="20002"/>
                    </a:ext>
                  </a:extLst>
                </a:gridCol>
                <a:gridCol w="727870">
                  <a:extLst>
                    <a:ext uri="{9D8B030D-6E8A-4147-A177-3AD203B41FA5}">
                      <a16:colId xmlns:a16="http://schemas.microsoft.com/office/drawing/2014/main" val="20003"/>
                    </a:ext>
                  </a:extLst>
                </a:gridCol>
                <a:gridCol w="529360">
                  <a:extLst>
                    <a:ext uri="{9D8B030D-6E8A-4147-A177-3AD203B41FA5}">
                      <a16:colId xmlns:a16="http://schemas.microsoft.com/office/drawing/2014/main" val="20004"/>
                    </a:ext>
                  </a:extLst>
                </a:gridCol>
                <a:gridCol w="5174497">
                  <a:extLst>
                    <a:ext uri="{9D8B030D-6E8A-4147-A177-3AD203B41FA5}">
                      <a16:colId xmlns:a16="http://schemas.microsoft.com/office/drawing/2014/main" val="20005"/>
                    </a:ext>
                  </a:extLst>
                </a:gridCol>
              </a:tblGrid>
              <a:tr h="597947">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企業名</a:t>
                      </a:r>
                      <a:r>
                        <a:rPr kumimoji="1" lang="en-US" altLang="ja-JP" sz="8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※50</a:t>
                      </a:r>
                      <a:r>
                        <a:rPr kumimoji="1" lang="ja-JP" altLang="en-US" sz="8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音順</a:t>
                      </a:r>
                    </a:p>
                  </a:txBody>
                  <a:tcPr marL="45720" marR="4572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目標水準</a:t>
                      </a:r>
                      <a:endParaRPr kumimoji="1" lang="en-US" altLang="ja-JP"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en-US" altLang="ja-JP" sz="8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※Scope1+2</a:t>
                      </a:r>
                      <a:r>
                        <a:rPr kumimoji="1" lang="ja-JP" altLang="en-US" sz="8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目標（中期）</a:t>
                      </a:r>
                      <a:endParaRPr kumimoji="1" lang="en-US" altLang="ja-JP" sz="8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45720" marR="4572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en-US" altLang="ja-JP"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Scope</a:t>
                      </a:r>
                      <a:endPar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基準年</a:t>
                      </a: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目標年</a:t>
                      </a: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単位</a:t>
                      </a: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概要</a:t>
                      </a:r>
                    </a:p>
                  </a:txBody>
                  <a:tcPr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extLst>
                  <a:ext uri="{0D108BD9-81ED-4DB2-BD59-A6C34878D82A}">
                    <a16:rowId xmlns:a16="http://schemas.microsoft.com/office/drawing/2014/main" val="10000"/>
                  </a:ext>
                </a:extLst>
              </a:tr>
              <a:tr h="274648">
                <a:tc rowSpan="3">
                  <a:txBody>
                    <a:bodyPr/>
                    <a:lstStyle/>
                    <a:p>
                      <a:pPr algn="ctr" rtl="0" fontAlgn="ctr"/>
                      <a:r>
                        <a:rPr lang="en-US" sz="1400" b="0" i="0" u="none" strike="noStrike" dirty="0">
                          <a:solidFill>
                            <a:srgbClr val="000000"/>
                          </a:solidFill>
                          <a:effectLst/>
                          <a:latin typeface="Meiryo UI" panose="020B0604030504040204" pitchFamily="50" charset="-128"/>
                          <a:ea typeface="Meiryo UI" panose="020B0604030504040204" pitchFamily="50" charset="-128"/>
                        </a:rPr>
                        <a:t>TOTO</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3">
                  <a:txBody>
                    <a:bodyPr/>
                    <a:lstStyle/>
                    <a:p>
                      <a:pPr algn="ctr" rtl="0" fontAlgn="ctr"/>
                      <a:r>
                        <a:rPr lang="en-US" sz="1100" b="0" i="0" u="none" strike="noStrike">
                          <a:solidFill>
                            <a:srgbClr val="000000"/>
                          </a:solidFill>
                          <a:effectLst/>
                          <a:latin typeface="Meiryo UI" panose="020B0604030504040204" pitchFamily="50" charset="-128"/>
                          <a:ea typeface="Meiryo UI" panose="020B0604030504040204" pitchFamily="50" charset="-128"/>
                        </a:rPr>
                        <a:t>WB2℃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2018</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74689074"/>
                  </a:ext>
                </a:extLst>
              </a:tr>
              <a:tr h="274648">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2018</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09106056"/>
                  </a:ext>
                </a:extLst>
              </a:tr>
              <a:tr h="274648">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2018</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間接使用による排出量を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6828630"/>
                  </a:ext>
                </a:extLst>
              </a:tr>
              <a:tr h="274648">
                <a:tc rowSpan="3">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東急建設</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3">
                  <a:txBody>
                    <a:bodyPr/>
                    <a:lstStyle/>
                    <a:p>
                      <a:pPr algn="ctr" rtl="0" fontAlgn="ctr"/>
                      <a:r>
                        <a:rPr lang="en-US" sz="1100" b="0" i="0" u="none" strike="noStrike">
                          <a:solidFill>
                            <a:srgbClr val="000000"/>
                          </a:solidFill>
                          <a:effectLst/>
                          <a:latin typeface="Meiryo UI" panose="020B0604030504040204" pitchFamily="50" charset="-128"/>
                          <a:ea typeface="Meiryo UI" panose="020B0604030504040204" pitchFamily="50" charset="-128"/>
                        </a:rPr>
                        <a:t>WB2℃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2018</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08896196"/>
                  </a:ext>
                </a:extLst>
              </a:tr>
              <a:tr h="274648">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2018</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2050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100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09443620"/>
                  </a:ext>
                </a:extLst>
              </a:tr>
              <a:tr h="274648">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2018</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8745538"/>
                  </a:ext>
                </a:extLst>
              </a:tr>
              <a:tr h="274648">
                <a:tc rowSpan="2">
                  <a:txBody>
                    <a:bodyPr/>
                    <a:lstStyle/>
                    <a:p>
                      <a:pPr algn="ctr" rtl="0" fontAlgn="ctr"/>
                      <a:r>
                        <a:rPr lang="ja-JP" altLang="en-US" sz="1300" b="0" i="0" u="none" strike="noStrike">
                          <a:solidFill>
                            <a:srgbClr val="000000"/>
                          </a:solidFill>
                          <a:effectLst/>
                          <a:latin typeface="Meiryo UI" panose="020B0604030504040204" pitchFamily="50" charset="-128"/>
                          <a:ea typeface="Meiryo UI" panose="020B0604030504040204" pitchFamily="50" charset="-128"/>
                        </a:rPr>
                        <a:t>東京建物</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sz="1100" b="0" i="0" u="none" strike="noStrike">
                          <a:solidFill>
                            <a:srgbClr val="000000"/>
                          </a:solidFill>
                          <a:effectLst/>
                          <a:latin typeface="Meiryo UI" panose="020B0604030504040204" pitchFamily="50" charset="-128"/>
                          <a:ea typeface="Meiryo UI" panose="020B0604030504040204" pitchFamily="50" charset="-128"/>
                        </a:rPr>
                        <a:t>WB2℃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87630509"/>
                  </a:ext>
                </a:extLst>
              </a:tr>
              <a:tr h="274648">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販売した製品の使用による排出量を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88638005"/>
                  </a:ext>
                </a:extLst>
              </a:tr>
              <a:tr h="274648">
                <a:tc rowSpan="2">
                  <a:txBody>
                    <a:bodyPr/>
                    <a:lstStyle/>
                    <a:p>
                      <a:pPr algn="ctr" rtl="0" fontAlgn="ctr"/>
                      <a:r>
                        <a:rPr lang="ja-JP" altLang="en-US" sz="1300" b="0" i="0" u="none" strike="noStrike">
                          <a:solidFill>
                            <a:srgbClr val="000000"/>
                          </a:solidFill>
                          <a:effectLst/>
                          <a:latin typeface="Meiryo UI" panose="020B0604030504040204" pitchFamily="50" charset="-128"/>
                          <a:ea typeface="Meiryo UI" panose="020B0604030504040204" pitchFamily="50" charset="-128"/>
                        </a:rPr>
                        <a:t>東芝</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sz="1100" b="0" i="0" u="none" strike="noStrike">
                          <a:solidFill>
                            <a:srgbClr val="000000"/>
                          </a:solidFill>
                          <a:effectLst/>
                          <a:latin typeface="Meiryo UI" panose="020B0604030504040204" pitchFamily="50" charset="-128"/>
                          <a:ea typeface="Meiryo UI" panose="020B0604030504040204" pitchFamily="50" charset="-128"/>
                        </a:rPr>
                        <a:t>WB2℃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28</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3352386"/>
                  </a:ext>
                </a:extLst>
              </a:tr>
              <a:tr h="274648">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販売したエネルギー供給製品・サービスの使用による排出量を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50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％削減、販売したエネルギー</a:t>
                      </a: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p>
                      <a:pPr algn="l"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 </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消費製品・サービスの使用による排出量を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14</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92987100"/>
                  </a:ext>
                </a:extLst>
              </a:tr>
              <a:tr h="274648">
                <a:tc rowSpan="2">
                  <a:txBody>
                    <a:bodyPr/>
                    <a:lstStyle/>
                    <a:p>
                      <a:pPr algn="ctr" rtl="0" fontAlgn="ctr"/>
                      <a:r>
                        <a:rPr lang="ja-JP" altLang="en-US" sz="1300" b="0" i="0" u="none" strike="noStrike">
                          <a:solidFill>
                            <a:srgbClr val="000000"/>
                          </a:solidFill>
                          <a:effectLst/>
                          <a:latin typeface="Meiryo UI" panose="020B0604030504040204" pitchFamily="50" charset="-128"/>
                          <a:ea typeface="Meiryo UI" panose="020B0604030504040204" pitchFamily="50" charset="-128"/>
                        </a:rPr>
                        <a:t>東洋紡</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sz="1100" b="0" i="0" u="none" strike="noStrike">
                          <a:solidFill>
                            <a:srgbClr val="000000"/>
                          </a:solidFill>
                          <a:effectLst/>
                          <a:latin typeface="Meiryo UI" panose="020B0604030504040204" pitchFamily="50" charset="-128"/>
                          <a:ea typeface="Meiryo UI" panose="020B0604030504040204" pitchFamily="50" charset="-128"/>
                        </a:rPr>
                        <a:t>WB2℃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27</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95966791"/>
                  </a:ext>
                </a:extLst>
              </a:tr>
              <a:tr h="274648">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原単位</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購入した商品とサービス、および販売した製品の使用による排出量を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12.5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23781127"/>
                  </a:ext>
                </a:extLst>
              </a:tr>
              <a:tr h="274648">
                <a:tc rowSpan="2">
                  <a:txBody>
                    <a:bodyPr/>
                    <a:lstStyle/>
                    <a:p>
                      <a:pPr algn="ctr" rtl="0" fontAlgn="ctr"/>
                      <a:r>
                        <a:rPr lang="en-US" sz="1300" b="0" i="0" u="none" strike="noStrike" dirty="0">
                          <a:solidFill>
                            <a:srgbClr val="000000"/>
                          </a:solidFill>
                          <a:effectLst/>
                          <a:latin typeface="Meiryo UI" panose="020B0604030504040204" pitchFamily="50" charset="-128"/>
                          <a:ea typeface="Meiryo UI" panose="020B0604030504040204" pitchFamily="50" charset="-128"/>
                        </a:rPr>
                        <a:t>TOPPAN</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sz="1100" b="0" i="0" u="none" strike="noStrike">
                          <a:solidFill>
                            <a:srgbClr val="000000"/>
                          </a:solidFill>
                          <a:effectLst/>
                          <a:latin typeface="Meiryo UI" panose="020B0604030504040204" pitchFamily="50" charset="-128"/>
                          <a:ea typeface="Meiryo UI" panose="020B0604030504040204" pitchFamily="50" charset="-128"/>
                        </a:rPr>
                        <a:t>WB2℃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2017</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32.5%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91745680"/>
                  </a:ext>
                </a:extLst>
              </a:tr>
              <a:tr h="274648">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2017</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30150697"/>
                  </a:ext>
                </a:extLst>
              </a:tr>
              <a:tr h="274648">
                <a:tc rowSpan="2">
                  <a:txBody>
                    <a:bodyPr/>
                    <a:lstStyle/>
                    <a:p>
                      <a:pPr algn="ctr" rtl="0" fontAlgn="ctr"/>
                      <a:r>
                        <a:rPr lang="ja-JP" altLang="en-US" sz="1300" b="0" i="0" u="none" strike="noStrike">
                          <a:solidFill>
                            <a:srgbClr val="000000"/>
                          </a:solidFill>
                          <a:effectLst/>
                          <a:latin typeface="Meiryo UI" panose="020B0604030504040204" pitchFamily="50" charset="-128"/>
                          <a:ea typeface="Meiryo UI" panose="020B0604030504040204" pitchFamily="50" charset="-128"/>
                        </a:rPr>
                        <a:t>西松建設</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sz="1100" b="0" i="0" u="none" strike="noStrike" dirty="0">
                          <a:solidFill>
                            <a:srgbClr val="000000"/>
                          </a:solidFill>
                          <a:effectLst/>
                          <a:latin typeface="Meiryo UI" panose="020B0604030504040204" pitchFamily="50" charset="-128"/>
                          <a:ea typeface="Meiryo UI" panose="020B0604030504040204" pitchFamily="50" charset="-128"/>
                        </a:rPr>
                        <a:t>WB2℃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09577520"/>
                  </a:ext>
                </a:extLst>
              </a:tr>
              <a:tr h="274648">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販売した製品の使用による排出量を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13</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49308620"/>
                  </a:ext>
                </a:extLst>
              </a:tr>
              <a:tr h="274648">
                <a:tc rowSpan="2">
                  <a:txBody>
                    <a:bodyPr/>
                    <a:lstStyle/>
                    <a:p>
                      <a:pPr algn="ctr" rtl="0" fontAlgn="ctr"/>
                      <a:r>
                        <a:rPr lang="ja-JP" altLang="en-US" sz="1300" b="0" i="0" u="none" strike="noStrike">
                          <a:solidFill>
                            <a:srgbClr val="000000"/>
                          </a:solidFill>
                          <a:effectLst/>
                          <a:latin typeface="Meiryo UI" panose="020B0604030504040204" pitchFamily="50" charset="-128"/>
                          <a:ea typeface="Meiryo UI" panose="020B0604030504040204" pitchFamily="50" charset="-128"/>
                        </a:rPr>
                        <a:t>日産自動車</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sz="1100" b="0" i="0" u="none" strike="noStrike">
                          <a:solidFill>
                            <a:srgbClr val="000000"/>
                          </a:solidFill>
                          <a:effectLst/>
                          <a:latin typeface="Meiryo UI" panose="020B0604030504040204" pitchFamily="50" charset="-128"/>
                          <a:ea typeface="Meiryo UI" panose="020B0604030504040204" pitchFamily="50" charset="-128"/>
                        </a:rPr>
                        <a:t>WB2℃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2018</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47735330"/>
                  </a:ext>
                </a:extLst>
              </a:tr>
              <a:tr h="274648">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2018</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原単位</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販売した製品の使用による車両キロ当たりの排出量を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32.5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74124954"/>
                  </a:ext>
                </a:extLst>
              </a:tr>
            </a:tbl>
          </a:graphicData>
        </a:graphic>
      </p:graphicFrame>
      <p:sp>
        <p:nvSpPr>
          <p:cNvPr id="14" name="テキスト ボックス 13"/>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9" name="テキスト ボックス 8"/>
          <p:cNvSpPr txBox="1">
            <a:spLocks noChangeArrowheads="1"/>
          </p:cNvSpPr>
          <p:nvPr/>
        </p:nvSpPr>
        <p:spPr bwMode="auto">
          <a:xfrm>
            <a:off x="248478" y="7130772"/>
            <a:ext cx="9973117"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765752" eaLnBrk="1" hangingPunct="1">
              <a:defRPr/>
            </a:pPr>
            <a:r>
              <a:rPr lang="en-US" altLang="ja-JP" sz="1100" dirty="0">
                <a:latin typeface="Meiryo UI" pitchFamily="50" charset="-128"/>
                <a:ea typeface="Meiryo UI" pitchFamily="50" charset="-128"/>
                <a:cs typeface="Meiryo UI" pitchFamily="50" charset="-128"/>
              </a:rPr>
              <a:t>※</a:t>
            </a:r>
            <a:r>
              <a:rPr lang="ja-JP" altLang="en-US" sz="1100" dirty="0">
                <a:latin typeface="Meiryo UI" pitchFamily="50" charset="-128"/>
                <a:ea typeface="Meiryo UI" pitchFamily="50" charset="-128"/>
                <a:cs typeface="Meiryo UI" pitchFamily="50" charset="-128"/>
              </a:rPr>
              <a:t>一部企業が</a:t>
            </a:r>
            <a:r>
              <a:rPr lang="en-US" altLang="ja-JP" sz="1100" dirty="0">
                <a:latin typeface="Meiryo UI" pitchFamily="50" charset="-128"/>
                <a:ea typeface="Meiryo UI" pitchFamily="50" charset="-128"/>
                <a:cs typeface="Meiryo UI" pitchFamily="50" charset="-128"/>
              </a:rPr>
              <a:t>WB2℃</a:t>
            </a:r>
            <a:r>
              <a:rPr lang="ja-JP" altLang="en-US" sz="1100" dirty="0">
                <a:latin typeface="Meiryo UI" pitchFamily="50" charset="-128"/>
                <a:ea typeface="Meiryo UI" pitchFamily="50" charset="-128"/>
                <a:cs typeface="Meiryo UI" pitchFamily="50" charset="-128"/>
              </a:rPr>
              <a:t>または</a:t>
            </a:r>
            <a:r>
              <a:rPr lang="en-US" altLang="ja-JP" sz="1100" dirty="0">
                <a:latin typeface="Meiryo UI" pitchFamily="50" charset="-128"/>
                <a:ea typeface="Meiryo UI" pitchFamily="50" charset="-128"/>
                <a:cs typeface="Meiryo UI" pitchFamily="50" charset="-128"/>
              </a:rPr>
              <a:t>2</a:t>
            </a:r>
            <a:r>
              <a:rPr lang="ja-JP" altLang="en-US" sz="1100" dirty="0">
                <a:latin typeface="Meiryo UI" pitchFamily="50" charset="-128"/>
                <a:ea typeface="Meiryo UI" pitchFamily="50" charset="-128"/>
                <a:cs typeface="Meiryo UI" pitchFamily="50" charset="-128"/>
              </a:rPr>
              <a:t>℃の目標水準で認定を取得しているのは、旧版の基準適用時に認定を取得したため。現行の基準では</a:t>
            </a:r>
            <a:r>
              <a:rPr lang="en-US" altLang="ja-JP" sz="1100" dirty="0">
                <a:latin typeface="Meiryo UI" pitchFamily="50" charset="-128"/>
                <a:ea typeface="Meiryo UI" pitchFamily="50" charset="-128"/>
                <a:cs typeface="Meiryo UI" pitchFamily="50" charset="-128"/>
              </a:rPr>
              <a:t>1.5</a:t>
            </a:r>
            <a:r>
              <a:rPr lang="ja-JP" altLang="en-US" sz="1100" dirty="0">
                <a:latin typeface="Meiryo UI" pitchFamily="50" charset="-128"/>
                <a:ea typeface="Meiryo UI" pitchFamily="50" charset="-128"/>
                <a:cs typeface="Meiryo UI" pitchFamily="50" charset="-128"/>
              </a:rPr>
              <a:t>℃の水準で目標を設定する必要がある。</a:t>
            </a:r>
            <a:endParaRPr lang="en-US" altLang="ja-JP" sz="1100" dirty="0">
              <a:latin typeface="Meiryo UI" pitchFamily="50" charset="-128"/>
              <a:ea typeface="Meiryo UI" pitchFamily="50" charset="-128"/>
              <a:cs typeface="Meiryo UI" pitchFamily="50" charset="-128"/>
            </a:endParaRPr>
          </a:p>
        </p:txBody>
      </p:sp>
    </p:spTree>
    <p:extLst>
      <p:ext uri="{BB962C8B-B14F-4D97-AF65-F5344CB8AC3E}">
        <p14:creationId xmlns:p14="http://schemas.microsoft.com/office/powerpoint/2010/main" val="134771234"/>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a:t>
            </a:r>
            <a:r>
              <a:rPr lang="ja-JP" altLang="en-US" dirty="0"/>
              <a:t>認定取得済み日本企業の取組 </a:t>
            </a:r>
            <a:r>
              <a:rPr lang="en-US" altLang="ja-JP" dirty="0"/>
              <a:t>19/22</a:t>
            </a:r>
            <a:endParaRPr kumimoji="1" lang="ja-JP" altLang="en-US" dirty="0"/>
          </a:p>
        </p:txBody>
      </p:sp>
      <p:sp>
        <p:nvSpPr>
          <p:cNvPr id="11" name="テキスト ボックス 10"/>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3" name="テキスト ボックス 12"/>
          <p:cNvSpPr txBox="1"/>
          <p:nvPr/>
        </p:nvSpPr>
        <p:spPr>
          <a:xfrm>
            <a:off x="379164" y="940715"/>
            <a:ext cx="1585690" cy="261610"/>
          </a:xfrm>
          <a:prstGeom prst="rect">
            <a:avLst/>
          </a:prstGeom>
          <a:noFill/>
        </p:spPr>
        <p:txBody>
          <a:bodyPr wrap="none" rtlCol="0">
            <a:spAutoFit/>
          </a:bodyPr>
          <a:lstStyle/>
          <a:p>
            <a:r>
              <a:rPr lang="en-US" altLang="ja-JP" sz="1100" dirty="0"/>
              <a:t>※</a:t>
            </a:r>
            <a:r>
              <a:rPr lang="ja-JP" altLang="en-US" sz="1100" dirty="0"/>
              <a:t>目標水準別の</a:t>
            </a:r>
            <a:r>
              <a:rPr lang="en-US" altLang="ja-JP" sz="1100" dirty="0"/>
              <a:t>50</a:t>
            </a:r>
            <a:r>
              <a:rPr lang="ja-JP" altLang="en-US" sz="1100" dirty="0"/>
              <a:t>音順</a:t>
            </a:r>
            <a:endParaRPr kumimoji="1" lang="ja-JP" altLang="en-US" sz="1100" dirty="0"/>
          </a:p>
        </p:txBody>
      </p:sp>
      <p:graphicFrame>
        <p:nvGraphicFramePr>
          <p:cNvPr id="8" name="表 7"/>
          <p:cNvGraphicFramePr>
            <a:graphicFrameLocks noGrp="1"/>
          </p:cNvGraphicFramePr>
          <p:nvPr>
            <p:extLst>
              <p:ext uri="{D42A27DB-BD31-4B8C-83A1-F6EECF244321}">
                <p14:modId xmlns:p14="http://schemas.microsoft.com/office/powerpoint/2010/main" val="4145651327"/>
              </p:ext>
            </p:extLst>
          </p:nvPr>
        </p:nvGraphicFramePr>
        <p:xfrm>
          <a:off x="415197" y="1215812"/>
          <a:ext cx="9806398" cy="5816260"/>
        </p:xfrm>
        <a:graphic>
          <a:graphicData uri="http://schemas.openxmlformats.org/drawingml/2006/table">
            <a:tbl>
              <a:tblPr firstRow="1" bandRow="1"/>
              <a:tblGrid>
                <a:gridCol w="1152127">
                  <a:extLst>
                    <a:ext uri="{9D8B030D-6E8A-4147-A177-3AD203B41FA5}">
                      <a16:colId xmlns:a16="http://schemas.microsoft.com/office/drawing/2014/main" val="20000"/>
                    </a:ext>
                  </a:extLst>
                </a:gridCol>
                <a:gridCol w="864096">
                  <a:extLst>
                    <a:ext uri="{9D8B030D-6E8A-4147-A177-3AD203B41FA5}">
                      <a16:colId xmlns:a16="http://schemas.microsoft.com/office/drawing/2014/main" val="20006"/>
                    </a:ext>
                  </a:extLst>
                </a:gridCol>
                <a:gridCol w="630578">
                  <a:extLst>
                    <a:ext uri="{9D8B030D-6E8A-4147-A177-3AD203B41FA5}">
                      <a16:colId xmlns:a16="http://schemas.microsoft.com/office/drawing/2014/main" val="20001"/>
                    </a:ext>
                  </a:extLst>
                </a:gridCol>
                <a:gridCol w="727870">
                  <a:extLst>
                    <a:ext uri="{9D8B030D-6E8A-4147-A177-3AD203B41FA5}">
                      <a16:colId xmlns:a16="http://schemas.microsoft.com/office/drawing/2014/main" val="20002"/>
                    </a:ext>
                  </a:extLst>
                </a:gridCol>
                <a:gridCol w="727870">
                  <a:extLst>
                    <a:ext uri="{9D8B030D-6E8A-4147-A177-3AD203B41FA5}">
                      <a16:colId xmlns:a16="http://schemas.microsoft.com/office/drawing/2014/main" val="20003"/>
                    </a:ext>
                  </a:extLst>
                </a:gridCol>
                <a:gridCol w="529360">
                  <a:extLst>
                    <a:ext uri="{9D8B030D-6E8A-4147-A177-3AD203B41FA5}">
                      <a16:colId xmlns:a16="http://schemas.microsoft.com/office/drawing/2014/main" val="20004"/>
                    </a:ext>
                  </a:extLst>
                </a:gridCol>
                <a:gridCol w="5174497">
                  <a:extLst>
                    <a:ext uri="{9D8B030D-6E8A-4147-A177-3AD203B41FA5}">
                      <a16:colId xmlns:a16="http://schemas.microsoft.com/office/drawing/2014/main" val="20005"/>
                    </a:ext>
                  </a:extLst>
                </a:gridCol>
              </a:tblGrid>
              <a:tr h="597948">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企業名</a:t>
                      </a:r>
                      <a:r>
                        <a:rPr kumimoji="1" lang="en-US" altLang="ja-JP" sz="8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※50</a:t>
                      </a:r>
                      <a:r>
                        <a:rPr kumimoji="1" lang="ja-JP" altLang="en-US" sz="8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音順</a:t>
                      </a:r>
                    </a:p>
                  </a:txBody>
                  <a:tcPr marL="45720" marR="4572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目標水準</a:t>
                      </a:r>
                      <a:endParaRPr kumimoji="1" lang="en-US" altLang="ja-JP"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en-US" altLang="ja-JP" sz="8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※Scope1+2</a:t>
                      </a:r>
                      <a:r>
                        <a:rPr kumimoji="1" lang="ja-JP" altLang="en-US" sz="8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目標（中期）</a:t>
                      </a:r>
                      <a:endParaRPr kumimoji="1" lang="en-US" altLang="ja-JP" sz="8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45720" marR="4572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en-US" altLang="ja-JP"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Scope</a:t>
                      </a:r>
                      <a:endPar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基準年</a:t>
                      </a: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目標年</a:t>
                      </a: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単位</a:t>
                      </a: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概要</a:t>
                      </a:r>
                    </a:p>
                  </a:txBody>
                  <a:tcPr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extLst>
                  <a:ext uri="{0D108BD9-81ED-4DB2-BD59-A6C34878D82A}">
                    <a16:rowId xmlns:a16="http://schemas.microsoft.com/office/drawing/2014/main" val="10000"/>
                  </a:ext>
                </a:extLst>
              </a:tr>
              <a:tr h="274648">
                <a:tc rowSpan="2">
                  <a:txBody>
                    <a:bodyPr/>
                    <a:lstStyle/>
                    <a:p>
                      <a:pPr algn="ctr" rtl="0" fontAlgn="ctr"/>
                      <a:r>
                        <a:rPr lang="ja-JP" altLang="en-US" sz="1300" b="0" i="0" u="none" strike="noStrike" dirty="0">
                          <a:solidFill>
                            <a:srgbClr val="000000"/>
                          </a:solidFill>
                          <a:effectLst/>
                          <a:latin typeface="Meiryo UI" panose="020B0604030504040204" pitchFamily="50" charset="-128"/>
                          <a:ea typeface="Meiryo UI" panose="020B0604030504040204" pitchFamily="50" charset="-128"/>
                        </a:rPr>
                        <a:t>日清食品</a:t>
                      </a:r>
                      <a:r>
                        <a:rPr lang="en-US" sz="1300" b="0" i="0" u="none" strike="noStrike" dirty="0">
                          <a:solidFill>
                            <a:srgbClr val="000000"/>
                          </a:solidFill>
                          <a:effectLst/>
                          <a:latin typeface="Meiryo UI" panose="020B0604030504040204" pitchFamily="50" charset="-128"/>
                          <a:ea typeface="Meiryo UI" panose="020B0604030504040204" pitchFamily="50" charset="-128"/>
                        </a:rPr>
                        <a:t>HD</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sz="1100" b="0" i="0" u="none" strike="noStrike">
                          <a:solidFill>
                            <a:srgbClr val="000000"/>
                          </a:solidFill>
                          <a:effectLst/>
                          <a:latin typeface="Meiryo UI" panose="020B0604030504040204" pitchFamily="50" charset="-128"/>
                          <a:ea typeface="Meiryo UI" panose="020B0604030504040204" pitchFamily="50" charset="-128"/>
                        </a:rPr>
                        <a:t>WB2℃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2018</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67807769"/>
                  </a:ext>
                </a:extLst>
              </a:tr>
              <a:tr h="274648">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2018</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33794566"/>
                  </a:ext>
                </a:extLst>
              </a:tr>
              <a:tr h="274648">
                <a:tc rowSpan="2">
                  <a:txBody>
                    <a:bodyPr/>
                    <a:lstStyle/>
                    <a:p>
                      <a:pPr algn="ctr" rtl="0" fontAlgn="ctr"/>
                      <a:r>
                        <a:rPr lang="ja-JP" altLang="en-US" sz="1400" b="0" i="0" u="none" strike="noStrike">
                          <a:solidFill>
                            <a:srgbClr val="000000"/>
                          </a:solidFill>
                          <a:effectLst/>
                          <a:latin typeface="Meiryo UI" panose="020B0604030504040204" pitchFamily="50" charset="-128"/>
                          <a:ea typeface="Meiryo UI" panose="020B0604030504040204" pitchFamily="50" charset="-128"/>
                        </a:rPr>
                        <a:t>日新電機</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sz="1100" b="0" i="0" u="none" strike="noStrike">
                          <a:solidFill>
                            <a:srgbClr val="000000"/>
                          </a:solidFill>
                          <a:effectLst/>
                          <a:latin typeface="Meiryo UI" panose="020B0604030504040204" pitchFamily="50" charset="-128"/>
                          <a:ea typeface="Meiryo UI" panose="020B0604030504040204" pitchFamily="50" charset="-128"/>
                        </a:rPr>
                        <a:t>WB2℃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2018</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99901398"/>
                  </a:ext>
                </a:extLst>
              </a:tr>
              <a:tr h="274648">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2018</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91783107"/>
                  </a:ext>
                </a:extLst>
              </a:tr>
              <a:tr h="274648">
                <a:tc rowSpan="2">
                  <a:txBody>
                    <a:bodyPr/>
                    <a:lstStyle/>
                    <a:p>
                      <a:pPr algn="ctr" rtl="0" fontAlgn="ctr"/>
                      <a:r>
                        <a:rPr lang="ja-JP" altLang="en-US" sz="1400" b="0" i="0" u="none" strike="noStrike">
                          <a:solidFill>
                            <a:srgbClr val="000000"/>
                          </a:solidFill>
                          <a:effectLst/>
                          <a:latin typeface="Meiryo UI" panose="020B0604030504040204" pitchFamily="50" charset="-128"/>
                          <a:ea typeface="Meiryo UI" panose="020B0604030504040204" pitchFamily="50" charset="-128"/>
                        </a:rPr>
                        <a:t>日本板硝子</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sz="1100" b="0" i="0" u="none" strike="noStrike">
                          <a:solidFill>
                            <a:srgbClr val="000000"/>
                          </a:solidFill>
                          <a:effectLst/>
                          <a:latin typeface="Meiryo UI" panose="020B0604030504040204" pitchFamily="50" charset="-128"/>
                          <a:ea typeface="Meiryo UI" panose="020B0604030504040204" pitchFamily="50" charset="-128"/>
                        </a:rPr>
                        <a:t>WB2℃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2018</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51719172"/>
                  </a:ext>
                </a:extLst>
              </a:tr>
              <a:tr h="274648">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2018</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54271355"/>
                  </a:ext>
                </a:extLst>
              </a:tr>
              <a:tr h="274648">
                <a:tc rowSpan="2">
                  <a:txBody>
                    <a:bodyPr/>
                    <a:lstStyle/>
                    <a:p>
                      <a:pPr algn="ctr" rtl="0" fontAlgn="ctr"/>
                      <a:r>
                        <a:rPr lang="zh-TW" altLang="en-US" sz="1400" b="0" i="0" u="none" strike="noStrike" dirty="0">
                          <a:solidFill>
                            <a:srgbClr val="000000"/>
                          </a:solidFill>
                          <a:effectLst/>
                          <a:latin typeface="Meiryo UI" panose="020B0604030504040204" pitchFamily="50" charset="-128"/>
                          <a:ea typeface="Meiryo UI" panose="020B0604030504040204" pitchFamily="50" charset="-128"/>
                        </a:rPr>
                        <a:t>日本特殊陶業</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sz="1100" b="0" i="0" u="none" strike="noStrike" dirty="0">
                          <a:solidFill>
                            <a:srgbClr val="000000"/>
                          </a:solidFill>
                          <a:effectLst/>
                          <a:latin typeface="Meiryo UI" panose="020B0604030504040204" pitchFamily="50" charset="-128"/>
                          <a:ea typeface="Meiryo UI" panose="020B0604030504040204" pitchFamily="50" charset="-128"/>
                        </a:rPr>
                        <a:t>WB2℃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2018</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11546361"/>
                  </a:ext>
                </a:extLst>
              </a:tr>
              <a:tr h="274648">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2018</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購入した製品・サービス、輸送（上流）、販売した製品の使用による排出量を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32188443"/>
                  </a:ext>
                </a:extLst>
              </a:tr>
              <a:tr h="274648">
                <a:tc rowSpan="2">
                  <a:txBody>
                    <a:bodyPr/>
                    <a:lstStyle/>
                    <a:p>
                      <a:pPr algn="ctr" rtl="0" fontAlgn="ctr"/>
                      <a:r>
                        <a:rPr lang="ja-JP" altLang="en-US" sz="1300" b="0" i="0" u="none" strike="noStrike">
                          <a:solidFill>
                            <a:srgbClr val="000000"/>
                          </a:solidFill>
                          <a:effectLst/>
                          <a:latin typeface="Meiryo UI" panose="020B0604030504040204" pitchFamily="50" charset="-128"/>
                          <a:ea typeface="Meiryo UI" panose="020B0604030504040204" pitchFamily="50" charset="-128"/>
                        </a:rPr>
                        <a:t>野村不動産ホールディングス</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sz="1100" b="0" i="0" u="none" strike="noStrike">
                          <a:solidFill>
                            <a:srgbClr val="000000"/>
                          </a:solidFill>
                          <a:effectLst/>
                          <a:latin typeface="Meiryo UI" panose="020B0604030504040204" pitchFamily="50" charset="-128"/>
                          <a:ea typeface="Meiryo UI" panose="020B0604030504040204" pitchFamily="50" charset="-128"/>
                        </a:rPr>
                        <a:t>WB2℃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32126431"/>
                  </a:ext>
                </a:extLst>
              </a:tr>
              <a:tr h="274648">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購入した製品・サービスおよび販売した製品の使用による排出量を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70124918"/>
                  </a:ext>
                </a:extLst>
              </a:tr>
              <a:tr h="274648">
                <a:tc rowSpan="3">
                  <a:txBody>
                    <a:bodyPr/>
                    <a:lstStyle/>
                    <a:p>
                      <a:pPr algn="ctr" rtl="0" fontAlgn="ctr"/>
                      <a:r>
                        <a:rPr lang="ja-JP" altLang="en-US" sz="1400" b="0" i="0" u="none" strike="noStrike">
                          <a:solidFill>
                            <a:srgbClr val="000000"/>
                          </a:solidFill>
                          <a:effectLst/>
                          <a:latin typeface="Meiryo UI" panose="020B0604030504040204" pitchFamily="50" charset="-128"/>
                          <a:ea typeface="Meiryo UI" panose="020B0604030504040204" pitchFamily="50" charset="-128"/>
                        </a:rPr>
                        <a:t>浜松ホトニクス</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3">
                  <a:txBody>
                    <a:bodyPr/>
                    <a:lstStyle/>
                    <a:p>
                      <a:pPr algn="ctr" rtl="0" fontAlgn="ctr"/>
                      <a:r>
                        <a:rPr lang="en-US" sz="1100" b="0" i="0" u="none" strike="noStrike">
                          <a:solidFill>
                            <a:srgbClr val="000000"/>
                          </a:solidFill>
                          <a:effectLst/>
                          <a:latin typeface="Meiryo UI" panose="020B0604030504040204" pitchFamily="50" charset="-128"/>
                          <a:ea typeface="Meiryo UI" panose="020B0604030504040204" pitchFamily="50" charset="-128"/>
                        </a:rPr>
                        <a:t>WB2℃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2031</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13999240"/>
                  </a:ext>
                </a:extLst>
              </a:tr>
              <a:tr h="274648">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2031</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販売した製品からの排出量を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7632719"/>
                  </a:ext>
                </a:extLst>
              </a:tr>
              <a:tr h="274648">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2026</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購入金額の</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76</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％に相当するサプライヤーに</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SBT</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目標を設定</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39336136"/>
                  </a:ext>
                </a:extLst>
              </a:tr>
              <a:tr h="274648">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ファミリーマート</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sz="1100" b="0" i="0" u="none" strike="noStrike" dirty="0">
                          <a:solidFill>
                            <a:srgbClr val="000000"/>
                          </a:solidFill>
                          <a:effectLst/>
                          <a:latin typeface="Meiryo UI" panose="020B0604030504040204" pitchFamily="50" charset="-128"/>
                          <a:ea typeface="Meiryo UI" panose="020B0604030504040204" pitchFamily="50" charset="-128"/>
                        </a:rPr>
                        <a:t>WB2℃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2018</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 </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54682416"/>
                  </a:ext>
                </a:extLst>
              </a:tr>
              <a:tr h="274648">
                <a:tc vMerge="1">
                  <a:txBody>
                    <a:bodyPr/>
                    <a:lstStyle/>
                    <a:p>
                      <a:endParaRPr dirty="0"/>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dirty="0"/>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2018</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購入した製品・サービスからの排出量を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49159598"/>
                  </a:ext>
                </a:extLst>
              </a:tr>
              <a:tr h="274648">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フジクラ</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sz="1100" b="0" i="0" u="none" strike="noStrike">
                          <a:solidFill>
                            <a:srgbClr val="000000"/>
                          </a:solidFill>
                          <a:effectLst/>
                          <a:latin typeface="Meiryo UI" panose="020B0604030504040204" pitchFamily="50" charset="-128"/>
                          <a:ea typeface="Meiryo UI" panose="020B0604030504040204" pitchFamily="50" charset="-128"/>
                        </a:rPr>
                        <a:t>WB2℃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33</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7932932"/>
                  </a:ext>
                </a:extLst>
              </a:tr>
              <a:tr h="274648">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69136031"/>
                  </a:ext>
                </a:extLst>
              </a:tr>
              <a:tr h="274648">
                <a:tc rowSpan="2">
                  <a:txBody>
                    <a:bodyPr/>
                    <a:lstStyle/>
                    <a:p>
                      <a:pPr algn="ctr" rtl="0" fontAlgn="ctr"/>
                      <a:r>
                        <a:rPr lang="ja-JP" altLang="en-US" sz="1400" b="0" i="0" u="none" strike="noStrike">
                          <a:solidFill>
                            <a:srgbClr val="000000"/>
                          </a:solidFill>
                          <a:effectLst/>
                          <a:latin typeface="Meiryo UI" panose="020B0604030504040204" pitchFamily="50" charset="-128"/>
                          <a:ea typeface="Meiryo UI" panose="020B0604030504040204" pitchFamily="50" charset="-128"/>
                        </a:rPr>
                        <a:t>不二製油グループ</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sz="1100" b="0" i="0" u="none" strike="noStrike" dirty="0">
                          <a:solidFill>
                            <a:srgbClr val="000000"/>
                          </a:solidFill>
                          <a:effectLst/>
                          <a:latin typeface="Meiryo UI" panose="020B0604030504040204" pitchFamily="50" charset="-128"/>
                          <a:ea typeface="Meiryo UI" panose="020B0604030504040204" pitchFamily="50" charset="-128"/>
                        </a:rPr>
                        <a:t>WB2℃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2016</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021022"/>
                  </a:ext>
                </a:extLst>
              </a:tr>
              <a:tr h="274648">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2016</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18</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8002659"/>
                  </a:ext>
                </a:extLst>
              </a:tr>
            </a:tbl>
          </a:graphicData>
        </a:graphic>
      </p:graphicFrame>
      <p:sp>
        <p:nvSpPr>
          <p:cNvPr id="14" name="テキスト ボックス 13"/>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テキスト ボックス 9"/>
          <p:cNvSpPr txBox="1">
            <a:spLocks noChangeArrowheads="1"/>
          </p:cNvSpPr>
          <p:nvPr/>
        </p:nvSpPr>
        <p:spPr bwMode="auto">
          <a:xfrm>
            <a:off x="248478" y="7130772"/>
            <a:ext cx="9973117"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765752" eaLnBrk="1" hangingPunct="1">
              <a:defRPr/>
            </a:pPr>
            <a:r>
              <a:rPr lang="en-US" altLang="ja-JP" sz="1100" dirty="0">
                <a:latin typeface="Meiryo UI" pitchFamily="50" charset="-128"/>
                <a:ea typeface="Meiryo UI" pitchFamily="50" charset="-128"/>
                <a:cs typeface="Meiryo UI" pitchFamily="50" charset="-128"/>
              </a:rPr>
              <a:t>※</a:t>
            </a:r>
            <a:r>
              <a:rPr lang="ja-JP" altLang="en-US" sz="1100" dirty="0">
                <a:latin typeface="Meiryo UI" pitchFamily="50" charset="-128"/>
                <a:ea typeface="Meiryo UI" pitchFamily="50" charset="-128"/>
                <a:cs typeface="Meiryo UI" pitchFamily="50" charset="-128"/>
              </a:rPr>
              <a:t>一部企業が</a:t>
            </a:r>
            <a:r>
              <a:rPr lang="en-US" altLang="ja-JP" sz="1100" dirty="0">
                <a:latin typeface="Meiryo UI" pitchFamily="50" charset="-128"/>
                <a:ea typeface="Meiryo UI" pitchFamily="50" charset="-128"/>
                <a:cs typeface="Meiryo UI" pitchFamily="50" charset="-128"/>
              </a:rPr>
              <a:t>WB2℃</a:t>
            </a:r>
            <a:r>
              <a:rPr lang="ja-JP" altLang="en-US" sz="1100" dirty="0">
                <a:latin typeface="Meiryo UI" pitchFamily="50" charset="-128"/>
                <a:ea typeface="Meiryo UI" pitchFamily="50" charset="-128"/>
                <a:cs typeface="Meiryo UI" pitchFamily="50" charset="-128"/>
              </a:rPr>
              <a:t>または</a:t>
            </a:r>
            <a:r>
              <a:rPr lang="en-US" altLang="ja-JP" sz="1100" dirty="0">
                <a:latin typeface="Meiryo UI" pitchFamily="50" charset="-128"/>
                <a:ea typeface="Meiryo UI" pitchFamily="50" charset="-128"/>
                <a:cs typeface="Meiryo UI" pitchFamily="50" charset="-128"/>
              </a:rPr>
              <a:t>2</a:t>
            </a:r>
            <a:r>
              <a:rPr lang="ja-JP" altLang="en-US" sz="1100" dirty="0">
                <a:latin typeface="Meiryo UI" pitchFamily="50" charset="-128"/>
                <a:ea typeface="Meiryo UI" pitchFamily="50" charset="-128"/>
                <a:cs typeface="Meiryo UI" pitchFamily="50" charset="-128"/>
              </a:rPr>
              <a:t>℃の目標水準で認定を取得しているのは、旧版の基準適用時に認定を取得したため。現行の基準では</a:t>
            </a:r>
            <a:r>
              <a:rPr lang="en-US" altLang="ja-JP" sz="1100" dirty="0">
                <a:latin typeface="Meiryo UI" pitchFamily="50" charset="-128"/>
                <a:ea typeface="Meiryo UI" pitchFamily="50" charset="-128"/>
                <a:cs typeface="Meiryo UI" pitchFamily="50" charset="-128"/>
              </a:rPr>
              <a:t>1.5</a:t>
            </a:r>
            <a:r>
              <a:rPr lang="ja-JP" altLang="en-US" sz="1100" dirty="0">
                <a:latin typeface="Meiryo UI" pitchFamily="50" charset="-128"/>
                <a:ea typeface="Meiryo UI" pitchFamily="50" charset="-128"/>
                <a:cs typeface="Meiryo UI" pitchFamily="50" charset="-128"/>
              </a:rPr>
              <a:t>℃の水準で目標を設定する必要がある。</a:t>
            </a:r>
            <a:endParaRPr lang="en-US" altLang="ja-JP" sz="1100" dirty="0">
              <a:latin typeface="Meiryo UI" pitchFamily="50" charset="-128"/>
              <a:ea typeface="Meiryo UI" pitchFamily="50" charset="-128"/>
              <a:cs typeface="Meiryo UI" pitchFamily="50" charset="-128"/>
            </a:endParaRPr>
          </a:p>
        </p:txBody>
      </p:sp>
    </p:spTree>
    <p:extLst>
      <p:ext uri="{BB962C8B-B14F-4D97-AF65-F5344CB8AC3E}">
        <p14:creationId xmlns:p14="http://schemas.microsoft.com/office/powerpoint/2010/main" val="2727446876"/>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a:t>
            </a:r>
            <a:r>
              <a:rPr lang="ja-JP" altLang="en-US" dirty="0"/>
              <a:t>認定取得済み日本企業の取組 </a:t>
            </a:r>
            <a:r>
              <a:rPr lang="en-US" altLang="ja-JP" dirty="0"/>
              <a:t>20/22</a:t>
            </a:r>
            <a:endParaRPr kumimoji="1" lang="ja-JP" altLang="en-US" dirty="0"/>
          </a:p>
        </p:txBody>
      </p:sp>
      <p:sp>
        <p:nvSpPr>
          <p:cNvPr id="11" name="テキスト ボックス 10"/>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3" name="テキスト ボックス 12"/>
          <p:cNvSpPr txBox="1"/>
          <p:nvPr/>
        </p:nvSpPr>
        <p:spPr>
          <a:xfrm>
            <a:off x="379164" y="940715"/>
            <a:ext cx="1585690" cy="261610"/>
          </a:xfrm>
          <a:prstGeom prst="rect">
            <a:avLst/>
          </a:prstGeom>
          <a:noFill/>
        </p:spPr>
        <p:txBody>
          <a:bodyPr wrap="none" rtlCol="0">
            <a:spAutoFit/>
          </a:bodyPr>
          <a:lstStyle/>
          <a:p>
            <a:r>
              <a:rPr lang="en-US" altLang="ja-JP" sz="1100" dirty="0"/>
              <a:t>※</a:t>
            </a:r>
            <a:r>
              <a:rPr lang="ja-JP" altLang="en-US" sz="1100" dirty="0"/>
              <a:t>目標水準別の</a:t>
            </a:r>
            <a:r>
              <a:rPr lang="en-US" altLang="ja-JP" sz="1100" dirty="0"/>
              <a:t>50</a:t>
            </a:r>
            <a:r>
              <a:rPr lang="ja-JP" altLang="en-US" sz="1100" dirty="0"/>
              <a:t>音順</a:t>
            </a:r>
            <a:endParaRPr kumimoji="1" lang="ja-JP" altLang="en-US" sz="1100" dirty="0"/>
          </a:p>
        </p:txBody>
      </p:sp>
      <p:graphicFrame>
        <p:nvGraphicFramePr>
          <p:cNvPr id="8" name="表 7"/>
          <p:cNvGraphicFramePr>
            <a:graphicFrameLocks noGrp="1"/>
          </p:cNvGraphicFramePr>
          <p:nvPr>
            <p:extLst>
              <p:ext uri="{D42A27DB-BD31-4B8C-83A1-F6EECF244321}">
                <p14:modId xmlns:p14="http://schemas.microsoft.com/office/powerpoint/2010/main" val="3601852757"/>
              </p:ext>
            </p:extLst>
          </p:nvPr>
        </p:nvGraphicFramePr>
        <p:xfrm>
          <a:off x="415197" y="1215811"/>
          <a:ext cx="9806398" cy="4851631"/>
        </p:xfrm>
        <a:graphic>
          <a:graphicData uri="http://schemas.openxmlformats.org/drawingml/2006/table">
            <a:tbl>
              <a:tblPr firstRow="1" bandRow="1"/>
              <a:tblGrid>
                <a:gridCol w="1152127">
                  <a:extLst>
                    <a:ext uri="{9D8B030D-6E8A-4147-A177-3AD203B41FA5}">
                      <a16:colId xmlns:a16="http://schemas.microsoft.com/office/drawing/2014/main" val="20000"/>
                    </a:ext>
                  </a:extLst>
                </a:gridCol>
                <a:gridCol w="864096">
                  <a:extLst>
                    <a:ext uri="{9D8B030D-6E8A-4147-A177-3AD203B41FA5}">
                      <a16:colId xmlns:a16="http://schemas.microsoft.com/office/drawing/2014/main" val="20006"/>
                    </a:ext>
                  </a:extLst>
                </a:gridCol>
                <a:gridCol w="630578">
                  <a:extLst>
                    <a:ext uri="{9D8B030D-6E8A-4147-A177-3AD203B41FA5}">
                      <a16:colId xmlns:a16="http://schemas.microsoft.com/office/drawing/2014/main" val="20001"/>
                    </a:ext>
                  </a:extLst>
                </a:gridCol>
                <a:gridCol w="727870">
                  <a:extLst>
                    <a:ext uri="{9D8B030D-6E8A-4147-A177-3AD203B41FA5}">
                      <a16:colId xmlns:a16="http://schemas.microsoft.com/office/drawing/2014/main" val="20002"/>
                    </a:ext>
                  </a:extLst>
                </a:gridCol>
                <a:gridCol w="727870">
                  <a:extLst>
                    <a:ext uri="{9D8B030D-6E8A-4147-A177-3AD203B41FA5}">
                      <a16:colId xmlns:a16="http://schemas.microsoft.com/office/drawing/2014/main" val="20003"/>
                    </a:ext>
                  </a:extLst>
                </a:gridCol>
                <a:gridCol w="529360">
                  <a:extLst>
                    <a:ext uri="{9D8B030D-6E8A-4147-A177-3AD203B41FA5}">
                      <a16:colId xmlns:a16="http://schemas.microsoft.com/office/drawing/2014/main" val="20004"/>
                    </a:ext>
                  </a:extLst>
                </a:gridCol>
                <a:gridCol w="5174497">
                  <a:extLst>
                    <a:ext uri="{9D8B030D-6E8A-4147-A177-3AD203B41FA5}">
                      <a16:colId xmlns:a16="http://schemas.microsoft.com/office/drawing/2014/main" val="20005"/>
                    </a:ext>
                  </a:extLst>
                </a:gridCol>
              </a:tblGrid>
              <a:tr h="597947">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企業名</a:t>
                      </a:r>
                      <a:r>
                        <a:rPr kumimoji="1" lang="en-US" altLang="ja-JP" sz="8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※50</a:t>
                      </a:r>
                      <a:r>
                        <a:rPr kumimoji="1" lang="ja-JP" altLang="en-US" sz="8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音順</a:t>
                      </a:r>
                    </a:p>
                  </a:txBody>
                  <a:tcPr marL="45720" marR="4572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目標水準</a:t>
                      </a:r>
                      <a:endParaRPr kumimoji="1" lang="en-US" altLang="ja-JP"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en-US" altLang="ja-JP" sz="8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※Scope1+2</a:t>
                      </a:r>
                      <a:r>
                        <a:rPr kumimoji="1" lang="ja-JP" altLang="en-US" sz="8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目標（中期）</a:t>
                      </a:r>
                      <a:endParaRPr kumimoji="1" lang="en-US" altLang="ja-JP" sz="8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45720" marR="4572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en-US" altLang="ja-JP"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Scope</a:t>
                      </a:r>
                      <a:endPar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基準年</a:t>
                      </a: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目標年</a:t>
                      </a: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単位</a:t>
                      </a: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概要</a:t>
                      </a:r>
                    </a:p>
                  </a:txBody>
                  <a:tcPr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extLst>
                  <a:ext uri="{0D108BD9-81ED-4DB2-BD59-A6C34878D82A}">
                    <a16:rowId xmlns:a16="http://schemas.microsoft.com/office/drawing/2014/main" val="10000"/>
                  </a:ext>
                </a:extLst>
              </a:tr>
              <a:tr h="274648">
                <a:tc rowSpan="2">
                  <a:txBody>
                    <a:bodyPr/>
                    <a:lstStyle/>
                    <a:p>
                      <a:pPr algn="ctr" rtl="0" fontAlgn="ctr"/>
                      <a:r>
                        <a:rPr lang="ja-JP" altLang="en-US" sz="1300" b="0" i="0" u="none" strike="noStrike">
                          <a:solidFill>
                            <a:srgbClr val="000000"/>
                          </a:solidFill>
                          <a:effectLst/>
                          <a:latin typeface="Meiryo UI" panose="020B0604030504040204" pitchFamily="50" charset="-128"/>
                          <a:ea typeface="Meiryo UI" panose="020B0604030504040204" pitchFamily="50" charset="-128"/>
                        </a:rPr>
                        <a:t>ブリヂストン</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sz="1100" b="0" i="0" u="none" strike="noStrike">
                          <a:solidFill>
                            <a:srgbClr val="000000"/>
                          </a:solidFill>
                          <a:effectLst/>
                          <a:latin typeface="Meiryo UI" panose="020B0604030504040204" pitchFamily="50" charset="-128"/>
                          <a:ea typeface="Meiryo UI" panose="020B0604030504040204" pitchFamily="50" charset="-128"/>
                        </a:rPr>
                        <a:t>WB2℃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28%</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58352926"/>
                  </a:ext>
                </a:extLst>
              </a:tr>
              <a:tr h="274648">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ー</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2026</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ー</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購入した製品・サービスに関わる 排出量の</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92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％に相当するサプライヤーに</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SBT</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を設定</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2583993"/>
                  </a:ext>
                </a:extLst>
              </a:tr>
              <a:tr h="274648">
                <a:tc rowSpan="2">
                  <a:txBody>
                    <a:bodyPr/>
                    <a:lstStyle/>
                    <a:p>
                      <a:pPr algn="ctr" rtl="0" fontAlgn="ctr"/>
                      <a:r>
                        <a:rPr lang="ja-JP" altLang="en-US" sz="1400" b="0" i="0" u="none" strike="noStrike">
                          <a:solidFill>
                            <a:srgbClr val="000000"/>
                          </a:solidFill>
                          <a:effectLst/>
                          <a:latin typeface="Meiryo UI" panose="020B0604030504040204" pitchFamily="50" charset="-128"/>
                          <a:ea typeface="Meiryo UI" panose="020B0604030504040204" pitchFamily="50" charset="-128"/>
                        </a:rPr>
                        <a:t>明電舎</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sz="1100" b="0" i="0" u="none" strike="noStrike">
                          <a:solidFill>
                            <a:srgbClr val="000000"/>
                          </a:solidFill>
                          <a:effectLst/>
                          <a:latin typeface="Meiryo UI" panose="020B0604030504040204" pitchFamily="50" charset="-128"/>
                          <a:ea typeface="Meiryo UI" panose="020B0604030504040204" pitchFamily="50" charset="-128"/>
                        </a:rPr>
                        <a:t>WB2℃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38759945"/>
                  </a:ext>
                </a:extLst>
              </a:tr>
              <a:tr h="274648">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販売した製品の使用による排出量の</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14345065"/>
                  </a:ext>
                </a:extLst>
              </a:tr>
              <a:tr h="274648">
                <a:tc rowSpan="2">
                  <a:txBody>
                    <a:bodyPr/>
                    <a:lstStyle/>
                    <a:p>
                      <a:pPr algn="ctr" rtl="0" fontAlgn="ctr"/>
                      <a:r>
                        <a:rPr lang="ja-JP" altLang="en-US" sz="1400" b="0" i="0" u="none" strike="noStrike">
                          <a:solidFill>
                            <a:srgbClr val="000000"/>
                          </a:solidFill>
                          <a:effectLst/>
                          <a:latin typeface="Meiryo UI" panose="020B0604030504040204" pitchFamily="50" charset="-128"/>
                          <a:ea typeface="Meiryo UI" panose="020B0604030504040204" pitchFamily="50" charset="-128"/>
                        </a:rPr>
                        <a:t>ユナイテッドアローズ</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sz="1100" b="0" i="0" u="none" strike="noStrike">
                          <a:solidFill>
                            <a:srgbClr val="000000"/>
                          </a:solidFill>
                          <a:effectLst/>
                          <a:latin typeface="Meiryo UI" panose="020B0604030504040204" pitchFamily="50" charset="-128"/>
                          <a:ea typeface="Meiryo UI" panose="020B0604030504040204" pitchFamily="50" charset="-128"/>
                        </a:rPr>
                        <a:t>WB2℃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54376500"/>
                  </a:ext>
                </a:extLst>
              </a:tr>
              <a:tr h="274648">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95173220"/>
                  </a:ext>
                </a:extLst>
              </a:tr>
              <a:tr h="274648">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横河レンタリース</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sz="1100" b="0" i="0" u="none" strike="noStrike">
                          <a:solidFill>
                            <a:srgbClr val="000000"/>
                          </a:solidFill>
                          <a:effectLst/>
                          <a:latin typeface="Meiryo UI" panose="020B0604030504040204" pitchFamily="50" charset="-128"/>
                          <a:ea typeface="Meiryo UI" panose="020B0604030504040204" pitchFamily="50" charset="-128"/>
                        </a:rPr>
                        <a:t>WB2℃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1007943"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28</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2781302"/>
                  </a:ext>
                </a:extLst>
              </a:tr>
              <a:tr h="274648">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購入した商品とサービス、資本財、燃料およびエネルギー関連活動、上流の輸送と流通に関す　る排出量を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14</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92677792"/>
                  </a:ext>
                </a:extLst>
              </a:tr>
              <a:tr h="274648">
                <a:tc rowSpan="3">
                  <a:txBody>
                    <a:bodyPr/>
                    <a:lstStyle/>
                    <a:p>
                      <a:pPr algn="ctr" rtl="0" fontAlgn="ctr"/>
                      <a:r>
                        <a:rPr lang="ja-JP" altLang="en-US" sz="1400" b="0" i="0" u="none" strike="noStrike">
                          <a:solidFill>
                            <a:srgbClr val="000000"/>
                          </a:solidFill>
                          <a:effectLst/>
                          <a:latin typeface="Meiryo UI" panose="020B0604030504040204" pitchFamily="50" charset="-128"/>
                          <a:ea typeface="Meiryo UI" panose="020B0604030504040204" pitchFamily="50" charset="-128"/>
                        </a:rPr>
                        <a:t>ロッテ</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3">
                  <a:txBody>
                    <a:bodyPr/>
                    <a:lstStyle/>
                    <a:p>
                      <a:pPr algn="ctr" rtl="0" fontAlgn="ctr"/>
                      <a:r>
                        <a:rPr lang="en-US" sz="1100" b="0" i="0" u="none" strike="noStrike">
                          <a:solidFill>
                            <a:srgbClr val="000000"/>
                          </a:solidFill>
                          <a:effectLst/>
                          <a:latin typeface="Meiryo UI" panose="020B0604030504040204" pitchFamily="50" charset="-128"/>
                          <a:ea typeface="Meiryo UI" panose="020B0604030504040204" pitchFamily="50" charset="-128"/>
                        </a:rPr>
                        <a:t>WB2℃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2028</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23</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5646393"/>
                  </a:ext>
                </a:extLst>
              </a:tr>
              <a:tr h="274648">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2019</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2028</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 Scope1,2</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に含まれない燃料及びエネルギー活動からの排出量を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23</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35103382"/>
                  </a:ext>
                </a:extLst>
              </a:tr>
              <a:tr h="274648">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2027</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購入した製品・サービス、資本財、輸送・配送（上流）による 排出量の</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80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％に相当する</a:t>
                      </a: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p>
                      <a:pPr algn="l"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 </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サプライヤーに</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SBT</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目標を設定させる</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70843636"/>
                  </a:ext>
                </a:extLst>
              </a:tr>
              <a:tr h="274648">
                <a:tc rowSpan="2">
                  <a:txBody>
                    <a:bodyPr/>
                    <a:lstStyle/>
                    <a:p>
                      <a:pPr algn="ctr" rtl="0" fontAlgn="ctr"/>
                      <a:r>
                        <a:rPr lang="en-US" sz="1400" b="0" i="0" u="none" strike="noStrike" dirty="0">
                          <a:solidFill>
                            <a:srgbClr val="000000"/>
                          </a:solidFill>
                          <a:effectLst/>
                          <a:latin typeface="Meiryo UI" panose="020B0604030504040204" pitchFamily="50" charset="-128"/>
                          <a:ea typeface="Meiryo UI" panose="020B0604030504040204" pitchFamily="50" charset="-128"/>
                        </a:rPr>
                        <a:t>YKK AP</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sz="1100" b="0" i="0" u="none" strike="noStrike">
                          <a:solidFill>
                            <a:srgbClr val="000000"/>
                          </a:solidFill>
                          <a:effectLst/>
                          <a:latin typeface="Meiryo UI" panose="020B0604030504040204" pitchFamily="50" charset="-128"/>
                          <a:ea typeface="Meiryo UI" panose="020B0604030504040204" pitchFamily="50" charset="-128"/>
                        </a:rPr>
                        <a:t>WB2℃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2013</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50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08290176"/>
                  </a:ext>
                </a:extLst>
              </a:tr>
              <a:tr h="274648">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2013</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50294054"/>
                  </a:ext>
                </a:extLst>
              </a:tr>
              <a:tr h="274648">
                <a:tc rowSpan="2">
                  <a:txBody>
                    <a:bodyPr/>
                    <a:lstStyle/>
                    <a:p>
                      <a:pPr algn="ctr" rtl="0" fontAlgn="ctr"/>
                      <a:r>
                        <a:rPr lang="ja-JP" altLang="en-US" sz="1400" b="0" i="0" u="none" strike="noStrike">
                          <a:solidFill>
                            <a:srgbClr val="000000"/>
                          </a:solidFill>
                          <a:effectLst/>
                          <a:latin typeface="Meiryo UI" panose="020B0604030504040204" pitchFamily="50" charset="-128"/>
                          <a:ea typeface="Meiryo UI" panose="020B0604030504040204" pitchFamily="50" charset="-128"/>
                        </a:rPr>
                        <a:t>ウシオ電機</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2017</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21</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721988"/>
                  </a:ext>
                </a:extLst>
              </a:tr>
              <a:tr h="274648">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2017</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販売した製品の使用による排出量を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21</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70006602"/>
                  </a:ext>
                </a:extLst>
              </a:tr>
            </a:tbl>
          </a:graphicData>
        </a:graphic>
      </p:graphicFrame>
      <p:sp>
        <p:nvSpPr>
          <p:cNvPr id="14" name="テキスト ボックス 13"/>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テキスト ボックス 9"/>
          <p:cNvSpPr txBox="1">
            <a:spLocks noChangeArrowheads="1"/>
          </p:cNvSpPr>
          <p:nvPr/>
        </p:nvSpPr>
        <p:spPr bwMode="auto">
          <a:xfrm>
            <a:off x="248478" y="7130772"/>
            <a:ext cx="9973117"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765752" eaLnBrk="1" hangingPunct="1">
              <a:defRPr/>
            </a:pPr>
            <a:r>
              <a:rPr lang="en-US" altLang="ja-JP" sz="1100" dirty="0">
                <a:latin typeface="Meiryo UI" pitchFamily="50" charset="-128"/>
                <a:ea typeface="Meiryo UI" pitchFamily="50" charset="-128"/>
                <a:cs typeface="Meiryo UI" pitchFamily="50" charset="-128"/>
              </a:rPr>
              <a:t>※</a:t>
            </a:r>
            <a:r>
              <a:rPr lang="ja-JP" altLang="en-US" sz="1100" dirty="0">
                <a:latin typeface="Meiryo UI" pitchFamily="50" charset="-128"/>
                <a:ea typeface="Meiryo UI" pitchFamily="50" charset="-128"/>
                <a:cs typeface="Meiryo UI" pitchFamily="50" charset="-128"/>
              </a:rPr>
              <a:t>一部企業が</a:t>
            </a:r>
            <a:r>
              <a:rPr lang="en-US" altLang="ja-JP" sz="1100" dirty="0">
                <a:latin typeface="Meiryo UI" pitchFamily="50" charset="-128"/>
                <a:ea typeface="Meiryo UI" pitchFamily="50" charset="-128"/>
                <a:cs typeface="Meiryo UI" pitchFamily="50" charset="-128"/>
              </a:rPr>
              <a:t>WB2℃</a:t>
            </a:r>
            <a:r>
              <a:rPr lang="ja-JP" altLang="en-US" sz="1100" dirty="0">
                <a:latin typeface="Meiryo UI" pitchFamily="50" charset="-128"/>
                <a:ea typeface="Meiryo UI" pitchFamily="50" charset="-128"/>
                <a:cs typeface="Meiryo UI" pitchFamily="50" charset="-128"/>
              </a:rPr>
              <a:t>または</a:t>
            </a:r>
            <a:r>
              <a:rPr lang="en-US" altLang="ja-JP" sz="1100" dirty="0">
                <a:latin typeface="Meiryo UI" pitchFamily="50" charset="-128"/>
                <a:ea typeface="Meiryo UI" pitchFamily="50" charset="-128"/>
                <a:cs typeface="Meiryo UI" pitchFamily="50" charset="-128"/>
              </a:rPr>
              <a:t>2</a:t>
            </a:r>
            <a:r>
              <a:rPr lang="ja-JP" altLang="en-US" sz="1100" dirty="0">
                <a:latin typeface="Meiryo UI" pitchFamily="50" charset="-128"/>
                <a:ea typeface="Meiryo UI" pitchFamily="50" charset="-128"/>
                <a:cs typeface="Meiryo UI" pitchFamily="50" charset="-128"/>
              </a:rPr>
              <a:t>℃の目標水準で認定を取得しているのは、旧版の基準適用時に認定を取得したため。現行の基準では</a:t>
            </a:r>
            <a:r>
              <a:rPr lang="en-US" altLang="ja-JP" sz="1100" dirty="0">
                <a:latin typeface="Meiryo UI" pitchFamily="50" charset="-128"/>
                <a:ea typeface="Meiryo UI" pitchFamily="50" charset="-128"/>
                <a:cs typeface="Meiryo UI" pitchFamily="50" charset="-128"/>
              </a:rPr>
              <a:t>1.5</a:t>
            </a:r>
            <a:r>
              <a:rPr lang="ja-JP" altLang="en-US" sz="1100" dirty="0">
                <a:latin typeface="Meiryo UI" pitchFamily="50" charset="-128"/>
                <a:ea typeface="Meiryo UI" pitchFamily="50" charset="-128"/>
                <a:cs typeface="Meiryo UI" pitchFamily="50" charset="-128"/>
              </a:rPr>
              <a:t>℃の水準で目標を設定する必要がある。</a:t>
            </a:r>
            <a:endParaRPr lang="en-US" altLang="ja-JP" sz="1100" dirty="0">
              <a:latin typeface="Meiryo UI" pitchFamily="50" charset="-128"/>
              <a:ea typeface="Meiryo UI" pitchFamily="50" charset="-128"/>
              <a:cs typeface="Meiryo UI" pitchFamily="50" charset="-128"/>
            </a:endParaRPr>
          </a:p>
        </p:txBody>
      </p:sp>
    </p:spTree>
    <p:extLst>
      <p:ext uri="{BB962C8B-B14F-4D97-AF65-F5344CB8AC3E}">
        <p14:creationId xmlns:p14="http://schemas.microsoft.com/office/powerpoint/2010/main" val="1950259727"/>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a:t>
            </a:r>
            <a:r>
              <a:rPr lang="ja-JP" altLang="en-US" dirty="0"/>
              <a:t>認定取得済み日本企業の取組 </a:t>
            </a:r>
            <a:r>
              <a:rPr lang="en-US" altLang="ja-JP" dirty="0"/>
              <a:t>21/22</a:t>
            </a:r>
            <a:endParaRPr kumimoji="1" lang="ja-JP" altLang="en-US" dirty="0"/>
          </a:p>
        </p:txBody>
      </p:sp>
      <p:sp>
        <p:nvSpPr>
          <p:cNvPr id="11" name="テキスト ボックス 10"/>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3" name="テキスト ボックス 12"/>
          <p:cNvSpPr txBox="1"/>
          <p:nvPr/>
        </p:nvSpPr>
        <p:spPr>
          <a:xfrm>
            <a:off x="379164" y="940715"/>
            <a:ext cx="1585690" cy="261610"/>
          </a:xfrm>
          <a:prstGeom prst="rect">
            <a:avLst/>
          </a:prstGeom>
          <a:noFill/>
        </p:spPr>
        <p:txBody>
          <a:bodyPr wrap="none" rtlCol="0">
            <a:spAutoFit/>
          </a:bodyPr>
          <a:lstStyle/>
          <a:p>
            <a:r>
              <a:rPr lang="en-US" altLang="ja-JP" sz="1100" dirty="0"/>
              <a:t>※</a:t>
            </a:r>
            <a:r>
              <a:rPr lang="ja-JP" altLang="en-US" sz="1100" dirty="0"/>
              <a:t>目標水準別の</a:t>
            </a:r>
            <a:r>
              <a:rPr lang="en-US" altLang="ja-JP" sz="1100" dirty="0"/>
              <a:t>50</a:t>
            </a:r>
            <a:r>
              <a:rPr lang="ja-JP" altLang="en-US" sz="1100" dirty="0"/>
              <a:t>音順</a:t>
            </a:r>
            <a:endParaRPr kumimoji="1" lang="ja-JP" altLang="en-US" sz="1100" dirty="0"/>
          </a:p>
        </p:txBody>
      </p:sp>
      <p:graphicFrame>
        <p:nvGraphicFramePr>
          <p:cNvPr id="8" name="表 7"/>
          <p:cNvGraphicFramePr>
            <a:graphicFrameLocks noGrp="1"/>
          </p:cNvGraphicFramePr>
          <p:nvPr>
            <p:extLst>
              <p:ext uri="{D42A27DB-BD31-4B8C-83A1-F6EECF244321}">
                <p14:modId xmlns:p14="http://schemas.microsoft.com/office/powerpoint/2010/main" val="7858668"/>
              </p:ext>
            </p:extLst>
          </p:nvPr>
        </p:nvGraphicFramePr>
        <p:xfrm>
          <a:off x="415197" y="1215811"/>
          <a:ext cx="9806398" cy="5266963"/>
        </p:xfrm>
        <a:graphic>
          <a:graphicData uri="http://schemas.openxmlformats.org/drawingml/2006/table">
            <a:tbl>
              <a:tblPr firstRow="1" bandRow="1"/>
              <a:tblGrid>
                <a:gridCol w="1152127">
                  <a:extLst>
                    <a:ext uri="{9D8B030D-6E8A-4147-A177-3AD203B41FA5}">
                      <a16:colId xmlns:a16="http://schemas.microsoft.com/office/drawing/2014/main" val="20000"/>
                    </a:ext>
                  </a:extLst>
                </a:gridCol>
                <a:gridCol w="864096">
                  <a:extLst>
                    <a:ext uri="{9D8B030D-6E8A-4147-A177-3AD203B41FA5}">
                      <a16:colId xmlns:a16="http://schemas.microsoft.com/office/drawing/2014/main" val="20006"/>
                    </a:ext>
                  </a:extLst>
                </a:gridCol>
                <a:gridCol w="630578">
                  <a:extLst>
                    <a:ext uri="{9D8B030D-6E8A-4147-A177-3AD203B41FA5}">
                      <a16:colId xmlns:a16="http://schemas.microsoft.com/office/drawing/2014/main" val="20001"/>
                    </a:ext>
                  </a:extLst>
                </a:gridCol>
                <a:gridCol w="727870">
                  <a:extLst>
                    <a:ext uri="{9D8B030D-6E8A-4147-A177-3AD203B41FA5}">
                      <a16:colId xmlns:a16="http://schemas.microsoft.com/office/drawing/2014/main" val="20002"/>
                    </a:ext>
                  </a:extLst>
                </a:gridCol>
                <a:gridCol w="727870">
                  <a:extLst>
                    <a:ext uri="{9D8B030D-6E8A-4147-A177-3AD203B41FA5}">
                      <a16:colId xmlns:a16="http://schemas.microsoft.com/office/drawing/2014/main" val="20003"/>
                    </a:ext>
                  </a:extLst>
                </a:gridCol>
                <a:gridCol w="529360">
                  <a:extLst>
                    <a:ext uri="{9D8B030D-6E8A-4147-A177-3AD203B41FA5}">
                      <a16:colId xmlns:a16="http://schemas.microsoft.com/office/drawing/2014/main" val="20004"/>
                    </a:ext>
                  </a:extLst>
                </a:gridCol>
                <a:gridCol w="5174497">
                  <a:extLst>
                    <a:ext uri="{9D8B030D-6E8A-4147-A177-3AD203B41FA5}">
                      <a16:colId xmlns:a16="http://schemas.microsoft.com/office/drawing/2014/main" val="20005"/>
                    </a:ext>
                  </a:extLst>
                </a:gridCol>
              </a:tblGrid>
              <a:tr h="597947">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企業名</a:t>
                      </a:r>
                      <a:r>
                        <a:rPr kumimoji="1" lang="en-US" altLang="ja-JP" sz="8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※50</a:t>
                      </a:r>
                      <a:r>
                        <a:rPr kumimoji="1" lang="ja-JP" altLang="en-US" sz="8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音順</a:t>
                      </a:r>
                    </a:p>
                  </a:txBody>
                  <a:tcPr marL="45720" marR="4572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目標水準</a:t>
                      </a:r>
                      <a:endParaRPr kumimoji="1" lang="en-US" altLang="ja-JP"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en-US" altLang="ja-JP" sz="8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※Scope1+2</a:t>
                      </a:r>
                      <a:r>
                        <a:rPr kumimoji="1" lang="ja-JP" altLang="en-US" sz="8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目標（中期）</a:t>
                      </a:r>
                      <a:endParaRPr kumimoji="1" lang="en-US" altLang="ja-JP" sz="8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45720" marR="4572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en-US" altLang="ja-JP"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Scope</a:t>
                      </a:r>
                      <a:endPar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基準年</a:t>
                      </a: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目標年</a:t>
                      </a: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単位</a:t>
                      </a: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概要</a:t>
                      </a:r>
                    </a:p>
                  </a:txBody>
                  <a:tcPr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extLst>
                  <a:ext uri="{0D108BD9-81ED-4DB2-BD59-A6C34878D82A}">
                    <a16:rowId xmlns:a16="http://schemas.microsoft.com/office/drawing/2014/main" val="10000"/>
                  </a:ext>
                </a:extLst>
              </a:tr>
              <a:tr h="274648">
                <a:tc rowSpan="2">
                  <a:txBody>
                    <a:bodyPr/>
                    <a:lstStyle/>
                    <a:p>
                      <a:pPr algn="ctr" rtl="0" fontAlgn="ctr"/>
                      <a:r>
                        <a:rPr lang="ja-JP" altLang="en-US" sz="1400" b="0" i="0" u="none" strike="noStrike">
                          <a:solidFill>
                            <a:srgbClr val="000000"/>
                          </a:solidFill>
                          <a:effectLst/>
                          <a:latin typeface="Meiryo UI" panose="020B0604030504040204" pitchFamily="50" charset="-128"/>
                          <a:ea typeface="Meiryo UI" panose="020B0604030504040204" pitchFamily="50" charset="-128"/>
                        </a:rPr>
                        <a:t>大塚製薬</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2017</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94748504"/>
                  </a:ext>
                </a:extLst>
              </a:tr>
              <a:tr h="274648">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2017</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81764768"/>
                  </a:ext>
                </a:extLst>
              </a:tr>
              <a:tr h="274648">
                <a:tc rowSpan="2">
                  <a:txBody>
                    <a:bodyPr/>
                    <a:lstStyle/>
                    <a:p>
                      <a:pPr algn="ctr" rtl="0" fontAlgn="ctr"/>
                      <a:r>
                        <a:rPr lang="ja-JP" altLang="en-US" sz="1400" b="0" i="0" u="none" strike="noStrike">
                          <a:solidFill>
                            <a:srgbClr val="000000"/>
                          </a:solidFill>
                          <a:effectLst/>
                          <a:latin typeface="Meiryo UI" panose="020B0604030504040204" pitchFamily="50" charset="-128"/>
                          <a:ea typeface="Meiryo UI" panose="020B0604030504040204" pitchFamily="50" charset="-128"/>
                        </a:rPr>
                        <a:t>川崎汽船</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2011</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原単位</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輸送単位あたりの排出量を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22975469"/>
                  </a:ext>
                </a:extLst>
              </a:tr>
              <a:tr h="274648">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2011</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2050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原単位</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輸送単位あたりの排出量を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50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36933884"/>
                  </a:ext>
                </a:extLst>
              </a:tr>
              <a:tr h="274648">
                <a:tc>
                  <a:txBody>
                    <a:bodyPr/>
                    <a:lstStyle/>
                    <a:p>
                      <a:pPr algn="ctr" rtl="0" fontAlgn="ctr"/>
                      <a:r>
                        <a:rPr lang="ja-JP" altLang="en-US" sz="1400" b="0" i="0" u="none" strike="noStrike">
                          <a:solidFill>
                            <a:srgbClr val="000000"/>
                          </a:solidFill>
                          <a:effectLst/>
                          <a:latin typeface="Meiryo UI" panose="020B0604030504040204" pitchFamily="50" charset="-128"/>
                          <a:ea typeface="Meiryo UI" panose="020B0604030504040204" pitchFamily="50" charset="-128"/>
                        </a:rPr>
                        <a:t>コニカミノルタ</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2005</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60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3948972"/>
                  </a:ext>
                </a:extLst>
              </a:tr>
              <a:tr h="274648">
                <a:tc rowSpan="2">
                  <a:txBody>
                    <a:bodyPr/>
                    <a:lstStyle/>
                    <a:p>
                      <a:pPr algn="ctr" rtl="0" fontAlgn="ctr"/>
                      <a:r>
                        <a:rPr lang="ja-JP" altLang="en-US" sz="1400" b="0" i="0" u="none" strike="noStrike">
                          <a:solidFill>
                            <a:srgbClr val="000000"/>
                          </a:solidFill>
                          <a:effectLst/>
                          <a:latin typeface="Meiryo UI" panose="020B0604030504040204" pitchFamily="50" charset="-128"/>
                          <a:ea typeface="Meiryo UI" panose="020B0604030504040204" pitchFamily="50" charset="-128"/>
                        </a:rPr>
                        <a:t>住友林業</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2017</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21</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40236473"/>
                  </a:ext>
                </a:extLst>
              </a:tr>
              <a:tr h="274648">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2017</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購入した製品・サービスと販売した製品の使用からの排出量を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16</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68203105"/>
                  </a:ext>
                </a:extLst>
              </a:tr>
              <a:tr h="274648">
                <a:tc rowSpan="2">
                  <a:txBody>
                    <a:bodyPr/>
                    <a:lstStyle/>
                    <a:p>
                      <a:pPr algn="ctr" rtl="0" fontAlgn="ctr"/>
                      <a:r>
                        <a:rPr lang="ja-JP" altLang="en-US" sz="1400" b="0" i="0" u="none" strike="noStrike">
                          <a:solidFill>
                            <a:srgbClr val="000000"/>
                          </a:solidFill>
                          <a:effectLst/>
                          <a:latin typeface="Meiryo UI" panose="020B0604030504040204" pitchFamily="50" charset="-128"/>
                          <a:ea typeface="Meiryo UI" panose="020B0604030504040204" pitchFamily="50" charset="-128"/>
                        </a:rPr>
                        <a:t>大成建設</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2013</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26</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66150785"/>
                  </a:ext>
                </a:extLst>
              </a:tr>
              <a:tr h="274648">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2013</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販売した製品の使用による排出量を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35172578"/>
                  </a:ext>
                </a:extLst>
              </a:tr>
              <a:tr h="274648">
                <a:tc rowSpan="2">
                  <a:txBody>
                    <a:bodyPr/>
                    <a:lstStyle/>
                    <a:p>
                      <a:pPr algn="ctr" rtl="0" fontAlgn="ctr"/>
                      <a:r>
                        <a:rPr lang="zh-TW" altLang="en-US" sz="1400" b="0" i="0" u="none" strike="noStrike">
                          <a:solidFill>
                            <a:srgbClr val="000000"/>
                          </a:solidFill>
                          <a:effectLst/>
                          <a:latin typeface="Meiryo UI" panose="020B0604030504040204" pitchFamily="50" charset="-128"/>
                          <a:ea typeface="Meiryo UI" panose="020B0604030504040204" pitchFamily="50" charset="-128"/>
                        </a:rPr>
                        <a:t>大鵬薬品工業</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2017</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16708251"/>
                  </a:ext>
                </a:extLst>
              </a:tr>
              <a:tr h="274648">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2017</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22248110"/>
                  </a:ext>
                </a:extLst>
              </a:tr>
              <a:tr h="274648">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電通</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2014</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24</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08290176"/>
                  </a:ext>
                </a:extLst>
              </a:tr>
              <a:tr h="274648">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2015</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2050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原単位</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 1</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人あたりの出張に係る排出量を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50294054"/>
                  </a:ext>
                </a:extLst>
              </a:tr>
              <a:tr h="274648">
                <a:tc rowSpan="2">
                  <a:txBody>
                    <a:bodyPr/>
                    <a:lstStyle/>
                    <a:p>
                      <a:pPr algn="ctr" rtl="0" fontAlgn="ctr"/>
                      <a:r>
                        <a:rPr lang="ja-JP" altLang="en-US" sz="1400" b="0" i="0" u="none" strike="noStrike">
                          <a:solidFill>
                            <a:srgbClr val="000000"/>
                          </a:solidFill>
                          <a:effectLst/>
                          <a:latin typeface="Meiryo UI" panose="020B0604030504040204" pitchFamily="50" charset="-128"/>
                          <a:ea typeface="Meiryo UI" panose="020B0604030504040204" pitchFamily="50" charset="-128"/>
                        </a:rPr>
                        <a:t>日本郵船</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2015</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原単位</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トンキロ当たりの排出量を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91634359"/>
                  </a:ext>
                </a:extLst>
              </a:tr>
              <a:tr h="274648">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1</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2015</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2050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原単位</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トンキロ当たりの排出量を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50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96751828"/>
                  </a:ext>
                </a:extLst>
              </a:tr>
              <a:tr h="274648">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日立建機</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45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721988"/>
                  </a:ext>
                </a:extLst>
              </a:tr>
              <a:tr h="274648">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販売した製品の使用による排出量を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33</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70006602"/>
                  </a:ext>
                </a:extLst>
              </a:tr>
            </a:tbl>
          </a:graphicData>
        </a:graphic>
      </p:graphicFrame>
      <p:sp>
        <p:nvSpPr>
          <p:cNvPr id="14" name="テキスト ボックス 13"/>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テキスト ボックス 9"/>
          <p:cNvSpPr txBox="1">
            <a:spLocks noChangeArrowheads="1"/>
          </p:cNvSpPr>
          <p:nvPr/>
        </p:nvSpPr>
        <p:spPr bwMode="auto">
          <a:xfrm>
            <a:off x="248478" y="7130772"/>
            <a:ext cx="9973117"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765752" eaLnBrk="1" hangingPunct="1">
              <a:defRPr/>
            </a:pPr>
            <a:r>
              <a:rPr lang="en-US" altLang="ja-JP" sz="1100" dirty="0">
                <a:latin typeface="Meiryo UI" pitchFamily="50" charset="-128"/>
                <a:ea typeface="Meiryo UI" pitchFamily="50" charset="-128"/>
                <a:cs typeface="Meiryo UI" pitchFamily="50" charset="-128"/>
              </a:rPr>
              <a:t>※</a:t>
            </a:r>
            <a:r>
              <a:rPr lang="ja-JP" altLang="en-US" sz="1100" dirty="0">
                <a:latin typeface="Meiryo UI" pitchFamily="50" charset="-128"/>
                <a:ea typeface="Meiryo UI" pitchFamily="50" charset="-128"/>
                <a:cs typeface="Meiryo UI" pitchFamily="50" charset="-128"/>
              </a:rPr>
              <a:t>一部企業が</a:t>
            </a:r>
            <a:r>
              <a:rPr lang="en-US" altLang="ja-JP" sz="1100" dirty="0">
                <a:latin typeface="Meiryo UI" pitchFamily="50" charset="-128"/>
                <a:ea typeface="Meiryo UI" pitchFamily="50" charset="-128"/>
                <a:cs typeface="Meiryo UI" pitchFamily="50" charset="-128"/>
              </a:rPr>
              <a:t>WB2℃</a:t>
            </a:r>
            <a:r>
              <a:rPr lang="ja-JP" altLang="en-US" sz="1100" dirty="0">
                <a:latin typeface="Meiryo UI" pitchFamily="50" charset="-128"/>
                <a:ea typeface="Meiryo UI" pitchFamily="50" charset="-128"/>
                <a:cs typeface="Meiryo UI" pitchFamily="50" charset="-128"/>
              </a:rPr>
              <a:t>または</a:t>
            </a:r>
            <a:r>
              <a:rPr lang="en-US" altLang="ja-JP" sz="1100" dirty="0">
                <a:latin typeface="Meiryo UI" pitchFamily="50" charset="-128"/>
                <a:ea typeface="Meiryo UI" pitchFamily="50" charset="-128"/>
                <a:cs typeface="Meiryo UI" pitchFamily="50" charset="-128"/>
              </a:rPr>
              <a:t>2</a:t>
            </a:r>
            <a:r>
              <a:rPr lang="ja-JP" altLang="en-US" sz="1100" dirty="0">
                <a:latin typeface="Meiryo UI" pitchFamily="50" charset="-128"/>
                <a:ea typeface="Meiryo UI" pitchFamily="50" charset="-128"/>
                <a:cs typeface="Meiryo UI" pitchFamily="50" charset="-128"/>
              </a:rPr>
              <a:t>℃の目標水準で認定を取得しているのは、旧版の基準適用時に認定を取得したため。現行の基準では</a:t>
            </a:r>
            <a:r>
              <a:rPr lang="en-US" altLang="ja-JP" sz="1100" dirty="0">
                <a:latin typeface="Meiryo UI" pitchFamily="50" charset="-128"/>
                <a:ea typeface="Meiryo UI" pitchFamily="50" charset="-128"/>
                <a:cs typeface="Meiryo UI" pitchFamily="50" charset="-128"/>
              </a:rPr>
              <a:t>1.5</a:t>
            </a:r>
            <a:r>
              <a:rPr lang="ja-JP" altLang="en-US" sz="1100" dirty="0">
                <a:latin typeface="Meiryo UI" pitchFamily="50" charset="-128"/>
                <a:ea typeface="Meiryo UI" pitchFamily="50" charset="-128"/>
                <a:cs typeface="Meiryo UI" pitchFamily="50" charset="-128"/>
              </a:rPr>
              <a:t>℃の水準で目標を設定する必要がある。</a:t>
            </a:r>
            <a:endParaRPr lang="en-US" altLang="ja-JP" sz="1100" dirty="0">
              <a:latin typeface="Meiryo UI" pitchFamily="50" charset="-128"/>
              <a:ea typeface="Meiryo UI" pitchFamily="50" charset="-128"/>
              <a:cs typeface="Meiryo UI" pitchFamily="50" charset="-128"/>
            </a:endParaRPr>
          </a:p>
        </p:txBody>
      </p:sp>
    </p:spTree>
    <p:extLst>
      <p:ext uri="{BB962C8B-B14F-4D97-AF65-F5344CB8AC3E}">
        <p14:creationId xmlns:p14="http://schemas.microsoft.com/office/powerpoint/2010/main" val="2781927098"/>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a:t>
            </a:r>
            <a:r>
              <a:rPr lang="ja-JP" altLang="en-US" dirty="0"/>
              <a:t>認定取得済み日本企業の取組 </a:t>
            </a:r>
            <a:r>
              <a:rPr lang="en-US" altLang="ja-JP" dirty="0"/>
              <a:t>22/22</a:t>
            </a:r>
            <a:endParaRPr kumimoji="1" lang="ja-JP" altLang="en-US" dirty="0"/>
          </a:p>
        </p:txBody>
      </p:sp>
      <p:sp>
        <p:nvSpPr>
          <p:cNvPr id="11" name="テキスト ボックス 10"/>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3" name="テキスト ボックス 12"/>
          <p:cNvSpPr txBox="1"/>
          <p:nvPr/>
        </p:nvSpPr>
        <p:spPr>
          <a:xfrm>
            <a:off x="379164" y="940715"/>
            <a:ext cx="1585690" cy="261610"/>
          </a:xfrm>
          <a:prstGeom prst="rect">
            <a:avLst/>
          </a:prstGeom>
          <a:noFill/>
        </p:spPr>
        <p:txBody>
          <a:bodyPr wrap="none" rtlCol="0">
            <a:spAutoFit/>
          </a:bodyPr>
          <a:lstStyle/>
          <a:p>
            <a:r>
              <a:rPr lang="en-US" altLang="ja-JP" sz="1100" dirty="0"/>
              <a:t>※</a:t>
            </a:r>
            <a:r>
              <a:rPr lang="ja-JP" altLang="en-US" sz="1100" dirty="0"/>
              <a:t>目標水準別の</a:t>
            </a:r>
            <a:r>
              <a:rPr lang="en-US" altLang="ja-JP" sz="1100" dirty="0"/>
              <a:t>50</a:t>
            </a:r>
            <a:r>
              <a:rPr lang="ja-JP" altLang="en-US" sz="1100" dirty="0"/>
              <a:t>音順</a:t>
            </a:r>
            <a:endParaRPr kumimoji="1" lang="ja-JP" altLang="en-US" sz="1100" dirty="0"/>
          </a:p>
        </p:txBody>
      </p:sp>
      <p:graphicFrame>
        <p:nvGraphicFramePr>
          <p:cNvPr id="8" name="表 7"/>
          <p:cNvGraphicFramePr>
            <a:graphicFrameLocks noGrp="1"/>
          </p:cNvGraphicFramePr>
          <p:nvPr>
            <p:extLst>
              <p:ext uri="{D42A27DB-BD31-4B8C-83A1-F6EECF244321}">
                <p14:modId xmlns:p14="http://schemas.microsoft.com/office/powerpoint/2010/main" val="158398721"/>
              </p:ext>
            </p:extLst>
          </p:nvPr>
        </p:nvGraphicFramePr>
        <p:xfrm>
          <a:off x="415197" y="1215811"/>
          <a:ext cx="9806398" cy="1696539"/>
        </p:xfrm>
        <a:graphic>
          <a:graphicData uri="http://schemas.openxmlformats.org/drawingml/2006/table">
            <a:tbl>
              <a:tblPr firstRow="1" bandRow="1"/>
              <a:tblGrid>
                <a:gridCol w="1152127">
                  <a:extLst>
                    <a:ext uri="{9D8B030D-6E8A-4147-A177-3AD203B41FA5}">
                      <a16:colId xmlns:a16="http://schemas.microsoft.com/office/drawing/2014/main" val="20000"/>
                    </a:ext>
                  </a:extLst>
                </a:gridCol>
                <a:gridCol w="864096">
                  <a:extLst>
                    <a:ext uri="{9D8B030D-6E8A-4147-A177-3AD203B41FA5}">
                      <a16:colId xmlns:a16="http://schemas.microsoft.com/office/drawing/2014/main" val="20006"/>
                    </a:ext>
                  </a:extLst>
                </a:gridCol>
                <a:gridCol w="630578">
                  <a:extLst>
                    <a:ext uri="{9D8B030D-6E8A-4147-A177-3AD203B41FA5}">
                      <a16:colId xmlns:a16="http://schemas.microsoft.com/office/drawing/2014/main" val="20001"/>
                    </a:ext>
                  </a:extLst>
                </a:gridCol>
                <a:gridCol w="727870">
                  <a:extLst>
                    <a:ext uri="{9D8B030D-6E8A-4147-A177-3AD203B41FA5}">
                      <a16:colId xmlns:a16="http://schemas.microsoft.com/office/drawing/2014/main" val="20002"/>
                    </a:ext>
                  </a:extLst>
                </a:gridCol>
                <a:gridCol w="727870">
                  <a:extLst>
                    <a:ext uri="{9D8B030D-6E8A-4147-A177-3AD203B41FA5}">
                      <a16:colId xmlns:a16="http://schemas.microsoft.com/office/drawing/2014/main" val="20003"/>
                    </a:ext>
                  </a:extLst>
                </a:gridCol>
                <a:gridCol w="529360">
                  <a:extLst>
                    <a:ext uri="{9D8B030D-6E8A-4147-A177-3AD203B41FA5}">
                      <a16:colId xmlns:a16="http://schemas.microsoft.com/office/drawing/2014/main" val="20004"/>
                    </a:ext>
                  </a:extLst>
                </a:gridCol>
                <a:gridCol w="5174497">
                  <a:extLst>
                    <a:ext uri="{9D8B030D-6E8A-4147-A177-3AD203B41FA5}">
                      <a16:colId xmlns:a16="http://schemas.microsoft.com/office/drawing/2014/main" val="20005"/>
                    </a:ext>
                  </a:extLst>
                </a:gridCol>
              </a:tblGrid>
              <a:tr h="597947">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企業名</a:t>
                      </a:r>
                      <a:r>
                        <a:rPr kumimoji="1" lang="en-US" altLang="ja-JP" sz="8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※50</a:t>
                      </a:r>
                      <a:r>
                        <a:rPr kumimoji="1" lang="ja-JP" altLang="en-US" sz="8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音順</a:t>
                      </a:r>
                    </a:p>
                  </a:txBody>
                  <a:tcPr marL="45720" marR="4572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目標水準</a:t>
                      </a:r>
                      <a:endParaRPr kumimoji="1" lang="en-US" altLang="ja-JP"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en-US" altLang="ja-JP" sz="8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※Scope1+2</a:t>
                      </a:r>
                      <a:r>
                        <a:rPr kumimoji="1" lang="ja-JP" altLang="en-US" sz="8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目標（中期）</a:t>
                      </a:r>
                      <a:endParaRPr kumimoji="1" lang="en-US" altLang="ja-JP" sz="8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45720" marR="4572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en-US" altLang="ja-JP"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Scope</a:t>
                      </a:r>
                      <a:endPar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基準年</a:t>
                      </a: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目標年</a:t>
                      </a: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単位</a:t>
                      </a:r>
                    </a:p>
                  </a:txBody>
                  <a:tcPr marL="45720" marR="4572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概要</a:t>
                      </a:r>
                    </a:p>
                  </a:txBody>
                  <a:tcPr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extLst>
                  <a:ext uri="{0D108BD9-81ED-4DB2-BD59-A6C34878D82A}">
                    <a16:rowId xmlns:a16="http://schemas.microsoft.com/office/drawing/2014/main" val="10000"/>
                  </a:ext>
                </a:extLst>
              </a:tr>
              <a:tr h="274648">
                <a:tc rowSpan="2">
                  <a:txBody>
                    <a:bodyPr/>
                    <a:lstStyle/>
                    <a:p>
                      <a:pPr algn="ctr" rtl="0" fontAlgn="ctr"/>
                      <a:r>
                        <a:rPr lang="zh-TW" altLang="en-US" sz="1400" b="0" i="0" u="none" strike="noStrike" dirty="0">
                          <a:solidFill>
                            <a:srgbClr val="000000"/>
                          </a:solidFill>
                          <a:effectLst/>
                          <a:latin typeface="Meiryo UI" panose="020B0604030504040204" pitchFamily="50" charset="-128"/>
                          <a:ea typeface="Meiryo UI" panose="020B0604030504040204" pitchFamily="50" charset="-128"/>
                        </a:rPr>
                        <a:t>前田建設工業</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2018</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79369400"/>
                  </a:ext>
                </a:extLst>
              </a:tr>
              <a:tr h="274648">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2018</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75428973"/>
                  </a:ext>
                </a:extLst>
              </a:tr>
              <a:tr h="274648">
                <a:tc rowSpan="2">
                  <a:txBody>
                    <a:bodyPr/>
                    <a:lstStyle/>
                    <a:p>
                      <a:pPr algn="ctr" rtl="0"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ユニ・チャーム</a:t>
                      </a:r>
                    </a:p>
                  </a:txBody>
                  <a:tcPr marL="6350" marR="6350" marT="635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1+2</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2016</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排出量を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34</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84477609"/>
                  </a:ext>
                </a:extLst>
              </a:tr>
              <a:tr h="274648">
                <a:tc vMerge="1">
                  <a:txBody>
                    <a:bodyPr/>
                    <a:lstStyle/>
                    <a:p>
                      <a:endParaRPr kumimoji="1" lang="ja-JP" altLang="en-US"/>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3</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a:solidFill>
                            <a:srgbClr val="000000"/>
                          </a:solidFill>
                          <a:effectLst/>
                          <a:latin typeface="Meiryo UI" panose="020B0604030504040204" pitchFamily="50" charset="-128"/>
                          <a:ea typeface="Meiryo UI" panose="020B0604030504040204" pitchFamily="50" charset="-128"/>
                        </a:rPr>
                        <a:t>2016</a:t>
                      </a:r>
                      <a:r>
                        <a:rPr lang="ja-JP" altLang="en-US" sz="1100" b="0" i="0" u="none" strike="noStrike">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2030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年</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総量</a:t>
                      </a:r>
                    </a:p>
                  </a:txBody>
                  <a:tcPr marL="6350" marR="6350" marT="6350" marB="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購入した商品とサービス、販売製品の　処理、および終了時の処理に関するを</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518</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％削減</a:t>
                      </a:r>
                    </a:p>
                  </a:txBody>
                  <a:tcPr marL="6350" marR="6350" marT="635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93087550"/>
                  </a:ext>
                </a:extLst>
              </a:tr>
            </a:tbl>
          </a:graphicData>
        </a:graphic>
      </p:graphicFrame>
      <p:sp>
        <p:nvSpPr>
          <p:cNvPr id="14" name="テキスト ボックス 13"/>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テキスト ボックス 9"/>
          <p:cNvSpPr txBox="1">
            <a:spLocks noChangeArrowheads="1"/>
          </p:cNvSpPr>
          <p:nvPr/>
        </p:nvSpPr>
        <p:spPr bwMode="auto">
          <a:xfrm>
            <a:off x="248478" y="7130772"/>
            <a:ext cx="9973117"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765752" eaLnBrk="1" hangingPunct="1">
              <a:defRPr/>
            </a:pPr>
            <a:r>
              <a:rPr lang="en-US" altLang="ja-JP" sz="1100" dirty="0">
                <a:latin typeface="Meiryo UI" pitchFamily="50" charset="-128"/>
                <a:ea typeface="Meiryo UI" pitchFamily="50" charset="-128"/>
                <a:cs typeface="Meiryo UI" pitchFamily="50" charset="-128"/>
              </a:rPr>
              <a:t>※</a:t>
            </a:r>
            <a:r>
              <a:rPr lang="ja-JP" altLang="en-US" sz="1100" dirty="0">
                <a:latin typeface="Meiryo UI" pitchFamily="50" charset="-128"/>
                <a:ea typeface="Meiryo UI" pitchFamily="50" charset="-128"/>
                <a:cs typeface="Meiryo UI" pitchFamily="50" charset="-128"/>
              </a:rPr>
              <a:t>一部企業が</a:t>
            </a:r>
            <a:r>
              <a:rPr lang="en-US" altLang="ja-JP" sz="1100" dirty="0">
                <a:latin typeface="Meiryo UI" pitchFamily="50" charset="-128"/>
                <a:ea typeface="Meiryo UI" pitchFamily="50" charset="-128"/>
                <a:cs typeface="Meiryo UI" pitchFamily="50" charset="-128"/>
              </a:rPr>
              <a:t>WB2℃</a:t>
            </a:r>
            <a:r>
              <a:rPr lang="ja-JP" altLang="en-US" sz="1100" dirty="0">
                <a:latin typeface="Meiryo UI" pitchFamily="50" charset="-128"/>
                <a:ea typeface="Meiryo UI" pitchFamily="50" charset="-128"/>
                <a:cs typeface="Meiryo UI" pitchFamily="50" charset="-128"/>
              </a:rPr>
              <a:t>または</a:t>
            </a:r>
            <a:r>
              <a:rPr lang="en-US" altLang="ja-JP" sz="1100" dirty="0">
                <a:latin typeface="Meiryo UI" pitchFamily="50" charset="-128"/>
                <a:ea typeface="Meiryo UI" pitchFamily="50" charset="-128"/>
                <a:cs typeface="Meiryo UI" pitchFamily="50" charset="-128"/>
              </a:rPr>
              <a:t>2</a:t>
            </a:r>
            <a:r>
              <a:rPr lang="ja-JP" altLang="en-US" sz="1100" dirty="0">
                <a:latin typeface="Meiryo UI" pitchFamily="50" charset="-128"/>
                <a:ea typeface="Meiryo UI" pitchFamily="50" charset="-128"/>
                <a:cs typeface="Meiryo UI" pitchFamily="50" charset="-128"/>
              </a:rPr>
              <a:t>℃の目標水準で認定を取得しているのは、旧版の基準適用時に認定を取得したため。現行の基準では</a:t>
            </a:r>
            <a:r>
              <a:rPr lang="en-US" altLang="ja-JP" sz="1100" dirty="0">
                <a:latin typeface="Meiryo UI" pitchFamily="50" charset="-128"/>
                <a:ea typeface="Meiryo UI" pitchFamily="50" charset="-128"/>
                <a:cs typeface="Meiryo UI" pitchFamily="50" charset="-128"/>
              </a:rPr>
              <a:t>1.5</a:t>
            </a:r>
            <a:r>
              <a:rPr lang="ja-JP" altLang="en-US" sz="1100" dirty="0">
                <a:latin typeface="Meiryo UI" pitchFamily="50" charset="-128"/>
                <a:ea typeface="Meiryo UI" pitchFamily="50" charset="-128"/>
                <a:cs typeface="Meiryo UI" pitchFamily="50" charset="-128"/>
              </a:rPr>
              <a:t>℃の水準で目標を設定する必要がある。</a:t>
            </a:r>
            <a:endParaRPr lang="en-US" altLang="ja-JP" sz="1100" dirty="0">
              <a:latin typeface="Meiryo UI" pitchFamily="50" charset="-128"/>
              <a:ea typeface="Meiryo UI" pitchFamily="50" charset="-128"/>
              <a:cs typeface="Meiryo UI" pitchFamily="50" charset="-128"/>
            </a:endParaRPr>
          </a:p>
        </p:txBody>
      </p:sp>
    </p:spTree>
    <p:extLst>
      <p:ext uri="{BB962C8B-B14F-4D97-AF65-F5344CB8AC3E}">
        <p14:creationId xmlns:p14="http://schemas.microsoft.com/office/powerpoint/2010/main" val="340199656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a:t>
            </a:r>
            <a:r>
              <a:rPr lang="ja-JP" altLang="en-US" dirty="0"/>
              <a:t>に取り組むメリット</a:t>
            </a:r>
            <a:endParaRPr kumimoji="1" lang="ja-JP" altLang="en-US" dirty="0"/>
          </a:p>
        </p:txBody>
      </p:sp>
      <p:sp>
        <p:nvSpPr>
          <p:cNvPr id="7" name="テキスト ボックス 6"/>
          <p:cNvSpPr txBox="1"/>
          <p:nvPr/>
        </p:nvSpPr>
        <p:spPr>
          <a:xfrm>
            <a:off x="509385" y="4121680"/>
            <a:ext cx="9782175" cy="2592288"/>
          </a:xfrm>
          <a:prstGeom prst="rect">
            <a:avLst/>
          </a:prstGeom>
          <a:noFill/>
          <a:ln w="25400" cap="flat" cmpd="sng" algn="ctr">
            <a:noFill/>
            <a:prstDash val="solid"/>
          </a:ln>
          <a:effectLst/>
        </p:spPr>
        <p:txBody>
          <a:bodyPr anchor="t"/>
          <a:lstStyle/>
          <a:p>
            <a:pPr marL="342900" marR="0" lvl="0" indent="-342900" defTabSz="914400" eaLnBrk="1" fontAlgn="auto" latinLnBrk="0" hangingPunct="1">
              <a:lnSpc>
                <a:spcPct val="100000"/>
              </a:lnSpc>
              <a:spcBef>
                <a:spcPts val="0"/>
              </a:spcBef>
              <a:spcAft>
                <a:spcPts val="1200"/>
              </a:spcAft>
              <a:buClrTx/>
              <a:buSzTx/>
              <a:buFont typeface="Wingdings" panose="05000000000000000000" pitchFamily="2" charset="2"/>
              <a:buChar char="l"/>
              <a:tabLst/>
              <a:defRPr/>
            </a:pPr>
            <a:r>
              <a:rPr kumimoji="0" lang="ja-JP" altLang="en-US" sz="2400" b="0" i="0" u="none" strike="noStrike" kern="0" cap="none" spc="0" normalizeH="0" baseline="0" noProof="0" dirty="0">
                <a:ln>
                  <a:noFill/>
                </a:ln>
                <a:solidFill>
                  <a:prstClr val="black"/>
                </a:solidFill>
                <a:effectLst/>
                <a:uLnTx/>
                <a:uFillTx/>
                <a:latin typeface="Meiryo UI" panose="020B0604030504040204" pitchFamily="50" charset="-128"/>
                <a:ea typeface="Meiryo UI"/>
                <a:cs typeface="Meiryo UI" panose="020B0604030504040204" pitchFamily="50" charset="-128"/>
              </a:rPr>
              <a:t>企業が</a:t>
            </a:r>
            <a:r>
              <a:rPr kumimoji="0" lang="ja-JP" altLang="en-US" sz="2400" b="1" i="0" u="sng" strike="noStrike" kern="0" cap="none" spc="0" normalizeH="0" baseline="0" noProof="0" dirty="0">
                <a:ln>
                  <a:noFill/>
                </a:ln>
                <a:solidFill>
                  <a:prstClr val="black"/>
                </a:solidFill>
                <a:effectLst/>
                <a:uLnTx/>
                <a:uFillTx/>
                <a:latin typeface="Meiryo UI" panose="020B0604030504040204" pitchFamily="50" charset="-128"/>
                <a:ea typeface="Meiryo UI"/>
                <a:cs typeface="Meiryo UI" panose="020B0604030504040204" pitchFamily="50" charset="-128"/>
              </a:rPr>
              <a:t>①投資家、②顧客、③サプライヤー、④社員などのステークホルダー</a:t>
            </a:r>
            <a:r>
              <a:rPr kumimoji="0" lang="ja-JP" altLang="en-US" sz="2400" b="0" i="0" u="none" strike="noStrike" kern="0" cap="none" spc="0" normalizeH="0" baseline="0" noProof="0" dirty="0">
                <a:ln>
                  <a:noFill/>
                </a:ln>
                <a:solidFill>
                  <a:prstClr val="black"/>
                </a:solidFill>
                <a:effectLst/>
                <a:uLnTx/>
                <a:uFillTx/>
                <a:latin typeface="Meiryo UI" panose="020B0604030504040204" pitchFamily="50" charset="-128"/>
                <a:ea typeface="Meiryo UI"/>
                <a:cs typeface="Meiryo UI" panose="020B0604030504040204" pitchFamily="50" charset="-128"/>
              </a:rPr>
              <a:t>に対し、持続可能な企業とアピールすることで、</a:t>
            </a:r>
            <a:r>
              <a:rPr kumimoji="0" lang="ja-JP" altLang="en-US" sz="2400" b="0" i="0" u="none" strike="noStrike" kern="0" cap="none" spc="0" normalizeH="0" baseline="0" noProof="0" dirty="0">
                <a:ln>
                  <a:noFill/>
                </a:ln>
                <a:solidFill>
                  <a:srgbClr val="FF0000"/>
                </a:solidFill>
                <a:effectLst/>
                <a:uLnTx/>
                <a:uFillTx/>
                <a:latin typeface="Meiryo UI" panose="020B0604030504040204" pitchFamily="50" charset="-128"/>
                <a:ea typeface="Meiryo UI"/>
                <a:cs typeface="Meiryo UI" panose="020B0604030504040204" pitchFamily="50" charset="-128"/>
              </a:rPr>
              <a:t>評価向上やリスクの低減、　　機会の獲得といったメリットにつなげられる。</a:t>
            </a:r>
            <a:endParaRPr kumimoji="0" lang="en-US" altLang="ja-JP" sz="2400" b="0" i="0" u="none" strike="noStrike" kern="0" cap="none" spc="0" normalizeH="0" baseline="0" noProof="0" dirty="0">
              <a:ln>
                <a:noFill/>
              </a:ln>
              <a:solidFill>
                <a:srgbClr val="FF0000"/>
              </a:solidFill>
              <a:effectLst/>
              <a:uLnTx/>
              <a:uFillTx/>
              <a:latin typeface="Meiryo UI" panose="020B0604030504040204" pitchFamily="50" charset="-128"/>
              <a:ea typeface="Meiryo UI"/>
              <a:cs typeface="Meiryo UI" panose="020B0604030504040204" pitchFamily="50" charset="-128"/>
            </a:endParaRPr>
          </a:p>
          <a:p>
            <a:pPr marL="342900" marR="0" lvl="0" indent="-342900" defTabSz="914400" eaLnBrk="1" fontAlgn="auto" latinLnBrk="0" hangingPunct="1">
              <a:lnSpc>
                <a:spcPct val="100000"/>
              </a:lnSpc>
              <a:spcBef>
                <a:spcPts val="0"/>
              </a:spcBef>
              <a:spcAft>
                <a:spcPts val="1200"/>
              </a:spcAft>
              <a:buClrTx/>
              <a:buSzTx/>
              <a:buFont typeface="Wingdings" panose="05000000000000000000" pitchFamily="2" charset="2"/>
              <a:buChar char="l"/>
              <a:tabLst/>
              <a:defRPr/>
            </a:pPr>
            <a:r>
              <a:rPr kumimoji="0" lang="en-US" altLang="ja-JP" sz="2400" b="0" i="0" u="none" strike="noStrike" kern="0" cap="none" spc="0" normalizeH="0" baseline="0" noProof="0" dirty="0">
                <a:ln>
                  <a:noFill/>
                </a:ln>
                <a:solidFill>
                  <a:prstClr val="black"/>
                </a:solidFill>
                <a:effectLst/>
                <a:uLnTx/>
                <a:uFillTx/>
                <a:latin typeface="Meiryo UI" panose="020B0604030504040204" pitchFamily="50" charset="-128"/>
                <a:ea typeface="Meiryo UI"/>
                <a:cs typeface="Meiryo UI" panose="020B0604030504040204" pitchFamily="50" charset="-128"/>
              </a:rPr>
              <a:t>SBT</a:t>
            </a:r>
            <a:r>
              <a:rPr kumimoji="0" lang="ja-JP" altLang="en-US" sz="2400" b="0" i="0" u="none" strike="noStrike" kern="0" cap="none" spc="0" normalizeH="0" baseline="0" noProof="0" dirty="0">
                <a:ln>
                  <a:noFill/>
                </a:ln>
                <a:solidFill>
                  <a:prstClr val="black"/>
                </a:solidFill>
                <a:effectLst/>
                <a:uLnTx/>
                <a:uFillTx/>
                <a:latin typeface="Meiryo UI" panose="020B0604030504040204" pitchFamily="50" charset="-128"/>
                <a:ea typeface="Meiryo UI"/>
                <a:cs typeface="Meiryo UI" panose="020B0604030504040204" pitchFamily="50" charset="-128"/>
              </a:rPr>
              <a:t>は、気候科学に基づく「共通基準」で評価・認定された目標であるため、</a:t>
            </a:r>
            <a:r>
              <a:rPr kumimoji="0" lang="ja-JP" altLang="en-US" sz="2400" b="0" i="0" u="none" strike="noStrike" kern="0" cap="none" spc="0" normalizeH="0" baseline="0" noProof="0" dirty="0">
                <a:ln>
                  <a:noFill/>
                </a:ln>
                <a:solidFill>
                  <a:srgbClr val="FF0000"/>
                </a:solidFill>
                <a:effectLst/>
                <a:uLnTx/>
                <a:uFillTx/>
                <a:latin typeface="Meiryo UI" panose="020B0604030504040204" pitchFamily="50" charset="-128"/>
                <a:ea typeface="Meiryo UI"/>
                <a:cs typeface="Meiryo UI" panose="020B0604030504040204" pitchFamily="50" charset="-128"/>
              </a:rPr>
              <a:t>「パリ協定」に整合していることが分かり易い。</a:t>
            </a:r>
            <a:endParaRPr kumimoji="0" lang="en-US" altLang="ja-JP" sz="2400" b="0" i="0" u="none" strike="noStrike" kern="0" cap="none" spc="0" normalizeH="0" baseline="0" noProof="0" dirty="0">
              <a:ln>
                <a:noFill/>
              </a:ln>
              <a:solidFill>
                <a:srgbClr val="FF0000"/>
              </a:solidFill>
              <a:effectLst/>
              <a:uLnTx/>
              <a:uFillTx/>
              <a:latin typeface="Meiryo UI" panose="020B0604030504040204" pitchFamily="50" charset="-128"/>
              <a:ea typeface="Meiryo UI"/>
              <a:cs typeface="Meiryo UI" panose="020B0604030504040204" pitchFamily="50" charset="-128"/>
            </a:endParaRPr>
          </a:p>
        </p:txBody>
      </p:sp>
      <p:sp>
        <p:nvSpPr>
          <p:cNvPr id="8" name="テキスト ボックス 7"/>
          <p:cNvSpPr txBox="1"/>
          <p:nvPr/>
        </p:nvSpPr>
        <p:spPr>
          <a:xfrm>
            <a:off x="647945" y="1776711"/>
            <a:ext cx="9505056" cy="1938992"/>
          </a:xfrm>
          <a:prstGeom prst="rect">
            <a:avLst/>
          </a:prstGeom>
          <a:noFill/>
        </p:spPr>
        <p:txBody>
          <a:bodyPr wrap="square" rtlCol="0">
            <a:spAutoFit/>
          </a:bodyPr>
          <a:lstStyle/>
          <a:p>
            <a:pPr algn="ctr" defTabSz="914400" fontAlgn="base">
              <a:spcBef>
                <a:spcPct val="0"/>
              </a:spcBef>
              <a:spcAft>
                <a:spcPct val="0"/>
              </a:spcAft>
            </a:pPr>
            <a:r>
              <a:rPr lang="en-US" altLang="ja-JP" sz="4000" b="1" dirty="0">
                <a:solidFill>
                  <a:srgbClr val="FF0000"/>
                </a:solidFill>
                <a:latin typeface="Meiryo UI" panose="020B0604030504040204" pitchFamily="50" charset="-128"/>
                <a:cs typeface="Meiryo UI" panose="020B0604030504040204" pitchFamily="50" charset="-128"/>
              </a:rPr>
              <a:t>SBT</a:t>
            </a:r>
            <a:r>
              <a:rPr lang="ja-JP" altLang="en-US" sz="4000" b="1" dirty="0">
                <a:solidFill>
                  <a:srgbClr val="FF0000"/>
                </a:solidFill>
                <a:latin typeface="Meiryo UI" panose="020B0604030504040204" pitchFamily="50" charset="-128"/>
                <a:cs typeface="Meiryo UI" panose="020B0604030504040204" pitchFamily="50" charset="-128"/>
              </a:rPr>
              <a:t>はパリ協定に整合する持続可能な企業であることをステークホルダーに対して</a:t>
            </a:r>
            <a:endParaRPr lang="en-US" altLang="ja-JP" sz="4000" b="1" dirty="0">
              <a:solidFill>
                <a:srgbClr val="FF0000"/>
              </a:solidFill>
              <a:latin typeface="Meiryo UI" panose="020B0604030504040204" pitchFamily="50" charset="-128"/>
              <a:cs typeface="Meiryo UI" panose="020B0604030504040204" pitchFamily="50" charset="-128"/>
            </a:endParaRPr>
          </a:p>
          <a:p>
            <a:pPr algn="ctr" defTabSz="914400" fontAlgn="base">
              <a:spcBef>
                <a:spcPct val="0"/>
              </a:spcBef>
              <a:spcAft>
                <a:spcPct val="0"/>
              </a:spcAft>
            </a:pPr>
            <a:r>
              <a:rPr lang="ja-JP" altLang="en-US" sz="4000" b="1" dirty="0">
                <a:solidFill>
                  <a:srgbClr val="FF0000"/>
                </a:solidFill>
                <a:latin typeface="Meiryo UI" panose="020B0604030504040204" pitchFamily="50" charset="-128"/>
                <a:cs typeface="Meiryo UI" panose="020B0604030504040204" pitchFamily="50" charset="-128"/>
              </a:rPr>
              <a:t>分かり易くアピールできる！！</a:t>
            </a:r>
          </a:p>
        </p:txBody>
      </p:sp>
      <p:sp>
        <p:nvSpPr>
          <p:cNvPr id="9" name="角丸四角形 8"/>
          <p:cNvSpPr/>
          <p:nvPr/>
        </p:nvSpPr>
        <p:spPr bwMode="auto">
          <a:xfrm>
            <a:off x="719953" y="6425936"/>
            <a:ext cx="9433048" cy="458119"/>
          </a:xfrm>
          <a:prstGeom prst="roundRect">
            <a:avLst/>
          </a:prstGeom>
          <a:solidFill>
            <a:sysClr val="window" lastClr="FFFFFF"/>
          </a:solidFill>
          <a:ln w="9525" cap="flat" cmpd="sng" algn="ctr">
            <a:solidFill>
              <a:sysClr val="windowText" lastClr="000000"/>
            </a:solidFill>
            <a:prstDash val="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0000" tIns="46800" rIns="90000" bIns="46800" numCol="1" rtlCol="0" anchor="ctr" anchorCtr="0" compatLnSpc="1">
            <a:prstTxWarp prst="textNoShape">
              <a:avLst/>
            </a:prstTxWarp>
          </a:body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Meiryo UI"/>
              </a:rPr>
              <a:t>以降、ステークホルダー別にメリットをみていく</a:t>
            </a:r>
          </a:p>
        </p:txBody>
      </p:sp>
      <p:sp>
        <p:nvSpPr>
          <p:cNvPr id="3" name="四角形: 角を丸くする 2">
            <a:extLst>
              <a:ext uri="{FF2B5EF4-FFF2-40B4-BE49-F238E27FC236}">
                <a16:creationId xmlns:a16="http://schemas.microsoft.com/office/drawing/2014/main" id="{43C94D8B-8A60-5FFD-CF7A-5DF5DF81247F}"/>
              </a:ext>
            </a:extLst>
          </p:cNvPr>
          <p:cNvSpPr/>
          <p:nvPr/>
        </p:nvSpPr>
        <p:spPr>
          <a:xfrm>
            <a:off x="311842" y="1546698"/>
            <a:ext cx="10068128" cy="2315183"/>
          </a:xfrm>
          <a:prstGeom prst="round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600" dirty="0">
              <a:solidFill>
                <a:schemeClr val="tx1"/>
              </a:solidFill>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4108935142"/>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8EFA0E9B-9F04-4296-A40B-CF80463D00D0}"/>
              </a:ext>
            </a:extLst>
          </p:cNvPr>
          <p:cNvSpPr>
            <a:spLocks noGrp="1"/>
          </p:cNvSpPr>
          <p:nvPr>
            <p:ph type="title"/>
          </p:nvPr>
        </p:nvSpPr>
        <p:spPr/>
        <p:txBody>
          <a:bodyPr/>
          <a:lstStyle/>
          <a:p>
            <a:pPr marL="742950" indent="-742950">
              <a:buFont typeface="+mj-lt"/>
              <a:buAutoNum type="arabicPeriod" startAt="5"/>
            </a:pPr>
            <a:r>
              <a:rPr lang="ja-JP" altLang="en-US" dirty="0"/>
              <a:t>環境省 </a:t>
            </a:r>
            <a:r>
              <a:rPr lang="en-US" altLang="ja-JP" dirty="0"/>
              <a:t>SBT</a:t>
            </a:r>
            <a:r>
              <a:rPr lang="ja-JP" altLang="en-US" dirty="0"/>
              <a:t>設定支援事業</a:t>
            </a:r>
          </a:p>
        </p:txBody>
      </p:sp>
    </p:spTree>
    <p:extLst>
      <p:ext uri="{BB962C8B-B14F-4D97-AF65-F5344CB8AC3E}">
        <p14:creationId xmlns:p14="http://schemas.microsoft.com/office/powerpoint/2010/main" val="1569056938"/>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2020</a:t>
            </a:r>
            <a:r>
              <a:rPr kumimoji="1" lang="ja-JP" altLang="en-US" dirty="0"/>
              <a:t>年度 環境省 </a:t>
            </a:r>
            <a:r>
              <a:rPr kumimoji="1" lang="en-US" altLang="ja-JP" dirty="0"/>
              <a:t>SBT</a:t>
            </a:r>
            <a:r>
              <a:rPr kumimoji="1" lang="ja-JP" altLang="en-US" dirty="0"/>
              <a:t>設定支援</a:t>
            </a:r>
          </a:p>
        </p:txBody>
      </p:sp>
      <p:sp>
        <p:nvSpPr>
          <p:cNvPr id="3" name="コンテンツ プレースホルダー 2"/>
          <p:cNvSpPr>
            <a:spLocks noGrp="1"/>
          </p:cNvSpPr>
          <p:nvPr>
            <p:ph sz="quarter" idx="12"/>
          </p:nvPr>
        </p:nvSpPr>
        <p:spPr>
          <a:xfrm>
            <a:off x="161925" y="1110920"/>
            <a:ext cx="10367963" cy="604163"/>
          </a:xfrm>
        </p:spPr>
        <p:txBody>
          <a:bodyPr/>
          <a:lstStyle/>
          <a:p>
            <a:r>
              <a:rPr lang="en-US" altLang="ja-JP" dirty="0"/>
              <a:t>19</a:t>
            </a:r>
            <a:r>
              <a:rPr lang="ja-JP" altLang="en-US" dirty="0"/>
              <a:t>社から応募があり、うち</a:t>
            </a:r>
            <a:r>
              <a:rPr lang="en-US" altLang="ja-JP" dirty="0"/>
              <a:t>8</a:t>
            </a:r>
            <a:r>
              <a:rPr lang="ja-JP" altLang="en-US" dirty="0"/>
              <a:t>社に個社別支援を実施。</a:t>
            </a:r>
            <a:r>
              <a:rPr lang="en-US" altLang="ja-JP" b="1" dirty="0">
                <a:solidFill>
                  <a:srgbClr val="FF0000"/>
                </a:solidFill>
              </a:rPr>
              <a:t> 8</a:t>
            </a:r>
            <a:r>
              <a:rPr lang="ja-JP" altLang="en-US" b="1" dirty="0">
                <a:solidFill>
                  <a:srgbClr val="FF0000"/>
                </a:solidFill>
              </a:rPr>
              <a:t>社中</a:t>
            </a:r>
            <a:r>
              <a:rPr lang="en-US" altLang="ja-JP" b="1" dirty="0">
                <a:solidFill>
                  <a:srgbClr val="FF0000"/>
                </a:solidFill>
              </a:rPr>
              <a:t>5</a:t>
            </a:r>
            <a:r>
              <a:rPr lang="ja-JP" altLang="en-US" b="1" dirty="0">
                <a:solidFill>
                  <a:srgbClr val="FF0000"/>
                </a:solidFill>
              </a:rPr>
              <a:t>社が認定取得</a:t>
            </a:r>
            <a:endParaRPr lang="en-US" altLang="ja-JP" dirty="0"/>
          </a:p>
        </p:txBody>
      </p:sp>
      <p:grpSp>
        <p:nvGrpSpPr>
          <p:cNvPr id="19" name="グループ化 18"/>
          <p:cNvGrpSpPr/>
          <p:nvPr/>
        </p:nvGrpSpPr>
        <p:grpSpPr>
          <a:xfrm>
            <a:off x="1216498" y="2563840"/>
            <a:ext cx="8984885" cy="1569662"/>
            <a:chOff x="1139562" y="2278826"/>
            <a:chExt cx="4995074" cy="872641"/>
          </a:xfrm>
        </p:grpSpPr>
        <p:sp>
          <p:nvSpPr>
            <p:cNvPr id="20" name="テキスト ボックス 19"/>
            <p:cNvSpPr txBox="1"/>
            <p:nvPr/>
          </p:nvSpPr>
          <p:spPr>
            <a:xfrm>
              <a:off x="1958622" y="2278827"/>
              <a:ext cx="4176014" cy="872640"/>
            </a:xfrm>
            <a:prstGeom prst="rect">
              <a:avLst/>
            </a:prstGeom>
            <a:noFill/>
          </p:spPr>
          <p:txBody>
            <a:bodyPr wrap="square" rtlCol="0">
              <a:spAutoFit/>
            </a:bodyPr>
            <a:lstStyle/>
            <a:p>
              <a:r>
                <a:rPr lang="ja-JP" altLang="en-US" sz="2400" dirty="0">
                  <a:solidFill>
                    <a:srgbClr val="FF0000"/>
                  </a:solidFill>
                  <a:latin typeface="+mj-ea"/>
                  <a:ea typeface="+mj-ea"/>
                </a:rPr>
                <a:t>明治ホールディングス</a:t>
              </a:r>
              <a:endParaRPr lang="en-US" altLang="ja-JP" sz="2400" dirty="0">
                <a:solidFill>
                  <a:srgbClr val="FF0000"/>
                </a:solidFill>
                <a:latin typeface="+mj-ea"/>
                <a:ea typeface="+mj-ea"/>
              </a:endParaRPr>
            </a:p>
            <a:p>
              <a:r>
                <a:rPr lang="ja-JP" altLang="en-US" sz="2400" dirty="0">
                  <a:latin typeface="+mj-ea"/>
                  <a:ea typeface="+mj-ea"/>
                </a:rPr>
                <a:t>バルカー／信越化学工業</a:t>
              </a:r>
              <a:endParaRPr lang="en-US" altLang="ja-JP" sz="2400" dirty="0">
                <a:latin typeface="+mj-ea"/>
                <a:ea typeface="+mj-ea"/>
              </a:endParaRPr>
            </a:p>
            <a:p>
              <a:r>
                <a:rPr lang="ja-JP" altLang="en-US" sz="2400" dirty="0">
                  <a:solidFill>
                    <a:srgbClr val="FF0000"/>
                  </a:solidFill>
                  <a:latin typeface="+mj-ea"/>
                  <a:ea typeface="+mj-ea"/>
                </a:rPr>
                <a:t>富士電機</a:t>
              </a:r>
              <a:r>
                <a:rPr lang="ja-JP" altLang="en-US" sz="2400" dirty="0">
                  <a:latin typeface="+mj-ea"/>
                  <a:ea typeface="+mj-ea"/>
                </a:rPr>
                <a:t>／</a:t>
              </a:r>
              <a:r>
                <a:rPr lang="ja-JP" altLang="en-US" sz="2400" dirty="0">
                  <a:solidFill>
                    <a:srgbClr val="FF0000"/>
                  </a:solidFill>
                  <a:latin typeface="+mj-ea"/>
                  <a:ea typeface="+mj-ea"/>
                </a:rPr>
                <a:t>浜松ホトニクス</a:t>
              </a:r>
              <a:r>
                <a:rPr lang="ja-JP" altLang="en-US" sz="2400" dirty="0">
                  <a:latin typeface="+mj-ea"/>
                  <a:ea typeface="+mj-ea"/>
                </a:rPr>
                <a:t>／</a:t>
              </a:r>
              <a:r>
                <a:rPr lang="ja-JP" altLang="en-US" sz="2400" dirty="0">
                  <a:solidFill>
                    <a:srgbClr val="FF0000"/>
                  </a:solidFill>
                  <a:latin typeface="+mj-ea"/>
                  <a:ea typeface="+mj-ea"/>
                </a:rPr>
                <a:t>エスペック</a:t>
              </a:r>
            </a:p>
            <a:p>
              <a:r>
                <a:rPr lang="ja-JP" altLang="en-US" sz="2400" dirty="0">
                  <a:latin typeface="+mj-ea"/>
                  <a:ea typeface="+mj-ea"/>
                </a:rPr>
                <a:t>セブン＆アイ・ホールディングス／</a:t>
              </a:r>
              <a:r>
                <a:rPr lang="ja-JP" altLang="en-US" sz="2400" dirty="0">
                  <a:solidFill>
                    <a:srgbClr val="FF0000"/>
                  </a:solidFill>
                  <a:latin typeface="+mj-ea"/>
                  <a:ea typeface="+mj-ea"/>
                </a:rPr>
                <a:t>ユナイテッド・アローズ</a:t>
              </a:r>
            </a:p>
          </p:txBody>
        </p:sp>
        <p:sp>
          <p:nvSpPr>
            <p:cNvPr id="21" name="テキスト ボックス 20"/>
            <p:cNvSpPr txBox="1"/>
            <p:nvPr/>
          </p:nvSpPr>
          <p:spPr>
            <a:xfrm>
              <a:off x="1139562" y="2278826"/>
              <a:ext cx="958193" cy="872640"/>
            </a:xfrm>
            <a:prstGeom prst="rect">
              <a:avLst/>
            </a:prstGeom>
            <a:noFill/>
          </p:spPr>
          <p:txBody>
            <a:bodyPr wrap="none" rtlCol="0">
              <a:spAutoFit/>
            </a:bodyPr>
            <a:lstStyle/>
            <a:p>
              <a:pPr algn="r"/>
              <a:r>
                <a:rPr lang="ja-JP" altLang="en-US" sz="2400" dirty="0">
                  <a:latin typeface="+mj-ea"/>
                  <a:ea typeface="+mj-ea"/>
                </a:rPr>
                <a:t>食料品：</a:t>
              </a:r>
              <a:endParaRPr lang="en-US" altLang="ja-JP" sz="2400" dirty="0">
                <a:latin typeface="+mj-ea"/>
                <a:ea typeface="+mj-ea"/>
              </a:endParaRPr>
            </a:p>
            <a:p>
              <a:pPr algn="r"/>
              <a:r>
                <a:rPr lang="ja-JP" altLang="en-US" sz="2400" dirty="0">
                  <a:latin typeface="+mj-ea"/>
                  <a:ea typeface="+mj-ea"/>
                </a:rPr>
                <a:t>化学：</a:t>
              </a:r>
              <a:endParaRPr lang="en-US" altLang="ja-JP" sz="2400" dirty="0">
                <a:latin typeface="+mj-ea"/>
                <a:ea typeface="+mj-ea"/>
              </a:endParaRPr>
            </a:p>
            <a:p>
              <a:pPr algn="r"/>
              <a:r>
                <a:rPr lang="ja-JP" altLang="en-US" sz="2400" dirty="0">
                  <a:latin typeface="+mj-ea"/>
                  <a:ea typeface="+mj-ea"/>
                </a:rPr>
                <a:t>電気機器：</a:t>
              </a:r>
            </a:p>
            <a:p>
              <a:pPr algn="r"/>
              <a:r>
                <a:rPr lang="ja-JP" altLang="en-US" sz="2400" dirty="0">
                  <a:latin typeface="+mj-ea"/>
                  <a:ea typeface="+mj-ea"/>
                </a:rPr>
                <a:t>小売業：</a:t>
              </a:r>
              <a:endParaRPr lang="en-US" altLang="ja-JP" sz="2400" dirty="0">
                <a:latin typeface="+mj-ea"/>
                <a:ea typeface="+mj-ea"/>
              </a:endParaRPr>
            </a:p>
          </p:txBody>
        </p:sp>
      </p:grpSp>
      <p:sp>
        <p:nvSpPr>
          <p:cNvPr id="22" name="テキスト ボックス 21"/>
          <p:cNvSpPr txBox="1"/>
          <p:nvPr/>
        </p:nvSpPr>
        <p:spPr>
          <a:xfrm>
            <a:off x="593724" y="2224596"/>
            <a:ext cx="2492990" cy="400110"/>
          </a:xfrm>
          <a:prstGeom prst="rect">
            <a:avLst/>
          </a:prstGeom>
          <a:noFill/>
        </p:spPr>
        <p:txBody>
          <a:bodyPr wrap="none" rtlCol="0">
            <a:spAutoFit/>
          </a:bodyPr>
          <a:lstStyle/>
          <a:p>
            <a:r>
              <a:rPr lang="ja-JP" altLang="en-US" sz="2000" b="1" dirty="0">
                <a:latin typeface="+mn-ea"/>
                <a:ea typeface="+mn-ea"/>
              </a:rPr>
              <a:t>個社別支援企業一覧</a:t>
            </a:r>
            <a:endParaRPr kumimoji="1" lang="ja-JP" altLang="en-US" sz="2000" b="1" dirty="0">
              <a:latin typeface="+mn-ea"/>
              <a:ea typeface="+mn-ea"/>
            </a:endParaRPr>
          </a:p>
        </p:txBody>
      </p:sp>
      <p:sp>
        <p:nvSpPr>
          <p:cNvPr id="23" name="テキスト ボックス 22"/>
          <p:cNvSpPr txBox="1"/>
          <p:nvPr/>
        </p:nvSpPr>
        <p:spPr>
          <a:xfrm>
            <a:off x="7895560" y="2224596"/>
            <a:ext cx="2305824" cy="646331"/>
          </a:xfrm>
          <a:prstGeom prst="rect">
            <a:avLst/>
          </a:prstGeom>
          <a:noFill/>
        </p:spPr>
        <p:txBody>
          <a:bodyPr wrap="none" rtlCol="0">
            <a:spAutoFit/>
          </a:bodyPr>
          <a:lstStyle/>
          <a:p>
            <a:r>
              <a:rPr lang="ja-JP" altLang="ja-JP" sz="12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12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a:t>
            </a:r>
            <a:r>
              <a:rPr lang="ja-JP" altLang="ja-JP" sz="12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五十音順</a:t>
            </a:r>
            <a:endParaRPr lang="en-US" altLang="ja-JP" sz="1200" dirty="0">
              <a:solidFill>
                <a:prstClr val="black"/>
              </a:solidFill>
              <a:latin typeface="Meiryo UI" panose="020B0604030504040204" pitchFamily="50" charset="-128"/>
              <a:ea typeface="Meiryo UI" panose="020B0604030504040204" pitchFamily="50" charset="-128"/>
            </a:endParaRPr>
          </a:p>
          <a:p>
            <a:r>
              <a:rPr lang="ja-JP" altLang="en-US" sz="1200" dirty="0">
                <a:solidFill>
                  <a:srgbClr val="FF0000"/>
                </a:solidFill>
                <a:latin typeface="Meiryo UI" panose="020B0604030504040204" pitchFamily="50" charset="-128"/>
                <a:ea typeface="Meiryo UI" panose="020B0604030504040204" pitchFamily="50" charset="-128"/>
              </a:rPr>
              <a:t>　 赤文字</a:t>
            </a:r>
            <a:r>
              <a:rPr lang="ja-JP" altLang="en-US" sz="1200" dirty="0">
                <a:solidFill>
                  <a:prstClr val="black"/>
                </a:solidFill>
                <a:latin typeface="Meiryo UI" panose="020B0604030504040204" pitchFamily="50" charset="-128"/>
                <a:ea typeface="Meiryo UI" panose="020B0604030504040204" pitchFamily="50" charset="-128"/>
              </a:rPr>
              <a:t>は</a:t>
            </a:r>
            <a:r>
              <a:rPr lang="en-US" altLang="ja-JP" sz="1200" dirty="0">
                <a:solidFill>
                  <a:prstClr val="black"/>
                </a:solidFill>
                <a:latin typeface="Meiryo UI" panose="020B0604030504040204" pitchFamily="50" charset="-128"/>
                <a:ea typeface="Meiryo UI" panose="020B0604030504040204" pitchFamily="50" charset="-128"/>
              </a:rPr>
              <a:t>SBT</a:t>
            </a:r>
            <a:r>
              <a:rPr lang="ja-JP" altLang="en-US" sz="1200" dirty="0">
                <a:solidFill>
                  <a:prstClr val="black"/>
                </a:solidFill>
                <a:latin typeface="Meiryo UI" panose="020B0604030504040204" pitchFamily="50" charset="-128"/>
                <a:ea typeface="Meiryo UI" panose="020B0604030504040204" pitchFamily="50" charset="-128"/>
              </a:rPr>
              <a:t>認定取得済企業</a:t>
            </a:r>
            <a:endParaRPr lang="en-US" altLang="ja-JP" sz="1200" dirty="0">
              <a:solidFill>
                <a:prstClr val="black"/>
              </a:solidFill>
              <a:latin typeface="Meiryo UI" panose="020B0604030504040204" pitchFamily="50" charset="-128"/>
              <a:ea typeface="Meiryo UI" panose="020B0604030504040204" pitchFamily="50" charset="-128"/>
            </a:endParaRPr>
          </a:p>
          <a:p>
            <a:r>
              <a:rPr lang="ja-JP" altLang="en-US" sz="1200" dirty="0">
                <a:solidFill>
                  <a:prstClr val="black"/>
                </a:solidFill>
                <a:latin typeface="Meiryo UI" panose="020B0604030504040204" pitchFamily="50" charset="-128"/>
                <a:ea typeface="Meiryo UI" panose="020B0604030504040204" pitchFamily="50" charset="-128"/>
              </a:rPr>
              <a:t>   </a:t>
            </a:r>
            <a:r>
              <a:rPr lang="ja-JP" altLang="en-US" sz="1200" dirty="0">
                <a:solidFill>
                  <a:srgbClr val="0033CC"/>
                </a:solidFill>
                <a:latin typeface="Meiryo UI" panose="020B0604030504040204" pitchFamily="50" charset="-128"/>
                <a:ea typeface="Meiryo UI" panose="020B0604030504040204" pitchFamily="50" charset="-128"/>
              </a:rPr>
              <a:t>青文字</a:t>
            </a:r>
            <a:r>
              <a:rPr lang="ja-JP" altLang="en-US" sz="1200" dirty="0">
                <a:solidFill>
                  <a:prstClr val="black"/>
                </a:solidFill>
                <a:latin typeface="Meiryo UI" panose="020B0604030504040204" pitchFamily="50" charset="-128"/>
                <a:ea typeface="Meiryo UI" panose="020B0604030504040204" pitchFamily="50" charset="-128"/>
              </a:rPr>
              <a:t>は</a:t>
            </a:r>
            <a:r>
              <a:rPr lang="en-US" altLang="ja-JP" sz="1200" dirty="0">
                <a:solidFill>
                  <a:prstClr val="black"/>
                </a:solidFill>
                <a:latin typeface="Meiryo UI" panose="020B0604030504040204" pitchFamily="50" charset="-128"/>
                <a:ea typeface="Meiryo UI" panose="020B0604030504040204" pitchFamily="50" charset="-128"/>
              </a:rPr>
              <a:t>SBT</a:t>
            </a:r>
            <a:r>
              <a:rPr lang="ja-JP" altLang="en-US" sz="1200" dirty="0">
                <a:solidFill>
                  <a:prstClr val="black"/>
                </a:solidFill>
                <a:latin typeface="Meiryo UI" panose="020B0604030504040204" pitchFamily="50" charset="-128"/>
                <a:ea typeface="Meiryo UI" panose="020B0604030504040204" pitchFamily="50" charset="-128"/>
              </a:rPr>
              <a:t>設定コミット企業</a:t>
            </a:r>
            <a:endParaRPr kumimoji="0" lang="en-US" altLang="ja-JP" sz="1200" kern="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3222942910"/>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2019</a:t>
            </a:r>
            <a:r>
              <a:rPr kumimoji="1" lang="ja-JP" altLang="en-US" dirty="0"/>
              <a:t>年度 環境省 </a:t>
            </a:r>
            <a:r>
              <a:rPr kumimoji="1" lang="en-US" altLang="ja-JP" dirty="0"/>
              <a:t>SBT</a:t>
            </a:r>
            <a:r>
              <a:rPr kumimoji="1" lang="ja-JP" altLang="en-US" dirty="0"/>
              <a:t>設定支援</a:t>
            </a:r>
          </a:p>
        </p:txBody>
      </p:sp>
      <p:sp>
        <p:nvSpPr>
          <p:cNvPr id="3" name="コンテンツ プレースホルダー 2"/>
          <p:cNvSpPr>
            <a:spLocks noGrp="1"/>
          </p:cNvSpPr>
          <p:nvPr>
            <p:ph sz="quarter" idx="12"/>
          </p:nvPr>
        </p:nvSpPr>
        <p:spPr>
          <a:xfrm>
            <a:off x="161925" y="1110920"/>
            <a:ext cx="10367963" cy="881162"/>
          </a:xfrm>
        </p:spPr>
        <p:txBody>
          <a:bodyPr/>
          <a:lstStyle/>
          <a:p>
            <a:r>
              <a:rPr lang="en-US" altLang="ja-JP" dirty="0"/>
              <a:t>35</a:t>
            </a:r>
            <a:r>
              <a:rPr lang="ja-JP" altLang="en-US" dirty="0"/>
              <a:t>社の応募企業に対し</a:t>
            </a:r>
            <a:r>
              <a:rPr lang="en-US" altLang="ja-JP" dirty="0"/>
              <a:t>SBT</a:t>
            </a:r>
            <a:r>
              <a:rPr lang="ja-JP" altLang="en-US" dirty="0"/>
              <a:t>設定の説明会を開催。うち</a:t>
            </a:r>
            <a:r>
              <a:rPr lang="en-US" altLang="ja-JP" dirty="0"/>
              <a:t>20</a:t>
            </a:r>
            <a:r>
              <a:rPr lang="ja-JP" altLang="en-US" dirty="0"/>
              <a:t>社に個社別支援を実施。</a:t>
            </a:r>
            <a:r>
              <a:rPr lang="en-US" altLang="ja-JP" b="1" dirty="0">
                <a:solidFill>
                  <a:srgbClr val="FF0000"/>
                </a:solidFill>
              </a:rPr>
              <a:t>20</a:t>
            </a:r>
            <a:r>
              <a:rPr lang="ja-JP" altLang="en-US" b="1" dirty="0">
                <a:solidFill>
                  <a:srgbClr val="FF0000"/>
                </a:solidFill>
              </a:rPr>
              <a:t>社中</a:t>
            </a:r>
            <a:br>
              <a:rPr lang="en-US" altLang="ja-JP" b="1" dirty="0">
                <a:solidFill>
                  <a:srgbClr val="FF0000"/>
                </a:solidFill>
              </a:rPr>
            </a:br>
            <a:r>
              <a:rPr lang="en-US" altLang="ja-JP" b="1" dirty="0">
                <a:solidFill>
                  <a:srgbClr val="FF0000"/>
                </a:solidFill>
              </a:rPr>
              <a:t>10</a:t>
            </a:r>
            <a:r>
              <a:rPr lang="ja-JP" altLang="en-US" b="1" dirty="0">
                <a:solidFill>
                  <a:srgbClr val="FF0000"/>
                </a:solidFill>
              </a:rPr>
              <a:t>社が認定取得</a:t>
            </a:r>
            <a:endParaRPr lang="en-US" altLang="ja-JP" b="1" dirty="0">
              <a:solidFill>
                <a:srgbClr val="FF0000"/>
              </a:solidFill>
            </a:endParaRPr>
          </a:p>
        </p:txBody>
      </p:sp>
      <p:grpSp>
        <p:nvGrpSpPr>
          <p:cNvPr id="19" name="グループ化 18"/>
          <p:cNvGrpSpPr/>
          <p:nvPr/>
        </p:nvGrpSpPr>
        <p:grpSpPr>
          <a:xfrm>
            <a:off x="754770" y="2563839"/>
            <a:ext cx="9446613" cy="4893649"/>
            <a:chOff x="882868" y="2278826"/>
            <a:chExt cx="5251768" cy="2720585"/>
          </a:xfrm>
        </p:grpSpPr>
        <p:sp>
          <p:nvSpPr>
            <p:cNvPr id="20" name="テキスト ボックス 19"/>
            <p:cNvSpPr txBox="1"/>
            <p:nvPr/>
          </p:nvSpPr>
          <p:spPr>
            <a:xfrm>
              <a:off x="1958622" y="2278827"/>
              <a:ext cx="4176014" cy="2720584"/>
            </a:xfrm>
            <a:prstGeom prst="rect">
              <a:avLst/>
            </a:prstGeom>
            <a:noFill/>
          </p:spPr>
          <p:txBody>
            <a:bodyPr wrap="square" rtlCol="0">
              <a:spAutoFit/>
            </a:bodyPr>
            <a:lstStyle/>
            <a:p>
              <a:r>
                <a:rPr lang="ja-JP" altLang="en-US" sz="2400" dirty="0">
                  <a:latin typeface="+mj-ea"/>
                </a:rPr>
                <a:t>キユーピー／</a:t>
              </a:r>
              <a:r>
                <a:rPr lang="ja-JP" altLang="en-US" sz="2400" dirty="0">
                  <a:solidFill>
                    <a:srgbClr val="FF0000"/>
                  </a:solidFill>
                  <a:latin typeface="+mj-ea"/>
                </a:rPr>
                <a:t>日清食品ホールディングス</a:t>
              </a:r>
            </a:p>
            <a:p>
              <a:r>
                <a:rPr lang="ja-JP" altLang="en-US" sz="2400" dirty="0">
                  <a:solidFill>
                    <a:srgbClr val="FF0000"/>
                  </a:solidFill>
                  <a:latin typeface="+mj-ea"/>
                </a:rPr>
                <a:t>高砂香料工業</a:t>
              </a:r>
              <a:r>
                <a:rPr lang="ja-JP" altLang="en-US" sz="2400" dirty="0">
                  <a:latin typeface="+mj-ea"/>
                </a:rPr>
                <a:t>／日産化学／ニフコ</a:t>
              </a:r>
              <a:endParaRPr lang="en-US" altLang="ja-JP" sz="2400" dirty="0">
                <a:latin typeface="+mj-ea"/>
              </a:endParaRPr>
            </a:p>
            <a:p>
              <a:r>
                <a:rPr lang="ja-JP" altLang="en-US" sz="2400" dirty="0">
                  <a:latin typeface="+mj-ea"/>
                </a:rPr>
                <a:t>田辺三菱製薬</a:t>
              </a:r>
            </a:p>
            <a:p>
              <a:r>
                <a:rPr lang="ja-JP" altLang="en-US" sz="2400" dirty="0">
                  <a:latin typeface="+mj-ea"/>
                </a:rPr>
                <a:t>住友理工</a:t>
              </a:r>
            </a:p>
            <a:p>
              <a:r>
                <a:rPr lang="ja-JP" altLang="en-US" sz="2400" dirty="0">
                  <a:latin typeface="+mj-ea"/>
                </a:rPr>
                <a:t>ディスコ</a:t>
              </a:r>
            </a:p>
            <a:p>
              <a:r>
                <a:rPr lang="en-US" altLang="ja-JP" sz="2400" dirty="0">
                  <a:solidFill>
                    <a:srgbClr val="FF0000"/>
                  </a:solidFill>
                  <a:latin typeface="+mj-ea"/>
                </a:rPr>
                <a:t>SCREEN</a:t>
              </a:r>
              <a:r>
                <a:rPr lang="ja-JP" altLang="en-US" sz="2400" dirty="0">
                  <a:solidFill>
                    <a:srgbClr val="FF0000"/>
                  </a:solidFill>
                  <a:latin typeface="+mj-ea"/>
                </a:rPr>
                <a:t>ホールディングス</a:t>
              </a:r>
              <a:r>
                <a:rPr lang="ja-JP" altLang="en-US" sz="2400" dirty="0">
                  <a:latin typeface="+mj-ea"/>
                </a:rPr>
                <a:t>／フォスター電機／富士通ゼネラル／</a:t>
              </a:r>
              <a:r>
                <a:rPr lang="ja-JP" altLang="en-US" sz="2400" dirty="0">
                  <a:solidFill>
                    <a:srgbClr val="FF0000"/>
                  </a:solidFill>
                  <a:latin typeface="+mj-ea"/>
                </a:rPr>
                <a:t>安川電機</a:t>
              </a:r>
              <a:r>
                <a:rPr lang="ja-JP" altLang="en-US" sz="2400" dirty="0">
                  <a:latin typeface="+mj-ea"/>
                </a:rPr>
                <a:t>／</a:t>
              </a:r>
              <a:r>
                <a:rPr lang="ja-JP" altLang="en-US" sz="2400" dirty="0">
                  <a:solidFill>
                    <a:srgbClr val="FF0000"/>
                  </a:solidFill>
                  <a:latin typeface="+mj-ea"/>
                </a:rPr>
                <a:t>ローム</a:t>
              </a:r>
            </a:p>
            <a:p>
              <a:r>
                <a:rPr lang="ja-JP" altLang="en-US" sz="2400" dirty="0">
                  <a:solidFill>
                    <a:srgbClr val="FF0000"/>
                  </a:solidFill>
                  <a:latin typeface="+mj-ea"/>
                </a:rPr>
                <a:t>ニコン</a:t>
              </a:r>
            </a:p>
            <a:p>
              <a:r>
                <a:rPr lang="ja-JP" altLang="en-US" sz="2400" dirty="0">
                  <a:solidFill>
                    <a:srgbClr val="FF0000"/>
                  </a:solidFill>
                  <a:latin typeface="+mj-ea"/>
                </a:rPr>
                <a:t>大建工業</a:t>
              </a:r>
              <a:r>
                <a:rPr lang="ja-JP" altLang="en-US" sz="2400" dirty="0">
                  <a:latin typeface="+mj-ea"/>
                </a:rPr>
                <a:t>／ミズノ</a:t>
              </a:r>
              <a:endParaRPr lang="en-US" altLang="ja-JP" sz="2400" dirty="0">
                <a:latin typeface="+mj-ea"/>
              </a:endParaRPr>
            </a:p>
            <a:p>
              <a:r>
                <a:rPr lang="ja-JP" altLang="en-US" sz="2400" dirty="0">
                  <a:latin typeface="+mj-ea"/>
                </a:rPr>
                <a:t>日立物流</a:t>
              </a:r>
            </a:p>
            <a:p>
              <a:r>
                <a:rPr lang="en-US" altLang="ja-JP" sz="2400" dirty="0">
                  <a:solidFill>
                    <a:srgbClr val="FF0000"/>
                  </a:solidFill>
                  <a:latin typeface="+mj-ea"/>
                </a:rPr>
                <a:t>ANA</a:t>
              </a:r>
              <a:r>
                <a:rPr lang="ja-JP" altLang="en-US" sz="2400" dirty="0">
                  <a:solidFill>
                    <a:srgbClr val="FF0000"/>
                  </a:solidFill>
                  <a:latin typeface="+mj-ea"/>
                </a:rPr>
                <a:t>ホールディングス</a:t>
              </a:r>
            </a:p>
            <a:p>
              <a:r>
                <a:rPr lang="en-US" altLang="ja-JP" sz="2400" dirty="0">
                  <a:solidFill>
                    <a:srgbClr val="FF0000"/>
                  </a:solidFill>
                  <a:latin typeface="+mj-ea"/>
                </a:rPr>
                <a:t>NTT</a:t>
              </a:r>
              <a:r>
                <a:rPr lang="ja-JP" altLang="en-US" sz="2400" dirty="0">
                  <a:solidFill>
                    <a:srgbClr val="FF0000"/>
                  </a:solidFill>
                  <a:latin typeface="+mj-ea"/>
                </a:rPr>
                <a:t>データ</a:t>
              </a:r>
              <a:endParaRPr lang="en-US" altLang="ja-JP" sz="2400" dirty="0">
                <a:solidFill>
                  <a:srgbClr val="FF0000"/>
                </a:solidFill>
                <a:latin typeface="+mj-ea"/>
              </a:endParaRPr>
            </a:p>
            <a:p>
              <a:r>
                <a:rPr lang="ja-JP" altLang="en-US" sz="2400" dirty="0">
                  <a:solidFill>
                    <a:srgbClr val="FF0000"/>
                  </a:solidFill>
                  <a:latin typeface="+mj-ea"/>
                </a:rPr>
                <a:t>ファミリーマート</a:t>
              </a:r>
            </a:p>
          </p:txBody>
        </p:sp>
        <p:sp>
          <p:nvSpPr>
            <p:cNvPr id="21" name="テキスト ボックス 20"/>
            <p:cNvSpPr txBox="1"/>
            <p:nvPr/>
          </p:nvSpPr>
          <p:spPr>
            <a:xfrm>
              <a:off x="882868" y="2278826"/>
              <a:ext cx="1214888" cy="2720584"/>
            </a:xfrm>
            <a:prstGeom prst="rect">
              <a:avLst/>
            </a:prstGeom>
            <a:noFill/>
          </p:spPr>
          <p:txBody>
            <a:bodyPr wrap="none" rtlCol="0">
              <a:spAutoFit/>
            </a:bodyPr>
            <a:lstStyle/>
            <a:p>
              <a:pPr algn="r"/>
              <a:r>
                <a:rPr lang="ja-JP" altLang="en-US" sz="2400" dirty="0">
                  <a:latin typeface="+mj-ea"/>
                </a:rPr>
                <a:t>食料品：</a:t>
              </a:r>
              <a:endParaRPr lang="en-US" altLang="ja-JP" sz="2400" dirty="0">
                <a:latin typeface="+mj-ea"/>
              </a:endParaRPr>
            </a:p>
            <a:p>
              <a:pPr algn="r"/>
              <a:r>
                <a:rPr lang="ja-JP" altLang="en-US" sz="2400" dirty="0">
                  <a:latin typeface="+mj-ea"/>
                </a:rPr>
                <a:t>化学：</a:t>
              </a:r>
              <a:endParaRPr lang="en-US" altLang="ja-JP" sz="2400" dirty="0">
                <a:latin typeface="+mj-ea"/>
              </a:endParaRPr>
            </a:p>
            <a:p>
              <a:pPr algn="r"/>
              <a:r>
                <a:rPr lang="ja-JP" altLang="en-US" sz="2400" dirty="0">
                  <a:latin typeface="+mj-ea"/>
                </a:rPr>
                <a:t>医薬品：</a:t>
              </a:r>
            </a:p>
            <a:p>
              <a:pPr algn="r"/>
              <a:r>
                <a:rPr lang="ja-JP" altLang="en-US" sz="2400" dirty="0">
                  <a:latin typeface="+mj-ea"/>
                </a:rPr>
                <a:t>ゴム製品：</a:t>
              </a:r>
              <a:endParaRPr lang="en-US" altLang="ja-JP" sz="2400" dirty="0">
                <a:latin typeface="+mj-ea"/>
              </a:endParaRPr>
            </a:p>
            <a:p>
              <a:pPr algn="r"/>
              <a:r>
                <a:rPr lang="ja-JP" altLang="en-US" sz="2400" dirty="0">
                  <a:latin typeface="+mj-ea"/>
                </a:rPr>
                <a:t>機械：</a:t>
              </a:r>
              <a:endParaRPr lang="en-US" altLang="ja-JP" sz="2400" dirty="0">
                <a:latin typeface="+mj-ea"/>
              </a:endParaRPr>
            </a:p>
            <a:p>
              <a:pPr algn="r"/>
              <a:r>
                <a:rPr lang="ja-JP" altLang="en-US" sz="2400" dirty="0">
                  <a:latin typeface="+mj-ea"/>
                </a:rPr>
                <a:t>電気機器：</a:t>
              </a:r>
              <a:endParaRPr lang="en-US" altLang="ja-JP" sz="2400" dirty="0">
                <a:latin typeface="+mj-ea"/>
              </a:endParaRPr>
            </a:p>
            <a:p>
              <a:pPr algn="r"/>
              <a:endParaRPr lang="en-US" altLang="ja-JP" sz="2400" dirty="0">
                <a:latin typeface="+mj-ea"/>
              </a:endParaRPr>
            </a:p>
            <a:p>
              <a:pPr algn="r"/>
              <a:r>
                <a:rPr lang="ja-JP" altLang="en-US" sz="2400" dirty="0">
                  <a:latin typeface="+mj-ea"/>
                </a:rPr>
                <a:t>精密機器：</a:t>
              </a:r>
              <a:endParaRPr lang="en-US" altLang="ja-JP" sz="2400" dirty="0">
                <a:latin typeface="+mj-ea"/>
              </a:endParaRPr>
            </a:p>
            <a:p>
              <a:pPr algn="r"/>
              <a:r>
                <a:rPr lang="ja-JP" altLang="en-US" sz="2400" dirty="0">
                  <a:latin typeface="+mj-ea"/>
                </a:rPr>
                <a:t>その他製品：</a:t>
              </a:r>
              <a:endParaRPr lang="en-US" altLang="ja-JP" sz="2400" dirty="0">
                <a:latin typeface="+mj-ea"/>
              </a:endParaRPr>
            </a:p>
            <a:p>
              <a:pPr algn="r"/>
              <a:r>
                <a:rPr lang="ja-JP" altLang="en-US" sz="2400" dirty="0">
                  <a:latin typeface="+mj-ea"/>
                </a:rPr>
                <a:t>陸運業：</a:t>
              </a:r>
              <a:endParaRPr lang="en-US" altLang="ja-JP" sz="2400" dirty="0">
                <a:latin typeface="+mj-ea"/>
              </a:endParaRPr>
            </a:p>
            <a:p>
              <a:pPr algn="r"/>
              <a:r>
                <a:rPr lang="ja-JP" altLang="en-US" sz="2400" dirty="0">
                  <a:latin typeface="+mj-ea"/>
                </a:rPr>
                <a:t>空運業：</a:t>
              </a:r>
              <a:endParaRPr lang="en-US" altLang="ja-JP" sz="2400" dirty="0">
                <a:latin typeface="+mj-ea"/>
              </a:endParaRPr>
            </a:p>
            <a:p>
              <a:pPr algn="r"/>
              <a:r>
                <a:rPr lang="ja-JP" altLang="en-US" sz="2400" dirty="0">
                  <a:latin typeface="+mj-ea"/>
                </a:rPr>
                <a:t>情報・通信業：</a:t>
              </a:r>
              <a:endParaRPr lang="en-US" altLang="ja-JP" sz="2400" dirty="0">
                <a:latin typeface="+mj-ea"/>
              </a:endParaRPr>
            </a:p>
            <a:p>
              <a:pPr algn="r"/>
              <a:r>
                <a:rPr lang="ja-JP" altLang="en-US" sz="2400" dirty="0">
                  <a:latin typeface="+mj-ea"/>
                </a:rPr>
                <a:t>小売業：</a:t>
              </a:r>
              <a:endParaRPr lang="en-US" altLang="ja-JP" sz="2400" dirty="0">
                <a:latin typeface="+mj-ea"/>
              </a:endParaRPr>
            </a:p>
          </p:txBody>
        </p:sp>
      </p:grpSp>
      <p:sp>
        <p:nvSpPr>
          <p:cNvPr id="22" name="テキスト ボックス 21"/>
          <p:cNvSpPr txBox="1"/>
          <p:nvPr/>
        </p:nvSpPr>
        <p:spPr>
          <a:xfrm>
            <a:off x="593724" y="2224596"/>
            <a:ext cx="2492990" cy="400110"/>
          </a:xfrm>
          <a:prstGeom prst="rect">
            <a:avLst/>
          </a:prstGeom>
          <a:noFill/>
        </p:spPr>
        <p:txBody>
          <a:bodyPr wrap="none" rtlCol="0">
            <a:spAutoFit/>
          </a:bodyPr>
          <a:lstStyle/>
          <a:p>
            <a:r>
              <a:rPr lang="ja-JP" altLang="en-US" sz="2000" b="1" dirty="0">
                <a:latin typeface="+mn-ea"/>
                <a:ea typeface="+mn-ea"/>
              </a:rPr>
              <a:t>個社別支援企業一覧</a:t>
            </a:r>
            <a:endParaRPr kumimoji="1" lang="ja-JP" altLang="en-US" sz="2000" b="1" dirty="0">
              <a:latin typeface="+mn-ea"/>
              <a:ea typeface="+mn-ea"/>
            </a:endParaRPr>
          </a:p>
        </p:txBody>
      </p:sp>
      <p:sp>
        <p:nvSpPr>
          <p:cNvPr id="23" name="テキスト ボックス 22"/>
          <p:cNvSpPr txBox="1"/>
          <p:nvPr/>
        </p:nvSpPr>
        <p:spPr>
          <a:xfrm>
            <a:off x="7895560" y="2224596"/>
            <a:ext cx="2305824" cy="646331"/>
          </a:xfrm>
          <a:prstGeom prst="rect">
            <a:avLst/>
          </a:prstGeom>
          <a:noFill/>
        </p:spPr>
        <p:txBody>
          <a:bodyPr wrap="none" rtlCol="0">
            <a:spAutoFit/>
          </a:bodyPr>
          <a:lstStyle/>
          <a:p>
            <a:r>
              <a:rPr lang="ja-JP" altLang="ja-JP" sz="12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12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a:t>
            </a:r>
            <a:r>
              <a:rPr lang="ja-JP" altLang="ja-JP" sz="12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五十音順</a:t>
            </a:r>
            <a:endParaRPr lang="en-US" altLang="ja-JP" sz="1200" dirty="0">
              <a:solidFill>
                <a:prstClr val="black"/>
              </a:solidFill>
              <a:latin typeface="Meiryo UI" panose="020B0604030504040204" pitchFamily="50" charset="-128"/>
              <a:ea typeface="Meiryo UI" panose="020B0604030504040204" pitchFamily="50" charset="-128"/>
            </a:endParaRPr>
          </a:p>
          <a:p>
            <a:r>
              <a:rPr lang="ja-JP" altLang="en-US" sz="1200" dirty="0">
                <a:solidFill>
                  <a:srgbClr val="FF0000"/>
                </a:solidFill>
                <a:latin typeface="Meiryo UI" panose="020B0604030504040204" pitchFamily="50" charset="-128"/>
                <a:ea typeface="Meiryo UI" panose="020B0604030504040204" pitchFamily="50" charset="-128"/>
              </a:rPr>
              <a:t>　 赤文字</a:t>
            </a:r>
            <a:r>
              <a:rPr lang="ja-JP" altLang="en-US" sz="1200" dirty="0">
                <a:solidFill>
                  <a:prstClr val="black"/>
                </a:solidFill>
                <a:latin typeface="Meiryo UI" panose="020B0604030504040204" pitchFamily="50" charset="-128"/>
                <a:ea typeface="Meiryo UI" panose="020B0604030504040204" pitchFamily="50" charset="-128"/>
              </a:rPr>
              <a:t>は</a:t>
            </a:r>
            <a:r>
              <a:rPr lang="en-US" altLang="ja-JP" sz="1200" dirty="0">
                <a:solidFill>
                  <a:prstClr val="black"/>
                </a:solidFill>
                <a:latin typeface="Meiryo UI" panose="020B0604030504040204" pitchFamily="50" charset="-128"/>
                <a:ea typeface="Meiryo UI" panose="020B0604030504040204" pitchFamily="50" charset="-128"/>
              </a:rPr>
              <a:t>SBT</a:t>
            </a:r>
            <a:r>
              <a:rPr lang="ja-JP" altLang="en-US" sz="1200" dirty="0">
                <a:solidFill>
                  <a:prstClr val="black"/>
                </a:solidFill>
                <a:latin typeface="Meiryo UI" panose="020B0604030504040204" pitchFamily="50" charset="-128"/>
                <a:ea typeface="Meiryo UI" panose="020B0604030504040204" pitchFamily="50" charset="-128"/>
              </a:rPr>
              <a:t>認定取得済企業</a:t>
            </a:r>
            <a:endParaRPr lang="en-US" altLang="ja-JP" sz="1200" dirty="0">
              <a:solidFill>
                <a:prstClr val="black"/>
              </a:solidFill>
              <a:latin typeface="Meiryo UI" panose="020B0604030504040204" pitchFamily="50" charset="-128"/>
              <a:ea typeface="Meiryo UI" panose="020B0604030504040204" pitchFamily="50" charset="-128"/>
            </a:endParaRPr>
          </a:p>
          <a:p>
            <a:r>
              <a:rPr lang="ja-JP" altLang="en-US" sz="1200" dirty="0">
                <a:solidFill>
                  <a:prstClr val="black"/>
                </a:solidFill>
                <a:latin typeface="Meiryo UI" panose="020B0604030504040204" pitchFamily="50" charset="-128"/>
                <a:ea typeface="Meiryo UI" panose="020B0604030504040204" pitchFamily="50" charset="-128"/>
              </a:rPr>
              <a:t>   </a:t>
            </a:r>
            <a:r>
              <a:rPr lang="ja-JP" altLang="en-US" sz="1200" dirty="0">
                <a:solidFill>
                  <a:srgbClr val="0033CC"/>
                </a:solidFill>
                <a:latin typeface="Meiryo UI" panose="020B0604030504040204" pitchFamily="50" charset="-128"/>
                <a:ea typeface="Meiryo UI" panose="020B0604030504040204" pitchFamily="50" charset="-128"/>
              </a:rPr>
              <a:t>青文字</a:t>
            </a:r>
            <a:r>
              <a:rPr lang="ja-JP" altLang="en-US" sz="1200" dirty="0">
                <a:solidFill>
                  <a:prstClr val="black"/>
                </a:solidFill>
                <a:latin typeface="Meiryo UI" panose="020B0604030504040204" pitchFamily="50" charset="-128"/>
                <a:ea typeface="Meiryo UI" panose="020B0604030504040204" pitchFamily="50" charset="-128"/>
              </a:rPr>
              <a:t>は</a:t>
            </a:r>
            <a:r>
              <a:rPr lang="en-US" altLang="ja-JP" sz="1200" dirty="0">
                <a:solidFill>
                  <a:prstClr val="black"/>
                </a:solidFill>
                <a:latin typeface="Meiryo UI" panose="020B0604030504040204" pitchFamily="50" charset="-128"/>
                <a:ea typeface="Meiryo UI" panose="020B0604030504040204" pitchFamily="50" charset="-128"/>
              </a:rPr>
              <a:t>SBT</a:t>
            </a:r>
            <a:r>
              <a:rPr lang="ja-JP" altLang="en-US" sz="1200" dirty="0">
                <a:solidFill>
                  <a:prstClr val="black"/>
                </a:solidFill>
                <a:latin typeface="Meiryo UI" panose="020B0604030504040204" pitchFamily="50" charset="-128"/>
                <a:ea typeface="Meiryo UI" panose="020B0604030504040204" pitchFamily="50" charset="-128"/>
              </a:rPr>
              <a:t>設定コミット企業</a:t>
            </a:r>
            <a:endParaRPr kumimoji="0" lang="en-US" altLang="ja-JP" sz="1200" kern="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1864622967"/>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2018</a:t>
            </a:r>
            <a:r>
              <a:rPr kumimoji="1" lang="ja-JP" altLang="en-US" dirty="0"/>
              <a:t>年度 環境省 </a:t>
            </a:r>
            <a:r>
              <a:rPr kumimoji="1" lang="en-US" altLang="ja-JP" dirty="0"/>
              <a:t>SBT</a:t>
            </a:r>
            <a:r>
              <a:rPr kumimoji="1" lang="ja-JP" altLang="en-US" dirty="0"/>
              <a:t>設定支援</a:t>
            </a:r>
          </a:p>
        </p:txBody>
      </p:sp>
      <p:sp>
        <p:nvSpPr>
          <p:cNvPr id="3" name="コンテンツ プレースホルダー 2"/>
          <p:cNvSpPr>
            <a:spLocks noGrp="1"/>
          </p:cNvSpPr>
          <p:nvPr>
            <p:ph sz="quarter" idx="12"/>
          </p:nvPr>
        </p:nvSpPr>
        <p:spPr>
          <a:xfrm>
            <a:off x="161925" y="1110920"/>
            <a:ext cx="10367963" cy="881162"/>
          </a:xfrm>
        </p:spPr>
        <p:txBody>
          <a:bodyPr/>
          <a:lstStyle/>
          <a:p>
            <a:r>
              <a:rPr lang="en-US" altLang="ja-JP" dirty="0"/>
              <a:t>57</a:t>
            </a:r>
            <a:r>
              <a:rPr lang="ja-JP" altLang="en-US" dirty="0"/>
              <a:t>社の応募企業に対し</a:t>
            </a:r>
            <a:r>
              <a:rPr lang="en-US" altLang="ja-JP" dirty="0"/>
              <a:t>SBT</a:t>
            </a:r>
            <a:r>
              <a:rPr lang="ja-JP" altLang="en-US" dirty="0"/>
              <a:t>設定の説明会を開催。うち</a:t>
            </a:r>
            <a:r>
              <a:rPr lang="en-US" altLang="ja-JP" dirty="0"/>
              <a:t>21</a:t>
            </a:r>
            <a:r>
              <a:rPr lang="ja-JP" altLang="en-US" dirty="0"/>
              <a:t>社に個社別支援を実施。</a:t>
            </a:r>
            <a:r>
              <a:rPr lang="en-US" altLang="ja-JP" b="1" dirty="0">
                <a:solidFill>
                  <a:srgbClr val="FF0000"/>
                </a:solidFill>
              </a:rPr>
              <a:t>21</a:t>
            </a:r>
            <a:r>
              <a:rPr lang="ja-JP" altLang="en-US" b="1" dirty="0">
                <a:solidFill>
                  <a:srgbClr val="FF0000"/>
                </a:solidFill>
              </a:rPr>
              <a:t>社中</a:t>
            </a:r>
            <a:br>
              <a:rPr lang="en-US" altLang="ja-JP" b="1" dirty="0">
                <a:solidFill>
                  <a:srgbClr val="FF0000"/>
                </a:solidFill>
              </a:rPr>
            </a:br>
            <a:r>
              <a:rPr lang="en-US" altLang="ja-JP" b="1" dirty="0">
                <a:solidFill>
                  <a:srgbClr val="FF0000"/>
                </a:solidFill>
              </a:rPr>
              <a:t>12</a:t>
            </a:r>
            <a:r>
              <a:rPr lang="ja-JP" altLang="en-US" b="1" dirty="0">
                <a:solidFill>
                  <a:srgbClr val="FF0000"/>
                </a:solidFill>
              </a:rPr>
              <a:t>社が認定取得</a:t>
            </a:r>
            <a:endParaRPr lang="en-US" altLang="ja-JP" b="1" dirty="0">
              <a:solidFill>
                <a:srgbClr val="FF0000"/>
              </a:solidFill>
            </a:endParaRPr>
          </a:p>
        </p:txBody>
      </p:sp>
      <p:grpSp>
        <p:nvGrpSpPr>
          <p:cNvPr id="19" name="グループ化 18"/>
          <p:cNvGrpSpPr/>
          <p:nvPr/>
        </p:nvGrpSpPr>
        <p:grpSpPr>
          <a:xfrm>
            <a:off x="754774" y="2563839"/>
            <a:ext cx="9446609" cy="4893648"/>
            <a:chOff x="882870" y="2278826"/>
            <a:chExt cx="5251766" cy="2720584"/>
          </a:xfrm>
        </p:grpSpPr>
        <p:sp>
          <p:nvSpPr>
            <p:cNvPr id="20" name="テキスト ボックス 19"/>
            <p:cNvSpPr txBox="1"/>
            <p:nvPr/>
          </p:nvSpPr>
          <p:spPr>
            <a:xfrm>
              <a:off x="1958622" y="2278827"/>
              <a:ext cx="4176014" cy="2720583"/>
            </a:xfrm>
            <a:prstGeom prst="rect">
              <a:avLst/>
            </a:prstGeom>
            <a:noFill/>
          </p:spPr>
          <p:txBody>
            <a:bodyPr wrap="square" rtlCol="0">
              <a:spAutoFit/>
            </a:bodyPr>
            <a:lstStyle/>
            <a:p>
              <a:pPr lvl="0" fontAlgn="base">
                <a:spcBef>
                  <a:spcPct val="0"/>
                </a:spcBef>
                <a:spcAft>
                  <a:spcPct val="0"/>
                </a:spcAft>
              </a:pPr>
              <a:r>
                <a:rPr lang="ja-JP" altLang="en-US" sz="2400" dirty="0">
                  <a:solidFill>
                    <a:prstClr val="black"/>
                  </a:solidFill>
                  <a:latin typeface="Segoe UI"/>
                </a:rPr>
                <a:t>カルビー／日清製粉グループ本社</a:t>
              </a:r>
            </a:p>
            <a:p>
              <a:pPr lvl="0" fontAlgn="base">
                <a:spcBef>
                  <a:spcPct val="0"/>
                </a:spcBef>
                <a:spcAft>
                  <a:spcPct val="0"/>
                </a:spcAft>
              </a:pPr>
              <a:r>
                <a:rPr lang="en-US" altLang="ja-JP" sz="2400" dirty="0">
                  <a:solidFill>
                    <a:srgbClr val="FF0000"/>
                  </a:solidFill>
                  <a:latin typeface="Segoe UI"/>
                </a:rPr>
                <a:t>DIC</a:t>
              </a:r>
              <a:r>
                <a:rPr lang="ja-JP" altLang="en-US" sz="2400" dirty="0">
                  <a:solidFill>
                    <a:prstClr val="black"/>
                  </a:solidFill>
                  <a:latin typeface="Segoe UI"/>
                </a:rPr>
                <a:t>／三菱ケミカルホールディングス／</a:t>
              </a:r>
              <a:r>
                <a:rPr lang="ja-JP" altLang="en-US" sz="2400" dirty="0">
                  <a:solidFill>
                    <a:srgbClr val="FF0000"/>
                  </a:solidFill>
                  <a:latin typeface="Segoe UI"/>
                </a:rPr>
                <a:t>ライオン</a:t>
              </a:r>
            </a:p>
            <a:p>
              <a:pPr lvl="0" fontAlgn="base">
                <a:spcBef>
                  <a:spcPct val="0"/>
                </a:spcBef>
                <a:spcAft>
                  <a:spcPct val="0"/>
                </a:spcAft>
              </a:pPr>
              <a:r>
                <a:rPr lang="ja-JP" altLang="en-US" sz="2400" dirty="0">
                  <a:solidFill>
                    <a:srgbClr val="FF0000"/>
                  </a:solidFill>
                  <a:latin typeface="Segoe UI"/>
                </a:rPr>
                <a:t>塩野義製薬</a:t>
              </a:r>
              <a:r>
                <a:rPr lang="ja-JP" altLang="en-US" sz="2400" dirty="0">
                  <a:solidFill>
                    <a:prstClr val="black"/>
                  </a:solidFill>
                  <a:latin typeface="Segoe UI"/>
                </a:rPr>
                <a:t>／</a:t>
              </a:r>
              <a:r>
                <a:rPr lang="ja-JP" altLang="en-US" sz="2400" dirty="0">
                  <a:solidFill>
                    <a:srgbClr val="FF0000"/>
                  </a:solidFill>
                  <a:latin typeface="Segoe UI"/>
                </a:rPr>
                <a:t>住友ファーマ（旧：大日本住友製薬）</a:t>
              </a:r>
              <a:endParaRPr lang="en-US" altLang="ja-JP" sz="2400" dirty="0">
                <a:solidFill>
                  <a:srgbClr val="FF0000"/>
                </a:solidFill>
                <a:latin typeface="Segoe UI"/>
              </a:endParaRPr>
            </a:p>
            <a:p>
              <a:pPr lvl="0" fontAlgn="base">
                <a:spcBef>
                  <a:spcPct val="0"/>
                </a:spcBef>
                <a:spcAft>
                  <a:spcPct val="0"/>
                </a:spcAft>
              </a:pPr>
              <a:r>
                <a:rPr lang="ja-JP" altLang="en-US" sz="2400" dirty="0">
                  <a:solidFill>
                    <a:prstClr val="black"/>
                  </a:solidFill>
                  <a:latin typeface="Segoe UI"/>
                </a:rPr>
                <a:t>／</a:t>
              </a:r>
              <a:r>
                <a:rPr lang="ja-JP" altLang="en-US" sz="2400" dirty="0">
                  <a:solidFill>
                    <a:srgbClr val="FF0000"/>
                  </a:solidFill>
                  <a:latin typeface="Segoe UI"/>
                </a:rPr>
                <a:t>大鵬薬品工業</a:t>
              </a:r>
            </a:p>
            <a:p>
              <a:pPr lvl="0" fontAlgn="base">
                <a:spcBef>
                  <a:spcPct val="0"/>
                </a:spcBef>
                <a:spcAft>
                  <a:spcPct val="0"/>
                </a:spcAft>
              </a:pPr>
              <a:r>
                <a:rPr lang="ja-JP" altLang="en-US" sz="2400" dirty="0">
                  <a:solidFill>
                    <a:srgbClr val="0033CC"/>
                  </a:solidFill>
                  <a:latin typeface="Segoe UI"/>
                </a:rPr>
                <a:t>住友ゴム工業</a:t>
              </a:r>
            </a:p>
            <a:p>
              <a:pPr lvl="0" fontAlgn="base">
                <a:spcBef>
                  <a:spcPct val="0"/>
                </a:spcBef>
                <a:spcAft>
                  <a:spcPct val="0"/>
                </a:spcAft>
              </a:pPr>
              <a:r>
                <a:rPr lang="ja-JP" altLang="en-US" sz="2400" dirty="0">
                  <a:solidFill>
                    <a:srgbClr val="0033CC"/>
                  </a:solidFill>
                  <a:latin typeface="Segoe UI"/>
                </a:rPr>
                <a:t>ジェイテクト</a:t>
              </a:r>
            </a:p>
            <a:p>
              <a:pPr lvl="0" fontAlgn="base">
                <a:spcBef>
                  <a:spcPct val="0"/>
                </a:spcBef>
                <a:spcAft>
                  <a:spcPct val="0"/>
                </a:spcAft>
              </a:pPr>
              <a:r>
                <a:rPr lang="ja-JP" altLang="en-US" sz="2400" dirty="0">
                  <a:solidFill>
                    <a:srgbClr val="FF0000"/>
                  </a:solidFill>
                  <a:latin typeface="Segoe UI"/>
                </a:rPr>
                <a:t>アズビル</a:t>
              </a:r>
              <a:r>
                <a:rPr lang="ja-JP" altLang="en-US" sz="2400" dirty="0">
                  <a:solidFill>
                    <a:prstClr val="black"/>
                  </a:solidFill>
                  <a:latin typeface="Segoe UI"/>
                </a:rPr>
                <a:t>／</a:t>
              </a:r>
              <a:r>
                <a:rPr lang="ja-JP" altLang="en-US" sz="2400" dirty="0">
                  <a:solidFill>
                    <a:srgbClr val="FF0000"/>
                  </a:solidFill>
                  <a:latin typeface="Segoe UI"/>
                </a:rPr>
                <a:t>ウシオ電機</a:t>
              </a:r>
              <a:r>
                <a:rPr lang="ja-JP" altLang="en-US" sz="2400" dirty="0">
                  <a:solidFill>
                    <a:prstClr val="black"/>
                  </a:solidFill>
                  <a:latin typeface="Segoe UI"/>
                </a:rPr>
                <a:t>／</a:t>
              </a:r>
              <a:r>
                <a:rPr lang="ja-JP" altLang="en-US" sz="2400" dirty="0">
                  <a:solidFill>
                    <a:srgbClr val="FF0000"/>
                  </a:solidFill>
                  <a:latin typeface="Segoe UI"/>
                </a:rPr>
                <a:t>日新電機</a:t>
              </a:r>
              <a:r>
                <a:rPr lang="ja-JP" altLang="en-US" sz="2400" dirty="0">
                  <a:solidFill>
                    <a:prstClr val="black"/>
                  </a:solidFill>
                  <a:latin typeface="Segoe UI"/>
                </a:rPr>
                <a:t>／</a:t>
              </a:r>
              <a:r>
                <a:rPr lang="ja-JP" altLang="en-US" sz="2400" dirty="0">
                  <a:solidFill>
                    <a:srgbClr val="0033CC"/>
                  </a:solidFill>
                  <a:latin typeface="Segoe UI"/>
                </a:rPr>
                <a:t>ニデック</a:t>
              </a:r>
            </a:p>
            <a:p>
              <a:pPr lvl="0" fontAlgn="base">
                <a:spcBef>
                  <a:spcPct val="0"/>
                </a:spcBef>
                <a:spcAft>
                  <a:spcPct val="0"/>
                </a:spcAft>
              </a:pPr>
              <a:r>
                <a:rPr lang="ja-JP" altLang="en-US" sz="2400" dirty="0">
                  <a:solidFill>
                    <a:srgbClr val="0033CC"/>
                  </a:solidFill>
                  <a:latin typeface="Segoe UI"/>
                </a:rPr>
                <a:t>豊田自動織機</a:t>
              </a:r>
              <a:r>
                <a:rPr lang="ja-JP" altLang="en-US" sz="2400" dirty="0">
                  <a:solidFill>
                    <a:prstClr val="black"/>
                  </a:solidFill>
                  <a:latin typeface="Segoe UI"/>
                </a:rPr>
                <a:t>／三菱自動車工業</a:t>
              </a:r>
            </a:p>
            <a:p>
              <a:pPr lvl="0" fontAlgn="base">
                <a:spcBef>
                  <a:spcPct val="0"/>
                </a:spcBef>
                <a:spcAft>
                  <a:spcPct val="0"/>
                </a:spcAft>
              </a:pPr>
              <a:r>
                <a:rPr lang="en-US" altLang="ja-JP" sz="2400" dirty="0">
                  <a:solidFill>
                    <a:srgbClr val="FF0000"/>
                  </a:solidFill>
                  <a:latin typeface="Segoe UI"/>
                </a:rPr>
                <a:t>TOPPAN</a:t>
              </a:r>
              <a:r>
                <a:rPr lang="ja-JP" altLang="en-US" sz="2400" dirty="0">
                  <a:solidFill>
                    <a:srgbClr val="FF0000"/>
                  </a:solidFill>
                  <a:latin typeface="Segoe UI"/>
                </a:rPr>
                <a:t>（旧：凸版印刷）</a:t>
              </a:r>
              <a:endParaRPr lang="ja-JP" altLang="en-US" sz="2400" dirty="0">
                <a:solidFill>
                  <a:prstClr val="black"/>
                </a:solidFill>
                <a:latin typeface="Segoe UI"/>
              </a:endParaRPr>
            </a:p>
            <a:p>
              <a:pPr lvl="0" fontAlgn="base">
                <a:spcBef>
                  <a:spcPct val="0"/>
                </a:spcBef>
                <a:spcAft>
                  <a:spcPct val="0"/>
                </a:spcAft>
              </a:pPr>
              <a:r>
                <a:rPr lang="ja-JP" altLang="en-US" sz="2400" dirty="0">
                  <a:solidFill>
                    <a:srgbClr val="FF0000"/>
                  </a:solidFill>
                  <a:latin typeface="Segoe UI"/>
                </a:rPr>
                <a:t>ヤマハ</a:t>
              </a:r>
            </a:p>
            <a:p>
              <a:pPr lvl="0" fontAlgn="base">
                <a:spcBef>
                  <a:spcPct val="0"/>
                </a:spcBef>
                <a:spcAft>
                  <a:spcPct val="0"/>
                </a:spcAft>
              </a:pPr>
              <a:r>
                <a:rPr lang="ja-JP" altLang="en-US" sz="2400" dirty="0">
                  <a:solidFill>
                    <a:srgbClr val="FF0000"/>
                  </a:solidFill>
                  <a:latin typeface="Segoe UI"/>
                </a:rPr>
                <a:t>佐川急便</a:t>
              </a:r>
            </a:p>
            <a:p>
              <a:pPr lvl="0" fontAlgn="base">
                <a:spcBef>
                  <a:spcPct val="0"/>
                </a:spcBef>
                <a:spcAft>
                  <a:spcPct val="0"/>
                </a:spcAft>
              </a:pPr>
              <a:r>
                <a:rPr lang="ja-JP" altLang="en-US" sz="2400" dirty="0">
                  <a:solidFill>
                    <a:prstClr val="black"/>
                  </a:solidFill>
                  <a:latin typeface="Segoe UI"/>
                </a:rPr>
                <a:t>三菱</a:t>
              </a:r>
              <a:r>
                <a:rPr lang="en-US" altLang="ja-JP" sz="2400" dirty="0">
                  <a:solidFill>
                    <a:prstClr val="black"/>
                  </a:solidFill>
                  <a:latin typeface="Segoe UI"/>
                </a:rPr>
                <a:t>UFJ</a:t>
              </a:r>
              <a:r>
                <a:rPr lang="ja-JP" altLang="en-US" sz="2400" dirty="0">
                  <a:solidFill>
                    <a:prstClr val="black"/>
                  </a:solidFill>
                  <a:latin typeface="Segoe UI"/>
                </a:rPr>
                <a:t>フィナンシャル・グループ</a:t>
              </a:r>
            </a:p>
            <a:p>
              <a:pPr lvl="0" fontAlgn="base">
                <a:spcBef>
                  <a:spcPct val="0"/>
                </a:spcBef>
                <a:spcAft>
                  <a:spcPct val="0"/>
                </a:spcAft>
              </a:pPr>
              <a:r>
                <a:rPr lang="ja-JP" altLang="en-US" sz="2400" dirty="0">
                  <a:solidFill>
                    <a:srgbClr val="FF0000"/>
                  </a:solidFill>
                  <a:latin typeface="Segoe UI"/>
                </a:rPr>
                <a:t>三菱地所</a:t>
              </a:r>
            </a:p>
          </p:txBody>
        </p:sp>
        <p:sp>
          <p:nvSpPr>
            <p:cNvPr id="21" name="テキスト ボックス 20"/>
            <p:cNvSpPr txBox="1"/>
            <p:nvPr/>
          </p:nvSpPr>
          <p:spPr>
            <a:xfrm>
              <a:off x="882870" y="2278826"/>
              <a:ext cx="1214887" cy="2720583"/>
            </a:xfrm>
            <a:prstGeom prst="rect">
              <a:avLst/>
            </a:prstGeom>
            <a:noFill/>
          </p:spPr>
          <p:txBody>
            <a:bodyPr wrap="none" rtlCol="0">
              <a:spAutoFit/>
            </a:bodyPr>
            <a:lstStyle/>
            <a:p>
              <a:pPr lvl="0" algn="r" fontAlgn="base">
                <a:spcBef>
                  <a:spcPct val="0"/>
                </a:spcBef>
                <a:spcAft>
                  <a:spcPct val="0"/>
                </a:spcAft>
              </a:pPr>
              <a:r>
                <a:rPr lang="ja-JP" altLang="en-US" sz="2400" dirty="0">
                  <a:solidFill>
                    <a:prstClr val="black"/>
                  </a:solidFill>
                  <a:latin typeface="Segoe UI"/>
                </a:rPr>
                <a:t>食料品：</a:t>
              </a:r>
              <a:endParaRPr lang="en-US" altLang="ja-JP" sz="2400" dirty="0">
                <a:solidFill>
                  <a:prstClr val="black"/>
                </a:solidFill>
                <a:latin typeface="Segoe UI"/>
              </a:endParaRPr>
            </a:p>
            <a:p>
              <a:pPr lvl="0" algn="r" fontAlgn="base">
                <a:spcBef>
                  <a:spcPct val="0"/>
                </a:spcBef>
                <a:spcAft>
                  <a:spcPct val="0"/>
                </a:spcAft>
              </a:pPr>
              <a:r>
                <a:rPr lang="ja-JP" altLang="en-US" sz="2400" dirty="0">
                  <a:solidFill>
                    <a:prstClr val="black"/>
                  </a:solidFill>
                  <a:latin typeface="Segoe UI"/>
                </a:rPr>
                <a:t>化学：</a:t>
              </a:r>
              <a:endParaRPr lang="en-US" altLang="ja-JP" sz="2400" dirty="0">
                <a:solidFill>
                  <a:prstClr val="black"/>
                </a:solidFill>
                <a:latin typeface="Segoe UI"/>
              </a:endParaRPr>
            </a:p>
            <a:p>
              <a:pPr lvl="0" algn="r" fontAlgn="base">
                <a:spcBef>
                  <a:spcPct val="0"/>
                </a:spcBef>
                <a:spcAft>
                  <a:spcPct val="0"/>
                </a:spcAft>
              </a:pPr>
              <a:r>
                <a:rPr lang="ja-JP" altLang="en-US" sz="2400" dirty="0">
                  <a:solidFill>
                    <a:prstClr val="black"/>
                  </a:solidFill>
                  <a:latin typeface="Segoe UI"/>
                </a:rPr>
                <a:t>医薬品：</a:t>
              </a:r>
            </a:p>
            <a:p>
              <a:pPr lvl="0" algn="r" fontAlgn="base">
                <a:spcBef>
                  <a:spcPct val="0"/>
                </a:spcBef>
                <a:spcAft>
                  <a:spcPct val="0"/>
                </a:spcAft>
              </a:pPr>
              <a:endParaRPr lang="en-US" altLang="ja-JP" sz="2400" dirty="0">
                <a:solidFill>
                  <a:prstClr val="black"/>
                </a:solidFill>
                <a:latin typeface="Segoe UI"/>
              </a:endParaRPr>
            </a:p>
            <a:p>
              <a:pPr lvl="0" algn="r" fontAlgn="base">
                <a:spcBef>
                  <a:spcPct val="0"/>
                </a:spcBef>
                <a:spcAft>
                  <a:spcPct val="0"/>
                </a:spcAft>
              </a:pPr>
              <a:r>
                <a:rPr lang="ja-JP" altLang="en-US" sz="2400" dirty="0">
                  <a:solidFill>
                    <a:prstClr val="black"/>
                  </a:solidFill>
                  <a:latin typeface="Segoe UI"/>
                </a:rPr>
                <a:t>ゴム製品：</a:t>
              </a:r>
              <a:endParaRPr lang="en-US" altLang="ja-JP" sz="2400" dirty="0">
                <a:solidFill>
                  <a:prstClr val="black"/>
                </a:solidFill>
                <a:latin typeface="Segoe UI"/>
              </a:endParaRPr>
            </a:p>
            <a:p>
              <a:pPr lvl="0" algn="r" fontAlgn="base">
                <a:spcBef>
                  <a:spcPct val="0"/>
                </a:spcBef>
                <a:spcAft>
                  <a:spcPct val="0"/>
                </a:spcAft>
              </a:pPr>
              <a:r>
                <a:rPr lang="ja-JP" altLang="en-US" sz="2400" dirty="0">
                  <a:solidFill>
                    <a:prstClr val="black"/>
                  </a:solidFill>
                  <a:latin typeface="Segoe UI"/>
                </a:rPr>
                <a:t>機械：</a:t>
              </a:r>
              <a:endParaRPr lang="en-US" altLang="ja-JP" sz="2400" dirty="0">
                <a:solidFill>
                  <a:prstClr val="black"/>
                </a:solidFill>
                <a:latin typeface="Segoe UI"/>
              </a:endParaRPr>
            </a:p>
            <a:p>
              <a:pPr lvl="0" algn="r" fontAlgn="base">
                <a:spcBef>
                  <a:spcPct val="0"/>
                </a:spcBef>
                <a:spcAft>
                  <a:spcPct val="0"/>
                </a:spcAft>
              </a:pPr>
              <a:r>
                <a:rPr lang="ja-JP" altLang="en-US" sz="2400" dirty="0">
                  <a:solidFill>
                    <a:prstClr val="black"/>
                  </a:solidFill>
                  <a:latin typeface="Segoe UI"/>
                </a:rPr>
                <a:t>電気機器：</a:t>
              </a:r>
              <a:endParaRPr lang="en-US" altLang="ja-JP" sz="2400" dirty="0">
                <a:solidFill>
                  <a:prstClr val="black"/>
                </a:solidFill>
                <a:latin typeface="Segoe UI"/>
              </a:endParaRPr>
            </a:p>
            <a:p>
              <a:pPr lvl="0" algn="r" fontAlgn="base">
                <a:spcBef>
                  <a:spcPct val="0"/>
                </a:spcBef>
                <a:spcAft>
                  <a:spcPct val="0"/>
                </a:spcAft>
              </a:pPr>
              <a:r>
                <a:rPr lang="ja-JP" altLang="en-US" sz="2400" dirty="0">
                  <a:solidFill>
                    <a:prstClr val="black"/>
                  </a:solidFill>
                  <a:latin typeface="Segoe UI"/>
                </a:rPr>
                <a:t>輸送用機器：</a:t>
              </a:r>
              <a:endParaRPr lang="en-US" altLang="ja-JP" sz="2400" dirty="0">
                <a:solidFill>
                  <a:prstClr val="black"/>
                </a:solidFill>
                <a:latin typeface="Segoe UI"/>
              </a:endParaRPr>
            </a:p>
            <a:p>
              <a:pPr lvl="0" algn="r" fontAlgn="base">
                <a:spcBef>
                  <a:spcPct val="0"/>
                </a:spcBef>
                <a:spcAft>
                  <a:spcPct val="0"/>
                </a:spcAft>
              </a:pPr>
              <a:r>
                <a:rPr lang="ja-JP" altLang="en-US" sz="2400" dirty="0">
                  <a:solidFill>
                    <a:prstClr val="black"/>
                  </a:solidFill>
                  <a:latin typeface="Segoe UI"/>
                </a:rPr>
                <a:t>印刷：</a:t>
              </a:r>
              <a:endParaRPr lang="en-US" altLang="ja-JP" sz="2400" dirty="0">
                <a:solidFill>
                  <a:prstClr val="black"/>
                </a:solidFill>
                <a:latin typeface="Segoe UI"/>
              </a:endParaRPr>
            </a:p>
            <a:p>
              <a:pPr lvl="0" algn="r" fontAlgn="base">
                <a:spcBef>
                  <a:spcPct val="0"/>
                </a:spcBef>
                <a:spcAft>
                  <a:spcPct val="0"/>
                </a:spcAft>
              </a:pPr>
              <a:r>
                <a:rPr lang="ja-JP" altLang="en-US" sz="2400" dirty="0">
                  <a:solidFill>
                    <a:prstClr val="black"/>
                  </a:solidFill>
                  <a:latin typeface="Segoe UI"/>
                </a:rPr>
                <a:t>その他製品：</a:t>
              </a:r>
              <a:endParaRPr lang="en-US" altLang="ja-JP" sz="2400" dirty="0">
                <a:solidFill>
                  <a:prstClr val="black"/>
                </a:solidFill>
                <a:latin typeface="Segoe UI"/>
              </a:endParaRPr>
            </a:p>
            <a:p>
              <a:pPr lvl="0" algn="r" fontAlgn="base">
                <a:spcBef>
                  <a:spcPct val="0"/>
                </a:spcBef>
                <a:spcAft>
                  <a:spcPct val="0"/>
                </a:spcAft>
              </a:pPr>
              <a:r>
                <a:rPr lang="ja-JP" altLang="en-US" sz="2400" dirty="0">
                  <a:solidFill>
                    <a:prstClr val="black"/>
                  </a:solidFill>
                  <a:latin typeface="Segoe UI"/>
                </a:rPr>
                <a:t>陸運業：</a:t>
              </a:r>
              <a:endParaRPr lang="en-US" altLang="ja-JP" sz="2400" dirty="0">
                <a:solidFill>
                  <a:prstClr val="black"/>
                </a:solidFill>
                <a:latin typeface="Segoe UI"/>
              </a:endParaRPr>
            </a:p>
            <a:p>
              <a:pPr lvl="0" algn="r" fontAlgn="base">
                <a:spcBef>
                  <a:spcPct val="0"/>
                </a:spcBef>
                <a:spcAft>
                  <a:spcPct val="0"/>
                </a:spcAft>
              </a:pPr>
              <a:r>
                <a:rPr lang="ja-JP" altLang="en-US" sz="2400" dirty="0">
                  <a:solidFill>
                    <a:prstClr val="black"/>
                  </a:solidFill>
                  <a:latin typeface="Segoe UI"/>
                </a:rPr>
                <a:t>金融・保険業：</a:t>
              </a:r>
              <a:endParaRPr lang="en-US" altLang="ja-JP" sz="2400" dirty="0">
                <a:solidFill>
                  <a:prstClr val="black"/>
                </a:solidFill>
                <a:latin typeface="Segoe UI"/>
              </a:endParaRPr>
            </a:p>
            <a:p>
              <a:pPr lvl="0" algn="r" fontAlgn="base">
                <a:spcBef>
                  <a:spcPct val="0"/>
                </a:spcBef>
                <a:spcAft>
                  <a:spcPct val="0"/>
                </a:spcAft>
              </a:pPr>
              <a:r>
                <a:rPr lang="ja-JP" altLang="en-US" sz="2400" dirty="0">
                  <a:solidFill>
                    <a:prstClr val="black"/>
                  </a:solidFill>
                  <a:latin typeface="Segoe UI"/>
                </a:rPr>
                <a:t>不動産業：</a:t>
              </a:r>
              <a:endParaRPr lang="en-US" altLang="ja-JP" sz="2400" dirty="0">
                <a:solidFill>
                  <a:prstClr val="black"/>
                </a:solidFill>
                <a:latin typeface="Segoe UI"/>
              </a:endParaRPr>
            </a:p>
          </p:txBody>
        </p:sp>
      </p:grpSp>
      <p:sp>
        <p:nvSpPr>
          <p:cNvPr id="22" name="テキスト ボックス 21"/>
          <p:cNvSpPr txBox="1"/>
          <p:nvPr/>
        </p:nvSpPr>
        <p:spPr>
          <a:xfrm>
            <a:off x="593724" y="2224596"/>
            <a:ext cx="2492990" cy="400110"/>
          </a:xfrm>
          <a:prstGeom prst="rect">
            <a:avLst/>
          </a:prstGeom>
          <a:noFill/>
        </p:spPr>
        <p:txBody>
          <a:bodyPr wrap="none" rtlCol="0">
            <a:spAutoFit/>
          </a:bodyPr>
          <a:lstStyle/>
          <a:p>
            <a:r>
              <a:rPr lang="ja-JP" altLang="en-US" sz="2000" b="1" dirty="0">
                <a:latin typeface="+mn-ea"/>
                <a:ea typeface="+mn-ea"/>
              </a:rPr>
              <a:t>個社別支援企業一覧</a:t>
            </a:r>
            <a:endParaRPr kumimoji="1" lang="ja-JP" altLang="en-US" sz="2000" b="1" dirty="0">
              <a:latin typeface="+mn-ea"/>
              <a:ea typeface="+mn-ea"/>
            </a:endParaRPr>
          </a:p>
        </p:txBody>
      </p:sp>
      <p:sp>
        <p:nvSpPr>
          <p:cNvPr id="23" name="テキスト ボックス 22"/>
          <p:cNvSpPr txBox="1"/>
          <p:nvPr/>
        </p:nvSpPr>
        <p:spPr>
          <a:xfrm>
            <a:off x="7895560" y="2224596"/>
            <a:ext cx="2305824" cy="646331"/>
          </a:xfrm>
          <a:prstGeom prst="rect">
            <a:avLst/>
          </a:prstGeom>
          <a:noFill/>
        </p:spPr>
        <p:txBody>
          <a:bodyPr wrap="none" rtlCol="0">
            <a:spAutoFit/>
          </a:bodyPr>
          <a:lstStyle/>
          <a:p>
            <a:r>
              <a:rPr lang="ja-JP" altLang="ja-JP" sz="12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12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a:t>
            </a:r>
            <a:r>
              <a:rPr lang="ja-JP" altLang="ja-JP" sz="12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五十音順</a:t>
            </a:r>
            <a:endParaRPr lang="en-US" altLang="ja-JP" sz="1200" dirty="0">
              <a:solidFill>
                <a:prstClr val="black"/>
              </a:solidFill>
              <a:latin typeface="Meiryo UI" panose="020B0604030504040204" pitchFamily="50" charset="-128"/>
              <a:ea typeface="Meiryo UI" panose="020B0604030504040204" pitchFamily="50" charset="-128"/>
            </a:endParaRPr>
          </a:p>
          <a:p>
            <a:r>
              <a:rPr lang="ja-JP" altLang="en-US" sz="1200" dirty="0">
                <a:solidFill>
                  <a:srgbClr val="FF0000"/>
                </a:solidFill>
                <a:latin typeface="Meiryo UI" panose="020B0604030504040204" pitchFamily="50" charset="-128"/>
                <a:ea typeface="Meiryo UI" panose="020B0604030504040204" pitchFamily="50" charset="-128"/>
              </a:rPr>
              <a:t>　 赤文字</a:t>
            </a:r>
            <a:r>
              <a:rPr lang="ja-JP" altLang="en-US" sz="1200" dirty="0">
                <a:solidFill>
                  <a:prstClr val="black"/>
                </a:solidFill>
                <a:latin typeface="Meiryo UI" panose="020B0604030504040204" pitchFamily="50" charset="-128"/>
                <a:ea typeface="Meiryo UI" panose="020B0604030504040204" pitchFamily="50" charset="-128"/>
              </a:rPr>
              <a:t>は</a:t>
            </a:r>
            <a:r>
              <a:rPr lang="en-US" altLang="ja-JP" sz="1200" dirty="0">
                <a:solidFill>
                  <a:prstClr val="black"/>
                </a:solidFill>
                <a:latin typeface="Meiryo UI" panose="020B0604030504040204" pitchFamily="50" charset="-128"/>
                <a:ea typeface="Meiryo UI" panose="020B0604030504040204" pitchFamily="50" charset="-128"/>
              </a:rPr>
              <a:t>SBT</a:t>
            </a:r>
            <a:r>
              <a:rPr lang="ja-JP" altLang="en-US" sz="1200" dirty="0">
                <a:solidFill>
                  <a:prstClr val="black"/>
                </a:solidFill>
                <a:latin typeface="Meiryo UI" panose="020B0604030504040204" pitchFamily="50" charset="-128"/>
                <a:ea typeface="Meiryo UI" panose="020B0604030504040204" pitchFamily="50" charset="-128"/>
              </a:rPr>
              <a:t>認定取得済企業</a:t>
            </a:r>
            <a:endParaRPr lang="en-US" altLang="ja-JP" sz="1200" dirty="0">
              <a:solidFill>
                <a:prstClr val="black"/>
              </a:solidFill>
              <a:latin typeface="Meiryo UI" panose="020B0604030504040204" pitchFamily="50" charset="-128"/>
              <a:ea typeface="Meiryo UI" panose="020B0604030504040204" pitchFamily="50" charset="-128"/>
            </a:endParaRPr>
          </a:p>
          <a:p>
            <a:r>
              <a:rPr lang="ja-JP" altLang="en-US" sz="1200" dirty="0">
                <a:solidFill>
                  <a:prstClr val="black"/>
                </a:solidFill>
                <a:latin typeface="Meiryo UI" panose="020B0604030504040204" pitchFamily="50" charset="-128"/>
                <a:ea typeface="Meiryo UI" panose="020B0604030504040204" pitchFamily="50" charset="-128"/>
              </a:rPr>
              <a:t>   </a:t>
            </a:r>
            <a:r>
              <a:rPr lang="ja-JP" altLang="en-US" sz="1200" dirty="0">
                <a:solidFill>
                  <a:srgbClr val="0033CC"/>
                </a:solidFill>
                <a:latin typeface="Meiryo UI" panose="020B0604030504040204" pitchFamily="50" charset="-128"/>
                <a:ea typeface="Meiryo UI" panose="020B0604030504040204" pitchFamily="50" charset="-128"/>
              </a:rPr>
              <a:t>青文字</a:t>
            </a:r>
            <a:r>
              <a:rPr lang="ja-JP" altLang="en-US" sz="1200" dirty="0">
                <a:solidFill>
                  <a:prstClr val="black"/>
                </a:solidFill>
                <a:latin typeface="Meiryo UI" panose="020B0604030504040204" pitchFamily="50" charset="-128"/>
                <a:ea typeface="Meiryo UI" panose="020B0604030504040204" pitchFamily="50" charset="-128"/>
              </a:rPr>
              <a:t>は</a:t>
            </a:r>
            <a:r>
              <a:rPr lang="en-US" altLang="ja-JP" sz="1200" dirty="0">
                <a:solidFill>
                  <a:prstClr val="black"/>
                </a:solidFill>
                <a:latin typeface="Meiryo UI" panose="020B0604030504040204" pitchFamily="50" charset="-128"/>
                <a:ea typeface="Meiryo UI" panose="020B0604030504040204" pitchFamily="50" charset="-128"/>
              </a:rPr>
              <a:t>SBT</a:t>
            </a:r>
            <a:r>
              <a:rPr lang="ja-JP" altLang="en-US" sz="1200" dirty="0">
                <a:solidFill>
                  <a:prstClr val="black"/>
                </a:solidFill>
                <a:latin typeface="Meiryo UI" panose="020B0604030504040204" pitchFamily="50" charset="-128"/>
                <a:ea typeface="Meiryo UI" panose="020B0604030504040204" pitchFamily="50" charset="-128"/>
              </a:rPr>
              <a:t>設定コミット企業</a:t>
            </a:r>
            <a:endParaRPr kumimoji="0" lang="en-US" altLang="ja-JP" sz="1200" kern="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1217292539"/>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2017</a:t>
            </a:r>
            <a:r>
              <a:rPr kumimoji="1" lang="ja-JP" altLang="en-US" dirty="0"/>
              <a:t>年度 環境省 </a:t>
            </a:r>
            <a:r>
              <a:rPr kumimoji="1" lang="en-US" altLang="ja-JP" dirty="0"/>
              <a:t>SBT</a:t>
            </a:r>
            <a:r>
              <a:rPr kumimoji="1" lang="ja-JP" altLang="en-US" dirty="0"/>
              <a:t>設定支援</a:t>
            </a:r>
          </a:p>
        </p:txBody>
      </p:sp>
      <p:sp>
        <p:nvSpPr>
          <p:cNvPr id="3" name="コンテンツ プレースホルダー 2"/>
          <p:cNvSpPr>
            <a:spLocks noGrp="1"/>
          </p:cNvSpPr>
          <p:nvPr>
            <p:ph sz="quarter" idx="12"/>
          </p:nvPr>
        </p:nvSpPr>
        <p:spPr>
          <a:xfrm>
            <a:off x="161925" y="1110920"/>
            <a:ext cx="10367963" cy="881162"/>
          </a:xfrm>
        </p:spPr>
        <p:txBody>
          <a:bodyPr/>
          <a:lstStyle/>
          <a:p>
            <a:r>
              <a:rPr lang="en-US" altLang="ja-JP" dirty="0"/>
              <a:t>63</a:t>
            </a:r>
            <a:r>
              <a:rPr lang="ja-JP" altLang="en-US" dirty="0"/>
              <a:t>社の応募企業に対し</a:t>
            </a:r>
            <a:r>
              <a:rPr lang="en-US" altLang="ja-JP" dirty="0"/>
              <a:t>SBT</a:t>
            </a:r>
            <a:r>
              <a:rPr lang="ja-JP" altLang="en-US" dirty="0"/>
              <a:t>設定の合同セミナーを開催。うち</a:t>
            </a:r>
            <a:r>
              <a:rPr lang="en-US" altLang="ja-JP" dirty="0"/>
              <a:t>42</a:t>
            </a:r>
            <a:r>
              <a:rPr lang="ja-JP" altLang="en-US" dirty="0"/>
              <a:t>社に個社別支援を実施。</a:t>
            </a:r>
            <a:br>
              <a:rPr lang="en-US" altLang="ja-JP" dirty="0"/>
            </a:br>
            <a:r>
              <a:rPr lang="en-US" altLang="ja-JP" b="1" dirty="0">
                <a:solidFill>
                  <a:srgbClr val="FF0000"/>
                </a:solidFill>
              </a:rPr>
              <a:t>42</a:t>
            </a:r>
            <a:r>
              <a:rPr lang="ja-JP" altLang="en-US" b="1" dirty="0">
                <a:solidFill>
                  <a:srgbClr val="FF0000"/>
                </a:solidFill>
              </a:rPr>
              <a:t>社中</a:t>
            </a:r>
            <a:r>
              <a:rPr lang="en-US" altLang="ja-JP" b="1" dirty="0">
                <a:solidFill>
                  <a:srgbClr val="FF0000"/>
                </a:solidFill>
              </a:rPr>
              <a:t>27</a:t>
            </a:r>
            <a:r>
              <a:rPr lang="ja-JP" altLang="en-US" b="1" dirty="0">
                <a:solidFill>
                  <a:srgbClr val="FF0000"/>
                </a:solidFill>
              </a:rPr>
              <a:t>社が認定取得、</a:t>
            </a:r>
            <a:r>
              <a:rPr lang="en-US" altLang="ja-JP" b="1" dirty="0">
                <a:solidFill>
                  <a:srgbClr val="FF0000"/>
                </a:solidFill>
              </a:rPr>
              <a:t>2</a:t>
            </a:r>
            <a:r>
              <a:rPr lang="ja-JP" altLang="en-US" b="1" dirty="0">
                <a:solidFill>
                  <a:srgbClr val="FF0000"/>
                </a:solidFill>
              </a:rPr>
              <a:t>社が</a:t>
            </a:r>
            <a:r>
              <a:rPr lang="en-US" altLang="ja-JP" b="1" dirty="0">
                <a:solidFill>
                  <a:srgbClr val="FF0000"/>
                </a:solidFill>
              </a:rPr>
              <a:t>2</a:t>
            </a:r>
            <a:r>
              <a:rPr lang="ja-JP" altLang="en-US" b="1" dirty="0">
                <a:solidFill>
                  <a:srgbClr val="FF0000"/>
                </a:solidFill>
              </a:rPr>
              <a:t>年以内の設定をコミット</a:t>
            </a:r>
            <a:endParaRPr lang="en-US" altLang="ja-JP" b="1" dirty="0">
              <a:solidFill>
                <a:srgbClr val="FF0000"/>
              </a:solidFill>
            </a:endParaRPr>
          </a:p>
        </p:txBody>
      </p:sp>
      <p:grpSp>
        <p:nvGrpSpPr>
          <p:cNvPr id="19" name="グループ化 18"/>
          <p:cNvGrpSpPr/>
          <p:nvPr/>
        </p:nvGrpSpPr>
        <p:grpSpPr>
          <a:xfrm>
            <a:off x="1162000" y="2563839"/>
            <a:ext cx="9039383" cy="4770539"/>
            <a:chOff x="1109264" y="2278826"/>
            <a:chExt cx="5025372" cy="2652143"/>
          </a:xfrm>
        </p:grpSpPr>
        <p:sp>
          <p:nvSpPr>
            <p:cNvPr id="20" name="テキスト ボックス 19"/>
            <p:cNvSpPr txBox="1"/>
            <p:nvPr/>
          </p:nvSpPr>
          <p:spPr>
            <a:xfrm>
              <a:off x="1958622" y="2278827"/>
              <a:ext cx="4176014" cy="2652142"/>
            </a:xfrm>
            <a:prstGeom prst="rect">
              <a:avLst/>
            </a:prstGeom>
            <a:noFill/>
          </p:spPr>
          <p:txBody>
            <a:bodyPr wrap="square" rtlCol="0">
              <a:spAutoFit/>
            </a:bodyPr>
            <a:lstStyle/>
            <a:p>
              <a:pPr fontAlgn="base">
                <a:spcBef>
                  <a:spcPct val="0"/>
                </a:spcBef>
                <a:defRPr/>
              </a:pPr>
              <a:r>
                <a:rPr lang="ja-JP" altLang="en-US" sz="1600" kern="100" dirty="0">
                  <a:solidFill>
                    <a:srgbClr val="FF0000"/>
                  </a:solidFill>
                  <a:latin typeface="Meiryo UI" panose="020B0604030504040204" pitchFamily="50" charset="-128"/>
                  <a:cs typeface="Times New Roman" panose="02020603050405020304" pitchFamily="18" charset="0"/>
                </a:rPr>
                <a:t>鹿島建設</a:t>
              </a:r>
              <a:r>
                <a:rPr lang="ja-JP" altLang="en-US" sz="1600" kern="100" dirty="0">
                  <a:solidFill>
                    <a:prstClr val="black"/>
                  </a:solidFill>
                  <a:latin typeface="Meiryo UI" panose="020B0604030504040204" pitchFamily="50" charset="-128"/>
                  <a:cs typeface="Times New Roman" panose="02020603050405020304" pitchFamily="18" charset="0"/>
                </a:rPr>
                <a:t>、</a:t>
              </a:r>
              <a:r>
                <a:rPr lang="ja-JP" altLang="en-US" sz="1600" kern="100" dirty="0">
                  <a:solidFill>
                    <a:srgbClr val="FF0000"/>
                  </a:solidFill>
                  <a:latin typeface="Meiryo UI" panose="020B0604030504040204" pitchFamily="50" charset="-128"/>
                  <a:cs typeface="Times New Roman" panose="02020603050405020304" pitchFamily="18" charset="0"/>
                </a:rPr>
                <a:t>住友林業</a:t>
              </a:r>
              <a:r>
                <a:rPr lang="ja-JP" altLang="en-US" sz="1600" kern="100" dirty="0">
                  <a:solidFill>
                    <a:prstClr val="black"/>
                  </a:solidFill>
                  <a:latin typeface="Meiryo UI" panose="020B0604030504040204" pitchFamily="50" charset="-128"/>
                  <a:cs typeface="Times New Roman" panose="02020603050405020304" pitchFamily="18" charset="0"/>
                </a:rPr>
                <a:t>、</a:t>
              </a:r>
              <a:r>
                <a:rPr lang="ja-JP" altLang="en-US" sz="1600" kern="100" dirty="0">
                  <a:solidFill>
                    <a:srgbClr val="FF0000"/>
                  </a:solidFill>
                  <a:latin typeface="Meiryo UI" panose="020B0604030504040204" pitchFamily="50" charset="-128"/>
                  <a:cs typeface="Times New Roman" panose="02020603050405020304" pitchFamily="18" charset="0"/>
                </a:rPr>
                <a:t>積水ハウス</a:t>
              </a:r>
              <a:r>
                <a:rPr lang="ja-JP" altLang="en-US" sz="1600" kern="100" dirty="0">
                  <a:solidFill>
                    <a:prstClr val="black"/>
                  </a:solidFill>
                  <a:latin typeface="Meiryo UI" panose="020B0604030504040204" pitchFamily="50" charset="-128"/>
                  <a:cs typeface="Times New Roman" panose="02020603050405020304" pitchFamily="18" charset="0"/>
                </a:rPr>
                <a:t>、</a:t>
              </a:r>
              <a:r>
                <a:rPr lang="ja-JP" altLang="en-US" sz="1600" kern="100" dirty="0">
                  <a:solidFill>
                    <a:srgbClr val="FF0000"/>
                  </a:solidFill>
                  <a:latin typeface="Meiryo UI" panose="020B0604030504040204" pitchFamily="50" charset="-128"/>
                  <a:cs typeface="Times New Roman" panose="02020603050405020304" pitchFamily="18" charset="0"/>
                </a:rPr>
                <a:t>大成建設</a:t>
              </a:r>
              <a:r>
                <a:rPr lang="ja-JP" altLang="en-US" sz="1600" kern="100" dirty="0">
                  <a:solidFill>
                    <a:prstClr val="black"/>
                  </a:solidFill>
                  <a:latin typeface="Meiryo UI" panose="020B0604030504040204" pitchFamily="50" charset="-128"/>
                  <a:cs typeface="Times New Roman" panose="02020603050405020304" pitchFamily="18" charset="0"/>
                </a:rPr>
                <a:t>、</a:t>
              </a:r>
              <a:r>
                <a:rPr lang="ja-JP" altLang="en-US" sz="1600" kern="100" dirty="0">
                  <a:solidFill>
                    <a:srgbClr val="FF0000"/>
                  </a:solidFill>
                  <a:latin typeface="Meiryo UI" panose="020B0604030504040204" pitchFamily="50" charset="-128"/>
                  <a:cs typeface="Times New Roman" panose="02020603050405020304" pitchFamily="18" charset="0"/>
                </a:rPr>
                <a:t>大東建託</a:t>
              </a:r>
              <a:r>
                <a:rPr lang="ja-JP" altLang="en-US" sz="1600" kern="100" dirty="0">
                  <a:solidFill>
                    <a:prstClr val="black"/>
                  </a:solidFill>
                  <a:latin typeface="Meiryo UI" panose="020B0604030504040204" pitchFamily="50" charset="-128"/>
                  <a:cs typeface="Times New Roman" panose="02020603050405020304" pitchFamily="18" charset="0"/>
                </a:rPr>
                <a:t>、</a:t>
              </a:r>
              <a:r>
                <a:rPr lang="ja-JP" altLang="en-US" sz="1600" kern="100" dirty="0">
                  <a:solidFill>
                    <a:srgbClr val="FF0000"/>
                  </a:solidFill>
                  <a:latin typeface="Meiryo UI" panose="020B0604030504040204" pitchFamily="50" charset="-128"/>
                  <a:cs typeface="Times New Roman" panose="02020603050405020304" pitchFamily="18" charset="0"/>
                </a:rPr>
                <a:t>大和ハウス工業</a:t>
              </a:r>
              <a:endParaRPr lang="en-US" altLang="ja-JP" sz="1600" kern="100" dirty="0">
                <a:solidFill>
                  <a:srgbClr val="FF0000"/>
                </a:solidFill>
                <a:latin typeface="Meiryo UI" panose="020B0604030504040204" pitchFamily="50" charset="-128"/>
                <a:cs typeface="Times New Roman" panose="02020603050405020304" pitchFamily="18" charset="0"/>
              </a:endParaRPr>
            </a:p>
            <a:p>
              <a:pPr fontAlgn="base">
                <a:spcBef>
                  <a:spcPct val="0"/>
                </a:spcBef>
                <a:defRPr/>
              </a:pPr>
              <a:r>
                <a:rPr lang="ja-JP" altLang="en-US" sz="1600" kern="100" dirty="0">
                  <a:solidFill>
                    <a:srgbClr val="FF0000"/>
                  </a:solidFill>
                  <a:latin typeface="Meiryo UI" panose="020B0604030504040204" pitchFamily="50" charset="-128"/>
                  <a:cs typeface="Times New Roman" panose="02020603050405020304" pitchFamily="18" charset="0"/>
                </a:rPr>
                <a:t>味の素</a:t>
              </a:r>
              <a:r>
                <a:rPr lang="ja-JP" altLang="en-US" sz="1600" kern="100" dirty="0">
                  <a:solidFill>
                    <a:prstClr val="black"/>
                  </a:solidFill>
                  <a:latin typeface="Meiryo UI" panose="020B0604030504040204" pitchFamily="50" charset="-128"/>
                  <a:cs typeface="Times New Roman" panose="02020603050405020304" pitchFamily="18" charset="0"/>
                </a:rPr>
                <a:t>、ニチレイ</a:t>
              </a:r>
              <a:endParaRPr lang="en-US" altLang="ja-JP" sz="1600" kern="100" dirty="0">
                <a:solidFill>
                  <a:prstClr val="black"/>
                </a:solidFill>
                <a:latin typeface="Meiryo UI" panose="020B0604030504040204" pitchFamily="50" charset="-128"/>
                <a:cs typeface="Times New Roman" panose="02020603050405020304" pitchFamily="18" charset="0"/>
              </a:endParaRPr>
            </a:p>
            <a:p>
              <a:pPr fontAlgn="base">
                <a:spcBef>
                  <a:spcPct val="0"/>
                </a:spcBef>
                <a:defRPr/>
              </a:pPr>
              <a:r>
                <a:rPr lang="ja-JP" altLang="en-US" sz="1600" kern="100" dirty="0">
                  <a:solidFill>
                    <a:srgbClr val="FF0000"/>
                  </a:solidFill>
                  <a:latin typeface="Meiryo UI" panose="020B0604030504040204" pitchFamily="50" charset="-128"/>
                  <a:cs typeface="Times New Roman" panose="02020603050405020304" pitchFamily="18" charset="0"/>
                </a:rPr>
                <a:t>花王</a:t>
              </a:r>
              <a:r>
                <a:rPr lang="ja-JP" altLang="en-US" sz="1600" kern="100" dirty="0">
                  <a:solidFill>
                    <a:prstClr val="black"/>
                  </a:solidFill>
                  <a:latin typeface="Meiryo UI" panose="020B0604030504040204" pitchFamily="50" charset="-128"/>
                  <a:cs typeface="Times New Roman" panose="02020603050405020304" pitchFamily="18" charset="0"/>
                </a:rPr>
                <a:t>、日本ゼオン、</a:t>
              </a:r>
              <a:r>
                <a:rPr lang="ja-JP" altLang="en-US" sz="1600" kern="100" dirty="0">
                  <a:solidFill>
                    <a:srgbClr val="0033CC"/>
                  </a:solidFill>
                  <a:latin typeface="Meiryo UI" panose="020B0604030504040204" pitchFamily="50" charset="-128"/>
                  <a:cs typeface="Times New Roman" panose="02020603050405020304" pitchFamily="18" charset="0"/>
                </a:rPr>
                <a:t>ファンケル</a:t>
              </a:r>
              <a:r>
                <a:rPr lang="ja-JP" altLang="en-US" sz="1600" kern="100" dirty="0">
                  <a:solidFill>
                    <a:prstClr val="black"/>
                  </a:solidFill>
                  <a:latin typeface="Meiryo UI" panose="020B0604030504040204" pitchFamily="50" charset="-128"/>
                  <a:cs typeface="Times New Roman" panose="02020603050405020304" pitchFamily="18" charset="0"/>
                </a:rPr>
                <a:t>、</a:t>
              </a:r>
              <a:r>
                <a:rPr lang="ja-JP" altLang="en-US" sz="1600" kern="100" dirty="0">
                  <a:solidFill>
                    <a:srgbClr val="FF0000"/>
                  </a:solidFill>
                  <a:latin typeface="Meiryo UI" panose="020B0604030504040204" pitchFamily="50" charset="-128"/>
                  <a:cs typeface="Times New Roman" panose="02020603050405020304" pitchFamily="18" charset="0"/>
                </a:rPr>
                <a:t>富士フイルムホールディングス</a:t>
              </a:r>
              <a:endParaRPr lang="en-US" altLang="ja-JP" sz="1600" kern="100" dirty="0">
                <a:solidFill>
                  <a:srgbClr val="FF0000"/>
                </a:solidFill>
                <a:latin typeface="Meiryo UI" panose="020B0604030504040204" pitchFamily="50" charset="-128"/>
                <a:cs typeface="Times New Roman" panose="02020603050405020304" pitchFamily="18" charset="0"/>
              </a:endParaRPr>
            </a:p>
            <a:p>
              <a:pPr fontAlgn="base">
                <a:spcBef>
                  <a:spcPct val="0"/>
                </a:spcBef>
                <a:defRPr/>
              </a:pPr>
              <a:r>
                <a:rPr lang="ja-JP" altLang="en-US" sz="1600" kern="100" dirty="0">
                  <a:solidFill>
                    <a:srgbClr val="FF0000"/>
                  </a:solidFill>
                  <a:latin typeface="Meiryo UI" panose="020B0604030504040204" pitchFamily="50" charset="-128"/>
                  <a:cs typeface="Times New Roman" panose="02020603050405020304" pitchFamily="18" charset="0"/>
                </a:rPr>
                <a:t>アステラス製薬</a:t>
              </a:r>
              <a:r>
                <a:rPr lang="ja-JP" altLang="en-US" sz="1600" kern="100" dirty="0">
                  <a:solidFill>
                    <a:prstClr val="black"/>
                  </a:solidFill>
                  <a:latin typeface="Meiryo UI" panose="020B0604030504040204" pitchFamily="50" charset="-128"/>
                  <a:cs typeface="Times New Roman" panose="02020603050405020304" pitchFamily="18" charset="0"/>
                </a:rPr>
                <a:t>、</a:t>
              </a:r>
              <a:r>
                <a:rPr lang="ja-JP" altLang="en-US" sz="1600" kern="100" dirty="0">
                  <a:solidFill>
                    <a:srgbClr val="FF0000"/>
                  </a:solidFill>
                  <a:latin typeface="Meiryo UI" panose="020B0604030504040204" pitchFamily="50" charset="-128"/>
                  <a:cs typeface="Times New Roman" panose="02020603050405020304" pitchFamily="18" charset="0"/>
                </a:rPr>
                <a:t>大塚製薬（大塚</a:t>
              </a:r>
              <a:r>
                <a:rPr lang="en-US" altLang="ja-JP" sz="1600" kern="100" dirty="0">
                  <a:solidFill>
                    <a:srgbClr val="FF0000"/>
                  </a:solidFill>
                  <a:latin typeface="Meiryo UI" panose="020B0604030504040204" pitchFamily="50" charset="-128"/>
                  <a:cs typeface="Times New Roman" panose="02020603050405020304" pitchFamily="18" charset="0"/>
                </a:rPr>
                <a:t>HD</a:t>
              </a:r>
              <a:r>
                <a:rPr lang="ja-JP" altLang="en-US" sz="1600" kern="100" dirty="0">
                  <a:solidFill>
                    <a:srgbClr val="FF0000"/>
                  </a:solidFill>
                  <a:latin typeface="Meiryo UI" panose="020B0604030504040204" pitchFamily="50" charset="-128"/>
                  <a:cs typeface="Times New Roman" panose="02020603050405020304" pitchFamily="18" charset="0"/>
                </a:rPr>
                <a:t>）</a:t>
              </a:r>
              <a:endParaRPr lang="en-US" altLang="ja-JP" sz="1600" kern="100" dirty="0">
                <a:solidFill>
                  <a:srgbClr val="FF0000"/>
                </a:solidFill>
                <a:latin typeface="Meiryo UI" panose="020B0604030504040204" pitchFamily="50" charset="-128"/>
                <a:cs typeface="Times New Roman" panose="02020603050405020304" pitchFamily="18" charset="0"/>
              </a:endParaRPr>
            </a:p>
            <a:p>
              <a:pPr fontAlgn="base">
                <a:spcBef>
                  <a:spcPct val="0"/>
                </a:spcBef>
                <a:defRPr/>
              </a:pPr>
              <a:r>
                <a:rPr lang="ja-JP" altLang="en-US" sz="1600" kern="100" dirty="0">
                  <a:solidFill>
                    <a:prstClr val="black"/>
                  </a:solidFill>
                  <a:latin typeface="Meiryo UI" panose="020B0604030504040204" pitchFamily="50" charset="-128"/>
                  <a:cs typeface="Times New Roman" panose="02020603050405020304" pitchFamily="18" charset="0"/>
                </a:rPr>
                <a:t>グローリー、ダイキン工業、ダイフク、</a:t>
              </a:r>
              <a:r>
                <a:rPr lang="ja-JP" altLang="en-US" sz="1600" kern="100" dirty="0">
                  <a:solidFill>
                    <a:srgbClr val="FF0000"/>
                  </a:solidFill>
                  <a:latin typeface="Meiryo UI" panose="020B0604030504040204" pitchFamily="50" charset="-128"/>
                  <a:cs typeface="Times New Roman" panose="02020603050405020304" pitchFamily="18" charset="0"/>
                </a:rPr>
                <a:t>日立建機</a:t>
              </a:r>
              <a:endParaRPr lang="en-US" altLang="ja-JP" sz="1600" kern="100" dirty="0">
                <a:solidFill>
                  <a:srgbClr val="FF0000"/>
                </a:solidFill>
                <a:latin typeface="Meiryo UI" panose="020B0604030504040204" pitchFamily="50" charset="-128"/>
                <a:cs typeface="Times New Roman" panose="02020603050405020304" pitchFamily="18" charset="0"/>
              </a:endParaRPr>
            </a:p>
            <a:p>
              <a:pPr fontAlgn="base">
                <a:spcBef>
                  <a:spcPct val="0"/>
                </a:spcBef>
                <a:defRPr/>
              </a:pPr>
              <a:r>
                <a:rPr lang="en-US" altLang="ja-JP" sz="1600" kern="100" dirty="0">
                  <a:solidFill>
                    <a:srgbClr val="FF0000"/>
                  </a:solidFill>
                  <a:latin typeface="Meiryo UI" panose="020B0604030504040204" pitchFamily="50" charset="-128"/>
                  <a:cs typeface="Times New Roman" panose="02020603050405020304" pitchFamily="18" charset="0"/>
                </a:rPr>
                <a:t>AGC</a:t>
              </a:r>
            </a:p>
            <a:p>
              <a:pPr fontAlgn="base">
                <a:spcBef>
                  <a:spcPct val="0"/>
                </a:spcBef>
                <a:defRPr/>
              </a:pPr>
              <a:r>
                <a:rPr lang="ja-JP" altLang="en-US" sz="1600" kern="100" dirty="0">
                  <a:solidFill>
                    <a:srgbClr val="FF0000"/>
                  </a:solidFill>
                  <a:latin typeface="Meiryo UI" panose="020B0604030504040204" pitchFamily="50" charset="-128"/>
                  <a:cs typeface="Times New Roman" panose="02020603050405020304" pitchFamily="18" charset="0"/>
                </a:rPr>
                <a:t>フジクラ</a:t>
              </a:r>
              <a:r>
                <a:rPr lang="ja-JP" altLang="en-US" sz="1600" kern="100" dirty="0">
                  <a:solidFill>
                    <a:prstClr val="black"/>
                  </a:solidFill>
                  <a:latin typeface="Meiryo UI" panose="020B0604030504040204" pitchFamily="50" charset="-128"/>
                  <a:cs typeface="Times New Roman" panose="02020603050405020304" pitchFamily="18" charset="0"/>
                </a:rPr>
                <a:t>、</a:t>
              </a:r>
              <a:r>
                <a:rPr lang="en-US" altLang="ja-JP" sz="1600" kern="100" dirty="0">
                  <a:solidFill>
                    <a:srgbClr val="FF0000"/>
                  </a:solidFill>
                  <a:latin typeface="Meiryo UI" panose="020B0604030504040204" pitchFamily="50" charset="-128"/>
                  <a:cs typeface="Times New Roman" panose="02020603050405020304" pitchFamily="18" charset="0"/>
                </a:rPr>
                <a:t>YKK</a:t>
              </a:r>
            </a:p>
            <a:p>
              <a:pPr fontAlgn="base">
                <a:spcBef>
                  <a:spcPct val="0"/>
                </a:spcBef>
                <a:defRPr/>
              </a:pPr>
              <a:r>
                <a:rPr lang="ja-JP" altLang="en-US" sz="1600" kern="100" dirty="0">
                  <a:solidFill>
                    <a:srgbClr val="FF0000"/>
                  </a:solidFill>
                  <a:latin typeface="Meiryo UI" panose="020B0604030504040204" pitchFamily="50" charset="-128"/>
                  <a:cs typeface="Times New Roman" panose="02020603050405020304" pitchFamily="18" charset="0"/>
                </a:rPr>
                <a:t>オムロン</a:t>
              </a:r>
              <a:r>
                <a:rPr lang="ja-JP" altLang="en-US" sz="1600" kern="100" dirty="0">
                  <a:latin typeface="Meiryo UI" panose="020B0604030504040204" pitchFamily="50" charset="-128"/>
                  <a:cs typeface="Times New Roman" panose="02020603050405020304" pitchFamily="18" charset="0"/>
                </a:rPr>
                <a:t>、</a:t>
              </a:r>
              <a:r>
                <a:rPr lang="ja-JP" altLang="en-US" sz="1600" kern="100" dirty="0">
                  <a:solidFill>
                    <a:srgbClr val="FF0000"/>
                  </a:solidFill>
                  <a:latin typeface="Meiryo UI" panose="020B0604030504040204" pitchFamily="50" charset="-128"/>
                  <a:cs typeface="Times New Roman" panose="02020603050405020304" pitchFamily="18" charset="0"/>
                </a:rPr>
                <a:t>京セラ</a:t>
              </a:r>
              <a:r>
                <a:rPr lang="ja-JP" altLang="en-US" sz="1600" kern="100" dirty="0">
                  <a:solidFill>
                    <a:prstClr val="black"/>
                  </a:solidFill>
                  <a:latin typeface="Meiryo UI" panose="020B0604030504040204" pitchFamily="50" charset="-128"/>
                  <a:cs typeface="Times New Roman" panose="02020603050405020304" pitchFamily="18" charset="0"/>
                </a:rPr>
                <a:t>、</a:t>
              </a:r>
              <a:r>
                <a:rPr lang="ja-JP" altLang="en-US" sz="1600" kern="100" dirty="0">
                  <a:solidFill>
                    <a:srgbClr val="FF0000"/>
                  </a:solidFill>
                  <a:latin typeface="Meiryo UI" panose="020B0604030504040204" pitchFamily="50" charset="-128"/>
                  <a:cs typeface="Times New Roman" panose="02020603050405020304" pitchFamily="18" charset="0"/>
                </a:rPr>
                <a:t>明電舎</a:t>
              </a:r>
              <a:endParaRPr lang="en-US" altLang="ja-JP" sz="1600" kern="100" dirty="0">
                <a:solidFill>
                  <a:srgbClr val="FF0000"/>
                </a:solidFill>
                <a:latin typeface="Meiryo UI" panose="020B0604030504040204" pitchFamily="50" charset="-128"/>
                <a:cs typeface="Times New Roman" panose="02020603050405020304" pitchFamily="18" charset="0"/>
              </a:endParaRPr>
            </a:p>
            <a:p>
              <a:pPr fontAlgn="base">
                <a:spcBef>
                  <a:spcPct val="0"/>
                </a:spcBef>
                <a:defRPr/>
              </a:pPr>
              <a:r>
                <a:rPr lang="ja-JP" altLang="en-US" sz="1600" kern="100" dirty="0">
                  <a:solidFill>
                    <a:prstClr val="black"/>
                  </a:solidFill>
                  <a:latin typeface="Meiryo UI" panose="020B0604030504040204" pitchFamily="50" charset="-128"/>
                  <a:cs typeface="Times New Roman" panose="02020603050405020304" pitchFamily="18" charset="0"/>
                </a:rPr>
                <a:t>テイ・エス テック、マツダ</a:t>
              </a:r>
              <a:endParaRPr lang="en-US" altLang="ja-JP" sz="1600" kern="100" dirty="0">
                <a:solidFill>
                  <a:prstClr val="black"/>
                </a:solidFill>
                <a:latin typeface="Meiryo UI" panose="020B0604030504040204" pitchFamily="50" charset="-128"/>
                <a:cs typeface="Times New Roman" panose="02020603050405020304" pitchFamily="18" charset="0"/>
              </a:endParaRPr>
            </a:p>
            <a:p>
              <a:pPr fontAlgn="base">
                <a:spcBef>
                  <a:spcPct val="0"/>
                </a:spcBef>
                <a:defRPr/>
              </a:pPr>
              <a:r>
                <a:rPr lang="ja-JP" altLang="en-US" sz="1600" kern="100" dirty="0">
                  <a:solidFill>
                    <a:prstClr val="black"/>
                  </a:solidFill>
                  <a:latin typeface="Meiryo UI" panose="020B0604030504040204" pitchFamily="50" charset="-128"/>
                  <a:cs typeface="Times New Roman" panose="02020603050405020304" pitchFamily="18" charset="0"/>
                </a:rPr>
                <a:t>サンメッセ、</a:t>
              </a:r>
              <a:r>
                <a:rPr lang="ja-JP" altLang="en-US" sz="1600" kern="100" dirty="0">
                  <a:solidFill>
                    <a:srgbClr val="FF0000"/>
                  </a:solidFill>
                  <a:latin typeface="Meiryo UI" panose="020B0604030504040204" pitchFamily="50" charset="-128"/>
                  <a:cs typeface="Times New Roman" panose="02020603050405020304" pitchFamily="18" charset="0"/>
                </a:rPr>
                <a:t>大日本印刷</a:t>
              </a:r>
              <a:endParaRPr lang="en-US" altLang="ja-JP" sz="1600" kern="100" dirty="0">
                <a:solidFill>
                  <a:srgbClr val="FF0000"/>
                </a:solidFill>
                <a:latin typeface="Meiryo UI" panose="020B0604030504040204" pitchFamily="50" charset="-128"/>
                <a:cs typeface="Times New Roman" panose="02020603050405020304" pitchFamily="18" charset="0"/>
              </a:endParaRPr>
            </a:p>
            <a:p>
              <a:pPr fontAlgn="base">
                <a:spcBef>
                  <a:spcPct val="0"/>
                </a:spcBef>
                <a:defRPr/>
              </a:pPr>
              <a:r>
                <a:rPr lang="ja-JP" altLang="en-US" sz="1600" kern="100" dirty="0">
                  <a:solidFill>
                    <a:srgbClr val="0033CC"/>
                  </a:solidFill>
                  <a:latin typeface="Meiryo UI" panose="020B0604030504040204" pitchFamily="50" charset="-128"/>
                  <a:cs typeface="Times New Roman" panose="02020603050405020304" pitchFamily="18" charset="0"/>
                </a:rPr>
                <a:t>横浜ゴム</a:t>
              </a:r>
              <a:endParaRPr lang="en-US" altLang="ja-JP" sz="1600" kern="100" dirty="0">
                <a:solidFill>
                  <a:srgbClr val="0033CC"/>
                </a:solidFill>
                <a:latin typeface="Meiryo UI" panose="020B0604030504040204" pitchFamily="50" charset="-128"/>
                <a:cs typeface="Times New Roman" panose="02020603050405020304" pitchFamily="18" charset="0"/>
              </a:endParaRPr>
            </a:p>
            <a:p>
              <a:pPr fontAlgn="base">
                <a:spcBef>
                  <a:spcPct val="0"/>
                </a:spcBef>
                <a:defRPr/>
              </a:pPr>
              <a:r>
                <a:rPr lang="ja-JP" altLang="en-US" sz="1600" kern="100" dirty="0">
                  <a:solidFill>
                    <a:srgbClr val="FF0000"/>
                  </a:solidFill>
                  <a:latin typeface="Meiryo UI" panose="020B0604030504040204" pitchFamily="50" charset="-128"/>
                  <a:cs typeface="Times New Roman" panose="02020603050405020304" pitchFamily="18" charset="0"/>
                </a:rPr>
                <a:t>アシックス</a:t>
              </a:r>
              <a:r>
                <a:rPr lang="ja-JP" altLang="en-US" sz="1600" kern="100" dirty="0">
                  <a:solidFill>
                    <a:prstClr val="black"/>
                  </a:solidFill>
                  <a:latin typeface="Meiryo UI" panose="020B0604030504040204" pitchFamily="50" charset="-128"/>
                  <a:cs typeface="Times New Roman" panose="02020603050405020304" pitchFamily="18" charset="0"/>
                </a:rPr>
                <a:t>、コクヨ</a:t>
              </a:r>
              <a:endParaRPr lang="en-US" altLang="ja-JP" sz="1600" kern="100" dirty="0">
                <a:solidFill>
                  <a:prstClr val="black"/>
                </a:solidFill>
                <a:latin typeface="Meiryo UI" panose="020B0604030504040204" pitchFamily="50" charset="-128"/>
                <a:cs typeface="Times New Roman" panose="02020603050405020304" pitchFamily="18" charset="0"/>
              </a:endParaRPr>
            </a:p>
            <a:p>
              <a:pPr fontAlgn="base">
                <a:spcBef>
                  <a:spcPct val="0"/>
                </a:spcBef>
                <a:defRPr/>
              </a:pPr>
              <a:r>
                <a:rPr lang="ja-JP" altLang="en-US" sz="1600" kern="100" dirty="0">
                  <a:solidFill>
                    <a:prstClr val="black"/>
                  </a:solidFill>
                  <a:latin typeface="Meiryo UI" panose="020B0604030504040204" pitchFamily="50" charset="-128"/>
                  <a:cs typeface="Times New Roman" panose="02020603050405020304" pitchFamily="18" charset="0"/>
                </a:rPr>
                <a:t>日本通運</a:t>
              </a:r>
              <a:endParaRPr lang="en-US" altLang="ja-JP" sz="1600" kern="100" dirty="0">
                <a:solidFill>
                  <a:prstClr val="black"/>
                </a:solidFill>
                <a:latin typeface="Meiryo UI" panose="020B0604030504040204" pitchFamily="50" charset="-128"/>
                <a:cs typeface="Times New Roman" panose="02020603050405020304" pitchFamily="18" charset="0"/>
              </a:endParaRPr>
            </a:p>
            <a:p>
              <a:pPr fontAlgn="base">
                <a:spcBef>
                  <a:spcPct val="0"/>
                </a:spcBef>
                <a:defRPr/>
              </a:pPr>
              <a:r>
                <a:rPr lang="ja-JP" altLang="en-US" sz="1600" kern="100" dirty="0">
                  <a:solidFill>
                    <a:srgbClr val="FF0000"/>
                  </a:solidFill>
                  <a:latin typeface="Meiryo UI" panose="020B0604030504040204" pitchFamily="50" charset="-128"/>
                  <a:cs typeface="Times New Roman" panose="02020603050405020304" pitchFamily="18" charset="0"/>
                </a:rPr>
                <a:t>日本郵船</a:t>
              </a:r>
              <a:endParaRPr lang="en-US" altLang="ja-JP" sz="1600" kern="100" dirty="0">
                <a:solidFill>
                  <a:srgbClr val="FF0000"/>
                </a:solidFill>
                <a:latin typeface="Meiryo UI" panose="020B0604030504040204" pitchFamily="50" charset="-128"/>
                <a:cs typeface="Times New Roman" panose="02020603050405020304" pitchFamily="18" charset="0"/>
              </a:endParaRPr>
            </a:p>
            <a:p>
              <a:pPr fontAlgn="base">
                <a:spcBef>
                  <a:spcPct val="0"/>
                </a:spcBef>
                <a:defRPr/>
              </a:pPr>
              <a:r>
                <a:rPr lang="en-US" altLang="ja-JP" sz="1600" kern="100" dirty="0">
                  <a:solidFill>
                    <a:srgbClr val="FF0000"/>
                  </a:solidFill>
                  <a:latin typeface="Meiryo UI" panose="020B0604030504040204" pitchFamily="50" charset="-128"/>
                  <a:cs typeface="Times New Roman" panose="02020603050405020304" pitchFamily="18" charset="0"/>
                </a:rPr>
                <a:t>NTT</a:t>
              </a:r>
              <a:r>
                <a:rPr lang="ja-JP" altLang="en-US" sz="1600" kern="100" dirty="0">
                  <a:solidFill>
                    <a:srgbClr val="FF0000"/>
                  </a:solidFill>
                  <a:latin typeface="Meiryo UI" panose="020B0604030504040204" pitchFamily="50" charset="-128"/>
                  <a:cs typeface="Times New Roman" panose="02020603050405020304" pitchFamily="18" charset="0"/>
                </a:rPr>
                <a:t>ドコモ</a:t>
              </a:r>
              <a:endParaRPr lang="en-US" altLang="ja-JP" sz="1600" kern="100" dirty="0">
                <a:solidFill>
                  <a:srgbClr val="FF0000"/>
                </a:solidFill>
                <a:latin typeface="Meiryo UI" panose="020B0604030504040204" pitchFamily="50" charset="-128"/>
                <a:cs typeface="Times New Roman" panose="02020603050405020304" pitchFamily="18" charset="0"/>
              </a:endParaRPr>
            </a:p>
            <a:p>
              <a:pPr fontAlgn="base">
                <a:spcBef>
                  <a:spcPct val="0"/>
                </a:spcBef>
                <a:defRPr/>
              </a:pPr>
              <a:r>
                <a:rPr lang="ja-JP" altLang="en-US" sz="1600" kern="100" dirty="0">
                  <a:solidFill>
                    <a:srgbClr val="FF0000"/>
                  </a:solidFill>
                  <a:latin typeface="Meiryo UI" panose="020B0604030504040204" pitchFamily="50" charset="-128"/>
                  <a:cs typeface="Times New Roman" panose="02020603050405020304" pitchFamily="18" charset="0"/>
                </a:rPr>
                <a:t>アスクル</a:t>
              </a:r>
              <a:r>
                <a:rPr lang="ja-JP" altLang="en-US" sz="1600" kern="100" dirty="0">
                  <a:solidFill>
                    <a:prstClr val="black"/>
                  </a:solidFill>
                  <a:latin typeface="Meiryo UI" panose="020B0604030504040204" pitchFamily="50" charset="-128"/>
                  <a:cs typeface="Times New Roman" panose="02020603050405020304" pitchFamily="18" charset="0"/>
                </a:rPr>
                <a:t>、</a:t>
              </a:r>
              <a:r>
                <a:rPr lang="ja-JP" altLang="en-US" sz="1600" kern="100" dirty="0">
                  <a:solidFill>
                    <a:srgbClr val="FF0000"/>
                  </a:solidFill>
                  <a:latin typeface="Meiryo UI" panose="020B0604030504040204" pitchFamily="50" charset="-128"/>
                  <a:cs typeface="Times New Roman" panose="02020603050405020304" pitchFamily="18" charset="0"/>
                </a:rPr>
                <a:t>丸井グループ</a:t>
              </a:r>
              <a:endParaRPr lang="en-US" altLang="ja-JP" sz="1600" kern="100" dirty="0">
                <a:solidFill>
                  <a:srgbClr val="FF0000"/>
                </a:solidFill>
                <a:latin typeface="Meiryo UI" panose="020B0604030504040204" pitchFamily="50" charset="-128"/>
                <a:cs typeface="Times New Roman" panose="02020603050405020304" pitchFamily="18" charset="0"/>
              </a:endParaRPr>
            </a:p>
            <a:p>
              <a:pPr fontAlgn="base">
                <a:spcBef>
                  <a:spcPct val="0"/>
                </a:spcBef>
                <a:defRPr/>
              </a:pPr>
              <a:r>
                <a:rPr lang="en-US" altLang="ja-JP" sz="1600" kern="100" dirty="0">
                  <a:latin typeface="Meiryo UI" panose="020B0604030504040204" pitchFamily="50" charset="-128"/>
                  <a:cs typeface="Times New Roman" panose="02020603050405020304" pitchFamily="18" charset="0"/>
                </a:rPr>
                <a:t>MS&amp;AD</a:t>
              </a:r>
              <a:r>
                <a:rPr lang="ja-JP" altLang="en-US" sz="1600" kern="100" dirty="0">
                  <a:latin typeface="Meiryo UI" panose="020B0604030504040204" pitchFamily="50" charset="-128"/>
                  <a:cs typeface="Times New Roman" panose="02020603050405020304" pitchFamily="18" charset="0"/>
                </a:rPr>
                <a:t>インシュアランス グループ ホールディングス</a:t>
              </a:r>
              <a:r>
                <a:rPr lang="ja-JP" altLang="en-US" sz="1600" kern="100" dirty="0">
                  <a:solidFill>
                    <a:prstClr val="black"/>
                  </a:solidFill>
                  <a:latin typeface="Meiryo UI" panose="020B0604030504040204" pitchFamily="50" charset="-128"/>
                  <a:cs typeface="Times New Roman" panose="02020603050405020304" pitchFamily="18" charset="0"/>
                </a:rPr>
                <a:t>、</a:t>
              </a:r>
              <a:r>
                <a:rPr lang="en-US" altLang="ja-JP" sz="1600" kern="100" dirty="0">
                  <a:solidFill>
                    <a:srgbClr val="0033CC"/>
                  </a:solidFill>
                  <a:latin typeface="Meiryo UI" panose="020B0604030504040204" pitchFamily="50" charset="-128"/>
                  <a:cs typeface="Times New Roman" panose="02020603050405020304" pitchFamily="18" charset="0"/>
                </a:rPr>
                <a:t>SOMPO</a:t>
              </a:r>
              <a:r>
                <a:rPr lang="ja-JP" altLang="en-US" sz="1600" kern="100" dirty="0">
                  <a:solidFill>
                    <a:srgbClr val="0033CC"/>
                  </a:solidFill>
                  <a:latin typeface="Meiryo UI" panose="020B0604030504040204" pitchFamily="50" charset="-128"/>
                  <a:cs typeface="Times New Roman" panose="02020603050405020304" pitchFamily="18" charset="0"/>
                </a:rPr>
                <a:t>ホールディングス</a:t>
              </a:r>
              <a:endParaRPr lang="en-US" altLang="ja-JP" sz="1600" kern="100" dirty="0">
                <a:solidFill>
                  <a:srgbClr val="0033CC"/>
                </a:solidFill>
                <a:latin typeface="Meiryo UI" panose="020B0604030504040204" pitchFamily="50" charset="-128"/>
                <a:cs typeface="Times New Roman" panose="02020603050405020304" pitchFamily="18" charset="0"/>
              </a:endParaRPr>
            </a:p>
            <a:p>
              <a:pPr fontAlgn="base">
                <a:spcBef>
                  <a:spcPct val="0"/>
                </a:spcBef>
                <a:defRPr/>
              </a:pPr>
              <a:r>
                <a:rPr lang="ja-JP" altLang="en-US" sz="1600" kern="100" dirty="0">
                  <a:solidFill>
                    <a:srgbClr val="FF0000"/>
                  </a:solidFill>
                  <a:latin typeface="Meiryo UI" panose="020B0604030504040204" pitchFamily="50" charset="-128"/>
                  <a:cs typeface="Times New Roman" panose="02020603050405020304" pitchFamily="18" charset="0"/>
                </a:rPr>
                <a:t>東急不動産ホールディングス</a:t>
              </a:r>
              <a:endParaRPr lang="en-US" altLang="ja-JP" sz="1600" kern="100" dirty="0">
                <a:solidFill>
                  <a:srgbClr val="FF0000"/>
                </a:solidFill>
                <a:latin typeface="Meiryo UI" panose="020B0604030504040204" pitchFamily="50" charset="-128"/>
                <a:cs typeface="Times New Roman" panose="02020603050405020304" pitchFamily="18" charset="0"/>
              </a:endParaRPr>
            </a:p>
            <a:p>
              <a:pPr fontAlgn="base">
                <a:spcBef>
                  <a:spcPct val="0"/>
                </a:spcBef>
                <a:defRPr/>
              </a:pPr>
              <a:r>
                <a:rPr lang="ja-JP" altLang="en-US" sz="1600" kern="100" dirty="0">
                  <a:solidFill>
                    <a:srgbClr val="FF0000"/>
                  </a:solidFill>
                  <a:latin typeface="Meiryo UI" panose="020B0604030504040204" pitchFamily="50" charset="-128"/>
                  <a:cs typeface="Times New Roman" panose="02020603050405020304" pitchFamily="18" charset="0"/>
                </a:rPr>
                <a:t>セコム</a:t>
              </a:r>
              <a:r>
                <a:rPr lang="ja-JP" altLang="en-US" sz="1600" kern="100" dirty="0">
                  <a:solidFill>
                    <a:prstClr val="black"/>
                  </a:solidFill>
                  <a:latin typeface="Meiryo UI" panose="020B0604030504040204" pitchFamily="50" charset="-128"/>
                  <a:cs typeface="Times New Roman" panose="02020603050405020304" pitchFamily="18" charset="0"/>
                </a:rPr>
                <a:t>、</a:t>
              </a:r>
              <a:r>
                <a:rPr lang="ja-JP" altLang="en-US" sz="1600" kern="100" dirty="0">
                  <a:solidFill>
                    <a:srgbClr val="FF0000"/>
                  </a:solidFill>
                  <a:latin typeface="Meiryo UI" panose="020B0604030504040204" pitchFamily="50" charset="-128"/>
                  <a:cs typeface="Times New Roman" panose="02020603050405020304" pitchFamily="18" charset="0"/>
                </a:rPr>
                <a:t>ベネッセコーポレーション</a:t>
              </a:r>
              <a:endParaRPr lang="ja-JP" altLang="ja-JP" sz="1600" kern="100" dirty="0">
                <a:solidFill>
                  <a:srgbClr val="FF0000"/>
                </a:solidFill>
                <a:latin typeface="Meiryo UI" panose="020B0604030504040204" pitchFamily="50" charset="-128"/>
                <a:cs typeface="Times New Roman" panose="02020603050405020304" pitchFamily="18" charset="0"/>
              </a:endParaRPr>
            </a:p>
          </p:txBody>
        </p:sp>
        <p:sp>
          <p:nvSpPr>
            <p:cNvPr id="21" name="テキスト ボックス 20"/>
            <p:cNvSpPr txBox="1"/>
            <p:nvPr/>
          </p:nvSpPr>
          <p:spPr>
            <a:xfrm>
              <a:off x="1109264" y="2278826"/>
              <a:ext cx="988493" cy="2652142"/>
            </a:xfrm>
            <a:prstGeom prst="rect">
              <a:avLst/>
            </a:prstGeom>
            <a:noFill/>
          </p:spPr>
          <p:txBody>
            <a:bodyPr wrap="none" rtlCol="0">
              <a:spAutoFit/>
            </a:bodyPr>
            <a:lstStyle/>
            <a:p>
              <a:pPr algn="r" fontAlgn="base">
                <a:spcBef>
                  <a:spcPct val="0"/>
                </a:spcBef>
                <a:defRPr/>
              </a:pPr>
              <a:r>
                <a:rPr lang="ja-JP" altLang="en-US" sz="1600" kern="100" dirty="0">
                  <a:solidFill>
                    <a:prstClr val="black"/>
                  </a:solidFill>
                  <a:latin typeface="Meiryo UI" panose="020B0604030504040204" pitchFamily="50" charset="-128"/>
                  <a:cs typeface="Times New Roman" panose="02020603050405020304" pitchFamily="18" charset="0"/>
                </a:rPr>
                <a:t>建設業：</a:t>
              </a:r>
              <a:endParaRPr lang="en-US" altLang="ja-JP" sz="1600" kern="100" dirty="0">
                <a:solidFill>
                  <a:prstClr val="black"/>
                </a:solidFill>
                <a:latin typeface="Meiryo UI" panose="020B0604030504040204" pitchFamily="50" charset="-128"/>
                <a:cs typeface="Times New Roman" panose="02020603050405020304" pitchFamily="18" charset="0"/>
              </a:endParaRPr>
            </a:p>
            <a:p>
              <a:pPr algn="r" fontAlgn="base">
                <a:spcBef>
                  <a:spcPct val="0"/>
                </a:spcBef>
                <a:defRPr/>
              </a:pPr>
              <a:r>
                <a:rPr lang="ja-JP" altLang="en-US" sz="1600" kern="100" dirty="0">
                  <a:solidFill>
                    <a:prstClr val="black"/>
                  </a:solidFill>
                  <a:latin typeface="Meiryo UI" panose="020B0604030504040204" pitchFamily="50" charset="-128"/>
                  <a:cs typeface="Times New Roman" panose="02020603050405020304" pitchFamily="18" charset="0"/>
                </a:rPr>
                <a:t>食料品：</a:t>
              </a:r>
              <a:endParaRPr lang="en-US" altLang="ja-JP" sz="1600" kern="100" dirty="0">
                <a:solidFill>
                  <a:prstClr val="black"/>
                </a:solidFill>
                <a:latin typeface="Meiryo UI" panose="020B0604030504040204" pitchFamily="50" charset="-128"/>
                <a:cs typeface="Times New Roman" panose="02020603050405020304" pitchFamily="18" charset="0"/>
              </a:endParaRPr>
            </a:p>
            <a:p>
              <a:pPr algn="r" fontAlgn="base">
                <a:spcBef>
                  <a:spcPct val="0"/>
                </a:spcBef>
                <a:defRPr/>
              </a:pPr>
              <a:r>
                <a:rPr lang="ja-JP" altLang="en-US" sz="1600" kern="100" dirty="0">
                  <a:solidFill>
                    <a:prstClr val="black"/>
                  </a:solidFill>
                  <a:latin typeface="Meiryo UI" panose="020B0604030504040204" pitchFamily="50" charset="-128"/>
                  <a:cs typeface="Times New Roman" panose="02020603050405020304" pitchFamily="18" charset="0"/>
                </a:rPr>
                <a:t>化学：</a:t>
              </a:r>
              <a:endParaRPr lang="en-US" altLang="ja-JP" sz="1600" kern="100" dirty="0">
                <a:solidFill>
                  <a:prstClr val="black"/>
                </a:solidFill>
                <a:latin typeface="Meiryo UI" panose="020B0604030504040204" pitchFamily="50" charset="-128"/>
                <a:cs typeface="Times New Roman" panose="02020603050405020304" pitchFamily="18" charset="0"/>
              </a:endParaRPr>
            </a:p>
            <a:p>
              <a:pPr algn="r" fontAlgn="base">
                <a:spcBef>
                  <a:spcPct val="0"/>
                </a:spcBef>
                <a:defRPr/>
              </a:pPr>
              <a:r>
                <a:rPr lang="ja-JP" altLang="en-US" sz="1600" kern="100" dirty="0">
                  <a:solidFill>
                    <a:prstClr val="black"/>
                  </a:solidFill>
                  <a:latin typeface="Meiryo UI" panose="020B0604030504040204" pitchFamily="50" charset="-128"/>
                  <a:cs typeface="Times New Roman" panose="02020603050405020304" pitchFamily="18" charset="0"/>
                </a:rPr>
                <a:t>医薬品：</a:t>
              </a:r>
              <a:endParaRPr lang="en-US" altLang="ja-JP" sz="1600" kern="100" dirty="0">
                <a:solidFill>
                  <a:prstClr val="black"/>
                </a:solidFill>
                <a:latin typeface="Meiryo UI" panose="020B0604030504040204" pitchFamily="50" charset="-128"/>
                <a:cs typeface="Times New Roman" panose="02020603050405020304" pitchFamily="18" charset="0"/>
              </a:endParaRPr>
            </a:p>
            <a:p>
              <a:pPr algn="r" fontAlgn="base">
                <a:spcBef>
                  <a:spcPct val="0"/>
                </a:spcBef>
                <a:defRPr/>
              </a:pPr>
              <a:r>
                <a:rPr lang="ja-JP" altLang="en-US" sz="1600" kern="100" dirty="0">
                  <a:solidFill>
                    <a:prstClr val="black"/>
                  </a:solidFill>
                  <a:latin typeface="Meiryo UI" panose="020B0604030504040204" pitchFamily="50" charset="-128"/>
                  <a:cs typeface="Times New Roman" panose="02020603050405020304" pitchFamily="18" charset="0"/>
                </a:rPr>
                <a:t>機械：</a:t>
              </a:r>
              <a:endParaRPr lang="en-US" altLang="ja-JP" sz="1600" kern="100" dirty="0">
                <a:solidFill>
                  <a:prstClr val="black"/>
                </a:solidFill>
                <a:latin typeface="Meiryo UI" panose="020B0604030504040204" pitchFamily="50" charset="-128"/>
                <a:cs typeface="Times New Roman" panose="02020603050405020304" pitchFamily="18" charset="0"/>
              </a:endParaRPr>
            </a:p>
            <a:p>
              <a:pPr algn="r" fontAlgn="base">
                <a:spcBef>
                  <a:spcPct val="0"/>
                </a:spcBef>
                <a:defRPr/>
              </a:pPr>
              <a:r>
                <a:rPr lang="ja-JP" altLang="en-US" sz="1600" kern="100" dirty="0">
                  <a:solidFill>
                    <a:prstClr val="black"/>
                  </a:solidFill>
                  <a:latin typeface="Meiryo UI" panose="020B0604030504040204" pitchFamily="50" charset="-128"/>
                  <a:cs typeface="Times New Roman" panose="02020603050405020304" pitchFamily="18" charset="0"/>
                </a:rPr>
                <a:t>ガラス・土石製品：</a:t>
              </a:r>
              <a:endParaRPr lang="en-US" altLang="ja-JP" sz="1600" kern="100" dirty="0">
                <a:solidFill>
                  <a:prstClr val="black"/>
                </a:solidFill>
                <a:latin typeface="Meiryo UI" panose="020B0604030504040204" pitchFamily="50" charset="-128"/>
                <a:cs typeface="Times New Roman" panose="02020603050405020304" pitchFamily="18" charset="0"/>
              </a:endParaRPr>
            </a:p>
            <a:p>
              <a:pPr algn="r" fontAlgn="base">
                <a:spcBef>
                  <a:spcPct val="0"/>
                </a:spcBef>
                <a:defRPr/>
              </a:pPr>
              <a:r>
                <a:rPr lang="ja-JP" altLang="en-US" sz="1600" kern="100" dirty="0">
                  <a:solidFill>
                    <a:prstClr val="black"/>
                  </a:solidFill>
                  <a:latin typeface="Meiryo UI" panose="020B0604030504040204" pitchFamily="50" charset="-128"/>
                  <a:cs typeface="Times New Roman" panose="02020603050405020304" pitchFamily="18" charset="0"/>
                </a:rPr>
                <a:t>非鉄金属：</a:t>
              </a:r>
              <a:endParaRPr lang="en-US" altLang="ja-JP" sz="1600" kern="100" dirty="0">
                <a:solidFill>
                  <a:prstClr val="black"/>
                </a:solidFill>
                <a:latin typeface="Meiryo UI" panose="020B0604030504040204" pitchFamily="50" charset="-128"/>
                <a:cs typeface="Times New Roman" panose="02020603050405020304" pitchFamily="18" charset="0"/>
              </a:endParaRPr>
            </a:p>
            <a:p>
              <a:pPr algn="r" fontAlgn="base">
                <a:spcBef>
                  <a:spcPct val="0"/>
                </a:spcBef>
                <a:defRPr/>
              </a:pPr>
              <a:r>
                <a:rPr lang="ja-JP" altLang="en-US" sz="1600" kern="100" dirty="0">
                  <a:solidFill>
                    <a:prstClr val="black"/>
                  </a:solidFill>
                  <a:latin typeface="Meiryo UI" panose="020B0604030504040204" pitchFamily="50" charset="-128"/>
                  <a:cs typeface="Times New Roman" panose="02020603050405020304" pitchFamily="18" charset="0"/>
                </a:rPr>
                <a:t>電気機器：</a:t>
              </a:r>
              <a:endParaRPr lang="en-US" altLang="ja-JP" sz="1600" kern="100" dirty="0">
                <a:solidFill>
                  <a:prstClr val="black"/>
                </a:solidFill>
                <a:latin typeface="Meiryo UI" panose="020B0604030504040204" pitchFamily="50" charset="-128"/>
                <a:cs typeface="Times New Roman" panose="02020603050405020304" pitchFamily="18" charset="0"/>
              </a:endParaRPr>
            </a:p>
            <a:p>
              <a:pPr algn="r" fontAlgn="base">
                <a:spcBef>
                  <a:spcPct val="0"/>
                </a:spcBef>
                <a:defRPr/>
              </a:pPr>
              <a:r>
                <a:rPr lang="ja-JP" altLang="en-US" sz="1600" kern="100" dirty="0">
                  <a:solidFill>
                    <a:prstClr val="black"/>
                  </a:solidFill>
                  <a:latin typeface="Meiryo UI" panose="020B0604030504040204" pitchFamily="50" charset="-128"/>
                  <a:cs typeface="Times New Roman" panose="02020603050405020304" pitchFamily="18" charset="0"/>
                </a:rPr>
                <a:t>輸送用機器：</a:t>
              </a:r>
              <a:endParaRPr lang="en-US" altLang="ja-JP" sz="1600" kern="100" dirty="0">
                <a:solidFill>
                  <a:prstClr val="black"/>
                </a:solidFill>
                <a:latin typeface="Meiryo UI" panose="020B0604030504040204" pitchFamily="50" charset="-128"/>
                <a:cs typeface="Times New Roman" panose="02020603050405020304" pitchFamily="18" charset="0"/>
              </a:endParaRPr>
            </a:p>
            <a:p>
              <a:pPr algn="r" fontAlgn="base">
                <a:spcBef>
                  <a:spcPct val="0"/>
                </a:spcBef>
                <a:defRPr/>
              </a:pPr>
              <a:r>
                <a:rPr lang="ja-JP" altLang="en-US" sz="1600" kern="100" dirty="0">
                  <a:solidFill>
                    <a:prstClr val="black"/>
                  </a:solidFill>
                  <a:latin typeface="Meiryo UI" panose="020B0604030504040204" pitchFamily="50" charset="-128"/>
                  <a:cs typeface="Times New Roman" panose="02020603050405020304" pitchFamily="18" charset="0"/>
                </a:rPr>
                <a:t>印刷：</a:t>
              </a:r>
              <a:endParaRPr lang="en-US" altLang="ja-JP" sz="1600" kern="100" dirty="0">
                <a:solidFill>
                  <a:prstClr val="black"/>
                </a:solidFill>
                <a:latin typeface="Meiryo UI" panose="020B0604030504040204" pitchFamily="50" charset="-128"/>
                <a:cs typeface="Times New Roman" panose="02020603050405020304" pitchFamily="18" charset="0"/>
              </a:endParaRPr>
            </a:p>
            <a:p>
              <a:pPr algn="r" fontAlgn="base">
                <a:spcBef>
                  <a:spcPct val="0"/>
                </a:spcBef>
                <a:defRPr/>
              </a:pPr>
              <a:r>
                <a:rPr lang="ja-JP" altLang="en-US" sz="1600" kern="100" dirty="0">
                  <a:solidFill>
                    <a:prstClr val="black"/>
                  </a:solidFill>
                  <a:latin typeface="Meiryo UI" panose="020B0604030504040204" pitchFamily="50" charset="-128"/>
                  <a:cs typeface="Times New Roman" panose="02020603050405020304" pitchFamily="18" charset="0"/>
                </a:rPr>
                <a:t>ゴム製品：</a:t>
              </a:r>
              <a:endParaRPr lang="en-US" altLang="ja-JP" sz="1600" kern="100" dirty="0">
                <a:solidFill>
                  <a:prstClr val="black"/>
                </a:solidFill>
                <a:latin typeface="Meiryo UI" panose="020B0604030504040204" pitchFamily="50" charset="-128"/>
                <a:cs typeface="Times New Roman" panose="02020603050405020304" pitchFamily="18" charset="0"/>
              </a:endParaRPr>
            </a:p>
            <a:p>
              <a:pPr algn="r" fontAlgn="base">
                <a:spcBef>
                  <a:spcPct val="0"/>
                </a:spcBef>
                <a:defRPr/>
              </a:pPr>
              <a:r>
                <a:rPr lang="ja-JP" altLang="en-US" sz="1600" kern="100" dirty="0">
                  <a:solidFill>
                    <a:prstClr val="black"/>
                  </a:solidFill>
                  <a:latin typeface="Meiryo UI" panose="020B0604030504040204" pitchFamily="50" charset="-128"/>
                  <a:cs typeface="Times New Roman" panose="02020603050405020304" pitchFamily="18" charset="0"/>
                </a:rPr>
                <a:t>その他製品：</a:t>
              </a:r>
              <a:endParaRPr lang="en-US" altLang="ja-JP" sz="1600" kern="100" dirty="0">
                <a:solidFill>
                  <a:prstClr val="black"/>
                </a:solidFill>
                <a:latin typeface="Meiryo UI" panose="020B0604030504040204" pitchFamily="50" charset="-128"/>
                <a:cs typeface="Times New Roman" panose="02020603050405020304" pitchFamily="18" charset="0"/>
              </a:endParaRPr>
            </a:p>
            <a:p>
              <a:pPr algn="r" fontAlgn="base">
                <a:spcBef>
                  <a:spcPct val="0"/>
                </a:spcBef>
                <a:defRPr/>
              </a:pPr>
              <a:r>
                <a:rPr lang="ja-JP" altLang="en-US" sz="1600" kern="100" dirty="0">
                  <a:solidFill>
                    <a:prstClr val="black"/>
                  </a:solidFill>
                  <a:latin typeface="Meiryo UI" panose="020B0604030504040204" pitchFamily="50" charset="-128"/>
                  <a:cs typeface="Times New Roman" panose="02020603050405020304" pitchFamily="18" charset="0"/>
                </a:rPr>
                <a:t>陸運業：</a:t>
              </a:r>
              <a:endParaRPr lang="en-US" altLang="ja-JP" sz="1600" kern="100" dirty="0">
                <a:solidFill>
                  <a:prstClr val="black"/>
                </a:solidFill>
                <a:latin typeface="Meiryo UI" panose="020B0604030504040204" pitchFamily="50" charset="-128"/>
                <a:cs typeface="Times New Roman" panose="02020603050405020304" pitchFamily="18" charset="0"/>
              </a:endParaRPr>
            </a:p>
            <a:p>
              <a:pPr algn="r" fontAlgn="base">
                <a:spcBef>
                  <a:spcPct val="0"/>
                </a:spcBef>
                <a:defRPr/>
              </a:pPr>
              <a:r>
                <a:rPr lang="ja-JP" altLang="en-US" sz="1600" kern="100" dirty="0">
                  <a:solidFill>
                    <a:prstClr val="black"/>
                  </a:solidFill>
                  <a:latin typeface="Meiryo UI" panose="020B0604030504040204" pitchFamily="50" charset="-128"/>
                  <a:cs typeface="Times New Roman" panose="02020603050405020304" pitchFamily="18" charset="0"/>
                </a:rPr>
                <a:t>海運業：</a:t>
              </a:r>
              <a:endParaRPr lang="en-US" altLang="ja-JP" sz="1600" kern="100" dirty="0">
                <a:solidFill>
                  <a:prstClr val="black"/>
                </a:solidFill>
                <a:latin typeface="Meiryo UI" panose="020B0604030504040204" pitchFamily="50" charset="-128"/>
                <a:cs typeface="Times New Roman" panose="02020603050405020304" pitchFamily="18" charset="0"/>
              </a:endParaRPr>
            </a:p>
            <a:p>
              <a:pPr algn="r" fontAlgn="base">
                <a:spcBef>
                  <a:spcPct val="0"/>
                </a:spcBef>
                <a:defRPr/>
              </a:pPr>
              <a:r>
                <a:rPr lang="ja-JP" altLang="en-US" sz="1600" kern="100" dirty="0">
                  <a:solidFill>
                    <a:prstClr val="black"/>
                  </a:solidFill>
                  <a:latin typeface="Meiryo UI" panose="020B0604030504040204" pitchFamily="50" charset="-128"/>
                  <a:cs typeface="Times New Roman" panose="02020603050405020304" pitchFamily="18" charset="0"/>
                </a:rPr>
                <a:t>情報・通信：</a:t>
              </a:r>
              <a:endParaRPr lang="en-US" altLang="ja-JP" sz="1600" kern="100" dirty="0">
                <a:solidFill>
                  <a:prstClr val="black"/>
                </a:solidFill>
                <a:latin typeface="Meiryo UI" panose="020B0604030504040204" pitchFamily="50" charset="-128"/>
                <a:cs typeface="Times New Roman" panose="02020603050405020304" pitchFamily="18" charset="0"/>
              </a:endParaRPr>
            </a:p>
            <a:p>
              <a:pPr algn="r" fontAlgn="base">
                <a:spcBef>
                  <a:spcPct val="0"/>
                </a:spcBef>
                <a:defRPr/>
              </a:pPr>
              <a:r>
                <a:rPr lang="ja-JP" altLang="en-US" sz="1600" kern="100" dirty="0">
                  <a:solidFill>
                    <a:prstClr val="black"/>
                  </a:solidFill>
                  <a:latin typeface="Meiryo UI" panose="020B0604030504040204" pitchFamily="50" charset="-128"/>
                  <a:cs typeface="Times New Roman" panose="02020603050405020304" pitchFamily="18" charset="0"/>
                </a:rPr>
                <a:t>小売業：</a:t>
              </a:r>
              <a:endParaRPr lang="en-US" altLang="ja-JP" sz="1600" kern="100" dirty="0">
                <a:solidFill>
                  <a:prstClr val="black"/>
                </a:solidFill>
                <a:latin typeface="Meiryo UI" panose="020B0604030504040204" pitchFamily="50" charset="-128"/>
                <a:cs typeface="Times New Roman" panose="02020603050405020304" pitchFamily="18" charset="0"/>
              </a:endParaRPr>
            </a:p>
            <a:p>
              <a:pPr algn="r" fontAlgn="base">
                <a:spcBef>
                  <a:spcPct val="0"/>
                </a:spcBef>
                <a:defRPr/>
              </a:pPr>
              <a:r>
                <a:rPr lang="ja-JP" altLang="en-US" sz="1600" kern="100" dirty="0">
                  <a:solidFill>
                    <a:prstClr val="black"/>
                  </a:solidFill>
                  <a:latin typeface="Meiryo UI" panose="020B0604030504040204" pitchFamily="50" charset="-128"/>
                  <a:cs typeface="Times New Roman" panose="02020603050405020304" pitchFamily="18" charset="0"/>
                </a:rPr>
                <a:t>保険業：</a:t>
              </a:r>
              <a:endParaRPr lang="en-US" altLang="ja-JP" sz="1600" kern="100" dirty="0">
                <a:solidFill>
                  <a:prstClr val="black"/>
                </a:solidFill>
                <a:latin typeface="Meiryo UI" panose="020B0604030504040204" pitchFamily="50" charset="-128"/>
                <a:cs typeface="Times New Roman" panose="02020603050405020304" pitchFamily="18" charset="0"/>
              </a:endParaRPr>
            </a:p>
            <a:p>
              <a:pPr algn="r" fontAlgn="base">
                <a:spcBef>
                  <a:spcPct val="0"/>
                </a:spcBef>
                <a:defRPr/>
              </a:pPr>
              <a:r>
                <a:rPr lang="ja-JP" altLang="en-US" sz="1600" kern="100" dirty="0">
                  <a:solidFill>
                    <a:prstClr val="black"/>
                  </a:solidFill>
                  <a:latin typeface="Meiryo UI" panose="020B0604030504040204" pitchFamily="50" charset="-128"/>
                  <a:cs typeface="Times New Roman" panose="02020603050405020304" pitchFamily="18" charset="0"/>
                </a:rPr>
                <a:t>不動産業：</a:t>
              </a:r>
              <a:endParaRPr lang="en-US" altLang="ja-JP" sz="1600" kern="100" dirty="0">
                <a:solidFill>
                  <a:prstClr val="black"/>
                </a:solidFill>
                <a:latin typeface="Meiryo UI" panose="020B0604030504040204" pitchFamily="50" charset="-128"/>
                <a:cs typeface="Times New Roman" panose="02020603050405020304" pitchFamily="18" charset="0"/>
              </a:endParaRPr>
            </a:p>
            <a:p>
              <a:pPr algn="r" fontAlgn="base">
                <a:spcBef>
                  <a:spcPct val="0"/>
                </a:spcBef>
                <a:defRPr/>
              </a:pPr>
              <a:r>
                <a:rPr lang="ja-JP" altLang="en-US" sz="1600" kern="100" dirty="0">
                  <a:solidFill>
                    <a:prstClr val="black"/>
                  </a:solidFill>
                  <a:latin typeface="Meiryo UI" panose="020B0604030504040204" pitchFamily="50" charset="-128"/>
                  <a:cs typeface="Times New Roman" panose="02020603050405020304" pitchFamily="18" charset="0"/>
                </a:rPr>
                <a:t>サービス業：</a:t>
              </a:r>
              <a:endParaRPr lang="ja-JP" altLang="ja-JP" sz="1600" kern="100" dirty="0">
                <a:solidFill>
                  <a:prstClr val="black"/>
                </a:solidFill>
                <a:latin typeface="Meiryo UI" panose="020B0604030504040204" pitchFamily="50" charset="-128"/>
                <a:cs typeface="Times New Roman" panose="02020603050405020304" pitchFamily="18" charset="0"/>
              </a:endParaRPr>
            </a:p>
          </p:txBody>
        </p:sp>
      </p:grpSp>
      <p:sp>
        <p:nvSpPr>
          <p:cNvPr id="22" name="テキスト ボックス 21"/>
          <p:cNvSpPr txBox="1"/>
          <p:nvPr/>
        </p:nvSpPr>
        <p:spPr>
          <a:xfrm>
            <a:off x="593724" y="2224596"/>
            <a:ext cx="2492990" cy="400110"/>
          </a:xfrm>
          <a:prstGeom prst="rect">
            <a:avLst/>
          </a:prstGeom>
          <a:noFill/>
        </p:spPr>
        <p:txBody>
          <a:bodyPr wrap="none" rtlCol="0">
            <a:spAutoFit/>
          </a:bodyPr>
          <a:lstStyle/>
          <a:p>
            <a:r>
              <a:rPr lang="ja-JP" altLang="en-US" sz="2000" b="1" dirty="0">
                <a:latin typeface="+mn-ea"/>
                <a:ea typeface="+mn-ea"/>
              </a:rPr>
              <a:t>個社別支援企業一覧</a:t>
            </a:r>
            <a:endParaRPr kumimoji="1" lang="ja-JP" altLang="en-US" sz="2000" b="1" dirty="0">
              <a:latin typeface="+mn-ea"/>
              <a:ea typeface="+mn-ea"/>
            </a:endParaRPr>
          </a:p>
        </p:txBody>
      </p:sp>
      <p:sp>
        <p:nvSpPr>
          <p:cNvPr id="23" name="テキスト ボックス 22"/>
          <p:cNvSpPr txBox="1"/>
          <p:nvPr/>
        </p:nvSpPr>
        <p:spPr>
          <a:xfrm>
            <a:off x="7895560" y="3199956"/>
            <a:ext cx="2305824" cy="646331"/>
          </a:xfrm>
          <a:prstGeom prst="rect">
            <a:avLst/>
          </a:prstGeom>
          <a:noFill/>
        </p:spPr>
        <p:txBody>
          <a:bodyPr wrap="none" rtlCol="0">
            <a:spAutoFit/>
          </a:bodyPr>
          <a:lstStyle/>
          <a:p>
            <a:r>
              <a:rPr lang="ja-JP" altLang="ja-JP" sz="12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12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a:t>
            </a:r>
            <a:r>
              <a:rPr lang="ja-JP" altLang="ja-JP" sz="12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五十音順</a:t>
            </a:r>
            <a:endParaRPr lang="en-US" altLang="ja-JP" sz="1200" dirty="0">
              <a:solidFill>
                <a:prstClr val="black"/>
              </a:solidFill>
              <a:latin typeface="Meiryo UI" panose="020B0604030504040204" pitchFamily="50" charset="-128"/>
              <a:ea typeface="Meiryo UI" panose="020B0604030504040204" pitchFamily="50" charset="-128"/>
            </a:endParaRPr>
          </a:p>
          <a:p>
            <a:r>
              <a:rPr lang="ja-JP" altLang="en-US" sz="1200" dirty="0">
                <a:solidFill>
                  <a:srgbClr val="FF0000"/>
                </a:solidFill>
                <a:latin typeface="Meiryo UI" panose="020B0604030504040204" pitchFamily="50" charset="-128"/>
                <a:ea typeface="Meiryo UI" panose="020B0604030504040204" pitchFamily="50" charset="-128"/>
              </a:rPr>
              <a:t>　 赤文字</a:t>
            </a:r>
            <a:r>
              <a:rPr lang="ja-JP" altLang="en-US" sz="1200" dirty="0">
                <a:solidFill>
                  <a:prstClr val="black"/>
                </a:solidFill>
                <a:latin typeface="Meiryo UI" panose="020B0604030504040204" pitchFamily="50" charset="-128"/>
                <a:ea typeface="Meiryo UI" panose="020B0604030504040204" pitchFamily="50" charset="-128"/>
              </a:rPr>
              <a:t>は</a:t>
            </a:r>
            <a:r>
              <a:rPr lang="en-US" altLang="ja-JP" sz="1200" dirty="0">
                <a:solidFill>
                  <a:prstClr val="black"/>
                </a:solidFill>
                <a:latin typeface="Meiryo UI" panose="020B0604030504040204" pitchFamily="50" charset="-128"/>
                <a:ea typeface="Meiryo UI" panose="020B0604030504040204" pitchFamily="50" charset="-128"/>
              </a:rPr>
              <a:t>SBT</a:t>
            </a:r>
            <a:r>
              <a:rPr lang="ja-JP" altLang="en-US" sz="1200" dirty="0">
                <a:solidFill>
                  <a:prstClr val="black"/>
                </a:solidFill>
                <a:latin typeface="Meiryo UI" panose="020B0604030504040204" pitchFamily="50" charset="-128"/>
                <a:ea typeface="Meiryo UI" panose="020B0604030504040204" pitchFamily="50" charset="-128"/>
              </a:rPr>
              <a:t>認定取得済企業</a:t>
            </a:r>
            <a:endParaRPr lang="en-US" altLang="ja-JP" sz="1200" dirty="0">
              <a:solidFill>
                <a:prstClr val="black"/>
              </a:solidFill>
              <a:latin typeface="Meiryo UI" panose="020B0604030504040204" pitchFamily="50" charset="-128"/>
              <a:ea typeface="Meiryo UI" panose="020B0604030504040204" pitchFamily="50" charset="-128"/>
            </a:endParaRPr>
          </a:p>
          <a:p>
            <a:r>
              <a:rPr lang="ja-JP" altLang="en-US" sz="1200" dirty="0">
                <a:solidFill>
                  <a:prstClr val="black"/>
                </a:solidFill>
                <a:latin typeface="Meiryo UI" panose="020B0604030504040204" pitchFamily="50" charset="-128"/>
                <a:ea typeface="Meiryo UI" panose="020B0604030504040204" pitchFamily="50" charset="-128"/>
              </a:rPr>
              <a:t>   </a:t>
            </a:r>
            <a:r>
              <a:rPr lang="ja-JP" altLang="en-US" sz="1200" dirty="0">
                <a:solidFill>
                  <a:srgbClr val="0033CC"/>
                </a:solidFill>
                <a:latin typeface="Meiryo UI" panose="020B0604030504040204" pitchFamily="50" charset="-128"/>
                <a:ea typeface="Meiryo UI" panose="020B0604030504040204" pitchFamily="50" charset="-128"/>
              </a:rPr>
              <a:t>青文字</a:t>
            </a:r>
            <a:r>
              <a:rPr lang="ja-JP" altLang="en-US" sz="1200" dirty="0">
                <a:solidFill>
                  <a:prstClr val="black"/>
                </a:solidFill>
                <a:latin typeface="Meiryo UI" panose="020B0604030504040204" pitchFamily="50" charset="-128"/>
                <a:ea typeface="Meiryo UI" panose="020B0604030504040204" pitchFamily="50" charset="-128"/>
              </a:rPr>
              <a:t>は</a:t>
            </a:r>
            <a:r>
              <a:rPr lang="en-US" altLang="ja-JP" sz="1200" dirty="0">
                <a:solidFill>
                  <a:prstClr val="black"/>
                </a:solidFill>
                <a:latin typeface="Meiryo UI" panose="020B0604030504040204" pitchFamily="50" charset="-128"/>
                <a:ea typeface="Meiryo UI" panose="020B0604030504040204" pitchFamily="50" charset="-128"/>
              </a:rPr>
              <a:t>SBT</a:t>
            </a:r>
            <a:r>
              <a:rPr lang="ja-JP" altLang="en-US" sz="1200" dirty="0">
                <a:solidFill>
                  <a:prstClr val="black"/>
                </a:solidFill>
                <a:latin typeface="Meiryo UI" panose="020B0604030504040204" pitchFamily="50" charset="-128"/>
                <a:ea typeface="Meiryo UI" panose="020B0604030504040204" pitchFamily="50" charset="-128"/>
              </a:rPr>
              <a:t>設定コミット企業</a:t>
            </a:r>
            <a:endParaRPr kumimoji="0" lang="en-US" altLang="ja-JP" sz="1200" kern="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899782972"/>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sz="2400" dirty="0"/>
              <a:t>2020</a:t>
            </a:r>
            <a:r>
              <a:rPr kumimoji="1" lang="ja-JP" altLang="en-US" sz="2400" dirty="0"/>
              <a:t>年度 環境省中小企業版</a:t>
            </a:r>
            <a:r>
              <a:rPr kumimoji="1" lang="en-US" altLang="ja-JP" sz="2400" dirty="0"/>
              <a:t>SBT</a:t>
            </a:r>
            <a:r>
              <a:rPr kumimoji="1" lang="ja-JP" altLang="en-US" sz="2400" dirty="0"/>
              <a:t>・</a:t>
            </a:r>
            <a:r>
              <a:rPr kumimoji="1" lang="en-US" altLang="ja-JP" sz="2400" dirty="0"/>
              <a:t>RE100</a:t>
            </a:r>
            <a:r>
              <a:rPr kumimoji="1" lang="ja-JP" altLang="en-US" sz="2400" dirty="0"/>
              <a:t>の設定支援</a:t>
            </a:r>
          </a:p>
        </p:txBody>
      </p:sp>
      <p:sp>
        <p:nvSpPr>
          <p:cNvPr id="3" name="コンテンツ プレースホルダー 2"/>
          <p:cNvSpPr>
            <a:spLocks noGrp="1"/>
          </p:cNvSpPr>
          <p:nvPr>
            <p:ph sz="quarter" idx="12"/>
          </p:nvPr>
        </p:nvSpPr>
        <p:spPr>
          <a:xfrm>
            <a:off x="161925" y="1110920"/>
            <a:ext cx="10367963" cy="1327438"/>
          </a:xfrm>
        </p:spPr>
        <p:txBody>
          <a:bodyPr/>
          <a:lstStyle/>
          <a:p>
            <a:r>
              <a:rPr lang="ja-JP" altLang="en-US" dirty="0"/>
              <a:t>中小企業を対象として、</a:t>
            </a:r>
            <a:r>
              <a:rPr lang="en-US" altLang="ja-JP" dirty="0"/>
              <a:t>17</a:t>
            </a:r>
            <a:r>
              <a:rPr lang="ja-JP" altLang="en-US" dirty="0"/>
              <a:t>社の応募企業のうち</a:t>
            </a:r>
            <a:r>
              <a:rPr lang="en-US" altLang="ja-JP" dirty="0"/>
              <a:t>15</a:t>
            </a:r>
            <a:r>
              <a:rPr lang="ja-JP" altLang="en-US" dirty="0"/>
              <a:t>社に対して中小企業用に特化した</a:t>
            </a:r>
            <a:r>
              <a:rPr lang="en-US" altLang="ja-JP" dirty="0"/>
              <a:t>SBT</a:t>
            </a:r>
            <a:r>
              <a:rPr lang="ja-JP" altLang="en-US" dirty="0"/>
              <a:t>や、</a:t>
            </a:r>
            <a:r>
              <a:rPr lang="en-US" altLang="ja-JP" dirty="0"/>
              <a:t>RE100</a:t>
            </a:r>
            <a:r>
              <a:rPr lang="ja-JP" altLang="en-US" dirty="0"/>
              <a:t>の設定支援を実施</a:t>
            </a:r>
            <a:endParaRPr lang="en-US" altLang="ja-JP" dirty="0"/>
          </a:p>
          <a:p>
            <a:pPr>
              <a:buClr>
                <a:schemeClr val="tx1"/>
              </a:buClr>
            </a:pPr>
            <a:r>
              <a:rPr lang="en-US" altLang="ja-JP" b="1" dirty="0">
                <a:solidFill>
                  <a:srgbClr val="FF0000"/>
                </a:solidFill>
              </a:rPr>
              <a:t>15</a:t>
            </a:r>
            <a:r>
              <a:rPr lang="ja-JP" altLang="en-US" b="1" dirty="0">
                <a:solidFill>
                  <a:srgbClr val="FF0000"/>
                </a:solidFill>
              </a:rPr>
              <a:t>社中</a:t>
            </a:r>
            <a:r>
              <a:rPr lang="en-US" altLang="ja-JP" b="1" dirty="0">
                <a:solidFill>
                  <a:srgbClr val="FF0000"/>
                </a:solidFill>
              </a:rPr>
              <a:t>10</a:t>
            </a:r>
            <a:r>
              <a:rPr lang="ja-JP" altLang="en-US" b="1" dirty="0">
                <a:solidFill>
                  <a:srgbClr val="FF0000"/>
                </a:solidFill>
              </a:rPr>
              <a:t>社が認定取得</a:t>
            </a:r>
            <a:endParaRPr lang="en-US" altLang="ja-JP" b="1" dirty="0">
              <a:solidFill>
                <a:srgbClr val="FF0000"/>
              </a:solidFill>
            </a:endParaRPr>
          </a:p>
        </p:txBody>
      </p:sp>
      <p:grpSp>
        <p:nvGrpSpPr>
          <p:cNvPr id="19" name="グループ化 18"/>
          <p:cNvGrpSpPr/>
          <p:nvPr/>
        </p:nvGrpSpPr>
        <p:grpSpPr>
          <a:xfrm>
            <a:off x="754770" y="2970240"/>
            <a:ext cx="9446613" cy="4524316"/>
            <a:chOff x="882868" y="2278826"/>
            <a:chExt cx="5251768" cy="2515257"/>
          </a:xfrm>
        </p:grpSpPr>
        <p:sp>
          <p:nvSpPr>
            <p:cNvPr id="20" name="テキスト ボックス 19"/>
            <p:cNvSpPr txBox="1"/>
            <p:nvPr/>
          </p:nvSpPr>
          <p:spPr>
            <a:xfrm>
              <a:off x="1958622" y="2278827"/>
              <a:ext cx="4176014" cy="2515256"/>
            </a:xfrm>
            <a:prstGeom prst="rect">
              <a:avLst/>
            </a:prstGeom>
            <a:noFill/>
          </p:spPr>
          <p:txBody>
            <a:bodyPr wrap="square" rtlCol="0">
              <a:spAutoFit/>
            </a:bodyPr>
            <a:lstStyle/>
            <a:p>
              <a:pPr fontAlgn="base">
                <a:spcBef>
                  <a:spcPct val="0"/>
                </a:spcBef>
                <a:spcAft>
                  <a:spcPct val="0"/>
                </a:spcAft>
              </a:pPr>
              <a:r>
                <a:rPr lang="ja-JP" altLang="en-US" sz="2400" dirty="0">
                  <a:solidFill>
                    <a:srgbClr val="FF0000"/>
                  </a:solidFill>
                </a:rPr>
                <a:t>八洲建設</a:t>
              </a:r>
              <a:endParaRPr lang="en-US" altLang="ja-JP" sz="2400" dirty="0">
                <a:solidFill>
                  <a:srgbClr val="FF0000"/>
                </a:solidFill>
              </a:endParaRPr>
            </a:p>
            <a:p>
              <a:pPr fontAlgn="base">
                <a:spcBef>
                  <a:spcPct val="0"/>
                </a:spcBef>
                <a:spcAft>
                  <a:spcPct val="0"/>
                </a:spcAft>
              </a:pPr>
              <a:r>
                <a:rPr lang="ja-JP" altLang="en-US" sz="2400" dirty="0">
                  <a:solidFill>
                    <a:prstClr val="black"/>
                  </a:solidFill>
                </a:rPr>
                <a:t>篠原化学</a:t>
              </a:r>
              <a:endParaRPr lang="en-US" altLang="ja-JP" sz="2400" dirty="0">
                <a:solidFill>
                  <a:prstClr val="black"/>
                </a:solidFill>
              </a:endParaRPr>
            </a:p>
            <a:p>
              <a:pPr fontAlgn="base">
                <a:spcBef>
                  <a:spcPct val="0"/>
                </a:spcBef>
                <a:spcAft>
                  <a:spcPct val="0"/>
                </a:spcAft>
              </a:pPr>
              <a:r>
                <a:rPr lang="ja-JP" altLang="en-US" sz="2400" dirty="0">
                  <a:solidFill>
                    <a:prstClr val="black"/>
                  </a:solidFill>
                </a:rPr>
                <a:t>和泉／セッツ</a:t>
              </a:r>
            </a:p>
            <a:p>
              <a:pPr fontAlgn="base">
                <a:spcBef>
                  <a:spcPct val="0"/>
                </a:spcBef>
                <a:spcAft>
                  <a:spcPct val="0"/>
                </a:spcAft>
              </a:pPr>
              <a:r>
                <a:rPr lang="ja-JP" altLang="en-US" sz="2400" dirty="0">
                  <a:solidFill>
                    <a:srgbClr val="FF0000"/>
                  </a:solidFill>
                </a:rPr>
                <a:t>協発工業</a:t>
              </a:r>
              <a:endParaRPr lang="en-US" altLang="ja-JP" sz="2400" dirty="0">
                <a:solidFill>
                  <a:srgbClr val="FF0000"/>
                </a:solidFill>
              </a:endParaRPr>
            </a:p>
            <a:p>
              <a:pPr fontAlgn="base">
                <a:spcBef>
                  <a:spcPct val="0"/>
                </a:spcBef>
                <a:spcAft>
                  <a:spcPct val="0"/>
                </a:spcAft>
              </a:pPr>
              <a:r>
                <a:rPr lang="ja-JP" altLang="en-US" sz="2400" dirty="0">
                  <a:solidFill>
                    <a:srgbClr val="FF0000"/>
                  </a:solidFill>
                </a:rPr>
                <a:t>榊原工業</a:t>
              </a:r>
              <a:endParaRPr lang="en-US" altLang="ja-JP" sz="2400" dirty="0">
                <a:solidFill>
                  <a:srgbClr val="FF0000"/>
                </a:solidFill>
              </a:endParaRPr>
            </a:p>
            <a:p>
              <a:pPr fontAlgn="base">
                <a:spcBef>
                  <a:spcPct val="0"/>
                </a:spcBef>
                <a:spcAft>
                  <a:spcPct val="0"/>
                </a:spcAft>
              </a:pPr>
              <a:r>
                <a:rPr lang="ja-JP" altLang="en-US" sz="2400" dirty="0">
                  <a:solidFill>
                    <a:srgbClr val="FF0000"/>
                  </a:solidFill>
                </a:rPr>
                <a:t>デジタルグリッド</a:t>
              </a:r>
              <a:endParaRPr lang="en-US" altLang="ja-JP" sz="2400" dirty="0">
                <a:solidFill>
                  <a:srgbClr val="FF0000"/>
                </a:solidFill>
              </a:endParaRPr>
            </a:p>
            <a:p>
              <a:pPr fontAlgn="base">
                <a:spcBef>
                  <a:spcPct val="0"/>
                </a:spcBef>
                <a:spcAft>
                  <a:spcPct val="0"/>
                </a:spcAft>
              </a:pPr>
              <a:r>
                <a:rPr lang="ja-JP" altLang="en-US" sz="2400" dirty="0">
                  <a:solidFill>
                    <a:srgbClr val="FF0000"/>
                  </a:solidFill>
                </a:rPr>
                <a:t>ゲットイット</a:t>
              </a:r>
              <a:endParaRPr lang="en-US" altLang="ja-JP" sz="2400" dirty="0">
                <a:solidFill>
                  <a:srgbClr val="FF0000"/>
                </a:solidFill>
              </a:endParaRPr>
            </a:p>
            <a:p>
              <a:pPr fontAlgn="base">
                <a:spcBef>
                  <a:spcPct val="0"/>
                </a:spcBef>
                <a:spcAft>
                  <a:spcPct val="0"/>
                </a:spcAft>
              </a:pPr>
              <a:r>
                <a:rPr lang="ja-JP" altLang="en-US" sz="2400" dirty="0">
                  <a:solidFill>
                    <a:srgbClr val="FF0000"/>
                  </a:solidFill>
                </a:rPr>
                <a:t>大同トレーディング</a:t>
              </a:r>
              <a:endParaRPr lang="en-US" altLang="ja-JP" sz="2400" dirty="0">
                <a:solidFill>
                  <a:srgbClr val="FF0000"/>
                </a:solidFill>
              </a:endParaRPr>
            </a:p>
            <a:p>
              <a:pPr fontAlgn="base">
                <a:spcBef>
                  <a:spcPct val="0"/>
                </a:spcBef>
                <a:spcAft>
                  <a:spcPct val="0"/>
                </a:spcAft>
              </a:pPr>
              <a:r>
                <a:rPr lang="ja-JP" altLang="en-US" sz="2400" dirty="0">
                  <a:solidFill>
                    <a:prstClr val="black"/>
                  </a:solidFill>
                </a:rPr>
                <a:t>ヴァンフォーレ山梨スポーツクラブ／</a:t>
              </a:r>
              <a:r>
                <a:rPr lang="ja-JP" altLang="en-US" sz="2400" dirty="0">
                  <a:solidFill>
                    <a:srgbClr val="FF0000"/>
                  </a:solidFill>
                </a:rPr>
                <a:t>日本ウエストン</a:t>
              </a:r>
              <a:r>
                <a:rPr lang="ja-JP" altLang="en-US" sz="2400" dirty="0">
                  <a:solidFill>
                    <a:prstClr val="black"/>
                  </a:solidFill>
                </a:rPr>
                <a:t>／</a:t>
              </a:r>
              <a:endParaRPr lang="en-US" altLang="ja-JP" sz="2400" dirty="0">
                <a:solidFill>
                  <a:prstClr val="black"/>
                </a:solidFill>
              </a:endParaRPr>
            </a:p>
            <a:p>
              <a:pPr fontAlgn="base">
                <a:spcBef>
                  <a:spcPct val="0"/>
                </a:spcBef>
                <a:spcAft>
                  <a:spcPct val="0"/>
                </a:spcAft>
              </a:pPr>
              <a:r>
                <a:rPr lang="ja-JP" altLang="en-US" sz="2400" dirty="0">
                  <a:solidFill>
                    <a:srgbClr val="FF0000"/>
                  </a:solidFill>
                </a:rPr>
                <a:t>ユタコロジー</a:t>
              </a:r>
              <a:endParaRPr lang="en-US" altLang="ja-JP" sz="2400" dirty="0">
                <a:solidFill>
                  <a:srgbClr val="FF0000"/>
                </a:solidFill>
              </a:endParaRPr>
            </a:p>
            <a:p>
              <a:pPr fontAlgn="base">
                <a:spcBef>
                  <a:spcPct val="0"/>
                </a:spcBef>
                <a:spcAft>
                  <a:spcPct val="0"/>
                </a:spcAft>
              </a:pPr>
              <a:r>
                <a:rPr lang="ja-JP" altLang="en-US" sz="2400" dirty="0">
                  <a:solidFill>
                    <a:prstClr val="black"/>
                  </a:solidFill>
                </a:rPr>
                <a:t>イノチオホールディングス／</a:t>
              </a:r>
              <a:r>
                <a:rPr lang="ja-JP" altLang="en-US" sz="2400" dirty="0">
                  <a:solidFill>
                    <a:srgbClr val="FF0000"/>
                  </a:solidFill>
                </a:rPr>
                <a:t>浜田</a:t>
              </a:r>
              <a:endParaRPr lang="en-US" altLang="ja-JP" sz="2400" dirty="0">
                <a:solidFill>
                  <a:srgbClr val="FF0000"/>
                </a:solidFill>
              </a:endParaRPr>
            </a:p>
            <a:p>
              <a:pPr fontAlgn="base">
                <a:spcBef>
                  <a:spcPct val="0"/>
                </a:spcBef>
                <a:spcAft>
                  <a:spcPct val="0"/>
                </a:spcAft>
              </a:pPr>
              <a:r>
                <a:rPr lang="en-US" altLang="ja-JP" sz="2400" dirty="0">
                  <a:solidFill>
                    <a:srgbClr val="FF0000"/>
                  </a:solidFill>
                </a:rPr>
                <a:t>Wood Life Company</a:t>
              </a:r>
              <a:r>
                <a:rPr lang="ja-JP" altLang="en-US" sz="2400" dirty="0">
                  <a:solidFill>
                    <a:srgbClr val="FF0000"/>
                  </a:solidFill>
                </a:rPr>
                <a:t>（旧：りさいくる</a:t>
              </a:r>
              <a:r>
                <a:rPr lang="en-US" altLang="ja-JP" sz="2400" dirty="0">
                  <a:solidFill>
                    <a:srgbClr val="FF0000"/>
                  </a:solidFill>
                </a:rPr>
                <a:t>inn</a:t>
              </a:r>
              <a:r>
                <a:rPr lang="ja-JP" altLang="en-US" sz="2400" dirty="0">
                  <a:solidFill>
                    <a:srgbClr val="FF0000"/>
                  </a:solidFill>
                </a:rPr>
                <a:t>京都）</a:t>
              </a:r>
              <a:endParaRPr lang="en-US" altLang="ja-JP" sz="2400" dirty="0">
                <a:solidFill>
                  <a:srgbClr val="FF0000"/>
                </a:solidFill>
              </a:endParaRPr>
            </a:p>
          </p:txBody>
        </p:sp>
        <p:sp>
          <p:nvSpPr>
            <p:cNvPr id="21" name="テキスト ボックス 20"/>
            <p:cNvSpPr txBox="1"/>
            <p:nvPr/>
          </p:nvSpPr>
          <p:spPr>
            <a:xfrm>
              <a:off x="882868" y="2278826"/>
              <a:ext cx="1214888" cy="2515257"/>
            </a:xfrm>
            <a:prstGeom prst="rect">
              <a:avLst/>
            </a:prstGeom>
            <a:noFill/>
          </p:spPr>
          <p:txBody>
            <a:bodyPr wrap="none" rtlCol="0">
              <a:spAutoFit/>
            </a:bodyPr>
            <a:lstStyle/>
            <a:p>
              <a:pPr algn="r" fontAlgn="base">
                <a:spcBef>
                  <a:spcPct val="0"/>
                </a:spcBef>
                <a:spcAft>
                  <a:spcPct val="0"/>
                </a:spcAft>
              </a:pPr>
              <a:r>
                <a:rPr lang="ja-JP" altLang="en-US" sz="2400" dirty="0">
                  <a:solidFill>
                    <a:prstClr val="black"/>
                  </a:solidFill>
                </a:rPr>
                <a:t>建設業：</a:t>
              </a:r>
              <a:endParaRPr lang="en-US" altLang="ja-JP" sz="2400" dirty="0">
                <a:solidFill>
                  <a:prstClr val="black"/>
                </a:solidFill>
              </a:endParaRPr>
            </a:p>
            <a:p>
              <a:pPr algn="r" fontAlgn="base">
                <a:spcBef>
                  <a:spcPct val="0"/>
                </a:spcBef>
                <a:spcAft>
                  <a:spcPct val="0"/>
                </a:spcAft>
              </a:pPr>
              <a:r>
                <a:rPr lang="ja-JP" altLang="en-US" sz="2400" dirty="0">
                  <a:solidFill>
                    <a:prstClr val="black"/>
                  </a:solidFill>
                </a:rPr>
                <a:t>繊維製品：</a:t>
              </a:r>
              <a:endParaRPr lang="en-US" altLang="ja-JP" sz="2400" dirty="0">
                <a:solidFill>
                  <a:prstClr val="black"/>
                </a:solidFill>
              </a:endParaRPr>
            </a:p>
            <a:p>
              <a:pPr algn="r" fontAlgn="base">
                <a:spcBef>
                  <a:spcPct val="0"/>
                </a:spcBef>
                <a:spcAft>
                  <a:spcPct val="0"/>
                </a:spcAft>
              </a:pPr>
              <a:r>
                <a:rPr lang="ja-JP" altLang="en-US" sz="2400" dirty="0">
                  <a:solidFill>
                    <a:prstClr val="black"/>
                  </a:solidFill>
                </a:rPr>
                <a:t>化学：</a:t>
              </a:r>
              <a:endParaRPr lang="en-US" altLang="ja-JP" sz="2400" dirty="0">
                <a:solidFill>
                  <a:prstClr val="black"/>
                </a:solidFill>
              </a:endParaRPr>
            </a:p>
            <a:p>
              <a:pPr algn="r" fontAlgn="base">
                <a:spcBef>
                  <a:spcPct val="0"/>
                </a:spcBef>
                <a:spcAft>
                  <a:spcPct val="0"/>
                </a:spcAft>
              </a:pPr>
              <a:r>
                <a:rPr lang="ja-JP" altLang="en-US" sz="2400" dirty="0">
                  <a:solidFill>
                    <a:prstClr val="black"/>
                  </a:solidFill>
                </a:rPr>
                <a:t>輸送用機器：</a:t>
              </a:r>
              <a:endParaRPr lang="en-US" altLang="ja-JP" sz="2400" dirty="0">
                <a:solidFill>
                  <a:prstClr val="black"/>
                </a:solidFill>
              </a:endParaRPr>
            </a:p>
            <a:p>
              <a:pPr algn="r" fontAlgn="base">
                <a:spcBef>
                  <a:spcPct val="0"/>
                </a:spcBef>
                <a:spcAft>
                  <a:spcPct val="0"/>
                </a:spcAft>
              </a:pPr>
              <a:r>
                <a:rPr lang="ja-JP" altLang="en-US" sz="2400" dirty="0">
                  <a:solidFill>
                    <a:prstClr val="black"/>
                  </a:solidFill>
                </a:rPr>
                <a:t>その他製品：</a:t>
              </a:r>
              <a:endParaRPr lang="en-US" altLang="ja-JP" sz="2400" dirty="0">
                <a:solidFill>
                  <a:prstClr val="black"/>
                </a:solidFill>
              </a:endParaRPr>
            </a:p>
            <a:p>
              <a:pPr algn="r" fontAlgn="base">
                <a:spcBef>
                  <a:spcPct val="0"/>
                </a:spcBef>
                <a:spcAft>
                  <a:spcPct val="0"/>
                </a:spcAft>
              </a:pPr>
              <a:r>
                <a:rPr lang="ja-JP" altLang="en-US" sz="2400" dirty="0">
                  <a:solidFill>
                    <a:prstClr val="black"/>
                  </a:solidFill>
                </a:rPr>
                <a:t>電気・ガス業：</a:t>
              </a:r>
              <a:endParaRPr lang="en-US" altLang="ja-JP" sz="2400" dirty="0">
                <a:solidFill>
                  <a:prstClr val="black"/>
                </a:solidFill>
              </a:endParaRPr>
            </a:p>
            <a:p>
              <a:pPr algn="r" fontAlgn="base">
                <a:spcBef>
                  <a:spcPct val="0"/>
                </a:spcBef>
                <a:spcAft>
                  <a:spcPct val="0"/>
                </a:spcAft>
              </a:pPr>
              <a:r>
                <a:rPr lang="ja-JP" altLang="en-US" sz="2400" dirty="0">
                  <a:solidFill>
                    <a:prstClr val="black"/>
                  </a:solidFill>
                </a:rPr>
                <a:t>情報・通信業：</a:t>
              </a:r>
              <a:endParaRPr lang="en-US" altLang="ja-JP" sz="2400" dirty="0">
                <a:solidFill>
                  <a:prstClr val="black"/>
                </a:solidFill>
              </a:endParaRPr>
            </a:p>
            <a:p>
              <a:pPr algn="r" fontAlgn="base">
                <a:spcBef>
                  <a:spcPct val="0"/>
                </a:spcBef>
                <a:spcAft>
                  <a:spcPct val="0"/>
                </a:spcAft>
              </a:pPr>
              <a:r>
                <a:rPr lang="ja-JP" altLang="en-US" sz="2400" dirty="0">
                  <a:solidFill>
                    <a:prstClr val="black"/>
                  </a:solidFill>
                </a:rPr>
                <a:t>卸売業：</a:t>
              </a:r>
              <a:endParaRPr lang="en-US" altLang="ja-JP" sz="2400" dirty="0">
                <a:solidFill>
                  <a:prstClr val="black"/>
                </a:solidFill>
              </a:endParaRPr>
            </a:p>
            <a:p>
              <a:pPr algn="r" fontAlgn="base">
                <a:spcBef>
                  <a:spcPct val="0"/>
                </a:spcBef>
                <a:spcAft>
                  <a:spcPct val="0"/>
                </a:spcAft>
              </a:pPr>
              <a:r>
                <a:rPr lang="ja-JP" altLang="en-US" sz="2400" dirty="0">
                  <a:solidFill>
                    <a:prstClr val="black"/>
                  </a:solidFill>
                </a:rPr>
                <a:t>サービス業：</a:t>
              </a:r>
              <a:endParaRPr lang="en-US" altLang="ja-JP" sz="2400" dirty="0">
                <a:solidFill>
                  <a:prstClr val="black"/>
                </a:solidFill>
              </a:endParaRPr>
            </a:p>
            <a:p>
              <a:pPr algn="r" fontAlgn="base">
                <a:spcBef>
                  <a:spcPct val="0"/>
                </a:spcBef>
                <a:spcAft>
                  <a:spcPct val="0"/>
                </a:spcAft>
              </a:pPr>
              <a:endParaRPr lang="en-US" altLang="ja-JP" sz="2400" dirty="0">
                <a:solidFill>
                  <a:prstClr val="black"/>
                </a:solidFill>
              </a:endParaRPr>
            </a:p>
            <a:p>
              <a:pPr algn="r" fontAlgn="base">
                <a:spcBef>
                  <a:spcPct val="0"/>
                </a:spcBef>
                <a:spcAft>
                  <a:spcPct val="0"/>
                </a:spcAft>
              </a:pPr>
              <a:r>
                <a:rPr lang="ja-JP" altLang="en-US" sz="2400" dirty="0">
                  <a:solidFill>
                    <a:prstClr val="black"/>
                  </a:solidFill>
                </a:rPr>
                <a:t>その他企業：</a:t>
              </a:r>
              <a:endParaRPr lang="en-US" altLang="ja-JP" sz="2400" dirty="0">
                <a:solidFill>
                  <a:prstClr val="black"/>
                </a:solidFill>
              </a:endParaRPr>
            </a:p>
            <a:p>
              <a:pPr algn="r" fontAlgn="base">
                <a:spcBef>
                  <a:spcPct val="0"/>
                </a:spcBef>
                <a:spcAft>
                  <a:spcPct val="0"/>
                </a:spcAft>
              </a:pPr>
              <a:r>
                <a:rPr lang="ja-JP" altLang="en-US" sz="2400" dirty="0">
                  <a:solidFill>
                    <a:prstClr val="black"/>
                  </a:solidFill>
                </a:rPr>
                <a:t>その他の法人：</a:t>
              </a:r>
              <a:endParaRPr lang="en-US" altLang="ja-JP" sz="2400" dirty="0">
                <a:solidFill>
                  <a:prstClr val="black"/>
                </a:solidFill>
              </a:endParaRPr>
            </a:p>
          </p:txBody>
        </p:sp>
      </p:grpSp>
      <p:sp>
        <p:nvSpPr>
          <p:cNvPr id="22" name="テキスト ボックス 21"/>
          <p:cNvSpPr txBox="1"/>
          <p:nvPr/>
        </p:nvSpPr>
        <p:spPr>
          <a:xfrm>
            <a:off x="593724" y="2630996"/>
            <a:ext cx="5888792" cy="400110"/>
          </a:xfrm>
          <a:prstGeom prst="rect">
            <a:avLst/>
          </a:prstGeom>
          <a:noFill/>
        </p:spPr>
        <p:txBody>
          <a:bodyPr wrap="none" rtlCol="0">
            <a:spAutoFit/>
          </a:bodyPr>
          <a:lstStyle/>
          <a:p>
            <a:r>
              <a:rPr lang="ja-JP" altLang="en-US" sz="2000" b="1" dirty="0">
                <a:latin typeface="+mn-ea"/>
              </a:rPr>
              <a:t>中小企業版</a:t>
            </a:r>
            <a:r>
              <a:rPr lang="en-US" altLang="ja-JP" sz="2000" b="1" dirty="0">
                <a:latin typeface="+mn-ea"/>
              </a:rPr>
              <a:t>SBT</a:t>
            </a:r>
            <a:r>
              <a:rPr lang="ja-JP" altLang="en-US" sz="2000" b="1" dirty="0">
                <a:latin typeface="+mn-ea"/>
              </a:rPr>
              <a:t>・</a:t>
            </a:r>
            <a:r>
              <a:rPr lang="en-US" altLang="ja-JP" sz="2000" b="1" dirty="0">
                <a:latin typeface="+mn-ea"/>
              </a:rPr>
              <a:t>RE100</a:t>
            </a:r>
            <a:r>
              <a:rPr lang="ja-JP" altLang="en-US" sz="2000" b="1" dirty="0">
                <a:latin typeface="+mn-ea"/>
              </a:rPr>
              <a:t>の設定支援 対象企業一覧</a:t>
            </a:r>
          </a:p>
        </p:txBody>
      </p:sp>
      <p:sp>
        <p:nvSpPr>
          <p:cNvPr id="23" name="テキスト ボックス 22"/>
          <p:cNvSpPr txBox="1"/>
          <p:nvPr/>
        </p:nvSpPr>
        <p:spPr>
          <a:xfrm>
            <a:off x="7895560" y="2630996"/>
            <a:ext cx="2305824" cy="646331"/>
          </a:xfrm>
          <a:prstGeom prst="rect">
            <a:avLst/>
          </a:prstGeom>
          <a:noFill/>
        </p:spPr>
        <p:txBody>
          <a:bodyPr wrap="none" rtlCol="0">
            <a:spAutoFit/>
          </a:bodyPr>
          <a:lstStyle/>
          <a:p>
            <a:r>
              <a:rPr lang="ja-JP" altLang="ja-JP" sz="12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12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a:t>
            </a:r>
            <a:r>
              <a:rPr lang="ja-JP" altLang="ja-JP" sz="12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五十音順</a:t>
            </a:r>
            <a:endParaRPr lang="en-US" altLang="ja-JP" sz="1200" dirty="0">
              <a:solidFill>
                <a:prstClr val="black"/>
              </a:solidFill>
              <a:latin typeface="Meiryo UI" panose="020B0604030504040204" pitchFamily="50" charset="-128"/>
              <a:ea typeface="Meiryo UI" panose="020B0604030504040204" pitchFamily="50" charset="-128"/>
            </a:endParaRPr>
          </a:p>
          <a:p>
            <a:r>
              <a:rPr lang="ja-JP" altLang="en-US" sz="1200" dirty="0">
                <a:solidFill>
                  <a:srgbClr val="FF0000"/>
                </a:solidFill>
                <a:latin typeface="Meiryo UI" panose="020B0604030504040204" pitchFamily="50" charset="-128"/>
                <a:ea typeface="Meiryo UI" panose="020B0604030504040204" pitchFamily="50" charset="-128"/>
              </a:rPr>
              <a:t>　 赤文字</a:t>
            </a:r>
            <a:r>
              <a:rPr lang="ja-JP" altLang="en-US" sz="1200" dirty="0">
                <a:solidFill>
                  <a:prstClr val="black"/>
                </a:solidFill>
                <a:latin typeface="Meiryo UI" panose="020B0604030504040204" pitchFamily="50" charset="-128"/>
                <a:ea typeface="Meiryo UI" panose="020B0604030504040204" pitchFamily="50" charset="-128"/>
              </a:rPr>
              <a:t>は</a:t>
            </a:r>
            <a:r>
              <a:rPr lang="en-US" altLang="ja-JP" sz="1200" dirty="0">
                <a:solidFill>
                  <a:prstClr val="black"/>
                </a:solidFill>
                <a:latin typeface="Meiryo UI" panose="020B0604030504040204" pitchFamily="50" charset="-128"/>
                <a:ea typeface="Meiryo UI" panose="020B0604030504040204" pitchFamily="50" charset="-128"/>
              </a:rPr>
              <a:t>SBT</a:t>
            </a:r>
            <a:r>
              <a:rPr lang="ja-JP" altLang="en-US" sz="1200" dirty="0">
                <a:solidFill>
                  <a:prstClr val="black"/>
                </a:solidFill>
                <a:latin typeface="Meiryo UI" panose="020B0604030504040204" pitchFamily="50" charset="-128"/>
                <a:ea typeface="Meiryo UI" panose="020B0604030504040204" pitchFamily="50" charset="-128"/>
              </a:rPr>
              <a:t>認定取得済企業</a:t>
            </a:r>
            <a:endParaRPr lang="en-US" altLang="ja-JP" sz="1200" dirty="0">
              <a:solidFill>
                <a:prstClr val="black"/>
              </a:solidFill>
              <a:latin typeface="Meiryo UI" panose="020B0604030504040204" pitchFamily="50" charset="-128"/>
              <a:ea typeface="Meiryo UI" panose="020B0604030504040204" pitchFamily="50" charset="-128"/>
            </a:endParaRPr>
          </a:p>
          <a:p>
            <a:r>
              <a:rPr lang="ja-JP" altLang="en-US" sz="1200" dirty="0">
                <a:solidFill>
                  <a:prstClr val="black"/>
                </a:solidFill>
                <a:latin typeface="Meiryo UI" panose="020B0604030504040204" pitchFamily="50" charset="-128"/>
                <a:ea typeface="Meiryo UI" panose="020B0604030504040204" pitchFamily="50" charset="-128"/>
              </a:rPr>
              <a:t>   </a:t>
            </a:r>
            <a:r>
              <a:rPr lang="ja-JP" altLang="en-US" sz="1200" dirty="0">
                <a:solidFill>
                  <a:srgbClr val="0033CC"/>
                </a:solidFill>
                <a:latin typeface="Meiryo UI" panose="020B0604030504040204" pitchFamily="50" charset="-128"/>
                <a:ea typeface="Meiryo UI" panose="020B0604030504040204" pitchFamily="50" charset="-128"/>
              </a:rPr>
              <a:t>青文字</a:t>
            </a:r>
            <a:r>
              <a:rPr lang="ja-JP" altLang="en-US" sz="1200" dirty="0">
                <a:solidFill>
                  <a:prstClr val="black"/>
                </a:solidFill>
                <a:latin typeface="Meiryo UI" panose="020B0604030504040204" pitchFamily="50" charset="-128"/>
                <a:ea typeface="Meiryo UI" panose="020B0604030504040204" pitchFamily="50" charset="-128"/>
              </a:rPr>
              <a:t>は</a:t>
            </a:r>
            <a:r>
              <a:rPr lang="en-US" altLang="ja-JP" sz="1200" dirty="0">
                <a:solidFill>
                  <a:prstClr val="black"/>
                </a:solidFill>
                <a:latin typeface="Meiryo UI" panose="020B0604030504040204" pitchFamily="50" charset="-128"/>
                <a:ea typeface="Meiryo UI" panose="020B0604030504040204" pitchFamily="50" charset="-128"/>
              </a:rPr>
              <a:t>SBT</a:t>
            </a:r>
            <a:r>
              <a:rPr lang="ja-JP" altLang="en-US" sz="1200" dirty="0">
                <a:solidFill>
                  <a:prstClr val="black"/>
                </a:solidFill>
                <a:latin typeface="Meiryo UI" panose="020B0604030504040204" pitchFamily="50" charset="-128"/>
                <a:ea typeface="Meiryo UI" panose="020B0604030504040204" pitchFamily="50" charset="-128"/>
              </a:rPr>
              <a:t>設定コミット企業</a:t>
            </a:r>
            <a:endParaRPr kumimoji="0" lang="en-US" altLang="ja-JP" sz="1200" kern="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883907673"/>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sz="2400" dirty="0"/>
              <a:t>2019</a:t>
            </a:r>
            <a:r>
              <a:rPr kumimoji="1" lang="ja-JP" altLang="en-US" sz="2400" dirty="0"/>
              <a:t>年度 環境省中小企業版</a:t>
            </a:r>
            <a:r>
              <a:rPr kumimoji="1" lang="en-US" altLang="ja-JP" sz="2400" dirty="0"/>
              <a:t>SBT</a:t>
            </a:r>
            <a:r>
              <a:rPr kumimoji="1" lang="ja-JP" altLang="en-US" sz="2400" dirty="0"/>
              <a:t>・</a:t>
            </a:r>
            <a:r>
              <a:rPr kumimoji="1" lang="en-US" altLang="ja-JP" sz="2400" dirty="0"/>
              <a:t>RE100</a:t>
            </a:r>
            <a:r>
              <a:rPr kumimoji="1" lang="ja-JP" altLang="en-US" sz="2400" dirty="0"/>
              <a:t>の設定支援</a:t>
            </a:r>
          </a:p>
        </p:txBody>
      </p:sp>
      <p:sp>
        <p:nvSpPr>
          <p:cNvPr id="3" name="コンテンツ プレースホルダー 2"/>
          <p:cNvSpPr>
            <a:spLocks noGrp="1"/>
          </p:cNvSpPr>
          <p:nvPr>
            <p:ph sz="quarter" idx="12"/>
          </p:nvPr>
        </p:nvSpPr>
        <p:spPr>
          <a:xfrm>
            <a:off x="161925" y="1110920"/>
            <a:ext cx="10367963" cy="1235105"/>
          </a:xfrm>
        </p:spPr>
        <p:txBody>
          <a:bodyPr/>
          <a:lstStyle/>
          <a:p>
            <a:r>
              <a:rPr lang="ja-JP" altLang="en-US" dirty="0"/>
              <a:t>中小企業を対象として、</a:t>
            </a:r>
            <a:r>
              <a:rPr lang="en-US" altLang="ja-JP" dirty="0"/>
              <a:t>17</a:t>
            </a:r>
            <a:r>
              <a:rPr lang="ja-JP" altLang="en-US" dirty="0"/>
              <a:t>社の応募企業全企業に対して中小企業用に特化した</a:t>
            </a:r>
            <a:r>
              <a:rPr lang="en-US" altLang="ja-JP" dirty="0"/>
              <a:t>SBT</a:t>
            </a:r>
            <a:r>
              <a:rPr lang="ja-JP" altLang="en-US" dirty="0"/>
              <a:t>や、</a:t>
            </a:r>
            <a:r>
              <a:rPr lang="en-US" altLang="ja-JP" dirty="0"/>
              <a:t>RE100</a:t>
            </a:r>
            <a:r>
              <a:rPr lang="ja-JP" altLang="en-US" dirty="0"/>
              <a:t>の設定支援を実施</a:t>
            </a:r>
            <a:endParaRPr lang="en-US" altLang="ja-JP" dirty="0"/>
          </a:p>
          <a:p>
            <a:pPr>
              <a:buClr>
                <a:schemeClr val="tx1"/>
              </a:buClr>
            </a:pPr>
            <a:r>
              <a:rPr lang="en-US" altLang="ja-JP" b="1" dirty="0">
                <a:solidFill>
                  <a:srgbClr val="FF0000"/>
                </a:solidFill>
              </a:rPr>
              <a:t>17</a:t>
            </a:r>
            <a:r>
              <a:rPr lang="ja-JP" altLang="en-US" b="1" dirty="0">
                <a:solidFill>
                  <a:srgbClr val="FF0000"/>
                </a:solidFill>
              </a:rPr>
              <a:t>社中</a:t>
            </a:r>
            <a:r>
              <a:rPr lang="en-US" altLang="ja-JP" b="1" dirty="0">
                <a:solidFill>
                  <a:srgbClr val="FF0000"/>
                </a:solidFill>
              </a:rPr>
              <a:t>7</a:t>
            </a:r>
            <a:r>
              <a:rPr lang="ja-JP" altLang="en-US" b="1" dirty="0">
                <a:solidFill>
                  <a:srgbClr val="FF0000"/>
                </a:solidFill>
              </a:rPr>
              <a:t>社が認定取得</a:t>
            </a:r>
            <a:endParaRPr lang="en-US" altLang="ja-JP" b="1" dirty="0">
              <a:solidFill>
                <a:srgbClr val="FF0000"/>
              </a:solidFill>
            </a:endParaRPr>
          </a:p>
        </p:txBody>
      </p:sp>
      <p:grpSp>
        <p:nvGrpSpPr>
          <p:cNvPr id="19" name="グループ化 18"/>
          <p:cNvGrpSpPr/>
          <p:nvPr/>
        </p:nvGrpSpPr>
        <p:grpSpPr>
          <a:xfrm>
            <a:off x="366845" y="3308449"/>
            <a:ext cx="9834538" cy="3046989"/>
            <a:chOff x="667204" y="2466851"/>
            <a:chExt cx="5467432" cy="1693949"/>
          </a:xfrm>
        </p:grpSpPr>
        <p:sp>
          <p:nvSpPr>
            <p:cNvPr id="20" name="テキスト ボックス 19"/>
            <p:cNvSpPr txBox="1"/>
            <p:nvPr/>
          </p:nvSpPr>
          <p:spPr>
            <a:xfrm>
              <a:off x="1958622" y="2466852"/>
              <a:ext cx="4176014" cy="1693948"/>
            </a:xfrm>
            <a:prstGeom prst="rect">
              <a:avLst/>
            </a:prstGeom>
            <a:noFill/>
          </p:spPr>
          <p:txBody>
            <a:bodyPr wrap="square" rtlCol="0">
              <a:spAutoFit/>
            </a:bodyPr>
            <a:lstStyle/>
            <a:p>
              <a:pPr fontAlgn="base">
                <a:spcBef>
                  <a:spcPct val="0"/>
                </a:spcBef>
                <a:spcAft>
                  <a:spcPct val="0"/>
                </a:spcAft>
              </a:pPr>
              <a:r>
                <a:rPr lang="ja-JP" altLang="en-US" sz="2400" dirty="0">
                  <a:solidFill>
                    <a:prstClr val="black"/>
                  </a:solidFill>
                </a:rPr>
                <a:t>石井造園／</a:t>
              </a:r>
              <a:r>
                <a:rPr lang="ja-JP" altLang="en-US" sz="2400" dirty="0">
                  <a:solidFill>
                    <a:srgbClr val="FF0000"/>
                  </a:solidFill>
                </a:rPr>
                <a:t>エコ・プラン</a:t>
              </a:r>
              <a:r>
                <a:rPr lang="ja-JP" altLang="en-US" sz="2400" dirty="0">
                  <a:solidFill>
                    <a:prstClr val="black"/>
                  </a:solidFill>
                </a:rPr>
                <a:t>／三和興産／</a:t>
              </a:r>
              <a:r>
                <a:rPr lang="ja-JP" altLang="en-US" sz="2400" dirty="0">
                  <a:solidFill>
                    <a:srgbClr val="FF0000"/>
                  </a:solidFill>
                </a:rPr>
                <a:t>ジェネックス</a:t>
              </a:r>
              <a:r>
                <a:rPr lang="ja-JP" altLang="en-US" sz="2400" dirty="0">
                  <a:solidFill>
                    <a:prstClr val="black"/>
                  </a:solidFill>
                </a:rPr>
                <a:t>／</a:t>
              </a:r>
              <a:endParaRPr lang="en-US" altLang="ja-JP" sz="2400" dirty="0">
                <a:solidFill>
                  <a:prstClr val="black"/>
                </a:solidFill>
              </a:endParaRPr>
            </a:p>
            <a:p>
              <a:pPr fontAlgn="base">
                <a:spcBef>
                  <a:spcPct val="0"/>
                </a:spcBef>
                <a:spcAft>
                  <a:spcPct val="0"/>
                </a:spcAft>
              </a:pPr>
              <a:r>
                <a:rPr lang="ja-JP" altLang="en-US" sz="2400" dirty="0">
                  <a:solidFill>
                    <a:srgbClr val="FF0000"/>
                  </a:solidFill>
                </a:rPr>
                <a:t>都田建設</a:t>
              </a:r>
              <a:r>
                <a:rPr lang="ja-JP" altLang="en-US" sz="2400" dirty="0">
                  <a:solidFill>
                    <a:prstClr val="black"/>
                  </a:solidFill>
                </a:rPr>
                <a:t>／横浜環境デザイン</a:t>
              </a:r>
              <a:endParaRPr lang="en-US" altLang="ja-JP" sz="2400" dirty="0">
                <a:solidFill>
                  <a:prstClr val="black"/>
                </a:solidFill>
              </a:endParaRPr>
            </a:p>
            <a:p>
              <a:pPr fontAlgn="base">
                <a:spcBef>
                  <a:spcPct val="0"/>
                </a:spcBef>
                <a:spcAft>
                  <a:spcPct val="0"/>
                </a:spcAft>
              </a:pPr>
              <a:r>
                <a:rPr lang="ja-JP" altLang="en-US" sz="2400" dirty="0">
                  <a:solidFill>
                    <a:prstClr val="black"/>
                  </a:solidFill>
                </a:rPr>
                <a:t>名城ナノカーボン</a:t>
              </a:r>
            </a:p>
            <a:p>
              <a:pPr fontAlgn="base">
                <a:spcBef>
                  <a:spcPct val="0"/>
                </a:spcBef>
                <a:spcAft>
                  <a:spcPct val="0"/>
                </a:spcAft>
              </a:pPr>
              <a:r>
                <a:rPr lang="ja-JP" altLang="en-US" sz="2400" dirty="0">
                  <a:solidFill>
                    <a:prstClr val="black"/>
                  </a:solidFill>
                </a:rPr>
                <a:t>マルワ／</a:t>
              </a:r>
              <a:r>
                <a:rPr lang="zh-TW" altLang="en-US" sz="2400" dirty="0">
                  <a:solidFill>
                    <a:prstClr val="black"/>
                  </a:solidFill>
                </a:rPr>
                <a:t>山口証券印刷</a:t>
              </a:r>
              <a:endParaRPr lang="ja-JP" altLang="en-US" sz="2400" dirty="0">
                <a:solidFill>
                  <a:prstClr val="black"/>
                </a:solidFill>
              </a:endParaRPr>
            </a:p>
            <a:p>
              <a:pPr fontAlgn="base">
                <a:spcBef>
                  <a:spcPct val="0"/>
                </a:spcBef>
                <a:spcAft>
                  <a:spcPct val="0"/>
                </a:spcAft>
              </a:pPr>
              <a:r>
                <a:rPr lang="ja-JP" altLang="en-US" sz="2400" dirty="0">
                  <a:solidFill>
                    <a:prstClr val="black"/>
                  </a:solidFill>
                </a:rPr>
                <a:t>カルネコ／</a:t>
              </a:r>
              <a:r>
                <a:rPr lang="ja-JP" altLang="en-US" sz="2400" dirty="0">
                  <a:solidFill>
                    <a:srgbClr val="FF0000"/>
                  </a:solidFill>
                </a:rPr>
                <a:t>河田フェザー</a:t>
              </a:r>
              <a:r>
                <a:rPr lang="ja-JP" altLang="en-US" sz="2400" dirty="0">
                  <a:solidFill>
                    <a:prstClr val="black"/>
                  </a:solidFill>
                </a:rPr>
                <a:t>／</a:t>
              </a:r>
              <a:r>
                <a:rPr lang="ja-JP" altLang="en-US" sz="2400" dirty="0">
                  <a:solidFill>
                    <a:srgbClr val="FF0000"/>
                  </a:solidFill>
                </a:rPr>
                <a:t>三甲</a:t>
              </a:r>
              <a:r>
                <a:rPr lang="ja-JP" altLang="en-US" sz="2400" dirty="0">
                  <a:solidFill>
                    <a:prstClr val="black"/>
                  </a:solidFill>
                </a:rPr>
                <a:t>／</a:t>
              </a:r>
              <a:r>
                <a:rPr lang="en-US" altLang="ja-JP" sz="2400" dirty="0">
                  <a:solidFill>
                    <a:srgbClr val="FF0000"/>
                  </a:solidFill>
                </a:rPr>
                <a:t>TBM</a:t>
              </a:r>
            </a:p>
            <a:p>
              <a:pPr fontAlgn="base">
                <a:spcBef>
                  <a:spcPct val="0"/>
                </a:spcBef>
                <a:spcAft>
                  <a:spcPct val="0"/>
                </a:spcAft>
              </a:pPr>
              <a:r>
                <a:rPr lang="ja-JP" altLang="en-US" sz="2400" dirty="0">
                  <a:solidFill>
                    <a:prstClr val="black"/>
                  </a:solidFill>
                </a:rPr>
                <a:t>リーピー</a:t>
              </a:r>
              <a:endParaRPr lang="en-US" altLang="ja-JP" sz="2400" dirty="0">
                <a:solidFill>
                  <a:prstClr val="black"/>
                </a:solidFill>
              </a:endParaRPr>
            </a:p>
            <a:p>
              <a:pPr fontAlgn="base">
                <a:spcBef>
                  <a:spcPct val="0"/>
                </a:spcBef>
                <a:spcAft>
                  <a:spcPct val="0"/>
                </a:spcAft>
              </a:pPr>
              <a:r>
                <a:rPr lang="ja-JP" altLang="en-US" sz="2400" dirty="0">
                  <a:solidFill>
                    <a:prstClr val="black"/>
                  </a:solidFill>
                </a:rPr>
                <a:t>深田電機</a:t>
              </a:r>
            </a:p>
            <a:p>
              <a:pPr fontAlgn="base">
                <a:spcBef>
                  <a:spcPct val="0"/>
                </a:spcBef>
                <a:spcAft>
                  <a:spcPct val="0"/>
                </a:spcAft>
              </a:pPr>
              <a:r>
                <a:rPr lang="ja-JP" altLang="en-US" sz="2400" dirty="0">
                  <a:solidFill>
                    <a:srgbClr val="FF0000"/>
                  </a:solidFill>
                </a:rPr>
                <a:t>加山興業</a:t>
              </a:r>
              <a:r>
                <a:rPr lang="ja-JP" altLang="en-US" sz="2400" dirty="0">
                  <a:solidFill>
                    <a:prstClr val="black"/>
                  </a:solidFill>
                </a:rPr>
                <a:t>／戸田家</a:t>
              </a:r>
            </a:p>
          </p:txBody>
        </p:sp>
        <p:sp>
          <p:nvSpPr>
            <p:cNvPr id="21" name="テキスト ボックス 20"/>
            <p:cNvSpPr txBox="1"/>
            <p:nvPr/>
          </p:nvSpPr>
          <p:spPr>
            <a:xfrm>
              <a:off x="667204" y="2466851"/>
              <a:ext cx="1430552" cy="1693948"/>
            </a:xfrm>
            <a:prstGeom prst="rect">
              <a:avLst/>
            </a:prstGeom>
            <a:noFill/>
          </p:spPr>
          <p:txBody>
            <a:bodyPr wrap="none" rtlCol="0">
              <a:spAutoFit/>
            </a:bodyPr>
            <a:lstStyle/>
            <a:p>
              <a:pPr algn="r" fontAlgn="base">
                <a:spcBef>
                  <a:spcPct val="0"/>
                </a:spcBef>
                <a:spcAft>
                  <a:spcPct val="0"/>
                </a:spcAft>
              </a:pPr>
              <a:r>
                <a:rPr lang="ja-JP" altLang="en-US" sz="2400" dirty="0">
                  <a:solidFill>
                    <a:prstClr val="black"/>
                  </a:solidFill>
                </a:rPr>
                <a:t>建設業：</a:t>
              </a:r>
              <a:endParaRPr lang="en-US" altLang="ja-JP" sz="2400" dirty="0">
                <a:solidFill>
                  <a:prstClr val="black"/>
                </a:solidFill>
              </a:endParaRPr>
            </a:p>
            <a:p>
              <a:pPr algn="r" fontAlgn="base">
                <a:spcBef>
                  <a:spcPct val="0"/>
                </a:spcBef>
                <a:spcAft>
                  <a:spcPct val="0"/>
                </a:spcAft>
              </a:pPr>
              <a:endParaRPr lang="en-US" altLang="ja-JP" sz="2400" dirty="0">
                <a:solidFill>
                  <a:prstClr val="black"/>
                </a:solidFill>
              </a:endParaRPr>
            </a:p>
            <a:p>
              <a:pPr algn="r" fontAlgn="base">
                <a:spcBef>
                  <a:spcPct val="0"/>
                </a:spcBef>
                <a:spcAft>
                  <a:spcPct val="0"/>
                </a:spcAft>
              </a:pPr>
              <a:r>
                <a:rPr lang="ja-JP" altLang="en-US" sz="2400" dirty="0">
                  <a:solidFill>
                    <a:prstClr val="black"/>
                  </a:solidFill>
                </a:rPr>
                <a:t>ガラス・土石製品：</a:t>
              </a:r>
              <a:endParaRPr lang="en-US" altLang="ja-JP" sz="2400" dirty="0">
                <a:solidFill>
                  <a:prstClr val="black"/>
                </a:solidFill>
              </a:endParaRPr>
            </a:p>
            <a:p>
              <a:pPr algn="r" fontAlgn="base">
                <a:spcBef>
                  <a:spcPct val="0"/>
                </a:spcBef>
                <a:spcAft>
                  <a:spcPct val="0"/>
                </a:spcAft>
              </a:pPr>
              <a:r>
                <a:rPr lang="ja-JP" altLang="en-US" sz="2400" dirty="0">
                  <a:solidFill>
                    <a:prstClr val="black"/>
                  </a:solidFill>
                </a:rPr>
                <a:t>印刷：</a:t>
              </a:r>
              <a:endParaRPr lang="en-US" altLang="ja-JP" sz="2400" dirty="0">
                <a:solidFill>
                  <a:prstClr val="black"/>
                </a:solidFill>
              </a:endParaRPr>
            </a:p>
            <a:p>
              <a:pPr algn="r" fontAlgn="base">
                <a:spcBef>
                  <a:spcPct val="0"/>
                </a:spcBef>
                <a:spcAft>
                  <a:spcPct val="0"/>
                </a:spcAft>
              </a:pPr>
              <a:r>
                <a:rPr lang="ja-JP" altLang="en-US" sz="2400" dirty="0">
                  <a:solidFill>
                    <a:prstClr val="black"/>
                  </a:solidFill>
                </a:rPr>
                <a:t>その他製品：</a:t>
              </a:r>
              <a:endParaRPr lang="en-US" altLang="ja-JP" sz="2400" dirty="0">
                <a:solidFill>
                  <a:prstClr val="black"/>
                </a:solidFill>
              </a:endParaRPr>
            </a:p>
            <a:p>
              <a:pPr algn="r" fontAlgn="base">
                <a:spcBef>
                  <a:spcPct val="0"/>
                </a:spcBef>
                <a:spcAft>
                  <a:spcPct val="0"/>
                </a:spcAft>
              </a:pPr>
              <a:r>
                <a:rPr lang="ja-JP" altLang="en-US" sz="2400" dirty="0">
                  <a:solidFill>
                    <a:prstClr val="black"/>
                  </a:solidFill>
                </a:rPr>
                <a:t>情報・通信業：</a:t>
              </a:r>
              <a:endParaRPr lang="en-US" altLang="ja-JP" sz="2400" dirty="0">
                <a:solidFill>
                  <a:prstClr val="black"/>
                </a:solidFill>
              </a:endParaRPr>
            </a:p>
            <a:p>
              <a:pPr algn="r" fontAlgn="base">
                <a:spcBef>
                  <a:spcPct val="0"/>
                </a:spcBef>
                <a:spcAft>
                  <a:spcPct val="0"/>
                </a:spcAft>
              </a:pPr>
              <a:r>
                <a:rPr lang="ja-JP" altLang="en-US" sz="2400" dirty="0">
                  <a:solidFill>
                    <a:prstClr val="black"/>
                  </a:solidFill>
                </a:rPr>
                <a:t>卸売業：</a:t>
              </a:r>
              <a:endParaRPr lang="en-US" altLang="ja-JP" sz="2400" dirty="0">
                <a:solidFill>
                  <a:prstClr val="black"/>
                </a:solidFill>
              </a:endParaRPr>
            </a:p>
            <a:p>
              <a:pPr algn="r" fontAlgn="base">
                <a:spcBef>
                  <a:spcPct val="0"/>
                </a:spcBef>
                <a:spcAft>
                  <a:spcPct val="0"/>
                </a:spcAft>
              </a:pPr>
              <a:r>
                <a:rPr lang="ja-JP" altLang="en-US" sz="2400" dirty="0">
                  <a:solidFill>
                    <a:prstClr val="black"/>
                  </a:solidFill>
                </a:rPr>
                <a:t>サービス業：</a:t>
              </a:r>
              <a:endParaRPr lang="en-US" altLang="ja-JP" sz="2400" dirty="0">
                <a:solidFill>
                  <a:prstClr val="black"/>
                </a:solidFill>
              </a:endParaRPr>
            </a:p>
          </p:txBody>
        </p:sp>
      </p:grpSp>
      <p:sp>
        <p:nvSpPr>
          <p:cNvPr id="22" name="テキスト ボックス 21"/>
          <p:cNvSpPr txBox="1"/>
          <p:nvPr/>
        </p:nvSpPr>
        <p:spPr>
          <a:xfrm>
            <a:off x="593724" y="2630996"/>
            <a:ext cx="5888792" cy="400110"/>
          </a:xfrm>
          <a:prstGeom prst="rect">
            <a:avLst/>
          </a:prstGeom>
          <a:noFill/>
        </p:spPr>
        <p:txBody>
          <a:bodyPr wrap="none" rtlCol="0">
            <a:spAutoFit/>
          </a:bodyPr>
          <a:lstStyle/>
          <a:p>
            <a:r>
              <a:rPr lang="ja-JP" altLang="en-US" sz="2000" b="1" dirty="0">
                <a:latin typeface="+mn-ea"/>
              </a:rPr>
              <a:t>中小企業版</a:t>
            </a:r>
            <a:r>
              <a:rPr lang="en-US" altLang="ja-JP" sz="2000" b="1" dirty="0">
                <a:latin typeface="+mn-ea"/>
              </a:rPr>
              <a:t>SBT</a:t>
            </a:r>
            <a:r>
              <a:rPr lang="ja-JP" altLang="en-US" sz="2000" b="1" dirty="0">
                <a:latin typeface="+mn-ea"/>
              </a:rPr>
              <a:t>・</a:t>
            </a:r>
            <a:r>
              <a:rPr lang="en-US" altLang="ja-JP" sz="2000" b="1" dirty="0">
                <a:latin typeface="+mn-ea"/>
              </a:rPr>
              <a:t>RE100</a:t>
            </a:r>
            <a:r>
              <a:rPr lang="ja-JP" altLang="en-US" sz="2000" b="1" dirty="0">
                <a:latin typeface="+mn-ea"/>
              </a:rPr>
              <a:t>の設定支援 対象企業一覧</a:t>
            </a:r>
          </a:p>
        </p:txBody>
      </p:sp>
      <p:sp>
        <p:nvSpPr>
          <p:cNvPr id="23" name="テキスト ボックス 22"/>
          <p:cNvSpPr txBox="1"/>
          <p:nvPr/>
        </p:nvSpPr>
        <p:spPr>
          <a:xfrm>
            <a:off x="7895560" y="2630996"/>
            <a:ext cx="2305824" cy="646331"/>
          </a:xfrm>
          <a:prstGeom prst="rect">
            <a:avLst/>
          </a:prstGeom>
          <a:noFill/>
        </p:spPr>
        <p:txBody>
          <a:bodyPr wrap="none" rtlCol="0">
            <a:spAutoFit/>
          </a:bodyPr>
          <a:lstStyle/>
          <a:p>
            <a:r>
              <a:rPr lang="ja-JP" altLang="ja-JP" sz="12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12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a:t>
            </a:r>
            <a:r>
              <a:rPr lang="ja-JP" altLang="ja-JP" sz="12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五十音順</a:t>
            </a:r>
            <a:endParaRPr lang="en-US" altLang="ja-JP" sz="1200" dirty="0">
              <a:solidFill>
                <a:prstClr val="black"/>
              </a:solidFill>
              <a:latin typeface="Meiryo UI" panose="020B0604030504040204" pitchFamily="50" charset="-128"/>
              <a:ea typeface="Meiryo UI" panose="020B0604030504040204" pitchFamily="50" charset="-128"/>
            </a:endParaRPr>
          </a:p>
          <a:p>
            <a:r>
              <a:rPr lang="ja-JP" altLang="en-US" sz="1200" dirty="0">
                <a:solidFill>
                  <a:srgbClr val="FF0000"/>
                </a:solidFill>
                <a:latin typeface="Meiryo UI" panose="020B0604030504040204" pitchFamily="50" charset="-128"/>
                <a:ea typeface="Meiryo UI" panose="020B0604030504040204" pitchFamily="50" charset="-128"/>
              </a:rPr>
              <a:t>　 赤文字</a:t>
            </a:r>
            <a:r>
              <a:rPr lang="ja-JP" altLang="en-US" sz="1200" dirty="0">
                <a:solidFill>
                  <a:prstClr val="black"/>
                </a:solidFill>
                <a:latin typeface="Meiryo UI" panose="020B0604030504040204" pitchFamily="50" charset="-128"/>
                <a:ea typeface="Meiryo UI" panose="020B0604030504040204" pitchFamily="50" charset="-128"/>
              </a:rPr>
              <a:t>は</a:t>
            </a:r>
            <a:r>
              <a:rPr lang="en-US" altLang="ja-JP" sz="1200" dirty="0">
                <a:solidFill>
                  <a:prstClr val="black"/>
                </a:solidFill>
                <a:latin typeface="Meiryo UI" panose="020B0604030504040204" pitchFamily="50" charset="-128"/>
                <a:ea typeface="Meiryo UI" panose="020B0604030504040204" pitchFamily="50" charset="-128"/>
              </a:rPr>
              <a:t>SBT</a:t>
            </a:r>
            <a:r>
              <a:rPr lang="ja-JP" altLang="en-US" sz="1200" dirty="0">
                <a:solidFill>
                  <a:prstClr val="black"/>
                </a:solidFill>
                <a:latin typeface="Meiryo UI" panose="020B0604030504040204" pitchFamily="50" charset="-128"/>
                <a:ea typeface="Meiryo UI" panose="020B0604030504040204" pitchFamily="50" charset="-128"/>
              </a:rPr>
              <a:t>認定取得済企業</a:t>
            </a:r>
            <a:endParaRPr lang="en-US" altLang="ja-JP" sz="1200" dirty="0">
              <a:solidFill>
                <a:prstClr val="black"/>
              </a:solidFill>
              <a:latin typeface="Meiryo UI" panose="020B0604030504040204" pitchFamily="50" charset="-128"/>
              <a:ea typeface="Meiryo UI" panose="020B0604030504040204" pitchFamily="50" charset="-128"/>
            </a:endParaRPr>
          </a:p>
          <a:p>
            <a:r>
              <a:rPr lang="ja-JP" altLang="en-US" sz="1200" dirty="0">
                <a:solidFill>
                  <a:prstClr val="black"/>
                </a:solidFill>
                <a:latin typeface="Meiryo UI" panose="020B0604030504040204" pitchFamily="50" charset="-128"/>
                <a:ea typeface="Meiryo UI" panose="020B0604030504040204" pitchFamily="50" charset="-128"/>
              </a:rPr>
              <a:t>   </a:t>
            </a:r>
            <a:r>
              <a:rPr lang="ja-JP" altLang="en-US" sz="1200" dirty="0">
                <a:solidFill>
                  <a:srgbClr val="0033CC"/>
                </a:solidFill>
                <a:latin typeface="Meiryo UI" panose="020B0604030504040204" pitchFamily="50" charset="-128"/>
                <a:ea typeface="Meiryo UI" panose="020B0604030504040204" pitchFamily="50" charset="-128"/>
              </a:rPr>
              <a:t>青文字</a:t>
            </a:r>
            <a:r>
              <a:rPr lang="ja-JP" altLang="en-US" sz="1200" dirty="0">
                <a:solidFill>
                  <a:prstClr val="black"/>
                </a:solidFill>
                <a:latin typeface="Meiryo UI" panose="020B0604030504040204" pitchFamily="50" charset="-128"/>
                <a:ea typeface="Meiryo UI" panose="020B0604030504040204" pitchFamily="50" charset="-128"/>
              </a:rPr>
              <a:t>は</a:t>
            </a:r>
            <a:r>
              <a:rPr lang="en-US" altLang="ja-JP" sz="1200" dirty="0">
                <a:solidFill>
                  <a:prstClr val="black"/>
                </a:solidFill>
                <a:latin typeface="Meiryo UI" panose="020B0604030504040204" pitchFamily="50" charset="-128"/>
                <a:ea typeface="Meiryo UI" panose="020B0604030504040204" pitchFamily="50" charset="-128"/>
              </a:rPr>
              <a:t>SBT</a:t>
            </a:r>
            <a:r>
              <a:rPr lang="ja-JP" altLang="en-US" sz="1200" dirty="0">
                <a:solidFill>
                  <a:prstClr val="black"/>
                </a:solidFill>
                <a:latin typeface="Meiryo UI" panose="020B0604030504040204" pitchFamily="50" charset="-128"/>
                <a:ea typeface="Meiryo UI" panose="020B0604030504040204" pitchFamily="50" charset="-128"/>
              </a:rPr>
              <a:t>設定コミット企業</a:t>
            </a:r>
            <a:endParaRPr kumimoji="0" lang="en-US" altLang="ja-JP" sz="1200" kern="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4009513977"/>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sz="2400" dirty="0"/>
              <a:t>2018</a:t>
            </a:r>
            <a:r>
              <a:rPr kumimoji="1" lang="ja-JP" altLang="en-US" sz="2400" dirty="0"/>
              <a:t>年度 環境省中小企業版</a:t>
            </a:r>
            <a:r>
              <a:rPr kumimoji="1" lang="en-US" altLang="ja-JP" sz="2400" dirty="0"/>
              <a:t>SBT</a:t>
            </a:r>
            <a:r>
              <a:rPr kumimoji="1" lang="ja-JP" altLang="en-US" sz="2400" dirty="0"/>
              <a:t>・</a:t>
            </a:r>
            <a:r>
              <a:rPr kumimoji="1" lang="en-US" altLang="ja-JP" sz="2400" dirty="0"/>
              <a:t>RE100</a:t>
            </a:r>
            <a:r>
              <a:rPr kumimoji="1" lang="ja-JP" altLang="en-US" sz="2400" dirty="0"/>
              <a:t>の設定支援</a:t>
            </a:r>
          </a:p>
        </p:txBody>
      </p:sp>
      <p:sp>
        <p:nvSpPr>
          <p:cNvPr id="3" name="コンテンツ プレースホルダー 2"/>
          <p:cNvSpPr>
            <a:spLocks noGrp="1"/>
          </p:cNvSpPr>
          <p:nvPr>
            <p:ph sz="quarter" idx="12"/>
          </p:nvPr>
        </p:nvSpPr>
        <p:spPr>
          <a:xfrm>
            <a:off x="161925" y="1110920"/>
            <a:ext cx="10367963" cy="1404382"/>
          </a:xfrm>
        </p:spPr>
        <p:txBody>
          <a:bodyPr/>
          <a:lstStyle/>
          <a:p>
            <a:r>
              <a:rPr lang="ja-JP" altLang="en-US" dirty="0"/>
              <a:t>中小企業を対象として、中小企業用に特化した</a:t>
            </a:r>
            <a:r>
              <a:rPr lang="en-US" altLang="ja-JP" dirty="0"/>
              <a:t>SBT</a:t>
            </a:r>
            <a:r>
              <a:rPr lang="ja-JP" altLang="en-US" dirty="0"/>
              <a:t>や、</a:t>
            </a:r>
            <a:r>
              <a:rPr lang="en-US" altLang="ja-JP" dirty="0"/>
              <a:t>RE100</a:t>
            </a:r>
            <a:r>
              <a:rPr lang="ja-JP" altLang="en-US" dirty="0"/>
              <a:t>の設定支援を実施</a:t>
            </a:r>
            <a:endParaRPr lang="en-US" altLang="ja-JP" dirty="0"/>
          </a:p>
          <a:p>
            <a:r>
              <a:rPr lang="ja-JP" altLang="en-US" dirty="0"/>
              <a:t>応募企業数：</a:t>
            </a:r>
            <a:r>
              <a:rPr lang="en-US" altLang="ja-JP" dirty="0"/>
              <a:t>13</a:t>
            </a:r>
            <a:r>
              <a:rPr lang="ja-JP" altLang="en-US" dirty="0"/>
              <a:t>社のうち</a:t>
            </a:r>
            <a:r>
              <a:rPr lang="en-US" altLang="ja-JP" dirty="0"/>
              <a:t>5</a:t>
            </a:r>
            <a:r>
              <a:rPr lang="ja-JP" altLang="en-US" dirty="0"/>
              <a:t>社に対して個社別支援を実施</a:t>
            </a:r>
            <a:endParaRPr lang="en-US" altLang="ja-JP" dirty="0"/>
          </a:p>
          <a:p>
            <a:pPr>
              <a:buClr>
                <a:schemeClr val="tx1"/>
              </a:buClr>
            </a:pPr>
            <a:r>
              <a:rPr lang="en-US" altLang="ja-JP" b="1" dirty="0">
                <a:solidFill>
                  <a:srgbClr val="FF0000"/>
                </a:solidFill>
              </a:rPr>
              <a:t>5</a:t>
            </a:r>
            <a:r>
              <a:rPr lang="ja-JP" altLang="en-US" b="1" dirty="0">
                <a:solidFill>
                  <a:srgbClr val="FF0000"/>
                </a:solidFill>
              </a:rPr>
              <a:t>社中</a:t>
            </a:r>
            <a:r>
              <a:rPr lang="en-US" altLang="ja-JP" b="1" dirty="0">
                <a:solidFill>
                  <a:srgbClr val="FF0000"/>
                </a:solidFill>
              </a:rPr>
              <a:t>4</a:t>
            </a:r>
            <a:r>
              <a:rPr lang="ja-JP" altLang="en-US" b="1" dirty="0">
                <a:solidFill>
                  <a:srgbClr val="FF0000"/>
                </a:solidFill>
              </a:rPr>
              <a:t>社が認定取得</a:t>
            </a:r>
            <a:endParaRPr lang="en-US" altLang="ja-JP" b="1" dirty="0">
              <a:solidFill>
                <a:srgbClr val="FF0000"/>
              </a:solidFill>
            </a:endParaRPr>
          </a:p>
        </p:txBody>
      </p:sp>
      <p:sp>
        <p:nvSpPr>
          <p:cNvPr id="22" name="テキスト ボックス 21"/>
          <p:cNvSpPr txBox="1"/>
          <p:nvPr/>
        </p:nvSpPr>
        <p:spPr>
          <a:xfrm>
            <a:off x="593724" y="2630996"/>
            <a:ext cx="5888792" cy="400110"/>
          </a:xfrm>
          <a:prstGeom prst="rect">
            <a:avLst/>
          </a:prstGeom>
          <a:noFill/>
        </p:spPr>
        <p:txBody>
          <a:bodyPr wrap="none" rtlCol="0">
            <a:spAutoFit/>
          </a:bodyPr>
          <a:lstStyle/>
          <a:p>
            <a:r>
              <a:rPr lang="ja-JP" altLang="en-US" sz="2000" b="1" dirty="0">
                <a:latin typeface="+mn-ea"/>
              </a:rPr>
              <a:t>中小企業版</a:t>
            </a:r>
            <a:r>
              <a:rPr lang="en-US" altLang="ja-JP" sz="2000" b="1" dirty="0">
                <a:latin typeface="+mn-ea"/>
              </a:rPr>
              <a:t>SBT</a:t>
            </a:r>
            <a:r>
              <a:rPr lang="ja-JP" altLang="en-US" sz="2000" b="1" dirty="0">
                <a:latin typeface="+mn-ea"/>
              </a:rPr>
              <a:t>・</a:t>
            </a:r>
            <a:r>
              <a:rPr lang="en-US" altLang="ja-JP" sz="2000" b="1" dirty="0">
                <a:latin typeface="+mn-ea"/>
              </a:rPr>
              <a:t>RE100</a:t>
            </a:r>
            <a:r>
              <a:rPr lang="ja-JP" altLang="en-US" sz="2000" b="1" dirty="0">
                <a:latin typeface="+mn-ea"/>
              </a:rPr>
              <a:t>の設定支援 対象企業一覧</a:t>
            </a:r>
          </a:p>
        </p:txBody>
      </p:sp>
      <p:sp>
        <p:nvSpPr>
          <p:cNvPr id="11" name="テキスト ボックス 10"/>
          <p:cNvSpPr txBox="1"/>
          <p:nvPr/>
        </p:nvSpPr>
        <p:spPr>
          <a:xfrm>
            <a:off x="7895560" y="2630996"/>
            <a:ext cx="2305824" cy="646331"/>
          </a:xfrm>
          <a:prstGeom prst="rect">
            <a:avLst/>
          </a:prstGeom>
          <a:noFill/>
        </p:spPr>
        <p:txBody>
          <a:bodyPr wrap="none" rtlCol="0">
            <a:spAutoFit/>
          </a:bodyPr>
          <a:lstStyle/>
          <a:p>
            <a:r>
              <a:rPr lang="ja-JP" altLang="ja-JP" sz="12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12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a:t>
            </a:r>
            <a:r>
              <a:rPr lang="ja-JP" altLang="ja-JP" sz="12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五十音順</a:t>
            </a:r>
            <a:endParaRPr lang="en-US" altLang="ja-JP" sz="1200" dirty="0">
              <a:solidFill>
                <a:prstClr val="black"/>
              </a:solidFill>
              <a:latin typeface="Meiryo UI" panose="020B0604030504040204" pitchFamily="50" charset="-128"/>
              <a:ea typeface="Meiryo UI" panose="020B0604030504040204" pitchFamily="50" charset="-128"/>
            </a:endParaRPr>
          </a:p>
          <a:p>
            <a:r>
              <a:rPr lang="ja-JP" altLang="en-US" sz="1200" dirty="0">
                <a:solidFill>
                  <a:srgbClr val="FF0000"/>
                </a:solidFill>
                <a:latin typeface="Meiryo UI" panose="020B0604030504040204" pitchFamily="50" charset="-128"/>
                <a:ea typeface="Meiryo UI" panose="020B0604030504040204" pitchFamily="50" charset="-128"/>
              </a:rPr>
              <a:t>　 赤文字</a:t>
            </a:r>
            <a:r>
              <a:rPr lang="ja-JP" altLang="en-US" sz="1200" dirty="0">
                <a:solidFill>
                  <a:prstClr val="black"/>
                </a:solidFill>
                <a:latin typeface="Meiryo UI" panose="020B0604030504040204" pitchFamily="50" charset="-128"/>
                <a:ea typeface="Meiryo UI" panose="020B0604030504040204" pitchFamily="50" charset="-128"/>
              </a:rPr>
              <a:t>は</a:t>
            </a:r>
            <a:r>
              <a:rPr lang="en-US" altLang="ja-JP" sz="1200" dirty="0">
                <a:solidFill>
                  <a:prstClr val="black"/>
                </a:solidFill>
                <a:latin typeface="Meiryo UI" panose="020B0604030504040204" pitchFamily="50" charset="-128"/>
                <a:ea typeface="Meiryo UI" panose="020B0604030504040204" pitchFamily="50" charset="-128"/>
              </a:rPr>
              <a:t>SBT</a:t>
            </a:r>
            <a:r>
              <a:rPr lang="ja-JP" altLang="en-US" sz="1200" dirty="0">
                <a:solidFill>
                  <a:prstClr val="black"/>
                </a:solidFill>
                <a:latin typeface="Meiryo UI" panose="020B0604030504040204" pitchFamily="50" charset="-128"/>
                <a:ea typeface="Meiryo UI" panose="020B0604030504040204" pitchFamily="50" charset="-128"/>
              </a:rPr>
              <a:t>認定取得済企業</a:t>
            </a:r>
            <a:endParaRPr lang="en-US" altLang="ja-JP" sz="1200" dirty="0">
              <a:solidFill>
                <a:prstClr val="black"/>
              </a:solidFill>
              <a:latin typeface="Meiryo UI" panose="020B0604030504040204" pitchFamily="50" charset="-128"/>
              <a:ea typeface="Meiryo UI" panose="020B0604030504040204" pitchFamily="50" charset="-128"/>
            </a:endParaRPr>
          </a:p>
          <a:p>
            <a:r>
              <a:rPr lang="ja-JP" altLang="en-US" sz="1200" dirty="0">
                <a:solidFill>
                  <a:prstClr val="black"/>
                </a:solidFill>
                <a:latin typeface="Meiryo UI" panose="020B0604030504040204" pitchFamily="50" charset="-128"/>
                <a:ea typeface="Meiryo UI" panose="020B0604030504040204" pitchFamily="50" charset="-128"/>
              </a:rPr>
              <a:t>   </a:t>
            </a:r>
            <a:r>
              <a:rPr lang="ja-JP" altLang="en-US" sz="1200" dirty="0">
                <a:solidFill>
                  <a:srgbClr val="0033CC"/>
                </a:solidFill>
                <a:latin typeface="Meiryo UI" panose="020B0604030504040204" pitchFamily="50" charset="-128"/>
                <a:ea typeface="Meiryo UI" panose="020B0604030504040204" pitchFamily="50" charset="-128"/>
              </a:rPr>
              <a:t>青文字</a:t>
            </a:r>
            <a:r>
              <a:rPr lang="ja-JP" altLang="en-US" sz="1200" dirty="0">
                <a:solidFill>
                  <a:prstClr val="black"/>
                </a:solidFill>
                <a:latin typeface="Meiryo UI" panose="020B0604030504040204" pitchFamily="50" charset="-128"/>
                <a:ea typeface="Meiryo UI" panose="020B0604030504040204" pitchFamily="50" charset="-128"/>
              </a:rPr>
              <a:t>は</a:t>
            </a:r>
            <a:r>
              <a:rPr lang="en-US" altLang="ja-JP" sz="1200" dirty="0">
                <a:solidFill>
                  <a:prstClr val="black"/>
                </a:solidFill>
                <a:latin typeface="Meiryo UI" panose="020B0604030504040204" pitchFamily="50" charset="-128"/>
                <a:ea typeface="Meiryo UI" panose="020B0604030504040204" pitchFamily="50" charset="-128"/>
              </a:rPr>
              <a:t>SBT</a:t>
            </a:r>
            <a:r>
              <a:rPr lang="ja-JP" altLang="en-US" sz="1200" dirty="0">
                <a:solidFill>
                  <a:prstClr val="black"/>
                </a:solidFill>
                <a:latin typeface="Meiryo UI" panose="020B0604030504040204" pitchFamily="50" charset="-128"/>
                <a:ea typeface="Meiryo UI" panose="020B0604030504040204" pitchFamily="50" charset="-128"/>
              </a:rPr>
              <a:t>設定コミット企業</a:t>
            </a:r>
            <a:endParaRPr kumimoji="0" lang="en-US" altLang="ja-JP" sz="1200" kern="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テキスト ボックス 11"/>
          <p:cNvSpPr txBox="1"/>
          <p:nvPr/>
        </p:nvSpPr>
        <p:spPr>
          <a:xfrm>
            <a:off x="3212112" y="3146800"/>
            <a:ext cx="3663696" cy="1938992"/>
          </a:xfrm>
          <a:prstGeom prst="rect">
            <a:avLst/>
          </a:prstGeom>
          <a:noFill/>
        </p:spPr>
        <p:txBody>
          <a:bodyPr wrap="square" rtlCol="0">
            <a:spAutoFit/>
          </a:bodyPr>
          <a:lstStyle/>
          <a:p>
            <a:pPr marL="342900" lvl="0" indent="-342900" defTabSz="914400" fontAlgn="base">
              <a:spcBef>
                <a:spcPct val="0"/>
              </a:spcBef>
              <a:spcAft>
                <a:spcPct val="0"/>
              </a:spcAft>
              <a:buClr>
                <a:schemeClr val="tx1"/>
              </a:buClr>
              <a:buFont typeface="Arial" panose="020B0604020202020204" pitchFamily="34" charset="0"/>
              <a:buChar char="•"/>
            </a:pPr>
            <a:r>
              <a:rPr lang="ja-JP" altLang="en-US" sz="2400" dirty="0">
                <a:solidFill>
                  <a:srgbClr val="FF0000"/>
                </a:solidFill>
                <a:latin typeface="Meiryo UI"/>
              </a:rPr>
              <a:t>エコワークス</a:t>
            </a:r>
            <a:endParaRPr lang="en-US" altLang="ja-JP" sz="2400" dirty="0">
              <a:solidFill>
                <a:srgbClr val="FF0000"/>
              </a:solidFill>
              <a:latin typeface="Meiryo UI"/>
            </a:endParaRPr>
          </a:p>
          <a:p>
            <a:pPr marL="342900" lvl="0" indent="-342900" defTabSz="914400" fontAlgn="base">
              <a:spcBef>
                <a:spcPct val="0"/>
              </a:spcBef>
              <a:spcAft>
                <a:spcPct val="0"/>
              </a:spcAft>
              <a:buClr>
                <a:schemeClr val="tx1"/>
              </a:buClr>
              <a:buFont typeface="Arial" panose="020B0604020202020204" pitchFamily="34" charset="0"/>
              <a:buChar char="•"/>
            </a:pPr>
            <a:r>
              <a:rPr lang="ja-JP" altLang="en-US" sz="2400" dirty="0">
                <a:solidFill>
                  <a:srgbClr val="FF0000"/>
                </a:solidFill>
                <a:latin typeface="Meiryo UI"/>
              </a:rPr>
              <a:t>大川印刷</a:t>
            </a:r>
            <a:endParaRPr lang="en-US" altLang="ja-JP" sz="2400" dirty="0">
              <a:solidFill>
                <a:srgbClr val="FF0000"/>
              </a:solidFill>
              <a:latin typeface="Meiryo UI"/>
            </a:endParaRPr>
          </a:p>
          <a:p>
            <a:pPr marL="342900" lvl="0" indent="-342900" defTabSz="914400" fontAlgn="base">
              <a:spcBef>
                <a:spcPct val="0"/>
              </a:spcBef>
              <a:spcAft>
                <a:spcPct val="0"/>
              </a:spcAft>
              <a:buFont typeface="Arial" panose="020B0604020202020204" pitchFamily="34" charset="0"/>
              <a:buChar char="•"/>
            </a:pPr>
            <a:r>
              <a:rPr lang="ja-JP" altLang="en-US" sz="2400" dirty="0">
                <a:solidFill>
                  <a:prstClr val="black"/>
                </a:solidFill>
                <a:latin typeface="Meiryo UI"/>
              </a:rPr>
              <a:t>精電舎電子工業</a:t>
            </a:r>
            <a:endParaRPr lang="en-US" altLang="ja-JP" sz="2400" dirty="0">
              <a:solidFill>
                <a:prstClr val="black"/>
              </a:solidFill>
              <a:latin typeface="Meiryo UI"/>
            </a:endParaRPr>
          </a:p>
          <a:p>
            <a:pPr marL="342900" lvl="0" indent="-342900" defTabSz="914400" fontAlgn="base">
              <a:spcBef>
                <a:spcPct val="0"/>
              </a:spcBef>
              <a:spcAft>
                <a:spcPct val="0"/>
              </a:spcAft>
              <a:buClr>
                <a:schemeClr val="tx1"/>
              </a:buClr>
              <a:buFont typeface="Arial" panose="020B0604020202020204" pitchFamily="34" charset="0"/>
              <a:buChar char="•"/>
            </a:pPr>
            <a:r>
              <a:rPr lang="ja-JP" altLang="en-US" sz="2400" dirty="0">
                <a:solidFill>
                  <a:srgbClr val="FF0000"/>
                </a:solidFill>
                <a:latin typeface="Meiryo UI"/>
              </a:rPr>
              <a:t>艶金</a:t>
            </a:r>
            <a:endParaRPr lang="en-US" altLang="ja-JP" sz="2400" dirty="0">
              <a:solidFill>
                <a:srgbClr val="FF0000"/>
              </a:solidFill>
              <a:latin typeface="Meiryo UI"/>
            </a:endParaRPr>
          </a:p>
          <a:p>
            <a:pPr marL="342900" lvl="0" indent="-342900" defTabSz="914400" fontAlgn="base">
              <a:spcBef>
                <a:spcPct val="0"/>
              </a:spcBef>
              <a:spcAft>
                <a:spcPct val="0"/>
              </a:spcAft>
              <a:buClr>
                <a:schemeClr val="tx1"/>
              </a:buClr>
              <a:buFont typeface="Arial" panose="020B0604020202020204" pitchFamily="34" charset="0"/>
              <a:buChar char="•"/>
            </a:pPr>
            <a:r>
              <a:rPr lang="ja-JP" altLang="en-US" sz="2400" dirty="0">
                <a:solidFill>
                  <a:srgbClr val="FF0000"/>
                </a:solidFill>
                <a:latin typeface="Meiryo UI"/>
              </a:rPr>
              <a:t>リマテックホールディングス</a:t>
            </a:r>
          </a:p>
        </p:txBody>
      </p:sp>
    </p:spTree>
    <p:extLst>
      <p:ext uri="{BB962C8B-B14F-4D97-AF65-F5344CB8AC3E}">
        <p14:creationId xmlns:p14="http://schemas.microsoft.com/office/powerpoint/2010/main" val="3821227291"/>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a:t>参加企業のこれまでの感想</a:t>
            </a:r>
            <a:r>
              <a:rPr kumimoji="1" lang="ja-JP" altLang="en-US"/>
              <a:t>コメント</a:t>
            </a:r>
            <a:r>
              <a:rPr lang="ja-JP" altLang="en-US"/>
              <a:t> </a:t>
            </a:r>
            <a:r>
              <a:rPr lang="en-US" altLang="ja-JP"/>
              <a:t>1/5</a:t>
            </a:r>
            <a:endParaRPr kumimoji="1" lang="ja-JP" altLang="en-US" dirty="0"/>
          </a:p>
        </p:txBody>
      </p:sp>
      <p:sp>
        <p:nvSpPr>
          <p:cNvPr id="3" name="コンテンツ プレースホルダー 2"/>
          <p:cNvSpPr>
            <a:spLocks noGrp="1"/>
          </p:cNvSpPr>
          <p:nvPr>
            <p:ph sz="quarter" idx="12"/>
          </p:nvPr>
        </p:nvSpPr>
        <p:spPr>
          <a:xfrm>
            <a:off x="161925" y="1110920"/>
            <a:ext cx="10367963" cy="634941"/>
          </a:xfrm>
        </p:spPr>
        <p:txBody>
          <a:bodyPr/>
          <a:lstStyle/>
          <a:p>
            <a:r>
              <a:rPr lang="en-US" altLang="ja-JP" dirty="0"/>
              <a:t>SBT</a:t>
            </a:r>
            <a:r>
              <a:rPr lang="ja-JP" altLang="en-US" dirty="0"/>
              <a:t>設定のモチベーション・経緯・背景</a:t>
            </a:r>
            <a:endParaRPr lang="en-US" altLang="ja-JP" dirty="0"/>
          </a:p>
        </p:txBody>
      </p:sp>
      <p:sp>
        <p:nvSpPr>
          <p:cNvPr id="11" name="正方形/長方形 10"/>
          <p:cNvSpPr/>
          <p:nvPr/>
        </p:nvSpPr>
        <p:spPr>
          <a:xfrm>
            <a:off x="349980" y="2166291"/>
            <a:ext cx="9827749" cy="3570208"/>
          </a:xfrm>
          <a:prstGeom prst="rect">
            <a:avLst/>
          </a:prstGeom>
        </p:spPr>
        <p:txBody>
          <a:bodyPr wrap="square">
            <a:spAutoFit/>
          </a:bodyPr>
          <a:lstStyle/>
          <a:p>
            <a:pPr marL="636588" lvl="1" indent="-457200" defTabSz="914400" fontAlgn="base">
              <a:spcBef>
                <a:spcPts val="600"/>
              </a:spcBef>
              <a:spcAft>
                <a:spcPts val="600"/>
              </a:spcAft>
              <a:buClr>
                <a:prstClr val="black"/>
              </a:buClr>
              <a:buFont typeface="Wingdings" panose="05000000000000000000" pitchFamily="2" charset="2"/>
              <a:buChar char="l"/>
            </a:pPr>
            <a:r>
              <a:rPr lang="ja-JP" altLang="ja-JP" sz="2800" dirty="0">
                <a:solidFill>
                  <a:srgbClr val="FF0000"/>
                </a:solidFill>
                <a:latin typeface="Meiryo UI" panose="020B0604030504040204" pitchFamily="50" charset="-128"/>
              </a:rPr>
              <a:t>中期経営計画</a:t>
            </a:r>
            <a:r>
              <a:rPr lang="ja-JP" altLang="ja-JP" sz="2800" dirty="0">
                <a:solidFill>
                  <a:prstClr val="black"/>
                </a:solidFill>
                <a:latin typeface="Meiryo UI" panose="020B0604030504040204" pitchFamily="50" charset="-128"/>
              </a:rPr>
              <a:t>発表にあわせて削減目標</a:t>
            </a:r>
            <a:r>
              <a:rPr lang="ja-JP" altLang="en-US" sz="2800" dirty="0">
                <a:solidFill>
                  <a:prstClr val="black"/>
                </a:solidFill>
                <a:latin typeface="Meiryo UI" panose="020B0604030504040204" pitchFamily="50" charset="-128"/>
              </a:rPr>
              <a:t>も</a:t>
            </a:r>
            <a:r>
              <a:rPr lang="ja-JP" altLang="ja-JP" sz="2800" dirty="0">
                <a:solidFill>
                  <a:prstClr val="black"/>
                </a:solidFill>
                <a:latin typeface="Meiryo UI" panose="020B0604030504040204" pitchFamily="50" charset="-128"/>
              </a:rPr>
              <a:t>公表</a:t>
            </a:r>
            <a:endParaRPr lang="ja-JP" altLang="ja-JP" sz="1200" dirty="0">
              <a:solidFill>
                <a:prstClr val="black"/>
              </a:solidFill>
              <a:latin typeface="Meiryo UI" panose="020B0604030504040204" pitchFamily="50" charset="-128"/>
            </a:endParaRPr>
          </a:p>
          <a:p>
            <a:pPr marL="636588" lvl="1" indent="-457200" defTabSz="914400" fontAlgn="base">
              <a:spcBef>
                <a:spcPts val="600"/>
              </a:spcBef>
              <a:spcAft>
                <a:spcPts val="600"/>
              </a:spcAft>
              <a:buClr>
                <a:prstClr val="black"/>
              </a:buClr>
              <a:buFont typeface="Wingdings" panose="05000000000000000000" pitchFamily="2" charset="2"/>
              <a:buChar char="l"/>
            </a:pPr>
            <a:r>
              <a:rPr lang="ja-JP" altLang="ja-JP" sz="2800" dirty="0">
                <a:solidFill>
                  <a:srgbClr val="FF0000"/>
                </a:solidFill>
                <a:latin typeface="Meiryo UI" panose="020B0604030504040204" pitchFamily="50" charset="-128"/>
              </a:rPr>
              <a:t>イノベーション</a:t>
            </a:r>
            <a:r>
              <a:rPr lang="ja-JP" altLang="ja-JP" sz="2800" dirty="0">
                <a:solidFill>
                  <a:prstClr val="black"/>
                </a:solidFill>
                <a:latin typeface="Meiryo UI" panose="020B0604030504040204" pitchFamily="50" charset="-128"/>
              </a:rPr>
              <a:t>しつづける、</a:t>
            </a:r>
            <a:r>
              <a:rPr lang="ja-JP" altLang="ja-JP" sz="2800" dirty="0">
                <a:solidFill>
                  <a:srgbClr val="FF0000"/>
                </a:solidFill>
                <a:latin typeface="Meiryo UI" panose="020B0604030504040204" pitchFamily="50" charset="-128"/>
              </a:rPr>
              <a:t>世の中の社会課題</a:t>
            </a:r>
            <a:r>
              <a:rPr lang="ja-JP" altLang="ja-JP" sz="2800" dirty="0">
                <a:solidFill>
                  <a:prstClr val="black"/>
                </a:solidFill>
                <a:latin typeface="Meiryo UI" panose="020B0604030504040204" pitchFamily="50" charset="-128"/>
              </a:rPr>
              <a:t>に対応しつづけるという</a:t>
            </a:r>
            <a:r>
              <a:rPr lang="ja-JP" altLang="en-US" sz="2800" dirty="0">
                <a:solidFill>
                  <a:prstClr val="black"/>
                </a:solidFill>
                <a:latin typeface="Meiryo UI" panose="020B0604030504040204" pitchFamily="50" charset="-128"/>
              </a:rPr>
              <a:t>姿勢</a:t>
            </a:r>
            <a:r>
              <a:rPr lang="ja-JP" altLang="ja-JP" sz="2800" dirty="0">
                <a:solidFill>
                  <a:prstClr val="black"/>
                </a:solidFill>
                <a:latin typeface="Meiryo UI" panose="020B0604030504040204" pitchFamily="50" charset="-128"/>
              </a:rPr>
              <a:t>を示すもの</a:t>
            </a:r>
            <a:endParaRPr lang="en-US" altLang="ja-JP" sz="1200" dirty="0">
              <a:solidFill>
                <a:prstClr val="black"/>
              </a:solidFill>
              <a:latin typeface="Meiryo UI" panose="020B0604030504040204" pitchFamily="50" charset="-128"/>
            </a:endParaRPr>
          </a:p>
          <a:p>
            <a:pPr marL="636588" lvl="1" indent="-457200" defTabSz="914400" fontAlgn="base">
              <a:spcBef>
                <a:spcPts val="600"/>
              </a:spcBef>
              <a:spcAft>
                <a:spcPts val="600"/>
              </a:spcAft>
              <a:buFont typeface="Wingdings" panose="05000000000000000000" pitchFamily="2" charset="2"/>
              <a:buChar char="l"/>
            </a:pPr>
            <a:r>
              <a:rPr lang="ja-JP" altLang="ja-JP" sz="2800" dirty="0">
                <a:solidFill>
                  <a:prstClr val="black"/>
                </a:solidFill>
                <a:latin typeface="Meiryo UI" panose="020B0604030504040204" pitchFamily="50" charset="-128"/>
              </a:rPr>
              <a:t>今後は</a:t>
            </a:r>
            <a:r>
              <a:rPr lang="ja-JP" altLang="ja-JP" sz="2800" dirty="0">
                <a:solidFill>
                  <a:srgbClr val="FF0000"/>
                </a:solidFill>
                <a:latin typeface="Meiryo UI" panose="020B0604030504040204" pitchFamily="50" charset="-128"/>
              </a:rPr>
              <a:t>投資を必要とする</a:t>
            </a:r>
            <a:r>
              <a:rPr lang="ja-JP" altLang="en-US" sz="2800" dirty="0">
                <a:solidFill>
                  <a:srgbClr val="FF0000"/>
                </a:solidFill>
                <a:latin typeface="Meiryo UI" panose="020B0604030504040204" pitchFamily="50" charset="-128"/>
              </a:rPr>
              <a:t>環境</a:t>
            </a:r>
            <a:r>
              <a:rPr lang="ja-JP" altLang="ja-JP" sz="2800" dirty="0">
                <a:solidFill>
                  <a:srgbClr val="FF0000"/>
                </a:solidFill>
                <a:latin typeface="Meiryo UI" panose="020B0604030504040204" pitchFamily="50" charset="-128"/>
              </a:rPr>
              <a:t>対策</a:t>
            </a:r>
            <a:r>
              <a:rPr lang="ja-JP" altLang="ja-JP" sz="2800" dirty="0">
                <a:solidFill>
                  <a:prstClr val="black"/>
                </a:solidFill>
                <a:latin typeface="Meiryo UI" panose="020B0604030504040204" pitchFamily="50" charset="-128"/>
              </a:rPr>
              <a:t>が増える</a:t>
            </a:r>
            <a:r>
              <a:rPr lang="ja-JP" altLang="en-US" sz="2800" dirty="0">
                <a:solidFill>
                  <a:prstClr val="black"/>
                </a:solidFill>
                <a:latin typeface="Meiryo UI" panose="020B0604030504040204" pitchFamily="50" charset="-128"/>
              </a:rPr>
              <a:t>ので、</a:t>
            </a:r>
            <a:r>
              <a:rPr lang="ja-JP" altLang="ja-JP" sz="2800" dirty="0">
                <a:solidFill>
                  <a:prstClr val="black"/>
                </a:solidFill>
                <a:latin typeface="Meiryo UI" panose="020B0604030504040204" pitchFamily="50" charset="-128"/>
              </a:rPr>
              <a:t>その社内説得の定量的な論拠として</a:t>
            </a:r>
            <a:r>
              <a:rPr lang="en-US" altLang="ja-JP" sz="2800" dirty="0">
                <a:solidFill>
                  <a:prstClr val="black"/>
                </a:solidFill>
                <a:latin typeface="Meiryo UI" panose="020B0604030504040204" pitchFamily="50" charset="-128"/>
              </a:rPr>
              <a:t>SBT</a:t>
            </a:r>
            <a:r>
              <a:rPr lang="ja-JP" altLang="en-US" sz="2800" dirty="0">
                <a:solidFill>
                  <a:prstClr val="black"/>
                </a:solidFill>
                <a:latin typeface="Meiryo UI" panose="020B0604030504040204" pitchFamily="50" charset="-128"/>
              </a:rPr>
              <a:t>を活用</a:t>
            </a:r>
            <a:endParaRPr lang="en-US" altLang="ja-JP" sz="1200" dirty="0">
              <a:solidFill>
                <a:prstClr val="black"/>
              </a:solidFill>
              <a:latin typeface="Meiryo UI" panose="020B0604030504040204" pitchFamily="50" charset="-128"/>
            </a:endParaRPr>
          </a:p>
          <a:p>
            <a:pPr marL="636588" lvl="1" indent="-457200" defTabSz="914400" fontAlgn="base">
              <a:spcBef>
                <a:spcPts val="600"/>
              </a:spcBef>
              <a:spcAft>
                <a:spcPts val="600"/>
              </a:spcAft>
              <a:buClr>
                <a:prstClr val="black"/>
              </a:buClr>
              <a:buFont typeface="Wingdings" panose="05000000000000000000" pitchFamily="2" charset="2"/>
              <a:buChar char="l"/>
            </a:pPr>
            <a:r>
              <a:rPr lang="ja-JP" altLang="ja-JP" sz="2800" dirty="0">
                <a:solidFill>
                  <a:srgbClr val="FF0000"/>
                </a:solidFill>
                <a:latin typeface="Meiryo UI" panose="020B0604030504040204" pitchFamily="50" charset="-128"/>
              </a:rPr>
              <a:t>環境に良いことは、顧客サービス向上</a:t>
            </a:r>
            <a:r>
              <a:rPr lang="ja-JP" altLang="ja-JP" sz="2800" dirty="0">
                <a:solidFill>
                  <a:prstClr val="black"/>
                </a:solidFill>
                <a:latin typeface="Meiryo UI" panose="020B0604030504040204" pitchFamily="50" charset="-128"/>
              </a:rPr>
              <a:t>になる。</a:t>
            </a:r>
            <a:br>
              <a:rPr lang="en-US" altLang="ja-JP" sz="2800" dirty="0">
                <a:solidFill>
                  <a:prstClr val="black"/>
                </a:solidFill>
                <a:latin typeface="Meiryo UI" panose="020B0604030504040204" pitchFamily="50" charset="-128"/>
              </a:rPr>
            </a:br>
            <a:r>
              <a:rPr lang="ja-JP" altLang="ja-JP" sz="2800" dirty="0">
                <a:solidFill>
                  <a:prstClr val="black"/>
                </a:solidFill>
                <a:latin typeface="Meiryo UI" panose="020B0604030504040204" pitchFamily="50" charset="-128"/>
              </a:rPr>
              <a:t>商品の電子化により、利便性</a:t>
            </a:r>
            <a:r>
              <a:rPr lang="ja-JP" altLang="en-US" sz="2800" dirty="0">
                <a:solidFill>
                  <a:prstClr val="black"/>
                </a:solidFill>
                <a:latin typeface="Meiryo UI" panose="020B0604030504040204" pitchFamily="50" charset="-128"/>
              </a:rPr>
              <a:t>・省エネ性を高めることが可能</a:t>
            </a:r>
            <a:endParaRPr lang="ja-JP" altLang="ja-JP" sz="2800" dirty="0">
              <a:solidFill>
                <a:prstClr val="black"/>
              </a:solidFill>
              <a:latin typeface="Meiryo UI" panose="020B0604030504040204" pitchFamily="50" charset="-128"/>
            </a:endParaRPr>
          </a:p>
        </p:txBody>
      </p:sp>
    </p:spTree>
    <p:extLst>
      <p:ext uri="{BB962C8B-B14F-4D97-AF65-F5344CB8AC3E}">
        <p14:creationId xmlns:p14="http://schemas.microsoft.com/office/powerpoint/2010/main" val="3580889342"/>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a:t>参加企業のこれまでの感想</a:t>
            </a:r>
            <a:r>
              <a:rPr kumimoji="1" lang="ja-JP" altLang="en-US"/>
              <a:t>コメント</a:t>
            </a:r>
            <a:r>
              <a:rPr lang="ja-JP" altLang="en-US"/>
              <a:t> </a:t>
            </a:r>
            <a:r>
              <a:rPr lang="en-US" altLang="ja-JP"/>
              <a:t>2/5</a:t>
            </a:r>
            <a:endParaRPr kumimoji="1" lang="ja-JP" altLang="en-US" dirty="0"/>
          </a:p>
        </p:txBody>
      </p:sp>
      <p:sp>
        <p:nvSpPr>
          <p:cNvPr id="3" name="コンテンツ プレースホルダー 2"/>
          <p:cNvSpPr>
            <a:spLocks noGrp="1"/>
          </p:cNvSpPr>
          <p:nvPr>
            <p:ph sz="quarter" idx="12"/>
          </p:nvPr>
        </p:nvSpPr>
        <p:spPr>
          <a:xfrm>
            <a:off x="161925" y="1110920"/>
            <a:ext cx="10367963" cy="634941"/>
          </a:xfrm>
        </p:spPr>
        <p:txBody>
          <a:bodyPr/>
          <a:lstStyle/>
          <a:p>
            <a:r>
              <a:rPr lang="en-US" altLang="ja-JP" dirty="0"/>
              <a:t>SBT</a:t>
            </a:r>
            <a:r>
              <a:rPr lang="ja-JP" altLang="en-US" dirty="0"/>
              <a:t>設定に対する内外からのプレッシャー</a:t>
            </a:r>
            <a:endParaRPr lang="en-US" altLang="ja-JP" dirty="0"/>
          </a:p>
        </p:txBody>
      </p:sp>
      <p:sp>
        <p:nvSpPr>
          <p:cNvPr id="11" name="正方形/長方形 10"/>
          <p:cNvSpPr/>
          <p:nvPr/>
        </p:nvSpPr>
        <p:spPr>
          <a:xfrm>
            <a:off x="349980" y="2166291"/>
            <a:ext cx="9827749" cy="5016758"/>
          </a:xfrm>
          <a:prstGeom prst="rect">
            <a:avLst/>
          </a:prstGeom>
        </p:spPr>
        <p:txBody>
          <a:bodyPr wrap="square">
            <a:spAutoFit/>
          </a:bodyPr>
          <a:lstStyle/>
          <a:p>
            <a:pPr marL="722312" lvl="1" indent="-457200">
              <a:spcBef>
                <a:spcPts val="600"/>
              </a:spcBef>
              <a:spcAft>
                <a:spcPts val="600"/>
              </a:spcAft>
              <a:buClr>
                <a:schemeClr val="tx1"/>
              </a:buClr>
              <a:buFont typeface="Wingdings" panose="05000000000000000000" pitchFamily="2" charset="2"/>
              <a:buChar char="l"/>
            </a:pPr>
            <a:r>
              <a:rPr lang="ja-JP" altLang="en-US" sz="2800" dirty="0">
                <a:solidFill>
                  <a:srgbClr val="FF0000"/>
                </a:solidFill>
                <a:latin typeface="Meiryo UI" panose="020B0604030504040204" pitchFamily="50" charset="-128"/>
                <a:ea typeface="Meiryo UI" panose="020B0604030504040204" pitchFamily="50" charset="-128"/>
              </a:rPr>
              <a:t>業界内で上位</a:t>
            </a:r>
            <a:r>
              <a:rPr lang="ja-JP" altLang="en-US" sz="2800" dirty="0">
                <a:solidFill>
                  <a:prstClr val="black"/>
                </a:solidFill>
                <a:latin typeface="Meiryo UI" panose="020B0604030504040204" pitchFamily="50" charset="-128"/>
                <a:ea typeface="Meiryo UI" panose="020B0604030504040204" pitchFamily="50" charset="-128"/>
              </a:rPr>
              <a:t>という自負があるので、●●社が</a:t>
            </a:r>
            <a:r>
              <a:rPr lang="en-US" altLang="ja-JP" sz="2800" dirty="0">
                <a:solidFill>
                  <a:prstClr val="black"/>
                </a:solidFill>
                <a:latin typeface="Meiryo UI" panose="020B0604030504040204" pitchFamily="50" charset="-128"/>
                <a:ea typeface="Meiryo UI" panose="020B0604030504040204" pitchFamily="50" charset="-128"/>
              </a:rPr>
              <a:t>SBT</a:t>
            </a:r>
            <a:r>
              <a:rPr lang="ja-JP" altLang="en-US" sz="2800" dirty="0">
                <a:solidFill>
                  <a:prstClr val="black"/>
                </a:solidFill>
                <a:latin typeface="Meiryo UI" panose="020B0604030504040204" pitchFamily="50" charset="-128"/>
                <a:ea typeface="Meiryo UI" panose="020B0604030504040204" pitchFamily="50" charset="-128"/>
              </a:rPr>
              <a:t>の認定を</a:t>
            </a:r>
            <a:br>
              <a:rPr lang="en-US" altLang="ja-JP" sz="2800" dirty="0">
                <a:solidFill>
                  <a:prstClr val="black"/>
                </a:solidFill>
                <a:latin typeface="Meiryo UI" panose="020B0604030504040204" pitchFamily="50" charset="-128"/>
                <a:ea typeface="Meiryo UI" panose="020B0604030504040204" pitchFamily="50" charset="-128"/>
              </a:rPr>
            </a:br>
            <a:r>
              <a:rPr lang="ja-JP" altLang="en-US" sz="2800" dirty="0">
                <a:solidFill>
                  <a:prstClr val="black"/>
                </a:solidFill>
                <a:latin typeface="Meiryo UI" panose="020B0604030504040204" pitchFamily="50" charset="-128"/>
                <a:ea typeface="Meiryo UI" panose="020B0604030504040204" pitchFamily="50" charset="-128"/>
              </a:rPr>
              <a:t>得ている状況を、経営トップも無視できない</a:t>
            </a:r>
          </a:p>
          <a:p>
            <a:pPr marL="742950" lvl="1" indent="-477838">
              <a:spcBef>
                <a:spcPts val="600"/>
              </a:spcBef>
              <a:spcAft>
                <a:spcPts val="600"/>
              </a:spcAft>
              <a:buClr>
                <a:schemeClr val="tx1"/>
              </a:buClr>
              <a:buFont typeface="Wingdings" panose="05000000000000000000" pitchFamily="2" charset="2"/>
              <a:buChar char="l"/>
            </a:pPr>
            <a:r>
              <a:rPr lang="ja-JP" altLang="en-US" sz="2800" dirty="0">
                <a:solidFill>
                  <a:srgbClr val="FF0000"/>
                </a:solidFill>
                <a:latin typeface="Meiryo UI" panose="020B0604030504040204" pitchFamily="50" charset="-128"/>
                <a:ea typeface="Meiryo UI" panose="020B0604030504040204" pitchFamily="50" charset="-128"/>
              </a:rPr>
              <a:t>役員報酬の中長期業績連動</a:t>
            </a:r>
            <a:r>
              <a:rPr lang="ja-JP" altLang="en-US" sz="2800" dirty="0">
                <a:solidFill>
                  <a:prstClr val="black"/>
                </a:solidFill>
                <a:latin typeface="Meiryo UI" panose="020B0604030504040204" pitchFamily="50" charset="-128"/>
                <a:ea typeface="Meiryo UI" panose="020B0604030504040204" pitchFamily="50" charset="-128"/>
              </a:rPr>
              <a:t>で、サステナビリティ評価が加味</a:t>
            </a:r>
            <a:br>
              <a:rPr lang="en-US" altLang="ja-JP" sz="2800" dirty="0">
                <a:solidFill>
                  <a:prstClr val="black"/>
                </a:solidFill>
                <a:latin typeface="Meiryo UI" panose="020B0604030504040204" pitchFamily="50" charset="-128"/>
                <a:ea typeface="Meiryo UI" panose="020B0604030504040204" pitchFamily="50" charset="-128"/>
              </a:rPr>
            </a:br>
            <a:r>
              <a:rPr lang="ja-JP" altLang="en-US" sz="2800" dirty="0">
                <a:solidFill>
                  <a:prstClr val="black"/>
                </a:solidFill>
                <a:latin typeface="Meiryo UI" panose="020B0604030504040204" pitchFamily="50" charset="-128"/>
                <a:ea typeface="Meiryo UI" panose="020B0604030504040204" pitchFamily="50" charset="-128"/>
              </a:rPr>
              <a:t>されるようになった</a:t>
            </a:r>
          </a:p>
          <a:p>
            <a:pPr marL="742950" lvl="1" indent="-477838">
              <a:spcBef>
                <a:spcPts val="600"/>
              </a:spcBef>
              <a:spcAft>
                <a:spcPts val="600"/>
              </a:spcAft>
              <a:buClr>
                <a:schemeClr val="tx1"/>
              </a:buClr>
              <a:buFont typeface="Wingdings" panose="05000000000000000000" pitchFamily="2" charset="2"/>
              <a:buChar char="l"/>
            </a:pPr>
            <a:r>
              <a:rPr lang="en-US" altLang="ja-JP" sz="2800" dirty="0">
                <a:solidFill>
                  <a:srgbClr val="FF0000"/>
                </a:solidFill>
                <a:latin typeface="Meiryo UI" panose="020B0604030504040204" pitchFamily="50" charset="-128"/>
                <a:ea typeface="Meiryo UI" panose="020B0604030504040204" pitchFamily="50" charset="-128"/>
              </a:rPr>
              <a:t>CDP</a:t>
            </a:r>
            <a:r>
              <a:rPr lang="ja-JP" altLang="en-US" sz="2800" dirty="0">
                <a:solidFill>
                  <a:srgbClr val="FF0000"/>
                </a:solidFill>
                <a:latin typeface="Meiryo UI" panose="020B0604030504040204" pitchFamily="50" charset="-128"/>
                <a:ea typeface="Meiryo UI" panose="020B0604030504040204" pitchFamily="50" charset="-128"/>
              </a:rPr>
              <a:t>評価の影響力</a:t>
            </a:r>
            <a:r>
              <a:rPr lang="ja-JP" altLang="en-US" sz="2800" dirty="0">
                <a:solidFill>
                  <a:prstClr val="black"/>
                </a:solidFill>
                <a:latin typeface="Meiryo UI" panose="020B0604030504040204" pitchFamily="50" charset="-128"/>
                <a:ea typeface="Meiryo UI" panose="020B0604030504040204" pitchFamily="50" charset="-128"/>
              </a:rPr>
              <a:t>の大きさを痛感している</a:t>
            </a:r>
          </a:p>
          <a:p>
            <a:pPr marL="742950" lvl="1" indent="-477838">
              <a:spcBef>
                <a:spcPts val="600"/>
              </a:spcBef>
              <a:spcAft>
                <a:spcPts val="600"/>
              </a:spcAft>
              <a:buFont typeface="Wingdings" panose="05000000000000000000" pitchFamily="2" charset="2"/>
              <a:buChar char="l"/>
            </a:pPr>
            <a:r>
              <a:rPr lang="ja-JP" altLang="en-US" sz="2800" dirty="0">
                <a:solidFill>
                  <a:prstClr val="black"/>
                </a:solidFill>
                <a:latin typeface="Meiryo UI" panose="020B0604030504040204" pitchFamily="50" charset="-128"/>
                <a:ea typeface="Meiryo UI" panose="020B0604030504040204" pitchFamily="50" charset="-128"/>
              </a:rPr>
              <a:t>シェアの大きい●●業界から</a:t>
            </a:r>
            <a:r>
              <a:rPr lang="ja-JP" altLang="en-US" sz="2800" dirty="0">
                <a:solidFill>
                  <a:srgbClr val="FF0000"/>
                </a:solidFill>
                <a:latin typeface="Meiryo UI" panose="020B0604030504040204" pitchFamily="50" charset="-128"/>
                <a:ea typeface="Meiryo UI" panose="020B0604030504040204" pitchFamily="50" charset="-128"/>
              </a:rPr>
              <a:t>●●用●●の製造における排出量を下げる</a:t>
            </a:r>
            <a:r>
              <a:rPr lang="ja-JP" altLang="en-US" sz="2800" dirty="0">
                <a:solidFill>
                  <a:prstClr val="black"/>
                </a:solidFill>
                <a:latin typeface="Meiryo UI" panose="020B0604030504040204" pitchFamily="50" charset="-128"/>
                <a:ea typeface="Meiryo UI" panose="020B0604030504040204" pitchFamily="50" charset="-128"/>
              </a:rPr>
              <a:t>ことを求められている。他者との競合もあるので、</a:t>
            </a:r>
            <a:br>
              <a:rPr lang="en-US" altLang="ja-JP" sz="2800" dirty="0">
                <a:solidFill>
                  <a:prstClr val="black"/>
                </a:solidFill>
                <a:latin typeface="Meiryo UI" panose="020B0604030504040204" pitchFamily="50" charset="-128"/>
                <a:ea typeface="Meiryo UI" panose="020B0604030504040204" pitchFamily="50" charset="-128"/>
              </a:rPr>
            </a:br>
            <a:r>
              <a:rPr lang="ja-JP" altLang="en-US" sz="2800" dirty="0">
                <a:solidFill>
                  <a:prstClr val="black"/>
                </a:solidFill>
                <a:latin typeface="Meiryo UI" panose="020B0604030504040204" pitchFamily="50" charset="-128"/>
                <a:ea typeface="Meiryo UI" panose="020B0604030504040204" pitchFamily="50" charset="-128"/>
              </a:rPr>
              <a:t>サプライチェーン上のビジネスリスクが大きい</a:t>
            </a:r>
          </a:p>
          <a:p>
            <a:pPr marL="742950" lvl="1" indent="-477838">
              <a:spcBef>
                <a:spcPts val="600"/>
              </a:spcBef>
              <a:spcAft>
                <a:spcPts val="600"/>
              </a:spcAft>
              <a:buClr>
                <a:schemeClr val="tx1"/>
              </a:buClr>
              <a:buFont typeface="Wingdings" panose="05000000000000000000" pitchFamily="2" charset="2"/>
              <a:buChar char="l"/>
            </a:pPr>
            <a:r>
              <a:rPr lang="en-US" altLang="ja-JP" sz="2800" dirty="0">
                <a:solidFill>
                  <a:srgbClr val="FF0000"/>
                </a:solidFill>
                <a:latin typeface="Meiryo UI" panose="020B0604030504040204" pitchFamily="50" charset="-128"/>
                <a:ea typeface="Meiryo UI" panose="020B0604030504040204" pitchFamily="50" charset="-128"/>
              </a:rPr>
              <a:t>IR</a:t>
            </a:r>
            <a:r>
              <a:rPr lang="ja-JP" altLang="en-US" sz="2800" dirty="0">
                <a:solidFill>
                  <a:srgbClr val="FF0000"/>
                </a:solidFill>
                <a:latin typeface="Meiryo UI" panose="020B0604030504040204" pitchFamily="50" charset="-128"/>
                <a:ea typeface="Meiryo UI" panose="020B0604030504040204" pitchFamily="50" charset="-128"/>
              </a:rPr>
              <a:t>部門</a:t>
            </a:r>
            <a:r>
              <a:rPr lang="ja-JP" altLang="en-US" sz="2800" dirty="0">
                <a:solidFill>
                  <a:prstClr val="black"/>
                </a:solidFill>
                <a:latin typeface="Meiryo UI" panose="020B0604030504040204" pitchFamily="50" charset="-128"/>
                <a:ea typeface="Meiryo UI" panose="020B0604030504040204" pitchFamily="50" charset="-128"/>
              </a:rPr>
              <a:t>から、「</a:t>
            </a:r>
            <a:r>
              <a:rPr lang="ja-JP" altLang="en-US" sz="2800" dirty="0">
                <a:solidFill>
                  <a:srgbClr val="FF0000"/>
                </a:solidFill>
                <a:latin typeface="Meiryo UI" panose="020B0604030504040204" pitchFamily="50" charset="-128"/>
                <a:ea typeface="Meiryo UI" panose="020B0604030504040204" pitchFamily="50" charset="-128"/>
              </a:rPr>
              <a:t>機関投資家の半数が海外の投資家</a:t>
            </a:r>
            <a:r>
              <a:rPr lang="ja-JP" altLang="en-US" sz="2800" dirty="0">
                <a:solidFill>
                  <a:prstClr val="black"/>
                </a:solidFill>
                <a:latin typeface="Meiryo UI" panose="020B0604030504040204" pitchFamily="50" charset="-128"/>
                <a:ea typeface="Meiryo UI" panose="020B0604030504040204" pitchFamily="50" charset="-128"/>
              </a:rPr>
              <a:t>であり、</a:t>
            </a:r>
            <a:br>
              <a:rPr lang="en-US" altLang="ja-JP" sz="2800" dirty="0">
                <a:solidFill>
                  <a:prstClr val="black"/>
                </a:solidFill>
                <a:latin typeface="Meiryo UI" panose="020B0604030504040204" pitchFamily="50" charset="-128"/>
                <a:ea typeface="Meiryo UI" panose="020B0604030504040204" pitchFamily="50" charset="-128"/>
              </a:rPr>
            </a:br>
            <a:r>
              <a:rPr lang="ja-JP" altLang="en-US" sz="2800" dirty="0">
                <a:solidFill>
                  <a:prstClr val="black"/>
                </a:solidFill>
                <a:latin typeface="Meiryo UI" panose="020B0604030504040204" pitchFamily="50" charset="-128"/>
                <a:ea typeface="Meiryo UI" panose="020B0604030504040204" pitchFamily="50" charset="-128"/>
              </a:rPr>
              <a:t>削減目標を何故作らないのか」と問われた</a:t>
            </a:r>
          </a:p>
        </p:txBody>
      </p:sp>
    </p:spTree>
    <p:extLst>
      <p:ext uri="{BB962C8B-B14F-4D97-AF65-F5344CB8AC3E}">
        <p14:creationId xmlns:p14="http://schemas.microsoft.com/office/powerpoint/2010/main" val="343760003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a:t>①対投資家へのメリット</a:t>
            </a:r>
          </a:p>
        </p:txBody>
      </p:sp>
      <p:sp>
        <p:nvSpPr>
          <p:cNvPr id="6" name="タイトル 1"/>
          <p:cNvSpPr txBox="1">
            <a:spLocks/>
          </p:cNvSpPr>
          <p:nvPr/>
        </p:nvSpPr>
        <p:spPr bwMode="auto">
          <a:xfrm>
            <a:off x="305906" y="1480753"/>
            <a:ext cx="10080000" cy="53285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noAutofit/>
          </a:bodyPr>
          <a:lstStyle>
            <a:lvl1pPr algn="l" rtl="0" eaLnBrk="0" fontAlgn="base" hangingPunct="0">
              <a:spcBef>
                <a:spcPct val="0"/>
              </a:spcBef>
              <a:spcAft>
                <a:spcPct val="0"/>
              </a:spcAft>
              <a:defRPr kumimoji="1" sz="4000" b="1" cap="all">
                <a:solidFill>
                  <a:srgbClr val="140078"/>
                </a:solidFill>
                <a:latin typeface="Meiryo UI" panose="020B0604030504040204" pitchFamily="50" charset="-128"/>
                <a:ea typeface="Meiryo UI" panose="020B0604030504040204" pitchFamily="50" charset="-128"/>
                <a:cs typeface="Meiryo UI" panose="020B0604030504040204" pitchFamily="50" charset="-128"/>
              </a:defRPr>
            </a:lvl1pPr>
            <a:lvl2pPr algn="l" rtl="0" eaLnBrk="0" fontAlgn="base" hangingPunct="0">
              <a:spcBef>
                <a:spcPct val="0"/>
              </a:spcBef>
              <a:spcAft>
                <a:spcPct val="0"/>
              </a:spcAft>
              <a:defRPr kumimoji="1" sz="2800">
                <a:solidFill>
                  <a:srgbClr val="140078"/>
                </a:solidFill>
                <a:latin typeface="HGS創英角ｺﾞｼｯｸUB" pitchFamily="50" charset="-128"/>
                <a:ea typeface="HGS創英角ｺﾞｼｯｸUB" pitchFamily="50" charset="-128"/>
              </a:defRPr>
            </a:lvl2pPr>
            <a:lvl3pPr algn="l" rtl="0" eaLnBrk="0" fontAlgn="base" hangingPunct="0">
              <a:spcBef>
                <a:spcPct val="0"/>
              </a:spcBef>
              <a:spcAft>
                <a:spcPct val="0"/>
              </a:spcAft>
              <a:defRPr kumimoji="1" sz="2800">
                <a:solidFill>
                  <a:srgbClr val="140078"/>
                </a:solidFill>
                <a:latin typeface="HGS創英角ｺﾞｼｯｸUB" pitchFamily="50" charset="-128"/>
                <a:ea typeface="HGS創英角ｺﾞｼｯｸUB" pitchFamily="50" charset="-128"/>
              </a:defRPr>
            </a:lvl3pPr>
            <a:lvl4pPr algn="l" rtl="0" eaLnBrk="0" fontAlgn="base" hangingPunct="0">
              <a:spcBef>
                <a:spcPct val="0"/>
              </a:spcBef>
              <a:spcAft>
                <a:spcPct val="0"/>
              </a:spcAft>
              <a:defRPr kumimoji="1" sz="2800">
                <a:solidFill>
                  <a:srgbClr val="140078"/>
                </a:solidFill>
                <a:latin typeface="HGS創英角ｺﾞｼｯｸUB" pitchFamily="50" charset="-128"/>
                <a:ea typeface="HGS創英角ｺﾞｼｯｸUB" pitchFamily="50" charset="-128"/>
              </a:defRPr>
            </a:lvl4pPr>
            <a:lvl5pPr algn="l" rtl="0" eaLnBrk="0" fontAlgn="base" hangingPunct="0">
              <a:spcBef>
                <a:spcPct val="0"/>
              </a:spcBef>
              <a:spcAft>
                <a:spcPct val="0"/>
              </a:spcAft>
              <a:defRPr kumimoji="1" sz="2800">
                <a:solidFill>
                  <a:srgbClr val="140078"/>
                </a:solidFill>
                <a:latin typeface="HGS創英角ｺﾞｼｯｸUB" pitchFamily="50" charset="-128"/>
                <a:ea typeface="HGS創英角ｺﾞｼｯｸUB" pitchFamily="50" charset="-128"/>
              </a:defRPr>
            </a:lvl5pPr>
            <a:lvl6pPr marL="457200" algn="l" rtl="0" fontAlgn="base">
              <a:spcBef>
                <a:spcPct val="0"/>
              </a:spcBef>
              <a:spcAft>
                <a:spcPct val="0"/>
              </a:spcAft>
              <a:defRPr kumimoji="1" sz="2800">
                <a:solidFill>
                  <a:srgbClr val="140078"/>
                </a:solidFill>
                <a:latin typeface="HGS創英角ｺﾞｼｯｸUB" pitchFamily="50" charset="-128"/>
                <a:ea typeface="HGS創英角ｺﾞｼｯｸUB" pitchFamily="50" charset="-128"/>
              </a:defRPr>
            </a:lvl6pPr>
            <a:lvl7pPr marL="914400" algn="l" rtl="0" fontAlgn="base">
              <a:spcBef>
                <a:spcPct val="0"/>
              </a:spcBef>
              <a:spcAft>
                <a:spcPct val="0"/>
              </a:spcAft>
              <a:defRPr kumimoji="1" sz="2800">
                <a:solidFill>
                  <a:srgbClr val="140078"/>
                </a:solidFill>
                <a:latin typeface="HGS創英角ｺﾞｼｯｸUB" pitchFamily="50" charset="-128"/>
                <a:ea typeface="HGS創英角ｺﾞｼｯｸUB" pitchFamily="50" charset="-128"/>
              </a:defRPr>
            </a:lvl7pPr>
            <a:lvl8pPr marL="1371600" algn="l" rtl="0" fontAlgn="base">
              <a:spcBef>
                <a:spcPct val="0"/>
              </a:spcBef>
              <a:spcAft>
                <a:spcPct val="0"/>
              </a:spcAft>
              <a:defRPr kumimoji="1" sz="2800">
                <a:solidFill>
                  <a:srgbClr val="140078"/>
                </a:solidFill>
                <a:latin typeface="HGS創英角ｺﾞｼｯｸUB" pitchFamily="50" charset="-128"/>
                <a:ea typeface="HGS創英角ｺﾞｼｯｸUB" pitchFamily="50" charset="-128"/>
              </a:defRPr>
            </a:lvl8pPr>
            <a:lvl9pPr marL="1828800" algn="l" rtl="0" fontAlgn="base">
              <a:spcBef>
                <a:spcPct val="0"/>
              </a:spcBef>
              <a:spcAft>
                <a:spcPct val="0"/>
              </a:spcAft>
              <a:defRPr kumimoji="1" sz="2800">
                <a:solidFill>
                  <a:srgbClr val="140078"/>
                </a:solidFill>
                <a:latin typeface="HGS創英角ｺﾞｼｯｸUB" pitchFamily="50" charset="-128"/>
                <a:ea typeface="HGS創英角ｺﾞｼｯｸUB" pitchFamily="50" charset="-128"/>
              </a:defRPr>
            </a:lvl9pPr>
          </a:lstStyle>
          <a:p>
            <a:pPr marL="360363"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3600" b="0" i="0" u="none" strike="noStrike" kern="0" cap="all" spc="0" normalizeH="0" baseline="0" noProof="0" dirty="0">
                <a:ln>
                  <a:noFill/>
                </a:ln>
                <a:solidFill>
                  <a:srgbClr val="140078"/>
                </a:solidFill>
                <a:effectLst/>
                <a:uLnTx/>
                <a:uFillTx/>
                <a:latin typeface="Meiryo UI" panose="020B0604030504040204" pitchFamily="50" charset="-128"/>
                <a:ea typeface="Meiryo UI" panose="020B0604030504040204" pitchFamily="50" charset="-128"/>
              </a:rPr>
              <a:t>年金基金等の機関投資家は、中長期的な</a:t>
            </a:r>
            <a:br>
              <a:rPr kumimoji="1" lang="en-US" altLang="ja-JP" sz="3600" b="0" i="0" u="none" strike="noStrike" kern="0" cap="all" spc="0" normalizeH="0" baseline="0" noProof="0" dirty="0">
                <a:ln>
                  <a:noFill/>
                </a:ln>
                <a:solidFill>
                  <a:srgbClr val="140078"/>
                </a:solidFill>
                <a:effectLst/>
                <a:uLnTx/>
                <a:uFillTx/>
                <a:latin typeface="Meiryo UI" panose="020B0604030504040204" pitchFamily="50" charset="-128"/>
                <a:ea typeface="Meiryo UI" panose="020B0604030504040204" pitchFamily="50" charset="-128"/>
              </a:rPr>
            </a:br>
            <a:r>
              <a:rPr kumimoji="1" lang="ja-JP" altLang="en-US" sz="3600" b="0" i="0" u="none" strike="noStrike" kern="0" cap="all" spc="0" normalizeH="0" baseline="0" noProof="0" dirty="0">
                <a:ln>
                  <a:noFill/>
                </a:ln>
                <a:solidFill>
                  <a:srgbClr val="140078"/>
                </a:solidFill>
                <a:effectLst/>
                <a:uLnTx/>
                <a:uFillTx/>
                <a:latin typeface="Meiryo UI" panose="020B0604030504040204" pitchFamily="50" charset="-128"/>
                <a:ea typeface="Meiryo UI" panose="020B0604030504040204" pitchFamily="50" charset="-128"/>
              </a:rPr>
              <a:t>リターンを得るために、企業の持続可能性を評価する</a:t>
            </a:r>
            <a:endParaRPr kumimoji="1" lang="en-US" altLang="ja-JP" sz="3600" b="0" i="0" u="none" strike="noStrike" kern="0" cap="all" spc="0" normalizeH="0" baseline="0" noProof="0" dirty="0">
              <a:ln>
                <a:noFill/>
              </a:ln>
              <a:solidFill>
                <a:srgbClr val="140078"/>
              </a:solidFill>
              <a:effectLst/>
              <a:uLnTx/>
              <a:uFillTx/>
              <a:latin typeface="Meiryo UI" panose="020B0604030504040204" pitchFamily="50" charset="-128"/>
              <a:ea typeface="Meiryo UI" panose="020B0604030504040204" pitchFamily="50" charset="-128"/>
            </a:endParaRPr>
          </a:p>
          <a:p>
            <a:pPr marL="88900" marR="0" lvl="0" indent="0" algn="l" defTabSz="914400" rtl="0" eaLnBrk="0" fontAlgn="base" latinLnBrk="0" hangingPunct="0">
              <a:lnSpc>
                <a:spcPct val="100000"/>
              </a:lnSpc>
              <a:spcBef>
                <a:spcPct val="0"/>
              </a:spcBef>
              <a:spcAft>
                <a:spcPct val="0"/>
              </a:spcAft>
              <a:buClrTx/>
              <a:buSzTx/>
              <a:buFontTx/>
              <a:buNone/>
              <a:tabLst/>
              <a:defRPr/>
            </a:pPr>
            <a:endParaRPr kumimoji="1" lang="en-US" altLang="ja-JP" sz="3600" b="0" i="0" u="none" strike="noStrike" kern="0" cap="all"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endParaRPr>
          </a:p>
          <a:p>
            <a:pPr marL="88900" marR="0" lvl="0" indent="0" algn="l" defTabSz="914400" rtl="0" eaLnBrk="0" fontAlgn="base" latinLnBrk="0" hangingPunct="0">
              <a:lnSpc>
                <a:spcPct val="100000"/>
              </a:lnSpc>
              <a:spcBef>
                <a:spcPct val="0"/>
              </a:spcBef>
              <a:spcAft>
                <a:spcPct val="0"/>
              </a:spcAft>
              <a:buClrTx/>
              <a:buSzTx/>
              <a:buFontTx/>
              <a:buNone/>
              <a:tabLst/>
              <a:defRPr/>
            </a:pPr>
            <a:endParaRPr kumimoji="1" lang="en-US" altLang="ja-JP" sz="3600" b="0" i="0" u="none" strike="noStrike" kern="0" cap="all"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endParaRPr>
          </a:p>
          <a:p>
            <a:pPr marL="358775" marR="0" lvl="0" indent="-3175" algn="l" defTabSz="914400" rtl="0" eaLnBrk="0" fontAlgn="base" latinLnBrk="0" hangingPunct="0">
              <a:lnSpc>
                <a:spcPct val="100000"/>
              </a:lnSpc>
              <a:spcBef>
                <a:spcPct val="0"/>
              </a:spcBef>
              <a:spcAft>
                <a:spcPct val="0"/>
              </a:spcAft>
              <a:buClrTx/>
              <a:buSzTx/>
              <a:buFontTx/>
              <a:buNone/>
              <a:tabLst/>
              <a:defRPr/>
            </a:pPr>
            <a:r>
              <a:rPr kumimoji="1" lang="en-US" altLang="ja-JP" sz="3600" b="1" i="0" u="none" strike="noStrike" kern="0" cap="all"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rPr>
              <a:t>SBT</a:t>
            </a:r>
            <a:r>
              <a:rPr kumimoji="1" lang="ja-JP" altLang="en-US" sz="3600" b="1" i="0" u="none" strike="noStrike" kern="0" cap="all"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rPr>
              <a:t>設定は持続可能性をアピールでき、</a:t>
            </a:r>
            <a:r>
              <a:rPr kumimoji="1" lang="en-US" altLang="ja-JP" sz="3600" b="1" i="0" u="none" strike="noStrike" kern="0" cap="all"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rPr>
              <a:t>CDP</a:t>
            </a:r>
            <a:r>
              <a:rPr kumimoji="1" lang="ja-JP" altLang="en-US" sz="3600" b="1" i="0" u="none" strike="noStrike" kern="0" cap="all"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rPr>
              <a:t>の</a:t>
            </a:r>
            <a:br>
              <a:rPr kumimoji="1" lang="en-US" altLang="ja-JP" sz="3600" b="1" i="0" u="none" strike="noStrike" kern="0" cap="all"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rPr>
            </a:br>
            <a:r>
              <a:rPr kumimoji="1" lang="ja-JP" altLang="en-US" sz="3600" b="1" i="0" u="none" strike="noStrike" kern="0" cap="all"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rPr>
              <a:t>採点等において評価されるため、投資家からの</a:t>
            </a:r>
            <a:r>
              <a:rPr kumimoji="1" lang="en-US" altLang="ja-JP" sz="3600" b="1" i="0" u="none" strike="noStrike" kern="0" cap="all"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rPr>
              <a:t>ESG</a:t>
            </a:r>
            <a:r>
              <a:rPr kumimoji="1" lang="ja-JP" altLang="en-US" sz="3600" b="1" i="0" u="none" strike="noStrike" kern="0" cap="all"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rPr>
              <a:t>投資の呼び込みに役立つ</a:t>
            </a:r>
            <a:endParaRPr kumimoji="1" lang="en-US" altLang="ja-JP" sz="3600" b="1" i="0" u="none" strike="noStrike" kern="0" cap="all"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endParaRPr>
          </a:p>
        </p:txBody>
      </p:sp>
      <p:sp>
        <p:nvSpPr>
          <p:cNvPr id="3" name="AutoShape 15">
            <a:extLst>
              <a:ext uri="{FF2B5EF4-FFF2-40B4-BE49-F238E27FC236}">
                <a16:creationId xmlns:a16="http://schemas.microsoft.com/office/drawing/2014/main" id="{2F0DCAAE-FA2D-C51C-62AE-20D95FEDDB5B}"/>
              </a:ext>
            </a:extLst>
          </p:cNvPr>
          <p:cNvSpPr>
            <a:spLocks noChangeArrowheads="1"/>
          </p:cNvSpPr>
          <p:nvPr/>
        </p:nvSpPr>
        <p:spPr bwMode="auto">
          <a:xfrm rot="10800000">
            <a:off x="3761076" y="3776458"/>
            <a:ext cx="3169662" cy="274961"/>
          </a:xfrm>
          <a:prstGeom prst="triangle">
            <a:avLst>
              <a:gd name="adj" fmla="val 50000"/>
            </a:avLst>
          </a:prstGeom>
          <a:solidFill>
            <a:schemeClr val="tx2"/>
          </a:solidFill>
          <a:ln w="9525" cap="flat" cmpd="sng" algn="ctr">
            <a:noFill/>
            <a:prstDash val="solid"/>
            <a:headEnd/>
            <a:tailEnd/>
          </a:ln>
          <a:effectLst>
            <a:outerShdw blurRad="40000" dist="20000" dir="5400000" rotWithShape="0">
              <a:srgbClr val="000000">
                <a:alpha val="38000"/>
              </a:srgbClr>
            </a:outerShdw>
          </a:effectLst>
        </p:spPr>
        <p:txBody>
          <a:bodyPr wrap="none" lIns="86210" tIns="43105" rIns="86210" bIns="43105" anchor="ctr"/>
          <a:lstStyle>
            <a:lvl1pPr algn="l" eaLnBrk="0" hangingPunct="0">
              <a:lnSpc>
                <a:spcPct val="110000"/>
              </a:lnSpc>
              <a:spcBef>
                <a:spcPct val="20000"/>
              </a:spcBef>
              <a:buClr>
                <a:srgbClr val="140078"/>
              </a:buClr>
              <a:buFont typeface="Wingdings" pitchFamily="2" charset="2"/>
              <a:buChar char="l"/>
              <a:defRPr kumimoji="1">
                <a:solidFill>
                  <a:srgbClr val="140078"/>
                </a:solidFill>
                <a:latin typeface="Arial" pitchFamily="34" charset="0"/>
                <a:ea typeface="HGSｺﾞｼｯｸM" pitchFamily="50" charset="-128"/>
              </a:defRPr>
            </a:lvl1pPr>
            <a:lvl2pPr marL="742950" indent="-285750" algn="l" eaLnBrk="0" hangingPunct="0">
              <a:lnSpc>
                <a:spcPct val="110000"/>
              </a:lnSpc>
              <a:spcBef>
                <a:spcPct val="20000"/>
              </a:spcBef>
              <a:buClr>
                <a:schemeClr val="tx1"/>
              </a:buClr>
              <a:buFont typeface="Wingdings" pitchFamily="2" charset="2"/>
              <a:buChar char="£"/>
              <a:defRPr sz="1600">
                <a:solidFill>
                  <a:schemeClr val="tx1"/>
                </a:solidFill>
                <a:latin typeface="Arial" pitchFamily="34" charset="0"/>
                <a:ea typeface="HGSｺﾞｼｯｸM" pitchFamily="50" charset="-128"/>
              </a:defRPr>
            </a:lvl2pPr>
            <a:lvl3pPr marL="1143000" indent="-228600" algn="l" eaLnBrk="0" hangingPunct="0">
              <a:lnSpc>
                <a:spcPct val="110000"/>
              </a:lnSpc>
              <a:spcBef>
                <a:spcPct val="20000"/>
              </a:spcBef>
              <a:buClr>
                <a:schemeClr val="tx1"/>
              </a:buClr>
              <a:buChar char="•"/>
              <a:defRPr kumimoji="1" sz="1400">
                <a:solidFill>
                  <a:schemeClr val="tx1"/>
                </a:solidFill>
                <a:latin typeface="Arial" pitchFamily="34" charset="0"/>
                <a:ea typeface="HGSｺﾞｼｯｸM" pitchFamily="50" charset="-128"/>
              </a:defRPr>
            </a:lvl3pPr>
            <a:lvl4pPr marL="1600200" indent="-228600" algn="l" eaLnBrk="0" hangingPunct="0">
              <a:lnSpc>
                <a:spcPct val="110000"/>
              </a:lnSpc>
              <a:spcBef>
                <a:spcPct val="20000"/>
              </a:spcBef>
              <a:buChar char="–"/>
              <a:defRPr kumimoji="1" sz="1200">
                <a:solidFill>
                  <a:schemeClr val="tx1"/>
                </a:solidFill>
                <a:latin typeface="Arial" pitchFamily="34" charset="0"/>
                <a:ea typeface="HGSｺﾞｼｯｸM" pitchFamily="50" charset="-128"/>
              </a:defRPr>
            </a:lvl4pPr>
            <a:lvl5pPr marL="2057400" indent="-228600" algn="l" eaLnBrk="0" hangingPunct="0">
              <a:lnSpc>
                <a:spcPct val="110000"/>
              </a:lnSpc>
              <a:spcBef>
                <a:spcPct val="20000"/>
              </a:spcBef>
              <a:buChar char="»"/>
              <a:defRPr kumimoji="1" sz="1200">
                <a:solidFill>
                  <a:schemeClr val="tx1"/>
                </a:solidFill>
                <a:latin typeface="Arial" pitchFamily="34" charset="0"/>
                <a:ea typeface="HGSｺﾞｼｯｸM" pitchFamily="50" charset="-128"/>
              </a:defRPr>
            </a:lvl5pPr>
            <a:lvl6pPr marL="2514600" indent="-228600" eaLnBrk="0" fontAlgn="base" hangingPunct="0">
              <a:lnSpc>
                <a:spcPct val="110000"/>
              </a:lnSpc>
              <a:spcBef>
                <a:spcPct val="20000"/>
              </a:spcBef>
              <a:spcAft>
                <a:spcPct val="0"/>
              </a:spcAft>
              <a:buChar char="»"/>
              <a:defRPr kumimoji="1" sz="1200">
                <a:solidFill>
                  <a:schemeClr val="tx1"/>
                </a:solidFill>
                <a:latin typeface="Arial" pitchFamily="34" charset="0"/>
                <a:ea typeface="HGSｺﾞｼｯｸM" pitchFamily="50" charset="-128"/>
              </a:defRPr>
            </a:lvl6pPr>
            <a:lvl7pPr marL="2971800" indent="-228600" eaLnBrk="0" fontAlgn="base" hangingPunct="0">
              <a:lnSpc>
                <a:spcPct val="110000"/>
              </a:lnSpc>
              <a:spcBef>
                <a:spcPct val="20000"/>
              </a:spcBef>
              <a:spcAft>
                <a:spcPct val="0"/>
              </a:spcAft>
              <a:buChar char="»"/>
              <a:defRPr kumimoji="1" sz="1200">
                <a:solidFill>
                  <a:schemeClr val="tx1"/>
                </a:solidFill>
                <a:latin typeface="Arial" pitchFamily="34" charset="0"/>
                <a:ea typeface="HGSｺﾞｼｯｸM" pitchFamily="50" charset="-128"/>
              </a:defRPr>
            </a:lvl7pPr>
            <a:lvl8pPr marL="3429000" indent="-228600" eaLnBrk="0" fontAlgn="base" hangingPunct="0">
              <a:lnSpc>
                <a:spcPct val="110000"/>
              </a:lnSpc>
              <a:spcBef>
                <a:spcPct val="20000"/>
              </a:spcBef>
              <a:spcAft>
                <a:spcPct val="0"/>
              </a:spcAft>
              <a:buChar char="»"/>
              <a:defRPr kumimoji="1" sz="1200">
                <a:solidFill>
                  <a:schemeClr val="tx1"/>
                </a:solidFill>
                <a:latin typeface="Arial" pitchFamily="34" charset="0"/>
                <a:ea typeface="HGSｺﾞｼｯｸM" pitchFamily="50" charset="-128"/>
              </a:defRPr>
            </a:lvl8pPr>
            <a:lvl9pPr marL="3886200" indent="-228600" eaLnBrk="0" fontAlgn="base" hangingPunct="0">
              <a:lnSpc>
                <a:spcPct val="110000"/>
              </a:lnSpc>
              <a:spcBef>
                <a:spcPct val="20000"/>
              </a:spcBef>
              <a:spcAft>
                <a:spcPct val="0"/>
              </a:spcAft>
              <a:buChar char="»"/>
              <a:defRPr kumimoji="1" sz="1200">
                <a:solidFill>
                  <a:schemeClr val="tx1"/>
                </a:solidFill>
                <a:latin typeface="Arial" pitchFamily="34" charset="0"/>
                <a:ea typeface="HGSｺﾞｼｯｸM" pitchFamily="50" charset="-128"/>
              </a:defRPr>
            </a:lvl9pPr>
          </a:lstStyle>
          <a:p>
            <a:pPr algn="ctr">
              <a:lnSpc>
                <a:spcPct val="100000"/>
              </a:lnSpc>
              <a:spcBef>
                <a:spcPct val="0"/>
              </a:spcBef>
              <a:spcAft>
                <a:spcPct val="70000"/>
              </a:spcAft>
              <a:buClrTx/>
              <a:buNone/>
            </a:pPr>
            <a:endParaRPr lang="ja-JP" altLang="en-US" sz="1400" b="1" kern="0">
              <a:solidFill>
                <a:prstClr val="black"/>
              </a:solidFill>
              <a:latin typeface="HGP創英角ｺﾞｼｯｸUB" pitchFamily="50" charset="-128"/>
              <a:ea typeface="HGP創英角ｺﾞｼｯｸUB" pitchFamily="50" charset="-128"/>
            </a:endParaRPr>
          </a:p>
        </p:txBody>
      </p:sp>
    </p:spTree>
    <p:extLst>
      <p:ext uri="{BB962C8B-B14F-4D97-AF65-F5344CB8AC3E}">
        <p14:creationId xmlns:p14="http://schemas.microsoft.com/office/powerpoint/2010/main" val="505663369"/>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a:t>参加企業のこれまでの感想</a:t>
            </a:r>
            <a:r>
              <a:rPr kumimoji="1" lang="ja-JP" altLang="en-US"/>
              <a:t>コメント</a:t>
            </a:r>
            <a:r>
              <a:rPr lang="ja-JP" altLang="en-US"/>
              <a:t> </a:t>
            </a:r>
            <a:r>
              <a:rPr lang="en-US" altLang="ja-JP"/>
              <a:t>3/5</a:t>
            </a:r>
            <a:endParaRPr kumimoji="1" lang="ja-JP" altLang="en-US" dirty="0"/>
          </a:p>
        </p:txBody>
      </p:sp>
      <p:sp>
        <p:nvSpPr>
          <p:cNvPr id="3" name="コンテンツ プレースホルダー 2"/>
          <p:cNvSpPr>
            <a:spLocks noGrp="1"/>
          </p:cNvSpPr>
          <p:nvPr>
            <p:ph sz="quarter" idx="12"/>
          </p:nvPr>
        </p:nvSpPr>
        <p:spPr>
          <a:xfrm>
            <a:off x="161925" y="1110920"/>
            <a:ext cx="10367963" cy="634941"/>
          </a:xfrm>
        </p:spPr>
        <p:txBody>
          <a:bodyPr/>
          <a:lstStyle/>
          <a:p>
            <a:r>
              <a:rPr lang="ja-JP" altLang="en-US" dirty="0"/>
              <a:t>設定と実践に向けた課題、工夫</a:t>
            </a:r>
            <a:endParaRPr lang="en-US" altLang="ja-JP" dirty="0"/>
          </a:p>
        </p:txBody>
      </p:sp>
      <p:sp>
        <p:nvSpPr>
          <p:cNvPr id="11" name="正方形/長方形 10"/>
          <p:cNvSpPr/>
          <p:nvPr/>
        </p:nvSpPr>
        <p:spPr>
          <a:xfrm>
            <a:off x="305906" y="2166291"/>
            <a:ext cx="10080000" cy="4001095"/>
          </a:xfrm>
          <a:prstGeom prst="rect">
            <a:avLst/>
          </a:prstGeom>
        </p:spPr>
        <p:txBody>
          <a:bodyPr wrap="square">
            <a:spAutoFit/>
          </a:bodyPr>
          <a:lstStyle/>
          <a:p>
            <a:pPr marL="722312" lvl="1" indent="-457200">
              <a:spcBef>
                <a:spcPts val="600"/>
              </a:spcBef>
              <a:spcAft>
                <a:spcPts val="600"/>
              </a:spcAft>
              <a:buFont typeface="Wingdings" panose="05000000000000000000" pitchFamily="2" charset="2"/>
              <a:buChar char="l"/>
            </a:pPr>
            <a:r>
              <a:rPr lang="ja-JP" altLang="en-US" sz="2800" dirty="0">
                <a:solidFill>
                  <a:prstClr val="black"/>
                </a:solidFill>
                <a:latin typeface="Meiryo UI" panose="020B0604030504040204" pitchFamily="50" charset="-128"/>
                <a:ea typeface="Meiryo UI" panose="020B0604030504040204" pitchFamily="50" charset="-128"/>
              </a:rPr>
              <a:t>なぜその目標なのか、</a:t>
            </a:r>
            <a:r>
              <a:rPr lang="ja-JP" altLang="en-US" sz="2800" dirty="0">
                <a:solidFill>
                  <a:srgbClr val="FF0000"/>
                </a:solidFill>
                <a:latin typeface="Meiryo UI" panose="020B0604030504040204" pitchFamily="50" charset="-128"/>
                <a:ea typeface="Meiryo UI" panose="020B0604030504040204" pitchFamily="50" charset="-128"/>
              </a:rPr>
              <a:t>経営方針、経営計画、事業に結び付けた</a:t>
            </a:r>
            <a:br>
              <a:rPr lang="en-US" altLang="ja-JP" sz="2800" dirty="0">
                <a:solidFill>
                  <a:srgbClr val="FF0000"/>
                </a:solidFill>
                <a:latin typeface="Meiryo UI" panose="020B0604030504040204" pitchFamily="50" charset="-128"/>
                <a:ea typeface="Meiryo UI" panose="020B0604030504040204" pitchFamily="50" charset="-128"/>
              </a:rPr>
            </a:br>
            <a:r>
              <a:rPr lang="ja-JP" altLang="en-US" sz="2800" dirty="0">
                <a:solidFill>
                  <a:srgbClr val="FF0000"/>
                </a:solidFill>
                <a:latin typeface="Meiryo UI" panose="020B0604030504040204" pitchFamily="50" charset="-128"/>
                <a:ea typeface="Meiryo UI" panose="020B0604030504040204" pitchFamily="50" charset="-128"/>
              </a:rPr>
              <a:t>ストーリー</a:t>
            </a:r>
            <a:r>
              <a:rPr lang="ja-JP" altLang="en-US" sz="2800" dirty="0">
                <a:solidFill>
                  <a:prstClr val="black"/>
                </a:solidFill>
                <a:latin typeface="Meiryo UI" panose="020B0604030504040204" pitchFamily="50" charset="-128"/>
                <a:ea typeface="Meiryo UI" panose="020B0604030504040204" pitchFamily="50" charset="-128"/>
              </a:rPr>
              <a:t>が必要。ビジネスにとっての将来のリスクと機会がつかめるよう、社会の環境分野の将来像を示す青写真がほしい</a:t>
            </a:r>
            <a:endParaRPr lang="en-US" altLang="ja-JP" sz="2800" dirty="0">
              <a:solidFill>
                <a:prstClr val="black"/>
              </a:solidFill>
              <a:latin typeface="Meiryo UI" panose="020B0604030504040204" pitchFamily="50" charset="-128"/>
              <a:ea typeface="Meiryo UI" panose="020B0604030504040204" pitchFamily="50" charset="-128"/>
            </a:endParaRPr>
          </a:p>
          <a:p>
            <a:pPr marL="742950" lvl="1" indent="-477838">
              <a:spcBef>
                <a:spcPts val="600"/>
              </a:spcBef>
              <a:spcAft>
                <a:spcPts val="600"/>
              </a:spcAft>
              <a:buFont typeface="Wingdings" panose="05000000000000000000" pitchFamily="2" charset="2"/>
              <a:buChar char="l"/>
            </a:pPr>
            <a:r>
              <a:rPr lang="ja-JP" altLang="en-US" sz="2800" dirty="0">
                <a:solidFill>
                  <a:prstClr val="black"/>
                </a:solidFill>
                <a:latin typeface="Meiryo UI" panose="020B0604030504040204" pitchFamily="50" charset="-128"/>
                <a:ea typeface="Meiryo UI" panose="020B0604030504040204" pitchFamily="50" charset="-128"/>
              </a:rPr>
              <a:t>削減策と根拠が伴った数値目標にしたい</a:t>
            </a:r>
          </a:p>
          <a:p>
            <a:pPr marL="742950" lvl="1" indent="-477838">
              <a:spcBef>
                <a:spcPts val="600"/>
              </a:spcBef>
              <a:spcAft>
                <a:spcPts val="600"/>
              </a:spcAft>
              <a:buClr>
                <a:schemeClr val="tx1"/>
              </a:buClr>
              <a:buFont typeface="Wingdings" panose="05000000000000000000" pitchFamily="2" charset="2"/>
              <a:buChar char="l"/>
            </a:pPr>
            <a:r>
              <a:rPr lang="ja-JP" altLang="en-US" sz="2800" dirty="0">
                <a:solidFill>
                  <a:srgbClr val="FF0000"/>
                </a:solidFill>
                <a:latin typeface="Meiryo UI" panose="020B0604030504040204" pitchFamily="50" charset="-128"/>
                <a:ea typeface="Meiryo UI" panose="020B0604030504040204" pitchFamily="50" charset="-128"/>
              </a:rPr>
              <a:t>自社の社員にも訴求</a:t>
            </a:r>
            <a:r>
              <a:rPr lang="ja-JP" altLang="en-US" sz="2800" dirty="0">
                <a:solidFill>
                  <a:prstClr val="black"/>
                </a:solidFill>
                <a:latin typeface="Meiryo UI" panose="020B0604030504040204" pitchFamily="50" charset="-128"/>
                <a:ea typeface="Meiryo UI" panose="020B0604030504040204" pitchFamily="50" charset="-128"/>
              </a:rPr>
              <a:t>できるようなものにしたい</a:t>
            </a:r>
          </a:p>
          <a:p>
            <a:pPr marL="742950" lvl="1" indent="-477838">
              <a:spcBef>
                <a:spcPts val="600"/>
              </a:spcBef>
              <a:spcAft>
                <a:spcPts val="600"/>
              </a:spcAft>
              <a:buFont typeface="Wingdings" panose="05000000000000000000" pitchFamily="2" charset="2"/>
              <a:buChar char="l"/>
            </a:pPr>
            <a:r>
              <a:rPr lang="ja-JP" altLang="en-US" sz="2800" dirty="0">
                <a:solidFill>
                  <a:prstClr val="black"/>
                </a:solidFill>
                <a:latin typeface="Meiryo UI" panose="020B0604030504040204" pitchFamily="50" charset="-128"/>
                <a:ea typeface="Meiryo UI" panose="020B0604030504040204" pitchFamily="50" charset="-128"/>
              </a:rPr>
              <a:t>設定前の省エネ対策の成果は含められないのでなかなか難しいが、</a:t>
            </a:r>
            <a:r>
              <a:rPr lang="ja-JP" altLang="en-US" sz="2800" dirty="0">
                <a:solidFill>
                  <a:srgbClr val="FF0000"/>
                </a:solidFill>
                <a:latin typeface="Meiryo UI" panose="020B0604030504040204" pitchFamily="50" charset="-128"/>
                <a:ea typeface="Meiryo UI" panose="020B0604030504040204" pitchFamily="50" charset="-128"/>
              </a:rPr>
              <a:t>子会社や、再エネの低価格化が進む海外拠点は、削減余地は大きい</a:t>
            </a:r>
            <a:r>
              <a:rPr lang="ja-JP" altLang="en-US" sz="2800" dirty="0">
                <a:solidFill>
                  <a:prstClr val="black"/>
                </a:solidFill>
                <a:latin typeface="Meiryo UI" panose="020B0604030504040204" pitchFamily="50" charset="-128"/>
                <a:ea typeface="Meiryo UI" panose="020B0604030504040204" pitchFamily="50" charset="-128"/>
              </a:rPr>
              <a:t>と判明</a:t>
            </a:r>
          </a:p>
        </p:txBody>
      </p:sp>
    </p:spTree>
    <p:extLst>
      <p:ext uri="{BB962C8B-B14F-4D97-AF65-F5344CB8AC3E}">
        <p14:creationId xmlns:p14="http://schemas.microsoft.com/office/powerpoint/2010/main" val="2633871022"/>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a:t>参加企業のこれまでの感想</a:t>
            </a:r>
            <a:r>
              <a:rPr kumimoji="1" lang="ja-JP" altLang="en-US"/>
              <a:t>コメント</a:t>
            </a:r>
            <a:r>
              <a:rPr lang="ja-JP" altLang="en-US"/>
              <a:t> </a:t>
            </a:r>
            <a:r>
              <a:rPr lang="en-US" altLang="ja-JP"/>
              <a:t>4/5</a:t>
            </a:r>
            <a:endParaRPr kumimoji="1" lang="ja-JP" altLang="en-US" dirty="0"/>
          </a:p>
        </p:txBody>
      </p:sp>
      <p:sp>
        <p:nvSpPr>
          <p:cNvPr id="3" name="コンテンツ プレースホルダー 2"/>
          <p:cNvSpPr>
            <a:spLocks noGrp="1"/>
          </p:cNvSpPr>
          <p:nvPr>
            <p:ph sz="quarter" idx="12"/>
          </p:nvPr>
        </p:nvSpPr>
        <p:spPr>
          <a:xfrm>
            <a:off x="161925" y="1110920"/>
            <a:ext cx="10367963" cy="634941"/>
          </a:xfrm>
        </p:spPr>
        <p:txBody>
          <a:bodyPr/>
          <a:lstStyle/>
          <a:p>
            <a:r>
              <a:rPr lang="ja-JP" altLang="en-US" dirty="0"/>
              <a:t>一社の努力だけではできない、企業間連携や社会全体の変革が必要</a:t>
            </a:r>
            <a:endParaRPr lang="en-US" altLang="ja-JP" dirty="0"/>
          </a:p>
        </p:txBody>
      </p:sp>
      <p:sp>
        <p:nvSpPr>
          <p:cNvPr id="11" name="正方形/長方形 10"/>
          <p:cNvSpPr/>
          <p:nvPr/>
        </p:nvSpPr>
        <p:spPr>
          <a:xfrm>
            <a:off x="349980" y="2166291"/>
            <a:ext cx="9827749" cy="3847207"/>
          </a:xfrm>
          <a:prstGeom prst="rect">
            <a:avLst/>
          </a:prstGeom>
        </p:spPr>
        <p:txBody>
          <a:bodyPr wrap="square">
            <a:spAutoFit/>
          </a:bodyPr>
          <a:lstStyle/>
          <a:p>
            <a:pPr marL="722312" lvl="1" indent="-457200">
              <a:spcBef>
                <a:spcPts val="600"/>
              </a:spcBef>
              <a:spcAft>
                <a:spcPts val="600"/>
              </a:spcAft>
              <a:buFont typeface="Wingdings" panose="05000000000000000000" pitchFamily="2" charset="2"/>
              <a:buChar char="l"/>
            </a:pPr>
            <a:r>
              <a:rPr lang="ja-JP" altLang="en-US" sz="2800" dirty="0">
                <a:solidFill>
                  <a:prstClr val="black"/>
                </a:solidFill>
                <a:latin typeface="Meiryo UI" panose="020B0604030504040204" pitchFamily="50" charset="-128"/>
                <a:ea typeface="Meiryo UI" panose="020B0604030504040204" pitchFamily="50" charset="-128"/>
              </a:rPr>
              <a:t>目標達成は一社だけの削減努力だけではなく、企業が協同して排出量を減らしていく必要がある</a:t>
            </a:r>
          </a:p>
          <a:p>
            <a:pPr marL="742950" lvl="1" indent="-477838">
              <a:spcBef>
                <a:spcPts val="600"/>
              </a:spcBef>
              <a:spcAft>
                <a:spcPts val="600"/>
              </a:spcAft>
              <a:buFont typeface="Wingdings" panose="05000000000000000000" pitchFamily="2" charset="2"/>
              <a:buChar char="l"/>
            </a:pPr>
            <a:r>
              <a:rPr lang="ja-JP" altLang="en-US" sz="2800" dirty="0">
                <a:solidFill>
                  <a:prstClr val="black"/>
                </a:solidFill>
                <a:latin typeface="Meiryo UI" panose="020B0604030504040204" pitchFamily="50" charset="-128"/>
                <a:ea typeface="Meiryo UI" panose="020B0604030504040204" pitchFamily="50" charset="-128"/>
              </a:rPr>
              <a:t>削減の肝になるのが●●●</a:t>
            </a:r>
            <a:r>
              <a:rPr lang="ja-JP" altLang="en-US" sz="2800" dirty="0">
                <a:solidFill>
                  <a:srgbClr val="FF0000"/>
                </a:solidFill>
                <a:latin typeface="Meiryo UI" panose="020B0604030504040204" pitchFamily="50" charset="-128"/>
                <a:ea typeface="Meiryo UI" panose="020B0604030504040204" pitchFamily="50" charset="-128"/>
              </a:rPr>
              <a:t>（省エネ製品）が政府目標の●●</a:t>
            </a:r>
            <a:r>
              <a:rPr lang="en-US" altLang="ja-JP" sz="2800" dirty="0">
                <a:solidFill>
                  <a:srgbClr val="FF0000"/>
                </a:solidFill>
                <a:latin typeface="Meiryo UI" panose="020B0604030504040204" pitchFamily="50" charset="-128"/>
                <a:ea typeface="Meiryo UI" panose="020B0604030504040204" pitchFamily="50" charset="-128"/>
              </a:rPr>
              <a:t>%</a:t>
            </a:r>
            <a:r>
              <a:rPr lang="ja-JP" altLang="en-US" sz="2800" dirty="0" err="1">
                <a:solidFill>
                  <a:srgbClr val="FF0000"/>
                </a:solidFill>
                <a:latin typeface="Meiryo UI" panose="020B0604030504040204" pitchFamily="50" charset="-128"/>
                <a:ea typeface="Meiryo UI" panose="020B0604030504040204" pitchFamily="50" charset="-128"/>
              </a:rPr>
              <a:t>まで</a:t>
            </a:r>
            <a:r>
              <a:rPr lang="ja-JP" altLang="en-US" sz="2800" dirty="0">
                <a:solidFill>
                  <a:srgbClr val="FF0000"/>
                </a:solidFill>
                <a:latin typeface="Meiryo UI" panose="020B0604030504040204" pitchFamily="50" charset="-128"/>
                <a:ea typeface="Meiryo UI" panose="020B0604030504040204" pitchFamily="50" charset="-128"/>
              </a:rPr>
              <a:t>普及できるのかどうか</a:t>
            </a:r>
            <a:r>
              <a:rPr lang="ja-JP" altLang="en-US" sz="2800" dirty="0">
                <a:solidFill>
                  <a:prstClr val="black"/>
                </a:solidFill>
                <a:latin typeface="Meiryo UI" panose="020B0604030504040204" pitchFamily="50" charset="-128"/>
                <a:ea typeface="Meiryo UI" panose="020B0604030504040204" pitchFamily="50" charset="-128"/>
              </a:rPr>
              <a:t>（消費者の消費行動の変化も重要）</a:t>
            </a:r>
          </a:p>
          <a:p>
            <a:pPr marL="742950" lvl="1" indent="-477838">
              <a:spcBef>
                <a:spcPts val="600"/>
              </a:spcBef>
              <a:spcAft>
                <a:spcPts val="600"/>
              </a:spcAft>
              <a:buClr>
                <a:schemeClr val="tx1"/>
              </a:buClr>
              <a:buFont typeface="Wingdings" panose="05000000000000000000" pitchFamily="2" charset="2"/>
              <a:buChar char="l"/>
            </a:pPr>
            <a:r>
              <a:rPr lang="ja-JP" altLang="en-US" sz="2800" dirty="0">
                <a:solidFill>
                  <a:srgbClr val="FF0000"/>
                </a:solidFill>
                <a:latin typeface="Meiryo UI" panose="020B0604030504040204" pitchFamily="50" charset="-128"/>
                <a:ea typeface="Meiryo UI" panose="020B0604030504040204" pitchFamily="50" charset="-128"/>
              </a:rPr>
              <a:t>技術革新、電力会社の係数の変化、再エネ調達環境の変化、カーボンプライシング等を想定</a:t>
            </a:r>
            <a:r>
              <a:rPr lang="ja-JP" altLang="en-US" sz="2800" dirty="0">
                <a:latin typeface="Meiryo UI" panose="020B0604030504040204" pitchFamily="50" charset="-128"/>
                <a:ea typeface="Meiryo UI" panose="020B0604030504040204" pitchFamily="50" charset="-128"/>
              </a:rPr>
              <a:t>。</a:t>
            </a:r>
            <a:r>
              <a:rPr lang="ja-JP" altLang="en-US" sz="2800" dirty="0">
                <a:solidFill>
                  <a:prstClr val="black"/>
                </a:solidFill>
                <a:latin typeface="Meiryo UI" panose="020B0604030504040204" pitchFamily="50" charset="-128"/>
                <a:ea typeface="Meiryo UI" panose="020B0604030504040204" pitchFamily="50" charset="-128"/>
              </a:rPr>
              <a:t>カーボンプライシングがかけられ</a:t>
            </a:r>
            <a:br>
              <a:rPr lang="en-US" altLang="ja-JP" sz="2800" dirty="0">
                <a:solidFill>
                  <a:prstClr val="black"/>
                </a:solidFill>
                <a:latin typeface="Meiryo UI" panose="020B0604030504040204" pitchFamily="50" charset="-128"/>
                <a:ea typeface="Meiryo UI" panose="020B0604030504040204" pitchFamily="50" charset="-128"/>
              </a:rPr>
            </a:br>
            <a:r>
              <a:rPr lang="ja-JP" altLang="en-US" sz="2800" dirty="0">
                <a:solidFill>
                  <a:prstClr val="black"/>
                </a:solidFill>
                <a:latin typeface="Meiryo UI" panose="020B0604030504040204" pitchFamily="50" charset="-128"/>
                <a:ea typeface="Meiryo UI" panose="020B0604030504040204" pitchFamily="50" charset="-128"/>
              </a:rPr>
              <a:t>れば、十分な投資効果が得られる</a:t>
            </a:r>
          </a:p>
        </p:txBody>
      </p:sp>
    </p:spTree>
    <p:extLst>
      <p:ext uri="{BB962C8B-B14F-4D97-AF65-F5344CB8AC3E}">
        <p14:creationId xmlns:p14="http://schemas.microsoft.com/office/powerpoint/2010/main" val="2754599012"/>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a:t>参加企業のこれまでの感想</a:t>
            </a:r>
            <a:r>
              <a:rPr kumimoji="1" lang="ja-JP" altLang="en-US"/>
              <a:t>コメント</a:t>
            </a:r>
            <a:r>
              <a:rPr lang="ja-JP" altLang="en-US"/>
              <a:t> </a:t>
            </a:r>
            <a:r>
              <a:rPr lang="en-US" altLang="ja-JP"/>
              <a:t>5/5</a:t>
            </a:r>
            <a:endParaRPr kumimoji="1" lang="ja-JP" altLang="en-US" dirty="0"/>
          </a:p>
        </p:txBody>
      </p:sp>
      <p:sp>
        <p:nvSpPr>
          <p:cNvPr id="3" name="コンテンツ プレースホルダー 2"/>
          <p:cNvSpPr>
            <a:spLocks noGrp="1"/>
          </p:cNvSpPr>
          <p:nvPr>
            <p:ph sz="quarter" idx="12"/>
          </p:nvPr>
        </p:nvSpPr>
        <p:spPr>
          <a:xfrm>
            <a:off x="161925" y="1110920"/>
            <a:ext cx="10367963" cy="634941"/>
          </a:xfrm>
        </p:spPr>
        <p:txBody>
          <a:bodyPr/>
          <a:lstStyle/>
          <a:p>
            <a:r>
              <a:rPr lang="ja-JP" altLang="en-US" dirty="0"/>
              <a:t>再エネ電力に関して</a:t>
            </a:r>
            <a:endParaRPr lang="en-US" altLang="ja-JP" dirty="0"/>
          </a:p>
        </p:txBody>
      </p:sp>
      <p:sp>
        <p:nvSpPr>
          <p:cNvPr id="11" name="正方形/長方形 10"/>
          <p:cNvSpPr/>
          <p:nvPr/>
        </p:nvSpPr>
        <p:spPr>
          <a:xfrm>
            <a:off x="349980" y="2166291"/>
            <a:ext cx="9827749" cy="3416320"/>
          </a:xfrm>
          <a:prstGeom prst="rect">
            <a:avLst/>
          </a:prstGeom>
        </p:spPr>
        <p:txBody>
          <a:bodyPr wrap="square">
            <a:spAutoFit/>
          </a:bodyPr>
          <a:lstStyle/>
          <a:p>
            <a:pPr marL="722312" lvl="1" indent="-457200">
              <a:spcBef>
                <a:spcPts val="600"/>
              </a:spcBef>
              <a:spcAft>
                <a:spcPts val="600"/>
              </a:spcAft>
              <a:buFont typeface="Wingdings" panose="05000000000000000000" pitchFamily="2" charset="2"/>
              <a:buChar char="l"/>
            </a:pPr>
            <a:r>
              <a:rPr lang="ja-JP" altLang="en-US" sz="2800" dirty="0">
                <a:solidFill>
                  <a:prstClr val="black"/>
                </a:solidFill>
                <a:latin typeface="Meiryo UI" panose="020B0604030504040204" pitchFamily="50" charset="-128"/>
                <a:ea typeface="Meiryo UI" panose="020B0604030504040204" pitchFamily="50" charset="-128"/>
              </a:rPr>
              <a:t>製造プロセスでの省エネ対策は限界に近く、</a:t>
            </a:r>
            <a:r>
              <a:rPr lang="ja-JP" altLang="en-US" sz="2800" dirty="0">
                <a:solidFill>
                  <a:srgbClr val="FF0000"/>
                </a:solidFill>
                <a:latin typeface="Meiryo UI" panose="020B0604030504040204" pitchFamily="50" charset="-128"/>
                <a:ea typeface="Meiryo UI" panose="020B0604030504040204" pitchFamily="50" charset="-128"/>
              </a:rPr>
              <a:t>製造プロセスの周囲の対策（自家発電、再エネ導入）</a:t>
            </a:r>
            <a:r>
              <a:rPr lang="ja-JP" altLang="en-US" sz="2800" dirty="0">
                <a:solidFill>
                  <a:prstClr val="black"/>
                </a:solidFill>
                <a:latin typeface="Meiryo UI" panose="020B0604030504040204" pitchFamily="50" charset="-128"/>
                <a:ea typeface="Meiryo UI" panose="020B0604030504040204" pitchFamily="50" charset="-128"/>
              </a:rPr>
              <a:t>が必要</a:t>
            </a:r>
            <a:endParaRPr lang="en-US" altLang="ja-JP" sz="2800" dirty="0">
              <a:solidFill>
                <a:prstClr val="black"/>
              </a:solidFill>
              <a:latin typeface="Meiryo UI" panose="020B0604030504040204" pitchFamily="50" charset="-128"/>
              <a:ea typeface="Meiryo UI" panose="020B0604030504040204" pitchFamily="50" charset="-128"/>
            </a:endParaRPr>
          </a:p>
          <a:p>
            <a:pPr marL="742950" lvl="1" indent="-477838">
              <a:spcBef>
                <a:spcPts val="600"/>
              </a:spcBef>
              <a:spcAft>
                <a:spcPts val="600"/>
              </a:spcAft>
              <a:buFont typeface="Wingdings" panose="05000000000000000000" pitchFamily="2" charset="2"/>
              <a:buChar char="l"/>
            </a:pPr>
            <a:r>
              <a:rPr lang="ja-JP" altLang="en-US" sz="2800" dirty="0">
                <a:solidFill>
                  <a:prstClr val="black"/>
                </a:solidFill>
                <a:latin typeface="Meiryo UI" panose="020B0604030504040204" pitchFamily="50" charset="-128"/>
                <a:ea typeface="Meiryo UI" panose="020B0604030504040204" pitchFamily="50" charset="-128"/>
              </a:rPr>
              <a:t>ロケーションベース、マーケットベースどちらかに一本化する必要がある。再エネ電力購入の効果を活かすのであれば、マーケットベースの方が良いと考える</a:t>
            </a:r>
          </a:p>
          <a:p>
            <a:pPr marL="742950" lvl="1" indent="-477838">
              <a:spcBef>
                <a:spcPts val="600"/>
              </a:spcBef>
              <a:spcAft>
                <a:spcPts val="600"/>
              </a:spcAft>
              <a:buFont typeface="Wingdings" panose="05000000000000000000" pitchFamily="2" charset="2"/>
              <a:buChar char="l"/>
            </a:pPr>
            <a:r>
              <a:rPr lang="ja-JP" altLang="en-US" sz="2800" dirty="0">
                <a:solidFill>
                  <a:prstClr val="black"/>
                </a:solidFill>
                <a:latin typeface="Meiryo UI" panose="020B0604030504040204" pitchFamily="50" charset="-128"/>
                <a:ea typeface="Meiryo UI" panose="020B0604030504040204" pitchFamily="50" charset="-128"/>
              </a:rPr>
              <a:t>営業車の</a:t>
            </a:r>
            <a:r>
              <a:rPr lang="en-US" altLang="ja-JP" sz="2800" dirty="0">
                <a:solidFill>
                  <a:srgbClr val="FF0000"/>
                </a:solidFill>
                <a:latin typeface="Meiryo UI" panose="020B0604030504040204" pitchFamily="50" charset="-128"/>
                <a:ea typeface="Meiryo UI" panose="020B0604030504040204" pitchFamily="50" charset="-128"/>
              </a:rPr>
              <a:t>EV</a:t>
            </a:r>
            <a:r>
              <a:rPr lang="ja-JP" altLang="en-US" sz="2800" dirty="0">
                <a:solidFill>
                  <a:srgbClr val="FF0000"/>
                </a:solidFill>
                <a:latin typeface="Meiryo UI" panose="020B0604030504040204" pitchFamily="50" charset="-128"/>
                <a:ea typeface="Meiryo UI" panose="020B0604030504040204" pitchFamily="50" charset="-128"/>
              </a:rPr>
              <a:t>化</a:t>
            </a:r>
            <a:r>
              <a:rPr lang="ja-JP" altLang="en-US" sz="2800" dirty="0">
                <a:solidFill>
                  <a:prstClr val="black"/>
                </a:solidFill>
                <a:latin typeface="Meiryo UI" panose="020B0604030504040204" pitchFamily="50" charset="-128"/>
                <a:ea typeface="Meiryo UI" panose="020B0604030504040204" pitchFamily="50" charset="-128"/>
              </a:rPr>
              <a:t>を進めていくが、電力原単位の影響を強く受けるので、</a:t>
            </a:r>
            <a:r>
              <a:rPr lang="ja-JP" altLang="en-US" sz="2800" dirty="0">
                <a:solidFill>
                  <a:srgbClr val="FF0000"/>
                </a:solidFill>
                <a:latin typeface="Meiryo UI" panose="020B0604030504040204" pitchFamily="50" charset="-128"/>
                <a:ea typeface="Meiryo UI" panose="020B0604030504040204" pitchFamily="50" charset="-128"/>
              </a:rPr>
              <a:t>再エネ調達</a:t>
            </a:r>
            <a:r>
              <a:rPr lang="ja-JP" altLang="en-US" sz="2800" dirty="0">
                <a:solidFill>
                  <a:prstClr val="black"/>
                </a:solidFill>
                <a:latin typeface="Meiryo UI" panose="020B0604030504040204" pitchFamily="50" charset="-128"/>
                <a:ea typeface="Meiryo UI" panose="020B0604030504040204" pitchFamily="50" charset="-128"/>
              </a:rPr>
              <a:t>も視野に入れている</a:t>
            </a:r>
          </a:p>
        </p:txBody>
      </p:sp>
    </p:spTree>
    <p:extLst>
      <p:ext uri="{BB962C8B-B14F-4D97-AF65-F5344CB8AC3E}">
        <p14:creationId xmlns:p14="http://schemas.microsoft.com/office/powerpoint/2010/main" val="3070957069"/>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8EFA0E9B-9F04-4296-A40B-CF80463D00D0}"/>
              </a:ext>
            </a:extLst>
          </p:cNvPr>
          <p:cNvSpPr>
            <a:spLocks noGrp="1"/>
          </p:cNvSpPr>
          <p:nvPr>
            <p:ph type="title"/>
          </p:nvPr>
        </p:nvSpPr>
        <p:spPr/>
        <p:txBody>
          <a:bodyPr>
            <a:normAutofit/>
          </a:bodyPr>
          <a:lstStyle/>
          <a:p>
            <a:r>
              <a:rPr lang="ja-JP" altLang="en-US" sz="4800" dirty="0"/>
              <a:t>第２部 </a:t>
            </a:r>
            <a:r>
              <a:rPr lang="en-US" altLang="ja-JP" sz="4800" dirty="0"/>
              <a:t>SBT</a:t>
            </a:r>
            <a:r>
              <a:rPr lang="ja-JP" altLang="en-US" sz="4800" dirty="0"/>
              <a:t>の設定</a:t>
            </a:r>
          </a:p>
        </p:txBody>
      </p:sp>
    </p:spTree>
    <p:extLst>
      <p:ext uri="{BB962C8B-B14F-4D97-AF65-F5344CB8AC3E}">
        <p14:creationId xmlns:p14="http://schemas.microsoft.com/office/powerpoint/2010/main" val="78563163"/>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8EFA0E9B-9F04-4296-A40B-CF80463D00D0}"/>
              </a:ext>
            </a:extLst>
          </p:cNvPr>
          <p:cNvSpPr>
            <a:spLocks noGrp="1"/>
          </p:cNvSpPr>
          <p:nvPr>
            <p:ph type="title"/>
          </p:nvPr>
        </p:nvSpPr>
        <p:spPr/>
        <p:txBody>
          <a:bodyPr/>
          <a:lstStyle/>
          <a:p>
            <a:pPr marL="742950" indent="-742950">
              <a:buFont typeface="+mj-lt"/>
              <a:buAutoNum type="arabicPeriod" startAt="6"/>
            </a:pPr>
            <a:r>
              <a:rPr lang="en-US" altLang="ja-JP" dirty="0"/>
              <a:t>SBT</a:t>
            </a:r>
            <a:r>
              <a:rPr lang="ja-JP" altLang="en-US" dirty="0"/>
              <a:t>の手続き</a:t>
            </a:r>
          </a:p>
        </p:txBody>
      </p:sp>
    </p:spTree>
    <p:extLst>
      <p:ext uri="{BB962C8B-B14F-4D97-AF65-F5344CB8AC3E}">
        <p14:creationId xmlns:p14="http://schemas.microsoft.com/office/powerpoint/2010/main" val="1220389147"/>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SBT</a:t>
            </a:r>
            <a:r>
              <a:rPr kumimoji="1" lang="ja-JP" altLang="en-US" dirty="0"/>
              <a:t>申請の流れ</a:t>
            </a:r>
          </a:p>
        </p:txBody>
      </p:sp>
      <p:sp>
        <p:nvSpPr>
          <p:cNvPr id="6" name="角丸四角形 5"/>
          <p:cNvSpPr/>
          <p:nvPr/>
        </p:nvSpPr>
        <p:spPr>
          <a:xfrm>
            <a:off x="765598" y="2526410"/>
            <a:ext cx="8928992" cy="546214"/>
          </a:xfrm>
          <a:prstGeom prst="roundRect">
            <a:avLst/>
          </a:prstGeom>
          <a:gradFill rotWithShape="1">
            <a:gsLst>
              <a:gs pos="0">
                <a:srgbClr val="4F81BD">
                  <a:tint val="50000"/>
                  <a:satMod val="300000"/>
                </a:srgbClr>
              </a:gs>
              <a:gs pos="35000">
                <a:srgbClr val="4F81BD">
                  <a:tint val="37000"/>
                  <a:satMod val="300000"/>
                </a:srgbClr>
              </a:gs>
              <a:gs pos="100000">
                <a:srgbClr val="4F81BD">
                  <a:tint val="15000"/>
                  <a:satMod val="350000"/>
                </a:srgbClr>
              </a:gs>
            </a:gsLst>
            <a:lin ang="16200000" scaled="1"/>
          </a:gradFill>
          <a:ln w="9525" cap="flat" cmpd="sng" algn="ctr">
            <a:solidFill>
              <a:srgbClr val="4F81BD">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defTabSz="914400" eaLnBrk="1" fontAlgn="base" latinLnBrk="0" hangingPunct="1">
              <a:lnSpc>
                <a:spcPct val="100000"/>
              </a:lnSpc>
              <a:spcBef>
                <a:spcPct val="0"/>
              </a:spcBef>
              <a:spcAft>
                <a:spcPct val="0"/>
              </a:spcAft>
              <a:buClrTx/>
              <a:buSzTx/>
              <a:buFontTx/>
              <a:buNone/>
              <a:tabLst/>
              <a:defRPr/>
            </a:pPr>
            <a:r>
              <a:rPr kumimoji="0" lang="ja-JP" altLang="en-US" sz="2800" b="1" i="0" u="none" strike="noStrike" kern="0" cap="none" spc="0" normalizeH="0" baseline="0" noProof="0" dirty="0">
                <a:ln>
                  <a:noFill/>
                </a:ln>
                <a:solidFill>
                  <a:srgbClr val="002060"/>
                </a:solidFill>
                <a:effectLst/>
                <a:uLnTx/>
                <a:uFillTx/>
                <a:latin typeface="Meiryo UI" panose="020B0604030504040204" pitchFamily="50" charset="-128"/>
                <a:ea typeface="Meiryo UI"/>
                <a:cs typeface="+mn-cs"/>
              </a:rPr>
              <a:t>②目標を設定し、申請書を事務局に提出</a:t>
            </a:r>
            <a:endParaRPr kumimoji="0" lang="en-US" altLang="ja-JP" sz="1600" b="1" i="0" u="none" strike="noStrike" kern="0" cap="none" spc="0" normalizeH="0" baseline="0" noProof="0" dirty="0">
              <a:ln>
                <a:noFill/>
              </a:ln>
              <a:solidFill>
                <a:srgbClr val="002060"/>
              </a:solidFill>
              <a:effectLst/>
              <a:uLnTx/>
              <a:uFillTx/>
              <a:latin typeface="Meiryo UI" panose="020B0604030504040204" pitchFamily="50" charset="-128"/>
              <a:ea typeface="Meiryo UI"/>
              <a:cs typeface="+mn-cs"/>
            </a:endParaRPr>
          </a:p>
        </p:txBody>
      </p:sp>
      <p:sp>
        <p:nvSpPr>
          <p:cNvPr id="7" name="角丸四角形 6"/>
          <p:cNvSpPr/>
          <p:nvPr/>
        </p:nvSpPr>
        <p:spPr>
          <a:xfrm>
            <a:off x="782978" y="1260147"/>
            <a:ext cx="8928992" cy="508952"/>
          </a:xfrm>
          <a:prstGeom prst="roundRect">
            <a:avLst/>
          </a:prstGeom>
          <a:gradFill rotWithShape="1">
            <a:gsLst>
              <a:gs pos="0">
                <a:srgbClr val="4F81BD">
                  <a:tint val="50000"/>
                  <a:satMod val="300000"/>
                </a:srgbClr>
              </a:gs>
              <a:gs pos="35000">
                <a:srgbClr val="4F81BD">
                  <a:tint val="37000"/>
                  <a:satMod val="300000"/>
                </a:srgbClr>
              </a:gs>
              <a:gs pos="100000">
                <a:srgbClr val="4F81BD">
                  <a:tint val="15000"/>
                  <a:satMod val="350000"/>
                </a:srgbClr>
              </a:gs>
            </a:gsLst>
            <a:lin ang="16200000" scaled="1"/>
          </a:gradFill>
          <a:ln w="9525" cap="flat" cmpd="sng" algn="ctr">
            <a:solidFill>
              <a:srgbClr val="4F81BD">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defTabSz="914400" eaLnBrk="1" fontAlgn="base" latinLnBrk="0" hangingPunct="1">
              <a:lnSpc>
                <a:spcPct val="100000"/>
              </a:lnSpc>
              <a:spcBef>
                <a:spcPct val="0"/>
              </a:spcBef>
              <a:spcAft>
                <a:spcPct val="0"/>
              </a:spcAft>
              <a:buClrTx/>
              <a:buSzTx/>
              <a:buFontTx/>
              <a:buNone/>
              <a:tabLst/>
              <a:defRPr/>
            </a:pPr>
            <a:r>
              <a:rPr kumimoji="0" lang="ja-JP" altLang="en-US" sz="2800" b="1" i="0" u="none" strike="noStrike" kern="0" cap="none" spc="0" normalizeH="0" baseline="0" noProof="0" dirty="0">
                <a:ln>
                  <a:noFill/>
                </a:ln>
                <a:solidFill>
                  <a:srgbClr val="002060"/>
                </a:solidFill>
                <a:effectLst/>
                <a:uLnTx/>
                <a:uFillTx/>
                <a:latin typeface="Meiryo UI" panose="020B0604030504040204" pitchFamily="50" charset="-128"/>
                <a:ea typeface="Meiryo UI"/>
                <a:cs typeface="+mn-cs"/>
              </a:rPr>
              <a:t>①</a:t>
            </a:r>
            <a:r>
              <a:rPr kumimoji="0" lang="en-US" altLang="ja-JP" sz="2800" b="1" i="0" u="none" strike="noStrike" kern="0" cap="none" spc="0" normalizeH="0" baseline="0" noProof="0" dirty="0">
                <a:ln>
                  <a:noFill/>
                </a:ln>
                <a:solidFill>
                  <a:srgbClr val="002060"/>
                </a:solidFill>
                <a:effectLst/>
                <a:uLnTx/>
                <a:uFillTx/>
                <a:latin typeface="Meiryo UI" panose="020B0604030504040204" pitchFamily="50" charset="-128"/>
                <a:ea typeface="Meiryo UI"/>
                <a:cs typeface="+mn-cs"/>
              </a:rPr>
              <a:t>【</a:t>
            </a:r>
            <a:r>
              <a:rPr kumimoji="0" lang="ja-JP" altLang="en-US" sz="2800" b="1" i="0" u="none" strike="noStrike" kern="0" cap="none" spc="0" normalizeH="0" baseline="0" noProof="0" dirty="0">
                <a:ln>
                  <a:noFill/>
                </a:ln>
                <a:solidFill>
                  <a:srgbClr val="002060"/>
                </a:solidFill>
                <a:effectLst/>
                <a:uLnTx/>
                <a:uFillTx/>
                <a:latin typeface="Meiryo UI" panose="020B0604030504040204" pitchFamily="50" charset="-128"/>
                <a:ea typeface="Meiryo UI"/>
                <a:cs typeface="+mn-cs"/>
              </a:rPr>
              <a:t>任意</a:t>
            </a:r>
            <a:r>
              <a:rPr kumimoji="0" lang="en-US" altLang="ja-JP" sz="2800" b="1" i="0" u="none" strike="noStrike" kern="0" cap="none" spc="0" normalizeH="0" baseline="0" noProof="0" dirty="0">
                <a:ln>
                  <a:noFill/>
                </a:ln>
                <a:solidFill>
                  <a:srgbClr val="002060"/>
                </a:solidFill>
                <a:effectLst/>
                <a:uLnTx/>
                <a:uFillTx/>
                <a:latin typeface="Meiryo UI" panose="020B0604030504040204" pitchFamily="50" charset="-128"/>
                <a:ea typeface="Meiryo UI"/>
                <a:cs typeface="+mn-cs"/>
              </a:rPr>
              <a:t>】Commitment Letter</a:t>
            </a:r>
            <a:r>
              <a:rPr kumimoji="0" lang="ja-JP" altLang="en-US" sz="2800" b="1" i="0" u="none" strike="noStrike" kern="0" cap="none" spc="0" normalizeH="0" baseline="0" noProof="0" dirty="0">
                <a:ln>
                  <a:noFill/>
                </a:ln>
                <a:solidFill>
                  <a:srgbClr val="002060"/>
                </a:solidFill>
                <a:effectLst/>
                <a:uLnTx/>
                <a:uFillTx/>
                <a:latin typeface="Meiryo UI" panose="020B0604030504040204" pitchFamily="50" charset="-128"/>
                <a:ea typeface="Meiryo UI"/>
                <a:cs typeface="+mn-cs"/>
              </a:rPr>
              <a:t>を事務局に提出</a:t>
            </a:r>
          </a:p>
        </p:txBody>
      </p:sp>
      <p:sp>
        <p:nvSpPr>
          <p:cNvPr id="8" name="正方形/長方形 7"/>
          <p:cNvSpPr/>
          <p:nvPr/>
        </p:nvSpPr>
        <p:spPr>
          <a:xfrm>
            <a:off x="910172" y="1775986"/>
            <a:ext cx="8964996" cy="646331"/>
          </a:xfrm>
          <a:prstGeom prst="rect">
            <a:avLst/>
          </a:prstGeom>
        </p:spPr>
        <p:txBody>
          <a:bodyPr wrap="square">
            <a:spAutoFit/>
          </a:bodyPr>
          <a:lstStyle/>
          <a:p>
            <a:pPr defTabSz="914400" fontAlgn="base">
              <a:spcBef>
                <a:spcPct val="0"/>
              </a:spcBef>
            </a:pPr>
            <a:r>
              <a:rPr lang="ja-JP" altLang="en-US" sz="1800" b="1" dirty="0">
                <a:solidFill>
                  <a:srgbClr val="002060"/>
                </a:solidFill>
                <a:latin typeface="Meiryo UI" panose="020B0604030504040204" pitchFamily="50" charset="-128"/>
              </a:rPr>
              <a:t>・コミットとは、</a:t>
            </a:r>
            <a:r>
              <a:rPr lang="en-US" altLang="ja-JP" sz="1800" b="1" dirty="0">
                <a:solidFill>
                  <a:srgbClr val="002060"/>
                </a:solidFill>
                <a:latin typeface="Meiryo UI" panose="020B0604030504040204" pitchFamily="50" charset="-128"/>
              </a:rPr>
              <a:t>2</a:t>
            </a:r>
            <a:r>
              <a:rPr lang="ja-JP" altLang="en-US" sz="1800" b="1" dirty="0">
                <a:solidFill>
                  <a:srgbClr val="002060"/>
                </a:solidFill>
                <a:latin typeface="Meiryo UI" panose="020B0604030504040204" pitchFamily="50" charset="-128"/>
              </a:rPr>
              <a:t>年以内に</a:t>
            </a:r>
            <a:r>
              <a:rPr lang="en-US" altLang="ja-JP" sz="1800" b="1" dirty="0">
                <a:solidFill>
                  <a:srgbClr val="002060"/>
                </a:solidFill>
                <a:latin typeface="Meiryo UI" panose="020B0604030504040204" pitchFamily="50" charset="-128"/>
              </a:rPr>
              <a:t>SBT</a:t>
            </a:r>
            <a:r>
              <a:rPr lang="ja-JP" altLang="en-US" sz="1800" b="1" dirty="0">
                <a:solidFill>
                  <a:srgbClr val="002060"/>
                </a:solidFill>
                <a:latin typeface="Meiryo UI" panose="020B0604030504040204" pitchFamily="50" charset="-128"/>
              </a:rPr>
              <a:t>設定を行うという宣言のこと</a:t>
            </a:r>
            <a:br>
              <a:rPr lang="en-US" altLang="ja-JP" sz="1800" b="1" dirty="0">
                <a:solidFill>
                  <a:srgbClr val="002060"/>
                </a:solidFill>
                <a:latin typeface="Meiryo UI" panose="020B0604030504040204" pitchFamily="50" charset="-128"/>
              </a:rPr>
            </a:br>
            <a:r>
              <a:rPr lang="ja-JP" altLang="en-US" sz="1800" b="1" dirty="0">
                <a:solidFill>
                  <a:srgbClr val="002060"/>
                </a:solidFill>
                <a:latin typeface="Meiryo UI" panose="020B0604030504040204" pitchFamily="50" charset="-128"/>
              </a:rPr>
              <a:t>・コミットした場合には</a:t>
            </a:r>
            <a:r>
              <a:rPr lang="en-US" altLang="ja-JP" sz="1800" b="1" dirty="0">
                <a:solidFill>
                  <a:srgbClr val="002060"/>
                </a:solidFill>
                <a:latin typeface="Meiryo UI" panose="020B0604030504040204" pitchFamily="50" charset="-128"/>
              </a:rPr>
              <a:t>SBT</a:t>
            </a:r>
            <a:r>
              <a:rPr lang="ja-JP" altLang="en-US" sz="1800" b="1" dirty="0">
                <a:solidFill>
                  <a:srgbClr val="002060"/>
                </a:solidFill>
                <a:latin typeface="Meiryo UI" panose="020B0604030504040204" pitchFamily="50" charset="-128"/>
              </a:rPr>
              <a:t>事務局、</a:t>
            </a:r>
            <a:r>
              <a:rPr lang="en-US" altLang="ja-JP" sz="1800" b="1" dirty="0">
                <a:solidFill>
                  <a:srgbClr val="002060"/>
                </a:solidFill>
                <a:latin typeface="Meiryo UI" panose="020B0604030504040204" pitchFamily="50" charset="-128"/>
              </a:rPr>
              <a:t>CDP</a:t>
            </a:r>
            <a:r>
              <a:rPr lang="ja-JP" altLang="en-US" sz="1800" b="1" dirty="0">
                <a:solidFill>
                  <a:srgbClr val="002060"/>
                </a:solidFill>
                <a:latin typeface="Meiryo UI" panose="020B0604030504040204" pitchFamily="50" charset="-128"/>
              </a:rPr>
              <a:t>、</a:t>
            </a:r>
            <a:r>
              <a:rPr lang="en-US" altLang="ja-JP" sz="1800" b="1" dirty="0">
                <a:solidFill>
                  <a:srgbClr val="002060"/>
                </a:solidFill>
                <a:latin typeface="Meiryo UI" panose="020B0604030504040204" pitchFamily="50" charset="-128"/>
              </a:rPr>
              <a:t>WMB</a:t>
            </a:r>
            <a:r>
              <a:rPr lang="ja-JP" altLang="en-US" sz="1800" b="1" dirty="0">
                <a:solidFill>
                  <a:srgbClr val="002060"/>
                </a:solidFill>
                <a:latin typeface="Meiryo UI" panose="020B0604030504040204" pitchFamily="50" charset="-128"/>
              </a:rPr>
              <a:t>のウェブサイトにて公表される</a:t>
            </a:r>
            <a:endParaRPr lang="en-US" altLang="ja-JP" sz="1800" b="1" dirty="0">
              <a:solidFill>
                <a:srgbClr val="002060"/>
              </a:solidFill>
              <a:latin typeface="Meiryo UI" panose="020B0604030504040204" pitchFamily="50" charset="-128"/>
            </a:endParaRPr>
          </a:p>
        </p:txBody>
      </p:sp>
      <p:sp>
        <p:nvSpPr>
          <p:cNvPr id="9" name="角丸四角形 8"/>
          <p:cNvSpPr/>
          <p:nvPr/>
        </p:nvSpPr>
        <p:spPr>
          <a:xfrm>
            <a:off x="774190" y="3566860"/>
            <a:ext cx="8945814" cy="540060"/>
          </a:xfrm>
          <a:prstGeom prst="roundRect">
            <a:avLst/>
          </a:prstGeom>
          <a:gradFill rotWithShape="1">
            <a:gsLst>
              <a:gs pos="0">
                <a:srgbClr val="4F81BD">
                  <a:tint val="50000"/>
                  <a:satMod val="300000"/>
                </a:srgbClr>
              </a:gs>
              <a:gs pos="35000">
                <a:srgbClr val="4F81BD">
                  <a:tint val="37000"/>
                  <a:satMod val="300000"/>
                </a:srgbClr>
              </a:gs>
              <a:gs pos="100000">
                <a:srgbClr val="4F81BD">
                  <a:tint val="15000"/>
                  <a:satMod val="350000"/>
                </a:srgbClr>
              </a:gs>
            </a:gsLst>
            <a:lin ang="16200000" scaled="1"/>
          </a:gradFill>
          <a:ln w="9525" cap="flat" cmpd="sng" algn="ctr">
            <a:solidFill>
              <a:srgbClr val="4F81BD">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defTabSz="914400" eaLnBrk="1" fontAlgn="base" latinLnBrk="0" hangingPunct="1">
              <a:lnSpc>
                <a:spcPct val="100000"/>
              </a:lnSpc>
              <a:spcBef>
                <a:spcPct val="0"/>
              </a:spcBef>
              <a:spcAft>
                <a:spcPct val="0"/>
              </a:spcAft>
              <a:buClrTx/>
              <a:buSzTx/>
              <a:buFontTx/>
              <a:buNone/>
              <a:tabLst/>
              <a:defRPr/>
            </a:pPr>
            <a:r>
              <a:rPr kumimoji="0" lang="ja-JP" altLang="en-US" sz="2800" b="1" i="0" u="none" strike="noStrike" kern="0" cap="none" spc="0" normalizeH="0" baseline="0" noProof="0" dirty="0">
                <a:ln>
                  <a:noFill/>
                </a:ln>
                <a:solidFill>
                  <a:srgbClr val="002060"/>
                </a:solidFill>
                <a:effectLst/>
                <a:uLnTx/>
                <a:uFillTx/>
                <a:latin typeface="Meiryo UI" panose="020B0604030504040204" pitchFamily="50" charset="-128"/>
                <a:ea typeface="Meiryo UI"/>
                <a:cs typeface="+mn-cs"/>
              </a:rPr>
              <a:t>③</a:t>
            </a:r>
            <a:r>
              <a:rPr kumimoji="0" lang="en-US" altLang="ja-JP" sz="2800" b="1" i="0" u="none" strike="noStrike" kern="0" cap="none" spc="0" normalizeH="0" baseline="0" noProof="0" dirty="0">
                <a:ln>
                  <a:noFill/>
                </a:ln>
                <a:solidFill>
                  <a:srgbClr val="002060"/>
                </a:solidFill>
                <a:effectLst/>
                <a:uLnTx/>
                <a:uFillTx/>
                <a:latin typeface="Meiryo UI" panose="020B0604030504040204" pitchFamily="50" charset="-128"/>
                <a:ea typeface="Meiryo UI"/>
                <a:cs typeface="+mn-cs"/>
              </a:rPr>
              <a:t>SBT</a:t>
            </a:r>
            <a:r>
              <a:rPr kumimoji="0" lang="ja-JP" altLang="en-US" sz="2800" b="1" i="0" u="none" strike="noStrike" kern="0" cap="none" spc="0" normalizeH="0" baseline="0" noProof="0" dirty="0">
                <a:ln>
                  <a:noFill/>
                </a:ln>
                <a:solidFill>
                  <a:srgbClr val="002060"/>
                </a:solidFill>
                <a:effectLst/>
                <a:uLnTx/>
                <a:uFillTx/>
                <a:latin typeface="Meiryo UI" panose="020B0604030504040204" pitchFamily="50" charset="-128"/>
                <a:ea typeface="Meiryo UI"/>
                <a:cs typeface="+mn-cs"/>
              </a:rPr>
              <a:t>事務局による目標の妥当性確認・回答（有料）</a:t>
            </a:r>
          </a:p>
        </p:txBody>
      </p:sp>
      <p:sp>
        <p:nvSpPr>
          <p:cNvPr id="10" name="正方形/長方形 9"/>
          <p:cNvSpPr/>
          <p:nvPr/>
        </p:nvSpPr>
        <p:spPr>
          <a:xfrm>
            <a:off x="983450" y="4131175"/>
            <a:ext cx="9541060" cy="369332"/>
          </a:xfrm>
          <a:prstGeom prst="rect">
            <a:avLst/>
          </a:prstGeom>
        </p:spPr>
        <p:txBody>
          <a:bodyPr wrap="square">
            <a:spAutoFit/>
          </a:bodyPr>
          <a:lstStyle/>
          <a:p>
            <a:pPr defTabSz="914400" fontAlgn="base">
              <a:spcBef>
                <a:spcPct val="0"/>
              </a:spcBef>
            </a:pPr>
            <a:r>
              <a:rPr lang="ja-JP" altLang="en-US" sz="1800" b="1" dirty="0">
                <a:solidFill>
                  <a:srgbClr val="002060"/>
                </a:solidFill>
                <a:latin typeface="Meiryo UI" panose="020B0604030504040204" pitchFamily="50" charset="-128"/>
              </a:rPr>
              <a:t>・事務局は認定基準への該否を審査し、メールで回答（否定する場合は、理由も含む）</a:t>
            </a:r>
            <a:endParaRPr lang="en-US" altLang="ja-JP" sz="1800" b="1" dirty="0">
              <a:solidFill>
                <a:srgbClr val="002060"/>
              </a:solidFill>
              <a:latin typeface="Meiryo UI" panose="020B0604030504040204" pitchFamily="50" charset="-128"/>
            </a:endParaRPr>
          </a:p>
        </p:txBody>
      </p:sp>
      <p:sp>
        <p:nvSpPr>
          <p:cNvPr id="12" name="角丸四角形 11"/>
          <p:cNvSpPr/>
          <p:nvPr/>
        </p:nvSpPr>
        <p:spPr>
          <a:xfrm>
            <a:off x="766156" y="4644523"/>
            <a:ext cx="8945814" cy="540060"/>
          </a:xfrm>
          <a:prstGeom prst="roundRect">
            <a:avLst/>
          </a:prstGeom>
          <a:gradFill rotWithShape="1">
            <a:gsLst>
              <a:gs pos="0">
                <a:srgbClr val="4F81BD">
                  <a:tint val="50000"/>
                  <a:satMod val="300000"/>
                </a:srgbClr>
              </a:gs>
              <a:gs pos="35000">
                <a:srgbClr val="4F81BD">
                  <a:tint val="37000"/>
                  <a:satMod val="300000"/>
                </a:srgbClr>
              </a:gs>
              <a:gs pos="100000">
                <a:srgbClr val="4F81BD">
                  <a:tint val="15000"/>
                  <a:satMod val="350000"/>
                </a:srgbClr>
              </a:gs>
            </a:gsLst>
            <a:lin ang="16200000" scaled="1"/>
          </a:gradFill>
          <a:ln w="9525" cap="flat" cmpd="sng" algn="ctr">
            <a:solidFill>
              <a:srgbClr val="4F81BD">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defTabSz="914400" eaLnBrk="1" fontAlgn="base" latinLnBrk="0" hangingPunct="1">
              <a:lnSpc>
                <a:spcPct val="100000"/>
              </a:lnSpc>
              <a:spcBef>
                <a:spcPct val="0"/>
              </a:spcBef>
              <a:spcAft>
                <a:spcPct val="0"/>
              </a:spcAft>
              <a:buClrTx/>
              <a:buSzTx/>
              <a:buFontTx/>
              <a:buNone/>
              <a:tabLst/>
              <a:defRPr/>
            </a:pPr>
            <a:r>
              <a:rPr kumimoji="0" lang="ja-JP" altLang="en-US" sz="2800" b="1" i="0" u="none" strike="noStrike" kern="0" cap="none" spc="0" normalizeH="0" baseline="0" noProof="0" dirty="0">
                <a:ln>
                  <a:noFill/>
                </a:ln>
                <a:solidFill>
                  <a:srgbClr val="002060"/>
                </a:solidFill>
                <a:effectLst/>
                <a:uLnTx/>
                <a:uFillTx/>
                <a:latin typeface="Meiryo UI" panose="020B0604030504040204" pitchFamily="50" charset="-128"/>
                <a:ea typeface="Meiryo UI"/>
                <a:cs typeface="+mn-cs"/>
              </a:rPr>
              <a:t>④認定された場合は、</a:t>
            </a:r>
            <a:r>
              <a:rPr kumimoji="0" lang="en-US" altLang="ja-JP" sz="2800" b="1" i="0" u="none" strike="noStrike" kern="0" cap="none" spc="0" normalizeH="0" baseline="0" noProof="0" dirty="0">
                <a:ln>
                  <a:noFill/>
                </a:ln>
                <a:solidFill>
                  <a:srgbClr val="002060"/>
                </a:solidFill>
                <a:effectLst/>
                <a:uLnTx/>
                <a:uFillTx/>
                <a:latin typeface="Meiryo UI" panose="020B0604030504040204" pitchFamily="50" charset="-128"/>
                <a:ea typeface="Meiryo UI"/>
                <a:cs typeface="+mn-cs"/>
              </a:rPr>
              <a:t>SBT</a:t>
            </a:r>
            <a:r>
              <a:rPr kumimoji="0" lang="ja-JP" altLang="en-US" sz="2800" b="1" i="0" u="none" strike="noStrike" kern="0" cap="none" spc="0" normalizeH="0" baseline="0" noProof="0" dirty="0">
                <a:ln>
                  <a:noFill/>
                </a:ln>
                <a:solidFill>
                  <a:srgbClr val="002060"/>
                </a:solidFill>
                <a:effectLst/>
                <a:uLnTx/>
                <a:uFillTx/>
                <a:latin typeface="Meiryo UI" panose="020B0604030504040204" pitchFamily="50" charset="-128"/>
                <a:ea typeface="Meiryo UI"/>
                <a:cs typeface="+mn-cs"/>
              </a:rPr>
              <a:t>等のウェブサイトにて公表</a:t>
            </a:r>
          </a:p>
        </p:txBody>
      </p:sp>
      <p:sp>
        <p:nvSpPr>
          <p:cNvPr id="13" name="正方形/長方形 12"/>
          <p:cNvSpPr/>
          <p:nvPr/>
        </p:nvSpPr>
        <p:spPr>
          <a:xfrm>
            <a:off x="979816" y="3068593"/>
            <a:ext cx="9247468" cy="369332"/>
          </a:xfrm>
          <a:prstGeom prst="rect">
            <a:avLst/>
          </a:prstGeom>
        </p:spPr>
        <p:txBody>
          <a:bodyPr wrap="none">
            <a:spAutoFit/>
          </a:bodyPr>
          <a:lstStyle/>
          <a:p>
            <a:pPr defTabSz="914400" fontAlgn="base">
              <a:spcBef>
                <a:spcPct val="0"/>
              </a:spcBef>
              <a:spcAft>
                <a:spcPct val="0"/>
              </a:spcAft>
            </a:pPr>
            <a:r>
              <a:rPr lang="ja-JP" altLang="en-US" sz="1800" b="1" dirty="0">
                <a:solidFill>
                  <a:srgbClr val="002060"/>
                </a:solidFill>
                <a:latin typeface="Meiryo UI" panose="020B0604030504040204" pitchFamily="50" charset="-128"/>
              </a:rPr>
              <a:t>・</a:t>
            </a:r>
            <a:r>
              <a:rPr lang="en-US" altLang="ja-JP" sz="1800" b="1" dirty="0">
                <a:solidFill>
                  <a:srgbClr val="002060"/>
                </a:solidFill>
                <a:latin typeface="Meiryo UI" panose="020B0604030504040204" pitchFamily="50" charset="-128"/>
              </a:rPr>
              <a:t>Target Submission Form</a:t>
            </a:r>
            <a:r>
              <a:rPr lang="ja-JP" altLang="en-US" sz="1800" b="1" dirty="0">
                <a:solidFill>
                  <a:srgbClr val="002060"/>
                </a:solidFill>
                <a:latin typeface="Meiryo UI" panose="020B0604030504040204" pitchFamily="50" charset="-128"/>
              </a:rPr>
              <a:t>を事務局に提出し、審査日を</a:t>
            </a:r>
            <a:r>
              <a:rPr lang="en-US" altLang="ja-JP" sz="1800" b="1" dirty="0" err="1">
                <a:solidFill>
                  <a:srgbClr val="002060"/>
                </a:solidFill>
                <a:latin typeface="Meiryo UI" panose="020B0604030504040204" pitchFamily="50" charset="-128"/>
              </a:rPr>
              <a:t>SBTi</a:t>
            </a:r>
            <a:r>
              <a:rPr lang="en-US" altLang="ja-JP" sz="1800" b="1" dirty="0">
                <a:solidFill>
                  <a:srgbClr val="002060"/>
                </a:solidFill>
                <a:latin typeface="Meiryo UI" panose="020B0604030504040204" pitchFamily="50" charset="-128"/>
              </a:rPr>
              <a:t> booking system</a:t>
            </a:r>
            <a:r>
              <a:rPr lang="ja-JP" altLang="en-US" sz="1800" b="1" dirty="0">
                <a:solidFill>
                  <a:srgbClr val="002060"/>
                </a:solidFill>
                <a:latin typeface="Meiryo UI" panose="020B0604030504040204" pitchFamily="50" charset="-128"/>
              </a:rPr>
              <a:t>で予約</a:t>
            </a:r>
            <a:endParaRPr lang="en-US" altLang="ja-JP" sz="1800" b="1" dirty="0">
              <a:solidFill>
                <a:srgbClr val="002060"/>
              </a:solidFill>
              <a:latin typeface="Meiryo UI" panose="020B0604030504040204" pitchFamily="50" charset="-128"/>
            </a:endParaRPr>
          </a:p>
        </p:txBody>
      </p:sp>
      <p:sp>
        <p:nvSpPr>
          <p:cNvPr id="14" name="角丸四角形 13"/>
          <p:cNvSpPr/>
          <p:nvPr/>
        </p:nvSpPr>
        <p:spPr>
          <a:xfrm>
            <a:off x="774190" y="5490515"/>
            <a:ext cx="8945814" cy="540060"/>
          </a:xfrm>
          <a:prstGeom prst="roundRect">
            <a:avLst/>
          </a:prstGeom>
          <a:gradFill rotWithShape="1">
            <a:gsLst>
              <a:gs pos="0">
                <a:srgbClr val="4F81BD">
                  <a:tint val="50000"/>
                  <a:satMod val="300000"/>
                </a:srgbClr>
              </a:gs>
              <a:gs pos="35000">
                <a:srgbClr val="4F81BD">
                  <a:tint val="37000"/>
                  <a:satMod val="300000"/>
                </a:srgbClr>
              </a:gs>
              <a:gs pos="100000">
                <a:srgbClr val="4F81BD">
                  <a:tint val="15000"/>
                  <a:satMod val="350000"/>
                </a:srgbClr>
              </a:gs>
            </a:gsLst>
            <a:lin ang="16200000" scaled="1"/>
          </a:gradFill>
          <a:ln w="9525" cap="flat" cmpd="sng" algn="ctr">
            <a:solidFill>
              <a:srgbClr val="4F81BD">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defTabSz="914400" eaLnBrk="1" fontAlgn="base" latinLnBrk="0" hangingPunct="1">
              <a:lnSpc>
                <a:spcPct val="100000"/>
              </a:lnSpc>
              <a:spcBef>
                <a:spcPct val="0"/>
              </a:spcBef>
              <a:spcAft>
                <a:spcPct val="0"/>
              </a:spcAft>
              <a:buClrTx/>
              <a:buSzTx/>
              <a:buFontTx/>
              <a:buNone/>
              <a:tabLst/>
              <a:defRPr/>
            </a:pPr>
            <a:r>
              <a:rPr kumimoji="0" lang="ja-JP" altLang="en-US" sz="2800" b="1" i="0" u="none" strike="noStrike" kern="0" cap="none" spc="0" normalizeH="0" baseline="0" noProof="0" dirty="0">
                <a:ln>
                  <a:noFill/>
                </a:ln>
                <a:solidFill>
                  <a:srgbClr val="002060"/>
                </a:solidFill>
                <a:effectLst/>
                <a:uLnTx/>
                <a:uFillTx/>
                <a:latin typeface="Meiryo UI" panose="020B0604030504040204" pitchFamily="50" charset="-128"/>
                <a:ea typeface="Meiryo UI"/>
                <a:cs typeface="+mn-cs"/>
              </a:rPr>
              <a:t>⑤排出量と対策の進捗状況を、年一回報告し、開示</a:t>
            </a:r>
          </a:p>
        </p:txBody>
      </p:sp>
      <p:sp>
        <p:nvSpPr>
          <p:cNvPr id="15" name="角丸四角形 14"/>
          <p:cNvSpPr/>
          <p:nvPr/>
        </p:nvSpPr>
        <p:spPr>
          <a:xfrm>
            <a:off x="789420" y="6384638"/>
            <a:ext cx="8945814" cy="540060"/>
          </a:xfrm>
          <a:prstGeom prst="roundRect">
            <a:avLst/>
          </a:prstGeom>
          <a:gradFill rotWithShape="1">
            <a:gsLst>
              <a:gs pos="0">
                <a:srgbClr val="4F81BD">
                  <a:tint val="50000"/>
                  <a:satMod val="300000"/>
                </a:srgbClr>
              </a:gs>
              <a:gs pos="35000">
                <a:srgbClr val="4F81BD">
                  <a:tint val="37000"/>
                  <a:satMod val="300000"/>
                </a:srgbClr>
              </a:gs>
              <a:gs pos="100000">
                <a:srgbClr val="4F81BD">
                  <a:tint val="15000"/>
                  <a:satMod val="350000"/>
                </a:srgbClr>
              </a:gs>
            </a:gsLst>
            <a:lin ang="16200000" scaled="1"/>
          </a:gradFill>
          <a:ln w="9525" cap="flat" cmpd="sng" algn="ctr">
            <a:solidFill>
              <a:srgbClr val="4F81BD">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defTabSz="914400" eaLnBrk="1" fontAlgn="base" latinLnBrk="0" hangingPunct="1">
              <a:lnSpc>
                <a:spcPct val="100000"/>
              </a:lnSpc>
              <a:spcBef>
                <a:spcPct val="0"/>
              </a:spcBef>
              <a:spcAft>
                <a:spcPct val="0"/>
              </a:spcAft>
              <a:buClrTx/>
              <a:buSzTx/>
              <a:buFontTx/>
              <a:buNone/>
              <a:tabLst/>
              <a:defRPr/>
            </a:pPr>
            <a:r>
              <a:rPr kumimoji="0" lang="ja-JP" altLang="en-US" sz="2800" b="1" i="0" u="none" strike="noStrike" kern="0" cap="none" spc="0" normalizeH="0" baseline="0" noProof="0" dirty="0">
                <a:ln>
                  <a:noFill/>
                </a:ln>
                <a:solidFill>
                  <a:srgbClr val="002060"/>
                </a:solidFill>
                <a:effectLst/>
                <a:uLnTx/>
                <a:uFillTx/>
                <a:latin typeface="Meiryo UI" panose="020B0604030504040204" pitchFamily="50" charset="-128"/>
                <a:ea typeface="Meiryo UI"/>
                <a:cs typeface="+mn-cs"/>
              </a:rPr>
              <a:t>⑥定期的に、目標の妥当性の確認</a:t>
            </a:r>
          </a:p>
        </p:txBody>
      </p:sp>
      <p:sp>
        <p:nvSpPr>
          <p:cNvPr id="16" name="正方形/長方形 15"/>
          <p:cNvSpPr/>
          <p:nvPr/>
        </p:nvSpPr>
        <p:spPr>
          <a:xfrm>
            <a:off x="3095010" y="3608500"/>
            <a:ext cx="4953000" cy="307777"/>
          </a:xfrm>
          <a:prstGeom prst="rect">
            <a:avLst/>
          </a:prstGeom>
        </p:spPr>
        <p:txBody>
          <a:bodyPr>
            <a:spAutoFit/>
          </a:bodyPr>
          <a:lstStyle/>
          <a:p>
            <a:pPr defTabSz="914400" fontAlgn="base">
              <a:spcBef>
                <a:spcPct val="0"/>
              </a:spcBef>
              <a:spcAft>
                <a:spcPct val="0"/>
              </a:spcAft>
              <a:defRPr/>
            </a:pPr>
            <a:endParaRPr lang="ja-JP" altLang="en-US" sz="1800" dirty="0">
              <a:solidFill>
                <a:srgbClr val="000000"/>
              </a:solidFill>
              <a:latin typeface="HGP創英角ｺﾞｼｯｸUB" panose="020B0900000000000000" pitchFamily="50" charset="-128"/>
              <a:ea typeface="HGP創英角ｺﾞｼｯｸUB" panose="020B0900000000000000" pitchFamily="50" charset="-128"/>
            </a:endParaRPr>
          </a:p>
        </p:txBody>
      </p:sp>
      <p:sp>
        <p:nvSpPr>
          <p:cNvPr id="17" name="正方形/長方形 16"/>
          <p:cNvSpPr/>
          <p:nvPr/>
        </p:nvSpPr>
        <p:spPr>
          <a:xfrm>
            <a:off x="789420" y="6973209"/>
            <a:ext cx="8945814" cy="369332"/>
          </a:xfrm>
          <a:prstGeom prst="rect">
            <a:avLst/>
          </a:prstGeom>
          <a:solidFill>
            <a:sysClr val="window" lastClr="FFFFFF"/>
          </a:solidFill>
        </p:spPr>
        <p:txBody>
          <a:bodyPr wrap="square">
            <a:spAutoFit/>
          </a:bodyPr>
          <a:lstStyle/>
          <a:p>
            <a:pPr marL="0" marR="0" lvl="0" indent="0" defTabSz="914400" eaLnBrk="1" fontAlgn="base" latinLnBrk="0" hangingPunct="1">
              <a:lnSpc>
                <a:spcPct val="100000"/>
              </a:lnSpc>
              <a:spcBef>
                <a:spcPct val="0"/>
              </a:spcBef>
              <a:spcAft>
                <a:spcPts val="0"/>
              </a:spcAft>
              <a:buClrTx/>
              <a:buSzTx/>
              <a:buFontTx/>
              <a:buNone/>
              <a:tabLst/>
              <a:defRPr/>
            </a:pPr>
            <a:r>
              <a:rPr kumimoji="0" lang="ja-JP" altLang="en-US" sz="1800" b="1" i="0" u="none" strike="noStrike" kern="0" cap="none" spc="0" normalizeH="0" baseline="0" noProof="0" dirty="0">
                <a:ln>
                  <a:noFill/>
                </a:ln>
                <a:solidFill>
                  <a:srgbClr val="002060"/>
                </a:solidFill>
                <a:effectLst/>
                <a:uLnTx/>
                <a:uFillTx/>
                <a:latin typeface="Meiryo UI" panose="020B0604030504040204" pitchFamily="50" charset="-128"/>
              </a:rPr>
              <a:t>・大きな変化が生じた場合は必要に応じ目標を再設定（少なくとも５年に１度は再評価）</a:t>
            </a:r>
            <a:endParaRPr kumimoji="0" lang="en-US" altLang="ja-JP" sz="1800" b="1" i="0" u="none" strike="noStrike" kern="0" cap="none" spc="0" normalizeH="0" baseline="0" noProof="0" dirty="0">
              <a:ln>
                <a:noFill/>
              </a:ln>
              <a:solidFill>
                <a:srgbClr val="002060"/>
              </a:solidFill>
              <a:effectLst/>
              <a:uLnTx/>
              <a:uFillTx/>
              <a:latin typeface="Meiryo UI" panose="020B0604030504040204" pitchFamily="50" charset="-128"/>
            </a:endParaRPr>
          </a:p>
        </p:txBody>
      </p:sp>
    </p:spTree>
    <p:extLst>
      <p:ext uri="{BB962C8B-B14F-4D97-AF65-F5344CB8AC3E}">
        <p14:creationId xmlns:p14="http://schemas.microsoft.com/office/powerpoint/2010/main" val="3357587071"/>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395100" y="1411072"/>
            <a:ext cx="4719779" cy="5400000"/>
          </a:xfrm>
          <a:prstGeom prst="rect">
            <a:avLst/>
          </a:prstGeom>
          <a:ln>
            <a:solidFill>
              <a:schemeClr val="tx1"/>
            </a:solidFill>
          </a:ln>
        </p:spPr>
      </p:pic>
      <p:sp>
        <p:nvSpPr>
          <p:cNvPr id="2" name="タイトル 1"/>
          <p:cNvSpPr>
            <a:spLocks noGrp="1"/>
          </p:cNvSpPr>
          <p:nvPr>
            <p:ph type="title"/>
          </p:nvPr>
        </p:nvSpPr>
        <p:spPr/>
        <p:txBody>
          <a:bodyPr/>
          <a:lstStyle/>
          <a:p>
            <a:r>
              <a:rPr lang="en-US" altLang="ja-JP" dirty="0"/>
              <a:t>【</a:t>
            </a:r>
            <a:r>
              <a:rPr lang="ja-JP" altLang="en-US" dirty="0"/>
              <a:t>参考</a:t>
            </a:r>
            <a:r>
              <a:rPr lang="en-US" altLang="ja-JP" dirty="0"/>
              <a:t>】Commitment</a:t>
            </a:r>
            <a:r>
              <a:rPr lang="ja-JP" altLang="en-US" dirty="0"/>
              <a:t> </a:t>
            </a:r>
            <a:r>
              <a:rPr lang="en-US" altLang="ja-JP" dirty="0"/>
              <a:t>Letter</a:t>
            </a:r>
            <a:endParaRPr kumimoji="1" lang="ja-JP" altLang="en-US" dirty="0"/>
          </a:p>
        </p:txBody>
      </p:sp>
      <p:sp>
        <p:nvSpPr>
          <p:cNvPr id="19" name="コンテンツ プレースホルダー 2"/>
          <p:cNvSpPr txBox="1">
            <a:spLocks/>
          </p:cNvSpPr>
          <p:nvPr/>
        </p:nvSpPr>
        <p:spPr>
          <a:xfrm>
            <a:off x="650336" y="1332823"/>
            <a:ext cx="3888432" cy="277824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r>
              <a:rPr lang="ja-JP" altLang="en-US" sz="2800" dirty="0">
                <a:solidFill>
                  <a:prstClr val="black"/>
                </a:solidFill>
                <a:latin typeface="Meiryo UI" panose="020B0604030504040204" pitchFamily="50" charset="-128"/>
                <a:ea typeface="Meiryo UI" panose="020B0604030504040204" pitchFamily="50" charset="-128"/>
              </a:rPr>
              <a:t>記載事項は下記の</a:t>
            </a:r>
            <a:r>
              <a:rPr lang="en-US" altLang="ja-JP" sz="2800" dirty="0">
                <a:solidFill>
                  <a:prstClr val="black"/>
                </a:solidFill>
                <a:latin typeface="Meiryo UI" panose="020B0604030504040204" pitchFamily="50" charset="-128"/>
                <a:ea typeface="Meiryo UI" panose="020B0604030504040204" pitchFamily="50" charset="-128"/>
              </a:rPr>
              <a:t>2</a:t>
            </a:r>
            <a:r>
              <a:rPr lang="ja-JP" altLang="en-US" sz="2800" dirty="0">
                <a:solidFill>
                  <a:prstClr val="black"/>
                </a:solidFill>
                <a:latin typeface="Meiryo UI" panose="020B0604030504040204" pitchFamily="50" charset="-128"/>
                <a:ea typeface="Meiryo UI" panose="020B0604030504040204" pitchFamily="50" charset="-128"/>
              </a:rPr>
              <a:t>点</a:t>
            </a:r>
            <a:endParaRPr lang="en-US" altLang="ja-JP" sz="2800" dirty="0">
              <a:solidFill>
                <a:prstClr val="black"/>
              </a:solidFill>
              <a:latin typeface="Meiryo UI" panose="020B0604030504040204" pitchFamily="50" charset="-128"/>
              <a:ea typeface="Meiryo UI" panose="020B0604030504040204" pitchFamily="50" charset="-128"/>
            </a:endParaRPr>
          </a:p>
          <a:p>
            <a:pPr marL="456820" lvl="1" indent="0">
              <a:spcBef>
                <a:spcPct val="0"/>
              </a:spcBef>
              <a:buFont typeface="Wingdings" panose="05000000000000000000" pitchFamily="2" charset="2"/>
              <a:buChar char="Ø"/>
            </a:pPr>
            <a:r>
              <a:rPr lang="ja-JP" altLang="en-US" sz="2400" dirty="0">
                <a:solidFill>
                  <a:prstClr val="black"/>
                </a:solidFill>
                <a:latin typeface="Meiryo UI" panose="020B0604030504040204" pitchFamily="50" charset="-128"/>
                <a:ea typeface="Meiryo UI" panose="020B0604030504040204" pitchFamily="50" charset="-128"/>
              </a:rPr>
              <a:t>企業名</a:t>
            </a:r>
            <a:endParaRPr lang="en-US" altLang="ja-JP" sz="2400" dirty="0">
              <a:solidFill>
                <a:prstClr val="black"/>
              </a:solidFill>
              <a:latin typeface="Meiryo UI" panose="020B0604030504040204" pitchFamily="50" charset="-128"/>
              <a:ea typeface="Meiryo UI" panose="020B0604030504040204" pitchFamily="50" charset="-128"/>
            </a:endParaRPr>
          </a:p>
          <a:p>
            <a:pPr marL="456820" lvl="1" indent="0">
              <a:spcBef>
                <a:spcPct val="0"/>
              </a:spcBef>
              <a:buFont typeface="Wingdings" panose="05000000000000000000" pitchFamily="2" charset="2"/>
              <a:buChar char="Ø"/>
            </a:pPr>
            <a:r>
              <a:rPr lang="ja-JP" altLang="en-US" sz="2400" dirty="0">
                <a:solidFill>
                  <a:prstClr val="black"/>
                </a:solidFill>
                <a:latin typeface="Meiryo UI" panose="020B0604030504040204" pitchFamily="50" charset="-128"/>
                <a:ea typeface="Meiryo UI" panose="020B0604030504040204" pitchFamily="50" charset="-128"/>
              </a:rPr>
              <a:t>日付、場所、署名</a:t>
            </a:r>
            <a:br>
              <a:rPr lang="en-US" altLang="ja-JP" sz="2400" dirty="0">
                <a:solidFill>
                  <a:prstClr val="black"/>
                </a:solidFill>
                <a:latin typeface="Meiryo UI" panose="020B0604030504040204" pitchFamily="50" charset="-128"/>
                <a:ea typeface="Meiryo UI" panose="020B0604030504040204" pitchFamily="50" charset="-128"/>
              </a:rPr>
            </a:br>
            <a:r>
              <a:rPr lang="ja-JP" altLang="en-US" sz="2400" dirty="0">
                <a:solidFill>
                  <a:prstClr val="black"/>
                </a:solidFill>
                <a:latin typeface="Meiryo UI" panose="020B0604030504040204" pitchFamily="50" charset="-128"/>
                <a:ea typeface="Meiryo UI" panose="020B0604030504040204" pitchFamily="50" charset="-128"/>
              </a:rPr>
              <a:t>　</a:t>
            </a:r>
            <a:r>
              <a:rPr lang="ja-JP" altLang="en-US" sz="2400" dirty="0" err="1">
                <a:solidFill>
                  <a:prstClr val="black"/>
                </a:solidFill>
                <a:latin typeface="Meiryo UI" panose="020B0604030504040204" pitchFamily="50" charset="-128"/>
                <a:ea typeface="Meiryo UI" panose="020B0604030504040204" pitchFamily="50" charset="-128"/>
              </a:rPr>
              <a:t>ー</a:t>
            </a:r>
            <a:r>
              <a:rPr lang="ja-JP" altLang="en-US" sz="2400" dirty="0">
                <a:solidFill>
                  <a:prstClr val="black"/>
                </a:solidFill>
                <a:latin typeface="Meiryo UI" panose="020B0604030504040204" pitchFamily="50" charset="-128"/>
                <a:ea typeface="Meiryo UI" panose="020B0604030504040204" pitchFamily="50" charset="-128"/>
              </a:rPr>
              <a:t>署名は誰でも</a:t>
            </a:r>
            <a:r>
              <a:rPr lang="en-US" altLang="ja-JP" sz="2400" dirty="0">
                <a:solidFill>
                  <a:prstClr val="black"/>
                </a:solidFill>
                <a:latin typeface="Meiryo UI" panose="020B0604030504040204" pitchFamily="50" charset="-128"/>
                <a:ea typeface="Meiryo UI" panose="020B0604030504040204" pitchFamily="50" charset="-128"/>
              </a:rPr>
              <a:t>OK</a:t>
            </a:r>
          </a:p>
          <a:p>
            <a:pPr marL="0" lvl="0" indent="0">
              <a:spcBef>
                <a:spcPct val="0"/>
              </a:spcBef>
              <a:buNone/>
            </a:pPr>
            <a:endParaRPr lang="ja-JP" altLang="en-US" sz="1800" dirty="0">
              <a:solidFill>
                <a:prstClr val="black"/>
              </a:solidFill>
              <a:latin typeface="Meiryo UI" panose="020B0604030504040204" pitchFamily="50" charset="-128"/>
              <a:ea typeface="Meiryo UI" panose="020B0604030504040204" pitchFamily="50" charset="-128"/>
            </a:endParaRPr>
          </a:p>
        </p:txBody>
      </p:sp>
      <p:sp>
        <p:nvSpPr>
          <p:cNvPr id="20" name="テキスト ボックス 19"/>
          <p:cNvSpPr txBox="1"/>
          <p:nvPr/>
        </p:nvSpPr>
        <p:spPr>
          <a:xfrm>
            <a:off x="161925" y="5487633"/>
            <a:ext cx="5241032" cy="1323439"/>
          </a:xfrm>
          <a:prstGeom prst="rect">
            <a:avLst/>
          </a:prstGeom>
          <a:noFill/>
        </p:spPr>
        <p:txBody>
          <a:bodyPr wrap="square" rtlCol="0">
            <a:spAutoFit/>
          </a:bodyPr>
          <a:lstStyle/>
          <a:p>
            <a:pPr defTabSz="990570"/>
            <a:r>
              <a:rPr lang="en-US" altLang="ja-JP" sz="1600" dirty="0">
                <a:solidFill>
                  <a:prstClr val="black"/>
                </a:solidFill>
                <a:latin typeface="Meiryo UI"/>
              </a:rPr>
              <a:t>SBT</a:t>
            </a:r>
            <a:r>
              <a:rPr lang="ja-JP" altLang="en-US" sz="1600" dirty="0">
                <a:solidFill>
                  <a:prstClr val="black"/>
                </a:solidFill>
                <a:latin typeface="Meiryo UI"/>
              </a:rPr>
              <a:t>トップページ（</a:t>
            </a:r>
            <a:r>
              <a:rPr lang="en-US" altLang="ja-JP" sz="1600">
                <a:solidFill>
                  <a:prstClr val="black"/>
                </a:solidFill>
                <a:latin typeface="Meiryo UI"/>
              </a:rPr>
              <a:t>https://sciencebasedtargets.org/</a:t>
            </a:r>
            <a:r>
              <a:rPr lang="ja-JP" altLang="en-US" sz="1600">
                <a:solidFill>
                  <a:prstClr val="black"/>
                </a:solidFill>
                <a:latin typeface="Meiryo UI"/>
              </a:rPr>
              <a:t>）</a:t>
            </a:r>
            <a:endParaRPr lang="en-US" altLang="ja-JP" sz="1600" dirty="0">
              <a:solidFill>
                <a:prstClr val="black"/>
              </a:solidFill>
              <a:latin typeface="Meiryo UI"/>
            </a:endParaRPr>
          </a:p>
          <a:p>
            <a:pPr defTabSz="990570"/>
            <a:r>
              <a:rPr lang="ja-JP" altLang="en-US" sz="1600" dirty="0">
                <a:solidFill>
                  <a:prstClr val="black"/>
                </a:solidFill>
                <a:latin typeface="Meiryo UI"/>
              </a:rPr>
              <a:t>→</a:t>
            </a:r>
            <a:r>
              <a:rPr lang="en-US" altLang="ja-JP" sz="1600" dirty="0">
                <a:solidFill>
                  <a:prstClr val="black"/>
                </a:solidFill>
                <a:latin typeface="Meiryo UI"/>
              </a:rPr>
              <a:t>Set a target</a:t>
            </a:r>
          </a:p>
          <a:p>
            <a:pPr defTabSz="990570"/>
            <a:r>
              <a:rPr lang="ja-JP" altLang="en-US" sz="1600" dirty="0">
                <a:solidFill>
                  <a:prstClr val="black"/>
                </a:solidFill>
                <a:latin typeface="Meiryo UI"/>
              </a:rPr>
              <a:t>→</a:t>
            </a:r>
            <a:r>
              <a:rPr lang="en-US" altLang="ja-JP" sz="1600" dirty="0">
                <a:solidFill>
                  <a:prstClr val="black"/>
                </a:solidFill>
                <a:latin typeface="Meiryo UI"/>
              </a:rPr>
              <a:t>GET STARTED</a:t>
            </a:r>
          </a:p>
          <a:p>
            <a:pPr defTabSz="990570"/>
            <a:r>
              <a:rPr lang="ja-JP" altLang="en-US" sz="1600" dirty="0">
                <a:solidFill>
                  <a:prstClr val="black"/>
                </a:solidFill>
                <a:latin typeface="Meiryo UI"/>
              </a:rPr>
              <a:t>→①</a:t>
            </a:r>
            <a:r>
              <a:rPr lang="en-US" altLang="ja-JP" sz="1600" dirty="0">
                <a:solidFill>
                  <a:prstClr val="black"/>
                </a:solidFill>
                <a:latin typeface="Meiryo UI"/>
              </a:rPr>
              <a:t>COMMIT</a:t>
            </a:r>
            <a:r>
              <a:rPr lang="ja-JP" altLang="en-US" sz="1600" dirty="0">
                <a:solidFill>
                  <a:prstClr val="black"/>
                </a:solidFill>
                <a:latin typeface="Meiryo UI"/>
              </a:rPr>
              <a:t>内の「</a:t>
            </a:r>
            <a:r>
              <a:rPr lang="en-US" altLang="ja-JP" sz="1600" dirty="0">
                <a:solidFill>
                  <a:prstClr val="black"/>
                </a:solidFill>
                <a:latin typeface="Meiryo UI"/>
              </a:rPr>
              <a:t>SBT Commitment Letter</a:t>
            </a:r>
            <a:r>
              <a:rPr lang="ja-JP" altLang="en-US" sz="1600" dirty="0">
                <a:solidFill>
                  <a:prstClr val="black"/>
                </a:solidFill>
                <a:latin typeface="Meiryo UI"/>
              </a:rPr>
              <a:t>」</a:t>
            </a:r>
            <a:br>
              <a:rPr lang="en-US" altLang="ja-JP" sz="1600" dirty="0">
                <a:solidFill>
                  <a:prstClr val="black"/>
                </a:solidFill>
                <a:latin typeface="Meiryo UI"/>
              </a:rPr>
            </a:br>
            <a:r>
              <a:rPr lang="ja-JP" altLang="en-US" sz="1600" dirty="0">
                <a:solidFill>
                  <a:prstClr val="black"/>
                </a:solidFill>
                <a:latin typeface="Meiryo UI"/>
              </a:rPr>
              <a:t>　 からダウンロード可能です。</a:t>
            </a:r>
            <a:endParaRPr lang="en-US" altLang="ja-JP" sz="1600" dirty="0">
              <a:solidFill>
                <a:prstClr val="black"/>
              </a:solidFill>
              <a:latin typeface="Meiryo UI"/>
            </a:endParaRPr>
          </a:p>
        </p:txBody>
      </p:sp>
    </p:spTree>
    <p:extLst>
      <p:ext uri="{BB962C8B-B14F-4D97-AF65-F5344CB8AC3E}">
        <p14:creationId xmlns:p14="http://schemas.microsoft.com/office/powerpoint/2010/main" val="2987212841"/>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6307818" y="1411072"/>
            <a:ext cx="3807061" cy="5400000"/>
          </a:xfrm>
          <a:prstGeom prst="rect">
            <a:avLst/>
          </a:prstGeom>
          <a:ln>
            <a:solidFill>
              <a:schemeClr val="tx1"/>
            </a:solidFill>
          </a:ln>
        </p:spPr>
      </p:pic>
      <p:sp>
        <p:nvSpPr>
          <p:cNvPr id="2" name="タイトル 1"/>
          <p:cNvSpPr>
            <a:spLocks noGrp="1"/>
          </p:cNvSpPr>
          <p:nvPr>
            <p:ph type="title"/>
          </p:nvPr>
        </p:nvSpPr>
        <p:spPr/>
        <p:txBody>
          <a:bodyPr/>
          <a:lstStyle/>
          <a:p>
            <a:r>
              <a:rPr kumimoji="1" lang="en-US" altLang="ja-JP" dirty="0"/>
              <a:t>Target</a:t>
            </a:r>
            <a:r>
              <a:rPr kumimoji="1" lang="ja-JP" altLang="en-US" dirty="0"/>
              <a:t> </a:t>
            </a:r>
            <a:r>
              <a:rPr kumimoji="1" lang="en-US" altLang="ja-JP" dirty="0"/>
              <a:t>Submission</a:t>
            </a:r>
            <a:r>
              <a:rPr kumimoji="1" lang="ja-JP" altLang="en-US" dirty="0"/>
              <a:t> </a:t>
            </a:r>
            <a:r>
              <a:rPr kumimoji="1" lang="en-US" altLang="ja-JP" dirty="0"/>
              <a:t>Form</a:t>
            </a:r>
            <a:r>
              <a:rPr kumimoji="1" lang="ja-JP" altLang="en-US" dirty="0"/>
              <a:t>（目標認定申請書）</a:t>
            </a:r>
          </a:p>
        </p:txBody>
      </p:sp>
      <p:sp>
        <p:nvSpPr>
          <p:cNvPr id="7" name="コンテンツ プレースホルダー 2"/>
          <p:cNvSpPr txBox="1">
            <a:spLocks/>
          </p:cNvSpPr>
          <p:nvPr/>
        </p:nvSpPr>
        <p:spPr>
          <a:xfrm>
            <a:off x="650335" y="1332823"/>
            <a:ext cx="5580000" cy="5139869"/>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r>
              <a:rPr lang="ja-JP" altLang="en-US" sz="2800" dirty="0">
                <a:solidFill>
                  <a:prstClr val="black"/>
                </a:solidFill>
                <a:latin typeface="Meiryo UI" panose="020B0604030504040204" pitchFamily="50" charset="-128"/>
                <a:ea typeface="Meiryo UI" panose="020B0604030504040204" pitchFamily="50" charset="-128"/>
              </a:rPr>
              <a:t>記載事項は下記の</a:t>
            </a:r>
            <a:r>
              <a:rPr lang="en-US" altLang="ja-JP" sz="2800" dirty="0">
                <a:solidFill>
                  <a:prstClr val="black"/>
                </a:solidFill>
                <a:latin typeface="Meiryo UI" panose="020B0604030504040204" pitchFamily="50" charset="-128"/>
                <a:ea typeface="Meiryo UI" panose="020B0604030504040204" pitchFamily="50" charset="-128"/>
              </a:rPr>
              <a:t>12</a:t>
            </a:r>
            <a:r>
              <a:rPr lang="ja-JP" altLang="en-US" sz="2800" dirty="0">
                <a:solidFill>
                  <a:prstClr val="black"/>
                </a:solidFill>
                <a:latin typeface="Meiryo UI" panose="020B0604030504040204" pitchFamily="50" charset="-128"/>
                <a:ea typeface="Meiryo UI" panose="020B0604030504040204" pitchFamily="50" charset="-128"/>
              </a:rPr>
              <a:t>点</a:t>
            </a:r>
            <a:endParaRPr lang="en-US" altLang="ja-JP" sz="2800" dirty="0">
              <a:solidFill>
                <a:prstClr val="black"/>
              </a:solidFill>
              <a:latin typeface="Meiryo UI" panose="020B0604030504040204" pitchFamily="50" charset="-128"/>
              <a:ea typeface="Meiryo UI" panose="020B0604030504040204" pitchFamily="50" charset="-128"/>
            </a:endParaRPr>
          </a:p>
          <a:p>
            <a:pPr marL="360363" lvl="1" fontAlgn="auto">
              <a:spcBef>
                <a:spcPts val="600"/>
              </a:spcBef>
              <a:spcAft>
                <a:spcPts val="0"/>
              </a:spcAft>
              <a:buFont typeface="Wingdings" panose="05000000000000000000" pitchFamily="2" charset="2"/>
              <a:buChar char="Ø"/>
            </a:pPr>
            <a:r>
              <a:rPr lang="ja-JP" altLang="en-US" sz="2000" dirty="0">
                <a:latin typeface="Meiryo UI" panose="020B0604030504040204" pitchFamily="50" charset="-128"/>
                <a:ea typeface="Meiryo UI" panose="020B0604030504040204" pitchFamily="50" charset="-128"/>
              </a:rPr>
              <a:t>目標の妥当性確認（次頁参照）に関する要望</a:t>
            </a:r>
            <a:endParaRPr lang="en-US" altLang="ja-JP" sz="2000" dirty="0">
              <a:latin typeface="Meiryo UI" panose="020B0604030504040204" pitchFamily="50" charset="-128"/>
              <a:ea typeface="Meiryo UI" panose="020B0604030504040204" pitchFamily="50" charset="-128"/>
            </a:endParaRPr>
          </a:p>
          <a:p>
            <a:pPr marL="360363" lvl="1" fontAlgn="auto">
              <a:spcBef>
                <a:spcPts val="600"/>
              </a:spcBef>
              <a:spcAft>
                <a:spcPts val="0"/>
              </a:spcAft>
              <a:buFont typeface="Wingdings" panose="05000000000000000000" pitchFamily="2" charset="2"/>
              <a:buChar char="Ø"/>
            </a:pPr>
            <a:r>
              <a:rPr lang="ja-JP" altLang="en-US" sz="2000" dirty="0">
                <a:latin typeface="Meiryo UI" panose="020B0604030504040204" pitchFamily="50" charset="-128"/>
                <a:ea typeface="Meiryo UI" panose="020B0604030504040204" pitchFamily="50" charset="-128"/>
              </a:rPr>
              <a:t>基本情報（企業名、連絡先など）</a:t>
            </a:r>
            <a:endParaRPr lang="en-US" altLang="ja-JP" sz="2000" dirty="0">
              <a:latin typeface="Meiryo UI" panose="020B0604030504040204" pitchFamily="50" charset="-128"/>
              <a:ea typeface="Meiryo UI" panose="020B0604030504040204" pitchFamily="50" charset="-128"/>
            </a:endParaRPr>
          </a:p>
          <a:p>
            <a:pPr marL="360363" lvl="1" fontAlgn="auto">
              <a:spcBef>
                <a:spcPts val="600"/>
              </a:spcBef>
              <a:spcAft>
                <a:spcPts val="0"/>
              </a:spcAft>
              <a:buFont typeface="Wingdings" panose="05000000000000000000" pitchFamily="2" charset="2"/>
              <a:buChar char="Ø"/>
            </a:pPr>
            <a:r>
              <a:rPr lang="en-US" altLang="ja-JP" sz="2000" dirty="0">
                <a:latin typeface="Meiryo UI" panose="020B0604030504040204" pitchFamily="50" charset="-128"/>
                <a:ea typeface="Meiryo UI" panose="020B0604030504040204" pitchFamily="50" charset="-128"/>
              </a:rPr>
              <a:t>GHG</a:t>
            </a:r>
            <a:r>
              <a:rPr lang="ja-JP" altLang="en-US" sz="2000" dirty="0">
                <a:latin typeface="Meiryo UI" panose="020B0604030504040204" pitchFamily="50" charset="-128"/>
                <a:ea typeface="Meiryo UI" panose="020B0604030504040204" pitchFamily="50" charset="-128"/>
              </a:rPr>
              <a:t>インベントリに関する質問（組織範囲など）</a:t>
            </a:r>
            <a:endParaRPr lang="en-US" altLang="ja-JP" sz="2000" dirty="0">
              <a:latin typeface="Meiryo UI" panose="020B0604030504040204" pitchFamily="50" charset="-128"/>
              <a:ea typeface="Meiryo UI" panose="020B0604030504040204" pitchFamily="50" charset="-128"/>
            </a:endParaRPr>
          </a:p>
          <a:p>
            <a:pPr marL="360363" lvl="1" fontAlgn="auto">
              <a:spcBef>
                <a:spcPts val="600"/>
              </a:spcBef>
              <a:spcAft>
                <a:spcPts val="0"/>
              </a:spcAft>
              <a:buFont typeface="Wingdings" panose="05000000000000000000" pitchFamily="2" charset="2"/>
              <a:buChar char="Ø"/>
            </a:pPr>
            <a:r>
              <a:rPr lang="en-US" altLang="ja-JP" sz="2000" dirty="0">
                <a:latin typeface="Meiryo UI" panose="020B0604030504040204" pitchFamily="50" charset="-128"/>
                <a:ea typeface="Meiryo UI" panose="020B0604030504040204" pitchFamily="50" charset="-128"/>
              </a:rPr>
              <a:t>Scope1,2</a:t>
            </a:r>
            <a:r>
              <a:rPr lang="ja-JP" altLang="en-US" sz="2000" dirty="0">
                <a:latin typeface="Meiryo UI" panose="020B0604030504040204" pitchFamily="50" charset="-128"/>
                <a:ea typeface="Meiryo UI" panose="020B0604030504040204" pitchFamily="50" charset="-128"/>
              </a:rPr>
              <a:t>に関する質問</a:t>
            </a:r>
            <a:endParaRPr lang="en-US" altLang="ja-JP" sz="2000" dirty="0">
              <a:latin typeface="Meiryo UI" panose="020B0604030504040204" pitchFamily="50" charset="-128"/>
              <a:ea typeface="Meiryo UI" panose="020B0604030504040204" pitchFamily="50" charset="-128"/>
            </a:endParaRPr>
          </a:p>
          <a:p>
            <a:pPr marL="360363" lvl="1" fontAlgn="auto">
              <a:spcBef>
                <a:spcPts val="600"/>
              </a:spcBef>
              <a:spcAft>
                <a:spcPts val="0"/>
              </a:spcAft>
              <a:buFont typeface="Wingdings" panose="05000000000000000000" pitchFamily="2" charset="2"/>
              <a:buChar char="Ø"/>
            </a:pPr>
            <a:r>
              <a:rPr lang="ja-JP" altLang="en-US" sz="2000" dirty="0">
                <a:latin typeface="Meiryo UI" panose="020B0604030504040204" pitchFamily="50" charset="-128"/>
                <a:ea typeface="Meiryo UI" panose="020B0604030504040204" pitchFamily="50" charset="-128"/>
              </a:rPr>
              <a:t>バイオエネルギーに関する質問</a:t>
            </a:r>
            <a:endParaRPr lang="en-US" altLang="ja-JP" sz="2000" dirty="0">
              <a:latin typeface="Meiryo UI" panose="020B0604030504040204" pitchFamily="50" charset="-128"/>
              <a:ea typeface="Meiryo UI" panose="020B0604030504040204" pitchFamily="50" charset="-128"/>
            </a:endParaRPr>
          </a:p>
          <a:p>
            <a:pPr marL="360363" lvl="1" fontAlgn="auto">
              <a:spcBef>
                <a:spcPts val="600"/>
              </a:spcBef>
              <a:spcAft>
                <a:spcPts val="0"/>
              </a:spcAft>
              <a:buFont typeface="Wingdings" panose="05000000000000000000" pitchFamily="2" charset="2"/>
              <a:buChar char="Ø"/>
            </a:pPr>
            <a:r>
              <a:rPr lang="en-US" altLang="ja-JP" sz="2000" dirty="0">
                <a:latin typeface="Meiryo UI" panose="020B0604030504040204" pitchFamily="50" charset="-128"/>
                <a:ea typeface="Meiryo UI" panose="020B0604030504040204" pitchFamily="50" charset="-128"/>
              </a:rPr>
              <a:t>Scope3</a:t>
            </a:r>
            <a:r>
              <a:rPr lang="ja-JP" altLang="en-US" sz="2000" dirty="0">
                <a:latin typeface="Meiryo UI" panose="020B0604030504040204" pitchFamily="50" charset="-128"/>
                <a:ea typeface="Meiryo UI" panose="020B0604030504040204" pitchFamily="50" charset="-128"/>
              </a:rPr>
              <a:t>に関する質問</a:t>
            </a:r>
            <a:endParaRPr lang="en-US" altLang="ja-JP" sz="2000" dirty="0">
              <a:latin typeface="Meiryo UI" panose="020B0604030504040204" pitchFamily="50" charset="-128"/>
              <a:ea typeface="Meiryo UI" panose="020B0604030504040204" pitchFamily="50" charset="-128"/>
            </a:endParaRPr>
          </a:p>
          <a:p>
            <a:pPr marL="360363" lvl="1" fontAlgn="auto">
              <a:spcBef>
                <a:spcPts val="600"/>
              </a:spcBef>
              <a:spcAft>
                <a:spcPts val="0"/>
              </a:spcAft>
              <a:buFont typeface="Wingdings" panose="05000000000000000000" pitchFamily="2" charset="2"/>
              <a:buChar char="Ø"/>
            </a:pPr>
            <a:r>
              <a:rPr lang="ja-JP" altLang="en-US" sz="2000" dirty="0">
                <a:latin typeface="Meiryo UI" panose="020B0604030504040204" pitchFamily="50" charset="-128"/>
                <a:ea typeface="Meiryo UI" panose="020B0604030504040204" pitchFamily="50" charset="-128"/>
              </a:rPr>
              <a:t>算定除外に関する質問</a:t>
            </a:r>
            <a:endParaRPr lang="en-US" altLang="ja-JP" sz="2000" dirty="0">
              <a:latin typeface="Meiryo UI" panose="020B0604030504040204" pitchFamily="50" charset="-128"/>
              <a:ea typeface="Meiryo UI" panose="020B0604030504040204" pitchFamily="50" charset="-128"/>
            </a:endParaRPr>
          </a:p>
          <a:p>
            <a:pPr marL="360363" lvl="1" fontAlgn="auto">
              <a:spcBef>
                <a:spcPts val="600"/>
              </a:spcBef>
              <a:spcAft>
                <a:spcPts val="0"/>
              </a:spcAft>
              <a:buFont typeface="Wingdings" panose="05000000000000000000" pitchFamily="2" charset="2"/>
              <a:buChar char="Ø"/>
            </a:pPr>
            <a:r>
              <a:rPr lang="en-US" altLang="ja-JP" sz="2000" dirty="0">
                <a:latin typeface="Meiryo UI" panose="020B0604030504040204" pitchFamily="50" charset="-128"/>
                <a:ea typeface="Meiryo UI" panose="020B0604030504040204" pitchFamily="50" charset="-128"/>
              </a:rPr>
              <a:t>GHG</a:t>
            </a:r>
            <a:r>
              <a:rPr lang="ja-JP" altLang="en-US" sz="2000" dirty="0">
                <a:latin typeface="Meiryo UI" panose="020B0604030504040204" pitchFamily="50" charset="-128"/>
                <a:ea typeface="Meiryo UI" panose="020B0604030504040204" pitchFamily="50" charset="-128"/>
              </a:rPr>
              <a:t>インベントリ情報（</a:t>
            </a:r>
            <a:r>
              <a:rPr lang="en-US" altLang="ja-JP" sz="2000" dirty="0">
                <a:latin typeface="Meiryo UI" panose="020B0604030504040204" pitchFamily="50" charset="-128"/>
                <a:ea typeface="Meiryo UI" panose="020B0604030504040204" pitchFamily="50" charset="-128"/>
              </a:rPr>
              <a:t>Scope1,2,3</a:t>
            </a:r>
            <a:r>
              <a:rPr lang="ja-JP" altLang="en-US" sz="2000" dirty="0">
                <a:latin typeface="Meiryo UI" panose="020B0604030504040204" pitchFamily="50" charset="-128"/>
                <a:ea typeface="Meiryo UI" panose="020B0604030504040204" pitchFamily="50" charset="-128"/>
              </a:rPr>
              <a:t>排出量）</a:t>
            </a:r>
            <a:endParaRPr lang="en-US" altLang="ja-JP" sz="2000" dirty="0">
              <a:latin typeface="Meiryo UI" panose="020B0604030504040204" pitchFamily="50" charset="-128"/>
              <a:ea typeface="Meiryo UI" panose="020B0604030504040204" pitchFamily="50" charset="-128"/>
            </a:endParaRPr>
          </a:p>
          <a:p>
            <a:pPr marL="360363" lvl="1" fontAlgn="auto">
              <a:spcBef>
                <a:spcPts val="600"/>
              </a:spcBef>
              <a:spcAft>
                <a:spcPts val="0"/>
              </a:spcAft>
              <a:buFont typeface="Wingdings" panose="05000000000000000000" pitchFamily="2" charset="2"/>
              <a:buChar char="Ø"/>
            </a:pPr>
            <a:r>
              <a:rPr lang="ja-JP" altLang="en-US" sz="2000" dirty="0">
                <a:latin typeface="Meiryo UI" panose="020B0604030504040204" pitchFamily="50" charset="-128"/>
                <a:ea typeface="Meiryo UI" panose="020B0604030504040204" pitchFamily="50" charset="-128"/>
              </a:rPr>
              <a:t>削減目標（</a:t>
            </a:r>
            <a:r>
              <a:rPr lang="en-US" altLang="ja-JP" sz="2000" dirty="0">
                <a:latin typeface="Meiryo UI" panose="020B0604030504040204" pitchFamily="50" charset="-128"/>
                <a:ea typeface="Meiryo UI" panose="020B0604030504040204" pitchFamily="50" charset="-128"/>
              </a:rPr>
              <a:t>Scope1,2,3</a:t>
            </a:r>
            <a:r>
              <a:rPr lang="ja-JP" altLang="en-US" sz="2000" dirty="0">
                <a:latin typeface="Meiryo UI" panose="020B0604030504040204" pitchFamily="50" charset="-128"/>
                <a:ea typeface="Meiryo UI" panose="020B0604030504040204" pitchFamily="50" charset="-128"/>
              </a:rPr>
              <a:t>目標）</a:t>
            </a:r>
            <a:endParaRPr lang="en-US" altLang="ja-JP" sz="2000" dirty="0">
              <a:latin typeface="Meiryo UI" panose="020B0604030504040204" pitchFamily="50" charset="-128"/>
              <a:ea typeface="Meiryo UI" panose="020B0604030504040204" pitchFamily="50" charset="-128"/>
            </a:endParaRPr>
          </a:p>
          <a:p>
            <a:pPr marL="360363" lvl="1" fontAlgn="auto">
              <a:spcBef>
                <a:spcPts val="600"/>
              </a:spcBef>
              <a:spcAft>
                <a:spcPts val="0"/>
              </a:spcAft>
              <a:buFont typeface="Wingdings" panose="05000000000000000000" pitchFamily="2" charset="2"/>
              <a:buChar char="Ø"/>
            </a:pPr>
            <a:r>
              <a:rPr lang="ja-JP" altLang="en-US" sz="2000" dirty="0">
                <a:latin typeface="Meiryo UI" panose="020B0604030504040204" pitchFamily="50" charset="-128"/>
                <a:ea typeface="Meiryo UI" panose="020B0604030504040204" pitchFamily="50" charset="-128"/>
              </a:rPr>
              <a:t>目標の再計算と進捗報告</a:t>
            </a:r>
            <a:endParaRPr lang="en-US" altLang="ja-JP" sz="2000" dirty="0">
              <a:latin typeface="Meiryo UI" panose="020B0604030504040204" pitchFamily="50" charset="-128"/>
              <a:ea typeface="Meiryo UI" panose="020B0604030504040204" pitchFamily="50" charset="-128"/>
            </a:endParaRPr>
          </a:p>
          <a:p>
            <a:pPr marL="360363" lvl="1" fontAlgn="auto">
              <a:spcBef>
                <a:spcPts val="600"/>
              </a:spcBef>
              <a:spcAft>
                <a:spcPts val="0"/>
              </a:spcAft>
              <a:buFont typeface="Wingdings" panose="05000000000000000000" pitchFamily="2" charset="2"/>
              <a:buChar char="Ø"/>
            </a:pPr>
            <a:r>
              <a:rPr lang="ja-JP" altLang="en-US" sz="2000" dirty="0">
                <a:solidFill>
                  <a:prstClr val="black"/>
                </a:solidFill>
                <a:latin typeface="Meiryo UI" panose="020B0604030504040204" pitchFamily="50" charset="-128"/>
                <a:ea typeface="Meiryo UI" panose="020B0604030504040204" pitchFamily="50" charset="-128"/>
              </a:rPr>
              <a:t>補足情報</a:t>
            </a:r>
          </a:p>
          <a:p>
            <a:pPr marL="360363" lvl="1" fontAlgn="auto">
              <a:spcBef>
                <a:spcPts val="600"/>
              </a:spcBef>
              <a:spcAft>
                <a:spcPts val="0"/>
              </a:spcAft>
              <a:buFont typeface="Wingdings" panose="05000000000000000000" pitchFamily="2" charset="2"/>
              <a:buChar char="Ø"/>
            </a:pPr>
            <a:r>
              <a:rPr lang="ja-JP" altLang="en-US" sz="2000" dirty="0">
                <a:solidFill>
                  <a:prstClr val="black"/>
                </a:solidFill>
                <a:latin typeface="Meiryo UI" panose="020B0604030504040204" pitchFamily="50" charset="-128"/>
                <a:ea typeface="Meiryo UI" panose="020B0604030504040204" pitchFamily="50" charset="-128"/>
              </a:rPr>
              <a:t>申請費用の支払情報</a:t>
            </a:r>
          </a:p>
        </p:txBody>
      </p:sp>
      <p:sp>
        <p:nvSpPr>
          <p:cNvPr id="8" name="テキスト ボックス 7"/>
          <p:cNvSpPr txBox="1"/>
          <p:nvPr/>
        </p:nvSpPr>
        <p:spPr>
          <a:xfrm>
            <a:off x="650335" y="6472692"/>
            <a:ext cx="8748972" cy="1077218"/>
          </a:xfrm>
          <a:prstGeom prst="rect">
            <a:avLst/>
          </a:prstGeom>
          <a:noFill/>
        </p:spPr>
        <p:txBody>
          <a:bodyPr wrap="square" rtlCol="0">
            <a:spAutoFit/>
          </a:bodyPr>
          <a:lstStyle/>
          <a:p>
            <a:pPr defTabSz="990570"/>
            <a:r>
              <a:rPr lang="en-US" altLang="ja-JP" sz="1600" dirty="0">
                <a:solidFill>
                  <a:prstClr val="black"/>
                </a:solidFill>
                <a:latin typeface="Meiryo UI"/>
              </a:rPr>
              <a:t>SBT</a:t>
            </a:r>
            <a:r>
              <a:rPr lang="ja-JP" altLang="en-US" sz="1600" dirty="0">
                <a:solidFill>
                  <a:prstClr val="black"/>
                </a:solidFill>
                <a:latin typeface="Meiryo UI"/>
              </a:rPr>
              <a:t>トップページ（</a:t>
            </a:r>
            <a:r>
              <a:rPr lang="en-US" altLang="ja-JP" sz="1600">
                <a:solidFill>
                  <a:prstClr val="black"/>
                </a:solidFill>
                <a:latin typeface="Meiryo UI"/>
              </a:rPr>
              <a:t>https://sciencebasedtargets.org/</a:t>
            </a:r>
            <a:r>
              <a:rPr lang="ja-JP" altLang="en-US" sz="1600">
                <a:solidFill>
                  <a:prstClr val="black"/>
                </a:solidFill>
                <a:latin typeface="Meiryo UI"/>
              </a:rPr>
              <a:t>）</a:t>
            </a:r>
            <a:endParaRPr lang="en-US" altLang="ja-JP" sz="1600" dirty="0">
              <a:solidFill>
                <a:prstClr val="black"/>
              </a:solidFill>
              <a:latin typeface="Meiryo UI"/>
            </a:endParaRPr>
          </a:p>
          <a:p>
            <a:pPr defTabSz="990570"/>
            <a:r>
              <a:rPr lang="ja-JP" altLang="en-US" sz="1600" dirty="0">
                <a:solidFill>
                  <a:prstClr val="black"/>
                </a:solidFill>
              </a:rPr>
              <a:t>→</a:t>
            </a:r>
            <a:r>
              <a:rPr lang="en-US" altLang="ja-JP" sz="1600" dirty="0">
                <a:solidFill>
                  <a:prstClr val="black"/>
                </a:solidFill>
              </a:rPr>
              <a:t>Set a target</a:t>
            </a:r>
          </a:p>
          <a:p>
            <a:pPr defTabSz="990570"/>
            <a:r>
              <a:rPr lang="ja-JP" altLang="en-US" sz="1600" dirty="0">
                <a:solidFill>
                  <a:prstClr val="black"/>
                </a:solidFill>
              </a:rPr>
              <a:t>→</a:t>
            </a:r>
            <a:r>
              <a:rPr lang="en-US" altLang="ja-JP" sz="1600" dirty="0">
                <a:solidFill>
                  <a:prstClr val="black"/>
                </a:solidFill>
              </a:rPr>
              <a:t>GET STARTED</a:t>
            </a:r>
          </a:p>
          <a:p>
            <a:pPr defTabSz="990570"/>
            <a:r>
              <a:rPr lang="ja-JP" altLang="en-US" sz="1600" dirty="0">
                <a:solidFill>
                  <a:prstClr val="black"/>
                </a:solidFill>
              </a:rPr>
              <a:t>→③</a:t>
            </a:r>
            <a:r>
              <a:rPr lang="en-US" altLang="ja-JP" sz="1600" dirty="0">
                <a:solidFill>
                  <a:prstClr val="black"/>
                </a:solidFill>
              </a:rPr>
              <a:t>SUBMIT</a:t>
            </a:r>
            <a:r>
              <a:rPr lang="ja-JP" altLang="en-US" sz="1600" dirty="0">
                <a:solidFill>
                  <a:prstClr val="black"/>
                </a:solidFill>
              </a:rPr>
              <a:t>内の「</a:t>
            </a:r>
            <a:r>
              <a:rPr lang="en-US" altLang="ja-JP" sz="1600" dirty="0" err="1">
                <a:solidFill>
                  <a:prstClr val="black"/>
                </a:solidFill>
              </a:rPr>
              <a:t>SBTi</a:t>
            </a:r>
            <a:r>
              <a:rPr lang="en-US" altLang="ja-JP" sz="1600" dirty="0">
                <a:solidFill>
                  <a:prstClr val="black"/>
                </a:solidFill>
              </a:rPr>
              <a:t> Target Submission Form</a:t>
            </a:r>
            <a:r>
              <a:rPr lang="ja-JP" altLang="en-US" sz="1600" dirty="0">
                <a:solidFill>
                  <a:prstClr val="black"/>
                </a:solidFill>
              </a:rPr>
              <a:t>」からダウンロード可能です。</a:t>
            </a:r>
            <a:endParaRPr lang="en-US" altLang="ja-JP" sz="1600" dirty="0">
              <a:solidFill>
                <a:prstClr val="black"/>
              </a:solidFill>
            </a:endParaRPr>
          </a:p>
        </p:txBody>
      </p:sp>
    </p:spTree>
    <p:extLst>
      <p:ext uri="{BB962C8B-B14F-4D97-AF65-F5344CB8AC3E}">
        <p14:creationId xmlns:p14="http://schemas.microsoft.com/office/powerpoint/2010/main" val="3283569378"/>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a:t>目標の妥当性確認の概要</a:t>
            </a:r>
          </a:p>
        </p:txBody>
      </p:sp>
      <p:sp>
        <p:nvSpPr>
          <p:cNvPr id="3" name="コンテンツ プレースホルダー 2"/>
          <p:cNvSpPr>
            <a:spLocks noGrp="1"/>
          </p:cNvSpPr>
          <p:nvPr>
            <p:ph sz="quarter" idx="12"/>
          </p:nvPr>
        </p:nvSpPr>
        <p:spPr>
          <a:xfrm>
            <a:off x="161925" y="1110920"/>
            <a:ext cx="10367963" cy="634941"/>
          </a:xfrm>
        </p:spPr>
        <p:txBody>
          <a:bodyPr/>
          <a:lstStyle/>
          <a:p>
            <a:r>
              <a:rPr lang="en-US" altLang="ja-JP" dirty="0"/>
              <a:t>SBT</a:t>
            </a:r>
            <a:r>
              <a:rPr lang="ja-JP" altLang="en-US" dirty="0"/>
              <a:t>認定を申請すると、目標の妥当性確認を通じて認定の可否が審査される</a:t>
            </a:r>
            <a:endParaRPr lang="en-US" altLang="ja-JP" dirty="0"/>
          </a:p>
        </p:txBody>
      </p:sp>
      <p:graphicFrame>
        <p:nvGraphicFramePr>
          <p:cNvPr id="5" name="表 4"/>
          <p:cNvGraphicFramePr>
            <a:graphicFrameLocks noGrp="1"/>
          </p:cNvGraphicFramePr>
          <p:nvPr/>
        </p:nvGraphicFramePr>
        <p:xfrm>
          <a:off x="537622" y="1870352"/>
          <a:ext cx="9616568" cy="5334000"/>
        </p:xfrm>
        <a:graphic>
          <a:graphicData uri="http://schemas.openxmlformats.org/drawingml/2006/table">
            <a:tbl>
              <a:tblPr firstRow="1" bandRow="1"/>
              <a:tblGrid>
                <a:gridCol w="3118227">
                  <a:extLst>
                    <a:ext uri="{9D8B030D-6E8A-4147-A177-3AD203B41FA5}">
                      <a16:colId xmlns:a16="http://schemas.microsoft.com/office/drawing/2014/main" val="20000"/>
                    </a:ext>
                  </a:extLst>
                </a:gridCol>
                <a:gridCol w="6498341">
                  <a:extLst>
                    <a:ext uri="{9D8B030D-6E8A-4147-A177-3AD203B41FA5}">
                      <a16:colId xmlns:a16="http://schemas.microsoft.com/office/drawing/2014/main" val="20001"/>
                    </a:ext>
                  </a:extLst>
                </a:gridCol>
              </a:tblGrid>
              <a:tr h="0">
                <a:tc>
                  <a:txBody>
                    <a:bodyPr/>
                    <a:lstStyle>
                      <a:lvl1pPr marL="0" algn="l" defTabSz="914400" rtl="0" eaLnBrk="1" latinLnBrk="0" hangingPunct="1">
                        <a:defRPr kumimoji="1" sz="1800" b="1" kern="1200">
                          <a:solidFill>
                            <a:schemeClr val="lt1"/>
                          </a:solidFill>
                          <a:latin typeface="Segoe UI"/>
                          <a:ea typeface="Meiryo UI"/>
                        </a:defRPr>
                      </a:lvl1pPr>
                      <a:lvl2pPr marL="457200" algn="l" defTabSz="914400" rtl="0" eaLnBrk="1" latinLnBrk="0" hangingPunct="1">
                        <a:defRPr kumimoji="1" sz="1800" b="1" kern="1200">
                          <a:solidFill>
                            <a:schemeClr val="lt1"/>
                          </a:solidFill>
                          <a:latin typeface="Segoe UI"/>
                          <a:ea typeface="Meiryo UI"/>
                        </a:defRPr>
                      </a:lvl2pPr>
                      <a:lvl3pPr marL="914400" algn="l" defTabSz="914400" rtl="0" eaLnBrk="1" latinLnBrk="0" hangingPunct="1">
                        <a:defRPr kumimoji="1" sz="1800" b="1" kern="1200">
                          <a:solidFill>
                            <a:schemeClr val="lt1"/>
                          </a:solidFill>
                          <a:latin typeface="Segoe UI"/>
                          <a:ea typeface="Meiryo UI"/>
                        </a:defRPr>
                      </a:lvl3pPr>
                      <a:lvl4pPr marL="1371600" algn="l" defTabSz="914400" rtl="0" eaLnBrk="1" latinLnBrk="0" hangingPunct="1">
                        <a:defRPr kumimoji="1" sz="1800" b="1" kern="1200">
                          <a:solidFill>
                            <a:schemeClr val="lt1"/>
                          </a:solidFill>
                          <a:latin typeface="Segoe UI"/>
                          <a:ea typeface="Meiryo UI"/>
                        </a:defRPr>
                      </a:lvl4pPr>
                      <a:lvl5pPr marL="1828800" algn="l" defTabSz="914400" rtl="0" eaLnBrk="1" latinLnBrk="0" hangingPunct="1">
                        <a:defRPr kumimoji="1" sz="1800" b="1" kern="1200">
                          <a:solidFill>
                            <a:schemeClr val="lt1"/>
                          </a:solidFill>
                          <a:latin typeface="Segoe UI"/>
                          <a:ea typeface="Meiryo UI"/>
                        </a:defRPr>
                      </a:lvl5pPr>
                      <a:lvl6pPr marL="2286000" algn="l" defTabSz="914400" rtl="0" eaLnBrk="1" latinLnBrk="0" hangingPunct="1">
                        <a:defRPr kumimoji="1" sz="1800" b="1" kern="1200">
                          <a:solidFill>
                            <a:schemeClr val="lt1"/>
                          </a:solidFill>
                          <a:latin typeface="Segoe UI"/>
                          <a:ea typeface="Meiryo UI"/>
                        </a:defRPr>
                      </a:lvl6pPr>
                      <a:lvl7pPr marL="2743200" algn="l" defTabSz="914400" rtl="0" eaLnBrk="1" latinLnBrk="0" hangingPunct="1">
                        <a:defRPr kumimoji="1" sz="1800" b="1" kern="1200">
                          <a:solidFill>
                            <a:schemeClr val="lt1"/>
                          </a:solidFill>
                          <a:latin typeface="Segoe UI"/>
                          <a:ea typeface="Meiryo UI"/>
                        </a:defRPr>
                      </a:lvl7pPr>
                      <a:lvl8pPr marL="3200400" algn="l" defTabSz="914400" rtl="0" eaLnBrk="1" latinLnBrk="0" hangingPunct="1">
                        <a:defRPr kumimoji="1" sz="1800" b="1" kern="1200">
                          <a:solidFill>
                            <a:schemeClr val="lt1"/>
                          </a:solidFill>
                          <a:latin typeface="Segoe UI"/>
                          <a:ea typeface="Meiryo UI"/>
                        </a:defRPr>
                      </a:lvl8pPr>
                      <a:lvl9pPr marL="3657600" algn="l" defTabSz="914400" rtl="0" eaLnBrk="1" latinLnBrk="0" hangingPunct="1">
                        <a:defRPr kumimoji="1" sz="1800" b="1" kern="1200">
                          <a:solidFill>
                            <a:schemeClr val="lt1"/>
                          </a:solidFill>
                          <a:latin typeface="Segoe UI"/>
                          <a:ea typeface="Meiryo UI"/>
                        </a:defRPr>
                      </a:lvl9pPr>
                    </a:lstStyle>
                    <a:p>
                      <a:pPr algn="ctr"/>
                      <a:r>
                        <a:rPr kumimoji="1" lang="ja-JP" altLang="en-US" sz="1600" dirty="0">
                          <a:solidFill>
                            <a:sysClr val="windowText" lastClr="000000"/>
                          </a:solidFill>
                          <a:latin typeface="+mn-ea"/>
                          <a:ea typeface="+mn-ea"/>
                        </a:rPr>
                        <a:t>項目</a:t>
                      </a: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b="1" kern="1200">
                          <a:solidFill>
                            <a:schemeClr val="lt1"/>
                          </a:solidFill>
                          <a:latin typeface="Segoe UI"/>
                          <a:ea typeface="Meiryo UI"/>
                        </a:defRPr>
                      </a:lvl1pPr>
                      <a:lvl2pPr marL="457200" algn="l" defTabSz="914400" rtl="0" eaLnBrk="1" latinLnBrk="0" hangingPunct="1">
                        <a:defRPr kumimoji="1" sz="1800" b="1" kern="1200">
                          <a:solidFill>
                            <a:schemeClr val="lt1"/>
                          </a:solidFill>
                          <a:latin typeface="Segoe UI"/>
                          <a:ea typeface="Meiryo UI"/>
                        </a:defRPr>
                      </a:lvl2pPr>
                      <a:lvl3pPr marL="914400" algn="l" defTabSz="914400" rtl="0" eaLnBrk="1" latinLnBrk="0" hangingPunct="1">
                        <a:defRPr kumimoji="1" sz="1800" b="1" kern="1200">
                          <a:solidFill>
                            <a:schemeClr val="lt1"/>
                          </a:solidFill>
                          <a:latin typeface="Segoe UI"/>
                          <a:ea typeface="Meiryo UI"/>
                        </a:defRPr>
                      </a:lvl3pPr>
                      <a:lvl4pPr marL="1371600" algn="l" defTabSz="914400" rtl="0" eaLnBrk="1" latinLnBrk="0" hangingPunct="1">
                        <a:defRPr kumimoji="1" sz="1800" b="1" kern="1200">
                          <a:solidFill>
                            <a:schemeClr val="lt1"/>
                          </a:solidFill>
                          <a:latin typeface="Segoe UI"/>
                          <a:ea typeface="Meiryo UI"/>
                        </a:defRPr>
                      </a:lvl4pPr>
                      <a:lvl5pPr marL="1828800" algn="l" defTabSz="914400" rtl="0" eaLnBrk="1" latinLnBrk="0" hangingPunct="1">
                        <a:defRPr kumimoji="1" sz="1800" b="1" kern="1200">
                          <a:solidFill>
                            <a:schemeClr val="lt1"/>
                          </a:solidFill>
                          <a:latin typeface="Segoe UI"/>
                          <a:ea typeface="Meiryo UI"/>
                        </a:defRPr>
                      </a:lvl5pPr>
                      <a:lvl6pPr marL="2286000" algn="l" defTabSz="914400" rtl="0" eaLnBrk="1" latinLnBrk="0" hangingPunct="1">
                        <a:defRPr kumimoji="1" sz="1800" b="1" kern="1200">
                          <a:solidFill>
                            <a:schemeClr val="lt1"/>
                          </a:solidFill>
                          <a:latin typeface="Segoe UI"/>
                          <a:ea typeface="Meiryo UI"/>
                        </a:defRPr>
                      </a:lvl6pPr>
                      <a:lvl7pPr marL="2743200" algn="l" defTabSz="914400" rtl="0" eaLnBrk="1" latinLnBrk="0" hangingPunct="1">
                        <a:defRPr kumimoji="1" sz="1800" b="1" kern="1200">
                          <a:solidFill>
                            <a:schemeClr val="lt1"/>
                          </a:solidFill>
                          <a:latin typeface="Segoe UI"/>
                          <a:ea typeface="Meiryo UI"/>
                        </a:defRPr>
                      </a:lvl7pPr>
                      <a:lvl8pPr marL="3200400" algn="l" defTabSz="914400" rtl="0" eaLnBrk="1" latinLnBrk="0" hangingPunct="1">
                        <a:defRPr kumimoji="1" sz="1800" b="1" kern="1200">
                          <a:solidFill>
                            <a:schemeClr val="lt1"/>
                          </a:solidFill>
                          <a:latin typeface="Segoe UI"/>
                          <a:ea typeface="Meiryo UI"/>
                        </a:defRPr>
                      </a:lvl8pPr>
                      <a:lvl9pPr marL="3657600" algn="l" defTabSz="914400" rtl="0" eaLnBrk="1" latinLnBrk="0" hangingPunct="1">
                        <a:defRPr kumimoji="1" sz="1800" b="1" kern="1200">
                          <a:solidFill>
                            <a:schemeClr val="lt1"/>
                          </a:solidFill>
                          <a:latin typeface="Segoe UI"/>
                          <a:ea typeface="Meiryo UI"/>
                        </a:defRPr>
                      </a:lvl9pPr>
                    </a:lstStyle>
                    <a:p>
                      <a:pPr algn="ctr"/>
                      <a:r>
                        <a:rPr kumimoji="1" lang="ja-JP" altLang="en-US" sz="1600" dirty="0">
                          <a:solidFill>
                            <a:sysClr val="windowText" lastClr="000000"/>
                          </a:solidFill>
                          <a:latin typeface="+mn-ea"/>
                          <a:ea typeface="+mn-ea"/>
                        </a:rPr>
                        <a:t>内容</a:t>
                      </a: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extLst>
                  <a:ext uri="{0D108BD9-81ED-4DB2-BD59-A6C34878D82A}">
                    <a16:rowId xmlns:a16="http://schemas.microsoft.com/office/drawing/2014/main" val="10000"/>
                  </a:ext>
                </a:extLst>
              </a:tr>
              <a:tr h="0">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r>
                        <a:rPr kumimoji="1" lang="ja-JP" altLang="en-US" sz="1400" dirty="0">
                          <a:latin typeface="+mn-ea"/>
                          <a:ea typeface="+mn-ea"/>
                        </a:rPr>
                        <a:t>評価対象企業</a:t>
                      </a: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marL="85725" indent="-85725">
                        <a:buFont typeface="Arial" panose="020B0604020202020204" pitchFamily="34" charset="0"/>
                        <a:buChar char="•"/>
                      </a:pPr>
                      <a:r>
                        <a:rPr kumimoji="1" lang="ja-JP" altLang="en-US" sz="1400" dirty="0">
                          <a:latin typeface="+mn-ea"/>
                          <a:ea typeface="+mn-ea"/>
                        </a:rPr>
                        <a:t>一次審査（申請書の記載事項に問題が無いか確認するもの）を通過した企業</a:t>
                      </a:r>
                      <a:endParaRPr kumimoji="1" lang="en-US" altLang="ja-JP" sz="1400" dirty="0">
                        <a:latin typeface="+mn-ea"/>
                        <a:ea typeface="+mn-ea"/>
                      </a:endParaRPr>
                    </a:p>
                    <a:p>
                      <a:pPr marL="85725" indent="-85725">
                        <a:buFont typeface="Arial" panose="020B0604020202020204" pitchFamily="34" charset="0"/>
                        <a:buChar char="•"/>
                      </a:pPr>
                      <a:r>
                        <a:rPr kumimoji="1" lang="ja-JP" altLang="en-US" sz="1400" dirty="0">
                          <a:latin typeface="+mn-ea"/>
                          <a:ea typeface="+mn-ea"/>
                        </a:rPr>
                        <a:t>発展途上国に本社が所在する企業は申請費用が免除される</a:t>
                      </a:r>
                      <a:endParaRPr kumimoji="1" lang="en-US" altLang="ja-JP" sz="1400" dirty="0">
                        <a:latin typeface="+mn-ea"/>
                        <a:ea typeface="+mn-ea"/>
                      </a:endParaRP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0">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r>
                        <a:rPr kumimoji="1" lang="ja-JP" altLang="en-US" sz="1400" dirty="0">
                          <a:latin typeface="+mn-ea"/>
                          <a:ea typeface="+mn-ea"/>
                        </a:rPr>
                        <a:t>評価対象目標</a:t>
                      </a:r>
                      <a:endParaRPr kumimoji="1" lang="en-US" altLang="ja-JP" sz="1400" dirty="0">
                        <a:latin typeface="+mn-ea"/>
                        <a:ea typeface="+mn-ea"/>
                      </a:endParaRP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marL="85725" marR="0" lvl="0" indent="-857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400" dirty="0">
                          <a:latin typeface="+mn-ea"/>
                          <a:ea typeface="+mn-ea"/>
                        </a:rPr>
                        <a:t>目標を全ての</a:t>
                      </a:r>
                      <a:r>
                        <a:rPr kumimoji="1" lang="en-US" altLang="ja-JP" sz="1400" dirty="0">
                          <a:latin typeface="+mn-ea"/>
                          <a:ea typeface="+mn-ea"/>
                        </a:rPr>
                        <a:t>SBT</a:t>
                      </a:r>
                      <a:r>
                        <a:rPr kumimoji="1" lang="ja-JP" altLang="en-US" sz="1400" dirty="0">
                          <a:latin typeface="+mn-ea"/>
                          <a:ea typeface="+mn-ea"/>
                        </a:rPr>
                        <a:t>基準に照らして評価</a:t>
                      </a:r>
                      <a:endParaRPr kumimoji="1" lang="en-US" altLang="ja-JP" sz="1400" dirty="0">
                        <a:latin typeface="+mn-ea"/>
                        <a:ea typeface="+mn-ea"/>
                      </a:endParaRP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0">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r>
                        <a:rPr kumimoji="1" lang="ja-JP" altLang="en-US" sz="1400" dirty="0">
                          <a:latin typeface="+mn-ea"/>
                          <a:ea typeface="+mn-ea"/>
                        </a:rPr>
                        <a:t>目標認定申請書</a:t>
                      </a: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marL="85725" indent="-85725">
                        <a:buFont typeface="Arial" panose="020B0604020202020204" pitchFamily="34" charset="0"/>
                        <a:buChar char="•"/>
                      </a:pPr>
                      <a:r>
                        <a:rPr kumimoji="1" lang="ja-JP" altLang="en-US" sz="1400" dirty="0">
                          <a:latin typeface="+mn-ea"/>
                          <a:ea typeface="+mn-ea"/>
                        </a:rPr>
                        <a:t>目標全体の妥当性確認や再提出を望むのであれば、申請書は全て記入しなければならない</a:t>
                      </a: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0">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r>
                        <a:rPr kumimoji="1" lang="ja-JP" altLang="en-US" sz="1400" dirty="0">
                          <a:latin typeface="+mn-ea"/>
                          <a:ea typeface="+mn-ea"/>
                        </a:rPr>
                        <a:t>レビュー実施者</a:t>
                      </a: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marL="85725" indent="-85725">
                        <a:buFont typeface="Arial" panose="020B0604020202020204" pitchFamily="34" charset="0"/>
                        <a:buChar char="•"/>
                      </a:pPr>
                      <a:r>
                        <a:rPr kumimoji="1" lang="ja-JP" altLang="en-US" sz="1400" dirty="0">
                          <a:latin typeface="+mn-ea"/>
                          <a:ea typeface="+mn-ea"/>
                        </a:rPr>
                        <a:t>目標妥当性確認チーム（必要に応じてテクニカルワーキンググループやリーダーシップチームも参加）</a:t>
                      </a: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0">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r>
                        <a:rPr kumimoji="1" lang="ja-JP" altLang="en-US" sz="1400" dirty="0">
                          <a:latin typeface="+mn-ea"/>
                          <a:ea typeface="+mn-ea"/>
                        </a:rPr>
                        <a:t>提供されるフィードバック水準</a:t>
                      </a: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marL="85725" indent="-85725">
                        <a:buFont typeface="Arial" panose="020B0604020202020204" pitchFamily="34" charset="0"/>
                        <a:buChar char="•"/>
                      </a:pPr>
                      <a:r>
                        <a:rPr kumimoji="1" lang="ja-JP" altLang="en-US" sz="1400" dirty="0">
                          <a:latin typeface="+mn-ea"/>
                          <a:ea typeface="+mn-ea"/>
                        </a:rPr>
                        <a:t>詳細なフィードバックが以下の形式で、評価の段階ごとに提供される</a:t>
                      </a:r>
                      <a:endParaRPr kumimoji="1" lang="en-US" altLang="ja-JP" sz="1400" dirty="0">
                        <a:latin typeface="+mn-ea"/>
                        <a:ea typeface="+mn-ea"/>
                      </a:endParaRPr>
                    </a:p>
                    <a:p>
                      <a:pPr marL="180000" indent="-86400">
                        <a:buFont typeface="Wingdings" panose="05000000000000000000" pitchFamily="2" charset="2"/>
                        <a:buChar char="ü"/>
                      </a:pPr>
                      <a:r>
                        <a:rPr kumimoji="1" lang="ja-JP" altLang="en-US" sz="1400" dirty="0">
                          <a:latin typeface="+mn-ea"/>
                          <a:ea typeface="+mn-ea"/>
                        </a:rPr>
                        <a:t>申請内容が基準に合致していなかった場合に、非適合箇所に対処するための推奨事項を含む包括的な目標妥当性確認レポート</a:t>
                      </a:r>
                      <a:endParaRPr kumimoji="1" lang="en-US" altLang="ja-JP" sz="1400" dirty="0">
                        <a:latin typeface="+mn-ea"/>
                        <a:ea typeface="+mn-ea"/>
                      </a:endParaRPr>
                    </a:p>
                    <a:p>
                      <a:pPr marL="180000" indent="-86400">
                        <a:buFont typeface="Wingdings" panose="05000000000000000000" pitchFamily="2" charset="2"/>
                        <a:buChar char="ü"/>
                      </a:pPr>
                      <a:r>
                        <a:rPr kumimoji="1" lang="ja-JP" altLang="en-US" sz="1400" dirty="0">
                          <a:latin typeface="+mn-ea"/>
                          <a:ea typeface="+mn-ea"/>
                        </a:rPr>
                        <a:t>公式決定文書</a:t>
                      </a:r>
                      <a:endParaRPr kumimoji="1" lang="en-US" altLang="ja-JP" sz="1400" dirty="0">
                        <a:latin typeface="+mn-ea"/>
                        <a:ea typeface="+mn-ea"/>
                      </a:endParaRPr>
                    </a:p>
                    <a:p>
                      <a:pPr marL="180000" indent="-86400">
                        <a:buFont typeface="Wingdings" panose="05000000000000000000" pitchFamily="2" charset="2"/>
                        <a:buChar char="ü"/>
                      </a:pPr>
                      <a:r>
                        <a:rPr kumimoji="1" lang="ja-JP" altLang="en-US" sz="1400" dirty="0">
                          <a:latin typeface="+mn-ea"/>
                          <a:ea typeface="+mn-ea"/>
                        </a:rPr>
                        <a:t>リクエストに応じて、</a:t>
                      </a:r>
                      <a:r>
                        <a:rPr kumimoji="1" lang="en-US" altLang="ja-JP" sz="1400" dirty="0" err="1">
                          <a:latin typeface="+mn-ea"/>
                          <a:ea typeface="+mn-ea"/>
                        </a:rPr>
                        <a:t>SBTi</a:t>
                      </a:r>
                      <a:r>
                        <a:rPr kumimoji="1" lang="ja-JP" altLang="en-US" sz="1400" dirty="0">
                          <a:latin typeface="+mn-ea"/>
                          <a:ea typeface="+mn-ea"/>
                        </a:rPr>
                        <a:t>のテクニカルエキスパートとの</a:t>
                      </a:r>
                      <a:r>
                        <a:rPr kumimoji="1" lang="en-US" altLang="ja-JP" sz="1400" dirty="0">
                          <a:latin typeface="+mn-ea"/>
                          <a:ea typeface="+mn-ea"/>
                        </a:rPr>
                        <a:t>60</a:t>
                      </a:r>
                      <a:r>
                        <a:rPr kumimoji="1" lang="ja-JP" altLang="en-US" sz="1400" dirty="0">
                          <a:latin typeface="+mn-ea"/>
                          <a:ea typeface="+mn-ea"/>
                        </a:rPr>
                        <a:t>分間までのフィードバック</a:t>
                      </a:r>
                      <a:endParaRPr kumimoji="1" lang="en-US" altLang="ja-JP" sz="1400" dirty="0">
                        <a:latin typeface="+mn-ea"/>
                        <a:ea typeface="+mn-ea"/>
                      </a:endParaRP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0">
                <a:tc>
                  <a:txBody>
                    <a:bodyPr/>
                    <a:lstStyle/>
                    <a:p>
                      <a:r>
                        <a:rPr kumimoji="1" lang="ja-JP" altLang="en-US" sz="1400" dirty="0">
                          <a:latin typeface="+mn-ea"/>
                          <a:ea typeface="+mn-ea"/>
                        </a:rPr>
                        <a:t>回答期間</a:t>
                      </a: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5725" marR="0" lvl="0" indent="-85725" algn="l" defTabSz="100794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公式決定文書と目標妥当性確認レポートは、妥当性確認サービスが開始してから</a:t>
                      </a:r>
                      <a:r>
                        <a:rPr kumimoji="1" lang="en-US" altLang="ja-JP" sz="1400" b="0" i="0" u="none" strike="noStrike" kern="1200" cap="none" spc="0" normalizeH="0" baseline="0" noProof="0" dirty="0">
                          <a:ln>
                            <a:noFill/>
                          </a:ln>
                          <a:solidFill>
                            <a:prstClr val="black"/>
                          </a:solidFill>
                          <a:effectLst/>
                          <a:uLnTx/>
                          <a:uFillTx/>
                          <a:latin typeface="+mn-lt"/>
                          <a:ea typeface="+mn-ea"/>
                          <a:cs typeface="+mn-cs"/>
                        </a:rPr>
                        <a:t>30</a:t>
                      </a:r>
                      <a:r>
                        <a:rPr kumimoji="1" lang="ja-JP" altLang="en-US" sz="1400" b="0" i="0" u="none" strike="noStrike" kern="1200" cap="none" spc="0" normalizeH="0" baseline="0" noProof="0" dirty="0">
                          <a:ln>
                            <a:noFill/>
                          </a:ln>
                          <a:solidFill>
                            <a:prstClr val="black"/>
                          </a:solidFill>
                          <a:effectLst/>
                          <a:uLnTx/>
                          <a:uFillTx/>
                          <a:latin typeface="+mn-lt"/>
                          <a:ea typeface="+mn-ea"/>
                          <a:cs typeface="+mn-cs"/>
                        </a:rPr>
                        <a:t>営業日以内に発行される</a:t>
                      </a: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4173612"/>
                  </a:ext>
                </a:extLst>
              </a:tr>
              <a:tr h="0">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r>
                        <a:rPr kumimoji="1" lang="ja-JP" altLang="en-US" sz="1400" dirty="0">
                          <a:latin typeface="+mn-ea"/>
                          <a:ea typeface="+mn-ea"/>
                        </a:rPr>
                        <a:t>決定の有効性</a:t>
                      </a: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marL="85725" marR="0" lvl="0" indent="-857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400" dirty="0">
                          <a:latin typeface="+mn-ea"/>
                          <a:ea typeface="+mn-ea"/>
                        </a:rPr>
                        <a:t>旧バージョン</a:t>
                      </a:r>
                      <a:r>
                        <a:rPr kumimoji="1" lang="ja-JP" altLang="en-US" sz="1400">
                          <a:latin typeface="+mn-ea"/>
                          <a:ea typeface="+mn-ea"/>
                        </a:rPr>
                        <a:t>のツール</a:t>
                      </a:r>
                      <a:r>
                        <a:rPr kumimoji="1" lang="en-US" altLang="ja-JP" sz="1400">
                          <a:latin typeface="+mn-ea"/>
                          <a:ea typeface="+mn-ea"/>
                        </a:rPr>
                        <a:t>/</a:t>
                      </a:r>
                      <a:r>
                        <a:rPr kumimoji="1" lang="ja-JP" altLang="en-US" sz="1400">
                          <a:latin typeface="+mn-ea"/>
                          <a:ea typeface="+mn-ea"/>
                        </a:rPr>
                        <a:t>手法</a:t>
                      </a:r>
                      <a:r>
                        <a:rPr kumimoji="1" lang="ja-JP" altLang="en-US" sz="1400" dirty="0">
                          <a:latin typeface="+mn-ea"/>
                          <a:ea typeface="+mn-ea"/>
                        </a:rPr>
                        <a:t>を用いてモデル化され、認定された目標は、最新</a:t>
                      </a:r>
                      <a:r>
                        <a:rPr kumimoji="1" lang="ja-JP" altLang="en-US" sz="1400">
                          <a:latin typeface="+mn-ea"/>
                          <a:ea typeface="+mn-ea"/>
                        </a:rPr>
                        <a:t>のツール</a:t>
                      </a:r>
                      <a:r>
                        <a:rPr kumimoji="1" lang="en-US" altLang="ja-JP" sz="1400">
                          <a:latin typeface="+mn-ea"/>
                          <a:ea typeface="+mn-ea"/>
                        </a:rPr>
                        <a:t>/</a:t>
                      </a:r>
                      <a:r>
                        <a:rPr kumimoji="1" lang="ja-JP" altLang="en-US" sz="1400">
                          <a:latin typeface="+mn-ea"/>
                          <a:ea typeface="+mn-ea"/>
                        </a:rPr>
                        <a:t>手法</a:t>
                      </a:r>
                      <a:r>
                        <a:rPr kumimoji="1" lang="ja-JP" altLang="en-US" sz="1400" dirty="0">
                          <a:latin typeface="+mn-ea"/>
                          <a:ea typeface="+mn-ea"/>
                        </a:rPr>
                        <a:t>の発効後、</a:t>
                      </a:r>
                      <a:r>
                        <a:rPr kumimoji="1" lang="en-US" altLang="ja-JP" sz="1400" dirty="0">
                          <a:latin typeface="+mn-ea"/>
                          <a:ea typeface="+mn-ea"/>
                        </a:rPr>
                        <a:t>6</a:t>
                      </a:r>
                      <a:r>
                        <a:rPr kumimoji="1" lang="ja-JP" altLang="en-US" sz="1400" dirty="0">
                          <a:latin typeface="+mn-ea"/>
                          <a:ea typeface="+mn-ea"/>
                        </a:rPr>
                        <a:t>か月のみ有効。当該期間が過ぎると、目標は</a:t>
                      </a:r>
                      <a:r>
                        <a:rPr kumimoji="1" lang="ja-JP" altLang="en-US" sz="1400">
                          <a:latin typeface="+mn-ea"/>
                          <a:ea typeface="+mn-ea"/>
                        </a:rPr>
                        <a:t>新しいツール</a:t>
                      </a:r>
                      <a:r>
                        <a:rPr kumimoji="1" lang="en-US" altLang="ja-JP" sz="1400">
                          <a:latin typeface="+mn-ea"/>
                          <a:ea typeface="+mn-ea"/>
                        </a:rPr>
                        <a:t>/</a:t>
                      </a:r>
                      <a:r>
                        <a:rPr kumimoji="1" lang="ja-JP" altLang="en-US" sz="1400">
                          <a:latin typeface="+mn-ea"/>
                          <a:ea typeface="+mn-ea"/>
                        </a:rPr>
                        <a:t>手法</a:t>
                      </a:r>
                      <a:r>
                        <a:rPr kumimoji="1" lang="ja-JP" altLang="en-US" sz="1400" dirty="0">
                          <a:latin typeface="+mn-ea"/>
                          <a:ea typeface="+mn-ea"/>
                        </a:rPr>
                        <a:t>を用いて再計算されなければならない</a:t>
                      </a: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0">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r>
                        <a:rPr kumimoji="1" lang="ja-JP" altLang="en-US" sz="1400" dirty="0">
                          <a:latin typeface="+mn-ea"/>
                          <a:ea typeface="+mn-ea"/>
                        </a:rPr>
                        <a:t>連絡</a:t>
                      </a: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marL="85725" indent="-85725">
                        <a:buFont typeface="Arial" panose="020B0604020202020204" pitchFamily="34" charset="0"/>
                        <a:buChar char="•"/>
                      </a:pPr>
                      <a:r>
                        <a:rPr kumimoji="1" lang="ja-JP" altLang="en-US" sz="1400" dirty="0">
                          <a:latin typeface="+mn-ea"/>
                          <a:ea typeface="+mn-ea"/>
                        </a:rPr>
                        <a:t>企業には認定の日（</a:t>
                      </a:r>
                      <a:r>
                        <a:rPr kumimoji="1" lang="en-US" altLang="ja-JP" sz="1400" dirty="0">
                          <a:latin typeface="+mn-ea"/>
                          <a:ea typeface="+mn-ea"/>
                        </a:rPr>
                        <a:t>SBT</a:t>
                      </a:r>
                      <a:r>
                        <a:rPr kumimoji="1" lang="ja-JP" altLang="en-US" sz="1400" dirty="0">
                          <a:latin typeface="+mn-ea"/>
                          <a:ea typeface="+mn-ea"/>
                        </a:rPr>
                        <a:t>事務局からの資料送付時）から</a:t>
                      </a:r>
                      <a:r>
                        <a:rPr kumimoji="1" lang="en-US" altLang="ja-JP" sz="1400" dirty="0">
                          <a:latin typeface="+mn-ea"/>
                          <a:ea typeface="+mn-ea"/>
                        </a:rPr>
                        <a:t>1</a:t>
                      </a:r>
                      <a:r>
                        <a:rPr kumimoji="1" lang="ja-JP" altLang="en-US" sz="1400" dirty="0">
                          <a:latin typeface="+mn-ea"/>
                          <a:ea typeface="+mn-ea"/>
                        </a:rPr>
                        <a:t>か月以内に、</a:t>
                      </a:r>
                      <a:r>
                        <a:rPr kumimoji="1" lang="en-US" altLang="ja-JP" sz="1400" dirty="0" err="1">
                          <a:latin typeface="+mn-ea"/>
                          <a:ea typeface="+mn-ea"/>
                        </a:rPr>
                        <a:t>SBTi</a:t>
                      </a:r>
                      <a:r>
                        <a:rPr kumimoji="1" lang="ja-JP" altLang="en-US" sz="1400" dirty="0">
                          <a:latin typeface="+mn-ea"/>
                          <a:ea typeface="+mn-ea"/>
                        </a:rPr>
                        <a:t>ウェブサイトでの公表日が割り当てられる。これは認定承認のメールで通知される。企業がこの日付に合意しない場合、企業は認定された目標を</a:t>
                      </a:r>
                      <a:r>
                        <a:rPr kumimoji="1" lang="en-US" altLang="ja-JP" sz="1400" dirty="0">
                          <a:latin typeface="+mn-ea"/>
                          <a:ea typeface="+mn-ea"/>
                        </a:rPr>
                        <a:t>6</a:t>
                      </a:r>
                      <a:r>
                        <a:rPr kumimoji="1" lang="ja-JP" altLang="en-US" sz="1400" dirty="0">
                          <a:latin typeface="+mn-ea"/>
                          <a:ea typeface="+mn-ea"/>
                        </a:rPr>
                        <a:t>カ月以内に公開しなければならない。</a:t>
                      </a: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bl>
          </a:graphicData>
        </a:graphic>
      </p:graphicFrame>
      <p:sp>
        <p:nvSpPr>
          <p:cNvPr id="7" name="テキスト ボックス 6"/>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a:t>
            </a:r>
            <a:r>
              <a:rPr lang="en-US" altLang="ja-JP" sz="900" dirty="0" err="1">
                <a:solidFill>
                  <a:srgbClr val="000000"/>
                </a:solidFill>
                <a:latin typeface="Meiryo UI" pitchFamily="50" charset="-128"/>
                <a:ea typeface="Meiryo UI" pitchFamily="50" charset="-128"/>
                <a:cs typeface="Meiryo UI" pitchFamily="50" charset="-128"/>
              </a:rPr>
              <a:t>SBTi</a:t>
            </a:r>
            <a:r>
              <a:rPr lang="en-US" altLang="ja-JP" sz="900" dirty="0">
                <a:solidFill>
                  <a:srgbClr val="000000"/>
                </a:solidFill>
                <a:latin typeface="Meiryo UI" pitchFamily="50" charset="-128"/>
                <a:ea typeface="Meiryo UI" pitchFamily="50" charset="-128"/>
                <a:cs typeface="Meiryo UI" pitchFamily="50" charset="-128"/>
              </a:rPr>
              <a:t> Corporate Manual Version 2.0</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https://sciencebasedtargets.org/resources/files/SBTi-Corporate-Manual</a:t>
            </a:r>
            <a:r>
              <a:rPr lang="en-US" altLang="ja-JP" sz="900" dirty="0">
                <a:solidFill>
                  <a:srgbClr val="000000"/>
                </a:solidFill>
                <a:latin typeface="Meiryo UI" pitchFamily="50" charset="-128"/>
                <a:ea typeface="Meiryo UI" pitchFamily="50" charset="-128"/>
                <a:cs typeface="Meiryo UI" pitchFamily="50" charset="-128"/>
              </a:rPr>
              <a:t>.pdf</a:t>
            </a:r>
            <a:r>
              <a:rPr lang="ja-JP" altLang="en-US" sz="900" dirty="0">
                <a:solidFill>
                  <a:srgbClr val="000000"/>
                </a:solidFill>
                <a:latin typeface="Meiryo UI" pitchFamily="50" charset="-128"/>
                <a:ea typeface="Meiryo UI" pitchFamily="50" charset="-128"/>
                <a:cs typeface="Meiryo UI" pitchFamily="50" charset="-128"/>
              </a:rPr>
              <a:t>）より作成</a:t>
            </a:r>
          </a:p>
        </p:txBody>
      </p:sp>
    </p:spTree>
    <p:extLst>
      <p:ext uri="{BB962C8B-B14F-4D97-AF65-F5344CB8AC3E}">
        <p14:creationId xmlns:p14="http://schemas.microsoft.com/office/powerpoint/2010/main" val="639851179"/>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a:t>認定申請に伴う費用など</a:t>
            </a:r>
          </a:p>
        </p:txBody>
      </p:sp>
      <p:sp>
        <p:nvSpPr>
          <p:cNvPr id="6" name="コンテンツ プレースホルダー 2"/>
          <p:cNvSpPr txBox="1">
            <a:spLocks/>
          </p:cNvSpPr>
          <p:nvPr/>
        </p:nvSpPr>
        <p:spPr>
          <a:xfrm>
            <a:off x="577926" y="1465549"/>
            <a:ext cx="9469052" cy="452121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fontAlgn="auto">
              <a:spcBef>
                <a:spcPts val="600"/>
              </a:spcBef>
              <a:spcAft>
                <a:spcPts val="0"/>
              </a:spcAft>
            </a:pPr>
            <a:r>
              <a:rPr lang="ja-JP" altLang="en-US" sz="2800" dirty="0">
                <a:latin typeface="Meiryo UI" panose="020B0604030504040204" pitchFamily="50" charset="-128"/>
                <a:ea typeface="Meiryo UI" panose="020B0604030504040204" pitchFamily="50" charset="-128"/>
              </a:rPr>
              <a:t>目標の妥当性確認には、</a:t>
            </a:r>
            <a:r>
              <a:rPr lang="en-US" altLang="ja-JP" sz="2800" b="1" dirty="0">
                <a:solidFill>
                  <a:srgbClr val="FF0000"/>
                </a:solidFill>
                <a:latin typeface="Meiryo UI" panose="020B0604030504040204" pitchFamily="50" charset="-128"/>
                <a:ea typeface="Meiryo UI" panose="020B0604030504040204" pitchFamily="50" charset="-128"/>
              </a:rPr>
              <a:t>USD9,500</a:t>
            </a:r>
            <a:r>
              <a:rPr lang="ja-JP" altLang="en-US" sz="2800" b="1" dirty="0">
                <a:solidFill>
                  <a:srgbClr val="FF0000"/>
                </a:solidFill>
                <a:latin typeface="Meiryo UI" panose="020B0604030504040204" pitchFamily="50" charset="-128"/>
                <a:ea typeface="Meiryo UI" panose="020B0604030504040204" pitchFamily="50" charset="-128"/>
              </a:rPr>
              <a:t>（外税）</a:t>
            </a:r>
            <a:r>
              <a:rPr lang="ja-JP" altLang="en-US" sz="2800" dirty="0">
                <a:latin typeface="Meiryo UI" panose="020B0604030504040204" pitchFamily="50" charset="-128"/>
                <a:ea typeface="Meiryo UI" panose="020B0604030504040204" pitchFamily="50" charset="-128"/>
              </a:rPr>
              <a:t>の申請費用が必要（最大</a:t>
            </a:r>
            <a:r>
              <a:rPr lang="en-US" altLang="ja-JP" sz="2800" dirty="0">
                <a:latin typeface="Meiryo UI" panose="020B0604030504040204" pitchFamily="50" charset="-128"/>
                <a:ea typeface="Meiryo UI" panose="020B0604030504040204" pitchFamily="50" charset="-128"/>
              </a:rPr>
              <a:t>2</a:t>
            </a:r>
            <a:r>
              <a:rPr lang="ja-JP" altLang="en-US" sz="2800" dirty="0">
                <a:latin typeface="Meiryo UI" panose="020B0604030504040204" pitchFamily="50" charset="-128"/>
                <a:ea typeface="Meiryo UI" panose="020B0604030504040204" pitchFamily="50" charset="-128"/>
              </a:rPr>
              <a:t>回の目標評価を受けられる）</a:t>
            </a:r>
            <a:endParaRPr lang="en-US" altLang="ja-JP" sz="2800" dirty="0">
              <a:latin typeface="Meiryo UI" panose="020B0604030504040204" pitchFamily="50" charset="-128"/>
              <a:ea typeface="Meiryo UI" panose="020B0604030504040204" pitchFamily="50" charset="-128"/>
            </a:endParaRPr>
          </a:p>
          <a:p>
            <a:pPr fontAlgn="auto">
              <a:spcBef>
                <a:spcPts val="600"/>
              </a:spcBef>
              <a:spcAft>
                <a:spcPts val="0"/>
              </a:spcAft>
            </a:pPr>
            <a:r>
              <a:rPr lang="ja-JP" altLang="en-US" sz="2800" dirty="0">
                <a:latin typeface="Meiryo UI" panose="020B0604030504040204" pitchFamily="50" charset="-128"/>
                <a:ea typeface="Meiryo UI" panose="020B0604030504040204" pitchFamily="50" charset="-128"/>
              </a:rPr>
              <a:t>以降の目標再提出は、</a:t>
            </a:r>
            <a:r>
              <a:rPr lang="en-US" altLang="ja-JP" sz="2800" dirty="0">
                <a:latin typeface="Meiryo UI" panose="020B0604030504040204" pitchFamily="50" charset="-128"/>
                <a:ea typeface="Meiryo UI" panose="020B0604030504040204" pitchFamily="50" charset="-128"/>
              </a:rPr>
              <a:t>1</a:t>
            </a:r>
            <a:r>
              <a:rPr lang="ja-JP" altLang="en-US" sz="2800" dirty="0">
                <a:latin typeface="Meiryo UI" panose="020B0604030504040204" pitchFamily="50" charset="-128"/>
                <a:ea typeface="Meiryo UI" panose="020B0604030504040204" pitchFamily="50" charset="-128"/>
              </a:rPr>
              <a:t>回につき</a:t>
            </a:r>
            <a:r>
              <a:rPr lang="en-US" altLang="ja-JP" sz="2800" b="1" dirty="0">
                <a:solidFill>
                  <a:srgbClr val="FF0000"/>
                </a:solidFill>
                <a:latin typeface="Meiryo UI" panose="020B0604030504040204" pitchFamily="50" charset="-128"/>
                <a:ea typeface="Meiryo UI" panose="020B0604030504040204" pitchFamily="50" charset="-128"/>
              </a:rPr>
              <a:t>USD4,750</a:t>
            </a:r>
            <a:r>
              <a:rPr lang="ja-JP" altLang="en-US" sz="2800" b="1" dirty="0">
                <a:solidFill>
                  <a:srgbClr val="FF0000"/>
                </a:solidFill>
                <a:latin typeface="Meiryo UI" panose="020B0604030504040204" pitchFamily="50" charset="-128"/>
                <a:ea typeface="Meiryo UI" panose="020B0604030504040204" pitchFamily="50" charset="-128"/>
              </a:rPr>
              <a:t>（外税）</a:t>
            </a:r>
            <a:r>
              <a:rPr lang="ja-JP" altLang="en-US" sz="2800" dirty="0">
                <a:latin typeface="Meiryo UI" panose="020B0604030504040204" pitchFamily="50" charset="-128"/>
                <a:ea typeface="Meiryo UI" panose="020B0604030504040204" pitchFamily="50" charset="-128"/>
              </a:rPr>
              <a:t>の申請費用が必要</a:t>
            </a:r>
            <a:endParaRPr lang="en-US" altLang="ja-JP" sz="2800" dirty="0">
              <a:latin typeface="Meiryo UI" panose="020B0604030504040204" pitchFamily="50" charset="-128"/>
              <a:ea typeface="Meiryo UI" panose="020B0604030504040204" pitchFamily="50" charset="-128"/>
            </a:endParaRPr>
          </a:p>
          <a:p>
            <a:pPr marL="715963" fontAlgn="auto">
              <a:spcBef>
                <a:spcPts val="600"/>
              </a:spcBef>
              <a:spcAft>
                <a:spcPts val="0"/>
              </a:spcAft>
              <a:buFont typeface="Wingdings" panose="05000000000000000000" pitchFamily="2" charset="2"/>
              <a:buChar char="Ø"/>
            </a:pPr>
            <a:r>
              <a:rPr lang="ja-JP" altLang="en-US" sz="2800" dirty="0">
                <a:latin typeface="Meiryo UI" panose="020B0604030504040204" pitchFamily="50" charset="-128"/>
                <a:ea typeface="Meiryo UI" panose="020B0604030504040204" pitchFamily="50" charset="-128"/>
              </a:rPr>
              <a:t>再提出は</a:t>
            </a:r>
            <a:r>
              <a:rPr lang="en-US" altLang="ja-JP" sz="2800" dirty="0">
                <a:latin typeface="Meiryo UI" panose="020B0604030504040204" pitchFamily="50" charset="-128"/>
                <a:ea typeface="Meiryo UI" panose="020B0604030504040204" pitchFamily="50" charset="-128"/>
              </a:rPr>
              <a:t>1</a:t>
            </a:r>
            <a:r>
              <a:rPr lang="ja-JP" altLang="en-US" sz="2800" dirty="0">
                <a:latin typeface="Meiryo UI" panose="020B0604030504040204" pitchFamily="50" charset="-128"/>
                <a:ea typeface="Meiryo UI" panose="020B0604030504040204" pitchFamily="50" charset="-128"/>
              </a:rPr>
              <a:t>回の目標のみを評価する</a:t>
            </a:r>
            <a:endParaRPr lang="en-US" altLang="ja-JP" sz="2800" dirty="0">
              <a:latin typeface="Meiryo UI" panose="020B0604030504040204" pitchFamily="50" charset="-128"/>
              <a:ea typeface="Meiryo UI" panose="020B0604030504040204" pitchFamily="50" charset="-128"/>
            </a:endParaRPr>
          </a:p>
          <a:p>
            <a:pPr marL="715963" fontAlgn="auto">
              <a:spcBef>
                <a:spcPts val="600"/>
              </a:spcBef>
              <a:spcAft>
                <a:spcPts val="0"/>
              </a:spcAft>
              <a:buFont typeface="Wingdings" panose="05000000000000000000" pitchFamily="2" charset="2"/>
              <a:buChar char="Ø"/>
            </a:pPr>
            <a:r>
              <a:rPr lang="ja-JP" altLang="en-US" sz="2800" dirty="0">
                <a:latin typeface="Meiryo UI" panose="020B0604030504040204" pitchFamily="50" charset="-128"/>
                <a:ea typeface="Meiryo UI" panose="020B0604030504040204" pitchFamily="50" charset="-128"/>
              </a:rPr>
              <a:t>再提出の申請費用は、以下の企業に適用される</a:t>
            </a:r>
            <a:endParaRPr lang="en-US" altLang="ja-JP" sz="2800" dirty="0">
              <a:latin typeface="Meiryo UI" panose="020B0604030504040204" pitchFamily="50" charset="-128"/>
              <a:ea typeface="Meiryo UI" panose="020B0604030504040204" pitchFamily="50" charset="-128"/>
            </a:endParaRPr>
          </a:p>
          <a:p>
            <a:pPr marL="1258888" indent="-514350" fontAlgn="auto">
              <a:spcBef>
                <a:spcPts val="600"/>
              </a:spcBef>
              <a:spcAft>
                <a:spcPts val="0"/>
              </a:spcAft>
              <a:buFont typeface="+mj-ea"/>
              <a:buAutoNum type="circleNumDbPlain"/>
            </a:pPr>
            <a:r>
              <a:rPr lang="ja-JP" altLang="en-US" sz="2400" dirty="0">
                <a:latin typeface="Meiryo UI" panose="020B0604030504040204" pitchFamily="50" charset="-128"/>
                <a:ea typeface="Meiryo UI" panose="020B0604030504040204" pitchFamily="50" charset="-128"/>
              </a:rPr>
              <a:t>少なくとも一度は目標妥当性確認のサービスを利用した企業</a:t>
            </a:r>
            <a:endParaRPr lang="en-US" altLang="ja-JP" sz="2400" dirty="0">
              <a:latin typeface="Meiryo UI" panose="020B0604030504040204" pitchFamily="50" charset="-128"/>
              <a:ea typeface="Meiryo UI" panose="020B0604030504040204" pitchFamily="50" charset="-128"/>
            </a:endParaRPr>
          </a:p>
          <a:p>
            <a:pPr marL="1258888" indent="-514350" fontAlgn="auto">
              <a:spcBef>
                <a:spcPts val="600"/>
              </a:spcBef>
              <a:spcAft>
                <a:spcPts val="0"/>
              </a:spcAft>
              <a:buFont typeface="+mj-ea"/>
              <a:buAutoNum type="circleNumDbPlain"/>
            </a:pPr>
            <a:r>
              <a:rPr lang="ja-JP" altLang="en-US" sz="2400" dirty="0">
                <a:latin typeface="Meiryo UI" panose="020B0604030504040204" pitchFamily="50" charset="-128"/>
                <a:ea typeface="Meiryo UI" panose="020B0604030504040204" pitchFamily="50" charset="-128"/>
              </a:rPr>
              <a:t>既に認定を受けており、目標の更新を目指す企業</a:t>
            </a:r>
            <a:endParaRPr lang="en-US" altLang="ja-JP" sz="2400" dirty="0">
              <a:latin typeface="Meiryo UI" panose="020B0604030504040204" pitchFamily="50" charset="-128"/>
              <a:ea typeface="Meiryo UI" panose="020B0604030504040204" pitchFamily="50" charset="-128"/>
            </a:endParaRPr>
          </a:p>
        </p:txBody>
      </p:sp>
      <p:sp>
        <p:nvSpPr>
          <p:cNvPr id="5" name="テキスト ボックス 4"/>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a:t>
            </a:r>
            <a:r>
              <a:rPr lang="en-US" altLang="ja-JP" sz="900" dirty="0" err="1">
                <a:solidFill>
                  <a:srgbClr val="000000"/>
                </a:solidFill>
                <a:latin typeface="Meiryo UI" pitchFamily="50" charset="-128"/>
                <a:ea typeface="Meiryo UI" pitchFamily="50" charset="-128"/>
                <a:cs typeface="Meiryo UI" pitchFamily="50" charset="-128"/>
              </a:rPr>
              <a:t>SBTi</a:t>
            </a:r>
            <a:r>
              <a:rPr lang="en-US" altLang="ja-JP" sz="900" dirty="0">
                <a:solidFill>
                  <a:srgbClr val="000000"/>
                </a:solidFill>
                <a:latin typeface="Meiryo UI" pitchFamily="50" charset="-128"/>
                <a:ea typeface="Meiryo UI" pitchFamily="50" charset="-128"/>
                <a:cs typeface="Meiryo UI" pitchFamily="50" charset="-128"/>
              </a:rPr>
              <a:t> Corporate Manual Version 2.0</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https://sciencebasedtargets.org/resources/files/SBTi-Corporate-Manual</a:t>
            </a:r>
            <a:r>
              <a:rPr lang="en-US" altLang="ja-JP" sz="900" dirty="0">
                <a:solidFill>
                  <a:srgbClr val="000000"/>
                </a:solidFill>
                <a:latin typeface="Meiryo UI" pitchFamily="50" charset="-128"/>
                <a:ea typeface="Meiryo UI" pitchFamily="50" charset="-128"/>
                <a:cs typeface="Meiryo UI" pitchFamily="50" charset="-128"/>
              </a:rPr>
              <a:t>.pdf</a:t>
            </a:r>
            <a:r>
              <a:rPr lang="ja-JP" altLang="en-US" sz="900" dirty="0">
                <a:solidFill>
                  <a:srgbClr val="000000"/>
                </a:solidFill>
                <a:latin typeface="Meiryo UI" pitchFamily="50" charset="-128"/>
                <a:ea typeface="Meiryo UI" pitchFamily="50" charset="-128"/>
                <a:cs typeface="Meiryo UI" pitchFamily="50" charset="-128"/>
              </a:rPr>
              <a:t>）より作成</a:t>
            </a:r>
          </a:p>
        </p:txBody>
      </p:sp>
    </p:spTree>
    <p:extLst>
      <p:ext uri="{BB962C8B-B14F-4D97-AF65-F5344CB8AC3E}">
        <p14:creationId xmlns:p14="http://schemas.microsoft.com/office/powerpoint/2010/main" val="1910795796"/>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kumimoji="1" lang="en-US" altLang="ja-JP" dirty="0"/>
              <a:t>CDP</a:t>
            </a:r>
            <a:r>
              <a:rPr kumimoji="1" lang="ja-JP" altLang="en-US" dirty="0" err="1"/>
              <a:t>には</a:t>
            </a:r>
            <a:r>
              <a:rPr kumimoji="1" lang="ja-JP" altLang="en-US" dirty="0"/>
              <a:t>数多くの投資家が参加</a:t>
            </a:r>
          </a:p>
        </p:txBody>
      </p:sp>
      <p:sp>
        <p:nvSpPr>
          <p:cNvPr id="4" name="コンテンツ プレースホルダー 3"/>
          <p:cNvSpPr>
            <a:spLocks noGrp="1"/>
          </p:cNvSpPr>
          <p:nvPr>
            <p:ph sz="quarter" idx="11"/>
          </p:nvPr>
        </p:nvSpPr>
        <p:spPr/>
        <p:txBody>
          <a:bodyPr/>
          <a:lstStyle/>
          <a:p>
            <a:r>
              <a:rPr lang="en-US" altLang="ja-JP" dirty="0"/>
              <a:t>SBT</a:t>
            </a:r>
            <a:r>
              <a:rPr kumimoji="1" lang="ja-JP" altLang="en-US" dirty="0"/>
              <a:t>に取り組むメリット①対投資家</a:t>
            </a:r>
          </a:p>
        </p:txBody>
      </p:sp>
      <p:sp>
        <p:nvSpPr>
          <p:cNvPr id="5" name="コンテンツ プレースホルダー 4"/>
          <p:cNvSpPr>
            <a:spLocks noGrp="1"/>
          </p:cNvSpPr>
          <p:nvPr>
            <p:ph sz="quarter" idx="12"/>
          </p:nvPr>
        </p:nvSpPr>
        <p:spPr>
          <a:xfrm>
            <a:off x="161925" y="1110920"/>
            <a:ext cx="10367963" cy="958106"/>
          </a:xfrm>
        </p:spPr>
        <p:txBody>
          <a:bodyPr/>
          <a:lstStyle/>
          <a:p>
            <a:r>
              <a:rPr lang="en-US" altLang="ja-JP" sz="1800" dirty="0"/>
              <a:t>CDP</a:t>
            </a:r>
            <a:r>
              <a:rPr lang="ja-JP" altLang="en-US" sz="1800" dirty="0"/>
              <a:t>に署名をする機関投資家の数は年々増加している</a:t>
            </a:r>
            <a:endParaRPr lang="en-US" altLang="ja-JP" sz="1800" dirty="0"/>
          </a:p>
          <a:p>
            <a:r>
              <a:rPr lang="en-US" altLang="ja-JP" sz="1800" dirty="0"/>
              <a:t>CDP</a:t>
            </a:r>
            <a:r>
              <a:rPr lang="ja-JP" altLang="en-US" sz="1800" dirty="0"/>
              <a:t>の点数を高めることは、多くの機関投資家に良いアピールができる</a:t>
            </a:r>
          </a:p>
        </p:txBody>
      </p:sp>
      <p:sp>
        <p:nvSpPr>
          <p:cNvPr id="15" name="正方形/長方形 14"/>
          <p:cNvSpPr/>
          <p:nvPr/>
        </p:nvSpPr>
        <p:spPr bwMode="auto">
          <a:xfrm>
            <a:off x="593724" y="2494871"/>
            <a:ext cx="9180000" cy="3780000"/>
          </a:xfrm>
          <a:prstGeom prst="rect">
            <a:avLst/>
          </a:prstGeom>
          <a:solidFill>
            <a:sysClr val="window" lastClr="FFFFFF"/>
          </a:solidFill>
          <a:ln w="9525" cap="flat" cmpd="sng" algn="ctr">
            <a:solidFill>
              <a:sysClr val="windowText" lastClr="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0000" tIns="46800" rIns="90000" bIns="46800" numCol="1" rtlCol="0" anchor="ctr" anchorCtr="0" compatLnSpc="1">
            <a:prstTxWarp prst="textNoShape">
              <a:avLst/>
            </a:prstTxWarp>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ja-JP" altLang="en-US" sz="1400" b="0" i="0" u="none" strike="noStrike" kern="0" cap="none" spc="0" normalizeH="0" baseline="0" noProof="0">
              <a:ln>
                <a:noFill/>
              </a:ln>
              <a:solidFill>
                <a:prstClr val="black"/>
              </a:solidFill>
              <a:effectLst/>
              <a:uLnTx/>
              <a:uFillTx/>
              <a:ea typeface="HGPｺﾞｼｯｸM" pitchFamily="50" charset="-128"/>
            </a:endParaRPr>
          </a:p>
        </p:txBody>
      </p:sp>
      <p:sp>
        <p:nvSpPr>
          <p:cNvPr id="16" name="正方形/長方形 15"/>
          <p:cNvSpPr/>
          <p:nvPr/>
        </p:nvSpPr>
        <p:spPr bwMode="auto">
          <a:xfrm>
            <a:off x="1295292" y="2757740"/>
            <a:ext cx="7776864" cy="313195"/>
          </a:xfrm>
          <a:prstGeom prst="rect">
            <a:avLst/>
          </a:prstGeom>
          <a:solidFill>
            <a:sysClr val="window" lastClr="FFFFFF"/>
          </a:solidFill>
          <a:ln w="9525" cap="flat" cmpd="sng" algn="ctr">
            <a:no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0000" tIns="46800" rIns="90000" bIns="46800" numCol="1" rtlCol="0" anchor="ctr" anchorCtr="0" compatLnSpc="1">
            <a:prstTxWarp prst="textNoShape">
              <a:avLst/>
            </a:prstTxWarp>
          </a:body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altLang="ja-JP" sz="2000" b="0" i="0" u="sng" strike="noStrike" kern="0" cap="none" spc="0" normalizeH="0" baseline="0" noProof="0" dirty="0">
                <a:ln>
                  <a:noFill/>
                </a:ln>
                <a:solidFill>
                  <a:prstClr val="black"/>
                </a:solidFill>
                <a:effectLst/>
                <a:uLnTx/>
                <a:uFillTx/>
                <a:latin typeface="Meiryo UI"/>
              </a:rPr>
              <a:t>2023</a:t>
            </a:r>
            <a:r>
              <a:rPr kumimoji="0" lang="ja-JP" altLang="en-US" sz="2000" b="0" i="0" u="sng" strike="noStrike" kern="0" cap="none" spc="0" normalizeH="0" baseline="0" noProof="0" dirty="0">
                <a:ln>
                  <a:noFill/>
                </a:ln>
                <a:solidFill>
                  <a:prstClr val="black"/>
                </a:solidFill>
                <a:effectLst/>
                <a:uLnTx/>
                <a:uFillTx/>
                <a:latin typeface="Meiryo UI"/>
              </a:rPr>
              <a:t>年度の各プログラムにおける署名機関数・運用資産総額・質問書回答企業数</a:t>
            </a:r>
          </a:p>
        </p:txBody>
      </p:sp>
      <p:graphicFrame>
        <p:nvGraphicFramePr>
          <p:cNvPr id="17" name="表 16"/>
          <p:cNvGraphicFramePr>
            <a:graphicFrameLocks noGrp="1"/>
          </p:cNvGraphicFramePr>
          <p:nvPr/>
        </p:nvGraphicFramePr>
        <p:xfrm>
          <a:off x="1133724" y="3358967"/>
          <a:ext cx="8100000" cy="2484000"/>
        </p:xfrm>
        <a:graphic>
          <a:graphicData uri="http://schemas.openxmlformats.org/drawingml/2006/table">
            <a:tbl>
              <a:tblPr firstRow="1" bandRow="1"/>
              <a:tblGrid>
                <a:gridCol w="2160000">
                  <a:extLst>
                    <a:ext uri="{9D8B030D-6E8A-4147-A177-3AD203B41FA5}">
                      <a16:colId xmlns:a16="http://schemas.microsoft.com/office/drawing/2014/main" val="20000"/>
                    </a:ext>
                  </a:extLst>
                </a:gridCol>
                <a:gridCol w="1980000">
                  <a:extLst>
                    <a:ext uri="{9D8B030D-6E8A-4147-A177-3AD203B41FA5}">
                      <a16:colId xmlns:a16="http://schemas.microsoft.com/office/drawing/2014/main" val="20001"/>
                    </a:ext>
                  </a:extLst>
                </a:gridCol>
                <a:gridCol w="1980000">
                  <a:extLst>
                    <a:ext uri="{9D8B030D-6E8A-4147-A177-3AD203B41FA5}">
                      <a16:colId xmlns:a16="http://schemas.microsoft.com/office/drawing/2014/main" val="20002"/>
                    </a:ext>
                  </a:extLst>
                </a:gridCol>
                <a:gridCol w="1980000">
                  <a:extLst>
                    <a:ext uri="{9D8B030D-6E8A-4147-A177-3AD203B41FA5}">
                      <a16:colId xmlns:a16="http://schemas.microsoft.com/office/drawing/2014/main" val="20003"/>
                    </a:ext>
                  </a:extLst>
                </a:gridCol>
              </a:tblGrid>
              <a:tr h="1080000">
                <a:tc>
                  <a:txBody>
                    <a:bodyPr/>
                    <a:lstStyle>
                      <a:lvl1pPr marL="0" algn="l" defTabSz="914400" rtl="0" eaLnBrk="1" latinLnBrk="0" hangingPunct="1">
                        <a:defRPr kumimoji="1" sz="1800" b="1" kern="1200">
                          <a:solidFill>
                            <a:schemeClr val="lt1"/>
                          </a:solidFill>
                          <a:latin typeface="Segoe UI"/>
                          <a:ea typeface="Meiryo UI"/>
                        </a:defRPr>
                      </a:lvl1pPr>
                      <a:lvl2pPr marL="457200" algn="l" defTabSz="914400" rtl="0" eaLnBrk="1" latinLnBrk="0" hangingPunct="1">
                        <a:defRPr kumimoji="1" sz="1800" b="1" kern="1200">
                          <a:solidFill>
                            <a:schemeClr val="lt1"/>
                          </a:solidFill>
                          <a:latin typeface="Segoe UI"/>
                          <a:ea typeface="Meiryo UI"/>
                        </a:defRPr>
                      </a:lvl2pPr>
                      <a:lvl3pPr marL="914400" algn="l" defTabSz="914400" rtl="0" eaLnBrk="1" latinLnBrk="0" hangingPunct="1">
                        <a:defRPr kumimoji="1" sz="1800" b="1" kern="1200">
                          <a:solidFill>
                            <a:schemeClr val="lt1"/>
                          </a:solidFill>
                          <a:latin typeface="Segoe UI"/>
                          <a:ea typeface="Meiryo UI"/>
                        </a:defRPr>
                      </a:lvl3pPr>
                      <a:lvl4pPr marL="1371600" algn="l" defTabSz="914400" rtl="0" eaLnBrk="1" latinLnBrk="0" hangingPunct="1">
                        <a:defRPr kumimoji="1" sz="1800" b="1" kern="1200">
                          <a:solidFill>
                            <a:schemeClr val="lt1"/>
                          </a:solidFill>
                          <a:latin typeface="Segoe UI"/>
                          <a:ea typeface="Meiryo UI"/>
                        </a:defRPr>
                      </a:lvl4pPr>
                      <a:lvl5pPr marL="1828800" algn="l" defTabSz="914400" rtl="0" eaLnBrk="1" latinLnBrk="0" hangingPunct="1">
                        <a:defRPr kumimoji="1" sz="1800" b="1" kern="1200">
                          <a:solidFill>
                            <a:schemeClr val="lt1"/>
                          </a:solidFill>
                          <a:latin typeface="Segoe UI"/>
                          <a:ea typeface="Meiryo UI"/>
                        </a:defRPr>
                      </a:lvl5pPr>
                      <a:lvl6pPr marL="2286000" algn="l" defTabSz="914400" rtl="0" eaLnBrk="1" latinLnBrk="0" hangingPunct="1">
                        <a:defRPr kumimoji="1" sz="1800" b="1" kern="1200">
                          <a:solidFill>
                            <a:schemeClr val="lt1"/>
                          </a:solidFill>
                          <a:latin typeface="Segoe UI"/>
                          <a:ea typeface="Meiryo UI"/>
                        </a:defRPr>
                      </a:lvl6pPr>
                      <a:lvl7pPr marL="2743200" algn="l" defTabSz="914400" rtl="0" eaLnBrk="1" latinLnBrk="0" hangingPunct="1">
                        <a:defRPr kumimoji="1" sz="1800" b="1" kern="1200">
                          <a:solidFill>
                            <a:schemeClr val="lt1"/>
                          </a:solidFill>
                          <a:latin typeface="Segoe UI"/>
                          <a:ea typeface="Meiryo UI"/>
                        </a:defRPr>
                      </a:lvl7pPr>
                      <a:lvl8pPr marL="3200400" algn="l" defTabSz="914400" rtl="0" eaLnBrk="1" latinLnBrk="0" hangingPunct="1">
                        <a:defRPr kumimoji="1" sz="1800" b="1" kern="1200">
                          <a:solidFill>
                            <a:schemeClr val="lt1"/>
                          </a:solidFill>
                          <a:latin typeface="Segoe UI"/>
                          <a:ea typeface="Meiryo UI"/>
                        </a:defRPr>
                      </a:lvl8pPr>
                      <a:lvl9pPr marL="3657600" algn="l" defTabSz="914400" rtl="0" eaLnBrk="1" latinLnBrk="0" hangingPunct="1">
                        <a:defRPr kumimoji="1" sz="1800" b="1" kern="1200">
                          <a:solidFill>
                            <a:schemeClr val="lt1"/>
                          </a:solidFill>
                          <a:latin typeface="Segoe UI"/>
                          <a:ea typeface="Meiryo UI"/>
                        </a:defRPr>
                      </a:lvl9pPr>
                    </a:lstStyle>
                    <a:p>
                      <a:pPr algn="ctr"/>
                      <a:endParaRPr kumimoji="1" lang="ja-JP" altLang="en-US" sz="2000" b="1"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b="1" kern="1200">
                          <a:solidFill>
                            <a:schemeClr val="lt1"/>
                          </a:solidFill>
                          <a:latin typeface="Segoe UI"/>
                          <a:ea typeface="Meiryo UI"/>
                        </a:defRPr>
                      </a:lvl1pPr>
                      <a:lvl2pPr marL="457200" algn="l" defTabSz="914400" rtl="0" eaLnBrk="1" latinLnBrk="0" hangingPunct="1">
                        <a:defRPr kumimoji="1" sz="1800" b="1" kern="1200">
                          <a:solidFill>
                            <a:schemeClr val="lt1"/>
                          </a:solidFill>
                          <a:latin typeface="Segoe UI"/>
                          <a:ea typeface="Meiryo UI"/>
                        </a:defRPr>
                      </a:lvl2pPr>
                      <a:lvl3pPr marL="914400" algn="l" defTabSz="914400" rtl="0" eaLnBrk="1" latinLnBrk="0" hangingPunct="1">
                        <a:defRPr kumimoji="1" sz="1800" b="1" kern="1200">
                          <a:solidFill>
                            <a:schemeClr val="lt1"/>
                          </a:solidFill>
                          <a:latin typeface="Segoe UI"/>
                          <a:ea typeface="Meiryo UI"/>
                        </a:defRPr>
                      </a:lvl3pPr>
                      <a:lvl4pPr marL="1371600" algn="l" defTabSz="914400" rtl="0" eaLnBrk="1" latinLnBrk="0" hangingPunct="1">
                        <a:defRPr kumimoji="1" sz="1800" b="1" kern="1200">
                          <a:solidFill>
                            <a:schemeClr val="lt1"/>
                          </a:solidFill>
                          <a:latin typeface="Segoe UI"/>
                          <a:ea typeface="Meiryo UI"/>
                        </a:defRPr>
                      </a:lvl4pPr>
                      <a:lvl5pPr marL="1828800" algn="l" defTabSz="914400" rtl="0" eaLnBrk="1" latinLnBrk="0" hangingPunct="1">
                        <a:defRPr kumimoji="1" sz="1800" b="1" kern="1200">
                          <a:solidFill>
                            <a:schemeClr val="lt1"/>
                          </a:solidFill>
                          <a:latin typeface="Segoe UI"/>
                          <a:ea typeface="Meiryo UI"/>
                        </a:defRPr>
                      </a:lvl5pPr>
                      <a:lvl6pPr marL="2286000" algn="l" defTabSz="914400" rtl="0" eaLnBrk="1" latinLnBrk="0" hangingPunct="1">
                        <a:defRPr kumimoji="1" sz="1800" b="1" kern="1200">
                          <a:solidFill>
                            <a:schemeClr val="lt1"/>
                          </a:solidFill>
                          <a:latin typeface="Segoe UI"/>
                          <a:ea typeface="Meiryo UI"/>
                        </a:defRPr>
                      </a:lvl6pPr>
                      <a:lvl7pPr marL="2743200" algn="l" defTabSz="914400" rtl="0" eaLnBrk="1" latinLnBrk="0" hangingPunct="1">
                        <a:defRPr kumimoji="1" sz="1800" b="1" kern="1200">
                          <a:solidFill>
                            <a:schemeClr val="lt1"/>
                          </a:solidFill>
                          <a:latin typeface="Segoe UI"/>
                          <a:ea typeface="Meiryo UI"/>
                        </a:defRPr>
                      </a:lvl7pPr>
                      <a:lvl8pPr marL="3200400" algn="l" defTabSz="914400" rtl="0" eaLnBrk="1" latinLnBrk="0" hangingPunct="1">
                        <a:defRPr kumimoji="1" sz="1800" b="1" kern="1200">
                          <a:solidFill>
                            <a:schemeClr val="lt1"/>
                          </a:solidFill>
                          <a:latin typeface="Segoe UI"/>
                          <a:ea typeface="Meiryo UI"/>
                        </a:defRPr>
                      </a:lvl8pPr>
                      <a:lvl9pPr marL="3657600" algn="l" defTabSz="914400" rtl="0" eaLnBrk="1" latinLnBrk="0" hangingPunct="1">
                        <a:defRPr kumimoji="1" sz="1800" b="1" kern="1200">
                          <a:solidFill>
                            <a:schemeClr val="lt1"/>
                          </a:solidFill>
                          <a:latin typeface="Segoe UI"/>
                          <a:ea typeface="Meiryo UI"/>
                        </a:defRPr>
                      </a:lvl9pPr>
                    </a:lstStyle>
                    <a:p>
                      <a:pPr algn="ctr"/>
                      <a:endParaRPr kumimoji="1" lang="ja-JP" altLang="en-US" sz="2000" b="1"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b="1" kern="1200">
                          <a:solidFill>
                            <a:schemeClr val="lt1"/>
                          </a:solidFill>
                          <a:latin typeface="Segoe UI"/>
                          <a:ea typeface="Meiryo UI"/>
                        </a:defRPr>
                      </a:lvl1pPr>
                      <a:lvl2pPr marL="457200" algn="l" defTabSz="914400" rtl="0" eaLnBrk="1" latinLnBrk="0" hangingPunct="1">
                        <a:defRPr kumimoji="1" sz="1800" b="1" kern="1200">
                          <a:solidFill>
                            <a:schemeClr val="lt1"/>
                          </a:solidFill>
                          <a:latin typeface="Segoe UI"/>
                          <a:ea typeface="Meiryo UI"/>
                        </a:defRPr>
                      </a:lvl2pPr>
                      <a:lvl3pPr marL="914400" algn="l" defTabSz="914400" rtl="0" eaLnBrk="1" latinLnBrk="0" hangingPunct="1">
                        <a:defRPr kumimoji="1" sz="1800" b="1" kern="1200">
                          <a:solidFill>
                            <a:schemeClr val="lt1"/>
                          </a:solidFill>
                          <a:latin typeface="Segoe UI"/>
                          <a:ea typeface="Meiryo UI"/>
                        </a:defRPr>
                      </a:lvl3pPr>
                      <a:lvl4pPr marL="1371600" algn="l" defTabSz="914400" rtl="0" eaLnBrk="1" latinLnBrk="0" hangingPunct="1">
                        <a:defRPr kumimoji="1" sz="1800" b="1" kern="1200">
                          <a:solidFill>
                            <a:schemeClr val="lt1"/>
                          </a:solidFill>
                          <a:latin typeface="Segoe UI"/>
                          <a:ea typeface="Meiryo UI"/>
                        </a:defRPr>
                      </a:lvl4pPr>
                      <a:lvl5pPr marL="1828800" algn="l" defTabSz="914400" rtl="0" eaLnBrk="1" latinLnBrk="0" hangingPunct="1">
                        <a:defRPr kumimoji="1" sz="1800" b="1" kern="1200">
                          <a:solidFill>
                            <a:schemeClr val="lt1"/>
                          </a:solidFill>
                          <a:latin typeface="Segoe UI"/>
                          <a:ea typeface="Meiryo UI"/>
                        </a:defRPr>
                      </a:lvl5pPr>
                      <a:lvl6pPr marL="2286000" algn="l" defTabSz="914400" rtl="0" eaLnBrk="1" latinLnBrk="0" hangingPunct="1">
                        <a:defRPr kumimoji="1" sz="1800" b="1" kern="1200">
                          <a:solidFill>
                            <a:schemeClr val="lt1"/>
                          </a:solidFill>
                          <a:latin typeface="Segoe UI"/>
                          <a:ea typeface="Meiryo UI"/>
                        </a:defRPr>
                      </a:lvl6pPr>
                      <a:lvl7pPr marL="2743200" algn="l" defTabSz="914400" rtl="0" eaLnBrk="1" latinLnBrk="0" hangingPunct="1">
                        <a:defRPr kumimoji="1" sz="1800" b="1" kern="1200">
                          <a:solidFill>
                            <a:schemeClr val="lt1"/>
                          </a:solidFill>
                          <a:latin typeface="Segoe UI"/>
                          <a:ea typeface="Meiryo UI"/>
                        </a:defRPr>
                      </a:lvl7pPr>
                      <a:lvl8pPr marL="3200400" algn="l" defTabSz="914400" rtl="0" eaLnBrk="1" latinLnBrk="0" hangingPunct="1">
                        <a:defRPr kumimoji="1" sz="1800" b="1" kern="1200">
                          <a:solidFill>
                            <a:schemeClr val="lt1"/>
                          </a:solidFill>
                          <a:latin typeface="Segoe UI"/>
                          <a:ea typeface="Meiryo UI"/>
                        </a:defRPr>
                      </a:lvl8pPr>
                      <a:lvl9pPr marL="3657600" algn="l" defTabSz="914400" rtl="0" eaLnBrk="1" latinLnBrk="0" hangingPunct="1">
                        <a:defRPr kumimoji="1" sz="1800" b="1" kern="1200">
                          <a:solidFill>
                            <a:schemeClr val="lt1"/>
                          </a:solidFill>
                          <a:latin typeface="Segoe UI"/>
                          <a:ea typeface="Meiryo UI"/>
                        </a:defRPr>
                      </a:lvl9pPr>
                    </a:lstStyle>
                    <a:p>
                      <a:pPr algn="ctr"/>
                      <a:endParaRPr kumimoji="1" lang="ja-JP" altLang="en-US" sz="2000" b="1"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b="1" kern="1200">
                          <a:solidFill>
                            <a:schemeClr val="lt1"/>
                          </a:solidFill>
                          <a:latin typeface="Segoe UI"/>
                          <a:ea typeface="Meiryo UI"/>
                        </a:defRPr>
                      </a:lvl1pPr>
                      <a:lvl2pPr marL="457200" algn="l" defTabSz="914400" rtl="0" eaLnBrk="1" latinLnBrk="0" hangingPunct="1">
                        <a:defRPr kumimoji="1" sz="1800" b="1" kern="1200">
                          <a:solidFill>
                            <a:schemeClr val="lt1"/>
                          </a:solidFill>
                          <a:latin typeface="Segoe UI"/>
                          <a:ea typeface="Meiryo UI"/>
                        </a:defRPr>
                      </a:lvl2pPr>
                      <a:lvl3pPr marL="914400" algn="l" defTabSz="914400" rtl="0" eaLnBrk="1" latinLnBrk="0" hangingPunct="1">
                        <a:defRPr kumimoji="1" sz="1800" b="1" kern="1200">
                          <a:solidFill>
                            <a:schemeClr val="lt1"/>
                          </a:solidFill>
                          <a:latin typeface="Segoe UI"/>
                          <a:ea typeface="Meiryo UI"/>
                        </a:defRPr>
                      </a:lvl3pPr>
                      <a:lvl4pPr marL="1371600" algn="l" defTabSz="914400" rtl="0" eaLnBrk="1" latinLnBrk="0" hangingPunct="1">
                        <a:defRPr kumimoji="1" sz="1800" b="1" kern="1200">
                          <a:solidFill>
                            <a:schemeClr val="lt1"/>
                          </a:solidFill>
                          <a:latin typeface="Segoe UI"/>
                          <a:ea typeface="Meiryo UI"/>
                        </a:defRPr>
                      </a:lvl4pPr>
                      <a:lvl5pPr marL="1828800" algn="l" defTabSz="914400" rtl="0" eaLnBrk="1" latinLnBrk="0" hangingPunct="1">
                        <a:defRPr kumimoji="1" sz="1800" b="1" kern="1200">
                          <a:solidFill>
                            <a:schemeClr val="lt1"/>
                          </a:solidFill>
                          <a:latin typeface="Segoe UI"/>
                          <a:ea typeface="Meiryo UI"/>
                        </a:defRPr>
                      </a:lvl5pPr>
                      <a:lvl6pPr marL="2286000" algn="l" defTabSz="914400" rtl="0" eaLnBrk="1" latinLnBrk="0" hangingPunct="1">
                        <a:defRPr kumimoji="1" sz="1800" b="1" kern="1200">
                          <a:solidFill>
                            <a:schemeClr val="lt1"/>
                          </a:solidFill>
                          <a:latin typeface="Segoe UI"/>
                          <a:ea typeface="Meiryo UI"/>
                        </a:defRPr>
                      </a:lvl6pPr>
                      <a:lvl7pPr marL="2743200" algn="l" defTabSz="914400" rtl="0" eaLnBrk="1" latinLnBrk="0" hangingPunct="1">
                        <a:defRPr kumimoji="1" sz="1800" b="1" kern="1200">
                          <a:solidFill>
                            <a:schemeClr val="lt1"/>
                          </a:solidFill>
                          <a:latin typeface="Segoe UI"/>
                          <a:ea typeface="Meiryo UI"/>
                        </a:defRPr>
                      </a:lvl7pPr>
                      <a:lvl8pPr marL="3200400" algn="l" defTabSz="914400" rtl="0" eaLnBrk="1" latinLnBrk="0" hangingPunct="1">
                        <a:defRPr kumimoji="1" sz="1800" b="1" kern="1200">
                          <a:solidFill>
                            <a:schemeClr val="lt1"/>
                          </a:solidFill>
                          <a:latin typeface="Segoe UI"/>
                          <a:ea typeface="Meiryo UI"/>
                        </a:defRPr>
                      </a:lvl8pPr>
                      <a:lvl9pPr marL="3657600" algn="l" defTabSz="914400" rtl="0" eaLnBrk="1" latinLnBrk="0" hangingPunct="1">
                        <a:defRPr kumimoji="1" sz="1800" b="1" kern="1200">
                          <a:solidFill>
                            <a:schemeClr val="lt1"/>
                          </a:solidFill>
                          <a:latin typeface="Segoe UI"/>
                          <a:ea typeface="Meiryo UI"/>
                        </a:defRPr>
                      </a:lvl9pPr>
                    </a:lstStyle>
                    <a:p>
                      <a:pPr algn="ctr"/>
                      <a:endParaRPr kumimoji="1" lang="ja-JP" altLang="en-US" sz="2000" b="1"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468000">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algn="ctr"/>
                      <a:r>
                        <a:rPr kumimoji="1" lang="ja-JP" altLang="en-US" sz="2000" b="0" dirty="0">
                          <a:solidFill>
                            <a:schemeClr val="tx1"/>
                          </a:solidFill>
                        </a:rPr>
                        <a:t>署名機関数</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3">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2000" b="0" dirty="0">
                          <a:solidFill>
                            <a:schemeClr val="tx1"/>
                          </a:solidFill>
                        </a:rPr>
                        <a:t>746</a:t>
                      </a:r>
                      <a:endParaRPr kumimoji="1" lang="ja-JP"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468000">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algn="ctr"/>
                      <a:r>
                        <a:rPr kumimoji="1" lang="ja-JP" altLang="en-US" sz="2000" b="0" dirty="0">
                          <a:solidFill>
                            <a:schemeClr val="tx1"/>
                          </a:solidFill>
                        </a:rPr>
                        <a:t>運用資産総額</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3">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2000" b="0" dirty="0">
                          <a:solidFill>
                            <a:schemeClr val="tx1"/>
                          </a:solidFill>
                        </a:rPr>
                        <a:t>136</a:t>
                      </a:r>
                      <a:r>
                        <a:rPr kumimoji="1" lang="ja-JP" altLang="en-US" sz="2000" b="0" dirty="0">
                          <a:solidFill>
                            <a:schemeClr val="tx1"/>
                          </a:solidFill>
                        </a:rPr>
                        <a:t>兆＄以上</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468000">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algn="ctr"/>
                      <a:r>
                        <a:rPr kumimoji="1" lang="ja-JP" altLang="en-US" sz="2000" b="0" dirty="0">
                          <a:solidFill>
                            <a:schemeClr val="tx1"/>
                          </a:solidFill>
                        </a:rPr>
                        <a:t>回答企業数</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2000" b="0" dirty="0">
                          <a:solidFill>
                            <a:schemeClr val="tx1"/>
                          </a:solidFill>
                        </a:rPr>
                        <a:t>23,202</a:t>
                      </a:r>
                      <a:r>
                        <a:rPr kumimoji="1" lang="ja-JP" altLang="en-US" sz="2000" b="0" dirty="0">
                          <a:solidFill>
                            <a:schemeClr val="tx1"/>
                          </a:solidFill>
                        </a:rPr>
                        <a:t>社</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2000" b="0" dirty="0">
                          <a:solidFill>
                            <a:schemeClr val="tx1"/>
                          </a:solidFill>
                        </a:rPr>
                        <a:t>4,815</a:t>
                      </a:r>
                      <a:r>
                        <a:rPr kumimoji="1" lang="ja-JP" altLang="en-US" sz="2000" b="0" dirty="0">
                          <a:solidFill>
                            <a:schemeClr val="tx1"/>
                          </a:solidFill>
                        </a:rPr>
                        <a:t>社</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2000" b="0" dirty="0">
                          <a:solidFill>
                            <a:schemeClr val="tx1"/>
                          </a:solidFill>
                        </a:rPr>
                        <a:t>1,152</a:t>
                      </a:r>
                      <a:r>
                        <a:rPr kumimoji="1" lang="ja-JP" altLang="en-US" sz="2000" b="0" dirty="0">
                          <a:solidFill>
                            <a:schemeClr val="tx1"/>
                          </a:solidFill>
                        </a:rPr>
                        <a:t>社</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sp>
        <p:nvSpPr>
          <p:cNvPr id="20" name="テキスト ボックス 19"/>
          <p:cNvSpPr txBox="1">
            <a:spLocks noChangeArrowheads="1"/>
          </p:cNvSpPr>
          <p:nvPr/>
        </p:nvSpPr>
        <p:spPr bwMode="auto">
          <a:xfrm>
            <a:off x="593724" y="6890261"/>
            <a:ext cx="8856201" cy="646780"/>
          </a:xfrm>
          <a:prstGeom prst="rect">
            <a:avLst/>
          </a:prstGeom>
          <a:noFill/>
          <a:ln>
            <a:noFill/>
          </a:ln>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marL="365125" indent="-365125" eaLnBrk="1" hangingPunct="1">
              <a:lnSpc>
                <a:spcPts val="1500"/>
              </a:lnSpc>
              <a:defRPr/>
            </a:pPr>
            <a:r>
              <a:rPr lang="en-US" altLang="ja-JP" sz="1000" b="0" dirty="0">
                <a:solidFill>
                  <a:srgbClr val="000000"/>
                </a:solidFill>
                <a:latin typeface="Meiryo UI" pitchFamily="50" charset="-128"/>
                <a:ea typeface="Meiryo UI" pitchFamily="50" charset="-128"/>
                <a:cs typeface="Meiryo UI" pitchFamily="50" charset="-128"/>
              </a:rPr>
              <a:t>[</a:t>
            </a:r>
            <a:r>
              <a:rPr lang="ja-JP" altLang="en-US" sz="1000" b="0" dirty="0">
                <a:solidFill>
                  <a:srgbClr val="000000"/>
                </a:solidFill>
                <a:latin typeface="Meiryo UI" pitchFamily="50" charset="-128"/>
                <a:ea typeface="Meiryo UI" pitchFamily="50" charset="-128"/>
                <a:cs typeface="Meiryo UI" pitchFamily="50" charset="-128"/>
              </a:rPr>
              <a:t>出所</a:t>
            </a:r>
            <a:r>
              <a:rPr lang="en-US" altLang="ja-JP" sz="1000" b="0" dirty="0">
                <a:solidFill>
                  <a:srgbClr val="000000"/>
                </a:solidFill>
                <a:latin typeface="Meiryo UI" pitchFamily="50" charset="-128"/>
                <a:ea typeface="Meiryo UI" pitchFamily="50" charset="-128"/>
                <a:cs typeface="Meiryo UI" pitchFamily="50" charset="-128"/>
              </a:rPr>
              <a:t>]CDP</a:t>
            </a:r>
            <a:r>
              <a:rPr lang="ja-JP" altLang="en-US" sz="1000" b="0" dirty="0">
                <a:solidFill>
                  <a:srgbClr val="000000"/>
                </a:solidFill>
                <a:latin typeface="Meiryo UI" pitchFamily="50" charset="-128"/>
                <a:ea typeface="Meiryo UI" pitchFamily="50" charset="-128"/>
                <a:cs typeface="Meiryo UI" pitchFamily="50" charset="-128"/>
              </a:rPr>
              <a:t>ホームページ：</a:t>
            </a:r>
            <a:r>
              <a:rPr lang="en-US" altLang="ja-JP" sz="1000" b="0" i="0" dirty="0">
                <a:solidFill>
                  <a:srgbClr val="000000"/>
                </a:solidFill>
                <a:effectLst/>
                <a:latin typeface="roboto-regular"/>
              </a:rPr>
              <a:t>Companies requested by CDP’s capital markets signatories</a:t>
            </a:r>
          </a:p>
          <a:p>
            <a:pPr marL="365125" lvl="0" indent="-365125" eaLnBrk="1" hangingPunct="1">
              <a:lnSpc>
                <a:spcPts val="1500"/>
              </a:lnSpc>
              <a:defRPr/>
            </a:pPr>
            <a:r>
              <a:rPr lang="ja-JP" altLang="en-US" sz="1000" b="0" dirty="0">
                <a:solidFill>
                  <a:srgbClr val="000000"/>
                </a:solidFill>
                <a:latin typeface="Meiryo UI" pitchFamily="50" charset="-128"/>
                <a:ea typeface="Meiryo UI" pitchFamily="50" charset="-128"/>
                <a:cs typeface="Meiryo UI" pitchFamily="50" charset="-128"/>
              </a:rPr>
              <a:t>（</a:t>
            </a:r>
            <a:r>
              <a:rPr lang="en-US" altLang="ja-JP" sz="1000" b="0" dirty="0">
                <a:solidFill>
                  <a:srgbClr val="000000"/>
                </a:solidFill>
                <a:latin typeface="Meiryo UI" pitchFamily="50" charset="-128"/>
                <a:ea typeface="Meiryo UI" pitchFamily="50" charset="-128"/>
                <a:cs typeface="Meiryo UI" pitchFamily="50" charset="-128"/>
              </a:rPr>
              <a:t>https://www.cdp.net/en/companies-discloser/how-to-disclose-as-a-company/investor-requested-companies</a:t>
            </a:r>
            <a:r>
              <a:rPr lang="ja-JP" altLang="en-US" sz="1000" dirty="0">
                <a:solidFill>
                  <a:srgbClr val="000000"/>
                </a:solidFill>
                <a:latin typeface="Meiryo UI" pitchFamily="50" charset="-128"/>
                <a:ea typeface="Meiryo UI" pitchFamily="50" charset="-128"/>
                <a:cs typeface="Meiryo UI" pitchFamily="50" charset="-128"/>
              </a:rPr>
              <a:t>）、</a:t>
            </a:r>
            <a:r>
              <a:rPr lang="en-US" altLang="ja-JP" sz="1000" dirty="0">
                <a:solidFill>
                  <a:srgbClr val="000000"/>
                </a:solidFill>
                <a:latin typeface="Meiryo UI" pitchFamily="50" charset="-128"/>
                <a:ea typeface="Meiryo UI" pitchFamily="50" charset="-128"/>
                <a:cs typeface="Meiryo UI" pitchFamily="50" charset="-128"/>
              </a:rPr>
              <a:t>The A List 2023</a:t>
            </a:r>
            <a:r>
              <a:rPr lang="ja-JP" altLang="en-US" sz="1000" dirty="0">
                <a:solidFill>
                  <a:srgbClr val="000000"/>
                </a:solidFill>
                <a:latin typeface="Meiryo UI" pitchFamily="50" charset="-128"/>
                <a:ea typeface="Meiryo UI" pitchFamily="50" charset="-128"/>
                <a:cs typeface="Meiryo UI" pitchFamily="50" charset="-128"/>
              </a:rPr>
              <a:t>（</a:t>
            </a:r>
            <a:r>
              <a:rPr lang="en-US" altLang="ja-JP" sz="1000" dirty="0">
                <a:solidFill>
                  <a:srgbClr val="000000"/>
                </a:solidFill>
                <a:latin typeface="Meiryo UI" pitchFamily="50" charset="-128"/>
                <a:ea typeface="Meiryo UI" pitchFamily="50" charset="-128"/>
                <a:cs typeface="Meiryo UI" pitchFamily="50" charset="-128"/>
              </a:rPr>
              <a:t>https://www.cdp.net/en/companies/companies-scores</a:t>
            </a:r>
            <a:r>
              <a:rPr lang="ja-JP" altLang="en-US" sz="1000" dirty="0">
                <a:solidFill>
                  <a:srgbClr val="000000"/>
                </a:solidFill>
                <a:latin typeface="Meiryo UI" pitchFamily="50" charset="-128"/>
                <a:ea typeface="Meiryo UI" pitchFamily="50" charset="-128"/>
                <a:cs typeface="Meiryo UI" pitchFamily="50" charset="-128"/>
              </a:rPr>
              <a:t>）より作成</a:t>
            </a:r>
            <a:endParaRPr lang="en-US" altLang="ja-JP" sz="1000" dirty="0">
              <a:solidFill>
                <a:srgbClr val="000000"/>
              </a:solidFill>
              <a:latin typeface="Meiryo UI" pitchFamily="50" charset="-128"/>
              <a:ea typeface="Meiryo UI" pitchFamily="50" charset="-128"/>
              <a:cs typeface="Meiryo UI" pitchFamily="50" charset="-128"/>
            </a:endParaRPr>
          </a:p>
        </p:txBody>
      </p:sp>
      <p:pic>
        <p:nvPicPr>
          <p:cNvPr id="21" name="図 20"/>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841837" y="3435225"/>
            <a:ext cx="948322" cy="900000"/>
          </a:xfrm>
          <a:prstGeom prst="rect">
            <a:avLst/>
          </a:prstGeom>
        </p:spPr>
      </p:pic>
      <p:pic>
        <p:nvPicPr>
          <p:cNvPr id="22" name="図 21"/>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511681" y="3527081"/>
            <a:ext cx="1484220" cy="792000"/>
          </a:xfrm>
          <a:prstGeom prst="rect">
            <a:avLst/>
          </a:prstGeom>
        </p:spPr>
      </p:pic>
      <p:pic>
        <p:nvPicPr>
          <p:cNvPr id="23" name="図 22"/>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741072" y="3479108"/>
            <a:ext cx="985138" cy="828000"/>
          </a:xfrm>
          <a:prstGeom prst="rect">
            <a:avLst/>
          </a:prstGeom>
        </p:spPr>
      </p:pic>
    </p:spTree>
    <p:extLst>
      <p:ext uri="{BB962C8B-B14F-4D97-AF65-F5344CB8AC3E}">
        <p14:creationId xmlns:p14="http://schemas.microsoft.com/office/powerpoint/2010/main" val="77119878"/>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a:t>
            </a:r>
            <a:r>
              <a:rPr kumimoji="1" lang="ja-JP" altLang="en-US" dirty="0"/>
              <a:t>参考</a:t>
            </a:r>
            <a:r>
              <a:rPr kumimoji="1" lang="en-US" altLang="ja-JP" dirty="0"/>
              <a:t>】Business</a:t>
            </a:r>
            <a:r>
              <a:rPr kumimoji="1" lang="ja-JP" altLang="en-US" dirty="0"/>
              <a:t> </a:t>
            </a:r>
            <a:r>
              <a:rPr kumimoji="1" lang="en-US" altLang="ja-JP" dirty="0"/>
              <a:t>Ambition</a:t>
            </a:r>
            <a:r>
              <a:rPr kumimoji="1" lang="ja-JP" altLang="en-US" dirty="0"/>
              <a:t> </a:t>
            </a:r>
            <a:r>
              <a:rPr kumimoji="1" lang="en-US" altLang="ja-JP" dirty="0"/>
              <a:t>for</a:t>
            </a:r>
            <a:r>
              <a:rPr kumimoji="1" lang="ja-JP" altLang="en-US" dirty="0"/>
              <a:t> </a:t>
            </a:r>
            <a:r>
              <a:rPr kumimoji="1" lang="en-US" altLang="ja-JP" dirty="0"/>
              <a:t>1.5</a:t>
            </a:r>
            <a:r>
              <a:rPr kumimoji="1" lang="ja-JP" altLang="en-US" dirty="0"/>
              <a:t>℃</a:t>
            </a:r>
          </a:p>
        </p:txBody>
      </p:sp>
      <p:sp>
        <p:nvSpPr>
          <p:cNvPr id="4" name="コンテンツ プレースホルダー 2"/>
          <p:cNvSpPr txBox="1">
            <a:spLocks/>
          </p:cNvSpPr>
          <p:nvPr/>
        </p:nvSpPr>
        <p:spPr>
          <a:xfrm>
            <a:off x="500102" y="1352279"/>
            <a:ext cx="9469052" cy="605393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lvl="0">
              <a:spcBef>
                <a:spcPts val="600"/>
              </a:spcBef>
            </a:pPr>
            <a:r>
              <a:rPr lang="ja-JP" altLang="en-US" sz="1800" dirty="0">
                <a:solidFill>
                  <a:prstClr val="black"/>
                </a:solidFill>
                <a:latin typeface="+mn-ea"/>
              </a:rPr>
              <a:t>国連グローバル・コンパクトが推進する、企業が</a:t>
            </a:r>
            <a:r>
              <a:rPr lang="en-US" altLang="ja-JP" sz="1800" dirty="0">
                <a:solidFill>
                  <a:prstClr val="black"/>
                </a:solidFill>
                <a:latin typeface="+mn-ea"/>
              </a:rPr>
              <a:t>1.5℃</a:t>
            </a:r>
            <a:r>
              <a:rPr lang="ja-JP" altLang="en-US" sz="1800" dirty="0">
                <a:solidFill>
                  <a:prstClr val="black"/>
                </a:solidFill>
                <a:latin typeface="+mn-ea"/>
              </a:rPr>
              <a:t>目標を目指すことを誓約するキャンペーン。参加により、ステークホルダーに対し高い野心を発信できる他、コミュニケーションや政策提言の機会を得られる可能性がある</a:t>
            </a:r>
            <a:endParaRPr lang="en-US" altLang="ja-JP" sz="1800" dirty="0">
              <a:solidFill>
                <a:prstClr val="black"/>
              </a:solidFill>
              <a:latin typeface="+mn-ea"/>
            </a:endParaRPr>
          </a:p>
          <a:p>
            <a:pPr lvl="0">
              <a:spcBef>
                <a:spcPts val="600"/>
              </a:spcBef>
            </a:pPr>
            <a:r>
              <a:rPr lang="en-US" altLang="ja-JP" sz="1800" dirty="0" err="1">
                <a:solidFill>
                  <a:prstClr val="black"/>
                </a:solidFill>
                <a:latin typeface="+mn-ea"/>
              </a:rPr>
              <a:t>SBTi</a:t>
            </a:r>
            <a:r>
              <a:rPr lang="ja-JP" altLang="en-US" sz="1800" dirty="0">
                <a:solidFill>
                  <a:prstClr val="black"/>
                </a:solidFill>
                <a:latin typeface="+mn-ea"/>
              </a:rPr>
              <a:t>ウェブサイトで公開されている</a:t>
            </a:r>
            <a:r>
              <a:rPr lang="en-US" altLang="ja-JP" sz="1800" dirty="0">
                <a:solidFill>
                  <a:prstClr val="black"/>
                </a:solidFill>
                <a:latin typeface="+mn-ea"/>
              </a:rPr>
              <a:t>Commitment Letter</a:t>
            </a:r>
            <a:r>
              <a:rPr lang="ja-JP" altLang="en-US" sz="1800" dirty="0">
                <a:solidFill>
                  <a:prstClr val="black"/>
                </a:solidFill>
                <a:latin typeface="+mn-ea"/>
              </a:rPr>
              <a:t>に署名し、</a:t>
            </a:r>
            <a:r>
              <a:rPr lang="en-US" altLang="ja-JP" sz="1800" dirty="0">
                <a:solidFill>
                  <a:prstClr val="black"/>
                </a:solidFill>
                <a:latin typeface="+mn-ea"/>
              </a:rPr>
              <a:t>SBT</a:t>
            </a:r>
            <a:r>
              <a:rPr lang="ja-JP" altLang="en-US" sz="1800" dirty="0">
                <a:solidFill>
                  <a:prstClr val="black"/>
                </a:solidFill>
                <a:latin typeface="+mn-ea"/>
              </a:rPr>
              <a:t>事務局に提出することで参加可能</a:t>
            </a:r>
            <a:r>
              <a:rPr lang="ja-JP" altLang="en-US" sz="1800" b="1" dirty="0">
                <a:solidFill>
                  <a:srgbClr val="FF0000"/>
                </a:solidFill>
                <a:latin typeface="+mn-ea"/>
              </a:rPr>
              <a:t>（</a:t>
            </a:r>
            <a:r>
              <a:rPr lang="en-US" altLang="ja-JP" sz="1800" b="1" dirty="0">
                <a:solidFill>
                  <a:srgbClr val="FF0000"/>
                </a:solidFill>
                <a:latin typeface="+mn-ea"/>
              </a:rPr>
              <a:t>SBT</a:t>
            </a:r>
            <a:r>
              <a:rPr lang="ja-JP" altLang="en-US" sz="1800" b="1" dirty="0">
                <a:solidFill>
                  <a:srgbClr val="FF0000"/>
                </a:solidFill>
                <a:latin typeface="+mn-ea"/>
              </a:rPr>
              <a:t>の目標申請とは異なる）</a:t>
            </a:r>
            <a:r>
              <a:rPr lang="ja-JP" altLang="en-US" sz="1800" dirty="0">
                <a:solidFill>
                  <a:prstClr val="black"/>
                </a:solidFill>
                <a:latin typeface="+mn-ea"/>
              </a:rPr>
              <a:t>。署名にあたり、以下の２つのいずれか、または両方を通じて、</a:t>
            </a:r>
            <a:r>
              <a:rPr lang="en-US" altLang="ja-JP" sz="1800" dirty="0">
                <a:solidFill>
                  <a:prstClr val="black"/>
                </a:solidFill>
                <a:latin typeface="+mn-ea"/>
              </a:rPr>
              <a:t>24</a:t>
            </a:r>
            <a:r>
              <a:rPr lang="ja-JP" altLang="en-US" sz="1800" dirty="0">
                <a:solidFill>
                  <a:prstClr val="black"/>
                </a:solidFill>
                <a:latin typeface="+mn-ea"/>
              </a:rPr>
              <a:t>ヶ月以内に自社の脱炭素計画を調整することを宣言する必要がある</a:t>
            </a:r>
          </a:p>
          <a:p>
            <a:pPr marL="628650" lvl="0" indent="-315913">
              <a:spcBef>
                <a:spcPts val="0"/>
              </a:spcBef>
              <a:buFont typeface="Wingdings" panose="05000000000000000000" pitchFamily="2" charset="2"/>
              <a:buChar char="Ø"/>
            </a:pPr>
            <a:r>
              <a:rPr lang="en-US" altLang="ja-JP" sz="1600" dirty="0">
                <a:solidFill>
                  <a:prstClr val="black"/>
                </a:solidFill>
                <a:latin typeface="+mn-ea"/>
              </a:rPr>
              <a:t>1.5℃ science-based emissions reduction targets</a:t>
            </a:r>
            <a:r>
              <a:rPr lang="ja-JP" altLang="en-US" sz="1600" dirty="0">
                <a:solidFill>
                  <a:prstClr val="black"/>
                </a:solidFill>
                <a:latin typeface="+mn-ea"/>
              </a:rPr>
              <a:t>：</a:t>
            </a:r>
            <a:br>
              <a:rPr lang="en-US" altLang="ja-JP" sz="1600" dirty="0">
                <a:solidFill>
                  <a:prstClr val="black"/>
                </a:solidFill>
                <a:latin typeface="+mn-ea"/>
              </a:rPr>
            </a:br>
            <a:r>
              <a:rPr lang="ja-JP" altLang="en-US" sz="1600" dirty="0">
                <a:solidFill>
                  <a:prstClr val="black"/>
                </a:solidFill>
                <a:latin typeface="+mn-ea"/>
              </a:rPr>
              <a:t>　関連する全てのスコープで、削減目標を</a:t>
            </a:r>
            <a:r>
              <a:rPr lang="en-US" altLang="ja-JP" sz="1600" dirty="0">
                <a:solidFill>
                  <a:prstClr val="black"/>
                </a:solidFill>
                <a:latin typeface="+mn-ea"/>
              </a:rPr>
              <a:t>1.5</a:t>
            </a:r>
            <a:r>
              <a:rPr lang="ja-JP" altLang="en-US" sz="1600" dirty="0">
                <a:solidFill>
                  <a:prstClr val="black"/>
                </a:solidFill>
                <a:latin typeface="+mn-ea"/>
              </a:rPr>
              <a:t>℃シナリオに合わせる</a:t>
            </a:r>
          </a:p>
          <a:p>
            <a:pPr marL="628650" lvl="0" indent="-315913">
              <a:spcBef>
                <a:spcPts val="0"/>
              </a:spcBef>
              <a:buFont typeface="Wingdings" panose="05000000000000000000" pitchFamily="2" charset="2"/>
              <a:buChar char="Ø"/>
            </a:pPr>
            <a:r>
              <a:rPr lang="en-US" altLang="ja-JP" sz="1600" dirty="0">
                <a:solidFill>
                  <a:prstClr val="black"/>
                </a:solidFill>
                <a:latin typeface="+mn-ea"/>
              </a:rPr>
              <a:t>Net-zero commitment and interim science-based reduction targets</a:t>
            </a:r>
            <a:r>
              <a:rPr lang="ja-JP" altLang="en-US" sz="1600" dirty="0">
                <a:solidFill>
                  <a:prstClr val="black"/>
                </a:solidFill>
                <a:latin typeface="+mn-ea"/>
              </a:rPr>
              <a:t>：</a:t>
            </a:r>
            <a:br>
              <a:rPr lang="en-US" altLang="ja-JP" sz="1600" dirty="0">
                <a:solidFill>
                  <a:prstClr val="black"/>
                </a:solidFill>
                <a:latin typeface="+mn-ea"/>
              </a:rPr>
            </a:br>
            <a:r>
              <a:rPr lang="ja-JP" altLang="en-US" sz="1600" dirty="0">
                <a:solidFill>
                  <a:prstClr val="black"/>
                </a:solidFill>
                <a:latin typeface="+mn-ea"/>
              </a:rPr>
              <a:t>　</a:t>
            </a:r>
            <a:r>
              <a:rPr lang="en-US" altLang="ja-JP" sz="1600" dirty="0">
                <a:solidFill>
                  <a:prstClr val="black"/>
                </a:solidFill>
                <a:latin typeface="+mn-ea"/>
              </a:rPr>
              <a:t>2050</a:t>
            </a:r>
            <a:r>
              <a:rPr lang="ja-JP" altLang="en-US" sz="1600" dirty="0">
                <a:solidFill>
                  <a:prstClr val="black"/>
                </a:solidFill>
                <a:latin typeface="+mn-ea"/>
              </a:rPr>
              <a:t>年までにネットゼロとなり、かつ、</a:t>
            </a:r>
            <a:r>
              <a:rPr lang="en-US" altLang="ja-JP" sz="1600" dirty="0">
                <a:solidFill>
                  <a:prstClr val="black"/>
                </a:solidFill>
                <a:latin typeface="+mn-ea"/>
              </a:rPr>
              <a:t>SBT</a:t>
            </a:r>
            <a:r>
              <a:rPr lang="ja-JP" altLang="en-US" sz="1600" dirty="0">
                <a:solidFill>
                  <a:prstClr val="black"/>
                </a:solidFill>
                <a:latin typeface="+mn-ea"/>
              </a:rPr>
              <a:t>の水準を満たす削減目標を設定する</a:t>
            </a:r>
          </a:p>
          <a:p>
            <a:pPr lvl="0">
              <a:spcBef>
                <a:spcPts val="600"/>
              </a:spcBef>
            </a:pPr>
            <a:r>
              <a:rPr lang="en-US" altLang="ja-JP" sz="1800" dirty="0">
                <a:solidFill>
                  <a:prstClr val="black"/>
                </a:solidFill>
                <a:latin typeface="+mn-ea"/>
              </a:rPr>
              <a:t>2022</a:t>
            </a:r>
            <a:r>
              <a:rPr lang="ja-JP" altLang="en-US" sz="1800" dirty="0">
                <a:solidFill>
                  <a:prstClr val="black"/>
                </a:solidFill>
                <a:latin typeface="+mn-ea"/>
              </a:rPr>
              <a:t>年</a:t>
            </a:r>
            <a:r>
              <a:rPr lang="en-US" altLang="ja-JP" sz="1800" dirty="0">
                <a:solidFill>
                  <a:prstClr val="black"/>
                </a:solidFill>
                <a:latin typeface="+mn-ea"/>
              </a:rPr>
              <a:t>3</a:t>
            </a:r>
            <a:r>
              <a:rPr lang="ja-JP" altLang="en-US" sz="1800" dirty="0">
                <a:solidFill>
                  <a:prstClr val="black"/>
                </a:solidFill>
                <a:latin typeface="+mn-ea"/>
              </a:rPr>
              <a:t>月</a:t>
            </a:r>
            <a:r>
              <a:rPr lang="en-US" altLang="ja-JP" sz="1800" dirty="0">
                <a:solidFill>
                  <a:prstClr val="black"/>
                </a:solidFill>
                <a:latin typeface="+mn-ea"/>
              </a:rPr>
              <a:t>3</a:t>
            </a:r>
            <a:r>
              <a:rPr lang="ja-JP" altLang="en-US" sz="1800" dirty="0">
                <a:solidFill>
                  <a:prstClr val="black"/>
                </a:solidFill>
                <a:latin typeface="+mn-ea"/>
              </a:rPr>
              <a:t>日時点で</a:t>
            </a:r>
            <a:r>
              <a:rPr lang="en-US" altLang="ja-JP" sz="1800" dirty="0">
                <a:solidFill>
                  <a:prstClr val="black"/>
                </a:solidFill>
                <a:latin typeface="+mn-ea"/>
              </a:rPr>
              <a:t>1,290</a:t>
            </a:r>
            <a:r>
              <a:rPr lang="ja-JP" altLang="en-US" sz="1800" dirty="0">
                <a:solidFill>
                  <a:prstClr val="black"/>
                </a:solidFill>
                <a:latin typeface="+mn-ea"/>
              </a:rPr>
              <a:t>社が</a:t>
            </a:r>
            <a:r>
              <a:rPr lang="en-US" altLang="ja-JP" sz="1800" dirty="0">
                <a:solidFill>
                  <a:prstClr val="black"/>
                </a:solidFill>
                <a:latin typeface="+mn-ea"/>
              </a:rPr>
              <a:t>1.5℃</a:t>
            </a:r>
            <a:r>
              <a:rPr lang="ja-JP" altLang="en-US" sz="1800" dirty="0">
                <a:solidFill>
                  <a:prstClr val="black"/>
                </a:solidFill>
                <a:latin typeface="+mn-ea"/>
              </a:rPr>
              <a:t>目標を目指すことを宣言。日本の宣言企業は</a:t>
            </a:r>
            <a:r>
              <a:rPr lang="en-US" altLang="ja-JP" sz="1800" dirty="0">
                <a:solidFill>
                  <a:prstClr val="black"/>
                </a:solidFill>
                <a:latin typeface="+mn-ea"/>
              </a:rPr>
              <a:t>41</a:t>
            </a:r>
            <a:r>
              <a:rPr lang="ja-JP" altLang="en-US" sz="1800" dirty="0">
                <a:solidFill>
                  <a:prstClr val="black"/>
                </a:solidFill>
                <a:latin typeface="+mn-ea"/>
              </a:rPr>
              <a:t>社</a:t>
            </a:r>
            <a:br>
              <a:rPr lang="en-US" altLang="ja-JP" sz="1800" dirty="0">
                <a:solidFill>
                  <a:prstClr val="black"/>
                </a:solidFill>
                <a:latin typeface="+mn-ea"/>
              </a:rPr>
            </a:br>
            <a:r>
              <a:rPr lang="ja-JP" altLang="en-US" sz="1400" dirty="0">
                <a:solidFill>
                  <a:prstClr val="black"/>
                </a:solidFill>
                <a:latin typeface="+mn-ea"/>
              </a:rPr>
              <a:t>（味の素、アスクル、アサヒグループ</a:t>
            </a:r>
            <a:r>
              <a:rPr lang="en-US" altLang="ja-JP" sz="1400" dirty="0">
                <a:solidFill>
                  <a:prstClr val="black"/>
                </a:solidFill>
                <a:latin typeface="+mn-ea"/>
              </a:rPr>
              <a:t>HD</a:t>
            </a:r>
            <a:r>
              <a:rPr lang="ja-JP" altLang="en-US" sz="1400" dirty="0" err="1">
                <a:solidFill>
                  <a:prstClr val="black"/>
                </a:solidFill>
                <a:latin typeface="+mn-ea"/>
              </a:rPr>
              <a:t>、</a:t>
            </a:r>
            <a:r>
              <a:rPr lang="ja-JP" altLang="en-US" sz="1400" dirty="0">
                <a:solidFill>
                  <a:prstClr val="black"/>
                </a:solidFill>
                <a:latin typeface="+mn-ea"/>
              </a:rPr>
              <a:t>アシックス、大和ハウス工業、デジタルグリッド、</a:t>
            </a:r>
            <a:r>
              <a:rPr lang="en-US" altLang="ja-JP" sz="1400" dirty="0">
                <a:solidFill>
                  <a:prstClr val="black"/>
                </a:solidFill>
                <a:latin typeface="+mn-ea"/>
              </a:rPr>
              <a:t>DMG</a:t>
            </a:r>
            <a:r>
              <a:rPr lang="ja-JP" altLang="en-US" sz="1400" dirty="0">
                <a:solidFill>
                  <a:prstClr val="black"/>
                </a:solidFill>
                <a:latin typeface="+mn-ea"/>
              </a:rPr>
              <a:t>森精機、エコワークス、</a:t>
            </a:r>
            <a:r>
              <a:rPr lang="en-US" altLang="ja-JP" sz="1400" dirty="0">
                <a:solidFill>
                  <a:prstClr val="black"/>
                </a:solidFill>
                <a:latin typeface="+mn-ea"/>
              </a:rPr>
              <a:t>EIZO</a:t>
            </a:r>
            <a:r>
              <a:rPr lang="ja-JP" altLang="en-US" sz="1400" dirty="0" err="1">
                <a:solidFill>
                  <a:prstClr val="black"/>
                </a:solidFill>
                <a:latin typeface="+mn-ea"/>
              </a:rPr>
              <a:t>、</a:t>
            </a:r>
            <a:r>
              <a:rPr lang="en-US" altLang="ja-JP" sz="1400" dirty="0">
                <a:solidFill>
                  <a:prstClr val="black"/>
                </a:solidFill>
                <a:latin typeface="+mn-ea"/>
              </a:rPr>
              <a:t>H.U.</a:t>
            </a:r>
            <a:r>
              <a:rPr lang="ja-JP" altLang="en-US" sz="1400" dirty="0">
                <a:solidFill>
                  <a:prstClr val="black"/>
                </a:solidFill>
                <a:latin typeface="+mn-ea"/>
              </a:rPr>
              <a:t>グループ</a:t>
            </a:r>
            <a:r>
              <a:rPr lang="en-US" altLang="ja-JP" sz="1400" dirty="0">
                <a:solidFill>
                  <a:prstClr val="black"/>
                </a:solidFill>
                <a:latin typeface="+mn-ea"/>
              </a:rPr>
              <a:t>HD</a:t>
            </a:r>
            <a:r>
              <a:rPr lang="ja-JP" altLang="en-US" sz="1400" dirty="0" err="1">
                <a:solidFill>
                  <a:prstClr val="black"/>
                </a:solidFill>
                <a:latin typeface="+mn-ea"/>
              </a:rPr>
              <a:t>、</a:t>
            </a:r>
            <a:r>
              <a:rPr lang="ja-JP" altLang="en-US" sz="1400" dirty="0">
                <a:solidFill>
                  <a:prstClr val="black"/>
                </a:solidFill>
                <a:latin typeface="+mn-ea"/>
              </a:rPr>
              <a:t>日立製作所、岩崎通信機、日本国土開発、花王、加山興業、キリン</a:t>
            </a:r>
            <a:r>
              <a:rPr lang="en-US" altLang="ja-JP" sz="1400" dirty="0">
                <a:solidFill>
                  <a:prstClr val="black"/>
                </a:solidFill>
                <a:latin typeface="+mn-ea"/>
              </a:rPr>
              <a:t>HD</a:t>
            </a:r>
            <a:r>
              <a:rPr lang="ja-JP" altLang="en-US" sz="1400" dirty="0" err="1">
                <a:solidFill>
                  <a:prstClr val="black"/>
                </a:solidFill>
                <a:latin typeface="+mn-ea"/>
              </a:rPr>
              <a:t>、</a:t>
            </a:r>
            <a:r>
              <a:rPr lang="ja-JP" altLang="en-US" sz="1400" dirty="0">
                <a:solidFill>
                  <a:prstClr val="black"/>
                </a:solidFill>
                <a:latin typeface="+mn-ea"/>
              </a:rPr>
              <a:t>国際航業、まち未来製作所、丸井グループ、三菱地所、ミズノ、日本電気、ニチリン、ニコン、日産自動車、野村総合研究所、</a:t>
            </a:r>
            <a:r>
              <a:rPr lang="en-US" altLang="ja-JP" sz="1400" dirty="0">
                <a:solidFill>
                  <a:prstClr val="black"/>
                </a:solidFill>
                <a:latin typeface="+mn-ea"/>
              </a:rPr>
              <a:t>NTT</a:t>
            </a:r>
            <a:r>
              <a:rPr lang="ja-JP" altLang="en-US" sz="1400" dirty="0">
                <a:solidFill>
                  <a:prstClr val="black"/>
                </a:solidFill>
                <a:latin typeface="+mn-ea"/>
              </a:rPr>
              <a:t>データ、小野薬品工業、大塚製薬、パナソニック、ルネサスエレクトロニクス、リコー、セコム、積水ハウス、ソニー、住友林業、サントリー食品インターナショナル、サントリー</a:t>
            </a:r>
            <a:r>
              <a:rPr lang="en-US" altLang="ja-JP" sz="1400" dirty="0">
                <a:solidFill>
                  <a:prstClr val="black"/>
                </a:solidFill>
                <a:latin typeface="+mn-ea"/>
              </a:rPr>
              <a:t>HD</a:t>
            </a:r>
            <a:r>
              <a:rPr lang="ja-JP" altLang="en-US" sz="1400" dirty="0" err="1">
                <a:solidFill>
                  <a:prstClr val="black"/>
                </a:solidFill>
                <a:latin typeface="+mn-ea"/>
              </a:rPr>
              <a:t>、</a:t>
            </a:r>
            <a:r>
              <a:rPr lang="ja-JP" altLang="en-US" sz="1400" dirty="0">
                <a:solidFill>
                  <a:prstClr val="black"/>
                </a:solidFill>
                <a:latin typeface="+mn-ea"/>
              </a:rPr>
              <a:t>武田薬品工業、東急不動産</a:t>
            </a:r>
            <a:r>
              <a:rPr lang="en-US" altLang="ja-JP" sz="1400" dirty="0">
                <a:solidFill>
                  <a:prstClr val="black"/>
                </a:solidFill>
                <a:latin typeface="+mn-ea"/>
              </a:rPr>
              <a:t>HD</a:t>
            </a:r>
            <a:r>
              <a:rPr lang="ja-JP" altLang="en-US" sz="1400" dirty="0" err="1">
                <a:solidFill>
                  <a:prstClr val="black"/>
                </a:solidFill>
                <a:latin typeface="+mn-ea"/>
              </a:rPr>
              <a:t>、</a:t>
            </a:r>
            <a:r>
              <a:rPr lang="ja-JP" altLang="en-US" sz="1400" dirty="0">
                <a:solidFill>
                  <a:prstClr val="black"/>
                </a:solidFill>
                <a:latin typeface="+mn-ea"/>
              </a:rPr>
              <a:t>ウェイストボックス）</a:t>
            </a:r>
            <a:endParaRPr lang="en-US" altLang="ja-JP" sz="1400" dirty="0">
              <a:solidFill>
                <a:prstClr val="black"/>
              </a:solidFill>
              <a:latin typeface="+mn-ea"/>
            </a:endParaRPr>
          </a:p>
          <a:p>
            <a:pPr lvl="0">
              <a:spcBef>
                <a:spcPts val="600"/>
              </a:spcBef>
            </a:pPr>
            <a:r>
              <a:rPr lang="ja-JP" altLang="en-US" sz="1800" dirty="0">
                <a:solidFill>
                  <a:prstClr val="black"/>
                </a:solidFill>
                <a:latin typeface="+mn-ea"/>
              </a:rPr>
              <a:t>ガイドラインにおいて以下のことが示されている</a:t>
            </a:r>
          </a:p>
          <a:p>
            <a:pPr marL="628650" indent="-315913">
              <a:spcBef>
                <a:spcPts val="0"/>
              </a:spcBef>
              <a:buFont typeface="Wingdings" panose="05000000000000000000" pitchFamily="2" charset="2"/>
              <a:buChar char="Ø"/>
            </a:pPr>
            <a:r>
              <a:rPr lang="en-US" altLang="ja-JP" sz="1600" dirty="0">
                <a:solidFill>
                  <a:prstClr val="black"/>
                </a:solidFill>
                <a:latin typeface="+mn-ea"/>
              </a:rPr>
              <a:t>Scope3</a:t>
            </a:r>
            <a:r>
              <a:rPr lang="ja-JP" altLang="en-US" sz="1600" dirty="0">
                <a:solidFill>
                  <a:prstClr val="black"/>
                </a:solidFill>
                <a:latin typeface="+mn-ea"/>
              </a:rPr>
              <a:t>排出量が</a:t>
            </a:r>
            <a:r>
              <a:rPr lang="en-US" altLang="ja-JP" sz="1600" dirty="0">
                <a:solidFill>
                  <a:prstClr val="black"/>
                </a:solidFill>
                <a:latin typeface="+mn-ea"/>
              </a:rPr>
              <a:t>Scope1+2+3</a:t>
            </a:r>
            <a:r>
              <a:rPr lang="ja-JP" altLang="en-US" sz="1600" dirty="0">
                <a:solidFill>
                  <a:prstClr val="black"/>
                </a:solidFill>
                <a:latin typeface="+mn-ea"/>
              </a:rPr>
              <a:t>排出量合計の</a:t>
            </a:r>
            <a:r>
              <a:rPr lang="en-US" altLang="ja-JP" sz="1600" dirty="0">
                <a:solidFill>
                  <a:prstClr val="black"/>
                </a:solidFill>
                <a:latin typeface="+mn-ea"/>
              </a:rPr>
              <a:t>40</a:t>
            </a:r>
            <a:r>
              <a:rPr lang="ja-JP" altLang="en-US" sz="1600" dirty="0">
                <a:solidFill>
                  <a:prstClr val="black"/>
                </a:solidFill>
                <a:latin typeface="+mn-ea"/>
              </a:rPr>
              <a:t>％以上の場合、</a:t>
            </a:r>
            <a:r>
              <a:rPr lang="en-US" altLang="ja-JP" sz="1600" dirty="0">
                <a:solidFill>
                  <a:prstClr val="black"/>
                </a:solidFill>
                <a:latin typeface="+mn-ea"/>
              </a:rPr>
              <a:t>Scope1</a:t>
            </a:r>
            <a:r>
              <a:rPr lang="ja-JP" altLang="en-US" sz="1600" dirty="0">
                <a:solidFill>
                  <a:prstClr val="black"/>
                </a:solidFill>
                <a:latin typeface="+mn-ea"/>
              </a:rPr>
              <a:t>・</a:t>
            </a:r>
            <a:r>
              <a:rPr lang="en-US" altLang="ja-JP" sz="1600" dirty="0">
                <a:solidFill>
                  <a:prstClr val="black"/>
                </a:solidFill>
                <a:latin typeface="+mn-ea"/>
              </a:rPr>
              <a:t>2</a:t>
            </a:r>
            <a:r>
              <a:rPr lang="ja-JP" altLang="en-US" sz="1600" dirty="0">
                <a:solidFill>
                  <a:prstClr val="black"/>
                </a:solidFill>
                <a:latin typeface="+mn-ea"/>
              </a:rPr>
              <a:t>のみならず、</a:t>
            </a:r>
            <a:r>
              <a:rPr lang="en-US" altLang="ja-JP" sz="1600" dirty="0">
                <a:solidFill>
                  <a:prstClr val="black"/>
                </a:solidFill>
                <a:latin typeface="+mn-ea"/>
              </a:rPr>
              <a:t>Scope3</a:t>
            </a:r>
            <a:r>
              <a:rPr lang="ja-JP" altLang="en-US" sz="1600" dirty="0">
                <a:solidFill>
                  <a:prstClr val="black"/>
                </a:solidFill>
                <a:latin typeface="+mn-ea"/>
              </a:rPr>
              <a:t>についても</a:t>
            </a:r>
            <a:r>
              <a:rPr lang="en-US" altLang="ja-JP" sz="1600" dirty="0">
                <a:solidFill>
                  <a:prstClr val="black"/>
                </a:solidFill>
                <a:latin typeface="+mn-ea"/>
              </a:rPr>
              <a:t>1.5℃</a:t>
            </a:r>
            <a:r>
              <a:rPr lang="ja-JP" altLang="en-US" sz="1600" dirty="0">
                <a:solidFill>
                  <a:prstClr val="black"/>
                </a:solidFill>
                <a:latin typeface="+mn-ea"/>
              </a:rPr>
              <a:t>水準を満たす必要がある</a:t>
            </a:r>
            <a:endParaRPr lang="en-US" altLang="ja-JP" sz="1600" dirty="0">
              <a:solidFill>
                <a:prstClr val="black"/>
              </a:solidFill>
              <a:latin typeface="+mn-ea"/>
            </a:endParaRPr>
          </a:p>
          <a:p>
            <a:pPr marL="628650" lvl="0" indent="-315913">
              <a:spcBef>
                <a:spcPts val="0"/>
              </a:spcBef>
              <a:buFont typeface="Wingdings" panose="05000000000000000000" pitchFamily="2" charset="2"/>
              <a:buChar char="Ø"/>
            </a:pPr>
            <a:r>
              <a:rPr lang="ja-JP" altLang="en-US" sz="1600" dirty="0">
                <a:solidFill>
                  <a:prstClr val="black"/>
                </a:solidFill>
                <a:latin typeface="+mn-ea"/>
              </a:rPr>
              <a:t>ネットゼロとは地球全体で</a:t>
            </a:r>
            <a:r>
              <a:rPr lang="en-US" altLang="ja-JP" sz="1600" dirty="0">
                <a:solidFill>
                  <a:prstClr val="black"/>
                </a:solidFill>
                <a:latin typeface="+mn-ea"/>
              </a:rPr>
              <a:t>GHG</a:t>
            </a:r>
            <a:r>
              <a:rPr lang="ja-JP" altLang="en-US" sz="1600" dirty="0">
                <a:solidFill>
                  <a:prstClr val="black"/>
                </a:solidFill>
                <a:latin typeface="+mn-ea"/>
              </a:rPr>
              <a:t>排出量と除去量が釣り合った状態を指す。</a:t>
            </a:r>
            <a:r>
              <a:rPr lang="en-US" altLang="ja-JP" sz="1600" dirty="0">
                <a:solidFill>
                  <a:prstClr val="black"/>
                </a:solidFill>
                <a:latin typeface="+mn-ea"/>
              </a:rPr>
              <a:t>2050</a:t>
            </a:r>
            <a:r>
              <a:rPr lang="ja-JP" altLang="en-US" sz="1600" dirty="0">
                <a:solidFill>
                  <a:prstClr val="black"/>
                </a:solidFill>
                <a:latin typeface="+mn-ea"/>
              </a:rPr>
              <a:t>年までのネットゼロを達成するために、企業には</a:t>
            </a:r>
            <a:r>
              <a:rPr lang="en-US" altLang="ja-JP" sz="1600" dirty="0">
                <a:solidFill>
                  <a:prstClr val="black"/>
                </a:solidFill>
                <a:latin typeface="+mn-ea"/>
              </a:rPr>
              <a:t>2050</a:t>
            </a:r>
            <a:r>
              <a:rPr lang="ja-JP" altLang="en-US" sz="1600" dirty="0">
                <a:solidFill>
                  <a:prstClr val="black"/>
                </a:solidFill>
                <a:latin typeface="+mn-ea"/>
              </a:rPr>
              <a:t>年のネットゼロ目標だけでなく、中間目標を設定することが期待される</a:t>
            </a:r>
          </a:p>
        </p:txBody>
      </p:sp>
      <p:sp>
        <p:nvSpPr>
          <p:cNvPr id="5" name="テキスト ボックス 11"/>
          <p:cNvSpPr txBox="1">
            <a:spLocks noChangeArrowheads="1"/>
          </p:cNvSpPr>
          <p:nvPr/>
        </p:nvSpPr>
        <p:spPr bwMode="auto">
          <a:xfrm>
            <a:off x="842140" y="7056334"/>
            <a:ext cx="878497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hangingPunct="1">
              <a:defRPr/>
            </a:pPr>
            <a:r>
              <a:rPr lang="en-US" altLang="ja-JP" sz="900" b="0" dirty="0">
                <a:solidFill>
                  <a:srgbClr val="000000"/>
                </a:solidFill>
                <a:latin typeface="Meiryo UI" pitchFamily="50" charset="-128"/>
                <a:ea typeface="Meiryo UI" pitchFamily="50" charset="-128"/>
                <a:cs typeface="Meiryo UI" pitchFamily="50" charset="-128"/>
              </a:rPr>
              <a:t>[</a:t>
            </a:r>
            <a:r>
              <a:rPr lang="ja-JP" altLang="en-US" sz="900" b="0" dirty="0">
                <a:solidFill>
                  <a:srgbClr val="000000"/>
                </a:solidFill>
                <a:latin typeface="Meiryo UI" pitchFamily="50" charset="-128"/>
                <a:ea typeface="Meiryo UI" pitchFamily="50" charset="-128"/>
                <a:cs typeface="Meiryo UI" pitchFamily="50" charset="-128"/>
              </a:rPr>
              <a:t>出所</a:t>
            </a:r>
            <a:r>
              <a:rPr lang="en-US" altLang="ja-JP" sz="900" b="0" dirty="0">
                <a:solidFill>
                  <a:srgbClr val="000000"/>
                </a:solidFill>
                <a:latin typeface="Meiryo UI" pitchFamily="50" charset="-128"/>
                <a:ea typeface="Meiryo UI" pitchFamily="50" charset="-128"/>
                <a:cs typeface="Meiryo UI" pitchFamily="50" charset="-128"/>
              </a:rPr>
              <a:t>]UN</a:t>
            </a:r>
            <a:r>
              <a:rPr lang="ja-JP" altLang="en-US" sz="900" b="0" dirty="0">
                <a:solidFill>
                  <a:srgbClr val="000000"/>
                </a:solidFill>
                <a:latin typeface="Meiryo UI" pitchFamily="50" charset="-128"/>
                <a:ea typeface="Meiryo UI" pitchFamily="50" charset="-128"/>
                <a:cs typeface="Meiryo UI" pitchFamily="50" charset="-128"/>
              </a:rPr>
              <a:t> </a:t>
            </a:r>
            <a:r>
              <a:rPr lang="en-US" altLang="ja-JP" sz="900" b="0" dirty="0">
                <a:solidFill>
                  <a:srgbClr val="000000"/>
                </a:solidFill>
                <a:latin typeface="Meiryo UI" pitchFamily="50" charset="-128"/>
                <a:ea typeface="Meiryo UI" pitchFamily="50" charset="-128"/>
                <a:cs typeface="Meiryo UI" pitchFamily="50" charset="-128"/>
              </a:rPr>
              <a:t>Global</a:t>
            </a:r>
            <a:r>
              <a:rPr lang="ja-JP" altLang="en-US" sz="900" b="0" dirty="0">
                <a:solidFill>
                  <a:srgbClr val="000000"/>
                </a:solidFill>
                <a:latin typeface="Meiryo UI" pitchFamily="50" charset="-128"/>
                <a:ea typeface="Meiryo UI" pitchFamily="50" charset="-128"/>
                <a:cs typeface="Meiryo UI" pitchFamily="50" charset="-128"/>
              </a:rPr>
              <a:t> </a:t>
            </a:r>
            <a:r>
              <a:rPr lang="en-US" altLang="ja-JP" sz="900" b="0" dirty="0">
                <a:solidFill>
                  <a:srgbClr val="000000"/>
                </a:solidFill>
                <a:latin typeface="Meiryo UI" pitchFamily="50" charset="-128"/>
                <a:ea typeface="Meiryo UI" pitchFamily="50" charset="-128"/>
                <a:cs typeface="Meiryo UI" pitchFamily="50" charset="-128"/>
              </a:rPr>
              <a:t>Compact </a:t>
            </a:r>
            <a:r>
              <a:rPr lang="ja-JP" altLang="en-US" sz="900" b="0" dirty="0">
                <a:solidFill>
                  <a:srgbClr val="000000"/>
                </a:solidFill>
                <a:latin typeface="Meiryo UI" pitchFamily="50" charset="-128"/>
                <a:ea typeface="Meiryo UI" pitchFamily="50" charset="-128"/>
                <a:cs typeface="Meiryo UI" pitchFamily="50" charset="-128"/>
              </a:rPr>
              <a:t>ホームページ　</a:t>
            </a:r>
            <a:r>
              <a:rPr lang="en-US" altLang="ja-JP" sz="900" b="0" dirty="0">
                <a:solidFill>
                  <a:srgbClr val="000000"/>
                </a:solidFill>
                <a:latin typeface="Meiryo UI" pitchFamily="50" charset="-128"/>
                <a:ea typeface="Meiryo UI" pitchFamily="50" charset="-128"/>
                <a:cs typeface="Meiryo UI" pitchFamily="50" charset="-128"/>
              </a:rPr>
              <a:t>Take</a:t>
            </a:r>
            <a:r>
              <a:rPr lang="ja-JP" altLang="en-US" sz="900" b="0" dirty="0">
                <a:solidFill>
                  <a:srgbClr val="000000"/>
                </a:solidFill>
                <a:latin typeface="Meiryo UI" pitchFamily="50" charset="-128"/>
                <a:ea typeface="Meiryo UI" pitchFamily="50" charset="-128"/>
                <a:cs typeface="Meiryo UI" pitchFamily="50" charset="-128"/>
              </a:rPr>
              <a:t> </a:t>
            </a:r>
            <a:r>
              <a:rPr lang="en-US" altLang="ja-JP" sz="900" b="0" dirty="0">
                <a:solidFill>
                  <a:srgbClr val="000000"/>
                </a:solidFill>
                <a:latin typeface="Meiryo UI" pitchFamily="50" charset="-128"/>
                <a:ea typeface="Meiryo UI" pitchFamily="50" charset="-128"/>
                <a:cs typeface="Meiryo UI" pitchFamily="50" charset="-128"/>
              </a:rPr>
              <a:t>Action</a:t>
            </a:r>
            <a:r>
              <a:rPr lang="ja-JP" altLang="en-US" sz="900" b="0" dirty="0">
                <a:solidFill>
                  <a:srgbClr val="000000"/>
                </a:solidFill>
                <a:latin typeface="Meiryo UI" pitchFamily="50" charset="-128"/>
                <a:ea typeface="Meiryo UI" pitchFamily="50" charset="-128"/>
                <a:cs typeface="Meiryo UI" pitchFamily="50" charset="-128"/>
              </a:rPr>
              <a:t>　（</a:t>
            </a:r>
            <a:r>
              <a:rPr lang="en-US" altLang="ja-JP" sz="900">
                <a:solidFill>
                  <a:srgbClr val="000000"/>
                </a:solidFill>
                <a:latin typeface="Meiryo UI" pitchFamily="50" charset="-128"/>
                <a:ea typeface="Meiryo UI" pitchFamily="50" charset="-128"/>
                <a:cs typeface="Meiryo UI" pitchFamily="50" charset="-128"/>
              </a:rPr>
              <a:t>https://www</a:t>
            </a:r>
            <a:r>
              <a:rPr lang="en-US" altLang="ja-JP" sz="900" dirty="0">
                <a:solidFill>
                  <a:srgbClr val="000000"/>
                </a:solidFill>
                <a:latin typeface="Meiryo UI" pitchFamily="50" charset="-128"/>
                <a:ea typeface="Meiryo UI" pitchFamily="50" charset="-128"/>
                <a:cs typeface="Meiryo UI" pitchFamily="50" charset="-128"/>
              </a:rPr>
              <a:t>.unglobalcompact</a:t>
            </a:r>
            <a:r>
              <a:rPr lang="en-US" altLang="ja-JP" sz="900">
                <a:solidFill>
                  <a:srgbClr val="000000"/>
                </a:solidFill>
                <a:latin typeface="Meiryo UI" pitchFamily="50" charset="-128"/>
                <a:ea typeface="Meiryo UI" pitchFamily="50" charset="-128"/>
                <a:cs typeface="Meiryo UI" pitchFamily="50" charset="-128"/>
              </a:rPr>
              <a:t>.org/take-action/events/climate-action-summit-2019/business-ambition/business-leaders-taking-action</a:t>
            </a:r>
            <a:r>
              <a:rPr lang="ja-JP" altLang="en-US" sz="900" b="0" dirty="0">
                <a:solidFill>
                  <a:srgbClr val="000000"/>
                </a:solidFill>
                <a:latin typeface="Meiryo UI" pitchFamily="50" charset="-128"/>
                <a:ea typeface="Meiryo UI" pitchFamily="50" charset="-128"/>
                <a:cs typeface="Meiryo UI" pitchFamily="50" charset="-128"/>
              </a:rPr>
              <a:t>）より作成</a:t>
            </a:r>
          </a:p>
        </p:txBody>
      </p:sp>
    </p:spTree>
    <p:extLst>
      <p:ext uri="{BB962C8B-B14F-4D97-AF65-F5344CB8AC3E}">
        <p14:creationId xmlns:p14="http://schemas.microsoft.com/office/powerpoint/2010/main" val="3289882680"/>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8EFA0E9B-9F04-4296-A40B-CF80463D00D0}"/>
              </a:ext>
            </a:extLst>
          </p:cNvPr>
          <p:cNvSpPr>
            <a:spLocks noGrp="1"/>
          </p:cNvSpPr>
          <p:nvPr>
            <p:ph type="title"/>
          </p:nvPr>
        </p:nvSpPr>
        <p:spPr/>
        <p:txBody>
          <a:bodyPr/>
          <a:lstStyle/>
          <a:p>
            <a:pPr marL="742950" indent="-742950">
              <a:buFont typeface="+mj-lt"/>
              <a:buAutoNum type="arabicPeriod" startAt="7"/>
            </a:pPr>
            <a:r>
              <a:rPr lang="en-US" altLang="ja-JP" dirty="0"/>
              <a:t>SBT</a:t>
            </a:r>
            <a:r>
              <a:rPr lang="ja-JP" altLang="en-US" dirty="0"/>
              <a:t>の認定基準</a:t>
            </a:r>
          </a:p>
        </p:txBody>
      </p:sp>
    </p:spTree>
    <p:extLst>
      <p:ext uri="{BB962C8B-B14F-4D97-AF65-F5344CB8AC3E}">
        <p14:creationId xmlns:p14="http://schemas.microsoft.com/office/powerpoint/2010/main" val="4243601613"/>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SBT</a:t>
            </a:r>
            <a:r>
              <a:rPr kumimoji="1" lang="ja-JP" altLang="en-US" dirty="0"/>
              <a:t>の考え方</a:t>
            </a:r>
          </a:p>
        </p:txBody>
      </p:sp>
      <p:sp>
        <p:nvSpPr>
          <p:cNvPr id="3" name="コンテンツ プレースホルダー 2"/>
          <p:cNvSpPr>
            <a:spLocks noGrp="1"/>
          </p:cNvSpPr>
          <p:nvPr>
            <p:ph sz="quarter" idx="12"/>
          </p:nvPr>
        </p:nvSpPr>
        <p:spPr>
          <a:xfrm>
            <a:off x="161925" y="1110920"/>
            <a:ext cx="10367963" cy="2173823"/>
          </a:xfrm>
        </p:spPr>
        <p:txBody>
          <a:bodyPr/>
          <a:lstStyle/>
          <a:p>
            <a:pPr marL="273050" indent="-273050"/>
            <a:r>
              <a:rPr lang="en-US" altLang="ja-JP" dirty="0"/>
              <a:t>SBT</a:t>
            </a:r>
            <a:r>
              <a:rPr lang="ja-JP" altLang="en-US" dirty="0"/>
              <a:t>の削減目標設定は下記の経路が基本となる</a:t>
            </a:r>
            <a:endParaRPr lang="en-US" altLang="ja-JP" dirty="0"/>
          </a:p>
          <a:p>
            <a:pPr marL="622300" indent="-342900">
              <a:lnSpc>
                <a:spcPts val="1800"/>
              </a:lnSpc>
              <a:buFont typeface="Wingdings" panose="05000000000000000000" pitchFamily="2" charset="2"/>
              <a:buChar char="l"/>
            </a:pPr>
            <a:r>
              <a:rPr lang="en-US" altLang="ja-JP" sz="1800" dirty="0"/>
              <a:t>Scope1,2</a:t>
            </a:r>
            <a:r>
              <a:rPr lang="ja-JP" altLang="en-US" sz="1800" dirty="0"/>
              <a:t>及び</a:t>
            </a:r>
            <a:r>
              <a:rPr lang="en-US" altLang="ja-JP" sz="1800" dirty="0"/>
              <a:t>Scope3</a:t>
            </a:r>
            <a:r>
              <a:rPr lang="ja-JP" altLang="en-US" sz="1800" dirty="0"/>
              <a:t>（該当する場合）について目標設定の必要がある</a:t>
            </a:r>
            <a:endParaRPr lang="en-US" altLang="ja-JP" sz="1800" dirty="0"/>
          </a:p>
          <a:p>
            <a:pPr marL="622300" indent="-342900">
              <a:lnSpc>
                <a:spcPts val="1800"/>
              </a:lnSpc>
              <a:buFont typeface="Wingdings" panose="05000000000000000000" pitchFamily="2" charset="2"/>
              <a:buChar char="l"/>
            </a:pPr>
            <a:r>
              <a:rPr lang="en-US" altLang="ja-JP" sz="1800" dirty="0"/>
              <a:t>Scope1,2</a:t>
            </a:r>
            <a:r>
              <a:rPr lang="ja-JP" altLang="en-US" sz="1800" dirty="0"/>
              <a:t>の目標は、セクター共通の水準としては「</a:t>
            </a:r>
            <a:r>
              <a:rPr lang="ja-JP" altLang="en-US" sz="1800" b="1" dirty="0">
                <a:solidFill>
                  <a:srgbClr val="FF0000"/>
                </a:solidFill>
              </a:rPr>
              <a:t>総量同量</a:t>
            </a:r>
            <a:r>
              <a:rPr lang="ja-JP" altLang="en-US" sz="1800" dirty="0"/>
              <a:t>」削減とする必要がある</a:t>
            </a:r>
            <a:endParaRPr lang="en-US" altLang="ja-JP" sz="1800" dirty="0"/>
          </a:p>
          <a:p>
            <a:pPr marL="622300" indent="-342900">
              <a:lnSpc>
                <a:spcPts val="1800"/>
              </a:lnSpc>
              <a:buFont typeface="Wingdings" panose="05000000000000000000" pitchFamily="2" charset="2"/>
              <a:buChar char="l"/>
            </a:pPr>
            <a:r>
              <a:rPr lang="en-US" altLang="ja-JP" sz="1800" dirty="0"/>
              <a:t>Scope3</a:t>
            </a:r>
            <a:r>
              <a:rPr lang="ja-JP" altLang="en-US" sz="1800" dirty="0"/>
              <a:t>の目標は、以下のいずれかを満たす「</a:t>
            </a:r>
            <a:r>
              <a:rPr lang="ja-JP" altLang="en-US" sz="1800" b="1" dirty="0">
                <a:solidFill>
                  <a:srgbClr val="FF0000"/>
                </a:solidFill>
              </a:rPr>
              <a:t>野心的な</a:t>
            </a:r>
            <a:r>
              <a:rPr lang="ja-JP" altLang="en-US" sz="1800" dirty="0"/>
              <a:t>」目標を設定する</a:t>
            </a:r>
            <a:endParaRPr lang="en-US" altLang="ja-JP" sz="1800" dirty="0"/>
          </a:p>
          <a:p>
            <a:pPr marL="0" indent="0">
              <a:lnSpc>
                <a:spcPts val="1800"/>
              </a:lnSpc>
              <a:buNone/>
            </a:pPr>
            <a:r>
              <a:rPr lang="ja-JP" altLang="en-US" sz="1800" dirty="0"/>
              <a:t>　　　　（総量削減か原単位削減、</a:t>
            </a:r>
            <a:r>
              <a:rPr lang="ja-JP" altLang="en-US" sz="1800"/>
              <a:t>あるいはサプライヤー</a:t>
            </a:r>
            <a:r>
              <a:rPr lang="en-US" altLang="ja-JP" sz="1800"/>
              <a:t>/</a:t>
            </a:r>
            <a:r>
              <a:rPr lang="ja-JP" altLang="en-US" sz="1800"/>
              <a:t>顧客</a:t>
            </a:r>
            <a:r>
              <a:rPr lang="ja-JP" altLang="en-US" sz="1800" dirty="0"/>
              <a:t>エンゲージメント目標）</a:t>
            </a:r>
            <a:endParaRPr lang="en-US" altLang="ja-JP" sz="1800" dirty="0"/>
          </a:p>
          <a:p>
            <a:pPr marL="622300" indent="-342900">
              <a:lnSpc>
                <a:spcPts val="1800"/>
              </a:lnSpc>
              <a:buFont typeface="Wingdings" panose="05000000000000000000" pitchFamily="2" charset="2"/>
              <a:buChar char="l"/>
            </a:pPr>
            <a:r>
              <a:rPr lang="ja-JP" altLang="en-US" sz="1800" dirty="0"/>
              <a:t>事業セクターによっては、</a:t>
            </a:r>
            <a:r>
              <a:rPr lang="ja-JP" altLang="en-US" sz="1800" u="sng" dirty="0"/>
              <a:t>セクターの特性を踏まえた算定手法</a:t>
            </a:r>
            <a:r>
              <a:rPr lang="ja-JP" altLang="en-US" sz="1800" dirty="0"/>
              <a:t>も用意されている</a:t>
            </a:r>
            <a:r>
              <a:rPr lang="ja-JP" altLang="en-US" sz="1800" b="1" dirty="0">
                <a:solidFill>
                  <a:srgbClr val="FF0000"/>
                </a:solidFill>
              </a:rPr>
              <a:t>（</a:t>
            </a:r>
            <a:r>
              <a:rPr lang="en-US" altLang="ja-JP" sz="1800" b="1" dirty="0">
                <a:solidFill>
                  <a:srgbClr val="FF0000"/>
                </a:solidFill>
              </a:rPr>
              <a:t>SDA</a:t>
            </a:r>
            <a:r>
              <a:rPr lang="ja-JP" altLang="en-US" sz="1800" b="1" dirty="0">
                <a:solidFill>
                  <a:srgbClr val="FF0000"/>
                </a:solidFill>
              </a:rPr>
              <a:t>）</a:t>
            </a:r>
          </a:p>
        </p:txBody>
      </p:sp>
      <p:cxnSp>
        <p:nvCxnSpPr>
          <p:cNvPr id="6" name="直線コネクタ 5"/>
          <p:cNvCxnSpPr>
            <a:cxnSpLocks noChangeAspect="1"/>
          </p:cNvCxnSpPr>
          <p:nvPr/>
        </p:nvCxnSpPr>
        <p:spPr bwMode="auto">
          <a:xfrm>
            <a:off x="2408634" y="4824790"/>
            <a:ext cx="3712613" cy="1818751"/>
          </a:xfrm>
          <a:prstGeom prst="line">
            <a:avLst/>
          </a:prstGeom>
          <a:noFill/>
          <a:ln w="28575" cap="flat" cmpd="sng" algn="ctr">
            <a:solidFill>
              <a:srgbClr val="FF0000"/>
            </a:solidFill>
            <a:prstDash val="dash"/>
            <a:headEnd type="none" w="med" len="med"/>
            <a:tailEnd type="none" w="med" len="med"/>
          </a:ln>
          <a:effectLst/>
        </p:spPr>
      </p:cxnSp>
      <p:cxnSp>
        <p:nvCxnSpPr>
          <p:cNvPr id="7" name="直線コネクタ 6"/>
          <p:cNvCxnSpPr>
            <a:cxnSpLocks noChangeAspect="1"/>
          </p:cNvCxnSpPr>
          <p:nvPr/>
        </p:nvCxnSpPr>
        <p:spPr bwMode="auto">
          <a:xfrm>
            <a:off x="2389258" y="4879182"/>
            <a:ext cx="3702370" cy="1188000"/>
          </a:xfrm>
          <a:prstGeom prst="line">
            <a:avLst/>
          </a:prstGeom>
          <a:noFill/>
          <a:ln w="28575" cap="flat" cmpd="sng" algn="ctr">
            <a:solidFill>
              <a:srgbClr val="00B050"/>
            </a:solidFill>
            <a:prstDash val="dash"/>
            <a:round/>
            <a:headEnd type="none" w="med" len="med"/>
            <a:tailEnd type="none" w="med" len="med"/>
          </a:ln>
          <a:effectLst/>
        </p:spPr>
      </p:cxnSp>
      <p:cxnSp>
        <p:nvCxnSpPr>
          <p:cNvPr id="8" name="直線矢印コネクタ 7"/>
          <p:cNvCxnSpPr/>
          <p:nvPr/>
        </p:nvCxnSpPr>
        <p:spPr bwMode="auto">
          <a:xfrm>
            <a:off x="2010111" y="6967282"/>
            <a:ext cx="4680000" cy="0"/>
          </a:xfrm>
          <a:prstGeom prst="straightConnector1">
            <a:avLst/>
          </a:prstGeom>
          <a:noFill/>
          <a:ln w="38100" cap="flat" cmpd="sng" algn="ctr">
            <a:solidFill>
              <a:sysClr val="windowText" lastClr="000000"/>
            </a:solidFill>
            <a:prstDash val="solid"/>
            <a:round/>
            <a:headEnd type="none" w="med" len="med"/>
            <a:tailEnd type="triangle"/>
          </a:ln>
          <a:effectLst/>
        </p:spPr>
      </p:cxnSp>
      <p:cxnSp>
        <p:nvCxnSpPr>
          <p:cNvPr id="9" name="直線矢印コネクタ 8"/>
          <p:cNvCxnSpPr/>
          <p:nvPr/>
        </p:nvCxnSpPr>
        <p:spPr bwMode="auto">
          <a:xfrm flipV="1">
            <a:off x="2010111" y="3906942"/>
            <a:ext cx="0" cy="3060000"/>
          </a:xfrm>
          <a:prstGeom prst="straightConnector1">
            <a:avLst/>
          </a:prstGeom>
          <a:noFill/>
          <a:ln w="38100" cap="flat" cmpd="sng" algn="ctr">
            <a:solidFill>
              <a:sysClr val="windowText" lastClr="000000"/>
            </a:solidFill>
            <a:prstDash val="solid"/>
            <a:round/>
            <a:headEnd type="none" w="med" len="med"/>
            <a:tailEnd type="triangle"/>
          </a:ln>
          <a:effectLst/>
        </p:spPr>
      </p:cxnSp>
      <p:sp>
        <p:nvSpPr>
          <p:cNvPr id="10" name="テキスト ボックス 9"/>
          <p:cNvSpPr txBox="1"/>
          <p:nvPr/>
        </p:nvSpPr>
        <p:spPr bwMode="auto">
          <a:xfrm>
            <a:off x="6170036" y="5846813"/>
            <a:ext cx="3459601" cy="415498"/>
          </a:xfrm>
          <a:prstGeom prst="rect">
            <a:avLst/>
          </a:prstGeom>
          <a:noFill/>
          <a:ln w="9525">
            <a:noFill/>
            <a:miter lim="800000"/>
            <a:headEnd/>
            <a:tailEnd/>
          </a:ln>
        </p:spPr>
        <p:txBody>
          <a:bodyPr wrap="none" rtlCol="0">
            <a:spAutoFit/>
          </a:bodyPr>
          <a:lstStyle/>
          <a:p>
            <a:pPr defTabSz="914400"/>
            <a:r>
              <a:rPr lang="ja-JP" altLang="en-US" sz="2100" u="sng" dirty="0">
                <a:solidFill>
                  <a:srgbClr val="FF0000"/>
                </a:solidFill>
                <a:latin typeface="Meiryo UI" panose="020B0604030504040204" pitchFamily="50" charset="-128"/>
                <a:cs typeface="Meiryo UI" panose="020B0604030504040204" pitchFamily="50" charset="-128"/>
              </a:rPr>
              <a:t>毎年</a:t>
            </a:r>
            <a:r>
              <a:rPr lang="en-US" altLang="ja-JP" sz="2100" u="sng" dirty="0">
                <a:solidFill>
                  <a:srgbClr val="FF0000"/>
                </a:solidFill>
                <a:latin typeface="Meiryo UI" panose="020B0604030504040204" pitchFamily="50" charset="-128"/>
                <a:cs typeface="Meiryo UI" panose="020B0604030504040204" pitchFamily="50" charset="-128"/>
              </a:rPr>
              <a:t>2.5%</a:t>
            </a:r>
            <a:r>
              <a:rPr lang="ja-JP" altLang="en-US" sz="2100" u="sng" dirty="0">
                <a:solidFill>
                  <a:srgbClr val="FF0000"/>
                </a:solidFill>
                <a:latin typeface="Meiryo UI" panose="020B0604030504040204" pitchFamily="50" charset="-128"/>
                <a:cs typeface="Meiryo UI" panose="020B0604030504040204" pitchFamily="50" charset="-128"/>
              </a:rPr>
              <a:t>削減（</a:t>
            </a:r>
            <a:r>
              <a:rPr lang="en-US" altLang="ja-JP" sz="2100" u="sng" dirty="0">
                <a:solidFill>
                  <a:srgbClr val="FF0000"/>
                </a:solidFill>
                <a:latin typeface="Meiryo UI" panose="020B0604030504040204" pitchFamily="50" charset="-128"/>
                <a:cs typeface="Meiryo UI" panose="020B0604030504040204" pitchFamily="50" charset="-128"/>
              </a:rPr>
              <a:t>Scope3</a:t>
            </a:r>
            <a:r>
              <a:rPr lang="ja-JP" altLang="en-US" sz="2100" u="sng" dirty="0">
                <a:solidFill>
                  <a:srgbClr val="FF0000"/>
                </a:solidFill>
                <a:latin typeface="Meiryo UI" panose="020B0604030504040204" pitchFamily="50" charset="-128"/>
                <a:cs typeface="Meiryo UI" panose="020B0604030504040204" pitchFamily="50" charset="-128"/>
              </a:rPr>
              <a:t>）</a:t>
            </a:r>
          </a:p>
        </p:txBody>
      </p:sp>
      <p:sp>
        <p:nvSpPr>
          <p:cNvPr id="11" name="テキスト ボックス 10"/>
          <p:cNvSpPr txBox="1"/>
          <p:nvPr/>
        </p:nvSpPr>
        <p:spPr bwMode="auto">
          <a:xfrm>
            <a:off x="2273258" y="6984444"/>
            <a:ext cx="877163" cy="369332"/>
          </a:xfrm>
          <a:prstGeom prst="rect">
            <a:avLst/>
          </a:prstGeom>
          <a:noFill/>
          <a:ln w="9525">
            <a:noFill/>
            <a:miter lim="800000"/>
            <a:headEnd/>
            <a:tailEnd/>
          </a:ln>
        </p:spPr>
        <p:txBody>
          <a:bodyPr wrap="none" rtlCol="0">
            <a:spAutoFit/>
          </a:bodyPr>
          <a:lstStyle/>
          <a:p>
            <a:pPr defTabSz="914400"/>
            <a:r>
              <a:rPr lang="ja-JP" altLang="en-US" dirty="0">
                <a:solidFill>
                  <a:prstClr val="black"/>
                </a:solidFill>
                <a:latin typeface="Meiryo UI" panose="020B0604030504040204" pitchFamily="50" charset="-128"/>
                <a:cs typeface="Meiryo UI" panose="020B0604030504040204" pitchFamily="50" charset="-128"/>
              </a:rPr>
              <a:t>申請時</a:t>
            </a:r>
            <a:endParaRPr lang="ja-JP" altLang="en-US" sz="1800" dirty="0">
              <a:solidFill>
                <a:prstClr val="black"/>
              </a:solidFill>
              <a:latin typeface="Meiryo UI" panose="020B0604030504040204" pitchFamily="50" charset="-128"/>
              <a:cs typeface="Meiryo UI" panose="020B0604030504040204" pitchFamily="50" charset="-128"/>
            </a:endParaRPr>
          </a:p>
        </p:txBody>
      </p:sp>
      <p:sp>
        <p:nvSpPr>
          <p:cNvPr id="12" name="テキスト ボックス 11"/>
          <p:cNvSpPr txBox="1"/>
          <p:nvPr/>
        </p:nvSpPr>
        <p:spPr bwMode="auto">
          <a:xfrm>
            <a:off x="3452458" y="6984444"/>
            <a:ext cx="1575969" cy="369332"/>
          </a:xfrm>
          <a:prstGeom prst="rect">
            <a:avLst/>
          </a:prstGeom>
          <a:noFill/>
          <a:ln w="9525">
            <a:noFill/>
            <a:miter lim="800000"/>
            <a:headEnd/>
            <a:tailEnd/>
          </a:ln>
        </p:spPr>
        <p:txBody>
          <a:bodyPr wrap="square" rtlCol="0">
            <a:spAutoFit/>
          </a:bodyPr>
          <a:lstStyle/>
          <a:p>
            <a:pPr algn="ctr" defTabSz="914400"/>
            <a:r>
              <a:rPr lang="ja-JP" altLang="en-US" sz="1800" dirty="0">
                <a:solidFill>
                  <a:prstClr val="black"/>
                </a:solidFill>
                <a:latin typeface="Meiryo UI" panose="020B0604030504040204" pitchFamily="50" charset="-128"/>
                <a:cs typeface="Meiryo UI" panose="020B0604030504040204" pitchFamily="50" charset="-128"/>
              </a:rPr>
              <a:t>目標年</a:t>
            </a:r>
          </a:p>
        </p:txBody>
      </p:sp>
      <p:sp>
        <p:nvSpPr>
          <p:cNvPr id="13" name="テキスト ボックス 12"/>
          <p:cNvSpPr txBox="1"/>
          <p:nvPr/>
        </p:nvSpPr>
        <p:spPr bwMode="auto">
          <a:xfrm>
            <a:off x="6170036" y="6388926"/>
            <a:ext cx="3720890" cy="415498"/>
          </a:xfrm>
          <a:prstGeom prst="rect">
            <a:avLst/>
          </a:prstGeom>
          <a:noFill/>
          <a:ln w="9525">
            <a:noFill/>
            <a:miter lim="800000"/>
            <a:headEnd/>
            <a:tailEnd/>
          </a:ln>
        </p:spPr>
        <p:txBody>
          <a:bodyPr wrap="none" rtlCol="0">
            <a:spAutoFit/>
          </a:bodyPr>
          <a:lstStyle/>
          <a:p>
            <a:pPr defTabSz="914400"/>
            <a:r>
              <a:rPr lang="ja-JP" altLang="en-US" sz="2100" u="sng" dirty="0">
                <a:solidFill>
                  <a:srgbClr val="FF0000"/>
                </a:solidFill>
                <a:latin typeface="Meiryo UI" panose="020B0604030504040204" pitchFamily="50" charset="-128"/>
                <a:cs typeface="Meiryo UI" panose="020B0604030504040204" pitchFamily="50" charset="-128"/>
              </a:rPr>
              <a:t>毎年</a:t>
            </a:r>
            <a:r>
              <a:rPr lang="en-US" altLang="ja-JP" sz="2100" u="sng" dirty="0">
                <a:solidFill>
                  <a:srgbClr val="FF0000"/>
                </a:solidFill>
                <a:latin typeface="Meiryo UI" panose="020B0604030504040204" pitchFamily="50" charset="-128"/>
                <a:cs typeface="Meiryo UI" panose="020B0604030504040204" pitchFamily="50" charset="-128"/>
              </a:rPr>
              <a:t>4.2%</a:t>
            </a:r>
            <a:r>
              <a:rPr lang="ja-JP" altLang="en-US" sz="2100" u="sng" dirty="0">
                <a:solidFill>
                  <a:srgbClr val="FF0000"/>
                </a:solidFill>
                <a:latin typeface="Meiryo UI" panose="020B0604030504040204" pitchFamily="50" charset="-128"/>
                <a:cs typeface="Meiryo UI" panose="020B0604030504040204" pitchFamily="50" charset="-128"/>
              </a:rPr>
              <a:t>削減（</a:t>
            </a:r>
            <a:r>
              <a:rPr lang="en-US" altLang="ja-JP" sz="2100" u="sng" dirty="0">
                <a:solidFill>
                  <a:srgbClr val="FF0000"/>
                </a:solidFill>
                <a:latin typeface="Meiryo UI" panose="020B0604030504040204" pitchFamily="50" charset="-128"/>
                <a:cs typeface="Meiryo UI" panose="020B0604030504040204" pitchFamily="50" charset="-128"/>
              </a:rPr>
              <a:t>Scope1,2</a:t>
            </a:r>
            <a:r>
              <a:rPr lang="ja-JP" altLang="en-US" sz="2100" u="sng" dirty="0">
                <a:solidFill>
                  <a:srgbClr val="FF0000"/>
                </a:solidFill>
                <a:latin typeface="Meiryo UI" panose="020B0604030504040204" pitchFamily="50" charset="-128"/>
                <a:cs typeface="Meiryo UI" panose="020B0604030504040204" pitchFamily="50" charset="-128"/>
              </a:rPr>
              <a:t>）</a:t>
            </a:r>
          </a:p>
        </p:txBody>
      </p:sp>
      <p:cxnSp>
        <p:nvCxnSpPr>
          <p:cNvPr id="14" name="直線矢印コネクタ 13"/>
          <p:cNvCxnSpPr/>
          <p:nvPr/>
        </p:nvCxnSpPr>
        <p:spPr bwMode="auto">
          <a:xfrm flipV="1">
            <a:off x="3580715" y="5013048"/>
            <a:ext cx="1217977" cy="0"/>
          </a:xfrm>
          <a:prstGeom prst="straightConnector1">
            <a:avLst/>
          </a:prstGeom>
          <a:noFill/>
          <a:ln w="28575" cap="flat" cmpd="sng" algn="ctr">
            <a:solidFill>
              <a:srgbClr val="0A50A0"/>
            </a:solidFill>
            <a:prstDash val="dash"/>
            <a:round/>
            <a:headEnd type="triangle"/>
            <a:tailEnd type="triangle"/>
          </a:ln>
          <a:effectLst/>
        </p:spPr>
      </p:cxnSp>
      <p:sp>
        <p:nvSpPr>
          <p:cNvPr id="15" name="角丸四角形 14"/>
          <p:cNvSpPr/>
          <p:nvPr/>
        </p:nvSpPr>
        <p:spPr bwMode="auto">
          <a:xfrm>
            <a:off x="3577993" y="5135602"/>
            <a:ext cx="1242728" cy="1827848"/>
          </a:xfrm>
          <a:prstGeom prst="roundRect">
            <a:avLst>
              <a:gd name="adj" fmla="val 19267"/>
            </a:avLst>
          </a:prstGeom>
          <a:noFill/>
          <a:ln w="28575">
            <a:solidFill>
              <a:srgbClr val="0A50A0"/>
            </a:solidFill>
            <a:round/>
            <a:headEnd/>
            <a:tailEnd/>
          </a:ln>
        </p:spPr>
        <p:txBody>
          <a:bodyPr wrap="square" lIns="0" tIns="0" rIns="0" bIns="0" rtlCol="0" anchor="ctr">
            <a:noAutofit/>
          </a:bodyPr>
          <a:lstStyle/>
          <a:p>
            <a:pPr marL="542925" indent="-542925" algn="just" defTabSz="914400">
              <a:lnSpc>
                <a:spcPct val="120000"/>
              </a:lnSpc>
              <a:spcBef>
                <a:spcPct val="0"/>
              </a:spcBef>
              <a:spcAft>
                <a:spcPct val="50000"/>
              </a:spcAft>
            </a:pPr>
            <a:endParaRPr lang="ja-JP" altLang="en-US" sz="2800" b="1" dirty="0">
              <a:solidFill>
                <a:prstClr val="black"/>
              </a:solidFill>
              <a:latin typeface="Meiryo UI" panose="020B0604030504040204" pitchFamily="50" charset="-128"/>
              <a:cs typeface="Meiryo UI" panose="020B0604030504040204" pitchFamily="50" charset="-128"/>
            </a:endParaRPr>
          </a:p>
        </p:txBody>
      </p:sp>
      <p:sp>
        <p:nvSpPr>
          <p:cNvPr id="16" name="テキスト ボックス 15"/>
          <p:cNvSpPr txBox="1"/>
          <p:nvPr/>
        </p:nvSpPr>
        <p:spPr bwMode="auto">
          <a:xfrm>
            <a:off x="3553567" y="5995270"/>
            <a:ext cx="1210589" cy="707886"/>
          </a:xfrm>
          <a:prstGeom prst="rect">
            <a:avLst/>
          </a:prstGeom>
          <a:noFill/>
          <a:ln w="9525">
            <a:noFill/>
            <a:miter lim="800000"/>
            <a:headEnd/>
            <a:tailEnd/>
          </a:ln>
        </p:spPr>
        <p:txBody>
          <a:bodyPr wrap="none" rtlCol="0">
            <a:spAutoFit/>
          </a:bodyPr>
          <a:lstStyle/>
          <a:p>
            <a:pPr algn="ctr" defTabSz="914400"/>
            <a:r>
              <a:rPr lang="ja-JP" altLang="en-US" sz="2000" b="1" u="sng" dirty="0">
                <a:solidFill>
                  <a:srgbClr val="0A50A0"/>
                </a:solidFill>
                <a:latin typeface="Meiryo UI" panose="020B0604030504040204" pitchFamily="50" charset="-128"/>
                <a:cs typeface="Meiryo UI" panose="020B0604030504040204" pitchFamily="50" charset="-128"/>
              </a:rPr>
              <a:t>④目標値</a:t>
            </a:r>
            <a:endParaRPr lang="en-US" altLang="ja-JP" sz="2000" b="1" u="sng" dirty="0">
              <a:solidFill>
                <a:srgbClr val="0A50A0"/>
              </a:solidFill>
              <a:latin typeface="Meiryo UI" panose="020B0604030504040204" pitchFamily="50" charset="-128"/>
              <a:cs typeface="Meiryo UI" panose="020B0604030504040204" pitchFamily="50" charset="-128"/>
            </a:endParaRPr>
          </a:p>
          <a:p>
            <a:pPr algn="ctr" defTabSz="914400"/>
            <a:r>
              <a:rPr lang="ja-JP" altLang="en-US" sz="2000" b="1" u="sng" dirty="0">
                <a:solidFill>
                  <a:srgbClr val="0A50A0"/>
                </a:solidFill>
                <a:latin typeface="Meiryo UI" panose="020B0604030504040204" pitchFamily="50" charset="-128"/>
                <a:cs typeface="Meiryo UI" panose="020B0604030504040204" pitchFamily="50" charset="-128"/>
              </a:rPr>
              <a:t>の決定</a:t>
            </a:r>
          </a:p>
        </p:txBody>
      </p:sp>
      <p:sp>
        <p:nvSpPr>
          <p:cNvPr id="17" name="テキスト ボックス 16"/>
          <p:cNvSpPr txBox="1"/>
          <p:nvPr/>
        </p:nvSpPr>
        <p:spPr bwMode="auto">
          <a:xfrm>
            <a:off x="2603856" y="3921769"/>
            <a:ext cx="3163271" cy="1015663"/>
          </a:xfrm>
          <a:prstGeom prst="rect">
            <a:avLst/>
          </a:prstGeom>
          <a:noFill/>
          <a:ln w="9525">
            <a:noFill/>
            <a:miter lim="800000"/>
            <a:headEnd/>
            <a:tailEnd/>
          </a:ln>
        </p:spPr>
        <p:txBody>
          <a:bodyPr wrap="square" rtlCol="0">
            <a:spAutoFit/>
          </a:bodyPr>
          <a:lstStyle/>
          <a:p>
            <a:pPr algn="ctr" defTabSz="914400"/>
            <a:r>
              <a:rPr lang="ja-JP" altLang="en-US" sz="2000" dirty="0">
                <a:solidFill>
                  <a:srgbClr val="0A50A0"/>
                </a:solidFill>
                <a:latin typeface="Meiryo UI" panose="020B0604030504040204" pitchFamily="50" charset="-128"/>
                <a:cs typeface="Meiryo UI" panose="020B0604030504040204" pitchFamily="50" charset="-128"/>
              </a:rPr>
              <a:t>③</a:t>
            </a:r>
            <a:r>
              <a:rPr lang="en-US" altLang="ja-JP" sz="2000" dirty="0">
                <a:solidFill>
                  <a:srgbClr val="0A50A0"/>
                </a:solidFill>
                <a:latin typeface="Meiryo UI" panose="020B0604030504040204" pitchFamily="50" charset="-128"/>
                <a:cs typeface="Meiryo UI" panose="020B0604030504040204" pitchFamily="50" charset="-128"/>
              </a:rPr>
              <a:t>SBT</a:t>
            </a:r>
            <a:r>
              <a:rPr lang="ja-JP" altLang="en-US" sz="2000" dirty="0">
                <a:solidFill>
                  <a:srgbClr val="0A50A0"/>
                </a:solidFill>
                <a:latin typeface="Meiryo UI" panose="020B0604030504040204" pitchFamily="50" charset="-128"/>
                <a:cs typeface="Meiryo UI" panose="020B0604030504040204" pitchFamily="50" charset="-128"/>
              </a:rPr>
              <a:t>目標年を</a:t>
            </a:r>
            <a:endParaRPr lang="en-US" altLang="ja-JP" sz="2000" dirty="0">
              <a:solidFill>
                <a:srgbClr val="0A50A0"/>
              </a:solidFill>
              <a:latin typeface="Meiryo UI" panose="020B0604030504040204" pitchFamily="50" charset="-128"/>
              <a:cs typeface="Meiryo UI" panose="020B0604030504040204" pitchFamily="50" charset="-128"/>
            </a:endParaRPr>
          </a:p>
          <a:p>
            <a:pPr algn="ctr" defTabSz="914400"/>
            <a:r>
              <a:rPr lang="ja-JP" altLang="en-US" sz="2000" u="sng" dirty="0">
                <a:solidFill>
                  <a:srgbClr val="0A50A0"/>
                </a:solidFill>
                <a:latin typeface="Meiryo UI" panose="020B0604030504040204" pitchFamily="50" charset="-128"/>
                <a:cs typeface="Meiryo UI" panose="020B0604030504040204" pitchFamily="50" charset="-128"/>
              </a:rPr>
              <a:t>申請時より</a:t>
            </a:r>
            <a:r>
              <a:rPr lang="en-US" altLang="ja-JP" sz="2000" u="sng" dirty="0">
                <a:solidFill>
                  <a:srgbClr val="0A50A0"/>
                </a:solidFill>
                <a:latin typeface="Meiryo UI" panose="020B0604030504040204" pitchFamily="50" charset="-128"/>
                <a:cs typeface="Meiryo UI" panose="020B0604030504040204" pitchFamily="50" charset="-128"/>
              </a:rPr>
              <a:t>5</a:t>
            </a:r>
            <a:r>
              <a:rPr lang="ja-JP" altLang="en-US" sz="2000" u="sng" dirty="0">
                <a:solidFill>
                  <a:srgbClr val="0A50A0"/>
                </a:solidFill>
                <a:latin typeface="Meiryo UI" panose="020B0604030504040204" pitchFamily="50" charset="-128"/>
                <a:cs typeface="Meiryo UI" panose="020B0604030504040204" pitchFamily="50" charset="-128"/>
              </a:rPr>
              <a:t>年～</a:t>
            </a:r>
            <a:r>
              <a:rPr lang="en-US" altLang="ja-JP" sz="2000" u="sng" dirty="0">
                <a:solidFill>
                  <a:srgbClr val="0A50A0"/>
                </a:solidFill>
                <a:latin typeface="Meiryo UI" panose="020B0604030504040204" pitchFamily="50" charset="-128"/>
                <a:cs typeface="Meiryo UI" panose="020B0604030504040204" pitchFamily="50" charset="-128"/>
              </a:rPr>
              <a:t>10</a:t>
            </a:r>
            <a:r>
              <a:rPr lang="ja-JP" altLang="en-US" sz="2000" u="sng" dirty="0">
                <a:solidFill>
                  <a:srgbClr val="0A50A0"/>
                </a:solidFill>
                <a:latin typeface="Meiryo UI" panose="020B0604030504040204" pitchFamily="50" charset="-128"/>
                <a:cs typeface="Meiryo UI" panose="020B0604030504040204" pitchFamily="50" charset="-128"/>
              </a:rPr>
              <a:t>年先</a:t>
            </a:r>
            <a:endParaRPr lang="en-US" altLang="ja-JP" sz="2000" u="sng" dirty="0">
              <a:solidFill>
                <a:srgbClr val="0A50A0"/>
              </a:solidFill>
              <a:latin typeface="Meiryo UI" panose="020B0604030504040204" pitchFamily="50" charset="-128"/>
              <a:cs typeface="Meiryo UI" panose="020B0604030504040204" pitchFamily="50" charset="-128"/>
            </a:endParaRPr>
          </a:p>
          <a:p>
            <a:pPr algn="ctr" defTabSz="914400"/>
            <a:r>
              <a:rPr lang="ja-JP" altLang="en-US" sz="2000" dirty="0">
                <a:solidFill>
                  <a:srgbClr val="0A50A0"/>
                </a:solidFill>
                <a:latin typeface="Meiryo UI" panose="020B0604030504040204" pitchFamily="50" charset="-128"/>
                <a:cs typeface="Meiryo UI" panose="020B0604030504040204" pitchFamily="50" charset="-128"/>
              </a:rPr>
              <a:t>の範囲から選択</a:t>
            </a:r>
          </a:p>
        </p:txBody>
      </p:sp>
      <p:sp>
        <p:nvSpPr>
          <p:cNvPr id="18" name="テキスト ボックス 17"/>
          <p:cNvSpPr txBox="1"/>
          <p:nvPr/>
        </p:nvSpPr>
        <p:spPr bwMode="auto">
          <a:xfrm>
            <a:off x="823639" y="4349487"/>
            <a:ext cx="1250663" cy="338554"/>
          </a:xfrm>
          <a:prstGeom prst="rect">
            <a:avLst/>
          </a:prstGeom>
          <a:noFill/>
          <a:ln w="9525">
            <a:noFill/>
            <a:miter lim="800000"/>
            <a:headEnd/>
            <a:tailEnd/>
          </a:ln>
        </p:spPr>
        <p:txBody>
          <a:bodyPr wrap="none" rtlCol="0">
            <a:spAutoFit/>
          </a:bodyPr>
          <a:lstStyle/>
          <a:p>
            <a:pPr defTabSz="914400"/>
            <a:r>
              <a:rPr lang="en-US" altLang="ja-JP" sz="1600" dirty="0">
                <a:solidFill>
                  <a:prstClr val="black"/>
                </a:solidFill>
                <a:latin typeface="Meiryo UI" panose="020B0604030504040204" pitchFamily="50" charset="-128"/>
                <a:cs typeface="Meiryo UI" panose="020B0604030504040204" pitchFamily="50" charset="-128"/>
              </a:rPr>
              <a:t>GHG</a:t>
            </a:r>
            <a:r>
              <a:rPr lang="ja-JP" altLang="en-US" sz="1600" dirty="0">
                <a:solidFill>
                  <a:prstClr val="black"/>
                </a:solidFill>
                <a:latin typeface="Meiryo UI" panose="020B0604030504040204" pitchFamily="50" charset="-128"/>
                <a:cs typeface="Meiryo UI" panose="020B0604030504040204" pitchFamily="50" charset="-128"/>
              </a:rPr>
              <a:t>排出量</a:t>
            </a:r>
          </a:p>
        </p:txBody>
      </p:sp>
      <p:sp>
        <p:nvSpPr>
          <p:cNvPr id="19" name="テキスト ボックス 18"/>
          <p:cNvSpPr txBox="1"/>
          <p:nvPr/>
        </p:nvSpPr>
        <p:spPr bwMode="auto">
          <a:xfrm>
            <a:off x="6684759" y="6968875"/>
            <a:ext cx="415498" cy="369332"/>
          </a:xfrm>
          <a:prstGeom prst="rect">
            <a:avLst/>
          </a:prstGeom>
          <a:noFill/>
          <a:ln w="9525">
            <a:noFill/>
            <a:miter lim="800000"/>
            <a:headEnd/>
            <a:tailEnd/>
          </a:ln>
        </p:spPr>
        <p:txBody>
          <a:bodyPr wrap="none" rtlCol="0">
            <a:spAutoFit/>
          </a:bodyPr>
          <a:lstStyle/>
          <a:p>
            <a:pPr defTabSz="914400"/>
            <a:r>
              <a:rPr lang="ja-JP" altLang="en-US" sz="1800" dirty="0">
                <a:solidFill>
                  <a:prstClr val="black"/>
                </a:solidFill>
                <a:latin typeface="Meiryo UI" panose="020B0604030504040204" pitchFamily="50" charset="-128"/>
                <a:cs typeface="Meiryo UI" panose="020B0604030504040204" pitchFamily="50" charset="-128"/>
              </a:rPr>
              <a:t>年</a:t>
            </a:r>
          </a:p>
        </p:txBody>
      </p:sp>
      <p:sp>
        <p:nvSpPr>
          <p:cNvPr id="21" name="テキスト ボックス 20"/>
          <p:cNvSpPr txBox="1"/>
          <p:nvPr/>
        </p:nvSpPr>
        <p:spPr bwMode="auto">
          <a:xfrm>
            <a:off x="994051" y="3495406"/>
            <a:ext cx="3916080" cy="400110"/>
          </a:xfrm>
          <a:prstGeom prst="rect">
            <a:avLst/>
          </a:prstGeom>
          <a:noFill/>
          <a:ln w="9525">
            <a:solidFill>
              <a:sysClr val="windowText" lastClr="000000"/>
            </a:solidFill>
            <a:miter lim="800000"/>
            <a:headEnd/>
            <a:tailEnd/>
          </a:ln>
        </p:spPr>
        <p:txBody>
          <a:bodyPr wrap="square" rtlCol="0">
            <a:spAutoFit/>
          </a:bodyPr>
          <a:lstStyle/>
          <a:p>
            <a:pPr defTabSz="914400">
              <a:defRPr/>
            </a:pPr>
            <a:r>
              <a:rPr kumimoji="0" lang="ja-JP" altLang="en-US" sz="2000" kern="0" dirty="0">
                <a:solidFill>
                  <a:prstClr val="black"/>
                </a:solidFill>
                <a:latin typeface="Meiryo UI" panose="020B0604030504040204" pitchFamily="50" charset="-128"/>
                <a:cs typeface="Meiryo UI" panose="020B0604030504040204" pitchFamily="50" charset="-128"/>
              </a:rPr>
              <a:t>（参考）</a:t>
            </a:r>
            <a:r>
              <a:rPr kumimoji="0" lang="en-US" altLang="ja-JP" sz="2000" kern="0" dirty="0">
                <a:solidFill>
                  <a:prstClr val="black"/>
                </a:solidFill>
                <a:latin typeface="Meiryo UI" panose="020B0604030504040204" pitchFamily="50" charset="-128"/>
                <a:cs typeface="Meiryo UI" panose="020B0604030504040204" pitchFamily="50" charset="-128"/>
              </a:rPr>
              <a:t>SBT</a:t>
            </a:r>
            <a:r>
              <a:rPr kumimoji="0" lang="ja-JP" altLang="en-US" sz="2000" kern="0" dirty="0">
                <a:solidFill>
                  <a:prstClr val="black"/>
                </a:solidFill>
                <a:latin typeface="Meiryo UI" panose="020B0604030504040204" pitchFamily="50" charset="-128"/>
                <a:cs typeface="Meiryo UI" panose="020B0604030504040204" pitchFamily="50" charset="-128"/>
              </a:rPr>
              <a:t>の基本的な削減経路</a:t>
            </a:r>
          </a:p>
        </p:txBody>
      </p:sp>
      <p:sp>
        <p:nvSpPr>
          <p:cNvPr id="22" name="楕円 62"/>
          <p:cNvSpPr/>
          <p:nvPr/>
        </p:nvSpPr>
        <p:spPr bwMode="auto">
          <a:xfrm>
            <a:off x="2605640" y="4879050"/>
            <a:ext cx="212400" cy="212400"/>
          </a:xfrm>
          <a:prstGeom prst="ellipse">
            <a:avLst/>
          </a:prstGeom>
          <a:solidFill>
            <a:sysClr val="window" lastClr="FFFFFF"/>
          </a:solidFill>
          <a:ln w="28575" cap="flat" cmpd="sng" algn="ctr">
            <a:solidFill>
              <a:srgbClr val="FF0000"/>
            </a:solidFill>
            <a:prstDash val="solid"/>
            <a:round/>
            <a:headEnd type="none" w="med" len="med"/>
            <a:tailEnd type="none" w="med" len="med"/>
          </a:ln>
          <a:effectLst/>
        </p:spPr>
        <p:txBody>
          <a:bodyPr vert="horz" wrap="none" lIns="86210" tIns="43105" rIns="86210" bIns="43105" numCol="1" rtlCol="0" anchor="ctr" anchorCtr="0" compatLnSpc="1">
            <a:prstTxWarp prst="textNoShape">
              <a:avLst/>
            </a:prstTxWarp>
          </a:bodyPr>
          <a:lstStyle/>
          <a:p>
            <a:pPr algn="ctr" defTabSz="862013">
              <a:defRPr/>
            </a:pPr>
            <a:endParaRPr kumimoji="0" lang="ja-JP" altLang="en-US" sz="3200" kern="0" dirty="0">
              <a:solidFill>
                <a:prstClr val="black"/>
              </a:solidFill>
              <a:latin typeface="Meiryo UI" panose="020B0604030504040204" pitchFamily="50" charset="-128"/>
              <a:cs typeface="Meiryo UI" panose="020B0604030504040204" pitchFamily="50" charset="-128"/>
            </a:endParaRPr>
          </a:p>
        </p:txBody>
      </p:sp>
      <p:sp>
        <p:nvSpPr>
          <p:cNvPr id="23" name="楕円 64"/>
          <p:cNvSpPr/>
          <p:nvPr/>
        </p:nvSpPr>
        <p:spPr bwMode="auto">
          <a:xfrm>
            <a:off x="4287455" y="5380826"/>
            <a:ext cx="212400" cy="212400"/>
          </a:xfrm>
          <a:prstGeom prst="ellipse">
            <a:avLst/>
          </a:prstGeom>
          <a:solidFill>
            <a:schemeClr val="bg1"/>
          </a:solidFill>
          <a:ln w="28575" cap="flat" cmpd="sng" algn="ctr">
            <a:solidFill>
              <a:schemeClr val="tx1"/>
            </a:solidFill>
            <a:prstDash val="solid"/>
            <a:round/>
            <a:headEnd type="none" w="med" len="med"/>
            <a:tailEnd type="none" w="med" len="med"/>
          </a:ln>
          <a:effectLst/>
        </p:spPr>
        <p:txBody>
          <a:bodyPr vert="horz" wrap="none" lIns="86210" tIns="43105" rIns="86210" bIns="43105" numCol="1" rtlCol="0" anchor="ctr" anchorCtr="0" compatLnSpc="1">
            <a:prstTxWarp prst="textNoShape">
              <a:avLst/>
            </a:prstTxWarp>
          </a:bodyPr>
          <a:lstStyle/>
          <a:p>
            <a:pPr algn="ctr" defTabSz="862013" fontAlgn="base">
              <a:spcBef>
                <a:spcPct val="0"/>
              </a:spcBef>
              <a:spcAft>
                <a:spcPct val="0"/>
              </a:spcAft>
            </a:pPr>
            <a:endParaRPr lang="ja-JP" altLang="en-US" sz="3200" dirty="0">
              <a:solidFill>
                <a:prstClr val="black"/>
              </a:solidFill>
              <a:latin typeface="Meiryo UI" panose="020B0604030504040204" pitchFamily="50" charset="-128"/>
              <a:cs typeface="Meiryo UI" panose="020B0604030504040204" pitchFamily="50" charset="-128"/>
            </a:endParaRPr>
          </a:p>
        </p:txBody>
      </p:sp>
      <p:sp>
        <p:nvSpPr>
          <p:cNvPr id="24" name="楕円 64"/>
          <p:cNvSpPr/>
          <p:nvPr/>
        </p:nvSpPr>
        <p:spPr bwMode="auto">
          <a:xfrm>
            <a:off x="4287455" y="5694159"/>
            <a:ext cx="212400" cy="212400"/>
          </a:xfrm>
          <a:prstGeom prst="ellipse">
            <a:avLst/>
          </a:prstGeom>
          <a:solidFill>
            <a:sysClr val="window" lastClr="FFFFFF"/>
          </a:solidFill>
          <a:ln w="28575" cap="flat" cmpd="sng" algn="ctr">
            <a:solidFill>
              <a:sysClr val="windowText" lastClr="000000"/>
            </a:solidFill>
            <a:prstDash val="solid"/>
            <a:round/>
            <a:headEnd type="none" w="med" len="med"/>
            <a:tailEnd type="none" w="med" len="med"/>
          </a:ln>
          <a:effectLst/>
        </p:spPr>
        <p:txBody>
          <a:bodyPr vert="horz" wrap="none" lIns="86210" tIns="43105" rIns="86210" bIns="43105" numCol="1" rtlCol="0" anchor="ctr" anchorCtr="0" compatLnSpc="1">
            <a:prstTxWarp prst="textNoShape">
              <a:avLst/>
            </a:prstTxWarp>
          </a:bodyPr>
          <a:lstStyle/>
          <a:p>
            <a:pPr algn="ctr" defTabSz="862013">
              <a:defRPr/>
            </a:pPr>
            <a:endParaRPr kumimoji="0" lang="ja-JP" altLang="en-US" sz="3200" kern="0" dirty="0">
              <a:solidFill>
                <a:prstClr val="black"/>
              </a:solidFill>
              <a:latin typeface="Meiryo UI" panose="020B0604030504040204" pitchFamily="50" charset="-128"/>
              <a:cs typeface="Meiryo UI" panose="020B0604030504040204" pitchFamily="50" charset="-128"/>
            </a:endParaRPr>
          </a:p>
        </p:txBody>
      </p:sp>
      <p:cxnSp>
        <p:nvCxnSpPr>
          <p:cNvPr id="25" name="直線コネクタ 24"/>
          <p:cNvCxnSpPr>
            <a:stCxn id="22" idx="4"/>
            <a:endCxn id="11" idx="0"/>
          </p:cNvCxnSpPr>
          <p:nvPr/>
        </p:nvCxnSpPr>
        <p:spPr>
          <a:xfrm>
            <a:off x="2711840" y="5091450"/>
            <a:ext cx="0" cy="1892994"/>
          </a:xfrm>
          <a:prstGeom prst="line">
            <a:avLst/>
          </a:prstGeom>
          <a:noFill/>
          <a:ln w="19050" cap="flat" cmpd="sng" algn="ctr">
            <a:solidFill>
              <a:sysClr val="windowText" lastClr="000000"/>
            </a:solidFill>
            <a:prstDash val="sysDot"/>
          </a:ln>
          <a:effectLst/>
        </p:spPr>
      </p:cxnSp>
      <p:sp>
        <p:nvSpPr>
          <p:cNvPr id="26" name="テキスト ボックス 25"/>
          <p:cNvSpPr txBox="1"/>
          <p:nvPr/>
        </p:nvSpPr>
        <p:spPr bwMode="auto">
          <a:xfrm>
            <a:off x="6089564" y="5432887"/>
            <a:ext cx="3520516" cy="415498"/>
          </a:xfrm>
          <a:prstGeom prst="rect">
            <a:avLst/>
          </a:prstGeom>
          <a:noFill/>
          <a:ln w="9525">
            <a:noFill/>
            <a:miter lim="800000"/>
            <a:headEnd/>
            <a:tailEnd/>
          </a:ln>
        </p:spPr>
        <p:txBody>
          <a:bodyPr wrap="none" rtlCol="0">
            <a:spAutoFit/>
          </a:bodyPr>
          <a:lstStyle/>
          <a:p>
            <a:pPr defTabSz="914400"/>
            <a:r>
              <a:rPr lang="ja-JP" altLang="en-US" sz="2100" u="sng" dirty="0">
                <a:solidFill>
                  <a:prstClr val="black"/>
                </a:solidFill>
                <a:latin typeface="Meiryo UI" panose="020B0604030504040204" pitchFamily="50" charset="-128"/>
                <a:cs typeface="Meiryo UI" panose="020B0604030504040204" pitchFamily="50" charset="-128"/>
              </a:rPr>
              <a:t>①目標水準と設定手法を選択</a:t>
            </a:r>
          </a:p>
        </p:txBody>
      </p:sp>
      <p:sp>
        <p:nvSpPr>
          <p:cNvPr id="27" name="左矢印 26"/>
          <p:cNvSpPr/>
          <p:nvPr/>
        </p:nvSpPr>
        <p:spPr>
          <a:xfrm rot="19129481">
            <a:off x="5074121" y="5132884"/>
            <a:ext cx="1048295" cy="212400"/>
          </a:xfrm>
          <a:prstGeom prst="leftArrow">
            <a:avLst/>
          </a:prstGeom>
          <a:solidFill>
            <a:sysClr val="window" lastClr="FFFFFF"/>
          </a:solidFill>
          <a:ln w="25400" cap="flat" cmpd="sng" algn="ctr">
            <a:solidFill>
              <a:sysClr val="windowText" lastClr="000000"/>
            </a:solidFill>
            <a:prstDash val="solid"/>
          </a:ln>
          <a:effectLst/>
        </p:spPr>
        <p:txBody>
          <a:bodyPr rtlCol="0" anchor="ctr"/>
          <a:lstStyle/>
          <a:p>
            <a:pPr algn="ctr" defTabSz="914400">
              <a:lnSpc>
                <a:spcPct val="120000"/>
              </a:lnSpc>
              <a:spcAft>
                <a:spcPct val="70000"/>
              </a:spcAft>
              <a:defRPr/>
            </a:pPr>
            <a:endParaRPr kumimoji="0" lang="ja-JP" altLang="en-US" sz="1400" b="1" kern="0">
              <a:solidFill>
                <a:prstClr val="black"/>
              </a:solidFill>
              <a:latin typeface="Calibri"/>
              <a:ea typeface="ＭＳ Ｐゴシック" panose="020B0600070205080204" pitchFamily="50" charset="-128"/>
            </a:endParaRPr>
          </a:p>
        </p:txBody>
      </p:sp>
      <p:sp>
        <p:nvSpPr>
          <p:cNvPr id="28" name="テキスト ボックス 27"/>
          <p:cNvSpPr txBox="1"/>
          <p:nvPr/>
        </p:nvSpPr>
        <p:spPr bwMode="auto">
          <a:xfrm>
            <a:off x="6009066" y="4452356"/>
            <a:ext cx="2273379" cy="415498"/>
          </a:xfrm>
          <a:prstGeom prst="rect">
            <a:avLst/>
          </a:prstGeom>
          <a:noFill/>
          <a:ln w="9525">
            <a:noFill/>
            <a:miter lim="800000"/>
            <a:headEnd/>
            <a:tailEnd/>
          </a:ln>
        </p:spPr>
        <p:txBody>
          <a:bodyPr wrap="none" rtlCol="0">
            <a:spAutoFit/>
          </a:bodyPr>
          <a:lstStyle/>
          <a:p>
            <a:pPr defTabSz="914400"/>
            <a:r>
              <a:rPr lang="ja-JP" altLang="en-US" sz="2100" u="sng" dirty="0">
                <a:solidFill>
                  <a:prstClr val="black"/>
                </a:solidFill>
                <a:latin typeface="Meiryo UI" panose="020B0604030504040204" pitchFamily="50" charset="-128"/>
                <a:cs typeface="Meiryo UI" panose="020B0604030504040204" pitchFamily="50" charset="-128"/>
              </a:rPr>
              <a:t>②削減経路を算出</a:t>
            </a:r>
          </a:p>
        </p:txBody>
      </p:sp>
    </p:spTree>
    <p:extLst>
      <p:ext uri="{BB962C8B-B14F-4D97-AF65-F5344CB8AC3E}">
        <p14:creationId xmlns:p14="http://schemas.microsoft.com/office/powerpoint/2010/main" val="3872111988"/>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SBT</a:t>
            </a:r>
            <a:r>
              <a:rPr kumimoji="1" lang="ja-JP" altLang="en-US" dirty="0"/>
              <a:t>設定の基準</a:t>
            </a:r>
            <a:r>
              <a:rPr kumimoji="1" lang="ja-JP" altLang="en-US"/>
              <a:t>概要 </a:t>
            </a:r>
            <a:r>
              <a:rPr kumimoji="1" lang="en-US" altLang="ja-JP"/>
              <a:t>1/2</a:t>
            </a:r>
            <a:endParaRPr kumimoji="1" lang="ja-JP" altLang="en-US" dirty="0"/>
          </a:p>
        </p:txBody>
      </p:sp>
      <p:sp>
        <p:nvSpPr>
          <p:cNvPr id="29" name="テキスト ボックス 28"/>
          <p:cNvSpPr txBox="1"/>
          <p:nvPr/>
        </p:nvSpPr>
        <p:spPr>
          <a:xfrm>
            <a:off x="566418" y="6390665"/>
            <a:ext cx="9724785" cy="646331"/>
          </a:xfrm>
          <a:prstGeom prst="rect">
            <a:avLst/>
          </a:prstGeom>
          <a:noFill/>
        </p:spPr>
        <p:txBody>
          <a:bodyPr wrap="square" rtlCol="0">
            <a:spAutoFit/>
          </a:bodyPr>
          <a:lstStyle/>
          <a:p>
            <a:pPr defTabSz="990570">
              <a:defRPr/>
            </a:pPr>
            <a:r>
              <a:rPr lang="en-US" altLang="ja-JP" sz="1800" dirty="0">
                <a:solidFill>
                  <a:prstClr val="black"/>
                </a:solidFill>
                <a:latin typeface="Meiryo UI" panose="020B0604030504040204" pitchFamily="50" charset="-128"/>
              </a:rPr>
              <a:t>*</a:t>
            </a:r>
            <a:r>
              <a:rPr lang="ja-JP" altLang="en-US" sz="1800" dirty="0">
                <a:solidFill>
                  <a:prstClr val="black"/>
                </a:solidFill>
                <a:latin typeface="Meiryo UI" panose="020B0604030504040204" pitchFamily="50" charset="-128"/>
              </a:rPr>
              <a:t>親会社もしくはグループのみの目標設定を推奨。ただし、子会社が独自に設定することも可能。</a:t>
            </a:r>
            <a:endParaRPr lang="en-US" altLang="ja-JP" sz="1800" dirty="0">
              <a:solidFill>
                <a:prstClr val="black"/>
              </a:solidFill>
              <a:latin typeface="Meiryo UI" panose="020B0604030504040204" pitchFamily="50" charset="-128"/>
            </a:endParaRPr>
          </a:p>
          <a:p>
            <a:pPr defTabSz="990570">
              <a:defRPr/>
            </a:pPr>
            <a:r>
              <a:rPr lang="en-US" altLang="ja-JP" sz="1800" dirty="0">
                <a:solidFill>
                  <a:prstClr val="black"/>
                </a:solidFill>
                <a:latin typeface="Meiryo UI" panose="020B0604030504040204" pitchFamily="50" charset="-128"/>
              </a:rPr>
              <a:t>**</a:t>
            </a:r>
            <a:r>
              <a:rPr lang="ja-JP" altLang="en-US" sz="1800" dirty="0">
                <a:solidFill>
                  <a:prstClr val="black"/>
                </a:solidFill>
                <a:latin typeface="Meiryo UI" panose="020B0604030504040204" pitchFamily="50" charset="-128"/>
              </a:rPr>
              <a:t>長期目標（例えば</a:t>
            </a:r>
            <a:r>
              <a:rPr lang="en-US" altLang="ja-JP" sz="1800" dirty="0">
                <a:solidFill>
                  <a:prstClr val="black"/>
                </a:solidFill>
                <a:latin typeface="Meiryo UI" panose="020B0604030504040204" pitchFamily="50" charset="-128"/>
              </a:rPr>
              <a:t>2050</a:t>
            </a:r>
            <a:r>
              <a:rPr lang="ja-JP" altLang="en-US" sz="1800" dirty="0">
                <a:solidFill>
                  <a:prstClr val="black"/>
                </a:solidFill>
                <a:latin typeface="Meiryo UI" panose="020B0604030504040204" pitchFamily="50" charset="-128"/>
              </a:rPr>
              <a:t>年目標）の提出も推奨。</a:t>
            </a:r>
            <a:endParaRPr lang="en-US" altLang="ja-JP" sz="1800" dirty="0">
              <a:solidFill>
                <a:prstClr val="black"/>
              </a:solidFill>
              <a:latin typeface="Meiryo UI" panose="020B0604030504040204" pitchFamily="50" charset="-128"/>
            </a:endParaRPr>
          </a:p>
        </p:txBody>
      </p:sp>
      <p:graphicFrame>
        <p:nvGraphicFramePr>
          <p:cNvPr id="30" name="表 29"/>
          <p:cNvGraphicFramePr>
            <a:graphicFrameLocks noGrp="1"/>
          </p:cNvGraphicFramePr>
          <p:nvPr/>
        </p:nvGraphicFramePr>
        <p:xfrm>
          <a:off x="493521" y="1448384"/>
          <a:ext cx="9653666" cy="4815840"/>
        </p:xfrm>
        <a:graphic>
          <a:graphicData uri="http://schemas.openxmlformats.org/drawingml/2006/table">
            <a:tbl>
              <a:tblPr firstRow="1" bandRow="1"/>
              <a:tblGrid>
                <a:gridCol w="2452866">
                  <a:extLst>
                    <a:ext uri="{9D8B030D-6E8A-4147-A177-3AD203B41FA5}">
                      <a16:colId xmlns:a16="http://schemas.microsoft.com/office/drawing/2014/main" val="20000"/>
                    </a:ext>
                  </a:extLst>
                </a:gridCol>
                <a:gridCol w="7200800">
                  <a:extLst>
                    <a:ext uri="{9D8B030D-6E8A-4147-A177-3AD203B41FA5}">
                      <a16:colId xmlns:a16="http://schemas.microsoft.com/office/drawing/2014/main" val="20001"/>
                    </a:ext>
                  </a:extLst>
                </a:gridCol>
              </a:tblGrid>
              <a:tr h="0">
                <a:tc>
                  <a:txBody>
                    <a:bodyPr/>
                    <a:lstStyle>
                      <a:lvl1pPr marL="0" algn="l" defTabSz="914400" rtl="0" eaLnBrk="1" latinLnBrk="0" hangingPunct="1">
                        <a:defRPr kumimoji="1" sz="1800" b="1" kern="1200">
                          <a:solidFill>
                            <a:schemeClr val="lt1"/>
                          </a:solidFill>
                          <a:latin typeface="Segoe UI"/>
                          <a:ea typeface="Meiryo UI"/>
                        </a:defRPr>
                      </a:lvl1pPr>
                      <a:lvl2pPr marL="457200" algn="l" defTabSz="914400" rtl="0" eaLnBrk="1" latinLnBrk="0" hangingPunct="1">
                        <a:defRPr kumimoji="1" sz="1800" b="1" kern="1200">
                          <a:solidFill>
                            <a:schemeClr val="lt1"/>
                          </a:solidFill>
                          <a:latin typeface="Segoe UI"/>
                          <a:ea typeface="Meiryo UI"/>
                        </a:defRPr>
                      </a:lvl2pPr>
                      <a:lvl3pPr marL="914400" algn="l" defTabSz="914400" rtl="0" eaLnBrk="1" latinLnBrk="0" hangingPunct="1">
                        <a:defRPr kumimoji="1" sz="1800" b="1" kern="1200">
                          <a:solidFill>
                            <a:schemeClr val="lt1"/>
                          </a:solidFill>
                          <a:latin typeface="Segoe UI"/>
                          <a:ea typeface="Meiryo UI"/>
                        </a:defRPr>
                      </a:lvl3pPr>
                      <a:lvl4pPr marL="1371600" algn="l" defTabSz="914400" rtl="0" eaLnBrk="1" latinLnBrk="0" hangingPunct="1">
                        <a:defRPr kumimoji="1" sz="1800" b="1" kern="1200">
                          <a:solidFill>
                            <a:schemeClr val="lt1"/>
                          </a:solidFill>
                          <a:latin typeface="Segoe UI"/>
                          <a:ea typeface="Meiryo UI"/>
                        </a:defRPr>
                      </a:lvl4pPr>
                      <a:lvl5pPr marL="1828800" algn="l" defTabSz="914400" rtl="0" eaLnBrk="1" latinLnBrk="0" hangingPunct="1">
                        <a:defRPr kumimoji="1" sz="1800" b="1" kern="1200">
                          <a:solidFill>
                            <a:schemeClr val="lt1"/>
                          </a:solidFill>
                          <a:latin typeface="Segoe UI"/>
                          <a:ea typeface="Meiryo UI"/>
                        </a:defRPr>
                      </a:lvl5pPr>
                      <a:lvl6pPr marL="2286000" algn="l" defTabSz="914400" rtl="0" eaLnBrk="1" latinLnBrk="0" hangingPunct="1">
                        <a:defRPr kumimoji="1" sz="1800" b="1" kern="1200">
                          <a:solidFill>
                            <a:schemeClr val="lt1"/>
                          </a:solidFill>
                          <a:latin typeface="Segoe UI"/>
                          <a:ea typeface="Meiryo UI"/>
                        </a:defRPr>
                      </a:lvl6pPr>
                      <a:lvl7pPr marL="2743200" algn="l" defTabSz="914400" rtl="0" eaLnBrk="1" latinLnBrk="0" hangingPunct="1">
                        <a:defRPr kumimoji="1" sz="1800" b="1" kern="1200">
                          <a:solidFill>
                            <a:schemeClr val="lt1"/>
                          </a:solidFill>
                          <a:latin typeface="Segoe UI"/>
                          <a:ea typeface="Meiryo UI"/>
                        </a:defRPr>
                      </a:lvl7pPr>
                      <a:lvl8pPr marL="3200400" algn="l" defTabSz="914400" rtl="0" eaLnBrk="1" latinLnBrk="0" hangingPunct="1">
                        <a:defRPr kumimoji="1" sz="1800" b="1" kern="1200">
                          <a:solidFill>
                            <a:schemeClr val="lt1"/>
                          </a:solidFill>
                          <a:latin typeface="Segoe UI"/>
                          <a:ea typeface="Meiryo UI"/>
                        </a:defRPr>
                      </a:lvl8pPr>
                      <a:lvl9pPr marL="3657600" algn="l" defTabSz="914400" rtl="0" eaLnBrk="1" latinLnBrk="0" hangingPunct="1">
                        <a:defRPr kumimoji="1" sz="1800" b="1" kern="1200">
                          <a:solidFill>
                            <a:schemeClr val="lt1"/>
                          </a:solidFill>
                          <a:latin typeface="Segoe UI"/>
                          <a:ea typeface="Meiryo UI"/>
                        </a:defRPr>
                      </a:lvl9pPr>
                    </a:lstStyle>
                    <a:p>
                      <a:pPr algn="ctr"/>
                      <a:r>
                        <a:rPr kumimoji="1" lang="ja-JP" altLang="en-US" sz="2200" b="1" dirty="0">
                          <a:solidFill>
                            <a:sysClr val="windowText" lastClr="000000"/>
                          </a:solidFill>
                        </a:rPr>
                        <a:t>項目</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b="1" kern="1200">
                          <a:solidFill>
                            <a:schemeClr val="lt1"/>
                          </a:solidFill>
                          <a:latin typeface="Segoe UI"/>
                          <a:ea typeface="Meiryo UI"/>
                        </a:defRPr>
                      </a:lvl1pPr>
                      <a:lvl2pPr marL="457200" algn="l" defTabSz="914400" rtl="0" eaLnBrk="1" latinLnBrk="0" hangingPunct="1">
                        <a:defRPr kumimoji="1" sz="1800" b="1" kern="1200">
                          <a:solidFill>
                            <a:schemeClr val="lt1"/>
                          </a:solidFill>
                          <a:latin typeface="Segoe UI"/>
                          <a:ea typeface="Meiryo UI"/>
                        </a:defRPr>
                      </a:lvl2pPr>
                      <a:lvl3pPr marL="914400" algn="l" defTabSz="914400" rtl="0" eaLnBrk="1" latinLnBrk="0" hangingPunct="1">
                        <a:defRPr kumimoji="1" sz="1800" b="1" kern="1200">
                          <a:solidFill>
                            <a:schemeClr val="lt1"/>
                          </a:solidFill>
                          <a:latin typeface="Segoe UI"/>
                          <a:ea typeface="Meiryo UI"/>
                        </a:defRPr>
                      </a:lvl3pPr>
                      <a:lvl4pPr marL="1371600" algn="l" defTabSz="914400" rtl="0" eaLnBrk="1" latinLnBrk="0" hangingPunct="1">
                        <a:defRPr kumimoji="1" sz="1800" b="1" kern="1200">
                          <a:solidFill>
                            <a:schemeClr val="lt1"/>
                          </a:solidFill>
                          <a:latin typeface="Segoe UI"/>
                          <a:ea typeface="Meiryo UI"/>
                        </a:defRPr>
                      </a:lvl4pPr>
                      <a:lvl5pPr marL="1828800" algn="l" defTabSz="914400" rtl="0" eaLnBrk="1" latinLnBrk="0" hangingPunct="1">
                        <a:defRPr kumimoji="1" sz="1800" b="1" kern="1200">
                          <a:solidFill>
                            <a:schemeClr val="lt1"/>
                          </a:solidFill>
                          <a:latin typeface="Segoe UI"/>
                          <a:ea typeface="Meiryo UI"/>
                        </a:defRPr>
                      </a:lvl5pPr>
                      <a:lvl6pPr marL="2286000" algn="l" defTabSz="914400" rtl="0" eaLnBrk="1" latinLnBrk="0" hangingPunct="1">
                        <a:defRPr kumimoji="1" sz="1800" b="1" kern="1200">
                          <a:solidFill>
                            <a:schemeClr val="lt1"/>
                          </a:solidFill>
                          <a:latin typeface="Segoe UI"/>
                          <a:ea typeface="Meiryo UI"/>
                        </a:defRPr>
                      </a:lvl6pPr>
                      <a:lvl7pPr marL="2743200" algn="l" defTabSz="914400" rtl="0" eaLnBrk="1" latinLnBrk="0" hangingPunct="1">
                        <a:defRPr kumimoji="1" sz="1800" b="1" kern="1200">
                          <a:solidFill>
                            <a:schemeClr val="lt1"/>
                          </a:solidFill>
                          <a:latin typeface="Segoe UI"/>
                          <a:ea typeface="Meiryo UI"/>
                        </a:defRPr>
                      </a:lvl7pPr>
                      <a:lvl8pPr marL="3200400" algn="l" defTabSz="914400" rtl="0" eaLnBrk="1" latinLnBrk="0" hangingPunct="1">
                        <a:defRPr kumimoji="1" sz="1800" b="1" kern="1200">
                          <a:solidFill>
                            <a:schemeClr val="lt1"/>
                          </a:solidFill>
                          <a:latin typeface="Segoe UI"/>
                          <a:ea typeface="Meiryo UI"/>
                        </a:defRPr>
                      </a:lvl8pPr>
                      <a:lvl9pPr marL="3657600" algn="l" defTabSz="914400" rtl="0" eaLnBrk="1" latinLnBrk="0" hangingPunct="1">
                        <a:defRPr kumimoji="1" sz="1800" b="1" kern="1200">
                          <a:solidFill>
                            <a:schemeClr val="lt1"/>
                          </a:solidFill>
                          <a:latin typeface="Segoe UI"/>
                          <a:ea typeface="Meiryo UI"/>
                        </a:defRPr>
                      </a:lvl9pPr>
                    </a:lstStyle>
                    <a:p>
                      <a:pPr algn="ctr"/>
                      <a:r>
                        <a:rPr kumimoji="1" lang="ja-JP" altLang="en-US" sz="2400" dirty="0">
                          <a:solidFill>
                            <a:sysClr val="windowText" lastClr="000000"/>
                          </a:solidFill>
                          <a:latin typeface="+mn-ea"/>
                          <a:ea typeface="+mn-ea"/>
                        </a:rPr>
                        <a:t>内容</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extLst>
                  <a:ext uri="{0D108BD9-81ED-4DB2-BD59-A6C34878D82A}">
                    <a16:rowId xmlns:a16="http://schemas.microsoft.com/office/drawing/2014/main" val="10000"/>
                  </a:ext>
                </a:extLst>
              </a:tr>
              <a:tr h="0">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marL="0" indent="0" algn="ctr">
                        <a:buFont typeface="+mj-lt"/>
                        <a:buNone/>
                      </a:pPr>
                      <a:r>
                        <a:rPr kumimoji="1" lang="ja-JP" altLang="en-US" sz="2200" b="1" dirty="0">
                          <a:solidFill>
                            <a:sysClr val="windowText" lastClr="000000"/>
                          </a:solidFill>
                        </a:rPr>
                        <a:t>バウンダリ</a:t>
                      </a:r>
                      <a:r>
                        <a:rPr kumimoji="1" lang="en-US" altLang="ja-JP" sz="2200" b="1" dirty="0">
                          <a:solidFill>
                            <a:sysClr val="windowText" lastClr="000000"/>
                          </a:solidFill>
                        </a:rPr>
                        <a:t>(</a:t>
                      </a:r>
                      <a:r>
                        <a:rPr kumimoji="1" lang="ja-JP" altLang="en-US" sz="2200" b="1" dirty="0">
                          <a:solidFill>
                            <a:sysClr val="windowText" lastClr="000000"/>
                          </a:solidFill>
                        </a:rPr>
                        <a:t>範囲</a:t>
                      </a:r>
                      <a:r>
                        <a:rPr kumimoji="1" lang="en-US" altLang="ja-JP" sz="2200" b="1" dirty="0">
                          <a:solidFill>
                            <a:sysClr val="windowText" lastClr="000000"/>
                          </a:solidFill>
                        </a:rPr>
                        <a:t>)</a:t>
                      </a:r>
                      <a:endParaRPr kumimoji="1" lang="ja-JP" altLang="en-US" sz="2200" b="1" dirty="0">
                        <a:solidFill>
                          <a:sysClr val="windowText" lastClr="000000"/>
                        </a:solidFill>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r>
                        <a:rPr kumimoji="1" lang="ja-JP" altLang="en-US" sz="2000" dirty="0">
                          <a:solidFill>
                            <a:srgbClr val="FF0000"/>
                          </a:solidFill>
                          <a:latin typeface="+mn-ea"/>
                          <a:ea typeface="+mn-ea"/>
                        </a:rPr>
                        <a:t>企業全体（子会社含む）</a:t>
                      </a:r>
                      <a:r>
                        <a:rPr kumimoji="1" lang="ja-JP" altLang="en-US" sz="2000" baseline="30000" dirty="0">
                          <a:solidFill>
                            <a:schemeClr val="tx1"/>
                          </a:solidFill>
                          <a:latin typeface="+mn-ea"/>
                          <a:ea typeface="+mn-ea"/>
                        </a:rPr>
                        <a:t>＊</a:t>
                      </a:r>
                      <a:r>
                        <a:rPr kumimoji="1" lang="ja-JP" altLang="en-US" sz="2000" baseline="0" dirty="0">
                          <a:solidFill>
                            <a:schemeClr val="tx1"/>
                          </a:solidFill>
                          <a:latin typeface="+mn-ea"/>
                          <a:ea typeface="+mn-ea"/>
                        </a:rPr>
                        <a:t>の</a:t>
                      </a:r>
                      <a:r>
                        <a:rPr kumimoji="1" lang="en-US" altLang="ja-JP" sz="2000" baseline="0" dirty="0">
                          <a:solidFill>
                            <a:schemeClr val="tx1"/>
                          </a:solidFill>
                          <a:latin typeface="+mn-ea"/>
                          <a:ea typeface="+mn-ea"/>
                        </a:rPr>
                        <a:t>Scope1</a:t>
                      </a:r>
                      <a:r>
                        <a:rPr kumimoji="1" lang="ja-JP" altLang="en-US" sz="2000" baseline="0" dirty="0">
                          <a:solidFill>
                            <a:schemeClr val="tx1"/>
                          </a:solidFill>
                          <a:latin typeface="+mn-ea"/>
                          <a:ea typeface="+mn-ea"/>
                        </a:rPr>
                        <a:t>及び</a:t>
                      </a:r>
                      <a:r>
                        <a:rPr kumimoji="1" lang="en-US" altLang="ja-JP" sz="2000" baseline="0" dirty="0">
                          <a:solidFill>
                            <a:schemeClr val="tx1"/>
                          </a:solidFill>
                          <a:latin typeface="+mn-ea"/>
                          <a:ea typeface="+mn-ea"/>
                        </a:rPr>
                        <a:t>2</a:t>
                      </a:r>
                      <a:r>
                        <a:rPr kumimoji="1" lang="ja-JP" altLang="en-US" sz="2000" baseline="0" dirty="0">
                          <a:solidFill>
                            <a:schemeClr val="tx1"/>
                          </a:solidFill>
                          <a:latin typeface="+mn-ea"/>
                          <a:ea typeface="+mn-ea"/>
                        </a:rPr>
                        <a:t>をカバーする、すべての関連する</a:t>
                      </a:r>
                      <a:r>
                        <a:rPr kumimoji="1" lang="en-US" altLang="ja-JP" sz="2000" baseline="0" dirty="0">
                          <a:solidFill>
                            <a:schemeClr val="tx1"/>
                          </a:solidFill>
                          <a:latin typeface="+mn-ea"/>
                          <a:ea typeface="+mn-ea"/>
                        </a:rPr>
                        <a:t>GHG</a:t>
                      </a:r>
                      <a:r>
                        <a:rPr kumimoji="1" lang="ja-JP" altLang="en-US" sz="2000" baseline="0" dirty="0">
                          <a:solidFill>
                            <a:schemeClr val="tx1"/>
                          </a:solidFill>
                          <a:latin typeface="+mn-ea"/>
                          <a:ea typeface="+mn-ea"/>
                        </a:rPr>
                        <a:t>が対象</a:t>
                      </a:r>
                      <a:endParaRPr kumimoji="1" lang="ja-JP" altLang="en-US" sz="2000" baseline="30000" dirty="0">
                        <a:solidFill>
                          <a:schemeClr val="tx1"/>
                        </a:solidFill>
                        <a:latin typeface="+mn-ea"/>
                        <a:ea typeface="+mn-ea"/>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0">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algn="ctr"/>
                      <a:r>
                        <a:rPr kumimoji="1" lang="ja-JP" altLang="en-US" sz="2200" b="1" dirty="0">
                          <a:solidFill>
                            <a:sysClr val="windowText" lastClr="000000"/>
                          </a:solidFill>
                          <a:latin typeface="+mn-ea"/>
                          <a:ea typeface="+mn-ea"/>
                        </a:rPr>
                        <a:t>基準年・目標年</a:t>
                      </a:r>
                      <a:endParaRPr kumimoji="1" lang="en-US" altLang="ja-JP" sz="2200" b="1" dirty="0">
                        <a:solidFill>
                          <a:sysClr val="windowText" lastClr="000000"/>
                        </a:solidFill>
                        <a:latin typeface="+mn-ea"/>
                        <a:ea typeface="+mn-ea"/>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marL="180975" indent="-180975">
                        <a:buFont typeface="Arial" panose="020B0604020202020204" pitchFamily="34" charset="0"/>
                        <a:buChar char="•"/>
                      </a:pPr>
                      <a:r>
                        <a:rPr kumimoji="1" lang="ja-JP" altLang="en-US" sz="2000" kern="1200" dirty="0">
                          <a:solidFill>
                            <a:schemeClr val="dk1"/>
                          </a:solidFill>
                          <a:latin typeface="+mn-ea"/>
                          <a:ea typeface="Meiryo UI"/>
                          <a:cs typeface="+mn-cs"/>
                        </a:rPr>
                        <a:t>基準年はデータが存在する最新年とすることを推奨</a:t>
                      </a:r>
                      <a:br>
                        <a:rPr kumimoji="1" lang="en-US" altLang="ja-JP" sz="2000" kern="1200" dirty="0">
                          <a:solidFill>
                            <a:schemeClr val="dk1"/>
                          </a:solidFill>
                          <a:latin typeface="+mn-ea"/>
                          <a:ea typeface="Meiryo UI"/>
                          <a:cs typeface="+mn-cs"/>
                        </a:rPr>
                      </a:br>
                      <a:r>
                        <a:rPr kumimoji="1" lang="ja-JP" altLang="en-US" sz="1600" kern="1200" dirty="0">
                          <a:solidFill>
                            <a:schemeClr val="dk1"/>
                          </a:solidFill>
                          <a:latin typeface="+mn-ea"/>
                          <a:ea typeface="Meiryo UI"/>
                          <a:cs typeface="+mn-cs"/>
                        </a:rPr>
                        <a:t>（未来の年を設定することは認められていない）</a:t>
                      </a:r>
                      <a:endParaRPr kumimoji="1" lang="en-US" altLang="ja-JP" sz="1600" kern="1200" dirty="0">
                        <a:solidFill>
                          <a:schemeClr val="dk1"/>
                        </a:solidFill>
                        <a:latin typeface="+mn-ea"/>
                        <a:ea typeface="Meiryo UI"/>
                        <a:cs typeface="+mn-cs"/>
                      </a:endParaRPr>
                    </a:p>
                    <a:p>
                      <a:pPr marL="180975" indent="-180975">
                        <a:buFont typeface="Arial" panose="020B0604020202020204" pitchFamily="34" charset="0"/>
                        <a:buChar char="•"/>
                      </a:pPr>
                      <a:r>
                        <a:rPr kumimoji="1" lang="ja-JP" altLang="en-US" sz="2000" dirty="0">
                          <a:solidFill>
                            <a:schemeClr val="tx1"/>
                          </a:solidFill>
                          <a:latin typeface="+mn-ea"/>
                          <a:ea typeface="+mn-ea"/>
                        </a:rPr>
                        <a:t>目標年は申請時から</a:t>
                      </a:r>
                      <a:r>
                        <a:rPr kumimoji="1" lang="ja-JP" altLang="en-US" sz="2000" dirty="0">
                          <a:solidFill>
                            <a:srgbClr val="FF0000"/>
                          </a:solidFill>
                          <a:latin typeface="+mn-ea"/>
                          <a:ea typeface="+mn-ea"/>
                        </a:rPr>
                        <a:t>最短</a:t>
                      </a:r>
                      <a:r>
                        <a:rPr kumimoji="1" lang="en-US" altLang="ja-JP" sz="2000" dirty="0">
                          <a:solidFill>
                            <a:srgbClr val="FF0000"/>
                          </a:solidFill>
                          <a:latin typeface="+mn-ea"/>
                          <a:ea typeface="+mn-ea"/>
                        </a:rPr>
                        <a:t>5</a:t>
                      </a:r>
                      <a:r>
                        <a:rPr kumimoji="1" lang="ja-JP" altLang="en-US" sz="2000" dirty="0">
                          <a:solidFill>
                            <a:srgbClr val="FF0000"/>
                          </a:solidFill>
                          <a:latin typeface="+mn-ea"/>
                          <a:ea typeface="+mn-ea"/>
                        </a:rPr>
                        <a:t>年、最長</a:t>
                      </a:r>
                      <a:r>
                        <a:rPr kumimoji="1" lang="en-US" altLang="ja-JP" sz="2000" dirty="0">
                          <a:solidFill>
                            <a:srgbClr val="FF0000"/>
                          </a:solidFill>
                          <a:latin typeface="+mn-ea"/>
                          <a:ea typeface="+mn-ea"/>
                        </a:rPr>
                        <a:t>10</a:t>
                      </a:r>
                      <a:r>
                        <a:rPr kumimoji="1" lang="ja-JP" altLang="en-US" sz="2000" dirty="0">
                          <a:solidFill>
                            <a:srgbClr val="FF0000"/>
                          </a:solidFill>
                          <a:latin typeface="+mn-ea"/>
                          <a:ea typeface="+mn-ea"/>
                        </a:rPr>
                        <a:t>年以内</a:t>
                      </a:r>
                      <a:r>
                        <a:rPr kumimoji="1" lang="ja-JP" altLang="en-US" sz="2000" baseline="30000" dirty="0">
                          <a:solidFill>
                            <a:schemeClr val="tx1"/>
                          </a:solidFill>
                          <a:latin typeface="+mn-ea"/>
                          <a:ea typeface="+mn-ea"/>
                        </a:rPr>
                        <a:t>＊＊</a:t>
                      </a:r>
                      <a:endParaRPr kumimoji="1" lang="en-US" altLang="ja-JP" sz="2000" baseline="30000" dirty="0">
                        <a:solidFill>
                          <a:schemeClr val="tx1"/>
                        </a:solidFill>
                        <a:latin typeface="+mn-ea"/>
                        <a:ea typeface="+mn-ea"/>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0">
                <a:tc rowSpan="3">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algn="ctr"/>
                      <a:r>
                        <a:rPr kumimoji="1" lang="ja-JP" altLang="en-US" sz="2200" b="1" dirty="0">
                          <a:solidFill>
                            <a:sysClr val="windowText" lastClr="000000"/>
                          </a:solidFill>
                        </a:rPr>
                        <a:t>目標水準</a:t>
                      </a:r>
                      <a:endParaRPr kumimoji="1" lang="en-US" altLang="ja-JP" sz="2200" b="1" dirty="0">
                        <a:solidFill>
                          <a:sysClr val="windowText" lastClr="000000"/>
                        </a:solidFill>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schemeClr val="tx1"/>
                          </a:solidFill>
                          <a:effectLst/>
                          <a:uLnTx/>
                          <a:uFillTx/>
                          <a:latin typeface="Meiryo UI"/>
                          <a:ea typeface="+mn-ea"/>
                          <a:cs typeface="+mn-cs"/>
                        </a:rPr>
                        <a:t>最低でも、世界の気温上昇を産業革命前と比べて</a:t>
                      </a:r>
                      <a:r>
                        <a:rPr kumimoji="1" lang="en-US" altLang="ja-JP" sz="2000" b="0" i="0" u="none" strike="noStrike" kern="1200" cap="none" spc="0" normalizeH="0" baseline="0" noProof="0" dirty="0">
                          <a:ln>
                            <a:noFill/>
                          </a:ln>
                          <a:solidFill>
                            <a:srgbClr val="FF0000"/>
                          </a:solidFill>
                          <a:effectLst/>
                          <a:uLnTx/>
                          <a:uFillTx/>
                          <a:latin typeface="Meiryo UI"/>
                          <a:ea typeface="+mn-ea"/>
                          <a:cs typeface="+mn-cs"/>
                        </a:rPr>
                        <a:t>1.5</a:t>
                      </a:r>
                      <a:r>
                        <a:rPr kumimoji="1" lang="ja-JP" altLang="en-US" sz="2000" b="0" i="0" u="none" strike="noStrike" kern="1200" cap="none" spc="0" normalizeH="0" baseline="0" noProof="0" dirty="0">
                          <a:ln>
                            <a:noFill/>
                          </a:ln>
                          <a:solidFill>
                            <a:srgbClr val="FF0000"/>
                          </a:solidFill>
                          <a:effectLst/>
                          <a:uLnTx/>
                          <a:uFillTx/>
                          <a:latin typeface="Meiryo UI"/>
                          <a:ea typeface="+mn-ea"/>
                          <a:cs typeface="+mn-cs"/>
                        </a:rPr>
                        <a:t>℃</a:t>
                      </a:r>
                      <a:r>
                        <a:rPr kumimoji="1" lang="ja-JP" altLang="en-US" sz="2000" b="0" i="0" u="none" strike="noStrike" kern="1200" cap="none" spc="0" normalizeH="0" baseline="0" noProof="0" dirty="0">
                          <a:ln>
                            <a:noFill/>
                          </a:ln>
                          <a:solidFill>
                            <a:schemeClr val="tx1"/>
                          </a:solidFill>
                          <a:effectLst/>
                          <a:uLnTx/>
                          <a:uFillTx/>
                          <a:latin typeface="Meiryo UI"/>
                          <a:ea typeface="+mn-ea"/>
                          <a:cs typeface="+mn-cs"/>
                        </a:rPr>
                        <a:t>以内に抑える削減目標を設定しなければならない</a:t>
                      </a:r>
                      <a:endParaRPr kumimoji="1" lang="en-US" altLang="ja-JP" sz="2000" b="0" i="0" u="none" strike="noStrike" kern="1200" cap="none" spc="0" normalizeH="0" baseline="0" noProof="0" dirty="0">
                        <a:ln>
                          <a:noFill/>
                        </a:ln>
                        <a:solidFill>
                          <a:schemeClr val="tx1"/>
                        </a:solidFill>
                        <a:effectLst/>
                        <a:uLnTx/>
                        <a:uFillTx/>
                        <a:latin typeface="Meiryo U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schemeClr val="tx1"/>
                          </a:solidFill>
                          <a:effectLst/>
                          <a:uLnTx/>
                          <a:uFillTx/>
                          <a:latin typeface="Meiryo UI"/>
                          <a:ea typeface="+mn-ea"/>
                          <a:cs typeface="+mn-cs"/>
                        </a:rPr>
                        <a:t>→</a:t>
                      </a:r>
                      <a:r>
                        <a:rPr kumimoji="1" lang="en-US" altLang="ja-JP" sz="2000" b="0" i="0" u="none" strike="noStrike" kern="1200" cap="none" spc="0" normalizeH="0" baseline="0" noProof="0" dirty="0">
                          <a:ln>
                            <a:noFill/>
                          </a:ln>
                          <a:solidFill>
                            <a:schemeClr val="tx1"/>
                          </a:solidFill>
                          <a:effectLst/>
                          <a:uLnTx/>
                          <a:uFillTx/>
                          <a:latin typeface="Meiryo UI"/>
                          <a:ea typeface="+mn-ea"/>
                          <a:cs typeface="+mn-cs"/>
                        </a:rPr>
                        <a:t>SBT</a:t>
                      </a:r>
                      <a:r>
                        <a:rPr kumimoji="1" lang="ja-JP" altLang="en-US" sz="2000" b="0" i="0" u="none" strike="noStrike" kern="1200" cap="none" spc="0" normalizeH="0" baseline="0" noProof="0" dirty="0">
                          <a:ln>
                            <a:noFill/>
                          </a:ln>
                          <a:solidFill>
                            <a:schemeClr val="tx1"/>
                          </a:solidFill>
                          <a:effectLst/>
                          <a:uLnTx/>
                          <a:uFillTx/>
                          <a:latin typeface="Meiryo UI"/>
                          <a:ea typeface="+mn-ea"/>
                          <a:cs typeface="+mn-cs"/>
                        </a:rPr>
                        <a:t>事務局が認定する</a:t>
                      </a:r>
                      <a:r>
                        <a:rPr kumimoji="1" lang="en-US" altLang="ja-JP" sz="2000" b="0" i="0" u="none" strike="noStrike" kern="1200" cap="none" spc="0" normalizeH="0" baseline="0" noProof="0" dirty="0">
                          <a:ln>
                            <a:noFill/>
                          </a:ln>
                          <a:solidFill>
                            <a:schemeClr val="tx1"/>
                          </a:solidFill>
                          <a:effectLst/>
                          <a:uLnTx/>
                          <a:uFillTx/>
                          <a:latin typeface="Meiryo UI"/>
                          <a:ea typeface="+mn-ea"/>
                          <a:cs typeface="+mn-cs"/>
                        </a:rPr>
                        <a:t>SBT</a:t>
                      </a:r>
                      <a:r>
                        <a:rPr kumimoji="1" lang="ja-JP" altLang="en-US" sz="2000" b="0" i="0" u="none" strike="noStrike" kern="1200" cap="none" spc="0" normalizeH="0" baseline="0" noProof="0" dirty="0">
                          <a:ln>
                            <a:noFill/>
                          </a:ln>
                          <a:solidFill>
                            <a:schemeClr val="tx1"/>
                          </a:solidFill>
                          <a:effectLst/>
                          <a:uLnTx/>
                          <a:uFillTx/>
                          <a:latin typeface="Meiryo UI"/>
                          <a:ea typeface="+mn-ea"/>
                          <a:cs typeface="+mn-cs"/>
                        </a:rPr>
                        <a:t>手法（</a:t>
                      </a:r>
                      <a:r>
                        <a:rPr kumimoji="1" lang="en-US" altLang="ja-JP" sz="2000" b="0" i="0" u="none" strike="noStrike" kern="1200" cap="none" spc="0" normalizeH="0" baseline="0" noProof="0" dirty="0">
                          <a:ln>
                            <a:noFill/>
                          </a:ln>
                          <a:solidFill>
                            <a:schemeClr val="tx1"/>
                          </a:solidFill>
                          <a:effectLst/>
                          <a:uLnTx/>
                          <a:uFillTx/>
                          <a:latin typeface="Meiryo UI"/>
                          <a:ea typeface="+mn-ea"/>
                          <a:cs typeface="+mn-cs"/>
                        </a:rPr>
                        <a:t>2</a:t>
                      </a:r>
                      <a:r>
                        <a:rPr kumimoji="1" lang="ja-JP" altLang="en-US" sz="2000" b="0" i="0" u="none" strike="noStrike" kern="1200" cap="none" spc="0" normalizeH="0" baseline="0" noProof="0" dirty="0">
                          <a:ln>
                            <a:noFill/>
                          </a:ln>
                          <a:solidFill>
                            <a:schemeClr val="tx1"/>
                          </a:solidFill>
                          <a:effectLst/>
                          <a:uLnTx/>
                          <a:uFillTx/>
                          <a:latin typeface="Meiryo UI"/>
                          <a:ea typeface="+mn-ea"/>
                          <a:cs typeface="+mn-cs"/>
                        </a:rPr>
                        <a:t>手法）に基づき目標設定</a:t>
                      </a:r>
                      <a:endParaRPr kumimoji="1" lang="en-US" altLang="ja-JP" sz="2000" b="0" i="0" u="none" strike="noStrike" kern="1200" cap="none" spc="0" normalizeH="0" baseline="0" noProof="0" dirty="0">
                        <a:ln>
                          <a:noFill/>
                        </a:ln>
                        <a:solidFill>
                          <a:schemeClr val="tx1"/>
                        </a:solidFill>
                        <a:effectLst/>
                        <a:uLnTx/>
                        <a:uFillTx/>
                        <a:latin typeface="Meiryo U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schemeClr val="tx1"/>
                          </a:solidFill>
                          <a:effectLst/>
                          <a:uLnTx/>
                          <a:uFillTx/>
                          <a:latin typeface="Meiryo UI"/>
                          <a:ea typeface="+mn-ea"/>
                          <a:cs typeface="+mn-cs"/>
                        </a:rPr>
                        <a:t>→総量同量削減の場合は</a:t>
                      </a:r>
                      <a:r>
                        <a:rPr kumimoji="1" lang="ja-JP" altLang="en-US" sz="2000" b="0" i="0" u="none" strike="noStrike" kern="1200" cap="none" spc="0" normalizeH="0" baseline="0" noProof="0" dirty="0">
                          <a:ln>
                            <a:noFill/>
                          </a:ln>
                          <a:solidFill>
                            <a:srgbClr val="FF0000"/>
                          </a:solidFill>
                          <a:effectLst/>
                          <a:uLnTx/>
                          <a:uFillTx/>
                          <a:latin typeface="Meiryo UI"/>
                          <a:ea typeface="+mn-ea"/>
                          <a:cs typeface="+mn-cs"/>
                        </a:rPr>
                        <a:t>毎年</a:t>
                      </a:r>
                      <a:r>
                        <a:rPr kumimoji="1" lang="en-US" altLang="ja-JP" sz="2000" b="0" i="0" u="none" strike="noStrike" kern="1200" cap="none" spc="0" normalizeH="0" baseline="0" noProof="0" dirty="0">
                          <a:ln>
                            <a:noFill/>
                          </a:ln>
                          <a:solidFill>
                            <a:srgbClr val="FF0000"/>
                          </a:solidFill>
                          <a:effectLst/>
                          <a:uLnTx/>
                          <a:uFillTx/>
                          <a:latin typeface="Meiryo UI"/>
                          <a:ea typeface="+mn-ea"/>
                          <a:cs typeface="+mn-cs"/>
                        </a:rPr>
                        <a:t>4.2%</a:t>
                      </a:r>
                      <a:r>
                        <a:rPr kumimoji="1" lang="ja-JP" altLang="en-US" sz="2000" b="0" i="0" u="none" strike="noStrike" kern="1200" cap="none" spc="0" normalizeH="0" baseline="0" noProof="0" dirty="0">
                          <a:ln>
                            <a:noFill/>
                          </a:ln>
                          <a:solidFill>
                            <a:srgbClr val="FF0000"/>
                          </a:solidFill>
                          <a:effectLst/>
                          <a:uLnTx/>
                          <a:uFillTx/>
                          <a:latin typeface="Meiryo UI"/>
                          <a:ea typeface="+mn-ea"/>
                          <a:cs typeface="+mn-cs"/>
                        </a:rPr>
                        <a:t>削減</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0">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dirty="0">
                          <a:solidFill>
                            <a:schemeClr val="tx1"/>
                          </a:solidFill>
                          <a:latin typeface="+mn-ea"/>
                          <a:ea typeface="+mn-ea"/>
                        </a:rPr>
                        <a:t>Scope</a:t>
                      </a:r>
                      <a:r>
                        <a:rPr kumimoji="1" lang="ja-JP" altLang="en-US" sz="2000" dirty="0">
                          <a:solidFill>
                            <a:schemeClr val="tx1"/>
                          </a:solidFill>
                          <a:latin typeface="+mn-ea"/>
                          <a:ea typeface="+mn-ea"/>
                        </a:rPr>
                        <a:t>を複数合算（例えば</a:t>
                      </a:r>
                      <a:r>
                        <a:rPr kumimoji="1" lang="en-US" altLang="ja-JP" sz="2000" dirty="0">
                          <a:solidFill>
                            <a:schemeClr val="tx1"/>
                          </a:solidFill>
                          <a:latin typeface="+mn-ea"/>
                          <a:ea typeface="+mn-ea"/>
                        </a:rPr>
                        <a:t>1+2</a:t>
                      </a:r>
                      <a:r>
                        <a:rPr kumimoji="1" lang="ja-JP" altLang="en-US" sz="2000" dirty="0">
                          <a:solidFill>
                            <a:schemeClr val="tx1"/>
                          </a:solidFill>
                          <a:latin typeface="+mn-ea"/>
                          <a:ea typeface="+mn-ea"/>
                        </a:rPr>
                        <a:t>または</a:t>
                      </a:r>
                      <a:r>
                        <a:rPr kumimoji="1" lang="en-US" altLang="ja-JP" sz="2000" dirty="0">
                          <a:solidFill>
                            <a:schemeClr val="tx1"/>
                          </a:solidFill>
                          <a:latin typeface="+mn-ea"/>
                          <a:ea typeface="+mn-ea"/>
                        </a:rPr>
                        <a:t>1+2+3</a:t>
                      </a:r>
                      <a:r>
                        <a:rPr kumimoji="1" lang="ja-JP" altLang="en-US" sz="2000" dirty="0">
                          <a:solidFill>
                            <a:schemeClr val="tx1"/>
                          </a:solidFill>
                          <a:latin typeface="+mn-ea"/>
                          <a:ea typeface="+mn-ea"/>
                        </a:rPr>
                        <a:t>）した目標設定が可能。ただし、</a:t>
                      </a:r>
                      <a:r>
                        <a:rPr kumimoji="1" lang="en-US" altLang="ja-JP" sz="2000" dirty="0">
                          <a:solidFill>
                            <a:schemeClr val="tx1"/>
                          </a:solidFill>
                          <a:latin typeface="+mn-ea"/>
                          <a:ea typeface="+mn-ea"/>
                        </a:rPr>
                        <a:t>Scope1+2</a:t>
                      </a:r>
                      <a:r>
                        <a:rPr kumimoji="1" lang="ja-JP" altLang="en-US" sz="2000" dirty="0">
                          <a:solidFill>
                            <a:schemeClr val="tx1"/>
                          </a:solidFill>
                          <a:latin typeface="+mn-ea"/>
                          <a:ea typeface="+mn-ea"/>
                        </a:rPr>
                        <a:t>及び</a:t>
                      </a:r>
                      <a:r>
                        <a:rPr kumimoji="1" lang="en-US" altLang="ja-JP" sz="2000" dirty="0">
                          <a:solidFill>
                            <a:schemeClr val="tx1"/>
                          </a:solidFill>
                          <a:latin typeface="+mn-ea"/>
                          <a:ea typeface="+mn-ea"/>
                        </a:rPr>
                        <a:t>Scope3</a:t>
                      </a:r>
                      <a:r>
                        <a:rPr kumimoji="1" lang="ja-JP" altLang="en-US" sz="2000" dirty="0">
                          <a:solidFill>
                            <a:schemeClr val="tx1"/>
                          </a:solidFill>
                          <a:latin typeface="+mn-ea"/>
                          <a:ea typeface="+mn-ea"/>
                        </a:rPr>
                        <a:t>で</a:t>
                      </a:r>
                      <a:r>
                        <a:rPr kumimoji="1" lang="en-US" altLang="ja-JP" sz="2000" dirty="0">
                          <a:solidFill>
                            <a:schemeClr val="tx1"/>
                          </a:solidFill>
                          <a:latin typeface="+mn-ea"/>
                          <a:ea typeface="+mn-ea"/>
                        </a:rPr>
                        <a:t>SBT</a:t>
                      </a:r>
                      <a:r>
                        <a:rPr kumimoji="1" lang="ja-JP" altLang="en-US" sz="2000" dirty="0">
                          <a:solidFill>
                            <a:schemeClr val="tx1"/>
                          </a:solidFill>
                          <a:latin typeface="+mn-ea"/>
                          <a:ea typeface="+mn-ea"/>
                        </a:rPr>
                        <a:t>水準を満たすことが前提</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0">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dirty="0">
                          <a:solidFill>
                            <a:srgbClr val="0070C0"/>
                          </a:solidFill>
                          <a:latin typeface="+mn-ea"/>
                          <a:ea typeface="+mn-ea"/>
                        </a:rPr>
                        <a:t>他者のクレジットの取得による削減、もしくは削減貢献量は、</a:t>
                      </a:r>
                      <a:r>
                        <a:rPr kumimoji="1" lang="en-US" altLang="ja-JP" sz="2000" dirty="0">
                          <a:solidFill>
                            <a:srgbClr val="0070C0"/>
                          </a:solidFill>
                          <a:latin typeface="+mn-ea"/>
                          <a:ea typeface="+mn-ea"/>
                        </a:rPr>
                        <a:t>SBT</a:t>
                      </a:r>
                      <a:r>
                        <a:rPr kumimoji="1" lang="ja-JP" altLang="en-US" sz="2000" dirty="0">
                          <a:solidFill>
                            <a:srgbClr val="0070C0"/>
                          </a:solidFill>
                          <a:latin typeface="+mn-ea"/>
                          <a:ea typeface="+mn-ea"/>
                        </a:rPr>
                        <a:t>達成のための削減に算入できない</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2163079042"/>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SBT</a:t>
            </a:r>
            <a:r>
              <a:rPr kumimoji="1" lang="ja-JP" altLang="en-US" dirty="0"/>
              <a:t>設定の基準</a:t>
            </a:r>
            <a:r>
              <a:rPr kumimoji="1" lang="ja-JP" altLang="en-US"/>
              <a:t>概要 </a:t>
            </a:r>
            <a:r>
              <a:rPr lang="en-US" altLang="ja-JP"/>
              <a:t>2</a:t>
            </a:r>
            <a:r>
              <a:rPr kumimoji="1" lang="en-US" altLang="ja-JP"/>
              <a:t>/2</a:t>
            </a:r>
            <a:endParaRPr kumimoji="1" lang="ja-JP" altLang="en-US" dirty="0"/>
          </a:p>
        </p:txBody>
      </p:sp>
      <p:graphicFrame>
        <p:nvGraphicFramePr>
          <p:cNvPr id="6" name="表 5"/>
          <p:cNvGraphicFramePr>
            <a:graphicFrameLocks noGrp="1"/>
          </p:cNvGraphicFramePr>
          <p:nvPr/>
        </p:nvGraphicFramePr>
        <p:xfrm>
          <a:off x="493521" y="1448383"/>
          <a:ext cx="9653666" cy="5394960"/>
        </p:xfrm>
        <a:graphic>
          <a:graphicData uri="http://schemas.openxmlformats.org/drawingml/2006/table">
            <a:tbl>
              <a:tblPr firstRow="1" bandRow="1"/>
              <a:tblGrid>
                <a:gridCol w="2452866">
                  <a:extLst>
                    <a:ext uri="{9D8B030D-6E8A-4147-A177-3AD203B41FA5}">
                      <a16:colId xmlns:a16="http://schemas.microsoft.com/office/drawing/2014/main" val="20000"/>
                    </a:ext>
                  </a:extLst>
                </a:gridCol>
                <a:gridCol w="7200800">
                  <a:extLst>
                    <a:ext uri="{9D8B030D-6E8A-4147-A177-3AD203B41FA5}">
                      <a16:colId xmlns:a16="http://schemas.microsoft.com/office/drawing/2014/main" val="20001"/>
                    </a:ext>
                  </a:extLst>
                </a:gridCol>
              </a:tblGrid>
              <a:tr h="0">
                <a:tc>
                  <a:txBody>
                    <a:bodyPr/>
                    <a:lstStyle>
                      <a:lvl1pPr marL="0" algn="l" defTabSz="914400" rtl="0" eaLnBrk="1" latinLnBrk="0" hangingPunct="1">
                        <a:defRPr kumimoji="1" sz="1800" b="1" kern="1200">
                          <a:solidFill>
                            <a:schemeClr val="lt1"/>
                          </a:solidFill>
                          <a:latin typeface="Segoe UI"/>
                          <a:ea typeface="Meiryo UI"/>
                        </a:defRPr>
                      </a:lvl1pPr>
                      <a:lvl2pPr marL="457200" algn="l" defTabSz="914400" rtl="0" eaLnBrk="1" latinLnBrk="0" hangingPunct="1">
                        <a:defRPr kumimoji="1" sz="1800" b="1" kern="1200">
                          <a:solidFill>
                            <a:schemeClr val="lt1"/>
                          </a:solidFill>
                          <a:latin typeface="Segoe UI"/>
                          <a:ea typeface="Meiryo UI"/>
                        </a:defRPr>
                      </a:lvl2pPr>
                      <a:lvl3pPr marL="914400" algn="l" defTabSz="914400" rtl="0" eaLnBrk="1" latinLnBrk="0" hangingPunct="1">
                        <a:defRPr kumimoji="1" sz="1800" b="1" kern="1200">
                          <a:solidFill>
                            <a:schemeClr val="lt1"/>
                          </a:solidFill>
                          <a:latin typeface="Segoe UI"/>
                          <a:ea typeface="Meiryo UI"/>
                        </a:defRPr>
                      </a:lvl3pPr>
                      <a:lvl4pPr marL="1371600" algn="l" defTabSz="914400" rtl="0" eaLnBrk="1" latinLnBrk="0" hangingPunct="1">
                        <a:defRPr kumimoji="1" sz="1800" b="1" kern="1200">
                          <a:solidFill>
                            <a:schemeClr val="lt1"/>
                          </a:solidFill>
                          <a:latin typeface="Segoe UI"/>
                          <a:ea typeface="Meiryo UI"/>
                        </a:defRPr>
                      </a:lvl4pPr>
                      <a:lvl5pPr marL="1828800" algn="l" defTabSz="914400" rtl="0" eaLnBrk="1" latinLnBrk="0" hangingPunct="1">
                        <a:defRPr kumimoji="1" sz="1800" b="1" kern="1200">
                          <a:solidFill>
                            <a:schemeClr val="lt1"/>
                          </a:solidFill>
                          <a:latin typeface="Segoe UI"/>
                          <a:ea typeface="Meiryo UI"/>
                        </a:defRPr>
                      </a:lvl5pPr>
                      <a:lvl6pPr marL="2286000" algn="l" defTabSz="914400" rtl="0" eaLnBrk="1" latinLnBrk="0" hangingPunct="1">
                        <a:defRPr kumimoji="1" sz="1800" b="1" kern="1200">
                          <a:solidFill>
                            <a:schemeClr val="lt1"/>
                          </a:solidFill>
                          <a:latin typeface="Segoe UI"/>
                          <a:ea typeface="Meiryo UI"/>
                        </a:defRPr>
                      </a:lvl6pPr>
                      <a:lvl7pPr marL="2743200" algn="l" defTabSz="914400" rtl="0" eaLnBrk="1" latinLnBrk="0" hangingPunct="1">
                        <a:defRPr kumimoji="1" sz="1800" b="1" kern="1200">
                          <a:solidFill>
                            <a:schemeClr val="lt1"/>
                          </a:solidFill>
                          <a:latin typeface="Segoe UI"/>
                          <a:ea typeface="Meiryo UI"/>
                        </a:defRPr>
                      </a:lvl7pPr>
                      <a:lvl8pPr marL="3200400" algn="l" defTabSz="914400" rtl="0" eaLnBrk="1" latinLnBrk="0" hangingPunct="1">
                        <a:defRPr kumimoji="1" sz="1800" b="1" kern="1200">
                          <a:solidFill>
                            <a:schemeClr val="lt1"/>
                          </a:solidFill>
                          <a:latin typeface="Segoe UI"/>
                          <a:ea typeface="Meiryo UI"/>
                        </a:defRPr>
                      </a:lvl8pPr>
                      <a:lvl9pPr marL="3657600" algn="l" defTabSz="914400" rtl="0" eaLnBrk="1" latinLnBrk="0" hangingPunct="1">
                        <a:defRPr kumimoji="1" sz="1800" b="1" kern="1200">
                          <a:solidFill>
                            <a:schemeClr val="lt1"/>
                          </a:solidFill>
                          <a:latin typeface="Segoe UI"/>
                          <a:ea typeface="Meiryo UI"/>
                        </a:defRPr>
                      </a:lvl9pPr>
                    </a:lstStyle>
                    <a:p>
                      <a:pPr algn="ctr"/>
                      <a:r>
                        <a:rPr kumimoji="1" lang="ja-JP" altLang="en-US" sz="2200" b="1" dirty="0">
                          <a:solidFill>
                            <a:sysClr val="windowText" lastClr="000000"/>
                          </a:solidFill>
                        </a:rPr>
                        <a:t>項目</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b="1" kern="1200">
                          <a:solidFill>
                            <a:schemeClr val="lt1"/>
                          </a:solidFill>
                          <a:latin typeface="Segoe UI"/>
                          <a:ea typeface="Meiryo UI"/>
                        </a:defRPr>
                      </a:lvl1pPr>
                      <a:lvl2pPr marL="457200" algn="l" defTabSz="914400" rtl="0" eaLnBrk="1" latinLnBrk="0" hangingPunct="1">
                        <a:defRPr kumimoji="1" sz="1800" b="1" kern="1200">
                          <a:solidFill>
                            <a:schemeClr val="lt1"/>
                          </a:solidFill>
                          <a:latin typeface="Segoe UI"/>
                          <a:ea typeface="Meiryo UI"/>
                        </a:defRPr>
                      </a:lvl2pPr>
                      <a:lvl3pPr marL="914400" algn="l" defTabSz="914400" rtl="0" eaLnBrk="1" latinLnBrk="0" hangingPunct="1">
                        <a:defRPr kumimoji="1" sz="1800" b="1" kern="1200">
                          <a:solidFill>
                            <a:schemeClr val="lt1"/>
                          </a:solidFill>
                          <a:latin typeface="Segoe UI"/>
                          <a:ea typeface="Meiryo UI"/>
                        </a:defRPr>
                      </a:lvl3pPr>
                      <a:lvl4pPr marL="1371600" algn="l" defTabSz="914400" rtl="0" eaLnBrk="1" latinLnBrk="0" hangingPunct="1">
                        <a:defRPr kumimoji="1" sz="1800" b="1" kern="1200">
                          <a:solidFill>
                            <a:schemeClr val="lt1"/>
                          </a:solidFill>
                          <a:latin typeface="Segoe UI"/>
                          <a:ea typeface="Meiryo UI"/>
                        </a:defRPr>
                      </a:lvl4pPr>
                      <a:lvl5pPr marL="1828800" algn="l" defTabSz="914400" rtl="0" eaLnBrk="1" latinLnBrk="0" hangingPunct="1">
                        <a:defRPr kumimoji="1" sz="1800" b="1" kern="1200">
                          <a:solidFill>
                            <a:schemeClr val="lt1"/>
                          </a:solidFill>
                          <a:latin typeface="Segoe UI"/>
                          <a:ea typeface="Meiryo UI"/>
                        </a:defRPr>
                      </a:lvl5pPr>
                      <a:lvl6pPr marL="2286000" algn="l" defTabSz="914400" rtl="0" eaLnBrk="1" latinLnBrk="0" hangingPunct="1">
                        <a:defRPr kumimoji="1" sz="1800" b="1" kern="1200">
                          <a:solidFill>
                            <a:schemeClr val="lt1"/>
                          </a:solidFill>
                          <a:latin typeface="Segoe UI"/>
                          <a:ea typeface="Meiryo UI"/>
                        </a:defRPr>
                      </a:lvl6pPr>
                      <a:lvl7pPr marL="2743200" algn="l" defTabSz="914400" rtl="0" eaLnBrk="1" latinLnBrk="0" hangingPunct="1">
                        <a:defRPr kumimoji="1" sz="1800" b="1" kern="1200">
                          <a:solidFill>
                            <a:schemeClr val="lt1"/>
                          </a:solidFill>
                          <a:latin typeface="Segoe UI"/>
                          <a:ea typeface="Meiryo UI"/>
                        </a:defRPr>
                      </a:lvl7pPr>
                      <a:lvl8pPr marL="3200400" algn="l" defTabSz="914400" rtl="0" eaLnBrk="1" latinLnBrk="0" hangingPunct="1">
                        <a:defRPr kumimoji="1" sz="1800" b="1" kern="1200">
                          <a:solidFill>
                            <a:schemeClr val="lt1"/>
                          </a:solidFill>
                          <a:latin typeface="Segoe UI"/>
                          <a:ea typeface="Meiryo UI"/>
                        </a:defRPr>
                      </a:lvl8pPr>
                      <a:lvl9pPr marL="3657600" algn="l" defTabSz="914400" rtl="0" eaLnBrk="1" latinLnBrk="0" hangingPunct="1">
                        <a:defRPr kumimoji="1" sz="1800" b="1" kern="1200">
                          <a:solidFill>
                            <a:schemeClr val="lt1"/>
                          </a:solidFill>
                          <a:latin typeface="Segoe UI"/>
                          <a:ea typeface="Meiryo UI"/>
                        </a:defRPr>
                      </a:lvl9pPr>
                    </a:lstStyle>
                    <a:p>
                      <a:pPr algn="ctr"/>
                      <a:r>
                        <a:rPr kumimoji="1" lang="ja-JP" altLang="en-US" sz="2400" dirty="0">
                          <a:solidFill>
                            <a:schemeClr val="tx1"/>
                          </a:solidFill>
                          <a:latin typeface="+mn-ea"/>
                          <a:ea typeface="+mn-ea"/>
                        </a:rPr>
                        <a:t>内容</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extLst>
                  <a:ext uri="{0D108BD9-81ED-4DB2-BD59-A6C34878D82A}">
                    <a16:rowId xmlns:a16="http://schemas.microsoft.com/office/drawing/2014/main" val="10000"/>
                  </a:ext>
                </a:extLst>
              </a:tr>
              <a:tr h="0">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marL="0" indent="0" algn="ctr">
                        <a:buFont typeface="+mj-lt"/>
                        <a:buNone/>
                      </a:pPr>
                      <a:r>
                        <a:rPr kumimoji="1" lang="en-US" altLang="ja-JP" sz="2200" b="1" dirty="0">
                          <a:solidFill>
                            <a:sysClr val="windowText" lastClr="000000"/>
                          </a:solidFill>
                          <a:latin typeface="+mn-ea"/>
                          <a:ea typeface="+mn-ea"/>
                        </a:rPr>
                        <a:t>Scope2</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marL="0" indent="0">
                        <a:buClr>
                          <a:schemeClr val="tx1"/>
                        </a:buClr>
                        <a:buFont typeface="Arial" panose="020B0604020202020204" pitchFamily="34" charset="0"/>
                        <a:buNone/>
                      </a:pPr>
                      <a:r>
                        <a:rPr kumimoji="1" lang="ja-JP" altLang="en-US" sz="1600" baseline="0" dirty="0">
                          <a:solidFill>
                            <a:schemeClr val="tx1"/>
                          </a:solidFill>
                          <a:latin typeface="+mn-ea"/>
                          <a:ea typeface="+mn-ea"/>
                        </a:rPr>
                        <a:t>再エネ電力を</a:t>
                      </a:r>
                      <a:r>
                        <a:rPr kumimoji="1" lang="en-US" altLang="ja-JP" sz="1600" baseline="0" dirty="0">
                          <a:solidFill>
                            <a:schemeClr val="tx1"/>
                          </a:solidFill>
                          <a:latin typeface="+mn-ea"/>
                          <a:ea typeface="+mn-ea"/>
                        </a:rPr>
                        <a:t>1.5</a:t>
                      </a:r>
                      <a:r>
                        <a:rPr kumimoji="1" lang="ja-JP" altLang="en-US" sz="1600" baseline="0" dirty="0">
                          <a:solidFill>
                            <a:schemeClr val="tx1"/>
                          </a:solidFill>
                          <a:latin typeface="+mn-ea"/>
                          <a:ea typeface="+mn-ea"/>
                        </a:rPr>
                        <a:t>℃シナリオに準ずる割合で調達することは、</a:t>
                      </a:r>
                      <a:r>
                        <a:rPr kumimoji="1" lang="en-US" altLang="ja-JP" sz="1600" baseline="0" dirty="0">
                          <a:solidFill>
                            <a:schemeClr val="tx1"/>
                          </a:solidFill>
                          <a:latin typeface="+mn-ea"/>
                          <a:ea typeface="+mn-ea"/>
                        </a:rPr>
                        <a:t>Scope2</a:t>
                      </a:r>
                      <a:r>
                        <a:rPr kumimoji="1" lang="ja-JP" altLang="en-US" sz="1600" baseline="0" dirty="0">
                          <a:solidFill>
                            <a:schemeClr val="tx1"/>
                          </a:solidFill>
                          <a:latin typeface="+mn-ea"/>
                          <a:ea typeface="+mn-ea"/>
                        </a:rPr>
                        <a:t>排出削減目標の代替案として認められる</a:t>
                      </a:r>
                      <a:endParaRPr kumimoji="1" lang="en-US" altLang="ja-JP" sz="1600" baseline="0" dirty="0">
                        <a:solidFill>
                          <a:schemeClr val="tx1"/>
                        </a:solidFill>
                        <a:latin typeface="+mn-ea"/>
                        <a:ea typeface="+mn-ea"/>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0">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marL="0" indent="0" algn="ctr">
                        <a:buFont typeface="+mj-lt"/>
                        <a:buNone/>
                      </a:pPr>
                      <a:r>
                        <a:rPr kumimoji="1" lang="en-US" altLang="ja-JP" sz="2200" b="1" dirty="0">
                          <a:solidFill>
                            <a:sysClr val="windowText" lastClr="000000"/>
                          </a:solidFill>
                          <a:latin typeface="+mn-ea"/>
                          <a:ea typeface="+mn-ea"/>
                        </a:rPr>
                        <a:t>Scope3</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marL="177800" indent="-177800">
                        <a:spcBef>
                          <a:spcPts val="0"/>
                        </a:spcBef>
                        <a:spcAft>
                          <a:spcPts val="0"/>
                        </a:spcAft>
                        <a:buClr>
                          <a:schemeClr val="tx1"/>
                        </a:buClr>
                        <a:buFont typeface="Arial" panose="020B0604020202020204" pitchFamily="34" charset="0"/>
                        <a:buChar char="•"/>
                      </a:pPr>
                      <a:r>
                        <a:rPr kumimoji="1" lang="en-US" altLang="ja-JP" sz="2000" baseline="0" dirty="0">
                          <a:solidFill>
                            <a:schemeClr val="tx1"/>
                          </a:solidFill>
                          <a:latin typeface="+mn-ea"/>
                          <a:ea typeface="+mn-ea"/>
                        </a:rPr>
                        <a:t>Scope3</a:t>
                      </a:r>
                      <a:r>
                        <a:rPr kumimoji="1" lang="ja-JP" altLang="en-US" sz="2000" b="0" baseline="0" dirty="0">
                          <a:solidFill>
                            <a:schemeClr val="tx1"/>
                          </a:solidFill>
                          <a:latin typeface="+mn-ea"/>
                          <a:ea typeface="+mn-ea"/>
                        </a:rPr>
                        <a:t>排出量が</a:t>
                      </a:r>
                      <a:r>
                        <a:rPr kumimoji="1" lang="en-US" altLang="ja-JP" sz="2000" b="0" baseline="0" dirty="0">
                          <a:solidFill>
                            <a:srgbClr val="FF0000"/>
                          </a:solidFill>
                          <a:latin typeface="+mn-ea"/>
                          <a:ea typeface="+mn-ea"/>
                        </a:rPr>
                        <a:t>Scope1+2+3</a:t>
                      </a:r>
                      <a:r>
                        <a:rPr kumimoji="1" lang="ja-JP" altLang="en-US" sz="2000" b="0" baseline="0" dirty="0">
                          <a:solidFill>
                            <a:srgbClr val="FF0000"/>
                          </a:solidFill>
                          <a:latin typeface="+mn-ea"/>
                          <a:ea typeface="+mn-ea"/>
                        </a:rPr>
                        <a:t>排出量合計の</a:t>
                      </a:r>
                      <a:r>
                        <a:rPr kumimoji="1" lang="en-US" altLang="ja-JP" sz="2000" b="0" baseline="0" dirty="0">
                          <a:solidFill>
                            <a:srgbClr val="FF0000"/>
                          </a:solidFill>
                          <a:latin typeface="+mn-ea"/>
                          <a:ea typeface="+mn-ea"/>
                        </a:rPr>
                        <a:t>40</a:t>
                      </a:r>
                      <a:r>
                        <a:rPr kumimoji="1" lang="ja-JP" altLang="en-US" sz="2000" b="0" baseline="0" dirty="0">
                          <a:solidFill>
                            <a:srgbClr val="FF0000"/>
                          </a:solidFill>
                          <a:latin typeface="+mn-ea"/>
                          <a:ea typeface="+mn-ea"/>
                        </a:rPr>
                        <a:t>％以上</a:t>
                      </a:r>
                      <a:r>
                        <a:rPr kumimoji="1" lang="ja-JP" altLang="en-US" sz="2000" b="0" baseline="0" dirty="0">
                          <a:solidFill>
                            <a:schemeClr val="tx1"/>
                          </a:solidFill>
                          <a:latin typeface="+mn-ea"/>
                          <a:ea typeface="+mn-ea"/>
                        </a:rPr>
                        <a:t>の場合に</a:t>
                      </a:r>
                      <a:r>
                        <a:rPr kumimoji="1" lang="en-US" altLang="ja-JP" sz="2000" b="0" baseline="0" dirty="0">
                          <a:solidFill>
                            <a:schemeClr val="tx1"/>
                          </a:solidFill>
                          <a:latin typeface="+mn-ea"/>
                          <a:ea typeface="+mn-ea"/>
                        </a:rPr>
                        <a:t>Scope3</a:t>
                      </a:r>
                      <a:r>
                        <a:rPr kumimoji="1" lang="ja-JP" altLang="en-US" sz="2000" b="0" baseline="0" dirty="0">
                          <a:solidFill>
                            <a:schemeClr val="tx1"/>
                          </a:solidFill>
                          <a:latin typeface="+mn-ea"/>
                          <a:ea typeface="+mn-ea"/>
                        </a:rPr>
                        <a:t>目標の設定が必須</a:t>
                      </a:r>
                    </a:p>
                    <a:p>
                      <a:pPr marL="177800" indent="-177800">
                        <a:spcBef>
                          <a:spcPts val="0"/>
                        </a:spcBef>
                        <a:spcAft>
                          <a:spcPts val="0"/>
                        </a:spcAft>
                        <a:buClr>
                          <a:schemeClr val="tx1"/>
                        </a:buClr>
                        <a:buFont typeface="Arial" panose="020B0604020202020204" pitchFamily="34" charset="0"/>
                        <a:buChar char="•"/>
                      </a:pPr>
                      <a:r>
                        <a:rPr kumimoji="1" lang="en-US" altLang="ja-JP" sz="2000" b="0" baseline="0" dirty="0">
                          <a:solidFill>
                            <a:srgbClr val="FF0000"/>
                          </a:solidFill>
                          <a:latin typeface="+mn-ea"/>
                          <a:ea typeface="+mn-ea"/>
                        </a:rPr>
                        <a:t>Scope</a:t>
                      </a:r>
                      <a:r>
                        <a:rPr kumimoji="1" lang="ja-JP" altLang="en-US" sz="2000" b="0" baseline="0" dirty="0">
                          <a:solidFill>
                            <a:srgbClr val="FF0000"/>
                          </a:solidFill>
                          <a:latin typeface="+mn-ea"/>
                          <a:ea typeface="+mn-ea"/>
                        </a:rPr>
                        <a:t>３排出量全体</a:t>
                      </a:r>
                      <a:r>
                        <a:rPr kumimoji="1" lang="ja-JP" altLang="en-US" sz="2000" b="0" baseline="0">
                          <a:solidFill>
                            <a:srgbClr val="FF0000"/>
                          </a:solidFill>
                          <a:latin typeface="+mn-ea"/>
                          <a:ea typeface="+mn-ea"/>
                        </a:rPr>
                        <a:t>の</a:t>
                      </a:r>
                      <a:r>
                        <a:rPr kumimoji="1" lang="en-US" altLang="ja-JP" sz="2000" b="0" baseline="0">
                          <a:solidFill>
                            <a:srgbClr val="FF0000"/>
                          </a:solidFill>
                          <a:latin typeface="+mn-ea"/>
                          <a:ea typeface="+mn-ea"/>
                        </a:rPr>
                        <a:t>2/3</a:t>
                      </a:r>
                      <a:r>
                        <a:rPr kumimoji="1" lang="ja-JP" altLang="en-US" sz="2000" b="0" baseline="0" dirty="0">
                          <a:solidFill>
                            <a:srgbClr val="FF0000"/>
                          </a:solidFill>
                          <a:latin typeface="+mn-ea"/>
                          <a:ea typeface="+mn-ea"/>
                        </a:rPr>
                        <a:t>をカバーする</a:t>
                      </a:r>
                      <a:r>
                        <a:rPr kumimoji="1" lang="ja-JP" altLang="en-US" sz="2000" b="0" baseline="0" dirty="0">
                          <a:solidFill>
                            <a:schemeClr val="tx1"/>
                          </a:solidFill>
                          <a:latin typeface="+mn-ea"/>
                          <a:ea typeface="+mn-ea"/>
                        </a:rPr>
                        <a:t>目標を、以下のいずれかまたは併用で設定すること</a:t>
                      </a:r>
                      <a:endParaRPr kumimoji="1" lang="en-US" altLang="ja-JP" sz="2000" b="0" baseline="0" dirty="0">
                        <a:solidFill>
                          <a:schemeClr val="tx1"/>
                        </a:solidFill>
                        <a:latin typeface="+mn-ea"/>
                        <a:ea typeface="+mn-ea"/>
                      </a:endParaRPr>
                    </a:p>
                    <a:p>
                      <a:pPr marL="467950" indent="-285750">
                        <a:buClr>
                          <a:schemeClr val="tx1"/>
                        </a:buClr>
                        <a:buFont typeface="Wingdings" panose="05000000000000000000" pitchFamily="2" charset="2"/>
                        <a:buChar char="ü"/>
                      </a:pPr>
                      <a:r>
                        <a:rPr kumimoji="1" lang="ja-JP" altLang="en-US" sz="1600" b="0" baseline="0" dirty="0">
                          <a:solidFill>
                            <a:schemeClr val="tx1"/>
                          </a:solidFill>
                          <a:latin typeface="+mn-ea"/>
                          <a:ea typeface="+mn-ea"/>
                        </a:rPr>
                        <a:t>総量削減：世界の気温上昇が産業革命以前の気温と比べて、</a:t>
                      </a:r>
                      <a:r>
                        <a:rPr kumimoji="1" lang="en-US" altLang="ja-JP" sz="1600" b="0" baseline="0" dirty="0">
                          <a:solidFill>
                            <a:srgbClr val="FF0000"/>
                          </a:solidFill>
                          <a:latin typeface="+mn-ea"/>
                          <a:ea typeface="+mn-ea"/>
                        </a:rPr>
                        <a:t>2℃</a:t>
                      </a:r>
                      <a:r>
                        <a:rPr kumimoji="1" lang="ja-JP" altLang="en-US" sz="1600" b="0" baseline="0" dirty="0">
                          <a:solidFill>
                            <a:srgbClr val="FF0000"/>
                          </a:solidFill>
                          <a:latin typeface="+mn-ea"/>
                          <a:ea typeface="+mn-ea"/>
                        </a:rPr>
                        <a:t>を十分に下回るよう抑える水準（毎年</a:t>
                      </a:r>
                      <a:r>
                        <a:rPr kumimoji="1" lang="en-US" altLang="ja-JP" sz="1600" b="0" baseline="0" dirty="0">
                          <a:solidFill>
                            <a:srgbClr val="FF0000"/>
                          </a:solidFill>
                          <a:latin typeface="+mn-ea"/>
                          <a:ea typeface="+mn-ea"/>
                        </a:rPr>
                        <a:t>2.5%</a:t>
                      </a:r>
                      <a:r>
                        <a:rPr kumimoji="1" lang="ja-JP" altLang="en-US" sz="1600" b="0" baseline="0" dirty="0">
                          <a:solidFill>
                            <a:srgbClr val="FF0000"/>
                          </a:solidFill>
                          <a:latin typeface="+mn-ea"/>
                          <a:ea typeface="+mn-ea"/>
                        </a:rPr>
                        <a:t>削減）に合致する総量排出削減目標</a:t>
                      </a:r>
                    </a:p>
                    <a:p>
                      <a:pPr marL="467950" indent="-285750">
                        <a:buClr>
                          <a:schemeClr val="tx1"/>
                        </a:buClr>
                        <a:buFont typeface="Wingdings" panose="05000000000000000000" pitchFamily="2" charset="2"/>
                        <a:buChar char="ü"/>
                      </a:pPr>
                      <a:r>
                        <a:rPr kumimoji="1" lang="ja-JP" altLang="en-US" sz="1600" b="0" baseline="0" dirty="0">
                          <a:solidFill>
                            <a:schemeClr val="tx1"/>
                          </a:solidFill>
                          <a:latin typeface="+mn-ea"/>
                          <a:ea typeface="+mn-ea"/>
                        </a:rPr>
                        <a:t>経済的原単位：付加価値あたりの排出量を前年比で少なくとも</a:t>
                      </a:r>
                      <a:r>
                        <a:rPr kumimoji="1" lang="en-US" altLang="ja-JP" sz="1600" b="0" baseline="0" dirty="0">
                          <a:solidFill>
                            <a:schemeClr val="tx1"/>
                          </a:solidFill>
                          <a:latin typeface="+mn-ea"/>
                          <a:ea typeface="+mn-ea"/>
                        </a:rPr>
                        <a:t>7</a:t>
                      </a:r>
                      <a:r>
                        <a:rPr kumimoji="1" lang="ja-JP" altLang="en-US" sz="1600" b="0" baseline="0" dirty="0">
                          <a:solidFill>
                            <a:schemeClr val="tx1"/>
                          </a:solidFill>
                          <a:latin typeface="+mn-ea"/>
                          <a:ea typeface="+mn-ea"/>
                        </a:rPr>
                        <a:t>％削減する経済的原単位</a:t>
                      </a:r>
                    </a:p>
                    <a:p>
                      <a:pPr marL="467950" indent="-285750">
                        <a:buClr>
                          <a:schemeClr val="tx1"/>
                        </a:buClr>
                        <a:buFont typeface="Wingdings" panose="05000000000000000000" pitchFamily="2" charset="2"/>
                        <a:buChar char="ü"/>
                      </a:pPr>
                      <a:r>
                        <a:rPr kumimoji="1" lang="ja-JP" altLang="en-US" sz="1600" b="0" baseline="0" dirty="0">
                          <a:solidFill>
                            <a:schemeClr val="tx1"/>
                          </a:solidFill>
                          <a:latin typeface="+mn-ea"/>
                          <a:ea typeface="+mn-ea"/>
                        </a:rPr>
                        <a:t>物理的原単位：部門別脱炭素化アプローチ内の関連する部門削減経路に沿った原単位削減。もしくは、総排出量の増加につながらず</a:t>
                      </a:r>
                      <a:r>
                        <a:rPr kumimoji="1" lang="ja-JP" altLang="en-US" sz="1600" baseline="0" dirty="0">
                          <a:solidFill>
                            <a:schemeClr val="tx1"/>
                          </a:solidFill>
                          <a:latin typeface="+mn-ea"/>
                          <a:ea typeface="+mn-ea"/>
                        </a:rPr>
                        <a:t>、物量あたりの排出量を前年比で少なくとも</a:t>
                      </a:r>
                      <a:r>
                        <a:rPr kumimoji="1" lang="en-US" altLang="ja-JP" sz="1600" baseline="0" dirty="0">
                          <a:solidFill>
                            <a:schemeClr val="tx1"/>
                          </a:solidFill>
                          <a:latin typeface="+mn-ea"/>
                          <a:ea typeface="+mn-ea"/>
                        </a:rPr>
                        <a:t>7</a:t>
                      </a:r>
                      <a:r>
                        <a:rPr kumimoji="1" lang="ja-JP" altLang="en-US" sz="1600" baseline="0" dirty="0">
                          <a:solidFill>
                            <a:schemeClr val="tx1"/>
                          </a:solidFill>
                          <a:latin typeface="+mn-ea"/>
                          <a:ea typeface="+mn-ea"/>
                        </a:rPr>
                        <a:t>％削減する目標</a:t>
                      </a:r>
                      <a:endParaRPr kumimoji="1" lang="en-US" altLang="ja-JP" sz="1600" baseline="0" dirty="0">
                        <a:solidFill>
                          <a:schemeClr val="tx1"/>
                        </a:solidFill>
                        <a:latin typeface="+mn-ea"/>
                        <a:ea typeface="+mn-ea"/>
                      </a:endParaRPr>
                    </a:p>
                    <a:p>
                      <a:pPr marL="467950" indent="-285750">
                        <a:buClr>
                          <a:schemeClr val="tx1"/>
                        </a:buClr>
                        <a:buFont typeface="Wingdings" panose="05000000000000000000" pitchFamily="2" charset="2"/>
                        <a:buChar char="ü"/>
                      </a:pPr>
                      <a:r>
                        <a:rPr kumimoji="1" lang="ja-JP" altLang="en-US" sz="1600" baseline="0">
                          <a:solidFill>
                            <a:schemeClr val="tx1"/>
                          </a:solidFill>
                          <a:latin typeface="+mn-ea"/>
                          <a:ea typeface="+mn-ea"/>
                        </a:rPr>
                        <a:t>サプライヤー</a:t>
                      </a:r>
                      <a:r>
                        <a:rPr kumimoji="1" lang="en-US" altLang="ja-JP" sz="1600" baseline="0">
                          <a:solidFill>
                            <a:schemeClr val="tx1"/>
                          </a:solidFill>
                          <a:latin typeface="+mn-ea"/>
                          <a:ea typeface="+mn-ea"/>
                        </a:rPr>
                        <a:t>/</a:t>
                      </a:r>
                      <a:r>
                        <a:rPr kumimoji="1" lang="ja-JP" altLang="en-US" sz="1600" baseline="0">
                          <a:solidFill>
                            <a:schemeClr val="tx1"/>
                          </a:solidFill>
                          <a:latin typeface="+mn-ea"/>
                          <a:ea typeface="+mn-ea"/>
                        </a:rPr>
                        <a:t>顧客</a:t>
                      </a:r>
                      <a:r>
                        <a:rPr kumimoji="1" lang="ja-JP" altLang="en-US" sz="1600" baseline="0" dirty="0">
                          <a:solidFill>
                            <a:schemeClr val="tx1"/>
                          </a:solidFill>
                          <a:latin typeface="+mn-ea"/>
                          <a:ea typeface="+mn-ea"/>
                        </a:rPr>
                        <a:t>エンゲージメント目標</a:t>
                      </a:r>
                      <a:r>
                        <a:rPr kumimoji="1" lang="ja-JP" altLang="en-US" sz="1600" baseline="0">
                          <a:solidFill>
                            <a:schemeClr val="tx1"/>
                          </a:solidFill>
                          <a:latin typeface="+mn-ea"/>
                          <a:ea typeface="+mn-ea"/>
                        </a:rPr>
                        <a:t>：サプライヤー</a:t>
                      </a:r>
                      <a:r>
                        <a:rPr kumimoji="1" lang="en-US" altLang="ja-JP" sz="1600" baseline="0">
                          <a:solidFill>
                            <a:schemeClr val="tx1"/>
                          </a:solidFill>
                          <a:latin typeface="+mn-ea"/>
                          <a:ea typeface="+mn-ea"/>
                        </a:rPr>
                        <a:t>/</a:t>
                      </a:r>
                      <a:r>
                        <a:rPr kumimoji="1" lang="ja-JP" altLang="en-US" sz="1600" baseline="0">
                          <a:solidFill>
                            <a:schemeClr val="tx1"/>
                          </a:solidFill>
                          <a:latin typeface="+mn-ea"/>
                          <a:ea typeface="+mn-ea"/>
                        </a:rPr>
                        <a:t>顧客</a:t>
                      </a:r>
                      <a:r>
                        <a:rPr kumimoji="1" lang="ja-JP" altLang="en-US" sz="1600" baseline="0" dirty="0">
                          <a:solidFill>
                            <a:schemeClr val="tx1"/>
                          </a:solidFill>
                          <a:latin typeface="+mn-ea"/>
                          <a:ea typeface="+mn-ea"/>
                        </a:rPr>
                        <a:t>に対して、気候科学に基づく排出削減目標の設定を勧める目標</a:t>
                      </a:r>
                      <a:endParaRPr kumimoji="1" lang="en-US" altLang="ja-JP" sz="1600" baseline="0" dirty="0">
                        <a:solidFill>
                          <a:schemeClr val="tx1"/>
                        </a:solidFill>
                        <a:latin typeface="+mn-ea"/>
                        <a:ea typeface="+mn-ea"/>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0">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algn="ctr"/>
                      <a:r>
                        <a:rPr kumimoji="1" lang="ja-JP" altLang="en-US" sz="2200" b="1" dirty="0">
                          <a:solidFill>
                            <a:sysClr val="windowText" lastClr="000000"/>
                          </a:solidFill>
                          <a:latin typeface="+mn-lt"/>
                          <a:ea typeface="+mn-ea"/>
                        </a:rPr>
                        <a:t>報告</a:t>
                      </a:r>
                      <a:endParaRPr kumimoji="1" lang="ja-JP" altLang="en-US" sz="2200" b="1" dirty="0">
                        <a:solidFill>
                          <a:sysClr val="windowText" lastClr="000000"/>
                        </a:solidFill>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r>
                        <a:rPr kumimoji="1" lang="ja-JP" altLang="en-US" sz="2000" dirty="0">
                          <a:latin typeface="+mn-ea"/>
                          <a:ea typeface="+mn-ea"/>
                        </a:rPr>
                        <a:t>企業全体の</a:t>
                      </a:r>
                      <a:r>
                        <a:rPr kumimoji="1" lang="en-US" altLang="ja-JP" sz="2000" dirty="0">
                          <a:latin typeface="+mn-ea"/>
                          <a:ea typeface="+mn-ea"/>
                        </a:rPr>
                        <a:t>GHG</a:t>
                      </a:r>
                      <a:r>
                        <a:rPr kumimoji="1" lang="ja-JP" altLang="en-US" sz="2000" dirty="0">
                          <a:latin typeface="+mn-ea"/>
                          <a:ea typeface="+mn-ea"/>
                        </a:rPr>
                        <a:t>排出状況を毎年開示</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0">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algn="ctr"/>
                      <a:r>
                        <a:rPr kumimoji="1" lang="ja-JP" altLang="en-US" sz="2200" b="1" dirty="0">
                          <a:solidFill>
                            <a:sysClr val="windowText" lastClr="000000"/>
                          </a:solidFill>
                        </a:rPr>
                        <a:t>再計算</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r>
                        <a:rPr kumimoji="1" lang="ja-JP" altLang="en-US" sz="2000" dirty="0">
                          <a:latin typeface="+mn-ea"/>
                          <a:ea typeface="+mn-ea"/>
                        </a:rPr>
                        <a:t>最低でも</a:t>
                      </a:r>
                      <a:r>
                        <a:rPr kumimoji="1" lang="en-US" altLang="ja-JP" sz="2000" dirty="0">
                          <a:latin typeface="+mn-ea"/>
                          <a:ea typeface="+mn-ea"/>
                        </a:rPr>
                        <a:t>5</a:t>
                      </a:r>
                      <a:r>
                        <a:rPr kumimoji="1" lang="ja-JP" altLang="en-US" sz="2000" dirty="0">
                          <a:latin typeface="+mn-ea"/>
                          <a:ea typeface="+mn-ea"/>
                        </a:rPr>
                        <a:t>年ごとに目標の見直しが必要</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1079883825"/>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sz="2400" dirty="0"/>
              <a:t>SBT</a:t>
            </a:r>
            <a:r>
              <a:rPr kumimoji="1" lang="ja-JP" altLang="en-US" sz="2400" dirty="0"/>
              <a:t>の基本要件　</a:t>
            </a:r>
            <a:r>
              <a:rPr lang="en-US" altLang="ja-JP" sz="2400" dirty="0"/>
              <a:t>1.GHG</a:t>
            </a:r>
            <a:r>
              <a:rPr lang="ja-JP" altLang="en-US" sz="2400" dirty="0"/>
              <a:t>排出インベントリと目標の</a:t>
            </a:r>
            <a:r>
              <a:rPr lang="ja-JP" altLang="en-US" sz="2400"/>
              <a:t>バウンダリ </a:t>
            </a:r>
            <a:r>
              <a:rPr lang="en-US" altLang="ja-JP" sz="2400"/>
              <a:t>1/3</a:t>
            </a:r>
            <a:endParaRPr kumimoji="1" lang="ja-JP" altLang="en-US" sz="2400" dirty="0"/>
          </a:p>
        </p:txBody>
      </p:sp>
      <p:sp>
        <p:nvSpPr>
          <p:cNvPr id="4" name="テキスト ボックス 47"/>
          <p:cNvSpPr txBox="1">
            <a:spLocks noChangeArrowheads="1"/>
          </p:cNvSpPr>
          <p:nvPr/>
        </p:nvSpPr>
        <p:spPr bwMode="auto">
          <a:xfrm>
            <a:off x="349979" y="1293912"/>
            <a:ext cx="9793410" cy="5216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1pPr>
            <a:lvl2pPr marL="742950" indent="-285750"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2pPr>
            <a:lvl3pPr marL="1143000" indent="-228600"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3pPr>
            <a:lvl4pPr marL="1600200" indent="-228600"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4pPr>
            <a:lvl5pPr marL="2057400" indent="-228600"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5pPr>
            <a:lvl6pPr marL="2514600" indent="-228600" eaLnBrk="0" fontAlgn="base" hangingPunct="0">
              <a:spcBef>
                <a:spcPct val="0"/>
              </a:spcBef>
              <a:spcAft>
                <a:spcPct val="0"/>
              </a:spcAft>
              <a:defRPr kumimoji="1" sz="1300">
                <a:solidFill>
                  <a:schemeClr val="tx1"/>
                </a:solidFill>
                <a:latin typeface="HGP創英角ｺﾞｼｯｸUB" panose="020B0900000000000000" pitchFamily="50" charset="-128"/>
                <a:ea typeface="HGP創英角ｺﾞｼｯｸUB" panose="020B0900000000000000" pitchFamily="50" charset="-128"/>
              </a:defRPr>
            </a:lvl6pPr>
            <a:lvl7pPr marL="2971800" indent="-228600" eaLnBrk="0" fontAlgn="base" hangingPunct="0">
              <a:spcBef>
                <a:spcPct val="0"/>
              </a:spcBef>
              <a:spcAft>
                <a:spcPct val="0"/>
              </a:spcAft>
              <a:defRPr kumimoji="1" sz="1300">
                <a:solidFill>
                  <a:schemeClr val="tx1"/>
                </a:solidFill>
                <a:latin typeface="HGP創英角ｺﾞｼｯｸUB" panose="020B0900000000000000" pitchFamily="50" charset="-128"/>
                <a:ea typeface="HGP創英角ｺﾞｼｯｸUB" panose="020B0900000000000000" pitchFamily="50" charset="-128"/>
              </a:defRPr>
            </a:lvl7pPr>
            <a:lvl8pPr marL="3429000" indent="-228600" eaLnBrk="0" fontAlgn="base" hangingPunct="0">
              <a:spcBef>
                <a:spcPct val="0"/>
              </a:spcBef>
              <a:spcAft>
                <a:spcPct val="0"/>
              </a:spcAft>
              <a:defRPr kumimoji="1" sz="1300">
                <a:solidFill>
                  <a:schemeClr val="tx1"/>
                </a:solidFill>
                <a:latin typeface="HGP創英角ｺﾞｼｯｸUB" panose="020B0900000000000000" pitchFamily="50" charset="-128"/>
                <a:ea typeface="HGP創英角ｺﾞｼｯｸUB" panose="020B0900000000000000" pitchFamily="50" charset="-128"/>
              </a:defRPr>
            </a:lvl8pPr>
            <a:lvl9pPr marL="3886200" indent="-228600" eaLnBrk="0" fontAlgn="base" hangingPunct="0">
              <a:spcBef>
                <a:spcPct val="0"/>
              </a:spcBef>
              <a:spcAft>
                <a:spcPct val="0"/>
              </a:spcAft>
              <a:defRPr kumimoji="1" sz="1300">
                <a:solidFill>
                  <a:schemeClr val="tx1"/>
                </a:solidFill>
                <a:latin typeface="HGP創英角ｺﾞｼｯｸUB" panose="020B0900000000000000" pitchFamily="50" charset="-128"/>
                <a:ea typeface="HGP創英角ｺﾞｼｯｸUB" panose="020B0900000000000000" pitchFamily="50" charset="-128"/>
              </a:defRPr>
            </a:lvl9pPr>
          </a:lstStyle>
          <a:p>
            <a:pPr eaLnBrk="1" hangingPunct="1">
              <a:spcBef>
                <a:spcPts val="600"/>
              </a:spcBef>
              <a:defRPr/>
            </a:pPr>
            <a:r>
              <a:rPr lang="ja-JP" altLang="en-US" sz="2800" b="1" dirty="0">
                <a:solidFill>
                  <a:srgbClr val="000000"/>
                </a:solidFill>
                <a:latin typeface="Meiryo UI" panose="020B0604030504040204" pitchFamily="50" charset="-128"/>
                <a:ea typeface="Meiryo UI" panose="020B0604030504040204" pitchFamily="50" charset="-128"/>
              </a:rPr>
              <a:t>（必須事項）</a:t>
            </a:r>
            <a:endParaRPr lang="en-US" altLang="ja-JP" sz="2800" b="1" dirty="0">
              <a:solidFill>
                <a:srgbClr val="000000"/>
              </a:solidFill>
              <a:latin typeface="Meiryo UI" panose="020B0604030504040204" pitchFamily="50" charset="-128"/>
              <a:ea typeface="Meiryo UI" panose="020B0604030504040204" pitchFamily="50" charset="-128"/>
            </a:endParaRPr>
          </a:p>
          <a:p>
            <a:pPr marL="457200" indent="-457200" eaLnBrk="1" hangingPunct="1">
              <a:spcBef>
                <a:spcPts val="600"/>
              </a:spcBef>
              <a:buClr>
                <a:schemeClr val="tx1"/>
              </a:buClr>
              <a:buFont typeface="Wingdings" panose="05000000000000000000" pitchFamily="2" charset="2"/>
              <a:buChar char="Ø"/>
              <a:defRPr/>
            </a:pPr>
            <a:r>
              <a:rPr lang="ja-JP" altLang="en-US" sz="2800" b="1" dirty="0">
                <a:solidFill>
                  <a:srgbClr val="FF0000"/>
                </a:solidFill>
                <a:latin typeface="Meiryo UI" panose="020B0604030504040204" pitchFamily="50" charset="-128"/>
                <a:ea typeface="Meiryo UI" panose="020B0604030504040204" pitchFamily="50" charset="-128"/>
              </a:rPr>
              <a:t>親会社もしくはグループのみが目標を提出することを推奨。</a:t>
            </a:r>
            <a:r>
              <a:rPr lang="ja-JP" altLang="en-US" sz="2800" dirty="0">
                <a:latin typeface="Meiryo UI" panose="020B0604030504040204" pitchFamily="50" charset="-128"/>
                <a:ea typeface="Meiryo UI" panose="020B0604030504040204" pitchFamily="50" charset="-128"/>
              </a:rPr>
              <a:t>親会社は</a:t>
            </a:r>
            <a:r>
              <a:rPr lang="en-US" altLang="ja-JP" sz="2800" dirty="0">
                <a:latin typeface="Meiryo UI" panose="020B0604030504040204" pitchFamily="50" charset="-128"/>
                <a:ea typeface="Meiryo UI" panose="020B0604030504040204" pitchFamily="50" charset="-128"/>
              </a:rPr>
              <a:t>GHG</a:t>
            </a:r>
            <a:r>
              <a:rPr lang="ja-JP" altLang="en-US" sz="2800" dirty="0">
                <a:latin typeface="Meiryo UI" panose="020B0604030504040204" pitchFamily="50" charset="-128"/>
                <a:ea typeface="Meiryo UI" panose="020B0604030504040204" pitchFamily="50" charset="-128"/>
              </a:rPr>
              <a:t>プロトコルの企業範囲で定義されるすべての子会社の排出を目標に含めなければならない。</a:t>
            </a:r>
            <a:r>
              <a:rPr lang="ja-JP" altLang="en-US" sz="2800" dirty="0">
                <a:solidFill>
                  <a:srgbClr val="000000"/>
                </a:solidFill>
                <a:latin typeface="Meiryo UI" panose="020B0604030504040204" pitchFamily="50" charset="-128"/>
                <a:ea typeface="Meiryo UI" panose="020B0604030504040204" pitchFamily="50" charset="-128"/>
              </a:rPr>
              <a:t>親会社と子会社の両方が目標を提出している場合は、親会社の目標に子会社の排出量が含まれなければならない。</a:t>
            </a:r>
            <a:endParaRPr lang="en-US" altLang="ja-JP" sz="2800" dirty="0">
              <a:solidFill>
                <a:srgbClr val="000000"/>
              </a:solidFill>
              <a:latin typeface="Meiryo UI" panose="020B0604030504040204" pitchFamily="50" charset="-128"/>
              <a:ea typeface="Meiryo UI" panose="020B0604030504040204" pitchFamily="50" charset="-128"/>
            </a:endParaRPr>
          </a:p>
          <a:p>
            <a:pPr marL="457200" indent="-457200" eaLnBrk="1" hangingPunct="1">
              <a:spcBef>
                <a:spcPts val="600"/>
              </a:spcBef>
              <a:buClr>
                <a:schemeClr val="tx1"/>
              </a:buClr>
              <a:buFont typeface="Wingdings" panose="05000000000000000000" pitchFamily="2" charset="2"/>
              <a:buChar char="Ø"/>
              <a:defRPr/>
            </a:pPr>
            <a:r>
              <a:rPr lang="en-US" altLang="ja-JP" sz="2800" dirty="0">
                <a:solidFill>
                  <a:prstClr val="black"/>
                </a:solidFill>
                <a:latin typeface="Meiryo UI" panose="020B0604030504040204" pitchFamily="50" charset="-128"/>
                <a:ea typeface="Meiryo UI" panose="020B0604030504040204" pitchFamily="50" charset="-128"/>
              </a:rPr>
              <a:t>GHG</a:t>
            </a:r>
            <a:r>
              <a:rPr lang="ja-JP" altLang="en-US" sz="2800" dirty="0">
                <a:solidFill>
                  <a:prstClr val="black"/>
                </a:solidFill>
                <a:latin typeface="Meiryo UI" panose="020B0604030504040204" pitchFamily="50" charset="-128"/>
                <a:ea typeface="Meiryo UI" panose="020B0604030504040204" pitchFamily="50" charset="-128"/>
              </a:rPr>
              <a:t>プロトコル企業基準において必要とされるすべての温室効果ガスについてカバーすること。</a:t>
            </a:r>
            <a:endParaRPr lang="en-US" altLang="ja-JP" sz="2800" dirty="0">
              <a:solidFill>
                <a:prstClr val="black"/>
              </a:solidFill>
              <a:latin typeface="Meiryo UI" panose="020B0604030504040204" pitchFamily="50" charset="-128"/>
              <a:ea typeface="Meiryo UI" panose="020B0604030504040204" pitchFamily="50" charset="-128"/>
            </a:endParaRPr>
          </a:p>
          <a:p>
            <a:pPr eaLnBrk="1" hangingPunct="1">
              <a:spcBef>
                <a:spcPts val="1200"/>
              </a:spcBef>
              <a:buClr>
                <a:schemeClr val="tx1"/>
              </a:buClr>
              <a:defRPr/>
            </a:pPr>
            <a:r>
              <a:rPr lang="ja-JP" altLang="en-US" sz="2800" dirty="0">
                <a:solidFill>
                  <a:prstClr val="black"/>
                </a:solidFill>
                <a:latin typeface="Meiryo UI" panose="020B0604030504040204" pitchFamily="50" charset="-128"/>
                <a:ea typeface="Meiryo UI" panose="020B0604030504040204" pitchFamily="50" charset="-128"/>
              </a:rPr>
              <a:t>（推奨事項）</a:t>
            </a:r>
          </a:p>
          <a:p>
            <a:pPr marL="457200" indent="-457200" eaLnBrk="1" hangingPunct="1">
              <a:spcBef>
                <a:spcPts val="600"/>
              </a:spcBef>
              <a:buFont typeface="Wingdings" panose="05000000000000000000" pitchFamily="2" charset="2"/>
              <a:buChar char="Ø"/>
              <a:defRPr/>
            </a:pPr>
            <a:r>
              <a:rPr lang="ja-JP" altLang="en-US" sz="2800" dirty="0">
                <a:solidFill>
                  <a:prstClr val="black"/>
                </a:solidFill>
                <a:latin typeface="Meiryo UI" panose="020B0604030504040204" pitchFamily="50" charset="-128"/>
                <a:ea typeface="Meiryo UI" panose="020B0604030504040204" pitchFamily="50" charset="-128"/>
              </a:rPr>
              <a:t>企業範囲は、企業の財務会計において使用されている組織範囲と一致することを推奨。</a:t>
            </a:r>
            <a:endParaRPr lang="en-US" altLang="ja-JP" sz="2800" dirty="0">
              <a:solidFill>
                <a:prstClr val="black"/>
              </a:solidFill>
              <a:latin typeface="Meiryo UI" panose="020B0604030504040204" pitchFamily="50" charset="-128"/>
              <a:ea typeface="Meiryo UI" panose="020B0604030504040204" pitchFamily="50" charset="-128"/>
            </a:endParaRPr>
          </a:p>
        </p:txBody>
      </p:sp>
      <p:sp>
        <p:nvSpPr>
          <p:cNvPr id="6" name="テキスト ボックス 5"/>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科学に基づく目標（</a:t>
            </a:r>
            <a:r>
              <a:rPr lang="en-US" altLang="ja-JP" sz="900" dirty="0">
                <a:solidFill>
                  <a:srgbClr val="000000"/>
                </a:solidFill>
                <a:latin typeface="Meiryo UI" pitchFamily="50" charset="-128"/>
                <a:ea typeface="Meiryo UI" pitchFamily="50" charset="-128"/>
                <a:cs typeface="Meiryo UI" pitchFamily="50" charset="-128"/>
              </a:rPr>
              <a:t>SBT</a:t>
            </a:r>
            <a:r>
              <a:rPr lang="ja-JP" altLang="en-US" sz="900" dirty="0">
                <a:solidFill>
                  <a:srgbClr val="000000"/>
                </a:solidFill>
                <a:latin typeface="Meiryo UI" pitchFamily="50" charset="-128"/>
                <a:ea typeface="Meiryo UI" pitchFamily="50" charset="-128"/>
                <a:cs typeface="Meiryo UI" pitchFamily="50" charset="-128"/>
              </a:rPr>
              <a:t>）要件と推奨事項 バージョン</a:t>
            </a:r>
            <a:r>
              <a:rPr lang="en-US" altLang="ja-JP" sz="900" dirty="0">
                <a:solidFill>
                  <a:srgbClr val="000000"/>
                </a:solidFill>
                <a:latin typeface="Meiryo UI" pitchFamily="50" charset="-128"/>
                <a:ea typeface="Meiryo UI" pitchFamily="50" charset="-128"/>
                <a:cs typeface="Meiryo UI" pitchFamily="50" charset="-128"/>
              </a:rPr>
              <a:t>5.0</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https://sciencebasedtargets.org/resources/files/SBTi-criteria-JP</a:t>
            </a:r>
            <a:r>
              <a:rPr lang="en-US" altLang="ja-JP" sz="900" dirty="0">
                <a:solidFill>
                  <a:srgbClr val="000000"/>
                </a:solidFill>
                <a:latin typeface="Meiryo UI" pitchFamily="50" charset="-128"/>
                <a:ea typeface="Meiryo UI" pitchFamily="50" charset="-128"/>
                <a:cs typeface="Meiryo UI" pitchFamily="50" charset="-128"/>
              </a:rPr>
              <a:t>.pdf</a:t>
            </a:r>
            <a:r>
              <a:rPr lang="ja-JP" altLang="en-US" sz="900" dirty="0">
                <a:solidFill>
                  <a:srgbClr val="000000"/>
                </a:solidFill>
                <a:latin typeface="Meiryo UI" pitchFamily="50" charset="-128"/>
                <a:ea typeface="Meiryo UI" pitchFamily="50" charset="-128"/>
                <a:cs typeface="Meiryo UI" pitchFamily="50" charset="-128"/>
              </a:rPr>
              <a:t>）より作成</a:t>
            </a:r>
          </a:p>
        </p:txBody>
      </p:sp>
    </p:spTree>
    <p:extLst>
      <p:ext uri="{BB962C8B-B14F-4D97-AF65-F5344CB8AC3E}">
        <p14:creationId xmlns:p14="http://schemas.microsoft.com/office/powerpoint/2010/main" val="492365070"/>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a:t>
            </a:r>
            <a:r>
              <a:rPr kumimoji="1" lang="ja-JP" altLang="en-US" dirty="0"/>
              <a:t>補足</a:t>
            </a:r>
            <a:r>
              <a:rPr kumimoji="1" lang="en-US" altLang="ja-JP" dirty="0"/>
              <a:t>】GHG</a:t>
            </a:r>
            <a:r>
              <a:rPr kumimoji="1" lang="ja-JP" altLang="en-US" dirty="0"/>
              <a:t>プロトコルにおける企業範囲とは？</a:t>
            </a:r>
          </a:p>
        </p:txBody>
      </p:sp>
      <p:sp>
        <p:nvSpPr>
          <p:cNvPr id="5" name="コンテンツ プレースホルダー 2"/>
          <p:cNvSpPr>
            <a:spLocks noGrp="1"/>
          </p:cNvSpPr>
          <p:nvPr>
            <p:ph sz="quarter" idx="12"/>
          </p:nvPr>
        </p:nvSpPr>
        <p:spPr>
          <a:xfrm>
            <a:off x="161925" y="1110920"/>
            <a:ext cx="10367963" cy="1019661"/>
          </a:xfrm>
        </p:spPr>
        <p:txBody>
          <a:bodyPr/>
          <a:lstStyle/>
          <a:p>
            <a:r>
              <a:rPr lang="ja-JP" altLang="en-US" dirty="0"/>
              <a:t>グローバルルール（</a:t>
            </a:r>
            <a:r>
              <a:rPr lang="en-US" altLang="ja-JP" dirty="0"/>
              <a:t>GHG</a:t>
            </a:r>
            <a:r>
              <a:rPr lang="ja-JP" altLang="en-US" dirty="0"/>
              <a:t>プロトコル）では、自社＝自グループ</a:t>
            </a:r>
            <a:endParaRPr lang="en-US" altLang="ja-JP" dirty="0"/>
          </a:p>
          <a:p>
            <a:r>
              <a:rPr lang="ja-JP" altLang="en-US" dirty="0"/>
              <a:t>「支配力基準」と「出資比率基準」の</a:t>
            </a:r>
            <a:r>
              <a:rPr lang="en-US" altLang="ja-JP" dirty="0"/>
              <a:t>2</a:t>
            </a:r>
            <a:r>
              <a:rPr lang="ja-JP" altLang="en-US" dirty="0"/>
              <a:t>種類のグループ範囲がある</a:t>
            </a:r>
            <a:endParaRPr lang="en-US" altLang="ja-JP" dirty="0"/>
          </a:p>
        </p:txBody>
      </p:sp>
      <p:sp>
        <p:nvSpPr>
          <p:cNvPr id="6" name="Rectangle 39"/>
          <p:cNvSpPr>
            <a:spLocks noChangeArrowheads="1"/>
          </p:cNvSpPr>
          <p:nvPr/>
        </p:nvSpPr>
        <p:spPr bwMode="auto">
          <a:xfrm>
            <a:off x="503542" y="2309235"/>
            <a:ext cx="9399215" cy="47885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6204" tIns="43102" rIns="86204" bIns="43102"/>
          <a:lstStyle>
            <a:lvl1pPr marL="323850" indent="-323850" algn="l" defTabSz="862013" eaLnBrk="0" hangingPunct="0">
              <a:lnSpc>
                <a:spcPct val="110000"/>
              </a:lnSpc>
              <a:spcBef>
                <a:spcPct val="20000"/>
              </a:spcBef>
              <a:buClr>
                <a:srgbClr val="140078"/>
              </a:buClr>
              <a:buFont typeface="Wingdings" pitchFamily="2" charset="2"/>
              <a:buChar char="l"/>
              <a:tabLst>
                <a:tab pos="1524000" algn="l"/>
              </a:tabLst>
              <a:defRPr kumimoji="1">
                <a:solidFill>
                  <a:srgbClr val="140078"/>
                </a:solidFill>
                <a:latin typeface="Arial" pitchFamily="34" charset="0"/>
                <a:ea typeface="HGSｺﾞｼｯｸM" pitchFamily="50" charset="-128"/>
              </a:defRPr>
            </a:lvl1pPr>
            <a:lvl2pPr marL="884238" indent="-452438" algn="l" defTabSz="862013" eaLnBrk="0" hangingPunct="0">
              <a:lnSpc>
                <a:spcPct val="110000"/>
              </a:lnSpc>
              <a:spcBef>
                <a:spcPct val="20000"/>
              </a:spcBef>
              <a:buClr>
                <a:schemeClr val="tx1"/>
              </a:buClr>
              <a:buFont typeface="Wingdings" pitchFamily="2" charset="2"/>
              <a:buChar char="£"/>
              <a:tabLst>
                <a:tab pos="1524000" algn="l"/>
              </a:tabLst>
              <a:defRPr sz="1600">
                <a:solidFill>
                  <a:schemeClr val="tx1"/>
                </a:solidFill>
                <a:latin typeface="Arial" pitchFamily="34" charset="0"/>
                <a:ea typeface="HGSｺﾞｼｯｸM" pitchFamily="50" charset="-128"/>
              </a:defRPr>
            </a:lvl2pPr>
            <a:lvl3pPr marL="1524000" indent="-355600" algn="l" defTabSz="862013" eaLnBrk="0" hangingPunct="0">
              <a:lnSpc>
                <a:spcPct val="110000"/>
              </a:lnSpc>
              <a:spcBef>
                <a:spcPct val="20000"/>
              </a:spcBef>
              <a:buClr>
                <a:schemeClr val="tx1"/>
              </a:buClr>
              <a:buChar char="•"/>
              <a:tabLst>
                <a:tab pos="1524000" algn="l"/>
              </a:tabLst>
              <a:defRPr kumimoji="1" sz="1400">
                <a:solidFill>
                  <a:schemeClr val="tx1"/>
                </a:solidFill>
                <a:latin typeface="Arial" pitchFamily="34" charset="0"/>
                <a:ea typeface="HGSｺﾞｼｯｸM" pitchFamily="50" charset="-128"/>
              </a:defRPr>
            </a:lvl3pPr>
            <a:lvl4pPr marL="1931988" indent="-228600" algn="l" defTabSz="862013" eaLnBrk="0" hangingPunct="0">
              <a:lnSpc>
                <a:spcPct val="110000"/>
              </a:lnSpc>
              <a:spcBef>
                <a:spcPct val="20000"/>
              </a:spcBef>
              <a:buChar char="–"/>
              <a:tabLst>
                <a:tab pos="1524000" algn="l"/>
              </a:tabLst>
              <a:defRPr kumimoji="1" sz="1200">
                <a:solidFill>
                  <a:schemeClr val="tx1"/>
                </a:solidFill>
                <a:latin typeface="Arial" pitchFamily="34" charset="0"/>
                <a:ea typeface="HGSｺﾞｼｯｸM" pitchFamily="50" charset="-128"/>
              </a:defRPr>
            </a:lvl4pPr>
            <a:lvl5pPr marL="2339975" indent="-228600" algn="l" defTabSz="862013" eaLnBrk="0" hangingPunct="0">
              <a:lnSpc>
                <a:spcPct val="110000"/>
              </a:lnSpc>
              <a:spcBef>
                <a:spcPct val="20000"/>
              </a:spcBef>
              <a:buChar char="»"/>
              <a:tabLst>
                <a:tab pos="1524000" algn="l"/>
              </a:tabLst>
              <a:defRPr kumimoji="1" sz="1200">
                <a:solidFill>
                  <a:schemeClr val="tx1"/>
                </a:solidFill>
                <a:latin typeface="Arial" pitchFamily="34" charset="0"/>
                <a:ea typeface="HGSｺﾞｼｯｸM" pitchFamily="50" charset="-128"/>
              </a:defRPr>
            </a:lvl5pPr>
            <a:lvl6pPr marL="2797175" indent="-228600" defTabSz="862013" eaLnBrk="0" fontAlgn="base" hangingPunct="0">
              <a:lnSpc>
                <a:spcPct val="110000"/>
              </a:lnSpc>
              <a:spcBef>
                <a:spcPct val="20000"/>
              </a:spcBef>
              <a:spcAft>
                <a:spcPct val="0"/>
              </a:spcAft>
              <a:buChar char="»"/>
              <a:tabLst>
                <a:tab pos="1524000" algn="l"/>
              </a:tabLst>
              <a:defRPr kumimoji="1" sz="1200">
                <a:solidFill>
                  <a:schemeClr val="tx1"/>
                </a:solidFill>
                <a:latin typeface="Arial" pitchFamily="34" charset="0"/>
                <a:ea typeface="HGSｺﾞｼｯｸM" pitchFamily="50" charset="-128"/>
              </a:defRPr>
            </a:lvl6pPr>
            <a:lvl7pPr marL="3254375" indent="-228600" defTabSz="862013" eaLnBrk="0" fontAlgn="base" hangingPunct="0">
              <a:lnSpc>
                <a:spcPct val="110000"/>
              </a:lnSpc>
              <a:spcBef>
                <a:spcPct val="20000"/>
              </a:spcBef>
              <a:spcAft>
                <a:spcPct val="0"/>
              </a:spcAft>
              <a:buChar char="»"/>
              <a:tabLst>
                <a:tab pos="1524000" algn="l"/>
              </a:tabLst>
              <a:defRPr kumimoji="1" sz="1200">
                <a:solidFill>
                  <a:schemeClr val="tx1"/>
                </a:solidFill>
                <a:latin typeface="Arial" pitchFamily="34" charset="0"/>
                <a:ea typeface="HGSｺﾞｼｯｸM" pitchFamily="50" charset="-128"/>
              </a:defRPr>
            </a:lvl7pPr>
            <a:lvl8pPr marL="3711575" indent="-228600" defTabSz="862013" eaLnBrk="0" fontAlgn="base" hangingPunct="0">
              <a:lnSpc>
                <a:spcPct val="110000"/>
              </a:lnSpc>
              <a:spcBef>
                <a:spcPct val="20000"/>
              </a:spcBef>
              <a:spcAft>
                <a:spcPct val="0"/>
              </a:spcAft>
              <a:buChar char="»"/>
              <a:tabLst>
                <a:tab pos="1524000" algn="l"/>
              </a:tabLst>
              <a:defRPr kumimoji="1" sz="1200">
                <a:solidFill>
                  <a:schemeClr val="tx1"/>
                </a:solidFill>
                <a:latin typeface="Arial" pitchFamily="34" charset="0"/>
                <a:ea typeface="HGSｺﾞｼｯｸM" pitchFamily="50" charset="-128"/>
              </a:defRPr>
            </a:lvl8pPr>
            <a:lvl9pPr marL="4168775" indent="-228600" defTabSz="862013" eaLnBrk="0" fontAlgn="base" hangingPunct="0">
              <a:lnSpc>
                <a:spcPct val="110000"/>
              </a:lnSpc>
              <a:spcBef>
                <a:spcPct val="20000"/>
              </a:spcBef>
              <a:spcAft>
                <a:spcPct val="0"/>
              </a:spcAft>
              <a:buChar char="»"/>
              <a:tabLst>
                <a:tab pos="1524000" algn="l"/>
              </a:tabLst>
              <a:defRPr kumimoji="1" sz="1200">
                <a:solidFill>
                  <a:schemeClr val="tx1"/>
                </a:solidFill>
                <a:latin typeface="Arial" pitchFamily="34" charset="0"/>
                <a:ea typeface="HGSｺﾞｼｯｸM" pitchFamily="50" charset="-128"/>
              </a:defRPr>
            </a:lvl9pPr>
          </a:lstStyle>
          <a:p>
            <a:pPr marL="0" lvl="1" indent="0" eaLnBrk="1" fontAlgn="base" hangingPunct="1">
              <a:spcBef>
                <a:spcPts val="0"/>
              </a:spcBef>
              <a:buClr>
                <a:srgbClr val="0000CC"/>
              </a:buClr>
              <a:buFont typeface="Wingdings" pitchFamily="2" charset="2"/>
              <a:buNone/>
              <a:tabLst>
                <a:tab pos="541338" algn="l"/>
              </a:tabLst>
              <a:defRPr/>
            </a:pPr>
            <a:r>
              <a:rPr kumimoji="0" lang="en-US" altLang="ja-JP" sz="2000" dirty="0">
                <a:solidFill>
                  <a:prstClr val="black"/>
                </a:solidFill>
                <a:latin typeface="Meiryo UI" panose="020B0604030504040204" pitchFamily="50" charset="-128"/>
                <a:ea typeface="Meiryo UI" panose="020B0604030504040204" pitchFamily="50" charset="-128"/>
              </a:rPr>
              <a:t>【</a:t>
            </a:r>
            <a:r>
              <a:rPr kumimoji="0" lang="ja-JP" altLang="en-US" sz="2000" dirty="0">
                <a:solidFill>
                  <a:prstClr val="black"/>
                </a:solidFill>
                <a:latin typeface="Meiryo UI" panose="020B0604030504040204" pitchFamily="50" charset="-128"/>
                <a:ea typeface="Meiryo UI" panose="020B0604030504040204" pitchFamily="50" charset="-128"/>
              </a:rPr>
              <a:t>支配力基準</a:t>
            </a:r>
            <a:r>
              <a:rPr kumimoji="0" lang="en-US" altLang="ja-JP" sz="2000" dirty="0">
                <a:solidFill>
                  <a:prstClr val="black"/>
                </a:solidFill>
                <a:latin typeface="Meiryo UI" panose="020B0604030504040204" pitchFamily="50" charset="-128"/>
                <a:ea typeface="Meiryo UI" panose="020B0604030504040204" pitchFamily="50" charset="-128"/>
              </a:rPr>
              <a:t>】</a:t>
            </a:r>
          </a:p>
          <a:p>
            <a:pPr marL="533400" lvl="2" eaLnBrk="1" fontAlgn="base" hangingPunct="1">
              <a:lnSpc>
                <a:spcPct val="100000"/>
              </a:lnSpc>
              <a:spcBef>
                <a:spcPts val="600"/>
              </a:spcBef>
              <a:buClrTx/>
              <a:buFont typeface="Wingdings" panose="05000000000000000000" pitchFamily="2" charset="2"/>
              <a:buChar char="Ø"/>
              <a:tabLst>
                <a:tab pos="541338" algn="l"/>
              </a:tabLst>
              <a:defRPr/>
            </a:pPr>
            <a:r>
              <a:rPr kumimoji="0" lang="ja-JP" altLang="en-US" sz="2000" dirty="0">
                <a:solidFill>
                  <a:prstClr val="black"/>
                </a:solidFill>
                <a:latin typeface="Meiryo UI" panose="020B0604030504040204" pitchFamily="50" charset="-128"/>
                <a:ea typeface="Meiryo UI" panose="020B0604030504040204" pitchFamily="50" charset="-128"/>
              </a:rPr>
              <a:t>関連会社の中で、</a:t>
            </a:r>
            <a:endParaRPr kumimoji="0" lang="en-US" altLang="ja-JP" sz="2000" dirty="0">
              <a:solidFill>
                <a:prstClr val="black"/>
              </a:solidFill>
              <a:latin typeface="Meiryo UI" panose="020B0604030504040204" pitchFamily="50" charset="-128"/>
              <a:ea typeface="Meiryo UI" panose="020B0604030504040204" pitchFamily="50" charset="-128"/>
            </a:endParaRPr>
          </a:p>
          <a:p>
            <a:pPr marL="901700" lvl="3" indent="-363538" eaLnBrk="1" fontAlgn="base" hangingPunct="1">
              <a:lnSpc>
                <a:spcPct val="100000"/>
              </a:lnSpc>
              <a:spcBef>
                <a:spcPts val="600"/>
              </a:spcBef>
              <a:buFont typeface="Arial" panose="020B0604020202020204" pitchFamily="34" charset="0"/>
              <a:buChar char="•"/>
              <a:tabLst>
                <a:tab pos="541338" algn="l"/>
                <a:tab pos="1435100" algn="l"/>
              </a:tabLst>
              <a:defRPr/>
            </a:pPr>
            <a:r>
              <a:rPr kumimoji="0" lang="ja-JP" altLang="en-US" sz="2000" u="sng" dirty="0">
                <a:solidFill>
                  <a:prstClr val="black"/>
                </a:solidFill>
                <a:latin typeface="Meiryo UI" panose="020B0604030504040204" pitchFamily="50" charset="-128"/>
                <a:ea typeface="Meiryo UI" panose="020B0604030504040204" pitchFamily="50" charset="-128"/>
              </a:rPr>
              <a:t>支配力を及ぼしている先</a:t>
            </a:r>
            <a:r>
              <a:rPr kumimoji="0" lang="ja-JP" altLang="en-US" sz="2000" dirty="0">
                <a:solidFill>
                  <a:prstClr val="black"/>
                </a:solidFill>
                <a:latin typeface="Meiryo UI" panose="020B0604030504040204" pitchFamily="50" charset="-128"/>
                <a:ea typeface="Meiryo UI" panose="020B0604030504040204" pitchFamily="50" charset="-128"/>
              </a:rPr>
              <a:t>については、相手先企業の排出量の</a:t>
            </a:r>
            <a:r>
              <a:rPr kumimoji="0" lang="en-US" altLang="ja-JP" sz="2000" u="sng" dirty="0">
                <a:solidFill>
                  <a:prstClr val="black"/>
                </a:solidFill>
                <a:latin typeface="Meiryo UI" panose="020B0604030504040204" pitchFamily="50" charset="-128"/>
                <a:ea typeface="Meiryo UI" panose="020B0604030504040204" pitchFamily="50" charset="-128"/>
              </a:rPr>
              <a:t>100%</a:t>
            </a:r>
            <a:r>
              <a:rPr kumimoji="0" lang="ja-JP" altLang="en-US" sz="2000" u="sng" dirty="0">
                <a:solidFill>
                  <a:prstClr val="black"/>
                </a:solidFill>
                <a:latin typeface="Meiryo UI" panose="020B0604030504040204" pitchFamily="50" charset="-128"/>
                <a:ea typeface="Meiryo UI" panose="020B0604030504040204" pitchFamily="50" charset="-128"/>
              </a:rPr>
              <a:t>を自社の排出量として計上</a:t>
            </a:r>
            <a:r>
              <a:rPr kumimoji="0" lang="ja-JP" altLang="en-US" sz="2000" dirty="0">
                <a:solidFill>
                  <a:prstClr val="black"/>
                </a:solidFill>
                <a:latin typeface="Meiryo UI" panose="020B0604030504040204" pitchFamily="50" charset="-128"/>
                <a:ea typeface="Meiryo UI" panose="020B0604030504040204" pitchFamily="50" charset="-128"/>
              </a:rPr>
              <a:t>、</a:t>
            </a:r>
            <a:endParaRPr kumimoji="0" lang="en-US" altLang="ja-JP" sz="2000" dirty="0">
              <a:solidFill>
                <a:prstClr val="black"/>
              </a:solidFill>
              <a:latin typeface="Meiryo UI" panose="020B0604030504040204" pitchFamily="50" charset="-128"/>
              <a:ea typeface="Meiryo UI" panose="020B0604030504040204" pitchFamily="50" charset="-128"/>
            </a:endParaRPr>
          </a:p>
          <a:p>
            <a:pPr marL="901700" lvl="3" indent="-363538" eaLnBrk="1" fontAlgn="base" hangingPunct="1">
              <a:lnSpc>
                <a:spcPct val="100000"/>
              </a:lnSpc>
              <a:spcBef>
                <a:spcPts val="600"/>
              </a:spcBef>
              <a:spcAft>
                <a:spcPts val="600"/>
              </a:spcAft>
              <a:buFont typeface="Arial" panose="020B0604020202020204" pitchFamily="34" charset="0"/>
              <a:buChar char="•"/>
              <a:tabLst>
                <a:tab pos="541338" algn="l"/>
              </a:tabLst>
              <a:defRPr/>
            </a:pPr>
            <a:r>
              <a:rPr kumimoji="0" lang="ja-JP" altLang="en-US" sz="2000" u="sng" dirty="0">
                <a:solidFill>
                  <a:prstClr val="black"/>
                </a:solidFill>
                <a:latin typeface="Meiryo UI" panose="020B0604030504040204" pitchFamily="50" charset="-128"/>
                <a:ea typeface="Meiryo UI" panose="020B0604030504040204" pitchFamily="50" charset="-128"/>
              </a:rPr>
              <a:t>支配力を及ぼしていない先</a:t>
            </a:r>
            <a:r>
              <a:rPr kumimoji="0" lang="ja-JP" altLang="en-US" sz="2000" dirty="0">
                <a:solidFill>
                  <a:prstClr val="black"/>
                </a:solidFill>
                <a:latin typeface="Meiryo UI" panose="020B0604030504040204" pitchFamily="50" charset="-128"/>
                <a:ea typeface="Meiryo UI" panose="020B0604030504040204" pitchFamily="50" charset="-128"/>
              </a:rPr>
              <a:t>については、相手先企業の排出量は、</a:t>
            </a:r>
            <a:r>
              <a:rPr kumimoji="0" lang="ja-JP" altLang="en-US" sz="2000" u="sng" dirty="0">
                <a:solidFill>
                  <a:prstClr val="black"/>
                </a:solidFill>
                <a:latin typeface="Meiryo UI" panose="020B0604030504040204" pitchFamily="50" charset="-128"/>
                <a:ea typeface="Meiryo UI" panose="020B0604030504040204" pitchFamily="50" charset="-128"/>
              </a:rPr>
              <a:t>自社の排出量と見なさない</a:t>
            </a:r>
            <a:r>
              <a:rPr kumimoji="0" lang="ja-JP" altLang="en-US" sz="2000" dirty="0">
                <a:solidFill>
                  <a:prstClr val="black"/>
                </a:solidFill>
                <a:latin typeface="Meiryo UI" panose="020B0604030504040204" pitchFamily="50" charset="-128"/>
                <a:ea typeface="Meiryo UI" panose="020B0604030504040204" pitchFamily="50" charset="-128"/>
              </a:rPr>
              <a:t>、とする考え方。</a:t>
            </a:r>
            <a:endParaRPr kumimoji="0" lang="en-US" altLang="ja-JP" sz="2000" dirty="0">
              <a:solidFill>
                <a:prstClr val="black"/>
              </a:solidFill>
              <a:latin typeface="Meiryo UI" panose="020B0604030504040204" pitchFamily="50" charset="-128"/>
              <a:ea typeface="Meiryo UI" panose="020B0604030504040204" pitchFamily="50" charset="-128"/>
            </a:endParaRPr>
          </a:p>
          <a:p>
            <a:pPr marL="533400" lvl="2" indent="-342900" eaLnBrk="1" fontAlgn="base" hangingPunct="1">
              <a:lnSpc>
                <a:spcPct val="100000"/>
              </a:lnSpc>
              <a:spcBef>
                <a:spcPts val="600"/>
              </a:spcBef>
              <a:buClrTx/>
              <a:buFont typeface="Wingdings" panose="05000000000000000000" pitchFamily="2" charset="2"/>
              <a:buChar char="Ø"/>
              <a:tabLst>
                <a:tab pos="541338" algn="l"/>
              </a:tabLst>
              <a:defRPr/>
            </a:pPr>
            <a:r>
              <a:rPr kumimoji="0" lang="ja-JP" altLang="en-US" sz="2000" dirty="0">
                <a:solidFill>
                  <a:prstClr val="black"/>
                </a:solidFill>
                <a:latin typeface="Meiryo UI" panose="020B0604030504040204" pitchFamily="50" charset="-128"/>
                <a:ea typeface="Meiryo UI" panose="020B0604030504040204" pitchFamily="50" charset="-128"/>
              </a:rPr>
              <a:t>「支配力」は、株式保有割合を基準とする「</a:t>
            </a:r>
            <a:r>
              <a:rPr kumimoji="0" lang="ja-JP" altLang="en-US" sz="2000" dirty="0">
                <a:solidFill>
                  <a:srgbClr val="FF0000"/>
                </a:solidFill>
                <a:latin typeface="Meiryo UI" panose="020B0604030504040204" pitchFamily="50" charset="-128"/>
                <a:ea typeface="Meiryo UI" panose="020B0604030504040204" pitchFamily="50" charset="-128"/>
              </a:rPr>
              <a:t>財務支配力</a:t>
            </a:r>
            <a:r>
              <a:rPr kumimoji="0" lang="ja-JP" altLang="en-US" sz="2000" dirty="0">
                <a:solidFill>
                  <a:prstClr val="black"/>
                </a:solidFill>
                <a:latin typeface="Meiryo UI" panose="020B0604030504040204" pitchFamily="50" charset="-128"/>
                <a:ea typeface="Meiryo UI" panose="020B0604030504040204" pitchFamily="50" charset="-128"/>
              </a:rPr>
              <a:t>」と、実質的な経営の意思決定への影響力を基準とする「</a:t>
            </a:r>
            <a:r>
              <a:rPr kumimoji="0" lang="ja-JP" altLang="en-US" sz="2000" dirty="0">
                <a:solidFill>
                  <a:srgbClr val="FF0000"/>
                </a:solidFill>
                <a:latin typeface="Meiryo UI" panose="020B0604030504040204" pitchFamily="50" charset="-128"/>
                <a:ea typeface="Meiryo UI" panose="020B0604030504040204" pitchFamily="50" charset="-128"/>
              </a:rPr>
              <a:t>経営支配力</a:t>
            </a:r>
            <a:r>
              <a:rPr kumimoji="0" lang="ja-JP" altLang="en-US" sz="2000" dirty="0">
                <a:solidFill>
                  <a:prstClr val="black"/>
                </a:solidFill>
                <a:latin typeface="Meiryo UI" panose="020B0604030504040204" pitchFamily="50" charset="-128"/>
                <a:ea typeface="Meiryo UI" panose="020B0604030504040204" pitchFamily="50" charset="-128"/>
              </a:rPr>
              <a:t>」に分類される。</a:t>
            </a:r>
            <a:endParaRPr kumimoji="0" lang="en-US" altLang="ja-JP" sz="2000" dirty="0">
              <a:solidFill>
                <a:prstClr val="black"/>
              </a:solidFill>
              <a:latin typeface="Meiryo UI" panose="020B0604030504040204" pitchFamily="50" charset="-128"/>
              <a:ea typeface="Meiryo UI" panose="020B0604030504040204" pitchFamily="50" charset="-128"/>
            </a:endParaRPr>
          </a:p>
          <a:p>
            <a:pPr marL="901700" lvl="3" indent="-342900" eaLnBrk="1" fontAlgn="base" hangingPunct="1">
              <a:lnSpc>
                <a:spcPct val="100000"/>
              </a:lnSpc>
              <a:spcBef>
                <a:spcPts val="600"/>
              </a:spcBef>
              <a:spcAft>
                <a:spcPts val="600"/>
              </a:spcAft>
              <a:buFont typeface="Arial" panose="020B0604020202020204" pitchFamily="34" charset="0"/>
              <a:buChar char="•"/>
              <a:tabLst>
                <a:tab pos="541338" algn="l"/>
              </a:tabLst>
              <a:defRPr/>
            </a:pPr>
            <a:r>
              <a:rPr kumimoji="0" lang="ja-JP" altLang="en-US" sz="2000" dirty="0">
                <a:solidFill>
                  <a:prstClr val="black"/>
                </a:solidFill>
                <a:latin typeface="Meiryo UI" panose="020B0604030504040204" pitchFamily="50" charset="-128"/>
                <a:ea typeface="Meiryo UI" panose="020B0604030504040204" pitchFamily="50" charset="-128"/>
              </a:rPr>
              <a:t>連結対象までを自社とする場合は、「財務支配力基準」に該当。</a:t>
            </a:r>
            <a:endParaRPr kumimoji="0" lang="en-US" altLang="ja-JP" sz="2000" dirty="0">
              <a:solidFill>
                <a:prstClr val="black"/>
              </a:solidFill>
              <a:latin typeface="Meiryo UI" panose="020B0604030504040204" pitchFamily="50" charset="-128"/>
              <a:ea typeface="Meiryo UI" panose="020B0604030504040204" pitchFamily="50" charset="-128"/>
            </a:endParaRPr>
          </a:p>
          <a:p>
            <a:pPr marL="558800" lvl="3" indent="0" eaLnBrk="1" fontAlgn="base" hangingPunct="1">
              <a:lnSpc>
                <a:spcPct val="100000"/>
              </a:lnSpc>
              <a:spcBef>
                <a:spcPts val="600"/>
              </a:spcBef>
              <a:spcAft>
                <a:spcPts val="600"/>
              </a:spcAft>
              <a:buClr>
                <a:srgbClr val="0000CC"/>
              </a:buClr>
              <a:buFontTx/>
              <a:buNone/>
              <a:tabLst>
                <a:tab pos="541338" algn="l"/>
              </a:tabLst>
              <a:defRPr/>
            </a:pPr>
            <a:r>
              <a:rPr kumimoji="0" lang="ja-JP" altLang="en-US" sz="2000" dirty="0">
                <a:solidFill>
                  <a:prstClr val="black"/>
                </a:solidFill>
                <a:latin typeface="Meiryo UI" panose="020B0604030504040204" pitchFamily="50" charset="-128"/>
                <a:ea typeface="Meiryo UI" panose="020B0604030504040204" pitchFamily="50" charset="-128"/>
              </a:rPr>
              <a:t>⇒　企業範囲について</a:t>
            </a:r>
            <a:r>
              <a:rPr kumimoji="0" lang="ja-JP" altLang="en-US" sz="2000" b="1" dirty="0">
                <a:solidFill>
                  <a:srgbClr val="FF0000"/>
                </a:solidFill>
                <a:latin typeface="Meiryo UI" panose="020B0604030504040204" pitchFamily="50" charset="-128"/>
                <a:ea typeface="Meiryo UI" panose="020B0604030504040204" pitchFamily="50" charset="-128"/>
              </a:rPr>
              <a:t>自社＋連結対象事業者</a:t>
            </a:r>
            <a:r>
              <a:rPr kumimoji="0" lang="ja-JP" altLang="en-US" sz="2000" dirty="0">
                <a:solidFill>
                  <a:prstClr val="black"/>
                </a:solidFill>
                <a:latin typeface="Meiryo UI" panose="020B0604030504040204" pitchFamily="50" charset="-128"/>
                <a:ea typeface="Meiryo UI" panose="020B0604030504040204" pitchFamily="50" charset="-128"/>
              </a:rPr>
              <a:t>と考えればよい</a:t>
            </a:r>
            <a:endParaRPr kumimoji="0" lang="en-US" altLang="ja-JP" sz="2000" dirty="0">
              <a:solidFill>
                <a:prstClr val="black"/>
              </a:solidFill>
              <a:latin typeface="Meiryo UI" panose="020B0604030504040204" pitchFamily="50" charset="-128"/>
              <a:ea typeface="Meiryo UI" panose="020B0604030504040204" pitchFamily="50" charset="-128"/>
            </a:endParaRPr>
          </a:p>
          <a:p>
            <a:pPr marL="0" lvl="1" indent="0" defTabSz="914400" eaLnBrk="1" fontAlgn="base" hangingPunct="1">
              <a:lnSpc>
                <a:spcPct val="100000"/>
              </a:lnSpc>
              <a:spcBef>
                <a:spcPts val="0"/>
              </a:spcBef>
              <a:buClrTx/>
              <a:buFont typeface="Wingdings" pitchFamily="2" charset="2"/>
              <a:buNone/>
              <a:tabLst>
                <a:tab pos="541338" algn="l"/>
              </a:tabLst>
              <a:defRPr/>
            </a:pPr>
            <a:r>
              <a:rPr kumimoji="0" lang="en-US" altLang="ja-JP" sz="2000" dirty="0">
                <a:solidFill>
                  <a:prstClr val="black"/>
                </a:solidFill>
                <a:latin typeface="Meiryo UI" panose="020B0604030504040204" pitchFamily="50" charset="-128"/>
                <a:ea typeface="Meiryo UI" panose="020B0604030504040204" pitchFamily="50" charset="-128"/>
              </a:rPr>
              <a:t>【</a:t>
            </a:r>
            <a:r>
              <a:rPr kumimoji="0" lang="ja-JP" altLang="en-US" sz="2000" dirty="0">
                <a:solidFill>
                  <a:prstClr val="black"/>
                </a:solidFill>
                <a:latin typeface="Meiryo UI" panose="020B0604030504040204" pitchFamily="50" charset="-128"/>
                <a:ea typeface="Meiryo UI" panose="020B0604030504040204" pitchFamily="50" charset="-128"/>
              </a:rPr>
              <a:t>出資比率基準</a:t>
            </a:r>
            <a:r>
              <a:rPr kumimoji="0" lang="en-US" altLang="ja-JP" sz="2000" dirty="0">
                <a:solidFill>
                  <a:prstClr val="black"/>
                </a:solidFill>
                <a:latin typeface="Meiryo UI" panose="020B0604030504040204" pitchFamily="50" charset="-128"/>
                <a:ea typeface="Meiryo UI" panose="020B0604030504040204" pitchFamily="50" charset="-128"/>
              </a:rPr>
              <a:t>】</a:t>
            </a:r>
          </a:p>
          <a:p>
            <a:pPr marL="533400" lvl="2" eaLnBrk="1" fontAlgn="base" hangingPunct="1">
              <a:lnSpc>
                <a:spcPct val="100000"/>
              </a:lnSpc>
              <a:spcBef>
                <a:spcPts val="600"/>
              </a:spcBef>
              <a:buClrTx/>
              <a:buFont typeface="Wingdings" panose="05000000000000000000" pitchFamily="2" charset="2"/>
              <a:buChar char="Ø"/>
              <a:tabLst>
                <a:tab pos="541338" algn="l"/>
              </a:tabLst>
              <a:defRPr/>
            </a:pPr>
            <a:r>
              <a:rPr kumimoji="0" lang="ja-JP" altLang="en-US" sz="2000" dirty="0">
                <a:solidFill>
                  <a:prstClr val="black"/>
                </a:solidFill>
                <a:latin typeface="Meiryo UI" panose="020B0604030504040204" pitchFamily="50" charset="-128"/>
                <a:ea typeface="Meiryo UI" panose="020B0604030504040204" pitchFamily="50" charset="-128"/>
              </a:rPr>
              <a:t>株式保有している企業全てについて、対象企業の排出量の出資比率相当分を自社の排出量とする考え方。</a:t>
            </a:r>
            <a:endParaRPr kumimoji="0" lang="en-US" altLang="ja-JP" sz="2000" dirty="0">
              <a:solidFill>
                <a:prstClr val="black"/>
              </a:solidFill>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3954704573"/>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a:t>
            </a:r>
            <a:r>
              <a:rPr kumimoji="1" lang="ja-JP" altLang="en-US" dirty="0"/>
              <a:t>補足</a:t>
            </a:r>
            <a:r>
              <a:rPr kumimoji="1" lang="en-US" altLang="ja-JP" dirty="0"/>
              <a:t>】</a:t>
            </a:r>
            <a:r>
              <a:rPr kumimoji="1" lang="ja-JP" altLang="en-US" dirty="0"/>
              <a:t>企業範囲のイメージ</a:t>
            </a:r>
          </a:p>
        </p:txBody>
      </p:sp>
      <p:sp>
        <p:nvSpPr>
          <p:cNvPr id="7" name="円/楕円 6"/>
          <p:cNvSpPr/>
          <p:nvPr/>
        </p:nvSpPr>
        <p:spPr bwMode="auto">
          <a:xfrm>
            <a:off x="6174397" y="2104633"/>
            <a:ext cx="3595638" cy="3488307"/>
          </a:xfrm>
          <a:prstGeom prst="ellipse">
            <a:avLst/>
          </a:prstGeom>
          <a:solidFill>
            <a:sysClr val="window" lastClr="FFFFFF"/>
          </a:solidFill>
          <a:ln w="19050" cap="flat" cmpd="sng" algn="ctr">
            <a:solidFill>
              <a:srgbClr val="0099FF"/>
            </a:solidFill>
            <a:prstDash val="solid"/>
            <a:round/>
            <a:headEnd type="none" w="med" len="med"/>
            <a:tailEnd type="none" w="med" len="med"/>
          </a:ln>
          <a:effectLst/>
        </p:spPr>
        <p:txBody>
          <a:bodyPr vert="horz" wrap="none" lIns="86210" tIns="43105" rIns="86210" bIns="43105" numCol="1" rtlCol="0" anchor="ctr" anchorCtr="0" compatLnSpc="1">
            <a:prstTxWarp prst="textNoShape">
              <a:avLst/>
            </a:prstTxWarp>
          </a:bodyPr>
          <a:lstStyle/>
          <a:p>
            <a:pPr algn="ctr" defTabSz="862013">
              <a:defRPr/>
            </a:pPr>
            <a:endParaRPr kumimoji="0" lang="ja-JP" altLang="en-US" sz="1900" kern="0">
              <a:solidFill>
                <a:prstClr val="black"/>
              </a:solidFill>
              <a:latin typeface="HGP創英角ｺﾞｼｯｸUB" pitchFamily="50" charset="-128"/>
              <a:ea typeface="HGP創英角ｺﾞｼｯｸUB" pitchFamily="50" charset="-128"/>
            </a:endParaRPr>
          </a:p>
        </p:txBody>
      </p:sp>
      <p:sp>
        <p:nvSpPr>
          <p:cNvPr id="8" name="円/楕円 7"/>
          <p:cNvSpPr/>
          <p:nvPr/>
        </p:nvSpPr>
        <p:spPr bwMode="auto">
          <a:xfrm>
            <a:off x="6559928" y="2500895"/>
            <a:ext cx="2808312" cy="2724482"/>
          </a:xfrm>
          <a:prstGeom prst="ellipse">
            <a:avLst/>
          </a:prstGeom>
          <a:solidFill>
            <a:srgbClr val="4BACC6">
              <a:lumMod val="20000"/>
              <a:lumOff val="80000"/>
            </a:srgbClr>
          </a:solidFill>
          <a:ln w="19050" cap="flat" cmpd="sng" algn="ctr">
            <a:solidFill>
              <a:srgbClr val="0099FF"/>
            </a:solidFill>
            <a:prstDash val="solid"/>
            <a:round/>
            <a:headEnd type="none" w="med" len="med"/>
            <a:tailEnd type="none" w="med" len="med"/>
          </a:ln>
          <a:effectLst/>
        </p:spPr>
        <p:txBody>
          <a:bodyPr vert="horz" wrap="none" lIns="86210" tIns="43105" rIns="86210" bIns="43105" numCol="1" rtlCol="0" anchor="ctr" anchorCtr="0" compatLnSpc="1">
            <a:prstTxWarp prst="textNoShape">
              <a:avLst/>
            </a:prstTxWarp>
          </a:bodyPr>
          <a:lstStyle/>
          <a:p>
            <a:pPr marL="0" marR="0" lvl="0" indent="0" algn="ctr" defTabSz="862013" eaLnBrk="1" fontAlgn="base" latinLnBrk="0" hangingPunct="1">
              <a:lnSpc>
                <a:spcPct val="100000"/>
              </a:lnSpc>
              <a:spcBef>
                <a:spcPct val="0"/>
              </a:spcBef>
              <a:spcAft>
                <a:spcPct val="0"/>
              </a:spcAft>
              <a:buClrTx/>
              <a:buSzTx/>
              <a:buFontTx/>
              <a:buNone/>
              <a:tabLst/>
              <a:defRPr/>
            </a:pPr>
            <a:endParaRPr kumimoji="0" lang="ja-JP" altLang="en-US" sz="1900" b="0" i="0" u="none" strike="noStrike" kern="0" cap="none" spc="0" normalizeH="0" baseline="0" noProof="0">
              <a:ln>
                <a:noFill/>
              </a:ln>
              <a:solidFill>
                <a:prstClr val="black"/>
              </a:solidFill>
              <a:effectLst/>
              <a:uLnTx/>
              <a:uFillTx/>
              <a:latin typeface="HGP創英角ｺﾞｼｯｸUB" pitchFamily="50" charset="-128"/>
              <a:ea typeface="HGP創英角ｺﾞｼｯｸUB" pitchFamily="50" charset="-128"/>
            </a:endParaRPr>
          </a:p>
        </p:txBody>
      </p:sp>
      <p:sp>
        <p:nvSpPr>
          <p:cNvPr id="9" name="円/楕円 8"/>
          <p:cNvSpPr/>
          <p:nvPr/>
        </p:nvSpPr>
        <p:spPr bwMode="auto">
          <a:xfrm>
            <a:off x="7094449" y="3036655"/>
            <a:ext cx="1697727" cy="1647049"/>
          </a:xfrm>
          <a:prstGeom prst="ellipse">
            <a:avLst/>
          </a:prstGeom>
          <a:solidFill>
            <a:srgbClr val="EEECE1">
              <a:lumMod val="90000"/>
            </a:srgbClr>
          </a:solidFill>
          <a:ln w="19050" cap="flat" cmpd="sng" algn="ctr">
            <a:solidFill>
              <a:srgbClr val="0099FF"/>
            </a:solidFill>
            <a:prstDash val="solid"/>
            <a:round/>
            <a:headEnd type="none" w="med" len="med"/>
            <a:tailEnd type="none" w="med" len="med"/>
          </a:ln>
          <a:effectLst/>
        </p:spPr>
        <p:txBody>
          <a:bodyPr vert="horz" wrap="none" lIns="86210" tIns="43105" rIns="86210" bIns="43105" numCol="1" rtlCol="0" anchor="ctr" anchorCtr="0" compatLnSpc="1">
            <a:prstTxWarp prst="textNoShape">
              <a:avLst/>
            </a:prstTxWarp>
          </a:bodyPr>
          <a:lstStyle/>
          <a:p>
            <a:pPr algn="ctr" defTabSz="862013">
              <a:defRPr/>
            </a:pPr>
            <a:endParaRPr kumimoji="0" lang="ja-JP" altLang="en-US" sz="1900" kern="0">
              <a:solidFill>
                <a:prstClr val="black"/>
              </a:solidFill>
              <a:latin typeface="HGP創英角ｺﾞｼｯｸUB" pitchFamily="50" charset="-128"/>
              <a:ea typeface="HGP創英角ｺﾞｼｯｸUB" pitchFamily="50" charset="-128"/>
            </a:endParaRPr>
          </a:p>
        </p:txBody>
      </p:sp>
      <p:sp>
        <p:nvSpPr>
          <p:cNvPr id="10" name="円/楕円 9"/>
          <p:cNvSpPr/>
          <p:nvPr/>
        </p:nvSpPr>
        <p:spPr bwMode="auto">
          <a:xfrm>
            <a:off x="1705139" y="2645986"/>
            <a:ext cx="2592288" cy="2514906"/>
          </a:xfrm>
          <a:prstGeom prst="ellipse">
            <a:avLst/>
          </a:prstGeom>
          <a:solidFill>
            <a:srgbClr val="EEECE1">
              <a:lumMod val="90000"/>
            </a:srgbClr>
          </a:solidFill>
          <a:ln w="38100" cap="flat" cmpd="sng" algn="ctr">
            <a:solidFill>
              <a:srgbClr val="0099FF"/>
            </a:solidFill>
            <a:prstDash val="solid"/>
            <a:round/>
            <a:headEnd type="none" w="med" len="med"/>
            <a:tailEnd type="none" w="med" len="med"/>
          </a:ln>
          <a:effectLst/>
        </p:spPr>
        <p:txBody>
          <a:bodyPr vert="horz" wrap="none" lIns="86210" tIns="43105" rIns="86210" bIns="43105" numCol="1" rtlCol="0" anchor="ctr" anchorCtr="0" compatLnSpc="1">
            <a:prstTxWarp prst="textNoShape">
              <a:avLst/>
            </a:prstTxWarp>
          </a:bodyPr>
          <a:lstStyle/>
          <a:p>
            <a:pPr algn="ctr" defTabSz="862013">
              <a:defRPr/>
            </a:pPr>
            <a:endParaRPr kumimoji="0" lang="ja-JP" altLang="en-US" sz="1900" kern="0">
              <a:solidFill>
                <a:prstClr val="black"/>
              </a:solidFill>
              <a:latin typeface="HGP創英角ｺﾞｼｯｸUB" pitchFamily="50" charset="-128"/>
              <a:ea typeface="HGP創英角ｺﾞｼｯｸUB" pitchFamily="50" charset="-128"/>
            </a:endParaRPr>
          </a:p>
        </p:txBody>
      </p:sp>
      <p:sp>
        <p:nvSpPr>
          <p:cNvPr id="11" name="角丸四角形 10"/>
          <p:cNvSpPr/>
          <p:nvPr/>
        </p:nvSpPr>
        <p:spPr bwMode="auto">
          <a:xfrm>
            <a:off x="2569235" y="3648724"/>
            <a:ext cx="864096" cy="504056"/>
          </a:xfrm>
          <a:prstGeom prst="roundRect">
            <a:avLst/>
          </a:prstGeom>
          <a:solidFill>
            <a:srgbClr val="00B0F0"/>
          </a:solidFill>
          <a:ln w="28575" cap="flat" cmpd="sng" algn="ctr">
            <a:solidFill>
              <a:sysClr val="windowText" lastClr="000000"/>
            </a:solidFill>
            <a:prstDash val="solid"/>
            <a:round/>
            <a:headEnd type="none" w="med" len="med"/>
            <a:tailEnd type="none" w="med" len="med"/>
          </a:ln>
          <a:effectLst/>
        </p:spPr>
        <p:txBody>
          <a:bodyPr vert="horz" wrap="none" lIns="86210" tIns="43105" rIns="86210" bIns="43105" numCol="1" rtlCol="0" anchor="ctr" anchorCtr="0" compatLnSpc="1">
            <a:prstTxWarp prst="textNoShape">
              <a:avLst/>
            </a:prstTxWarp>
          </a:bodyPr>
          <a:lstStyle/>
          <a:p>
            <a:pPr algn="ctr" defTabSz="862013">
              <a:defRPr/>
            </a:pPr>
            <a:r>
              <a:rPr kumimoji="0" lang="ja-JP" altLang="en-US" sz="2400" kern="0" dirty="0">
                <a:solidFill>
                  <a:prstClr val="black"/>
                </a:solidFill>
                <a:latin typeface="Meiryo UI" panose="020B0604030504040204" pitchFamily="50" charset="-128"/>
                <a:cs typeface="Meiryo UI" panose="020B0604030504040204" pitchFamily="50" charset="-128"/>
              </a:rPr>
              <a:t>単体</a:t>
            </a:r>
          </a:p>
        </p:txBody>
      </p:sp>
      <p:sp>
        <p:nvSpPr>
          <p:cNvPr id="12" name="円/楕円 11"/>
          <p:cNvSpPr/>
          <p:nvPr/>
        </p:nvSpPr>
        <p:spPr bwMode="auto">
          <a:xfrm>
            <a:off x="4225419" y="3000652"/>
            <a:ext cx="216024" cy="216024"/>
          </a:xfrm>
          <a:prstGeom prst="ellipse">
            <a:avLst/>
          </a:prstGeom>
          <a:solidFill>
            <a:sysClr val="window" lastClr="FFFFFF"/>
          </a:solidFill>
          <a:ln w="9525" cap="flat" cmpd="sng" algn="ctr">
            <a:solidFill>
              <a:sysClr val="windowText" lastClr="000000"/>
            </a:solidFill>
            <a:prstDash val="dash"/>
            <a:round/>
            <a:headEnd type="none" w="med" len="med"/>
            <a:tailEnd type="none" w="med" len="med"/>
          </a:ln>
          <a:effectLst/>
        </p:spPr>
        <p:txBody>
          <a:bodyPr vert="horz" wrap="none" lIns="86210" tIns="43105" rIns="86210" bIns="43105" numCol="1" rtlCol="0" anchor="ctr" anchorCtr="0" compatLnSpc="1">
            <a:prstTxWarp prst="textNoShape">
              <a:avLst/>
            </a:prstTxWarp>
          </a:bodyPr>
          <a:lstStyle/>
          <a:p>
            <a:pPr algn="ctr" defTabSz="862013">
              <a:defRPr/>
            </a:pPr>
            <a:endParaRPr kumimoji="0" lang="ja-JP" altLang="en-US" sz="1900" kern="0">
              <a:solidFill>
                <a:prstClr val="black"/>
              </a:solidFill>
              <a:latin typeface="HGP創英角ｺﾞｼｯｸUB" pitchFamily="50" charset="-128"/>
              <a:ea typeface="HGP創英角ｺﾞｼｯｸUB" pitchFamily="50" charset="-128"/>
            </a:endParaRPr>
          </a:p>
        </p:txBody>
      </p:sp>
      <p:sp>
        <p:nvSpPr>
          <p:cNvPr id="13" name="円/楕円 12"/>
          <p:cNvSpPr/>
          <p:nvPr/>
        </p:nvSpPr>
        <p:spPr bwMode="auto">
          <a:xfrm>
            <a:off x="3649355" y="3936756"/>
            <a:ext cx="216024" cy="216024"/>
          </a:xfrm>
          <a:prstGeom prst="ellipse">
            <a:avLst/>
          </a:prstGeom>
          <a:solidFill>
            <a:srgbClr val="0099FF"/>
          </a:solidFill>
          <a:ln w="28575" cap="flat" cmpd="sng" algn="ctr">
            <a:solidFill>
              <a:sysClr val="windowText" lastClr="000000"/>
            </a:solidFill>
            <a:prstDash val="solid"/>
            <a:round/>
            <a:headEnd type="none" w="med" len="med"/>
            <a:tailEnd type="none" w="med" len="med"/>
          </a:ln>
          <a:effectLst/>
        </p:spPr>
        <p:txBody>
          <a:bodyPr vert="horz" wrap="none" lIns="86210" tIns="43105" rIns="86210" bIns="43105" numCol="1" rtlCol="0" anchor="ctr" anchorCtr="0" compatLnSpc="1">
            <a:prstTxWarp prst="textNoShape">
              <a:avLst/>
            </a:prstTxWarp>
          </a:bodyPr>
          <a:lstStyle/>
          <a:p>
            <a:pPr algn="ctr" defTabSz="862013">
              <a:defRPr/>
            </a:pPr>
            <a:endParaRPr kumimoji="0" lang="ja-JP" altLang="en-US" sz="1900" kern="0">
              <a:solidFill>
                <a:prstClr val="black"/>
              </a:solidFill>
              <a:latin typeface="HGP創英角ｺﾞｼｯｸUB" pitchFamily="50" charset="-128"/>
              <a:ea typeface="HGP創英角ｺﾞｼｯｸUB" pitchFamily="50" charset="-128"/>
            </a:endParaRPr>
          </a:p>
        </p:txBody>
      </p:sp>
      <p:sp>
        <p:nvSpPr>
          <p:cNvPr id="14" name="円/楕円 13"/>
          <p:cNvSpPr/>
          <p:nvPr/>
        </p:nvSpPr>
        <p:spPr bwMode="auto">
          <a:xfrm>
            <a:off x="3001283" y="4368804"/>
            <a:ext cx="216024" cy="216024"/>
          </a:xfrm>
          <a:prstGeom prst="ellipse">
            <a:avLst/>
          </a:prstGeom>
          <a:solidFill>
            <a:srgbClr val="0099FF"/>
          </a:solidFill>
          <a:ln w="28575" cap="flat" cmpd="sng" algn="ctr">
            <a:solidFill>
              <a:sysClr val="windowText" lastClr="000000"/>
            </a:solidFill>
            <a:prstDash val="solid"/>
            <a:round/>
            <a:headEnd type="none" w="med" len="med"/>
            <a:tailEnd type="none" w="med" len="med"/>
          </a:ln>
          <a:effectLst/>
        </p:spPr>
        <p:txBody>
          <a:bodyPr vert="horz" wrap="none" lIns="86210" tIns="43105" rIns="86210" bIns="43105" numCol="1" rtlCol="0" anchor="ctr" anchorCtr="0" compatLnSpc="1">
            <a:prstTxWarp prst="textNoShape">
              <a:avLst/>
            </a:prstTxWarp>
          </a:bodyPr>
          <a:lstStyle/>
          <a:p>
            <a:pPr algn="ctr" defTabSz="862013">
              <a:defRPr/>
            </a:pPr>
            <a:endParaRPr kumimoji="0" lang="ja-JP" altLang="en-US" sz="1900" kern="0">
              <a:solidFill>
                <a:prstClr val="black"/>
              </a:solidFill>
              <a:latin typeface="HGP創英角ｺﾞｼｯｸUB" pitchFamily="50" charset="-128"/>
              <a:ea typeface="HGP創英角ｺﾞｼｯｸUB" pitchFamily="50" charset="-128"/>
            </a:endParaRPr>
          </a:p>
        </p:txBody>
      </p:sp>
      <p:sp>
        <p:nvSpPr>
          <p:cNvPr id="15" name="円/楕円 14"/>
          <p:cNvSpPr/>
          <p:nvPr/>
        </p:nvSpPr>
        <p:spPr bwMode="auto">
          <a:xfrm>
            <a:off x="3153683" y="4800852"/>
            <a:ext cx="216024" cy="216024"/>
          </a:xfrm>
          <a:prstGeom prst="ellipse">
            <a:avLst/>
          </a:prstGeom>
          <a:solidFill>
            <a:srgbClr val="0099FF"/>
          </a:solidFill>
          <a:ln w="28575" cap="flat" cmpd="sng" algn="ctr">
            <a:solidFill>
              <a:sysClr val="windowText" lastClr="000000"/>
            </a:solidFill>
            <a:prstDash val="solid"/>
            <a:round/>
            <a:headEnd type="none" w="med" len="med"/>
            <a:tailEnd type="none" w="med" len="med"/>
          </a:ln>
          <a:effectLst/>
        </p:spPr>
        <p:txBody>
          <a:bodyPr vert="horz" wrap="none" lIns="86210" tIns="43105" rIns="86210" bIns="43105" numCol="1" rtlCol="0" anchor="ctr" anchorCtr="0" compatLnSpc="1">
            <a:prstTxWarp prst="textNoShape">
              <a:avLst/>
            </a:prstTxWarp>
          </a:bodyPr>
          <a:lstStyle/>
          <a:p>
            <a:pPr algn="ctr" defTabSz="862013">
              <a:defRPr/>
            </a:pPr>
            <a:endParaRPr kumimoji="0" lang="ja-JP" altLang="en-US" sz="1900" kern="0">
              <a:solidFill>
                <a:prstClr val="black"/>
              </a:solidFill>
              <a:latin typeface="HGP創英角ｺﾞｼｯｸUB" pitchFamily="50" charset="-128"/>
              <a:ea typeface="HGP創英角ｺﾞｼｯｸUB" pitchFamily="50" charset="-128"/>
            </a:endParaRPr>
          </a:p>
        </p:txBody>
      </p:sp>
      <p:sp>
        <p:nvSpPr>
          <p:cNvPr id="16" name="円/楕円 15"/>
          <p:cNvSpPr/>
          <p:nvPr/>
        </p:nvSpPr>
        <p:spPr bwMode="auto">
          <a:xfrm>
            <a:off x="2137187" y="4512820"/>
            <a:ext cx="216024" cy="216024"/>
          </a:xfrm>
          <a:prstGeom prst="ellipse">
            <a:avLst/>
          </a:prstGeom>
          <a:solidFill>
            <a:srgbClr val="0099FF"/>
          </a:solidFill>
          <a:ln w="28575" cap="flat" cmpd="sng" algn="ctr">
            <a:solidFill>
              <a:sysClr val="windowText" lastClr="000000"/>
            </a:solidFill>
            <a:prstDash val="solid"/>
            <a:round/>
            <a:headEnd type="none" w="med" len="med"/>
            <a:tailEnd type="none" w="med" len="med"/>
          </a:ln>
          <a:effectLst/>
        </p:spPr>
        <p:txBody>
          <a:bodyPr vert="horz" wrap="none" lIns="86210" tIns="43105" rIns="86210" bIns="43105" numCol="1" rtlCol="0" anchor="ctr" anchorCtr="0" compatLnSpc="1">
            <a:prstTxWarp prst="textNoShape">
              <a:avLst/>
            </a:prstTxWarp>
          </a:bodyPr>
          <a:lstStyle/>
          <a:p>
            <a:pPr algn="ctr" defTabSz="862013">
              <a:defRPr/>
            </a:pPr>
            <a:endParaRPr kumimoji="0" lang="ja-JP" altLang="en-US" sz="1900" kern="0">
              <a:solidFill>
                <a:prstClr val="black"/>
              </a:solidFill>
              <a:latin typeface="HGP創英角ｺﾞｼｯｸUB" pitchFamily="50" charset="-128"/>
              <a:ea typeface="HGP創英角ｺﾞｼｯｸUB" pitchFamily="50" charset="-128"/>
            </a:endParaRPr>
          </a:p>
        </p:txBody>
      </p:sp>
      <p:sp>
        <p:nvSpPr>
          <p:cNvPr id="17" name="円/楕円 16"/>
          <p:cNvSpPr/>
          <p:nvPr/>
        </p:nvSpPr>
        <p:spPr bwMode="auto">
          <a:xfrm>
            <a:off x="2289587" y="3144668"/>
            <a:ext cx="216024" cy="216024"/>
          </a:xfrm>
          <a:prstGeom prst="ellipse">
            <a:avLst/>
          </a:prstGeom>
          <a:solidFill>
            <a:srgbClr val="0099FF"/>
          </a:solidFill>
          <a:ln w="28575" cap="flat" cmpd="sng" algn="ctr">
            <a:solidFill>
              <a:sysClr val="windowText" lastClr="000000"/>
            </a:solidFill>
            <a:prstDash val="solid"/>
            <a:round/>
            <a:headEnd type="none" w="med" len="med"/>
            <a:tailEnd type="none" w="med" len="med"/>
          </a:ln>
          <a:effectLst/>
        </p:spPr>
        <p:txBody>
          <a:bodyPr vert="horz" wrap="none" lIns="86210" tIns="43105" rIns="86210" bIns="43105" numCol="1" rtlCol="0" anchor="ctr" anchorCtr="0" compatLnSpc="1">
            <a:prstTxWarp prst="textNoShape">
              <a:avLst/>
            </a:prstTxWarp>
          </a:bodyPr>
          <a:lstStyle/>
          <a:p>
            <a:pPr algn="ctr" defTabSz="862013">
              <a:defRPr/>
            </a:pPr>
            <a:endParaRPr kumimoji="0" lang="ja-JP" altLang="en-US" sz="1900" kern="0">
              <a:solidFill>
                <a:prstClr val="black"/>
              </a:solidFill>
              <a:latin typeface="HGP創英角ｺﾞｼｯｸUB" pitchFamily="50" charset="-128"/>
              <a:ea typeface="HGP創英角ｺﾞｼｯｸUB" pitchFamily="50" charset="-128"/>
            </a:endParaRPr>
          </a:p>
        </p:txBody>
      </p:sp>
      <p:sp>
        <p:nvSpPr>
          <p:cNvPr id="18" name="円/楕円 17"/>
          <p:cNvSpPr/>
          <p:nvPr/>
        </p:nvSpPr>
        <p:spPr bwMode="auto">
          <a:xfrm>
            <a:off x="2321399" y="2261513"/>
            <a:ext cx="216024" cy="216024"/>
          </a:xfrm>
          <a:prstGeom prst="ellipse">
            <a:avLst/>
          </a:prstGeom>
          <a:solidFill>
            <a:sysClr val="window" lastClr="FFFFFF"/>
          </a:solidFill>
          <a:ln w="9525" cap="flat" cmpd="sng" algn="ctr">
            <a:solidFill>
              <a:sysClr val="windowText" lastClr="000000"/>
            </a:solidFill>
            <a:prstDash val="dash"/>
            <a:round/>
            <a:headEnd type="none" w="med" len="med"/>
            <a:tailEnd type="none" w="med" len="med"/>
          </a:ln>
          <a:effectLst/>
        </p:spPr>
        <p:txBody>
          <a:bodyPr vert="horz" wrap="none" lIns="86210" tIns="43105" rIns="86210" bIns="43105" numCol="1" rtlCol="0" anchor="ctr" anchorCtr="0" compatLnSpc="1">
            <a:prstTxWarp prst="textNoShape">
              <a:avLst/>
            </a:prstTxWarp>
          </a:bodyPr>
          <a:lstStyle/>
          <a:p>
            <a:pPr algn="ctr" defTabSz="862013">
              <a:defRPr/>
            </a:pPr>
            <a:endParaRPr kumimoji="0" lang="ja-JP" altLang="en-US" sz="1900" kern="0">
              <a:solidFill>
                <a:prstClr val="black"/>
              </a:solidFill>
              <a:latin typeface="HGP創英角ｺﾞｼｯｸUB" pitchFamily="50" charset="-128"/>
              <a:ea typeface="HGP創英角ｺﾞｼｯｸUB" pitchFamily="50" charset="-128"/>
            </a:endParaRPr>
          </a:p>
        </p:txBody>
      </p:sp>
      <p:sp>
        <p:nvSpPr>
          <p:cNvPr id="19" name="円/楕円 18"/>
          <p:cNvSpPr/>
          <p:nvPr/>
        </p:nvSpPr>
        <p:spPr bwMode="auto">
          <a:xfrm>
            <a:off x="1705139" y="2519461"/>
            <a:ext cx="216024" cy="216024"/>
          </a:xfrm>
          <a:prstGeom prst="ellipse">
            <a:avLst/>
          </a:prstGeom>
          <a:solidFill>
            <a:sysClr val="window" lastClr="FFFFFF"/>
          </a:solidFill>
          <a:ln w="9525" cap="flat" cmpd="sng" algn="ctr">
            <a:solidFill>
              <a:sysClr val="windowText" lastClr="000000"/>
            </a:solidFill>
            <a:prstDash val="dash"/>
            <a:round/>
            <a:headEnd type="none" w="med" len="med"/>
            <a:tailEnd type="none" w="med" len="med"/>
          </a:ln>
          <a:effectLst/>
        </p:spPr>
        <p:txBody>
          <a:bodyPr vert="horz" wrap="none" lIns="86210" tIns="43105" rIns="86210" bIns="43105" numCol="1" rtlCol="0" anchor="ctr" anchorCtr="0" compatLnSpc="1">
            <a:prstTxWarp prst="textNoShape">
              <a:avLst/>
            </a:prstTxWarp>
          </a:bodyPr>
          <a:lstStyle/>
          <a:p>
            <a:pPr algn="ctr" defTabSz="862013">
              <a:defRPr/>
            </a:pPr>
            <a:endParaRPr kumimoji="0" lang="ja-JP" altLang="en-US" sz="1900" kern="0">
              <a:solidFill>
                <a:prstClr val="black"/>
              </a:solidFill>
              <a:latin typeface="HGP創英角ｺﾞｼｯｸUB" pitchFamily="50" charset="-128"/>
              <a:ea typeface="HGP創英角ｺﾞｼｯｸUB" pitchFamily="50" charset="-128"/>
            </a:endParaRPr>
          </a:p>
        </p:txBody>
      </p:sp>
      <p:sp>
        <p:nvSpPr>
          <p:cNvPr id="20" name="円/楕円 19"/>
          <p:cNvSpPr/>
          <p:nvPr/>
        </p:nvSpPr>
        <p:spPr bwMode="auto">
          <a:xfrm>
            <a:off x="3073291" y="2784628"/>
            <a:ext cx="216024" cy="216024"/>
          </a:xfrm>
          <a:prstGeom prst="ellipse">
            <a:avLst/>
          </a:prstGeom>
          <a:solidFill>
            <a:srgbClr val="0099FF"/>
          </a:solidFill>
          <a:ln w="28575" cap="flat" cmpd="sng" algn="ctr">
            <a:solidFill>
              <a:sysClr val="windowText" lastClr="000000"/>
            </a:solidFill>
            <a:prstDash val="solid"/>
            <a:round/>
            <a:headEnd type="none" w="med" len="med"/>
            <a:tailEnd type="none" w="med" len="med"/>
          </a:ln>
          <a:effectLst/>
        </p:spPr>
        <p:txBody>
          <a:bodyPr vert="horz" wrap="none" lIns="86210" tIns="43105" rIns="86210" bIns="43105" numCol="1" rtlCol="0" anchor="ctr" anchorCtr="0" compatLnSpc="1">
            <a:prstTxWarp prst="textNoShape">
              <a:avLst/>
            </a:prstTxWarp>
          </a:bodyPr>
          <a:lstStyle/>
          <a:p>
            <a:pPr algn="ctr" defTabSz="862013">
              <a:defRPr/>
            </a:pPr>
            <a:endParaRPr kumimoji="0" lang="ja-JP" altLang="en-US" sz="1900" kern="0">
              <a:solidFill>
                <a:prstClr val="black"/>
              </a:solidFill>
              <a:latin typeface="HGP創英角ｺﾞｼｯｸUB" pitchFamily="50" charset="-128"/>
              <a:ea typeface="HGP創英角ｺﾞｼｯｸUB" pitchFamily="50" charset="-128"/>
            </a:endParaRPr>
          </a:p>
        </p:txBody>
      </p:sp>
      <p:sp>
        <p:nvSpPr>
          <p:cNvPr id="21" name="円/楕円 20"/>
          <p:cNvSpPr/>
          <p:nvPr/>
        </p:nvSpPr>
        <p:spPr bwMode="auto">
          <a:xfrm>
            <a:off x="1417107" y="2918515"/>
            <a:ext cx="216024" cy="216024"/>
          </a:xfrm>
          <a:prstGeom prst="ellipse">
            <a:avLst/>
          </a:prstGeom>
          <a:solidFill>
            <a:sysClr val="window" lastClr="FFFFFF"/>
          </a:solidFill>
          <a:ln w="9525" cap="flat" cmpd="sng" algn="ctr">
            <a:solidFill>
              <a:sysClr val="windowText" lastClr="000000"/>
            </a:solidFill>
            <a:prstDash val="dash"/>
            <a:round/>
            <a:headEnd type="none" w="med" len="med"/>
            <a:tailEnd type="none" w="med" len="med"/>
          </a:ln>
          <a:effectLst/>
        </p:spPr>
        <p:txBody>
          <a:bodyPr vert="horz" wrap="none" lIns="86210" tIns="43105" rIns="86210" bIns="43105" numCol="1" rtlCol="0" anchor="ctr" anchorCtr="0" compatLnSpc="1">
            <a:prstTxWarp prst="textNoShape">
              <a:avLst/>
            </a:prstTxWarp>
          </a:bodyPr>
          <a:lstStyle/>
          <a:p>
            <a:pPr algn="ctr" defTabSz="862013">
              <a:defRPr/>
            </a:pPr>
            <a:endParaRPr kumimoji="0" lang="ja-JP" altLang="en-US" sz="1900" kern="0">
              <a:solidFill>
                <a:prstClr val="black"/>
              </a:solidFill>
              <a:latin typeface="HGP創英角ｺﾞｼｯｸUB" pitchFamily="50" charset="-128"/>
              <a:ea typeface="HGP創英角ｺﾞｼｯｸUB" pitchFamily="50" charset="-128"/>
            </a:endParaRPr>
          </a:p>
        </p:txBody>
      </p:sp>
      <p:sp>
        <p:nvSpPr>
          <p:cNvPr id="22" name="円/楕円 21"/>
          <p:cNvSpPr/>
          <p:nvPr/>
        </p:nvSpPr>
        <p:spPr bwMode="auto">
          <a:xfrm>
            <a:off x="1057067" y="4044768"/>
            <a:ext cx="216024" cy="216024"/>
          </a:xfrm>
          <a:prstGeom prst="ellipse">
            <a:avLst/>
          </a:prstGeom>
          <a:solidFill>
            <a:sysClr val="window" lastClr="FFFFFF"/>
          </a:solidFill>
          <a:ln w="9525" cap="flat" cmpd="sng" algn="ctr">
            <a:solidFill>
              <a:sysClr val="windowText" lastClr="000000"/>
            </a:solidFill>
            <a:prstDash val="dash"/>
            <a:round/>
            <a:headEnd type="none" w="med" len="med"/>
            <a:tailEnd type="none" w="med" len="med"/>
          </a:ln>
          <a:effectLst/>
        </p:spPr>
        <p:txBody>
          <a:bodyPr vert="horz" wrap="none" lIns="86210" tIns="43105" rIns="86210" bIns="43105" numCol="1" rtlCol="0" anchor="ctr" anchorCtr="0" compatLnSpc="1">
            <a:prstTxWarp prst="textNoShape">
              <a:avLst/>
            </a:prstTxWarp>
          </a:bodyPr>
          <a:lstStyle/>
          <a:p>
            <a:pPr algn="ctr" defTabSz="862013">
              <a:defRPr/>
            </a:pPr>
            <a:endParaRPr kumimoji="0" lang="ja-JP" altLang="en-US" sz="1900" kern="0">
              <a:solidFill>
                <a:prstClr val="black"/>
              </a:solidFill>
              <a:latin typeface="HGP創英角ｺﾞｼｯｸUB" pitchFamily="50" charset="-128"/>
              <a:ea typeface="HGP創英角ｺﾞｼｯｸUB" pitchFamily="50" charset="-128"/>
            </a:endParaRPr>
          </a:p>
        </p:txBody>
      </p:sp>
      <p:sp>
        <p:nvSpPr>
          <p:cNvPr id="23" name="円/楕円 22"/>
          <p:cNvSpPr/>
          <p:nvPr/>
        </p:nvSpPr>
        <p:spPr bwMode="auto">
          <a:xfrm>
            <a:off x="1993171" y="5016876"/>
            <a:ext cx="216024" cy="216024"/>
          </a:xfrm>
          <a:prstGeom prst="ellipse">
            <a:avLst/>
          </a:prstGeom>
          <a:solidFill>
            <a:sysClr val="window" lastClr="FFFFFF"/>
          </a:solidFill>
          <a:ln w="9525" cap="flat" cmpd="sng" algn="ctr">
            <a:solidFill>
              <a:sysClr val="windowText" lastClr="000000"/>
            </a:solidFill>
            <a:prstDash val="solid"/>
            <a:round/>
            <a:headEnd type="none" w="med" len="med"/>
            <a:tailEnd type="none" w="med" len="med"/>
          </a:ln>
          <a:effectLst/>
        </p:spPr>
        <p:txBody>
          <a:bodyPr vert="horz" wrap="none" lIns="86210" tIns="43105" rIns="86210" bIns="43105" numCol="1" rtlCol="0" anchor="ctr" anchorCtr="0" compatLnSpc="1">
            <a:prstTxWarp prst="textNoShape">
              <a:avLst/>
            </a:prstTxWarp>
          </a:bodyPr>
          <a:lstStyle/>
          <a:p>
            <a:pPr algn="ctr" defTabSz="862013">
              <a:defRPr/>
            </a:pPr>
            <a:endParaRPr kumimoji="0" lang="ja-JP" altLang="en-US" sz="1900" kern="0">
              <a:solidFill>
                <a:prstClr val="black"/>
              </a:solidFill>
              <a:latin typeface="HGP創英角ｺﾞｼｯｸUB" pitchFamily="50" charset="-128"/>
              <a:ea typeface="HGP創英角ｺﾞｼｯｸUB" pitchFamily="50" charset="-128"/>
            </a:endParaRPr>
          </a:p>
        </p:txBody>
      </p:sp>
      <p:sp>
        <p:nvSpPr>
          <p:cNvPr id="24" name="円/楕円 23"/>
          <p:cNvSpPr/>
          <p:nvPr/>
        </p:nvSpPr>
        <p:spPr bwMode="auto">
          <a:xfrm>
            <a:off x="2569235" y="5418294"/>
            <a:ext cx="216024" cy="216024"/>
          </a:xfrm>
          <a:prstGeom prst="ellipse">
            <a:avLst/>
          </a:prstGeom>
          <a:solidFill>
            <a:sysClr val="window" lastClr="FFFFFF"/>
          </a:solidFill>
          <a:ln w="9525" cap="flat" cmpd="sng" algn="ctr">
            <a:solidFill>
              <a:sysClr val="windowText" lastClr="000000"/>
            </a:solidFill>
            <a:prstDash val="dash"/>
            <a:round/>
            <a:headEnd type="none" w="med" len="med"/>
            <a:tailEnd type="none" w="med" len="med"/>
          </a:ln>
          <a:effectLst/>
        </p:spPr>
        <p:txBody>
          <a:bodyPr vert="horz" wrap="none" lIns="86210" tIns="43105" rIns="86210" bIns="43105" numCol="1" rtlCol="0" anchor="ctr" anchorCtr="0" compatLnSpc="1">
            <a:prstTxWarp prst="textNoShape">
              <a:avLst/>
            </a:prstTxWarp>
          </a:bodyPr>
          <a:lstStyle/>
          <a:p>
            <a:pPr algn="ctr" defTabSz="862013">
              <a:defRPr/>
            </a:pPr>
            <a:endParaRPr kumimoji="0" lang="ja-JP" altLang="en-US" sz="1900" kern="0">
              <a:solidFill>
                <a:prstClr val="black"/>
              </a:solidFill>
              <a:latin typeface="HGP創英角ｺﾞｼｯｸUB" pitchFamily="50" charset="-128"/>
              <a:ea typeface="HGP創英角ｺﾞｼｯｸUB" pitchFamily="50" charset="-128"/>
            </a:endParaRPr>
          </a:p>
        </p:txBody>
      </p:sp>
      <p:sp>
        <p:nvSpPr>
          <p:cNvPr id="25" name="円/楕円 24"/>
          <p:cNvSpPr/>
          <p:nvPr/>
        </p:nvSpPr>
        <p:spPr bwMode="auto">
          <a:xfrm>
            <a:off x="4009395" y="5052880"/>
            <a:ext cx="216024" cy="216024"/>
          </a:xfrm>
          <a:prstGeom prst="ellipse">
            <a:avLst/>
          </a:prstGeom>
          <a:solidFill>
            <a:sysClr val="window" lastClr="FFFFFF"/>
          </a:solidFill>
          <a:ln w="9525" cap="flat" cmpd="sng" algn="ctr">
            <a:solidFill>
              <a:sysClr val="windowText" lastClr="000000"/>
            </a:solidFill>
            <a:prstDash val="dash"/>
            <a:round/>
            <a:headEnd type="none" w="med" len="med"/>
            <a:tailEnd type="none" w="med" len="med"/>
          </a:ln>
          <a:effectLst/>
        </p:spPr>
        <p:txBody>
          <a:bodyPr vert="horz" wrap="none" lIns="86210" tIns="43105" rIns="86210" bIns="43105" numCol="1" rtlCol="0" anchor="ctr" anchorCtr="0" compatLnSpc="1">
            <a:prstTxWarp prst="textNoShape">
              <a:avLst/>
            </a:prstTxWarp>
          </a:bodyPr>
          <a:lstStyle/>
          <a:p>
            <a:pPr algn="ctr" defTabSz="862013">
              <a:defRPr/>
            </a:pPr>
            <a:endParaRPr kumimoji="0" lang="ja-JP" altLang="en-US" sz="1900" kern="0">
              <a:solidFill>
                <a:prstClr val="black"/>
              </a:solidFill>
              <a:latin typeface="HGP創英角ｺﾞｼｯｸUB" pitchFamily="50" charset="-128"/>
              <a:ea typeface="HGP創英角ｺﾞｼｯｸUB" pitchFamily="50" charset="-128"/>
            </a:endParaRPr>
          </a:p>
        </p:txBody>
      </p:sp>
      <p:sp>
        <p:nvSpPr>
          <p:cNvPr id="26" name="円/楕円 25"/>
          <p:cNvSpPr/>
          <p:nvPr/>
        </p:nvSpPr>
        <p:spPr bwMode="auto">
          <a:xfrm>
            <a:off x="4441443" y="4260792"/>
            <a:ext cx="216024" cy="216024"/>
          </a:xfrm>
          <a:prstGeom prst="ellipse">
            <a:avLst/>
          </a:prstGeom>
          <a:solidFill>
            <a:sysClr val="window" lastClr="FFFFFF"/>
          </a:solidFill>
          <a:ln w="9525" cap="flat" cmpd="sng" algn="ctr">
            <a:solidFill>
              <a:sysClr val="windowText" lastClr="000000"/>
            </a:solidFill>
            <a:prstDash val="dash"/>
            <a:round/>
            <a:headEnd type="none" w="med" len="med"/>
            <a:tailEnd type="none" w="med" len="med"/>
          </a:ln>
          <a:effectLst/>
        </p:spPr>
        <p:txBody>
          <a:bodyPr vert="horz" wrap="none" lIns="86210" tIns="43105" rIns="86210" bIns="43105" numCol="1" rtlCol="0" anchor="ctr" anchorCtr="0" compatLnSpc="1">
            <a:prstTxWarp prst="textNoShape">
              <a:avLst/>
            </a:prstTxWarp>
          </a:bodyPr>
          <a:lstStyle/>
          <a:p>
            <a:pPr algn="ctr" defTabSz="862013">
              <a:defRPr/>
            </a:pPr>
            <a:endParaRPr kumimoji="0" lang="ja-JP" altLang="en-US" sz="1900" kern="0">
              <a:solidFill>
                <a:prstClr val="black"/>
              </a:solidFill>
              <a:latin typeface="HGP創英角ｺﾞｼｯｸUB" pitchFamily="50" charset="-128"/>
              <a:ea typeface="HGP創英角ｺﾞｼｯｸUB" pitchFamily="50" charset="-128"/>
            </a:endParaRPr>
          </a:p>
        </p:txBody>
      </p:sp>
      <p:sp>
        <p:nvSpPr>
          <p:cNvPr id="27" name="円/楕円 26"/>
          <p:cNvSpPr/>
          <p:nvPr/>
        </p:nvSpPr>
        <p:spPr bwMode="auto">
          <a:xfrm>
            <a:off x="3793371" y="2478083"/>
            <a:ext cx="216024" cy="216024"/>
          </a:xfrm>
          <a:prstGeom prst="ellipse">
            <a:avLst/>
          </a:prstGeom>
          <a:solidFill>
            <a:sysClr val="window" lastClr="FFFFFF"/>
          </a:solidFill>
          <a:ln w="9525" cap="flat" cmpd="sng" algn="ctr">
            <a:solidFill>
              <a:sysClr val="windowText" lastClr="000000"/>
            </a:solidFill>
            <a:prstDash val="dash"/>
            <a:round/>
            <a:headEnd type="none" w="med" len="med"/>
            <a:tailEnd type="none" w="med" len="med"/>
          </a:ln>
          <a:effectLst/>
        </p:spPr>
        <p:txBody>
          <a:bodyPr vert="horz" wrap="none" lIns="86210" tIns="43105" rIns="86210" bIns="43105" numCol="1" rtlCol="0" anchor="ctr" anchorCtr="0" compatLnSpc="1">
            <a:prstTxWarp prst="textNoShape">
              <a:avLst/>
            </a:prstTxWarp>
          </a:bodyPr>
          <a:lstStyle/>
          <a:p>
            <a:pPr algn="ctr" defTabSz="862013">
              <a:defRPr/>
            </a:pPr>
            <a:endParaRPr kumimoji="0" lang="ja-JP" altLang="en-US" sz="1900" kern="0">
              <a:solidFill>
                <a:prstClr val="black"/>
              </a:solidFill>
              <a:latin typeface="HGP創英角ｺﾞｼｯｸUB" pitchFamily="50" charset="-128"/>
              <a:ea typeface="HGP創英角ｺﾞｼｯｸUB" pitchFamily="50" charset="-128"/>
            </a:endParaRPr>
          </a:p>
        </p:txBody>
      </p:sp>
      <p:sp>
        <p:nvSpPr>
          <p:cNvPr id="28" name="円/楕円 27"/>
          <p:cNvSpPr/>
          <p:nvPr/>
        </p:nvSpPr>
        <p:spPr bwMode="auto">
          <a:xfrm>
            <a:off x="3001283" y="3216676"/>
            <a:ext cx="216024" cy="216024"/>
          </a:xfrm>
          <a:prstGeom prst="ellipse">
            <a:avLst/>
          </a:prstGeom>
          <a:solidFill>
            <a:srgbClr val="0099FF"/>
          </a:solidFill>
          <a:ln w="28575" cap="flat" cmpd="sng" algn="ctr">
            <a:solidFill>
              <a:sysClr val="windowText" lastClr="000000"/>
            </a:solidFill>
            <a:prstDash val="solid"/>
            <a:round/>
            <a:headEnd type="none" w="med" len="med"/>
            <a:tailEnd type="none" w="med" len="med"/>
          </a:ln>
          <a:effectLst/>
        </p:spPr>
        <p:txBody>
          <a:bodyPr vert="horz" wrap="none" lIns="86210" tIns="43105" rIns="86210" bIns="43105" numCol="1" rtlCol="0" anchor="ctr" anchorCtr="0" compatLnSpc="1">
            <a:prstTxWarp prst="textNoShape">
              <a:avLst/>
            </a:prstTxWarp>
          </a:bodyPr>
          <a:lstStyle/>
          <a:p>
            <a:pPr algn="ctr" defTabSz="862013">
              <a:defRPr/>
            </a:pPr>
            <a:endParaRPr kumimoji="0" lang="ja-JP" altLang="en-US" sz="1900" kern="0">
              <a:solidFill>
                <a:prstClr val="black"/>
              </a:solidFill>
              <a:latin typeface="HGP創英角ｺﾞｼｯｸUB" pitchFamily="50" charset="-128"/>
              <a:ea typeface="HGP創英角ｺﾞｼｯｸUB" pitchFamily="50" charset="-128"/>
            </a:endParaRPr>
          </a:p>
        </p:txBody>
      </p:sp>
      <p:cxnSp>
        <p:nvCxnSpPr>
          <p:cNvPr id="29" name="直線矢印コネクタ 28"/>
          <p:cNvCxnSpPr>
            <a:stCxn id="11" idx="2"/>
          </p:cNvCxnSpPr>
          <p:nvPr/>
        </p:nvCxnSpPr>
        <p:spPr bwMode="auto">
          <a:xfrm flipH="1">
            <a:off x="2577619" y="4152780"/>
            <a:ext cx="423664" cy="792088"/>
          </a:xfrm>
          <a:prstGeom prst="straightConnector1">
            <a:avLst/>
          </a:prstGeom>
          <a:noFill/>
          <a:ln w="76200" cap="flat" cmpd="sng" algn="ctr">
            <a:solidFill>
              <a:srgbClr val="0099FF"/>
            </a:solidFill>
            <a:prstDash val="solid"/>
            <a:round/>
            <a:headEnd type="none" w="med" len="med"/>
            <a:tailEnd type="triangle"/>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 name="角丸四角形吹き出し 29"/>
          <p:cNvSpPr/>
          <p:nvPr/>
        </p:nvSpPr>
        <p:spPr bwMode="auto">
          <a:xfrm>
            <a:off x="727280" y="5694565"/>
            <a:ext cx="4536504" cy="1362778"/>
          </a:xfrm>
          <a:prstGeom prst="wedgeRoundRectCallout">
            <a:avLst>
              <a:gd name="adj1" fmla="val -4502"/>
              <a:gd name="adj2" fmla="val -42464"/>
              <a:gd name="adj3" fmla="val 16667"/>
            </a:avLst>
          </a:prstGeom>
          <a:solidFill>
            <a:srgbClr val="C0504D">
              <a:lumMod val="20000"/>
              <a:lumOff val="80000"/>
            </a:srgbClr>
          </a:solidFill>
          <a:ln w="9525" cap="flat" cmpd="sng" algn="ctr">
            <a:solidFill>
              <a:sysClr val="windowText" lastClr="000000"/>
            </a:solidFill>
            <a:prstDash val="solid"/>
            <a:round/>
            <a:headEnd type="none" w="med" len="med"/>
            <a:tailEnd type="none" w="med" len="med"/>
          </a:ln>
          <a:effectLst/>
        </p:spPr>
        <p:txBody>
          <a:bodyPr vert="horz" wrap="square" lIns="86210" tIns="43105" rIns="86210" bIns="43105" numCol="1" rtlCol="0" anchor="ctr" anchorCtr="0" compatLnSpc="1">
            <a:prstTxWarp prst="textNoShape">
              <a:avLst/>
            </a:prstTxWarp>
          </a:bodyPr>
          <a:lstStyle/>
          <a:p>
            <a:pPr algn="ctr" defTabSz="862013">
              <a:defRPr/>
            </a:pPr>
            <a:r>
              <a:rPr kumimoji="0" lang="ja-JP" altLang="en-US" sz="2400" kern="0" dirty="0">
                <a:solidFill>
                  <a:prstClr val="black"/>
                </a:solidFill>
                <a:latin typeface="Meiryo UI" panose="020B0604030504040204" pitchFamily="50" charset="-128"/>
                <a:cs typeface="Meiryo UI" panose="020B0604030504040204" pitchFamily="50" charset="-128"/>
              </a:rPr>
              <a:t>支配力内の関係会社の排出量は</a:t>
            </a:r>
            <a:r>
              <a:rPr kumimoji="0" lang="en-US" altLang="ja-JP" sz="2400" kern="0" dirty="0">
                <a:solidFill>
                  <a:prstClr val="black"/>
                </a:solidFill>
                <a:latin typeface="Meiryo UI" panose="020B0604030504040204" pitchFamily="50" charset="-128"/>
                <a:cs typeface="Meiryo UI" panose="020B0604030504040204" pitchFamily="50" charset="-128"/>
              </a:rPr>
              <a:t>100%</a:t>
            </a:r>
            <a:r>
              <a:rPr kumimoji="0" lang="ja-JP" altLang="en-US" sz="2400" kern="0" dirty="0">
                <a:solidFill>
                  <a:prstClr val="black"/>
                </a:solidFill>
                <a:latin typeface="Meiryo UI" panose="020B0604030504040204" pitchFamily="50" charset="-128"/>
                <a:cs typeface="Meiryo UI" panose="020B0604030504040204" pitchFamily="50" charset="-128"/>
              </a:rPr>
              <a:t>自社分に計上</a:t>
            </a:r>
            <a:endParaRPr kumimoji="0" lang="en-US" altLang="ja-JP" sz="2400" kern="0" dirty="0">
              <a:solidFill>
                <a:prstClr val="black"/>
              </a:solidFill>
              <a:latin typeface="Meiryo UI" panose="020B0604030504040204" pitchFamily="50" charset="-128"/>
              <a:cs typeface="Meiryo UI" panose="020B0604030504040204" pitchFamily="50" charset="-128"/>
            </a:endParaRPr>
          </a:p>
          <a:p>
            <a:pPr algn="ctr" defTabSz="862013">
              <a:defRPr/>
            </a:pPr>
            <a:r>
              <a:rPr kumimoji="0" lang="ja-JP" altLang="en-US" sz="2400" b="1" kern="0" dirty="0">
                <a:solidFill>
                  <a:srgbClr val="FC0019"/>
                </a:solidFill>
                <a:latin typeface="Meiryo UI" panose="020B0604030504040204" pitchFamily="50" charset="-128"/>
                <a:cs typeface="Meiryo UI" panose="020B0604030504040204" pitchFamily="50" charset="-128"/>
              </a:rPr>
              <a:t>（支配力外は</a:t>
            </a:r>
            <a:r>
              <a:rPr kumimoji="0" lang="en-US" altLang="ja-JP" sz="2400" b="1" kern="0" dirty="0">
                <a:solidFill>
                  <a:srgbClr val="FC0019"/>
                </a:solidFill>
                <a:latin typeface="Meiryo UI" panose="020B0604030504040204" pitchFamily="50" charset="-128"/>
                <a:cs typeface="Meiryo UI" panose="020B0604030504040204" pitchFamily="50" charset="-128"/>
              </a:rPr>
              <a:t>0%</a:t>
            </a:r>
            <a:r>
              <a:rPr kumimoji="0" lang="ja-JP" altLang="en-US" sz="2400" b="1" kern="0" dirty="0">
                <a:solidFill>
                  <a:srgbClr val="FC0019"/>
                </a:solidFill>
                <a:latin typeface="Meiryo UI" panose="020B0604030504040204" pitchFamily="50" charset="-128"/>
                <a:cs typeface="Meiryo UI" panose="020B0604030504040204" pitchFamily="50" charset="-128"/>
              </a:rPr>
              <a:t>計上）</a:t>
            </a:r>
            <a:endParaRPr kumimoji="0" lang="ja-JP" altLang="en-US" sz="2400" kern="0" dirty="0">
              <a:solidFill>
                <a:prstClr val="black"/>
              </a:solidFill>
              <a:latin typeface="Meiryo UI" panose="020B0604030504040204" pitchFamily="50" charset="-128"/>
              <a:cs typeface="Meiryo UI" panose="020B0604030504040204" pitchFamily="50" charset="-128"/>
            </a:endParaRPr>
          </a:p>
        </p:txBody>
      </p:sp>
      <p:sp>
        <p:nvSpPr>
          <p:cNvPr id="31" name="円/楕円 30"/>
          <p:cNvSpPr/>
          <p:nvPr/>
        </p:nvSpPr>
        <p:spPr bwMode="auto">
          <a:xfrm>
            <a:off x="3001283" y="2262059"/>
            <a:ext cx="216024" cy="216024"/>
          </a:xfrm>
          <a:prstGeom prst="ellipse">
            <a:avLst/>
          </a:prstGeom>
          <a:solidFill>
            <a:sysClr val="window" lastClr="FFFFFF"/>
          </a:solidFill>
          <a:ln w="9525" cap="flat" cmpd="sng" algn="ctr">
            <a:solidFill>
              <a:sysClr val="windowText" lastClr="000000"/>
            </a:solidFill>
            <a:prstDash val="dash"/>
            <a:round/>
            <a:headEnd type="none" w="med" len="med"/>
            <a:tailEnd type="none" w="med" len="med"/>
          </a:ln>
          <a:effectLst/>
        </p:spPr>
        <p:txBody>
          <a:bodyPr vert="horz" wrap="none" lIns="86210" tIns="43105" rIns="86210" bIns="43105" numCol="1" rtlCol="0" anchor="ctr" anchorCtr="0" compatLnSpc="1">
            <a:prstTxWarp prst="textNoShape">
              <a:avLst/>
            </a:prstTxWarp>
          </a:bodyPr>
          <a:lstStyle/>
          <a:p>
            <a:pPr algn="ctr" defTabSz="862013">
              <a:defRPr/>
            </a:pPr>
            <a:endParaRPr kumimoji="0" lang="ja-JP" altLang="en-US" sz="1900" kern="0">
              <a:solidFill>
                <a:prstClr val="black"/>
              </a:solidFill>
              <a:latin typeface="HGP創英角ｺﾞｼｯｸUB" pitchFamily="50" charset="-128"/>
              <a:ea typeface="HGP創英角ｺﾞｼｯｸUB" pitchFamily="50" charset="-128"/>
            </a:endParaRPr>
          </a:p>
        </p:txBody>
      </p:sp>
      <p:sp>
        <p:nvSpPr>
          <p:cNvPr id="32" name="テキスト ボックス 31"/>
          <p:cNvSpPr txBox="1"/>
          <p:nvPr/>
        </p:nvSpPr>
        <p:spPr>
          <a:xfrm>
            <a:off x="432246" y="3349371"/>
            <a:ext cx="1584176" cy="400110"/>
          </a:xfrm>
          <a:prstGeom prst="rect">
            <a:avLst/>
          </a:prstGeom>
          <a:noFill/>
        </p:spPr>
        <p:txBody>
          <a:bodyPr wrap="square" rtlCol="0">
            <a:spAutoFit/>
          </a:bodyPr>
          <a:lstStyle/>
          <a:p>
            <a:pPr defTabSz="914400" fontAlgn="base">
              <a:lnSpc>
                <a:spcPct val="120000"/>
              </a:lnSpc>
              <a:spcBef>
                <a:spcPct val="0"/>
              </a:spcBef>
              <a:spcAft>
                <a:spcPct val="70000"/>
              </a:spcAft>
            </a:pPr>
            <a:r>
              <a:rPr lang="ja-JP" altLang="en-US" sz="2000" b="1" dirty="0">
                <a:solidFill>
                  <a:srgbClr val="FC0019"/>
                </a:solidFill>
                <a:latin typeface="Meiryo UI" panose="020B0604030504040204" pitchFamily="50" charset="-128"/>
                <a:cs typeface="Meiryo UI" panose="020B0604030504040204" pitchFamily="50" charset="-128"/>
              </a:rPr>
              <a:t>関係会社</a:t>
            </a:r>
          </a:p>
        </p:txBody>
      </p:sp>
      <p:sp>
        <p:nvSpPr>
          <p:cNvPr id="33" name="正方形/長方形 32"/>
          <p:cNvSpPr/>
          <p:nvPr/>
        </p:nvSpPr>
        <p:spPr>
          <a:xfrm>
            <a:off x="1386854" y="4966063"/>
            <a:ext cx="1107996" cy="461665"/>
          </a:xfrm>
          <a:prstGeom prst="rect">
            <a:avLst/>
          </a:prstGeom>
          <a:solidFill>
            <a:sysClr val="window" lastClr="FFFFFF"/>
          </a:solidFill>
          <a:ln w="38100">
            <a:solidFill>
              <a:srgbClr val="0099FF"/>
            </a:solidFill>
          </a:ln>
        </p:spPr>
        <p:txBody>
          <a:bodyPr wrap="none">
            <a:spAutoFit/>
          </a:bodyPr>
          <a:lstStyle/>
          <a:p>
            <a:pPr defTabSz="914400">
              <a:defRPr/>
            </a:pPr>
            <a:r>
              <a:rPr kumimoji="0" lang="ja-JP" altLang="en-US" sz="2400" b="1" kern="0" dirty="0">
                <a:solidFill>
                  <a:srgbClr val="FC0019"/>
                </a:solidFill>
                <a:latin typeface="Meiryo UI" panose="020B0604030504040204" pitchFamily="50" charset="-128"/>
                <a:cs typeface="Meiryo UI" panose="020B0604030504040204" pitchFamily="50" charset="-128"/>
              </a:rPr>
              <a:t>支配力</a:t>
            </a:r>
            <a:endParaRPr kumimoji="0" lang="ja-JP" altLang="en-US" sz="2000" b="1" kern="0" dirty="0">
              <a:solidFill>
                <a:srgbClr val="FC0019"/>
              </a:solidFill>
              <a:latin typeface="ＭＳ Ｐゴシック" charset="-128"/>
              <a:ea typeface="ＭＳ Ｐゴシック" charset="-128"/>
            </a:endParaRPr>
          </a:p>
        </p:txBody>
      </p:sp>
      <p:sp>
        <p:nvSpPr>
          <p:cNvPr id="34" name="角丸四角形 33"/>
          <p:cNvSpPr/>
          <p:nvPr/>
        </p:nvSpPr>
        <p:spPr bwMode="auto">
          <a:xfrm>
            <a:off x="7496032" y="3648724"/>
            <a:ext cx="864096" cy="504056"/>
          </a:xfrm>
          <a:prstGeom prst="roundRect">
            <a:avLst/>
          </a:prstGeom>
          <a:solidFill>
            <a:srgbClr val="00B0F0"/>
          </a:solidFill>
          <a:ln w="28575" cap="flat" cmpd="sng" algn="ctr">
            <a:solidFill>
              <a:sysClr val="windowText" lastClr="000000"/>
            </a:solidFill>
            <a:prstDash val="solid"/>
            <a:round/>
            <a:headEnd type="none" w="med" len="med"/>
            <a:tailEnd type="none" w="med" len="med"/>
          </a:ln>
          <a:effectLst/>
        </p:spPr>
        <p:txBody>
          <a:bodyPr vert="horz" wrap="none" lIns="86210" tIns="43105" rIns="86210" bIns="43105" numCol="1" rtlCol="0" anchor="ctr" anchorCtr="0" compatLnSpc="1">
            <a:prstTxWarp prst="textNoShape">
              <a:avLst/>
            </a:prstTxWarp>
          </a:bodyPr>
          <a:lstStyle/>
          <a:p>
            <a:pPr algn="ctr" defTabSz="862013">
              <a:defRPr/>
            </a:pPr>
            <a:r>
              <a:rPr kumimoji="0" lang="ja-JP" altLang="en-US" sz="2400" kern="0" dirty="0">
                <a:solidFill>
                  <a:prstClr val="black"/>
                </a:solidFill>
                <a:latin typeface="Meiryo UI" panose="020B0604030504040204" pitchFamily="50" charset="-128"/>
                <a:cs typeface="Meiryo UI" panose="020B0604030504040204" pitchFamily="50" charset="-128"/>
              </a:rPr>
              <a:t>単体</a:t>
            </a:r>
          </a:p>
        </p:txBody>
      </p:sp>
      <p:sp>
        <p:nvSpPr>
          <p:cNvPr id="35" name="円/楕円 34"/>
          <p:cNvSpPr/>
          <p:nvPr/>
        </p:nvSpPr>
        <p:spPr bwMode="auto">
          <a:xfrm>
            <a:off x="9152216" y="3036656"/>
            <a:ext cx="216024" cy="216024"/>
          </a:xfrm>
          <a:prstGeom prst="ellipse">
            <a:avLst/>
          </a:prstGeom>
          <a:solidFill>
            <a:srgbClr val="EFFFFF"/>
          </a:solidFill>
          <a:ln w="9525" cap="flat" cmpd="sng" algn="ctr">
            <a:solidFill>
              <a:sysClr val="windowText" lastClr="000000"/>
            </a:solidFill>
            <a:prstDash val="solid"/>
            <a:round/>
            <a:headEnd type="none" w="med" len="med"/>
            <a:tailEnd type="none" w="med" len="med"/>
          </a:ln>
          <a:effectLst/>
        </p:spPr>
        <p:txBody>
          <a:bodyPr vert="horz" wrap="none" lIns="86210" tIns="43105" rIns="86210" bIns="43105" numCol="1" rtlCol="0" anchor="ctr" anchorCtr="0" compatLnSpc="1">
            <a:prstTxWarp prst="textNoShape">
              <a:avLst/>
            </a:prstTxWarp>
          </a:bodyPr>
          <a:lstStyle/>
          <a:p>
            <a:pPr algn="ctr" defTabSz="862013">
              <a:defRPr/>
            </a:pPr>
            <a:endParaRPr kumimoji="0" lang="ja-JP" altLang="en-US" sz="1900" kern="0">
              <a:solidFill>
                <a:prstClr val="black"/>
              </a:solidFill>
              <a:latin typeface="HGP創英角ｺﾞｼｯｸUB" pitchFamily="50" charset="-128"/>
              <a:ea typeface="HGP創英角ｺﾞｼｯｸUB" pitchFamily="50" charset="-128"/>
            </a:endParaRPr>
          </a:p>
        </p:txBody>
      </p:sp>
      <p:sp>
        <p:nvSpPr>
          <p:cNvPr id="36" name="円/楕円 35"/>
          <p:cNvSpPr/>
          <p:nvPr/>
        </p:nvSpPr>
        <p:spPr bwMode="auto">
          <a:xfrm>
            <a:off x="8576152" y="3936756"/>
            <a:ext cx="216024" cy="216024"/>
          </a:xfrm>
          <a:prstGeom prst="ellipse">
            <a:avLst/>
          </a:prstGeom>
          <a:solidFill>
            <a:srgbClr val="0099FF"/>
          </a:solidFill>
          <a:ln w="28575" cap="flat" cmpd="sng" algn="ctr">
            <a:solidFill>
              <a:sysClr val="windowText" lastClr="000000"/>
            </a:solidFill>
            <a:prstDash val="solid"/>
            <a:round/>
            <a:headEnd type="none" w="med" len="med"/>
            <a:tailEnd type="none" w="med" len="med"/>
          </a:ln>
          <a:effectLst/>
        </p:spPr>
        <p:txBody>
          <a:bodyPr vert="horz" wrap="none" lIns="86210" tIns="43105" rIns="86210" bIns="43105" numCol="1" rtlCol="0" anchor="ctr" anchorCtr="0" compatLnSpc="1">
            <a:prstTxWarp prst="textNoShape">
              <a:avLst/>
            </a:prstTxWarp>
          </a:bodyPr>
          <a:lstStyle/>
          <a:p>
            <a:pPr algn="ctr" defTabSz="862013">
              <a:defRPr/>
            </a:pPr>
            <a:endParaRPr kumimoji="0" lang="ja-JP" altLang="en-US" sz="1900" kern="0">
              <a:solidFill>
                <a:prstClr val="black"/>
              </a:solidFill>
              <a:latin typeface="HGP創英角ｺﾞｼｯｸUB" pitchFamily="50" charset="-128"/>
              <a:ea typeface="HGP創英角ｺﾞｼｯｸUB" pitchFamily="50" charset="-128"/>
            </a:endParaRPr>
          </a:p>
        </p:txBody>
      </p:sp>
      <p:sp>
        <p:nvSpPr>
          <p:cNvPr id="37" name="円/楕円 36"/>
          <p:cNvSpPr/>
          <p:nvPr/>
        </p:nvSpPr>
        <p:spPr bwMode="auto">
          <a:xfrm>
            <a:off x="7928080" y="4368804"/>
            <a:ext cx="216024" cy="216024"/>
          </a:xfrm>
          <a:prstGeom prst="ellipse">
            <a:avLst/>
          </a:prstGeom>
          <a:solidFill>
            <a:srgbClr val="0099FF"/>
          </a:solidFill>
          <a:ln w="28575" cap="flat" cmpd="sng" algn="ctr">
            <a:solidFill>
              <a:sysClr val="windowText" lastClr="000000"/>
            </a:solidFill>
            <a:prstDash val="solid"/>
            <a:round/>
            <a:headEnd type="none" w="med" len="med"/>
            <a:tailEnd type="none" w="med" len="med"/>
          </a:ln>
          <a:effectLst/>
        </p:spPr>
        <p:txBody>
          <a:bodyPr vert="horz" wrap="none" lIns="86210" tIns="43105" rIns="86210" bIns="43105" numCol="1" rtlCol="0" anchor="ctr" anchorCtr="0" compatLnSpc="1">
            <a:prstTxWarp prst="textNoShape">
              <a:avLst/>
            </a:prstTxWarp>
          </a:bodyPr>
          <a:lstStyle/>
          <a:p>
            <a:pPr algn="ctr" defTabSz="862013">
              <a:defRPr/>
            </a:pPr>
            <a:endParaRPr kumimoji="0" lang="ja-JP" altLang="en-US" sz="1900" kern="0">
              <a:solidFill>
                <a:prstClr val="black"/>
              </a:solidFill>
              <a:latin typeface="HGP創英角ｺﾞｼｯｸUB" pitchFamily="50" charset="-128"/>
              <a:ea typeface="HGP創英角ｺﾞｼｯｸUB" pitchFamily="50" charset="-128"/>
            </a:endParaRPr>
          </a:p>
        </p:txBody>
      </p:sp>
      <p:sp>
        <p:nvSpPr>
          <p:cNvPr id="38" name="円/楕円 37"/>
          <p:cNvSpPr/>
          <p:nvPr/>
        </p:nvSpPr>
        <p:spPr bwMode="auto">
          <a:xfrm>
            <a:off x="8080480" y="4800852"/>
            <a:ext cx="216024" cy="216024"/>
          </a:xfrm>
          <a:prstGeom prst="ellipse">
            <a:avLst/>
          </a:prstGeom>
          <a:solidFill>
            <a:srgbClr val="EEECE1">
              <a:lumMod val="90000"/>
            </a:srgbClr>
          </a:solidFill>
          <a:ln w="12700" cap="flat" cmpd="sng" algn="ctr">
            <a:solidFill>
              <a:sysClr val="windowText" lastClr="000000"/>
            </a:solidFill>
            <a:prstDash val="solid"/>
            <a:round/>
            <a:headEnd type="none" w="med" len="med"/>
            <a:tailEnd type="none" w="med" len="med"/>
          </a:ln>
          <a:effectLst/>
        </p:spPr>
        <p:txBody>
          <a:bodyPr vert="horz" wrap="none" lIns="86210" tIns="43105" rIns="86210" bIns="43105" numCol="1" rtlCol="0" anchor="ctr" anchorCtr="0" compatLnSpc="1">
            <a:prstTxWarp prst="textNoShape">
              <a:avLst/>
            </a:prstTxWarp>
          </a:bodyPr>
          <a:lstStyle/>
          <a:p>
            <a:pPr algn="ctr" defTabSz="862013">
              <a:defRPr/>
            </a:pPr>
            <a:endParaRPr kumimoji="0" lang="ja-JP" altLang="en-US" sz="1900" kern="0">
              <a:solidFill>
                <a:prstClr val="black"/>
              </a:solidFill>
              <a:latin typeface="HGP創英角ｺﾞｼｯｸUB" pitchFamily="50" charset="-128"/>
              <a:ea typeface="HGP創英角ｺﾞｼｯｸUB" pitchFamily="50" charset="-128"/>
            </a:endParaRPr>
          </a:p>
        </p:txBody>
      </p:sp>
      <p:sp>
        <p:nvSpPr>
          <p:cNvPr id="39" name="円/楕円 38"/>
          <p:cNvSpPr/>
          <p:nvPr/>
        </p:nvSpPr>
        <p:spPr bwMode="auto">
          <a:xfrm>
            <a:off x="6930579" y="4235256"/>
            <a:ext cx="216024" cy="216024"/>
          </a:xfrm>
          <a:prstGeom prst="ellipse">
            <a:avLst/>
          </a:prstGeom>
          <a:solidFill>
            <a:srgbClr val="EEECE1">
              <a:lumMod val="90000"/>
            </a:srgbClr>
          </a:solidFill>
          <a:ln w="12700" cap="flat" cmpd="sng" algn="ctr">
            <a:solidFill>
              <a:sysClr val="windowText" lastClr="000000"/>
            </a:solidFill>
            <a:prstDash val="solid"/>
            <a:round/>
            <a:headEnd type="none" w="med" len="med"/>
            <a:tailEnd type="none" w="med" len="med"/>
          </a:ln>
          <a:effectLst/>
        </p:spPr>
        <p:txBody>
          <a:bodyPr vert="horz" wrap="none" lIns="86210" tIns="43105" rIns="86210" bIns="43105" numCol="1" rtlCol="0" anchor="ctr" anchorCtr="0" compatLnSpc="1">
            <a:prstTxWarp prst="textNoShape">
              <a:avLst/>
            </a:prstTxWarp>
          </a:bodyPr>
          <a:lstStyle/>
          <a:p>
            <a:pPr algn="ctr" defTabSz="862013">
              <a:defRPr/>
            </a:pPr>
            <a:endParaRPr kumimoji="0" lang="ja-JP" altLang="en-US" sz="1900" kern="0">
              <a:solidFill>
                <a:prstClr val="black"/>
              </a:solidFill>
              <a:latin typeface="HGP創英角ｺﾞｼｯｸUB" pitchFamily="50" charset="-128"/>
              <a:ea typeface="HGP創英角ｺﾞｼｯｸUB" pitchFamily="50" charset="-128"/>
            </a:endParaRPr>
          </a:p>
        </p:txBody>
      </p:sp>
      <p:sp>
        <p:nvSpPr>
          <p:cNvPr id="40" name="円/楕円 39"/>
          <p:cNvSpPr/>
          <p:nvPr/>
        </p:nvSpPr>
        <p:spPr bwMode="auto">
          <a:xfrm>
            <a:off x="7216384" y="3144668"/>
            <a:ext cx="216024" cy="216024"/>
          </a:xfrm>
          <a:prstGeom prst="ellipse">
            <a:avLst/>
          </a:prstGeom>
          <a:solidFill>
            <a:srgbClr val="EEECE1">
              <a:lumMod val="90000"/>
            </a:srgbClr>
          </a:solidFill>
          <a:ln w="12700" cap="flat" cmpd="sng" algn="ctr">
            <a:solidFill>
              <a:sysClr val="windowText" lastClr="000000"/>
            </a:solidFill>
            <a:prstDash val="solid"/>
            <a:round/>
            <a:headEnd type="none" w="med" len="med"/>
            <a:tailEnd type="none" w="med" len="med"/>
          </a:ln>
          <a:effectLst/>
        </p:spPr>
        <p:txBody>
          <a:bodyPr vert="horz" wrap="none" lIns="86210" tIns="43105" rIns="86210" bIns="43105" numCol="1" rtlCol="0" anchor="ctr" anchorCtr="0" compatLnSpc="1">
            <a:prstTxWarp prst="textNoShape">
              <a:avLst/>
            </a:prstTxWarp>
          </a:bodyPr>
          <a:lstStyle/>
          <a:p>
            <a:pPr algn="ctr" defTabSz="862013">
              <a:defRPr/>
            </a:pPr>
            <a:endParaRPr kumimoji="0" lang="ja-JP" altLang="en-US" sz="1900" kern="0">
              <a:solidFill>
                <a:prstClr val="black"/>
              </a:solidFill>
              <a:latin typeface="HGP創英角ｺﾞｼｯｸUB" pitchFamily="50" charset="-128"/>
              <a:ea typeface="HGP創英角ｺﾞｼｯｸUB" pitchFamily="50" charset="-128"/>
            </a:endParaRPr>
          </a:p>
        </p:txBody>
      </p:sp>
      <p:sp>
        <p:nvSpPr>
          <p:cNvPr id="41" name="円/楕円 40"/>
          <p:cNvSpPr/>
          <p:nvPr/>
        </p:nvSpPr>
        <p:spPr bwMode="auto">
          <a:xfrm>
            <a:off x="6631936" y="2537974"/>
            <a:ext cx="216024" cy="216024"/>
          </a:xfrm>
          <a:prstGeom prst="ellipse">
            <a:avLst/>
          </a:prstGeom>
          <a:solidFill>
            <a:srgbClr val="EFFFFF"/>
          </a:solidFill>
          <a:ln w="9525" cap="flat" cmpd="sng" algn="ctr">
            <a:solidFill>
              <a:sysClr val="windowText" lastClr="000000"/>
            </a:solidFill>
            <a:prstDash val="solid"/>
            <a:round/>
            <a:headEnd type="none" w="med" len="med"/>
            <a:tailEnd type="none" w="med" len="med"/>
          </a:ln>
          <a:effectLst/>
        </p:spPr>
        <p:txBody>
          <a:bodyPr vert="horz" wrap="none" lIns="86210" tIns="43105" rIns="86210" bIns="43105" numCol="1" rtlCol="0" anchor="ctr" anchorCtr="0" compatLnSpc="1">
            <a:prstTxWarp prst="textNoShape">
              <a:avLst/>
            </a:prstTxWarp>
          </a:bodyPr>
          <a:lstStyle/>
          <a:p>
            <a:pPr algn="ctr" defTabSz="862013">
              <a:defRPr/>
            </a:pPr>
            <a:endParaRPr kumimoji="0" lang="ja-JP" altLang="en-US" sz="1900" kern="0">
              <a:solidFill>
                <a:prstClr val="black"/>
              </a:solidFill>
              <a:latin typeface="HGP創英角ｺﾞｼｯｸUB" pitchFamily="50" charset="-128"/>
              <a:ea typeface="HGP創英角ｺﾞｼｯｸUB" pitchFamily="50" charset="-128"/>
            </a:endParaRPr>
          </a:p>
        </p:txBody>
      </p:sp>
      <p:sp>
        <p:nvSpPr>
          <p:cNvPr id="42" name="円/楕円 41"/>
          <p:cNvSpPr/>
          <p:nvPr/>
        </p:nvSpPr>
        <p:spPr bwMode="auto">
          <a:xfrm>
            <a:off x="8000088" y="2784628"/>
            <a:ext cx="216024" cy="216024"/>
          </a:xfrm>
          <a:prstGeom prst="ellipse">
            <a:avLst/>
          </a:prstGeom>
          <a:solidFill>
            <a:srgbClr val="EEECE1">
              <a:lumMod val="90000"/>
            </a:srgbClr>
          </a:solidFill>
          <a:ln w="12700" cap="flat" cmpd="sng" algn="ctr">
            <a:solidFill>
              <a:sysClr val="windowText" lastClr="000000"/>
            </a:solidFill>
            <a:prstDash val="solid"/>
            <a:round/>
            <a:headEnd type="none" w="med" len="med"/>
            <a:tailEnd type="none" w="med" len="med"/>
          </a:ln>
          <a:effectLst/>
        </p:spPr>
        <p:txBody>
          <a:bodyPr vert="horz" wrap="none" lIns="86210" tIns="43105" rIns="86210" bIns="43105" numCol="1" rtlCol="0" anchor="ctr" anchorCtr="0" compatLnSpc="1">
            <a:prstTxWarp prst="textNoShape">
              <a:avLst/>
            </a:prstTxWarp>
          </a:bodyPr>
          <a:lstStyle/>
          <a:p>
            <a:pPr algn="ctr" defTabSz="862013">
              <a:defRPr/>
            </a:pPr>
            <a:endParaRPr kumimoji="0" lang="ja-JP" altLang="en-US" sz="1900" kern="0">
              <a:solidFill>
                <a:prstClr val="black"/>
              </a:solidFill>
              <a:latin typeface="HGP創英角ｺﾞｼｯｸUB" pitchFamily="50" charset="-128"/>
              <a:ea typeface="HGP創英角ｺﾞｼｯｸUB" pitchFamily="50" charset="-128"/>
            </a:endParaRPr>
          </a:p>
        </p:txBody>
      </p:sp>
      <p:sp>
        <p:nvSpPr>
          <p:cNvPr id="43" name="円/楕円 42"/>
          <p:cNvSpPr/>
          <p:nvPr/>
        </p:nvSpPr>
        <p:spPr bwMode="auto">
          <a:xfrm>
            <a:off x="6343904" y="2937028"/>
            <a:ext cx="216024" cy="216024"/>
          </a:xfrm>
          <a:prstGeom prst="ellipse">
            <a:avLst/>
          </a:prstGeom>
          <a:solidFill>
            <a:srgbClr val="EFFFFF"/>
          </a:solidFill>
          <a:ln w="9525" cap="flat" cmpd="sng" algn="ctr">
            <a:solidFill>
              <a:sysClr val="windowText" lastClr="000000"/>
            </a:solidFill>
            <a:prstDash val="solid"/>
            <a:round/>
            <a:headEnd type="none" w="med" len="med"/>
            <a:tailEnd type="none" w="med" len="med"/>
          </a:ln>
          <a:effectLst/>
        </p:spPr>
        <p:txBody>
          <a:bodyPr vert="horz" wrap="none" lIns="86210" tIns="43105" rIns="86210" bIns="43105" numCol="1" rtlCol="0" anchor="ctr" anchorCtr="0" compatLnSpc="1">
            <a:prstTxWarp prst="textNoShape">
              <a:avLst/>
            </a:prstTxWarp>
          </a:bodyPr>
          <a:lstStyle/>
          <a:p>
            <a:pPr algn="ctr" defTabSz="862013">
              <a:defRPr/>
            </a:pPr>
            <a:endParaRPr kumimoji="0" lang="ja-JP" altLang="en-US" sz="1900" kern="0">
              <a:solidFill>
                <a:prstClr val="black"/>
              </a:solidFill>
              <a:latin typeface="HGP創英角ｺﾞｼｯｸUB" pitchFamily="50" charset="-128"/>
              <a:ea typeface="HGP創英角ｺﾞｼｯｸUB" pitchFamily="50" charset="-128"/>
            </a:endParaRPr>
          </a:p>
        </p:txBody>
      </p:sp>
      <p:sp>
        <p:nvSpPr>
          <p:cNvPr id="44" name="円/楕円 43"/>
          <p:cNvSpPr/>
          <p:nvPr/>
        </p:nvSpPr>
        <p:spPr bwMode="auto">
          <a:xfrm>
            <a:off x="5803844" y="4080772"/>
            <a:ext cx="216024" cy="216024"/>
          </a:xfrm>
          <a:prstGeom prst="ellipse">
            <a:avLst/>
          </a:prstGeom>
          <a:solidFill>
            <a:sysClr val="window" lastClr="FFFFFF"/>
          </a:solidFill>
          <a:ln w="9525" cap="flat" cmpd="sng" algn="ctr">
            <a:solidFill>
              <a:sysClr val="windowText" lastClr="000000"/>
            </a:solidFill>
            <a:prstDash val="dash"/>
            <a:round/>
            <a:headEnd type="none" w="med" len="med"/>
            <a:tailEnd type="none" w="med" len="med"/>
          </a:ln>
          <a:effectLst/>
        </p:spPr>
        <p:txBody>
          <a:bodyPr vert="horz" wrap="none" lIns="86210" tIns="43105" rIns="86210" bIns="43105" numCol="1" rtlCol="0" anchor="ctr" anchorCtr="0" compatLnSpc="1">
            <a:prstTxWarp prst="textNoShape">
              <a:avLst/>
            </a:prstTxWarp>
          </a:bodyPr>
          <a:lstStyle/>
          <a:p>
            <a:pPr algn="ctr" defTabSz="862013">
              <a:defRPr/>
            </a:pPr>
            <a:endParaRPr kumimoji="0" lang="ja-JP" altLang="en-US" sz="1900" kern="0">
              <a:solidFill>
                <a:prstClr val="black"/>
              </a:solidFill>
              <a:latin typeface="HGP創英角ｺﾞｼｯｸUB" pitchFamily="50" charset="-128"/>
              <a:ea typeface="HGP創英角ｺﾞｼｯｸUB" pitchFamily="50" charset="-128"/>
            </a:endParaRPr>
          </a:p>
        </p:txBody>
      </p:sp>
      <p:sp>
        <p:nvSpPr>
          <p:cNvPr id="45" name="円/楕円 44"/>
          <p:cNvSpPr/>
          <p:nvPr/>
        </p:nvSpPr>
        <p:spPr bwMode="auto">
          <a:xfrm>
            <a:off x="6578357" y="4692840"/>
            <a:ext cx="216024" cy="216024"/>
          </a:xfrm>
          <a:prstGeom prst="ellipse">
            <a:avLst/>
          </a:prstGeom>
          <a:solidFill>
            <a:srgbClr val="EFFFFF"/>
          </a:solidFill>
          <a:ln w="9525" cap="flat" cmpd="sng" algn="ctr">
            <a:solidFill>
              <a:sysClr val="windowText" lastClr="000000"/>
            </a:solidFill>
            <a:prstDash val="solid"/>
            <a:round/>
            <a:headEnd type="none" w="med" len="med"/>
            <a:tailEnd type="none" w="med" len="med"/>
          </a:ln>
          <a:effectLst/>
        </p:spPr>
        <p:txBody>
          <a:bodyPr vert="horz" wrap="none" lIns="86210" tIns="43105" rIns="86210" bIns="43105" numCol="1" rtlCol="0" anchor="ctr" anchorCtr="0" compatLnSpc="1">
            <a:prstTxWarp prst="textNoShape">
              <a:avLst/>
            </a:prstTxWarp>
          </a:bodyPr>
          <a:lstStyle/>
          <a:p>
            <a:pPr algn="ctr" defTabSz="862013">
              <a:defRPr/>
            </a:pPr>
            <a:endParaRPr kumimoji="0" lang="ja-JP" altLang="en-US" sz="1900" kern="0">
              <a:solidFill>
                <a:prstClr val="black"/>
              </a:solidFill>
              <a:latin typeface="HGP創英角ｺﾞｼｯｸUB" pitchFamily="50" charset="-128"/>
              <a:ea typeface="HGP創英角ｺﾞｼｯｸUB" pitchFamily="50" charset="-128"/>
            </a:endParaRPr>
          </a:p>
        </p:txBody>
      </p:sp>
      <p:sp>
        <p:nvSpPr>
          <p:cNvPr id="46" name="円/楕円 45"/>
          <p:cNvSpPr/>
          <p:nvPr/>
        </p:nvSpPr>
        <p:spPr bwMode="auto">
          <a:xfrm>
            <a:off x="9038453" y="4855008"/>
            <a:ext cx="216024" cy="216024"/>
          </a:xfrm>
          <a:prstGeom prst="ellipse">
            <a:avLst/>
          </a:prstGeom>
          <a:solidFill>
            <a:srgbClr val="EFFFFF"/>
          </a:solidFill>
          <a:ln w="9525" cap="flat" cmpd="sng" algn="ctr">
            <a:solidFill>
              <a:sysClr val="windowText" lastClr="000000"/>
            </a:solidFill>
            <a:prstDash val="solid"/>
            <a:round/>
            <a:headEnd type="none" w="med" len="med"/>
            <a:tailEnd type="none" w="med" len="med"/>
          </a:ln>
          <a:effectLst/>
        </p:spPr>
        <p:txBody>
          <a:bodyPr vert="horz" wrap="none" lIns="86210" tIns="43105" rIns="86210" bIns="43105" numCol="1" rtlCol="0" anchor="ctr" anchorCtr="0" compatLnSpc="1">
            <a:prstTxWarp prst="textNoShape">
              <a:avLst/>
            </a:prstTxWarp>
          </a:bodyPr>
          <a:lstStyle/>
          <a:p>
            <a:pPr algn="ctr" defTabSz="862013">
              <a:defRPr/>
            </a:pPr>
            <a:endParaRPr kumimoji="0" lang="ja-JP" altLang="en-US" sz="1900" kern="0">
              <a:solidFill>
                <a:prstClr val="black"/>
              </a:solidFill>
              <a:latin typeface="HGP創英角ｺﾞｼｯｸUB" pitchFamily="50" charset="-128"/>
              <a:ea typeface="HGP創英角ｺﾞｼｯｸUB" pitchFamily="50" charset="-128"/>
            </a:endParaRPr>
          </a:p>
        </p:txBody>
      </p:sp>
      <p:sp>
        <p:nvSpPr>
          <p:cNvPr id="47" name="円/楕円 46"/>
          <p:cNvSpPr/>
          <p:nvPr/>
        </p:nvSpPr>
        <p:spPr bwMode="auto">
          <a:xfrm>
            <a:off x="9368240" y="4296796"/>
            <a:ext cx="216024" cy="216024"/>
          </a:xfrm>
          <a:prstGeom prst="ellipse">
            <a:avLst/>
          </a:prstGeom>
          <a:solidFill>
            <a:srgbClr val="EFFFFF"/>
          </a:solidFill>
          <a:ln w="9525" cap="flat" cmpd="sng" algn="ctr">
            <a:solidFill>
              <a:sysClr val="windowText" lastClr="000000"/>
            </a:solidFill>
            <a:prstDash val="solid"/>
            <a:round/>
            <a:headEnd type="none" w="med" len="med"/>
            <a:tailEnd type="none" w="med" len="med"/>
          </a:ln>
          <a:effectLst/>
        </p:spPr>
        <p:txBody>
          <a:bodyPr vert="horz" wrap="none" lIns="86210" tIns="43105" rIns="86210" bIns="43105" numCol="1" rtlCol="0" anchor="ctr" anchorCtr="0" compatLnSpc="1">
            <a:prstTxWarp prst="textNoShape">
              <a:avLst/>
            </a:prstTxWarp>
          </a:bodyPr>
          <a:lstStyle/>
          <a:p>
            <a:pPr algn="ctr" defTabSz="862013">
              <a:defRPr/>
            </a:pPr>
            <a:endParaRPr kumimoji="0" lang="ja-JP" altLang="en-US" sz="1900" kern="0">
              <a:solidFill>
                <a:prstClr val="black"/>
              </a:solidFill>
              <a:latin typeface="HGP創英角ｺﾞｼｯｸUB" pitchFamily="50" charset="-128"/>
              <a:ea typeface="HGP創英角ｺﾞｼｯｸUB" pitchFamily="50" charset="-128"/>
            </a:endParaRPr>
          </a:p>
        </p:txBody>
      </p:sp>
      <p:sp>
        <p:nvSpPr>
          <p:cNvPr id="48" name="円/楕円 47"/>
          <p:cNvSpPr/>
          <p:nvPr/>
        </p:nvSpPr>
        <p:spPr bwMode="auto">
          <a:xfrm>
            <a:off x="8720168" y="2496596"/>
            <a:ext cx="216024" cy="216024"/>
          </a:xfrm>
          <a:prstGeom prst="ellipse">
            <a:avLst/>
          </a:prstGeom>
          <a:solidFill>
            <a:srgbClr val="EFFFFF"/>
          </a:solidFill>
          <a:ln w="9525" cap="flat" cmpd="sng" algn="ctr">
            <a:solidFill>
              <a:sysClr val="windowText" lastClr="000000"/>
            </a:solidFill>
            <a:prstDash val="solid"/>
            <a:round/>
            <a:headEnd type="none" w="med" len="med"/>
            <a:tailEnd type="none" w="med" len="med"/>
          </a:ln>
          <a:effectLst/>
        </p:spPr>
        <p:txBody>
          <a:bodyPr vert="horz" wrap="none" lIns="86210" tIns="43105" rIns="86210" bIns="43105" numCol="1" rtlCol="0" anchor="ctr" anchorCtr="0" compatLnSpc="1">
            <a:prstTxWarp prst="textNoShape">
              <a:avLst/>
            </a:prstTxWarp>
          </a:bodyPr>
          <a:lstStyle/>
          <a:p>
            <a:pPr algn="ctr" defTabSz="862013">
              <a:defRPr/>
            </a:pPr>
            <a:endParaRPr kumimoji="0" lang="ja-JP" altLang="en-US" sz="1900" kern="0">
              <a:solidFill>
                <a:prstClr val="black"/>
              </a:solidFill>
              <a:latin typeface="HGP創英角ｺﾞｼｯｸUB" pitchFamily="50" charset="-128"/>
              <a:ea typeface="HGP創英角ｺﾞｼｯｸUB" pitchFamily="50" charset="-128"/>
            </a:endParaRPr>
          </a:p>
        </p:txBody>
      </p:sp>
      <p:sp>
        <p:nvSpPr>
          <p:cNvPr id="49" name="円/楕円 48"/>
          <p:cNvSpPr/>
          <p:nvPr/>
        </p:nvSpPr>
        <p:spPr bwMode="auto">
          <a:xfrm>
            <a:off x="7928080" y="3216676"/>
            <a:ext cx="216024" cy="216024"/>
          </a:xfrm>
          <a:prstGeom prst="ellipse">
            <a:avLst/>
          </a:prstGeom>
          <a:solidFill>
            <a:srgbClr val="0099FF"/>
          </a:solidFill>
          <a:ln w="28575" cap="flat" cmpd="sng" algn="ctr">
            <a:solidFill>
              <a:sysClr val="windowText" lastClr="000000"/>
            </a:solidFill>
            <a:prstDash val="solid"/>
            <a:round/>
            <a:headEnd type="none" w="med" len="med"/>
            <a:tailEnd type="none" w="med" len="med"/>
          </a:ln>
          <a:effectLst/>
        </p:spPr>
        <p:txBody>
          <a:bodyPr vert="horz" wrap="none" lIns="86210" tIns="43105" rIns="86210" bIns="43105" numCol="1" rtlCol="0" anchor="ctr" anchorCtr="0" compatLnSpc="1">
            <a:prstTxWarp prst="textNoShape">
              <a:avLst/>
            </a:prstTxWarp>
          </a:bodyPr>
          <a:lstStyle/>
          <a:p>
            <a:pPr algn="ctr" defTabSz="862013">
              <a:defRPr/>
            </a:pPr>
            <a:endParaRPr kumimoji="0" lang="ja-JP" altLang="en-US" sz="1900" kern="0">
              <a:solidFill>
                <a:prstClr val="black"/>
              </a:solidFill>
              <a:latin typeface="HGP創英角ｺﾞｼｯｸUB" pitchFamily="50" charset="-128"/>
              <a:ea typeface="HGP創英角ｺﾞｼｯｸUB" pitchFamily="50" charset="-128"/>
            </a:endParaRPr>
          </a:p>
        </p:txBody>
      </p:sp>
      <p:cxnSp>
        <p:nvCxnSpPr>
          <p:cNvPr id="50" name="直線矢印コネクタ 49"/>
          <p:cNvCxnSpPr/>
          <p:nvPr/>
        </p:nvCxnSpPr>
        <p:spPr bwMode="auto">
          <a:xfrm flipH="1">
            <a:off x="7141718" y="4188784"/>
            <a:ext cx="650730" cy="1216613"/>
          </a:xfrm>
          <a:prstGeom prst="straightConnector1">
            <a:avLst/>
          </a:prstGeom>
          <a:noFill/>
          <a:ln w="76200" cap="flat" cmpd="sng" algn="ctr">
            <a:solidFill>
              <a:srgbClr val="0099FF"/>
            </a:solidFill>
            <a:prstDash val="solid"/>
            <a:round/>
            <a:headEnd type="triangl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1" name="正方形/長方形 50"/>
          <p:cNvSpPr/>
          <p:nvPr/>
        </p:nvSpPr>
        <p:spPr>
          <a:xfrm>
            <a:off x="7554790" y="5246871"/>
            <a:ext cx="1415772" cy="461665"/>
          </a:xfrm>
          <a:prstGeom prst="rect">
            <a:avLst/>
          </a:prstGeom>
          <a:solidFill>
            <a:sysClr val="window" lastClr="FFFFFF"/>
          </a:solidFill>
          <a:ln w="38100">
            <a:solidFill>
              <a:srgbClr val="0099FF"/>
            </a:solidFill>
          </a:ln>
        </p:spPr>
        <p:txBody>
          <a:bodyPr wrap="none">
            <a:spAutoFit/>
          </a:bodyPr>
          <a:lstStyle/>
          <a:p>
            <a:pPr defTabSz="914400">
              <a:defRPr/>
            </a:pPr>
            <a:r>
              <a:rPr kumimoji="0" lang="ja-JP" altLang="en-US" sz="2400" b="1" kern="0" dirty="0">
                <a:solidFill>
                  <a:srgbClr val="FC0019"/>
                </a:solidFill>
                <a:latin typeface="Meiryo UI" panose="020B0604030504040204" pitchFamily="50" charset="-128"/>
                <a:cs typeface="Meiryo UI" panose="020B0604030504040204" pitchFamily="50" charset="-128"/>
              </a:rPr>
              <a:t>出資比率</a:t>
            </a:r>
            <a:endParaRPr kumimoji="0" lang="ja-JP" altLang="en-US" sz="2000" b="1" kern="0" dirty="0">
              <a:solidFill>
                <a:srgbClr val="FC0019"/>
              </a:solidFill>
              <a:latin typeface="ＭＳ Ｐゴシック" charset="-128"/>
              <a:ea typeface="ＭＳ Ｐゴシック" charset="-128"/>
            </a:endParaRPr>
          </a:p>
        </p:txBody>
      </p:sp>
      <p:sp>
        <p:nvSpPr>
          <p:cNvPr id="52" name="角丸四角形吹き出し 51"/>
          <p:cNvSpPr/>
          <p:nvPr/>
        </p:nvSpPr>
        <p:spPr bwMode="auto">
          <a:xfrm>
            <a:off x="5479808" y="5845267"/>
            <a:ext cx="4536504" cy="1217450"/>
          </a:xfrm>
          <a:prstGeom prst="wedgeRoundRectCallout">
            <a:avLst>
              <a:gd name="adj1" fmla="val -7489"/>
              <a:gd name="adj2" fmla="val -38115"/>
              <a:gd name="adj3" fmla="val 16667"/>
            </a:avLst>
          </a:prstGeom>
          <a:solidFill>
            <a:sysClr val="window" lastClr="FFFFFF"/>
          </a:solidFill>
          <a:ln w="9525" cap="flat" cmpd="sng" algn="ctr">
            <a:solidFill>
              <a:sysClr val="windowText" lastClr="000000"/>
            </a:solidFill>
            <a:prstDash val="solid"/>
            <a:round/>
            <a:headEnd type="none" w="med" len="med"/>
            <a:tailEnd type="none" w="med" len="med"/>
          </a:ln>
          <a:effectLst/>
        </p:spPr>
        <p:txBody>
          <a:bodyPr vert="horz" wrap="square" lIns="86210" tIns="43105" rIns="86210" bIns="43105" numCol="1" rtlCol="0" anchor="ctr" anchorCtr="0" compatLnSpc="1">
            <a:prstTxWarp prst="textNoShape">
              <a:avLst/>
            </a:prstTxWarp>
          </a:bodyPr>
          <a:lstStyle/>
          <a:p>
            <a:pPr algn="ctr" defTabSz="862013">
              <a:defRPr/>
            </a:pPr>
            <a:r>
              <a:rPr kumimoji="0" lang="ja-JP" altLang="en-US" sz="2400" b="1" kern="0" dirty="0">
                <a:solidFill>
                  <a:srgbClr val="FC0019"/>
                </a:solidFill>
                <a:latin typeface="Meiryo UI" panose="020B0604030504040204" pitchFamily="50" charset="-128"/>
                <a:cs typeface="Meiryo UI" panose="020B0604030504040204" pitchFamily="50" charset="-128"/>
              </a:rPr>
              <a:t>出資先の排出量は、出資比率に比例して自社分として計上</a:t>
            </a:r>
            <a:endParaRPr kumimoji="0" lang="en-US" altLang="ja-JP" sz="2400" b="1" kern="0" dirty="0">
              <a:solidFill>
                <a:srgbClr val="FC0019"/>
              </a:solidFill>
              <a:latin typeface="Meiryo UI" panose="020B0604030504040204" pitchFamily="50" charset="-128"/>
              <a:cs typeface="Meiryo UI" panose="020B0604030504040204" pitchFamily="50" charset="-128"/>
            </a:endParaRPr>
          </a:p>
        </p:txBody>
      </p:sp>
      <p:sp>
        <p:nvSpPr>
          <p:cNvPr id="53" name="テキスト ボックス 52"/>
          <p:cNvSpPr txBox="1"/>
          <p:nvPr/>
        </p:nvSpPr>
        <p:spPr>
          <a:xfrm>
            <a:off x="5608744" y="3255513"/>
            <a:ext cx="1584176" cy="400110"/>
          </a:xfrm>
          <a:prstGeom prst="rect">
            <a:avLst/>
          </a:prstGeom>
          <a:noFill/>
        </p:spPr>
        <p:txBody>
          <a:bodyPr wrap="square" rtlCol="0">
            <a:spAutoFit/>
          </a:bodyPr>
          <a:lstStyle/>
          <a:p>
            <a:pPr defTabSz="914400" fontAlgn="base">
              <a:lnSpc>
                <a:spcPct val="120000"/>
              </a:lnSpc>
              <a:spcBef>
                <a:spcPct val="0"/>
              </a:spcBef>
              <a:spcAft>
                <a:spcPct val="70000"/>
              </a:spcAft>
            </a:pPr>
            <a:r>
              <a:rPr lang="ja-JP" altLang="en-US" sz="2000" b="1" dirty="0">
                <a:solidFill>
                  <a:srgbClr val="FC0019"/>
                </a:solidFill>
                <a:latin typeface="Meiryo UI" panose="020B0604030504040204" pitchFamily="50" charset="-128"/>
                <a:cs typeface="Meiryo UI" panose="020B0604030504040204" pitchFamily="50" charset="-128"/>
              </a:rPr>
              <a:t>関係会社</a:t>
            </a:r>
          </a:p>
        </p:txBody>
      </p:sp>
      <p:sp>
        <p:nvSpPr>
          <p:cNvPr id="54" name="テキスト ボックス 53"/>
          <p:cNvSpPr txBox="1"/>
          <p:nvPr/>
        </p:nvSpPr>
        <p:spPr>
          <a:xfrm>
            <a:off x="594767" y="1158061"/>
            <a:ext cx="5101066" cy="1052596"/>
          </a:xfrm>
          <a:prstGeom prst="rect">
            <a:avLst/>
          </a:prstGeom>
          <a:noFill/>
        </p:spPr>
        <p:txBody>
          <a:bodyPr wrap="square" rtlCol="0">
            <a:spAutoFit/>
          </a:bodyPr>
          <a:lstStyle/>
          <a:p>
            <a:pPr algn="ctr" defTabSz="914400" fontAlgn="base">
              <a:lnSpc>
                <a:spcPct val="120000"/>
              </a:lnSpc>
              <a:spcBef>
                <a:spcPct val="0"/>
              </a:spcBef>
            </a:pPr>
            <a:r>
              <a:rPr lang="ja-JP" altLang="en-US" sz="2800" b="1" u="sng" dirty="0">
                <a:solidFill>
                  <a:srgbClr val="FC0019"/>
                </a:solidFill>
                <a:latin typeface="Meiryo UI" panose="020B0604030504040204" pitchFamily="50" charset="-128"/>
                <a:cs typeface="Meiryo UI" panose="020B0604030504040204" pitchFamily="50" charset="-128"/>
              </a:rPr>
              <a:t>支配力基準</a:t>
            </a:r>
            <a:endParaRPr lang="en-US" altLang="ja-JP" sz="2800" b="1" u="sng" dirty="0">
              <a:solidFill>
                <a:srgbClr val="FC0019"/>
              </a:solidFill>
              <a:latin typeface="Meiryo UI" panose="020B0604030504040204" pitchFamily="50" charset="-128"/>
              <a:cs typeface="Meiryo UI" panose="020B0604030504040204" pitchFamily="50" charset="-128"/>
            </a:endParaRPr>
          </a:p>
          <a:p>
            <a:pPr algn="ctr" defTabSz="914400" fontAlgn="base">
              <a:lnSpc>
                <a:spcPct val="120000"/>
              </a:lnSpc>
              <a:spcBef>
                <a:spcPct val="0"/>
              </a:spcBef>
              <a:spcAft>
                <a:spcPct val="70000"/>
              </a:spcAft>
            </a:pPr>
            <a:r>
              <a:rPr lang="ja-JP" altLang="en-US" sz="2400" b="1" dirty="0">
                <a:solidFill>
                  <a:srgbClr val="FC0019"/>
                </a:solidFill>
                <a:latin typeface="Meiryo UI" panose="020B0604030504040204" pitchFamily="50" charset="-128"/>
                <a:cs typeface="Meiryo UI" panose="020B0604030504040204" pitchFamily="50" charset="-128"/>
              </a:rPr>
              <a:t>（財務支配</a:t>
            </a:r>
            <a:r>
              <a:rPr lang="en-US" altLang="ja-JP" sz="2400" b="1" dirty="0">
                <a:solidFill>
                  <a:srgbClr val="FC0019"/>
                </a:solidFill>
                <a:latin typeface="Meiryo UI" panose="020B0604030504040204" pitchFamily="50" charset="-128"/>
                <a:cs typeface="Meiryo UI" panose="020B0604030504040204" pitchFamily="50" charset="-128"/>
              </a:rPr>
              <a:t>or</a:t>
            </a:r>
            <a:r>
              <a:rPr lang="ja-JP" altLang="en-US" sz="2400" b="1" dirty="0">
                <a:solidFill>
                  <a:srgbClr val="FC0019"/>
                </a:solidFill>
                <a:latin typeface="Meiryo UI" panose="020B0604030504040204" pitchFamily="50" charset="-128"/>
                <a:cs typeface="Meiryo UI" panose="020B0604030504040204" pitchFamily="50" charset="-128"/>
              </a:rPr>
              <a:t>経営支配の２種）</a:t>
            </a:r>
          </a:p>
        </p:txBody>
      </p:sp>
      <p:sp>
        <p:nvSpPr>
          <p:cNvPr id="55" name="テキスト ボックス 54"/>
          <p:cNvSpPr txBox="1"/>
          <p:nvPr/>
        </p:nvSpPr>
        <p:spPr>
          <a:xfrm>
            <a:off x="6457667" y="1282913"/>
            <a:ext cx="2977819" cy="523220"/>
          </a:xfrm>
          <a:prstGeom prst="rect">
            <a:avLst/>
          </a:prstGeom>
          <a:noFill/>
        </p:spPr>
        <p:txBody>
          <a:bodyPr wrap="square" rtlCol="0">
            <a:spAutoFit/>
          </a:bodyPr>
          <a:lstStyle/>
          <a:p>
            <a:pPr algn="ctr" defTabSz="914400" fontAlgn="base">
              <a:lnSpc>
                <a:spcPct val="120000"/>
              </a:lnSpc>
              <a:spcBef>
                <a:spcPct val="0"/>
              </a:spcBef>
              <a:spcAft>
                <a:spcPct val="70000"/>
              </a:spcAft>
            </a:pPr>
            <a:r>
              <a:rPr lang="ja-JP" altLang="en-US" sz="2800" b="1" u="sng" dirty="0">
                <a:solidFill>
                  <a:srgbClr val="FC0019"/>
                </a:solidFill>
                <a:latin typeface="Meiryo UI" panose="020B0604030504040204" pitchFamily="50" charset="-128"/>
                <a:cs typeface="Meiryo UI" panose="020B0604030504040204" pitchFamily="50" charset="-128"/>
              </a:rPr>
              <a:t>出資比率基準</a:t>
            </a:r>
          </a:p>
        </p:txBody>
      </p:sp>
      <p:sp>
        <p:nvSpPr>
          <p:cNvPr id="56" name="テキスト ボックス 55"/>
          <p:cNvSpPr txBox="1"/>
          <p:nvPr/>
        </p:nvSpPr>
        <p:spPr>
          <a:xfrm>
            <a:off x="7474911" y="4251225"/>
            <a:ext cx="609922" cy="400110"/>
          </a:xfrm>
          <a:prstGeom prst="rect">
            <a:avLst/>
          </a:prstGeom>
          <a:noFill/>
        </p:spPr>
        <p:txBody>
          <a:bodyPr wrap="square" rtlCol="0">
            <a:spAutoFit/>
          </a:bodyPr>
          <a:lstStyle/>
          <a:p>
            <a:pPr defTabSz="914400" fontAlgn="base">
              <a:lnSpc>
                <a:spcPct val="120000"/>
              </a:lnSpc>
              <a:spcBef>
                <a:spcPct val="0"/>
              </a:spcBef>
              <a:spcAft>
                <a:spcPct val="70000"/>
              </a:spcAft>
            </a:pPr>
            <a:r>
              <a:rPr lang="ja-JP" altLang="en-US" sz="2000" b="1" dirty="0">
                <a:solidFill>
                  <a:srgbClr val="FC0019"/>
                </a:solidFill>
                <a:latin typeface="Meiryo UI" panose="020B0604030504040204" pitchFamily="50" charset="-128"/>
                <a:cs typeface="Meiryo UI" panose="020B0604030504040204" pitchFamily="50" charset="-128"/>
              </a:rPr>
              <a:t>大</a:t>
            </a:r>
          </a:p>
        </p:txBody>
      </p:sp>
      <p:sp>
        <p:nvSpPr>
          <p:cNvPr id="57" name="テキスト ボックス 56"/>
          <p:cNvSpPr txBox="1"/>
          <p:nvPr/>
        </p:nvSpPr>
        <p:spPr>
          <a:xfrm>
            <a:off x="7143889" y="5046493"/>
            <a:ext cx="609922" cy="400110"/>
          </a:xfrm>
          <a:prstGeom prst="rect">
            <a:avLst/>
          </a:prstGeom>
          <a:noFill/>
        </p:spPr>
        <p:txBody>
          <a:bodyPr wrap="square" rtlCol="0">
            <a:spAutoFit/>
          </a:bodyPr>
          <a:lstStyle/>
          <a:p>
            <a:pPr defTabSz="914400" fontAlgn="base">
              <a:lnSpc>
                <a:spcPct val="120000"/>
              </a:lnSpc>
              <a:spcBef>
                <a:spcPct val="0"/>
              </a:spcBef>
              <a:spcAft>
                <a:spcPct val="70000"/>
              </a:spcAft>
            </a:pPr>
            <a:r>
              <a:rPr lang="ja-JP" altLang="en-US" sz="2000" b="1" dirty="0">
                <a:solidFill>
                  <a:srgbClr val="FC0019"/>
                </a:solidFill>
                <a:latin typeface="Meiryo UI" panose="020B0604030504040204" pitchFamily="50" charset="-128"/>
                <a:cs typeface="Meiryo UI" panose="020B0604030504040204" pitchFamily="50" charset="-128"/>
              </a:rPr>
              <a:t>小</a:t>
            </a:r>
          </a:p>
        </p:txBody>
      </p:sp>
    </p:spTree>
    <p:extLst>
      <p:ext uri="{BB962C8B-B14F-4D97-AF65-F5344CB8AC3E}">
        <p14:creationId xmlns:p14="http://schemas.microsoft.com/office/powerpoint/2010/main" val="3315065947"/>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sz="2400" dirty="0"/>
              <a:t>SBT</a:t>
            </a:r>
            <a:r>
              <a:rPr kumimoji="1" lang="ja-JP" altLang="en-US" sz="2400" dirty="0"/>
              <a:t>の基本要件　</a:t>
            </a:r>
            <a:r>
              <a:rPr lang="en-US" altLang="ja-JP" sz="2400" dirty="0"/>
              <a:t>1.GHG</a:t>
            </a:r>
            <a:r>
              <a:rPr lang="ja-JP" altLang="en-US" sz="2400" dirty="0"/>
              <a:t>排出インベントリと目標の</a:t>
            </a:r>
            <a:r>
              <a:rPr lang="ja-JP" altLang="en-US" sz="2400"/>
              <a:t>バウンダリ </a:t>
            </a:r>
            <a:r>
              <a:rPr lang="en-US" altLang="ja-JP" sz="2400"/>
              <a:t>2/3</a:t>
            </a:r>
            <a:endParaRPr kumimoji="1" lang="ja-JP" altLang="en-US" sz="2400" dirty="0"/>
          </a:p>
        </p:txBody>
      </p:sp>
      <p:sp>
        <p:nvSpPr>
          <p:cNvPr id="4" name="テキスト ボックス 47"/>
          <p:cNvSpPr txBox="1">
            <a:spLocks noChangeArrowheads="1"/>
          </p:cNvSpPr>
          <p:nvPr/>
        </p:nvSpPr>
        <p:spPr bwMode="auto">
          <a:xfrm>
            <a:off x="349979" y="1293912"/>
            <a:ext cx="9793410" cy="5632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1pPr>
            <a:lvl2pPr marL="742950" indent="-285750"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2pPr>
            <a:lvl3pPr marL="1143000" indent="-228600"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3pPr>
            <a:lvl4pPr marL="1600200" indent="-228600"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4pPr>
            <a:lvl5pPr marL="2057400" indent="-228600"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5pPr>
            <a:lvl6pPr marL="2514600" indent="-228600" eaLnBrk="0" fontAlgn="base" hangingPunct="0">
              <a:spcBef>
                <a:spcPct val="0"/>
              </a:spcBef>
              <a:spcAft>
                <a:spcPct val="0"/>
              </a:spcAft>
              <a:defRPr kumimoji="1" sz="1300">
                <a:solidFill>
                  <a:schemeClr val="tx1"/>
                </a:solidFill>
                <a:latin typeface="HGP創英角ｺﾞｼｯｸUB" panose="020B0900000000000000" pitchFamily="50" charset="-128"/>
                <a:ea typeface="HGP創英角ｺﾞｼｯｸUB" panose="020B0900000000000000" pitchFamily="50" charset="-128"/>
              </a:defRPr>
            </a:lvl6pPr>
            <a:lvl7pPr marL="2971800" indent="-228600" eaLnBrk="0" fontAlgn="base" hangingPunct="0">
              <a:spcBef>
                <a:spcPct val="0"/>
              </a:spcBef>
              <a:spcAft>
                <a:spcPct val="0"/>
              </a:spcAft>
              <a:defRPr kumimoji="1" sz="1300">
                <a:solidFill>
                  <a:schemeClr val="tx1"/>
                </a:solidFill>
                <a:latin typeface="HGP創英角ｺﾞｼｯｸUB" panose="020B0900000000000000" pitchFamily="50" charset="-128"/>
                <a:ea typeface="HGP創英角ｺﾞｼｯｸUB" panose="020B0900000000000000" pitchFamily="50" charset="-128"/>
              </a:defRPr>
            </a:lvl7pPr>
            <a:lvl8pPr marL="3429000" indent="-228600" eaLnBrk="0" fontAlgn="base" hangingPunct="0">
              <a:spcBef>
                <a:spcPct val="0"/>
              </a:spcBef>
              <a:spcAft>
                <a:spcPct val="0"/>
              </a:spcAft>
              <a:defRPr kumimoji="1" sz="1300">
                <a:solidFill>
                  <a:schemeClr val="tx1"/>
                </a:solidFill>
                <a:latin typeface="HGP創英角ｺﾞｼｯｸUB" panose="020B0900000000000000" pitchFamily="50" charset="-128"/>
                <a:ea typeface="HGP創英角ｺﾞｼｯｸUB" panose="020B0900000000000000" pitchFamily="50" charset="-128"/>
              </a:defRPr>
            </a:lvl8pPr>
            <a:lvl9pPr marL="3886200" indent="-228600" eaLnBrk="0" fontAlgn="base" hangingPunct="0">
              <a:spcBef>
                <a:spcPct val="0"/>
              </a:spcBef>
              <a:spcAft>
                <a:spcPct val="0"/>
              </a:spcAft>
              <a:defRPr kumimoji="1" sz="1300">
                <a:solidFill>
                  <a:schemeClr val="tx1"/>
                </a:solidFill>
                <a:latin typeface="HGP創英角ｺﾞｼｯｸUB" panose="020B0900000000000000" pitchFamily="50" charset="-128"/>
                <a:ea typeface="HGP創英角ｺﾞｼｯｸUB" panose="020B0900000000000000" pitchFamily="50" charset="-128"/>
              </a:defRPr>
            </a:lvl9pPr>
          </a:lstStyle>
          <a:p>
            <a:pPr eaLnBrk="1" hangingPunct="1">
              <a:spcBef>
                <a:spcPts val="600"/>
              </a:spcBef>
              <a:defRPr/>
            </a:pPr>
            <a:r>
              <a:rPr lang="ja-JP" altLang="en-US" sz="2800" b="1" dirty="0">
                <a:solidFill>
                  <a:srgbClr val="000000"/>
                </a:solidFill>
                <a:latin typeface="Meiryo UI" panose="020B0604030504040204" pitchFamily="50" charset="-128"/>
                <a:ea typeface="Meiryo UI" panose="020B0604030504040204" pitchFamily="50" charset="-128"/>
              </a:rPr>
              <a:t>（必須事項）</a:t>
            </a:r>
            <a:endParaRPr lang="en-US" altLang="ja-JP" sz="2800" b="1" dirty="0">
              <a:solidFill>
                <a:srgbClr val="000000"/>
              </a:solidFill>
              <a:latin typeface="Meiryo UI" panose="020B0604030504040204" pitchFamily="50" charset="-128"/>
              <a:ea typeface="Meiryo UI" panose="020B0604030504040204" pitchFamily="50" charset="-128"/>
            </a:endParaRPr>
          </a:p>
          <a:p>
            <a:pPr marL="457200" indent="-457200" eaLnBrk="1" hangingPunct="1">
              <a:spcBef>
                <a:spcPts val="600"/>
              </a:spcBef>
              <a:buClr>
                <a:schemeClr val="tx1"/>
              </a:buClr>
              <a:buFont typeface="Wingdings" panose="05000000000000000000" pitchFamily="2" charset="2"/>
              <a:buChar char="Ø"/>
              <a:defRPr/>
            </a:pPr>
            <a:r>
              <a:rPr lang="en-US" altLang="ja-JP" sz="2400" dirty="0">
                <a:latin typeface="Meiryo UI" panose="020B0604030504040204" pitchFamily="50" charset="-128"/>
                <a:ea typeface="Meiryo UI" panose="020B0604030504040204" pitchFamily="50" charset="-128"/>
              </a:rPr>
              <a:t>GHG</a:t>
            </a:r>
            <a:r>
              <a:rPr lang="ja-JP" altLang="en-US" sz="2400" dirty="0">
                <a:latin typeface="Meiryo UI" panose="020B0604030504040204" pitchFamily="50" charset="-128"/>
                <a:ea typeface="Meiryo UI" panose="020B0604030504040204" pitchFamily="50" charset="-128"/>
              </a:rPr>
              <a:t>プロトコル企業基準に則った、</a:t>
            </a:r>
            <a:r>
              <a:rPr lang="ja-JP" altLang="en-US" sz="2400" b="1" dirty="0">
                <a:solidFill>
                  <a:srgbClr val="FF0000"/>
                </a:solidFill>
                <a:latin typeface="Meiryo UI" panose="020B0604030504040204" pitchFamily="50" charset="-128"/>
                <a:ea typeface="Meiryo UI" panose="020B0604030504040204" pitchFamily="50" charset="-128"/>
              </a:rPr>
              <a:t>企業全体</a:t>
            </a:r>
            <a:r>
              <a:rPr lang="ja-JP" altLang="en-US" sz="2000" b="1" dirty="0">
                <a:solidFill>
                  <a:srgbClr val="FF0000"/>
                </a:solidFill>
                <a:latin typeface="Meiryo UI" panose="020B0604030504040204" pitchFamily="50" charset="-128"/>
                <a:ea typeface="Meiryo UI" panose="020B0604030504040204" pitchFamily="50" charset="-128"/>
              </a:rPr>
              <a:t>（子会社含む）</a:t>
            </a:r>
            <a:r>
              <a:rPr lang="ja-JP" altLang="en-US" sz="2400" b="1" dirty="0">
                <a:solidFill>
                  <a:srgbClr val="FF0000"/>
                </a:solidFill>
                <a:latin typeface="Meiryo UI" panose="020B0604030504040204" pitchFamily="50" charset="-128"/>
                <a:ea typeface="Meiryo UI" panose="020B0604030504040204" pitchFamily="50" charset="-128"/>
              </a:rPr>
              <a:t>の</a:t>
            </a:r>
            <a:r>
              <a:rPr lang="en-US" altLang="ja-JP" sz="2400" b="1" dirty="0">
                <a:solidFill>
                  <a:srgbClr val="FF0000"/>
                </a:solidFill>
                <a:latin typeface="Meiryo UI" panose="020B0604030504040204" pitchFamily="50" charset="-128"/>
                <a:ea typeface="Meiryo UI" panose="020B0604030504040204" pitchFamily="50" charset="-128"/>
              </a:rPr>
              <a:t>Scope1,2</a:t>
            </a:r>
            <a:r>
              <a:rPr lang="ja-JP" altLang="en-US" sz="2400" b="1" dirty="0">
                <a:solidFill>
                  <a:srgbClr val="FF0000"/>
                </a:solidFill>
                <a:latin typeface="Meiryo UI" panose="020B0604030504040204" pitchFamily="50" charset="-128"/>
                <a:ea typeface="Meiryo UI" panose="020B0604030504040204" pitchFamily="50" charset="-128"/>
              </a:rPr>
              <a:t>排出量をおさえる</a:t>
            </a:r>
            <a:r>
              <a:rPr lang="ja-JP" altLang="en-US" sz="2400" dirty="0">
                <a:latin typeface="Meiryo UI" panose="020B0604030504040204" pitchFamily="50" charset="-128"/>
                <a:ea typeface="Meiryo UI" panose="020B0604030504040204" pitchFamily="50" charset="-128"/>
              </a:rPr>
              <a:t>必要がある。</a:t>
            </a:r>
            <a:endParaRPr lang="en-US" altLang="ja-JP" sz="2400" dirty="0">
              <a:latin typeface="Meiryo UI" panose="020B0604030504040204" pitchFamily="50" charset="-128"/>
              <a:ea typeface="Meiryo UI" panose="020B0604030504040204" pitchFamily="50" charset="-128"/>
            </a:endParaRPr>
          </a:p>
          <a:p>
            <a:pPr marL="457200" indent="-457200" eaLnBrk="1" hangingPunct="1">
              <a:spcBef>
                <a:spcPts val="600"/>
              </a:spcBef>
              <a:buClr>
                <a:schemeClr val="tx1"/>
              </a:buClr>
              <a:buFont typeface="Wingdings" panose="05000000000000000000" pitchFamily="2" charset="2"/>
              <a:buChar char="Ø"/>
              <a:defRPr/>
            </a:pPr>
            <a:r>
              <a:rPr lang="en-US" altLang="ja-JP" sz="2400" dirty="0">
                <a:latin typeface="Meiryo UI" panose="020B0604030504040204" pitchFamily="50" charset="-128"/>
                <a:ea typeface="Meiryo UI" panose="020B0604030504040204" pitchFamily="50" charset="-128"/>
              </a:rPr>
              <a:t>Scope1,2</a:t>
            </a:r>
            <a:r>
              <a:rPr lang="ja-JP" altLang="en-US" sz="2400" dirty="0">
                <a:latin typeface="Meiryo UI" panose="020B0604030504040204" pitchFamily="50" charset="-128"/>
                <a:ea typeface="Meiryo UI" panose="020B0604030504040204" pitchFamily="50" charset="-128"/>
              </a:rPr>
              <a:t>排出量の</a:t>
            </a:r>
            <a:r>
              <a:rPr lang="en-US" altLang="ja-JP" sz="2400" dirty="0">
                <a:latin typeface="Meiryo UI" panose="020B0604030504040204" pitchFamily="50" charset="-128"/>
                <a:ea typeface="Meiryo UI" panose="020B0604030504040204" pitchFamily="50" charset="-128"/>
              </a:rPr>
              <a:t>5</a:t>
            </a:r>
            <a:r>
              <a:rPr lang="ja-JP" altLang="en-US" sz="2400" dirty="0">
                <a:latin typeface="Meiryo UI" panose="020B0604030504040204" pitchFamily="50" charset="-128"/>
                <a:ea typeface="Meiryo UI" panose="020B0604030504040204" pitchFamily="50" charset="-128"/>
              </a:rPr>
              <a:t>％まで（実績と目標の両者）を除外してもよい。ただし、除外の理由については説明が必要。</a:t>
            </a:r>
          </a:p>
          <a:p>
            <a:pPr marL="457200" indent="-457200" eaLnBrk="1" hangingPunct="1">
              <a:spcBef>
                <a:spcPts val="600"/>
              </a:spcBef>
              <a:buClr>
                <a:schemeClr val="tx1"/>
              </a:buClr>
              <a:buFont typeface="Wingdings" panose="05000000000000000000" pitchFamily="2" charset="2"/>
              <a:buChar char="Ø"/>
              <a:defRPr/>
            </a:pPr>
            <a:r>
              <a:rPr lang="ja-JP" altLang="en-US" sz="2400" b="1" dirty="0">
                <a:solidFill>
                  <a:srgbClr val="FF0000"/>
                </a:solidFill>
                <a:latin typeface="Meiryo UI" panose="020B0604030504040204" pitchFamily="50" charset="-128"/>
                <a:ea typeface="Meiryo UI" panose="020B0604030504040204" pitchFamily="50" charset="-128"/>
              </a:rPr>
              <a:t>企業の</a:t>
            </a:r>
            <a:r>
              <a:rPr lang="en-US" altLang="ja-JP" sz="2400" b="1" dirty="0">
                <a:solidFill>
                  <a:srgbClr val="FF0000"/>
                </a:solidFill>
                <a:latin typeface="Meiryo UI" panose="020B0604030504040204" pitchFamily="50" charset="-128"/>
                <a:ea typeface="Meiryo UI" panose="020B0604030504040204" pitchFamily="50" charset="-128"/>
              </a:rPr>
              <a:t>Scope3</a:t>
            </a:r>
            <a:r>
              <a:rPr lang="ja-JP" altLang="en-US" sz="2400" b="1" dirty="0">
                <a:solidFill>
                  <a:srgbClr val="FF0000"/>
                </a:solidFill>
                <a:latin typeface="Meiryo UI" panose="020B0604030504040204" pitchFamily="50" charset="-128"/>
                <a:ea typeface="Meiryo UI" panose="020B0604030504040204" pitchFamily="50" charset="-128"/>
              </a:rPr>
              <a:t>排出量が</a:t>
            </a:r>
            <a:r>
              <a:rPr lang="en-US" altLang="ja-JP" sz="2400" b="1" dirty="0">
                <a:solidFill>
                  <a:srgbClr val="FF0000"/>
                </a:solidFill>
                <a:latin typeface="Meiryo UI" panose="020B0604030504040204" pitchFamily="50" charset="-128"/>
                <a:ea typeface="Meiryo UI" panose="020B0604030504040204" pitchFamily="50" charset="-128"/>
              </a:rPr>
              <a:t>Scope1,2,3</a:t>
            </a:r>
            <a:r>
              <a:rPr lang="ja-JP" altLang="en-US" sz="2400" b="1" dirty="0">
                <a:solidFill>
                  <a:srgbClr val="FF0000"/>
                </a:solidFill>
                <a:latin typeface="Meiryo UI" panose="020B0604030504040204" pitchFamily="50" charset="-128"/>
                <a:ea typeface="Meiryo UI" panose="020B0604030504040204" pitchFamily="50" charset="-128"/>
              </a:rPr>
              <a:t>を合わせた量の</a:t>
            </a:r>
            <a:r>
              <a:rPr lang="en-US" altLang="ja-JP" sz="2400" b="1" dirty="0">
                <a:solidFill>
                  <a:srgbClr val="FF0000"/>
                </a:solidFill>
                <a:latin typeface="Meiryo UI" panose="020B0604030504040204" pitchFamily="50" charset="-128"/>
                <a:ea typeface="Meiryo UI" panose="020B0604030504040204" pitchFamily="50" charset="-128"/>
              </a:rPr>
              <a:t>40%</a:t>
            </a:r>
            <a:r>
              <a:rPr lang="ja-JP" altLang="en-US" sz="2400" b="1" dirty="0">
                <a:solidFill>
                  <a:srgbClr val="FF0000"/>
                </a:solidFill>
                <a:latin typeface="Meiryo UI" panose="020B0604030504040204" pitchFamily="50" charset="-128"/>
                <a:ea typeface="Meiryo UI" panose="020B0604030504040204" pitchFamily="50" charset="-128"/>
              </a:rPr>
              <a:t>以上を占める場合、</a:t>
            </a:r>
            <a:r>
              <a:rPr lang="en-US" altLang="ja-JP" sz="2400" b="1" dirty="0">
                <a:solidFill>
                  <a:srgbClr val="FF0000"/>
                </a:solidFill>
                <a:latin typeface="Meiryo UI" panose="020B0604030504040204" pitchFamily="50" charset="-128"/>
                <a:ea typeface="Meiryo UI" panose="020B0604030504040204" pitchFamily="50" charset="-128"/>
              </a:rPr>
              <a:t>Scope3</a:t>
            </a:r>
            <a:r>
              <a:rPr lang="ja-JP" altLang="en-US" sz="2400" b="1" dirty="0">
                <a:solidFill>
                  <a:srgbClr val="FF0000"/>
                </a:solidFill>
                <a:latin typeface="Meiryo UI" panose="020B0604030504040204" pitchFamily="50" charset="-128"/>
                <a:ea typeface="Meiryo UI" panose="020B0604030504040204" pitchFamily="50" charset="-128"/>
              </a:rPr>
              <a:t>目標の設定が必要。</a:t>
            </a:r>
            <a:r>
              <a:rPr lang="ja-JP" altLang="en-US" sz="2400" dirty="0">
                <a:latin typeface="Meiryo UI" panose="020B0604030504040204" pitchFamily="50" charset="-128"/>
                <a:ea typeface="Meiryo UI" panose="020B0604030504040204" pitchFamily="50" charset="-128"/>
              </a:rPr>
              <a:t>また、天然ガスやその他化石燃料の販売や配送に関わっている企業は、自社の</a:t>
            </a:r>
            <a:r>
              <a:rPr lang="en-US" altLang="ja-JP" sz="2400" dirty="0">
                <a:latin typeface="Meiryo UI" panose="020B0604030504040204" pitchFamily="50" charset="-128"/>
                <a:ea typeface="Meiryo UI" panose="020B0604030504040204" pitchFamily="50" charset="-128"/>
              </a:rPr>
              <a:t>Scope1,2,3</a:t>
            </a:r>
            <a:r>
              <a:rPr lang="ja-JP" altLang="en-US" sz="2400" dirty="0">
                <a:latin typeface="Meiryo UI" panose="020B0604030504040204" pitchFamily="50" charset="-128"/>
                <a:ea typeface="Meiryo UI" panose="020B0604030504040204" pitchFamily="50" charset="-128"/>
              </a:rPr>
              <a:t>合計排出量と比較したこれらの排出量比率に関係なく、販売した製品由来の</a:t>
            </a:r>
            <a:r>
              <a:rPr lang="en-US" altLang="ja-JP" sz="2400" dirty="0">
                <a:latin typeface="Meiryo UI" panose="020B0604030504040204" pitchFamily="50" charset="-128"/>
                <a:ea typeface="Meiryo UI" panose="020B0604030504040204" pitchFamily="50" charset="-128"/>
              </a:rPr>
              <a:t>Scope3</a:t>
            </a:r>
            <a:r>
              <a:rPr lang="ja-JP" altLang="en-US" sz="2400" dirty="0">
                <a:latin typeface="Meiryo UI" panose="020B0604030504040204" pitchFamily="50" charset="-128"/>
                <a:ea typeface="Meiryo UI" panose="020B0604030504040204" pitchFamily="50" charset="-128"/>
              </a:rPr>
              <a:t>目標の設定が必要。</a:t>
            </a:r>
            <a:endParaRPr lang="en-US" altLang="ja-JP" sz="2400" dirty="0">
              <a:latin typeface="Meiryo UI" panose="020B0604030504040204" pitchFamily="50" charset="-128"/>
              <a:ea typeface="Meiryo UI" panose="020B0604030504040204" pitchFamily="50" charset="-128"/>
            </a:endParaRPr>
          </a:p>
          <a:p>
            <a:pPr marL="457200" indent="-457200" eaLnBrk="1" hangingPunct="1">
              <a:spcBef>
                <a:spcPts val="600"/>
              </a:spcBef>
              <a:buClr>
                <a:schemeClr val="tx1"/>
              </a:buClr>
              <a:buFont typeface="Wingdings" panose="05000000000000000000" pitchFamily="2" charset="2"/>
              <a:buChar char="Ø"/>
              <a:defRPr/>
            </a:pPr>
            <a:r>
              <a:rPr lang="en-US" altLang="ja-JP" sz="2400" dirty="0">
                <a:latin typeface="Meiryo UI" panose="020B0604030504040204" pitchFamily="50" charset="-128"/>
                <a:ea typeface="Meiryo UI" panose="020B0604030504040204" pitchFamily="50" charset="-128"/>
              </a:rPr>
              <a:t>Scope3</a:t>
            </a:r>
            <a:r>
              <a:rPr lang="ja-JP" altLang="en-US" sz="2400" dirty="0">
                <a:latin typeface="Meiryo UI" panose="020B0604030504040204" pitchFamily="50" charset="-128"/>
                <a:ea typeface="Meiryo UI" panose="020B0604030504040204" pitchFamily="50" charset="-128"/>
              </a:rPr>
              <a:t>目標は、</a:t>
            </a:r>
            <a:r>
              <a:rPr lang="en-US" altLang="ja-JP" sz="2400" dirty="0">
                <a:latin typeface="Meiryo UI" panose="020B0604030504040204" pitchFamily="50" charset="-128"/>
                <a:ea typeface="Meiryo UI" panose="020B0604030504040204" pitchFamily="50" charset="-128"/>
              </a:rPr>
              <a:t>GHG</a:t>
            </a:r>
            <a:r>
              <a:rPr lang="ja-JP" altLang="en-US" sz="2400" dirty="0">
                <a:latin typeface="Meiryo UI" panose="020B0604030504040204" pitchFamily="50" charset="-128"/>
                <a:ea typeface="Meiryo UI" panose="020B0604030504040204" pitchFamily="50" charset="-128"/>
              </a:rPr>
              <a:t>プロトコル企業バリューチェーン（</a:t>
            </a:r>
            <a:r>
              <a:rPr lang="en-US" altLang="ja-JP" sz="2400" dirty="0">
                <a:latin typeface="Meiryo UI" panose="020B0604030504040204" pitchFamily="50" charset="-128"/>
                <a:ea typeface="Meiryo UI" panose="020B0604030504040204" pitchFamily="50" charset="-128"/>
              </a:rPr>
              <a:t>Scope3</a:t>
            </a:r>
            <a:r>
              <a:rPr lang="ja-JP" altLang="en-US" sz="2400" dirty="0">
                <a:latin typeface="Meiryo UI" panose="020B0604030504040204" pitchFamily="50" charset="-128"/>
                <a:ea typeface="Meiryo UI" panose="020B0604030504040204" pitchFamily="50" charset="-128"/>
              </a:rPr>
              <a:t>）算定報告基準に則り、</a:t>
            </a:r>
            <a:r>
              <a:rPr lang="en-US" altLang="ja-JP" sz="2400" b="1" dirty="0">
                <a:solidFill>
                  <a:srgbClr val="FF0000"/>
                </a:solidFill>
                <a:latin typeface="Meiryo UI" panose="020B0604030504040204" pitchFamily="50" charset="-128"/>
                <a:ea typeface="Meiryo UI" panose="020B0604030504040204" pitchFamily="50" charset="-128"/>
              </a:rPr>
              <a:t>Scope3</a:t>
            </a:r>
            <a:r>
              <a:rPr lang="ja-JP" altLang="en-US" sz="2400" b="1" dirty="0">
                <a:solidFill>
                  <a:srgbClr val="FF0000"/>
                </a:solidFill>
                <a:latin typeface="Meiryo UI" panose="020B0604030504040204" pitchFamily="50" charset="-128"/>
                <a:ea typeface="Meiryo UI" panose="020B0604030504040204" pitchFamily="50" charset="-128"/>
              </a:rPr>
              <a:t>全体の少なく</a:t>
            </a:r>
            <a:r>
              <a:rPr lang="ja-JP" altLang="en-US" sz="2400" b="1">
                <a:solidFill>
                  <a:srgbClr val="FF0000"/>
                </a:solidFill>
                <a:latin typeface="Meiryo UI" panose="020B0604030504040204" pitchFamily="50" charset="-128"/>
                <a:ea typeface="Meiryo UI" panose="020B0604030504040204" pitchFamily="50" charset="-128"/>
              </a:rPr>
              <a:t>とも</a:t>
            </a:r>
            <a:r>
              <a:rPr lang="en-US" altLang="ja-JP" sz="2400" b="1">
                <a:solidFill>
                  <a:srgbClr val="FF0000"/>
                </a:solidFill>
                <a:latin typeface="Meiryo UI" panose="020B0604030504040204" pitchFamily="50" charset="-128"/>
                <a:ea typeface="Meiryo UI" panose="020B0604030504040204" pitchFamily="50" charset="-128"/>
              </a:rPr>
              <a:t>2/3</a:t>
            </a:r>
            <a:r>
              <a:rPr lang="ja-JP" altLang="en-US" sz="2400" b="1" dirty="0">
                <a:solidFill>
                  <a:srgbClr val="FF0000"/>
                </a:solidFill>
                <a:latin typeface="Meiryo UI" panose="020B0604030504040204" pitchFamily="50" charset="-128"/>
                <a:ea typeface="Meiryo UI" panose="020B0604030504040204" pitchFamily="50" charset="-128"/>
              </a:rPr>
              <a:t>をカバー</a:t>
            </a:r>
            <a:r>
              <a:rPr lang="ja-JP" altLang="en-US" sz="2400" dirty="0">
                <a:latin typeface="Meiryo UI" panose="020B0604030504040204" pitchFamily="50" charset="-128"/>
                <a:ea typeface="Meiryo UI" panose="020B0604030504040204" pitchFamily="50" charset="-128"/>
              </a:rPr>
              <a:t>する、排出削減目標</a:t>
            </a:r>
            <a:r>
              <a:rPr lang="ja-JP" altLang="en-US" sz="2400">
                <a:latin typeface="Meiryo UI" panose="020B0604030504040204" pitchFamily="50" charset="-128"/>
                <a:ea typeface="Meiryo UI" panose="020B0604030504040204" pitchFamily="50" charset="-128"/>
              </a:rPr>
              <a:t>とサプライヤー</a:t>
            </a:r>
            <a:r>
              <a:rPr lang="en-US" altLang="ja-JP" sz="2400">
                <a:latin typeface="Meiryo UI" panose="020B0604030504040204" pitchFamily="50" charset="-128"/>
                <a:ea typeface="Meiryo UI" panose="020B0604030504040204" pitchFamily="50" charset="-128"/>
              </a:rPr>
              <a:t>/</a:t>
            </a:r>
            <a:r>
              <a:rPr lang="ja-JP" altLang="en-US" sz="2400">
                <a:latin typeface="Meiryo UI" panose="020B0604030504040204" pitchFamily="50" charset="-128"/>
                <a:ea typeface="Meiryo UI" panose="020B0604030504040204" pitchFamily="50" charset="-128"/>
              </a:rPr>
              <a:t>顧客</a:t>
            </a:r>
            <a:r>
              <a:rPr lang="ja-JP" altLang="en-US" sz="2400" dirty="0">
                <a:latin typeface="Meiryo UI" panose="020B0604030504040204" pitchFamily="50" charset="-128"/>
                <a:ea typeface="Meiryo UI" panose="020B0604030504040204" pitchFamily="50" charset="-128"/>
              </a:rPr>
              <a:t>・エンゲージメント目標のいずれかまたは双方の併用で、設定する必要がある。</a:t>
            </a:r>
          </a:p>
        </p:txBody>
      </p:sp>
      <p:sp>
        <p:nvSpPr>
          <p:cNvPr id="6" name="テキスト ボックス 5"/>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科学に基づく目標（</a:t>
            </a:r>
            <a:r>
              <a:rPr lang="en-US" altLang="ja-JP" sz="900" dirty="0">
                <a:solidFill>
                  <a:srgbClr val="000000"/>
                </a:solidFill>
                <a:latin typeface="Meiryo UI" pitchFamily="50" charset="-128"/>
                <a:ea typeface="Meiryo UI" pitchFamily="50" charset="-128"/>
                <a:cs typeface="Meiryo UI" pitchFamily="50" charset="-128"/>
              </a:rPr>
              <a:t>SBT</a:t>
            </a:r>
            <a:r>
              <a:rPr lang="ja-JP" altLang="en-US" sz="900" dirty="0">
                <a:solidFill>
                  <a:srgbClr val="000000"/>
                </a:solidFill>
                <a:latin typeface="Meiryo UI" pitchFamily="50" charset="-128"/>
                <a:ea typeface="Meiryo UI" pitchFamily="50" charset="-128"/>
                <a:cs typeface="Meiryo UI" pitchFamily="50" charset="-128"/>
              </a:rPr>
              <a:t>）要件と推奨事項 バージョン</a:t>
            </a:r>
            <a:r>
              <a:rPr lang="en-US" altLang="ja-JP" sz="900" dirty="0">
                <a:solidFill>
                  <a:srgbClr val="000000"/>
                </a:solidFill>
                <a:latin typeface="Meiryo UI" pitchFamily="50" charset="-128"/>
                <a:ea typeface="Meiryo UI" pitchFamily="50" charset="-128"/>
                <a:cs typeface="Meiryo UI" pitchFamily="50" charset="-128"/>
              </a:rPr>
              <a:t>5.0</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https://sciencebasedtargets.org/resources/files/SBTi-criteria-JP</a:t>
            </a:r>
            <a:r>
              <a:rPr lang="en-US" altLang="ja-JP" sz="900" dirty="0">
                <a:solidFill>
                  <a:srgbClr val="000000"/>
                </a:solidFill>
                <a:latin typeface="Meiryo UI" pitchFamily="50" charset="-128"/>
                <a:ea typeface="Meiryo UI" pitchFamily="50" charset="-128"/>
                <a:cs typeface="Meiryo UI" pitchFamily="50" charset="-128"/>
              </a:rPr>
              <a:t>.pdf</a:t>
            </a:r>
            <a:r>
              <a:rPr lang="ja-JP" altLang="en-US" sz="900" dirty="0">
                <a:solidFill>
                  <a:srgbClr val="000000"/>
                </a:solidFill>
                <a:latin typeface="Meiryo UI" pitchFamily="50" charset="-128"/>
                <a:ea typeface="Meiryo UI" pitchFamily="50" charset="-128"/>
                <a:cs typeface="Meiryo UI" pitchFamily="50" charset="-128"/>
              </a:rPr>
              <a:t>）より作成</a:t>
            </a:r>
          </a:p>
        </p:txBody>
      </p:sp>
    </p:spTree>
    <p:extLst>
      <p:ext uri="{BB962C8B-B14F-4D97-AF65-F5344CB8AC3E}">
        <p14:creationId xmlns:p14="http://schemas.microsoft.com/office/powerpoint/2010/main" val="520388092"/>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sz="2400" dirty="0"/>
              <a:t>SBT</a:t>
            </a:r>
            <a:r>
              <a:rPr kumimoji="1" lang="ja-JP" altLang="en-US" sz="2400" dirty="0"/>
              <a:t>の基本要件　</a:t>
            </a:r>
            <a:r>
              <a:rPr lang="en-US" altLang="ja-JP" sz="2400" dirty="0"/>
              <a:t>1.GHG</a:t>
            </a:r>
            <a:r>
              <a:rPr lang="ja-JP" altLang="en-US" sz="2400" dirty="0"/>
              <a:t>排出インベントリと目標の</a:t>
            </a:r>
            <a:r>
              <a:rPr lang="ja-JP" altLang="en-US" sz="2400"/>
              <a:t>バウンダリ </a:t>
            </a:r>
            <a:r>
              <a:rPr lang="en-US" altLang="ja-JP" sz="2400"/>
              <a:t>3/3</a:t>
            </a:r>
            <a:endParaRPr kumimoji="1" lang="ja-JP" altLang="en-US" sz="2400" dirty="0"/>
          </a:p>
        </p:txBody>
      </p:sp>
      <p:sp>
        <p:nvSpPr>
          <p:cNvPr id="4" name="テキスト ボックス 47"/>
          <p:cNvSpPr txBox="1">
            <a:spLocks noChangeArrowheads="1"/>
          </p:cNvSpPr>
          <p:nvPr/>
        </p:nvSpPr>
        <p:spPr bwMode="auto">
          <a:xfrm>
            <a:off x="349979" y="1293912"/>
            <a:ext cx="9793410" cy="49090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1pPr>
            <a:lvl2pPr marL="742950" indent="-285750"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2pPr>
            <a:lvl3pPr marL="1143000" indent="-228600"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3pPr>
            <a:lvl4pPr marL="1600200" indent="-228600"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4pPr>
            <a:lvl5pPr marL="2057400" indent="-228600"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5pPr>
            <a:lvl6pPr marL="2514600" indent="-228600" eaLnBrk="0" fontAlgn="base" hangingPunct="0">
              <a:spcBef>
                <a:spcPct val="0"/>
              </a:spcBef>
              <a:spcAft>
                <a:spcPct val="0"/>
              </a:spcAft>
              <a:defRPr kumimoji="1" sz="1300">
                <a:solidFill>
                  <a:schemeClr val="tx1"/>
                </a:solidFill>
                <a:latin typeface="HGP創英角ｺﾞｼｯｸUB" panose="020B0900000000000000" pitchFamily="50" charset="-128"/>
                <a:ea typeface="HGP創英角ｺﾞｼｯｸUB" panose="020B0900000000000000" pitchFamily="50" charset="-128"/>
              </a:defRPr>
            </a:lvl6pPr>
            <a:lvl7pPr marL="2971800" indent="-228600" eaLnBrk="0" fontAlgn="base" hangingPunct="0">
              <a:spcBef>
                <a:spcPct val="0"/>
              </a:spcBef>
              <a:spcAft>
                <a:spcPct val="0"/>
              </a:spcAft>
              <a:defRPr kumimoji="1" sz="1300">
                <a:solidFill>
                  <a:schemeClr val="tx1"/>
                </a:solidFill>
                <a:latin typeface="HGP創英角ｺﾞｼｯｸUB" panose="020B0900000000000000" pitchFamily="50" charset="-128"/>
                <a:ea typeface="HGP創英角ｺﾞｼｯｸUB" panose="020B0900000000000000" pitchFamily="50" charset="-128"/>
              </a:defRPr>
            </a:lvl7pPr>
            <a:lvl8pPr marL="3429000" indent="-228600" eaLnBrk="0" fontAlgn="base" hangingPunct="0">
              <a:spcBef>
                <a:spcPct val="0"/>
              </a:spcBef>
              <a:spcAft>
                <a:spcPct val="0"/>
              </a:spcAft>
              <a:defRPr kumimoji="1" sz="1300">
                <a:solidFill>
                  <a:schemeClr val="tx1"/>
                </a:solidFill>
                <a:latin typeface="HGP創英角ｺﾞｼｯｸUB" panose="020B0900000000000000" pitchFamily="50" charset="-128"/>
                <a:ea typeface="HGP創英角ｺﾞｼｯｸUB" panose="020B0900000000000000" pitchFamily="50" charset="-128"/>
              </a:defRPr>
            </a:lvl8pPr>
            <a:lvl9pPr marL="3886200" indent="-228600" eaLnBrk="0" fontAlgn="base" hangingPunct="0">
              <a:spcBef>
                <a:spcPct val="0"/>
              </a:spcBef>
              <a:spcAft>
                <a:spcPct val="0"/>
              </a:spcAft>
              <a:defRPr kumimoji="1" sz="1300">
                <a:solidFill>
                  <a:schemeClr val="tx1"/>
                </a:solidFill>
                <a:latin typeface="HGP創英角ｺﾞｼｯｸUB" panose="020B0900000000000000" pitchFamily="50" charset="-128"/>
                <a:ea typeface="HGP創英角ｺﾞｼｯｸUB" panose="020B0900000000000000" pitchFamily="50" charset="-128"/>
              </a:defRPr>
            </a:lvl9pPr>
          </a:lstStyle>
          <a:p>
            <a:pPr eaLnBrk="1" hangingPunct="1">
              <a:spcBef>
                <a:spcPts val="1200"/>
              </a:spcBef>
              <a:buClr>
                <a:schemeClr val="tx1"/>
              </a:buClr>
              <a:defRPr/>
            </a:pPr>
            <a:r>
              <a:rPr lang="ja-JP" altLang="en-US" sz="2800" dirty="0">
                <a:latin typeface="Meiryo UI" panose="020B0604030504040204" pitchFamily="50" charset="-128"/>
                <a:ea typeface="Meiryo UI" panose="020B0604030504040204" pitchFamily="50" charset="-128"/>
              </a:rPr>
              <a:t>（推奨事項）</a:t>
            </a:r>
          </a:p>
          <a:p>
            <a:pPr marL="457200" indent="-457200" eaLnBrk="1" hangingPunct="1">
              <a:spcBef>
                <a:spcPts val="600"/>
              </a:spcBef>
              <a:buFont typeface="Wingdings" panose="05000000000000000000" pitchFamily="2" charset="2"/>
              <a:buChar char="Ø"/>
              <a:defRPr/>
            </a:pPr>
            <a:r>
              <a:rPr lang="en-US" altLang="ja-JP" sz="2800" dirty="0">
                <a:latin typeface="Meiryo UI" panose="020B0604030504040204" pitchFamily="50" charset="-128"/>
                <a:ea typeface="Meiryo UI" panose="020B0604030504040204" pitchFamily="50" charset="-128"/>
              </a:rPr>
              <a:t>Scope3</a:t>
            </a:r>
            <a:r>
              <a:rPr lang="ja-JP" altLang="en-US" sz="2800" dirty="0">
                <a:latin typeface="Meiryo UI" panose="020B0604030504040204" pitchFamily="50" charset="-128"/>
                <a:ea typeface="Meiryo UI" panose="020B0604030504040204" pitchFamily="50" charset="-128"/>
              </a:rPr>
              <a:t>の最小バウンダリの対象とはならない排出を削減する目標は必須ではないが、排出量が多い場合には設定を推奨する。これにはエンドユーザーの行動に影響を及ぼす目標（例、啓蒙活動）や法人顧客に</a:t>
            </a:r>
            <a:r>
              <a:rPr lang="en-US" altLang="ja-JP" sz="2800" dirty="0">
                <a:latin typeface="Meiryo UI" panose="020B0604030504040204" pitchFamily="50" charset="-128"/>
                <a:ea typeface="Meiryo UI" panose="020B0604030504040204" pitchFamily="50" charset="-128"/>
              </a:rPr>
              <a:t>SBT</a:t>
            </a:r>
            <a:r>
              <a:rPr lang="ja-JP" altLang="en-US" sz="2800" dirty="0">
                <a:latin typeface="Meiryo UI" panose="020B0604030504040204" pitchFamily="50" charset="-128"/>
                <a:ea typeface="Meiryo UI" panose="020B0604030504040204" pitchFamily="50" charset="-128"/>
              </a:rPr>
              <a:t>の採用を促進する目標（例、顧客エンゲージメント目標）が含まれる。企業は、これらの排出を</a:t>
            </a:r>
            <a:r>
              <a:rPr lang="en-US" altLang="ja-JP" sz="2800" dirty="0">
                <a:latin typeface="Meiryo UI" panose="020B0604030504040204" pitchFamily="50" charset="-128"/>
                <a:ea typeface="Meiryo UI" panose="020B0604030504040204" pitchFamily="50" charset="-128"/>
              </a:rPr>
              <a:t>Scope3</a:t>
            </a:r>
            <a:r>
              <a:rPr lang="ja-JP" altLang="en-US" sz="2800" dirty="0">
                <a:latin typeface="Meiryo UI" panose="020B0604030504040204" pitchFamily="50" charset="-128"/>
                <a:ea typeface="Meiryo UI" panose="020B0604030504040204" pitchFamily="50" charset="-128"/>
              </a:rPr>
              <a:t>の目標範囲に含めることができるが、</a:t>
            </a:r>
            <a:r>
              <a:rPr lang="en-US" altLang="ja-JP" sz="2800" dirty="0">
                <a:latin typeface="Meiryo UI" panose="020B0604030504040204" pitchFamily="50" charset="-128"/>
                <a:ea typeface="Meiryo UI" panose="020B0604030504040204" pitchFamily="50" charset="-128"/>
              </a:rPr>
              <a:t>P.143</a:t>
            </a:r>
            <a:r>
              <a:rPr lang="ja-JP" altLang="en-US" sz="2800" dirty="0">
                <a:latin typeface="Meiryo UI" panose="020B0604030504040204" pitchFamily="50" charset="-128"/>
                <a:ea typeface="Meiryo UI" panose="020B0604030504040204" pitchFamily="50" charset="-128"/>
              </a:rPr>
              <a:t>の</a:t>
            </a:r>
            <a:r>
              <a:rPr lang="en-US" altLang="ja-JP" sz="2800" dirty="0">
                <a:latin typeface="Meiryo UI" panose="020B0604030504040204" pitchFamily="50" charset="-128"/>
                <a:ea typeface="Meiryo UI" panose="020B0604030504040204" pitchFamily="50" charset="-128"/>
              </a:rPr>
              <a:t>4</a:t>
            </a:r>
            <a:r>
              <a:rPr lang="ja-JP" altLang="en-US" sz="2800" dirty="0">
                <a:latin typeface="Meiryo UI" panose="020B0604030504040204" pitchFamily="50" charset="-128"/>
                <a:ea typeface="Meiryo UI" panose="020B0604030504040204" pitchFamily="50" charset="-128"/>
              </a:rPr>
              <a:t>項目目で定義</a:t>
            </a:r>
            <a:r>
              <a:rPr lang="ja-JP" altLang="en-US" sz="2800">
                <a:latin typeface="Meiryo UI" panose="020B0604030504040204" pitchFamily="50" charset="-128"/>
                <a:ea typeface="Meiryo UI" panose="020B0604030504040204" pitchFamily="50" charset="-128"/>
              </a:rPr>
              <a:t>される</a:t>
            </a:r>
            <a:r>
              <a:rPr lang="en-US" altLang="ja-JP" sz="2800">
                <a:latin typeface="Meiryo UI" panose="020B0604030504040204" pitchFamily="50" charset="-128"/>
                <a:ea typeface="Meiryo UI" panose="020B0604030504040204" pitchFamily="50" charset="-128"/>
              </a:rPr>
              <a:t>2/3</a:t>
            </a:r>
            <a:r>
              <a:rPr lang="ja-JP" altLang="en-US" sz="2800" dirty="0">
                <a:latin typeface="Meiryo UI" panose="020B0604030504040204" pitchFamily="50" charset="-128"/>
                <a:ea typeface="Meiryo UI" panose="020B0604030504040204" pitchFamily="50" charset="-128"/>
              </a:rPr>
              <a:t>の閾値に含めることはできない。つまり、これらの目標は、企業の</a:t>
            </a:r>
            <a:r>
              <a:rPr lang="en-US" altLang="ja-JP" sz="2800" dirty="0">
                <a:latin typeface="Meiryo UI" panose="020B0604030504040204" pitchFamily="50" charset="-128"/>
                <a:ea typeface="Meiryo UI" panose="020B0604030504040204" pitchFamily="50" charset="-128"/>
              </a:rPr>
              <a:t>Scope3</a:t>
            </a:r>
            <a:r>
              <a:rPr lang="ja-JP" altLang="en-US" sz="2800" dirty="0">
                <a:latin typeface="Meiryo UI" panose="020B0604030504040204" pitchFamily="50" charset="-128"/>
                <a:ea typeface="Meiryo UI" panose="020B0604030504040204" pitchFamily="50" charset="-128"/>
              </a:rPr>
              <a:t>目標を超えるものとして扱われる。直接および間接使用段階で排出量を発生させる製品の一覧に関しては、</a:t>
            </a:r>
            <a:r>
              <a:rPr lang="en-US" altLang="ja-JP" sz="2800" dirty="0">
                <a:latin typeface="Meiryo UI" panose="020B0604030504040204" pitchFamily="50" charset="-128"/>
                <a:ea typeface="Meiryo UI" panose="020B0604030504040204" pitchFamily="50" charset="-128"/>
              </a:rPr>
              <a:t>GHG</a:t>
            </a:r>
            <a:r>
              <a:rPr lang="ja-JP" altLang="en-US" sz="2800" dirty="0">
                <a:latin typeface="Meiryo UI" panose="020B0604030504040204" pitchFamily="50" charset="-128"/>
                <a:ea typeface="Meiryo UI" panose="020B0604030504040204" pitchFamily="50" charset="-128"/>
              </a:rPr>
              <a:t>プロトコル</a:t>
            </a:r>
            <a:r>
              <a:rPr lang="en-US" altLang="ja-JP" sz="2800" dirty="0">
                <a:latin typeface="Meiryo UI" panose="020B0604030504040204" pitchFamily="50" charset="-128"/>
                <a:ea typeface="Meiryo UI" panose="020B0604030504040204" pitchFamily="50" charset="-128"/>
              </a:rPr>
              <a:t>Scope3</a:t>
            </a:r>
            <a:r>
              <a:rPr lang="ja-JP" altLang="en-US" sz="2800" dirty="0">
                <a:latin typeface="Meiryo UI" panose="020B0604030504040204" pitchFamily="50" charset="-128"/>
                <a:ea typeface="Meiryo UI" panose="020B0604030504040204" pitchFamily="50" charset="-128"/>
              </a:rPr>
              <a:t>基準を参照。</a:t>
            </a:r>
          </a:p>
        </p:txBody>
      </p:sp>
      <p:sp>
        <p:nvSpPr>
          <p:cNvPr id="6" name="テキスト ボックス 5"/>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科学に基づく目標（</a:t>
            </a:r>
            <a:r>
              <a:rPr lang="en-US" altLang="ja-JP" sz="900" dirty="0">
                <a:solidFill>
                  <a:srgbClr val="000000"/>
                </a:solidFill>
                <a:latin typeface="Meiryo UI" pitchFamily="50" charset="-128"/>
                <a:ea typeface="Meiryo UI" pitchFamily="50" charset="-128"/>
                <a:cs typeface="Meiryo UI" pitchFamily="50" charset="-128"/>
              </a:rPr>
              <a:t>SBT</a:t>
            </a:r>
            <a:r>
              <a:rPr lang="ja-JP" altLang="en-US" sz="900" dirty="0">
                <a:solidFill>
                  <a:srgbClr val="000000"/>
                </a:solidFill>
                <a:latin typeface="Meiryo UI" pitchFamily="50" charset="-128"/>
                <a:ea typeface="Meiryo UI" pitchFamily="50" charset="-128"/>
                <a:cs typeface="Meiryo UI" pitchFamily="50" charset="-128"/>
              </a:rPr>
              <a:t>）要件と推奨事項 バージョン</a:t>
            </a:r>
            <a:r>
              <a:rPr lang="en-US" altLang="ja-JP" sz="900" dirty="0">
                <a:solidFill>
                  <a:srgbClr val="000000"/>
                </a:solidFill>
                <a:latin typeface="Meiryo UI" pitchFamily="50" charset="-128"/>
                <a:ea typeface="Meiryo UI" pitchFamily="50" charset="-128"/>
                <a:cs typeface="Meiryo UI" pitchFamily="50" charset="-128"/>
              </a:rPr>
              <a:t>5.0</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https://sciencebasedtargets.org/resources/files/SBTi-criteria-JP</a:t>
            </a:r>
            <a:r>
              <a:rPr lang="en-US" altLang="ja-JP" sz="900" dirty="0">
                <a:solidFill>
                  <a:srgbClr val="000000"/>
                </a:solidFill>
                <a:latin typeface="Meiryo UI" pitchFamily="50" charset="-128"/>
                <a:ea typeface="Meiryo UI" pitchFamily="50" charset="-128"/>
                <a:cs typeface="Meiryo UI" pitchFamily="50" charset="-128"/>
              </a:rPr>
              <a:t>.pdf</a:t>
            </a:r>
            <a:r>
              <a:rPr lang="ja-JP" altLang="en-US" sz="900" dirty="0">
                <a:solidFill>
                  <a:srgbClr val="000000"/>
                </a:solidFill>
                <a:latin typeface="Meiryo UI" pitchFamily="50" charset="-128"/>
                <a:ea typeface="Meiryo UI" pitchFamily="50" charset="-128"/>
                <a:cs typeface="Meiryo UI" pitchFamily="50" charset="-128"/>
              </a:rPr>
              <a:t>）より作成</a:t>
            </a:r>
          </a:p>
        </p:txBody>
      </p:sp>
    </p:spTree>
    <p:extLst>
      <p:ext uri="{BB962C8B-B14F-4D97-AF65-F5344CB8AC3E}">
        <p14:creationId xmlns:p14="http://schemas.microsoft.com/office/powerpoint/2010/main" val="241674408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kumimoji="1" lang="en-US" altLang="ja-JP" dirty="0"/>
              <a:t>SBT</a:t>
            </a:r>
            <a:r>
              <a:rPr kumimoji="1" lang="ja-JP" altLang="en-US" dirty="0"/>
              <a:t>認定を受けていると</a:t>
            </a:r>
            <a:r>
              <a:rPr kumimoji="1" lang="en-US" altLang="ja-JP" dirty="0"/>
              <a:t>CDP</a:t>
            </a:r>
            <a:r>
              <a:rPr kumimoji="1" lang="ja-JP" altLang="en-US" dirty="0"/>
              <a:t>で得点が上がる </a:t>
            </a:r>
            <a:r>
              <a:rPr kumimoji="1" lang="en-US" altLang="ja-JP" dirty="0"/>
              <a:t>1/3</a:t>
            </a:r>
            <a:endParaRPr kumimoji="1" lang="ja-JP" altLang="en-US" dirty="0"/>
          </a:p>
        </p:txBody>
      </p:sp>
      <p:sp>
        <p:nvSpPr>
          <p:cNvPr id="4" name="コンテンツ プレースホルダー 3"/>
          <p:cNvSpPr>
            <a:spLocks noGrp="1"/>
          </p:cNvSpPr>
          <p:nvPr>
            <p:ph sz="quarter" idx="11"/>
          </p:nvPr>
        </p:nvSpPr>
        <p:spPr/>
        <p:txBody>
          <a:bodyPr/>
          <a:lstStyle/>
          <a:p>
            <a:r>
              <a:rPr lang="en-US" altLang="ja-JP" dirty="0"/>
              <a:t>SBT</a:t>
            </a:r>
            <a:r>
              <a:rPr kumimoji="1" lang="ja-JP" altLang="en-US" dirty="0"/>
              <a:t>に取り組むメリット①対投資家</a:t>
            </a:r>
          </a:p>
        </p:txBody>
      </p:sp>
      <p:sp>
        <p:nvSpPr>
          <p:cNvPr id="5" name="コンテンツ プレースホルダー 4"/>
          <p:cNvSpPr>
            <a:spLocks noGrp="1"/>
          </p:cNvSpPr>
          <p:nvPr>
            <p:ph sz="quarter" idx="12"/>
          </p:nvPr>
        </p:nvSpPr>
        <p:spPr>
          <a:xfrm>
            <a:off x="161925" y="1110920"/>
            <a:ext cx="10367963" cy="957600"/>
          </a:xfrm>
        </p:spPr>
        <p:txBody>
          <a:bodyPr/>
          <a:lstStyle/>
          <a:p>
            <a:r>
              <a:rPr lang="en-US" altLang="ja-JP" dirty="0"/>
              <a:t>2017</a:t>
            </a:r>
            <a:r>
              <a:rPr lang="ja-JP" altLang="en-US" dirty="0"/>
              <a:t>年以降の</a:t>
            </a:r>
            <a:r>
              <a:rPr lang="en-US" altLang="ja-JP" dirty="0"/>
              <a:t>CDP</a:t>
            </a:r>
            <a:r>
              <a:rPr lang="ja-JP" altLang="en-US" dirty="0"/>
              <a:t>質問書では</a:t>
            </a:r>
            <a:r>
              <a:rPr lang="en-US" altLang="ja-JP" dirty="0"/>
              <a:t>SBT</a:t>
            </a:r>
            <a:r>
              <a:rPr lang="ja-JP" altLang="en-US" dirty="0"/>
              <a:t>認定を受けていると、「リーダーシップ」の得点を獲得することができる</a:t>
            </a:r>
            <a:endParaRPr lang="en-US" altLang="ja-JP" dirty="0"/>
          </a:p>
          <a:p>
            <a:r>
              <a:rPr lang="en-US" altLang="ja-JP" dirty="0"/>
              <a:t>2023</a:t>
            </a:r>
            <a:r>
              <a:rPr lang="ja-JP" altLang="en-US" dirty="0"/>
              <a:t>年の</a:t>
            </a:r>
            <a:r>
              <a:rPr lang="en-US" altLang="ja-JP" dirty="0"/>
              <a:t>A</a:t>
            </a:r>
            <a:r>
              <a:rPr lang="ja-JP" altLang="en-US" dirty="0"/>
              <a:t>リストの企業と</a:t>
            </a:r>
            <a:r>
              <a:rPr lang="en-US" altLang="ja-JP" dirty="0"/>
              <a:t>SBT</a:t>
            </a:r>
            <a:r>
              <a:rPr lang="ja-JP" altLang="en-US" dirty="0"/>
              <a:t>対応の関係は以下の通り</a:t>
            </a:r>
          </a:p>
        </p:txBody>
      </p:sp>
      <p:graphicFrame>
        <p:nvGraphicFramePr>
          <p:cNvPr id="13" name="表 12"/>
          <p:cNvGraphicFramePr>
            <a:graphicFrameLocks noGrp="1"/>
          </p:cNvGraphicFramePr>
          <p:nvPr>
            <p:extLst>
              <p:ext uri="{D42A27DB-BD31-4B8C-83A1-F6EECF244321}">
                <p14:modId xmlns:p14="http://schemas.microsoft.com/office/powerpoint/2010/main" val="500821386"/>
              </p:ext>
            </p:extLst>
          </p:nvPr>
        </p:nvGraphicFramePr>
        <p:xfrm>
          <a:off x="485905" y="2401060"/>
          <a:ext cx="9668748" cy="4796980"/>
        </p:xfrm>
        <a:graphic>
          <a:graphicData uri="http://schemas.openxmlformats.org/drawingml/2006/table">
            <a:tbl>
              <a:tblPr firstRow="1" bandRow="1">
                <a:tableStyleId>{10A1B5D5-9B99-4C35-A422-299274C87663}</a:tableStyleId>
              </a:tblPr>
              <a:tblGrid>
                <a:gridCol w="1611458">
                  <a:extLst>
                    <a:ext uri="{9D8B030D-6E8A-4147-A177-3AD203B41FA5}">
                      <a16:colId xmlns:a16="http://schemas.microsoft.com/office/drawing/2014/main" val="20000"/>
                    </a:ext>
                  </a:extLst>
                </a:gridCol>
                <a:gridCol w="1611458">
                  <a:extLst>
                    <a:ext uri="{9D8B030D-6E8A-4147-A177-3AD203B41FA5}">
                      <a16:colId xmlns:a16="http://schemas.microsoft.com/office/drawing/2014/main" val="20001"/>
                    </a:ext>
                  </a:extLst>
                </a:gridCol>
                <a:gridCol w="1611458">
                  <a:extLst>
                    <a:ext uri="{9D8B030D-6E8A-4147-A177-3AD203B41FA5}">
                      <a16:colId xmlns:a16="http://schemas.microsoft.com/office/drawing/2014/main" val="20002"/>
                    </a:ext>
                  </a:extLst>
                </a:gridCol>
                <a:gridCol w="1611458">
                  <a:extLst>
                    <a:ext uri="{9D8B030D-6E8A-4147-A177-3AD203B41FA5}">
                      <a16:colId xmlns:a16="http://schemas.microsoft.com/office/drawing/2014/main" val="20003"/>
                    </a:ext>
                  </a:extLst>
                </a:gridCol>
                <a:gridCol w="1611458">
                  <a:extLst>
                    <a:ext uri="{9D8B030D-6E8A-4147-A177-3AD203B41FA5}">
                      <a16:colId xmlns:a16="http://schemas.microsoft.com/office/drawing/2014/main" val="20004"/>
                    </a:ext>
                  </a:extLst>
                </a:gridCol>
                <a:gridCol w="1611458">
                  <a:extLst>
                    <a:ext uri="{9D8B030D-6E8A-4147-A177-3AD203B41FA5}">
                      <a16:colId xmlns:a16="http://schemas.microsoft.com/office/drawing/2014/main" val="2585569944"/>
                    </a:ext>
                  </a:extLst>
                </a:gridCol>
              </a:tblGrid>
              <a:tr h="550436">
                <a:tc gridSpan="6">
                  <a:txBody>
                    <a:bodyPr/>
                    <a:lstStyle/>
                    <a:p>
                      <a:pPr algn="ctr"/>
                      <a:r>
                        <a:rPr kumimoji="1" lang="en-US" altLang="ja-JP" sz="1400" b="1" dirty="0">
                          <a:solidFill>
                            <a:sysClr val="windowText" lastClr="000000"/>
                          </a:solidFill>
                          <a:latin typeface="Arial" panose="020B0604020202020204" pitchFamily="34" charset="0"/>
                          <a:ea typeface="+mn-ea"/>
                          <a:cs typeface="Arial" panose="020B0604020202020204" pitchFamily="34" charset="0"/>
                        </a:rPr>
                        <a:t>CDP</a:t>
                      </a:r>
                      <a:r>
                        <a:rPr kumimoji="1" lang="ja-JP" altLang="en-US" sz="1400" b="1" dirty="0">
                          <a:solidFill>
                            <a:sysClr val="windowText" lastClr="000000"/>
                          </a:solidFill>
                          <a:latin typeface="Arial" panose="020B0604020202020204" pitchFamily="34" charset="0"/>
                          <a:ea typeface="+mn-ea"/>
                          <a:cs typeface="Arial" panose="020B0604020202020204" pitchFamily="34" charset="0"/>
                        </a:rPr>
                        <a:t>気候変動質問書</a:t>
                      </a:r>
                      <a:r>
                        <a:rPr kumimoji="1" lang="en-US" altLang="ja-JP" sz="1400" b="1" dirty="0">
                          <a:solidFill>
                            <a:sysClr val="windowText" lastClr="000000"/>
                          </a:solidFill>
                          <a:latin typeface="Arial" panose="020B0604020202020204" pitchFamily="34" charset="0"/>
                          <a:ea typeface="+mn-ea"/>
                          <a:cs typeface="Arial" panose="020B0604020202020204" pitchFamily="34" charset="0"/>
                        </a:rPr>
                        <a:t>2023</a:t>
                      </a:r>
                      <a:r>
                        <a:rPr kumimoji="1" lang="ja-JP" altLang="en-US" sz="1400" b="1" dirty="0">
                          <a:solidFill>
                            <a:sysClr val="windowText" lastClr="000000"/>
                          </a:solidFill>
                          <a:latin typeface="Arial" panose="020B0604020202020204" pitchFamily="34" charset="0"/>
                          <a:ea typeface="+mn-ea"/>
                          <a:cs typeface="Arial" panose="020B0604020202020204" pitchFamily="34" charset="0"/>
                        </a:rPr>
                        <a:t>　</a:t>
                      </a:r>
                      <a:r>
                        <a:rPr kumimoji="1" lang="en-US" altLang="ja-JP" sz="1400" b="1" dirty="0">
                          <a:solidFill>
                            <a:sysClr val="windowText" lastClr="000000"/>
                          </a:solidFill>
                          <a:latin typeface="Arial" panose="020B0604020202020204" pitchFamily="34" charset="0"/>
                          <a:ea typeface="+mn-ea"/>
                          <a:cs typeface="Arial" panose="020B0604020202020204" pitchFamily="34" charset="0"/>
                        </a:rPr>
                        <a:t>A</a:t>
                      </a:r>
                      <a:r>
                        <a:rPr kumimoji="1" lang="ja-JP" altLang="en-US" sz="1400" b="1" dirty="0">
                          <a:solidFill>
                            <a:sysClr val="windowText" lastClr="000000"/>
                          </a:solidFill>
                          <a:latin typeface="Arial" panose="020B0604020202020204" pitchFamily="34" charset="0"/>
                          <a:ea typeface="+mn-ea"/>
                          <a:cs typeface="Arial" panose="020B0604020202020204" pitchFamily="34" charset="0"/>
                        </a:rPr>
                        <a:t>リスト企業　全</a:t>
                      </a:r>
                      <a:r>
                        <a:rPr kumimoji="1" lang="en-US" altLang="ja-JP" sz="1400" b="1" dirty="0">
                          <a:solidFill>
                            <a:sysClr val="windowText" lastClr="000000"/>
                          </a:solidFill>
                          <a:latin typeface="Arial" panose="020B0604020202020204" pitchFamily="34" charset="0"/>
                          <a:ea typeface="+mn-ea"/>
                          <a:cs typeface="Arial" panose="020B0604020202020204" pitchFamily="34" charset="0"/>
                        </a:rPr>
                        <a:t>125</a:t>
                      </a:r>
                      <a:r>
                        <a:rPr kumimoji="1" lang="ja-JP" altLang="en-US" sz="1400" b="1" dirty="0">
                          <a:solidFill>
                            <a:sysClr val="windowText" lastClr="000000"/>
                          </a:solidFill>
                          <a:latin typeface="Arial" panose="020B0604020202020204" pitchFamily="34" charset="0"/>
                          <a:ea typeface="+mn-ea"/>
                          <a:cs typeface="Arial" panose="020B0604020202020204" pitchFamily="34" charset="0"/>
                        </a:rPr>
                        <a:t>社（</a:t>
                      </a:r>
                      <a:r>
                        <a:rPr kumimoji="1" lang="en-US" altLang="ja-JP" sz="1400" b="1" dirty="0">
                          <a:solidFill>
                            <a:sysClr val="windowText" lastClr="000000"/>
                          </a:solidFill>
                          <a:latin typeface="Arial" panose="020B0604020202020204" pitchFamily="34" charset="0"/>
                          <a:ea typeface="+mn-ea"/>
                          <a:cs typeface="Arial" panose="020B0604020202020204" pitchFamily="34" charset="0"/>
                        </a:rPr>
                        <a:t>1/2</a:t>
                      </a:r>
                      <a:r>
                        <a:rPr kumimoji="1" lang="ja-JP" altLang="en-US" sz="1400" b="1" dirty="0">
                          <a:solidFill>
                            <a:sysClr val="windowText" lastClr="000000"/>
                          </a:solidFill>
                          <a:latin typeface="Arial" panose="020B0604020202020204" pitchFamily="34" charset="0"/>
                          <a:ea typeface="+mn-ea"/>
                          <a:cs typeface="Arial" panose="020B0604020202020204" pitchFamily="34" charset="0"/>
                        </a:rPr>
                        <a:t>）</a:t>
                      </a:r>
                      <a:endParaRPr kumimoji="1" lang="en-US" altLang="ja-JP" sz="1400" b="1" dirty="0">
                        <a:solidFill>
                          <a:sysClr val="windowText" lastClr="000000"/>
                        </a:solidFill>
                        <a:latin typeface="Arial" panose="020B0604020202020204" pitchFamily="34" charset="0"/>
                        <a:ea typeface="+mn-ea"/>
                        <a:cs typeface="Arial" panose="020B0604020202020204" pitchFamily="34" charset="0"/>
                      </a:endParaRPr>
                    </a:p>
                    <a:p>
                      <a:pPr algn="ctr"/>
                      <a:r>
                        <a:rPr kumimoji="1" lang="en-US" altLang="ja-JP" sz="1400" b="0" dirty="0">
                          <a:solidFill>
                            <a:srgbClr val="FF0000"/>
                          </a:solidFill>
                          <a:latin typeface="Arial" panose="020B0604020202020204" pitchFamily="34" charset="0"/>
                          <a:ea typeface="+mn-ea"/>
                          <a:cs typeface="Arial" panose="020B0604020202020204" pitchFamily="34" charset="0"/>
                        </a:rPr>
                        <a:t>SBT</a:t>
                      </a:r>
                      <a:r>
                        <a:rPr kumimoji="1" lang="ja-JP" altLang="en-US" sz="1400" b="0" dirty="0">
                          <a:solidFill>
                            <a:srgbClr val="FF0000"/>
                          </a:solidFill>
                          <a:latin typeface="Arial" panose="020B0604020202020204" pitchFamily="34" charset="0"/>
                          <a:ea typeface="+mn-ea"/>
                          <a:cs typeface="Arial" panose="020B0604020202020204" pitchFamily="34" charset="0"/>
                        </a:rPr>
                        <a:t>認定済み：</a:t>
                      </a:r>
                      <a:r>
                        <a:rPr kumimoji="1" lang="en-US" altLang="ja-JP" sz="1400" b="0" dirty="0">
                          <a:solidFill>
                            <a:srgbClr val="FF0000"/>
                          </a:solidFill>
                          <a:latin typeface="Arial" panose="020B0604020202020204" pitchFamily="34" charset="0"/>
                          <a:ea typeface="+mn-ea"/>
                          <a:cs typeface="Arial" panose="020B0604020202020204" pitchFamily="34" charset="0"/>
                        </a:rPr>
                        <a:t>87</a:t>
                      </a:r>
                      <a:r>
                        <a:rPr kumimoji="1" lang="ja-JP" altLang="en-US" sz="1400" b="0" dirty="0">
                          <a:solidFill>
                            <a:srgbClr val="FF0000"/>
                          </a:solidFill>
                          <a:latin typeface="Arial" panose="020B0604020202020204" pitchFamily="34" charset="0"/>
                          <a:ea typeface="+mn-ea"/>
                          <a:cs typeface="Arial" panose="020B0604020202020204" pitchFamily="34" charset="0"/>
                        </a:rPr>
                        <a:t>社</a:t>
                      </a:r>
                      <a:r>
                        <a:rPr kumimoji="1" lang="ja-JP" altLang="en-US" sz="1400" b="1" dirty="0">
                          <a:solidFill>
                            <a:sysClr val="windowText" lastClr="000000"/>
                          </a:solidFill>
                          <a:latin typeface="Arial" panose="020B0604020202020204" pitchFamily="34" charset="0"/>
                          <a:ea typeface="+mn-ea"/>
                          <a:cs typeface="Arial" panose="020B0604020202020204" pitchFamily="34" charset="0"/>
                        </a:rPr>
                        <a:t>　　</a:t>
                      </a:r>
                      <a:r>
                        <a:rPr kumimoji="1" lang="ja-JP" altLang="en-US" sz="1400" b="0" dirty="0">
                          <a:solidFill>
                            <a:srgbClr val="0070C0"/>
                          </a:solidFill>
                          <a:latin typeface="Arial" panose="020B0604020202020204" pitchFamily="34" charset="0"/>
                          <a:ea typeface="+mn-ea"/>
                          <a:cs typeface="Arial" panose="020B0604020202020204" pitchFamily="34" charset="0"/>
                        </a:rPr>
                        <a:t>コミット済み：</a:t>
                      </a:r>
                      <a:r>
                        <a:rPr kumimoji="1" lang="en-US" altLang="ja-JP" sz="1400" b="0" dirty="0">
                          <a:solidFill>
                            <a:srgbClr val="0070C0"/>
                          </a:solidFill>
                          <a:latin typeface="Arial" panose="020B0604020202020204" pitchFamily="34" charset="0"/>
                          <a:ea typeface="+mn-ea"/>
                          <a:cs typeface="Arial" panose="020B0604020202020204" pitchFamily="34" charset="0"/>
                        </a:rPr>
                        <a:t>13</a:t>
                      </a:r>
                      <a:r>
                        <a:rPr kumimoji="1" lang="ja-JP" altLang="en-US" sz="1400" b="0" dirty="0">
                          <a:solidFill>
                            <a:srgbClr val="0070C0"/>
                          </a:solidFill>
                          <a:latin typeface="Arial" panose="020B0604020202020204" pitchFamily="34" charset="0"/>
                          <a:ea typeface="+mn-ea"/>
                          <a:cs typeface="Arial" panose="020B0604020202020204" pitchFamily="34" charset="0"/>
                        </a:rPr>
                        <a:t>社</a:t>
                      </a:r>
                      <a:r>
                        <a:rPr kumimoji="1" lang="ja-JP" altLang="en-US" sz="1400" b="1" dirty="0">
                          <a:solidFill>
                            <a:sysClr val="windowText" lastClr="000000"/>
                          </a:solidFill>
                          <a:latin typeface="Arial" panose="020B0604020202020204" pitchFamily="34" charset="0"/>
                          <a:ea typeface="+mn-ea"/>
                          <a:cs typeface="Arial" panose="020B0604020202020204" pitchFamily="34" charset="0"/>
                        </a:rPr>
                        <a:t>　　</a:t>
                      </a:r>
                      <a:r>
                        <a:rPr kumimoji="1" lang="ja-JP" altLang="en-US" sz="1400" b="0" dirty="0">
                          <a:solidFill>
                            <a:schemeClr val="tx1"/>
                          </a:solidFill>
                          <a:latin typeface="Arial" panose="020B0604020202020204" pitchFamily="34" charset="0"/>
                          <a:ea typeface="+mn-ea"/>
                          <a:cs typeface="Arial" panose="020B0604020202020204" pitchFamily="34" charset="0"/>
                        </a:rPr>
                        <a:t>対応なし：</a:t>
                      </a:r>
                      <a:r>
                        <a:rPr kumimoji="1" lang="en-US" altLang="ja-JP" sz="1400" b="0" dirty="0">
                          <a:solidFill>
                            <a:schemeClr val="tx1"/>
                          </a:solidFill>
                          <a:latin typeface="Arial" panose="020B0604020202020204" pitchFamily="34" charset="0"/>
                          <a:ea typeface="+mn-ea"/>
                          <a:cs typeface="Arial" panose="020B0604020202020204" pitchFamily="34" charset="0"/>
                        </a:rPr>
                        <a:t>25</a:t>
                      </a:r>
                      <a:r>
                        <a:rPr kumimoji="1" lang="ja-JP" altLang="en-US" sz="1400" b="0" dirty="0">
                          <a:solidFill>
                            <a:schemeClr val="tx1"/>
                          </a:solidFill>
                          <a:latin typeface="Arial" panose="020B0604020202020204" pitchFamily="34" charset="0"/>
                          <a:ea typeface="+mn-ea"/>
                          <a:cs typeface="Arial" panose="020B0604020202020204" pitchFamily="34" charset="0"/>
                        </a:rPr>
                        <a:t>社</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CE6F2"/>
                    </a:solidFill>
                  </a:tcPr>
                </a:tc>
                <a:tc hMerge="1">
                  <a:txBody>
                    <a:bodyPr/>
                    <a:lstStyle/>
                    <a:p>
                      <a:pPr algn="ctr"/>
                      <a:endParaRPr kumimoji="1" lang="ja-JP" altLang="en-US" sz="1400" b="0" dirty="0">
                        <a:solidFill>
                          <a:schemeClr val="tx1"/>
                        </a:solidFill>
                        <a:latin typeface="Arial" panose="020B0604020202020204" pitchFamily="34" charset="0"/>
                        <a:ea typeface="+mn-ea"/>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CE6F2"/>
                    </a:solidFill>
                  </a:tcPr>
                </a:tc>
                <a:tc hMerge="1">
                  <a:txBody>
                    <a:bodyPr/>
                    <a:lstStyle/>
                    <a:p>
                      <a:pPr algn="ctr"/>
                      <a:endParaRPr kumimoji="1" lang="ja-JP" altLang="en-US" sz="1400" b="0" dirty="0">
                        <a:solidFill>
                          <a:schemeClr val="tx1"/>
                        </a:solidFill>
                        <a:latin typeface="Arial" panose="020B0604020202020204" pitchFamily="34" charset="0"/>
                        <a:ea typeface="+mn-ea"/>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CE6F2"/>
                    </a:solidFill>
                  </a:tcPr>
                </a:tc>
                <a:tc hMerge="1">
                  <a:txBody>
                    <a:bodyPr/>
                    <a:lstStyle/>
                    <a:p>
                      <a:pPr algn="ctr"/>
                      <a:endParaRPr kumimoji="1" lang="ja-JP" altLang="en-US" sz="1400" b="0" dirty="0">
                        <a:solidFill>
                          <a:schemeClr val="tx1"/>
                        </a:solidFill>
                        <a:latin typeface="Arial" panose="020B0604020202020204" pitchFamily="34" charset="0"/>
                        <a:ea typeface="+mn-ea"/>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CE6F2"/>
                    </a:solidFill>
                  </a:tcPr>
                </a:tc>
                <a:tc hMerge="1">
                  <a:txBody>
                    <a:bodyPr/>
                    <a:lstStyle/>
                    <a:p>
                      <a:pPr algn="ctr"/>
                      <a:endParaRPr kumimoji="1" lang="ja-JP" altLang="en-US" sz="1400" b="0" dirty="0">
                        <a:solidFill>
                          <a:schemeClr val="tx1"/>
                        </a:solidFill>
                        <a:latin typeface="Arial" panose="020B0604020202020204" pitchFamily="34" charset="0"/>
                        <a:ea typeface="+mn-ea"/>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CE6F2"/>
                    </a:solidFill>
                  </a:tcPr>
                </a:tc>
                <a:tc hMerge="1">
                  <a:txBody>
                    <a:bodyPr/>
                    <a:lstStyle/>
                    <a:p>
                      <a:pPr algn="ctr"/>
                      <a:endParaRPr kumimoji="1" lang="ja-JP" altLang="en-US" sz="1400" b="0" dirty="0">
                        <a:solidFill>
                          <a:schemeClr val="tx1"/>
                        </a:solidFill>
                        <a:latin typeface="Arial" panose="020B0604020202020204" pitchFamily="34" charset="0"/>
                        <a:ea typeface="+mn-ea"/>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CE6F2"/>
                    </a:solidFill>
                  </a:tcPr>
                </a:tc>
                <a:extLst>
                  <a:ext uri="{0D108BD9-81ED-4DB2-BD59-A6C34878D82A}">
                    <a16:rowId xmlns:a16="http://schemas.microsoft.com/office/drawing/2014/main" val="10000"/>
                  </a:ext>
                </a:extLst>
              </a:tr>
              <a:tr h="653872">
                <a:tc>
                  <a:txBody>
                    <a:bodyPr/>
                    <a:lstStyle/>
                    <a:p>
                      <a:pPr algn="ctr" fontAlgn="ctr"/>
                      <a:r>
                        <a:rPr lang="ja-JP" altLang="en-US" sz="1200" b="0" i="0" u="none" strike="noStrike" dirty="0">
                          <a:solidFill>
                            <a:srgbClr val="FF0000"/>
                          </a:solidFill>
                          <a:effectLst/>
                          <a:latin typeface="+mn-ea"/>
                          <a:ea typeface="+mn-ea"/>
                        </a:rPr>
                        <a:t>花王</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FF0000"/>
                          </a:solidFill>
                          <a:effectLst/>
                          <a:latin typeface="+mn-ea"/>
                          <a:ea typeface="+mn-ea"/>
                        </a:rPr>
                        <a:t>積水ハウス</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FF0000"/>
                          </a:solidFill>
                          <a:effectLst/>
                          <a:latin typeface="+mn-ea"/>
                          <a:ea typeface="+mn-ea"/>
                        </a:rPr>
                        <a:t>イオン</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FF0000"/>
                          </a:solidFill>
                          <a:effectLst/>
                          <a:latin typeface="+mn-ea"/>
                          <a:ea typeface="+mn-ea"/>
                        </a:rPr>
                        <a:t>アイシン</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FF0000"/>
                          </a:solidFill>
                          <a:effectLst/>
                          <a:latin typeface="+mn-ea"/>
                          <a:ea typeface="+mn-ea"/>
                        </a:rPr>
                        <a:t>味の素</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ja-JP" sz="1200" b="0" i="0" u="none" strike="noStrike" dirty="0">
                          <a:solidFill>
                            <a:srgbClr val="FF0000"/>
                          </a:solidFill>
                          <a:effectLst/>
                          <a:latin typeface="+mn-ea"/>
                          <a:ea typeface="+mn-ea"/>
                        </a:rPr>
                        <a:t>ANA</a:t>
                      </a:r>
                      <a:r>
                        <a:rPr lang="ja-JP" altLang="en-US" sz="1200" b="0" i="0" u="none" strike="noStrike" dirty="0">
                          <a:solidFill>
                            <a:srgbClr val="FF0000"/>
                          </a:solidFill>
                          <a:effectLst/>
                          <a:latin typeface="+mn-ea"/>
                          <a:ea typeface="+mn-ea"/>
                        </a:rPr>
                        <a:t>ホールディングス</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62512499"/>
                  </a:ext>
                </a:extLst>
              </a:tr>
              <a:tr h="461200">
                <a:tc>
                  <a:txBody>
                    <a:bodyPr/>
                    <a:lstStyle/>
                    <a:p>
                      <a:pPr algn="ctr" fontAlgn="ctr"/>
                      <a:r>
                        <a:rPr lang="ja-JP" altLang="en-US" sz="1200" b="0" i="0" u="none" strike="noStrike" dirty="0">
                          <a:solidFill>
                            <a:srgbClr val="FF0000"/>
                          </a:solidFill>
                          <a:effectLst/>
                          <a:latin typeface="+mn-ea"/>
                          <a:ea typeface="+mn-ea"/>
                        </a:rPr>
                        <a:t>アサヒグループ</a:t>
                      </a:r>
                      <a:r>
                        <a:rPr lang="en-US" altLang="ja-JP" sz="1200" b="0" i="0" u="none" strike="noStrike" dirty="0">
                          <a:solidFill>
                            <a:srgbClr val="FF0000"/>
                          </a:solidFill>
                          <a:effectLst/>
                          <a:latin typeface="+mn-ea"/>
                          <a:ea typeface="+mn-ea"/>
                        </a:rPr>
                        <a:t>HD</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FF0000"/>
                          </a:solidFill>
                          <a:effectLst/>
                          <a:latin typeface="+mn-ea"/>
                          <a:ea typeface="+mn-ea"/>
                        </a:rPr>
                        <a:t>アスクル</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FF0000"/>
                          </a:solidFill>
                          <a:effectLst/>
                          <a:latin typeface="+mn-ea"/>
                          <a:ea typeface="+mn-ea"/>
                        </a:rPr>
                        <a:t>アステラス製薬</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FF0000"/>
                          </a:solidFill>
                          <a:effectLst/>
                          <a:latin typeface="+mn-ea"/>
                          <a:ea typeface="+mn-ea"/>
                        </a:rPr>
                        <a:t>アズビル</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FF0000"/>
                          </a:solidFill>
                          <a:effectLst/>
                          <a:latin typeface="+mn-ea"/>
                          <a:ea typeface="+mn-ea"/>
                        </a:rPr>
                        <a:t>ベネッセコーポレーション</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FF0000"/>
                          </a:solidFill>
                          <a:effectLst/>
                          <a:latin typeface="+mn-ea"/>
                          <a:ea typeface="+mn-ea"/>
                        </a:rPr>
                        <a:t>ブリヂストン</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169778186"/>
                  </a:ext>
                </a:extLst>
              </a:tr>
              <a:tr h="395288">
                <a:tc>
                  <a:txBody>
                    <a:bodyPr/>
                    <a:lstStyle/>
                    <a:p>
                      <a:pPr algn="ctr" fontAlgn="ctr"/>
                      <a:r>
                        <a:rPr lang="ja-JP" altLang="en-US" sz="1200" b="0" i="0" u="none" strike="noStrike" dirty="0">
                          <a:solidFill>
                            <a:srgbClr val="FF0000"/>
                          </a:solidFill>
                          <a:effectLst/>
                          <a:latin typeface="+mn-ea"/>
                          <a:ea typeface="+mn-ea"/>
                        </a:rPr>
                        <a:t>キヤノン</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FF0000"/>
                          </a:solidFill>
                          <a:effectLst/>
                          <a:latin typeface="+mn-ea"/>
                          <a:ea typeface="+mn-ea"/>
                        </a:rPr>
                        <a:t>中外製薬</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000000"/>
                          </a:solidFill>
                          <a:effectLst/>
                          <a:latin typeface="+mn-ea"/>
                          <a:ea typeface="+mn-ea"/>
                        </a:rPr>
                        <a:t>コカ・コーラボトラーズジャパン</a:t>
                      </a:r>
                      <a:r>
                        <a:rPr lang="en-US" altLang="ja-JP" sz="1200" b="0" i="0" u="none" strike="noStrike" dirty="0">
                          <a:solidFill>
                            <a:srgbClr val="000000"/>
                          </a:solidFill>
                          <a:effectLst/>
                          <a:latin typeface="+mn-ea"/>
                          <a:ea typeface="+mn-ea"/>
                        </a:rPr>
                        <a:t>HD</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a:solidFill>
                            <a:srgbClr val="000000"/>
                          </a:solidFill>
                          <a:effectLst/>
                          <a:latin typeface="+mn-ea"/>
                          <a:ea typeface="+mn-ea"/>
                        </a:rPr>
                        <a:t>コンコルディア・フィナンシャルグループ</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FF0000"/>
                          </a:solidFill>
                          <a:effectLst/>
                          <a:latin typeface="+mn-ea"/>
                          <a:ea typeface="+mn-ea"/>
                        </a:rPr>
                        <a:t>大日本印刷</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FF0000"/>
                          </a:solidFill>
                          <a:effectLst/>
                          <a:latin typeface="+mn-ea"/>
                          <a:ea typeface="+mn-ea"/>
                        </a:rPr>
                        <a:t>第一三共</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878334548"/>
                  </a:ext>
                </a:extLst>
              </a:tr>
              <a:tr h="268528">
                <a:tc>
                  <a:txBody>
                    <a:bodyPr/>
                    <a:lstStyle/>
                    <a:p>
                      <a:pPr algn="ctr" fontAlgn="ctr"/>
                      <a:r>
                        <a:rPr lang="ja-JP" altLang="en-US" sz="1200" b="0" i="0" u="none" strike="noStrike" dirty="0">
                          <a:solidFill>
                            <a:srgbClr val="FF0000"/>
                          </a:solidFill>
                          <a:effectLst/>
                          <a:latin typeface="+mn-ea"/>
                          <a:ea typeface="+mn-ea"/>
                        </a:rPr>
                        <a:t>ダイセキ</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FF0000"/>
                          </a:solidFill>
                          <a:effectLst/>
                          <a:latin typeface="+mn-ea"/>
                          <a:ea typeface="+mn-ea"/>
                        </a:rPr>
                        <a:t>大東建託</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FF0000"/>
                          </a:solidFill>
                          <a:effectLst/>
                          <a:latin typeface="+mn-ea"/>
                          <a:ea typeface="+mn-ea"/>
                        </a:rPr>
                        <a:t>大和ハウス工業</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FF0000"/>
                          </a:solidFill>
                          <a:effectLst/>
                          <a:latin typeface="+mn-ea"/>
                          <a:ea typeface="+mn-ea"/>
                        </a:rPr>
                        <a:t>大和ハウスリート投資法人</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FF0000"/>
                          </a:solidFill>
                          <a:effectLst/>
                          <a:latin typeface="+mn-ea"/>
                          <a:ea typeface="+mn-ea"/>
                        </a:rPr>
                        <a:t>デンソー</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200" b="0" i="0" u="none" strike="noStrike" dirty="0">
                          <a:solidFill>
                            <a:srgbClr val="FF0000"/>
                          </a:solidFill>
                          <a:effectLst/>
                          <a:latin typeface="+mn-ea"/>
                          <a:ea typeface="+mn-ea"/>
                        </a:rPr>
                        <a:t>EIZO</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48571807"/>
                  </a:ext>
                </a:extLst>
              </a:tr>
              <a:tr h="268528">
                <a:tc>
                  <a:txBody>
                    <a:bodyPr/>
                    <a:lstStyle/>
                    <a:p>
                      <a:pPr algn="ctr" fontAlgn="ctr"/>
                      <a:r>
                        <a:rPr lang="ja-JP" altLang="en-US" sz="1200" b="0" i="0" u="none" strike="noStrike" dirty="0">
                          <a:solidFill>
                            <a:srgbClr val="FF0000"/>
                          </a:solidFill>
                          <a:effectLst/>
                          <a:latin typeface="+mn-ea"/>
                          <a:ea typeface="+mn-ea"/>
                        </a:rPr>
                        <a:t>ファナック</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FF0000"/>
                          </a:solidFill>
                          <a:effectLst/>
                          <a:latin typeface="+mn-ea"/>
                          <a:ea typeface="+mn-ea"/>
                        </a:rPr>
                        <a:t>ファーストリテイリング</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000000"/>
                          </a:solidFill>
                          <a:effectLst/>
                          <a:latin typeface="+mn-ea"/>
                          <a:ea typeface="+mn-ea"/>
                        </a:rPr>
                        <a:t>エフピコ</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FF0000"/>
                          </a:solidFill>
                          <a:effectLst/>
                          <a:latin typeface="+mn-ea"/>
                          <a:ea typeface="+mn-ea"/>
                        </a:rPr>
                        <a:t>富士電機</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FF0000"/>
                          </a:solidFill>
                          <a:effectLst/>
                          <a:latin typeface="+mn-ea"/>
                          <a:ea typeface="+mn-ea"/>
                        </a:rPr>
                        <a:t>富士フイルム</a:t>
                      </a:r>
                      <a:r>
                        <a:rPr lang="en-US" altLang="ja-JP" sz="1200" b="0" i="0" u="none" strike="noStrike" dirty="0">
                          <a:solidFill>
                            <a:srgbClr val="FF0000"/>
                          </a:solidFill>
                          <a:effectLst/>
                          <a:latin typeface="+mn-ea"/>
                          <a:ea typeface="+mn-ea"/>
                        </a:rPr>
                        <a:t>HD</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a:solidFill>
                            <a:srgbClr val="000000"/>
                          </a:solidFill>
                          <a:effectLst/>
                          <a:latin typeface="+mn-ea"/>
                          <a:ea typeface="+mn-ea"/>
                        </a:rPr>
                        <a:t>フジタ</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268528">
                <a:tc>
                  <a:txBody>
                    <a:bodyPr/>
                    <a:lstStyle/>
                    <a:p>
                      <a:pPr algn="ctr" fontAlgn="ctr"/>
                      <a:r>
                        <a:rPr lang="ja-JP" altLang="en-US" sz="1200" b="0" i="0" u="none" strike="noStrike" dirty="0">
                          <a:solidFill>
                            <a:srgbClr val="FF0000"/>
                          </a:solidFill>
                          <a:effectLst/>
                          <a:latin typeface="+mn-ea"/>
                          <a:ea typeface="+mn-ea"/>
                        </a:rPr>
                        <a:t>富士通</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a:solidFill>
                            <a:srgbClr val="000000"/>
                          </a:solidFill>
                          <a:effectLst/>
                          <a:latin typeface="+mn-ea"/>
                          <a:ea typeface="+mn-ea"/>
                        </a:rPr>
                        <a:t>芙蓉総合リース</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0070C0"/>
                          </a:solidFill>
                          <a:effectLst/>
                          <a:latin typeface="+mn-ea"/>
                          <a:ea typeface="+mn-ea"/>
                        </a:rPr>
                        <a:t>博報堂</a:t>
                      </a:r>
                      <a:r>
                        <a:rPr lang="en-US" altLang="ja-JP" sz="1200" b="0" i="0" u="none" strike="noStrike" dirty="0">
                          <a:solidFill>
                            <a:srgbClr val="0070C0"/>
                          </a:solidFill>
                          <a:effectLst/>
                          <a:latin typeface="+mn-ea"/>
                          <a:ea typeface="+mn-ea"/>
                        </a:rPr>
                        <a:t>DY</a:t>
                      </a:r>
                      <a:r>
                        <a:rPr lang="ja-JP" altLang="en-US" sz="1200" b="0" i="0" u="none" strike="noStrike" dirty="0">
                          <a:solidFill>
                            <a:srgbClr val="0070C0"/>
                          </a:solidFill>
                          <a:effectLst/>
                          <a:latin typeface="+mn-ea"/>
                          <a:ea typeface="+mn-ea"/>
                        </a:rPr>
                        <a:t>ホールディングス</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a:solidFill>
                            <a:srgbClr val="000000"/>
                          </a:solidFill>
                          <a:effectLst/>
                          <a:latin typeface="+mn-ea"/>
                          <a:ea typeface="+mn-ea"/>
                        </a:rPr>
                        <a:t>日立建機</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FF0000"/>
                          </a:solidFill>
                          <a:effectLst/>
                          <a:latin typeface="+mn-ea"/>
                          <a:ea typeface="+mn-ea"/>
                        </a:rPr>
                        <a:t>日立製作所</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TW" altLang="en-US" sz="1200" b="0" i="0" u="none" strike="noStrike">
                          <a:solidFill>
                            <a:srgbClr val="000000"/>
                          </a:solidFill>
                          <a:effectLst/>
                          <a:latin typeface="+mn-ea"/>
                          <a:ea typeface="+mn-ea"/>
                        </a:rPr>
                        <a:t>本田技研工業</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395288">
                <a:tc>
                  <a:txBody>
                    <a:bodyPr/>
                    <a:lstStyle/>
                    <a:p>
                      <a:pPr algn="ctr" fontAlgn="ctr"/>
                      <a:r>
                        <a:rPr lang="ja-JP" altLang="en-US" sz="1200" b="0" i="0" u="none" strike="noStrike" dirty="0">
                          <a:solidFill>
                            <a:srgbClr val="000000"/>
                          </a:solidFill>
                          <a:effectLst/>
                          <a:latin typeface="+mn-ea"/>
                          <a:ea typeface="+mn-ea"/>
                        </a:rPr>
                        <a:t>いちご</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ja-JP" sz="1200" b="0" i="0" u="none" strike="noStrike" dirty="0">
                          <a:solidFill>
                            <a:srgbClr val="FF0000"/>
                          </a:solidFill>
                          <a:effectLst/>
                          <a:latin typeface="+mn-ea"/>
                          <a:ea typeface="+mn-ea"/>
                        </a:rPr>
                        <a:t>IIF</a:t>
                      </a:r>
                      <a:r>
                        <a:rPr lang="ja-JP" altLang="en-US" sz="1200" b="0" i="0" u="none" strike="noStrike" dirty="0">
                          <a:solidFill>
                            <a:srgbClr val="FF0000"/>
                          </a:solidFill>
                          <a:effectLst/>
                          <a:latin typeface="+mn-ea"/>
                          <a:ea typeface="+mn-ea"/>
                        </a:rPr>
                        <a:t>産業ファンド投資法人</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a:solidFill>
                            <a:srgbClr val="000000"/>
                          </a:solidFill>
                          <a:effectLst/>
                          <a:latin typeface="+mn-ea"/>
                          <a:ea typeface="+mn-ea"/>
                        </a:rPr>
                        <a:t>三越伊勢丹</a:t>
                      </a:r>
                      <a:r>
                        <a:rPr lang="en-US" sz="1200" b="0" i="0" u="none" strike="noStrike">
                          <a:solidFill>
                            <a:srgbClr val="000000"/>
                          </a:solidFill>
                          <a:effectLst/>
                          <a:latin typeface="+mn-ea"/>
                          <a:ea typeface="+mn-ea"/>
                        </a:rPr>
                        <a:t>HD</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ja-JP" sz="1200" b="0" i="0" u="none" strike="noStrike" dirty="0">
                          <a:solidFill>
                            <a:srgbClr val="FF0000"/>
                          </a:solidFill>
                          <a:effectLst/>
                          <a:latin typeface="+mn-ea"/>
                          <a:ea typeface="+mn-ea"/>
                        </a:rPr>
                        <a:t>J.</a:t>
                      </a:r>
                      <a:r>
                        <a:rPr lang="ja-JP" altLang="en-US" sz="1200" b="0" i="0" u="none" strike="noStrike" dirty="0">
                          <a:solidFill>
                            <a:srgbClr val="FF0000"/>
                          </a:solidFill>
                          <a:effectLst/>
                          <a:latin typeface="+mn-ea"/>
                          <a:ea typeface="+mn-ea"/>
                        </a:rPr>
                        <a:t>フロントリテイリング</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FF0000"/>
                          </a:solidFill>
                          <a:effectLst/>
                          <a:latin typeface="+mn-ea"/>
                          <a:ea typeface="+mn-ea"/>
                        </a:rPr>
                        <a:t>日本プライムリアルティ投資法人</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FF0000"/>
                          </a:solidFill>
                          <a:effectLst/>
                          <a:latin typeface="+mn-ea"/>
                          <a:ea typeface="+mn-ea"/>
                        </a:rPr>
                        <a:t>日本たばこ産業</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68528">
                <a:tc>
                  <a:txBody>
                    <a:bodyPr/>
                    <a:lstStyle/>
                    <a:p>
                      <a:pPr algn="ctr" fontAlgn="ctr"/>
                      <a:r>
                        <a:rPr lang="ja-JP" altLang="en-US" sz="1200" b="0" i="0" u="none" strike="noStrike" dirty="0">
                          <a:solidFill>
                            <a:srgbClr val="FF0000"/>
                          </a:solidFill>
                          <a:effectLst/>
                          <a:latin typeface="+mn-ea"/>
                          <a:ea typeface="+mn-ea"/>
                        </a:rPr>
                        <a:t>上新電機</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0070C0"/>
                          </a:solidFill>
                          <a:effectLst/>
                          <a:latin typeface="+mn-ea"/>
                          <a:ea typeface="+mn-ea"/>
                        </a:rPr>
                        <a:t>ジェイテクト</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FF0000"/>
                          </a:solidFill>
                          <a:effectLst/>
                          <a:latin typeface="+mn-ea"/>
                          <a:ea typeface="+mn-ea"/>
                        </a:rPr>
                        <a:t>カゴメ</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FF0000"/>
                          </a:solidFill>
                          <a:effectLst/>
                          <a:latin typeface="+mn-ea"/>
                          <a:ea typeface="+mn-ea"/>
                        </a:rPr>
                        <a:t>鹿島建設</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0070C0"/>
                          </a:solidFill>
                          <a:effectLst/>
                          <a:latin typeface="+mn-ea"/>
                          <a:ea typeface="+mn-ea"/>
                        </a:rPr>
                        <a:t>川崎重工業</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FF0000"/>
                          </a:solidFill>
                          <a:effectLst/>
                          <a:latin typeface="+mn-ea"/>
                          <a:ea typeface="+mn-ea"/>
                        </a:rPr>
                        <a:t>川崎汽船</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68528">
                <a:tc>
                  <a:txBody>
                    <a:bodyPr/>
                    <a:lstStyle/>
                    <a:p>
                      <a:pPr algn="ctr" fontAlgn="ctr"/>
                      <a:r>
                        <a:rPr lang="en-US" sz="1200" b="0" i="0" u="none" strike="noStrike" dirty="0">
                          <a:solidFill>
                            <a:srgbClr val="FF0000"/>
                          </a:solidFill>
                          <a:effectLst/>
                          <a:latin typeface="+mn-ea"/>
                          <a:ea typeface="+mn-ea"/>
                        </a:rPr>
                        <a:t>KDDI</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FF0000"/>
                          </a:solidFill>
                          <a:effectLst/>
                          <a:latin typeface="+mn-ea"/>
                          <a:ea typeface="+mn-ea"/>
                        </a:rPr>
                        <a:t>キッコーマン</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FF0000"/>
                          </a:solidFill>
                          <a:effectLst/>
                          <a:latin typeface="+mn-ea"/>
                          <a:ea typeface="+mn-ea"/>
                        </a:rPr>
                        <a:t>キリン</a:t>
                      </a:r>
                      <a:r>
                        <a:rPr lang="en-US" sz="1200" b="0" i="0" u="none" strike="noStrike" dirty="0">
                          <a:solidFill>
                            <a:srgbClr val="FF0000"/>
                          </a:solidFill>
                          <a:effectLst/>
                          <a:latin typeface="+mn-ea"/>
                          <a:ea typeface="+mn-ea"/>
                        </a:rPr>
                        <a:t>HD</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FF0000"/>
                          </a:solidFill>
                          <a:effectLst/>
                          <a:latin typeface="+mn-ea"/>
                          <a:ea typeface="+mn-ea"/>
                        </a:rPr>
                        <a:t>小松製作所</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a:solidFill>
                            <a:srgbClr val="000000"/>
                          </a:solidFill>
                          <a:effectLst/>
                          <a:latin typeface="+mn-ea"/>
                          <a:ea typeface="+mn-ea"/>
                        </a:rPr>
                        <a:t>コーセー</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000000"/>
                          </a:solidFill>
                          <a:effectLst/>
                          <a:latin typeface="+mn-ea"/>
                          <a:ea typeface="+mn-ea"/>
                        </a:rPr>
                        <a:t>クボタ</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268528">
                <a:tc>
                  <a:txBody>
                    <a:bodyPr/>
                    <a:lstStyle/>
                    <a:p>
                      <a:pPr algn="ctr" fontAlgn="ctr"/>
                      <a:r>
                        <a:rPr lang="ja-JP" altLang="en-US" sz="1200" b="0" i="0" u="none" strike="noStrike" dirty="0">
                          <a:solidFill>
                            <a:srgbClr val="FF0000"/>
                          </a:solidFill>
                          <a:effectLst/>
                          <a:latin typeface="+mn-ea"/>
                          <a:ea typeface="+mn-ea"/>
                        </a:rPr>
                        <a:t>熊谷組</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FF0000"/>
                          </a:solidFill>
                          <a:effectLst/>
                          <a:latin typeface="+mn-ea"/>
                          <a:ea typeface="+mn-ea"/>
                        </a:rPr>
                        <a:t>京セラ</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a:solidFill>
                            <a:srgbClr val="FF0000"/>
                          </a:solidFill>
                          <a:effectLst/>
                          <a:latin typeface="+mn-ea"/>
                          <a:ea typeface="+mn-ea"/>
                        </a:rPr>
                        <a:t>ライオン</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200" b="0" i="0" u="none" strike="noStrike" dirty="0">
                          <a:solidFill>
                            <a:srgbClr val="FF0000"/>
                          </a:solidFill>
                          <a:effectLst/>
                          <a:latin typeface="+mn-ea"/>
                          <a:ea typeface="+mn-ea"/>
                        </a:rPr>
                        <a:t>LIXIL</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000000"/>
                          </a:solidFill>
                          <a:effectLst/>
                          <a:latin typeface="+mn-ea"/>
                          <a:ea typeface="+mn-ea"/>
                        </a:rPr>
                        <a:t>丸紅</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FF0000"/>
                          </a:solidFill>
                          <a:effectLst/>
                          <a:latin typeface="+mn-ea"/>
                          <a:ea typeface="+mn-ea"/>
                        </a:rPr>
                        <a:t>丸井グループ</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461200">
                <a:tc>
                  <a:txBody>
                    <a:bodyPr/>
                    <a:lstStyle/>
                    <a:p>
                      <a:pPr algn="ctr" fontAlgn="ctr"/>
                      <a:r>
                        <a:rPr lang="ja-JP" altLang="en-US" sz="1200" b="0" i="0" u="none" strike="noStrike" dirty="0">
                          <a:solidFill>
                            <a:srgbClr val="FF0000"/>
                          </a:solidFill>
                          <a:effectLst/>
                          <a:latin typeface="+mn-ea"/>
                          <a:ea typeface="+mn-ea"/>
                        </a:rPr>
                        <a:t>明治</a:t>
                      </a:r>
                      <a:r>
                        <a:rPr lang="en-US" sz="1200" b="0" i="0" u="none" strike="noStrike" dirty="0">
                          <a:solidFill>
                            <a:srgbClr val="FF0000"/>
                          </a:solidFill>
                          <a:effectLst/>
                          <a:latin typeface="+mn-ea"/>
                          <a:ea typeface="+mn-ea"/>
                        </a:rPr>
                        <a:t>HD</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a:solidFill>
                            <a:srgbClr val="000000"/>
                          </a:solidFill>
                          <a:effectLst/>
                          <a:latin typeface="+mn-ea"/>
                          <a:ea typeface="+mn-ea"/>
                        </a:rPr>
                        <a:t>明治安田生命</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0070C0"/>
                          </a:solidFill>
                          <a:effectLst/>
                          <a:latin typeface="+mn-ea"/>
                          <a:ea typeface="+mn-ea"/>
                        </a:rPr>
                        <a:t>ミネベアミツミ</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FF0000"/>
                          </a:solidFill>
                          <a:effectLst/>
                          <a:latin typeface="+mn-ea"/>
                          <a:ea typeface="+mn-ea"/>
                        </a:rPr>
                        <a:t>三菱電機</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FF0000"/>
                          </a:solidFill>
                          <a:effectLst/>
                          <a:latin typeface="+mn-ea"/>
                          <a:ea typeface="+mn-ea"/>
                        </a:rPr>
                        <a:t>三菱地所</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FF0000"/>
                          </a:solidFill>
                          <a:effectLst/>
                          <a:latin typeface="+mn-ea"/>
                          <a:ea typeface="+mn-ea"/>
                        </a:rPr>
                        <a:t>三菱地所物流リート投資法人</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268528">
                <a:tc>
                  <a:txBody>
                    <a:bodyPr/>
                    <a:lstStyle/>
                    <a:p>
                      <a:pPr algn="ctr" fontAlgn="ctr"/>
                      <a:r>
                        <a:rPr lang="ja-JP" altLang="en-US" sz="1200" b="0" i="0" u="none" strike="noStrike" dirty="0">
                          <a:solidFill>
                            <a:srgbClr val="FF0000"/>
                          </a:solidFill>
                          <a:effectLst/>
                          <a:latin typeface="+mn-ea"/>
                          <a:ea typeface="+mn-ea"/>
                        </a:rPr>
                        <a:t>三井不動産</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a:solidFill>
                            <a:srgbClr val="000000"/>
                          </a:solidFill>
                          <a:effectLst/>
                          <a:latin typeface="+mn-ea"/>
                          <a:ea typeface="+mn-ea"/>
                        </a:rPr>
                        <a:t>商船三井</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FF0000"/>
                          </a:solidFill>
                          <a:effectLst/>
                          <a:latin typeface="+mn-ea"/>
                          <a:ea typeface="+mn-ea"/>
                        </a:rPr>
                        <a:t>森ビル</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FF0000"/>
                          </a:solidFill>
                          <a:effectLst/>
                          <a:latin typeface="+mn-ea"/>
                          <a:ea typeface="+mn-ea"/>
                        </a:rPr>
                        <a:t>村田製作所</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FF0000"/>
                          </a:solidFill>
                          <a:effectLst/>
                          <a:latin typeface="+mn-ea"/>
                          <a:ea typeface="+mn-ea"/>
                        </a:rPr>
                        <a:t>ナブテスコ</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000000"/>
                          </a:solidFill>
                          <a:effectLst/>
                          <a:latin typeface="+mn-ea"/>
                          <a:ea typeface="+mn-ea"/>
                        </a:rPr>
                        <a:t>長瀬産業</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bl>
          </a:graphicData>
        </a:graphic>
      </p:graphicFrame>
      <p:sp>
        <p:nvSpPr>
          <p:cNvPr id="15" name="テキスト ボックス 14"/>
          <p:cNvSpPr txBox="1"/>
          <p:nvPr/>
        </p:nvSpPr>
        <p:spPr bwMode="auto">
          <a:xfrm>
            <a:off x="4719066" y="2093285"/>
            <a:ext cx="5810822" cy="307777"/>
          </a:xfrm>
          <a:prstGeom prst="rect">
            <a:avLst/>
          </a:prstGeom>
          <a:noFill/>
          <a:ln w="9525">
            <a:noFill/>
            <a:miter lim="800000"/>
            <a:headEnd/>
            <a:tailEnd/>
          </a:ln>
        </p:spPr>
        <p:txBody>
          <a:bodyPr wrap="none" rtlCol="0">
            <a:spAutoFit/>
          </a:bodyPr>
          <a:lstStyle/>
          <a:p>
            <a:r>
              <a:rPr lang="ja-JP" altLang="ja-JP" sz="14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en-US" altLang="ja-JP" sz="14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a:t>
            </a:r>
            <a:r>
              <a:rPr lang="ja-JP" altLang="en-US" sz="14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リスト記載順。コミットとは、</a:t>
            </a:r>
            <a:r>
              <a:rPr lang="en-US" altLang="ja-JP" sz="14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2</a:t>
            </a:r>
            <a:r>
              <a:rPr lang="ja-JP" altLang="en-US" sz="14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年以内に</a:t>
            </a:r>
            <a:r>
              <a:rPr lang="en-US" altLang="ja-JP" sz="14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SBT</a:t>
            </a:r>
            <a:r>
              <a:rPr lang="ja-JP" altLang="en-US" sz="14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認定を取得すると宣言すること</a:t>
            </a:r>
          </a:p>
        </p:txBody>
      </p:sp>
      <p:sp>
        <p:nvSpPr>
          <p:cNvPr id="2" name="テキスト ボックス 1">
            <a:extLst>
              <a:ext uri="{FF2B5EF4-FFF2-40B4-BE49-F238E27FC236}">
                <a16:creationId xmlns:a16="http://schemas.microsoft.com/office/drawing/2014/main" id="{8DE68C76-CFF4-4307-86EF-C76661560ABD}"/>
              </a:ext>
            </a:extLst>
          </p:cNvPr>
          <p:cNvSpPr txBox="1">
            <a:spLocks noChangeArrowheads="1"/>
          </p:cNvSpPr>
          <p:nvPr/>
        </p:nvSpPr>
        <p:spPr bwMode="auto">
          <a:xfrm>
            <a:off x="485905" y="7198038"/>
            <a:ext cx="9633520" cy="262059"/>
          </a:xfrm>
          <a:prstGeom prst="rect">
            <a:avLst/>
          </a:prstGeom>
          <a:noFill/>
          <a:ln>
            <a:noFill/>
          </a:ln>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marL="365125" lvl="0" indent="-365125" eaLnBrk="1" hangingPunct="1">
              <a:lnSpc>
                <a:spcPts val="1500"/>
              </a:lnSpc>
              <a:defRPr/>
            </a:pPr>
            <a:r>
              <a:rPr lang="en-US" altLang="ja-JP" sz="1000" b="0" dirty="0">
                <a:solidFill>
                  <a:srgbClr val="000000"/>
                </a:solidFill>
                <a:latin typeface="Meiryo UI" pitchFamily="50" charset="-128"/>
                <a:ea typeface="Meiryo UI" pitchFamily="50" charset="-128"/>
                <a:cs typeface="Meiryo UI" pitchFamily="50" charset="-128"/>
              </a:rPr>
              <a:t>[</a:t>
            </a:r>
            <a:r>
              <a:rPr lang="ja-JP" altLang="en-US" sz="1000" b="0" dirty="0">
                <a:solidFill>
                  <a:srgbClr val="000000"/>
                </a:solidFill>
                <a:latin typeface="Meiryo UI" pitchFamily="50" charset="-128"/>
                <a:ea typeface="Meiryo UI" pitchFamily="50" charset="-128"/>
                <a:cs typeface="Meiryo UI" pitchFamily="50" charset="-128"/>
              </a:rPr>
              <a:t>出所</a:t>
            </a:r>
            <a:r>
              <a:rPr lang="en-US" altLang="ja-JP" sz="1000" b="0" dirty="0">
                <a:solidFill>
                  <a:srgbClr val="000000"/>
                </a:solidFill>
                <a:latin typeface="Meiryo UI" pitchFamily="50" charset="-128"/>
                <a:ea typeface="Meiryo UI" pitchFamily="50" charset="-128"/>
                <a:cs typeface="Meiryo UI" pitchFamily="50" charset="-128"/>
              </a:rPr>
              <a:t>]CDP</a:t>
            </a:r>
            <a:r>
              <a:rPr lang="ja-JP" altLang="en-US" sz="1000" b="0" dirty="0">
                <a:solidFill>
                  <a:srgbClr val="000000"/>
                </a:solidFill>
                <a:latin typeface="Meiryo UI" pitchFamily="50" charset="-128"/>
                <a:ea typeface="Meiryo UI" pitchFamily="50" charset="-128"/>
                <a:cs typeface="Meiryo UI" pitchFamily="50" charset="-128"/>
              </a:rPr>
              <a:t>ホームページ：</a:t>
            </a:r>
            <a:r>
              <a:rPr lang="en-US" altLang="ja-JP" sz="1000" b="0" dirty="0">
                <a:solidFill>
                  <a:srgbClr val="000000"/>
                </a:solidFill>
                <a:latin typeface="Meiryo UI" pitchFamily="50" charset="-128"/>
                <a:ea typeface="Meiryo UI" pitchFamily="50" charset="-128"/>
                <a:cs typeface="Meiryo UI" pitchFamily="50" charset="-128"/>
              </a:rPr>
              <a:t>The A List 2023</a:t>
            </a:r>
            <a:r>
              <a:rPr lang="ja-JP" altLang="en-US" sz="1000" b="0" dirty="0">
                <a:solidFill>
                  <a:srgbClr val="000000"/>
                </a:solidFill>
                <a:latin typeface="Meiryo UI" pitchFamily="50" charset="-128"/>
                <a:ea typeface="Meiryo UI" pitchFamily="50" charset="-128"/>
                <a:cs typeface="Meiryo UI" pitchFamily="50" charset="-128"/>
              </a:rPr>
              <a:t>（</a:t>
            </a:r>
            <a:r>
              <a:rPr lang="en-US" altLang="ja-JP" sz="1000" b="0" dirty="0">
                <a:solidFill>
                  <a:srgbClr val="000000"/>
                </a:solidFill>
                <a:latin typeface="Meiryo UI" pitchFamily="50" charset="-128"/>
                <a:ea typeface="Meiryo UI" pitchFamily="50" charset="-128"/>
                <a:cs typeface="Meiryo UI" pitchFamily="50" charset="-128"/>
              </a:rPr>
              <a:t>https://www.cdp.net/en/companies/companies-scores</a:t>
            </a:r>
            <a:r>
              <a:rPr lang="ja-JP" altLang="en-US" sz="1000" dirty="0">
                <a:solidFill>
                  <a:srgbClr val="000000"/>
                </a:solidFill>
                <a:latin typeface="Meiryo UI" pitchFamily="50" charset="-128"/>
                <a:ea typeface="Meiryo UI" pitchFamily="50" charset="-128"/>
                <a:cs typeface="Meiryo UI" pitchFamily="50" charset="-128"/>
              </a:rPr>
              <a:t>）より作成</a:t>
            </a:r>
            <a:endParaRPr lang="en-US" altLang="ja-JP" sz="1000" dirty="0">
              <a:solidFill>
                <a:srgbClr val="000000"/>
              </a:solidFill>
              <a:latin typeface="Meiryo UI" pitchFamily="50" charset="-128"/>
              <a:ea typeface="Meiryo UI" pitchFamily="50" charset="-128"/>
              <a:cs typeface="Meiryo UI" pitchFamily="50" charset="-128"/>
            </a:endParaRPr>
          </a:p>
        </p:txBody>
      </p:sp>
    </p:spTree>
    <p:extLst>
      <p:ext uri="{BB962C8B-B14F-4D97-AF65-F5344CB8AC3E}">
        <p14:creationId xmlns:p14="http://schemas.microsoft.com/office/powerpoint/2010/main" val="678410301"/>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SBT</a:t>
            </a:r>
            <a:r>
              <a:rPr kumimoji="1" lang="ja-JP" altLang="en-US" dirty="0"/>
              <a:t>の基本要件　</a:t>
            </a:r>
            <a:r>
              <a:rPr lang="en-US" altLang="ja-JP" dirty="0"/>
              <a:t>2.</a:t>
            </a:r>
            <a:r>
              <a:rPr lang="ja-JP" altLang="en-US" dirty="0"/>
              <a:t>手法の有効性</a:t>
            </a:r>
            <a:endParaRPr kumimoji="1" lang="ja-JP" altLang="en-US" dirty="0"/>
          </a:p>
        </p:txBody>
      </p:sp>
      <p:sp>
        <p:nvSpPr>
          <p:cNvPr id="4" name="テキスト ボックス 47"/>
          <p:cNvSpPr txBox="1">
            <a:spLocks noChangeArrowheads="1"/>
          </p:cNvSpPr>
          <p:nvPr/>
        </p:nvSpPr>
        <p:spPr bwMode="auto">
          <a:xfrm>
            <a:off x="349979" y="1293912"/>
            <a:ext cx="9793410" cy="2323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1pPr>
            <a:lvl2pPr marL="742950" indent="-285750"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2pPr>
            <a:lvl3pPr marL="1143000" indent="-228600"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3pPr>
            <a:lvl4pPr marL="1600200" indent="-228600"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4pPr>
            <a:lvl5pPr marL="2057400" indent="-228600"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5pPr>
            <a:lvl6pPr marL="2514600" indent="-228600" eaLnBrk="0" fontAlgn="base" hangingPunct="0">
              <a:spcBef>
                <a:spcPct val="0"/>
              </a:spcBef>
              <a:spcAft>
                <a:spcPct val="0"/>
              </a:spcAft>
              <a:defRPr kumimoji="1" sz="1300">
                <a:solidFill>
                  <a:schemeClr val="tx1"/>
                </a:solidFill>
                <a:latin typeface="HGP創英角ｺﾞｼｯｸUB" panose="020B0900000000000000" pitchFamily="50" charset="-128"/>
                <a:ea typeface="HGP創英角ｺﾞｼｯｸUB" panose="020B0900000000000000" pitchFamily="50" charset="-128"/>
              </a:defRPr>
            </a:lvl6pPr>
            <a:lvl7pPr marL="2971800" indent="-228600" eaLnBrk="0" fontAlgn="base" hangingPunct="0">
              <a:spcBef>
                <a:spcPct val="0"/>
              </a:spcBef>
              <a:spcAft>
                <a:spcPct val="0"/>
              </a:spcAft>
              <a:defRPr kumimoji="1" sz="1300">
                <a:solidFill>
                  <a:schemeClr val="tx1"/>
                </a:solidFill>
                <a:latin typeface="HGP創英角ｺﾞｼｯｸUB" panose="020B0900000000000000" pitchFamily="50" charset="-128"/>
                <a:ea typeface="HGP創英角ｺﾞｼｯｸUB" panose="020B0900000000000000" pitchFamily="50" charset="-128"/>
              </a:defRPr>
            </a:lvl7pPr>
            <a:lvl8pPr marL="3429000" indent="-228600" eaLnBrk="0" fontAlgn="base" hangingPunct="0">
              <a:spcBef>
                <a:spcPct val="0"/>
              </a:spcBef>
              <a:spcAft>
                <a:spcPct val="0"/>
              </a:spcAft>
              <a:defRPr kumimoji="1" sz="1300">
                <a:solidFill>
                  <a:schemeClr val="tx1"/>
                </a:solidFill>
                <a:latin typeface="HGP創英角ｺﾞｼｯｸUB" panose="020B0900000000000000" pitchFamily="50" charset="-128"/>
                <a:ea typeface="HGP創英角ｺﾞｼｯｸUB" panose="020B0900000000000000" pitchFamily="50" charset="-128"/>
              </a:defRPr>
            </a:lvl8pPr>
            <a:lvl9pPr marL="3886200" indent="-228600" eaLnBrk="0" fontAlgn="base" hangingPunct="0">
              <a:spcBef>
                <a:spcPct val="0"/>
              </a:spcBef>
              <a:spcAft>
                <a:spcPct val="0"/>
              </a:spcAft>
              <a:defRPr kumimoji="1" sz="1300">
                <a:solidFill>
                  <a:schemeClr val="tx1"/>
                </a:solidFill>
                <a:latin typeface="HGP創英角ｺﾞｼｯｸUB" panose="020B0900000000000000" pitchFamily="50" charset="-128"/>
                <a:ea typeface="HGP創英角ｺﾞｼｯｸUB" panose="020B0900000000000000" pitchFamily="50" charset="-128"/>
              </a:defRPr>
            </a:lvl9pPr>
          </a:lstStyle>
          <a:p>
            <a:pPr eaLnBrk="1" hangingPunct="1">
              <a:spcBef>
                <a:spcPts val="600"/>
              </a:spcBef>
              <a:defRPr/>
            </a:pPr>
            <a:r>
              <a:rPr lang="ja-JP" altLang="en-US" sz="2800" b="1" dirty="0">
                <a:solidFill>
                  <a:srgbClr val="000000"/>
                </a:solidFill>
                <a:latin typeface="Meiryo UI" panose="020B0604030504040204" pitchFamily="50" charset="-128"/>
                <a:ea typeface="Meiryo UI" panose="020B0604030504040204" pitchFamily="50" charset="-128"/>
              </a:rPr>
              <a:t>（必須事項）</a:t>
            </a:r>
            <a:endParaRPr lang="en-US" altLang="ja-JP" sz="2800" b="1" dirty="0">
              <a:solidFill>
                <a:srgbClr val="000000"/>
              </a:solidFill>
              <a:latin typeface="Meiryo UI" panose="020B0604030504040204" pitchFamily="50" charset="-128"/>
              <a:ea typeface="Meiryo UI" panose="020B0604030504040204" pitchFamily="50" charset="-128"/>
            </a:endParaRPr>
          </a:p>
          <a:p>
            <a:pPr marL="457200" indent="-457200" eaLnBrk="1" hangingPunct="1">
              <a:spcBef>
                <a:spcPts val="600"/>
              </a:spcBef>
              <a:buClr>
                <a:schemeClr val="tx1"/>
              </a:buClr>
              <a:buFont typeface="Wingdings" panose="05000000000000000000" pitchFamily="2" charset="2"/>
              <a:buChar char="Ø"/>
              <a:defRPr/>
            </a:pPr>
            <a:r>
              <a:rPr lang="ja-JP" altLang="en-US" sz="2800" dirty="0">
                <a:latin typeface="Meiryo UI" panose="020B0604030504040204" pitchFamily="50" charset="-128"/>
                <a:ea typeface="Meiryo UI" panose="020B0604030504040204" pitchFamily="50" charset="-128"/>
              </a:rPr>
              <a:t>目標は、最新の方法やツールによって計算されていなくてはならない。古いバージョンのツールや方法を利用して計算した目標については、改訂または関連する部門別ツールの発行後</a:t>
            </a:r>
            <a:r>
              <a:rPr lang="en-US" altLang="ja-JP" sz="2800" dirty="0">
                <a:latin typeface="Meiryo UI" panose="020B0604030504040204" pitchFamily="50" charset="-128"/>
                <a:ea typeface="Meiryo UI" panose="020B0604030504040204" pitchFamily="50" charset="-128"/>
              </a:rPr>
              <a:t>6</a:t>
            </a:r>
            <a:r>
              <a:rPr lang="ja-JP" altLang="en-US" sz="2800" dirty="0">
                <a:latin typeface="Meiryo UI" panose="020B0604030504040204" pitchFamily="50" charset="-128"/>
                <a:ea typeface="Meiryo UI" panose="020B0604030504040204" pitchFamily="50" charset="-128"/>
              </a:rPr>
              <a:t>か月以内に正式提出をしたときのみ有効。</a:t>
            </a:r>
          </a:p>
        </p:txBody>
      </p:sp>
      <p:sp>
        <p:nvSpPr>
          <p:cNvPr id="6" name="テキスト ボックス 5"/>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科学に基づく目標（</a:t>
            </a:r>
            <a:r>
              <a:rPr lang="en-US" altLang="ja-JP" sz="900" dirty="0">
                <a:solidFill>
                  <a:srgbClr val="000000"/>
                </a:solidFill>
                <a:latin typeface="Meiryo UI" pitchFamily="50" charset="-128"/>
                <a:ea typeface="Meiryo UI" pitchFamily="50" charset="-128"/>
                <a:cs typeface="Meiryo UI" pitchFamily="50" charset="-128"/>
              </a:rPr>
              <a:t>SBT</a:t>
            </a:r>
            <a:r>
              <a:rPr lang="ja-JP" altLang="en-US" sz="900" dirty="0">
                <a:solidFill>
                  <a:srgbClr val="000000"/>
                </a:solidFill>
                <a:latin typeface="Meiryo UI" pitchFamily="50" charset="-128"/>
                <a:ea typeface="Meiryo UI" pitchFamily="50" charset="-128"/>
                <a:cs typeface="Meiryo UI" pitchFamily="50" charset="-128"/>
              </a:rPr>
              <a:t>）要件と推奨事項 バージョン</a:t>
            </a:r>
            <a:r>
              <a:rPr lang="en-US" altLang="ja-JP" sz="900" dirty="0">
                <a:solidFill>
                  <a:srgbClr val="000000"/>
                </a:solidFill>
                <a:latin typeface="Meiryo UI" pitchFamily="50" charset="-128"/>
                <a:ea typeface="Meiryo UI" pitchFamily="50" charset="-128"/>
                <a:cs typeface="Meiryo UI" pitchFamily="50" charset="-128"/>
              </a:rPr>
              <a:t>5.0</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https://sciencebasedtargets.org/resources/files/SBTi-criteria-JP</a:t>
            </a:r>
            <a:r>
              <a:rPr lang="en-US" altLang="ja-JP" sz="900" dirty="0">
                <a:solidFill>
                  <a:srgbClr val="000000"/>
                </a:solidFill>
                <a:latin typeface="Meiryo UI" pitchFamily="50" charset="-128"/>
                <a:ea typeface="Meiryo UI" pitchFamily="50" charset="-128"/>
                <a:cs typeface="Meiryo UI" pitchFamily="50" charset="-128"/>
              </a:rPr>
              <a:t>.pdf</a:t>
            </a:r>
            <a:r>
              <a:rPr lang="ja-JP" altLang="en-US" sz="900" dirty="0">
                <a:solidFill>
                  <a:srgbClr val="000000"/>
                </a:solidFill>
                <a:latin typeface="Meiryo UI" pitchFamily="50" charset="-128"/>
                <a:ea typeface="Meiryo UI" pitchFamily="50" charset="-128"/>
                <a:cs typeface="Meiryo UI" pitchFamily="50" charset="-128"/>
              </a:rPr>
              <a:t>）より作成</a:t>
            </a:r>
          </a:p>
        </p:txBody>
      </p:sp>
    </p:spTree>
    <p:extLst>
      <p:ext uri="{BB962C8B-B14F-4D97-AF65-F5344CB8AC3E}">
        <p14:creationId xmlns:p14="http://schemas.microsoft.com/office/powerpoint/2010/main" val="1569642487"/>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SBT</a:t>
            </a:r>
            <a:r>
              <a:rPr kumimoji="1" lang="ja-JP" altLang="en-US" dirty="0"/>
              <a:t>の基本要件　</a:t>
            </a:r>
            <a:r>
              <a:rPr lang="en-US" altLang="ja-JP" dirty="0"/>
              <a:t>3.</a:t>
            </a:r>
            <a:r>
              <a:rPr lang="ja-JP" altLang="en-US" dirty="0"/>
              <a:t>排出量算定の必要</a:t>
            </a:r>
            <a:r>
              <a:rPr lang="ja-JP" altLang="en-US"/>
              <a:t>要件 </a:t>
            </a:r>
            <a:r>
              <a:rPr lang="en-US" altLang="ja-JP"/>
              <a:t>1/3</a:t>
            </a:r>
            <a:endParaRPr kumimoji="1" lang="ja-JP" altLang="en-US" dirty="0"/>
          </a:p>
        </p:txBody>
      </p:sp>
      <p:sp>
        <p:nvSpPr>
          <p:cNvPr id="4" name="テキスト ボックス 47"/>
          <p:cNvSpPr txBox="1">
            <a:spLocks noChangeArrowheads="1"/>
          </p:cNvSpPr>
          <p:nvPr/>
        </p:nvSpPr>
        <p:spPr bwMode="auto">
          <a:xfrm>
            <a:off x="349979" y="1293912"/>
            <a:ext cx="9793410" cy="5632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1pPr>
            <a:lvl2pPr marL="742950" indent="-285750"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2pPr>
            <a:lvl3pPr marL="1143000" indent="-228600"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3pPr>
            <a:lvl4pPr marL="1600200" indent="-228600"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4pPr>
            <a:lvl5pPr marL="2057400" indent="-228600"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5pPr>
            <a:lvl6pPr marL="2514600" indent="-228600" eaLnBrk="0" fontAlgn="base" hangingPunct="0">
              <a:spcBef>
                <a:spcPct val="0"/>
              </a:spcBef>
              <a:spcAft>
                <a:spcPct val="0"/>
              </a:spcAft>
              <a:defRPr kumimoji="1" sz="1300">
                <a:solidFill>
                  <a:schemeClr val="tx1"/>
                </a:solidFill>
                <a:latin typeface="HGP創英角ｺﾞｼｯｸUB" panose="020B0900000000000000" pitchFamily="50" charset="-128"/>
                <a:ea typeface="HGP創英角ｺﾞｼｯｸUB" panose="020B0900000000000000" pitchFamily="50" charset="-128"/>
              </a:defRPr>
            </a:lvl6pPr>
            <a:lvl7pPr marL="2971800" indent="-228600" eaLnBrk="0" fontAlgn="base" hangingPunct="0">
              <a:spcBef>
                <a:spcPct val="0"/>
              </a:spcBef>
              <a:spcAft>
                <a:spcPct val="0"/>
              </a:spcAft>
              <a:defRPr kumimoji="1" sz="1300">
                <a:solidFill>
                  <a:schemeClr val="tx1"/>
                </a:solidFill>
                <a:latin typeface="HGP創英角ｺﾞｼｯｸUB" panose="020B0900000000000000" pitchFamily="50" charset="-128"/>
                <a:ea typeface="HGP創英角ｺﾞｼｯｸUB" panose="020B0900000000000000" pitchFamily="50" charset="-128"/>
              </a:defRPr>
            </a:lvl7pPr>
            <a:lvl8pPr marL="3429000" indent="-228600" eaLnBrk="0" fontAlgn="base" hangingPunct="0">
              <a:spcBef>
                <a:spcPct val="0"/>
              </a:spcBef>
              <a:spcAft>
                <a:spcPct val="0"/>
              </a:spcAft>
              <a:defRPr kumimoji="1" sz="1300">
                <a:solidFill>
                  <a:schemeClr val="tx1"/>
                </a:solidFill>
                <a:latin typeface="HGP創英角ｺﾞｼｯｸUB" panose="020B0900000000000000" pitchFamily="50" charset="-128"/>
                <a:ea typeface="HGP創英角ｺﾞｼｯｸUB" panose="020B0900000000000000" pitchFamily="50" charset="-128"/>
              </a:defRPr>
            </a:lvl8pPr>
            <a:lvl9pPr marL="3886200" indent="-228600" eaLnBrk="0" fontAlgn="base" hangingPunct="0">
              <a:spcBef>
                <a:spcPct val="0"/>
              </a:spcBef>
              <a:spcAft>
                <a:spcPct val="0"/>
              </a:spcAft>
              <a:defRPr kumimoji="1" sz="1300">
                <a:solidFill>
                  <a:schemeClr val="tx1"/>
                </a:solidFill>
                <a:latin typeface="HGP創英角ｺﾞｼｯｸUB" panose="020B0900000000000000" pitchFamily="50" charset="-128"/>
                <a:ea typeface="HGP創英角ｺﾞｼｯｸUB" panose="020B0900000000000000" pitchFamily="50" charset="-128"/>
              </a:defRPr>
            </a:lvl9pPr>
          </a:lstStyle>
          <a:p>
            <a:pPr eaLnBrk="1" hangingPunct="1">
              <a:spcBef>
                <a:spcPts val="600"/>
              </a:spcBef>
              <a:defRPr/>
            </a:pPr>
            <a:r>
              <a:rPr lang="ja-JP" altLang="en-US" sz="2800" b="1" dirty="0">
                <a:solidFill>
                  <a:srgbClr val="000000"/>
                </a:solidFill>
                <a:latin typeface="Meiryo UI" panose="020B0604030504040204" pitchFamily="50" charset="-128"/>
                <a:ea typeface="Meiryo UI" panose="020B0604030504040204" pitchFamily="50" charset="-128"/>
              </a:rPr>
              <a:t>（必須事項）</a:t>
            </a:r>
            <a:endParaRPr lang="en-US" altLang="ja-JP" sz="2800" b="1" dirty="0">
              <a:solidFill>
                <a:srgbClr val="000000"/>
              </a:solidFill>
              <a:latin typeface="Meiryo UI" panose="020B0604030504040204" pitchFamily="50" charset="-128"/>
              <a:ea typeface="Meiryo UI" panose="020B0604030504040204" pitchFamily="50" charset="-128"/>
            </a:endParaRPr>
          </a:p>
          <a:p>
            <a:pPr marL="457200" indent="-457200">
              <a:spcBef>
                <a:spcPts val="600"/>
              </a:spcBef>
              <a:buFont typeface="Wingdings" pitchFamily="2" charset="2"/>
              <a:buChar char="Ø"/>
              <a:defRPr/>
            </a:pPr>
            <a:r>
              <a:rPr lang="ja-JP" altLang="en-US" sz="2400" dirty="0">
                <a:solidFill>
                  <a:prstClr val="black"/>
                </a:solidFill>
                <a:latin typeface="Meiryo UI" panose="020B0604030504040204" pitchFamily="50" charset="-128"/>
                <a:ea typeface="Meiryo UI" panose="020B0604030504040204" pitchFamily="50" charset="-128"/>
              </a:rPr>
              <a:t>企業は基準年の排出量や</a:t>
            </a:r>
            <a:r>
              <a:rPr lang="en-US" altLang="ja-JP" sz="2400" dirty="0">
                <a:solidFill>
                  <a:prstClr val="black"/>
                </a:solidFill>
                <a:latin typeface="Meiryo UI" panose="020B0604030504040204" pitchFamily="50" charset="-128"/>
                <a:ea typeface="Meiryo UI" panose="020B0604030504040204" pitchFamily="50" charset="-128"/>
              </a:rPr>
              <a:t>SBT</a:t>
            </a:r>
            <a:r>
              <a:rPr lang="ja-JP" altLang="en-US" sz="2400" dirty="0">
                <a:solidFill>
                  <a:prstClr val="black"/>
                </a:solidFill>
                <a:latin typeface="Meiryo UI" panose="020B0604030504040204" pitchFamily="50" charset="-128"/>
                <a:ea typeface="Meiryo UI" panose="020B0604030504040204" pitchFamily="50" charset="-128"/>
              </a:rPr>
              <a:t>達成の度合を検証するために、</a:t>
            </a:r>
            <a:r>
              <a:rPr lang="en-US" altLang="ja-JP" sz="2400" dirty="0">
                <a:solidFill>
                  <a:prstClr val="black"/>
                </a:solidFill>
                <a:latin typeface="Meiryo UI" panose="020B0604030504040204" pitchFamily="50" charset="-128"/>
                <a:ea typeface="Meiryo UI" panose="020B0604030504040204" pitchFamily="50" charset="-128"/>
              </a:rPr>
              <a:t>GHG</a:t>
            </a:r>
            <a:r>
              <a:rPr lang="ja-JP" altLang="en-US" sz="2400" dirty="0">
                <a:solidFill>
                  <a:prstClr val="black"/>
                </a:solidFill>
                <a:latin typeface="Meiryo UI" panose="020B0604030504040204" pitchFamily="50" charset="-128"/>
                <a:ea typeface="Meiryo UI" panose="020B0604030504040204" pitchFamily="50" charset="-128"/>
              </a:rPr>
              <a:t>プロトコル</a:t>
            </a:r>
            <a:r>
              <a:rPr lang="en-US" altLang="ja-JP" sz="2400" dirty="0">
                <a:solidFill>
                  <a:prstClr val="black"/>
                </a:solidFill>
                <a:latin typeface="Meiryo UI" panose="020B0604030504040204" pitchFamily="50" charset="-128"/>
                <a:ea typeface="Meiryo UI" panose="020B0604030504040204" pitchFamily="50" charset="-128"/>
              </a:rPr>
              <a:t>Scope2</a:t>
            </a:r>
            <a:r>
              <a:rPr lang="ja-JP" altLang="en-US" sz="2400" dirty="0">
                <a:solidFill>
                  <a:prstClr val="black"/>
                </a:solidFill>
                <a:latin typeface="Meiryo UI" panose="020B0604030504040204" pitchFamily="50" charset="-128"/>
                <a:ea typeface="Meiryo UI" panose="020B0604030504040204" pitchFamily="50" charset="-128"/>
              </a:rPr>
              <a:t>ガイダンスの</a:t>
            </a:r>
            <a:r>
              <a:rPr lang="ja-JP" altLang="en-US" sz="2400" b="1" dirty="0">
                <a:solidFill>
                  <a:srgbClr val="FF0000"/>
                </a:solidFill>
                <a:latin typeface="Meiryo UI" panose="020B0604030504040204" pitchFamily="50" charset="-128"/>
                <a:ea typeface="Meiryo UI" panose="020B0604030504040204" pitchFamily="50" charset="-128"/>
              </a:rPr>
              <a:t>ロケーション基準、マーケット基準のどちらを利用しているのかを開示</a:t>
            </a:r>
            <a:r>
              <a:rPr lang="ja-JP" altLang="en-US" sz="2400" dirty="0">
                <a:solidFill>
                  <a:prstClr val="black"/>
                </a:solidFill>
                <a:latin typeface="Meiryo UI" panose="020B0604030504040204" pitchFamily="50" charset="-128"/>
                <a:ea typeface="Meiryo UI" panose="020B0604030504040204" pitchFamily="50" charset="-128"/>
              </a:rPr>
              <a:t>する必要がある。なお</a:t>
            </a:r>
            <a:r>
              <a:rPr lang="en-US" altLang="ja-JP" sz="2400" dirty="0">
                <a:solidFill>
                  <a:prstClr val="black"/>
                </a:solidFill>
                <a:latin typeface="Meiryo UI" panose="020B0604030504040204" pitchFamily="50" charset="-128"/>
                <a:ea typeface="Meiryo UI" panose="020B0604030504040204" pitchFamily="50" charset="-128"/>
              </a:rPr>
              <a:t>SBT</a:t>
            </a:r>
            <a:r>
              <a:rPr lang="ja-JP" altLang="en-US" sz="2400" dirty="0">
                <a:solidFill>
                  <a:prstClr val="black"/>
                </a:solidFill>
                <a:latin typeface="Meiryo UI" panose="020B0604030504040204" pitchFamily="50" charset="-128"/>
                <a:ea typeface="Meiryo UI" panose="020B0604030504040204" pitchFamily="50" charset="-128"/>
              </a:rPr>
              <a:t>の設定と進捗の把握には、同一の</a:t>
            </a:r>
            <a:r>
              <a:rPr lang="en-US" altLang="ja-JP" sz="2400" dirty="0">
                <a:solidFill>
                  <a:prstClr val="black"/>
                </a:solidFill>
                <a:latin typeface="Meiryo UI" panose="020B0604030504040204" pitchFamily="50" charset="-128"/>
                <a:ea typeface="Meiryo UI" panose="020B0604030504040204" pitchFamily="50" charset="-128"/>
              </a:rPr>
              <a:t>Scope2</a:t>
            </a:r>
            <a:r>
              <a:rPr lang="ja-JP" altLang="en-US" sz="2400" dirty="0">
                <a:solidFill>
                  <a:prstClr val="black"/>
                </a:solidFill>
                <a:latin typeface="Meiryo UI" panose="020B0604030504040204" pitchFamily="50" charset="-128"/>
                <a:ea typeface="Meiryo UI" panose="020B0604030504040204" pitchFamily="50" charset="-128"/>
              </a:rPr>
              <a:t>算定アプローチを使用するものとする。</a:t>
            </a:r>
            <a:endParaRPr lang="en-US" altLang="ja-JP" sz="2400" dirty="0">
              <a:solidFill>
                <a:prstClr val="black"/>
              </a:solidFill>
              <a:latin typeface="Meiryo UI" panose="020B0604030504040204" pitchFamily="50" charset="-128"/>
              <a:ea typeface="Meiryo UI" panose="020B0604030504040204" pitchFamily="50" charset="-128"/>
            </a:endParaRPr>
          </a:p>
          <a:p>
            <a:pPr marL="457200" indent="-457200">
              <a:spcBef>
                <a:spcPts val="600"/>
              </a:spcBef>
              <a:buFont typeface="Wingdings" pitchFamily="2" charset="2"/>
              <a:buChar char="Ø"/>
              <a:defRPr/>
            </a:pPr>
            <a:r>
              <a:rPr lang="en-US" altLang="ja-JP" sz="2400" dirty="0">
                <a:solidFill>
                  <a:prstClr val="black"/>
                </a:solidFill>
                <a:latin typeface="Meiryo UI" panose="020B0604030504040204" pitchFamily="50" charset="-128"/>
                <a:ea typeface="Meiryo UI" panose="020B0604030504040204" pitchFamily="50" charset="-128"/>
              </a:rPr>
              <a:t>GHG</a:t>
            </a:r>
            <a:r>
              <a:rPr lang="ja-JP" altLang="en-US" sz="2400" dirty="0">
                <a:solidFill>
                  <a:prstClr val="black"/>
                </a:solidFill>
                <a:latin typeface="Meiryo UI" panose="020B0604030504040204" pitchFamily="50" charset="-128"/>
                <a:ea typeface="Meiryo UI" panose="020B0604030504040204" pitchFamily="50" charset="-128"/>
              </a:rPr>
              <a:t>プロトコル企業バリューチェーン（</a:t>
            </a:r>
            <a:r>
              <a:rPr lang="en-US" altLang="ja-JP" sz="2400" dirty="0">
                <a:solidFill>
                  <a:prstClr val="black"/>
                </a:solidFill>
                <a:latin typeface="Meiryo UI" panose="020B0604030504040204" pitchFamily="50" charset="-128"/>
                <a:ea typeface="Meiryo UI" panose="020B0604030504040204" pitchFamily="50" charset="-128"/>
              </a:rPr>
              <a:t>Scope3</a:t>
            </a:r>
            <a:r>
              <a:rPr lang="ja-JP" altLang="en-US" sz="2400" dirty="0">
                <a:solidFill>
                  <a:prstClr val="black"/>
                </a:solidFill>
                <a:latin typeface="Meiryo UI" panose="020B0604030504040204" pitchFamily="50" charset="-128"/>
                <a:ea typeface="Meiryo UI" panose="020B0604030504040204" pitchFamily="50" charset="-128"/>
              </a:rPr>
              <a:t>）算定報告基準に則り、</a:t>
            </a:r>
            <a:r>
              <a:rPr lang="en-US" altLang="ja-JP" sz="2400" dirty="0">
                <a:solidFill>
                  <a:prstClr val="black"/>
                </a:solidFill>
                <a:latin typeface="Meiryo UI" panose="020B0604030504040204" pitchFamily="50" charset="-128"/>
                <a:ea typeface="Meiryo UI" panose="020B0604030504040204" pitchFamily="50" charset="-128"/>
              </a:rPr>
              <a:t>Scope3</a:t>
            </a:r>
            <a:r>
              <a:rPr lang="ja-JP" altLang="en-US" sz="2400" dirty="0">
                <a:solidFill>
                  <a:prstClr val="black"/>
                </a:solidFill>
                <a:latin typeface="Meiryo UI" panose="020B0604030504040204" pitchFamily="50" charset="-128"/>
                <a:ea typeface="Meiryo UI" panose="020B0604030504040204" pitchFamily="50" charset="-128"/>
              </a:rPr>
              <a:t>各カテゴリの割合を調べるため、すべての関連する</a:t>
            </a:r>
            <a:r>
              <a:rPr lang="en-US" altLang="ja-JP" sz="2400" dirty="0">
                <a:solidFill>
                  <a:prstClr val="black"/>
                </a:solidFill>
                <a:latin typeface="Meiryo UI" panose="020B0604030504040204" pitchFamily="50" charset="-128"/>
                <a:ea typeface="Meiryo UI" panose="020B0604030504040204" pitchFamily="50" charset="-128"/>
              </a:rPr>
              <a:t>Scope3</a:t>
            </a:r>
            <a:r>
              <a:rPr lang="ja-JP" altLang="en-US" sz="2400" dirty="0">
                <a:solidFill>
                  <a:prstClr val="black"/>
                </a:solidFill>
                <a:latin typeface="Meiryo UI" panose="020B0604030504040204" pitchFamily="50" charset="-128"/>
                <a:ea typeface="Meiryo UI" panose="020B0604030504040204" pitchFamily="50" charset="-128"/>
              </a:rPr>
              <a:t>カテゴリの</a:t>
            </a:r>
            <a:r>
              <a:rPr lang="en-US" altLang="ja-JP" sz="2400" dirty="0">
                <a:solidFill>
                  <a:prstClr val="black"/>
                </a:solidFill>
                <a:latin typeface="Meiryo UI" panose="020B0604030504040204" pitchFamily="50" charset="-128"/>
                <a:ea typeface="Meiryo UI" panose="020B0604030504040204" pitchFamily="50" charset="-128"/>
              </a:rPr>
              <a:t>Scope3</a:t>
            </a:r>
            <a:r>
              <a:rPr lang="ja-JP" altLang="en-US" sz="2400" dirty="0">
                <a:solidFill>
                  <a:prstClr val="black"/>
                </a:solidFill>
                <a:latin typeface="Meiryo UI" panose="020B0604030504040204" pitchFamily="50" charset="-128"/>
                <a:ea typeface="Meiryo UI" panose="020B0604030504040204" pitchFamily="50" charset="-128"/>
              </a:rPr>
              <a:t>スクリーニングを実施する必要がある。</a:t>
            </a:r>
            <a:endParaRPr lang="en-US" altLang="ja-JP" sz="2400" dirty="0">
              <a:solidFill>
                <a:prstClr val="black"/>
              </a:solidFill>
              <a:latin typeface="Meiryo UI" panose="020B0604030504040204" pitchFamily="50" charset="-128"/>
              <a:ea typeface="Meiryo UI" panose="020B0604030504040204" pitchFamily="50" charset="-128"/>
            </a:endParaRPr>
          </a:p>
          <a:p>
            <a:pPr marL="457200" indent="-457200">
              <a:spcBef>
                <a:spcPts val="600"/>
              </a:spcBef>
              <a:buClr>
                <a:schemeClr val="tx1"/>
              </a:buClr>
              <a:buFont typeface="Wingdings" pitchFamily="2" charset="2"/>
              <a:buChar char="Ø"/>
              <a:defRPr/>
            </a:pPr>
            <a:r>
              <a:rPr lang="ja-JP" altLang="en-US" sz="2400" b="1" dirty="0">
                <a:solidFill>
                  <a:srgbClr val="FF0000"/>
                </a:solidFill>
                <a:latin typeface="Meiryo UI" panose="020B0604030504040204" pitchFamily="50" charset="-128"/>
                <a:ea typeface="Meiryo UI" panose="020B0604030504040204" pitchFamily="50" charset="-128"/>
              </a:rPr>
              <a:t>他者のクレジット（排出権）の取得による削減（カーボンオフセット）は、企業の</a:t>
            </a:r>
            <a:r>
              <a:rPr lang="en-US" altLang="ja-JP" sz="2400" b="1" dirty="0">
                <a:solidFill>
                  <a:srgbClr val="FF0000"/>
                </a:solidFill>
                <a:latin typeface="Meiryo UI" panose="020B0604030504040204" pitchFamily="50" charset="-128"/>
                <a:ea typeface="Meiryo UI" panose="020B0604030504040204" pitchFamily="50" charset="-128"/>
              </a:rPr>
              <a:t>SBT</a:t>
            </a:r>
            <a:r>
              <a:rPr lang="ja-JP" altLang="en-US" sz="2400" b="1" dirty="0">
                <a:solidFill>
                  <a:srgbClr val="FF0000"/>
                </a:solidFill>
                <a:latin typeface="Meiryo UI" panose="020B0604030504040204" pitchFamily="50" charset="-128"/>
                <a:ea typeface="Meiryo UI" panose="020B0604030504040204" pitchFamily="50" charset="-128"/>
              </a:rPr>
              <a:t>達成のための削減に算入できない。</a:t>
            </a:r>
            <a:r>
              <a:rPr lang="ja-JP" altLang="en-US" sz="2400" dirty="0">
                <a:solidFill>
                  <a:prstClr val="black"/>
                </a:solidFill>
                <a:latin typeface="Meiryo UI" panose="020B0604030504040204" pitchFamily="50" charset="-128"/>
                <a:ea typeface="Meiryo UI" panose="020B0604030504040204" pitchFamily="50" charset="-128"/>
              </a:rPr>
              <a:t>ただし、</a:t>
            </a:r>
            <a:r>
              <a:rPr lang="en-US" altLang="ja-JP" sz="2400" dirty="0">
                <a:solidFill>
                  <a:prstClr val="black"/>
                </a:solidFill>
                <a:latin typeface="Meiryo UI" panose="020B0604030504040204" pitchFamily="50" charset="-128"/>
                <a:ea typeface="Meiryo UI" panose="020B0604030504040204" pitchFamily="50" charset="-128"/>
              </a:rPr>
              <a:t>SBT</a:t>
            </a:r>
            <a:r>
              <a:rPr lang="ja-JP" altLang="en-US" sz="2400" dirty="0">
                <a:solidFill>
                  <a:prstClr val="black"/>
                </a:solidFill>
                <a:latin typeface="Meiryo UI" panose="020B0604030504040204" pitchFamily="50" charset="-128"/>
                <a:ea typeface="Meiryo UI" panose="020B0604030504040204" pitchFamily="50" charset="-128"/>
              </a:rPr>
              <a:t>達成を超えた貢献をしたいという場合のみ、認める。 </a:t>
            </a:r>
          </a:p>
          <a:p>
            <a:pPr marL="457200" indent="-457200">
              <a:spcBef>
                <a:spcPts val="600"/>
              </a:spcBef>
              <a:buClr>
                <a:schemeClr val="tx1"/>
              </a:buClr>
              <a:buFont typeface="Wingdings" pitchFamily="2" charset="2"/>
              <a:buChar char="Ø"/>
              <a:defRPr/>
            </a:pPr>
            <a:r>
              <a:rPr lang="ja-JP" altLang="en-US" sz="2400" b="1" dirty="0">
                <a:solidFill>
                  <a:srgbClr val="FF0000"/>
                </a:solidFill>
                <a:latin typeface="Meiryo UI" panose="020B0604030504040204" pitchFamily="50" charset="-128"/>
                <a:ea typeface="Meiryo UI" panose="020B0604030504040204" pitchFamily="50" charset="-128"/>
              </a:rPr>
              <a:t>削減貢献量</a:t>
            </a:r>
            <a:r>
              <a:rPr lang="ja-JP" altLang="en-US" sz="2400" dirty="0">
                <a:solidFill>
                  <a:prstClr val="black"/>
                </a:solidFill>
                <a:latin typeface="Meiryo UI" panose="020B0604030504040204" pitchFamily="50" charset="-128"/>
                <a:ea typeface="Meiryo UI" panose="020B0604030504040204" pitchFamily="50" charset="-128"/>
              </a:rPr>
              <a:t>（従来使用されていた製品・サービスを自社製品・サービスで代替することによる、サプライチェーン上の「削減量」）は、企業のインベントリそのものではないため、</a:t>
            </a:r>
            <a:r>
              <a:rPr lang="ja-JP" altLang="en-US" sz="2400" b="1" dirty="0">
                <a:solidFill>
                  <a:srgbClr val="FF0000"/>
                </a:solidFill>
                <a:latin typeface="Meiryo UI" panose="020B0604030504040204" pitchFamily="50" charset="-128"/>
                <a:ea typeface="Meiryo UI" panose="020B0604030504040204" pitchFamily="50" charset="-128"/>
              </a:rPr>
              <a:t>目標設定に算入するのは不可。</a:t>
            </a:r>
          </a:p>
        </p:txBody>
      </p:sp>
      <p:sp>
        <p:nvSpPr>
          <p:cNvPr id="6" name="テキスト ボックス 5"/>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科学に基づく目標（</a:t>
            </a:r>
            <a:r>
              <a:rPr lang="en-US" altLang="ja-JP" sz="900" dirty="0">
                <a:solidFill>
                  <a:srgbClr val="000000"/>
                </a:solidFill>
                <a:latin typeface="Meiryo UI" pitchFamily="50" charset="-128"/>
                <a:ea typeface="Meiryo UI" pitchFamily="50" charset="-128"/>
                <a:cs typeface="Meiryo UI" pitchFamily="50" charset="-128"/>
              </a:rPr>
              <a:t>SBT</a:t>
            </a:r>
            <a:r>
              <a:rPr lang="ja-JP" altLang="en-US" sz="900" dirty="0">
                <a:solidFill>
                  <a:srgbClr val="000000"/>
                </a:solidFill>
                <a:latin typeface="Meiryo UI" pitchFamily="50" charset="-128"/>
                <a:ea typeface="Meiryo UI" pitchFamily="50" charset="-128"/>
                <a:cs typeface="Meiryo UI" pitchFamily="50" charset="-128"/>
              </a:rPr>
              <a:t>）要件と推奨事項 バージョン</a:t>
            </a:r>
            <a:r>
              <a:rPr lang="en-US" altLang="ja-JP" sz="900" dirty="0">
                <a:solidFill>
                  <a:srgbClr val="000000"/>
                </a:solidFill>
                <a:latin typeface="Meiryo UI" pitchFamily="50" charset="-128"/>
                <a:ea typeface="Meiryo UI" pitchFamily="50" charset="-128"/>
                <a:cs typeface="Meiryo UI" pitchFamily="50" charset="-128"/>
              </a:rPr>
              <a:t>5.0</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https://sciencebasedtargets.org/resources/files/SBTi-criteria-JP</a:t>
            </a:r>
            <a:r>
              <a:rPr lang="en-US" altLang="ja-JP" sz="900" dirty="0">
                <a:solidFill>
                  <a:srgbClr val="000000"/>
                </a:solidFill>
                <a:latin typeface="Meiryo UI" pitchFamily="50" charset="-128"/>
                <a:ea typeface="Meiryo UI" pitchFamily="50" charset="-128"/>
                <a:cs typeface="Meiryo UI" pitchFamily="50" charset="-128"/>
              </a:rPr>
              <a:t>.pdf</a:t>
            </a:r>
            <a:r>
              <a:rPr lang="ja-JP" altLang="en-US" sz="900" dirty="0">
                <a:solidFill>
                  <a:srgbClr val="000000"/>
                </a:solidFill>
                <a:latin typeface="Meiryo UI" pitchFamily="50" charset="-128"/>
                <a:ea typeface="Meiryo UI" pitchFamily="50" charset="-128"/>
                <a:cs typeface="Meiryo UI" pitchFamily="50" charset="-128"/>
              </a:rPr>
              <a:t>）より作成</a:t>
            </a:r>
          </a:p>
        </p:txBody>
      </p:sp>
    </p:spTree>
    <p:extLst>
      <p:ext uri="{BB962C8B-B14F-4D97-AF65-F5344CB8AC3E}">
        <p14:creationId xmlns:p14="http://schemas.microsoft.com/office/powerpoint/2010/main" val="1795126269"/>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a:t>
            </a:r>
            <a:r>
              <a:rPr kumimoji="1" lang="ja-JP" altLang="en-US" dirty="0"/>
              <a:t>補足</a:t>
            </a:r>
            <a:r>
              <a:rPr kumimoji="1" lang="en-US" altLang="ja-JP" dirty="0"/>
              <a:t>】Scope2</a:t>
            </a:r>
            <a:r>
              <a:rPr kumimoji="1" lang="ja-JP" altLang="en-US" dirty="0"/>
              <a:t>排出量の報告方法</a:t>
            </a:r>
          </a:p>
        </p:txBody>
      </p:sp>
      <p:sp>
        <p:nvSpPr>
          <p:cNvPr id="4" name="コンテンツ プレースホルダー 2"/>
          <p:cNvSpPr>
            <a:spLocks noGrp="1"/>
          </p:cNvSpPr>
          <p:nvPr>
            <p:ph sz="quarter" idx="12"/>
          </p:nvPr>
        </p:nvSpPr>
        <p:spPr>
          <a:xfrm>
            <a:off x="161925" y="1110920"/>
            <a:ext cx="10367963" cy="2019935"/>
          </a:xfrm>
        </p:spPr>
        <p:txBody>
          <a:bodyPr/>
          <a:lstStyle/>
          <a:p>
            <a:pPr marL="273050" indent="-273050"/>
            <a:r>
              <a:rPr lang="ja-JP" altLang="en-US" dirty="0"/>
              <a:t>基準年の排出量を算定する際は、</a:t>
            </a:r>
            <a:r>
              <a:rPr lang="en-US" altLang="ja-JP" dirty="0"/>
              <a:t>GHG</a:t>
            </a:r>
            <a:r>
              <a:rPr lang="ja-JP" altLang="en-US" dirty="0"/>
              <a:t>プロトコル</a:t>
            </a:r>
            <a:r>
              <a:rPr lang="en-US" altLang="ja-JP" dirty="0"/>
              <a:t>Scope2</a:t>
            </a:r>
            <a:r>
              <a:rPr lang="ja-JP" altLang="en-US" dirty="0"/>
              <a:t>ガイダンスのロケーション基準又はマーケット基準のどちらか一方を選択</a:t>
            </a:r>
            <a:endParaRPr lang="en-US" altLang="ja-JP" dirty="0"/>
          </a:p>
          <a:p>
            <a:pPr marL="273050" indent="-273050"/>
            <a:r>
              <a:rPr lang="ja-JP" altLang="en-US" dirty="0"/>
              <a:t>国・地域によらず基準は統一する必要がある</a:t>
            </a:r>
            <a:endParaRPr lang="en-US" altLang="ja-JP" dirty="0"/>
          </a:p>
          <a:p>
            <a:pPr marL="273050" indent="-273050"/>
            <a:r>
              <a:rPr lang="ja-JP" altLang="en-US" dirty="0"/>
              <a:t>マーケット基準を選択したものの、マーケット基準で適用する排出係数がない国・地域（電力自由化等が未実施）は、自動的にロケーション基準の排出係数となる</a:t>
            </a:r>
            <a:endParaRPr lang="en-US" altLang="ja-JP" dirty="0"/>
          </a:p>
        </p:txBody>
      </p:sp>
      <p:pic>
        <p:nvPicPr>
          <p:cNvPr id="6" name="図 5"/>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88513" y="3587947"/>
            <a:ext cx="9681774" cy="2267909"/>
          </a:xfrm>
          <a:prstGeom prst="rect">
            <a:avLst/>
          </a:prstGeom>
        </p:spPr>
      </p:pic>
    </p:spTree>
    <p:extLst>
      <p:ext uri="{BB962C8B-B14F-4D97-AF65-F5344CB8AC3E}">
        <p14:creationId xmlns:p14="http://schemas.microsoft.com/office/powerpoint/2010/main" val="1756637418"/>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a:t>
            </a:r>
            <a:r>
              <a:rPr kumimoji="1" lang="ja-JP" altLang="en-US" dirty="0"/>
              <a:t>補足</a:t>
            </a:r>
            <a:r>
              <a:rPr kumimoji="1" lang="en-US" altLang="ja-JP" dirty="0"/>
              <a:t>】</a:t>
            </a:r>
            <a:r>
              <a:rPr kumimoji="1" lang="ja-JP" altLang="en-US" dirty="0"/>
              <a:t>クレジットを取得した削減について</a:t>
            </a:r>
          </a:p>
        </p:txBody>
      </p:sp>
      <p:sp>
        <p:nvSpPr>
          <p:cNvPr id="6" name="正方形/長方形 5"/>
          <p:cNvSpPr/>
          <p:nvPr/>
        </p:nvSpPr>
        <p:spPr>
          <a:xfrm>
            <a:off x="487271" y="1213182"/>
            <a:ext cx="9449153" cy="5832366"/>
          </a:xfrm>
          <a:prstGeom prst="rect">
            <a:avLst/>
          </a:prstGeom>
        </p:spPr>
        <p:txBody>
          <a:bodyPr wrap="square">
            <a:spAutoFit/>
          </a:bodyPr>
          <a:lstStyle/>
          <a:p>
            <a:pPr marL="457200" indent="-457200">
              <a:spcBef>
                <a:spcPts val="600"/>
              </a:spcBef>
              <a:buSzPct val="95000"/>
              <a:buFont typeface="Wingdings" panose="05000000000000000000" pitchFamily="2" charset="2"/>
              <a:buChar char="Ø"/>
              <a:tabLst>
                <a:tab pos="533400" algn="l"/>
                <a:tab pos="990600" algn="l"/>
              </a:tabLst>
              <a:defRPr/>
            </a:pPr>
            <a:r>
              <a:rPr lang="ja-JP" altLang="en-US" dirty="0">
                <a:solidFill>
                  <a:prstClr val="black"/>
                </a:solidFill>
                <a:latin typeface="Meiryo UI" panose="020B0604030504040204" pitchFamily="50" charset="-128"/>
                <a:ea typeface="Meiryo UI" panose="020B0604030504040204" pitchFamily="50" charset="-128"/>
              </a:rPr>
              <a:t>クレジット（排出権）とは、あるプロジェクト（排出削減対策）を実施したことによって発生する、</a:t>
            </a:r>
            <a:br>
              <a:rPr lang="en-US" altLang="ja-JP" dirty="0">
                <a:solidFill>
                  <a:prstClr val="black"/>
                </a:solidFill>
                <a:latin typeface="Meiryo UI" panose="020B0604030504040204" pitchFamily="50" charset="-128"/>
                <a:ea typeface="Meiryo UI" panose="020B0604030504040204" pitchFamily="50" charset="-128"/>
              </a:rPr>
            </a:br>
            <a:r>
              <a:rPr lang="ja-JP" altLang="en-US" b="1" dirty="0">
                <a:solidFill>
                  <a:srgbClr val="FF0000"/>
                </a:solidFill>
                <a:latin typeface="Meiryo UI" panose="020B0604030504040204" pitchFamily="50" charset="-128"/>
                <a:ea typeface="Meiryo UI" panose="020B0604030504040204" pitchFamily="50" charset="-128"/>
              </a:rPr>
              <a:t>認定されたベースラインからの削減分、又は定められた排出枠（キャップ）からの削減分を取引できるようにしたもの</a:t>
            </a:r>
            <a:r>
              <a:rPr lang="ja-JP" altLang="en-US" dirty="0">
                <a:solidFill>
                  <a:prstClr val="black"/>
                </a:solidFill>
                <a:latin typeface="Meiryo UI" panose="020B0604030504040204" pitchFamily="50" charset="-128"/>
                <a:ea typeface="Meiryo UI" panose="020B0604030504040204" pitchFamily="50" charset="-128"/>
              </a:rPr>
              <a:t>。</a:t>
            </a:r>
            <a:endParaRPr lang="en-US" altLang="ja-JP" dirty="0">
              <a:solidFill>
                <a:prstClr val="black"/>
              </a:solidFill>
              <a:latin typeface="Meiryo UI" panose="020B0604030504040204" pitchFamily="50" charset="-128"/>
              <a:ea typeface="Meiryo UI" panose="020B0604030504040204" pitchFamily="50" charset="-128"/>
            </a:endParaRPr>
          </a:p>
          <a:p>
            <a:pPr marL="457200" indent="-457200">
              <a:spcBef>
                <a:spcPts val="600"/>
              </a:spcBef>
              <a:buSzPct val="95000"/>
              <a:buFont typeface="Wingdings" panose="05000000000000000000" pitchFamily="2" charset="2"/>
              <a:buChar char="Ø"/>
              <a:tabLst>
                <a:tab pos="533400" algn="l"/>
                <a:tab pos="990600" algn="l"/>
              </a:tabLst>
              <a:defRPr/>
            </a:pPr>
            <a:r>
              <a:rPr lang="ja-JP" altLang="en-US" dirty="0">
                <a:solidFill>
                  <a:prstClr val="black"/>
                </a:solidFill>
                <a:latin typeface="Meiryo UI" panose="020B0604030504040204" pitchFamily="50" charset="-128"/>
                <a:ea typeface="Meiryo UI" panose="020B0604030504040204" pitchFamily="50" charset="-128"/>
              </a:rPr>
              <a:t>他者のクレジットを自社に移転する行為は、地球全体の排出量は削減したことにはならない。つまり、他者のクレジットを取得することによる自らの削減は、総量削減を求める</a:t>
            </a:r>
            <a:r>
              <a:rPr lang="en-US" altLang="ja-JP" b="1" dirty="0">
                <a:solidFill>
                  <a:srgbClr val="FF0000"/>
                </a:solidFill>
                <a:latin typeface="Meiryo UI" panose="020B0604030504040204" pitchFamily="50" charset="-128"/>
                <a:ea typeface="Meiryo UI" panose="020B0604030504040204" pitchFamily="50" charset="-128"/>
              </a:rPr>
              <a:t>SBT</a:t>
            </a:r>
            <a:r>
              <a:rPr lang="ja-JP" altLang="en-US" b="1" dirty="0">
                <a:solidFill>
                  <a:srgbClr val="FF0000"/>
                </a:solidFill>
                <a:latin typeface="Meiryo UI" panose="020B0604030504040204" pitchFamily="50" charset="-128"/>
                <a:ea typeface="Meiryo UI" panose="020B0604030504040204" pitchFamily="50" charset="-128"/>
              </a:rPr>
              <a:t>達成のための削減には使えない</a:t>
            </a:r>
            <a:r>
              <a:rPr lang="ja-JP" altLang="en-US" dirty="0">
                <a:solidFill>
                  <a:prstClr val="black"/>
                </a:solidFill>
                <a:latin typeface="Meiryo UI" panose="020B0604030504040204" pitchFamily="50" charset="-128"/>
                <a:ea typeface="Meiryo UI" panose="020B0604030504040204" pitchFamily="50" charset="-128"/>
              </a:rPr>
              <a:t>という整理。</a:t>
            </a:r>
            <a:endParaRPr lang="en-US" altLang="ja-JP" dirty="0">
              <a:solidFill>
                <a:prstClr val="black"/>
              </a:solidFill>
              <a:latin typeface="Meiryo UI" panose="020B0604030504040204" pitchFamily="50" charset="-128"/>
              <a:ea typeface="Meiryo UI" panose="020B0604030504040204" pitchFamily="50" charset="-128"/>
            </a:endParaRPr>
          </a:p>
          <a:p>
            <a:pPr marL="457200" indent="-457200">
              <a:spcBef>
                <a:spcPts val="600"/>
              </a:spcBef>
              <a:buSzPct val="95000"/>
              <a:buFont typeface="Wingdings" panose="05000000000000000000" pitchFamily="2" charset="2"/>
              <a:buChar char="Ø"/>
              <a:tabLst>
                <a:tab pos="533400" algn="l"/>
                <a:tab pos="990600" algn="l"/>
              </a:tabLst>
              <a:defRPr/>
            </a:pPr>
            <a:r>
              <a:rPr lang="ja-JP" altLang="en-US" dirty="0">
                <a:solidFill>
                  <a:prstClr val="black"/>
                </a:solidFill>
                <a:latin typeface="Meiryo UI" panose="020B0604030504040204" pitchFamily="50" charset="-128"/>
                <a:ea typeface="Meiryo UI" panose="020B0604030504040204" pitchFamily="50" charset="-128"/>
              </a:rPr>
              <a:t>ただし、</a:t>
            </a:r>
            <a:r>
              <a:rPr lang="en-US" altLang="ja-JP" dirty="0">
                <a:solidFill>
                  <a:prstClr val="black"/>
                </a:solidFill>
                <a:latin typeface="Meiryo UI" panose="020B0604030504040204" pitchFamily="50" charset="-128"/>
                <a:ea typeface="Meiryo UI" panose="020B0604030504040204" pitchFamily="50" charset="-128"/>
              </a:rPr>
              <a:t>SBT</a:t>
            </a:r>
            <a:r>
              <a:rPr lang="ja-JP" altLang="en-US" dirty="0">
                <a:solidFill>
                  <a:prstClr val="black"/>
                </a:solidFill>
                <a:latin typeface="Meiryo UI" panose="020B0604030504040204" pitchFamily="50" charset="-128"/>
                <a:ea typeface="Meiryo UI" panose="020B0604030504040204" pitchFamily="50" charset="-128"/>
              </a:rPr>
              <a:t>が要求する以上の削減を実施し、排出量をゼロ（カーボン・ニュートラル）を目指す</a:t>
            </a:r>
            <a:br>
              <a:rPr lang="en-US" altLang="ja-JP" dirty="0">
                <a:solidFill>
                  <a:prstClr val="black"/>
                </a:solidFill>
                <a:latin typeface="Meiryo UI" panose="020B0604030504040204" pitchFamily="50" charset="-128"/>
                <a:ea typeface="Meiryo UI" panose="020B0604030504040204" pitchFamily="50" charset="-128"/>
              </a:rPr>
            </a:br>
            <a:r>
              <a:rPr lang="ja-JP" altLang="en-US" dirty="0">
                <a:solidFill>
                  <a:prstClr val="black"/>
                </a:solidFill>
                <a:latin typeface="Meiryo UI" panose="020B0604030504040204" pitchFamily="50" charset="-128"/>
                <a:ea typeface="Meiryo UI" panose="020B0604030504040204" pitchFamily="50" charset="-128"/>
              </a:rPr>
              <a:t>企業がクレジットを使うことは支持。</a:t>
            </a:r>
            <a:endParaRPr lang="en-US" altLang="ja-JP" dirty="0">
              <a:solidFill>
                <a:prstClr val="black"/>
              </a:solidFill>
              <a:latin typeface="Meiryo UI" panose="020B0604030504040204" pitchFamily="50" charset="-128"/>
              <a:ea typeface="Meiryo UI" panose="020B0604030504040204" pitchFamily="50" charset="-128"/>
            </a:endParaRPr>
          </a:p>
          <a:p>
            <a:pPr>
              <a:spcBef>
                <a:spcPts val="1200"/>
              </a:spcBef>
              <a:buSzPct val="95000"/>
              <a:tabLst>
                <a:tab pos="533400" algn="l"/>
                <a:tab pos="990600" algn="l"/>
              </a:tabLst>
              <a:defRPr/>
            </a:pPr>
            <a:endParaRPr lang="en-US" altLang="ja-JP" dirty="0">
              <a:solidFill>
                <a:prstClr val="black"/>
              </a:solidFill>
              <a:latin typeface="Meiryo UI" panose="020B0604030504040204" pitchFamily="50" charset="-128"/>
              <a:ea typeface="Meiryo UI" panose="020B0604030504040204" pitchFamily="50" charset="-128"/>
            </a:endParaRPr>
          </a:p>
          <a:p>
            <a:pPr>
              <a:spcBef>
                <a:spcPts val="1200"/>
              </a:spcBef>
              <a:buSzPct val="95000"/>
              <a:tabLst>
                <a:tab pos="533400" algn="l"/>
                <a:tab pos="990600" algn="l"/>
              </a:tabLst>
              <a:defRPr/>
            </a:pPr>
            <a:endParaRPr lang="en-US" altLang="ja-JP" dirty="0">
              <a:solidFill>
                <a:prstClr val="black"/>
              </a:solidFill>
              <a:latin typeface="Meiryo UI" panose="020B0604030504040204" pitchFamily="50" charset="-128"/>
              <a:ea typeface="Meiryo UI" panose="020B0604030504040204" pitchFamily="50" charset="-128"/>
            </a:endParaRPr>
          </a:p>
          <a:p>
            <a:pPr>
              <a:spcBef>
                <a:spcPts val="1200"/>
              </a:spcBef>
              <a:buSzPct val="95000"/>
              <a:tabLst>
                <a:tab pos="533400" algn="l"/>
                <a:tab pos="990600" algn="l"/>
              </a:tabLst>
              <a:defRPr/>
            </a:pPr>
            <a:endParaRPr lang="en-US" altLang="ja-JP" dirty="0">
              <a:solidFill>
                <a:prstClr val="black"/>
              </a:solidFill>
              <a:latin typeface="Meiryo UI" panose="020B0604030504040204" pitchFamily="50" charset="-128"/>
              <a:ea typeface="Meiryo UI" panose="020B0604030504040204" pitchFamily="50" charset="-128"/>
            </a:endParaRPr>
          </a:p>
          <a:p>
            <a:pPr>
              <a:spcBef>
                <a:spcPts val="1200"/>
              </a:spcBef>
              <a:buSzPct val="95000"/>
              <a:tabLst>
                <a:tab pos="533400" algn="l"/>
                <a:tab pos="990600" algn="l"/>
              </a:tabLst>
              <a:defRPr/>
            </a:pPr>
            <a:endParaRPr lang="en-US" altLang="ja-JP" dirty="0">
              <a:solidFill>
                <a:prstClr val="black"/>
              </a:solidFill>
              <a:latin typeface="Meiryo UI" panose="020B0604030504040204" pitchFamily="50" charset="-128"/>
              <a:ea typeface="Meiryo UI" panose="020B0604030504040204" pitchFamily="50" charset="-128"/>
            </a:endParaRPr>
          </a:p>
          <a:p>
            <a:pPr>
              <a:spcBef>
                <a:spcPts val="1200"/>
              </a:spcBef>
              <a:buSzPct val="95000"/>
              <a:tabLst>
                <a:tab pos="533400" algn="l"/>
                <a:tab pos="990600" algn="l"/>
              </a:tabLst>
              <a:defRPr/>
            </a:pPr>
            <a:endParaRPr lang="en-US" altLang="ja-JP" dirty="0">
              <a:solidFill>
                <a:prstClr val="black"/>
              </a:solidFill>
              <a:latin typeface="Meiryo UI" panose="020B0604030504040204" pitchFamily="50" charset="-128"/>
              <a:ea typeface="Meiryo UI" panose="020B0604030504040204" pitchFamily="50" charset="-128"/>
            </a:endParaRPr>
          </a:p>
          <a:p>
            <a:pPr>
              <a:spcBef>
                <a:spcPts val="1200"/>
              </a:spcBef>
              <a:buSzPct val="95000"/>
              <a:tabLst>
                <a:tab pos="533400" algn="l"/>
                <a:tab pos="990600" algn="l"/>
              </a:tabLst>
              <a:defRPr/>
            </a:pPr>
            <a:endParaRPr lang="en-US" altLang="ja-JP" dirty="0">
              <a:solidFill>
                <a:prstClr val="black"/>
              </a:solidFill>
              <a:latin typeface="Meiryo UI" panose="020B0604030504040204" pitchFamily="50" charset="-128"/>
              <a:ea typeface="Meiryo UI" panose="020B0604030504040204" pitchFamily="50" charset="-128"/>
            </a:endParaRPr>
          </a:p>
          <a:p>
            <a:pPr>
              <a:spcBef>
                <a:spcPts val="1200"/>
              </a:spcBef>
              <a:buSzPct val="95000"/>
              <a:tabLst>
                <a:tab pos="533400" algn="l"/>
                <a:tab pos="990600" algn="l"/>
              </a:tabLst>
              <a:defRPr/>
            </a:pPr>
            <a:r>
              <a:rPr lang="en-US" altLang="ja-JP" dirty="0">
                <a:solidFill>
                  <a:prstClr val="black"/>
                </a:solidFill>
                <a:latin typeface="Meiryo UI" panose="020B0604030504040204" pitchFamily="50" charset="-128"/>
                <a:ea typeface="Meiryo UI" panose="020B0604030504040204" pitchFamily="50" charset="-128"/>
              </a:rPr>
              <a:t>※</a:t>
            </a:r>
            <a:r>
              <a:rPr lang="ja-JP" altLang="en-US" dirty="0">
                <a:solidFill>
                  <a:prstClr val="black"/>
                </a:solidFill>
                <a:latin typeface="Meiryo UI" panose="020B0604030504040204" pitchFamily="50" charset="-128"/>
                <a:ea typeface="Meiryo UI" panose="020B0604030504040204" pitchFamily="50" charset="-128"/>
              </a:rPr>
              <a:t>なお、経済産業省、環境省、農林水産省が運営するＪ－クレジット制度の内、</a:t>
            </a:r>
            <a:r>
              <a:rPr lang="ja-JP" altLang="en-US" b="1" dirty="0">
                <a:solidFill>
                  <a:srgbClr val="FF0000"/>
                </a:solidFill>
                <a:latin typeface="Meiryo UI" panose="020B0604030504040204" pitchFamily="50" charset="-128"/>
                <a:ea typeface="Meiryo UI" panose="020B0604030504040204" pitchFamily="50" charset="-128"/>
              </a:rPr>
              <a:t>再エネ電力・再エネ熱由来のＪ－クレジットは</a:t>
            </a:r>
            <a:r>
              <a:rPr lang="en-US" altLang="ja-JP" b="1" dirty="0">
                <a:solidFill>
                  <a:srgbClr val="FF0000"/>
                </a:solidFill>
                <a:latin typeface="Meiryo UI" panose="020B0604030504040204" pitchFamily="50" charset="-128"/>
                <a:ea typeface="Meiryo UI" panose="020B0604030504040204" pitchFamily="50" charset="-128"/>
              </a:rPr>
              <a:t>SBT</a:t>
            </a:r>
            <a:r>
              <a:rPr lang="ja-JP" altLang="en-US" b="1" dirty="0">
                <a:solidFill>
                  <a:srgbClr val="FF0000"/>
                </a:solidFill>
                <a:latin typeface="Meiryo UI" panose="020B0604030504040204" pitchFamily="50" charset="-128"/>
                <a:ea typeface="Meiryo UI" panose="020B0604030504040204" pitchFamily="50" charset="-128"/>
              </a:rPr>
              <a:t>の目標達成において再エネ調達量として報告可能。</a:t>
            </a:r>
            <a:endParaRPr lang="en-US" altLang="ja-JP" b="1" dirty="0">
              <a:solidFill>
                <a:srgbClr val="FF0000"/>
              </a:solidFill>
              <a:latin typeface="Meiryo UI" panose="020B0604030504040204" pitchFamily="50" charset="-128"/>
              <a:ea typeface="Meiryo UI" panose="020B0604030504040204" pitchFamily="50" charset="-128"/>
            </a:endParaRPr>
          </a:p>
        </p:txBody>
      </p:sp>
      <p:sp>
        <p:nvSpPr>
          <p:cNvPr id="7" name="フローチャート: 処理 6"/>
          <p:cNvSpPr/>
          <p:nvPr/>
        </p:nvSpPr>
        <p:spPr>
          <a:xfrm>
            <a:off x="2044045" y="4747554"/>
            <a:ext cx="540060" cy="1487190"/>
          </a:xfrm>
          <a:prstGeom prst="flowChartProcess">
            <a:avLst/>
          </a:prstGeom>
          <a:solidFill>
            <a:srgbClr val="4BACC6"/>
          </a:solidFill>
          <a:ln w="25400" cap="flat" cmpd="sng" algn="ctr">
            <a:solidFill>
              <a:srgbClr val="4BACC6">
                <a:shade val="50000"/>
              </a:srgbClr>
            </a:solidFill>
            <a:prstDash val="solid"/>
          </a:ln>
          <a:effectLst/>
        </p:spPr>
        <p:txBody>
          <a:bodyPr rtlCol="0" anchor="ctr"/>
          <a:lstStyle/>
          <a:p>
            <a:pPr marL="0" marR="0" lvl="0" indent="0" algn="ctr" defTabSz="914400" eaLnBrk="1" fontAlgn="auto" latinLnBrk="0" hangingPunct="1">
              <a:lnSpc>
                <a:spcPct val="120000"/>
              </a:lnSpc>
              <a:spcBef>
                <a:spcPts val="0"/>
              </a:spcBef>
              <a:spcAft>
                <a:spcPct val="70000"/>
              </a:spcAft>
              <a:buClrTx/>
              <a:buSzTx/>
              <a:buFontTx/>
              <a:buNone/>
              <a:tabLst/>
              <a:defRPr/>
            </a:pPr>
            <a:endParaRPr kumimoji="0" lang="ja-JP" altLang="en-US" sz="1400" b="1"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cxnSp>
        <p:nvCxnSpPr>
          <p:cNvPr id="8" name="直線コネクタ 7"/>
          <p:cNvCxnSpPr/>
          <p:nvPr/>
        </p:nvCxnSpPr>
        <p:spPr>
          <a:xfrm>
            <a:off x="819909" y="6240268"/>
            <a:ext cx="6624736" cy="0"/>
          </a:xfrm>
          <a:prstGeom prst="line">
            <a:avLst/>
          </a:prstGeom>
          <a:noFill/>
          <a:ln w="28575" cap="flat" cmpd="sng" algn="ctr">
            <a:solidFill>
              <a:sysClr val="windowText" lastClr="000000">
                <a:shade val="95000"/>
                <a:satMod val="105000"/>
              </a:sysClr>
            </a:solidFill>
            <a:prstDash val="solid"/>
          </a:ln>
          <a:effectLst/>
        </p:spPr>
      </p:cxnSp>
      <p:sp>
        <p:nvSpPr>
          <p:cNvPr id="9" name="フローチャート: 処理 8"/>
          <p:cNvSpPr/>
          <p:nvPr/>
        </p:nvSpPr>
        <p:spPr>
          <a:xfrm>
            <a:off x="819909" y="3913482"/>
            <a:ext cx="2776609" cy="485404"/>
          </a:xfrm>
          <a:prstGeom prst="flowChartProcess">
            <a:avLst/>
          </a:prstGeom>
          <a:no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mn-ea"/>
                <a:ea typeface="+mn-ea"/>
                <a:cs typeface="Meiryo UI" panose="020B0604030504040204" pitchFamily="50" charset="-128"/>
              </a:rPr>
              <a:t>ベースライン排出量</a:t>
            </a:r>
            <a:endParaRPr kumimoji="0" lang="en-US" altLang="ja-JP" sz="1600" b="0" i="0" u="none" strike="noStrike" kern="0" cap="none" spc="0" normalizeH="0" baseline="0" noProof="0" dirty="0">
              <a:ln>
                <a:noFill/>
              </a:ln>
              <a:solidFill>
                <a:prstClr val="black"/>
              </a:solidFill>
              <a:effectLst/>
              <a:uLnTx/>
              <a:uFillTx/>
              <a:latin typeface="+mn-ea"/>
              <a:ea typeface="+mn-ea"/>
              <a:cs typeface="Meiryo UI" panose="020B0604030504040204" pitchFamily="50" charset="-128"/>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mn-ea"/>
                <a:ea typeface="+mn-ea"/>
                <a:cs typeface="Meiryo UI" panose="020B0604030504040204" pitchFamily="50" charset="-128"/>
              </a:rPr>
              <a:t>（削減対策を行わなかった場合の</a:t>
            </a:r>
            <a:r>
              <a:rPr kumimoji="0" lang="ja-JP" altLang="en-US" sz="1600" b="0" i="0" u="none" strike="noStrike" kern="0" cap="none" spc="0" normalizeH="0" baseline="0" noProof="0" dirty="0">
                <a:ln>
                  <a:noFill/>
                </a:ln>
                <a:solidFill>
                  <a:srgbClr val="FF0000"/>
                </a:solidFill>
                <a:effectLst/>
                <a:uLnTx/>
                <a:uFillTx/>
                <a:latin typeface="+mn-ea"/>
                <a:ea typeface="+mn-ea"/>
                <a:cs typeface="Meiryo UI" panose="020B0604030504040204" pitchFamily="50" charset="-128"/>
              </a:rPr>
              <a:t>架空の排出量</a:t>
            </a:r>
            <a:r>
              <a:rPr kumimoji="0" lang="ja-JP" altLang="en-US" sz="1600" b="0" i="0" u="none" strike="noStrike" kern="0" cap="none" spc="0" normalizeH="0" baseline="0" noProof="0" dirty="0">
                <a:ln>
                  <a:noFill/>
                </a:ln>
                <a:solidFill>
                  <a:prstClr val="black"/>
                </a:solidFill>
                <a:effectLst/>
                <a:uLnTx/>
                <a:uFillTx/>
                <a:latin typeface="+mn-ea"/>
                <a:ea typeface="+mn-ea"/>
                <a:cs typeface="Meiryo UI" panose="020B0604030504040204" pitchFamily="50" charset="-128"/>
              </a:rPr>
              <a:t>）</a:t>
            </a:r>
            <a:endParaRPr kumimoji="0" lang="en-US" altLang="ja-JP" sz="1600" b="0" i="0" u="none" strike="noStrike" kern="0" cap="none" spc="0" normalizeH="0" baseline="0" noProof="0" dirty="0">
              <a:ln>
                <a:noFill/>
              </a:ln>
              <a:solidFill>
                <a:prstClr val="black"/>
              </a:solidFill>
              <a:effectLst/>
              <a:uLnTx/>
              <a:uFillTx/>
              <a:latin typeface="+mn-ea"/>
              <a:ea typeface="+mn-ea"/>
              <a:cs typeface="Meiryo UI" panose="020B0604030504040204" pitchFamily="50" charset="-128"/>
            </a:endParaRPr>
          </a:p>
        </p:txBody>
      </p:sp>
      <p:sp>
        <p:nvSpPr>
          <p:cNvPr id="10" name="フローチャート: 処理 9"/>
          <p:cNvSpPr/>
          <p:nvPr/>
        </p:nvSpPr>
        <p:spPr>
          <a:xfrm>
            <a:off x="4744345" y="5463551"/>
            <a:ext cx="540060" cy="770657"/>
          </a:xfrm>
          <a:prstGeom prst="flowChartProcess">
            <a:avLst/>
          </a:prstGeom>
          <a:solidFill>
            <a:srgbClr val="4BACC6"/>
          </a:solidFill>
          <a:ln w="25400" cap="flat" cmpd="sng" algn="ctr">
            <a:solidFill>
              <a:srgbClr val="4BACC6">
                <a:shade val="50000"/>
              </a:srgbClr>
            </a:solidFill>
            <a:prstDash val="solid"/>
          </a:ln>
          <a:effectLst/>
        </p:spPr>
        <p:txBody>
          <a:bodyPr rtlCol="0" anchor="ctr"/>
          <a:lstStyle/>
          <a:p>
            <a:pPr marL="0" marR="0" lvl="0" indent="0" algn="ctr" defTabSz="914400" eaLnBrk="1" fontAlgn="auto" latinLnBrk="0" hangingPunct="1">
              <a:lnSpc>
                <a:spcPct val="120000"/>
              </a:lnSpc>
              <a:spcBef>
                <a:spcPts val="0"/>
              </a:spcBef>
              <a:spcAft>
                <a:spcPct val="70000"/>
              </a:spcAft>
              <a:buClrTx/>
              <a:buSzTx/>
              <a:buFontTx/>
              <a:buNone/>
              <a:tabLst/>
              <a:defRPr/>
            </a:pPr>
            <a:endParaRPr kumimoji="0" lang="ja-JP" altLang="en-US" sz="1400" b="1"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フローチャート: 処理 10"/>
          <p:cNvSpPr/>
          <p:nvPr/>
        </p:nvSpPr>
        <p:spPr>
          <a:xfrm>
            <a:off x="4740553" y="4747554"/>
            <a:ext cx="540060" cy="722841"/>
          </a:xfrm>
          <a:prstGeom prst="flowChartProcess">
            <a:avLst/>
          </a:prstGeom>
          <a:solidFill>
            <a:sysClr val="window" lastClr="FFFFFF"/>
          </a:solidFill>
          <a:ln w="25400" cap="flat" cmpd="sng" algn="ctr">
            <a:solidFill>
              <a:srgbClr val="4BACC6"/>
            </a:solidFill>
            <a:prstDash val="dash"/>
          </a:ln>
          <a:effectLst/>
        </p:spPr>
        <p:txBody>
          <a:bodyPr rtlCol="0" anchor="ctr"/>
          <a:lstStyle/>
          <a:p>
            <a:pPr marL="0" marR="0" lvl="0" indent="0" algn="ctr" defTabSz="914400" eaLnBrk="1" fontAlgn="auto" latinLnBrk="0" hangingPunct="1">
              <a:lnSpc>
                <a:spcPct val="120000"/>
              </a:lnSpc>
              <a:spcBef>
                <a:spcPts val="0"/>
              </a:spcBef>
              <a:spcAft>
                <a:spcPct val="70000"/>
              </a:spcAft>
              <a:buClrTx/>
              <a:buSzTx/>
              <a:buFontTx/>
              <a:buNone/>
              <a:tabLst/>
              <a:defRPr/>
            </a:pPr>
            <a:endParaRPr kumimoji="0" lang="ja-JP" altLang="en-US" sz="1400" b="1"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cxnSp>
        <p:nvCxnSpPr>
          <p:cNvPr id="12" name="直線矢印コネクタ 11"/>
          <p:cNvCxnSpPr/>
          <p:nvPr/>
        </p:nvCxnSpPr>
        <p:spPr>
          <a:xfrm>
            <a:off x="2580313" y="4741494"/>
            <a:ext cx="2156448" cy="728901"/>
          </a:xfrm>
          <a:prstGeom prst="straightConnector1">
            <a:avLst/>
          </a:prstGeom>
          <a:noFill/>
          <a:ln w="28575" cap="flat" cmpd="sng" algn="ctr">
            <a:solidFill>
              <a:srgbClr val="4BACC6">
                <a:shade val="95000"/>
                <a:satMod val="105000"/>
              </a:srgbClr>
            </a:solidFill>
            <a:prstDash val="solid"/>
            <a:tailEnd type="triangle"/>
          </a:ln>
          <a:effectLst/>
        </p:spPr>
      </p:cxnSp>
      <p:sp>
        <p:nvSpPr>
          <p:cNvPr id="13" name="フローチャート: 処理 12"/>
          <p:cNvSpPr/>
          <p:nvPr/>
        </p:nvSpPr>
        <p:spPr>
          <a:xfrm>
            <a:off x="3728140" y="3930351"/>
            <a:ext cx="2564886" cy="485404"/>
          </a:xfrm>
          <a:prstGeom prst="flowChartProcess">
            <a:avLst/>
          </a:prstGeom>
          <a:no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mn-ea"/>
                <a:ea typeface="+mn-ea"/>
                <a:cs typeface="Meiryo UI" panose="020B0604030504040204" pitchFamily="50" charset="-128"/>
              </a:rPr>
              <a:t>プロジェクト排出量</a:t>
            </a:r>
            <a:endParaRPr kumimoji="0" lang="en-US" altLang="ja-JP" sz="1600" b="0" i="0" u="none" strike="noStrike" kern="0" cap="none" spc="0" normalizeH="0" baseline="0" noProof="0" dirty="0">
              <a:ln>
                <a:noFill/>
              </a:ln>
              <a:solidFill>
                <a:prstClr val="black"/>
              </a:solidFill>
              <a:effectLst/>
              <a:uLnTx/>
              <a:uFillTx/>
              <a:latin typeface="+mn-ea"/>
              <a:ea typeface="+mn-ea"/>
              <a:cs typeface="Meiryo UI" panose="020B0604030504040204" pitchFamily="50" charset="-128"/>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mn-ea"/>
                <a:ea typeface="+mn-ea"/>
                <a:cs typeface="Meiryo UI" panose="020B0604030504040204" pitchFamily="50" charset="-128"/>
              </a:rPr>
              <a:t>（削減対策を行った場合の</a:t>
            </a:r>
            <a:r>
              <a:rPr kumimoji="0" lang="ja-JP" altLang="en-US" sz="1600" b="0" i="0" u="none" strike="noStrike" kern="0" cap="none" spc="0" normalizeH="0" baseline="0" noProof="0" dirty="0">
                <a:ln>
                  <a:noFill/>
                </a:ln>
                <a:solidFill>
                  <a:srgbClr val="FF0000"/>
                </a:solidFill>
                <a:effectLst/>
                <a:uLnTx/>
                <a:uFillTx/>
                <a:latin typeface="+mn-ea"/>
                <a:ea typeface="+mn-ea"/>
                <a:cs typeface="Meiryo UI" panose="020B0604030504040204" pitchFamily="50" charset="-128"/>
              </a:rPr>
              <a:t>現実の排出量</a:t>
            </a:r>
            <a:r>
              <a:rPr kumimoji="0" lang="ja-JP" altLang="en-US" sz="1600" b="0" i="0" u="none" strike="noStrike" kern="0" cap="none" spc="0" normalizeH="0" baseline="0" noProof="0" dirty="0">
                <a:ln>
                  <a:noFill/>
                </a:ln>
                <a:solidFill>
                  <a:prstClr val="black"/>
                </a:solidFill>
                <a:effectLst/>
                <a:uLnTx/>
                <a:uFillTx/>
                <a:latin typeface="+mn-ea"/>
                <a:ea typeface="+mn-ea"/>
                <a:cs typeface="Meiryo UI" panose="020B0604030504040204" pitchFamily="50" charset="-128"/>
              </a:rPr>
              <a:t>）</a:t>
            </a:r>
            <a:endParaRPr kumimoji="0" lang="en-US" altLang="ja-JP" sz="1600" b="0" i="0" u="none" strike="noStrike" kern="0" cap="none" spc="0" normalizeH="0" baseline="0" noProof="0" dirty="0">
              <a:ln>
                <a:noFill/>
              </a:ln>
              <a:solidFill>
                <a:prstClr val="black"/>
              </a:solidFill>
              <a:effectLst/>
              <a:uLnTx/>
              <a:uFillTx/>
              <a:latin typeface="+mn-ea"/>
              <a:ea typeface="+mn-ea"/>
              <a:cs typeface="Meiryo UI" panose="020B0604030504040204" pitchFamily="50" charset="-128"/>
            </a:endParaRPr>
          </a:p>
        </p:txBody>
      </p:sp>
      <p:sp>
        <p:nvSpPr>
          <p:cNvPr id="14" name="右矢印 13"/>
          <p:cNvSpPr/>
          <p:nvPr/>
        </p:nvSpPr>
        <p:spPr>
          <a:xfrm>
            <a:off x="5500429" y="4999839"/>
            <a:ext cx="504056" cy="360040"/>
          </a:xfrm>
          <a:prstGeom prst="rightArrow">
            <a:avLst/>
          </a:prstGeom>
          <a:solidFill>
            <a:sysClr val="window" lastClr="FFFFFF"/>
          </a:solidFill>
          <a:ln w="25400" cap="flat" cmpd="sng" algn="ctr">
            <a:solidFill>
              <a:srgbClr val="4BACC6"/>
            </a:solidFill>
            <a:prstDash val="solid"/>
          </a:ln>
          <a:effectLst/>
        </p:spPr>
        <p:txBody>
          <a:bodyPr rtlCol="0" anchor="ctr"/>
          <a:lstStyle/>
          <a:p>
            <a:pPr marL="0" marR="0" lvl="0" indent="0" algn="ctr" defTabSz="914400" eaLnBrk="1" fontAlgn="auto" latinLnBrk="0" hangingPunct="1">
              <a:lnSpc>
                <a:spcPct val="120000"/>
              </a:lnSpc>
              <a:spcBef>
                <a:spcPts val="0"/>
              </a:spcBef>
              <a:spcAft>
                <a:spcPct val="70000"/>
              </a:spcAft>
              <a:buClrTx/>
              <a:buSzTx/>
              <a:buFontTx/>
              <a:buNone/>
              <a:tabLst/>
              <a:defRPr/>
            </a:pPr>
            <a:endParaRPr kumimoji="0" lang="ja-JP" altLang="en-US" sz="1400" b="1"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 name="フローチャート: 処理 14"/>
          <p:cNvSpPr/>
          <p:nvPr/>
        </p:nvSpPr>
        <p:spPr>
          <a:xfrm>
            <a:off x="5752457" y="4937157"/>
            <a:ext cx="1908212" cy="485404"/>
          </a:xfrm>
          <a:prstGeom prst="flowChartProcess">
            <a:avLst/>
          </a:prstGeom>
          <a:no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2400" b="0" i="0" u="sng" strike="noStrike" kern="0" cap="none" spc="0" normalizeH="0" baseline="0" noProof="0" dirty="0">
                <a:ln>
                  <a:noFill/>
                </a:ln>
                <a:solidFill>
                  <a:prstClr val="black"/>
                </a:solidFill>
                <a:effectLst/>
                <a:uLnTx/>
                <a:uFillTx/>
                <a:latin typeface="+mn-ea"/>
                <a:ea typeface="+mn-ea"/>
                <a:cs typeface="Meiryo UI" panose="020B0604030504040204" pitchFamily="50" charset="-128"/>
              </a:rPr>
              <a:t>クレジット</a:t>
            </a:r>
            <a:endParaRPr kumimoji="0" lang="en-US" altLang="ja-JP" sz="2400" b="0" i="0" u="sng" strike="noStrike" kern="0" cap="none" spc="0" normalizeH="0" baseline="0" noProof="0" dirty="0">
              <a:ln>
                <a:noFill/>
              </a:ln>
              <a:solidFill>
                <a:prstClr val="black"/>
              </a:solidFill>
              <a:effectLst/>
              <a:uLnTx/>
              <a:uFillTx/>
              <a:latin typeface="+mn-ea"/>
              <a:ea typeface="+mn-ea"/>
              <a:cs typeface="Meiryo UI" panose="020B0604030504040204" pitchFamily="50" charset="-128"/>
            </a:endParaRPr>
          </a:p>
        </p:txBody>
      </p:sp>
      <p:sp>
        <p:nvSpPr>
          <p:cNvPr id="16" name="正方形/長方形 15"/>
          <p:cNvSpPr/>
          <p:nvPr/>
        </p:nvSpPr>
        <p:spPr>
          <a:xfrm>
            <a:off x="7440852" y="4678290"/>
            <a:ext cx="2236041" cy="1034268"/>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ja-JP" altLang="en-US" b="0" i="0" u="none" strike="noStrike" kern="0" cap="none" spc="0" normalizeH="0" baseline="0" noProof="0" dirty="0">
                <a:ln>
                  <a:noFill/>
                </a:ln>
                <a:solidFill>
                  <a:prstClr val="black"/>
                </a:solidFill>
                <a:effectLst/>
                <a:uLnTx/>
                <a:uFillTx/>
                <a:latin typeface="+mn-ea"/>
                <a:ea typeface="+mn-ea"/>
                <a:cs typeface="Meiryo UI" panose="020B0604030504040204" pitchFamily="50" charset="-128"/>
              </a:rPr>
              <a:t>他社に移転ができるが、地球全体の排出量は減らない</a:t>
            </a:r>
          </a:p>
        </p:txBody>
      </p:sp>
    </p:spTree>
    <p:extLst>
      <p:ext uri="{BB962C8B-B14F-4D97-AF65-F5344CB8AC3E}">
        <p14:creationId xmlns:p14="http://schemas.microsoft.com/office/powerpoint/2010/main" val="2570401742"/>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SBT</a:t>
            </a:r>
            <a:r>
              <a:rPr kumimoji="1" lang="ja-JP" altLang="en-US" dirty="0"/>
              <a:t>の基本要件　</a:t>
            </a:r>
            <a:r>
              <a:rPr lang="en-US" altLang="ja-JP" dirty="0"/>
              <a:t>3.</a:t>
            </a:r>
            <a:r>
              <a:rPr lang="ja-JP" altLang="en-US" dirty="0"/>
              <a:t>排出量算定の必要</a:t>
            </a:r>
            <a:r>
              <a:rPr lang="ja-JP" altLang="en-US"/>
              <a:t>要件 </a:t>
            </a:r>
            <a:r>
              <a:rPr lang="en-US" altLang="ja-JP"/>
              <a:t>2/3</a:t>
            </a:r>
            <a:endParaRPr kumimoji="1" lang="ja-JP" altLang="en-US" dirty="0"/>
          </a:p>
        </p:txBody>
      </p:sp>
      <p:sp>
        <p:nvSpPr>
          <p:cNvPr id="6" name="テキスト ボックス 5"/>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科学に基づく目標（</a:t>
            </a:r>
            <a:r>
              <a:rPr lang="en-US" altLang="ja-JP" sz="900" dirty="0">
                <a:solidFill>
                  <a:srgbClr val="000000"/>
                </a:solidFill>
                <a:latin typeface="Meiryo UI" pitchFamily="50" charset="-128"/>
                <a:ea typeface="Meiryo UI" pitchFamily="50" charset="-128"/>
                <a:cs typeface="Meiryo UI" pitchFamily="50" charset="-128"/>
              </a:rPr>
              <a:t>SBT</a:t>
            </a:r>
            <a:r>
              <a:rPr lang="ja-JP" altLang="en-US" sz="900" dirty="0">
                <a:solidFill>
                  <a:srgbClr val="000000"/>
                </a:solidFill>
                <a:latin typeface="Meiryo UI" pitchFamily="50" charset="-128"/>
                <a:ea typeface="Meiryo UI" pitchFamily="50" charset="-128"/>
                <a:cs typeface="Meiryo UI" pitchFamily="50" charset="-128"/>
              </a:rPr>
              <a:t>）要件と推奨事項 バージョン</a:t>
            </a:r>
            <a:r>
              <a:rPr lang="en-US" altLang="ja-JP" sz="900" dirty="0">
                <a:solidFill>
                  <a:srgbClr val="000000"/>
                </a:solidFill>
                <a:latin typeface="Meiryo UI" pitchFamily="50" charset="-128"/>
                <a:ea typeface="Meiryo UI" pitchFamily="50" charset="-128"/>
                <a:cs typeface="Meiryo UI" pitchFamily="50" charset="-128"/>
              </a:rPr>
              <a:t>5.0</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https://sciencebasedtargets.org/resources/files/SBTi-criteria-JP</a:t>
            </a:r>
            <a:r>
              <a:rPr lang="en-US" altLang="ja-JP" sz="900" dirty="0">
                <a:solidFill>
                  <a:srgbClr val="000000"/>
                </a:solidFill>
                <a:latin typeface="Meiryo UI" pitchFamily="50" charset="-128"/>
                <a:ea typeface="Meiryo UI" pitchFamily="50" charset="-128"/>
                <a:cs typeface="Meiryo UI" pitchFamily="50" charset="-128"/>
              </a:rPr>
              <a:t>.pdf</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7" name="テキスト ボックス 47"/>
          <p:cNvSpPr txBox="1">
            <a:spLocks noChangeArrowheads="1"/>
          </p:cNvSpPr>
          <p:nvPr/>
        </p:nvSpPr>
        <p:spPr bwMode="auto">
          <a:xfrm>
            <a:off x="349979" y="1293912"/>
            <a:ext cx="9793410" cy="54784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1pPr>
            <a:lvl2pPr marL="742950" indent="-285750"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2pPr>
            <a:lvl3pPr marL="1143000" indent="-228600"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3pPr>
            <a:lvl4pPr marL="1600200" indent="-228600"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4pPr>
            <a:lvl5pPr marL="2057400" indent="-228600"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5pPr>
            <a:lvl6pPr marL="2514600" indent="-228600" eaLnBrk="0" fontAlgn="base" hangingPunct="0">
              <a:spcBef>
                <a:spcPct val="0"/>
              </a:spcBef>
              <a:spcAft>
                <a:spcPct val="0"/>
              </a:spcAft>
              <a:defRPr kumimoji="1" sz="1300">
                <a:solidFill>
                  <a:schemeClr val="tx1"/>
                </a:solidFill>
                <a:latin typeface="HGP創英角ｺﾞｼｯｸUB" panose="020B0900000000000000" pitchFamily="50" charset="-128"/>
                <a:ea typeface="HGP創英角ｺﾞｼｯｸUB" panose="020B0900000000000000" pitchFamily="50" charset="-128"/>
              </a:defRPr>
            </a:lvl6pPr>
            <a:lvl7pPr marL="2971800" indent="-228600" eaLnBrk="0" fontAlgn="base" hangingPunct="0">
              <a:spcBef>
                <a:spcPct val="0"/>
              </a:spcBef>
              <a:spcAft>
                <a:spcPct val="0"/>
              </a:spcAft>
              <a:defRPr kumimoji="1" sz="1300">
                <a:solidFill>
                  <a:schemeClr val="tx1"/>
                </a:solidFill>
                <a:latin typeface="HGP創英角ｺﾞｼｯｸUB" panose="020B0900000000000000" pitchFamily="50" charset="-128"/>
                <a:ea typeface="HGP創英角ｺﾞｼｯｸUB" panose="020B0900000000000000" pitchFamily="50" charset="-128"/>
              </a:defRPr>
            </a:lvl7pPr>
            <a:lvl8pPr marL="3429000" indent="-228600" eaLnBrk="0" fontAlgn="base" hangingPunct="0">
              <a:spcBef>
                <a:spcPct val="0"/>
              </a:spcBef>
              <a:spcAft>
                <a:spcPct val="0"/>
              </a:spcAft>
              <a:defRPr kumimoji="1" sz="1300">
                <a:solidFill>
                  <a:schemeClr val="tx1"/>
                </a:solidFill>
                <a:latin typeface="HGP創英角ｺﾞｼｯｸUB" panose="020B0900000000000000" pitchFamily="50" charset="-128"/>
                <a:ea typeface="HGP創英角ｺﾞｼｯｸUB" panose="020B0900000000000000" pitchFamily="50" charset="-128"/>
              </a:defRPr>
            </a:lvl8pPr>
            <a:lvl9pPr marL="3886200" indent="-228600" eaLnBrk="0" fontAlgn="base" hangingPunct="0">
              <a:spcBef>
                <a:spcPct val="0"/>
              </a:spcBef>
              <a:spcAft>
                <a:spcPct val="0"/>
              </a:spcAft>
              <a:defRPr kumimoji="1" sz="1300">
                <a:solidFill>
                  <a:schemeClr val="tx1"/>
                </a:solidFill>
                <a:latin typeface="HGP創英角ｺﾞｼｯｸUB" panose="020B0900000000000000" pitchFamily="50" charset="-128"/>
                <a:ea typeface="HGP創英角ｺﾞｼｯｸUB" panose="020B0900000000000000" pitchFamily="50" charset="-128"/>
              </a:defRPr>
            </a:lvl9pPr>
          </a:lstStyle>
          <a:p>
            <a:pPr eaLnBrk="1" hangingPunct="1">
              <a:spcBef>
                <a:spcPts val="600"/>
              </a:spcBef>
              <a:defRPr/>
            </a:pPr>
            <a:r>
              <a:rPr lang="ja-JP" altLang="en-US" sz="2800" b="1" dirty="0">
                <a:solidFill>
                  <a:srgbClr val="000000"/>
                </a:solidFill>
                <a:latin typeface="Meiryo UI" panose="020B0604030504040204" pitchFamily="50" charset="-128"/>
                <a:ea typeface="Meiryo UI" panose="020B0604030504040204" pitchFamily="50" charset="-128"/>
              </a:rPr>
              <a:t>（必須事項）</a:t>
            </a:r>
            <a:endParaRPr lang="en-US" altLang="ja-JP" sz="2800" b="1" dirty="0">
              <a:solidFill>
                <a:srgbClr val="000000"/>
              </a:solidFill>
              <a:latin typeface="Meiryo UI" panose="020B0604030504040204" pitchFamily="50" charset="-128"/>
              <a:ea typeface="Meiryo UI" panose="020B0604030504040204" pitchFamily="50" charset="-128"/>
            </a:endParaRPr>
          </a:p>
          <a:p>
            <a:pPr marL="457200" indent="-457200" eaLnBrk="1" hangingPunct="1">
              <a:spcBef>
                <a:spcPts val="600"/>
              </a:spcBef>
              <a:buClr>
                <a:schemeClr val="tx1"/>
              </a:buClr>
              <a:buFont typeface="Wingdings" panose="05000000000000000000" pitchFamily="2" charset="2"/>
              <a:buChar char="Ø"/>
              <a:defRPr/>
            </a:pPr>
            <a:r>
              <a:rPr lang="ja-JP" altLang="en-US" sz="2400" b="1" dirty="0">
                <a:solidFill>
                  <a:srgbClr val="FF0000"/>
                </a:solidFill>
                <a:latin typeface="Meiryo UI" panose="020B0604030504040204" pitchFamily="50" charset="-128"/>
                <a:ea typeface="Meiryo UI" panose="020B0604030504040204" pitchFamily="50" charset="-128"/>
              </a:rPr>
              <a:t>バイオエネルギーの燃焼、加工、流通段階での</a:t>
            </a:r>
            <a:r>
              <a:rPr lang="en-US" altLang="ja-JP" sz="2400" b="1" dirty="0">
                <a:solidFill>
                  <a:srgbClr val="FF0000"/>
                </a:solidFill>
                <a:latin typeface="Meiryo UI" panose="020B0604030504040204" pitchFamily="50" charset="-128"/>
                <a:ea typeface="Meiryo UI" panose="020B0604030504040204" pitchFamily="50" charset="-128"/>
              </a:rPr>
              <a:t>CO2</a:t>
            </a:r>
            <a:r>
              <a:rPr lang="ja-JP" altLang="en-US" sz="2400" b="1" dirty="0">
                <a:solidFill>
                  <a:srgbClr val="FF0000"/>
                </a:solidFill>
                <a:latin typeface="Meiryo UI" panose="020B0604030504040204" pitchFamily="50" charset="-128"/>
                <a:ea typeface="Meiryo UI" panose="020B0604030504040204" pitchFamily="50" charset="-128"/>
              </a:rPr>
              <a:t>排出量、バイオエネルギー原料に関連する土地利用からの排出や除去については、企業の</a:t>
            </a:r>
            <a:r>
              <a:rPr lang="en-US" altLang="ja-JP" sz="2400" b="1" dirty="0">
                <a:solidFill>
                  <a:srgbClr val="FF0000"/>
                </a:solidFill>
                <a:latin typeface="Meiryo UI" panose="020B0604030504040204" pitchFamily="50" charset="-128"/>
                <a:ea typeface="Meiryo UI" panose="020B0604030504040204" pitchFamily="50" charset="-128"/>
              </a:rPr>
              <a:t>GHG</a:t>
            </a:r>
            <a:r>
              <a:rPr lang="ja-JP" altLang="en-US" sz="2400" b="1" dirty="0">
                <a:solidFill>
                  <a:srgbClr val="FF0000"/>
                </a:solidFill>
                <a:latin typeface="Meiryo UI" panose="020B0604030504040204" pitchFamily="50" charset="-128"/>
                <a:ea typeface="Meiryo UI" panose="020B0604030504040204" pitchFamily="50" charset="-128"/>
              </a:rPr>
              <a:t>インベントリと分けて報告することが必要。</a:t>
            </a:r>
            <a:r>
              <a:rPr lang="ja-JP" altLang="en-US" sz="2400" dirty="0">
                <a:latin typeface="Meiryo UI" panose="020B0604030504040204" pitchFamily="50" charset="-128"/>
                <a:ea typeface="Meiryo UI" panose="020B0604030504040204" pitchFamily="50" charset="-128"/>
              </a:rPr>
              <a:t>また、バイオエネルギーの燃焼、加工、流通段階での</a:t>
            </a:r>
            <a:r>
              <a:rPr lang="en-US" altLang="ja-JP" sz="2400" dirty="0">
                <a:latin typeface="Meiryo UI" panose="020B0604030504040204" pitchFamily="50" charset="-128"/>
                <a:ea typeface="Meiryo UI" panose="020B0604030504040204" pitchFamily="50" charset="-128"/>
              </a:rPr>
              <a:t>CO2</a:t>
            </a:r>
            <a:r>
              <a:rPr lang="ja-JP" altLang="en-US" sz="2400" dirty="0">
                <a:latin typeface="Meiryo UI" panose="020B0604030504040204" pitchFamily="50" charset="-128"/>
                <a:ea typeface="Meiryo UI" panose="020B0604030504040204" pitchFamily="50" charset="-128"/>
              </a:rPr>
              <a:t>排出量、バイオエネルギー原料に関連する土地利用からの排出や除去については、（</a:t>
            </a:r>
            <a:r>
              <a:rPr lang="en-US" altLang="ja-JP" sz="2400" dirty="0">
                <a:latin typeface="Meiryo UI" panose="020B0604030504040204" pitchFamily="50" charset="-128"/>
                <a:ea typeface="Meiryo UI" panose="020B0604030504040204" pitchFamily="50" charset="-128"/>
              </a:rPr>
              <a:t>Scope1,2</a:t>
            </a:r>
            <a:r>
              <a:rPr lang="ja-JP" altLang="en-US" sz="2400">
                <a:latin typeface="Meiryo UI" panose="020B0604030504040204" pitchFamily="50" charset="-128"/>
                <a:ea typeface="Meiryo UI" panose="020B0604030504040204" pitchFamily="50" charset="-128"/>
              </a:rPr>
              <a:t>、そして</a:t>
            </a:r>
            <a:r>
              <a:rPr lang="en-US" altLang="ja-JP" sz="2400">
                <a:latin typeface="Meiryo UI" panose="020B0604030504040204" pitchFamily="50" charset="-128"/>
                <a:ea typeface="Meiryo UI" panose="020B0604030504040204" pitchFamily="50" charset="-128"/>
              </a:rPr>
              <a:t>/</a:t>
            </a:r>
            <a:r>
              <a:rPr lang="ja-JP" altLang="en-US" sz="2400">
                <a:latin typeface="Meiryo UI" panose="020B0604030504040204" pitchFamily="50" charset="-128"/>
                <a:ea typeface="Meiryo UI" panose="020B0604030504040204" pitchFamily="50" charset="-128"/>
              </a:rPr>
              <a:t>また</a:t>
            </a:r>
            <a:r>
              <a:rPr lang="ja-JP" altLang="en-US" sz="2400" dirty="0">
                <a:latin typeface="Meiryo UI" panose="020B0604030504040204" pitchFamily="50" charset="-128"/>
                <a:ea typeface="Meiryo UI" panose="020B0604030504040204" pitchFamily="50" charset="-128"/>
              </a:rPr>
              <a:t>は該当する場合は</a:t>
            </a:r>
            <a:r>
              <a:rPr lang="en-US" altLang="ja-JP" sz="2400" dirty="0">
                <a:latin typeface="Meiryo UI" panose="020B0604030504040204" pitchFamily="50" charset="-128"/>
                <a:ea typeface="Meiryo UI" panose="020B0604030504040204" pitchFamily="50" charset="-128"/>
              </a:rPr>
              <a:t>Scope3</a:t>
            </a:r>
            <a:r>
              <a:rPr lang="ja-JP" altLang="en-US" sz="2400" dirty="0">
                <a:latin typeface="Meiryo UI" panose="020B0604030504040204" pitchFamily="50" charset="-128"/>
                <a:ea typeface="Meiryo UI" panose="020B0604030504040204" pitchFamily="50" charset="-128"/>
              </a:rPr>
              <a:t>について）</a:t>
            </a:r>
            <a:r>
              <a:rPr lang="en-US" altLang="ja-JP" sz="2400" b="1" dirty="0">
                <a:solidFill>
                  <a:srgbClr val="FF0000"/>
                </a:solidFill>
                <a:latin typeface="Meiryo UI" panose="020B0604030504040204" pitchFamily="50" charset="-128"/>
                <a:ea typeface="Meiryo UI" panose="020B0604030504040204" pitchFamily="50" charset="-128"/>
              </a:rPr>
              <a:t>SBT</a:t>
            </a:r>
            <a:r>
              <a:rPr lang="ja-JP" altLang="en-US" sz="2400" b="1" dirty="0">
                <a:solidFill>
                  <a:srgbClr val="FF0000"/>
                </a:solidFill>
                <a:latin typeface="Meiryo UI" panose="020B0604030504040204" pitchFamily="50" charset="-128"/>
                <a:ea typeface="Meiryo UI" panose="020B0604030504040204" pitchFamily="50" charset="-128"/>
              </a:rPr>
              <a:t>を設定する際の目標バウンダリ、目標の進捗を報告する際のバウンダリに含めることが必要。</a:t>
            </a:r>
            <a:endParaRPr lang="en-US" altLang="ja-JP" sz="2400" b="1" dirty="0">
              <a:solidFill>
                <a:srgbClr val="FF0000"/>
              </a:solidFill>
              <a:latin typeface="Meiryo UI" panose="020B0604030504040204" pitchFamily="50" charset="-128"/>
              <a:ea typeface="Meiryo UI" panose="020B0604030504040204" pitchFamily="50" charset="-128"/>
            </a:endParaRPr>
          </a:p>
          <a:p>
            <a:pPr marL="457200" indent="-457200" eaLnBrk="1" hangingPunct="1">
              <a:spcBef>
                <a:spcPts val="600"/>
              </a:spcBef>
              <a:buClr>
                <a:schemeClr val="tx1"/>
              </a:buClr>
              <a:buFont typeface="Wingdings" panose="05000000000000000000" pitchFamily="2" charset="2"/>
              <a:buChar char="Ø"/>
              <a:defRPr/>
            </a:pPr>
            <a:r>
              <a:rPr lang="ja-JP" altLang="en-US" sz="2400" dirty="0">
                <a:latin typeface="Meiryo UI" panose="020B0604030504040204" pitchFamily="50" charset="-128"/>
                <a:ea typeface="Meiryo UI" panose="020B0604030504040204" pitchFamily="50" charset="-128"/>
              </a:rPr>
              <a:t>土地関連排出量の算定については、直接的な土地利用変化 </a:t>
            </a:r>
            <a:r>
              <a:rPr lang="en-US" altLang="ja-JP" sz="2400" dirty="0">
                <a:latin typeface="Meiryo UI" panose="020B0604030504040204" pitchFamily="50" charset="-128"/>
                <a:ea typeface="Meiryo UI" panose="020B0604030504040204" pitchFamily="50" charset="-128"/>
              </a:rPr>
              <a:t>(LUC, land use change) </a:t>
            </a:r>
            <a:r>
              <a:rPr lang="ja-JP" altLang="en-US" sz="2400" dirty="0">
                <a:latin typeface="Meiryo UI" panose="020B0604030504040204" pitchFamily="50" charset="-128"/>
                <a:ea typeface="Meiryo UI" panose="020B0604030504040204" pitchFamily="50" charset="-128"/>
              </a:rPr>
              <a:t>による</a:t>
            </a:r>
            <a:r>
              <a:rPr lang="en-US" altLang="ja-JP" sz="2400" dirty="0">
                <a:latin typeface="Meiryo UI" panose="020B0604030504040204" pitchFamily="50" charset="-128"/>
                <a:ea typeface="Meiryo UI" panose="020B0604030504040204" pitchFamily="50" charset="-128"/>
              </a:rPr>
              <a:t>CO2</a:t>
            </a:r>
            <a:r>
              <a:rPr lang="ja-JP" altLang="en-US" sz="2400" dirty="0">
                <a:latin typeface="Meiryo UI" panose="020B0604030504040204" pitchFamily="50" charset="-128"/>
                <a:ea typeface="Meiryo UI" panose="020B0604030504040204" pitchFamily="50" charset="-128"/>
              </a:rPr>
              <a:t>排出量と、土地利用管理からの</a:t>
            </a:r>
            <a:r>
              <a:rPr lang="en-US" altLang="ja-JP" sz="2400" dirty="0">
                <a:latin typeface="Meiryo UI" panose="020B0604030504040204" pitchFamily="50" charset="-128"/>
                <a:ea typeface="Meiryo UI" panose="020B0604030504040204" pitchFamily="50" charset="-128"/>
              </a:rPr>
              <a:t>N2O</a:t>
            </a:r>
            <a:r>
              <a:rPr lang="ja-JP" altLang="en-US" sz="2400" dirty="0">
                <a:latin typeface="Meiryo UI" panose="020B0604030504040204" pitchFamily="50" charset="-128"/>
                <a:ea typeface="Meiryo UI" panose="020B0604030504040204" pitchFamily="50" charset="-128"/>
              </a:rPr>
              <a:t>と</a:t>
            </a:r>
            <a:r>
              <a:rPr lang="en-US" altLang="ja-JP" sz="2400" dirty="0">
                <a:latin typeface="Meiryo UI" panose="020B0604030504040204" pitchFamily="50" charset="-128"/>
                <a:ea typeface="Meiryo UI" panose="020B0604030504040204" pitchFamily="50" charset="-128"/>
              </a:rPr>
              <a:t>CH4</a:t>
            </a:r>
            <a:r>
              <a:rPr lang="ja-JP" altLang="en-US" sz="2400" dirty="0">
                <a:latin typeface="Meiryo UI" panose="020B0604030504040204" pitchFamily="50" charset="-128"/>
                <a:ea typeface="Meiryo UI" panose="020B0604030504040204" pitchFamily="50" charset="-128"/>
              </a:rPr>
              <a:t>排出を含む非</a:t>
            </a:r>
            <a:r>
              <a:rPr lang="en-US" altLang="ja-JP" sz="2400" dirty="0">
                <a:latin typeface="Meiryo UI" panose="020B0604030504040204" pitchFamily="50" charset="-128"/>
                <a:ea typeface="Meiryo UI" panose="020B0604030504040204" pitchFamily="50" charset="-128"/>
              </a:rPr>
              <a:t>LUC</a:t>
            </a:r>
            <a:r>
              <a:rPr lang="ja-JP" altLang="en-US" sz="2400" dirty="0">
                <a:latin typeface="Meiryo UI" panose="020B0604030504040204" pitchFamily="50" charset="-128"/>
                <a:ea typeface="Meiryo UI" panose="020B0604030504040204" pitchFamily="50" charset="-128"/>
              </a:rPr>
              <a:t>排出を含むことが必要。間接的な土地利用変化に関連する排出を含めることは任意。企業はバイオエネルギー算定についての追加の</a:t>
            </a:r>
            <a:r>
              <a:rPr lang="en-US" altLang="ja-JP" sz="2400" dirty="0">
                <a:latin typeface="Meiryo UI" panose="020B0604030504040204" pitchFamily="50" charset="-128"/>
                <a:ea typeface="Meiryo UI" panose="020B0604030504040204" pitchFamily="50" charset="-128"/>
              </a:rPr>
              <a:t>GHG</a:t>
            </a:r>
            <a:r>
              <a:rPr lang="ja-JP" altLang="en-US" sz="2400" dirty="0">
                <a:latin typeface="Meiryo UI" panose="020B0604030504040204" pitchFamily="50" charset="-128"/>
                <a:ea typeface="Meiryo UI" panose="020B0604030504040204" pitchFamily="50" charset="-128"/>
              </a:rPr>
              <a:t>プロトコルガイダンスが公表された場合、本要件への遵守を維持するべく、これに従うことが期待されている。</a:t>
            </a:r>
            <a:endParaRPr lang="en-US" altLang="ja-JP" sz="2400"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3869344086"/>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SBT</a:t>
            </a:r>
            <a:r>
              <a:rPr kumimoji="1" lang="ja-JP" altLang="en-US" dirty="0"/>
              <a:t>の基本要件　</a:t>
            </a:r>
            <a:r>
              <a:rPr lang="en-US" altLang="ja-JP" dirty="0"/>
              <a:t>3.</a:t>
            </a:r>
            <a:r>
              <a:rPr lang="ja-JP" altLang="en-US" dirty="0"/>
              <a:t>排出量算定の必要</a:t>
            </a:r>
            <a:r>
              <a:rPr lang="ja-JP" altLang="en-US"/>
              <a:t>要件 </a:t>
            </a:r>
            <a:r>
              <a:rPr lang="en-US" altLang="ja-JP"/>
              <a:t>3/3</a:t>
            </a:r>
            <a:endParaRPr kumimoji="1" lang="ja-JP" altLang="en-US" dirty="0"/>
          </a:p>
        </p:txBody>
      </p:sp>
      <p:sp>
        <p:nvSpPr>
          <p:cNvPr id="6" name="テキスト ボックス 5"/>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科学に基づく目標（</a:t>
            </a:r>
            <a:r>
              <a:rPr lang="en-US" altLang="ja-JP" sz="900" dirty="0">
                <a:solidFill>
                  <a:srgbClr val="000000"/>
                </a:solidFill>
                <a:latin typeface="Meiryo UI" pitchFamily="50" charset="-128"/>
                <a:ea typeface="Meiryo UI" pitchFamily="50" charset="-128"/>
                <a:cs typeface="Meiryo UI" pitchFamily="50" charset="-128"/>
              </a:rPr>
              <a:t>SBT</a:t>
            </a:r>
            <a:r>
              <a:rPr lang="ja-JP" altLang="en-US" sz="900" dirty="0">
                <a:solidFill>
                  <a:srgbClr val="000000"/>
                </a:solidFill>
                <a:latin typeface="Meiryo UI" pitchFamily="50" charset="-128"/>
                <a:ea typeface="Meiryo UI" pitchFamily="50" charset="-128"/>
                <a:cs typeface="Meiryo UI" pitchFamily="50" charset="-128"/>
              </a:rPr>
              <a:t>）要件と推奨事項 バージョン</a:t>
            </a:r>
            <a:r>
              <a:rPr lang="en-US" altLang="ja-JP" sz="900" dirty="0">
                <a:solidFill>
                  <a:srgbClr val="000000"/>
                </a:solidFill>
                <a:latin typeface="Meiryo UI" pitchFamily="50" charset="-128"/>
                <a:ea typeface="Meiryo UI" pitchFamily="50" charset="-128"/>
                <a:cs typeface="Meiryo UI" pitchFamily="50" charset="-128"/>
              </a:rPr>
              <a:t>5.0</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https://sciencebasedtargets.org/resources/files/SBTi-criteria-JP</a:t>
            </a:r>
            <a:r>
              <a:rPr lang="en-US" altLang="ja-JP" sz="900" dirty="0">
                <a:solidFill>
                  <a:srgbClr val="000000"/>
                </a:solidFill>
                <a:latin typeface="Meiryo UI" pitchFamily="50" charset="-128"/>
                <a:ea typeface="Meiryo UI" pitchFamily="50" charset="-128"/>
                <a:cs typeface="Meiryo UI" pitchFamily="50" charset="-128"/>
              </a:rPr>
              <a:t>.pdf</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7" name="テキスト ボックス 47"/>
          <p:cNvSpPr txBox="1">
            <a:spLocks noChangeArrowheads="1"/>
          </p:cNvSpPr>
          <p:nvPr/>
        </p:nvSpPr>
        <p:spPr bwMode="auto">
          <a:xfrm>
            <a:off x="349979" y="1293912"/>
            <a:ext cx="9793410" cy="54168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1pPr>
            <a:lvl2pPr marL="742950" indent="-285750"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2pPr>
            <a:lvl3pPr marL="1143000" indent="-228600"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3pPr>
            <a:lvl4pPr marL="1600200" indent="-228600"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4pPr>
            <a:lvl5pPr marL="2057400" indent="-228600"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5pPr>
            <a:lvl6pPr marL="2514600" indent="-228600" eaLnBrk="0" fontAlgn="base" hangingPunct="0">
              <a:spcBef>
                <a:spcPct val="0"/>
              </a:spcBef>
              <a:spcAft>
                <a:spcPct val="0"/>
              </a:spcAft>
              <a:defRPr kumimoji="1" sz="1300">
                <a:solidFill>
                  <a:schemeClr val="tx1"/>
                </a:solidFill>
                <a:latin typeface="HGP創英角ｺﾞｼｯｸUB" panose="020B0900000000000000" pitchFamily="50" charset="-128"/>
                <a:ea typeface="HGP創英角ｺﾞｼｯｸUB" panose="020B0900000000000000" pitchFamily="50" charset="-128"/>
              </a:defRPr>
            </a:lvl6pPr>
            <a:lvl7pPr marL="2971800" indent="-228600" eaLnBrk="0" fontAlgn="base" hangingPunct="0">
              <a:spcBef>
                <a:spcPct val="0"/>
              </a:spcBef>
              <a:spcAft>
                <a:spcPct val="0"/>
              </a:spcAft>
              <a:defRPr kumimoji="1" sz="1300">
                <a:solidFill>
                  <a:schemeClr val="tx1"/>
                </a:solidFill>
                <a:latin typeface="HGP創英角ｺﾞｼｯｸUB" panose="020B0900000000000000" pitchFamily="50" charset="-128"/>
                <a:ea typeface="HGP創英角ｺﾞｼｯｸUB" panose="020B0900000000000000" pitchFamily="50" charset="-128"/>
              </a:defRPr>
            </a:lvl7pPr>
            <a:lvl8pPr marL="3429000" indent="-228600" eaLnBrk="0" fontAlgn="base" hangingPunct="0">
              <a:spcBef>
                <a:spcPct val="0"/>
              </a:spcBef>
              <a:spcAft>
                <a:spcPct val="0"/>
              </a:spcAft>
              <a:defRPr kumimoji="1" sz="1300">
                <a:solidFill>
                  <a:schemeClr val="tx1"/>
                </a:solidFill>
                <a:latin typeface="HGP創英角ｺﾞｼｯｸUB" panose="020B0900000000000000" pitchFamily="50" charset="-128"/>
                <a:ea typeface="HGP創英角ｺﾞｼｯｸUB" panose="020B0900000000000000" pitchFamily="50" charset="-128"/>
              </a:defRPr>
            </a:lvl8pPr>
            <a:lvl9pPr marL="3886200" indent="-228600" eaLnBrk="0" fontAlgn="base" hangingPunct="0">
              <a:spcBef>
                <a:spcPct val="0"/>
              </a:spcBef>
              <a:spcAft>
                <a:spcPct val="0"/>
              </a:spcAft>
              <a:defRPr kumimoji="1" sz="1300">
                <a:solidFill>
                  <a:schemeClr val="tx1"/>
                </a:solidFill>
                <a:latin typeface="HGP創英角ｺﾞｼｯｸUB" panose="020B0900000000000000" pitchFamily="50" charset="-128"/>
                <a:ea typeface="HGP創英角ｺﾞｼｯｸUB" panose="020B0900000000000000" pitchFamily="50" charset="-128"/>
              </a:defRPr>
            </a:lvl9pPr>
          </a:lstStyle>
          <a:p>
            <a:pPr eaLnBrk="1" hangingPunct="1">
              <a:spcBef>
                <a:spcPts val="600"/>
              </a:spcBef>
              <a:defRPr/>
            </a:pPr>
            <a:r>
              <a:rPr lang="ja-JP" altLang="en-US" sz="2800" dirty="0">
                <a:solidFill>
                  <a:srgbClr val="000000"/>
                </a:solidFill>
                <a:latin typeface="Meiryo UI" panose="020B0604030504040204" pitchFamily="50" charset="-128"/>
                <a:ea typeface="Meiryo UI" panose="020B0604030504040204" pitchFamily="50" charset="-128"/>
              </a:rPr>
              <a:t>（推奨事項）</a:t>
            </a:r>
            <a:endParaRPr lang="en-US" altLang="ja-JP" sz="2800" dirty="0">
              <a:solidFill>
                <a:srgbClr val="000000"/>
              </a:solidFill>
              <a:latin typeface="Meiryo UI" panose="020B0604030504040204" pitchFamily="50" charset="-128"/>
              <a:ea typeface="Meiryo UI" panose="020B0604030504040204" pitchFamily="50" charset="-128"/>
            </a:endParaRPr>
          </a:p>
          <a:p>
            <a:pPr marL="457200" indent="-457200" eaLnBrk="1" hangingPunct="1">
              <a:spcBef>
                <a:spcPts val="600"/>
              </a:spcBef>
              <a:buClr>
                <a:schemeClr val="tx1"/>
              </a:buClr>
              <a:buFont typeface="Wingdings" panose="05000000000000000000" pitchFamily="2" charset="2"/>
              <a:buChar char="Ø"/>
              <a:defRPr/>
            </a:pPr>
            <a:r>
              <a:rPr lang="en-US" altLang="ja-JP" sz="2800" dirty="0">
                <a:latin typeface="Meiryo UI" panose="020B0604030504040204" pitchFamily="50" charset="-128"/>
                <a:ea typeface="Meiryo UI" panose="020B0604030504040204" pitchFamily="50" charset="-128"/>
              </a:rPr>
              <a:t>SBT</a:t>
            </a:r>
            <a:r>
              <a:rPr lang="ja-JP" altLang="en-US" sz="2800" dirty="0">
                <a:latin typeface="Meiryo UI" panose="020B0604030504040204" pitchFamily="50" charset="-128"/>
                <a:ea typeface="Meiryo UI" panose="020B0604030504040204" pitchFamily="50" charset="-128"/>
              </a:rPr>
              <a:t>事務局は、輸送用のバイオ燃料を使用または生産している企業については、土地関連の排出量と除去量が該当するバイオ燃料生産のものであることを開示する際に、バイオエネルギーの</a:t>
            </a:r>
            <a:r>
              <a:rPr lang="en-US" altLang="ja-JP" sz="2800" dirty="0">
                <a:latin typeface="Meiryo UI" panose="020B0604030504040204" pitchFamily="50" charset="-128"/>
                <a:ea typeface="Meiryo UI" panose="020B0604030504040204" pitchFamily="50" charset="-128"/>
              </a:rPr>
              <a:t>GHG</a:t>
            </a:r>
            <a:r>
              <a:rPr lang="ja-JP" altLang="en-US" sz="2800" dirty="0">
                <a:latin typeface="Meiryo UI" panose="020B0604030504040204" pitchFamily="50" charset="-128"/>
                <a:ea typeface="Meiryo UI" panose="020B0604030504040204" pitchFamily="50" charset="-128"/>
              </a:rPr>
              <a:t>算定について公認のバイオ燃料認証によって裏付けることを推奨する。</a:t>
            </a:r>
            <a:endParaRPr lang="en-US" altLang="ja-JP" sz="2800" dirty="0">
              <a:latin typeface="Meiryo UI" panose="020B0604030504040204" pitchFamily="50" charset="-128"/>
              <a:ea typeface="Meiryo UI" panose="020B0604030504040204" pitchFamily="50" charset="-128"/>
            </a:endParaRPr>
          </a:p>
          <a:p>
            <a:pPr marL="457200" indent="-457200" eaLnBrk="1" hangingPunct="1">
              <a:spcBef>
                <a:spcPts val="600"/>
              </a:spcBef>
              <a:buClr>
                <a:schemeClr val="tx1"/>
              </a:buClr>
              <a:buFont typeface="Wingdings" panose="05000000000000000000" pitchFamily="2" charset="2"/>
              <a:buChar char="Ø"/>
              <a:defRPr/>
            </a:pPr>
            <a:r>
              <a:rPr lang="en-US" altLang="ja-JP" sz="2800" dirty="0">
                <a:latin typeface="Meiryo UI" panose="020B0604030504040204" pitchFamily="50" charset="-128"/>
                <a:ea typeface="Meiryo UI" panose="020B0604030504040204" pitchFamily="50" charset="-128"/>
              </a:rPr>
              <a:t>SBT</a:t>
            </a:r>
            <a:r>
              <a:rPr lang="ja-JP" altLang="en-US" sz="2800" dirty="0">
                <a:latin typeface="Meiryo UI" panose="020B0604030504040204" pitchFamily="50" charset="-128"/>
                <a:ea typeface="Meiryo UI" panose="020B0604030504040204" pitchFamily="50" charset="-128"/>
              </a:rPr>
              <a:t>事務局は、企業が直接的な生物由来</a:t>
            </a:r>
            <a:r>
              <a:rPr lang="en-US" altLang="ja-JP" sz="2800" dirty="0">
                <a:latin typeface="Meiryo UI" panose="020B0604030504040204" pitchFamily="50" charset="-128"/>
                <a:ea typeface="Meiryo UI" panose="020B0604030504040204" pitchFamily="50" charset="-128"/>
              </a:rPr>
              <a:t>CO2</a:t>
            </a:r>
            <a:r>
              <a:rPr lang="ja-JP" altLang="en-US" sz="2800" dirty="0">
                <a:latin typeface="Meiryo UI" panose="020B0604030504040204" pitchFamily="50" charset="-128"/>
                <a:ea typeface="Meiryo UI" panose="020B0604030504040204" pitchFamily="50" charset="-128"/>
              </a:rPr>
              <a:t>排出量と除去量について、それぞれ別に報告することを推奨している。バイオエネルギーに関わる</a:t>
            </a:r>
            <a:r>
              <a:rPr lang="en-US" altLang="ja-JP" sz="2800" dirty="0">
                <a:latin typeface="Meiryo UI" panose="020B0604030504040204" pitchFamily="50" charset="-128"/>
                <a:ea typeface="Meiryo UI" panose="020B0604030504040204" pitchFamily="50" charset="-128"/>
              </a:rPr>
              <a:t>CO2</a:t>
            </a:r>
            <a:r>
              <a:rPr lang="ja-JP" altLang="en-US" sz="2800" dirty="0" err="1">
                <a:latin typeface="Meiryo UI" panose="020B0604030504040204" pitchFamily="50" charset="-128"/>
                <a:ea typeface="Meiryo UI" panose="020B0604030504040204" pitchFamily="50" charset="-128"/>
              </a:rPr>
              <a:t>の排</a:t>
            </a:r>
            <a:r>
              <a:rPr lang="ja-JP" altLang="en-US" sz="2800" dirty="0">
                <a:latin typeface="Meiryo UI" panose="020B0604030504040204" pitchFamily="50" charset="-128"/>
                <a:ea typeface="Meiryo UI" panose="020B0604030504040204" pitchFamily="50" charset="-128"/>
              </a:rPr>
              <a:t>出量と除去量については、</a:t>
            </a:r>
            <a:r>
              <a:rPr lang="en-US" altLang="ja-JP" sz="2800" dirty="0">
                <a:latin typeface="Meiryo UI" panose="020B0604030504040204" pitchFamily="50" charset="-128"/>
                <a:ea typeface="Meiryo UI" panose="020B0604030504040204" pitchFamily="50" charset="-128"/>
              </a:rPr>
              <a:t>P.149</a:t>
            </a:r>
            <a:r>
              <a:rPr lang="ja-JP" altLang="en-US" sz="2800" dirty="0">
                <a:latin typeface="Meiryo UI" panose="020B0604030504040204" pitchFamily="50" charset="-128"/>
                <a:ea typeface="Meiryo UI" panose="020B0604030504040204" pitchFamily="50" charset="-128"/>
              </a:rPr>
              <a:t>の要件に基づくと最低限でもネット（差し引き後）排出量にて報告することが必須であるが、バイオエネルギー原料からの総排出量と総除去量についても別々に報告することが推奨されている。</a:t>
            </a:r>
            <a:endParaRPr lang="en-US" altLang="ja-JP" sz="2800"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920852498"/>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SBT</a:t>
            </a:r>
            <a:r>
              <a:rPr kumimoji="1" lang="ja-JP" altLang="en-US" dirty="0"/>
              <a:t>の基本要件　</a:t>
            </a:r>
            <a:r>
              <a:rPr lang="en-US" altLang="ja-JP" dirty="0"/>
              <a:t>4.</a:t>
            </a:r>
            <a:r>
              <a:rPr lang="ja-JP" altLang="en-US" dirty="0"/>
              <a:t>目標の</a:t>
            </a:r>
            <a:r>
              <a:rPr lang="ja-JP" altLang="en-US"/>
              <a:t>策定 </a:t>
            </a:r>
            <a:r>
              <a:rPr lang="en-US" altLang="ja-JP"/>
              <a:t>1/2</a:t>
            </a:r>
            <a:endParaRPr kumimoji="1" lang="ja-JP" altLang="en-US" dirty="0"/>
          </a:p>
        </p:txBody>
      </p:sp>
      <p:sp>
        <p:nvSpPr>
          <p:cNvPr id="4" name="テキスト ボックス 47"/>
          <p:cNvSpPr txBox="1">
            <a:spLocks noChangeArrowheads="1"/>
          </p:cNvSpPr>
          <p:nvPr/>
        </p:nvSpPr>
        <p:spPr bwMode="auto">
          <a:xfrm>
            <a:off x="349979" y="1293912"/>
            <a:ext cx="9793410" cy="5909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1pPr>
            <a:lvl2pPr marL="742950" indent="-285750"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2pPr>
            <a:lvl3pPr marL="1143000" indent="-228600"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3pPr>
            <a:lvl4pPr marL="1600200" indent="-228600"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4pPr>
            <a:lvl5pPr marL="2057400" indent="-228600"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5pPr>
            <a:lvl6pPr marL="2514600" indent="-228600" eaLnBrk="0" fontAlgn="base" hangingPunct="0">
              <a:spcBef>
                <a:spcPct val="0"/>
              </a:spcBef>
              <a:spcAft>
                <a:spcPct val="0"/>
              </a:spcAft>
              <a:defRPr kumimoji="1" sz="1300">
                <a:solidFill>
                  <a:schemeClr val="tx1"/>
                </a:solidFill>
                <a:latin typeface="HGP創英角ｺﾞｼｯｸUB" panose="020B0900000000000000" pitchFamily="50" charset="-128"/>
                <a:ea typeface="HGP創英角ｺﾞｼｯｸUB" panose="020B0900000000000000" pitchFamily="50" charset="-128"/>
              </a:defRPr>
            </a:lvl6pPr>
            <a:lvl7pPr marL="2971800" indent="-228600" eaLnBrk="0" fontAlgn="base" hangingPunct="0">
              <a:spcBef>
                <a:spcPct val="0"/>
              </a:spcBef>
              <a:spcAft>
                <a:spcPct val="0"/>
              </a:spcAft>
              <a:defRPr kumimoji="1" sz="1300">
                <a:solidFill>
                  <a:schemeClr val="tx1"/>
                </a:solidFill>
                <a:latin typeface="HGP創英角ｺﾞｼｯｸUB" panose="020B0900000000000000" pitchFamily="50" charset="-128"/>
                <a:ea typeface="HGP創英角ｺﾞｼｯｸUB" panose="020B0900000000000000" pitchFamily="50" charset="-128"/>
              </a:defRPr>
            </a:lvl7pPr>
            <a:lvl8pPr marL="3429000" indent="-228600" eaLnBrk="0" fontAlgn="base" hangingPunct="0">
              <a:spcBef>
                <a:spcPct val="0"/>
              </a:spcBef>
              <a:spcAft>
                <a:spcPct val="0"/>
              </a:spcAft>
              <a:defRPr kumimoji="1" sz="1300">
                <a:solidFill>
                  <a:schemeClr val="tx1"/>
                </a:solidFill>
                <a:latin typeface="HGP創英角ｺﾞｼｯｸUB" panose="020B0900000000000000" pitchFamily="50" charset="-128"/>
                <a:ea typeface="HGP創英角ｺﾞｼｯｸUB" panose="020B0900000000000000" pitchFamily="50" charset="-128"/>
              </a:defRPr>
            </a:lvl8pPr>
            <a:lvl9pPr marL="3886200" indent="-228600" eaLnBrk="0" fontAlgn="base" hangingPunct="0">
              <a:spcBef>
                <a:spcPct val="0"/>
              </a:spcBef>
              <a:spcAft>
                <a:spcPct val="0"/>
              </a:spcAft>
              <a:defRPr kumimoji="1" sz="1300">
                <a:solidFill>
                  <a:schemeClr val="tx1"/>
                </a:solidFill>
                <a:latin typeface="HGP創英角ｺﾞｼｯｸUB" panose="020B0900000000000000" pitchFamily="50" charset="-128"/>
                <a:ea typeface="HGP創英角ｺﾞｼｯｸUB" panose="020B0900000000000000" pitchFamily="50" charset="-128"/>
              </a:defRPr>
            </a:lvl9pPr>
          </a:lstStyle>
          <a:p>
            <a:pPr eaLnBrk="1" hangingPunct="1">
              <a:spcBef>
                <a:spcPts val="600"/>
              </a:spcBef>
              <a:defRPr/>
            </a:pPr>
            <a:r>
              <a:rPr lang="ja-JP" altLang="en-US" sz="2800" b="1" dirty="0">
                <a:solidFill>
                  <a:srgbClr val="000000"/>
                </a:solidFill>
                <a:latin typeface="Meiryo UI" panose="020B0604030504040204" pitchFamily="50" charset="-128"/>
                <a:ea typeface="Meiryo UI" panose="020B0604030504040204" pitchFamily="50" charset="-128"/>
              </a:rPr>
              <a:t>（必須事項）</a:t>
            </a:r>
            <a:endParaRPr lang="en-US" altLang="ja-JP" sz="2800" b="1" dirty="0">
              <a:solidFill>
                <a:srgbClr val="000000"/>
              </a:solidFill>
              <a:latin typeface="Meiryo UI" panose="020B0604030504040204" pitchFamily="50" charset="-128"/>
              <a:ea typeface="Meiryo UI" panose="020B0604030504040204" pitchFamily="50" charset="-128"/>
            </a:endParaRPr>
          </a:p>
          <a:p>
            <a:pPr marL="457200" indent="-457200">
              <a:spcBef>
                <a:spcPts val="600"/>
              </a:spcBef>
              <a:buFont typeface="Wingdings" pitchFamily="2" charset="2"/>
              <a:buChar char="Ø"/>
              <a:defRPr/>
            </a:pPr>
            <a:r>
              <a:rPr lang="ja-JP" altLang="en-US" sz="2400" dirty="0">
                <a:latin typeface="Meiryo UI" panose="020B0604030504040204" pitchFamily="50" charset="-128"/>
                <a:ea typeface="Meiryo UI" panose="020B0604030504040204" pitchFamily="50" charset="-128"/>
              </a:rPr>
              <a:t>目標は</a:t>
            </a:r>
            <a:r>
              <a:rPr lang="en-US" altLang="ja-JP" sz="2400" dirty="0">
                <a:latin typeface="Meiryo UI" panose="020B0604030504040204" pitchFamily="50" charset="-128"/>
                <a:ea typeface="Meiryo UI" panose="020B0604030504040204" pitchFamily="50" charset="-128"/>
              </a:rPr>
              <a:t>SBT</a:t>
            </a:r>
            <a:r>
              <a:rPr lang="ja-JP" altLang="en-US" sz="2400" dirty="0">
                <a:latin typeface="Meiryo UI" panose="020B0604030504040204" pitchFamily="50" charset="-128"/>
                <a:ea typeface="Meiryo UI" panose="020B0604030504040204" pitchFamily="50" charset="-128"/>
              </a:rPr>
              <a:t>事務局への</a:t>
            </a:r>
            <a:r>
              <a:rPr lang="ja-JP" altLang="en-US" sz="2400" b="1" dirty="0">
                <a:solidFill>
                  <a:srgbClr val="FF0000"/>
                </a:solidFill>
                <a:latin typeface="Meiryo UI" panose="020B0604030504040204" pitchFamily="50" charset="-128"/>
                <a:ea typeface="Meiryo UI" panose="020B0604030504040204" pitchFamily="50" charset="-128"/>
              </a:rPr>
              <a:t>申請時から</a:t>
            </a:r>
            <a:r>
              <a:rPr lang="en-US" altLang="ja-JP" sz="2400" b="1" dirty="0">
                <a:solidFill>
                  <a:srgbClr val="FF0000"/>
                </a:solidFill>
                <a:latin typeface="Meiryo UI" panose="020B0604030504040204" pitchFamily="50" charset="-128"/>
                <a:ea typeface="Meiryo UI" panose="020B0604030504040204" pitchFamily="50" charset="-128"/>
              </a:rPr>
              <a:t>5</a:t>
            </a:r>
            <a:r>
              <a:rPr lang="ja-JP" altLang="en-US" sz="2400" b="1" dirty="0">
                <a:solidFill>
                  <a:srgbClr val="FF0000"/>
                </a:solidFill>
                <a:latin typeface="Meiryo UI" panose="020B0604030504040204" pitchFamily="50" charset="-128"/>
                <a:ea typeface="Meiryo UI" panose="020B0604030504040204" pitchFamily="50" charset="-128"/>
              </a:rPr>
              <a:t>年以上先、</a:t>
            </a:r>
            <a:r>
              <a:rPr lang="en-US" altLang="ja-JP" sz="2400" b="1" dirty="0">
                <a:solidFill>
                  <a:srgbClr val="FF0000"/>
                </a:solidFill>
                <a:latin typeface="Meiryo UI" panose="020B0604030504040204" pitchFamily="50" charset="-128"/>
                <a:ea typeface="Meiryo UI" panose="020B0604030504040204" pitchFamily="50" charset="-128"/>
              </a:rPr>
              <a:t>10</a:t>
            </a:r>
            <a:r>
              <a:rPr lang="ja-JP" altLang="en-US" sz="2400" b="1" dirty="0">
                <a:solidFill>
                  <a:srgbClr val="FF0000"/>
                </a:solidFill>
                <a:latin typeface="Meiryo UI" panose="020B0604030504040204" pitchFamily="50" charset="-128"/>
                <a:ea typeface="Meiryo UI" panose="020B0604030504040204" pitchFamily="50" charset="-128"/>
              </a:rPr>
              <a:t>年以内</a:t>
            </a:r>
            <a:r>
              <a:rPr lang="ja-JP" altLang="en-US" sz="2400" dirty="0">
                <a:latin typeface="Meiryo UI" panose="020B0604030504040204" pitchFamily="50" charset="-128"/>
                <a:ea typeface="Meiryo UI" panose="020B0604030504040204" pitchFamily="50" charset="-128"/>
              </a:rPr>
              <a:t>の目標である必要がある。基準年については、</a:t>
            </a:r>
            <a:r>
              <a:rPr lang="en-US" altLang="ja-JP" sz="2400" dirty="0">
                <a:latin typeface="Meiryo UI" panose="020B0604030504040204" pitchFamily="50" charset="-128"/>
                <a:ea typeface="Meiryo UI" panose="020B0604030504040204" pitchFamily="50" charset="-128"/>
              </a:rPr>
              <a:t>2015</a:t>
            </a:r>
            <a:r>
              <a:rPr lang="ja-JP" altLang="en-US" sz="2400" dirty="0">
                <a:latin typeface="Meiryo UI" panose="020B0604030504040204" pitchFamily="50" charset="-128"/>
                <a:ea typeface="Meiryo UI" panose="020B0604030504040204" pitchFamily="50" charset="-128"/>
              </a:rPr>
              <a:t>年より前を選択してはならない。</a:t>
            </a:r>
            <a:br>
              <a:rPr lang="ja-JP" altLang="en-US" sz="2400" dirty="0">
                <a:latin typeface="Meiryo UI" panose="020B0604030504040204" pitchFamily="50" charset="-128"/>
                <a:ea typeface="Meiryo UI" panose="020B0604030504040204" pitchFamily="50" charset="-128"/>
              </a:rPr>
            </a:br>
            <a:r>
              <a:rPr lang="en-US" altLang="ja-JP" sz="1400" dirty="0">
                <a:latin typeface="Meiryo UI" panose="020B0604030504040204" pitchFamily="50" charset="-128"/>
                <a:ea typeface="Meiryo UI" panose="020B0604030504040204" pitchFamily="50" charset="-128"/>
              </a:rPr>
              <a:t>※2022</a:t>
            </a:r>
            <a:r>
              <a:rPr lang="ja-JP" altLang="en-US" sz="1400" dirty="0">
                <a:latin typeface="Meiryo UI" panose="020B0604030504040204" pitchFamily="50" charset="-128"/>
                <a:ea typeface="Meiryo UI" panose="020B0604030504040204" pitchFamily="50" charset="-128"/>
              </a:rPr>
              <a:t>年前期に提出したものは</a:t>
            </a:r>
            <a:r>
              <a:rPr lang="en-US" altLang="ja-JP" sz="1400" dirty="0">
                <a:latin typeface="Meiryo UI" panose="020B0604030504040204" pitchFamily="50" charset="-128"/>
                <a:ea typeface="Meiryo UI" panose="020B0604030504040204" pitchFamily="50" charset="-128"/>
              </a:rPr>
              <a:t>2026-2031</a:t>
            </a:r>
            <a:r>
              <a:rPr lang="ja-JP" altLang="en-US" sz="1400" dirty="0">
                <a:latin typeface="Meiryo UI" panose="020B0604030504040204" pitchFamily="50" charset="-128"/>
                <a:ea typeface="Meiryo UI" panose="020B0604030504040204" pitchFamily="50" charset="-128"/>
              </a:rPr>
              <a:t>年が選択可能であり、</a:t>
            </a:r>
            <a:r>
              <a:rPr lang="en-US" altLang="ja-JP" sz="1400" dirty="0">
                <a:latin typeface="Meiryo UI" panose="020B0604030504040204" pitchFamily="50" charset="-128"/>
                <a:ea typeface="Meiryo UI" panose="020B0604030504040204" pitchFamily="50" charset="-128"/>
              </a:rPr>
              <a:t>2022</a:t>
            </a:r>
            <a:r>
              <a:rPr lang="ja-JP" altLang="en-US" sz="1400" dirty="0">
                <a:latin typeface="Meiryo UI" panose="020B0604030504040204" pitchFamily="50" charset="-128"/>
                <a:ea typeface="Meiryo UI" panose="020B0604030504040204" pitchFamily="50" charset="-128"/>
              </a:rPr>
              <a:t>年後期については</a:t>
            </a:r>
            <a:r>
              <a:rPr lang="en-US" altLang="ja-JP" sz="1400" dirty="0">
                <a:latin typeface="Meiryo UI" panose="020B0604030504040204" pitchFamily="50" charset="-128"/>
                <a:ea typeface="Meiryo UI" panose="020B0604030504040204" pitchFamily="50" charset="-128"/>
              </a:rPr>
              <a:t>2027-2032</a:t>
            </a:r>
            <a:r>
              <a:rPr lang="ja-JP" altLang="en-US" sz="1400" dirty="0">
                <a:latin typeface="Meiryo UI" panose="020B0604030504040204" pitchFamily="50" charset="-128"/>
                <a:ea typeface="Meiryo UI" panose="020B0604030504040204" pitchFamily="50" charset="-128"/>
              </a:rPr>
              <a:t>年が選択可能。</a:t>
            </a:r>
            <a:endParaRPr lang="en-US" altLang="ja-JP" sz="1400" dirty="0">
              <a:latin typeface="Meiryo UI" panose="020B0604030504040204" pitchFamily="50" charset="-128"/>
              <a:ea typeface="Meiryo UI" panose="020B0604030504040204" pitchFamily="50" charset="-128"/>
            </a:endParaRPr>
          </a:p>
          <a:p>
            <a:pPr marL="457200" indent="-457200">
              <a:spcBef>
                <a:spcPts val="600"/>
              </a:spcBef>
              <a:buFont typeface="Wingdings" pitchFamily="2" charset="2"/>
              <a:buChar char="Ø"/>
              <a:defRPr/>
            </a:pPr>
            <a:r>
              <a:rPr lang="ja-JP" altLang="en-US" sz="2400" dirty="0">
                <a:latin typeface="Meiryo UI" panose="020B0604030504040204" pitchFamily="50" charset="-128"/>
                <a:ea typeface="Meiryo UI" panose="020B0604030504040204" pitchFamily="50" charset="-128"/>
              </a:rPr>
              <a:t>最低限の目標水準は、直近年から</a:t>
            </a:r>
            <a:r>
              <a:rPr lang="en-US" altLang="ja-JP" sz="2400" dirty="0">
                <a:latin typeface="Meiryo UI" panose="020B0604030504040204" pitchFamily="50" charset="-128"/>
                <a:ea typeface="Meiryo UI" panose="020B0604030504040204" pitchFamily="50" charset="-128"/>
              </a:rPr>
              <a:t>2050</a:t>
            </a:r>
            <a:r>
              <a:rPr lang="ja-JP" altLang="en-US" sz="2400" dirty="0">
                <a:latin typeface="Meiryo UI" panose="020B0604030504040204" pitchFamily="50" charset="-128"/>
                <a:ea typeface="Meiryo UI" panose="020B0604030504040204" pitchFamily="50" charset="-128"/>
              </a:rPr>
              <a:t>年までの間に、直線的な総量削減、直線的な原単位削減、または直近年から</a:t>
            </a:r>
            <a:r>
              <a:rPr lang="en-US" altLang="ja-JP" sz="2400" dirty="0">
                <a:latin typeface="Meiryo UI" panose="020B0604030504040204" pitchFamily="50" charset="-128"/>
                <a:ea typeface="Meiryo UI" panose="020B0604030504040204" pitchFamily="50" charset="-128"/>
              </a:rPr>
              <a:t>2050</a:t>
            </a:r>
            <a:r>
              <a:rPr lang="ja-JP" altLang="en-US" sz="2400" dirty="0">
                <a:latin typeface="Meiryo UI" panose="020B0604030504040204" pitchFamily="50" charset="-128"/>
                <a:ea typeface="Meiryo UI" panose="020B0604030504040204" pitchFamily="50" charset="-128"/>
              </a:rPr>
              <a:t>年までの間に原単位が収束する（そして総量排出量や原単位排出量が増加しない）ことを想定し、</a:t>
            </a:r>
            <a:r>
              <a:rPr lang="en-US" altLang="ja-JP" sz="2400" dirty="0">
                <a:latin typeface="Meiryo UI" panose="020B0604030504040204" pitchFamily="50" charset="-128"/>
                <a:ea typeface="Meiryo UI" panose="020B0604030504040204" pitchFamily="50" charset="-128"/>
              </a:rPr>
              <a:t>2050</a:t>
            </a:r>
            <a:r>
              <a:rPr lang="ja-JP" altLang="en-US" sz="2400" dirty="0">
                <a:latin typeface="Meiryo UI" panose="020B0604030504040204" pitchFamily="50" charset="-128"/>
                <a:ea typeface="Meiryo UI" panose="020B0604030504040204" pitchFamily="50" charset="-128"/>
              </a:rPr>
              <a:t>年にネットゼロに達することと整合している。</a:t>
            </a:r>
            <a:endParaRPr lang="en-US" altLang="ja-JP" sz="1400" dirty="0">
              <a:solidFill>
                <a:prstClr val="black"/>
              </a:solidFill>
              <a:latin typeface="Meiryo UI" panose="020B0604030504040204" pitchFamily="50" charset="-128"/>
              <a:ea typeface="Meiryo UI" panose="020B0604030504040204" pitchFamily="50" charset="-128"/>
            </a:endParaRPr>
          </a:p>
          <a:p>
            <a:pPr lvl="0" eaLnBrk="1" hangingPunct="1">
              <a:spcBef>
                <a:spcPts val="1200"/>
              </a:spcBef>
              <a:buClr>
                <a:prstClr val="black"/>
              </a:buClr>
              <a:defRPr/>
            </a:pPr>
            <a:r>
              <a:rPr lang="ja-JP" altLang="en-US" sz="2800" dirty="0">
                <a:solidFill>
                  <a:prstClr val="black"/>
                </a:solidFill>
                <a:latin typeface="Meiryo UI" panose="020B0604030504040204" pitchFamily="50" charset="-128"/>
                <a:ea typeface="Meiryo UI" panose="020B0604030504040204" pitchFamily="50" charset="-128"/>
              </a:rPr>
              <a:t>（推奨事項）</a:t>
            </a:r>
          </a:p>
          <a:p>
            <a:pPr marL="457200" lvl="0" indent="-457200" eaLnBrk="1" hangingPunct="1">
              <a:spcBef>
                <a:spcPts val="600"/>
              </a:spcBef>
              <a:buFont typeface="Wingdings" panose="05000000000000000000" pitchFamily="2" charset="2"/>
              <a:buChar char="Ø"/>
              <a:defRPr/>
            </a:pPr>
            <a:r>
              <a:rPr lang="ja-JP" altLang="en-US" sz="2400" dirty="0">
                <a:solidFill>
                  <a:prstClr val="black"/>
                </a:solidFill>
                <a:latin typeface="Meiryo UI" panose="020B0604030504040204" pitchFamily="50" charset="-128"/>
                <a:ea typeface="Meiryo UI" panose="020B0604030504040204" pitchFamily="50" charset="-128"/>
              </a:rPr>
              <a:t>短期目標に加えて、最長で</a:t>
            </a:r>
            <a:r>
              <a:rPr lang="en-US" altLang="ja-JP" sz="2400" dirty="0">
                <a:solidFill>
                  <a:prstClr val="black"/>
                </a:solidFill>
                <a:latin typeface="Meiryo UI" panose="020B0604030504040204" pitchFamily="50" charset="-128"/>
                <a:ea typeface="Meiryo UI" panose="020B0604030504040204" pitchFamily="50" charset="-128"/>
              </a:rPr>
              <a:t>2050</a:t>
            </a:r>
            <a:r>
              <a:rPr lang="ja-JP" altLang="en-US" sz="2400" dirty="0">
                <a:solidFill>
                  <a:prstClr val="black"/>
                </a:solidFill>
                <a:latin typeface="Meiryo UI" panose="020B0604030504040204" pitchFamily="50" charset="-128"/>
                <a:ea typeface="Meiryo UI" panose="020B0604030504040204" pitchFamily="50" charset="-128"/>
              </a:rPr>
              <a:t>年までの長期目標を設定することを推奨。提出日から</a:t>
            </a:r>
            <a:r>
              <a:rPr lang="en-US" altLang="ja-JP" sz="2400" dirty="0">
                <a:solidFill>
                  <a:prstClr val="black"/>
                </a:solidFill>
                <a:latin typeface="Meiryo UI" panose="020B0604030504040204" pitchFamily="50" charset="-128"/>
                <a:ea typeface="Meiryo UI" panose="020B0604030504040204" pitchFamily="50" charset="-128"/>
              </a:rPr>
              <a:t>10</a:t>
            </a:r>
            <a:r>
              <a:rPr lang="ja-JP" altLang="en-US" sz="2400" dirty="0">
                <a:solidFill>
                  <a:prstClr val="black"/>
                </a:solidFill>
                <a:latin typeface="Meiryo UI" panose="020B0604030504040204" pitchFamily="50" charset="-128"/>
                <a:ea typeface="Meiryo UI" panose="020B0604030504040204" pitchFamily="50" charset="-128"/>
              </a:rPr>
              <a:t>年以上を対象とする目標は長期目標と見なされる。長期目標は、世界の気温上昇を産業革命以前と比べて、</a:t>
            </a:r>
            <a:r>
              <a:rPr lang="en-US" altLang="ja-JP" sz="2400" dirty="0">
                <a:solidFill>
                  <a:prstClr val="black"/>
                </a:solidFill>
                <a:latin typeface="Meiryo UI" panose="020B0604030504040204" pitchFamily="50" charset="-128"/>
                <a:ea typeface="Meiryo UI" panose="020B0604030504040204" pitchFamily="50" charset="-128"/>
              </a:rPr>
              <a:t>1.5℃</a:t>
            </a:r>
            <a:r>
              <a:rPr lang="ja-JP" altLang="en-US" sz="2400" dirty="0">
                <a:solidFill>
                  <a:prstClr val="black"/>
                </a:solidFill>
                <a:latin typeface="Meiryo UI" panose="020B0604030504040204" pitchFamily="50" charset="-128"/>
                <a:ea typeface="Meiryo UI" panose="020B0604030504040204" pitchFamily="50" charset="-128"/>
              </a:rPr>
              <a:t>を十分に下回るよう抑えるために必要な脱炭素化の水準と一致していなければならない。</a:t>
            </a:r>
            <a:endParaRPr lang="en-US" altLang="ja-JP" sz="1800" b="1" dirty="0">
              <a:solidFill>
                <a:srgbClr val="FF0000"/>
              </a:solidFill>
              <a:latin typeface="Meiryo UI" panose="020B0604030504040204" pitchFamily="50" charset="-128"/>
              <a:ea typeface="Meiryo UI" panose="020B0604030504040204" pitchFamily="50" charset="-128"/>
            </a:endParaRPr>
          </a:p>
          <a:p>
            <a:pPr marL="457200" lvl="0" indent="-457200" eaLnBrk="1" hangingPunct="1">
              <a:spcBef>
                <a:spcPts val="600"/>
              </a:spcBef>
              <a:buFont typeface="Wingdings" panose="05000000000000000000" pitchFamily="2" charset="2"/>
              <a:buChar char="Ø"/>
              <a:defRPr/>
            </a:pPr>
            <a:r>
              <a:rPr lang="ja-JP" altLang="en-US" sz="2400" dirty="0">
                <a:solidFill>
                  <a:prstClr val="black"/>
                </a:solidFill>
                <a:latin typeface="Meiryo UI" panose="020B0604030504040204" pitchFamily="50" charset="-128"/>
                <a:ea typeface="Meiryo UI" panose="020B0604030504040204" pitchFamily="50" charset="-128"/>
              </a:rPr>
              <a:t>すべての短期目標について、同じ基準年を用いることを推奨。</a:t>
            </a:r>
            <a:endParaRPr lang="en-US" altLang="ja-JP" sz="2400" dirty="0">
              <a:solidFill>
                <a:prstClr val="black"/>
              </a:solidFill>
              <a:latin typeface="Meiryo UI" panose="020B0604030504040204" pitchFamily="50" charset="-128"/>
              <a:ea typeface="Meiryo UI" panose="020B0604030504040204" pitchFamily="50" charset="-128"/>
            </a:endParaRPr>
          </a:p>
        </p:txBody>
      </p:sp>
      <p:sp>
        <p:nvSpPr>
          <p:cNvPr id="6" name="テキスト ボックス 5"/>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科学に基づく目標（</a:t>
            </a:r>
            <a:r>
              <a:rPr lang="en-US" altLang="ja-JP" sz="900" dirty="0">
                <a:solidFill>
                  <a:srgbClr val="000000"/>
                </a:solidFill>
                <a:latin typeface="Meiryo UI" pitchFamily="50" charset="-128"/>
                <a:ea typeface="Meiryo UI" pitchFamily="50" charset="-128"/>
                <a:cs typeface="Meiryo UI" pitchFamily="50" charset="-128"/>
              </a:rPr>
              <a:t>SBT</a:t>
            </a:r>
            <a:r>
              <a:rPr lang="ja-JP" altLang="en-US" sz="900" dirty="0">
                <a:solidFill>
                  <a:srgbClr val="000000"/>
                </a:solidFill>
                <a:latin typeface="Meiryo UI" pitchFamily="50" charset="-128"/>
                <a:ea typeface="Meiryo UI" pitchFamily="50" charset="-128"/>
                <a:cs typeface="Meiryo UI" pitchFamily="50" charset="-128"/>
              </a:rPr>
              <a:t>）要件と推奨事項 バージョン</a:t>
            </a:r>
            <a:r>
              <a:rPr lang="en-US" altLang="ja-JP" sz="900" dirty="0">
                <a:solidFill>
                  <a:srgbClr val="000000"/>
                </a:solidFill>
                <a:latin typeface="Meiryo UI" pitchFamily="50" charset="-128"/>
                <a:ea typeface="Meiryo UI" pitchFamily="50" charset="-128"/>
                <a:cs typeface="Meiryo UI" pitchFamily="50" charset="-128"/>
              </a:rPr>
              <a:t>5.0</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https://sciencebasedtargets.org/resources/files/SBTi-criteria-JP</a:t>
            </a:r>
            <a:r>
              <a:rPr lang="en-US" altLang="ja-JP" sz="900" dirty="0">
                <a:solidFill>
                  <a:srgbClr val="000000"/>
                </a:solidFill>
                <a:latin typeface="Meiryo UI" pitchFamily="50" charset="-128"/>
                <a:ea typeface="Meiryo UI" pitchFamily="50" charset="-128"/>
                <a:cs typeface="Meiryo UI" pitchFamily="50" charset="-128"/>
              </a:rPr>
              <a:t>.pdf</a:t>
            </a:r>
            <a:r>
              <a:rPr lang="ja-JP" altLang="en-US" sz="900" dirty="0">
                <a:solidFill>
                  <a:srgbClr val="000000"/>
                </a:solidFill>
                <a:latin typeface="Meiryo UI" pitchFamily="50" charset="-128"/>
                <a:ea typeface="Meiryo UI" pitchFamily="50" charset="-128"/>
                <a:cs typeface="Meiryo UI" pitchFamily="50" charset="-128"/>
              </a:rPr>
              <a:t>）より作成</a:t>
            </a:r>
          </a:p>
        </p:txBody>
      </p:sp>
    </p:spTree>
    <p:extLst>
      <p:ext uri="{BB962C8B-B14F-4D97-AF65-F5344CB8AC3E}">
        <p14:creationId xmlns:p14="http://schemas.microsoft.com/office/powerpoint/2010/main" val="3757158002"/>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a:t>
            </a:r>
            <a:r>
              <a:rPr lang="ja-JP" altLang="en-US" dirty="0"/>
              <a:t>の基本要件　</a:t>
            </a:r>
            <a:r>
              <a:rPr lang="en-US" altLang="ja-JP" dirty="0"/>
              <a:t>4.</a:t>
            </a:r>
            <a:r>
              <a:rPr lang="ja-JP" altLang="en-US" dirty="0"/>
              <a:t>目標の</a:t>
            </a:r>
            <a:r>
              <a:rPr lang="ja-JP" altLang="en-US"/>
              <a:t>策定 </a:t>
            </a:r>
            <a:r>
              <a:rPr lang="en-US" altLang="ja-JP"/>
              <a:t>2/2</a:t>
            </a:r>
            <a:endParaRPr kumimoji="1" lang="ja-JP" altLang="en-US" dirty="0"/>
          </a:p>
        </p:txBody>
      </p:sp>
      <p:sp>
        <p:nvSpPr>
          <p:cNvPr id="19" name="テキスト ボックス 47"/>
          <p:cNvSpPr txBox="1">
            <a:spLocks noChangeArrowheads="1"/>
          </p:cNvSpPr>
          <p:nvPr/>
        </p:nvSpPr>
        <p:spPr bwMode="auto">
          <a:xfrm>
            <a:off x="604123" y="1201531"/>
            <a:ext cx="9380173" cy="523220"/>
          </a:xfrm>
          <a:prstGeom prst="rect">
            <a:avLst/>
          </a:prstGeom>
          <a:noFill/>
          <a:ln w="9525">
            <a:noFill/>
            <a:miter lim="800000"/>
            <a:headEnd/>
            <a:tailEnd/>
          </a:ln>
        </p:spPr>
        <p:txBody>
          <a:bodyPr wrap="square">
            <a:spAutoFit/>
          </a:bodyPr>
          <a:lstStyle/>
          <a:p>
            <a:pPr marL="342900" indent="-342900" defTabSz="914400" fontAlgn="base">
              <a:spcBef>
                <a:spcPct val="0"/>
              </a:spcBef>
              <a:spcAft>
                <a:spcPct val="0"/>
              </a:spcAft>
              <a:buFont typeface="Wingdings" panose="05000000000000000000" pitchFamily="2" charset="2"/>
              <a:buChar char="l"/>
              <a:defRPr/>
            </a:pPr>
            <a:r>
              <a:rPr lang="ja-JP" altLang="en-US" sz="2800" dirty="0">
                <a:solidFill>
                  <a:srgbClr val="000000"/>
                </a:solidFill>
                <a:latin typeface="Meiryo UI" panose="020B0604030504040204" pitchFamily="50" charset="-128"/>
              </a:rPr>
              <a:t>基準年と直近年、目標年のイメージ</a:t>
            </a:r>
            <a:endParaRPr lang="en-US" altLang="ja-JP" sz="2800" dirty="0">
              <a:solidFill>
                <a:srgbClr val="000000"/>
              </a:solidFill>
              <a:latin typeface="Meiryo UI" panose="020B0604030504040204" pitchFamily="50" charset="-128"/>
            </a:endParaRPr>
          </a:p>
        </p:txBody>
      </p:sp>
      <p:sp>
        <p:nvSpPr>
          <p:cNvPr id="6" name="右矢印 5"/>
          <p:cNvSpPr/>
          <p:nvPr/>
        </p:nvSpPr>
        <p:spPr>
          <a:xfrm>
            <a:off x="1348840" y="4685558"/>
            <a:ext cx="8424936" cy="324036"/>
          </a:xfrm>
          <a:prstGeom prst="rightArrow">
            <a:avLst/>
          </a:prstGeom>
          <a:solidFill>
            <a:srgbClr val="F79646">
              <a:lumMod val="40000"/>
              <a:lumOff val="60000"/>
            </a:srgbClr>
          </a:solidFill>
          <a:ln w="25400" cap="flat" cmpd="sng" algn="ctr">
            <a:solidFill>
              <a:srgbClr val="F79646">
                <a:shade val="50000"/>
              </a:srgbClr>
            </a:solidFill>
            <a:prstDash val="solid"/>
          </a:ln>
          <a:effectLst/>
        </p:spPr>
        <p:txBody>
          <a:bodyPr rtlCol="0" anchor="ctr"/>
          <a:lstStyle/>
          <a:p>
            <a:pPr algn="ctr" defTabSz="914400">
              <a:lnSpc>
                <a:spcPct val="120000"/>
              </a:lnSpc>
              <a:spcAft>
                <a:spcPct val="70000"/>
              </a:spcAft>
              <a:defRPr/>
            </a:pPr>
            <a:endParaRPr kumimoji="0" lang="ja-JP" altLang="en-US" sz="1600" b="1" kern="0">
              <a:solidFill>
                <a:prstClr val="white"/>
              </a:solidFill>
              <a:latin typeface="Calibri"/>
              <a:ea typeface="ＭＳ Ｐゴシック" panose="020B0600070205080204" pitchFamily="50" charset="-128"/>
            </a:endParaRPr>
          </a:p>
        </p:txBody>
      </p:sp>
      <p:cxnSp>
        <p:nvCxnSpPr>
          <p:cNvPr id="7" name="直線コネクタ 6"/>
          <p:cNvCxnSpPr/>
          <p:nvPr/>
        </p:nvCxnSpPr>
        <p:spPr>
          <a:xfrm>
            <a:off x="5345284" y="4610654"/>
            <a:ext cx="0" cy="450050"/>
          </a:xfrm>
          <a:prstGeom prst="line">
            <a:avLst/>
          </a:prstGeom>
          <a:noFill/>
          <a:ln w="57150" cap="flat" cmpd="sng" algn="ctr">
            <a:solidFill>
              <a:sysClr val="windowText" lastClr="000000">
                <a:shade val="95000"/>
                <a:satMod val="105000"/>
              </a:sysClr>
            </a:solidFill>
            <a:prstDash val="solid"/>
          </a:ln>
          <a:effectLst/>
        </p:spPr>
      </p:cxnSp>
      <p:sp>
        <p:nvSpPr>
          <p:cNvPr id="8" name="正方形/長方形 7"/>
          <p:cNvSpPr/>
          <p:nvPr/>
        </p:nvSpPr>
        <p:spPr>
          <a:xfrm>
            <a:off x="4464453" y="2893680"/>
            <a:ext cx="1764196" cy="834649"/>
          </a:xfrm>
          <a:prstGeom prst="rect">
            <a:avLst/>
          </a:prstGeom>
          <a:solidFill>
            <a:sysClr val="window" lastClr="FFFFFF"/>
          </a:solidFill>
          <a:ln w="28575" cap="flat" cmpd="sng" algn="ctr">
            <a:solidFill>
              <a:sysClr val="windowText" lastClr="000000"/>
            </a:solidFill>
            <a:prstDash val="solid"/>
          </a:ln>
          <a:effectLst/>
        </p:spPr>
        <p:txBody>
          <a:bodyPr rtlCol="0" anchor="ctr"/>
          <a:lstStyle/>
          <a:p>
            <a:pPr algn="ctr" defTabSz="914400">
              <a:defRPr/>
            </a:pPr>
            <a:r>
              <a:rPr kumimoji="0" lang="en-US" altLang="ja-JP" sz="2400" kern="0" dirty="0">
                <a:solidFill>
                  <a:prstClr val="black"/>
                </a:solidFill>
                <a:latin typeface="Meiryo UI"/>
                <a:cs typeface="Meiryo UI" panose="020B0604030504040204" pitchFamily="50" charset="-128"/>
              </a:rPr>
              <a:t>SBT</a:t>
            </a:r>
            <a:r>
              <a:rPr kumimoji="0" lang="ja-JP" altLang="en-US" sz="2400" kern="0" dirty="0">
                <a:solidFill>
                  <a:prstClr val="black"/>
                </a:solidFill>
                <a:latin typeface="Meiryo UI"/>
                <a:cs typeface="Meiryo UI" panose="020B0604030504040204" pitchFamily="50" charset="-128"/>
              </a:rPr>
              <a:t>事務局提出時</a:t>
            </a:r>
          </a:p>
        </p:txBody>
      </p:sp>
      <p:sp>
        <p:nvSpPr>
          <p:cNvPr id="9" name="左中かっこ 8"/>
          <p:cNvSpPr/>
          <p:nvPr/>
        </p:nvSpPr>
        <p:spPr>
          <a:xfrm rot="5400000">
            <a:off x="7753485" y="3302313"/>
            <a:ext cx="953982" cy="1862464"/>
          </a:xfrm>
          <a:prstGeom prst="leftBrace">
            <a:avLst>
              <a:gd name="adj1" fmla="val 8333"/>
              <a:gd name="adj2" fmla="val 49429"/>
            </a:avLst>
          </a:prstGeom>
          <a:noFill/>
          <a:ln w="38100" cap="flat" cmpd="sng" algn="ctr">
            <a:solidFill>
              <a:srgbClr val="FF4747"/>
            </a:solidFill>
            <a:prstDash val="solid"/>
          </a:ln>
          <a:effectLst/>
        </p:spPr>
        <p:txBody>
          <a:bodyPr rtlCol="0" anchor="ctr"/>
          <a:lstStyle/>
          <a:p>
            <a:pPr algn="ctr" defTabSz="914400">
              <a:lnSpc>
                <a:spcPct val="120000"/>
              </a:lnSpc>
              <a:spcAft>
                <a:spcPct val="70000"/>
              </a:spcAft>
              <a:defRPr/>
            </a:pPr>
            <a:endParaRPr kumimoji="0" lang="ja-JP" altLang="en-US" sz="1600" b="1" kern="0">
              <a:solidFill>
                <a:prstClr val="black"/>
              </a:solidFill>
              <a:latin typeface="Calibri"/>
              <a:ea typeface="ＭＳ Ｐゴシック" panose="020B0600070205080204" pitchFamily="50" charset="-128"/>
            </a:endParaRPr>
          </a:p>
        </p:txBody>
      </p:sp>
      <p:sp>
        <p:nvSpPr>
          <p:cNvPr id="10" name="正方形/長方形 9"/>
          <p:cNvSpPr/>
          <p:nvPr/>
        </p:nvSpPr>
        <p:spPr>
          <a:xfrm>
            <a:off x="1722428" y="2864141"/>
            <a:ext cx="2484276" cy="852108"/>
          </a:xfrm>
          <a:prstGeom prst="rect">
            <a:avLst/>
          </a:prstGeom>
          <a:solidFill>
            <a:sysClr val="window" lastClr="FFFFFF"/>
          </a:solidFill>
          <a:ln w="38100" cap="flat" cmpd="sng" algn="ctr">
            <a:solidFill>
              <a:srgbClr val="0070C0"/>
            </a:solidFill>
            <a:prstDash val="solid"/>
          </a:ln>
          <a:effectLst/>
        </p:spPr>
        <p:txBody>
          <a:bodyPr rtlCol="0" anchor="ctr"/>
          <a:lstStyle/>
          <a:p>
            <a:pPr algn="ctr" defTabSz="914400">
              <a:defRPr/>
            </a:pPr>
            <a:r>
              <a:rPr kumimoji="0" lang="ja-JP" altLang="en-US" sz="2400" b="1" kern="0" dirty="0">
                <a:solidFill>
                  <a:prstClr val="black"/>
                </a:solidFill>
                <a:latin typeface="Meiryo UI"/>
                <a:cs typeface="Meiryo UI" panose="020B0604030504040204" pitchFamily="50" charset="-128"/>
              </a:rPr>
              <a:t>基準年を設定</a:t>
            </a:r>
            <a:endParaRPr kumimoji="0" lang="en-US" altLang="ja-JP" sz="2400" b="1" kern="0" dirty="0">
              <a:solidFill>
                <a:prstClr val="black"/>
              </a:solidFill>
              <a:latin typeface="Meiryo UI"/>
              <a:cs typeface="Meiryo UI" panose="020B0604030504040204" pitchFamily="50" charset="-128"/>
            </a:endParaRPr>
          </a:p>
          <a:p>
            <a:pPr algn="ctr" defTabSz="914400">
              <a:defRPr/>
            </a:pPr>
            <a:r>
              <a:rPr kumimoji="0" lang="ja-JP" altLang="en-US" sz="2400" b="1" kern="0" dirty="0">
                <a:solidFill>
                  <a:prstClr val="black"/>
                </a:solidFill>
                <a:latin typeface="Meiryo UI"/>
                <a:cs typeface="Meiryo UI" panose="020B0604030504040204" pitchFamily="50" charset="-128"/>
              </a:rPr>
              <a:t>できる範囲</a:t>
            </a:r>
          </a:p>
        </p:txBody>
      </p:sp>
      <p:cxnSp>
        <p:nvCxnSpPr>
          <p:cNvPr id="11" name="直線コネクタ 10"/>
          <p:cNvCxnSpPr/>
          <p:nvPr/>
        </p:nvCxnSpPr>
        <p:spPr>
          <a:xfrm>
            <a:off x="7299244" y="4639942"/>
            <a:ext cx="0" cy="450050"/>
          </a:xfrm>
          <a:prstGeom prst="line">
            <a:avLst/>
          </a:prstGeom>
          <a:noFill/>
          <a:ln w="57150" cap="flat" cmpd="sng" algn="ctr">
            <a:solidFill>
              <a:sysClr val="windowText" lastClr="000000">
                <a:shade val="95000"/>
                <a:satMod val="105000"/>
              </a:sysClr>
            </a:solidFill>
            <a:prstDash val="solid"/>
          </a:ln>
          <a:effectLst/>
        </p:spPr>
      </p:cxnSp>
      <p:cxnSp>
        <p:nvCxnSpPr>
          <p:cNvPr id="12" name="直線コネクタ 11"/>
          <p:cNvCxnSpPr/>
          <p:nvPr/>
        </p:nvCxnSpPr>
        <p:spPr>
          <a:xfrm>
            <a:off x="9161708" y="4657333"/>
            <a:ext cx="0" cy="450050"/>
          </a:xfrm>
          <a:prstGeom prst="line">
            <a:avLst/>
          </a:prstGeom>
          <a:noFill/>
          <a:ln w="57150" cap="flat" cmpd="sng" algn="ctr">
            <a:solidFill>
              <a:sysClr val="windowText" lastClr="000000">
                <a:shade val="95000"/>
                <a:satMod val="105000"/>
              </a:sysClr>
            </a:solidFill>
            <a:prstDash val="solid"/>
          </a:ln>
          <a:effectLst/>
        </p:spPr>
      </p:cxnSp>
      <p:cxnSp>
        <p:nvCxnSpPr>
          <p:cNvPr id="13" name="直線コネクタ 12"/>
          <p:cNvCxnSpPr/>
          <p:nvPr/>
        </p:nvCxnSpPr>
        <p:spPr>
          <a:xfrm>
            <a:off x="3626836" y="4610654"/>
            <a:ext cx="0" cy="450050"/>
          </a:xfrm>
          <a:prstGeom prst="line">
            <a:avLst/>
          </a:prstGeom>
          <a:noFill/>
          <a:ln w="57150" cap="flat" cmpd="sng" algn="ctr">
            <a:solidFill>
              <a:sysClr val="windowText" lastClr="000000">
                <a:shade val="95000"/>
                <a:satMod val="105000"/>
              </a:sysClr>
            </a:solidFill>
            <a:prstDash val="solid"/>
          </a:ln>
          <a:effectLst/>
        </p:spPr>
      </p:cxnSp>
      <p:sp>
        <p:nvSpPr>
          <p:cNvPr id="14" name="正方形/長方形 13"/>
          <p:cNvSpPr/>
          <p:nvPr/>
        </p:nvSpPr>
        <p:spPr>
          <a:xfrm>
            <a:off x="7011212" y="2893680"/>
            <a:ext cx="2484276" cy="834649"/>
          </a:xfrm>
          <a:prstGeom prst="rect">
            <a:avLst/>
          </a:prstGeom>
          <a:solidFill>
            <a:sysClr val="window" lastClr="FFFFFF"/>
          </a:solidFill>
          <a:ln w="38100" cap="flat" cmpd="sng" algn="ctr">
            <a:solidFill>
              <a:srgbClr val="FF4747"/>
            </a:solidFill>
            <a:prstDash val="solid"/>
          </a:ln>
          <a:effectLst/>
        </p:spPr>
        <p:txBody>
          <a:bodyPr rtlCol="0" anchor="ctr"/>
          <a:lstStyle/>
          <a:p>
            <a:pPr algn="ctr" defTabSz="914400">
              <a:defRPr/>
            </a:pPr>
            <a:r>
              <a:rPr kumimoji="0" lang="ja-JP" altLang="en-US" sz="2400" b="1" kern="0" dirty="0">
                <a:solidFill>
                  <a:prstClr val="black"/>
                </a:solidFill>
                <a:latin typeface="Meiryo UI"/>
                <a:cs typeface="Meiryo UI" panose="020B0604030504040204" pitchFamily="50" charset="-128"/>
              </a:rPr>
              <a:t>目標年を設定</a:t>
            </a:r>
            <a:endParaRPr kumimoji="0" lang="en-US" altLang="ja-JP" sz="2400" b="1" kern="0" dirty="0">
              <a:solidFill>
                <a:prstClr val="black"/>
              </a:solidFill>
              <a:latin typeface="Meiryo UI"/>
              <a:cs typeface="Meiryo UI" panose="020B0604030504040204" pitchFamily="50" charset="-128"/>
            </a:endParaRPr>
          </a:p>
          <a:p>
            <a:pPr algn="ctr" defTabSz="914400">
              <a:defRPr/>
            </a:pPr>
            <a:r>
              <a:rPr kumimoji="0" lang="ja-JP" altLang="en-US" sz="2400" b="1" kern="0" dirty="0">
                <a:solidFill>
                  <a:prstClr val="black"/>
                </a:solidFill>
                <a:latin typeface="Meiryo UI"/>
                <a:cs typeface="Meiryo UI" panose="020B0604030504040204" pitchFamily="50" charset="-128"/>
              </a:rPr>
              <a:t>できる範囲</a:t>
            </a:r>
          </a:p>
        </p:txBody>
      </p:sp>
      <p:sp>
        <p:nvSpPr>
          <p:cNvPr id="15" name="正方形/長方形 14"/>
          <p:cNvSpPr/>
          <p:nvPr/>
        </p:nvSpPr>
        <p:spPr>
          <a:xfrm>
            <a:off x="4454928" y="5033797"/>
            <a:ext cx="1764196" cy="522058"/>
          </a:xfrm>
          <a:prstGeom prst="rect">
            <a:avLst/>
          </a:prstGeom>
          <a:noFill/>
          <a:ln w="25400" cap="flat" cmpd="sng" algn="ctr">
            <a:noFill/>
            <a:prstDash val="solid"/>
          </a:ln>
          <a:effectLst/>
        </p:spPr>
        <p:txBody>
          <a:bodyPr rtlCol="0" anchor="ctr"/>
          <a:lstStyle/>
          <a:p>
            <a:pPr algn="ctr" defTabSz="914400">
              <a:lnSpc>
                <a:spcPct val="120000"/>
              </a:lnSpc>
              <a:spcAft>
                <a:spcPct val="70000"/>
              </a:spcAft>
              <a:defRPr/>
            </a:pPr>
            <a:r>
              <a:rPr kumimoji="0" lang="en-US" altLang="ja-JP" sz="2000" kern="0" dirty="0">
                <a:solidFill>
                  <a:prstClr val="black"/>
                </a:solidFill>
                <a:latin typeface="Meiryo UI"/>
                <a:cs typeface="Meiryo UI" panose="020B0604030504040204" pitchFamily="50" charset="-128"/>
              </a:rPr>
              <a:t>2023</a:t>
            </a:r>
            <a:r>
              <a:rPr kumimoji="0" lang="ja-JP" altLang="en-US" sz="2000" kern="0" dirty="0">
                <a:solidFill>
                  <a:prstClr val="black"/>
                </a:solidFill>
                <a:latin typeface="Meiryo UI"/>
                <a:cs typeface="Meiryo UI" panose="020B0604030504040204" pitchFamily="50" charset="-128"/>
              </a:rPr>
              <a:t>年</a:t>
            </a:r>
          </a:p>
        </p:txBody>
      </p:sp>
      <p:sp>
        <p:nvSpPr>
          <p:cNvPr id="16" name="正方形/長方形 15"/>
          <p:cNvSpPr/>
          <p:nvPr/>
        </p:nvSpPr>
        <p:spPr>
          <a:xfrm>
            <a:off x="6435148" y="5160394"/>
            <a:ext cx="1764196" cy="522058"/>
          </a:xfrm>
          <a:prstGeom prst="rect">
            <a:avLst/>
          </a:prstGeom>
          <a:noFill/>
          <a:ln w="25400" cap="flat" cmpd="sng" algn="ctr">
            <a:noFill/>
            <a:prstDash val="solid"/>
          </a:ln>
          <a:effectLst/>
        </p:spPr>
        <p:txBody>
          <a:bodyPr rtlCol="0" anchor="ctr"/>
          <a:lstStyle/>
          <a:p>
            <a:pPr algn="ctr" defTabSz="914400">
              <a:defRPr/>
            </a:pPr>
            <a:r>
              <a:rPr kumimoji="0" lang="en-US" altLang="ja-JP" sz="2000" kern="0" dirty="0">
                <a:solidFill>
                  <a:prstClr val="black"/>
                </a:solidFill>
                <a:latin typeface="Meiryo UI"/>
                <a:cs typeface="Meiryo UI" panose="020B0604030504040204" pitchFamily="50" charset="-128"/>
              </a:rPr>
              <a:t>2028</a:t>
            </a:r>
            <a:r>
              <a:rPr kumimoji="0" lang="ja-JP" altLang="en-US" sz="2000" kern="0" dirty="0">
                <a:solidFill>
                  <a:prstClr val="black"/>
                </a:solidFill>
                <a:latin typeface="Meiryo UI"/>
                <a:cs typeface="Meiryo UI" panose="020B0604030504040204" pitchFamily="50" charset="-128"/>
              </a:rPr>
              <a:t>年</a:t>
            </a:r>
            <a:endParaRPr kumimoji="0" lang="en-US" altLang="ja-JP" sz="2000" kern="0" dirty="0">
              <a:solidFill>
                <a:prstClr val="black"/>
              </a:solidFill>
              <a:latin typeface="Meiryo UI"/>
              <a:cs typeface="Meiryo UI" panose="020B0604030504040204" pitchFamily="50" charset="-128"/>
            </a:endParaRPr>
          </a:p>
          <a:p>
            <a:pPr algn="ctr" defTabSz="914400">
              <a:defRPr/>
            </a:pPr>
            <a:r>
              <a:rPr kumimoji="0" lang="ja-JP" altLang="en-US" sz="2000" b="1" kern="0" dirty="0">
                <a:solidFill>
                  <a:prstClr val="black"/>
                </a:solidFill>
                <a:latin typeface="Meiryo UI"/>
                <a:cs typeface="Meiryo UI" panose="020B0604030504040204" pitchFamily="50" charset="-128"/>
              </a:rPr>
              <a:t>（</a:t>
            </a:r>
            <a:r>
              <a:rPr kumimoji="0" lang="en-US" altLang="ja-JP" sz="2000" b="1" kern="0" dirty="0">
                <a:solidFill>
                  <a:prstClr val="black"/>
                </a:solidFill>
                <a:latin typeface="Meiryo UI"/>
                <a:cs typeface="Meiryo UI" panose="020B0604030504040204" pitchFamily="50" charset="-128"/>
              </a:rPr>
              <a:t>5</a:t>
            </a:r>
            <a:r>
              <a:rPr kumimoji="0" lang="ja-JP" altLang="en-US" sz="2000" b="1" kern="0" dirty="0">
                <a:solidFill>
                  <a:prstClr val="black"/>
                </a:solidFill>
                <a:latin typeface="Meiryo UI"/>
                <a:cs typeface="Meiryo UI" panose="020B0604030504040204" pitchFamily="50" charset="-128"/>
              </a:rPr>
              <a:t>年後）</a:t>
            </a:r>
          </a:p>
        </p:txBody>
      </p:sp>
      <p:sp>
        <p:nvSpPr>
          <p:cNvPr id="17" name="正方形/長方形 16"/>
          <p:cNvSpPr/>
          <p:nvPr/>
        </p:nvSpPr>
        <p:spPr>
          <a:xfrm>
            <a:off x="8279610" y="5160394"/>
            <a:ext cx="1764196" cy="522058"/>
          </a:xfrm>
          <a:prstGeom prst="rect">
            <a:avLst/>
          </a:prstGeom>
          <a:noFill/>
          <a:ln w="25400" cap="flat" cmpd="sng" algn="ctr">
            <a:noFill/>
            <a:prstDash val="solid"/>
          </a:ln>
          <a:effectLst/>
        </p:spPr>
        <p:txBody>
          <a:bodyPr rtlCol="0" anchor="ctr"/>
          <a:lstStyle/>
          <a:p>
            <a:pPr algn="ctr" defTabSz="914400">
              <a:defRPr/>
            </a:pPr>
            <a:r>
              <a:rPr kumimoji="0" lang="en-US" altLang="ja-JP" sz="2000" kern="0" dirty="0">
                <a:solidFill>
                  <a:prstClr val="black"/>
                </a:solidFill>
                <a:latin typeface="Meiryo UI"/>
                <a:cs typeface="Meiryo UI" panose="020B0604030504040204" pitchFamily="50" charset="-128"/>
              </a:rPr>
              <a:t>2033</a:t>
            </a:r>
            <a:r>
              <a:rPr kumimoji="0" lang="ja-JP" altLang="en-US" sz="2000" kern="0" dirty="0">
                <a:solidFill>
                  <a:prstClr val="black"/>
                </a:solidFill>
                <a:latin typeface="Meiryo UI"/>
                <a:cs typeface="Meiryo UI" panose="020B0604030504040204" pitchFamily="50" charset="-128"/>
              </a:rPr>
              <a:t>年</a:t>
            </a:r>
            <a:endParaRPr kumimoji="0" lang="en-US" altLang="ja-JP" sz="2000" kern="0" dirty="0">
              <a:solidFill>
                <a:prstClr val="black"/>
              </a:solidFill>
              <a:latin typeface="Meiryo UI"/>
              <a:cs typeface="Meiryo UI" panose="020B0604030504040204" pitchFamily="50" charset="-128"/>
            </a:endParaRPr>
          </a:p>
          <a:p>
            <a:pPr algn="ctr" defTabSz="914400">
              <a:defRPr/>
            </a:pPr>
            <a:r>
              <a:rPr kumimoji="0" lang="ja-JP" altLang="en-US" sz="2000" b="1" kern="0" dirty="0">
                <a:solidFill>
                  <a:prstClr val="black"/>
                </a:solidFill>
                <a:latin typeface="Meiryo UI"/>
                <a:cs typeface="Meiryo UI" panose="020B0604030504040204" pitchFamily="50" charset="-128"/>
              </a:rPr>
              <a:t>（</a:t>
            </a:r>
            <a:r>
              <a:rPr kumimoji="0" lang="en-US" altLang="ja-JP" sz="2000" b="1" kern="0" dirty="0">
                <a:solidFill>
                  <a:prstClr val="black"/>
                </a:solidFill>
                <a:latin typeface="Meiryo UI"/>
                <a:cs typeface="Meiryo UI" panose="020B0604030504040204" pitchFamily="50" charset="-128"/>
              </a:rPr>
              <a:t>10</a:t>
            </a:r>
            <a:r>
              <a:rPr kumimoji="0" lang="ja-JP" altLang="en-US" sz="2000" b="1" kern="0" dirty="0">
                <a:solidFill>
                  <a:prstClr val="black"/>
                </a:solidFill>
                <a:latin typeface="Meiryo UI"/>
                <a:cs typeface="Meiryo UI" panose="020B0604030504040204" pitchFamily="50" charset="-128"/>
              </a:rPr>
              <a:t>年後）</a:t>
            </a:r>
          </a:p>
        </p:txBody>
      </p:sp>
      <p:sp>
        <p:nvSpPr>
          <p:cNvPr id="18" name="正方形/長方形 17"/>
          <p:cNvSpPr/>
          <p:nvPr/>
        </p:nvSpPr>
        <p:spPr>
          <a:xfrm>
            <a:off x="1663820" y="1759842"/>
            <a:ext cx="2601492" cy="1160807"/>
          </a:xfrm>
          <a:prstGeom prst="rect">
            <a:avLst/>
          </a:prstGeom>
          <a:noFill/>
          <a:ln w="25400" cap="flat" cmpd="sng" algn="ctr">
            <a:noFill/>
            <a:prstDash val="solid"/>
          </a:ln>
          <a:effectLst/>
        </p:spPr>
        <p:txBody>
          <a:bodyPr rtlCol="0" anchor="ctr"/>
          <a:lstStyle/>
          <a:p>
            <a:pPr algn="ctr" defTabSz="914400">
              <a:defRPr/>
            </a:pPr>
            <a:r>
              <a:rPr kumimoji="0" lang="ja-JP" altLang="en-US" sz="1800" b="1" kern="0" dirty="0">
                <a:solidFill>
                  <a:prstClr val="black"/>
                </a:solidFill>
                <a:latin typeface="Meiryo UI"/>
                <a:cs typeface="Meiryo UI" panose="020B0604030504040204" pitchFamily="50" charset="-128"/>
              </a:rPr>
              <a:t>（排出量のデータが</a:t>
            </a:r>
            <a:endParaRPr kumimoji="0" lang="en-US" altLang="ja-JP" sz="1800" b="1" kern="0" dirty="0">
              <a:solidFill>
                <a:prstClr val="black"/>
              </a:solidFill>
              <a:latin typeface="Meiryo UI"/>
              <a:cs typeface="Meiryo UI" panose="020B0604030504040204" pitchFamily="50" charset="-128"/>
            </a:endParaRPr>
          </a:p>
          <a:p>
            <a:pPr algn="ctr" defTabSz="914400">
              <a:defRPr/>
            </a:pPr>
            <a:r>
              <a:rPr kumimoji="0" lang="ja-JP" altLang="en-US" sz="1800" b="1" kern="0" dirty="0">
                <a:solidFill>
                  <a:prstClr val="black"/>
                </a:solidFill>
                <a:latin typeface="Meiryo UI"/>
                <a:cs typeface="Meiryo UI" panose="020B0604030504040204" pitchFamily="50" charset="-128"/>
              </a:rPr>
              <a:t>存在する直近年を基準年とすることを推奨）</a:t>
            </a:r>
          </a:p>
        </p:txBody>
      </p:sp>
      <p:cxnSp>
        <p:nvCxnSpPr>
          <p:cNvPr id="20" name="直線矢印コネクタ 19"/>
          <p:cNvCxnSpPr>
            <a:stCxn id="8" idx="2"/>
          </p:cNvCxnSpPr>
          <p:nvPr/>
        </p:nvCxnSpPr>
        <p:spPr>
          <a:xfrm flipH="1">
            <a:off x="5345284" y="3728329"/>
            <a:ext cx="1267" cy="882325"/>
          </a:xfrm>
          <a:prstGeom prst="straightConnector1">
            <a:avLst/>
          </a:prstGeom>
          <a:noFill/>
          <a:ln w="38100" cap="flat" cmpd="sng" algn="ctr">
            <a:solidFill>
              <a:sysClr val="windowText" lastClr="000000">
                <a:shade val="95000"/>
                <a:satMod val="105000"/>
              </a:sysClr>
            </a:solidFill>
            <a:prstDash val="solid"/>
            <a:tailEnd type="triangle"/>
          </a:ln>
          <a:effectLst/>
        </p:spPr>
      </p:cxnSp>
      <p:sp>
        <p:nvSpPr>
          <p:cNvPr id="21" name="左中かっこ 20"/>
          <p:cNvSpPr/>
          <p:nvPr/>
        </p:nvSpPr>
        <p:spPr>
          <a:xfrm rot="16200000" flipV="1">
            <a:off x="3784188" y="4908483"/>
            <a:ext cx="549392" cy="864096"/>
          </a:xfrm>
          <a:prstGeom prst="leftBrace">
            <a:avLst>
              <a:gd name="adj1" fmla="val 25233"/>
              <a:gd name="adj2" fmla="val 50503"/>
            </a:avLst>
          </a:prstGeom>
          <a:noFill/>
          <a:ln w="38100"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20000"/>
              </a:lnSpc>
              <a:spcBef>
                <a:spcPts val="0"/>
              </a:spcBef>
              <a:spcAft>
                <a:spcPct val="70000"/>
              </a:spcAft>
              <a:buClrTx/>
              <a:buSzTx/>
              <a:buFontTx/>
              <a:buNone/>
              <a:tabLst/>
              <a:defRPr/>
            </a:pPr>
            <a:endParaRPr kumimoji="0" lang="ja-JP" altLang="en-US" sz="1600" b="1" i="0" u="none" strike="noStrike" kern="0" cap="none" spc="0" normalizeH="0" baseline="0" noProof="0">
              <a:ln>
                <a:noFill/>
              </a:ln>
              <a:solidFill>
                <a:prstClr val="black"/>
              </a:solidFill>
              <a:effectLst/>
              <a:uLnTx/>
              <a:uFillTx/>
              <a:latin typeface="Calibri"/>
              <a:ea typeface="ＭＳ Ｐゴシック" panose="020B0600070205080204" pitchFamily="50" charset="-128"/>
            </a:endParaRPr>
          </a:p>
        </p:txBody>
      </p:sp>
      <p:sp>
        <p:nvSpPr>
          <p:cNvPr id="22" name="正方形/長方形 21"/>
          <p:cNvSpPr/>
          <p:nvPr/>
        </p:nvSpPr>
        <p:spPr>
          <a:xfrm>
            <a:off x="2690732" y="5825486"/>
            <a:ext cx="2484276" cy="834649"/>
          </a:xfrm>
          <a:prstGeom prst="rect">
            <a:avLst/>
          </a:prstGeom>
          <a:solidFill>
            <a:sysClr val="window" lastClr="FFFFFF"/>
          </a:solidFill>
          <a:ln w="38100"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2400" b="1" i="0" u="none" strike="noStrike" kern="0" cap="none" spc="0" normalizeH="0" baseline="0" noProof="0" dirty="0">
                <a:ln>
                  <a:noFill/>
                </a:ln>
                <a:solidFill>
                  <a:prstClr val="black"/>
                </a:solidFill>
                <a:effectLst/>
                <a:uLnTx/>
                <a:uFillTx/>
                <a:latin typeface="Meiryo UI"/>
                <a:cs typeface="Meiryo UI" panose="020B0604030504040204" pitchFamily="50" charset="-128"/>
              </a:rPr>
              <a:t>直近年を設定</a:t>
            </a:r>
            <a:endParaRPr kumimoji="0" lang="en-US" altLang="ja-JP" sz="2400" b="1" i="0" u="none" strike="noStrike" kern="0" cap="none" spc="0" normalizeH="0" baseline="0" noProof="0" dirty="0">
              <a:ln>
                <a:noFill/>
              </a:ln>
              <a:solidFill>
                <a:prstClr val="black"/>
              </a:solidFill>
              <a:effectLst/>
              <a:uLnTx/>
              <a:uFillTx/>
              <a:latin typeface="Meiryo UI"/>
              <a:cs typeface="Meiryo UI" panose="020B0604030504040204" pitchFamily="50" charset="-128"/>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2400" b="1" i="0" u="none" strike="noStrike" kern="0" cap="none" spc="0" normalizeH="0" baseline="0" noProof="0" dirty="0">
                <a:ln>
                  <a:noFill/>
                </a:ln>
                <a:solidFill>
                  <a:prstClr val="black"/>
                </a:solidFill>
                <a:effectLst/>
                <a:uLnTx/>
                <a:uFillTx/>
                <a:latin typeface="Meiryo UI"/>
                <a:cs typeface="Meiryo UI" panose="020B0604030504040204" pitchFamily="50" charset="-128"/>
              </a:rPr>
              <a:t>できる範囲</a:t>
            </a:r>
          </a:p>
        </p:txBody>
      </p:sp>
      <p:sp>
        <p:nvSpPr>
          <p:cNvPr id="23" name="正方形/長方形 22"/>
          <p:cNvSpPr/>
          <p:nvPr/>
        </p:nvSpPr>
        <p:spPr>
          <a:xfrm>
            <a:off x="2826577" y="4193301"/>
            <a:ext cx="1764196" cy="522058"/>
          </a:xfrm>
          <a:prstGeom prst="rect">
            <a:avLst/>
          </a:prstGeom>
          <a:noFill/>
          <a:ln w="25400" cap="flat" cmpd="sng" algn="ctr">
            <a:noFill/>
            <a:prstDash val="solid"/>
          </a:ln>
          <a:effectLst/>
        </p:spPr>
        <p:txBody>
          <a:bodyPr rtlCol="0" anchor="ctr"/>
          <a:lstStyle/>
          <a:p>
            <a:pPr algn="ctr" defTabSz="914400">
              <a:lnSpc>
                <a:spcPct val="120000"/>
              </a:lnSpc>
              <a:spcAft>
                <a:spcPct val="70000"/>
              </a:spcAft>
              <a:defRPr/>
            </a:pPr>
            <a:r>
              <a:rPr kumimoji="0" lang="en-US" altLang="ja-JP" sz="2000" kern="0" dirty="0">
                <a:solidFill>
                  <a:prstClr val="black"/>
                </a:solidFill>
                <a:latin typeface="Meiryo UI"/>
                <a:cs typeface="Meiryo UI" panose="020B0604030504040204" pitchFamily="50" charset="-128"/>
              </a:rPr>
              <a:t>2021</a:t>
            </a:r>
            <a:r>
              <a:rPr kumimoji="0" lang="ja-JP" altLang="en-US" sz="2000" kern="0" dirty="0">
                <a:solidFill>
                  <a:prstClr val="black"/>
                </a:solidFill>
                <a:latin typeface="Meiryo UI"/>
                <a:cs typeface="Meiryo UI" panose="020B0604030504040204" pitchFamily="50" charset="-128"/>
              </a:rPr>
              <a:t>年</a:t>
            </a:r>
          </a:p>
        </p:txBody>
      </p:sp>
      <p:cxnSp>
        <p:nvCxnSpPr>
          <p:cNvPr id="24" name="直線コネクタ 23"/>
          <p:cNvCxnSpPr/>
          <p:nvPr/>
        </p:nvCxnSpPr>
        <p:spPr>
          <a:xfrm>
            <a:off x="4490932" y="4610654"/>
            <a:ext cx="0" cy="450050"/>
          </a:xfrm>
          <a:prstGeom prst="line">
            <a:avLst/>
          </a:prstGeom>
          <a:noFill/>
          <a:ln w="57150" cap="flat" cmpd="sng" algn="ctr">
            <a:solidFill>
              <a:sysClr val="windowText" lastClr="000000">
                <a:shade val="95000"/>
                <a:satMod val="105000"/>
              </a:sysClr>
            </a:solidFill>
            <a:prstDash val="solid"/>
          </a:ln>
          <a:effectLst/>
        </p:spPr>
      </p:cxnSp>
      <p:sp>
        <p:nvSpPr>
          <p:cNvPr id="25" name="左中かっこ 24"/>
          <p:cNvSpPr/>
          <p:nvPr/>
        </p:nvSpPr>
        <p:spPr>
          <a:xfrm rot="5400000">
            <a:off x="2532532" y="2652253"/>
            <a:ext cx="864068" cy="3052733"/>
          </a:xfrm>
          <a:prstGeom prst="leftBrace">
            <a:avLst>
              <a:gd name="adj1" fmla="val 8333"/>
              <a:gd name="adj2" fmla="val 49429"/>
            </a:avLst>
          </a:prstGeom>
          <a:noFill/>
          <a:ln w="38100" cap="flat" cmpd="sng" algn="ctr">
            <a:solidFill>
              <a:srgbClr val="0070C0"/>
            </a:solidFill>
            <a:prstDash val="solid"/>
          </a:ln>
          <a:effectLst/>
        </p:spPr>
        <p:txBody>
          <a:bodyPr rtlCol="0" anchor="ctr"/>
          <a:lstStyle/>
          <a:p>
            <a:pPr algn="ctr" defTabSz="914400">
              <a:lnSpc>
                <a:spcPct val="120000"/>
              </a:lnSpc>
              <a:spcAft>
                <a:spcPct val="70000"/>
              </a:spcAft>
              <a:defRPr/>
            </a:pPr>
            <a:endParaRPr kumimoji="0" lang="ja-JP" altLang="en-US" sz="1600" b="1" kern="0">
              <a:solidFill>
                <a:prstClr val="black"/>
              </a:solidFill>
              <a:latin typeface="Calibri"/>
              <a:ea typeface="ＭＳ Ｐゴシック" panose="020B0600070205080204" pitchFamily="50" charset="-128"/>
            </a:endParaRPr>
          </a:p>
        </p:txBody>
      </p:sp>
      <p:sp>
        <p:nvSpPr>
          <p:cNvPr id="26" name="正方形/長方形 25"/>
          <p:cNvSpPr/>
          <p:nvPr/>
        </p:nvSpPr>
        <p:spPr>
          <a:xfrm>
            <a:off x="648006" y="5036911"/>
            <a:ext cx="1764196" cy="522058"/>
          </a:xfrm>
          <a:prstGeom prst="rect">
            <a:avLst/>
          </a:prstGeom>
          <a:noFill/>
          <a:ln w="25400" cap="flat" cmpd="sng" algn="ctr">
            <a:noFill/>
            <a:prstDash val="solid"/>
          </a:ln>
          <a:effectLst/>
        </p:spPr>
        <p:txBody>
          <a:bodyPr rtlCol="0" anchor="ctr"/>
          <a:lstStyle/>
          <a:p>
            <a:pPr algn="ctr" defTabSz="914400">
              <a:lnSpc>
                <a:spcPct val="120000"/>
              </a:lnSpc>
              <a:spcAft>
                <a:spcPct val="70000"/>
              </a:spcAft>
              <a:defRPr/>
            </a:pPr>
            <a:r>
              <a:rPr kumimoji="0" lang="en-US" altLang="ja-JP" sz="2000" kern="0" dirty="0">
                <a:solidFill>
                  <a:prstClr val="black"/>
                </a:solidFill>
                <a:latin typeface="Meiryo UI"/>
                <a:cs typeface="Meiryo UI" panose="020B0604030504040204" pitchFamily="50" charset="-128"/>
              </a:rPr>
              <a:t>2015</a:t>
            </a:r>
            <a:r>
              <a:rPr kumimoji="0" lang="ja-JP" altLang="en-US" sz="2000" kern="0" dirty="0">
                <a:solidFill>
                  <a:prstClr val="black"/>
                </a:solidFill>
                <a:latin typeface="Meiryo UI"/>
                <a:cs typeface="Meiryo UI" panose="020B0604030504040204" pitchFamily="50" charset="-128"/>
              </a:rPr>
              <a:t>年</a:t>
            </a:r>
          </a:p>
        </p:txBody>
      </p:sp>
      <p:cxnSp>
        <p:nvCxnSpPr>
          <p:cNvPr id="27" name="直線コネクタ 26"/>
          <p:cNvCxnSpPr/>
          <p:nvPr/>
        </p:nvCxnSpPr>
        <p:spPr>
          <a:xfrm>
            <a:off x="1438199" y="4610654"/>
            <a:ext cx="0" cy="450050"/>
          </a:xfrm>
          <a:prstGeom prst="line">
            <a:avLst/>
          </a:prstGeom>
          <a:noFill/>
          <a:ln w="57150" cap="flat" cmpd="sng" algn="ctr">
            <a:solidFill>
              <a:sysClr val="windowText" lastClr="000000">
                <a:shade val="95000"/>
                <a:satMod val="105000"/>
              </a:sysClr>
            </a:solidFill>
            <a:prstDash val="solid"/>
          </a:ln>
          <a:effectLst/>
        </p:spPr>
      </p:cxnSp>
    </p:spTree>
    <p:extLst>
      <p:ext uri="{BB962C8B-B14F-4D97-AF65-F5344CB8AC3E}">
        <p14:creationId xmlns:p14="http://schemas.microsoft.com/office/powerpoint/2010/main" val="999157183"/>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SBT</a:t>
            </a:r>
            <a:r>
              <a:rPr kumimoji="1" lang="ja-JP" altLang="en-US" dirty="0"/>
              <a:t>の基本要件　</a:t>
            </a:r>
            <a:r>
              <a:rPr lang="en-US" altLang="ja-JP" dirty="0"/>
              <a:t>5.</a:t>
            </a:r>
            <a:r>
              <a:rPr lang="ja-JP" altLang="en-US" dirty="0"/>
              <a:t>目標</a:t>
            </a:r>
            <a:r>
              <a:rPr lang="ja-JP" altLang="en-US"/>
              <a:t>水準 </a:t>
            </a:r>
            <a:r>
              <a:rPr lang="en-US" altLang="ja-JP"/>
              <a:t>1/4</a:t>
            </a:r>
            <a:endParaRPr kumimoji="1" lang="ja-JP" altLang="en-US" dirty="0"/>
          </a:p>
        </p:txBody>
      </p:sp>
      <p:sp>
        <p:nvSpPr>
          <p:cNvPr id="4" name="テキスト ボックス 47"/>
          <p:cNvSpPr txBox="1">
            <a:spLocks noChangeArrowheads="1"/>
          </p:cNvSpPr>
          <p:nvPr/>
        </p:nvSpPr>
        <p:spPr bwMode="auto">
          <a:xfrm>
            <a:off x="349979" y="1293912"/>
            <a:ext cx="9793410" cy="52937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1pPr>
            <a:lvl2pPr marL="742950" indent="-285750"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2pPr>
            <a:lvl3pPr marL="1143000" indent="-228600"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3pPr>
            <a:lvl4pPr marL="1600200" indent="-228600"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4pPr>
            <a:lvl5pPr marL="2057400" indent="-228600"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5pPr>
            <a:lvl6pPr marL="2514600" indent="-228600" eaLnBrk="0" fontAlgn="base" hangingPunct="0">
              <a:spcBef>
                <a:spcPct val="0"/>
              </a:spcBef>
              <a:spcAft>
                <a:spcPct val="0"/>
              </a:spcAft>
              <a:defRPr kumimoji="1" sz="1300">
                <a:solidFill>
                  <a:schemeClr val="tx1"/>
                </a:solidFill>
                <a:latin typeface="HGP創英角ｺﾞｼｯｸUB" panose="020B0900000000000000" pitchFamily="50" charset="-128"/>
                <a:ea typeface="HGP創英角ｺﾞｼｯｸUB" panose="020B0900000000000000" pitchFamily="50" charset="-128"/>
              </a:defRPr>
            </a:lvl6pPr>
            <a:lvl7pPr marL="2971800" indent="-228600" eaLnBrk="0" fontAlgn="base" hangingPunct="0">
              <a:spcBef>
                <a:spcPct val="0"/>
              </a:spcBef>
              <a:spcAft>
                <a:spcPct val="0"/>
              </a:spcAft>
              <a:defRPr kumimoji="1" sz="1300">
                <a:solidFill>
                  <a:schemeClr val="tx1"/>
                </a:solidFill>
                <a:latin typeface="HGP創英角ｺﾞｼｯｸUB" panose="020B0900000000000000" pitchFamily="50" charset="-128"/>
                <a:ea typeface="HGP創英角ｺﾞｼｯｸUB" panose="020B0900000000000000" pitchFamily="50" charset="-128"/>
              </a:defRPr>
            </a:lvl7pPr>
            <a:lvl8pPr marL="3429000" indent="-228600" eaLnBrk="0" fontAlgn="base" hangingPunct="0">
              <a:spcBef>
                <a:spcPct val="0"/>
              </a:spcBef>
              <a:spcAft>
                <a:spcPct val="0"/>
              </a:spcAft>
              <a:defRPr kumimoji="1" sz="1300">
                <a:solidFill>
                  <a:schemeClr val="tx1"/>
                </a:solidFill>
                <a:latin typeface="HGP創英角ｺﾞｼｯｸUB" panose="020B0900000000000000" pitchFamily="50" charset="-128"/>
                <a:ea typeface="HGP創英角ｺﾞｼｯｸUB" panose="020B0900000000000000" pitchFamily="50" charset="-128"/>
              </a:defRPr>
            </a:lvl8pPr>
            <a:lvl9pPr marL="3886200" indent="-228600" eaLnBrk="0" fontAlgn="base" hangingPunct="0">
              <a:spcBef>
                <a:spcPct val="0"/>
              </a:spcBef>
              <a:spcAft>
                <a:spcPct val="0"/>
              </a:spcAft>
              <a:defRPr kumimoji="1" sz="1300">
                <a:solidFill>
                  <a:schemeClr val="tx1"/>
                </a:solidFill>
                <a:latin typeface="HGP創英角ｺﾞｼｯｸUB" panose="020B0900000000000000" pitchFamily="50" charset="-128"/>
                <a:ea typeface="HGP創英角ｺﾞｼｯｸUB" panose="020B0900000000000000" pitchFamily="50" charset="-128"/>
              </a:defRPr>
            </a:lvl9pPr>
          </a:lstStyle>
          <a:p>
            <a:pPr eaLnBrk="1" hangingPunct="1">
              <a:spcBef>
                <a:spcPts val="600"/>
              </a:spcBef>
              <a:defRPr/>
            </a:pPr>
            <a:r>
              <a:rPr lang="ja-JP" altLang="en-US" sz="2800" b="1" dirty="0">
                <a:solidFill>
                  <a:srgbClr val="000000"/>
                </a:solidFill>
                <a:latin typeface="Meiryo UI" panose="020B0604030504040204" pitchFamily="50" charset="-128"/>
                <a:ea typeface="Meiryo UI" panose="020B0604030504040204" pitchFamily="50" charset="-128"/>
              </a:rPr>
              <a:t>（必須事項）</a:t>
            </a:r>
            <a:endParaRPr lang="en-US" altLang="ja-JP" sz="2800" b="1" dirty="0">
              <a:solidFill>
                <a:srgbClr val="000000"/>
              </a:solidFill>
              <a:latin typeface="Meiryo UI" panose="020B0604030504040204" pitchFamily="50" charset="-128"/>
              <a:ea typeface="Meiryo UI" panose="020B0604030504040204" pitchFamily="50" charset="-128"/>
            </a:endParaRPr>
          </a:p>
          <a:p>
            <a:pPr marL="457200" indent="-457200">
              <a:spcBef>
                <a:spcPts val="600"/>
              </a:spcBef>
              <a:buFont typeface="Wingdings" pitchFamily="2" charset="2"/>
              <a:buChar char="Ø"/>
              <a:defRPr/>
            </a:pPr>
            <a:r>
              <a:rPr lang="ja-JP" altLang="en-US" sz="2800" dirty="0">
                <a:latin typeface="Meiryo UI" panose="020B0604030504040204" pitchFamily="50" charset="-128"/>
                <a:ea typeface="Meiryo UI" panose="020B0604030504040204" pitchFamily="50" charset="-128"/>
              </a:rPr>
              <a:t>少なくとも</a:t>
            </a:r>
            <a:r>
              <a:rPr lang="en-US" altLang="ja-JP" sz="2800" dirty="0">
                <a:latin typeface="Meiryo UI" panose="020B0604030504040204" pitchFamily="50" charset="-128"/>
                <a:ea typeface="Meiryo UI" panose="020B0604030504040204" pitchFamily="50" charset="-128"/>
              </a:rPr>
              <a:t>Scope1</a:t>
            </a:r>
            <a:r>
              <a:rPr lang="ja-JP" altLang="en-US" sz="2800" dirty="0">
                <a:latin typeface="Meiryo UI" panose="020B0604030504040204" pitchFamily="50" charset="-128"/>
                <a:ea typeface="Meiryo UI" panose="020B0604030504040204" pitchFamily="50" charset="-128"/>
              </a:rPr>
              <a:t>および</a:t>
            </a:r>
            <a:r>
              <a:rPr lang="en-US" altLang="ja-JP" sz="2800" dirty="0">
                <a:latin typeface="Meiryo UI" panose="020B0604030504040204" pitchFamily="50" charset="-128"/>
                <a:ea typeface="Meiryo UI" panose="020B0604030504040204" pitchFamily="50" charset="-128"/>
              </a:rPr>
              <a:t>2</a:t>
            </a:r>
            <a:r>
              <a:rPr lang="ja-JP" altLang="en-US" sz="2800" dirty="0">
                <a:latin typeface="Meiryo UI" panose="020B0604030504040204" pitchFamily="50" charset="-128"/>
                <a:ea typeface="Meiryo UI" panose="020B0604030504040204" pitchFamily="50" charset="-128"/>
              </a:rPr>
              <a:t>の目標は、</a:t>
            </a:r>
            <a:r>
              <a:rPr lang="ja-JP" altLang="en-US" sz="2800" b="1" dirty="0">
                <a:solidFill>
                  <a:srgbClr val="FF0000"/>
                </a:solidFill>
                <a:latin typeface="Meiryo UI" panose="020B0604030504040204" pitchFamily="50" charset="-128"/>
                <a:ea typeface="Meiryo UI" panose="020B0604030504040204" pitchFamily="50" charset="-128"/>
              </a:rPr>
              <a:t>世界の気温上昇を産業革命以前と比較して</a:t>
            </a:r>
            <a:r>
              <a:rPr lang="en-US" altLang="ja-JP" sz="2800" b="1" dirty="0">
                <a:solidFill>
                  <a:srgbClr val="FF0000"/>
                </a:solidFill>
                <a:latin typeface="Meiryo UI" panose="020B0604030504040204" pitchFamily="50" charset="-128"/>
                <a:ea typeface="Meiryo UI" panose="020B0604030504040204" pitchFamily="50" charset="-128"/>
              </a:rPr>
              <a:t>1.5</a:t>
            </a:r>
            <a:r>
              <a:rPr lang="ja-JP" altLang="en-US" sz="2800" b="1" dirty="0">
                <a:solidFill>
                  <a:srgbClr val="FF0000"/>
                </a:solidFill>
                <a:latin typeface="Meiryo UI" panose="020B0604030504040204" pitchFamily="50" charset="-128"/>
                <a:ea typeface="Meiryo UI" panose="020B0604030504040204" pitchFamily="50" charset="-128"/>
              </a:rPr>
              <a:t>℃以内に抑える水準</a:t>
            </a:r>
            <a:r>
              <a:rPr lang="ja-JP" altLang="en-US" sz="2800" dirty="0">
                <a:latin typeface="Meiryo UI" panose="020B0604030504040204" pitchFamily="50" charset="-128"/>
                <a:ea typeface="Meiryo UI" panose="020B0604030504040204" pitchFamily="50" charset="-128"/>
              </a:rPr>
              <a:t>でなければならない。</a:t>
            </a:r>
            <a:endParaRPr lang="en-US" altLang="ja-JP" sz="2800" dirty="0">
              <a:latin typeface="Meiryo UI" panose="020B0604030504040204" pitchFamily="50" charset="-128"/>
              <a:ea typeface="Meiryo UI" panose="020B0604030504040204" pitchFamily="50" charset="-128"/>
            </a:endParaRPr>
          </a:p>
          <a:p>
            <a:pPr marL="457200" indent="-457200">
              <a:spcBef>
                <a:spcPts val="600"/>
              </a:spcBef>
              <a:buFont typeface="Wingdings" pitchFamily="2" charset="2"/>
              <a:buChar char="Ø"/>
              <a:defRPr/>
            </a:pPr>
            <a:r>
              <a:rPr lang="ja-JP" altLang="en-US" sz="2800" dirty="0">
                <a:latin typeface="Meiryo UI" panose="020B0604030504040204" pitchFamily="50" charset="-128"/>
                <a:ea typeface="Meiryo UI" panose="020B0604030504040204" pitchFamily="50" charset="-128"/>
              </a:rPr>
              <a:t>総量目標は、少なくとも</a:t>
            </a:r>
            <a:r>
              <a:rPr lang="en-US" altLang="ja-JP" sz="2800" dirty="0">
                <a:latin typeface="Meiryo UI" panose="020B0604030504040204" pitchFamily="50" charset="-128"/>
                <a:ea typeface="Meiryo UI" panose="020B0604030504040204" pitchFamily="50" charset="-128"/>
              </a:rPr>
              <a:t>1.5℃</a:t>
            </a:r>
            <a:r>
              <a:rPr lang="ja-JP" altLang="en-US" sz="2800" dirty="0">
                <a:latin typeface="Meiryo UI" panose="020B0604030504040204" pitchFamily="50" charset="-128"/>
                <a:ea typeface="Meiryo UI" panose="020B0604030504040204" pitchFamily="50" charset="-128"/>
              </a:rPr>
              <a:t>目標に基づく排出シナリオと最低でも同程度の水準であることが必要。</a:t>
            </a:r>
            <a:endParaRPr lang="en-US" altLang="ja-JP" sz="2800" dirty="0">
              <a:latin typeface="Meiryo UI" panose="020B0604030504040204" pitchFamily="50" charset="-128"/>
              <a:ea typeface="Meiryo UI" panose="020B0604030504040204" pitchFamily="50" charset="-128"/>
            </a:endParaRPr>
          </a:p>
          <a:p>
            <a:pPr marL="457200" indent="-457200">
              <a:spcBef>
                <a:spcPts val="600"/>
              </a:spcBef>
              <a:buFont typeface="Wingdings" pitchFamily="2" charset="2"/>
              <a:buChar char="Ø"/>
              <a:defRPr/>
            </a:pPr>
            <a:r>
              <a:rPr lang="en-US" altLang="ja-JP" sz="2800" dirty="0">
                <a:latin typeface="Meiryo UI" panose="020B0604030504040204" pitchFamily="50" charset="-128"/>
                <a:ea typeface="Meiryo UI" panose="020B0604030504040204" pitchFamily="50" charset="-128"/>
              </a:rPr>
              <a:t>Scope1,2</a:t>
            </a:r>
            <a:r>
              <a:rPr lang="ja-JP" altLang="en-US" sz="2800" dirty="0">
                <a:latin typeface="Meiryo UI" panose="020B0604030504040204" pitchFamily="50" charset="-128"/>
                <a:ea typeface="Meiryo UI" panose="020B0604030504040204" pitchFamily="50" charset="-128"/>
              </a:rPr>
              <a:t>の原単位目標は、セクター別の</a:t>
            </a:r>
            <a:r>
              <a:rPr lang="en-US" altLang="ja-JP" sz="2800" dirty="0">
                <a:latin typeface="Meiryo UI" panose="020B0604030504040204" pitchFamily="50" charset="-128"/>
                <a:ea typeface="Meiryo UI" panose="020B0604030504040204" pitchFamily="50" charset="-128"/>
              </a:rPr>
              <a:t>1.5</a:t>
            </a:r>
            <a:r>
              <a:rPr lang="ja-JP" altLang="en-US" sz="2800" dirty="0">
                <a:latin typeface="Meiryo UI" panose="020B0604030504040204" pitchFamily="50" charset="-128"/>
                <a:ea typeface="Meiryo UI" panose="020B0604030504040204" pitchFamily="50" charset="-128"/>
              </a:rPr>
              <a:t>℃削減経路</a:t>
            </a:r>
            <a:br>
              <a:rPr lang="en-US" altLang="ja-JP" sz="2800" dirty="0">
                <a:latin typeface="Meiryo UI" panose="020B0604030504040204" pitchFamily="50" charset="-128"/>
                <a:ea typeface="Meiryo UI" panose="020B0604030504040204" pitchFamily="50" charset="-128"/>
              </a:rPr>
            </a:br>
            <a:r>
              <a:rPr lang="ja-JP" altLang="en-US" sz="2800" dirty="0">
                <a:latin typeface="Meiryo UI" panose="020B0604030504040204" pitchFamily="50" charset="-128"/>
                <a:ea typeface="Meiryo UI" panose="020B0604030504040204" pitchFamily="50" charset="-128"/>
              </a:rPr>
              <a:t>（部門別脱炭素アプローチ</a:t>
            </a:r>
            <a:r>
              <a:rPr lang="en-US" altLang="ja-JP" sz="2800" dirty="0">
                <a:latin typeface="Meiryo UI" panose="020B0604030504040204" pitchFamily="50" charset="-128"/>
                <a:ea typeface="Meiryo UI" panose="020B0604030504040204" pitchFamily="50" charset="-128"/>
              </a:rPr>
              <a:t>(Sectoral </a:t>
            </a:r>
            <a:r>
              <a:rPr lang="en-US" altLang="ja-JP" sz="2800" dirty="0" err="1">
                <a:latin typeface="Meiryo UI" panose="020B0604030504040204" pitchFamily="50" charset="-128"/>
                <a:ea typeface="Meiryo UI" panose="020B0604030504040204" pitchFamily="50" charset="-128"/>
              </a:rPr>
              <a:t>Decarbonization</a:t>
            </a:r>
            <a:r>
              <a:rPr lang="en-US" altLang="ja-JP" sz="2800" dirty="0">
                <a:latin typeface="Meiryo UI" panose="020B0604030504040204" pitchFamily="50" charset="-128"/>
                <a:ea typeface="Meiryo UI" panose="020B0604030504040204" pitchFamily="50" charset="-128"/>
              </a:rPr>
              <a:t> Approach : SDA)</a:t>
            </a:r>
            <a:r>
              <a:rPr lang="ja-JP" altLang="en-US" sz="2800" dirty="0">
                <a:latin typeface="Meiryo UI" panose="020B0604030504040204" pitchFamily="50" charset="-128"/>
                <a:ea typeface="Meiryo UI" panose="020B0604030504040204" pitchFamily="50" charset="-128"/>
              </a:rPr>
              <a:t>）によってモデル化された場合にのみ有効。</a:t>
            </a:r>
            <a:endParaRPr lang="en-US" altLang="ja-JP" sz="2800" dirty="0">
              <a:latin typeface="Meiryo UI" panose="020B0604030504040204" pitchFamily="50" charset="-128"/>
              <a:ea typeface="Meiryo UI" panose="020B0604030504040204" pitchFamily="50" charset="-128"/>
            </a:endParaRPr>
          </a:p>
          <a:p>
            <a:pPr lvl="0" eaLnBrk="1" hangingPunct="1">
              <a:spcBef>
                <a:spcPts val="1200"/>
              </a:spcBef>
              <a:buClr>
                <a:prstClr val="black"/>
              </a:buClr>
              <a:defRPr/>
            </a:pPr>
            <a:r>
              <a:rPr lang="ja-JP" altLang="en-US" sz="2800" dirty="0">
                <a:solidFill>
                  <a:prstClr val="black"/>
                </a:solidFill>
                <a:latin typeface="Meiryo UI" panose="020B0604030504040204" pitchFamily="50" charset="-128"/>
                <a:ea typeface="Meiryo UI" panose="020B0604030504040204" pitchFamily="50" charset="-128"/>
              </a:rPr>
              <a:t>（推奨事項）</a:t>
            </a:r>
          </a:p>
          <a:p>
            <a:pPr marL="457200" lvl="0" indent="-457200" eaLnBrk="1" hangingPunct="1">
              <a:spcBef>
                <a:spcPts val="600"/>
              </a:spcBef>
              <a:buFont typeface="Wingdings" panose="05000000000000000000" pitchFamily="2" charset="2"/>
              <a:buChar char="Ø"/>
              <a:defRPr/>
            </a:pPr>
            <a:r>
              <a:rPr lang="en-US" altLang="ja-JP" sz="2800" dirty="0">
                <a:solidFill>
                  <a:prstClr val="black"/>
                </a:solidFill>
                <a:latin typeface="Meiryo UI" panose="020B0604030504040204" pitchFamily="50" charset="-128"/>
                <a:ea typeface="Meiryo UI" panose="020B0604030504040204" pitchFamily="50" charset="-128"/>
              </a:rPr>
              <a:t>SBT</a:t>
            </a:r>
            <a:r>
              <a:rPr lang="ja-JP" altLang="en-US" sz="2800" dirty="0">
                <a:solidFill>
                  <a:prstClr val="black"/>
                </a:solidFill>
                <a:latin typeface="Meiryo UI" panose="020B0604030504040204" pitchFamily="50" charset="-128"/>
                <a:ea typeface="Meiryo UI" panose="020B0604030504040204" pitchFamily="50" charset="-128"/>
              </a:rPr>
              <a:t>事務局としては、最も早く累積排出が最も少ない削減シナリオの利用を推奨。</a:t>
            </a:r>
          </a:p>
        </p:txBody>
      </p:sp>
      <p:sp>
        <p:nvSpPr>
          <p:cNvPr id="6" name="テキスト ボックス 5"/>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科学に基づく目標（</a:t>
            </a:r>
            <a:r>
              <a:rPr lang="en-US" altLang="ja-JP" sz="900" dirty="0">
                <a:solidFill>
                  <a:srgbClr val="000000"/>
                </a:solidFill>
                <a:latin typeface="Meiryo UI" pitchFamily="50" charset="-128"/>
                <a:ea typeface="Meiryo UI" pitchFamily="50" charset="-128"/>
                <a:cs typeface="Meiryo UI" pitchFamily="50" charset="-128"/>
              </a:rPr>
              <a:t>SBT</a:t>
            </a:r>
            <a:r>
              <a:rPr lang="ja-JP" altLang="en-US" sz="900" dirty="0">
                <a:solidFill>
                  <a:srgbClr val="000000"/>
                </a:solidFill>
                <a:latin typeface="Meiryo UI" pitchFamily="50" charset="-128"/>
                <a:ea typeface="Meiryo UI" pitchFamily="50" charset="-128"/>
                <a:cs typeface="Meiryo UI" pitchFamily="50" charset="-128"/>
              </a:rPr>
              <a:t>）要件と推奨事項 バージョン</a:t>
            </a:r>
            <a:r>
              <a:rPr lang="en-US" altLang="ja-JP" sz="900" dirty="0">
                <a:solidFill>
                  <a:srgbClr val="000000"/>
                </a:solidFill>
                <a:latin typeface="Meiryo UI" pitchFamily="50" charset="-128"/>
                <a:ea typeface="Meiryo UI" pitchFamily="50" charset="-128"/>
                <a:cs typeface="Meiryo UI" pitchFamily="50" charset="-128"/>
              </a:rPr>
              <a:t>5.0</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https://sciencebasedtargets.org/resources/files/SBTi-criteria-JP</a:t>
            </a:r>
            <a:r>
              <a:rPr lang="en-US" altLang="ja-JP" sz="900" dirty="0">
                <a:solidFill>
                  <a:srgbClr val="000000"/>
                </a:solidFill>
                <a:latin typeface="Meiryo UI" pitchFamily="50" charset="-128"/>
                <a:ea typeface="Meiryo UI" pitchFamily="50" charset="-128"/>
                <a:cs typeface="Meiryo UI" pitchFamily="50" charset="-128"/>
              </a:rPr>
              <a:t>.pdf</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8" name="正方形/長方形 7"/>
          <p:cNvSpPr/>
          <p:nvPr/>
        </p:nvSpPr>
        <p:spPr>
          <a:xfrm>
            <a:off x="621330" y="6682512"/>
            <a:ext cx="9449153" cy="646331"/>
          </a:xfrm>
          <a:prstGeom prst="rect">
            <a:avLst/>
          </a:prstGeom>
        </p:spPr>
        <p:txBody>
          <a:bodyPr wrap="square">
            <a:spAutoFit/>
          </a:bodyPr>
          <a:lstStyle/>
          <a:p>
            <a:pPr>
              <a:spcBef>
                <a:spcPts val="600"/>
              </a:spcBef>
              <a:buSzPct val="95000"/>
              <a:tabLst>
                <a:tab pos="533400" algn="l"/>
                <a:tab pos="990600" algn="l"/>
              </a:tabLst>
              <a:defRPr/>
            </a:pPr>
            <a:r>
              <a:rPr lang="en-US" altLang="ja-JP" b="1" dirty="0">
                <a:solidFill>
                  <a:srgbClr val="FF0000"/>
                </a:solidFill>
                <a:latin typeface="Meiryo UI" panose="020B0604030504040204" pitchFamily="50" charset="-128"/>
                <a:ea typeface="Meiryo UI" panose="020B0604030504040204" pitchFamily="50" charset="-128"/>
              </a:rPr>
              <a:t>※2021</a:t>
            </a:r>
            <a:r>
              <a:rPr lang="ja-JP" altLang="en-US" b="1" dirty="0">
                <a:solidFill>
                  <a:srgbClr val="FF0000"/>
                </a:solidFill>
                <a:latin typeface="Meiryo UI" panose="020B0604030504040204" pitchFamily="50" charset="-128"/>
                <a:ea typeface="Meiryo UI" panose="020B0604030504040204" pitchFamily="50" charset="-128"/>
              </a:rPr>
              <a:t>年以降を基準年とする場合、</a:t>
            </a:r>
            <a:r>
              <a:rPr lang="en-US" altLang="ja-JP" b="1" dirty="0">
                <a:solidFill>
                  <a:srgbClr val="FF0000"/>
                </a:solidFill>
                <a:latin typeface="Meiryo UI" panose="020B0604030504040204" pitchFamily="50" charset="-128"/>
                <a:ea typeface="Meiryo UI" panose="020B0604030504040204" pitchFamily="50" charset="-128"/>
              </a:rPr>
              <a:t>2020</a:t>
            </a:r>
            <a:r>
              <a:rPr lang="ja-JP" altLang="en-US" b="1" dirty="0">
                <a:solidFill>
                  <a:srgbClr val="FF0000"/>
                </a:solidFill>
                <a:latin typeface="Meiryo UI" panose="020B0604030504040204" pitchFamily="50" charset="-128"/>
                <a:ea typeface="Meiryo UI" panose="020B0604030504040204" pitchFamily="50" charset="-128"/>
              </a:rPr>
              <a:t>年を基準年とした場合と同等の削減率の目標を設定しなければならない</a:t>
            </a:r>
          </a:p>
        </p:txBody>
      </p:sp>
    </p:spTree>
    <p:extLst>
      <p:ext uri="{BB962C8B-B14F-4D97-AF65-F5344CB8AC3E}">
        <p14:creationId xmlns:p14="http://schemas.microsoft.com/office/powerpoint/2010/main" val="2828967041"/>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a:t>
            </a:r>
            <a:r>
              <a:rPr kumimoji="1" lang="ja-JP" altLang="en-US" dirty="0"/>
              <a:t>補足</a:t>
            </a:r>
            <a:r>
              <a:rPr lang="en-US" altLang="ja-JP" dirty="0"/>
              <a:t>】2021</a:t>
            </a:r>
            <a:r>
              <a:rPr lang="ja-JP" altLang="en-US" dirty="0"/>
              <a:t>年以降を基準年とする場合の目標値の考え方</a:t>
            </a:r>
            <a:endParaRPr kumimoji="1" lang="ja-JP" altLang="en-US" dirty="0"/>
          </a:p>
        </p:txBody>
      </p:sp>
      <p:sp>
        <p:nvSpPr>
          <p:cNvPr id="4" name="コンテンツ プレースホルダー 2"/>
          <p:cNvSpPr>
            <a:spLocks noGrp="1"/>
          </p:cNvSpPr>
          <p:nvPr>
            <p:ph sz="quarter" idx="12"/>
          </p:nvPr>
        </p:nvSpPr>
        <p:spPr>
          <a:xfrm>
            <a:off x="161925" y="1110920"/>
            <a:ext cx="10367963" cy="1635214"/>
          </a:xfrm>
        </p:spPr>
        <p:txBody>
          <a:bodyPr/>
          <a:lstStyle/>
          <a:p>
            <a:pPr marL="273050" indent="-273050"/>
            <a:r>
              <a:rPr lang="en-US" altLang="ja-JP"/>
              <a:t>4.2%/</a:t>
            </a:r>
            <a:r>
              <a:rPr lang="ja-JP" altLang="en-US"/>
              <a:t>年</a:t>
            </a:r>
            <a:r>
              <a:rPr lang="ja-JP" altLang="en-US" dirty="0"/>
              <a:t>という削減率を不変とすると、目標年を固定した場合には基準年（及び直近年）を</a:t>
            </a:r>
            <a:br>
              <a:rPr lang="en-US" altLang="ja-JP" dirty="0"/>
            </a:br>
            <a:r>
              <a:rPr lang="ja-JP" altLang="en-US" dirty="0"/>
              <a:t>先に延ばすほど、目標達成に必要な削減量を少なくすることができる。</a:t>
            </a:r>
          </a:p>
          <a:p>
            <a:pPr marL="273050" indent="-273050"/>
            <a:r>
              <a:rPr lang="ja-JP" altLang="en-US" dirty="0"/>
              <a:t>これを避けるため、</a:t>
            </a:r>
            <a:r>
              <a:rPr lang="en-US" altLang="ja-JP" dirty="0"/>
              <a:t>SBT</a:t>
            </a:r>
            <a:r>
              <a:rPr lang="ja-JP" altLang="en-US" dirty="0"/>
              <a:t>では</a:t>
            </a:r>
            <a:r>
              <a:rPr lang="en-US" altLang="ja-JP" dirty="0"/>
              <a:t>2021</a:t>
            </a:r>
            <a:r>
              <a:rPr lang="ja-JP" altLang="en-US" dirty="0"/>
              <a:t>年以降を基準年とした場合には、</a:t>
            </a:r>
            <a:r>
              <a:rPr lang="en-US" altLang="ja-JP" dirty="0"/>
              <a:t>2020</a:t>
            </a:r>
            <a:r>
              <a:rPr lang="ja-JP" altLang="en-US" dirty="0"/>
              <a:t>年を基準年とした場合と同等の削減が求められる。</a:t>
            </a:r>
          </a:p>
        </p:txBody>
      </p:sp>
      <p:sp>
        <p:nvSpPr>
          <p:cNvPr id="10" name="テキスト ボックス 9"/>
          <p:cNvSpPr txBox="1"/>
          <p:nvPr/>
        </p:nvSpPr>
        <p:spPr bwMode="auto">
          <a:xfrm>
            <a:off x="2477973" y="2924788"/>
            <a:ext cx="5735866" cy="400110"/>
          </a:xfrm>
          <a:prstGeom prst="rect">
            <a:avLst/>
          </a:prstGeom>
          <a:solidFill>
            <a:sysClr val="window" lastClr="FFFFFF"/>
          </a:solidFill>
          <a:ln w="9525" cap="flat" cmpd="sng" algn="ctr">
            <a:no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0000" tIns="46800" rIns="90000" bIns="46800" numCol="1" rtlCol="0" anchor="ctr" anchorCtr="0" compatLnSpc="1">
            <a:prstTxWarp prst="textNoShape">
              <a:avLst/>
            </a:prstTxWarp>
          </a:bodyPr>
          <a:lstStyle>
            <a:defPPr>
              <a:defRPr lang="ja-JP"/>
            </a:defPPr>
            <a:lvl1pPr marR="0" lvl="0" indent="0" algn="ctr" fontAlgn="base">
              <a:lnSpc>
                <a:spcPct val="100000"/>
              </a:lnSpc>
              <a:spcBef>
                <a:spcPct val="0"/>
              </a:spcBef>
              <a:spcAft>
                <a:spcPct val="0"/>
              </a:spcAft>
              <a:buClrTx/>
              <a:buSzTx/>
              <a:buFontTx/>
              <a:buNone/>
              <a:tabLst/>
              <a:defRPr kumimoji="0" sz="2000" b="0" i="0" u="sng" strike="noStrike" kern="0" cap="none" spc="0" normalizeH="0" baseline="0">
                <a:ln>
                  <a:noFill/>
                </a:ln>
                <a:solidFill>
                  <a:prstClr val="black"/>
                </a:solidFill>
                <a:effectLst/>
                <a:uLnTx/>
                <a:uFillTx/>
                <a:latin typeface="Meiryo UI"/>
              </a:defRPr>
            </a:lvl1pPr>
          </a:lstStyle>
          <a:p>
            <a:r>
              <a:rPr lang="en-US" altLang="ja-JP" dirty="0"/>
              <a:t>2030</a:t>
            </a:r>
            <a:r>
              <a:rPr lang="ja-JP" altLang="en-US" dirty="0"/>
              <a:t>年を目標年とした場合の基準年と目標値の関係</a:t>
            </a:r>
          </a:p>
        </p:txBody>
      </p:sp>
      <p:pic>
        <p:nvPicPr>
          <p:cNvPr id="11" name="図 10"/>
          <p:cNvPicPr>
            <a:picLocks noChangeAspect="1"/>
          </p:cNvPicPr>
          <p:nvPr/>
        </p:nvPicPr>
        <p:blipFill>
          <a:blip r:embed="rId2"/>
          <a:stretch>
            <a:fillRect/>
          </a:stretch>
        </p:blipFill>
        <p:spPr>
          <a:xfrm>
            <a:off x="985477" y="3503552"/>
            <a:ext cx="8720858" cy="3600000"/>
          </a:xfrm>
          <a:prstGeom prst="rect">
            <a:avLst/>
          </a:prstGeom>
        </p:spPr>
      </p:pic>
      <p:sp>
        <p:nvSpPr>
          <p:cNvPr id="12" name="テキスト ボックス 11"/>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Target Validation Protocol v3.0</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https://sciencebasedtargets.org/resources/files/Target-Validation-Protocol</a:t>
            </a:r>
            <a:r>
              <a:rPr lang="en-US" altLang="ja-JP" sz="900" dirty="0">
                <a:solidFill>
                  <a:srgbClr val="000000"/>
                </a:solidFill>
                <a:latin typeface="Meiryo UI" pitchFamily="50" charset="-128"/>
                <a:ea typeface="Meiryo UI" pitchFamily="50" charset="-128"/>
                <a:cs typeface="Meiryo UI" pitchFamily="50" charset="-128"/>
              </a:rPr>
              <a:t>.pdf</a:t>
            </a:r>
            <a:r>
              <a:rPr lang="ja-JP" altLang="en-US" sz="900" dirty="0">
                <a:solidFill>
                  <a:srgbClr val="000000"/>
                </a:solidFill>
                <a:latin typeface="Meiryo UI" pitchFamily="50" charset="-128"/>
                <a:ea typeface="Meiryo UI" pitchFamily="50" charset="-128"/>
                <a:cs typeface="Meiryo UI" pitchFamily="50" charset="-128"/>
              </a:rPr>
              <a:t>）より作成</a:t>
            </a:r>
          </a:p>
        </p:txBody>
      </p:sp>
    </p:spTree>
    <p:extLst>
      <p:ext uri="{BB962C8B-B14F-4D97-AF65-F5344CB8AC3E}">
        <p14:creationId xmlns:p14="http://schemas.microsoft.com/office/powerpoint/2010/main" val="169592384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kumimoji="1" lang="en-US" altLang="ja-JP" dirty="0"/>
              <a:t>SBT</a:t>
            </a:r>
            <a:r>
              <a:rPr kumimoji="1" lang="ja-JP" altLang="en-US" dirty="0"/>
              <a:t>認定を受けていると</a:t>
            </a:r>
            <a:r>
              <a:rPr kumimoji="1" lang="en-US" altLang="ja-JP" dirty="0"/>
              <a:t>CDP</a:t>
            </a:r>
            <a:r>
              <a:rPr kumimoji="1" lang="ja-JP" altLang="en-US" dirty="0"/>
              <a:t>で得点が上がる </a:t>
            </a:r>
            <a:r>
              <a:rPr lang="en-US" altLang="ja-JP" dirty="0"/>
              <a:t>2</a:t>
            </a:r>
            <a:r>
              <a:rPr kumimoji="1" lang="en-US" altLang="ja-JP" dirty="0"/>
              <a:t>/3</a:t>
            </a:r>
            <a:endParaRPr kumimoji="1" lang="ja-JP" altLang="en-US" dirty="0"/>
          </a:p>
        </p:txBody>
      </p:sp>
      <p:sp>
        <p:nvSpPr>
          <p:cNvPr id="4" name="コンテンツ プレースホルダー 3"/>
          <p:cNvSpPr>
            <a:spLocks noGrp="1"/>
          </p:cNvSpPr>
          <p:nvPr>
            <p:ph sz="quarter" idx="11"/>
          </p:nvPr>
        </p:nvSpPr>
        <p:spPr/>
        <p:txBody>
          <a:bodyPr/>
          <a:lstStyle/>
          <a:p>
            <a:r>
              <a:rPr lang="en-US" altLang="ja-JP" dirty="0"/>
              <a:t>SBT</a:t>
            </a:r>
            <a:r>
              <a:rPr kumimoji="1" lang="ja-JP" altLang="en-US" dirty="0"/>
              <a:t>に取り組むメリット①対投資家</a:t>
            </a:r>
          </a:p>
        </p:txBody>
      </p:sp>
      <p:sp>
        <p:nvSpPr>
          <p:cNvPr id="5" name="コンテンツ プレースホルダー 4"/>
          <p:cNvSpPr>
            <a:spLocks noGrp="1"/>
          </p:cNvSpPr>
          <p:nvPr>
            <p:ph sz="quarter" idx="12"/>
          </p:nvPr>
        </p:nvSpPr>
        <p:spPr>
          <a:xfrm>
            <a:off x="161925" y="1110920"/>
            <a:ext cx="10367963" cy="957600"/>
          </a:xfrm>
        </p:spPr>
        <p:txBody>
          <a:bodyPr/>
          <a:lstStyle/>
          <a:p>
            <a:r>
              <a:rPr lang="en-US" altLang="ja-JP" dirty="0"/>
              <a:t>2017</a:t>
            </a:r>
            <a:r>
              <a:rPr lang="ja-JP" altLang="en-US" dirty="0"/>
              <a:t>年以降の</a:t>
            </a:r>
            <a:r>
              <a:rPr lang="en-US" altLang="ja-JP" dirty="0"/>
              <a:t>CDP</a:t>
            </a:r>
            <a:r>
              <a:rPr lang="ja-JP" altLang="en-US" dirty="0"/>
              <a:t>質問書では</a:t>
            </a:r>
            <a:r>
              <a:rPr lang="en-US" altLang="ja-JP" dirty="0"/>
              <a:t>SBT</a:t>
            </a:r>
            <a:r>
              <a:rPr lang="ja-JP" altLang="en-US" dirty="0"/>
              <a:t>認定を受けていると、「リーダーシップ」の得点を獲得することができる</a:t>
            </a:r>
            <a:endParaRPr lang="en-US" altLang="ja-JP" dirty="0"/>
          </a:p>
          <a:p>
            <a:r>
              <a:rPr lang="en-US" altLang="ja-JP" dirty="0"/>
              <a:t>2023</a:t>
            </a:r>
            <a:r>
              <a:rPr lang="ja-JP" altLang="en-US" dirty="0"/>
              <a:t>年の</a:t>
            </a:r>
            <a:r>
              <a:rPr lang="en-US" altLang="ja-JP" dirty="0"/>
              <a:t>A</a:t>
            </a:r>
            <a:r>
              <a:rPr lang="ja-JP" altLang="en-US" dirty="0"/>
              <a:t>リストの企業と</a:t>
            </a:r>
            <a:r>
              <a:rPr lang="en-US" altLang="ja-JP" dirty="0"/>
              <a:t>SBT</a:t>
            </a:r>
            <a:r>
              <a:rPr lang="ja-JP" altLang="en-US" dirty="0"/>
              <a:t>対応の関係は以下の通り</a:t>
            </a:r>
          </a:p>
        </p:txBody>
      </p:sp>
      <p:graphicFrame>
        <p:nvGraphicFramePr>
          <p:cNvPr id="13" name="表 12"/>
          <p:cNvGraphicFramePr>
            <a:graphicFrameLocks noGrp="1"/>
          </p:cNvGraphicFramePr>
          <p:nvPr/>
        </p:nvGraphicFramePr>
        <p:xfrm>
          <a:off x="485905" y="2401062"/>
          <a:ext cx="9668748" cy="3923539"/>
        </p:xfrm>
        <a:graphic>
          <a:graphicData uri="http://schemas.openxmlformats.org/drawingml/2006/table">
            <a:tbl>
              <a:tblPr firstRow="1" bandRow="1">
                <a:tableStyleId>{10A1B5D5-9B99-4C35-A422-299274C87663}</a:tableStyleId>
              </a:tblPr>
              <a:tblGrid>
                <a:gridCol w="1611458">
                  <a:extLst>
                    <a:ext uri="{9D8B030D-6E8A-4147-A177-3AD203B41FA5}">
                      <a16:colId xmlns:a16="http://schemas.microsoft.com/office/drawing/2014/main" val="20000"/>
                    </a:ext>
                  </a:extLst>
                </a:gridCol>
                <a:gridCol w="1611458">
                  <a:extLst>
                    <a:ext uri="{9D8B030D-6E8A-4147-A177-3AD203B41FA5}">
                      <a16:colId xmlns:a16="http://schemas.microsoft.com/office/drawing/2014/main" val="20001"/>
                    </a:ext>
                  </a:extLst>
                </a:gridCol>
                <a:gridCol w="1611458">
                  <a:extLst>
                    <a:ext uri="{9D8B030D-6E8A-4147-A177-3AD203B41FA5}">
                      <a16:colId xmlns:a16="http://schemas.microsoft.com/office/drawing/2014/main" val="20002"/>
                    </a:ext>
                  </a:extLst>
                </a:gridCol>
                <a:gridCol w="1611458">
                  <a:extLst>
                    <a:ext uri="{9D8B030D-6E8A-4147-A177-3AD203B41FA5}">
                      <a16:colId xmlns:a16="http://schemas.microsoft.com/office/drawing/2014/main" val="20003"/>
                    </a:ext>
                  </a:extLst>
                </a:gridCol>
                <a:gridCol w="1611458">
                  <a:extLst>
                    <a:ext uri="{9D8B030D-6E8A-4147-A177-3AD203B41FA5}">
                      <a16:colId xmlns:a16="http://schemas.microsoft.com/office/drawing/2014/main" val="20004"/>
                    </a:ext>
                  </a:extLst>
                </a:gridCol>
                <a:gridCol w="1611458">
                  <a:extLst>
                    <a:ext uri="{9D8B030D-6E8A-4147-A177-3AD203B41FA5}">
                      <a16:colId xmlns:a16="http://schemas.microsoft.com/office/drawing/2014/main" val="2585569944"/>
                    </a:ext>
                  </a:extLst>
                </a:gridCol>
              </a:tblGrid>
              <a:tr h="554857">
                <a:tc gridSpan="6">
                  <a:txBody>
                    <a:bodyPr/>
                    <a:lstStyle/>
                    <a:p>
                      <a:pPr algn="ctr"/>
                      <a:r>
                        <a:rPr kumimoji="1" lang="en-US" altLang="ja-JP" sz="1400" b="1" dirty="0">
                          <a:solidFill>
                            <a:sysClr val="windowText" lastClr="000000"/>
                          </a:solidFill>
                          <a:latin typeface="Arial" panose="020B0604020202020204" pitchFamily="34" charset="0"/>
                          <a:ea typeface="+mn-ea"/>
                          <a:cs typeface="Arial" panose="020B0604020202020204" pitchFamily="34" charset="0"/>
                        </a:rPr>
                        <a:t>CDP</a:t>
                      </a:r>
                      <a:r>
                        <a:rPr kumimoji="1" lang="ja-JP" altLang="en-US" sz="1400" b="1" dirty="0">
                          <a:solidFill>
                            <a:sysClr val="windowText" lastClr="000000"/>
                          </a:solidFill>
                          <a:latin typeface="Arial" panose="020B0604020202020204" pitchFamily="34" charset="0"/>
                          <a:ea typeface="+mn-ea"/>
                          <a:cs typeface="Arial" panose="020B0604020202020204" pitchFamily="34" charset="0"/>
                        </a:rPr>
                        <a:t>気候変動質問書</a:t>
                      </a:r>
                      <a:r>
                        <a:rPr kumimoji="1" lang="en-US" altLang="ja-JP" sz="1400" b="1" dirty="0">
                          <a:solidFill>
                            <a:sysClr val="windowText" lastClr="000000"/>
                          </a:solidFill>
                          <a:latin typeface="Arial" panose="020B0604020202020204" pitchFamily="34" charset="0"/>
                          <a:ea typeface="+mn-ea"/>
                          <a:cs typeface="Arial" panose="020B0604020202020204" pitchFamily="34" charset="0"/>
                        </a:rPr>
                        <a:t>2023</a:t>
                      </a:r>
                      <a:r>
                        <a:rPr kumimoji="1" lang="ja-JP" altLang="en-US" sz="1400" b="1" dirty="0">
                          <a:solidFill>
                            <a:sysClr val="windowText" lastClr="000000"/>
                          </a:solidFill>
                          <a:latin typeface="Arial" panose="020B0604020202020204" pitchFamily="34" charset="0"/>
                          <a:ea typeface="+mn-ea"/>
                          <a:cs typeface="Arial" panose="020B0604020202020204" pitchFamily="34" charset="0"/>
                        </a:rPr>
                        <a:t>　</a:t>
                      </a:r>
                      <a:r>
                        <a:rPr kumimoji="1" lang="en-US" altLang="ja-JP" sz="1400" b="1" dirty="0">
                          <a:solidFill>
                            <a:sysClr val="windowText" lastClr="000000"/>
                          </a:solidFill>
                          <a:latin typeface="Arial" panose="020B0604020202020204" pitchFamily="34" charset="0"/>
                          <a:ea typeface="+mn-ea"/>
                          <a:cs typeface="Arial" panose="020B0604020202020204" pitchFamily="34" charset="0"/>
                        </a:rPr>
                        <a:t>A</a:t>
                      </a:r>
                      <a:r>
                        <a:rPr kumimoji="1" lang="ja-JP" altLang="en-US" sz="1400" b="1" dirty="0">
                          <a:solidFill>
                            <a:sysClr val="windowText" lastClr="000000"/>
                          </a:solidFill>
                          <a:latin typeface="Arial" panose="020B0604020202020204" pitchFamily="34" charset="0"/>
                          <a:ea typeface="+mn-ea"/>
                          <a:cs typeface="Arial" panose="020B0604020202020204" pitchFamily="34" charset="0"/>
                        </a:rPr>
                        <a:t>リスト企業　全</a:t>
                      </a:r>
                      <a:r>
                        <a:rPr kumimoji="1" lang="en-US" altLang="ja-JP" sz="1400" b="1" dirty="0">
                          <a:solidFill>
                            <a:sysClr val="windowText" lastClr="000000"/>
                          </a:solidFill>
                          <a:latin typeface="Arial" panose="020B0604020202020204" pitchFamily="34" charset="0"/>
                          <a:ea typeface="+mn-ea"/>
                          <a:cs typeface="Arial" panose="020B0604020202020204" pitchFamily="34" charset="0"/>
                        </a:rPr>
                        <a:t>125</a:t>
                      </a:r>
                      <a:r>
                        <a:rPr kumimoji="1" lang="ja-JP" altLang="en-US" sz="1400" b="1" dirty="0">
                          <a:solidFill>
                            <a:sysClr val="windowText" lastClr="000000"/>
                          </a:solidFill>
                          <a:latin typeface="Arial" panose="020B0604020202020204" pitchFamily="34" charset="0"/>
                          <a:ea typeface="+mn-ea"/>
                          <a:cs typeface="Arial" panose="020B0604020202020204" pitchFamily="34" charset="0"/>
                        </a:rPr>
                        <a:t>社（</a:t>
                      </a:r>
                      <a:r>
                        <a:rPr kumimoji="1" lang="en-US" altLang="ja-JP" sz="1400" b="1" dirty="0">
                          <a:solidFill>
                            <a:sysClr val="windowText" lastClr="000000"/>
                          </a:solidFill>
                          <a:latin typeface="Arial" panose="020B0604020202020204" pitchFamily="34" charset="0"/>
                          <a:ea typeface="+mn-ea"/>
                          <a:cs typeface="Arial" panose="020B0604020202020204" pitchFamily="34" charset="0"/>
                        </a:rPr>
                        <a:t>2/2</a:t>
                      </a:r>
                      <a:r>
                        <a:rPr kumimoji="1" lang="ja-JP" altLang="en-US" sz="1400" b="1" dirty="0">
                          <a:solidFill>
                            <a:sysClr val="windowText" lastClr="000000"/>
                          </a:solidFill>
                          <a:latin typeface="Arial" panose="020B0604020202020204" pitchFamily="34" charset="0"/>
                          <a:ea typeface="+mn-ea"/>
                          <a:cs typeface="Arial" panose="020B0604020202020204" pitchFamily="34" charset="0"/>
                        </a:rPr>
                        <a:t>）</a:t>
                      </a:r>
                      <a:endParaRPr kumimoji="1" lang="en-US" altLang="ja-JP" sz="1400" b="1" dirty="0">
                        <a:solidFill>
                          <a:sysClr val="windowText" lastClr="000000"/>
                        </a:solidFill>
                        <a:latin typeface="Arial" panose="020B0604020202020204" pitchFamily="34" charset="0"/>
                        <a:ea typeface="+mn-ea"/>
                        <a:cs typeface="Arial" panose="020B0604020202020204" pitchFamily="34" charset="0"/>
                      </a:endParaRPr>
                    </a:p>
                    <a:p>
                      <a:pPr algn="ctr"/>
                      <a:r>
                        <a:rPr kumimoji="1" lang="en-US" altLang="ja-JP" sz="1400" b="0" dirty="0">
                          <a:solidFill>
                            <a:srgbClr val="FF0000"/>
                          </a:solidFill>
                          <a:latin typeface="Arial" panose="020B0604020202020204" pitchFamily="34" charset="0"/>
                          <a:ea typeface="+mn-ea"/>
                          <a:cs typeface="Arial" panose="020B0604020202020204" pitchFamily="34" charset="0"/>
                        </a:rPr>
                        <a:t>SBT</a:t>
                      </a:r>
                      <a:r>
                        <a:rPr kumimoji="1" lang="ja-JP" altLang="en-US" sz="1400" b="0" dirty="0">
                          <a:solidFill>
                            <a:srgbClr val="FF0000"/>
                          </a:solidFill>
                          <a:latin typeface="Arial" panose="020B0604020202020204" pitchFamily="34" charset="0"/>
                          <a:ea typeface="+mn-ea"/>
                          <a:cs typeface="Arial" panose="020B0604020202020204" pitchFamily="34" charset="0"/>
                        </a:rPr>
                        <a:t>認定済み：</a:t>
                      </a:r>
                      <a:r>
                        <a:rPr kumimoji="1" lang="en-US" altLang="ja-JP" sz="1400" b="0" dirty="0">
                          <a:solidFill>
                            <a:srgbClr val="FF0000"/>
                          </a:solidFill>
                          <a:latin typeface="Arial" panose="020B0604020202020204" pitchFamily="34" charset="0"/>
                          <a:ea typeface="+mn-ea"/>
                          <a:cs typeface="Arial" panose="020B0604020202020204" pitchFamily="34" charset="0"/>
                        </a:rPr>
                        <a:t>87</a:t>
                      </a:r>
                      <a:r>
                        <a:rPr kumimoji="1" lang="ja-JP" altLang="en-US" sz="1400" b="0" dirty="0">
                          <a:solidFill>
                            <a:srgbClr val="FF0000"/>
                          </a:solidFill>
                          <a:latin typeface="Arial" panose="020B0604020202020204" pitchFamily="34" charset="0"/>
                          <a:ea typeface="+mn-ea"/>
                          <a:cs typeface="Arial" panose="020B0604020202020204" pitchFamily="34" charset="0"/>
                        </a:rPr>
                        <a:t>社</a:t>
                      </a:r>
                      <a:r>
                        <a:rPr kumimoji="1" lang="ja-JP" altLang="en-US" sz="1400" b="1" dirty="0">
                          <a:solidFill>
                            <a:sysClr val="windowText" lastClr="000000"/>
                          </a:solidFill>
                          <a:latin typeface="Arial" panose="020B0604020202020204" pitchFamily="34" charset="0"/>
                          <a:ea typeface="+mn-ea"/>
                          <a:cs typeface="Arial" panose="020B0604020202020204" pitchFamily="34" charset="0"/>
                        </a:rPr>
                        <a:t>　　</a:t>
                      </a:r>
                      <a:r>
                        <a:rPr kumimoji="1" lang="ja-JP" altLang="en-US" sz="1400" b="0" dirty="0">
                          <a:solidFill>
                            <a:srgbClr val="0070C0"/>
                          </a:solidFill>
                          <a:latin typeface="Arial" panose="020B0604020202020204" pitchFamily="34" charset="0"/>
                          <a:ea typeface="+mn-ea"/>
                          <a:cs typeface="Arial" panose="020B0604020202020204" pitchFamily="34" charset="0"/>
                        </a:rPr>
                        <a:t>コミット済み：</a:t>
                      </a:r>
                      <a:r>
                        <a:rPr kumimoji="1" lang="en-US" altLang="ja-JP" sz="1400" b="0" dirty="0">
                          <a:solidFill>
                            <a:srgbClr val="0070C0"/>
                          </a:solidFill>
                          <a:latin typeface="Arial" panose="020B0604020202020204" pitchFamily="34" charset="0"/>
                          <a:ea typeface="+mn-ea"/>
                          <a:cs typeface="Arial" panose="020B0604020202020204" pitchFamily="34" charset="0"/>
                        </a:rPr>
                        <a:t>13</a:t>
                      </a:r>
                      <a:r>
                        <a:rPr kumimoji="1" lang="ja-JP" altLang="en-US" sz="1400" b="0" dirty="0">
                          <a:solidFill>
                            <a:srgbClr val="0070C0"/>
                          </a:solidFill>
                          <a:latin typeface="Arial" panose="020B0604020202020204" pitchFamily="34" charset="0"/>
                          <a:ea typeface="+mn-ea"/>
                          <a:cs typeface="Arial" panose="020B0604020202020204" pitchFamily="34" charset="0"/>
                        </a:rPr>
                        <a:t>社</a:t>
                      </a:r>
                      <a:r>
                        <a:rPr kumimoji="1" lang="ja-JP" altLang="en-US" sz="1400" b="1" dirty="0">
                          <a:solidFill>
                            <a:sysClr val="windowText" lastClr="000000"/>
                          </a:solidFill>
                          <a:latin typeface="Arial" panose="020B0604020202020204" pitchFamily="34" charset="0"/>
                          <a:ea typeface="+mn-ea"/>
                          <a:cs typeface="Arial" panose="020B0604020202020204" pitchFamily="34" charset="0"/>
                        </a:rPr>
                        <a:t>　　</a:t>
                      </a:r>
                      <a:r>
                        <a:rPr kumimoji="1" lang="ja-JP" altLang="en-US" sz="1400" b="0" dirty="0">
                          <a:solidFill>
                            <a:schemeClr val="tx1"/>
                          </a:solidFill>
                          <a:latin typeface="Arial" panose="020B0604020202020204" pitchFamily="34" charset="0"/>
                          <a:ea typeface="+mn-ea"/>
                          <a:cs typeface="Arial" panose="020B0604020202020204" pitchFamily="34" charset="0"/>
                        </a:rPr>
                        <a:t>対応なし：</a:t>
                      </a:r>
                      <a:r>
                        <a:rPr kumimoji="1" lang="en-US" altLang="ja-JP" sz="1400" b="0" dirty="0">
                          <a:solidFill>
                            <a:schemeClr val="tx1"/>
                          </a:solidFill>
                          <a:latin typeface="Arial" panose="020B0604020202020204" pitchFamily="34" charset="0"/>
                          <a:ea typeface="+mn-ea"/>
                          <a:cs typeface="Arial" panose="020B0604020202020204" pitchFamily="34" charset="0"/>
                        </a:rPr>
                        <a:t>25</a:t>
                      </a:r>
                      <a:r>
                        <a:rPr kumimoji="1" lang="ja-JP" altLang="en-US" sz="1400" b="0" dirty="0">
                          <a:solidFill>
                            <a:schemeClr val="tx1"/>
                          </a:solidFill>
                          <a:latin typeface="Arial" panose="020B0604020202020204" pitchFamily="34" charset="0"/>
                          <a:ea typeface="+mn-ea"/>
                          <a:cs typeface="Arial" panose="020B0604020202020204" pitchFamily="34" charset="0"/>
                        </a:rPr>
                        <a:t>社</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CE6F2"/>
                    </a:solidFill>
                  </a:tcPr>
                </a:tc>
                <a:tc hMerge="1">
                  <a:txBody>
                    <a:bodyPr/>
                    <a:lstStyle/>
                    <a:p>
                      <a:pPr algn="ctr">
                        <a:lnSpc>
                          <a:spcPct val="100000"/>
                        </a:lnSpc>
                      </a:pPr>
                      <a:endParaRPr kumimoji="1" lang="ja-JP" altLang="en-US" sz="1400" b="1" dirty="0">
                        <a:latin typeface="Arial" panose="020B0604020202020204" pitchFamily="34" charset="0"/>
                        <a:ea typeface="+mn-ea"/>
                        <a:cs typeface="Arial" panose="020B060402020202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5B9BD5"/>
                    </a:solidFill>
                  </a:tcPr>
                </a:tc>
                <a:tc hMerge="1">
                  <a:txBody>
                    <a:bodyPr/>
                    <a:lstStyle/>
                    <a:p>
                      <a:pPr algn="ctr"/>
                      <a:endParaRPr kumimoji="1" lang="ja-JP" altLang="en-US" sz="1400" b="1" dirty="0">
                        <a:latin typeface="Arial" panose="020B0604020202020204" pitchFamily="34" charset="0"/>
                        <a:ea typeface="+mn-ea"/>
                        <a:cs typeface="Arial" panose="020B060402020202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5B9BD5"/>
                    </a:solidFill>
                  </a:tcPr>
                </a:tc>
                <a:tc hMerge="1">
                  <a:txBody>
                    <a:bodyPr/>
                    <a:lstStyle/>
                    <a:p>
                      <a:pPr algn="ctr"/>
                      <a:endParaRPr kumimoji="1" lang="ja-JP" altLang="en-US" sz="1400" b="1" dirty="0">
                        <a:latin typeface="Arial" panose="020B0604020202020204" pitchFamily="34" charset="0"/>
                        <a:ea typeface="+mn-ea"/>
                        <a:cs typeface="Arial" panose="020B060402020202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5B9BD5"/>
                    </a:solidFill>
                  </a:tcPr>
                </a:tc>
                <a:tc hMerge="1">
                  <a:txBody>
                    <a:bodyPr/>
                    <a:lstStyle/>
                    <a:p>
                      <a:pPr algn="ctr"/>
                      <a:endParaRPr kumimoji="1" lang="ja-JP" altLang="en-US" sz="1400" b="1" dirty="0">
                        <a:latin typeface="Arial" panose="020B0604020202020204" pitchFamily="34" charset="0"/>
                        <a:ea typeface="+mn-ea"/>
                        <a:cs typeface="Arial" panose="020B060402020202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5B9BD5"/>
                    </a:solidFill>
                  </a:tcPr>
                </a:tc>
                <a:tc hMerge="1">
                  <a:txBody>
                    <a:bodyPr/>
                    <a:lstStyle/>
                    <a:p>
                      <a:pPr algn="ctr"/>
                      <a:endParaRPr kumimoji="1" lang="ja-JP" altLang="en-US" sz="1400" b="0" dirty="0">
                        <a:solidFill>
                          <a:schemeClr val="tx1"/>
                        </a:solidFill>
                        <a:latin typeface="Arial" panose="020B0604020202020204" pitchFamily="34" charset="0"/>
                        <a:ea typeface="+mn-ea"/>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CE6F2"/>
                    </a:solidFill>
                  </a:tcPr>
                </a:tc>
                <a:extLst>
                  <a:ext uri="{0D108BD9-81ED-4DB2-BD59-A6C34878D82A}">
                    <a16:rowId xmlns:a16="http://schemas.microsoft.com/office/drawing/2014/main" val="10000"/>
                  </a:ext>
                </a:extLst>
              </a:tr>
              <a:tr h="664595">
                <a:tc>
                  <a:txBody>
                    <a:bodyPr/>
                    <a:lstStyle/>
                    <a:p>
                      <a:pPr algn="ctr" fontAlgn="ctr"/>
                      <a:r>
                        <a:rPr lang="ja-JP" altLang="en-US" sz="1200" b="0" i="0" u="none" strike="noStrike" dirty="0">
                          <a:solidFill>
                            <a:srgbClr val="FF0000"/>
                          </a:solidFill>
                          <a:effectLst/>
                          <a:latin typeface="+mn-ea"/>
                          <a:ea typeface="+mn-ea"/>
                        </a:rPr>
                        <a:t>日本電気</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FF0000"/>
                          </a:solidFill>
                          <a:effectLst/>
                          <a:latin typeface="+mn-ea"/>
                          <a:ea typeface="+mn-ea"/>
                        </a:rPr>
                        <a:t>ニコン</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FF0000"/>
                          </a:solidFill>
                          <a:effectLst/>
                          <a:latin typeface="+mn-ea"/>
                          <a:ea typeface="+mn-ea"/>
                        </a:rPr>
                        <a:t>日本電信電話</a:t>
                      </a:r>
                      <a:endParaRPr lang="en-US" altLang="ja-JP" sz="1200" b="0" i="0" u="none" strike="noStrike" dirty="0">
                        <a:solidFill>
                          <a:srgbClr val="FF0000"/>
                        </a:solidFill>
                        <a:effectLst/>
                        <a:latin typeface="+mn-ea"/>
                        <a:ea typeface="+mn-ea"/>
                      </a:endParaRPr>
                    </a:p>
                    <a:p>
                      <a:pPr algn="ctr" fontAlgn="ctr"/>
                      <a:r>
                        <a:rPr lang="ja-JP" altLang="en-US" sz="1200" b="0" i="0" u="none" strike="noStrike" dirty="0">
                          <a:solidFill>
                            <a:srgbClr val="FF0000"/>
                          </a:solidFill>
                          <a:effectLst/>
                          <a:latin typeface="+mn-ea"/>
                          <a:ea typeface="+mn-ea"/>
                        </a:rPr>
                        <a:t>（</a:t>
                      </a:r>
                      <a:r>
                        <a:rPr lang="en-US" altLang="ja-JP" sz="1200" b="0" i="0" u="none" strike="noStrike" dirty="0">
                          <a:solidFill>
                            <a:srgbClr val="FF0000"/>
                          </a:solidFill>
                          <a:effectLst/>
                          <a:latin typeface="+mn-ea"/>
                          <a:ea typeface="+mn-ea"/>
                        </a:rPr>
                        <a:t>NTT</a:t>
                      </a:r>
                      <a:r>
                        <a:rPr lang="ja-JP" altLang="en-US" sz="1200" b="0" i="0" u="none" strike="noStrike" dirty="0">
                          <a:solidFill>
                            <a:srgbClr val="FF0000"/>
                          </a:solidFill>
                          <a:effectLst/>
                          <a:latin typeface="+mn-ea"/>
                          <a:ea typeface="+mn-ea"/>
                        </a:rPr>
                        <a:t>グループが</a:t>
                      </a:r>
                      <a:r>
                        <a:rPr lang="en-US" altLang="ja-JP" sz="1200" b="0" i="0" u="none" strike="noStrike" dirty="0">
                          <a:solidFill>
                            <a:srgbClr val="FF0000"/>
                          </a:solidFill>
                          <a:effectLst/>
                          <a:latin typeface="+mn-ea"/>
                          <a:ea typeface="+mn-ea"/>
                        </a:rPr>
                        <a:t>SBT</a:t>
                      </a:r>
                      <a:r>
                        <a:rPr lang="ja-JP" altLang="en-US" sz="1200" b="0" i="0" u="none" strike="noStrike" dirty="0">
                          <a:solidFill>
                            <a:srgbClr val="FF0000"/>
                          </a:solidFill>
                          <a:effectLst/>
                          <a:latin typeface="+mn-ea"/>
                          <a:ea typeface="+mn-ea"/>
                        </a:rPr>
                        <a:t>認証済み）</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FF0000"/>
                          </a:solidFill>
                          <a:effectLst/>
                          <a:latin typeface="+mn-ea"/>
                          <a:ea typeface="+mn-ea"/>
                        </a:rPr>
                        <a:t>日本郵船</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FF0000"/>
                          </a:solidFill>
                          <a:effectLst/>
                          <a:latin typeface="+mn-ea"/>
                          <a:ea typeface="+mn-ea"/>
                        </a:rPr>
                        <a:t>日産自動車</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TW" altLang="en-US" sz="1200" b="0" i="0" u="none" strike="noStrike" dirty="0">
                          <a:solidFill>
                            <a:srgbClr val="000000"/>
                          </a:solidFill>
                          <a:effectLst/>
                          <a:latin typeface="+mn-ea"/>
                          <a:ea typeface="+mn-ea"/>
                        </a:rPr>
                        <a:t>日本特殊陶業</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62512499"/>
                  </a:ext>
                </a:extLst>
              </a:tr>
              <a:tr h="468763">
                <a:tc>
                  <a:txBody>
                    <a:bodyPr/>
                    <a:lstStyle/>
                    <a:p>
                      <a:pPr algn="ctr" fontAlgn="ctr"/>
                      <a:r>
                        <a:rPr lang="ja-JP" altLang="en-US" sz="1200" b="0" i="0" u="none" strike="noStrike" dirty="0">
                          <a:solidFill>
                            <a:srgbClr val="FF0000"/>
                          </a:solidFill>
                          <a:effectLst/>
                          <a:latin typeface="+mn-ea"/>
                          <a:ea typeface="+mn-ea"/>
                        </a:rPr>
                        <a:t>野村総合研究所</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FF0000"/>
                          </a:solidFill>
                          <a:effectLst/>
                          <a:latin typeface="+mn-ea"/>
                          <a:ea typeface="+mn-ea"/>
                        </a:rPr>
                        <a:t>エヌ・ティ・ティ・データ</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FF0000"/>
                          </a:solidFill>
                          <a:effectLst/>
                          <a:latin typeface="+mn-ea"/>
                          <a:ea typeface="+mn-ea"/>
                        </a:rPr>
                        <a:t>大林組</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a:solidFill>
                            <a:srgbClr val="000000"/>
                          </a:solidFill>
                          <a:effectLst/>
                          <a:latin typeface="+mn-ea"/>
                          <a:ea typeface="+mn-ea"/>
                        </a:rPr>
                        <a:t>王子</a:t>
                      </a:r>
                      <a:r>
                        <a:rPr lang="en-US" sz="1200" b="0" i="0" u="none" strike="noStrike">
                          <a:solidFill>
                            <a:srgbClr val="000000"/>
                          </a:solidFill>
                          <a:effectLst/>
                          <a:latin typeface="+mn-ea"/>
                          <a:ea typeface="+mn-ea"/>
                        </a:rPr>
                        <a:t>HD</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FF0000"/>
                          </a:solidFill>
                          <a:effectLst/>
                          <a:latin typeface="+mn-ea"/>
                          <a:ea typeface="+mn-ea"/>
                        </a:rPr>
                        <a:t>オカムラ</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TW" altLang="en-US" sz="1200" b="0" i="0" u="none" strike="noStrike" dirty="0">
                          <a:solidFill>
                            <a:srgbClr val="FF0000"/>
                          </a:solidFill>
                          <a:effectLst/>
                          <a:latin typeface="+mn-ea"/>
                          <a:ea typeface="+mn-ea"/>
                        </a:rPr>
                        <a:t>小野薬品工業</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169778186"/>
                  </a:ext>
                </a:extLst>
              </a:tr>
              <a:tr h="597732">
                <a:tc>
                  <a:txBody>
                    <a:bodyPr/>
                    <a:lstStyle/>
                    <a:p>
                      <a:pPr marL="0" indent="0" algn="ctr">
                        <a:buClr>
                          <a:srgbClr val="6F89F7"/>
                        </a:buClr>
                        <a:buFont typeface="Wingdings" panose="05000000000000000000" pitchFamily="2" charset="2"/>
                        <a:buNone/>
                      </a:pPr>
                      <a:r>
                        <a:rPr kumimoji="1" lang="ja-JP" altLang="en-US" sz="1200" b="0" dirty="0">
                          <a:solidFill>
                            <a:srgbClr val="FF0000"/>
                          </a:solidFill>
                          <a:latin typeface="+mn-ea"/>
                          <a:ea typeface="+mn-ea"/>
                          <a:cs typeface="Arial" panose="020B0604020202020204" pitchFamily="34" charset="0"/>
                        </a:rPr>
                        <a:t>大塚</a:t>
                      </a:r>
                      <a:r>
                        <a:rPr kumimoji="1" lang="en-US" altLang="ja-JP" sz="1200" b="0" dirty="0">
                          <a:solidFill>
                            <a:srgbClr val="FF0000"/>
                          </a:solidFill>
                          <a:latin typeface="+mn-ea"/>
                          <a:ea typeface="+mn-ea"/>
                          <a:cs typeface="Arial" panose="020B0604020202020204" pitchFamily="34" charset="0"/>
                        </a:rPr>
                        <a:t>HD</a:t>
                      </a:r>
                      <a:r>
                        <a:rPr kumimoji="1" lang="ja-JP" altLang="en-US" sz="1200" b="0" dirty="0">
                          <a:solidFill>
                            <a:srgbClr val="FF0000"/>
                          </a:solidFill>
                          <a:latin typeface="+mn-ea"/>
                          <a:ea typeface="+mn-ea"/>
                          <a:cs typeface="Arial" panose="020B0604020202020204" pitchFamily="34" charset="0"/>
                        </a:rPr>
                        <a:t>（子会社の</a:t>
                      </a:r>
                      <a:endParaRPr kumimoji="1" lang="en-US" altLang="ja-JP" sz="1200" b="0" dirty="0">
                        <a:solidFill>
                          <a:srgbClr val="FF0000"/>
                        </a:solidFill>
                        <a:latin typeface="+mn-ea"/>
                        <a:ea typeface="+mn-ea"/>
                        <a:cs typeface="Arial" panose="020B0604020202020204" pitchFamily="34" charset="0"/>
                      </a:endParaRPr>
                    </a:p>
                    <a:p>
                      <a:pPr marL="0" indent="0" algn="ctr">
                        <a:buClr>
                          <a:srgbClr val="6F89F7"/>
                        </a:buClr>
                        <a:buFont typeface="Wingdings" panose="05000000000000000000" pitchFamily="2" charset="2"/>
                        <a:buNone/>
                      </a:pPr>
                      <a:r>
                        <a:rPr kumimoji="1" lang="ja-JP" altLang="en-US" sz="1200" b="0" dirty="0">
                          <a:solidFill>
                            <a:srgbClr val="FF0000"/>
                          </a:solidFill>
                          <a:latin typeface="+mn-ea"/>
                          <a:ea typeface="+mn-ea"/>
                          <a:cs typeface="Arial" panose="020B0604020202020204" pitchFamily="34" charset="0"/>
                        </a:rPr>
                        <a:t>大塚製薬、大鵬薬品</a:t>
                      </a:r>
                      <a:endParaRPr kumimoji="1" lang="en-US" altLang="ja-JP" sz="1200" b="0" dirty="0">
                        <a:solidFill>
                          <a:srgbClr val="FF0000"/>
                        </a:solidFill>
                        <a:latin typeface="+mn-ea"/>
                        <a:ea typeface="+mn-ea"/>
                        <a:cs typeface="Arial" panose="020B0604020202020204" pitchFamily="34" charset="0"/>
                      </a:endParaRPr>
                    </a:p>
                    <a:p>
                      <a:pPr marL="0" indent="0" algn="ctr">
                        <a:buClr>
                          <a:srgbClr val="6F89F7"/>
                        </a:buClr>
                        <a:buFont typeface="Wingdings" panose="05000000000000000000" pitchFamily="2" charset="2"/>
                        <a:buNone/>
                      </a:pPr>
                      <a:r>
                        <a:rPr kumimoji="1" lang="ja-JP" altLang="en-US" sz="1200" b="0" dirty="0">
                          <a:solidFill>
                            <a:srgbClr val="FF0000"/>
                          </a:solidFill>
                          <a:latin typeface="+mn-ea"/>
                          <a:ea typeface="+mn-ea"/>
                          <a:cs typeface="Arial" panose="020B0604020202020204" pitchFamily="34" charset="0"/>
                        </a:rPr>
                        <a:t>工業は</a:t>
                      </a:r>
                      <a:r>
                        <a:rPr kumimoji="1" lang="en-US" altLang="ja-JP" sz="1200" b="0" dirty="0">
                          <a:solidFill>
                            <a:srgbClr val="FF0000"/>
                          </a:solidFill>
                          <a:latin typeface="+mn-ea"/>
                          <a:ea typeface="+mn-ea"/>
                          <a:cs typeface="Arial" panose="020B0604020202020204" pitchFamily="34" charset="0"/>
                        </a:rPr>
                        <a:t>SBT</a:t>
                      </a:r>
                      <a:r>
                        <a:rPr kumimoji="1" lang="ja-JP" altLang="en-US" sz="1200" b="0" dirty="0">
                          <a:solidFill>
                            <a:srgbClr val="FF0000"/>
                          </a:solidFill>
                          <a:latin typeface="+mn-ea"/>
                          <a:ea typeface="+mn-ea"/>
                          <a:cs typeface="Arial" panose="020B0604020202020204" pitchFamily="34" charset="0"/>
                        </a:rPr>
                        <a:t>認定済み）</a:t>
                      </a:r>
                      <a:endParaRPr kumimoji="1" lang="en-US" altLang="ja-JP" sz="1200" b="0" dirty="0">
                        <a:solidFill>
                          <a:srgbClr val="FF0000"/>
                        </a:solidFill>
                        <a:latin typeface="+mn-ea"/>
                        <a:ea typeface="+mn-ea"/>
                        <a:cs typeface="Arial" panose="020B0604020202020204" pitchFamily="34" charset="0"/>
                      </a:endParaRP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FF0000"/>
                          </a:solidFill>
                          <a:effectLst/>
                          <a:latin typeface="+mn-ea"/>
                          <a:ea typeface="+mn-ea"/>
                        </a:rPr>
                        <a:t>パナソニック</a:t>
                      </a:r>
                      <a:r>
                        <a:rPr lang="en-US" altLang="ja-JP" sz="1200" b="0" i="0" u="none" strike="noStrike" dirty="0">
                          <a:solidFill>
                            <a:srgbClr val="FF0000"/>
                          </a:solidFill>
                          <a:effectLst/>
                          <a:latin typeface="+mn-ea"/>
                          <a:ea typeface="+mn-ea"/>
                        </a:rPr>
                        <a:t>HD</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FF0000"/>
                          </a:solidFill>
                          <a:effectLst/>
                          <a:latin typeface="+mn-ea"/>
                          <a:ea typeface="+mn-ea"/>
                        </a:rPr>
                        <a:t>ポーラ・オルビス</a:t>
                      </a:r>
                      <a:r>
                        <a:rPr lang="en-US" altLang="ja-JP" sz="1200" b="0" i="0" u="none" strike="noStrike" dirty="0">
                          <a:solidFill>
                            <a:srgbClr val="FF0000"/>
                          </a:solidFill>
                          <a:effectLst/>
                          <a:latin typeface="+mn-ea"/>
                          <a:ea typeface="+mn-ea"/>
                        </a:rPr>
                        <a:t>HD</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FF0000"/>
                          </a:solidFill>
                          <a:effectLst/>
                          <a:latin typeface="+mn-ea"/>
                          <a:ea typeface="+mn-ea"/>
                        </a:rPr>
                        <a:t>リクルート</a:t>
                      </a:r>
                      <a:r>
                        <a:rPr lang="en-US" sz="1200" b="0" i="0" u="none" strike="noStrike" dirty="0">
                          <a:solidFill>
                            <a:srgbClr val="FF0000"/>
                          </a:solidFill>
                          <a:effectLst/>
                          <a:latin typeface="+mn-ea"/>
                          <a:ea typeface="+mn-ea"/>
                        </a:rPr>
                        <a:t>HD</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a:solidFill>
                            <a:srgbClr val="FF0000"/>
                          </a:solidFill>
                          <a:effectLst/>
                          <a:latin typeface="+mn-ea"/>
                          <a:ea typeface="+mn-ea"/>
                        </a:rPr>
                        <a:t>リコー</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FF0000"/>
                          </a:solidFill>
                          <a:effectLst/>
                          <a:latin typeface="+mn-ea"/>
                          <a:ea typeface="+mn-ea"/>
                        </a:rPr>
                        <a:t>ローム</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878334548"/>
                  </a:ext>
                </a:extLst>
              </a:tr>
              <a:tr h="272932">
                <a:tc>
                  <a:txBody>
                    <a:bodyPr/>
                    <a:lstStyle/>
                    <a:p>
                      <a:pPr algn="ctr" fontAlgn="ctr"/>
                      <a:r>
                        <a:rPr lang="ja-JP" altLang="en-US" sz="1200" b="0" i="0" u="none" strike="noStrike" dirty="0">
                          <a:solidFill>
                            <a:srgbClr val="0070C0"/>
                          </a:solidFill>
                          <a:effectLst/>
                          <a:latin typeface="+mn-ea"/>
                          <a:ea typeface="+mn-ea"/>
                        </a:rPr>
                        <a:t>三機工業</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0070C0"/>
                          </a:solidFill>
                          <a:effectLst/>
                          <a:latin typeface="+mn-ea"/>
                          <a:ea typeface="+mn-ea"/>
                        </a:rPr>
                        <a:t>サッポロ</a:t>
                      </a:r>
                      <a:r>
                        <a:rPr lang="en-US" sz="1200" b="0" i="0" u="none" strike="noStrike" dirty="0">
                          <a:solidFill>
                            <a:srgbClr val="0070C0"/>
                          </a:solidFill>
                          <a:effectLst/>
                          <a:latin typeface="+mn-ea"/>
                          <a:ea typeface="+mn-ea"/>
                        </a:rPr>
                        <a:t>HD</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FF0000"/>
                          </a:solidFill>
                          <a:effectLst/>
                          <a:latin typeface="+mn-ea"/>
                          <a:ea typeface="+mn-ea"/>
                        </a:rPr>
                        <a:t>セコム</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FF0000"/>
                          </a:solidFill>
                          <a:effectLst/>
                          <a:latin typeface="+mn-ea"/>
                          <a:ea typeface="+mn-ea"/>
                        </a:rPr>
                        <a:t>セイコーエプソン</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TW" altLang="en-US" sz="1200" b="0" i="0" u="none" strike="noStrike" dirty="0">
                          <a:solidFill>
                            <a:srgbClr val="FF0000"/>
                          </a:solidFill>
                          <a:effectLst/>
                          <a:latin typeface="+mn-ea"/>
                          <a:ea typeface="+mn-ea"/>
                        </a:rPr>
                        <a:t>積水化学工業</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200" b="0" i="0" u="none" strike="noStrike" dirty="0">
                          <a:solidFill>
                            <a:srgbClr val="000000"/>
                          </a:solidFill>
                          <a:effectLst/>
                          <a:latin typeface="+mn-ea"/>
                          <a:ea typeface="+mn-ea"/>
                        </a:rPr>
                        <a:t>SGHD</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48571807"/>
                  </a:ext>
                </a:extLst>
              </a:tr>
              <a:tr h="272932">
                <a:tc>
                  <a:txBody>
                    <a:bodyPr/>
                    <a:lstStyle/>
                    <a:p>
                      <a:pPr algn="ctr" fontAlgn="ctr"/>
                      <a:r>
                        <a:rPr lang="ja-JP" altLang="en-US" sz="1200" b="0" i="0" u="none" strike="noStrike">
                          <a:solidFill>
                            <a:srgbClr val="000000"/>
                          </a:solidFill>
                          <a:effectLst/>
                          <a:latin typeface="+mn-ea"/>
                          <a:ea typeface="+mn-ea"/>
                        </a:rPr>
                        <a:t>新日本空調</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FF0000"/>
                          </a:solidFill>
                          <a:effectLst/>
                          <a:latin typeface="+mn-ea"/>
                          <a:ea typeface="+mn-ea"/>
                        </a:rPr>
                        <a:t>塩野義製薬</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FF0000"/>
                          </a:solidFill>
                          <a:effectLst/>
                          <a:latin typeface="+mn-ea"/>
                          <a:ea typeface="+mn-ea"/>
                        </a:rPr>
                        <a:t>資生堂</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200" b="0" i="0" u="none" strike="noStrike" dirty="0">
                          <a:solidFill>
                            <a:srgbClr val="0070C0"/>
                          </a:solidFill>
                          <a:effectLst/>
                          <a:latin typeface="+mn-ea"/>
                          <a:ea typeface="+mn-ea"/>
                        </a:rPr>
                        <a:t>SOMPOHD</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FF0000"/>
                          </a:solidFill>
                          <a:effectLst/>
                          <a:latin typeface="+mn-ea"/>
                          <a:ea typeface="+mn-ea"/>
                        </a:rPr>
                        <a:t>ソニーグループ</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FF0000"/>
                          </a:solidFill>
                          <a:effectLst/>
                          <a:latin typeface="+mn-ea"/>
                          <a:ea typeface="+mn-ea"/>
                        </a:rPr>
                        <a:t>住友林業</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272932">
                <a:tc>
                  <a:txBody>
                    <a:bodyPr/>
                    <a:lstStyle/>
                    <a:p>
                      <a:pPr algn="ctr" fontAlgn="ctr"/>
                      <a:r>
                        <a:rPr lang="ja-JP" altLang="en-US" sz="1200" b="0" i="0" u="none" strike="noStrike" dirty="0">
                          <a:solidFill>
                            <a:srgbClr val="FF0000"/>
                          </a:solidFill>
                          <a:effectLst/>
                          <a:latin typeface="+mn-ea"/>
                          <a:ea typeface="+mn-ea"/>
                        </a:rPr>
                        <a:t>サントリー</a:t>
                      </a:r>
                      <a:r>
                        <a:rPr lang="en-US" sz="1200" b="0" i="0" u="none" strike="noStrike" dirty="0">
                          <a:solidFill>
                            <a:srgbClr val="FF0000"/>
                          </a:solidFill>
                          <a:effectLst/>
                          <a:latin typeface="+mn-ea"/>
                          <a:ea typeface="+mn-ea"/>
                        </a:rPr>
                        <a:t>HD</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a:solidFill>
                            <a:srgbClr val="000000"/>
                          </a:solidFill>
                          <a:effectLst/>
                          <a:latin typeface="+mn-ea"/>
                          <a:ea typeface="+mn-ea"/>
                        </a:rPr>
                        <a:t>太平洋セメント</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FF0000"/>
                          </a:solidFill>
                          <a:effectLst/>
                          <a:latin typeface="+mn-ea"/>
                          <a:ea typeface="+mn-ea"/>
                        </a:rPr>
                        <a:t>大成建設</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TW" altLang="en-US" sz="1200" b="0" i="0" u="none" strike="noStrike" dirty="0">
                          <a:solidFill>
                            <a:srgbClr val="FF0000"/>
                          </a:solidFill>
                          <a:effectLst/>
                          <a:latin typeface="+mn-ea"/>
                          <a:ea typeface="+mn-ea"/>
                        </a:rPr>
                        <a:t>武田薬品工業</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200" b="0" i="0" u="none" strike="noStrike" dirty="0">
                          <a:solidFill>
                            <a:srgbClr val="0070C0"/>
                          </a:solidFill>
                          <a:effectLst/>
                          <a:latin typeface="+mn-ea"/>
                          <a:ea typeface="+mn-ea"/>
                        </a:rPr>
                        <a:t>TDK</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0070C0"/>
                          </a:solidFill>
                          <a:effectLst/>
                          <a:latin typeface="+mn-ea"/>
                          <a:ea typeface="+mn-ea"/>
                        </a:rPr>
                        <a:t>鉄建建設</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72932">
                <a:tc>
                  <a:txBody>
                    <a:bodyPr/>
                    <a:lstStyle/>
                    <a:p>
                      <a:pPr algn="ctr" fontAlgn="ctr"/>
                      <a:r>
                        <a:rPr lang="ja-JP" altLang="en-US" sz="1200" b="0" i="0" u="none" strike="noStrike">
                          <a:solidFill>
                            <a:srgbClr val="000000"/>
                          </a:solidFill>
                          <a:effectLst/>
                          <a:latin typeface="+mn-ea"/>
                          <a:ea typeface="+mn-ea"/>
                        </a:rPr>
                        <a:t>八十二銀行</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a:solidFill>
                            <a:srgbClr val="000000"/>
                          </a:solidFill>
                          <a:effectLst/>
                          <a:latin typeface="+mn-ea"/>
                          <a:ea typeface="+mn-ea"/>
                        </a:rPr>
                        <a:t>日清オイリオグループ</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0070C0"/>
                          </a:solidFill>
                          <a:effectLst/>
                          <a:latin typeface="+mn-ea"/>
                          <a:ea typeface="+mn-ea"/>
                        </a:rPr>
                        <a:t>横浜ゴム</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FF0000"/>
                          </a:solidFill>
                          <a:effectLst/>
                          <a:latin typeface="+mn-ea"/>
                          <a:ea typeface="+mn-ea"/>
                        </a:rPr>
                        <a:t>戸田建設</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a:solidFill>
                            <a:srgbClr val="000000"/>
                          </a:solidFill>
                          <a:effectLst/>
                          <a:latin typeface="+mn-ea"/>
                          <a:ea typeface="+mn-ea"/>
                        </a:rPr>
                        <a:t>東邦ガス</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TW" altLang="en-US" sz="1200" b="0" i="0" u="none" strike="noStrike" dirty="0">
                          <a:solidFill>
                            <a:srgbClr val="000000"/>
                          </a:solidFill>
                          <a:effectLst/>
                          <a:latin typeface="+mn-ea"/>
                          <a:ea typeface="+mn-ea"/>
                        </a:rPr>
                        <a:t>東京海上日動火災保険</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72932">
                <a:tc>
                  <a:txBody>
                    <a:bodyPr/>
                    <a:lstStyle/>
                    <a:p>
                      <a:pPr algn="ctr" fontAlgn="ctr"/>
                      <a:r>
                        <a:rPr lang="ja-JP" altLang="en-US" sz="1200" b="0" i="0" u="none" strike="noStrike" dirty="0">
                          <a:solidFill>
                            <a:srgbClr val="0070C0"/>
                          </a:solidFill>
                          <a:effectLst/>
                          <a:latin typeface="+mn-ea"/>
                          <a:ea typeface="+mn-ea"/>
                        </a:rPr>
                        <a:t>東京製鉄</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FF0000"/>
                          </a:solidFill>
                          <a:effectLst/>
                          <a:latin typeface="+mn-ea"/>
                          <a:ea typeface="+mn-ea"/>
                        </a:rPr>
                        <a:t>東急不動産</a:t>
                      </a:r>
                      <a:r>
                        <a:rPr lang="en-US" sz="1200" b="0" i="0" u="none" strike="noStrike" dirty="0">
                          <a:solidFill>
                            <a:srgbClr val="FF0000"/>
                          </a:solidFill>
                          <a:effectLst/>
                          <a:latin typeface="+mn-ea"/>
                          <a:ea typeface="+mn-ea"/>
                        </a:rPr>
                        <a:t>HD</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ja-JP" sz="1200" b="0" i="0" u="none" strike="noStrike" dirty="0">
                          <a:solidFill>
                            <a:srgbClr val="FF0000"/>
                          </a:solidFill>
                          <a:effectLst/>
                          <a:latin typeface="+mn-ea"/>
                          <a:ea typeface="+mn-ea"/>
                        </a:rPr>
                        <a:t>TOPPAN</a:t>
                      </a:r>
                      <a:r>
                        <a:rPr lang="ja-JP" altLang="en-US" sz="1200" b="0" i="0" u="none" strike="noStrike" dirty="0">
                          <a:solidFill>
                            <a:srgbClr val="FF0000"/>
                          </a:solidFill>
                          <a:effectLst/>
                          <a:latin typeface="+mn-ea"/>
                          <a:ea typeface="+mn-ea"/>
                        </a:rPr>
                        <a:t>ホールディングス</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200" b="0" i="0" u="none" strike="noStrike" dirty="0">
                          <a:solidFill>
                            <a:srgbClr val="FF0000"/>
                          </a:solidFill>
                          <a:effectLst/>
                          <a:latin typeface="+mn-ea"/>
                          <a:ea typeface="+mn-ea"/>
                        </a:rPr>
                        <a:t>TOTO</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0070C0"/>
                          </a:solidFill>
                          <a:effectLst/>
                          <a:latin typeface="+mn-ea"/>
                          <a:ea typeface="+mn-ea"/>
                        </a:rPr>
                        <a:t>トヨタ紡織</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0070C0"/>
                          </a:solidFill>
                          <a:effectLst/>
                          <a:latin typeface="+mn-ea"/>
                          <a:ea typeface="+mn-ea"/>
                        </a:rPr>
                        <a:t>豊田通商</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72932">
                <a:tc>
                  <a:txBody>
                    <a:bodyPr/>
                    <a:lstStyle/>
                    <a:p>
                      <a:pPr algn="ctr" fontAlgn="ctr"/>
                      <a:r>
                        <a:rPr lang="ja-JP" altLang="en-US" sz="1200" b="0" i="0" u="none" strike="noStrike" dirty="0">
                          <a:solidFill>
                            <a:srgbClr val="FF0000"/>
                          </a:solidFill>
                          <a:effectLst/>
                          <a:latin typeface="+mn-ea"/>
                          <a:ea typeface="+mn-ea"/>
                        </a:rPr>
                        <a:t>ユニ・チャーム</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FF0000"/>
                          </a:solidFill>
                          <a:effectLst/>
                          <a:latin typeface="+mn-ea"/>
                          <a:ea typeface="+mn-ea"/>
                        </a:rPr>
                        <a:t>ヤマハ</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a:solidFill>
                            <a:srgbClr val="000000"/>
                          </a:solidFill>
                          <a:effectLst/>
                          <a:latin typeface="+mn-ea"/>
                          <a:ea typeface="+mn-ea"/>
                        </a:rPr>
                        <a:t>ヤマハ発動機</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1200" b="0" i="0" u="none" strike="noStrike" dirty="0">
                          <a:solidFill>
                            <a:srgbClr val="FF0000"/>
                          </a:solidFill>
                          <a:effectLst/>
                          <a:latin typeface="+mn-ea"/>
                          <a:ea typeface="+mn-ea"/>
                        </a:rPr>
                        <a:t>YKK</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FF0000"/>
                          </a:solidFill>
                          <a:effectLst/>
                          <a:latin typeface="+mn-ea"/>
                          <a:ea typeface="+mn-ea"/>
                        </a:rPr>
                        <a:t>横河電機</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solidFill>
                            <a:srgbClr val="000000"/>
                          </a:solidFill>
                          <a:effectLst/>
                          <a:latin typeface="+mn-ea"/>
                          <a:ea typeface="+mn-ea"/>
                        </a:rPr>
                        <a:t>ー</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bl>
          </a:graphicData>
        </a:graphic>
      </p:graphicFrame>
      <p:sp>
        <p:nvSpPr>
          <p:cNvPr id="15" name="テキスト ボックス 14"/>
          <p:cNvSpPr txBox="1"/>
          <p:nvPr/>
        </p:nvSpPr>
        <p:spPr bwMode="auto">
          <a:xfrm>
            <a:off x="4719066" y="2093285"/>
            <a:ext cx="5810822" cy="307777"/>
          </a:xfrm>
          <a:prstGeom prst="rect">
            <a:avLst/>
          </a:prstGeom>
          <a:noFill/>
          <a:ln w="9525">
            <a:noFill/>
            <a:miter lim="800000"/>
            <a:headEnd/>
            <a:tailEnd/>
          </a:ln>
        </p:spPr>
        <p:txBody>
          <a:bodyPr wrap="none" rtlCol="0">
            <a:spAutoFit/>
          </a:bodyPr>
          <a:lstStyle/>
          <a:p>
            <a:r>
              <a:rPr lang="ja-JP" altLang="ja-JP" sz="14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en-US" altLang="ja-JP" sz="14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a:t>
            </a:r>
            <a:r>
              <a:rPr lang="ja-JP" altLang="en-US" sz="14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リスト記載順。コミットとは、</a:t>
            </a:r>
            <a:r>
              <a:rPr lang="en-US" altLang="ja-JP" sz="14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2</a:t>
            </a:r>
            <a:r>
              <a:rPr lang="ja-JP" altLang="en-US" sz="14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年以内に</a:t>
            </a:r>
            <a:r>
              <a:rPr lang="en-US" altLang="ja-JP" sz="14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SBT</a:t>
            </a:r>
            <a:r>
              <a:rPr lang="ja-JP" altLang="en-US" sz="14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認定を取得すると宣言すること</a:t>
            </a:r>
          </a:p>
        </p:txBody>
      </p:sp>
      <p:sp>
        <p:nvSpPr>
          <p:cNvPr id="2" name="テキスト ボックス 1">
            <a:extLst>
              <a:ext uri="{FF2B5EF4-FFF2-40B4-BE49-F238E27FC236}">
                <a16:creationId xmlns:a16="http://schemas.microsoft.com/office/drawing/2014/main" id="{105E7C5B-6F74-3999-BCA9-374F245305CC}"/>
              </a:ext>
            </a:extLst>
          </p:cNvPr>
          <p:cNvSpPr txBox="1">
            <a:spLocks noChangeArrowheads="1"/>
          </p:cNvSpPr>
          <p:nvPr/>
        </p:nvSpPr>
        <p:spPr bwMode="auto">
          <a:xfrm>
            <a:off x="485905" y="7198038"/>
            <a:ext cx="9633520" cy="262059"/>
          </a:xfrm>
          <a:prstGeom prst="rect">
            <a:avLst/>
          </a:prstGeom>
          <a:noFill/>
          <a:ln>
            <a:noFill/>
          </a:ln>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marL="365125" lvl="0" indent="-365125" eaLnBrk="1" hangingPunct="1">
              <a:lnSpc>
                <a:spcPts val="1500"/>
              </a:lnSpc>
              <a:defRPr/>
            </a:pPr>
            <a:r>
              <a:rPr lang="en-US" altLang="ja-JP" sz="1000" b="0" dirty="0">
                <a:solidFill>
                  <a:srgbClr val="000000"/>
                </a:solidFill>
                <a:latin typeface="Meiryo UI" pitchFamily="50" charset="-128"/>
                <a:ea typeface="Meiryo UI" pitchFamily="50" charset="-128"/>
                <a:cs typeface="Meiryo UI" pitchFamily="50" charset="-128"/>
              </a:rPr>
              <a:t>[</a:t>
            </a:r>
            <a:r>
              <a:rPr lang="ja-JP" altLang="en-US" sz="1000" b="0" dirty="0">
                <a:solidFill>
                  <a:srgbClr val="000000"/>
                </a:solidFill>
                <a:latin typeface="Meiryo UI" pitchFamily="50" charset="-128"/>
                <a:ea typeface="Meiryo UI" pitchFamily="50" charset="-128"/>
                <a:cs typeface="Meiryo UI" pitchFamily="50" charset="-128"/>
              </a:rPr>
              <a:t>出所</a:t>
            </a:r>
            <a:r>
              <a:rPr lang="en-US" altLang="ja-JP" sz="1000" b="0" dirty="0">
                <a:solidFill>
                  <a:srgbClr val="000000"/>
                </a:solidFill>
                <a:latin typeface="Meiryo UI" pitchFamily="50" charset="-128"/>
                <a:ea typeface="Meiryo UI" pitchFamily="50" charset="-128"/>
                <a:cs typeface="Meiryo UI" pitchFamily="50" charset="-128"/>
              </a:rPr>
              <a:t>]CDP</a:t>
            </a:r>
            <a:r>
              <a:rPr lang="ja-JP" altLang="en-US" sz="1000" b="0" dirty="0">
                <a:solidFill>
                  <a:srgbClr val="000000"/>
                </a:solidFill>
                <a:latin typeface="Meiryo UI" pitchFamily="50" charset="-128"/>
                <a:ea typeface="Meiryo UI" pitchFamily="50" charset="-128"/>
                <a:cs typeface="Meiryo UI" pitchFamily="50" charset="-128"/>
              </a:rPr>
              <a:t>ホームページ：</a:t>
            </a:r>
            <a:r>
              <a:rPr lang="en-US" altLang="ja-JP" sz="1000" b="0" dirty="0">
                <a:solidFill>
                  <a:srgbClr val="000000"/>
                </a:solidFill>
                <a:latin typeface="Meiryo UI" pitchFamily="50" charset="-128"/>
                <a:ea typeface="Meiryo UI" pitchFamily="50" charset="-128"/>
                <a:cs typeface="Meiryo UI" pitchFamily="50" charset="-128"/>
              </a:rPr>
              <a:t>The A List 2023</a:t>
            </a:r>
            <a:r>
              <a:rPr lang="ja-JP" altLang="en-US" sz="1000" b="0" dirty="0">
                <a:solidFill>
                  <a:srgbClr val="000000"/>
                </a:solidFill>
                <a:latin typeface="Meiryo UI" pitchFamily="50" charset="-128"/>
                <a:ea typeface="Meiryo UI" pitchFamily="50" charset="-128"/>
                <a:cs typeface="Meiryo UI" pitchFamily="50" charset="-128"/>
              </a:rPr>
              <a:t>（</a:t>
            </a:r>
            <a:r>
              <a:rPr lang="en-US" altLang="ja-JP" sz="1000" b="0" dirty="0">
                <a:solidFill>
                  <a:srgbClr val="000000"/>
                </a:solidFill>
                <a:latin typeface="Meiryo UI" pitchFamily="50" charset="-128"/>
                <a:ea typeface="Meiryo UI" pitchFamily="50" charset="-128"/>
                <a:cs typeface="Meiryo UI" pitchFamily="50" charset="-128"/>
              </a:rPr>
              <a:t>https://www.cdp.net/en/companies/companies-scores</a:t>
            </a:r>
            <a:r>
              <a:rPr lang="ja-JP" altLang="en-US" sz="1000" dirty="0">
                <a:solidFill>
                  <a:srgbClr val="000000"/>
                </a:solidFill>
                <a:latin typeface="Meiryo UI" pitchFamily="50" charset="-128"/>
                <a:ea typeface="Meiryo UI" pitchFamily="50" charset="-128"/>
                <a:cs typeface="Meiryo UI" pitchFamily="50" charset="-128"/>
              </a:rPr>
              <a:t>）より作成</a:t>
            </a:r>
            <a:endParaRPr lang="en-US" altLang="ja-JP" sz="1000" dirty="0">
              <a:solidFill>
                <a:srgbClr val="000000"/>
              </a:solidFill>
              <a:latin typeface="Meiryo UI" pitchFamily="50" charset="-128"/>
              <a:ea typeface="Meiryo UI" pitchFamily="50" charset="-128"/>
              <a:cs typeface="Meiryo UI" pitchFamily="50" charset="-128"/>
            </a:endParaRPr>
          </a:p>
        </p:txBody>
      </p:sp>
    </p:spTree>
    <p:extLst>
      <p:ext uri="{BB962C8B-B14F-4D97-AF65-F5344CB8AC3E}">
        <p14:creationId xmlns:p14="http://schemas.microsoft.com/office/powerpoint/2010/main" val="2206833977"/>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SBT</a:t>
            </a:r>
            <a:r>
              <a:rPr kumimoji="1" lang="ja-JP" altLang="en-US" dirty="0"/>
              <a:t>の基本要件　</a:t>
            </a:r>
            <a:r>
              <a:rPr lang="en-US" altLang="ja-JP" dirty="0"/>
              <a:t>5.</a:t>
            </a:r>
            <a:r>
              <a:rPr lang="ja-JP" altLang="en-US" dirty="0"/>
              <a:t>目標</a:t>
            </a:r>
            <a:r>
              <a:rPr lang="ja-JP" altLang="en-US"/>
              <a:t>水準 </a:t>
            </a:r>
            <a:r>
              <a:rPr lang="en-US" altLang="ja-JP"/>
              <a:t>2/4</a:t>
            </a:r>
            <a:endParaRPr kumimoji="1" lang="ja-JP" altLang="en-US" dirty="0"/>
          </a:p>
        </p:txBody>
      </p:sp>
      <p:sp>
        <p:nvSpPr>
          <p:cNvPr id="4" name="テキスト ボックス 47"/>
          <p:cNvSpPr txBox="1">
            <a:spLocks noChangeArrowheads="1"/>
          </p:cNvSpPr>
          <p:nvPr/>
        </p:nvSpPr>
        <p:spPr bwMode="auto">
          <a:xfrm>
            <a:off x="349979" y="1293912"/>
            <a:ext cx="9793410" cy="5955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1pPr>
            <a:lvl2pPr marL="742950" indent="-285750"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2pPr>
            <a:lvl3pPr marL="1143000" indent="-228600"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3pPr>
            <a:lvl4pPr marL="1600200" indent="-228600"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4pPr>
            <a:lvl5pPr marL="2057400" indent="-228600"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5pPr>
            <a:lvl6pPr marL="2514600" indent="-228600" eaLnBrk="0" fontAlgn="base" hangingPunct="0">
              <a:spcBef>
                <a:spcPct val="0"/>
              </a:spcBef>
              <a:spcAft>
                <a:spcPct val="0"/>
              </a:spcAft>
              <a:defRPr kumimoji="1" sz="1300">
                <a:solidFill>
                  <a:schemeClr val="tx1"/>
                </a:solidFill>
                <a:latin typeface="HGP創英角ｺﾞｼｯｸUB" panose="020B0900000000000000" pitchFamily="50" charset="-128"/>
                <a:ea typeface="HGP創英角ｺﾞｼｯｸUB" panose="020B0900000000000000" pitchFamily="50" charset="-128"/>
              </a:defRPr>
            </a:lvl6pPr>
            <a:lvl7pPr marL="2971800" indent="-228600" eaLnBrk="0" fontAlgn="base" hangingPunct="0">
              <a:spcBef>
                <a:spcPct val="0"/>
              </a:spcBef>
              <a:spcAft>
                <a:spcPct val="0"/>
              </a:spcAft>
              <a:defRPr kumimoji="1" sz="1300">
                <a:solidFill>
                  <a:schemeClr val="tx1"/>
                </a:solidFill>
                <a:latin typeface="HGP創英角ｺﾞｼｯｸUB" panose="020B0900000000000000" pitchFamily="50" charset="-128"/>
                <a:ea typeface="HGP創英角ｺﾞｼｯｸUB" panose="020B0900000000000000" pitchFamily="50" charset="-128"/>
              </a:defRPr>
            </a:lvl7pPr>
            <a:lvl8pPr marL="3429000" indent="-228600" eaLnBrk="0" fontAlgn="base" hangingPunct="0">
              <a:spcBef>
                <a:spcPct val="0"/>
              </a:spcBef>
              <a:spcAft>
                <a:spcPct val="0"/>
              </a:spcAft>
              <a:defRPr kumimoji="1" sz="1300">
                <a:solidFill>
                  <a:schemeClr val="tx1"/>
                </a:solidFill>
                <a:latin typeface="HGP創英角ｺﾞｼｯｸUB" panose="020B0900000000000000" pitchFamily="50" charset="-128"/>
                <a:ea typeface="HGP創英角ｺﾞｼｯｸUB" panose="020B0900000000000000" pitchFamily="50" charset="-128"/>
              </a:defRPr>
            </a:lvl8pPr>
            <a:lvl9pPr marL="3886200" indent="-228600" eaLnBrk="0" fontAlgn="base" hangingPunct="0">
              <a:spcBef>
                <a:spcPct val="0"/>
              </a:spcBef>
              <a:spcAft>
                <a:spcPct val="0"/>
              </a:spcAft>
              <a:defRPr kumimoji="1" sz="1300">
                <a:solidFill>
                  <a:schemeClr val="tx1"/>
                </a:solidFill>
                <a:latin typeface="HGP創英角ｺﾞｼｯｸUB" panose="020B0900000000000000" pitchFamily="50" charset="-128"/>
                <a:ea typeface="HGP創英角ｺﾞｼｯｸUB" panose="020B0900000000000000" pitchFamily="50" charset="-128"/>
              </a:defRPr>
            </a:lvl9pPr>
          </a:lstStyle>
          <a:p>
            <a:pPr eaLnBrk="1" hangingPunct="1">
              <a:spcBef>
                <a:spcPts val="600"/>
              </a:spcBef>
              <a:defRPr/>
            </a:pPr>
            <a:r>
              <a:rPr lang="ja-JP" altLang="en-US" sz="2800" b="1" dirty="0">
                <a:solidFill>
                  <a:srgbClr val="000000"/>
                </a:solidFill>
                <a:latin typeface="Meiryo UI" panose="020B0604030504040204" pitchFamily="50" charset="-128"/>
                <a:ea typeface="Meiryo UI" panose="020B0604030504040204" pitchFamily="50" charset="-128"/>
              </a:rPr>
              <a:t>（必須事項）</a:t>
            </a:r>
            <a:endParaRPr lang="en-US" altLang="ja-JP" sz="2800" b="1" dirty="0">
              <a:solidFill>
                <a:srgbClr val="000000"/>
              </a:solidFill>
              <a:latin typeface="Meiryo UI" panose="020B0604030504040204" pitchFamily="50" charset="-128"/>
              <a:ea typeface="Meiryo UI" panose="020B0604030504040204" pitchFamily="50" charset="-128"/>
            </a:endParaRPr>
          </a:p>
          <a:p>
            <a:pPr marL="457200" indent="-457200">
              <a:spcBef>
                <a:spcPts val="600"/>
              </a:spcBef>
              <a:buFont typeface="Wingdings" pitchFamily="2" charset="2"/>
              <a:buChar char="Ø"/>
              <a:defRPr/>
            </a:pPr>
            <a:r>
              <a:rPr lang="ja-JP" altLang="en-US" sz="2400" dirty="0">
                <a:latin typeface="Meiryo UI" panose="020B0604030504040204" pitchFamily="50" charset="-128"/>
                <a:ea typeface="Meiryo UI" panose="020B0604030504040204" pitchFamily="50" charset="-128"/>
              </a:rPr>
              <a:t>少なくとも</a:t>
            </a:r>
            <a:r>
              <a:rPr lang="en-US" altLang="ja-JP" sz="2400" dirty="0">
                <a:latin typeface="Meiryo UI" panose="020B0604030504040204" pitchFamily="50" charset="-128"/>
                <a:ea typeface="Meiryo UI" panose="020B0604030504040204" pitchFamily="50" charset="-128"/>
              </a:rPr>
              <a:t>Scope3</a:t>
            </a:r>
            <a:r>
              <a:rPr lang="ja-JP" altLang="en-US" sz="2400" dirty="0">
                <a:latin typeface="Meiryo UI" panose="020B0604030504040204" pitchFamily="50" charset="-128"/>
                <a:ea typeface="Meiryo UI" panose="020B0604030504040204" pitchFamily="50" charset="-128"/>
              </a:rPr>
              <a:t>の目標は、</a:t>
            </a:r>
            <a:r>
              <a:rPr lang="ja-JP" altLang="en-US" sz="2400" b="1" dirty="0">
                <a:solidFill>
                  <a:srgbClr val="FF0000"/>
                </a:solidFill>
                <a:latin typeface="Meiryo UI" panose="020B0604030504040204" pitchFamily="50" charset="-128"/>
                <a:ea typeface="Meiryo UI" panose="020B0604030504040204" pitchFamily="50" charset="-128"/>
              </a:rPr>
              <a:t>世界の気温上昇を産業革命以前と比較して</a:t>
            </a:r>
            <a:r>
              <a:rPr lang="en-US" altLang="ja-JP" sz="2400" b="1" dirty="0">
                <a:solidFill>
                  <a:srgbClr val="FF0000"/>
                </a:solidFill>
                <a:latin typeface="Meiryo UI" panose="020B0604030504040204" pitchFamily="50" charset="-128"/>
                <a:ea typeface="Meiryo UI" panose="020B0604030504040204" pitchFamily="50" charset="-128"/>
              </a:rPr>
              <a:t>2℃</a:t>
            </a:r>
            <a:r>
              <a:rPr lang="ja-JP" altLang="en-US" sz="2400" b="1" dirty="0">
                <a:solidFill>
                  <a:srgbClr val="FF0000"/>
                </a:solidFill>
                <a:latin typeface="Meiryo UI" panose="020B0604030504040204" pitchFamily="50" charset="-128"/>
                <a:ea typeface="Meiryo UI" panose="020B0604030504040204" pitchFamily="50" charset="-128"/>
              </a:rPr>
              <a:t>を十分に下回る水準に抑えるもの</a:t>
            </a:r>
            <a:r>
              <a:rPr lang="ja-JP" altLang="en-US" sz="2400" dirty="0">
                <a:latin typeface="Meiryo UI" panose="020B0604030504040204" pitchFamily="50" charset="-128"/>
                <a:ea typeface="Meiryo UI" panose="020B0604030504040204" pitchFamily="50" charset="-128"/>
              </a:rPr>
              <a:t>なければならない。</a:t>
            </a:r>
            <a:endParaRPr lang="en-US" altLang="ja-JP" sz="2400" dirty="0">
              <a:latin typeface="Meiryo UI" panose="020B0604030504040204" pitchFamily="50" charset="-128"/>
              <a:ea typeface="Meiryo UI" panose="020B0604030504040204" pitchFamily="50" charset="-128"/>
            </a:endParaRPr>
          </a:p>
          <a:p>
            <a:pPr marL="457200" indent="-457200">
              <a:spcBef>
                <a:spcPts val="600"/>
              </a:spcBef>
              <a:buFont typeface="Wingdings" pitchFamily="2" charset="2"/>
              <a:buChar char="Ø"/>
              <a:defRPr/>
            </a:pPr>
            <a:r>
              <a:rPr lang="ja-JP" altLang="en-US" sz="2400" dirty="0">
                <a:latin typeface="Meiryo UI" panose="020B0604030504040204" pitchFamily="50" charset="-128"/>
                <a:ea typeface="Meiryo UI" panose="020B0604030504040204" pitchFamily="50" charset="-128"/>
              </a:rPr>
              <a:t>サプライヤー</a:t>
            </a:r>
            <a:r>
              <a:rPr lang="en-US" altLang="ja-JP" sz="2400" dirty="0">
                <a:latin typeface="Meiryo UI" panose="020B0604030504040204" pitchFamily="50" charset="-128"/>
                <a:ea typeface="Meiryo UI" panose="020B0604030504040204" pitchFamily="50" charset="-128"/>
              </a:rPr>
              <a:t>/</a:t>
            </a:r>
            <a:r>
              <a:rPr lang="ja-JP" altLang="en-US" sz="2400" dirty="0">
                <a:latin typeface="Meiryo UI" panose="020B0604030504040204" pitchFamily="50" charset="-128"/>
                <a:ea typeface="Meiryo UI" panose="020B0604030504040204" pitchFamily="50" charset="-128"/>
              </a:rPr>
              <a:t>顧客に対して、気候科学に基づく排出削減目標の設定を勧める企業目標は、以下の要件が満たされたときに認められる。</a:t>
            </a:r>
          </a:p>
          <a:p>
            <a:pPr marL="895350" indent="-457200" eaLnBrk="1" hangingPunct="1">
              <a:spcBef>
                <a:spcPts val="600"/>
              </a:spcBef>
              <a:buFont typeface="Wingdings" panose="05000000000000000000" pitchFamily="2" charset="2"/>
              <a:buChar char="ü"/>
              <a:defRPr/>
            </a:pPr>
            <a:r>
              <a:rPr lang="ja-JP" altLang="en-US" sz="1600" dirty="0">
                <a:solidFill>
                  <a:prstClr val="black"/>
                </a:solidFill>
                <a:latin typeface="Meiryo UI" panose="020B0604030504040204" pitchFamily="50" charset="-128"/>
                <a:ea typeface="Meiryo UI" panose="020B0604030504040204" pitchFamily="50" charset="-128"/>
              </a:rPr>
              <a:t>企業は、上流または下流の関連があり確実性のあるカテゴリについて目標の設定が可能。</a:t>
            </a:r>
          </a:p>
          <a:p>
            <a:pPr marL="895350" indent="-457200" eaLnBrk="1" hangingPunct="1">
              <a:spcBef>
                <a:spcPts val="600"/>
              </a:spcBef>
              <a:buFont typeface="Wingdings" panose="05000000000000000000" pitchFamily="2" charset="2"/>
              <a:buChar char="ü"/>
              <a:defRPr/>
            </a:pPr>
            <a:r>
              <a:rPr lang="ja-JP" altLang="en-US" sz="1600" dirty="0">
                <a:solidFill>
                  <a:prstClr val="black"/>
                </a:solidFill>
                <a:latin typeface="Meiryo UI" panose="020B0604030504040204" pitchFamily="50" charset="-128"/>
                <a:ea typeface="Meiryo UI" panose="020B0604030504040204" pitchFamily="50" charset="-128"/>
              </a:rPr>
              <a:t>関連する上流または下流カテゴリの排出量の何％がエンゲージメント目標によってカバーされるか、</a:t>
            </a:r>
            <a:r>
              <a:rPr lang="en-US" altLang="ja-JP" sz="1600" dirty="0">
                <a:solidFill>
                  <a:prstClr val="black"/>
                </a:solidFill>
                <a:latin typeface="Meiryo UI" panose="020B0604030504040204" pitchFamily="50" charset="-128"/>
                <a:ea typeface="Meiryo UI" panose="020B0604030504040204" pitchFamily="50" charset="-128"/>
              </a:rPr>
              <a:t>SBT</a:t>
            </a:r>
            <a:r>
              <a:rPr lang="ja-JP" altLang="en-US" sz="1600" dirty="0">
                <a:solidFill>
                  <a:prstClr val="black"/>
                </a:solidFill>
                <a:latin typeface="Meiryo UI" panose="020B0604030504040204" pitchFamily="50" charset="-128"/>
                <a:ea typeface="Meiryo UI" panose="020B0604030504040204" pitchFamily="50" charset="-128"/>
              </a:rPr>
              <a:t>事務局に報告しなければならない。排出量が不明の場合は、年間の調達金額の何％が目標に含まれるかについて情報を記載しなければならない。</a:t>
            </a:r>
          </a:p>
          <a:p>
            <a:pPr marL="895350" indent="-457200" eaLnBrk="1" hangingPunct="1">
              <a:spcBef>
                <a:spcPts val="600"/>
              </a:spcBef>
              <a:buFont typeface="Wingdings" panose="05000000000000000000" pitchFamily="2" charset="2"/>
              <a:buChar char="ü"/>
              <a:defRPr/>
            </a:pPr>
            <a:r>
              <a:rPr lang="ja-JP" altLang="en-US" sz="1600" dirty="0">
                <a:solidFill>
                  <a:prstClr val="black"/>
                </a:solidFill>
                <a:latin typeface="Meiryo UI" panose="020B0604030504040204" pitchFamily="50" charset="-128"/>
                <a:ea typeface="Meiryo UI" panose="020B0604030504040204" pitchFamily="50" charset="-128"/>
              </a:rPr>
              <a:t>目標は、</a:t>
            </a:r>
            <a:r>
              <a:rPr lang="en-US" altLang="ja-JP" sz="1600" dirty="0">
                <a:solidFill>
                  <a:prstClr val="black"/>
                </a:solidFill>
                <a:latin typeface="Meiryo UI" panose="020B0604030504040204" pitchFamily="50" charset="-128"/>
                <a:ea typeface="Meiryo UI" panose="020B0604030504040204" pitchFamily="50" charset="-128"/>
              </a:rPr>
              <a:t>SBT</a:t>
            </a:r>
            <a:r>
              <a:rPr lang="ja-JP" altLang="en-US" sz="1600" dirty="0">
                <a:solidFill>
                  <a:prstClr val="black"/>
                </a:solidFill>
                <a:latin typeface="Meiryo UI" panose="020B0604030504040204" pitchFamily="50" charset="-128"/>
                <a:ea typeface="Meiryo UI" panose="020B0604030504040204" pitchFamily="50" charset="-128"/>
              </a:rPr>
              <a:t>事務局に正式に提出された日から</a:t>
            </a:r>
            <a:r>
              <a:rPr lang="ja-JP" altLang="en-US" sz="1600" b="1" dirty="0">
                <a:solidFill>
                  <a:srgbClr val="FF0000"/>
                </a:solidFill>
                <a:latin typeface="Meiryo UI" panose="020B0604030504040204" pitchFamily="50" charset="-128"/>
                <a:ea typeface="Meiryo UI" panose="020B0604030504040204" pitchFamily="50" charset="-128"/>
              </a:rPr>
              <a:t>遅くとも</a:t>
            </a:r>
            <a:r>
              <a:rPr lang="en-US" altLang="ja-JP" sz="1600" b="1" dirty="0">
                <a:solidFill>
                  <a:srgbClr val="FF0000"/>
                </a:solidFill>
                <a:latin typeface="Meiryo UI" panose="020B0604030504040204" pitchFamily="50" charset="-128"/>
                <a:ea typeface="Meiryo UI" panose="020B0604030504040204" pitchFamily="50" charset="-128"/>
              </a:rPr>
              <a:t>5</a:t>
            </a:r>
            <a:r>
              <a:rPr lang="ja-JP" altLang="en-US" sz="1600" b="1" dirty="0">
                <a:solidFill>
                  <a:srgbClr val="FF0000"/>
                </a:solidFill>
                <a:latin typeface="Meiryo UI" panose="020B0604030504040204" pitchFamily="50" charset="-128"/>
                <a:ea typeface="Meiryo UI" panose="020B0604030504040204" pitchFamily="50" charset="-128"/>
              </a:rPr>
              <a:t>年以内に達成する必要がある</a:t>
            </a:r>
            <a:r>
              <a:rPr lang="ja-JP" altLang="en-US" sz="1600" dirty="0">
                <a:solidFill>
                  <a:prstClr val="black"/>
                </a:solidFill>
                <a:latin typeface="Meiryo UI" panose="020B0604030504040204" pitchFamily="50" charset="-128"/>
                <a:ea typeface="Meiryo UI" panose="020B0604030504040204" pitchFamily="50" charset="-128"/>
              </a:rPr>
              <a:t>。</a:t>
            </a:r>
          </a:p>
          <a:p>
            <a:pPr marL="895350" indent="-457200" eaLnBrk="1" hangingPunct="1">
              <a:spcBef>
                <a:spcPts val="600"/>
              </a:spcBef>
              <a:buFont typeface="Wingdings" panose="05000000000000000000" pitchFamily="2" charset="2"/>
              <a:buChar char="ü"/>
              <a:defRPr/>
            </a:pPr>
            <a:r>
              <a:rPr lang="ja-JP" altLang="en-US" sz="1600" dirty="0">
                <a:solidFill>
                  <a:prstClr val="black"/>
                </a:solidFill>
                <a:latin typeface="Meiryo UI" panose="020B0604030504040204" pitchFamily="50" charset="-128"/>
                <a:ea typeface="Meiryo UI" panose="020B0604030504040204" pitchFamily="50" charset="-128"/>
              </a:rPr>
              <a:t>サプライヤー</a:t>
            </a:r>
            <a:r>
              <a:rPr lang="en-US" altLang="ja-JP" sz="1600" dirty="0">
                <a:solidFill>
                  <a:prstClr val="black"/>
                </a:solidFill>
                <a:latin typeface="Meiryo UI" panose="020B0604030504040204" pitchFamily="50" charset="-128"/>
                <a:ea typeface="Meiryo UI" panose="020B0604030504040204" pitchFamily="50" charset="-128"/>
              </a:rPr>
              <a:t>/</a:t>
            </a:r>
            <a:r>
              <a:rPr lang="ja-JP" altLang="en-US" sz="1600" dirty="0">
                <a:solidFill>
                  <a:prstClr val="black"/>
                </a:solidFill>
                <a:latin typeface="Meiryo UI" panose="020B0604030504040204" pitchFamily="50" charset="-128"/>
                <a:ea typeface="Meiryo UI" panose="020B0604030504040204" pitchFamily="50" charset="-128"/>
              </a:rPr>
              <a:t>顧客は、</a:t>
            </a:r>
            <a:r>
              <a:rPr lang="en-US" altLang="ja-JP" sz="1600" dirty="0">
                <a:solidFill>
                  <a:prstClr val="black"/>
                </a:solidFill>
                <a:latin typeface="Meiryo UI" panose="020B0604030504040204" pitchFamily="50" charset="-128"/>
                <a:ea typeface="Meiryo UI" panose="020B0604030504040204" pitchFamily="50" charset="-128"/>
              </a:rPr>
              <a:t>SBT</a:t>
            </a:r>
            <a:r>
              <a:rPr lang="ja-JP" altLang="en-US" sz="1600" dirty="0">
                <a:solidFill>
                  <a:prstClr val="black"/>
                </a:solidFill>
                <a:latin typeface="Meiryo UI" panose="020B0604030504040204" pitchFamily="50" charset="-128"/>
                <a:ea typeface="Meiryo UI" panose="020B0604030504040204" pitchFamily="50" charset="-128"/>
              </a:rPr>
              <a:t>事務局の資料に沿って気候科学に基づいた排出削減目標を設定しなければならない。</a:t>
            </a:r>
          </a:p>
          <a:p>
            <a:pPr lvl="0" eaLnBrk="1" hangingPunct="1">
              <a:spcBef>
                <a:spcPts val="1200"/>
              </a:spcBef>
              <a:buClr>
                <a:prstClr val="black"/>
              </a:buClr>
              <a:defRPr/>
            </a:pPr>
            <a:r>
              <a:rPr lang="ja-JP" altLang="en-US" sz="2800" dirty="0">
                <a:solidFill>
                  <a:prstClr val="black"/>
                </a:solidFill>
                <a:latin typeface="Meiryo UI" panose="020B0604030504040204" pitchFamily="50" charset="-128"/>
                <a:ea typeface="Meiryo UI" panose="020B0604030504040204" pitchFamily="50" charset="-128"/>
              </a:rPr>
              <a:t>（推奨事項）</a:t>
            </a:r>
          </a:p>
          <a:p>
            <a:pPr marL="457200" lvl="0" indent="-457200" eaLnBrk="1" hangingPunct="1">
              <a:spcBef>
                <a:spcPts val="600"/>
              </a:spcBef>
              <a:buFont typeface="Wingdings" panose="05000000000000000000" pitchFamily="2" charset="2"/>
              <a:buChar char="Ø"/>
              <a:defRPr/>
            </a:pPr>
            <a:r>
              <a:rPr lang="ja-JP" altLang="en-US" sz="2400" dirty="0">
                <a:solidFill>
                  <a:prstClr val="black"/>
                </a:solidFill>
                <a:latin typeface="Meiryo UI" panose="020B0604030504040204" pitchFamily="50" charset="-128"/>
                <a:ea typeface="Meiryo UI" panose="020B0604030504040204" pitchFamily="50" charset="-128"/>
              </a:rPr>
              <a:t>サプライヤーが</a:t>
            </a:r>
            <a:r>
              <a:rPr lang="en-US" altLang="ja-JP" sz="2400" dirty="0">
                <a:solidFill>
                  <a:prstClr val="black"/>
                </a:solidFill>
                <a:latin typeface="Meiryo UI" panose="020B0604030504040204" pitchFamily="50" charset="-128"/>
                <a:ea typeface="Meiryo UI" panose="020B0604030504040204" pitchFamily="50" charset="-128"/>
              </a:rPr>
              <a:t>SBT</a:t>
            </a:r>
            <a:r>
              <a:rPr lang="ja-JP" altLang="en-US" sz="2400" dirty="0">
                <a:solidFill>
                  <a:prstClr val="black"/>
                </a:solidFill>
                <a:latin typeface="Meiryo UI" panose="020B0604030504040204" pitchFamily="50" charset="-128"/>
                <a:ea typeface="Meiryo UI" panose="020B0604030504040204" pitchFamily="50" charset="-128"/>
              </a:rPr>
              <a:t>目標を設定する際に、</a:t>
            </a:r>
            <a:r>
              <a:rPr lang="en-US" altLang="ja-JP" sz="2400" dirty="0">
                <a:solidFill>
                  <a:prstClr val="black"/>
                </a:solidFill>
                <a:latin typeface="Meiryo UI" panose="020B0604030504040204" pitchFamily="50" charset="-128"/>
                <a:ea typeface="Meiryo UI" panose="020B0604030504040204" pitchFamily="50" charset="-128"/>
              </a:rPr>
              <a:t>SBT</a:t>
            </a:r>
            <a:r>
              <a:rPr lang="ja-JP" altLang="en-US" sz="2400" dirty="0">
                <a:solidFill>
                  <a:prstClr val="black"/>
                </a:solidFill>
                <a:latin typeface="Meiryo UI" panose="020B0604030504040204" pitchFamily="50" charset="-128"/>
                <a:ea typeface="Meiryo UI" panose="020B0604030504040204" pitchFamily="50" charset="-128"/>
              </a:rPr>
              <a:t>ガイダンスやツールを使用することを推奨している。</a:t>
            </a:r>
            <a:r>
              <a:rPr lang="ja-JP" altLang="en-US" sz="2400" b="1" dirty="0">
                <a:solidFill>
                  <a:srgbClr val="FF0000"/>
                </a:solidFill>
                <a:latin typeface="Meiryo UI" panose="020B0604030504040204" pitchFamily="50" charset="-128"/>
                <a:ea typeface="Meiryo UI" panose="020B0604030504040204" pitchFamily="50" charset="-128"/>
              </a:rPr>
              <a:t>サプライヤーの目標の認定取得は必須ではないが、推奨される。</a:t>
            </a:r>
          </a:p>
        </p:txBody>
      </p:sp>
      <p:sp>
        <p:nvSpPr>
          <p:cNvPr id="6" name="テキスト ボックス 5"/>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科学に基づく目標（</a:t>
            </a:r>
            <a:r>
              <a:rPr lang="en-US" altLang="ja-JP" sz="900" dirty="0">
                <a:solidFill>
                  <a:srgbClr val="000000"/>
                </a:solidFill>
                <a:latin typeface="Meiryo UI" pitchFamily="50" charset="-128"/>
                <a:ea typeface="Meiryo UI" pitchFamily="50" charset="-128"/>
                <a:cs typeface="Meiryo UI" pitchFamily="50" charset="-128"/>
              </a:rPr>
              <a:t>SBT</a:t>
            </a:r>
            <a:r>
              <a:rPr lang="ja-JP" altLang="en-US" sz="900" dirty="0">
                <a:solidFill>
                  <a:srgbClr val="000000"/>
                </a:solidFill>
                <a:latin typeface="Meiryo UI" pitchFamily="50" charset="-128"/>
                <a:ea typeface="Meiryo UI" pitchFamily="50" charset="-128"/>
                <a:cs typeface="Meiryo UI" pitchFamily="50" charset="-128"/>
              </a:rPr>
              <a:t>）要件と推奨事項 バージョン</a:t>
            </a:r>
            <a:r>
              <a:rPr lang="en-US" altLang="ja-JP" sz="900" dirty="0">
                <a:solidFill>
                  <a:srgbClr val="000000"/>
                </a:solidFill>
                <a:latin typeface="Meiryo UI" pitchFamily="50" charset="-128"/>
                <a:ea typeface="Meiryo UI" pitchFamily="50" charset="-128"/>
                <a:cs typeface="Meiryo UI" pitchFamily="50" charset="-128"/>
              </a:rPr>
              <a:t>5.0</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https://sciencebasedtargets.org/resources/files/SBTi-criteria-JP</a:t>
            </a:r>
            <a:r>
              <a:rPr lang="en-US" altLang="ja-JP" sz="900" dirty="0">
                <a:solidFill>
                  <a:srgbClr val="000000"/>
                </a:solidFill>
                <a:latin typeface="Meiryo UI" pitchFamily="50" charset="-128"/>
                <a:ea typeface="Meiryo UI" pitchFamily="50" charset="-128"/>
                <a:cs typeface="Meiryo UI" pitchFamily="50" charset="-128"/>
              </a:rPr>
              <a:t>.pdf</a:t>
            </a:r>
            <a:r>
              <a:rPr lang="ja-JP" altLang="en-US" sz="900" dirty="0">
                <a:solidFill>
                  <a:srgbClr val="000000"/>
                </a:solidFill>
                <a:latin typeface="Meiryo UI" pitchFamily="50" charset="-128"/>
                <a:ea typeface="Meiryo UI" pitchFamily="50" charset="-128"/>
                <a:cs typeface="Meiryo UI" pitchFamily="50" charset="-128"/>
              </a:rPr>
              <a:t>）より作成</a:t>
            </a:r>
          </a:p>
        </p:txBody>
      </p:sp>
    </p:spTree>
    <p:extLst>
      <p:ext uri="{BB962C8B-B14F-4D97-AF65-F5344CB8AC3E}">
        <p14:creationId xmlns:p14="http://schemas.microsoft.com/office/powerpoint/2010/main" val="2517193215"/>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SBT</a:t>
            </a:r>
            <a:r>
              <a:rPr kumimoji="1" lang="ja-JP" altLang="en-US" dirty="0"/>
              <a:t>の基本要件　</a:t>
            </a:r>
            <a:r>
              <a:rPr lang="en-US" altLang="ja-JP" dirty="0"/>
              <a:t>5.</a:t>
            </a:r>
            <a:r>
              <a:rPr lang="ja-JP" altLang="en-US" dirty="0"/>
              <a:t>目標</a:t>
            </a:r>
            <a:r>
              <a:rPr lang="ja-JP" altLang="en-US"/>
              <a:t>水準 </a:t>
            </a:r>
            <a:r>
              <a:rPr lang="en-US" altLang="ja-JP"/>
              <a:t>3/4</a:t>
            </a:r>
            <a:endParaRPr kumimoji="1" lang="ja-JP" altLang="en-US" dirty="0"/>
          </a:p>
        </p:txBody>
      </p:sp>
      <p:sp>
        <p:nvSpPr>
          <p:cNvPr id="4" name="テキスト ボックス 47"/>
          <p:cNvSpPr txBox="1">
            <a:spLocks noChangeArrowheads="1"/>
          </p:cNvSpPr>
          <p:nvPr/>
        </p:nvSpPr>
        <p:spPr bwMode="auto">
          <a:xfrm>
            <a:off x="349979" y="1293912"/>
            <a:ext cx="9793410" cy="54168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1pPr>
            <a:lvl2pPr marL="742950" indent="-285750"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2pPr>
            <a:lvl3pPr marL="1143000" indent="-228600"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3pPr>
            <a:lvl4pPr marL="1600200" indent="-228600"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4pPr>
            <a:lvl5pPr marL="2057400" indent="-228600"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5pPr>
            <a:lvl6pPr marL="2514600" indent="-228600" eaLnBrk="0" fontAlgn="base" hangingPunct="0">
              <a:spcBef>
                <a:spcPct val="0"/>
              </a:spcBef>
              <a:spcAft>
                <a:spcPct val="0"/>
              </a:spcAft>
              <a:defRPr kumimoji="1" sz="1300">
                <a:solidFill>
                  <a:schemeClr val="tx1"/>
                </a:solidFill>
                <a:latin typeface="HGP創英角ｺﾞｼｯｸUB" panose="020B0900000000000000" pitchFamily="50" charset="-128"/>
                <a:ea typeface="HGP創英角ｺﾞｼｯｸUB" panose="020B0900000000000000" pitchFamily="50" charset="-128"/>
              </a:defRPr>
            </a:lvl6pPr>
            <a:lvl7pPr marL="2971800" indent="-228600" eaLnBrk="0" fontAlgn="base" hangingPunct="0">
              <a:spcBef>
                <a:spcPct val="0"/>
              </a:spcBef>
              <a:spcAft>
                <a:spcPct val="0"/>
              </a:spcAft>
              <a:defRPr kumimoji="1" sz="1300">
                <a:solidFill>
                  <a:schemeClr val="tx1"/>
                </a:solidFill>
                <a:latin typeface="HGP創英角ｺﾞｼｯｸUB" panose="020B0900000000000000" pitchFamily="50" charset="-128"/>
                <a:ea typeface="HGP創英角ｺﾞｼｯｸUB" panose="020B0900000000000000" pitchFamily="50" charset="-128"/>
              </a:defRPr>
            </a:lvl7pPr>
            <a:lvl8pPr marL="3429000" indent="-228600" eaLnBrk="0" fontAlgn="base" hangingPunct="0">
              <a:spcBef>
                <a:spcPct val="0"/>
              </a:spcBef>
              <a:spcAft>
                <a:spcPct val="0"/>
              </a:spcAft>
              <a:defRPr kumimoji="1" sz="1300">
                <a:solidFill>
                  <a:schemeClr val="tx1"/>
                </a:solidFill>
                <a:latin typeface="HGP創英角ｺﾞｼｯｸUB" panose="020B0900000000000000" pitchFamily="50" charset="-128"/>
                <a:ea typeface="HGP創英角ｺﾞｼｯｸUB" panose="020B0900000000000000" pitchFamily="50" charset="-128"/>
              </a:defRPr>
            </a:lvl8pPr>
            <a:lvl9pPr marL="3886200" indent="-228600" eaLnBrk="0" fontAlgn="base" hangingPunct="0">
              <a:spcBef>
                <a:spcPct val="0"/>
              </a:spcBef>
              <a:spcAft>
                <a:spcPct val="0"/>
              </a:spcAft>
              <a:defRPr kumimoji="1" sz="1300">
                <a:solidFill>
                  <a:schemeClr val="tx1"/>
                </a:solidFill>
                <a:latin typeface="HGP創英角ｺﾞｼｯｸUB" panose="020B0900000000000000" pitchFamily="50" charset="-128"/>
                <a:ea typeface="HGP創英角ｺﾞｼｯｸUB" panose="020B0900000000000000" pitchFamily="50" charset="-128"/>
              </a:defRPr>
            </a:lvl9pPr>
          </a:lstStyle>
          <a:p>
            <a:pPr eaLnBrk="1" hangingPunct="1">
              <a:spcBef>
                <a:spcPts val="600"/>
              </a:spcBef>
              <a:defRPr/>
            </a:pPr>
            <a:r>
              <a:rPr lang="ja-JP" altLang="en-US" sz="2800" b="1" dirty="0">
                <a:solidFill>
                  <a:srgbClr val="000000"/>
                </a:solidFill>
                <a:latin typeface="Meiryo UI" panose="020B0604030504040204" pitchFamily="50" charset="-128"/>
                <a:ea typeface="Meiryo UI" panose="020B0604030504040204" pitchFamily="50" charset="-128"/>
              </a:rPr>
              <a:t>（必須事項）</a:t>
            </a:r>
            <a:endParaRPr lang="en-US" altLang="ja-JP" sz="2800" b="1" dirty="0">
              <a:solidFill>
                <a:srgbClr val="000000"/>
              </a:solidFill>
              <a:latin typeface="Meiryo UI" panose="020B0604030504040204" pitchFamily="50" charset="-128"/>
              <a:ea typeface="Meiryo UI" panose="020B0604030504040204" pitchFamily="50" charset="-128"/>
            </a:endParaRPr>
          </a:p>
          <a:p>
            <a:pPr marL="457200" indent="-457200">
              <a:spcBef>
                <a:spcPts val="600"/>
              </a:spcBef>
              <a:buClr>
                <a:schemeClr val="tx1"/>
              </a:buClr>
              <a:buFont typeface="Wingdings" pitchFamily="2" charset="2"/>
              <a:buChar char="Ø"/>
              <a:defRPr/>
            </a:pPr>
            <a:r>
              <a:rPr lang="en-US" altLang="ja-JP" sz="2000" dirty="0">
                <a:latin typeface="Meiryo UI" panose="020B0604030504040204" pitchFamily="50" charset="-128"/>
                <a:ea typeface="Meiryo UI" panose="020B0604030504040204" pitchFamily="50" charset="-128"/>
              </a:rPr>
              <a:t>Scope</a:t>
            </a:r>
            <a:r>
              <a:rPr lang="ja-JP" altLang="en-US" sz="2000" dirty="0">
                <a:latin typeface="Meiryo UI" panose="020B0604030504040204" pitchFamily="50" charset="-128"/>
                <a:ea typeface="Meiryo UI" panose="020B0604030504040204" pitchFamily="50" charset="-128"/>
              </a:rPr>
              <a:t>を複数合算</a:t>
            </a:r>
            <a:r>
              <a:rPr lang="en-US" altLang="ja-JP" sz="2000" dirty="0">
                <a:latin typeface="Meiryo UI" panose="020B0604030504040204" pitchFamily="50" charset="-128"/>
                <a:ea typeface="Meiryo UI" panose="020B0604030504040204" pitchFamily="50" charset="-128"/>
              </a:rPr>
              <a:t>(</a:t>
            </a:r>
            <a:r>
              <a:rPr lang="ja-JP" altLang="en-US" sz="2000" dirty="0">
                <a:latin typeface="Meiryo UI" panose="020B0604030504040204" pitchFamily="50" charset="-128"/>
                <a:ea typeface="Meiryo UI" panose="020B0604030504040204" pitchFamily="50" charset="-128"/>
              </a:rPr>
              <a:t>例えば</a:t>
            </a:r>
            <a:r>
              <a:rPr lang="en-US" altLang="ja-JP" sz="2000" dirty="0">
                <a:latin typeface="Meiryo UI" panose="020B0604030504040204" pitchFamily="50" charset="-128"/>
                <a:ea typeface="Meiryo UI" panose="020B0604030504040204" pitchFamily="50" charset="-128"/>
              </a:rPr>
              <a:t>1+2</a:t>
            </a:r>
            <a:r>
              <a:rPr lang="ja-JP" altLang="en-US" sz="2000" dirty="0" err="1">
                <a:latin typeface="Meiryo UI" panose="020B0604030504040204" pitchFamily="50" charset="-128"/>
                <a:ea typeface="Meiryo UI" panose="020B0604030504040204" pitchFamily="50" charset="-128"/>
              </a:rPr>
              <a:t>、</a:t>
            </a:r>
            <a:r>
              <a:rPr lang="ja-JP" altLang="en-US" sz="2000" dirty="0">
                <a:latin typeface="Meiryo UI" panose="020B0604030504040204" pitchFamily="50" charset="-128"/>
                <a:ea typeface="Meiryo UI" panose="020B0604030504040204" pitchFamily="50" charset="-128"/>
              </a:rPr>
              <a:t>または</a:t>
            </a:r>
            <a:r>
              <a:rPr lang="en-US" altLang="ja-JP" sz="2000" dirty="0">
                <a:latin typeface="Meiryo UI" panose="020B0604030504040204" pitchFamily="50" charset="-128"/>
                <a:ea typeface="Meiryo UI" panose="020B0604030504040204" pitchFamily="50" charset="-128"/>
              </a:rPr>
              <a:t>1+2+3)</a:t>
            </a:r>
            <a:r>
              <a:rPr lang="ja-JP" altLang="en-US" sz="2000" dirty="0">
                <a:latin typeface="Meiryo UI" panose="020B0604030504040204" pitchFamily="50" charset="-128"/>
                <a:ea typeface="Meiryo UI" panose="020B0604030504040204" pitchFamily="50" charset="-128"/>
              </a:rPr>
              <a:t>した目標設定が可能。ただし、</a:t>
            </a:r>
            <a:r>
              <a:rPr lang="en-US" altLang="ja-JP" sz="2000" dirty="0">
                <a:latin typeface="Meiryo UI" panose="020B0604030504040204" pitchFamily="50" charset="-128"/>
                <a:ea typeface="Meiryo UI" panose="020B0604030504040204" pitchFamily="50" charset="-128"/>
              </a:rPr>
              <a:t>Scope1+2</a:t>
            </a:r>
            <a:r>
              <a:rPr lang="ja-JP" altLang="en-US" sz="2000" dirty="0">
                <a:latin typeface="Meiryo UI" panose="020B0604030504040204" pitchFamily="50" charset="-128"/>
                <a:ea typeface="Meiryo UI" panose="020B0604030504040204" pitchFamily="50" charset="-128"/>
              </a:rPr>
              <a:t>は</a:t>
            </a:r>
            <a:r>
              <a:rPr lang="en-US" altLang="ja-JP" sz="2000" dirty="0">
                <a:latin typeface="Meiryo UI" panose="020B0604030504040204" pitchFamily="50" charset="-128"/>
                <a:ea typeface="Meiryo UI" panose="020B0604030504040204" pitchFamily="50" charset="-128"/>
              </a:rPr>
              <a:t>1.5℃</a:t>
            </a:r>
            <a:r>
              <a:rPr lang="ja-JP" altLang="en-US" sz="2000" dirty="0">
                <a:latin typeface="Meiryo UI" panose="020B0604030504040204" pitchFamily="50" charset="-128"/>
                <a:ea typeface="Meiryo UI" panose="020B0604030504040204" pitchFamily="50" charset="-128"/>
              </a:rPr>
              <a:t>シナリオと、</a:t>
            </a:r>
            <a:r>
              <a:rPr lang="en-US" altLang="ja-JP" sz="2000" dirty="0">
                <a:latin typeface="Meiryo UI" panose="020B0604030504040204" pitchFamily="50" charset="-128"/>
                <a:ea typeface="Meiryo UI" panose="020B0604030504040204" pitchFamily="50" charset="-128"/>
              </a:rPr>
              <a:t>Scope3</a:t>
            </a:r>
            <a:r>
              <a:rPr lang="ja-JP" altLang="en-US" sz="2000" dirty="0">
                <a:latin typeface="Meiryo UI" panose="020B0604030504040204" pitchFamily="50" charset="-128"/>
                <a:ea typeface="Meiryo UI" panose="020B0604030504040204" pitchFamily="50" charset="-128"/>
              </a:rPr>
              <a:t>は</a:t>
            </a:r>
            <a:r>
              <a:rPr lang="en-US" altLang="ja-JP" sz="2000" dirty="0">
                <a:latin typeface="Meiryo UI" panose="020B0604030504040204" pitchFamily="50" charset="-128"/>
                <a:ea typeface="Meiryo UI" panose="020B0604030504040204" pitchFamily="50" charset="-128"/>
              </a:rPr>
              <a:t>2℃</a:t>
            </a:r>
            <a:r>
              <a:rPr lang="ja-JP" altLang="en-US" sz="2000" dirty="0">
                <a:latin typeface="Meiryo UI" panose="020B0604030504040204" pitchFamily="50" charset="-128"/>
                <a:ea typeface="Meiryo UI" panose="020B0604030504040204" pitchFamily="50" charset="-128"/>
              </a:rPr>
              <a:t>を十分に下回るシナリオと整合することが必要。</a:t>
            </a:r>
            <a:endParaRPr lang="en-US" altLang="ja-JP" sz="2000" dirty="0">
              <a:latin typeface="Meiryo UI" panose="020B0604030504040204" pitchFamily="50" charset="-128"/>
              <a:ea typeface="Meiryo UI" panose="020B0604030504040204" pitchFamily="50" charset="-128"/>
            </a:endParaRPr>
          </a:p>
          <a:p>
            <a:pPr marL="457200" indent="-457200">
              <a:spcBef>
                <a:spcPts val="600"/>
              </a:spcBef>
              <a:buClr>
                <a:schemeClr val="tx1"/>
              </a:buClr>
              <a:buFont typeface="Wingdings" pitchFamily="2" charset="2"/>
              <a:buChar char="Ø"/>
              <a:defRPr/>
            </a:pPr>
            <a:r>
              <a:rPr lang="ja-JP" altLang="en-US" sz="2000" b="1" dirty="0">
                <a:solidFill>
                  <a:srgbClr val="FF0000"/>
                </a:solidFill>
                <a:latin typeface="Meiryo UI" panose="020B0604030504040204" pitchFamily="50" charset="-128"/>
                <a:ea typeface="Meiryo UI" panose="020B0604030504040204" pitchFamily="50" charset="-128"/>
              </a:rPr>
              <a:t>再エネ電力を</a:t>
            </a:r>
            <a:r>
              <a:rPr lang="en-US" altLang="ja-JP" sz="2000" b="1" dirty="0">
                <a:solidFill>
                  <a:srgbClr val="FF0000"/>
                </a:solidFill>
                <a:latin typeface="Meiryo UI" panose="020B0604030504040204" pitchFamily="50" charset="-128"/>
                <a:ea typeface="Meiryo UI" panose="020B0604030504040204" pitchFamily="50" charset="-128"/>
              </a:rPr>
              <a:t>1.5℃</a:t>
            </a:r>
            <a:r>
              <a:rPr lang="ja-JP" altLang="en-US" sz="2000" b="1" dirty="0">
                <a:solidFill>
                  <a:srgbClr val="FF0000"/>
                </a:solidFill>
                <a:latin typeface="Meiryo UI" panose="020B0604030504040204" pitchFamily="50" charset="-128"/>
                <a:ea typeface="Meiryo UI" panose="020B0604030504040204" pitchFamily="50" charset="-128"/>
              </a:rPr>
              <a:t>シナリオに準ずる割合で積極的に調達する目標は、</a:t>
            </a:r>
            <a:r>
              <a:rPr lang="en-US" altLang="ja-JP" sz="2000" b="1" dirty="0">
                <a:solidFill>
                  <a:srgbClr val="FF0000"/>
                </a:solidFill>
                <a:latin typeface="Meiryo UI" panose="020B0604030504040204" pitchFamily="50" charset="-128"/>
                <a:ea typeface="Meiryo UI" panose="020B0604030504040204" pitchFamily="50" charset="-128"/>
              </a:rPr>
              <a:t>Scope2</a:t>
            </a:r>
            <a:r>
              <a:rPr lang="ja-JP" altLang="en-US" sz="2000" b="1" dirty="0">
                <a:solidFill>
                  <a:srgbClr val="FF0000"/>
                </a:solidFill>
                <a:latin typeface="Meiryo UI" panose="020B0604030504040204" pitchFamily="50" charset="-128"/>
                <a:ea typeface="Meiryo UI" panose="020B0604030504040204" pitchFamily="50" charset="-128"/>
              </a:rPr>
              <a:t>排出削減目標の代替案として認められる。</a:t>
            </a:r>
            <a:r>
              <a:rPr lang="en-US" altLang="ja-JP" sz="2000" dirty="0">
                <a:latin typeface="Meiryo UI" panose="020B0604030504040204" pitchFamily="50" charset="-128"/>
                <a:ea typeface="Meiryo UI" panose="020B0604030504040204" pitchFamily="50" charset="-128"/>
              </a:rPr>
              <a:t>SBT</a:t>
            </a:r>
            <a:r>
              <a:rPr lang="ja-JP" altLang="en-US" sz="2000" dirty="0">
                <a:latin typeface="Meiryo UI" panose="020B0604030504040204" pitchFamily="50" charset="-128"/>
                <a:ea typeface="Meiryo UI" panose="020B0604030504040204" pitchFamily="50" charset="-128"/>
              </a:rPr>
              <a:t>事務局は、</a:t>
            </a:r>
            <a:r>
              <a:rPr lang="en-US" altLang="ja-JP" sz="2000" dirty="0">
                <a:latin typeface="Meiryo UI" panose="020B0604030504040204" pitchFamily="50" charset="-128"/>
                <a:ea typeface="Meiryo UI" panose="020B0604030504040204" pitchFamily="50" charset="-128"/>
              </a:rPr>
              <a:t>RE100</a:t>
            </a:r>
            <a:r>
              <a:rPr lang="ja-JP" altLang="en-US" sz="2000" dirty="0">
                <a:latin typeface="Meiryo UI" panose="020B0604030504040204" pitchFamily="50" charset="-128"/>
                <a:ea typeface="Meiryo UI" panose="020B0604030504040204" pitchFamily="50" charset="-128"/>
              </a:rPr>
              <a:t>の推奨事項に沿って、このアプローチにおける再生可能電力閾値（総エネルギー使用量に対する再生可能エネルギー割合）を、</a:t>
            </a:r>
            <a:r>
              <a:rPr lang="en-US" altLang="ja-JP" sz="2000" b="1" dirty="0">
                <a:solidFill>
                  <a:srgbClr val="FF0000"/>
                </a:solidFill>
                <a:latin typeface="Meiryo UI" panose="020B0604030504040204" pitchFamily="50" charset="-128"/>
                <a:ea typeface="Meiryo UI" panose="020B0604030504040204" pitchFamily="50" charset="-128"/>
              </a:rPr>
              <a:t>2025</a:t>
            </a:r>
            <a:r>
              <a:rPr lang="ja-JP" altLang="en-US" sz="2000" b="1" dirty="0">
                <a:solidFill>
                  <a:srgbClr val="FF0000"/>
                </a:solidFill>
                <a:latin typeface="Meiryo UI" panose="020B0604030504040204" pitchFamily="50" charset="-128"/>
                <a:ea typeface="Meiryo UI" panose="020B0604030504040204" pitchFamily="50" charset="-128"/>
              </a:rPr>
              <a:t>年までに</a:t>
            </a:r>
            <a:r>
              <a:rPr lang="en-US" altLang="ja-JP" sz="2000" b="1" dirty="0">
                <a:solidFill>
                  <a:srgbClr val="FF0000"/>
                </a:solidFill>
                <a:latin typeface="Meiryo UI" panose="020B0604030504040204" pitchFamily="50" charset="-128"/>
                <a:ea typeface="Meiryo UI" panose="020B0604030504040204" pitchFamily="50" charset="-128"/>
              </a:rPr>
              <a:t>80</a:t>
            </a:r>
            <a:r>
              <a:rPr lang="ja-JP" altLang="en-US" sz="2000" b="1" dirty="0">
                <a:solidFill>
                  <a:srgbClr val="FF0000"/>
                </a:solidFill>
                <a:latin typeface="Meiryo UI" panose="020B0604030504040204" pitchFamily="50" charset="-128"/>
                <a:ea typeface="Meiryo UI" panose="020B0604030504040204" pitchFamily="50" charset="-128"/>
              </a:rPr>
              <a:t>％、</a:t>
            </a:r>
            <a:r>
              <a:rPr lang="en-US" altLang="ja-JP" sz="2000" b="1" dirty="0">
                <a:solidFill>
                  <a:srgbClr val="FF0000"/>
                </a:solidFill>
                <a:latin typeface="Meiryo UI" panose="020B0604030504040204" pitchFamily="50" charset="-128"/>
                <a:ea typeface="Meiryo UI" panose="020B0604030504040204" pitchFamily="50" charset="-128"/>
              </a:rPr>
              <a:t>2030</a:t>
            </a:r>
            <a:r>
              <a:rPr lang="ja-JP" altLang="en-US" sz="2000" b="1" dirty="0">
                <a:solidFill>
                  <a:srgbClr val="FF0000"/>
                </a:solidFill>
                <a:latin typeface="Meiryo UI" panose="020B0604030504040204" pitchFamily="50" charset="-128"/>
                <a:ea typeface="Meiryo UI" panose="020B0604030504040204" pitchFamily="50" charset="-128"/>
              </a:rPr>
              <a:t>年までに</a:t>
            </a:r>
            <a:r>
              <a:rPr lang="en-US" altLang="ja-JP" sz="2000" b="1" dirty="0">
                <a:solidFill>
                  <a:srgbClr val="FF0000"/>
                </a:solidFill>
                <a:latin typeface="Meiryo UI" panose="020B0604030504040204" pitchFamily="50" charset="-128"/>
                <a:ea typeface="Meiryo UI" panose="020B0604030504040204" pitchFamily="50" charset="-128"/>
              </a:rPr>
              <a:t>100</a:t>
            </a:r>
            <a:r>
              <a:rPr lang="ja-JP" altLang="en-US" sz="2000" b="1" dirty="0">
                <a:solidFill>
                  <a:srgbClr val="FF0000"/>
                </a:solidFill>
                <a:latin typeface="Meiryo UI" panose="020B0604030504040204" pitchFamily="50" charset="-128"/>
                <a:ea typeface="Meiryo UI" panose="020B0604030504040204" pitchFamily="50" charset="-128"/>
              </a:rPr>
              <a:t>％とする</a:t>
            </a:r>
            <a:r>
              <a:rPr lang="ja-JP" altLang="en-US" sz="2000" dirty="0">
                <a:latin typeface="Meiryo UI" panose="020B0604030504040204" pitchFamily="50" charset="-128"/>
                <a:ea typeface="Meiryo UI" panose="020B0604030504040204" pitchFamily="50" charset="-128"/>
              </a:rPr>
              <a:t>こととしている。既にこの基準値以上の電力を調達している企業は、再生可能エネルギー使用割合を維持または増加させる必要がある。</a:t>
            </a:r>
            <a:endParaRPr lang="en-US" altLang="ja-JP" sz="2000" dirty="0">
              <a:latin typeface="Meiryo UI" panose="020B0604030504040204" pitchFamily="50" charset="-128"/>
              <a:ea typeface="Meiryo UI" panose="020B0604030504040204" pitchFamily="50" charset="-128"/>
            </a:endParaRPr>
          </a:p>
          <a:p>
            <a:pPr lvl="0" eaLnBrk="1" hangingPunct="1">
              <a:spcBef>
                <a:spcPts val="1200"/>
              </a:spcBef>
              <a:buClr>
                <a:prstClr val="black"/>
              </a:buClr>
              <a:defRPr/>
            </a:pPr>
            <a:r>
              <a:rPr lang="ja-JP" altLang="en-US" sz="2800" dirty="0">
                <a:solidFill>
                  <a:prstClr val="black"/>
                </a:solidFill>
                <a:latin typeface="Meiryo UI" panose="020B0604030504040204" pitchFamily="50" charset="-128"/>
                <a:ea typeface="Meiryo UI" panose="020B0604030504040204" pitchFamily="50" charset="-128"/>
              </a:rPr>
              <a:t>（推奨事項）</a:t>
            </a:r>
          </a:p>
          <a:p>
            <a:pPr marL="457200" lvl="0" indent="-457200" eaLnBrk="1" hangingPunct="1">
              <a:spcBef>
                <a:spcPts val="600"/>
              </a:spcBef>
              <a:buFont typeface="Wingdings" panose="05000000000000000000" pitchFamily="2" charset="2"/>
              <a:buChar char="Ø"/>
              <a:defRPr/>
            </a:pPr>
            <a:r>
              <a:rPr lang="en-US" altLang="ja-JP" sz="2000" dirty="0">
                <a:solidFill>
                  <a:prstClr val="black"/>
                </a:solidFill>
                <a:latin typeface="Meiryo UI" panose="020B0604030504040204" pitchFamily="50" charset="-128"/>
                <a:ea typeface="Meiryo UI" panose="020B0604030504040204" pitchFamily="50" charset="-128"/>
              </a:rPr>
              <a:t>SDA</a:t>
            </a:r>
            <a:r>
              <a:rPr lang="ja-JP" altLang="en-US" sz="2000" dirty="0">
                <a:solidFill>
                  <a:prstClr val="black"/>
                </a:solidFill>
                <a:latin typeface="Meiryo UI" panose="020B0604030504040204" pitchFamily="50" charset="-128"/>
                <a:ea typeface="Meiryo UI" panose="020B0604030504040204" pitchFamily="50" charset="-128"/>
              </a:rPr>
              <a:t>を用いる企業は、熱と蒸気による排出を直接排出（</a:t>
            </a:r>
            <a:r>
              <a:rPr lang="en-US" altLang="ja-JP" sz="2000" dirty="0">
                <a:solidFill>
                  <a:prstClr val="black"/>
                </a:solidFill>
                <a:latin typeface="Meiryo UI" panose="020B0604030504040204" pitchFamily="50" charset="-128"/>
                <a:ea typeface="Meiryo UI" panose="020B0604030504040204" pitchFamily="50" charset="-128"/>
              </a:rPr>
              <a:t>Scope1</a:t>
            </a:r>
            <a:r>
              <a:rPr lang="ja-JP" altLang="en-US" sz="2000" dirty="0">
                <a:solidFill>
                  <a:prstClr val="black"/>
                </a:solidFill>
                <a:latin typeface="Meiryo UI" panose="020B0604030504040204" pitchFamily="50" charset="-128"/>
                <a:ea typeface="Meiryo UI" panose="020B0604030504040204" pitchFamily="50" charset="-128"/>
              </a:rPr>
              <a:t>）として計算することを推奨。</a:t>
            </a:r>
          </a:p>
          <a:p>
            <a:pPr marL="457200" lvl="0" indent="-457200" eaLnBrk="1" hangingPunct="1">
              <a:spcBef>
                <a:spcPts val="600"/>
              </a:spcBef>
              <a:buFont typeface="Wingdings" panose="05000000000000000000" pitchFamily="2" charset="2"/>
              <a:buChar char="Ø"/>
              <a:defRPr/>
            </a:pPr>
            <a:r>
              <a:rPr lang="ja-JP" altLang="en-US" sz="2000" dirty="0">
                <a:solidFill>
                  <a:prstClr val="black"/>
                </a:solidFill>
                <a:latin typeface="Meiryo UI" panose="020B0604030504040204" pitchFamily="50" charset="-128"/>
                <a:ea typeface="Meiryo UI" panose="020B0604030504040204" pitchFamily="50" charset="-128"/>
              </a:rPr>
              <a:t>目標年における電力の排出係数を設定することが必要な場合、電力セクターも</a:t>
            </a:r>
            <a:r>
              <a:rPr lang="en-US" altLang="ja-JP" sz="2000" dirty="0">
                <a:solidFill>
                  <a:prstClr val="black"/>
                </a:solidFill>
                <a:latin typeface="Meiryo UI" panose="020B0604030504040204" pitchFamily="50" charset="-128"/>
                <a:ea typeface="Meiryo UI" panose="020B0604030504040204" pitchFamily="50" charset="-128"/>
              </a:rPr>
              <a:t>2℃</a:t>
            </a:r>
            <a:r>
              <a:rPr lang="ja-JP" altLang="en-US" sz="2000" dirty="0">
                <a:solidFill>
                  <a:prstClr val="black"/>
                </a:solidFill>
                <a:latin typeface="Meiryo UI" panose="020B0604030504040204" pitchFamily="50" charset="-128"/>
                <a:ea typeface="Meiryo UI" panose="020B0604030504040204" pitchFamily="50" charset="-128"/>
              </a:rPr>
              <a:t>を十分に下回るシナリオに沿った</a:t>
            </a:r>
            <a:r>
              <a:rPr lang="en-US" altLang="ja-JP" sz="2000" dirty="0">
                <a:solidFill>
                  <a:prstClr val="black"/>
                </a:solidFill>
                <a:latin typeface="Meiryo UI" panose="020B0604030504040204" pitchFamily="50" charset="-128"/>
                <a:ea typeface="Meiryo UI" panose="020B0604030504040204" pitchFamily="50" charset="-128"/>
              </a:rPr>
              <a:t>SBT</a:t>
            </a:r>
            <a:r>
              <a:rPr lang="ja-JP" altLang="en-US" sz="2000" dirty="0">
                <a:solidFill>
                  <a:prstClr val="black"/>
                </a:solidFill>
                <a:latin typeface="Meiryo UI" panose="020B0604030504040204" pitchFamily="50" charset="-128"/>
                <a:ea typeface="Meiryo UI" panose="020B0604030504040204" pitchFamily="50" charset="-128"/>
              </a:rPr>
              <a:t>水準の排出削減を行うことを想定して、設定することを推奨。</a:t>
            </a:r>
          </a:p>
        </p:txBody>
      </p:sp>
      <p:sp>
        <p:nvSpPr>
          <p:cNvPr id="6" name="テキスト ボックス 5"/>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科学に基づく目標（</a:t>
            </a:r>
            <a:r>
              <a:rPr lang="en-US" altLang="ja-JP" sz="900" dirty="0">
                <a:solidFill>
                  <a:srgbClr val="000000"/>
                </a:solidFill>
                <a:latin typeface="Meiryo UI" pitchFamily="50" charset="-128"/>
                <a:ea typeface="Meiryo UI" pitchFamily="50" charset="-128"/>
                <a:cs typeface="Meiryo UI" pitchFamily="50" charset="-128"/>
              </a:rPr>
              <a:t>SBT</a:t>
            </a:r>
            <a:r>
              <a:rPr lang="ja-JP" altLang="en-US" sz="900" dirty="0">
                <a:solidFill>
                  <a:srgbClr val="000000"/>
                </a:solidFill>
                <a:latin typeface="Meiryo UI" pitchFamily="50" charset="-128"/>
                <a:ea typeface="Meiryo UI" pitchFamily="50" charset="-128"/>
                <a:cs typeface="Meiryo UI" pitchFamily="50" charset="-128"/>
              </a:rPr>
              <a:t>）要件と推奨事項 バージョン</a:t>
            </a:r>
            <a:r>
              <a:rPr lang="en-US" altLang="ja-JP" sz="900" dirty="0">
                <a:solidFill>
                  <a:srgbClr val="000000"/>
                </a:solidFill>
                <a:latin typeface="Meiryo UI" pitchFamily="50" charset="-128"/>
                <a:ea typeface="Meiryo UI" pitchFamily="50" charset="-128"/>
                <a:cs typeface="Meiryo UI" pitchFamily="50" charset="-128"/>
              </a:rPr>
              <a:t>5.0</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https://sciencebasedtargets.org/resources/files/SBTi-criteria-JP</a:t>
            </a:r>
            <a:r>
              <a:rPr lang="en-US" altLang="ja-JP" sz="900" dirty="0">
                <a:solidFill>
                  <a:srgbClr val="000000"/>
                </a:solidFill>
                <a:latin typeface="Meiryo UI" pitchFamily="50" charset="-128"/>
                <a:ea typeface="Meiryo UI" pitchFamily="50" charset="-128"/>
                <a:cs typeface="Meiryo UI" pitchFamily="50" charset="-128"/>
              </a:rPr>
              <a:t>.pdf</a:t>
            </a:r>
            <a:r>
              <a:rPr lang="ja-JP" altLang="en-US" sz="900" dirty="0">
                <a:solidFill>
                  <a:srgbClr val="000000"/>
                </a:solidFill>
                <a:latin typeface="Meiryo UI" pitchFamily="50" charset="-128"/>
                <a:ea typeface="Meiryo UI" pitchFamily="50" charset="-128"/>
                <a:cs typeface="Meiryo UI" pitchFamily="50" charset="-128"/>
              </a:rPr>
              <a:t>）より作成</a:t>
            </a:r>
          </a:p>
        </p:txBody>
      </p:sp>
    </p:spTree>
    <p:extLst>
      <p:ext uri="{BB962C8B-B14F-4D97-AF65-F5344CB8AC3E}">
        <p14:creationId xmlns:p14="http://schemas.microsoft.com/office/powerpoint/2010/main" val="1346427401"/>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SBT</a:t>
            </a:r>
            <a:r>
              <a:rPr kumimoji="1" lang="ja-JP" altLang="en-US" dirty="0"/>
              <a:t>の基本要件　</a:t>
            </a:r>
            <a:r>
              <a:rPr lang="en-US" altLang="ja-JP" dirty="0"/>
              <a:t>5.</a:t>
            </a:r>
            <a:r>
              <a:rPr lang="ja-JP" altLang="en-US" dirty="0"/>
              <a:t>目標</a:t>
            </a:r>
            <a:r>
              <a:rPr lang="ja-JP" altLang="en-US"/>
              <a:t>水準 </a:t>
            </a:r>
            <a:r>
              <a:rPr lang="en-US" altLang="ja-JP"/>
              <a:t>4/4</a:t>
            </a:r>
            <a:endParaRPr kumimoji="1" lang="ja-JP" altLang="en-US" dirty="0"/>
          </a:p>
        </p:txBody>
      </p:sp>
      <p:sp>
        <p:nvSpPr>
          <p:cNvPr id="4" name="テキスト ボックス 47"/>
          <p:cNvSpPr txBox="1">
            <a:spLocks noChangeArrowheads="1"/>
          </p:cNvSpPr>
          <p:nvPr/>
        </p:nvSpPr>
        <p:spPr bwMode="auto">
          <a:xfrm>
            <a:off x="349979" y="1293912"/>
            <a:ext cx="9793410" cy="4739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1pPr>
            <a:lvl2pPr marL="742950" indent="-285750"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2pPr>
            <a:lvl3pPr marL="1143000" indent="-228600"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3pPr>
            <a:lvl4pPr marL="1600200" indent="-228600"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4pPr>
            <a:lvl5pPr marL="2057400" indent="-228600"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5pPr>
            <a:lvl6pPr marL="2514600" indent="-228600" eaLnBrk="0" fontAlgn="base" hangingPunct="0">
              <a:spcBef>
                <a:spcPct val="0"/>
              </a:spcBef>
              <a:spcAft>
                <a:spcPct val="0"/>
              </a:spcAft>
              <a:defRPr kumimoji="1" sz="1300">
                <a:solidFill>
                  <a:schemeClr val="tx1"/>
                </a:solidFill>
                <a:latin typeface="HGP創英角ｺﾞｼｯｸUB" panose="020B0900000000000000" pitchFamily="50" charset="-128"/>
                <a:ea typeface="HGP創英角ｺﾞｼｯｸUB" panose="020B0900000000000000" pitchFamily="50" charset="-128"/>
              </a:defRPr>
            </a:lvl6pPr>
            <a:lvl7pPr marL="2971800" indent="-228600" eaLnBrk="0" fontAlgn="base" hangingPunct="0">
              <a:spcBef>
                <a:spcPct val="0"/>
              </a:spcBef>
              <a:spcAft>
                <a:spcPct val="0"/>
              </a:spcAft>
              <a:defRPr kumimoji="1" sz="1300">
                <a:solidFill>
                  <a:schemeClr val="tx1"/>
                </a:solidFill>
                <a:latin typeface="HGP創英角ｺﾞｼｯｸUB" panose="020B0900000000000000" pitchFamily="50" charset="-128"/>
                <a:ea typeface="HGP創英角ｺﾞｼｯｸUB" panose="020B0900000000000000" pitchFamily="50" charset="-128"/>
              </a:defRPr>
            </a:lvl7pPr>
            <a:lvl8pPr marL="3429000" indent="-228600" eaLnBrk="0" fontAlgn="base" hangingPunct="0">
              <a:spcBef>
                <a:spcPct val="0"/>
              </a:spcBef>
              <a:spcAft>
                <a:spcPct val="0"/>
              </a:spcAft>
              <a:defRPr kumimoji="1" sz="1300">
                <a:solidFill>
                  <a:schemeClr val="tx1"/>
                </a:solidFill>
                <a:latin typeface="HGP創英角ｺﾞｼｯｸUB" panose="020B0900000000000000" pitchFamily="50" charset="-128"/>
                <a:ea typeface="HGP創英角ｺﾞｼｯｸUB" panose="020B0900000000000000" pitchFamily="50" charset="-128"/>
              </a:defRPr>
            </a:lvl8pPr>
            <a:lvl9pPr marL="3886200" indent="-228600" eaLnBrk="0" fontAlgn="base" hangingPunct="0">
              <a:spcBef>
                <a:spcPct val="0"/>
              </a:spcBef>
              <a:spcAft>
                <a:spcPct val="0"/>
              </a:spcAft>
              <a:defRPr kumimoji="1" sz="1300">
                <a:solidFill>
                  <a:schemeClr val="tx1"/>
                </a:solidFill>
                <a:latin typeface="HGP創英角ｺﾞｼｯｸUB" panose="020B0900000000000000" pitchFamily="50" charset="-128"/>
                <a:ea typeface="HGP創英角ｺﾞｼｯｸUB" panose="020B0900000000000000" pitchFamily="50" charset="-128"/>
              </a:defRPr>
            </a:lvl9pPr>
          </a:lstStyle>
          <a:p>
            <a:pPr eaLnBrk="1" hangingPunct="1">
              <a:spcBef>
                <a:spcPts val="600"/>
              </a:spcBef>
              <a:defRPr/>
            </a:pPr>
            <a:r>
              <a:rPr lang="ja-JP" altLang="en-US" sz="2800" b="1" dirty="0">
                <a:solidFill>
                  <a:srgbClr val="000000"/>
                </a:solidFill>
                <a:latin typeface="Meiryo UI" panose="020B0604030504040204" pitchFamily="50" charset="-128"/>
                <a:ea typeface="Meiryo UI" panose="020B0604030504040204" pitchFamily="50" charset="-128"/>
              </a:rPr>
              <a:t>（</a:t>
            </a:r>
            <a:r>
              <a:rPr lang="ja-JP" altLang="en-US" sz="2800" b="1" dirty="0">
                <a:latin typeface="Meiryo UI" panose="020B0604030504040204" pitchFamily="50" charset="-128"/>
                <a:ea typeface="Meiryo UI" panose="020B0604030504040204" pitchFamily="50" charset="-128"/>
              </a:rPr>
              <a:t>必須事項）</a:t>
            </a:r>
            <a:endParaRPr lang="en-US" altLang="ja-JP" sz="2800" b="1" dirty="0">
              <a:latin typeface="Meiryo UI" panose="020B0604030504040204" pitchFamily="50" charset="-128"/>
              <a:ea typeface="Meiryo UI" panose="020B0604030504040204" pitchFamily="50" charset="-128"/>
            </a:endParaRPr>
          </a:p>
          <a:p>
            <a:pPr marL="457200" indent="-457200">
              <a:spcBef>
                <a:spcPts val="600"/>
              </a:spcBef>
              <a:buClr>
                <a:schemeClr val="tx1"/>
              </a:buClr>
              <a:buFont typeface="Wingdings" pitchFamily="2" charset="2"/>
              <a:buChar char="Ø"/>
              <a:defRPr/>
            </a:pPr>
            <a:r>
              <a:rPr lang="ja-JP" altLang="en-US" sz="2400" dirty="0">
                <a:latin typeface="Meiryo UI" panose="020B0604030504040204" pitchFamily="50" charset="-128"/>
                <a:ea typeface="Meiryo UI" panose="020B0604030504040204" pitchFamily="50" charset="-128"/>
              </a:rPr>
              <a:t>天然ガスまたはその他の化石燃料製品を販売、輸送、流通している企業は、自社の</a:t>
            </a:r>
            <a:r>
              <a:rPr lang="en-US" altLang="ja-JP" sz="2400" dirty="0">
                <a:latin typeface="Meiryo UI" panose="020B0604030504040204" pitchFamily="50" charset="-128"/>
                <a:ea typeface="Meiryo UI" panose="020B0604030504040204" pitchFamily="50" charset="-128"/>
              </a:rPr>
              <a:t>Scope1,2,3</a:t>
            </a:r>
            <a:r>
              <a:rPr lang="ja-JP" altLang="en-US" sz="2400" dirty="0">
                <a:latin typeface="Meiryo UI" panose="020B0604030504040204" pitchFamily="50" charset="-128"/>
                <a:ea typeface="Meiryo UI" panose="020B0604030504040204" pitchFamily="50" charset="-128"/>
              </a:rPr>
              <a:t>合計排出量と比較したこれらの排出量比率に関係なく、世界の気温上昇を産業革命以前と比べて、</a:t>
            </a:r>
            <a:r>
              <a:rPr lang="en-US" altLang="ja-JP" sz="2400" dirty="0">
                <a:latin typeface="Meiryo UI" panose="020B0604030504040204" pitchFamily="50" charset="-128"/>
                <a:ea typeface="Meiryo UI" panose="020B0604030504040204" pitchFamily="50" charset="-128"/>
              </a:rPr>
              <a:t>1.5℃</a:t>
            </a:r>
            <a:r>
              <a:rPr lang="ja-JP" altLang="en-US" sz="2400" dirty="0">
                <a:latin typeface="Meiryo UI" panose="020B0604030504040204" pitchFamily="50" charset="-128"/>
                <a:ea typeface="Meiryo UI" panose="020B0604030504040204" pitchFamily="50" charset="-128"/>
              </a:rPr>
              <a:t>に抑えるために必要な脱炭素化レベルと一致する、短期及び長期の販売した製品由来の</a:t>
            </a:r>
            <a:r>
              <a:rPr lang="en-US" altLang="ja-JP" sz="2400" dirty="0">
                <a:latin typeface="Meiryo UI" panose="020B0604030504040204" pitchFamily="50" charset="-128"/>
                <a:ea typeface="Meiryo UI" panose="020B0604030504040204" pitchFamily="50" charset="-128"/>
              </a:rPr>
              <a:t>Scope3</a:t>
            </a:r>
            <a:r>
              <a:rPr lang="ja-JP" altLang="en-US" sz="2400" dirty="0">
                <a:latin typeface="Meiryo UI" panose="020B0604030504040204" pitchFamily="50" charset="-128"/>
                <a:ea typeface="Meiryo UI" panose="020B0604030504040204" pitchFamily="50" charset="-128"/>
              </a:rPr>
              <a:t>目標の設定が必要。顧客・エンゲージメント目標の設定によってこれを満たすことはできない。</a:t>
            </a:r>
            <a:endParaRPr lang="en-US" altLang="ja-JP" sz="2400" dirty="0">
              <a:latin typeface="Meiryo UI" panose="020B0604030504040204" pitchFamily="50" charset="-128"/>
              <a:ea typeface="Meiryo UI" panose="020B0604030504040204" pitchFamily="50" charset="-128"/>
            </a:endParaRPr>
          </a:p>
          <a:p>
            <a:pPr marL="457200" indent="-457200">
              <a:spcBef>
                <a:spcPts val="600"/>
              </a:spcBef>
              <a:buClr>
                <a:schemeClr val="tx1"/>
              </a:buClr>
              <a:buFont typeface="Wingdings" pitchFamily="2" charset="2"/>
              <a:buChar char="Ø"/>
              <a:defRPr/>
            </a:pPr>
            <a:r>
              <a:rPr lang="ja-JP" altLang="en-US" sz="2400" dirty="0">
                <a:latin typeface="Meiryo UI" panose="020B0604030504040204" pitchFamily="50" charset="-128"/>
                <a:ea typeface="Meiryo UI" panose="020B0604030504040204" pitchFamily="50" charset="-128"/>
              </a:rPr>
              <a:t>石油、天然ガス、石炭、その他の化石燃料の探査、抽出、採掘</a:t>
            </a:r>
            <a:r>
              <a:rPr lang="ja-JP" altLang="en-US" sz="2400">
                <a:latin typeface="Meiryo UI" panose="020B0604030504040204" pitchFamily="50" charset="-128"/>
                <a:ea typeface="Meiryo UI" panose="020B0604030504040204" pitchFamily="50" charset="-128"/>
              </a:rPr>
              <a:t>、そして</a:t>
            </a:r>
            <a:r>
              <a:rPr lang="en-US" altLang="ja-JP" sz="2400">
                <a:latin typeface="Meiryo UI" panose="020B0604030504040204" pitchFamily="50" charset="-128"/>
                <a:ea typeface="Meiryo UI" panose="020B0604030504040204" pitchFamily="50" charset="-128"/>
              </a:rPr>
              <a:t>/</a:t>
            </a:r>
            <a:r>
              <a:rPr lang="ja-JP" altLang="en-US" sz="2400">
                <a:latin typeface="Meiryo UI" panose="020B0604030504040204" pitchFamily="50" charset="-128"/>
                <a:ea typeface="Meiryo UI" panose="020B0604030504040204" pitchFamily="50" charset="-128"/>
              </a:rPr>
              <a:t>また</a:t>
            </a:r>
            <a:r>
              <a:rPr lang="ja-JP" altLang="en-US" sz="2400" dirty="0">
                <a:latin typeface="Meiryo UI" panose="020B0604030504040204" pitchFamily="50" charset="-128"/>
                <a:ea typeface="Meiryo UI" panose="020B0604030504040204" pitchFamily="50" charset="-128"/>
              </a:rPr>
              <a:t>は生産を行っている企業は、これらの活動から得られる売上の割合にかかわらず、現時点では目標の審査を受けることができない。売上の</a:t>
            </a:r>
            <a:r>
              <a:rPr lang="en-US" altLang="ja-JP" sz="2400" dirty="0">
                <a:latin typeface="Meiryo UI" panose="020B0604030504040204" pitchFamily="50" charset="-128"/>
                <a:ea typeface="Meiryo UI" panose="020B0604030504040204" pitchFamily="50" charset="-128"/>
              </a:rPr>
              <a:t>50%</a:t>
            </a:r>
            <a:r>
              <a:rPr lang="ja-JP" altLang="en-US" sz="2400" dirty="0">
                <a:latin typeface="Meiryo UI" panose="020B0604030504040204" pitchFamily="50" charset="-128"/>
                <a:ea typeface="Meiryo UI" panose="020B0604030504040204" pitchFamily="50" charset="-128"/>
              </a:rPr>
              <a:t>以上を化石燃料から得ている企業は、現時点では目標の審査を受けることができず、該当セクターの方法論が公表された後はそれに沿うことが必要である。</a:t>
            </a:r>
          </a:p>
        </p:txBody>
      </p:sp>
      <p:sp>
        <p:nvSpPr>
          <p:cNvPr id="6" name="テキスト ボックス 5"/>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科学に基づく目標（</a:t>
            </a:r>
            <a:r>
              <a:rPr lang="en-US" altLang="ja-JP" sz="900" dirty="0">
                <a:solidFill>
                  <a:srgbClr val="000000"/>
                </a:solidFill>
                <a:latin typeface="Meiryo UI" pitchFamily="50" charset="-128"/>
                <a:ea typeface="Meiryo UI" pitchFamily="50" charset="-128"/>
                <a:cs typeface="Meiryo UI" pitchFamily="50" charset="-128"/>
              </a:rPr>
              <a:t>SBT</a:t>
            </a:r>
            <a:r>
              <a:rPr lang="ja-JP" altLang="en-US" sz="900" dirty="0">
                <a:solidFill>
                  <a:srgbClr val="000000"/>
                </a:solidFill>
                <a:latin typeface="Meiryo UI" pitchFamily="50" charset="-128"/>
                <a:ea typeface="Meiryo UI" pitchFamily="50" charset="-128"/>
                <a:cs typeface="Meiryo UI" pitchFamily="50" charset="-128"/>
              </a:rPr>
              <a:t>）要件と推奨事項 バージョン</a:t>
            </a:r>
            <a:r>
              <a:rPr lang="en-US" altLang="ja-JP" sz="900" dirty="0">
                <a:solidFill>
                  <a:srgbClr val="000000"/>
                </a:solidFill>
                <a:latin typeface="Meiryo UI" pitchFamily="50" charset="-128"/>
                <a:ea typeface="Meiryo UI" pitchFamily="50" charset="-128"/>
                <a:cs typeface="Meiryo UI" pitchFamily="50" charset="-128"/>
              </a:rPr>
              <a:t>5.0</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https://sciencebasedtargets.org/resources/files/SBTi-criteria-JP</a:t>
            </a:r>
            <a:r>
              <a:rPr lang="en-US" altLang="ja-JP" sz="900" dirty="0">
                <a:solidFill>
                  <a:srgbClr val="000000"/>
                </a:solidFill>
                <a:latin typeface="Meiryo UI" pitchFamily="50" charset="-128"/>
                <a:ea typeface="Meiryo UI" pitchFamily="50" charset="-128"/>
                <a:cs typeface="Meiryo UI" pitchFamily="50" charset="-128"/>
              </a:rPr>
              <a:t>.pdf</a:t>
            </a:r>
            <a:r>
              <a:rPr lang="ja-JP" altLang="en-US" sz="900" dirty="0">
                <a:solidFill>
                  <a:srgbClr val="000000"/>
                </a:solidFill>
                <a:latin typeface="Meiryo UI" pitchFamily="50" charset="-128"/>
                <a:ea typeface="Meiryo UI" pitchFamily="50" charset="-128"/>
                <a:cs typeface="Meiryo UI" pitchFamily="50" charset="-128"/>
              </a:rPr>
              <a:t>）より作成</a:t>
            </a:r>
          </a:p>
        </p:txBody>
      </p:sp>
    </p:spTree>
    <p:extLst>
      <p:ext uri="{BB962C8B-B14F-4D97-AF65-F5344CB8AC3E}">
        <p14:creationId xmlns:p14="http://schemas.microsoft.com/office/powerpoint/2010/main" val="4225506165"/>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SBT</a:t>
            </a:r>
            <a:r>
              <a:rPr kumimoji="1" lang="ja-JP" altLang="en-US" dirty="0"/>
              <a:t>の基本要件　</a:t>
            </a:r>
            <a:r>
              <a:rPr lang="en-US" altLang="ja-JP" dirty="0"/>
              <a:t>6.</a:t>
            </a:r>
            <a:r>
              <a:rPr lang="ja-JP" altLang="en-US" dirty="0"/>
              <a:t>セクター別ガイダンス</a:t>
            </a:r>
            <a:endParaRPr kumimoji="1" lang="ja-JP" altLang="en-US" dirty="0"/>
          </a:p>
        </p:txBody>
      </p:sp>
      <p:sp>
        <p:nvSpPr>
          <p:cNvPr id="4" name="テキスト ボックス 47"/>
          <p:cNvSpPr txBox="1">
            <a:spLocks noChangeArrowheads="1"/>
          </p:cNvSpPr>
          <p:nvPr/>
        </p:nvSpPr>
        <p:spPr bwMode="auto">
          <a:xfrm>
            <a:off x="349979" y="1293912"/>
            <a:ext cx="9793410" cy="1708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1pPr>
            <a:lvl2pPr marL="742950" indent="-285750"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2pPr>
            <a:lvl3pPr marL="1143000" indent="-228600"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3pPr>
            <a:lvl4pPr marL="1600200" indent="-228600"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4pPr>
            <a:lvl5pPr marL="2057400" indent="-228600"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5pPr>
            <a:lvl6pPr marL="2514600" indent="-228600" eaLnBrk="0" fontAlgn="base" hangingPunct="0">
              <a:spcBef>
                <a:spcPct val="0"/>
              </a:spcBef>
              <a:spcAft>
                <a:spcPct val="0"/>
              </a:spcAft>
              <a:defRPr kumimoji="1" sz="1300">
                <a:solidFill>
                  <a:schemeClr val="tx1"/>
                </a:solidFill>
                <a:latin typeface="HGP創英角ｺﾞｼｯｸUB" panose="020B0900000000000000" pitchFamily="50" charset="-128"/>
                <a:ea typeface="HGP創英角ｺﾞｼｯｸUB" panose="020B0900000000000000" pitchFamily="50" charset="-128"/>
              </a:defRPr>
            </a:lvl6pPr>
            <a:lvl7pPr marL="2971800" indent="-228600" eaLnBrk="0" fontAlgn="base" hangingPunct="0">
              <a:spcBef>
                <a:spcPct val="0"/>
              </a:spcBef>
              <a:spcAft>
                <a:spcPct val="0"/>
              </a:spcAft>
              <a:defRPr kumimoji="1" sz="1300">
                <a:solidFill>
                  <a:schemeClr val="tx1"/>
                </a:solidFill>
                <a:latin typeface="HGP創英角ｺﾞｼｯｸUB" panose="020B0900000000000000" pitchFamily="50" charset="-128"/>
                <a:ea typeface="HGP創英角ｺﾞｼｯｸUB" panose="020B0900000000000000" pitchFamily="50" charset="-128"/>
              </a:defRPr>
            </a:lvl7pPr>
            <a:lvl8pPr marL="3429000" indent="-228600" eaLnBrk="0" fontAlgn="base" hangingPunct="0">
              <a:spcBef>
                <a:spcPct val="0"/>
              </a:spcBef>
              <a:spcAft>
                <a:spcPct val="0"/>
              </a:spcAft>
              <a:defRPr kumimoji="1" sz="1300">
                <a:solidFill>
                  <a:schemeClr val="tx1"/>
                </a:solidFill>
                <a:latin typeface="HGP創英角ｺﾞｼｯｸUB" panose="020B0900000000000000" pitchFamily="50" charset="-128"/>
                <a:ea typeface="HGP創英角ｺﾞｼｯｸUB" panose="020B0900000000000000" pitchFamily="50" charset="-128"/>
              </a:defRPr>
            </a:lvl8pPr>
            <a:lvl9pPr marL="3886200" indent="-228600" eaLnBrk="0" fontAlgn="base" hangingPunct="0">
              <a:spcBef>
                <a:spcPct val="0"/>
              </a:spcBef>
              <a:spcAft>
                <a:spcPct val="0"/>
              </a:spcAft>
              <a:defRPr kumimoji="1" sz="1300">
                <a:solidFill>
                  <a:schemeClr val="tx1"/>
                </a:solidFill>
                <a:latin typeface="HGP創英角ｺﾞｼｯｸUB" panose="020B0900000000000000" pitchFamily="50" charset="-128"/>
                <a:ea typeface="HGP創英角ｺﾞｼｯｸUB" panose="020B0900000000000000" pitchFamily="50" charset="-128"/>
              </a:defRPr>
            </a:lvl9pPr>
          </a:lstStyle>
          <a:p>
            <a:pPr eaLnBrk="1" hangingPunct="1">
              <a:spcBef>
                <a:spcPts val="600"/>
              </a:spcBef>
              <a:defRPr/>
            </a:pPr>
            <a:r>
              <a:rPr lang="ja-JP" altLang="en-US" sz="2800" b="1" dirty="0">
                <a:solidFill>
                  <a:srgbClr val="000000"/>
                </a:solidFill>
                <a:latin typeface="Meiryo UI" panose="020B0604030504040204" pitchFamily="50" charset="-128"/>
                <a:ea typeface="Meiryo UI" panose="020B0604030504040204" pitchFamily="50" charset="-128"/>
              </a:rPr>
              <a:t>（必須事項）</a:t>
            </a:r>
            <a:endParaRPr lang="en-US" altLang="ja-JP" sz="2800" b="1" dirty="0">
              <a:solidFill>
                <a:srgbClr val="000000"/>
              </a:solidFill>
              <a:latin typeface="Meiryo UI" panose="020B0604030504040204" pitchFamily="50" charset="-128"/>
              <a:ea typeface="Meiryo UI" panose="020B0604030504040204" pitchFamily="50" charset="-128"/>
            </a:endParaRPr>
          </a:p>
          <a:p>
            <a:pPr marL="457200" indent="-457200">
              <a:spcBef>
                <a:spcPts val="600"/>
              </a:spcBef>
              <a:buClr>
                <a:schemeClr val="tx1"/>
              </a:buClr>
              <a:buFont typeface="Wingdings" pitchFamily="2" charset="2"/>
              <a:buChar char="Ø"/>
              <a:defRPr/>
            </a:pPr>
            <a:r>
              <a:rPr lang="ja-JP" altLang="en-US" sz="2400" dirty="0">
                <a:latin typeface="Meiryo UI" panose="020B0604030504040204" pitchFamily="50" charset="-128"/>
                <a:ea typeface="Meiryo UI" panose="020B0604030504040204" pitchFamily="50" charset="-128"/>
              </a:rPr>
              <a:t>企業は、セクター別ガイダンスが公開されてから遅くとも</a:t>
            </a:r>
            <a:r>
              <a:rPr lang="en-US" altLang="ja-JP" sz="2400" dirty="0">
                <a:latin typeface="Meiryo UI" panose="020B0604030504040204" pitchFamily="50" charset="-128"/>
                <a:ea typeface="Meiryo UI" panose="020B0604030504040204" pitchFamily="50" charset="-128"/>
              </a:rPr>
              <a:t>6</a:t>
            </a:r>
            <a:r>
              <a:rPr lang="ja-JP" altLang="en-US" sz="2400" dirty="0">
                <a:latin typeface="Meiryo UI" panose="020B0604030504040204" pitchFamily="50" charset="-128"/>
                <a:ea typeface="Meiryo UI" panose="020B0604030504040204" pitchFamily="50" charset="-128"/>
              </a:rPr>
              <a:t>か月経過後については、該当するセクター別手法やガイダンスに示された目標設定の際の要求事項や最低限の削減水準について、必ず遵守しなくてはならない。</a:t>
            </a:r>
            <a:endParaRPr lang="en-US" altLang="ja-JP" sz="2400" dirty="0">
              <a:latin typeface="Meiryo UI" panose="020B0604030504040204" pitchFamily="50" charset="-128"/>
              <a:ea typeface="Meiryo UI" panose="020B0604030504040204" pitchFamily="50" charset="-128"/>
            </a:endParaRPr>
          </a:p>
        </p:txBody>
      </p:sp>
      <p:sp>
        <p:nvSpPr>
          <p:cNvPr id="6" name="テキスト ボックス 5"/>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科学に基づく目標（</a:t>
            </a:r>
            <a:r>
              <a:rPr lang="en-US" altLang="ja-JP" sz="900" dirty="0">
                <a:solidFill>
                  <a:srgbClr val="000000"/>
                </a:solidFill>
                <a:latin typeface="Meiryo UI" pitchFamily="50" charset="-128"/>
                <a:ea typeface="Meiryo UI" pitchFamily="50" charset="-128"/>
                <a:cs typeface="Meiryo UI" pitchFamily="50" charset="-128"/>
              </a:rPr>
              <a:t>SBT</a:t>
            </a:r>
            <a:r>
              <a:rPr lang="ja-JP" altLang="en-US" sz="900" dirty="0">
                <a:solidFill>
                  <a:srgbClr val="000000"/>
                </a:solidFill>
                <a:latin typeface="Meiryo UI" pitchFamily="50" charset="-128"/>
                <a:ea typeface="Meiryo UI" pitchFamily="50" charset="-128"/>
                <a:cs typeface="Meiryo UI" pitchFamily="50" charset="-128"/>
              </a:rPr>
              <a:t>）要件と推奨事項 バージョン</a:t>
            </a:r>
            <a:r>
              <a:rPr lang="en-US" altLang="ja-JP" sz="900" dirty="0">
                <a:solidFill>
                  <a:srgbClr val="000000"/>
                </a:solidFill>
                <a:latin typeface="Meiryo UI" pitchFamily="50" charset="-128"/>
                <a:ea typeface="Meiryo UI" pitchFamily="50" charset="-128"/>
                <a:cs typeface="Meiryo UI" pitchFamily="50" charset="-128"/>
              </a:rPr>
              <a:t>5.0</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https://sciencebasedtargets.org/resources/files/SBTi-criteria-JP</a:t>
            </a:r>
            <a:r>
              <a:rPr lang="en-US" altLang="ja-JP" sz="900" dirty="0">
                <a:solidFill>
                  <a:srgbClr val="000000"/>
                </a:solidFill>
                <a:latin typeface="Meiryo UI" pitchFamily="50" charset="-128"/>
                <a:ea typeface="Meiryo UI" pitchFamily="50" charset="-128"/>
                <a:cs typeface="Meiryo UI" pitchFamily="50" charset="-128"/>
              </a:rPr>
              <a:t>.pdf</a:t>
            </a:r>
            <a:r>
              <a:rPr lang="ja-JP" altLang="en-US" sz="900" dirty="0">
                <a:solidFill>
                  <a:srgbClr val="000000"/>
                </a:solidFill>
                <a:latin typeface="Meiryo UI" pitchFamily="50" charset="-128"/>
                <a:ea typeface="Meiryo UI" pitchFamily="50" charset="-128"/>
                <a:cs typeface="Meiryo UI" pitchFamily="50" charset="-128"/>
              </a:rPr>
              <a:t>）より作成</a:t>
            </a:r>
          </a:p>
        </p:txBody>
      </p:sp>
    </p:spTree>
    <p:extLst>
      <p:ext uri="{BB962C8B-B14F-4D97-AF65-F5344CB8AC3E}">
        <p14:creationId xmlns:p14="http://schemas.microsoft.com/office/powerpoint/2010/main" val="2689118280"/>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SBT</a:t>
            </a:r>
            <a:r>
              <a:rPr kumimoji="1" lang="ja-JP" altLang="en-US" dirty="0"/>
              <a:t>の基本要件　</a:t>
            </a:r>
            <a:r>
              <a:rPr lang="en-US" altLang="ja-JP" dirty="0"/>
              <a:t>7.</a:t>
            </a:r>
            <a:r>
              <a:rPr lang="ja-JP" altLang="en-US" dirty="0"/>
              <a:t>報告と</a:t>
            </a:r>
            <a:r>
              <a:rPr lang="ja-JP" altLang="en-US"/>
              <a:t>再計算 </a:t>
            </a:r>
            <a:r>
              <a:rPr lang="en-US" altLang="ja-JP"/>
              <a:t>1/2</a:t>
            </a:r>
            <a:endParaRPr kumimoji="1" lang="ja-JP" altLang="en-US" dirty="0"/>
          </a:p>
        </p:txBody>
      </p:sp>
      <p:sp>
        <p:nvSpPr>
          <p:cNvPr id="4" name="テキスト ボックス 47"/>
          <p:cNvSpPr txBox="1">
            <a:spLocks noChangeArrowheads="1"/>
          </p:cNvSpPr>
          <p:nvPr/>
        </p:nvSpPr>
        <p:spPr bwMode="auto">
          <a:xfrm>
            <a:off x="349979" y="1293912"/>
            <a:ext cx="9793410" cy="518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1pPr>
            <a:lvl2pPr marL="742950" indent="-285750"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2pPr>
            <a:lvl3pPr marL="1143000" indent="-228600"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3pPr>
            <a:lvl4pPr marL="1600200" indent="-228600"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4pPr>
            <a:lvl5pPr marL="2057400" indent="-228600"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5pPr>
            <a:lvl6pPr marL="2514600" indent="-228600" eaLnBrk="0" fontAlgn="base" hangingPunct="0">
              <a:spcBef>
                <a:spcPct val="0"/>
              </a:spcBef>
              <a:spcAft>
                <a:spcPct val="0"/>
              </a:spcAft>
              <a:defRPr kumimoji="1" sz="1300">
                <a:solidFill>
                  <a:schemeClr val="tx1"/>
                </a:solidFill>
                <a:latin typeface="HGP創英角ｺﾞｼｯｸUB" panose="020B0900000000000000" pitchFamily="50" charset="-128"/>
                <a:ea typeface="HGP創英角ｺﾞｼｯｸUB" panose="020B0900000000000000" pitchFamily="50" charset="-128"/>
              </a:defRPr>
            </a:lvl6pPr>
            <a:lvl7pPr marL="2971800" indent="-228600" eaLnBrk="0" fontAlgn="base" hangingPunct="0">
              <a:spcBef>
                <a:spcPct val="0"/>
              </a:spcBef>
              <a:spcAft>
                <a:spcPct val="0"/>
              </a:spcAft>
              <a:defRPr kumimoji="1" sz="1300">
                <a:solidFill>
                  <a:schemeClr val="tx1"/>
                </a:solidFill>
                <a:latin typeface="HGP創英角ｺﾞｼｯｸUB" panose="020B0900000000000000" pitchFamily="50" charset="-128"/>
                <a:ea typeface="HGP創英角ｺﾞｼｯｸUB" panose="020B0900000000000000" pitchFamily="50" charset="-128"/>
              </a:defRPr>
            </a:lvl7pPr>
            <a:lvl8pPr marL="3429000" indent="-228600" eaLnBrk="0" fontAlgn="base" hangingPunct="0">
              <a:spcBef>
                <a:spcPct val="0"/>
              </a:spcBef>
              <a:spcAft>
                <a:spcPct val="0"/>
              </a:spcAft>
              <a:defRPr kumimoji="1" sz="1300">
                <a:solidFill>
                  <a:schemeClr val="tx1"/>
                </a:solidFill>
                <a:latin typeface="HGP創英角ｺﾞｼｯｸUB" panose="020B0900000000000000" pitchFamily="50" charset="-128"/>
                <a:ea typeface="HGP創英角ｺﾞｼｯｸUB" panose="020B0900000000000000" pitchFamily="50" charset="-128"/>
              </a:defRPr>
            </a:lvl8pPr>
            <a:lvl9pPr marL="3886200" indent="-228600" eaLnBrk="0" fontAlgn="base" hangingPunct="0">
              <a:spcBef>
                <a:spcPct val="0"/>
              </a:spcBef>
              <a:spcAft>
                <a:spcPct val="0"/>
              </a:spcAft>
              <a:defRPr kumimoji="1" sz="1300">
                <a:solidFill>
                  <a:schemeClr val="tx1"/>
                </a:solidFill>
                <a:latin typeface="HGP創英角ｺﾞｼｯｸUB" panose="020B0900000000000000" pitchFamily="50" charset="-128"/>
                <a:ea typeface="HGP創英角ｺﾞｼｯｸUB" panose="020B0900000000000000" pitchFamily="50" charset="-128"/>
              </a:defRPr>
            </a:lvl9pPr>
          </a:lstStyle>
          <a:p>
            <a:pPr eaLnBrk="1" hangingPunct="1">
              <a:spcBef>
                <a:spcPts val="600"/>
              </a:spcBef>
              <a:defRPr/>
            </a:pPr>
            <a:r>
              <a:rPr lang="ja-JP" altLang="en-US" sz="2800" b="1" dirty="0">
                <a:solidFill>
                  <a:srgbClr val="000000"/>
                </a:solidFill>
                <a:latin typeface="Meiryo UI" panose="020B0604030504040204" pitchFamily="50" charset="-128"/>
                <a:ea typeface="Meiryo UI" panose="020B0604030504040204" pitchFamily="50" charset="-128"/>
              </a:rPr>
              <a:t>（必須事項）</a:t>
            </a:r>
            <a:endParaRPr lang="en-US" altLang="ja-JP" sz="2800" b="1" dirty="0">
              <a:solidFill>
                <a:srgbClr val="000000"/>
              </a:solidFill>
              <a:latin typeface="Meiryo UI" panose="020B0604030504040204" pitchFamily="50" charset="-128"/>
              <a:ea typeface="Meiryo UI" panose="020B0604030504040204" pitchFamily="50" charset="-128"/>
            </a:endParaRPr>
          </a:p>
          <a:p>
            <a:pPr marL="457200" indent="-457200">
              <a:spcBef>
                <a:spcPts val="600"/>
              </a:spcBef>
              <a:buClr>
                <a:schemeClr val="tx1"/>
              </a:buClr>
              <a:buFont typeface="Wingdings" pitchFamily="2" charset="2"/>
              <a:buChar char="Ø"/>
              <a:defRPr/>
            </a:pPr>
            <a:r>
              <a:rPr lang="ja-JP" altLang="en-US" sz="2400" dirty="0">
                <a:latin typeface="Meiryo UI" panose="020B0604030504040204" pitchFamily="50" charset="-128"/>
                <a:ea typeface="Meiryo UI" panose="020B0604030504040204" pitchFamily="50" charset="-128"/>
              </a:rPr>
              <a:t>企業は企業全体の</a:t>
            </a:r>
            <a:r>
              <a:rPr lang="en-US" altLang="ja-JP" sz="2400" dirty="0">
                <a:latin typeface="Meiryo UI" panose="020B0604030504040204" pitchFamily="50" charset="-128"/>
                <a:ea typeface="Meiryo UI" panose="020B0604030504040204" pitchFamily="50" charset="-128"/>
              </a:rPr>
              <a:t>GHG</a:t>
            </a:r>
            <a:r>
              <a:rPr lang="ja-JP" altLang="en-US" sz="2400" dirty="0">
                <a:latin typeface="Meiryo UI" panose="020B0604030504040204" pitchFamily="50" charset="-128"/>
                <a:ea typeface="Meiryo UI" panose="020B0604030504040204" pitchFamily="50" charset="-128"/>
              </a:rPr>
              <a:t>排出量インベントリと公表した目標に対する</a:t>
            </a:r>
            <a:r>
              <a:rPr lang="ja-JP" altLang="en-US" sz="2400" b="1" dirty="0">
                <a:solidFill>
                  <a:srgbClr val="FF0000"/>
                </a:solidFill>
                <a:latin typeface="Meiryo UI" panose="020B0604030504040204" pitchFamily="50" charset="-128"/>
                <a:ea typeface="Meiryo UI" panose="020B0604030504040204" pitchFamily="50" charset="-128"/>
              </a:rPr>
              <a:t>進捗を年に</a:t>
            </a:r>
            <a:r>
              <a:rPr lang="en-US" altLang="ja-JP" sz="2400" b="1" dirty="0">
                <a:solidFill>
                  <a:srgbClr val="FF0000"/>
                </a:solidFill>
                <a:latin typeface="Meiryo UI" panose="020B0604030504040204" pitchFamily="50" charset="-128"/>
                <a:ea typeface="Meiryo UI" panose="020B0604030504040204" pitchFamily="50" charset="-128"/>
              </a:rPr>
              <a:t>1</a:t>
            </a:r>
            <a:r>
              <a:rPr lang="ja-JP" altLang="en-US" sz="2400" b="1" dirty="0">
                <a:solidFill>
                  <a:srgbClr val="FF0000"/>
                </a:solidFill>
                <a:latin typeface="Meiryo UI" panose="020B0604030504040204" pitchFamily="50" charset="-128"/>
                <a:ea typeface="Meiryo UI" panose="020B0604030504040204" pitchFamily="50" charset="-128"/>
              </a:rPr>
              <a:t>度報告</a:t>
            </a:r>
            <a:r>
              <a:rPr lang="ja-JP" altLang="en-US" sz="2400" dirty="0">
                <a:latin typeface="Meiryo UI" panose="020B0604030504040204" pitchFamily="50" charset="-128"/>
                <a:ea typeface="Meiryo UI" panose="020B0604030504040204" pitchFamily="50" charset="-128"/>
              </a:rPr>
              <a:t>しなくてはいけない。</a:t>
            </a:r>
            <a:endParaRPr lang="en-US" altLang="ja-JP" sz="2400" dirty="0">
              <a:latin typeface="Meiryo UI" panose="020B0604030504040204" pitchFamily="50" charset="-128"/>
              <a:ea typeface="Meiryo UI" panose="020B0604030504040204" pitchFamily="50" charset="-128"/>
            </a:endParaRPr>
          </a:p>
          <a:p>
            <a:pPr marL="457200" indent="-457200">
              <a:spcBef>
                <a:spcPts val="600"/>
              </a:spcBef>
              <a:buClr>
                <a:schemeClr val="tx1"/>
              </a:buClr>
              <a:buFont typeface="Wingdings" pitchFamily="2" charset="2"/>
              <a:buChar char="Ø"/>
              <a:defRPr/>
            </a:pPr>
            <a:r>
              <a:rPr lang="ja-JP" altLang="en-US" sz="2400" dirty="0">
                <a:latin typeface="Meiryo UI" panose="020B0604030504040204" pitchFamily="50" charset="-128"/>
                <a:ea typeface="Meiryo UI" panose="020B0604030504040204" pitchFamily="50" charset="-128"/>
              </a:rPr>
              <a:t>最新の気候科学とベストプラクティスとの整合性を確実にするために、最低</a:t>
            </a:r>
            <a:r>
              <a:rPr lang="en-US" altLang="ja-JP" sz="2400" b="1" dirty="0">
                <a:solidFill>
                  <a:srgbClr val="FF0000"/>
                </a:solidFill>
                <a:latin typeface="Meiryo UI" panose="020B0604030504040204" pitchFamily="50" charset="-128"/>
                <a:ea typeface="Meiryo UI" panose="020B0604030504040204" pitchFamily="50" charset="-128"/>
              </a:rPr>
              <a:t>5</a:t>
            </a:r>
            <a:r>
              <a:rPr lang="ja-JP" altLang="en-US" sz="2400" b="1" dirty="0">
                <a:solidFill>
                  <a:srgbClr val="FF0000"/>
                </a:solidFill>
                <a:latin typeface="Meiryo UI" panose="020B0604030504040204" pitchFamily="50" charset="-128"/>
                <a:ea typeface="Meiryo UI" panose="020B0604030504040204" pitchFamily="50" charset="-128"/>
              </a:rPr>
              <a:t>年ごとに目標の見直しを行い</a:t>
            </a:r>
            <a:r>
              <a:rPr lang="ja-JP" altLang="en-US" sz="2400" dirty="0">
                <a:latin typeface="Meiryo UI" panose="020B0604030504040204" pitchFamily="50" charset="-128"/>
                <a:ea typeface="Meiryo UI" panose="020B0604030504040204" pitchFamily="50" charset="-128"/>
              </a:rPr>
              <a:t>、必要に応じて再計算、再検証を受けなければならない。</a:t>
            </a:r>
            <a:r>
              <a:rPr lang="en-US" altLang="ja-JP" sz="2400" dirty="0">
                <a:latin typeface="Meiryo UI" panose="020B0604030504040204" pitchFamily="50" charset="-128"/>
                <a:ea typeface="Meiryo UI" panose="020B0604030504040204" pitchFamily="50" charset="-128"/>
              </a:rPr>
              <a:t>2020</a:t>
            </a:r>
            <a:r>
              <a:rPr lang="ja-JP" altLang="en-US" sz="2400" dirty="0">
                <a:latin typeface="Meiryo UI" panose="020B0604030504040204" pitchFamily="50" charset="-128"/>
                <a:ea typeface="Meiryo UI" panose="020B0604030504040204" pitchFamily="50" charset="-128"/>
              </a:rPr>
              <a:t>年までに承認された目標を持つ企業は、最長でも</a:t>
            </a:r>
            <a:r>
              <a:rPr lang="en-US" altLang="ja-JP" sz="2400" dirty="0">
                <a:latin typeface="Meiryo UI" panose="020B0604030504040204" pitchFamily="50" charset="-128"/>
                <a:ea typeface="Meiryo UI" panose="020B0604030504040204" pitchFamily="50" charset="-128"/>
              </a:rPr>
              <a:t>2025</a:t>
            </a:r>
            <a:r>
              <a:rPr lang="ja-JP" altLang="en-US" sz="2400" dirty="0">
                <a:latin typeface="Meiryo UI" panose="020B0604030504040204" pitchFamily="50" charset="-128"/>
                <a:ea typeface="Meiryo UI" panose="020B0604030504040204" pitchFamily="50" charset="-128"/>
              </a:rPr>
              <a:t>年までに再検証をしなければならない。再計算が必要な、既に承認された目標を持つ企業は、再提出時に適用可能な最新の基準に従わなければならない。</a:t>
            </a:r>
            <a:endParaRPr lang="en-US" altLang="ja-JP" sz="2400" dirty="0">
              <a:latin typeface="Meiryo UI" panose="020B0604030504040204" pitchFamily="50" charset="-128"/>
              <a:ea typeface="Meiryo UI" panose="020B0604030504040204" pitchFamily="50" charset="-128"/>
            </a:endParaRPr>
          </a:p>
          <a:p>
            <a:pPr marL="457200" indent="-457200">
              <a:spcBef>
                <a:spcPts val="600"/>
              </a:spcBef>
              <a:buClr>
                <a:schemeClr val="tx1"/>
              </a:buClr>
              <a:buFont typeface="Wingdings" pitchFamily="2" charset="2"/>
              <a:buChar char="Ø"/>
              <a:defRPr/>
            </a:pPr>
            <a:r>
              <a:rPr lang="ja-JP" altLang="en-US" sz="2400" dirty="0">
                <a:latin typeface="Meiryo UI" panose="020B0604030504040204" pitchFamily="50" charset="-128"/>
                <a:ea typeface="Meiryo UI" panose="020B0604030504040204" pitchFamily="50" charset="-128"/>
              </a:rPr>
              <a:t>目標が承認された企業は、承認日から</a:t>
            </a:r>
            <a:r>
              <a:rPr lang="en-US" altLang="ja-JP" sz="2400" dirty="0">
                <a:latin typeface="Meiryo UI" panose="020B0604030504040204" pitchFamily="50" charset="-128"/>
                <a:ea typeface="Meiryo UI" panose="020B0604030504040204" pitchFamily="50" charset="-128"/>
              </a:rPr>
              <a:t>6</a:t>
            </a:r>
            <a:r>
              <a:rPr lang="ja-JP" altLang="en-US" sz="2400" dirty="0">
                <a:latin typeface="Meiryo UI" panose="020B0604030504040204" pitchFamily="50" charset="-128"/>
                <a:ea typeface="Meiryo UI" panose="020B0604030504040204" pitchFamily="50" charset="-128"/>
              </a:rPr>
              <a:t>ヵ月以内に</a:t>
            </a:r>
            <a:r>
              <a:rPr lang="en-US" altLang="ja-JP" sz="2400" dirty="0" err="1">
                <a:latin typeface="Meiryo UI" panose="020B0604030504040204" pitchFamily="50" charset="-128"/>
                <a:ea typeface="Meiryo UI" panose="020B0604030504040204" pitchFamily="50" charset="-128"/>
              </a:rPr>
              <a:t>SBTi</a:t>
            </a:r>
            <a:r>
              <a:rPr lang="en-US" altLang="ja-JP" sz="2400" dirty="0">
                <a:latin typeface="Meiryo UI" panose="020B0604030504040204" pitchFamily="50" charset="-128"/>
                <a:ea typeface="Meiryo UI" panose="020B0604030504040204" pitchFamily="50" charset="-128"/>
              </a:rPr>
              <a:t> </a:t>
            </a:r>
            <a:r>
              <a:rPr lang="ja-JP" altLang="en-US" sz="2400" dirty="0">
                <a:latin typeface="Meiryo UI" panose="020B0604030504040204" pitchFamily="50" charset="-128"/>
                <a:ea typeface="Meiryo UI" panose="020B0604030504040204" pitchFamily="50" charset="-128"/>
              </a:rPr>
              <a:t>ウェブサイトで目標を公開する必要がある。他の公開時期について</a:t>
            </a:r>
            <a:r>
              <a:rPr lang="en-US" altLang="ja-JP" sz="2400" dirty="0" err="1">
                <a:latin typeface="Meiryo UI" panose="020B0604030504040204" pitchFamily="50" charset="-128"/>
                <a:ea typeface="Meiryo UI" panose="020B0604030504040204" pitchFamily="50" charset="-128"/>
              </a:rPr>
              <a:t>SBTi</a:t>
            </a:r>
            <a:r>
              <a:rPr lang="ja-JP" altLang="en-US" sz="2400" dirty="0">
                <a:latin typeface="Meiryo UI" panose="020B0604030504040204" pitchFamily="50" charset="-128"/>
                <a:ea typeface="Meiryo UI" panose="020B0604030504040204" pitchFamily="50" charset="-128"/>
              </a:rPr>
              <a:t>との合意がされていない限り、</a:t>
            </a:r>
            <a:r>
              <a:rPr lang="en-US" altLang="ja-JP" sz="2400" dirty="0">
                <a:latin typeface="Meiryo UI" panose="020B0604030504040204" pitchFamily="50" charset="-128"/>
                <a:ea typeface="Meiryo UI" panose="020B0604030504040204" pitchFamily="50" charset="-128"/>
              </a:rPr>
              <a:t>6</a:t>
            </a:r>
            <a:r>
              <a:rPr lang="ja-JP" altLang="en-US" sz="2400" dirty="0">
                <a:latin typeface="Meiryo UI" panose="020B0604030504040204" pitchFamily="50" charset="-128"/>
                <a:ea typeface="Meiryo UI" panose="020B0604030504040204" pitchFamily="50" charset="-128"/>
              </a:rPr>
              <a:t>カ月後に発表されていない目標は再度承認プロセスを経なければならない。</a:t>
            </a:r>
          </a:p>
        </p:txBody>
      </p:sp>
      <p:sp>
        <p:nvSpPr>
          <p:cNvPr id="6" name="テキスト ボックス 5"/>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科学に基づく目標（</a:t>
            </a:r>
            <a:r>
              <a:rPr lang="en-US" altLang="ja-JP" sz="900" dirty="0">
                <a:solidFill>
                  <a:srgbClr val="000000"/>
                </a:solidFill>
                <a:latin typeface="Meiryo UI" pitchFamily="50" charset="-128"/>
                <a:ea typeface="Meiryo UI" pitchFamily="50" charset="-128"/>
                <a:cs typeface="Meiryo UI" pitchFamily="50" charset="-128"/>
              </a:rPr>
              <a:t>SBT</a:t>
            </a:r>
            <a:r>
              <a:rPr lang="ja-JP" altLang="en-US" sz="900" dirty="0">
                <a:solidFill>
                  <a:srgbClr val="000000"/>
                </a:solidFill>
                <a:latin typeface="Meiryo UI" pitchFamily="50" charset="-128"/>
                <a:ea typeface="Meiryo UI" pitchFamily="50" charset="-128"/>
                <a:cs typeface="Meiryo UI" pitchFamily="50" charset="-128"/>
              </a:rPr>
              <a:t>）要件と推奨事項 バージョン</a:t>
            </a:r>
            <a:r>
              <a:rPr lang="en-US" altLang="ja-JP" sz="900" dirty="0">
                <a:solidFill>
                  <a:srgbClr val="000000"/>
                </a:solidFill>
                <a:latin typeface="Meiryo UI" pitchFamily="50" charset="-128"/>
                <a:ea typeface="Meiryo UI" pitchFamily="50" charset="-128"/>
                <a:cs typeface="Meiryo UI" pitchFamily="50" charset="-128"/>
              </a:rPr>
              <a:t>5.0</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https://sciencebasedtargets.org/resources/files/SBTi-criteria-JP</a:t>
            </a:r>
            <a:r>
              <a:rPr lang="en-US" altLang="ja-JP" sz="900" dirty="0">
                <a:solidFill>
                  <a:srgbClr val="000000"/>
                </a:solidFill>
                <a:latin typeface="Meiryo UI" pitchFamily="50" charset="-128"/>
                <a:ea typeface="Meiryo UI" pitchFamily="50" charset="-128"/>
                <a:cs typeface="Meiryo UI" pitchFamily="50" charset="-128"/>
              </a:rPr>
              <a:t>.pdf</a:t>
            </a:r>
            <a:r>
              <a:rPr lang="ja-JP" altLang="en-US" sz="900" dirty="0">
                <a:solidFill>
                  <a:srgbClr val="000000"/>
                </a:solidFill>
                <a:latin typeface="Meiryo UI" pitchFamily="50" charset="-128"/>
                <a:ea typeface="Meiryo UI" pitchFamily="50" charset="-128"/>
                <a:cs typeface="Meiryo UI" pitchFamily="50" charset="-128"/>
              </a:rPr>
              <a:t>）より作成</a:t>
            </a:r>
          </a:p>
        </p:txBody>
      </p:sp>
    </p:spTree>
    <p:extLst>
      <p:ext uri="{BB962C8B-B14F-4D97-AF65-F5344CB8AC3E}">
        <p14:creationId xmlns:p14="http://schemas.microsoft.com/office/powerpoint/2010/main" val="3232413951"/>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SBT</a:t>
            </a:r>
            <a:r>
              <a:rPr kumimoji="1" lang="ja-JP" altLang="en-US" dirty="0"/>
              <a:t>の基本要件　</a:t>
            </a:r>
            <a:r>
              <a:rPr lang="en-US" altLang="ja-JP" dirty="0"/>
              <a:t>7.</a:t>
            </a:r>
            <a:r>
              <a:rPr lang="ja-JP" altLang="en-US" dirty="0"/>
              <a:t>報告と</a:t>
            </a:r>
            <a:r>
              <a:rPr lang="ja-JP" altLang="en-US"/>
              <a:t>再計算 </a:t>
            </a:r>
            <a:r>
              <a:rPr lang="en-US" altLang="ja-JP"/>
              <a:t>2/2</a:t>
            </a:r>
            <a:endParaRPr kumimoji="1" lang="ja-JP" altLang="en-US" dirty="0"/>
          </a:p>
        </p:txBody>
      </p:sp>
      <p:sp>
        <p:nvSpPr>
          <p:cNvPr id="4" name="テキスト ボックス 47"/>
          <p:cNvSpPr txBox="1">
            <a:spLocks noChangeArrowheads="1"/>
          </p:cNvSpPr>
          <p:nvPr/>
        </p:nvSpPr>
        <p:spPr bwMode="auto">
          <a:xfrm>
            <a:off x="349979" y="1293912"/>
            <a:ext cx="9793410" cy="61863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1pPr>
            <a:lvl2pPr marL="742950" indent="-285750"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2pPr>
            <a:lvl3pPr marL="1143000" indent="-228600"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3pPr>
            <a:lvl4pPr marL="1600200" indent="-228600"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4pPr>
            <a:lvl5pPr marL="2057400" indent="-228600" eaLnBrk="0" hangingPunct="0">
              <a:defRPr kumimoji="1" sz="1300">
                <a:solidFill>
                  <a:schemeClr val="tx1"/>
                </a:solidFill>
                <a:latin typeface="HGP創英角ｺﾞｼｯｸUB" panose="020B0900000000000000" pitchFamily="50" charset="-128"/>
                <a:ea typeface="HGP創英角ｺﾞｼｯｸUB" panose="020B0900000000000000" pitchFamily="50" charset="-128"/>
              </a:defRPr>
            </a:lvl5pPr>
            <a:lvl6pPr marL="2514600" indent="-228600" eaLnBrk="0" fontAlgn="base" hangingPunct="0">
              <a:spcBef>
                <a:spcPct val="0"/>
              </a:spcBef>
              <a:spcAft>
                <a:spcPct val="0"/>
              </a:spcAft>
              <a:defRPr kumimoji="1" sz="1300">
                <a:solidFill>
                  <a:schemeClr val="tx1"/>
                </a:solidFill>
                <a:latin typeface="HGP創英角ｺﾞｼｯｸUB" panose="020B0900000000000000" pitchFamily="50" charset="-128"/>
                <a:ea typeface="HGP創英角ｺﾞｼｯｸUB" panose="020B0900000000000000" pitchFamily="50" charset="-128"/>
              </a:defRPr>
            </a:lvl6pPr>
            <a:lvl7pPr marL="2971800" indent="-228600" eaLnBrk="0" fontAlgn="base" hangingPunct="0">
              <a:spcBef>
                <a:spcPct val="0"/>
              </a:spcBef>
              <a:spcAft>
                <a:spcPct val="0"/>
              </a:spcAft>
              <a:defRPr kumimoji="1" sz="1300">
                <a:solidFill>
                  <a:schemeClr val="tx1"/>
                </a:solidFill>
                <a:latin typeface="HGP創英角ｺﾞｼｯｸUB" panose="020B0900000000000000" pitchFamily="50" charset="-128"/>
                <a:ea typeface="HGP創英角ｺﾞｼｯｸUB" panose="020B0900000000000000" pitchFamily="50" charset="-128"/>
              </a:defRPr>
            </a:lvl7pPr>
            <a:lvl8pPr marL="3429000" indent="-228600" eaLnBrk="0" fontAlgn="base" hangingPunct="0">
              <a:spcBef>
                <a:spcPct val="0"/>
              </a:spcBef>
              <a:spcAft>
                <a:spcPct val="0"/>
              </a:spcAft>
              <a:defRPr kumimoji="1" sz="1300">
                <a:solidFill>
                  <a:schemeClr val="tx1"/>
                </a:solidFill>
                <a:latin typeface="HGP創英角ｺﾞｼｯｸUB" panose="020B0900000000000000" pitchFamily="50" charset="-128"/>
                <a:ea typeface="HGP創英角ｺﾞｼｯｸUB" panose="020B0900000000000000" pitchFamily="50" charset="-128"/>
              </a:defRPr>
            </a:lvl8pPr>
            <a:lvl9pPr marL="3886200" indent="-228600" eaLnBrk="0" fontAlgn="base" hangingPunct="0">
              <a:spcBef>
                <a:spcPct val="0"/>
              </a:spcBef>
              <a:spcAft>
                <a:spcPct val="0"/>
              </a:spcAft>
              <a:defRPr kumimoji="1" sz="1300">
                <a:solidFill>
                  <a:schemeClr val="tx1"/>
                </a:solidFill>
                <a:latin typeface="HGP創英角ｺﾞｼｯｸUB" panose="020B0900000000000000" pitchFamily="50" charset="-128"/>
                <a:ea typeface="HGP創英角ｺﾞｼｯｸUB" panose="020B0900000000000000" pitchFamily="50" charset="-128"/>
              </a:defRPr>
            </a:lvl9pPr>
          </a:lstStyle>
          <a:p>
            <a:pPr eaLnBrk="1" hangingPunct="1">
              <a:spcBef>
                <a:spcPts val="600"/>
              </a:spcBef>
              <a:defRPr/>
            </a:pPr>
            <a:r>
              <a:rPr lang="ja-JP" altLang="en-US" sz="2800" dirty="0">
                <a:solidFill>
                  <a:srgbClr val="000000"/>
                </a:solidFill>
                <a:latin typeface="Meiryo UI" panose="020B0604030504040204" pitchFamily="50" charset="-128"/>
                <a:ea typeface="Meiryo UI" panose="020B0604030504040204" pitchFamily="50" charset="-128"/>
              </a:rPr>
              <a:t>（推奨事項）</a:t>
            </a:r>
            <a:endParaRPr lang="en-US" altLang="ja-JP" sz="2800" dirty="0">
              <a:solidFill>
                <a:srgbClr val="000000"/>
              </a:solidFill>
              <a:latin typeface="Meiryo UI" panose="020B0604030504040204" pitchFamily="50" charset="-128"/>
              <a:ea typeface="Meiryo UI" panose="020B0604030504040204" pitchFamily="50" charset="-128"/>
            </a:endParaRPr>
          </a:p>
          <a:p>
            <a:pPr marL="457200" indent="-457200">
              <a:spcBef>
                <a:spcPts val="600"/>
              </a:spcBef>
              <a:buClr>
                <a:schemeClr val="tx1"/>
              </a:buClr>
              <a:buFont typeface="Wingdings" pitchFamily="2" charset="2"/>
              <a:buChar char="Ø"/>
              <a:defRPr/>
            </a:pPr>
            <a:r>
              <a:rPr lang="ja-JP" altLang="en-US" sz="2400" dirty="0">
                <a:latin typeface="Meiryo UI" panose="020B0604030504040204" pitchFamily="50" charset="-128"/>
                <a:ea typeface="Meiryo UI" panose="020B0604030504040204" pitchFamily="50" charset="-128"/>
              </a:rPr>
              <a:t>インベントリや進捗状況の開示場所について、公開である限り特定の要件はない。推奨としては</a:t>
            </a:r>
            <a:r>
              <a:rPr lang="en-US" altLang="ja-JP" sz="2400" dirty="0">
                <a:latin typeface="Meiryo UI" panose="020B0604030504040204" pitchFamily="50" charset="-128"/>
                <a:ea typeface="Meiryo UI" panose="020B0604030504040204" pitchFamily="50" charset="-128"/>
              </a:rPr>
              <a:t>CDP</a:t>
            </a:r>
            <a:r>
              <a:rPr lang="ja-JP" altLang="en-US" sz="2400" dirty="0">
                <a:latin typeface="Meiryo UI" panose="020B0604030504040204" pitchFamily="50" charset="-128"/>
                <a:ea typeface="Meiryo UI" panose="020B0604030504040204" pitchFamily="50" charset="-128"/>
              </a:rPr>
              <a:t>質問書への回答、または年次報告、サステナビリティ報告書、企業のウェブサイトなど。</a:t>
            </a:r>
            <a:endParaRPr lang="en-US" altLang="ja-JP" sz="2400" dirty="0">
              <a:latin typeface="Meiryo UI" panose="020B0604030504040204" pitchFamily="50" charset="-128"/>
              <a:ea typeface="Meiryo UI" panose="020B0604030504040204" pitchFamily="50" charset="-128"/>
            </a:endParaRPr>
          </a:p>
          <a:p>
            <a:pPr marL="457200" indent="-457200">
              <a:spcBef>
                <a:spcPts val="600"/>
              </a:spcBef>
              <a:buClr>
                <a:schemeClr val="tx1"/>
              </a:buClr>
              <a:buFont typeface="Wingdings" pitchFamily="2" charset="2"/>
              <a:buChar char="Ø"/>
              <a:defRPr/>
            </a:pPr>
            <a:r>
              <a:rPr lang="ja-JP" altLang="en-US" sz="2400" b="1" dirty="0">
                <a:solidFill>
                  <a:srgbClr val="FF0000"/>
                </a:solidFill>
                <a:latin typeface="Meiryo UI" panose="020B0604030504040204" pitchFamily="50" charset="-128"/>
                <a:ea typeface="Meiryo UI" panose="020B0604030504040204" pitchFamily="50" charset="-128"/>
              </a:rPr>
              <a:t>既存の目標との関連性や一貫性を損なう可能性がある重大な変更を反映するために、必要に応じて目標を再計算する必要がある。</a:t>
            </a:r>
            <a:r>
              <a:rPr lang="ja-JP" altLang="en-US" sz="2400" dirty="0">
                <a:latin typeface="Meiryo UI" panose="020B0604030504040204" pitchFamily="50" charset="-128"/>
                <a:ea typeface="Meiryo UI" panose="020B0604030504040204" pitchFamily="50" charset="-128"/>
              </a:rPr>
              <a:t>以下の変更は目標の再計算が必要となる一例である。</a:t>
            </a:r>
          </a:p>
          <a:p>
            <a:pPr marL="895350" indent="-457200" eaLnBrk="1" hangingPunct="1">
              <a:spcBef>
                <a:spcPts val="600"/>
              </a:spcBef>
              <a:buClr>
                <a:schemeClr val="tx1"/>
              </a:buClr>
              <a:buFont typeface="Wingdings" panose="05000000000000000000" pitchFamily="2" charset="2"/>
              <a:buChar char="ü"/>
              <a:defRPr/>
            </a:pPr>
            <a:r>
              <a:rPr lang="en-US" altLang="ja-JP" sz="1600" dirty="0">
                <a:solidFill>
                  <a:prstClr val="black"/>
                </a:solidFill>
                <a:latin typeface="Meiryo UI" panose="020B0604030504040204" pitchFamily="50" charset="-128"/>
                <a:ea typeface="Meiryo UI" panose="020B0604030504040204" pitchFamily="50" charset="-128"/>
              </a:rPr>
              <a:t>Scope3</a:t>
            </a:r>
            <a:r>
              <a:rPr lang="ja-JP" altLang="en-US" sz="1600" dirty="0">
                <a:solidFill>
                  <a:prstClr val="black"/>
                </a:solidFill>
                <a:latin typeface="Meiryo UI" panose="020B0604030504040204" pitchFamily="50" charset="-128"/>
                <a:ea typeface="Meiryo UI" panose="020B0604030504040204" pitchFamily="50" charset="-128"/>
              </a:rPr>
              <a:t>排出量が</a:t>
            </a:r>
            <a:r>
              <a:rPr lang="en-US" altLang="ja-JP" sz="1600" dirty="0">
                <a:solidFill>
                  <a:prstClr val="black"/>
                </a:solidFill>
                <a:latin typeface="Meiryo UI" panose="020B0604030504040204" pitchFamily="50" charset="-128"/>
                <a:ea typeface="Meiryo UI" panose="020B0604030504040204" pitchFamily="50" charset="-128"/>
              </a:rPr>
              <a:t>Scope1,2,3</a:t>
            </a:r>
            <a:r>
              <a:rPr lang="ja-JP" altLang="en-US" sz="1600" dirty="0">
                <a:solidFill>
                  <a:prstClr val="black"/>
                </a:solidFill>
                <a:latin typeface="Meiryo UI" panose="020B0604030504040204" pitchFamily="50" charset="-128"/>
                <a:ea typeface="Meiryo UI" panose="020B0604030504040204" pitchFamily="50" charset="-128"/>
              </a:rPr>
              <a:t>合計排出量の</a:t>
            </a:r>
            <a:r>
              <a:rPr lang="en-US" altLang="ja-JP" sz="1600" dirty="0">
                <a:solidFill>
                  <a:prstClr val="black"/>
                </a:solidFill>
                <a:latin typeface="Meiryo UI" panose="020B0604030504040204" pitchFamily="50" charset="-128"/>
                <a:ea typeface="Meiryo UI" panose="020B0604030504040204" pitchFamily="50" charset="-128"/>
              </a:rPr>
              <a:t>40</a:t>
            </a:r>
            <a:r>
              <a:rPr lang="ja-JP" altLang="en-US" sz="1600" dirty="0">
                <a:solidFill>
                  <a:prstClr val="black"/>
                </a:solidFill>
                <a:latin typeface="Meiryo UI" panose="020B0604030504040204" pitchFamily="50" charset="-128"/>
                <a:ea typeface="Meiryo UI" panose="020B0604030504040204" pitchFamily="50" charset="-128"/>
              </a:rPr>
              <a:t>％以上になる</a:t>
            </a:r>
          </a:p>
          <a:p>
            <a:pPr marL="895350" indent="-457200" eaLnBrk="1" hangingPunct="1">
              <a:spcBef>
                <a:spcPts val="600"/>
              </a:spcBef>
              <a:buClr>
                <a:schemeClr val="tx1"/>
              </a:buClr>
              <a:buFont typeface="Wingdings" panose="05000000000000000000" pitchFamily="2" charset="2"/>
              <a:buChar char="ü"/>
              <a:defRPr/>
            </a:pPr>
            <a:r>
              <a:rPr lang="ja-JP" altLang="en-US" sz="1600" dirty="0">
                <a:solidFill>
                  <a:prstClr val="black"/>
                </a:solidFill>
                <a:latin typeface="Meiryo UI" panose="020B0604030504040204" pitchFamily="50" charset="-128"/>
                <a:ea typeface="Meiryo UI" panose="020B0604030504040204" pitchFamily="50" charset="-128"/>
              </a:rPr>
              <a:t>インベントリまたは目標範囲における除外排出量の大幅な変化</a:t>
            </a:r>
          </a:p>
          <a:p>
            <a:pPr marL="895350" indent="-457200" eaLnBrk="1" hangingPunct="1">
              <a:spcBef>
                <a:spcPts val="600"/>
              </a:spcBef>
              <a:buClr>
                <a:schemeClr val="tx1"/>
              </a:buClr>
              <a:buFont typeface="Wingdings" panose="05000000000000000000" pitchFamily="2" charset="2"/>
              <a:buChar char="ü"/>
              <a:defRPr/>
            </a:pPr>
            <a:r>
              <a:rPr lang="ja-JP" altLang="en-US" sz="1600" dirty="0">
                <a:solidFill>
                  <a:prstClr val="black"/>
                </a:solidFill>
                <a:latin typeface="Meiryo UI" panose="020B0604030504040204" pitchFamily="50" charset="-128"/>
                <a:ea typeface="Meiryo UI" panose="020B0604030504040204" pitchFamily="50" charset="-128"/>
              </a:rPr>
              <a:t>企業の構造や活動の大幅な変更</a:t>
            </a:r>
            <a:r>
              <a:rPr lang="en-US" altLang="ja-JP" sz="1600" dirty="0">
                <a:solidFill>
                  <a:prstClr val="black"/>
                </a:solidFill>
                <a:latin typeface="Meiryo UI" panose="020B0604030504040204" pitchFamily="50" charset="-128"/>
                <a:ea typeface="Meiryo UI" panose="020B0604030504040204" pitchFamily="50" charset="-128"/>
              </a:rPr>
              <a:t>(</a:t>
            </a:r>
            <a:r>
              <a:rPr lang="ja-JP" altLang="en-US" sz="1600" dirty="0">
                <a:solidFill>
                  <a:prstClr val="black"/>
                </a:solidFill>
                <a:latin typeface="Meiryo UI" panose="020B0604030504040204" pitchFamily="50" charset="-128"/>
                <a:ea typeface="Meiryo UI" panose="020B0604030504040204" pitchFamily="50" charset="-128"/>
              </a:rPr>
              <a:t>例えば、買収、売却、合併、仕事の企業内部化、外注、商品またはサービス提供の変更）</a:t>
            </a:r>
          </a:p>
          <a:p>
            <a:pPr marL="895350" indent="-457200" eaLnBrk="1" hangingPunct="1">
              <a:spcBef>
                <a:spcPts val="600"/>
              </a:spcBef>
              <a:buClr>
                <a:schemeClr val="tx1"/>
              </a:buClr>
              <a:buFont typeface="Wingdings" panose="05000000000000000000" pitchFamily="2" charset="2"/>
              <a:buChar char="ü"/>
              <a:defRPr/>
            </a:pPr>
            <a:r>
              <a:rPr lang="ja-JP" altLang="en-US" sz="1600" dirty="0">
                <a:solidFill>
                  <a:prstClr val="black"/>
                </a:solidFill>
                <a:latin typeface="Meiryo UI" panose="020B0604030504040204" pitchFamily="50" charset="-128"/>
                <a:ea typeface="Meiryo UI" panose="020B0604030504040204" pitchFamily="50" charset="-128"/>
              </a:rPr>
              <a:t>基準年排出量の大幅な見直しまたは成長予測などの、目標を設定するために利用されたデータの変更（例えば、大規模な間違いを見つけたり、小さな間違いが積み重なって大きな規模の修正になっているもの）</a:t>
            </a:r>
          </a:p>
          <a:p>
            <a:pPr marL="895350" indent="-457200" eaLnBrk="1" hangingPunct="1">
              <a:spcBef>
                <a:spcPts val="600"/>
              </a:spcBef>
              <a:buClr>
                <a:schemeClr val="tx1"/>
              </a:buClr>
              <a:buFont typeface="Wingdings" panose="05000000000000000000" pitchFamily="2" charset="2"/>
              <a:buChar char="ü"/>
              <a:defRPr/>
            </a:pPr>
            <a:r>
              <a:rPr lang="en-US" altLang="ja-JP" sz="1600" dirty="0">
                <a:solidFill>
                  <a:prstClr val="black"/>
                </a:solidFill>
                <a:latin typeface="Meiryo UI" panose="020B0604030504040204" pitchFamily="50" charset="-128"/>
                <a:ea typeface="Meiryo UI" panose="020B0604030504040204" pitchFamily="50" charset="-128"/>
              </a:rPr>
              <a:t>SBT</a:t>
            </a:r>
            <a:r>
              <a:rPr lang="ja-JP" altLang="en-US" sz="1600" dirty="0">
                <a:solidFill>
                  <a:prstClr val="black"/>
                </a:solidFill>
                <a:latin typeface="Meiryo UI" panose="020B0604030504040204" pitchFamily="50" charset="-128"/>
                <a:ea typeface="Meiryo UI" panose="020B0604030504040204" pitchFamily="50" charset="-128"/>
              </a:rPr>
              <a:t>目標を設定する際に使用</a:t>
            </a:r>
            <a:r>
              <a:rPr lang="ja-JP" altLang="en-US" sz="1600">
                <a:solidFill>
                  <a:prstClr val="black"/>
                </a:solidFill>
                <a:latin typeface="Meiryo UI" panose="020B0604030504040204" pitchFamily="50" charset="-128"/>
                <a:ea typeface="Meiryo UI" panose="020B0604030504040204" pitchFamily="50" charset="-128"/>
              </a:rPr>
              <a:t>される予測</a:t>
            </a:r>
            <a:r>
              <a:rPr lang="en-US" altLang="ja-JP" sz="1600">
                <a:solidFill>
                  <a:prstClr val="black"/>
                </a:solidFill>
                <a:latin typeface="Meiryo UI" panose="020B0604030504040204" pitchFamily="50" charset="-128"/>
                <a:ea typeface="Meiryo UI" panose="020B0604030504040204" pitchFamily="50" charset="-128"/>
              </a:rPr>
              <a:t>/</a:t>
            </a:r>
            <a:r>
              <a:rPr lang="ja-JP" altLang="en-US" sz="1600">
                <a:solidFill>
                  <a:prstClr val="black"/>
                </a:solidFill>
                <a:latin typeface="Meiryo UI" panose="020B0604030504040204" pitchFamily="50" charset="-128"/>
                <a:ea typeface="Meiryo UI" panose="020B0604030504040204" pitchFamily="50" charset="-128"/>
              </a:rPr>
              <a:t>前提</a:t>
            </a:r>
            <a:r>
              <a:rPr lang="ja-JP" altLang="en-US" sz="1600" dirty="0">
                <a:solidFill>
                  <a:prstClr val="black"/>
                </a:solidFill>
                <a:latin typeface="Meiryo UI" panose="020B0604030504040204" pitchFamily="50" charset="-128"/>
                <a:ea typeface="Meiryo UI" panose="020B0604030504040204" pitchFamily="50" charset="-128"/>
              </a:rPr>
              <a:t>に対するその他の重要な変更</a:t>
            </a:r>
            <a:endParaRPr lang="en-US" altLang="ja-JP" sz="1600" dirty="0">
              <a:solidFill>
                <a:prstClr val="black"/>
              </a:solidFill>
              <a:latin typeface="Meiryo UI" panose="020B0604030504040204" pitchFamily="50" charset="-128"/>
              <a:ea typeface="Meiryo UI" panose="020B0604030504040204" pitchFamily="50" charset="-128"/>
            </a:endParaRPr>
          </a:p>
          <a:p>
            <a:pPr marL="457200" lvl="0" indent="-457200" eaLnBrk="1" hangingPunct="1">
              <a:spcBef>
                <a:spcPts val="600"/>
              </a:spcBef>
              <a:buClr>
                <a:prstClr val="black"/>
              </a:buClr>
              <a:buFont typeface="Wingdings" pitchFamily="2" charset="2"/>
              <a:buChar char="Ø"/>
              <a:defRPr/>
            </a:pPr>
            <a:r>
              <a:rPr lang="en-US" altLang="ja-JP" sz="2400" dirty="0">
                <a:solidFill>
                  <a:prstClr val="black"/>
                </a:solidFill>
                <a:latin typeface="Meiryo UI" panose="020B0604030504040204" pitchFamily="50" charset="-128"/>
                <a:ea typeface="Meiryo UI" panose="020B0604030504040204" pitchFamily="50" charset="-128"/>
              </a:rPr>
              <a:t>SBT</a:t>
            </a:r>
            <a:r>
              <a:rPr lang="ja-JP" altLang="en-US" sz="2400" dirty="0">
                <a:solidFill>
                  <a:prstClr val="black"/>
                </a:solidFill>
                <a:latin typeface="Meiryo UI" panose="020B0604030504040204" pitchFamily="50" charset="-128"/>
                <a:ea typeface="Meiryo UI" panose="020B0604030504040204" pitchFamily="50" charset="-128"/>
              </a:rPr>
              <a:t>事務局は、企業が毎年目標に関連する予測の有効性を確認することを推奨。重要な変更は</a:t>
            </a:r>
            <a:r>
              <a:rPr lang="en-US" altLang="ja-JP" sz="2400" dirty="0">
                <a:solidFill>
                  <a:prstClr val="black"/>
                </a:solidFill>
                <a:latin typeface="Meiryo UI" panose="020B0604030504040204" pitchFamily="50" charset="-128"/>
                <a:ea typeface="Meiryo UI" panose="020B0604030504040204" pitchFamily="50" charset="-128"/>
              </a:rPr>
              <a:t>SBT</a:t>
            </a:r>
            <a:r>
              <a:rPr lang="ja-JP" altLang="en-US" sz="2400" dirty="0">
                <a:solidFill>
                  <a:prstClr val="black"/>
                </a:solidFill>
                <a:latin typeface="Meiryo UI" panose="020B0604030504040204" pitchFamily="50" charset="-128"/>
                <a:ea typeface="Meiryo UI" panose="020B0604030504040204" pitchFamily="50" charset="-128"/>
              </a:rPr>
              <a:t>事務局に通知し、該当する場合は重大な変更について公表する必要がある。</a:t>
            </a:r>
          </a:p>
        </p:txBody>
      </p:sp>
      <p:sp>
        <p:nvSpPr>
          <p:cNvPr id="6" name="テキスト ボックス 5"/>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科学に基づく目標（</a:t>
            </a:r>
            <a:r>
              <a:rPr lang="en-US" altLang="ja-JP" sz="900" dirty="0">
                <a:solidFill>
                  <a:srgbClr val="000000"/>
                </a:solidFill>
                <a:latin typeface="Meiryo UI" pitchFamily="50" charset="-128"/>
                <a:ea typeface="Meiryo UI" pitchFamily="50" charset="-128"/>
                <a:cs typeface="Meiryo UI" pitchFamily="50" charset="-128"/>
              </a:rPr>
              <a:t>SBT</a:t>
            </a:r>
            <a:r>
              <a:rPr lang="ja-JP" altLang="en-US" sz="900" dirty="0">
                <a:solidFill>
                  <a:srgbClr val="000000"/>
                </a:solidFill>
                <a:latin typeface="Meiryo UI" pitchFamily="50" charset="-128"/>
                <a:ea typeface="Meiryo UI" pitchFamily="50" charset="-128"/>
                <a:cs typeface="Meiryo UI" pitchFamily="50" charset="-128"/>
              </a:rPr>
              <a:t>）要件と推奨事項 バージョン</a:t>
            </a:r>
            <a:r>
              <a:rPr lang="en-US" altLang="ja-JP" sz="900" dirty="0">
                <a:solidFill>
                  <a:srgbClr val="000000"/>
                </a:solidFill>
                <a:latin typeface="Meiryo UI" pitchFamily="50" charset="-128"/>
                <a:ea typeface="Meiryo UI" pitchFamily="50" charset="-128"/>
                <a:cs typeface="Meiryo UI" pitchFamily="50" charset="-128"/>
              </a:rPr>
              <a:t>5.0</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https://sciencebasedtargets.org/resources/files/SBTi-criteria-JP</a:t>
            </a:r>
            <a:r>
              <a:rPr lang="en-US" altLang="ja-JP" sz="900" dirty="0">
                <a:solidFill>
                  <a:srgbClr val="000000"/>
                </a:solidFill>
                <a:latin typeface="Meiryo UI" pitchFamily="50" charset="-128"/>
                <a:ea typeface="Meiryo UI" pitchFamily="50" charset="-128"/>
                <a:cs typeface="Meiryo UI" pitchFamily="50" charset="-128"/>
              </a:rPr>
              <a:t>.pdf</a:t>
            </a:r>
            <a:r>
              <a:rPr lang="ja-JP" altLang="en-US" sz="900" dirty="0">
                <a:solidFill>
                  <a:srgbClr val="000000"/>
                </a:solidFill>
                <a:latin typeface="Meiryo UI" pitchFamily="50" charset="-128"/>
                <a:ea typeface="Meiryo UI" pitchFamily="50" charset="-128"/>
                <a:cs typeface="Meiryo UI" pitchFamily="50" charset="-128"/>
              </a:rPr>
              <a:t>）より作成</a:t>
            </a:r>
          </a:p>
        </p:txBody>
      </p:sp>
    </p:spTree>
    <p:extLst>
      <p:ext uri="{BB962C8B-B14F-4D97-AF65-F5344CB8AC3E}">
        <p14:creationId xmlns:p14="http://schemas.microsoft.com/office/powerpoint/2010/main" val="1812109361"/>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8EFA0E9B-9F04-4296-A40B-CF80463D00D0}"/>
              </a:ext>
            </a:extLst>
          </p:cNvPr>
          <p:cNvSpPr>
            <a:spLocks noGrp="1"/>
          </p:cNvSpPr>
          <p:nvPr>
            <p:ph type="title"/>
          </p:nvPr>
        </p:nvSpPr>
        <p:spPr/>
        <p:txBody>
          <a:bodyPr/>
          <a:lstStyle/>
          <a:p>
            <a:pPr marL="742950" indent="-742950">
              <a:buFont typeface="+mj-lt"/>
              <a:buAutoNum type="arabicPeriod" startAt="8"/>
            </a:pPr>
            <a:r>
              <a:rPr lang="en-US" altLang="ja-JP" dirty="0"/>
              <a:t>SBT</a:t>
            </a:r>
            <a:r>
              <a:rPr lang="ja-JP" altLang="en-US" dirty="0"/>
              <a:t>の設定手法</a:t>
            </a:r>
          </a:p>
        </p:txBody>
      </p:sp>
    </p:spTree>
    <p:extLst>
      <p:ext uri="{BB962C8B-B14F-4D97-AF65-F5344CB8AC3E}">
        <p14:creationId xmlns:p14="http://schemas.microsoft.com/office/powerpoint/2010/main" val="3481882018"/>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SBT</a:t>
            </a:r>
            <a:r>
              <a:rPr kumimoji="1" lang="ja-JP" altLang="en-US" dirty="0"/>
              <a:t>の設定手法</a:t>
            </a:r>
          </a:p>
        </p:txBody>
      </p:sp>
      <p:sp>
        <p:nvSpPr>
          <p:cNvPr id="4" name="コンテンツ プレースホルダー 2"/>
          <p:cNvSpPr>
            <a:spLocks noGrp="1"/>
          </p:cNvSpPr>
          <p:nvPr>
            <p:ph sz="quarter" idx="12"/>
          </p:nvPr>
        </p:nvSpPr>
        <p:spPr>
          <a:xfrm>
            <a:off x="161925" y="1110920"/>
            <a:ext cx="10367963" cy="634941"/>
          </a:xfrm>
        </p:spPr>
        <p:txBody>
          <a:bodyPr/>
          <a:lstStyle/>
          <a:p>
            <a:pPr marL="273050" indent="-273050"/>
            <a:r>
              <a:rPr lang="en-US" altLang="ja-JP" dirty="0"/>
              <a:t>Scope1,2</a:t>
            </a:r>
            <a:r>
              <a:rPr lang="ja-JP" altLang="en-US" dirty="0"/>
              <a:t>の</a:t>
            </a:r>
            <a:r>
              <a:rPr lang="en-US" altLang="ja-JP" dirty="0"/>
              <a:t>SBT</a:t>
            </a:r>
            <a:r>
              <a:rPr lang="ja-JP" altLang="en-US" dirty="0"/>
              <a:t>設定手法として、原則「</a:t>
            </a:r>
            <a:r>
              <a:rPr lang="ja-JP" altLang="en-US" b="1" dirty="0">
                <a:solidFill>
                  <a:srgbClr val="FF0000"/>
                </a:solidFill>
              </a:rPr>
              <a:t>総量削減</a:t>
            </a:r>
            <a:r>
              <a:rPr lang="ja-JP" altLang="en-US" dirty="0"/>
              <a:t>」、「</a:t>
            </a:r>
            <a:r>
              <a:rPr lang="en-US" altLang="ja-JP" b="1" dirty="0">
                <a:solidFill>
                  <a:srgbClr val="FF0000"/>
                </a:solidFill>
              </a:rPr>
              <a:t>SDA</a:t>
            </a:r>
            <a:r>
              <a:rPr lang="ja-JP" altLang="en-US" dirty="0"/>
              <a:t>」の</a:t>
            </a:r>
            <a:r>
              <a:rPr lang="en-US" altLang="ja-JP" dirty="0"/>
              <a:t>2</a:t>
            </a:r>
            <a:r>
              <a:rPr lang="ja-JP" altLang="en-US" dirty="0"/>
              <a:t>手法を推奨している</a:t>
            </a:r>
            <a:endParaRPr lang="en-US" altLang="ja-JP" dirty="0"/>
          </a:p>
        </p:txBody>
      </p:sp>
      <p:graphicFrame>
        <p:nvGraphicFramePr>
          <p:cNvPr id="5" name="表 4"/>
          <p:cNvGraphicFramePr>
            <a:graphicFrameLocks noGrp="1"/>
          </p:cNvGraphicFramePr>
          <p:nvPr>
            <p:extLst>
              <p:ext uri="{D42A27DB-BD31-4B8C-83A1-F6EECF244321}">
                <p14:modId xmlns:p14="http://schemas.microsoft.com/office/powerpoint/2010/main" val="2350583365"/>
              </p:ext>
            </p:extLst>
          </p:nvPr>
        </p:nvGraphicFramePr>
        <p:xfrm>
          <a:off x="488511" y="2145999"/>
          <a:ext cx="9648826" cy="3808118"/>
        </p:xfrm>
        <a:graphic>
          <a:graphicData uri="http://schemas.openxmlformats.org/drawingml/2006/table">
            <a:tbl>
              <a:tblPr firstRow="1" bandRow="1"/>
              <a:tblGrid>
                <a:gridCol w="1979600">
                  <a:extLst>
                    <a:ext uri="{9D8B030D-6E8A-4147-A177-3AD203B41FA5}">
                      <a16:colId xmlns:a16="http://schemas.microsoft.com/office/drawing/2014/main" val="20000"/>
                    </a:ext>
                  </a:extLst>
                </a:gridCol>
                <a:gridCol w="4645013">
                  <a:extLst>
                    <a:ext uri="{9D8B030D-6E8A-4147-A177-3AD203B41FA5}">
                      <a16:colId xmlns:a16="http://schemas.microsoft.com/office/drawing/2014/main" val="20001"/>
                    </a:ext>
                  </a:extLst>
                </a:gridCol>
                <a:gridCol w="864096">
                  <a:extLst>
                    <a:ext uri="{9D8B030D-6E8A-4147-A177-3AD203B41FA5}">
                      <a16:colId xmlns:a16="http://schemas.microsoft.com/office/drawing/2014/main" val="20002"/>
                    </a:ext>
                  </a:extLst>
                </a:gridCol>
                <a:gridCol w="2160117">
                  <a:extLst>
                    <a:ext uri="{9D8B030D-6E8A-4147-A177-3AD203B41FA5}">
                      <a16:colId xmlns:a16="http://schemas.microsoft.com/office/drawing/2014/main" val="20003"/>
                    </a:ext>
                  </a:extLst>
                </a:gridCol>
              </a:tblGrid>
              <a:tr h="455318">
                <a:tc>
                  <a:txBody>
                    <a:bodyPr/>
                    <a:lstStyle>
                      <a:lvl1pPr marL="0" algn="l" defTabSz="914400" rtl="0" eaLnBrk="1" latinLnBrk="0" hangingPunct="1">
                        <a:defRPr kumimoji="1" sz="1800" kern="1200">
                          <a:solidFill>
                            <a:schemeClr val="tx1"/>
                          </a:solidFill>
                          <a:latin typeface="Segoe UI"/>
                          <a:ea typeface="Meiryo UI"/>
                        </a:defRPr>
                      </a:lvl1pPr>
                      <a:lvl2pPr marL="457200" algn="l" defTabSz="914400" rtl="0" eaLnBrk="1" latinLnBrk="0" hangingPunct="1">
                        <a:defRPr kumimoji="1" sz="1800" kern="1200">
                          <a:solidFill>
                            <a:schemeClr val="tx1"/>
                          </a:solidFill>
                          <a:latin typeface="Segoe UI"/>
                          <a:ea typeface="Meiryo UI"/>
                        </a:defRPr>
                      </a:lvl2pPr>
                      <a:lvl3pPr marL="914400" algn="l" defTabSz="914400" rtl="0" eaLnBrk="1" latinLnBrk="0" hangingPunct="1">
                        <a:defRPr kumimoji="1" sz="1800" kern="1200">
                          <a:solidFill>
                            <a:schemeClr val="tx1"/>
                          </a:solidFill>
                          <a:latin typeface="Segoe UI"/>
                          <a:ea typeface="Meiryo UI"/>
                        </a:defRPr>
                      </a:lvl3pPr>
                      <a:lvl4pPr marL="1371600" algn="l" defTabSz="914400" rtl="0" eaLnBrk="1" latinLnBrk="0" hangingPunct="1">
                        <a:defRPr kumimoji="1" sz="1800" kern="1200">
                          <a:solidFill>
                            <a:schemeClr val="tx1"/>
                          </a:solidFill>
                          <a:latin typeface="Segoe UI"/>
                          <a:ea typeface="Meiryo UI"/>
                        </a:defRPr>
                      </a:lvl4pPr>
                      <a:lvl5pPr marL="1828800" algn="l" defTabSz="914400" rtl="0" eaLnBrk="1" latinLnBrk="0" hangingPunct="1">
                        <a:defRPr kumimoji="1" sz="1800" kern="1200">
                          <a:solidFill>
                            <a:schemeClr val="tx1"/>
                          </a:solidFill>
                          <a:latin typeface="Segoe UI"/>
                          <a:ea typeface="Meiryo UI"/>
                        </a:defRPr>
                      </a:lvl5pPr>
                      <a:lvl6pPr marL="2286000" algn="l" defTabSz="914400" rtl="0" eaLnBrk="1" latinLnBrk="0" hangingPunct="1">
                        <a:defRPr kumimoji="1" sz="1800" kern="1200">
                          <a:solidFill>
                            <a:schemeClr val="tx1"/>
                          </a:solidFill>
                          <a:latin typeface="Segoe UI"/>
                          <a:ea typeface="Meiryo UI"/>
                        </a:defRPr>
                      </a:lvl6pPr>
                      <a:lvl7pPr marL="2743200" algn="l" defTabSz="914400" rtl="0" eaLnBrk="1" latinLnBrk="0" hangingPunct="1">
                        <a:defRPr kumimoji="1" sz="1800" kern="1200">
                          <a:solidFill>
                            <a:schemeClr val="tx1"/>
                          </a:solidFill>
                          <a:latin typeface="Segoe UI"/>
                          <a:ea typeface="Meiryo UI"/>
                        </a:defRPr>
                      </a:lvl7pPr>
                      <a:lvl8pPr marL="3200400" algn="l" defTabSz="914400" rtl="0" eaLnBrk="1" latinLnBrk="0" hangingPunct="1">
                        <a:defRPr kumimoji="1" sz="1800" kern="1200">
                          <a:solidFill>
                            <a:schemeClr val="tx1"/>
                          </a:solidFill>
                          <a:latin typeface="Segoe UI"/>
                          <a:ea typeface="Meiryo UI"/>
                        </a:defRPr>
                      </a:lvl8pPr>
                      <a:lvl9pPr marL="3657600" algn="l" defTabSz="914400" rtl="0" eaLnBrk="1" latinLnBrk="0" hangingPunct="1">
                        <a:defRPr kumimoji="1" sz="1800" kern="1200">
                          <a:solidFill>
                            <a:schemeClr val="tx1"/>
                          </a:solidFill>
                          <a:latin typeface="Segoe UI"/>
                          <a:ea typeface="Meiryo UI"/>
                        </a:defRPr>
                      </a:lvl9pPr>
                    </a:lstStyle>
                    <a:p>
                      <a:pPr algn="ctr"/>
                      <a:r>
                        <a:rPr kumimoji="1" lang="ja-JP" altLang="en-US" sz="1800" b="1" dirty="0">
                          <a:latin typeface="Meiryo UI" panose="020B0604030504040204" pitchFamily="50" charset="-128"/>
                          <a:ea typeface="Meiryo UI" panose="020B0604030504040204" pitchFamily="50" charset="-128"/>
                          <a:cs typeface="Meiryo UI" panose="020B0604030504040204" pitchFamily="50" charset="-128"/>
                        </a:rPr>
                        <a:t>手法</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Segoe UI"/>
                          <a:ea typeface="Meiryo UI"/>
                        </a:defRPr>
                      </a:lvl1pPr>
                      <a:lvl2pPr marL="457200" algn="l" defTabSz="914400" rtl="0" eaLnBrk="1" latinLnBrk="0" hangingPunct="1">
                        <a:defRPr kumimoji="1" sz="1800" kern="1200">
                          <a:solidFill>
                            <a:schemeClr val="tx1"/>
                          </a:solidFill>
                          <a:latin typeface="Segoe UI"/>
                          <a:ea typeface="Meiryo UI"/>
                        </a:defRPr>
                      </a:lvl2pPr>
                      <a:lvl3pPr marL="914400" algn="l" defTabSz="914400" rtl="0" eaLnBrk="1" latinLnBrk="0" hangingPunct="1">
                        <a:defRPr kumimoji="1" sz="1800" kern="1200">
                          <a:solidFill>
                            <a:schemeClr val="tx1"/>
                          </a:solidFill>
                          <a:latin typeface="Segoe UI"/>
                          <a:ea typeface="Meiryo UI"/>
                        </a:defRPr>
                      </a:lvl3pPr>
                      <a:lvl4pPr marL="1371600" algn="l" defTabSz="914400" rtl="0" eaLnBrk="1" latinLnBrk="0" hangingPunct="1">
                        <a:defRPr kumimoji="1" sz="1800" kern="1200">
                          <a:solidFill>
                            <a:schemeClr val="tx1"/>
                          </a:solidFill>
                          <a:latin typeface="Segoe UI"/>
                          <a:ea typeface="Meiryo UI"/>
                        </a:defRPr>
                      </a:lvl4pPr>
                      <a:lvl5pPr marL="1828800" algn="l" defTabSz="914400" rtl="0" eaLnBrk="1" latinLnBrk="0" hangingPunct="1">
                        <a:defRPr kumimoji="1" sz="1800" kern="1200">
                          <a:solidFill>
                            <a:schemeClr val="tx1"/>
                          </a:solidFill>
                          <a:latin typeface="Segoe UI"/>
                          <a:ea typeface="Meiryo UI"/>
                        </a:defRPr>
                      </a:lvl5pPr>
                      <a:lvl6pPr marL="2286000" algn="l" defTabSz="914400" rtl="0" eaLnBrk="1" latinLnBrk="0" hangingPunct="1">
                        <a:defRPr kumimoji="1" sz="1800" kern="1200">
                          <a:solidFill>
                            <a:schemeClr val="tx1"/>
                          </a:solidFill>
                          <a:latin typeface="Segoe UI"/>
                          <a:ea typeface="Meiryo UI"/>
                        </a:defRPr>
                      </a:lvl6pPr>
                      <a:lvl7pPr marL="2743200" algn="l" defTabSz="914400" rtl="0" eaLnBrk="1" latinLnBrk="0" hangingPunct="1">
                        <a:defRPr kumimoji="1" sz="1800" kern="1200">
                          <a:solidFill>
                            <a:schemeClr val="tx1"/>
                          </a:solidFill>
                          <a:latin typeface="Segoe UI"/>
                          <a:ea typeface="Meiryo UI"/>
                        </a:defRPr>
                      </a:lvl7pPr>
                      <a:lvl8pPr marL="3200400" algn="l" defTabSz="914400" rtl="0" eaLnBrk="1" latinLnBrk="0" hangingPunct="1">
                        <a:defRPr kumimoji="1" sz="1800" kern="1200">
                          <a:solidFill>
                            <a:schemeClr val="tx1"/>
                          </a:solidFill>
                          <a:latin typeface="Segoe UI"/>
                          <a:ea typeface="Meiryo UI"/>
                        </a:defRPr>
                      </a:lvl8pPr>
                      <a:lvl9pPr marL="3657600" algn="l" defTabSz="914400" rtl="0" eaLnBrk="1" latinLnBrk="0" hangingPunct="1">
                        <a:defRPr kumimoji="1" sz="1800" kern="1200">
                          <a:solidFill>
                            <a:schemeClr val="tx1"/>
                          </a:solidFill>
                          <a:latin typeface="Segoe UI"/>
                          <a:ea typeface="Meiryo UI"/>
                        </a:defRPr>
                      </a:lvl9pPr>
                    </a:lstStyle>
                    <a:p>
                      <a:pPr algn="ctr"/>
                      <a:r>
                        <a:rPr kumimoji="1" lang="ja-JP" altLang="en-US" sz="1800" b="1" dirty="0">
                          <a:latin typeface="Meiryo UI" panose="020B0604030504040204" pitchFamily="50" charset="-128"/>
                          <a:ea typeface="Meiryo UI" panose="020B0604030504040204" pitchFamily="50" charset="-128"/>
                          <a:cs typeface="Meiryo UI" panose="020B0604030504040204" pitchFamily="50" charset="-128"/>
                        </a:rPr>
                        <a:t>概要</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Segoe UI"/>
                          <a:ea typeface="Meiryo UI"/>
                        </a:defRPr>
                      </a:lvl1pPr>
                      <a:lvl2pPr marL="457200" algn="l" defTabSz="914400" rtl="0" eaLnBrk="1" latinLnBrk="0" hangingPunct="1">
                        <a:defRPr kumimoji="1" sz="1800" kern="1200">
                          <a:solidFill>
                            <a:schemeClr val="tx1"/>
                          </a:solidFill>
                          <a:latin typeface="Segoe UI"/>
                          <a:ea typeface="Meiryo UI"/>
                        </a:defRPr>
                      </a:lvl2pPr>
                      <a:lvl3pPr marL="914400" algn="l" defTabSz="914400" rtl="0" eaLnBrk="1" latinLnBrk="0" hangingPunct="1">
                        <a:defRPr kumimoji="1" sz="1800" kern="1200">
                          <a:solidFill>
                            <a:schemeClr val="tx1"/>
                          </a:solidFill>
                          <a:latin typeface="Segoe UI"/>
                          <a:ea typeface="Meiryo UI"/>
                        </a:defRPr>
                      </a:lvl3pPr>
                      <a:lvl4pPr marL="1371600" algn="l" defTabSz="914400" rtl="0" eaLnBrk="1" latinLnBrk="0" hangingPunct="1">
                        <a:defRPr kumimoji="1" sz="1800" kern="1200">
                          <a:solidFill>
                            <a:schemeClr val="tx1"/>
                          </a:solidFill>
                          <a:latin typeface="Segoe UI"/>
                          <a:ea typeface="Meiryo UI"/>
                        </a:defRPr>
                      </a:lvl4pPr>
                      <a:lvl5pPr marL="1828800" algn="l" defTabSz="914400" rtl="0" eaLnBrk="1" latinLnBrk="0" hangingPunct="1">
                        <a:defRPr kumimoji="1" sz="1800" kern="1200">
                          <a:solidFill>
                            <a:schemeClr val="tx1"/>
                          </a:solidFill>
                          <a:latin typeface="Segoe UI"/>
                          <a:ea typeface="Meiryo UI"/>
                        </a:defRPr>
                      </a:lvl5pPr>
                      <a:lvl6pPr marL="2286000" algn="l" defTabSz="914400" rtl="0" eaLnBrk="1" latinLnBrk="0" hangingPunct="1">
                        <a:defRPr kumimoji="1" sz="1800" kern="1200">
                          <a:solidFill>
                            <a:schemeClr val="tx1"/>
                          </a:solidFill>
                          <a:latin typeface="Segoe UI"/>
                          <a:ea typeface="Meiryo UI"/>
                        </a:defRPr>
                      </a:lvl6pPr>
                      <a:lvl7pPr marL="2743200" algn="l" defTabSz="914400" rtl="0" eaLnBrk="1" latinLnBrk="0" hangingPunct="1">
                        <a:defRPr kumimoji="1" sz="1800" kern="1200">
                          <a:solidFill>
                            <a:schemeClr val="tx1"/>
                          </a:solidFill>
                          <a:latin typeface="Segoe UI"/>
                          <a:ea typeface="Meiryo UI"/>
                        </a:defRPr>
                      </a:lvl7pPr>
                      <a:lvl8pPr marL="3200400" algn="l" defTabSz="914400" rtl="0" eaLnBrk="1" latinLnBrk="0" hangingPunct="1">
                        <a:defRPr kumimoji="1" sz="1800" kern="1200">
                          <a:solidFill>
                            <a:schemeClr val="tx1"/>
                          </a:solidFill>
                          <a:latin typeface="Segoe UI"/>
                          <a:ea typeface="Meiryo UI"/>
                        </a:defRPr>
                      </a:lvl8pPr>
                      <a:lvl9pPr marL="3657600" algn="l" defTabSz="914400" rtl="0" eaLnBrk="1" latinLnBrk="0" hangingPunct="1">
                        <a:defRPr kumimoji="1" sz="1800" kern="1200">
                          <a:solidFill>
                            <a:schemeClr val="tx1"/>
                          </a:solidFill>
                          <a:latin typeface="Segoe UI"/>
                          <a:ea typeface="Meiryo UI"/>
                        </a:defRPr>
                      </a:lvl9pPr>
                    </a:lstStyle>
                    <a:p>
                      <a:pPr algn="ctr"/>
                      <a:r>
                        <a:rPr kumimoji="1" lang="ja-JP" altLang="en-US" sz="1800" b="1" dirty="0">
                          <a:latin typeface="Meiryo UI" panose="020B0604030504040204" pitchFamily="50" charset="-128"/>
                          <a:ea typeface="Meiryo UI" panose="020B0604030504040204" pitchFamily="50" charset="-128"/>
                          <a:cs typeface="Meiryo UI" panose="020B0604030504040204" pitchFamily="50" charset="-128"/>
                        </a:rPr>
                        <a:t>基準</a:t>
                      </a:r>
                    </a:p>
                  </a:txBody>
                  <a:tcPr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Segoe UI"/>
                          <a:ea typeface="Meiryo UI"/>
                        </a:defRPr>
                      </a:lvl1pPr>
                      <a:lvl2pPr marL="457200" algn="l" defTabSz="914400" rtl="0" eaLnBrk="1" latinLnBrk="0" hangingPunct="1">
                        <a:defRPr kumimoji="1" sz="1800" kern="1200">
                          <a:solidFill>
                            <a:schemeClr val="tx1"/>
                          </a:solidFill>
                          <a:latin typeface="Segoe UI"/>
                          <a:ea typeface="Meiryo UI"/>
                        </a:defRPr>
                      </a:lvl2pPr>
                      <a:lvl3pPr marL="914400" algn="l" defTabSz="914400" rtl="0" eaLnBrk="1" latinLnBrk="0" hangingPunct="1">
                        <a:defRPr kumimoji="1" sz="1800" kern="1200">
                          <a:solidFill>
                            <a:schemeClr val="tx1"/>
                          </a:solidFill>
                          <a:latin typeface="Segoe UI"/>
                          <a:ea typeface="Meiryo UI"/>
                        </a:defRPr>
                      </a:lvl3pPr>
                      <a:lvl4pPr marL="1371600" algn="l" defTabSz="914400" rtl="0" eaLnBrk="1" latinLnBrk="0" hangingPunct="1">
                        <a:defRPr kumimoji="1" sz="1800" kern="1200">
                          <a:solidFill>
                            <a:schemeClr val="tx1"/>
                          </a:solidFill>
                          <a:latin typeface="Segoe UI"/>
                          <a:ea typeface="Meiryo UI"/>
                        </a:defRPr>
                      </a:lvl4pPr>
                      <a:lvl5pPr marL="1828800" algn="l" defTabSz="914400" rtl="0" eaLnBrk="1" latinLnBrk="0" hangingPunct="1">
                        <a:defRPr kumimoji="1" sz="1800" kern="1200">
                          <a:solidFill>
                            <a:schemeClr val="tx1"/>
                          </a:solidFill>
                          <a:latin typeface="Segoe UI"/>
                          <a:ea typeface="Meiryo UI"/>
                        </a:defRPr>
                      </a:lvl5pPr>
                      <a:lvl6pPr marL="2286000" algn="l" defTabSz="914400" rtl="0" eaLnBrk="1" latinLnBrk="0" hangingPunct="1">
                        <a:defRPr kumimoji="1" sz="1800" kern="1200">
                          <a:solidFill>
                            <a:schemeClr val="tx1"/>
                          </a:solidFill>
                          <a:latin typeface="Segoe UI"/>
                          <a:ea typeface="Meiryo UI"/>
                        </a:defRPr>
                      </a:lvl6pPr>
                      <a:lvl7pPr marL="2743200" algn="l" defTabSz="914400" rtl="0" eaLnBrk="1" latinLnBrk="0" hangingPunct="1">
                        <a:defRPr kumimoji="1" sz="1800" kern="1200">
                          <a:solidFill>
                            <a:schemeClr val="tx1"/>
                          </a:solidFill>
                          <a:latin typeface="Segoe UI"/>
                          <a:ea typeface="Meiryo UI"/>
                        </a:defRPr>
                      </a:lvl7pPr>
                      <a:lvl8pPr marL="3200400" algn="l" defTabSz="914400" rtl="0" eaLnBrk="1" latinLnBrk="0" hangingPunct="1">
                        <a:defRPr kumimoji="1" sz="1800" kern="1200">
                          <a:solidFill>
                            <a:schemeClr val="tx1"/>
                          </a:solidFill>
                          <a:latin typeface="Segoe UI"/>
                          <a:ea typeface="Meiryo UI"/>
                        </a:defRPr>
                      </a:lvl8pPr>
                      <a:lvl9pPr marL="3657600" algn="l" defTabSz="914400" rtl="0" eaLnBrk="1" latinLnBrk="0" hangingPunct="1">
                        <a:defRPr kumimoji="1" sz="1800" kern="1200">
                          <a:solidFill>
                            <a:schemeClr val="tx1"/>
                          </a:solidFill>
                          <a:latin typeface="Segoe UI"/>
                          <a:ea typeface="Meiryo UI"/>
                        </a:defRPr>
                      </a:lvl9pPr>
                    </a:lstStyle>
                    <a:p>
                      <a:pPr algn="ctr"/>
                      <a:r>
                        <a:rPr kumimoji="1" lang="ja-JP" altLang="en-US" sz="1800" b="1" dirty="0">
                          <a:latin typeface="Meiryo UI" panose="020B0604030504040204" pitchFamily="50" charset="-128"/>
                          <a:ea typeface="Meiryo UI" panose="020B0604030504040204" pitchFamily="50" charset="-128"/>
                          <a:cs typeface="Meiryo UI" panose="020B0604030504040204" pitchFamily="50" charset="-128"/>
                        </a:rPr>
                        <a:t>認定水準</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extLst>
                  <a:ext uri="{0D108BD9-81ED-4DB2-BD59-A6C34878D82A}">
                    <a16:rowId xmlns:a16="http://schemas.microsoft.com/office/drawing/2014/main" val="10000"/>
                  </a:ext>
                </a:extLst>
              </a:tr>
              <a:tr h="849927">
                <a:tc>
                  <a:txBody>
                    <a:bodyPr/>
                    <a:lstStyle>
                      <a:lvl1pPr marL="0" algn="l" defTabSz="914400" rtl="0" eaLnBrk="1" latinLnBrk="0" hangingPunct="1">
                        <a:defRPr kumimoji="1" sz="1800" kern="1200">
                          <a:solidFill>
                            <a:schemeClr val="tx1"/>
                          </a:solidFill>
                          <a:latin typeface="Segoe UI"/>
                          <a:ea typeface="Meiryo UI"/>
                        </a:defRPr>
                      </a:lvl1pPr>
                      <a:lvl2pPr marL="457200" algn="l" defTabSz="914400" rtl="0" eaLnBrk="1" latinLnBrk="0" hangingPunct="1">
                        <a:defRPr kumimoji="1" sz="1800" kern="1200">
                          <a:solidFill>
                            <a:schemeClr val="tx1"/>
                          </a:solidFill>
                          <a:latin typeface="Segoe UI"/>
                          <a:ea typeface="Meiryo UI"/>
                        </a:defRPr>
                      </a:lvl2pPr>
                      <a:lvl3pPr marL="914400" algn="l" defTabSz="914400" rtl="0" eaLnBrk="1" latinLnBrk="0" hangingPunct="1">
                        <a:defRPr kumimoji="1" sz="1800" kern="1200">
                          <a:solidFill>
                            <a:schemeClr val="tx1"/>
                          </a:solidFill>
                          <a:latin typeface="Segoe UI"/>
                          <a:ea typeface="Meiryo UI"/>
                        </a:defRPr>
                      </a:lvl3pPr>
                      <a:lvl4pPr marL="1371600" algn="l" defTabSz="914400" rtl="0" eaLnBrk="1" latinLnBrk="0" hangingPunct="1">
                        <a:defRPr kumimoji="1" sz="1800" kern="1200">
                          <a:solidFill>
                            <a:schemeClr val="tx1"/>
                          </a:solidFill>
                          <a:latin typeface="Segoe UI"/>
                          <a:ea typeface="Meiryo UI"/>
                        </a:defRPr>
                      </a:lvl4pPr>
                      <a:lvl5pPr marL="1828800" algn="l" defTabSz="914400" rtl="0" eaLnBrk="1" latinLnBrk="0" hangingPunct="1">
                        <a:defRPr kumimoji="1" sz="1800" kern="1200">
                          <a:solidFill>
                            <a:schemeClr val="tx1"/>
                          </a:solidFill>
                          <a:latin typeface="Segoe UI"/>
                          <a:ea typeface="Meiryo UI"/>
                        </a:defRPr>
                      </a:lvl5pPr>
                      <a:lvl6pPr marL="2286000" algn="l" defTabSz="914400" rtl="0" eaLnBrk="1" latinLnBrk="0" hangingPunct="1">
                        <a:defRPr kumimoji="1" sz="1800" kern="1200">
                          <a:solidFill>
                            <a:schemeClr val="tx1"/>
                          </a:solidFill>
                          <a:latin typeface="Segoe UI"/>
                          <a:ea typeface="Meiryo UI"/>
                        </a:defRPr>
                      </a:lvl6pPr>
                      <a:lvl7pPr marL="2743200" algn="l" defTabSz="914400" rtl="0" eaLnBrk="1" latinLnBrk="0" hangingPunct="1">
                        <a:defRPr kumimoji="1" sz="1800" kern="1200">
                          <a:solidFill>
                            <a:schemeClr val="tx1"/>
                          </a:solidFill>
                          <a:latin typeface="Segoe UI"/>
                          <a:ea typeface="Meiryo UI"/>
                        </a:defRPr>
                      </a:lvl7pPr>
                      <a:lvl8pPr marL="3200400" algn="l" defTabSz="914400" rtl="0" eaLnBrk="1" latinLnBrk="0" hangingPunct="1">
                        <a:defRPr kumimoji="1" sz="1800" kern="1200">
                          <a:solidFill>
                            <a:schemeClr val="tx1"/>
                          </a:solidFill>
                          <a:latin typeface="Segoe UI"/>
                          <a:ea typeface="Meiryo UI"/>
                        </a:defRPr>
                      </a:lvl8pPr>
                      <a:lvl9pPr marL="3657600" algn="l" defTabSz="914400" rtl="0" eaLnBrk="1" latinLnBrk="0" hangingPunct="1">
                        <a:defRPr kumimoji="1" sz="1800" kern="1200">
                          <a:solidFill>
                            <a:schemeClr val="tx1"/>
                          </a:solidFill>
                          <a:latin typeface="Segoe UI"/>
                          <a:ea typeface="Meiryo UI"/>
                        </a:defRPr>
                      </a:lvl9pPr>
                    </a:lstStyle>
                    <a:p>
                      <a:r>
                        <a:rPr kumimoji="1" lang="ja-JP" altLang="en-US" sz="1800" dirty="0">
                          <a:latin typeface="Meiryo UI" panose="020B0604030504040204" pitchFamily="50" charset="-128"/>
                          <a:ea typeface="Meiryo UI" panose="020B0604030504040204" pitchFamily="50" charset="-128"/>
                          <a:cs typeface="Meiryo UI" panose="020B0604030504040204" pitchFamily="50" charset="-128"/>
                        </a:rPr>
                        <a:t>総量削減</a:t>
                      </a:r>
                      <a:endParaRPr kumimoji="1" lang="en-US" altLang="ja-JP" sz="1800" dirty="0">
                        <a:latin typeface="Meiryo UI" panose="020B0604030504040204" pitchFamily="50" charset="-128"/>
                        <a:ea typeface="Meiryo UI" panose="020B0604030504040204" pitchFamily="50" charset="-128"/>
                        <a:cs typeface="Meiryo UI" panose="020B0604030504040204" pitchFamily="50" charset="-128"/>
                      </a:endParaRPr>
                    </a:p>
                    <a:p>
                      <a:r>
                        <a:rPr kumimoji="1" lang="en-US" altLang="ja-JP" sz="1200" dirty="0">
                          <a:latin typeface="Meiryo UI" panose="020B0604030504040204" pitchFamily="50" charset="-128"/>
                          <a:ea typeface="Meiryo UI" panose="020B0604030504040204" pitchFamily="50" charset="-128"/>
                          <a:cs typeface="Meiryo UI" panose="020B0604030504040204" pitchFamily="50" charset="-128"/>
                        </a:rPr>
                        <a:t>Absolute Emissions</a:t>
                      </a:r>
                    </a:p>
                    <a:p>
                      <a:r>
                        <a:rPr kumimoji="1" lang="en-US" altLang="ja-JP" sz="1200" dirty="0">
                          <a:latin typeface="Meiryo UI" panose="020B0604030504040204" pitchFamily="50" charset="-128"/>
                          <a:ea typeface="Meiryo UI" panose="020B0604030504040204" pitchFamily="50" charset="-128"/>
                          <a:cs typeface="Meiryo UI" panose="020B0604030504040204" pitchFamily="50" charset="-128"/>
                        </a:rPr>
                        <a:t>Contraction</a:t>
                      </a:r>
                      <a:endParaRPr kumimoji="1" lang="ja-JP" altLang="en-US" sz="1800" dirty="0">
                        <a:latin typeface="Meiryo UI" panose="020B0604030504040204" pitchFamily="50" charset="-128"/>
                        <a:ea typeface="Meiryo UI" panose="020B0604030504040204" pitchFamily="50" charset="-128"/>
                        <a:cs typeface="Meiryo UI" panose="020B0604030504040204" pitchFamily="50" charset="-128"/>
                      </a:endParaRPr>
                    </a:p>
                  </a:txBody>
                  <a:tcP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Segoe UI"/>
                          <a:ea typeface="Meiryo UI"/>
                        </a:defRPr>
                      </a:lvl1pPr>
                      <a:lvl2pPr marL="457200" algn="l" defTabSz="914400" rtl="0" eaLnBrk="1" latinLnBrk="0" hangingPunct="1">
                        <a:defRPr kumimoji="1" sz="1800" kern="1200">
                          <a:solidFill>
                            <a:schemeClr val="tx1"/>
                          </a:solidFill>
                          <a:latin typeface="Segoe UI"/>
                          <a:ea typeface="Meiryo UI"/>
                        </a:defRPr>
                      </a:lvl2pPr>
                      <a:lvl3pPr marL="914400" algn="l" defTabSz="914400" rtl="0" eaLnBrk="1" latinLnBrk="0" hangingPunct="1">
                        <a:defRPr kumimoji="1" sz="1800" kern="1200">
                          <a:solidFill>
                            <a:schemeClr val="tx1"/>
                          </a:solidFill>
                          <a:latin typeface="Segoe UI"/>
                          <a:ea typeface="Meiryo UI"/>
                        </a:defRPr>
                      </a:lvl3pPr>
                      <a:lvl4pPr marL="1371600" algn="l" defTabSz="914400" rtl="0" eaLnBrk="1" latinLnBrk="0" hangingPunct="1">
                        <a:defRPr kumimoji="1" sz="1800" kern="1200">
                          <a:solidFill>
                            <a:schemeClr val="tx1"/>
                          </a:solidFill>
                          <a:latin typeface="Segoe UI"/>
                          <a:ea typeface="Meiryo UI"/>
                        </a:defRPr>
                      </a:lvl4pPr>
                      <a:lvl5pPr marL="1828800" algn="l" defTabSz="914400" rtl="0" eaLnBrk="1" latinLnBrk="0" hangingPunct="1">
                        <a:defRPr kumimoji="1" sz="1800" kern="1200">
                          <a:solidFill>
                            <a:schemeClr val="tx1"/>
                          </a:solidFill>
                          <a:latin typeface="Segoe UI"/>
                          <a:ea typeface="Meiryo UI"/>
                        </a:defRPr>
                      </a:lvl5pPr>
                      <a:lvl6pPr marL="2286000" algn="l" defTabSz="914400" rtl="0" eaLnBrk="1" latinLnBrk="0" hangingPunct="1">
                        <a:defRPr kumimoji="1" sz="1800" kern="1200">
                          <a:solidFill>
                            <a:schemeClr val="tx1"/>
                          </a:solidFill>
                          <a:latin typeface="Segoe UI"/>
                          <a:ea typeface="Meiryo UI"/>
                        </a:defRPr>
                      </a:lvl6pPr>
                      <a:lvl7pPr marL="2743200" algn="l" defTabSz="914400" rtl="0" eaLnBrk="1" latinLnBrk="0" hangingPunct="1">
                        <a:defRPr kumimoji="1" sz="1800" kern="1200">
                          <a:solidFill>
                            <a:schemeClr val="tx1"/>
                          </a:solidFill>
                          <a:latin typeface="Segoe UI"/>
                          <a:ea typeface="Meiryo UI"/>
                        </a:defRPr>
                      </a:lvl7pPr>
                      <a:lvl8pPr marL="3200400" algn="l" defTabSz="914400" rtl="0" eaLnBrk="1" latinLnBrk="0" hangingPunct="1">
                        <a:defRPr kumimoji="1" sz="1800" kern="1200">
                          <a:solidFill>
                            <a:schemeClr val="tx1"/>
                          </a:solidFill>
                          <a:latin typeface="Segoe UI"/>
                          <a:ea typeface="Meiryo UI"/>
                        </a:defRPr>
                      </a:lvl8pPr>
                      <a:lvl9pPr marL="3657600" algn="l" defTabSz="914400" rtl="0" eaLnBrk="1" latinLnBrk="0" hangingPunct="1">
                        <a:defRPr kumimoji="1" sz="1800" kern="1200">
                          <a:solidFill>
                            <a:schemeClr val="tx1"/>
                          </a:solidFill>
                          <a:latin typeface="Segoe UI"/>
                          <a:ea typeface="Meiryo UI"/>
                        </a:defRPr>
                      </a:lvl9pPr>
                    </a:lstStyle>
                    <a:p>
                      <a:pPr marL="177800" indent="-177800">
                        <a:buFont typeface="Arial" panose="020B0604020202020204" pitchFamily="34" charset="0"/>
                        <a:buChar char="•"/>
                      </a:pP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（当初の排出量実績に関係なく）全企業が排出総量を同じ割合で削減する手法。</a:t>
                      </a:r>
                      <a:endParaRPr kumimoji="1"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pPr marL="177800" marR="0" lvl="0" indent="-1778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ja-JP" altLang="en-US" sz="1600" dirty="0">
                          <a:solidFill>
                            <a:schemeClr val="tx1"/>
                          </a:solidFill>
                          <a:latin typeface="Meiryo UI" panose="020B0604030504040204" pitchFamily="50" charset="-128"/>
                          <a:ea typeface="Meiryo UI" panose="020B0604030504040204" pitchFamily="50" charset="-128"/>
                        </a:rPr>
                        <a:t>目標の設定と進捗状況の把握が容易で分かり易い手法。</a:t>
                      </a:r>
                      <a:endParaRPr lang="en-US" altLang="ja-JP" sz="1600" dirty="0">
                        <a:solidFill>
                          <a:schemeClr val="tx1"/>
                        </a:solidFill>
                        <a:latin typeface="Meiryo UI" panose="020B0604030504040204" pitchFamily="50" charset="-128"/>
                        <a:ea typeface="Meiryo UI" panose="020B0604030504040204" pitchFamily="50" charset="-128"/>
                      </a:endParaRPr>
                    </a:p>
                    <a:p>
                      <a:pPr marL="177800" marR="0" lvl="0" indent="-1778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ja-JP" altLang="en-US" sz="1600" dirty="0">
                          <a:solidFill>
                            <a:schemeClr val="tx1"/>
                          </a:solidFill>
                          <a:latin typeface="Meiryo UI" panose="020B0604030504040204" pitchFamily="50" charset="-128"/>
                          <a:ea typeface="Meiryo UI" panose="020B0604030504040204" pitchFamily="50" charset="-128"/>
                        </a:rPr>
                        <a:t>多くのセクターに応用が可能（ただし、使用が推奨されないセクターもある）。</a:t>
                      </a:r>
                      <a:endParaRPr kumimoji="1" lang="en-US" altLang="ja-JP" sz="1600" dirty="0">
                        <a:latin typeface="Meiryo UI" panose="020B0604030504040204" pitchFamily="50" charset="-128"/>
                        <a:ea typeface="Meiryo UI" panose="020B0604030504040204" pitchFamily="50" charset="-128"/>
                        <a:cs typeface="Meiryo UI" panose="020B0604030504040204" pitchFamily="50" charset="-128"/>
                      </a:endParaRPr>
                    </a:p>
                  </a:txBody>
                  <a:tcP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Segoe UI"/>
                          <a:ea typeface="Meiryo UI"/>
                        </a:defRPr>
                      </a:lvl1pPr>
                      <a:lvl2pPr marL="457200" algn="l" defTabSz="914400" rtl="0" eaLnBrk="1" latinLnBrk="0" hangingPunct="1">
                        <a:defRPr kumimoji="1" sz="1800" kern="1200">
                          <a:solidFill>
                            <a:schemeClr val="tx1"/>
                          </a:solidFill>
                          <a:latin typeface="Segoe UI"/>
                          <a:ea typeface="Meiryo UI"/>
                        </a:defRPr>
                      </a:lvl2pPr>
                      <a:lvl3pPr marL="914400" algn="l" defTabSz="914400" rtl="0" eaLnBrk="1" latinLnBrk="0" hangingPunct="1">
                        <a:defRPr kumimoji="1" sz="1800" kern="1200">
                          <a:solidFill>
                            <a:schemeClr val="tx1"/>
                          </a:solidFill>
                          <a:latin typeface="Segoe UI"/>
                          <a:ea typeface="Meiryo UI"/>
                        </a:defRPr>
                      </a:lvl3pPr>
                      <a:lvl4pPr marL="1371600" algn="l" defTabSz="914400" rtl="0" eaLnBrk="1" latinLnBrk="0" hangingPunct="1">
                        <a:defRPr kumimoji="1" sz="1800" kern="1200">
                          <a:solidFill>
                            <a:schemeClr val="tx1"/>
                          </a:solidFill>
                          <a:latin typeface="Segoe UI"/>
                          <a:ea typeface="Meiryo UI"/>
                        </a:defRPr>
                      </a:lvl4pPr>
                      <a:lvl5pPr marL="1828800" algn="l" defTabSz="914400" rtl="0" eaLnBrk="1" latinLnBrk="0" hangingPunct="1">
                        <a:defRPr kumimoji="1" sz="1800" kern="1200">
                          <a:solidFill>
                            <a:schemeClr val="tx1"/>
                          </a:solidFill>
                          <a:latin typeface="Segoe UI"/>
                          <a:ea typeface="Meiryo UI"/>
                        </a:defRPr>
                      </a:lvl5pPr>
                      <a:lvl6pPr marL="2286000" algn="l" defTabSz="914400" rtl="0" eaLnBrk="1" latinLnBrk="0" hangingPunct="1">
                        <a:defRPr kumimoji="1" sz="1800" kern="1200">
                          <a:solidFill>
                            <a:schemeClr val="tx1"/>
                          </a:solidFill>
                          <a:latin typeface="Segoe UI"/>
                          <a:ea typeface="Meiryo UI"/>
                        </a:defRPr>
                      </a:lvl6pPr>
                      <a:lvl7pPr marL="2743200" algn="l" defTabSz="914400" rtl="0" eaLnBrk="1" latinLnBrk="0" hangingPunct="1">
                        <a:defRPr kumimoji="1" sz="1800" kern="1200">
                          <a:solidFill>
                            <a:schemeClr val="tx1"/>
                          </a:solidFill>
                          <a:latin typeface="Segoe UI"/>
                          <a:ea typeface="Meiryo UI"/>
                        </a:defRPr>
                      </a:lvl7pPr>
                      <a:lvl8pPr marL="3200400" algn="l" defTabSz="914400" rtl="0" eaLnBrk="1" latinLnBrk="0" hangingPunct="1">
                        <a:defRPr kumimoji="1" sz="1800" kern="1200">
                          <a:solidFill>
                            <a:schemeClr val="tx1"/>
                          </a:solidFill>
                          <a:latin typeface="Segoe UI"/>
                          <a:ea typeface="Meiryo UI"/>
                        </a:defRPr>
                      </a:lvl8pPr>
                      <a:lvl9pPr marL="3657600" algn="l" defTabSz="914400" rtl="0" eaLnBrk="1" latinLnBrk="0" hangingPunct="1">
                        <a:defRPr kumimoji="1" sz="1800" kern="1200">
                          <a:solidFill>
                            <a:schemeClr val="tx1"/>
                          </a:solidFill>
                          <a:latin typeface="Segoe UI"/>
                          <a:ea typeface="Meiryo UI"/>
                        </a:defRPr>
                      </a:lvl9pPr>
                    </a:lstStyle>
                    <a:p>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総量</a:t>
                      </a:r>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Segoe UI"/>
                          <a:ea typeface="Meiryo UI"/>
                        </a:defRPr>
                      </a:lvl1pPr>
                      <a:lvl2pPr marL="457200" algn="l" defTabSz="914400" rtl="0" eaLnBrk="1" latinLnBrk="0" hangingPunct="1">
                        <a:defRPr kumimoji="1" sz="1800" kern="1200">
                          <a:solidFill>
                            <a:schemeClr val="tx1"/>
                          </a:solidFill>
                          <a:latin typeface="Segoe UI"/>
                          <a:ea typeface="Meiryo UI"/>
                        </a:defRPr>
                      </a:lvl2pPr>
                      <a:lvl3pPr marL="914400" algn="l" defTabSz="914400" rtl="0" eaLnBrk="1" latinLnBrk="0" hangingPunct="1">
                        <a:defRPr kumimoji="1" sz="1800" kern="1200">
                          <a:solidFill>
                            <a:schemeClr val="tx1"/>
                          </a:solidFill>
                          <a:latin typeface="Segoe UI"/>
                          <a:ea typeface="Meiryo UI"/>
                        </a:defRPr>
                      </a:lvl3pPr>
                      <a:lvl4pPr marL="1371600" algn="l" defTabSz="914400" rtl="0" eaLnBrk="1" latinLnBrk="0" hangingPunct="1">
                        <a:defRPr kumimoji="1" sz="1800" kern="1200">
                          <a:solidFill>
                            <a:schemeClr val="tx1"/>
                          </a:solidFill>
                          <a:latin typeface="Segoe UI"/>
                          <a:ea typeface="Meiryo UI"/>
                        </a:defRPr>
                      </a:lvl4pPr>
                      <a:lvl5pPr marL="1828800" algn="l" defTabSz="914400" rtl="0" eaLnBrk="1" latinLnBrk="0" hangingPunct="1">
                        <a:defRPr kumimoji="1" sz="1800" kern="1200">
                          <a:solidFill>
                            <a:schemeClr val="tx1"/>
                          </a:solidFill>
                          <a:latin typeface="Segoe UI"/>
                          <a:ea typeface="Meiryo UI"/>
                        </a:defRPr>
                      </a:lvl5pPr>
                      <a:lvl6pPr marL="2286000" algn="l" defTabSz="914400" rtl="0" eaLnBrk="1" latinLnBrk="0" hangingPunct="1">
                        <a:defRPr kumimoji="1" sz="1800" kern="1200">
                          <a:solidFill>
                            <a:schemeClr val="tx1"/>
                          </a:solidFill>
                          <a:latin typeface="Segoe UI"/>
                          <a:ea typeface="Meiryo UI"/>
                        </a:defRPr>
                      </a:lvl6pPr>
                      <a:lvl7pPr marL="2743200" algn="l" defTabSz="914400" rtl="0" eaLnBrk="1" latinLnBrk="0" hangingPunct="1">
                        <a:defRPr kumimoji="1" sz="1800" kern="1200">
                          <a:solidFill>
                            <a:schemeClr val="tx1"/>
                          </a:solidFill>
                          <a:latin typeface="Segoe UI"/>
                          <a:ea typeface="Meiryo UI"/>
                        </a:defRPr>
                      </a:lvl7pPr>
                      <a:lvl8pPr marL="3200400" algn="l" defTabSz="914400" rtl="0" eaLnBrk="1" latinLnBrk="0" hangingPunct="1">
                        <a:defRPr kumimoji="1" sz="1800" kern="1200">
                          <a:solidFill>
                            <a:schemeClr val="tx1"/>
                          </a:solidFill>
                          <a:latin typeface="Segoe UI"/>
                          <a:ea typeface="Meiryo UI"/>
                        </a:defRPr>
                      </a:lvl8pPr>
                      <a:lvl9pPr marL="3657600" algn="l" defTabSz="914400" rtl="0" eaLnBrk="1" latinLnBrk="0" hangingPunct="1">
                        <a:defRPr kumimoji="1" sz="1800" kern="1200">
                          <a:solidFill>
                            <a:schemeClr val="tx1"/>
                          </a:solidFill>
                          <a:latin typeface="Segoe UI"/>
                          <a:ea typeface="Meiryo UI"/>
                        </a:defRPr>
                      </a:lvl9pPr>
                    </a:lstStyle>
                    <a:p>
                      <a:r>
                        <a:rPr kumimoji="1" lang="en-US" altLang="ja-JP" sz="1600" dirty="0">
                          <a:latin typeface="Meiryo UI" panose="020B0604030504040204" pitchFamily="50" charset="-128"/>
                          <a:ea typeface="Meiryo UI" panose="020B0604030504040204" pitchFamily="50" charset="-128"/>
                          <a:cs typeface="Meiryo UI" panose="020B0604030504040204" pitchFamily="50" charset="-128"/>
                        </a:rPr>
                        <a:t>1.5</a:t>
                      </a: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a:t>
                      </a:r>
                    </a:p>
                  </a:txBody>
                  <a:tcPr>
                    <a:lnL w="12700" cmpd="sng">
                      <a:solidFill>
                        <a:sysClr val="windowText" lastClr="000000"/>
                      </a:solidFill>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982206">
                <a:tc>
                  <a:txBody>
                    <a:bodyPr/>
                    <a:lstStyle>
                      <a:lvl1pPr marL="0" algn="l" defTabSz="914400" rtl="0" eaLnBrk="1" latinLnBrk="0" hangingPunct="1">
                        <a:defRPr kumimoji="1" sz="1800" kern="1200">
                          <a:solidFill>
                            <a:schemeClr val="tx1"/>
                          </a:solidFill>
                          <a:latin typeface="Segoe UI"/>
                          <a:ea typeface="Meiryo UI"/>
                        </a:defRPr>
                      </a:lvl1pPr>
                      <a:lvl2pPr marL="457200" algn="l" defTabSz="914400" rtl="0" eaLnBrk="1" latinLnBrk="0" hangingPunct="1">
                        <a:defRPr kumimoji="1" sz="1800" kern="1200">
                          <a:solidFill>
                            <a:schemeClr val="tx1"/>
                          </a:solidFill>
                          <a:latin typeface="Segoe UI"/>
                          <a:ea typeface="Meiryo UI"/>
                        </a:defRPr>
                      </a:lvl2pPr>
                      <a:lvl3pPr marL="914400" algn="l" defTabSz="914400" rtl="0" eaLnBrk="1" latinLnBrk="0" hangingPunct="1">
                        <a:defRPr kumimoji="1" sz="1800" kern="1200">
                          <a:solidFill>
                            <a:schemeClr val="tx1"/>
                          </a:solidFill>
                          <a:latin typeface="Segoe UI"/>
                          <a:ea typeface="Meiryo UI"/>
                        </a:defRPr>
                      </a:lvl3pPr>
                      <a:lvl4pPr marL="1371600" algn="l" defTabSz="914400" rtl="0" eaLnBrk="1" latinLnBrk="0" hangingPunct="1">
                        <a:defRPr kumimoji="1" sz="1800" kern="1200">
                          <a:solidFill>
                            <a:schemeClr val="tx1"/>
                          </a:solidFill>
                          <a:latin typeface="Segoe UI"/>
                          <a:ea typeface="Meiryo UI"/>
                        </a:defRPr>
                      </a:lvl4pPr>
                      <a:lvl5pPr marL="1828800" algn="l" defTabSz="914400" rtl="0" eaLnBrk="1" latinLnBrk="0" hangingPunct="1">
                        <a:defRPr kumimoji="1" sz="1800" kern="1200">
                          <a:solidFill>
                            <a:schemeClr val="tx1"/>
                          </a:solidFill>
                          <a:latin typeface="Segoe UI"/>
                          <a:ea typeface="Meiryo UI"/>
                        </a:defRPr>
                      </a:lvl5pPr>
                      <a:lvl6pPr marL="2286000" algn="l" defTabSz="914400" rtl="0" eaLnBrk="1" latinLnBrk="0" hangingPunct="1">
                        <a:defRPr kumimoji="1" sz="1800" kern="1200">
                          <a:solidFill>
                            <a:schemeClr val="tx1"/>
                          </a:solidFill>
                          <a:latin typeface="Segoe UI"/>
                          <a:ea typeface="Meiryo UI"/>
                        </a:defRPr>
                      </a:lvl6pPr>
                      <a:lvl7pPr marL="2743200" algn="l" defTabSz="914400" rtl="0" eaLnBrk="1" latinLnBrk="0" hangingPunct="1">
                        <a:defRPr kumimoji="1" sz="1800" kern="1200">
                          <a:solidFill>
                            <a:schemeClr val="tx1"/>
                          </a:solidFill>
                          <a:latin typeface="Segoe UI"/>
                          <a:ea typeface="Meiryo UI"/>
                        </a:defRPr>
                      </a:lvl7pPr>
                      <a:lvl8pPr marL="3200400" algn="l" defTabSz="914400" rtl="0" eaLnBrk="1" latinLnBrk="0" hangingPunct="1">
                        <a:defRPr kumimoji="1" sz="1800" kern="1200">
                          <a:solidFill>
                            <a:schemeClr val="tx1"/>
                          </a:solidFill>
                          <a:latin typeface="Segoe UI"/>
                          <a:ea typeface="Meiryo UI"/>
                        </a:defRPr>
                      </a:lvl8pPr>
                      <a:lvl9pPr marL="3657600" algn="l" defTabSz="914400" rtl="0" eaLnBrk="1" latinLnBrk="0" hangingPunct="1">
                        <a:defRPr kumimoji="1" sz="1800" kern="1200">
                          <a:solidFill>
                            <a:schemeClr val="tx1"/>
                          </a:solidFill>
                          <a:latin typeface="Segoe UI"/>
                          <a:ea typeface="Meiryo UI"/>
                        </a:defRPr>
                      </a:lvl9pPr>
                    </a:lstStyle>
                    <a:p>
                      <a:r>
                        <a:rPr kumimoji="1" lang="en-US" altLang="ja-JP" sz="1800" dirty="0">
                          <a:latin typeface="Meiryo UI" panose="020B0604030504040204" pitchFamily="50" charset="-128"/>
                          <a:ea typeface="Meiryo UI" panose="020B0604030504040204" pitchFamily="50" charset="-128"/>
                          <a:cs typeface="Meiryo UI" panose="020B0604030504040204" pitchFamily="50" charset="-128"/>
                        </a:rPr>
                        <a:t>SDA</a:t>
                      </a:r>
                    </a:p>
                    <a:p>
                      <a:r>
                        <a:rPr kumimoji="1" lang="en-US" altLang="ja-JP" sz="1200" dirty="0">
                          <a:latin typeface="Meiryo UI" panose="020B0604030504040204" pitchFamily="50" charset="-128"/>
                          <a:ea typeface="Meiryo UI" panose="020B0604030504040204" pitchFamily="50" charset="-128"/>
                          <a:cs typeface="Meiryo UI" panose="020B0604030504040204" pitchFamily="50" charset="-128"/>
                        </a:rPr>
                        <a:t>Sectoral</a:t>
                      </a:r>
                    </a:p>
                    <a:p>
                      <a:r>
                        <a:rPr kumimoji="1" lang="en-US" altLang="ja-JP" sz="1200" dirty="0" err="1">
                          <a:latin typeface="Meiryo UI" panose="020B0604030504040204" pitchFamily="50" charset="-128"/>
                          <a:ea typeface="Meiryo UI" panose="020B0604030504040204" pitchFamily="50" charset="-128"/>
                          <a:cs typeface="Meiryo UI" panose="020B0604030504040204" pitchFamily="50" charset="-128"/>
                        </a:rPr>
                        <a:t>Decarbonization</a:t>
                      </a:r>
                      <a:endParaRPr kumimoji="1" lang="en-US" altLang="ja-JP" sz="1200" dirty="0">
                        <a:latin typeface="Meiryo UI" panose="020B0604030504040204" pitchFamily="50" charset="-128"/>
                        <a:ea typeface="Meiryo UI" panose="020B0604030504040204" pitchFamily="50" charset="-128"/>
                        <a:cs typeface="Meiryo UI" panose="020B0604030504040204" pitchFamily="50" charset="-128"/>
                      </a:endParaRPr>
                    </a:p>
                    <a:p>
                      <a:r>
                        <a:rPr kumimoji="1" lang="en-US" altLang="ja-JP" sz="1200" dirty="0">
                          <a:latin typeface="Meiryo UI" panose="020B0604030504040204" pitchFamily="50" charset="-128"/>
                          <a:ea typeface="Meiryo UI" panose="020B0604030504040204" pitchFamily="50" charset="-128"/>
                          <a:cs typeface="Meiryo UI" panose="020B0604030504040204" pitchFamily="50" charset="-128"/>
                        </a:rPr>
                        <a:t>Approach</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a:txBody>
                  <a:tcP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Segoe UI"/>
                          <a:ea typeface="Meiryo UI"/>
                        </a:defRPr>
                      </a:lvl1pPr>
                      <a:lvl2pPr marL="457200" algn="l" defTabSz="914400" rtl="0" eaLnBrk="1" latinLnBrk="0" hangingPunct="1">
                        <a:defRPr kumimoji="1" sz="1800" kern="1200">
                          <a:solidFill>
                            <a:schemeClr val="tx1"/>
                          </a:solidFill>
                          <a:latin typeface="Segoe UI"/>
                          <a:ea typeface="Meiryo UI"/>
                        </a:defRPr>
                      </a:lvl2pPr>
                      <a:lvl3pPr marL="914400" algn="l" defTabSz="914400" rtl="0" eaLnBrk="1" latinLnBrk="0" hangingPunct="1">
                        <a:defRPr kumimoji="1" sz="1800" kern="1200">
                          <a:solidFill>
                            <a:schemeClr val="tx1"/>
                          </a:solidFill>
                          <a:latin typeface="Segoe UI"/>
                          <a:ea typeface="Meiryo UI"/>
                        </a:defRPr>
                      </a:lvl3pPr>
                      <a:lvl4pPr marL="1371600" algn="l" defTabSz="914400" rtl="0" eaLnBrk="1" latinLnBrk="0" hangingPunct="1">
                        <a:defRPr kumimoji="1" sz="1800" kern="1200">
                          <a:solidFill>
                            <a:schemeClr val="tx1"/>
                          </a:solidFill>
                          <a:latin typeface="Segoe UI"/>
                          <a:ea typeface="Meiryo UI"/>
                        </a:defRPr>
                      </a:lvl4pPr>
                      <a:lvl5pPr marL="1828800" algn="l" defTabSz="914400" rtl="0" eaLnBrk="1" latinLnBrk="0" hangingPunct="1">
                        <a:defRPr kumimoji="1" sz="1800" kern="1200">
                          <a:solidFill>
                            <a:schemeClr val="tx1"/>
                          </a:solidFill>
                          <a:latin typeface="Segoe UI"/>
                          <a:ea typeface="Meiryo UI"/>
                        </a:defRPr>
                      </a:lvl5pPr>
                      <a:lvl6pPr marL="2286000" algn="l" defTabSz="914400" rtl="0" eaLnBrk="1" latinLnBrk="0" hangingPunct="1">
                        <a:defRPr kumimoji="1" sz="1800" kern="1200">
                          <a:solidFill>
                            <a:schemeClr val="tx1"/>
                          </a:solidFill>
                          <a:latin typeface="Segoe UI"/>
                          <a:ea typeface="Meiryo UI"/>
                        </a:defRPr>
                      </a:lvl6pPr>
                      <a:lvl7pPr marL="2743200" algn="l" defTabSz="914400" rtl="0" eaLnBrk="1" latinLnBrk="0" hangingPunct="1">
                        <a:defRPr kumimoji="1" sz="1800" kern="1200">
                          <a:solidFill>
                            <a:schemeClr val="tx1"/>
                          </a:solidFill>
                          <a:latin typeface="Segoe UI"/>
                          <a:ea typeface="Meiryo UI"/>
                        </a:defRPr>
                      </a:lvl7pPr>
                      <a:lvl8pPr marL="3200400" algn="l" defTabSz="914400" rtl="0" eaLnBrk="1" latinLnBrk="0" hangingPunct="1">
                        <a:defRPr kumimoji="1" sz="1800" kern="1200">
                          <a:solidFill>
                            <a:schemeClr val="tx1"/>
                          </a:solidFill>
                          <a:latin typeface="Segoe UI"/>
                          <a:ea typeface="Meiryo UI"/>
                        </a:defRPr>
                      </a:lvl8pPr>
                      <a:lvl9pPr marL="3657600" algn="l" defTabSz="914400" rtl="0" eaLnBrk="1" latinLnBrk="0" hangingPunct="1">
                        <a:defRPr kumimoji="1" sz="1800" kern="1200">
                          <a:solidFill>
                            <a:schemeClr val="tx1"/>
                          </a:solidFill>
                          <a:latin typeface="Segoe UI"/>
                          <a:ea typeface="Meiryo UI"/>
                        </a:defRPr>
                      </a:lvl9pPr>
                    </a:lstStyle>
                    <a:p>
                      <a:pPr marL="177800" indent="-177800">
                        <a:buFont typeface="Arial" panose="020B0604020202020204" pitchFamily="34" charset="0"/>
                        <a:buChar char="•"/>
                      </a:pPr>
                      <a:r>
                        <a:rPr kumimoji="1" lang="en-US" altLang="ja-JP" sz="1600" dirty="0">
                          <a:latin typeface="Meiryo UI" panose="020B0604030504040204" pitchFamily="50" charset="-128"/>
                          <a:ea typeface="Meiryo UI" panose="020B0604030504040204" pitchFamily="50" charset="-128"/>
                          <a:cs typeface="Meiryo UI" panose="020B0604030504040204" pitchFamily="50" charset="-128"/>
                        </a:rPr>
                        <a:t>IEA</a:t>
                      </a: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が定めた</a:t>
                      </a:r>
                      <a:r>
                        <a:rPr kumimoji="1" lang="ja-JP" altLang="en-US" sz="1600" u="sng" dirty="0">
                          <a:latin typeface="Meiryo UI" panose="020B0604030504040204" pitchFamily="50" charset="-128"/>
                          <a:ea typeface="Meiryo UI" panose="020B0604030504040204" pitchFamily="50" charset="-128"/>
                          <a:cs typeface="Meiryo UI" panose="020B0604030504040204" pitchFamily="50" charset="-128"/>
                        </a:rPr>
                        <a:t>セクター別の原単位</a:t>
                      </a: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の改善経路に沿って削減する手法</a:t>
                      </a:r>
                      <a:endParaRPr kumimoji="1"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pPr marL="177800" indent="-177800">
                        <a:buFont typeface="Arial" panose="020B0604020202020204" pitchFamily="34" charset="0"/>
                        <a:buChar char="•"/>
                      </a:pPr>
                      <a:r>
                        <a:rPr kumimoji="1" lang="en-US" altLang="ja-JP" sz="1600" dirty="0">
                          <a:latin typeface="Meiryo UI" panose="020B0604030504040204" pitchFamily="50" charset="-128"/>
                          <a:ea typeface="Meiryo UI" panose="020B0604030504040204" pitchFamily="50" charset="-128"/>
                          <a:cs typeface="Meiryo UI" panose="020B0604030504040204" pitchFamily="50" charset="-128"/>
                        </a:rPr>
                        <a:t>SDA</a:t>
                      </a: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を利用可能なセクターは下記の通り。</a:t>
                      </a:r>
                      <a:endParaRPr kumimoji="1"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pPr marL="360000" indent="-285750">
                        <a:buFont typeface="Wingdings" panose="05000000000000000000" pitchFamily="2" charset="2"/>
                        <a:buChar char="ü"/>
                      </a:pP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電力</a:t>
                      </a:r>
                      <a:endParaRPr kumimoji="1"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pPr marL="36000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サービス・商業ビル</a:t>
                      </a:r>
                      <a:endParaRPr kumimoji="1"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pPr marL="36000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住宅建築</a:t>
                      </a:r>
                      <a:endParaRPr kumimoji="1"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pPr marL="360000" indent="-285750">
                        <a:buFont typeface="Wingdings" panose="05000000000000000000" pitchFamily="2" charset="2"/>
                        <a:buChar char="ü"/>
                      </a:pP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セメント</a:t>
                      </a:r>
                      <a:endParaRPr kumimoji="1" lang="en-US" altLang="ja-JP" sz="1600" dirty="0">
                        <a:latin typeface="Meiryo UI" panose="020B0604030504040204" pitchFamily="50" charset="-128"/>
                        <a:ea typeface="Meiryo UI" panose="020B0604030504040204" pitchFamily="50" charset="-128"/>
                        <a:cs typeface="Meiryo UI" panose="020B0604030504040204" pitchFamily="50" charset="-128"/>
                      </a:endParaRPr>
                    </a:p>
                  </a:txBody>
                  <a:tcP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Segoe UI"/>
                          <a:ea typeface="Meiryo UI"/>
                        </a:defRPr>
                      </a:lvl1pPr>
                      <a:lvl2pPr marL="457200" algn="l" defTabSz="914400" rtl="0" eaLnBrk="1" latinLnBrk="0" hangingPunct="1">
                        <a:defRPr kumimoji="1" sz="1800" kern="1200">
                          <a:solidFill>
                            <a:schemeClr val="tx1"/>
                          </a:solidFill>
                          <a:latin typeface="Segoe UI"/>
                          <a:ea typeface="Meiryo UI"/>
                        </a:defRPr>
                      </a:lvl2pPr>
                      <a:lvl3pPr marL="914400" algn="l" defTabSz="914400" rtl="0" eaLnBrk="1" latinLnBrk="0" hangingPunct="1">
                        <a:defRPr kumimoji="1" sz="1800" kern="1200">
                          <a:solidFill>
                            <a:schemeClr val="tx1"/>
                          </a:solidFill>
                          <a:latin typeface="Segoe UI"/>
                          <a:ea typeface="Meiryo UI"/>
                        </a:defRPr>
                      </a:lvl3pPr>
                      <a:lvl4pPr marL="1371600" algn="l" defTabSz="914400" rtl="0" eaLnBrk="1" latinLnBrk="0" hangingPunct="1">
                        <a:defRPr kumimoji="1" sz="1800" kern="1200">
                          <a:solidFill>
                            <a:schemeClr val="tx1"/>
                          </a:solidFill>
                          <a:latin typeface="Segoe UI"/>
                          <a:ea typeface="Meiryo UI"/>
                        </a:defRPr>
                      </a:lvl4pPr>
                      <a:lvl5pPr marL="1828800" algn="l" defTabSz="914400" rtl="0" eaLnBrk="1" latinLnBrk="0" hangingPunct="1">
                        <a:defRPr kumimoji="1" sz="1800" kern="1200">
                          <a:solidFill>
                            <a:schemeClr val="tx1"/>
                          </a:solidFill>
                          <a:latin typeface="Segoe UI"/>
                          <a:ea typeface="Meiryo UI"/>
                        </a:defRPr>
                      </a:lvl5pPr>
                      <a:lvl6pPr marL="2286000" algn="l" defTabSz="914400" rtl="0" eaLnBrk="1" latinLnBrk="0" hangingPunct="1">
                        <a:defRPr kumimoji="1" sz="1800" kern="1200">
                          <a:solidFill>
                            <a:schemeClr val="tx1"/>
                          </a:solidFill>
                          <a:latin typeface="Segoe UI"/>
                          <a:ea typeface="Meiryo UI"/>
                        </a:defRPr>
                      </a:lvl6pPr>
                      <a:lvl7pPr marL="2743200" algn="l" defTabSz="914400" rtl="0" eaLnBrk="1" latinLnBrk="0" hangingPunct="1">
                        <a:defRPr kumimoji="1" sz="1800" kern="1200">
                          <a:solidFill>
                            <a:schemeClr val="tx1"/>
                          </a:solidFill>
                          <a:latin typeface="Segoe UI"/>
                          <a:ea typeface="Meiryo UI"/>
                        </a:defRPr>
                      </a:lvl7pPr>
                      <a:lvl8pPr marL="3200400" algn="l" defTabSz="914400" rtl="0" eaLnBrk="1" latinLnBrk="0" hangingPunct="1">
                        <a:defRPr kumimoji="1" sz="1800" kern="1200">
                          <a:solidFill>
                            <a:schemeClr val="tx1"/>
                          </a:solidFill>
                          <a:latin typeface="Segoe UI"/>
                          <a:ea typeface="Meiryo UI"/>
                        </a:defRPr>
                      </a:lvl8pPr>
                      <a:lvl9pPr marL="3657600" algn="l" defTabSz="914400" rtl="0" eaLnBrk="1" latinLnBrk="0" hangingPunct="1">
                        <a:defRPr kumimoji="1" sz="1800" kern="1200">
                          <a:solidFill>
                            <a:schemeClr val="tx1"/>
                          </a:solidFill>
                          <a:latin typeface="Segoe UI"/>
                          <a:ea typeface="Meiryo UI"/>
                        </a:defRPr>
                      </a:lvl9pPr>
                    </a:lstStyle>
                    <a:p>
                      <a:pPr algn="l"/>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原単位</a:t>
                      </a:r>
                      <a:endParaRPr kumimoji="1" lang="en-US" altLang="ja-JP" sz="1600" dirty="0">
                        <a:latin typeface="Meiryo UI" panose="020B0604030504040204" pitchFamily="50" charset="-128"/>
                        <a:ea typeface="Meiryo UI" panose="020B0604030504040204" pitchFamily="50" charset="-128"/>
                        <a:cs typeface="Meiryo UI" panose="020B0604030504040204" pitchFamily="50" charset="-128"/>
                      </a:endParaRPr>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Segoe UI"/>
                          <a:ea typeface="Meiryo UI"/>
                        </a:defRPr>
                      </a:lvl1pPr>
                      <a:lvl2pPr marL="457200" algn="l" defTabSz="914400" rtl="0" eaLnBrk="1" latinLnBrk="0" hangingPunct="1">
                        <a:defRPr kumimoji="1" sz="1800" kern="1200">
                          <a:solidFill>
                            <a:schemeClr val="tx1"/>
                          </a:solidFill>
                          <a:latin typeface="Segoe UI"/>
                          <a:ea typeface="Meiryo UI"/>
                        </a:defRPr>
                      </a:lvl2pPr>
                      <a:lvl3pPr marL="914400" algn="l" defTabSz="914400" rtl="0" eaLnBrk="1" latinLnBrk="0" hangingPunct="1">
                        <a:defRPr kumimoji="1" sz="1800" kern="1200">
                          <a:solidFill>
                            <a:schemeClr val="tx1"/>
                          </a:solidFill>
                          <a:latin typeface="Segoe UI"/>
                          <a:ea typeface="Meiryo UI"/>
                        </a:defRPr>
                      </a:lvl3pPr>
                      <a:lvl4pPr marL="1371600" algn="l" defTabSz="914400" rtl="0" eaLnBrk="1" latinLnBrk="0" hangingPunct="1">
                        <a:defRPr kumimoji="1" sz="1800" kern="1200">
                          <a:solidFill>
                            <a:schemeClr val="tx1"/>
                          </a:solidFill>
                          <a:latin typeface="Segoe UI"/>
                          <a:ea typeface="Meiryo UI"/>
                        </a:defRPr>
                      </a:lvl4pPr>
                      <a:lvl5pPr marL="1828800" algn="l" defTabSz="914400" rtl="0" eaLnBrk="1" latinLnBrk="0" hangingPunct="1">
                        <a:defRPr kumimoji="1" sz="1800" kern="1200">
                          <a:solidFill>
                            <a:schemeClr val="tx1"/>
                          </a:solidFill>
                          <a:latin typeface="Segoe UI"/>
                          <a:ea typeface="Meiryo UI"/>
                        </a:defRPr>
                      </a:lvl5pPr>
                      <a:lvl6pPr marL="2286000" algn="l" defTabSz="914400" rtl="0" eaLnBrk="1" latinLnBrk="0" hangingPunct="1">
                        <a:defRPr kumimoji="1" sz="1800" kern="1200">
                          <a:solidFill>
                            <a:schemeClr val="tx1"/>
                          </a:solidFill>
                          <a:latin typeface="Segoe UI"/>
                          <a:ea typeface="Meiryo UI"/>
                        </a:defRPr>
                      </a:lvl6pPr>
                      <a:lvl7pPr marL="2743200" algn="l" defTabSz="914400" rtl="0" eaLnBrk="1" latinLnBrk="0" hangingPunct="1">
                        <a:defRPr kumimoji="1" sz="1800" kern="1200">
                          <a:solidFill>
                            <a:schemeClr val="tx1"/>
                          </a:solidFill>
                          <a:latin typeface="Segoe UI"/>
                          <a:ea typeface="Meiryo UI"/>
                        </a:defRPr>
                      </a:lvl7pPr>
                      <a:lvl8pPr marL="3200400" algn="l" defTabSz="914400" rtl="0" eaLnBrk="1" latinLnBrk="0" hangingPunct="1">
                        <a:defRPr kumimoji="1" sz="1800" kern="1200">
                          <a:solidFill>
                            <a:schemeClr val="tx1"/>
                          </a:solidFill>
                          <a:latin typeface="Segoe UI"/>
                          <a:ea typeface="Meiryo UI"/>
                        </a:defRPr>
                      </a:lvl8pPr>
                      <a:lvl9pPr marL="3657600" algn="l" defTabSz="914400" rtl="0" eaLnBrk="1" latinLnBrk="0" hangingPunct="1">
                        <a:defRPr kumimoji="1" sz="1800" kern="1200">
                          <a:solidFill>
                            <a:schemeClr val="tx1"/>
                          </a:solidFill>
                          <a:latin typeface="Segoe UI"/>
                          <a:ea typeface="Meiryo UI"/>
                        </a:defRPr>
                      </a:lvl9pPr>
                    </a:lstStyle>
                    <a:p>
                      <a:pPr algn="l"/>
                      <a:r>
                        <a:rPr kumimoji="1" lang="en-US" altLang="ja-JP" sz="1600" dirty="0">
                          <a:latin typeface="Meiryo UI" panose="020B0604030504040204" pitchFamily="50" charset="-128"/>
                          <a:ea typeface="Meiryo UI" panose="020B0604030504040204" pitchFamily="50" charset="-128"/>
                          <a:cs typeface="Meiryo UI" panose="020B0604030504040204" pitchFamily="50" charset="-128"/>
                        </a:rPr>
                        <a:t>1.5</a:t>
                      </a: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a:t>
                      </a:r>
                      <a:br>
                        <a:rPr kumimoji="1" lang="en-US" altLang="ja-JP" sz="1600" dirty="0">
                          <a:latin typeface="Meiryo UI" panose="020B0604030504040204" pitchFamily="50" charset="-128"/>
                          <a:ea typeface="Meiryo UI" panose="020B0604030504040204" pitchFamily="50" charset="-128"/>
                          <a:cs typeface="Meiryo UI" panose="020B0604030504040204" pitchFamily="50" charset="-128"/>
                        </a:rPr>
                      </a:b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600" dirty="0">
                          <a:latin typeface="Meiryo UI" panose="020B0604030504040204" pitchFamily="50" charset="-128"/>
                          <a:ea typeface="Meiryo UI" panose="020B0604030504040204" pitchFamily="50" charset="-128"/>
                          <a:cs typeface="Meiryo UI" panose="020B0604030504040204" pitchFamily="50" charset="-128"/>
                        </a:rPr>
                        <a:t>IEA B2DS</a:t>
                      </a: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シナリオ）</a:t>
                      </a:r>
                    </a:p>
                  </a:txBody>
                  <a:tcPr>
                    <a:lnL w="12700" cmpd="sng">
                      <a:solidFill>
                        <a:sysClr val="windowText" lastClr="000000"/>
                      </a:solidFill>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mpd="sng">
                      <a:solidFill>
                        <a:sysClr val="windowText" lastClr="000000"/>
                      </a:solid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3896709058"/>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z="2600" dirty="0"/>
              <a:t>手法その</a:t>
            </a:r>
            <a:r>
              <a:rPr kumimoji="1" lang="en-US" altLang="ja-JP" sz="2600" dirty="0"/>
              <a:t>1 </a:t>
            </a:r>
            <a:r>
              <a:rPr kumimoji="1" lang="ja-JP" altLang="en-US" sz="2600" dirty="0"/>
              <a:t>総量削減（</a:t>
            </a:r>
            <a:r>
              <a:rPr kumimoji="1" lang="en-US" altLang="ja-JP" sz="2600" dirty="0"/>
              <a:t>Absolute</a:t>
            </a:r>
            <a:r>
              <a:rPr kumimoji="1" lang="ja-JP" altLang="en-US" sz="2600" dirty="0"/>
              <a:t> </a:t>
            </a:r>
            <a:r>
              <a:rPr kumimoji="1" lang="en-US" altLang="ja-JP" sz="2600" dirty="0"/>
              <a:t>Emission</a:t>
            </a:r>
            <a:r>
              <a:rPr kumimoji="1" lang="ja-JP" altLang="en-US" sz="2600" dirty="0"/>
              <a:t> </a:t>
            </a:r>
            <a:r>
              <a:rPr kumimoji="1" lang="en-US" altLang="ja-JP" sz="2600" dirty="0"/>
              <a:t>Contraction</a:t>
            </a:r>
            <a:r>
              <a:rPr kumimoji="1" lang="ja-JP" altLang="en-US" sz="2600" dirty="0"/>
              <a:t>）</a:t>
            </a:r>
          </a:p>
        </p:txBody>
      </p:sp>
      <p:sp>
        <p:nvSpPr>
          <p:cNvPr id="6" name="正方形/長方形 5"/>
          <p:cNvSpPr/>
          <p:nvPr/>
        </p:nvSpPr>
        <p:spPr>
          <a:xfrm>
            <a:off x="483686" y="1103236"/>
            <a:ext cx="9649071" cy="1421928"/>
          </a:xfrm>
          <a:prstGeom prst="rect">
            <a:avLst/>
          </a:prstGeom>
        </p:spPr>
        <p:txBody>
          <a:bodyPr wrap="square">
            <a:spAutoFit/>
          </a:bodyPr>
          <a:lstStyle/>
          <a:p>
            <a:pPr marL="457200" indent="-457200">
              <a:lnSpc>
                <a:spcPct val="120000"/>
              </a:lnSpc>
              <a:spcAft>
                <a:spcPts val="0"/>
              </a:spcAft>
              <a:buFont typeface="Wingdings" panose="05000000000000000000" pitchFamily="2" charset="2"/>
              <a:buChar char="u"/>
            </a:pPr>
            <a:r>
              <a:rPr lang="ja-JP" altLang="en-US" sz="2400" dirty="0">
                <a:solidFill>
                  <a:prstClr val="black"/>
                </a:solidFill>
                <a:latin typeface="Meiryo UI" panose="020B0604030504040204" pitchFamily="50" charset="-128"/>
                <a:ea typeface="Meiryo UI" panose="020B0604030504040204" pitchFamily="50" charset="-128"/>
              </a:rPr>
              <a:t>全企業が排出総量を同じ割合で削減する手法。</a:t>
            </a:r>
            <a:endParaRPr lang="en-US" altLang="ja-JP" sz="2400" dirty="0">
              <a:solidFill>
                <a:prstClr val="black"/>
              </a:solidFill>
              <a:latin typeface="Meiryo UI" panose="020B0604030504040204" pitchFamily="50" charset="-128"/>
              <a:ea typeface="Meiryo UI" panose="020B0604030504040204" pitchFamily="50" charset="-128"/>
            </a:endParaRPr>
          </a:p>
          <a:p>
            <a:pPr marL="457200" indent="-457200">
              <a:lnSpc>
                <a:spcPct val="120000"/>
              </a:lnSpc>
              <a:spcAft>
                <a:spcPts val="0"/>
              </a:spcAft>
              <a:buFont typeface="Wingdings" panose="05000000000000000000" pitchFamily="2" charset="2"/>
              <a:buChar char="u"/>
            </a:pPr>
            <a:r>
              <a:rPr lang="ja-JP" altLang="en-US" sz="2400" dirty="0">
                <a:solidFill>
                  <a:prstClr val="black"/>
                </a:solidFill>
                <a:latin typeface="Meiryo UI" panose="020B0604030504040204" pitchFamily="50" charset="-128"/>
                <a:ea typeface="Meiryo UI" panose="020B0604030504040204" pitchFamily="50" charset="-128"/>
              </a:rPr>
              <a:t>基準年から毎年同量を削減していく想定で、申請時から</a:t>
            </a:r>
            <a:r>
              <a:rPr lang="en-US" altLang="ja-JP" sz="2400" dirty="0">
                <a:solidFill>
                  <a:prstClr val="black"/>
                </a:solidFill>
                <a:latin typeface="Meiryo UI" panose="020B0604030504040204" pitchFamily="50" charset="-128"/>
                <a:ea typeface="Meiryo UI" panose="020B0604030504040204" pitchFamily="50" charset="-128"/>
              </a:rPr>
              <a:t>5</a:t>
            </a:r>
            <a:r>
              <a:rPr lang="ja-JP" altLang="en-US" sz="2400" dirty="0">
                <a:solidFill>
                  <a:prstClr val="black"/>
                </a:solidFill>
                <a:latin typeface="Meiryo UI" panose="020B0604030504040204" pitchFamily="50" charset="-128"/>
                <a:ea typeface="Meiryo UI" panose="020B0604030504040204" pitchFamily="50" charset="-128"/>
              </a:rPr>
              <a:t>～</a:t>
            </a:r>
            <a:r>
              <a:rPr lang="en-US" altLang="ja-JP" sz="2400" dirty="0">
                <a:solidFill>
                  <a:prstClr val="black"/>
                </a:solidFill>
                <a:latin typeface="Meiryo UI" panose="020B0604030504040204" pitchFamily="50" charset="-128"/>
                <a:ea typeface="Meiryo UI" panose="020B0604030504040204" pitchFamily="50" charset="-128"/>
              </a:rPr>
              <a:t>10</a:t>
            </a:r>
            <a:r>
              <a:rPr lang="ja-JP" altLang="en-US" sz="2400" dirty="0">
                <a:solidFill>
                  <a:prstClr val="black"/>
                </a:solidFill>
                <a:latin typeface="Meiryo UI" panose="020B0604030504040204" pitchFamily="50" charset="-128"/>
                <a:ea typeface="Meiryo UI" panose="020B0604030504040204" pitchFamily="50" charset="-128"/>
              </a:rPr>
              <a:t>年後の</a:t>
            </a:r>
            <a:br>
              <a:rPr lang="en-US" altLang="ja-JP" sz="2400" dirty="0">
                <a:solidFill>
                  <a:prstClr val="black"/>
                </a:solidFill>
                <a:latin typeface="Meiryo UI" panose="020B0604030504040204" pitchFamily="50" charset="-128"/>
                <a:ea typeface="Meiryo UI" panose="020B0604030504040204" pitchFamily="50" charset="-128"/>
              </a:rPr>
            </a:br>
            <a:r>
              <a:rPr lang="ja-JP" altLang="en-US" sz="2400" dirty="0">
                <a:solidFill>
                  <a:prstClr val="black"/>
                </a:solidFill>
                <a:latin typeface="Meiryo UI" panose="020B0604030504040204" pitchFamily="50" charset="-128"/>
                <a:ea typeface="Meiryo UI" panose="020B0604030504040204" pitchFamily="50" charset="-128"/>
              </a:rPr>
              <a:t>目標を設定。</a:t>
            </a:r>
            <a:endParaRPr lang="en-US" altLang="ja-JP" sz="2400" b="1" dirty="0">
              <a:solidFill>
                <a:srgbClr val="FF0000"/>
              </a:solidFill>
              <a:latin typeface="Meiryo UI" panose="020B0604030504040204" pitchFamily="50" charset="-128"/>
              <a:ea typeface="Meiryo UI" panose="020B0604030504040204" pitchFamily="50" charset="-128"/>
            </a:endParaRPr>
          </a:p>
        </p:txBody>
      </p:sp>
      <p:pic>
        <p:nvPicPr>
          <p:cNvPr id="51" name="図 50"/>
          <p:cNvPicPr>
            <a:picLocks noChangeAspect="1"/>
          </p:cNvPicPr>
          <p:nvPr/>
        </p:nvPicPr>
        <p:blipFill>
          <a:blip r:embed="rId2"/>
          <a:stretch>
            <a:fillRect/>
          </a:stretch>
        </p:blipFill>
        <p:spPr>
          <a:xfrm>
            <a:off x="1097797" y="2482850"/>
            <a:ext cx="7239000" cy="4924425"/>
          </a:xfrm>
          <a:prstGeom prst="rect">
            <a:avLst/>
          </a:prstGeom>
        </p:spPr>
      </p:pic>
      <p:sp>
        <p:nvSpPr>
          <p:cNvPr id="52" name="テキスト ボックス 45"/>
          <p:cNvSpPr txBox="1"/>
          <p:nvPr/>
        </p:nvSpPr>
        <p:spPr>
          <a:xfrm>
            <a:off x="7623864" y="4833841"/>
            <a:ext cx="1343638" cy="307777"/>
          </a:xfrm>
          <a:prstGeom prst="rect">
            <a:avLst/>
          </a:prstGeom>
          <a:noFill/>
        </p:spPr>
        <p:txBody>
          <a:bodyPr wrap="none" rtlCol="0">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pPr defTabSz="914400"/>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傾き</a:t>
            </a:r>
            <a:r>
              <a:rPr lang="en-US" altLang="ja-JP" sz="1400">
                <a:solidFill>
                  <a:prstClr val="black"/>
                </a:solidFill>
                <a:latin typeface="Meiryo UI" panose="020B0604030504040204" pitchFamily="50" charset="-128"/>
                <a:ea typeface="Meiryo UI" panose="020B0604030504040204" pitchFamily="50" charset="-128"/>
                <a:cs typeface="Meiryo UI" panose="020B0604030504040204" pitchFamily="50" charset="-128"/>
              </a:rPr>
              <a:t>1.23%/</a:t>
            </a:r>
            <a:r>
              <a:rPr lang="ja-JP" altLang="en-US" sz="1400">
                <a:solidFill>
                  <a:prstClr val="black"/>
                </a:solidFill>
                <a:latin typeface="Meiryo UI" panose="020B0604030504040204" pitchFamily="50" charset="-128"/>
                <a:ea typeface="Meiryo UI" panose="020B0604030504040204" pitchFamily="50" charset="-128"/>
                <a:cs typeface="Meiryo UI" panose="020B0604030504040204" pitchFamily="50" charset="-128"/>
              </a:rPr>
              <a:t>年</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53" name="直線矢印コネクタ 52"/>
          <p:cNvCxnSpPr/>
          <p:nvPr/>
        </p:nvCxnSpPr>
        <p:spPr>
          <a:xfrm>
            <a:off x="4588300" y="4084377"/>
            <a:ext cx="0" cy="514914"/>
          </a:xfrm>
          <a:prstGeom prst="straightConnector1">
            <a:avLst/>
          </a:prstGeom>
          <a:noFill/>
          <a:ln w="12700" cap="flat" cmpd="sng" algn="ctr">
            <a:solidFill>
              <a:sysClr val="windowText" lastClr="000000">
                <a:shade val="95000"/>
                <a:satMod val="105000"/>
              </a:sysClr>
            </a:solidFill>
            <a:prstDash val="solid"/>
            <a:headEnd type="triangle"/>
            <a:tailEnd type="triangle"/>
          </a:ln>
          <a:effectLst/>
        </p:spPr>
      </p:cxnSp>
      <p:cxnSp>
        <p:nvCxnSpPr>
          <p:cNvPr id="54" name="直線矢印コネクタ 53"/>
          <p:cNvCxnSpPr/>
          <p:nvPr/>
        </p:nvCxnSpPr>
        <p:spPr>
          <a:xfrm>
            <a:off x="4593612" y="4599291"/>
            <a:ext cx="0" cy="483827"/>
          </a:xfrm>
          <a:prstGeom prst="straightConnector1">
            <a:avLst/>
          </a:prstGeom>
          <a:noFill/>
          <a:ln w="12700" cap="flat" cmpd="sng" algn="ctr">
            <a:solidFill>
              <a:sysClr val="windowText" lastClr="000000">
                <a:shade val="95000"/>
                <a:satMod val="105000"/>
              </a:sysClr>
            </a:solidFill>
            <a:prstDash val="solid"/>
            <a:headEnd type="triangle"/>
            <a:tailEnd type="triangle"/>
          </a:ln>
          <a:effectLst/>
        </p:spPr>
      </p:cxnSp>
      <p:cxnSp>
        <p:nvCxnSpPr>
          <p:cNvPr id="55" name="直線矢印コネクタ 54"/>
          <p:cNvCxnSpPr/>
          <p:nvPr/>
        </p:nvCxnSpPr>
        <p:spPr>
          <a:xfrm>
            <a:off x="4588300" y="5132938"/>
            <a:ext cx="0" cy="1872000"/>
          </a:xfrm>
          <a:prstGeom prst="straightConnector1">
            <a:avLst/>
          </a:prstGeom>
          <a:noFill/>
          <a:ln w="12700" cap="flat" cmpd="sng" algn="ctr">
            <a:solidFill>
              <a:sysClr val="windowText" lastClr="000000">
                <a:shade val="95000"/>
                <a:satMod val="105000"/>
              </a:sysClr>
            </a:solidFill>
            <a:prstDash val="solid"/>
            <a:headEnd type="triangle"/>
            <a:tailEnd type="triangle"/>
          </a:ln>
          <a:effectLst/>
        </p:spPr>
      </p:cxnSp>
      <p:sp>
        <p:nvSpPr>
          <p:cNvPr id="56" name="テキスト ボックス 50"/>
          <p:cNvSpPr txBox="1"/>
          <p:nvPr/>
        </p:nvSpPr>
        <p:spPr>
          <a:xfrm>
            <a:off x="8102271" y="6866558"/>
            <a:ext cx="389850" cy="338554"/>
          </a:xfrm>
          <a:prstGeom prst="rect">
            <a:avLst/>
          </a:prstGeom>
          <a:noFill/>
        </p:spPr>
        <p:txBody>
          <a:bodyPr wrap="none" rtlCol="0">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pPr defTabSz="914400"/>
            <a:r>
              <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年</a:t>
            </a:r>
          </a:p>
        </p:txBody>
      </p:sp>
      <p:sp>
        <p:nvSpPr>
          <p:cNvPr id="57" name="テキスト ボックス 52"/>
          <p:cNvSpPr txBox="1"/>
          <p:nvPr/>
        </p:nvSpPr>
        <p:spPr>
          <a:xfrm>
            <a:off x="3840251" y="4015100"/>
            <a:ext cx="486030" cy="307777"/>
          </a:xfrm>
          <a:prstGeom prst="rect">
            <a:avLst/>
          </a:prstGeom>
          <a:noFill/>
        </p:spPr>
        <p:txBody>
          <a:bodyPr wrap="none" rtlCol="0">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pPr defTabSz="914400"/>
            <a:r>
              <a:rPr lang="en-US" altLang="ja-JP" sz="14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2℃</a:t>
            </a:r>
          </a:p>
        </p:txBody>
      </p:sp>
      <p:sp>
        <p:nvSpPr>
          <p:cNvPr id="58" name="テキスト ボックス 53"/>
          <p:cNvSpPr txBox="1"/>
          <p:nvPr/>
        </p:nvSpPr>
        <p:spPr>
          <a:xfrm>
            <a:off x="3710743" y="4437749"/>
            <a:ext cx="1230566" cy="307777"/>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pPr defTabSz="914400"/>
            <a:r>
              <a:rPr lang="en-US" altLang="ja-JP" sz="14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WB2</a:t>
            </a:r>
            <a:r>
              <a:rPr lang="ja-JP" altLang="en-US" sz="14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p>
        </p:txBody>
      </p:sp>
      <p:sp>
        <p:nvSpPr>
          <p:cNvPr id="59" name="テキスト ボックス 54"/>
          <p:cNvSpPr txBox="1"/>
          <p:nvPr/>
        </p:nvSpPr>
        <p:spPr>
          <a:xfrm>
            <a:off x="3761201" y="5041396"/>
            <a:ext cx="1129650" cy="307777"/>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pPr defTabSz="914400"/>
            <a:r>
              <a:rPr lang="en-US" altLang="ja-JP" sz="14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1.5℃</a:t>
            </a:r>
            <a:endParaRPr lang="ja-JP" altLang="en-US" sz="14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0" name="テキスト ボックス 56"/>
          <p:cNvSpPr txBox="1"/>
          <p:nvPr/>
        </p:nvSpPr>
        <p:spPr>
          <a:xfrm>
            <a:off x="7596523" y="6639043"/>
            <a:ext cx="2148345" cy="338554"/>
          </a:xfrm>
          <a:prstGeom prst="rect">
            <a:avLst/>
          </a:prstGeom>
          <a:noFill/>
        </p:spPr>
        <p:txBody>
          <a:bodyPr wrap="none" rtlCol="0">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pPr defTabSz="914400"/>
            <a:r>
              <a:rPr lang="ja-JP" altLang="en-US" sz="1600"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傾き</a:t>
            </a:r>
            <a:r>
              <a:rPr lang="en-US" altLang="ja-JP" sz="1600" b="1">
                <a:solidFill>
                  <a:srgbClr val="FF0000"/>
                </a:solidFill>
                <a:latin typeface="Meiryo UI" panose="020B0604030504040204" pitchFamily="50" charset="-128"/>
                <a:ea typeface="Meiryo UI" panose="020B0604030504040204" pitchFamily="50" charset="-128"/>
                <a:cs typeface="Meiryo UI" panose="020B0604030504040204" pitchFamily="50" charset="-128"/>
              </a:rPr>
              <a:t>4.2%/</a:t>
            </a:r>
            <a:r>
              <a:rPr lang="ja-JP" altLang="en-US" sz="1600" b="1">
                <a:solidFill>
                  <a:srgbClr val="FF0000"/>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600"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600"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必須</a:t>
            </a:r>
            <a:r>
              <a:rPr lang="en-US" altLang="ja-JP" sz="1600"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600" b="1" dirty="0">
              <a:solidFill>
                <a:srgbClr val="FF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1" name="フローチャート: 結合子 60"/>
          <p:cNvSpPr/>
          <p:nvPr/>
        </p:nvSpPr>
        <p:spPr>
          <a:xfrm>
            <a:off x="4533643" y="4267066"/>
            <a:ext cx="144016" cy="144016"/>
          </a:xfrm>
          <a:prstGeom prst="flowChartConnector">
            <a:avLst/>
          </a:prstGeom>
          <a:solidFill>
            <a:srgbClr val="FF0000"/>
          </a:solidFill>
          <a:ln w="25400" cap="flat" cmpd="sng" algn="ctr">
            <a:solidFill>
              <a:sysClr val="windowText" lastClr="000000">
                <a:shade val="50000"/>
              </a:sysClr>
            </a:solidFill>
            <a:prstDash val="solid"/>
          </a:ln>
          <a:effectLst/>
        </p:spPr>
        <p:txBody>
          <a:bodyPr rtlCol="0" anchor="ctr"/>
          <a:lstStyle>
            <a:defPPr>
              <a:defRPr lang="ja-JP"/>
            </a:defPPr>
            <a:lvl1pPr algn="l" rtl="0" fontAlgn="base">
              <a:spcBef>
                <a:spcPct val="0"/>
              </a:spcBef>
              <a:spcAft>
                <a:spcPct val="0"/>
              </a:spcAft>
              <a:defRPr kumimoji="1" kern="1200">
                <a:solidFill>
                  <a:schemeClr val="lt1"/>
                </a:solidFill>
                <a:latin typeface="+mn-lt"/>
                <a:ea typeface="+mn-ea"/>
                <a:cs typeface="+mn-cs"/>
              </a:defRPr>
            </a:lvl1pPr>
            <a:lvl2pPr marL="456820" algn="l" rtl="0" fontAlgn="base">
              <a:spcBef>
                <a:spcPct val="0"/>
              </a:spcBef>
              <a:spcAft>
                <a:spcPct val="0"/>
              </a:spcAft>
              <a:defRPr kumimoji="1" kern="1200">
                <a:solidFill>
                  <a:schemeClr val="lt1"/>
                </a:solidFill>
                <a:latin typeface="+mn-lt"/>
                <a:ea typeface="+mn-ea"/>
                <a:cs typeface="+mn-cs"/>
              </a:defRPr>
            </a:lvl2pPr>
            <a:lvl3pPr marL="913643" algn="l" rtl="0" fontAlgn="base">
              <a:spcBef>
                <a:spcPct val="0"/>
              </a:spcBef>
              <a:spcAft>
                <a:spcPct val="0"/>
              </a:spcAft>
              <a:defRPr kumimoji="1" kern="1200">
                <a:solidFill>
                  <a:schemeClr val="lt1"/>
                </a:solidFill>
                <a:latin typeface="+mn-lt"/>
                <a:ea typeface="+mn-ea"/>
                <a:cs typeface="+mn-cs"/>
              </a:defRPr>
            </a:lvl3pPr>
            <a:lvl4pPr marL="1370463" algn="l" rtl="0" fontAlgn="base">
              <a:spcBef>
                <a:spcPct val="0"/>
              </a:spcBef>
              <a:spcAft>
                <a:spcPct val="0"/>
              </a:spcAft>
              <a:defRPr kumimoji="1" kern="1200">
                <a:solidFill>
                  <a:schemeClr val="lt1"/>
                </a:solidFill>
                <a:latin typeface="+mn-lt"/>
                <a:ea typeface="+mn-ea"/>
                <a:cs typeface="+mn-cs"/>
              </a:defRPr>
            </a:lvl4pPr>
            <a:lvl5pPr marL="1827291" algn="l" rtl="0" fontAlgn="base">
              <a:spcBef>
                <a:spcPct val="0"/>
              </a:spcBef>
              <a:spcAft>
                <a:spcPct val="0"/>
              </a:spcAft>
              <a:defRPr kumimoji="1" kern="1200">
                <a:solidFill>
                  <a:schemeClr val="lt1"/>
                </a:solidFill>
                <a:latin typeface="+mn-lt"/>
                <a:ea typeface="+mn-ea"/>
                <a:cs typeface="+mn-cs"/>
              </a:defRPr>
            </a:lvl5pPr>
            <a:lvl6pPr marL="2284109" algn="l" defTabSz="913643" rtl="0" eaLnBrk="1" latinLnBrk="0" hangingPunct="1">
              <a:defRPr kumimoji="1" kern="1200">
                <a:solidFill>
                  <a:schemeClr val="lt1"/>
                </a:solidFill>
                <a:latin typeface="+mn-lt"/>
                <a:ea typeface="+mn-ea"/>
                <a:cs typeface="+mn-cs"/>
              </a:defRPr>
            </a:lvl6pPr>
            <a:lvl7pPr marL="2740936" algn="l" defTabSz="913643" rtl="0" eaLnBrk="1" latinLnBrk="0" hangingPunct="1">
              <a:defRPr kumimoji="1" kern="1200">
                <a:solidFill>
                  <a:schemeClr val="lt1"/>
                </a:solidFill>
                <a:latin typeface="+mn-lt"/>
                <a:ea typeface="+mn-ea"/>
                <a:cs typeface="+mn-cs"/>
              </a:defRPr>
            </a:lvl7pPr>
            <a:lvl8pPr marL="3197757" algn="l" defTabSz="913643" rtl="0" eaLnBrk="1" latinLnBrk="0" hangingPunct="1">
              <a:defRPr kumimoji="1" kern="1200">
                <a:solidFill>
                  <a:schemeClr val="lt1"/>
                </a:solidFill>
                <a:latin typeface="+mn-lt"/>
                <a:ea typeface="+mn-ea"/>
                <a:cs typeface="+mn-cs"/>
              </a:defRPr>
            </a:lvl8pPr>
            <a:lvl9pPr marL="3654579" algn="l" defTabSz="913643" rtl="0" eaLnBrk="1" latinLnBrk="0" hangingPunct="1">
              <a:defRPr kumimoji="1" kern="1200">
                <a:solidFill>
                  <a:schemeClr val="lt1"/>
                </a:solidFill>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Segoe UI"/>
              <a:ea typeface="Meiryo UI"/>
              <a:cs typeface="+mn-cs"/>
            </a:endParaRPr>
          </a:p>
        </p:txBody>
      </p:sp>
      <p:sp>
        <p:nvSpPr>
          <p:cNvPr id="62" name="フローチャート: 結合子 61"/>
          <p:cNvSpPr/>
          <p:nvPr/>
        </p:nvSpPr>
        <p:spPr>
          <a:xfrm>
            <a:off x="4533643" y="4784429"/>
            <a:ext cx="144016" cy="144016"/>
          </a:xfrm>
          <a:prstGeom prst="flowChartConnector">
            <a:avLst/>
          </a:prstGeom>
          <a:solidFill>
            <a:srgbClr val="FF0000"/>
          </a:solidFill>
          <a:ln w="25400" cap="flat" cmpd="sng" algn="ctr">
            <a:solidFill>
              <a:sysClr val="windowText" lastClr="000000">
                <a:shade val="50000"/>
              </a:sysClr>
            </a:solidFill>
            <a:prstDash val="solid"/>
          </a:ln>
          <a:effectLst/>
        </p:spPr>
        <p:txBody>
          <a:bodyPr rtlCol="0" anchor="ctr"/>
          <a:lstStyle>
            <a:defPPr>
              <a:defRPr lang="ja-JP"/>
            </a:defPPr>
            <a:lvl1pPr algn="l" rtl="0" fontAlgn="base">
              <a:spcBef>
                <a:spcPct val="0"/>
              </a:spcBef>
              <a:spcAft>
                <a:spcPct val="0"/>
              </a:spcAft>
              <a:defRPr kumimoji="1" kern="1200">
                <a:solidFill>
                  <a:schemeClr val="lt1"/>
                </a:solidFill>
                <a:latin typeface="+mn-lt"/>
                <a:ea typeface="+mn-ea"/>
                <a:cs typeface="+mn-cs"/>
              </a:defRPr>
            </a:lvl1pPr>
            <a:lvl2pPr marL="456820" algn="l" rtl="0" fontAlgn="base">
              <a:spcBef>
                <a:spcPct val="0"/>
              </a:spcBef>
              <a:spcAft>
                <a:spcPct val="0"/>
              </a:spcAft>
              <a:defRPr kumimoji="1" kern="1200">
                <a:solidFill>
                  <a:schemeClr val="lt1"/>
                </a:solidFill>
                <a:latin typeface="+mn-lt"/>
                <a:ea typeface="+mn-ea"/>
                <a:cs typeface="+mn-cs"/>
              </a:defRPr>
            </a:lvl2pPr>
            <a:lvl3pPr marL="913643" algn="l" rtl="0" fontAlgn="base">
              <a:spcBef>
                <a:spcPct val="0"/>
              </a:spcBef>
              <a:spcAft>
                <a:spcPct val="0"/>
              </a:spcAft>
              <a:defRPr kumimoji="1" kern="1200">
                <a:solidFill>
                  <a:schemeClr val="lt1"/>
                </a:solidFill>
                <a:latin typeface="+mn-lt"/>
                <a:ea typeface="+mn-ea"/>
                <a:cs typeface="+mn-cs"/>
              </a:defRPr>
            </a:lvl3pPr>
            <a:lvl4pPr marL="1370463" algn="l" rtl="0" fontAlgn="base">
              <a:spcBef>
                <a:spcPct val="0"/>
              </a:spcBef>
              <a:spcAft>
                <a:spcPct val="0"/>
              </a:spcAft>
              <a:defRPr kumimoji="1" kern="1200">
                <a:solidFill>
                  <a:schemeClr val="lt1"/>
                </a:solidFill>
                <a:latin typeface="+mn-lt"/>
                <a:ea typeface="+mn-ea"/>
                <a:cs typeface="+mn-cs"/>
              </a:defRPr>
            </a:lvl4pPr>
            <a:lvl5pPr marL="1827291" algn="l" rtl="0" fontAlgn="base">
              <a:spcBef>
                <a:spcPct val="0"/>
              </a:spcBef>
              <a:spcAft>
                <a:spcPct val="0"/>
              </a:spcAft>
              <a:defRPr kumimoji="1" kern="1200">
                <a:solidFill>
                  <a:schemeClr val="lt1"/>
                </a:solidFill>
                <a:latin typeface="+mn-lt"/>
                <a:ea typeface="+mn-ea"/>
                <a:cs typeface="+mn-cs"/>
              </a:defRPr>
            </a:lvl5pPr>
            <a:lvl6pPr marL="2284109" algn="l" defTabSz="913643" rtl="0" eaLnBrk="1" latinLnBrk="0" hangingPunct="1">
              <a:defRPr kumimoji="1" kern="1200">
                <a:solidFill>
                  <a:schemeClr val="lt1"/>
                </a:solidFill>
                <a:latin typeface="+mn-lt"/>
                <a:ea typeface="+mn-ea"/>
                <a:cs typeface="+mn-cs"/>
              </a:defRPr>
            </a:lvl6pPr>
            <a:lvl7pPr marL="2740936" algn="l" defTabSz="913643" rtl="0" eaLnBrk="1" latinLnBrk="0" hangingPunct="1">
              <a:defRPr kumimoji="1" kern="1200">
                <a:solidFill>
                  <a:schemeClr val="lt1"/>
                </a:solidFill>
                <a:latin typeface="+mn-lt"/>
                <a:ea typeface="+mn-ea"/>
                <a:cs typeface="+mn-cs"/>
              </a:defRPr>
            </a:lvl7pPr>
            <a:lvl8pPr marL="3197757" algn="l" defTabSz="913643" rtl="0" eaLnBrk="1" latinLnBrk="0" hangingPunct="1">
              <a:defRPr kumimoji="1" kern="1200">
                <a:solidFill>
                  <a:schemeClr val="lt1"/>
                </a:solidFill>
                <a:latin typeface="+mn-lt"/>
                <a:ea typeface="+mn-ea"/>
                <a:cs typeface="+mn-cs"/>
              </a:defRPr>
            </a:lvl8pPr>
            <a:lvl9pPr marL="3654579" algn="l" defTabSz="913643" rtl="0" eaLnBrk="1" latinLnBrk="0" hangingPunct="1">
              <a:defRPr kumimoji="1" kern="1200">
                <a:solidFill>
                  <a:schemeClr val="lt1"/>
                </a:solidFill>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Segoe UI"/>
              <a:ea typeface="Meiryo UI"/>
              <a:cs typeface="+mn-cs"/>
            </a:endParaRPr>
          </a:p>
        </p:txBody>
      </p:sp>
      <p:sp>
        <p:nvSpPr>
          <p:cNvPr id="63" name="フローチャート: 結合子 62"/>
          <p:cNvSpPr/>
          <p:nvPr/>
        </p:nvSpPr>
        <p:spPr>
          <a:xfrm>
            <a:off x="4509994" y="5524933"/>
            <a:ext cx="144016" cy="144016"/>
          </a:xfrm>
          <a:prstGeom prst="flowChartConnector">
            <a:avLst/>
          </a:prstGeom>
          <a:solidFill>
            <a:srgbClr val="FF0000"/>
          </a:solidFill>
          <a:ln w="25400" cap="flat" cmpd="sng" algn="ctr">
            <a:solidFill>
              <a:sysClr val="windowText" lastClr="000000">
                <a:shade val="50000"/>
              </a:sysClr>
            </a:solidFill>
            <a:prstDash val="solid"/>
          </a:ln>
          <a:effectLst/>
        </p:spPr>
        <p:txBody>
          <a:bodyPr rtlCol="0" anchor="ctr"/>
          <a:lstStyle>
            <a:defPPr>
              <a:defRPr lang="ja-JP"/>
            </a:defPPr>
            <a:lvl1pPr algn="l" rtl="0" fontAlgn="base">
              <a:spcBef>
                <a:spcPct val="0"/>
              </a:spcBef>
              <a:spcAft>
                <a:spcPct val="0"/>
              </a:spcAft>
              <a:defRPr kumimoji="1" kern="1200">
                <a:solidFill>
                  <a:schemeClr val="lt1"/>
                </a:solidFill>
                <a:latin typeface="+mn-lt"/>
                <a:ea typeface="+mn-ea"/>
                <a:cs typeface="+mn-cs"/>
              </a:defRPr>
            </a:lvl1pPr>
            <a:lvl2pPr marL="456820" algn="l" rtl="0" fontAlgn="base">
              <a:spcBef>
                <a:spcPct val="0"/>
              </a:spcBef>
              <a:spcAft>
                <a:spcPct val="0"/>
              </a:spcAft>
              <a:defRPr kumimoji="1" kern="1200">
                <a:solidFill>
                  <a:schemeClr val="lt1"/>
                </a:solidFill>
                <a:latin typeface="+mn-lt"/>
                <a:ea typeface="+mn-ea"/>
                <a:cs typeface="+mn-cs"/>
              </a:defRPr>
            </a:lvl2pPr>
            <a:lvl3pPr marL="913643" algn="l" rtl="0" fontAlgn="base">
              <a:spcBef>
                <a:spcPct val="0"/>
              </a:spcBef>
              <a:spcAft>
                <a:spcPct val="0"/>
              </a:spcAft>
              <a:defRPr kumimoji="1" kern="1200">
                <a:solidFill>
                  <a:schemeClr val="lt1"/>
                </a:solidFill>
                <a:latin typeface="+mn-lt"/>
                <a:ea typeface="+mn-ea"/>
                <a:cs typeface="+mn-cs"/>
              </a:defRPr>
            </a:lvl3pPr>
            <a:lvl4pPr marL="1370463" algn="l" rtl="0" fontAlgn="base">
              <a:spcBef>
                <a:spcPct val="0"/>
              </a:spcBef>
              <a:spcAft>
                <a:spcPct val="0"/>
              </a:spcAft>
              <a:defRPr kumimoji="1" kern="1200">
                <a:solidFill>
                  <a:schemeClr val="lt1"/>
                </a:solidFill>
                <a:latin typeface="+mn-lt"/>
                <a:ea typeface="+mn-ea"/>
                <a:cs typeface="+mn-cs"/>
              </a:defRPr>
            </a:lvl4pPr>
            <a:lvl5pPr marL="1827291" algn="l" rtl="0" fontAlgn="base">
              <a:spcBef>
                <a:spcPct val="0"/>
              </a:spcBef>
              <a:spcAft>
                <a:spcPct val="0"/>
              </a:spcAft>
              <a:defRPr kumimoji="1" kern="1200">
                <a:solidFill>
                  <a:schemeClr val="lt1"/>
                </a:solidFill>
                <a:latin typeface="+mn-lt"/>
                <a:ea typeface="+mn-ea"/>
                <a:cs typeface="+mn-cs"/>
              </a:defRPr>
            </a:lvl5pPr>
            <a:lvl6pPr marL="2284109" algn="l" defTabSz="913643" rtl="0" eaLnBrk="1" latinLnBrk="0" hangingPunct="1">
              <a:defRPr kumimoji="1" kern="1200">
                <a:solidFill>
                  <a:schemeClr val="lt1"/>
                </a:solidFill>
                <a:latin typeface="+mn-lt"/>
                <a:ea typeface="+mn-ea"/>
                <a:cs typeface="+mn-cs"/>
              </a:defRPr>
            </a:lvl6pPr>
            <a:lvl7pPr marL="2740936" algn="l" defTabSz="913643" rtl="0" eaLnBrk="1" latinLnBrk="0" hangingPunct="1">
              <a:defRPr kumimoji="1" kern="1200">
                <a:solidFill>
                  <a:schemeClr val="lt1"/>
                </a:solidFill>
                <a:latin typeface="+mn-lt"/>
                <a:ea typeface="+mn-ea"/>
                <a:cs typeface="+mn-cs"/>
              </a:defRPr>
            </a:lvl7pPr>
            <a:lvl8pPr marL="3197757" algn="l" defTabSz="913643" rtl="0" eaLnBrk="1" latinLnBrk="0" hangingPunct="1">
              <a:defRPr kumimoji="1" kern="1200">
                <a:solidFill>
                  <a:schemeClr val="lt1"/>
                </a:solidFill>
                <a:latin typeface="+mn-lt"/>
                <a:ea typeface="+mn-ea"/>
                <a:cs typeface="+mn-cs"/>
              </a:defRPr>
            </a:lvl8pPr>
            <a:lvl9pPr marL="3654579" algn="l" defTabSz="913643" rtl="0" eaLnBrk="1" latinLnBrk="0" hangingPunct="1">
              <a:defRPr kumimoji="1" kern="1200">
                <a:solidFill>
                  <a:schemeClr val="lt1"/>
                </a:solidFill>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Segoe UI"/>
              <a:ea typeface="Meiryo UI"/>
              <a:cs typeface="+mn-cs"/>
            </a:endParaRPr>
          </a:p>
        </p:txBody>
      </p:sp>
      <p:sp>
        <p:nvSpPr>
          <p:cNvPr id="67" name="テキスト ボックス 17"/>
          <p:cNvSpPr txBox="1"/>
          <p:nvPr/>
        </p:nvSpPr>
        <p:spPr>
          <a:xfrm>
            <a:off x="1175533" y="2489468"/>
            <a:ext cx="1784463" cy="307777"/>
          </a:xfrm>
          <a:prstGeom prst="rect">
            <a:avLst/>
          </a:prstGeom>
          <a:noFill/>
        </p:spPr>
        <p:txBody>
          <a:bodyPr wrap="none" rtlCol="0">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pPr defTabSz="914400"/>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温室効果ガス排出量</a:t>
            </a:r>
          </a:p>
        </p:txBody>
      </p:sp>
      <p:sp>
        <p:nvSpPr>
          <p:cNvPr id="71" name="テキスト ボックス 49"/>
          <p:cNvSpPr txBox="1"/>
          <p:nvPr/>
        </p:nvSpPr>
        <p:spPr>
          <a:xfrm>
            <a:off x="775423" y="7054807"/>
            <a:ext cx="800219" cy="338554"/>
          </a:xfrm>
          <a:prstGeom prst="rect">
            <a:avLst/>
          </a:prstGeom>
          <a:noFill/>
        </p:spPr>
        <p:txBody>
          <a:bodyPr wrap="none" rtlCol="0">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pPr defTabSz="914400"/>
            <a:r>
              <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申請時</a:t>
            </a:r>
          </a:p>
        </p:txBody>
      </p:sp>
      <p:sp>
        <p:nvSpPr>
          <p:cNvPr id="72" name="テキスト ボックス 51"/>
          <p:cNvSpPr txBox="1"/>
          <p:nvPr/>
        </p:nvSpPr>
        <p:spPr>
          <a:xfrm>
            <a:off x="4199925" y="7054807"/>
            <a:ext cx="800219" cy="338554"/>
          </a:xfrm>
          <a:prstGeom prst="rect">
            <a:avLst/>
          </a:prstGeom>
          <a:noFill/>
        </p:spPr>
        <p:txBody>
          <a:bodyPr wrap="none" rtlCol="0">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pPr defTabSz="914400"/>
            <a:r>
              <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目標年</a:t>
            </a:r>
          </a:p>
        </p:txBody>
      </p:sp>
      <p:sp>
        <p:nvSpPr>
          <p:cNvPr id="73" name="テキスト ボックス 72"/>
          <p:cNvSpPr txBox="1"/>
          <p:nvPr/>
        </p:nvSpPr>
        <p:spPr>
          <a:xfrm>
            <a:off x="7596523" y="5755844"/>
            <a:ext cx="1383712" cy="338554"/>
          </a:xfrm>
          <a:prstGeom prst="rect">
            <a:avLst/>
          </a:prstGeom>
          <a:noFill/>
        </p:spPr>
        <p:txBody>
          <a:bodyPr wrap="none" rtlCol="0">
            <a:spAutoFit/>
          </a:bodyPr>
          <a:lstStyle/>
          <a:p>
            <a:pPr defTabSz="914400" fontAlgn="base">
              <a:spcBef>
                <a:spcPct val="0"/>
              </a:spcBef>
              <a:spcAft>
                <a:spcPct val="0"/>
              </a:spcAft>
            </a:pPr>
            <a:r>
              <a:rPr lang="ja-JP" altLang="en-US" sz="1600" dirty="0">
                <a:latin typeface="Meiryo UI" panose="020B0604030504040204" pitchFamily="50" charset="-128"/>
                <a:cs typeface="Meiryo UI" panose="020B0604030504040204" pitchFamily="50" charset="-128"/>
              </a:rPr>
              <a:t>傾き</a:t>
            </a:r>
            <a:r>
              <a:rPr lang="en-US" altLang="ja-JP" sz="1600">
                <a:latin typeface="Meiryo UI" panose="020B0604030504040204" pitchFamily="50" charset="-128"/>
                <a:cs typeface="Meiryo UI" panose="020B0604030504040204" pitchFamily="50" charset="-128"/>
              </a:rPr>
              <a:t>2.5%/</a:t>
            </a:r>
            <a:r>
              <a:rPr lang="ja-JP" altLang="en-US" sz="1600">
                <a:latin typeface="Meiryo UI" panose="020B0604030504040204" pitchFamily="50" charset="-128"/>
                <a:cs typeface="Meiryo UI" panose="020B0604030504040204" pitchFamily="50" charset="-128"/>
              </a:rPr>
              <a:t>年</a:t>
            </a:r>
            <a:endParaRPr lang="ja-JP" altLang="en-US" sz="1400" dirty="0">
              <a:latin typeface="Meiryo UI" panose="020B0604030504040204" pitchFamily="50" charset="-128"/>
              <a:cs typeface="Meiryo UI" panose="020B0604030504040204" pitchFamily="50" charset="-128"/>
            </a:endParaRPr>
          </a:p>
        </p:txBody>
      </p:sp>
      <p:sp>
        <p:nvSpPr>
          <p:cNvPr id="74" name="テキスト ボックス 49"/>
          <p:cNvSpPr txBox="1"/>
          <p:nvPr/>
        </p:nvSpPr>
        <p:spPr>
          <a:xfrm>
            <a:off x="5542133" y="7054807"/>
            <a:ext cx="851515" cy="338554"/>
          </a:xfrm>
          <a:prstGeom prst="rect">
            <a:avLst/>
          </a:prstGeom>
          <a:solidFill>
            <a:schemeClr val="bg1"/>
          </a:solidFill>
        </p:spPr>
        <p:txBody>
          <a:bodyPr wrap="none" rtlCol="0">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pPr defTabSz="914400"/>
            <a:r>
              <a:rPr lang="en-US" altLang="ja-JP"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10</a:t>
            </a:r>
            <a:r>
              <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年先</a:t>
            </a:r>
          </a:p>
        </p:txBody>
      </p:sp>
      <p:sp>
        <p:nvSpPr>
          <p:cNvPr id="75" name="テキスト ボックス 49"/>
          <p:cNvSpPr txBox="1"/>
          <p:nvPr/>
        </p:nvSpPr>
        <p:spPr>
          <a:xfrm>
            <a:off x="2620333" y="7054807"/>
            <a:ext cx="723275" cy="338554"/>
          </a:xfrm>
          <a:prstGeom prst="rect">
            <a:avLst/>
          </a:prstGeom>
          <a:solidFill>
            <a:schemeClr val="bg1"/>
          </a:solidFill>
        </p:spPr>
        <p:txBody>
          <a:bodyPr wrap="none" rtlCol="0">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pPr defTabSz="914400"/>
            <a:r>
              <a:rPr lang="en-US" altLang="ja-JP"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5</a:t>
            </a:r>
            <a:r>
              <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年先</a:t>
            </a:r>
          </a:p>
        </p:txBody>
      </p:sp>
      <p:sp>
        <p:nvSpPr>
          <p:cNvPr id="24" name="四角形吹き出し 23"/>
          <p:cNvSpPr/>
          <p:nvPr/>
        </p:nvSpPr>
        <p:spPr bwMode="auto">
          <a:xfrm>
            <a:off x="4780196" y="3210240"/>
            <a:ext cx="2656973" cy="596538"/>
          </a:xfrm>
          <a:prstGeom prst="wedgeRectCallout">
            <a:avLst>
              <a:gd name="adj1" fmla="val -45926"/>
              <a:gd name="adj2" fmla="val 105221"/>
            </a:avLst>
          </a:prstGeom>
          <a:solidFill>
            <a:schemeClr val="bg1"/>
          </a:solidFill>
          <a:ln w="28575" cap="flat" cmpd="sng" algn="ctr">
            <a:solidFill>
              <a:schemeClr val="accent6"/>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0000" tIns="46800" rIns="90000" bIns="4680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1" lang="ja-JP" altLang="en-US" sz="2000" b="1" i="0" u="none" strike="noStrike" cap="none" normalizeH="0" baseline="0" dirty="0">
                <a:ln>
                  <a:noFill/>
                </a:ln>
                <a:solidFill>
                  <a:srgbClr val="FF0000"/>
                </a:solidFill>
                <a:effectLst/>
                <a:latin typeface="+mn-ea"/>
                <a:ea typeface="+mn-ea"/>
              </a:rPr>
              <a:t>直線的な削減が前提</a:t>
            </a:r>
          </a:p>
        </p:txBody>
      </p:sp>
    </p:spTree>
    <p:extLst>
      <p:ext uri="{BB962C8B-B14F-4D97-AF65-F5344CB8AC3E}">
        <p14:creationId xmlns:p14="http://schemas.microsoft.com/office/powerpoint/2010/main" val="4272313060"/>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z="2600" dirty="0"/>
              <a:t>手法その</a:t>
            </a:r>
            <a:r>
              <a:rPr lang="en-US" altLang="ja-JP" sz="2600" dirty="0"/>
              <a:t>2</a:t>
            </a:r>
            <a:r>
              <a:rPr kumimoji="1" lang="en-US" altLang="ja-JP" sz="2600" dirty="0"/>
              <a:t> SDA</a:t>
            </a:r>
            <a:r>
              <a:rPr kumimoji="1" lang="ja-JP" altLang="en-US" sz="2600" dirty="0"/>
              <a:t>（部門別脱炭素化アプローチ</a:t>
            </a:r>
            <a:r>
              <a:rPr kumimoji="1" lang="ja-JP" altLang="en-US" sz="2600"/>
              <a:t>） </a:t>
            </a:r>
            <a:r>
              <a:rPr kumimoji="1" lang="en-US" altLang="ja-JP" sz="2600"/>
              <a:t>1/2</a:t>
            </a:r>
            <a:endParaRPr kumimoji="1" lang="ja-JP" altLang="en-US" sz="2600" dirty="0"/>
          </a:p>
        </p:txBody>
      </p:sp>
      <p:sp>
        <p:nvSpPr>
          <p:cNvPr id="25" name="正方形/長方形 24"/>
          <p:cNvSpPr/>
          <p:nvPr/>
        </p:nvSpPr>
        <p:spPr>
          <a:xfrm>
            <a:off x="483687" y="1103236"/>
            <a:ext cx="9292612" cy="4228850"/>
          </a:xfrm>
          <a:prstGeom prst="rect">
            <a:avLst/>
          </a:prstGeom>
        </p:spPr>
        <p:txBody>
          <a:bodyPr wrap="square">
            <a:spAutoFit/>
          </a:bodyPr>
          <a:lstStyle/>
          <a:p>
            <a:pPr marL="457200" indent="-457200">
              <a:lnSpc>
                <a:spcPct val="120000"/>
              </a:lnSpc>
              <a:spcAft>
                <a:spcPts val="0"/>
              </a:spcAft>
              <a:buFont typeface="Wingdings" panose="05000000000000000000" pitchFamily="2" charset="2"/>
              <a:buChar char="u"/>
            </a:pPr>
            <a:r>
              <a:rPr lang="ja-JP" altLang="en-US" sz="2800" dirty="0">
                <a:solidFill>
                  <a:prstClr val="black"/>
                </a:solidFill>
                <a:latin typeface="Meiryo UI" panose="020B0604030504040204" pitchFamily="50" charset="-128"/>
                <a:ea typeface="Meiryo UI" panose="020B0604030504040204" pitchFamily="50" charset="-128"/>
              </a:rPr>
              <a:t>総量削減アプローチは、全企業が排出総量を同じ割合で</a:t>
            </a:r>
            <a:br>
              <a:rPr lang="en-US" altLang="ja-JP" sz="2800" dirty="0">
                <a:solidFill>
                  <a:prstClr val="black"/>
                </a:solidFill>
                <a:latin typeface="Meiryo UI" panose="020B0604030504040204" pitchFamily="50" charset="-128"/>
                <a:ea typeface="Meiryo UI" panose="020B0604030504040204" pitchFamily="50" charset="-128"/>
              </a:rPr>
            </a:br>
            <a:r>
              <a:rPr lang="ja-JP" altLang="en-US" sz="2800" dirty="0">
                <a:solidFill>
                  <a:prstClr val="black"/>
                </a:solidFill>
                <a:latin typeface="Meiryo UI" panose="020B0604030504040204" pitchFamily="50" charset="-128"/>
                <a:ea typeface="Meiryo UI" panose="020B0604030504040204" pitchFamily="50" charset="-128"/>
              </a:rPr>
              <a:t>削減するものであるが、当然、部門・業種・業態によって、</a:t>
            </a:r>
            <a:br>
              <a:rPr lang="en-US" altLang="ja-JP" sz="2800" dirty="0">
                <a:solidFill>
                  <a:prstClr val="black"/>
                </a:solidFill>
                <a:latin typeface="Meiryo UI" panose="020B0604030504040204" pitchFamily="50" charset="-128"/>
                <a:ea typeface="Meiryo UI" panose="020B0604030504040204" pitchFamily="50" charset="-128"/>
              </a:rPr>
            </a:br>
            <a:r>
              <a:rPr lang="ja-JP" altLang="en-US" sz="2800" dirty="0">
                <a:solidFill>
                  <a:prstClr val="black"/>
                </a:solidFill>
                <a:latin typeface="Meiryo UI" panose="020B0604030504040204" pitchFamily="50" charset="-128"/>
                <a:ea typeface="Meiryo UI" panose="020B0604030504040204" pitchFamily="50" charset="-128"/>
              </a:rPr>
              <a:t>排出の実態やこれまでの削減取組の進捗も異なる。</a:t>
            </a:r>
            <a:endParaRPr lang="en-US" altLang="ja-JP" sz="2800" dirty="0">
              <a:solidFill>
                <a:prstClr val="black"/>
              </a:solidFill>
              <a:latin typeface="Meiryo UI" panose="020B0604030504040204" pitchFamily="50" charset="-128"/>
              <a:ea typeface="Meiryo UI" panose="020B0604030504040204" pitchFamily="50" charset="-128"/>
            </a:endParaRPr>
          </a:p>
          <a:p>
            <a:pPr marL="457200" indent="-457200">
              <a:lnSpc>
                <a:spcPct val="120000"/>
              </a:lnSpc>
              <a:spcAft>
                <a:spcPts val="0"/>
              </a:spcAft>
              <a:buFont typeface="Wingdings" panose="05000000000000000000" pitchFamily="2" charset="2"/>
              <a:buChar char="u"/>
            </a:pPr>
            <a:r>
              <a:rPr lang="ja-JP" altLang="en-US" sz="2800" dirty="0">
                <a:solidFill>
                  <a:prstClr val="black"/>
                </a:solidFill>
                <a:latin typeface="Meiryo UI" panose="020B0604030504040204" pitchFamily="50" charset="-128"/>
                <a:ea typeface="Meiryo UI" panose="020B0604030504040204" pitchFamily="50" charset="-128"/>
              </a:rPr>
              <a:t>このため、</a:t>
            </a:r>
            <a:r>
              <a:rPr lang="en-US" altLang="ja-JP" sz="2800" dirty="0">
                <a:solidFill>
                  <a:prstClr val="black"/>
                </a:solidFill>
                <a:latin typeface="Meiryo UI" panose="020B0604030504040204" pitchFamily="50" charset="-128"/>
                <a:ea typeface="Meiryo UI" panose="020B0604030504040204" pitchFamily="50" charset="-128"/>
              </a:rPr>
              <a:t>SBT</a:t>
            </a:r>
            <a:r>
              <a:rPr lang="ja-JP" altLang="en-US" sz="2800" dirty="0">
                <a:solidFill>
                  <a:prstClr val="black"/>
                </a:solidFill>
                <a:latin typeface="Meiryo UI" panose="020B0604030504040204" pitchFamily="50" charset="-128"/>
                <a:ea typeface="Meiryo UI" panose="020B0604030504040204" pitchFamily="50" charset="-128"/>
              </a:rPr>
              <a:t>ではいくつかの部門について、</a:t>
            </a:r>
            <a:r>
              <a:rPr lang="en-US" altLang="ja-JP" sz="2800" b="1" dirty="0">
                <a:solidFill>
                  <a:srgbClr val="FF0000"/>
                </a:solidFill>
                <a:latin typeface="Meiryo UI" panose="020B0604030504040204" pitchFamily="50" charset="-128"/>
                <a:ea typeface="Meiryo UI" panose="020B0604030504040204" pitchFamily="50" charset="-128"/>
              </a:rPr>
              <a:t>2050</a:t>
            </a:r>
            <a:r>
              <a:rPr lang="ja-JP" altLang="en-US" sz="2800" b="1" dirty="0">
                <a:solidFill>
                  <a:srgbClr val="FF0000"/>
                </a:solidFill>
                <a:latin typeface="Meiryo UI" panose="020B0604030504040204" pitchFamily="50" charset="-128"/>
                <a:ea typeface="Meiryo UI" panose="020B0604030504040204" pitchFamily="50" charset="-128"/>
              </a:rPr>
              <a:t>年の、</a:t>
            </a:r>
            <a:br>
              <a:rPr lang="en-US" altLang="ja-JP" sz="2800" b="1" dirty="0">
                <a:solidFill>
                  <a:srgbClr val="FF0000"/>
                </a:solidFill>
                <a:latin typeface="Meiryo UI" panose="020B0604030504040204" pitchFamily="50" charset="-128"/>
                <a:ea typeface="Meiryo UI" panose="020B0604030504040204" pitchFamily="50" charset="-128"/>
              </a:rPr>
            </a:br>
            <a:r>
              <a:rPr lang="ja-JP" altLang="en-US" sz="2800" b="1" dirty="0">
                <a:solidFill>
                  <a:srgbClr val="FF0000"/>
                </a:solidFill>
                <a:latin typeface="Meiryo UI" panose="020B0604030504040204" pitchFamily="50" charset="-128"/>
                <a:ea typeface="Meiryo UI" panose="020B0604030504040204" pitchFamily="50" charset="-128"/>
              </a:rPr>
              <a:t>何らかの活動量当たりの原単位の低減水準を設定</a:t>
            </a:r>
            <a:r>
              <a:rPr lang="ja-JP" altLang="en-US" sz="2800" dirty="0">
                <a:solidFill>
                  <a:prstClr val="black"/>
                </a:solidFill>
                <a:latin typeface="Meiryo UI" panose="020B0604030504040204" pitchFamily="50" charset="-128"/>
                <a:ea typeface="Meiryo UI" panose="020B0604030504040204" pitchFamily="50" charset="-128"/>
              </a:rPr>
              <a:t>し、</a:t>
            </a:r>
            <a:br>
              <a:rPr lang="en-US" altLang="ja-JP" sz="2800" dirty="0">
                <a:solidFill>
                  <a:prstClr val="black"/>
                </a:solidFill>
                <a:latin typeface="Meiryo UI" panose="020B0604030504040204" pitchFamily="50" charset="-128"/>
                <a:ea typeface="Meiryo UI" panose="020B0604030504040204" pitchFamily="50" charset="-128"/>
              </a:rPr>
            </a:br>
            <a:r>
              <a:rPr lang="ja-JP" altLang="en-US" sz="2800" dirty="0">
                <a:solidFill>
                  <a:prstClr val="black"/>
                </a:solidFill>
                <a:latin typeface="Meiryo UI" panose="020B0604030504040204" pitchFamily="50" charset="-128"/>
                <a:ea typeface="Meiryo UI" panose="020B0604030504040204" pitchFamily="50" charset="-128"/>
              </a:rPr>
              <a:t>その部門に該当する企業は、その原単位まで下げるという目標を設定するアプローチも用意している。</a:t>
            </a:r>
            <a:endParaRPr lang="en-US" altLang="ja-JP" sz="2800" dirty="0">
              <a:solidFill>
                <a:prstClr val="black"/>
              </a:solidFill>
              <a:latin typeface="Meiryo UI" panose="020B0604030504040204" pitchFamily="50" charset="-128"/>
              <a:ea typeface="Meiryo UI" panose="020B0604030504040204" pitchFamily="50" charset="-128"/>
            </a:endParaRPr>
          </a:p>
          <a:p>
            <a:pPr>
              <a:lnSpc>
                <a:spcPct val="120000"/>
              </a:lnSpc>
              <a:spcAft>
                <a:spcPts val="0"/>
              </a:spcAft>
            </a:pPr>
            <a:r>
              <a:rPr lang="ja-JP" altLang="en-US" sz="2800" dirty="0">
                <a:solidFill>
                  <a:prstClr val="black"/>
                </a:solidFill>
                <a:latin typeface="Meiryo UI" panose="020B0604030504040204" pitchFamily="50" charset="-128"/>
                <a:ea typeface="Meiryo UI" panose="020B0604030504040204" pitchFamily="50" charset="-128"/>
              </a:rPr>
              <a:t>⇒　</a:t>
            </a:r>
            <a:r>
              <a:rPr lang="en-US" altLang="ja-JP" sz="2800" b="1" dirty="0">
                <a:solidFill>
                  <a:srgbClr val="FF0000"/>
                </a:solidFill>
                <a:latin typeface="Meiryo UI" panose="020B0604030504040204" pitchFamily="50" charset="-128"/>
                <a:ea typeface="Meiryo UI" panose="020B0604030504040204" pitchFamily="50" charset="-128"/>
              </a:rPr>
              <a:t>Sectoral </a:t>
            </a:r>
            <a:r>
              <a:rPr lang="en-US" altLang="ja-JP" sz="2800" b="1" dirty="0" err="1">
                <a:solidFill>
                  <a:srgbClr val="FF0000"/>
                </a:solidFill>
                <a:latin typeface="Meiryo UI" panose="020B0604030504040204" pitchFamily="50" charset="-128"/>
                <a:ea typeface="Meiryo UI" panose="020B0604030504040204" pitchFamily="50" charset="-128"/>
              </a:rPr>
              <a:t>Decarbonization</a:t>
            </a:r>
            <a:r>
              <a:rPr lang="en-US" altLang="ja-JP" sz="2800" b="1" dirty="0">
                <a:solidFill>
                  <a:srgbClr val="FF0000"/>
                </a:solidFill>
                <a:latin typeface="Meiryo UI" panose="020B0604030504040204" pitchFamily="50" charset="-128"/>
                <a:ea typeface="Meiryo UI" panose="020B0604030504040204" pitchFamily="50" charset="-128"/>
              </a:rPr>
              <a:t> Approach</a:t>
            </a:r>
            <a:r>
              <a:rPr lang="ja-JP" altLang="en-US" sz="2800" b="1" dirty="0">
                <a:solidFill>
                  <a:srgbClr val="FF0000"/>
                </a:solidFill>
                <a:latin typeface="Meiryo UI" panose="020B0604030504040204" pitchFamily="50" charset="-128"/>
                <a:ea typeface="Meiryo UI" panose="020B0604030504040204" pitchFamily="50" charset="-128"/>
              </a:rPr>
              <a:t>（</a:t>
            </a:r>
            <a:r>
              <a:rPr lang="en-US" altLang="ja-JP" sz="2800" b="1" dirty="0">
                <a:solidFill>
                  <a:srgbClr val="FF0000"/>
                </a:solidFill>
                <a:latin typeface="Meiryo UI" panose="020B0604030504040204" pitchFamily="50" charset="-128"/>
                <a:ea typeface="Meiryo UI" panose="020B0604030504040204" pitchFamily="50" charset="-128"/>
              </a:rPr>
              <a:t>SDA</a:t>
            </a:r>
            <a:r>
              <a:rPr lang="ja-JP" altLang="en-US" sz="2800" b="1" dirty="0">
                <a:solidFill>
                  <a:srgbClr val="FF0000"/>
                </a:solidFill>
                <a:latin typeface="Meiryo UI" panose="020B0604030504040204" pitchFamily="50" charset="-128"/>
                <a:ea typeface="Meiryo UI" panose="020B0604030504040204" pitchFamily="50" charset="-128"/>
              </a:rPr>
              <a:t>）</a:t>
            </a:r>
            <a:endParaRPr lang="en-US" altLang="ja-JP" sz="2800" b="1" dirty="0">
              <a:solidFill>
                <a:srgbClr val="FF0000"/>
              </a:solidFill>
              <a:latin typeface="Meiryo UI" panose="020B0604030504040204" pitchFamily="50" charset="-128"/>
              <a:ea typeface="Meiryo UI" panose="020B0604030504040204" pitchFamily="50" charset="-128"/>
            </a:endParaRPr>
          </a:p>
        </p:txBody>
      </p:sp>
      <p:sp>
        <p:nvSpPr>
          <p:cNvPr id="26" name="コンテンツ プレースホルダー 2"/>
          <p:cNvSpPr txBox="1">
            <a:spLocks/>
          </p:cNvSpPr>
          <p:nvPr/>
        </p:nvSpPr>
        <p:spPr>
          <a:xfrm>
            <a:off x="483687" y="5540568"/>
            <a:ext cx="9526075" cy="82809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266700" indent="-266700" fontAlgn="auto">
              <a:spcAft>
                <a:spcPts val="0"/>
              </a:spcAft>
              <a:buFont typeface="Arial" pitchFamily="34" charset="0"/>
              <a:buNone/>
            </a:pPr>
            <a:r>
              <a:rPr lang="en-US" altLang="ja-JP" sz="2200" dirty="0">
                <a:latin typeface="Meiryo UI" panose="020B0604030504040204" pitchFamily="50" charset="-128"/>
                <a:ea typeface="Meiryo UI" panose="020B0604030504040204" pitchFamily="50" charset="-128"/>
              </a:rPr>
              <a:t>※</a:t>
            </a:r>
            <a:r>
              <a:rPr lang="ja-JP" altLang="en-US" sz="2200" dirty="0">
                <a:latin typeface="Meiryo UI" panose="020B0604030504040204" pitchFamily="50" charset="-128"/>
                <a:ea typeface="Meiryo UI" panose="020B0604030504040204" pitchFamily="50" charset="-128"/>
              </a:rPr>
              <a:t>具体的な</a:t>
            </a:r>
            <a:r>
              <a:rPr lang="en-US" altLang="ja-JP" sz="2200" dirty="0">
                <a:latin typeface="Meiryo UI" panose="020B0604030504040204" pitchFamily="50" charset="-128"/>
                <a:ea typeface="Meiryo UI" panose="020B0604030504040204" pitchFamily="50" charset="-128"/>
              </a:rPr>
              <a:t>2050</a:t>
            </a:r>
            <a:r>
              <a:rPr lang="ja-JP" altLang="en-US" sz="2200" dirty="0">
                <a:latin typeface="Meiryo UI" panose="020B0604030504040204" pitchFamily="50" charset="-128"/>
                <a:ea typeface="Meiryo UI" panose="020B0604030504040204" pitchFamily="50" charset="-128"/>
              </a:rPr>
              <a:t>年の部門ごとの原単位目標は、</a:t>
            </a:r>
            <a:r>
              <a:rPr lang="en-US" altLang="ja-JP" sz="2200" dirty="0">
                <a:latin typeface="Meiryo UI" panose="020B0604030504040204" pitchFamily="50" charset="-128"/>
                <a:ea typeface="Meiryo UI" panose="020B0604030504040204" pitchFamily="50" charset="-128"/>
              </a:rPr>
              <a:t>IEA</a:t>
            </a:r>
            <a:r>
              <a:rPr lang="ja-JP" altLang="en-US" sz="2200" dirty="0">
                <a:latin typeface="Meiryo UI" panose="020B0604030504040204" pitchFamily="50" charset="-128"/>
                <a:ea typeface="Meiryo UI" panose="020B0604030504040204" pitchFamily="50" charset="-128"/>
              </a:rPr>
              <a:t>が実施した最適化計算による原単位予測をベースにして、</a:t>
            </a:r>
            <a:r>
              <a:rPr lang="en-US" altLang="ja-JP" sz="2200" dirty="0">
                <a:latin typeface="Meiryo UI" panose="020B0604030504040204" pitchFamily="50" charset="-128"/>
                <a:ea typeface="Meiryo UI" panose="020B0604030504040204" pitchFamily="50" charset="-128"/>
              </a:rPr>
              <a:t>SBT</a:t>
            </a:r>
            <a:r>
              <a:rPr lang="ja-JP" altLang="en-US" sz="2200" dirty="0">
                <a:latin typeface="Meiryo UI" panose="020B0604030504040204" pitchFamily="50" charset="-128"/>
                <a:ea typeface="Meiryo UI" panose="020B0604030504040204" pitchFamily="50" charset="-128"/>
              </a:rPr>
              <a:t>事務局にて設定している。</a:t>
            </a:r>
            <a:endParaRPr lang="en-US" altLang="ja-JP" sz="2200"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2847052528"/>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kumimoji="1" lang="en-US" altLang="ja-JP" dirty="0"/>
              <a:t>SBT</a:t>
            </a:r>
            <a:r>
              <a:rPr kumimoji="1" lang="ja-JP" altLang="en-US" dirty="0"/>
              <a:t>認定を受けていると</a:t>
            </a:r>
            <a:r>
              <a:rPr kumimoji="1" lang="en-US" altLang="ja-JP" dirty="0"/>
              <a:t>CDP</a:t>
            </a:r>
            <a:r>
              <a:rPr kumimoji="1" lang="ja-JP" altLang="en-US" dirty="0"/>
              <a:t>で得点が上がる </a:t>
            </a:r>
            <a:r>
              <a:rPr kumimoji="1" lang="en-US" altLang="ja-JP" dirty="0"/>
              <a:t>3/3</a:t>
            </a:r>
            <a:endParaRPr kumimoji="1" lang="ja-JP" altLang="en-US" dirty="0"/>
          </a:p>
        </p:txBody>
      </p:sp>
      <p:sp>
        <p:nvSpPr>
          <p:cNvPr id="4" name="コンテンツ プレースホルダー 3"/>
          <p:cNvSpPr>
            <a:spLocks noGrp="1"/>
          </p:cNvSpPr>
          <p:nvPr>
            <p:ph sz="quarter" idx="11"/>
          </p:nvPr>
        </p:nvSpPr>
        <p:spPr/>
        <p:txBody>
          <a:bodyPr/>
          <a:lstStyle/>
          <a:p>
            <a:r>
              <a:rPr lang="en-US" altLang="ja-JP" dirty="0"/>
              <a:t>SBT</a:t>
            </a:r>
            <a:r>
              <a:rPr kumimoji="1" lang="ja-JP" altLang="en-US" dirty="0"/>
              <a:t>に取り組むメリット①対投資家</a:t>
            </a:r>
          </a:p>
        </p:txBody>
      </p:sp>
      <p:sp>
        <p:nvSpPr>
          <p:cNvPr id="5" name="コンテンツ プレースホルダー 4"/>
          <p:cNvSpPr>
            <a:spLocks noGrp="1"/>
          </p:cNvSpPr>
          <p:nvPr>
            <p:ph sz="quarter" idx="12"/>
          </p:nvPr>
        </p:nvSpPr>
        <p:spPr>
          <a:xfrm>
            <a:off x="161925" y="1110920"/>
            <a:ext cx="10367963" cy="1558270"/>
          </a:xfrm>
        </p:spPr>
        <p:txBody>
          <a:bodyPr/>
          <a:lstStyle/>
          <a:p>
            <a:r>
              <a:rPr lang="en-US" altLang="ja-JP" dirty="0"/>
              <a:t>2016</a:t>
            </a:r>
            <a:r>
              <a:rPr lang="ja-JP" altLang="en-US" dirty="0"/>
              <a:t>年の</a:t>
            </a:r>
            <a:r>
              <a:rPr lang="en-US" altLang="ja-JP" dirty="0"/>
              <a:t>CDP</a:t>
            </a:r>
            <a:r>
              <a:rPr lang="ja-JP" altLang="en-US" dirty="0"/>
              <a:t>質問書から</a:t>
            </a:r>
            <a:r>
              <a:rPr lang="en-US" altLang="ja-JP" dirty="0"/>
              <a:t>SBT</a:t>
            </a:r>
            <a:r>
              <a:rPr lang="ja-JP" altLang="en-US" dirty="0"/>
              <a:t>に関する質問が追加され、評価の対象となっている</a:t>
            </a:r>
          </a:p>
          <a:p>
            <a:r>
              <a:rPr lang="en-US" altLang="ja-JP" dirty="0"/>
              <a:t>SBT</a:t>
            </a:r>
            <a:r>
              <a:rPr lang="ja-JP" altLang="en-US" dirty="0"/>
              <a:t>認定を受けていると、</a:t>
            </a:r>
            <a:r>
              <a:rPr lang="en-US" altLang="ja-JP" dirty="0"/>
              <a:t>CDP</a:t>
            </a:r>
            <a:r>
              <a:rPr lang="ja-JP" altLang="en-US" dirty="0"/>
              <a:t>でも「リーダーシップ」の得点を獲得することができる</a:t>
            </a:r>
          </a:p>
          <a:p>
            <a:pPr marL="0" indent="0">
              <a:lnSpc>
                <a:spcPts val="1500"/>
              </a:lnSpc>
              <a:buNone/>
            </a:pPr>
            <a:r>
              <a:rPr lang="ja-JP" altLang="en-US" dirty="0"/>
              <a:t>　　総量目標で</a:t>
            </a:r>
            <a:r>
              <a:rPr lang="en-US" altLang="ja-JP" dirty="0"/>
              <a:t>SBT</a:t>
            </a:r>
            <a:r>
              <a:rPr lang="ja-JP" altLang="en-US" dirty="0"/>
              <a:t>認定を受けている場合：</a:t>
            </a:r>
            <a:r>
              <a:rPr lang="en-US" altLang="ja-JP" dirty="0"/>
              <a:t>4.1a</a:t>
            </a:r>
            <a:r>
              <a:rPr lang="ja-JP" altLang="en-US" dirty="0"/>
              <a:t>で得点</a:t>
            </a:r>
          </a:p>
          <a:p>
            <a:pPr marL="0" indent="0">
              <a:lnSpc>
                <a:spcPts val="1500"/>
              </a:lnSpc>
              <a:buNone/>
            </a:pPr>
            <a:r>
              <a:rPr lang="ja-JP" altLang="en-US" dirty="0"/>
              <a:t>　　原単位目標で</a:t>
            </a:r>
            <a:r>
              <a:rPr lang="en-US" altLang="ja-JP" dirty="0"/>
              <a:t>SBT</a:t>
            </a:r>
            <a:r>
              <a:rPr lang="ja-JP" altLang="en-US" dirty="0"/>
              <a:t>認定を受けている場合：</a:t>
            </a:r>
            <a:r>
              <a:rPr lang="en-US" altLang="ja-JP" dirty="0"/>
              <a:t>4.1b</a:t>
            </a:r>
            <a:r>
              <a:rPr lang="ja-JP" altLang="en-US" dirty="0"/>
              <a:t>で得点</a:t>
            </a:r>
          </a:p>
        </p:txBody>
      </p:sp>
      <p:graphicFrame>
        <p:nvGraphicFramePr>
          <p:cNvPr id="7" name="表 6"/>
          <p:cNvGraphicFramePr>
            <a:graphicFrameLocks noGrp="1"/>
          </p:cNvGraphicFramePr>
          <p:nvPr>
            <p:extLst>
              <p:ext uri="{D42A27DB-BD31-4B8C-83A1-F6EECF244321}">
                <p14:modId xmlns:p14="http://schemas.microsoft.com/office/powerpoint/2010/main" val="3640331879"/>
              </p:ext>
            </p:extLst>
          </p:nvPr>
        </p:nvGraphicFramePr>
        <p:xfrm>
          <a:off x="522864" y="3243844"/>
          <a:ext cx="9646084" cy="3810000"/>
        </p:xfrm>
        <a:graphic>
          <a:graphicData uri="http://schemas.openxmlformats.org/drawingml/2006/table">
            <a:tbl>
              <a:tblPr firstRow="1" bandRow="1"/>
              <a:tblGrid>
                <a:gridCol w="2157534">
                  <a:extLst>
                    <a:ext uri="{9D8B030D-6E8A-4147-A177-3AD203B41FA5}">
                      <a16:colId xmlns:a16="http://schemas.microsoft.com/office/drawing/2014/main" val="20000"/>
                    </a:ext>
                  </a:extLst>
                </a:gridCol>
                <a:gridCol w="7488550">
                  <a:extLst>
                    <a:ext uri="{9D8B030D-6E8A-4147-A177-3AD203B41FA5}">
                      <a16:colId xmlns:a16="http://schemas.microsoft.com/office/drawing/2014/main" val="20001"/>
                    </a:ext>
                  </a:extLst>
                </a:gridCol>
              </a:tblGrid>
              <a:tr h="0">
                <a:tc>
                  <a:txBody>
                    <a:bodyPr/>
                    <a:lstStyle>
                      <a:lvl1pPr marL="0" algn="l" defTabSz="914400" rtl="0" eaLnBrk="1" latinLnBrk="0" hangingPunct="1">
                        <a:defRPr kumimoji="1" sz="1800" b="1" kern="1200">
                          <a:solidFill>
                            <a:schemeClr val="lt1"/>
                          </a:solidFill>
                          <a:latin typeface="Segoe UI"/>
                          <a:ea typeface="Meiryo UI"/>
                        </a:defRPr>
                      </a:lvl1pPr>
                      <a:lvl2pPr marL="457200" algn="l" defTabSz="914400" rtl="0" eaLnBrk="1" latinLnBrk="0" hangingPunct="1">
                        <a:defRPr kumimoji="1" sz="1800" b="1" kern="1200">
                          <a:solidFill>
                            <a:schemeClr val="lt1"/>
                          </a:solidFill>
                          <a:latin typeface="Segoe UI"/>
                          <a:ea typeface="Meiryo UI"/>
                        </a:defRPr>
                      </a:lvl2pPr>
                      <a:lvl3pPr marL="914400" algn="l" defTabSz="914400" rtl="0" eaLnBrk="1" latinLnBrk="0" hangingPunct="1">
                        <a:defRPr kumimoji="1" sz="1800" b="1" kern="1200">
                          <a:solidFill>
                            <a:schemeClr val="lt1"/>
                          </a:solidFill>
                          <a:latin typeface="Segoe UI"/>
                          <a:ea typeface="Meiryo UI"/>
                        </a:defRPr>
                      </a:lvl3pPr>
                      <a:lvl4pPr marL="1371600" algn="l" defTabSz="914400" rtl="0" eaLnBrk="1" latinLnBrk="0" hangingPunct="1">
                        <a:defRPr kumimoji="1" sz="1800" b="1" kern="1200">
                          <a:solidFill>
                            <a:schemeClr val="lt1"/>
                          </a:solidFill>
                          <a:latin typeface="Segoe UI"/>
                          <a:ea typeface="Meiryo UI"/>
                        </a:defRPr>
                      </a:lvl4pPr>
                      <a:lvl5pPr marL="1828800" algn="l" defTabSz="914400" rtl="0" eaLnBrk="1" latinLnBrk="0" hangingPunct="1">
                        <a:defRPr kumimoji="1" sz="1800" b="1" kern="1200">
                          <a:solidFill>
                            <a:schemeClr val="lt1"/>
                          </a:solidFill>
                          <a:latin typeface="Segoe UI"/>
                          <a:ea typeface="Meiryo UI"/>
                        </a:defRPr>
                      </a:lvl5pPr>
                      <a:lvl6pPr marL="2286000" algn="l" defTabSz="914400" rtl="0" eaLnBrk="1" latinLnBrk="0" hangingPunct="1">
                        <a:defRPr kumimoji="1" sz="1800" b="1" kern="1200">
                          <a:solidFill>
                            <a:schemeClr val="lt1"/>
                          </a:solidFill>
                          <a:latin typeface="Segoe UI"/>
                          <a:ea typeface="Meiryo UI"/>
                        </a:defRPr>
                      </a:lvl6pPr>
                      <a:lvl7pPr marL="2743200" algn="l" defTabSz="914400" rtl="0" eaLnBrk="1" latinLnBrk="0" hangingPunct="1">
                        <a:defRPr kumimoji="1" sz="1800" b="1" kern="1200">
                          <a:solidFill>
                            <a:schemeClr val="lt1"/>
                          </a:solidFill>
                          <a:latin typeface="Segoe UI"/>
                          <a:ea typeface="Meiryo UI"/>
                        </a:defRPr>
                      </a:lvl7pPr>
                      <a:lvl8pPr marL="3200400" algn="l" defTabSz="914400" rtl="0" eaLnBrk="1" latinLnBrk="0" hangingPunct="1">
                        <a:defRPr kumimoji="1" sz="1800" b="1" kern="1200">
                          <a:solidFill>
                            <a:schemeClr val="lt1"/>
                          </a:solidFill>
                          <a:latin typeface="Segoe UI"/>
                          <a:ea typeface="Meiryo UI"/>
                        </a:defRPr>
                      </a:lvl8pPr>
                      <a:lvl9pPr marL="3657600" algn="l" defTabSz="914400" rtl="0" eaLnBrk="1" latinLnBrk="0" hangingPunct="1">
                        <a:defRPr kumimoji="1" sz="1800" b="1" kern="1200">
                          <a:solidFill>
                            <a:schemeClr val="lt1"/>
                          </a:solidFill>
                          <a:latin typeface="Segoe UI"/>
                          <a:ea typeface="Meiryo UI"/>
                        </a:defRPr>
                      </a:lvl9pPr>
                    </a:lstStyle>
                    <a:p>
                      <a:pPr algn="ctr"/>
                      <a:r>
                        <a:rPr kumimoji="1" lang="ja-JP" altLang="en-US" sz="1600" dirty="0">
                          <a:solidFill>
                            <a:sysClr val="windowText" lastClr="000000"/>
                          </a:solidFill>
                        </a:rPr>
                        <a:t>評価基準</a:t>
                      </a: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b="1" kern="1200">
                          <a:solidFill>
                            <a:schemeClr val="lt1"/>
                          </a:solidFill>
                          <a:latin typeface="Segoe UI"/>
                          <a:ea typeface="Meiryo UI"/>
                        </a:defRPr>
                      </a:lvl1pPr>
                      <a:lvl2pPr marL="457200" algn="l" defTabSz="914400" rtl="0" eaLnBrk="1" latinLnBrk="0" hangingPunct="1">
                        <a:defRPr kumimoji="1" sz="1800" b="1" kern="1200">
                          <a:solidFill>
                            <a:schemeClr val="lt1"/>
                          </a:solidFill>
                          <a:latin typeface="Segoe UI"/>
                          <a:ea typeface="Meiryo UI"/>
                        </a:defRPr>
                      </a:lvl2pPr>
                      <a:lvl3pPr marL="914400" algn="l" defTabSz="914400" rtl="0" eaLnBrk="1" latinLnBrk="0" hangingPunct="1">
                        <a:defRPr kumimoji="1" sz="1800" b="1" kern="1200">
                          <a:solidFill>
                            <a:schemeClr val="lt1"/>
                          </a:solidFill>
                          <a:latin typeface="Segoe UI"/>
                          <a:ea typeface="Meiryo UI"/>
                        </a:defRPr>
                      </a:lvl3pPr>
                      <a:lvl4pPr marL="1371600" algn="l" defTabSz="914400" rtl="0" eaLnBrk="1" latinLnBrk="0" hangingPunct="1">
                        <a:defRPr kumimoji="1" sz="1800" b="1" kern="1200">
                          <a:solidFill>
                            <a:schemeClr val="lt1"/>
                          </a:solidFill>
                          <a:latin typeface="Segoe UI"/>
                          <a:ea typeface="Meiryo UI"/>
                        </a:defRPr>
                      </a:lvl4pPr>
                      <a:lvl5pPr marL="1828800" algn="l" defTabSz="914400" rtl="0" eaLnBrk="1" latinLnBrk="0" hangingPunct="1">
                        <a:defRPr kumimoji="1" sz="1800" b="1" kern="1200">
                          <a:solidFill>
                            <a:schemeClr val="lt1"/>
                          </a:solidFill>
                          <a:latin typeface="Segoe UI"/>
                          <a:ea typeface="Meiryo UI"/>
                        </a:defRPr>
                      </a:lvl5pPr>
                      <a:lvl6pPr marL="2286000" algn="l" defTabSz="914400" rtl="0" eaLnBrk="1" latinLnBrk="0" hangingPunct="1">
                        <a:defRPr kumimoji="1" sz="1800" b="1" kern="1200">
                          <a:solidFill>
                            <a:schemeClr val="lt1"/>
                          </a:solidFill>
                          <a:latin typeface="Segoe UI"/>
                          <a:ea typeface="Meiryo UI"/>
                        </a:defRPr>
                      </a:lvl6pPr>
                      <a:lvl7pPr marL="2743200" algn="l" defTabSz="914400" rtl="0" eaLnBrk="1" latinLnBrk="0" hangingPunct="1">
                        <a:defRPr kumimoji="1" sz="1800" b="1" kern="1200">
                          <a:solidFill>
                            <a:schemeClr val="lt1"/>
                          </a:solidFill>
                          <a:latin typeface="Segoe UI"/>
                          <a:ea typeface="Meiryo UI"/>
                        </a:defRPr>
                      </a:lvl7pPr>
                      <a:lvl8pPr marL="3200400" algn="l" defTabSz="914400" rtl="0" eaLnBrk="1" latinLnBrk="0" hangingPunct="1">
                        <a:defRPr kumimoji="1" sz="1800" b="1" kern="1200">
                          <a:solidFill>
                            <a:schemeClr val="lt1"/>
                          </a:solidFill>
                          <a:latin typeface="Segoe UI"/>
                          <a:ea typeface="Meiryo UI"/>
                        </a:defRPr>
                      </a:lvl8pPr>
                      <a:lvl9pPr marL="3657600" algn="l" defTabSz="914400" rtl="0" eaLnBrk="1" latinLnBrk="0" hangingPunct="1">
                        <a:defRPr kumimoji="1" sz="1800" b="1" kern="1200">
                          <a:solidFill>
                            <a:schemeClr val="lt1"/>
                          </a:solidFill>
                          <a:latin typeface="Segoe UI"/>
                          <a:ea typeface="Meiryo UI"/>
                        </a:defRPr>
                      </a:lvl9pPr>
                    </a:lstStyle>
                    <a:p>
                      <a:pPr algn="ctr"/>
                      <a:r>
                        <a:rPr kumimoji="1" lang="en-US" altLang="ja-JP" sz="1600" dirty="0">
                          <a:solidFill>
                            <a:sysClr val="windowText" lastClr="000000"/>
                          </a:solidFill>
                        </a:rPr>
                        <a:t>SBT</a:t>
                      </a:r>
                      <a:r>
                        <a:rPr kumimoji="1" lang="ja-JP" altLang="en-US" sz="1600" dirty="0">
                          <a:solidFill>
                            <a:sysClr val="windowText" lastClr="000000"/>
                          </a:solidFill>
                        </a:rPr>
                        <a:t>認定に対する評価</a:t>
                      </a: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extLst>
                  <a:ext uri="{0D108BD9-81ED-4DB2-BD59-A6C34878D82A}">
                    <a16:rowId xmlns:a16="http://schemas.microsoft.com/office/drawing/2014/main" val="10000"/>
                  </a:ext>
                </a:extLst>
              </a:tr>
              <a:tr h="0">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r>
                        <a:rPr kumimoji="1" lang="ja-JP" altLang="en-US" sz="1600" dirty="0"/>
                        <a:t>リーダーシップ</a:t>
                      </a:r>
                      <a:br>
                        <a:rPr kumimoji="1" lang="en-US" altLang="ja-JP" sz="1600" dirty="0"/>
                      </a:br>
                      <a:r>
                        <a:rPr kumimoji="1" lang="en-US" altLang="ja-JP" sz="1600" dirty="0"/>
                        <a:t>(Leadership)</a:t>
                      </a:r>
                      <a:endParaRPr kumimoji="1" lang="ja-JP" altLang="en-US" sz="1600" dirty="0"/>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r>
                        <a:rPr kumimoji="1" lang="en-US" altLang="ja-JP" sz="1600" dirty="0"/>
                        <a:t>4.1a, 4.1b</a:t>
                      </a:r>
                      <a:r>
                        <a:rPr kumimoji="1" lang="ja-JP" altLang="en-US" sz="1600" dirty="0"/>
                        <a:t>の両方またはいずれかにおいて、</a:t>
                      </a:r>
                      <a:r>
                        <a:rPr kumimoji="1" lang="en-US" altLang="ja-JP" sz="1600"/>
                        <a:t>1.5</a:t>
                      </a:r>
                      <a:r>
                        <a:rPr kumimoji="1" lang="ja-JP" altLang="en-US" sz="1600"/>
                        <a:t>℃</a:t>
                      </a:r>
                      <a:r>
                        <a:rPr kumimoji="1" lang="en-US" altLang="ja-JP" sz="1600"/>
                        <a:t>/WB2</a:t>
                      </a:r>
                      <a:r>
                        <a:rPr kumimoji="1" lang="ja-JP" altLang="en-US" sz="1600" dirty="0"/>
                        <a:t>℃目標の場合</a:t>
                      </a:r>
                      <a:r>
                        <a:rPr kumimoji="1" lang="en-US" altLang="ja-JP" sz="1600" dirty="0"/>
                        <a:t>1</a:t>
                      </a:r>
                      <a:r>
                        <a:rPr kumimoji="1" lang="ja-JP" altLang="en-US" sz="1600" dirty="0"/>
                        <a:t>点獲得</a:t>
                      </a:r>
                      <a:r>
                        <a:rPr kumimoji="1" lang="ja-JP" altLang="en-US" sz="1200" dirty="0"/>
                        <a:t>（フルポイント）</a:t>
                      </a:r>
                      <a:r>
                        <a:rPr kumimoji="1" lang="ja-JP" altLang="en-US" sz="1600" dirty="0"/>
                        <a:t>、</a:t>
                      </a:r>
                      <a:r>
                        <a:rPr kumimoji="1" lang="en-US" altLang="ja-JP" sz="1600" dirty="0"/>
                        <a:t>2</a:t>
                      </a:r>
                      <a:r>
                        <a:rPr kumimoji="1" lang="ja-JP" altLang="en-US" sz="1600" dirty="0"/>
                        <a:t>℃目標の場合</a:t>
                      </a:r>
                      <a:r>
                        <a:rPr kumimoji="1" lang="en-US" altLang="ja-JP" sz="1600" dirty="0"/>
                        <a:t>0.5</a:t>
                      </a:r>
                      <a:r>
                        <a:rPr kumimoji="1" lang="ja-JP" altLang="en-US" sz="1600" dirty="0"/>
                        <a:t>点獲得</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0">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r>
                        <a:rPr kumimoji="1" lang="ja-JP" altLang="en-US" sz="1600" dirty="0"/>
                        <a:t>マネジメント</a:t>
                      </a:r>
                      <a:br>
                        <a:rPr kumimoji="1" lang="en-US" altLang="ja-JP" sz="1600" dirty="0"/>
                      </a:br>
                      <a:r>
                        <a:rPr kumimoji="1" lang="en-US" altLang="ja-JP" sz="1600" dirty="0"/>
                        <a:t>(Management)</a:t>
                      </a:r>
                      <a:endParaRPr kumimoji="1" lang="ja-JP" altLang="en-US" sz="1600" dirty="0"/>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r>
                        <a:rPr kumimoji="1" lang="en-US" altLang="ja-JP" sz="1600" dirty="0"/>
                        <a:t>4.1a, 4.1b</a:t>
                      </a:r>
                      <a:r>
                        <a:rPr kumimoji="1" lang="ja-JP" altLang="en-US" sz="1600" dirty="0"/>
                        <a:t>の両方またはいずれかにおいて</a:t>
                      </a:r>
                      <a:r>
                        <a:rPr kumimoji="1" lang="en-US" altLang="ja-JP" sz="1600" dirty="0"/>
                        <a:t>2</a:t>
                      </a:r>
                      <a:r>
                        <a:rPr kumimoji="1" lang="ja-JP" altLang="en-US" sz="1600" dirty="0"/>
                        <a:t>点獲得</a:t>
                      </a:r>
                      <a:endParaRPr kumimoji="1" lang="en-US" altLang="ja-JP" sz="1600" dirty="0"/>
                    </a:p>
                    <a:p>
                      <a:r>
                        <a:rPr kumimoji="1" lang="ja-JP" altLang="en-US" sz="1600" dirty="0"/>
                        <a:t>さらに、目標対象範囲が</a:t>
                      </a:r>
                      <a:r>
                        <a:rPr kumimoji="1" lang="en-US" altLang="ja-JP" sz="1600" dirty="0"/>
                        <a:t>Company-wide</a:t>
                      </a:r>
                      <a:r>
                        <a:rPr kumimoji="1" lang="ja-JP" altLang="en-US" sz="1600" dirty="0"/>
                        <a:t>で</a:t>
                      </a:r>
                      <a:r>
                        <a:rPr kumimoji="1" lang="en-US" altLang="ja-JP" sz="1600" dirty="0"/>
                        <a:t>1</a:t>
                      </a:r>
                      <a:r>
                        <a:rPr kumimoji="1" lang="ja-JP" altLang="en-US" sz="1600" dirty="0"/>
                        <a:t>点（フルポイント）</a:t>
                      </a:r>
                      <a:endParaRPr kumimoji="1" lang="en-US" altLang="ja-JP" sz="1600" dirty="0"/>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0">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r>
                        <a:rPr kumimoji="1" lang="ja-JP" altLang="en-US" sz="1600" dirty="0"/>
                        <a:t>認識</a:t>
                      </a:r>
                      <a:br>
                        <a:rPr kumimoji="1" lang="en-US" altLang="ja-JP" sz="1600" dirty="0"/>
                      </a:br>
                      <a:r>
                        <a:rPr kumimoji="1" lang="en-US" altLang="ja-JP" sz="1600" dirty="0"/>
                        <a:t>(Awareness)</a:t>
                      </a:r>
                      <a:endParaRPr kumimoji="1" lang="ja-JP" altLang="en-US" sz="1600" dirty="0"/>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a:ea typeface="Meiryo UI"/>
                          <a:cs typeface="+mn-cs"/>
                        </a:rPr>
                        <a:t>「科学的根拠に基づいた排出削減目標ですか？」の質問に対して、下記の回答であれば</a:t>
                      </a:r>
                      <a:r>
                        <a:rPr kumimoji="1" lang="en-US" altLang="ja-JP" sz="1600" b="0" i="0" u="none" strike="noStrike" kern="1200" cap="none" spc="0" normalizeH="0" baseline="0" noProof="0" dirty="0">
                          <a:ln>
                            <a:noFill/>
                          </a:ln>
                          <a:solidFill>
                            <a:prstClr val="black"/>
                          </a:solidFill>
                          <a:effectLst/>
                          <a:uLnTx/>
                          <a:uFillTx/>
                          <a:latin typeface="Meiryo UI"/>
                          <a:ea typeface="Meiryo UI"/>
                          <a:cs typeface="+mn-cs"/>
                        </a:rPr>
                        <a:t>4.1a, 4.1b</a:t>
                      </a:r>
                      <a:r>
                        <a:rPr kumimoji="1" lang="ja-JP" altLang="en-US" sz="1600" b="0" i="0" u="none" strike="noStrike" kern="1200" cap="none" spc="0" normalizeH="0" baseline="0" noProof="0" dirty="0">
                          <a:ln>
                            <a:noFill/>
                          </a:ln>
                          <a:solidFill>
                            <a:prstClr val="black"/>
                          </a:solidFill>
                          <a:effectLst/>
                          <a:uLnTx/>
                          <a:uFillTx/>
                          <a:latin typeface="Meiryo UI"/>
                          <a:ea typeface="Meiryo UI"/>
                          <a:cs typeface="+mn-cs"/>
                        </a:rPr>
                        <a:t>の両方またはいずれかにおいて</a:t>
                      </a:r>
                      <a:r>
                        <a:rPr kumimoji="1" lang="en-US" altLang="ja-JP" sz="1600" b="0" i="0" u="none" strike="noStrike" kern="1200" cap="none" spc="0" normalizeH="0" baseline="0" noProof="0" dirty="0">
                          <a:ln>
                            <a:noFill/>
                          </a:ln>
                          <a:solidFill>
                            <a:prstClr val="black"/>
                          </a:solidFill>
                          <a:effectLst/>
                          <a:uLnTx/>
                          <a:uFillTx/>
                          <a:latin typeface="Meiryo UI"/>
                          <a:ea typeface="Meiryo UI"/>
                          <a:cs typeface="+mn-cs"/>
                        </a:rPr>
                        <a:t>1</a:t>
                      </a:r>
                      <a:r>
                        <a:rPr kumimoji="1" lang="ja-JP" altLang="en-US" sz="1600" b="0" i="0" u="none" strike="noStrike" kern="1200" cap="none" spc="0" normalizeH="0" baseline="0" noProof="0" dirty="0">
                          <a:ln>
                            <a:noFill/>
                          </a:ln>
                          <a:solidFill>
                            <a:prstClr val="black"/>
                          </a:solidFill>
                          <a:effectLst/>
                          <a:uLnTx/>
                          <a:uFillTx/>
                          <a:latin typeface="Meiryo UI"/>
                          <a:ea typeface="Meiryo UI"/>
                          <a:cs typeface="+mn-cs"/>
                        </a:rPr>
                        <a:t>点獲得（フルポイント）</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u"/>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はい、この目標は</a:t>
                      </a:r>
                      <a:r>
                        <a:rPr kumimoji="1" lang="en-US" altLang="ja-JP" sz="1200" b="0" i="0" u="none" strike="noStrike" kern="1200" cap="none" spc="0" normalizeH="0" baseline="0" noProof="0" dirty="0" err="1">
                          <a:ln>
                            <a:noFill/>
                          </a:ln>
                          <a:solidFill>
                            <a:prstClr val="black"/>
                          </a:solidFill>
                          <a:effectLst/>
                          <a:uLnTx/>
                          <a:uFillTx/>
                          <a:latin typeface="Meiryo UI"/>
                          <a:ea typeface="Meiryo UI"/>
                          <a:cs typeface="+mn-cs"/>
                        </a:rPr>
                        <a:t>SBTi</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に認定されています</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u"/>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はい、当社では科学的根拠に基づいた目標であると認識していますが、</a:t>
                      </a:r>
                      <a:r>
                        <a:rPr kumimoji="1" lang="en-US" altLang="ja-JP" sz="1200" b="0" i="0" u="none" strike="noStrike" kern="1200" cap="none" spc="0" normalizeH="0" baseline="0" noProof="0" dirty="0" err="1">
                          <a:ln>
                            <a:noFill/>
                          </a:ln>
                          <a:solidFill>
                            <a:prstClr val="black"/>
                          </a:solidFill>
                          <a:effectLst/>
                          <a:uLnTx/>
                          <a:uFillTx/>
                          <a:latin typeface="Meiryo UI"/>
                          <a:ea typeface="Meiryo UI"/>
                          <a:cs typeface="+mn-cs"/>
                        </a:rPr>
                        <a:t>SBTi</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のレビューを受けてはいません</a:t>
                      </a: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u"/>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はい、当社では科学的根拠に基づいた目標であると認識しており、今後</a:t>
                      </a:r>
                      <a:r>
                        <a:rPr kumimoji="1" lang="en-US" altLang="ja-JP" sz="1200" b="0" i="0" u="none" strike="noStrike" kern="1200" cap="none" spc="0" normalizeH="0" baseline="0" noProof="0" dirty="0">
                          <a:ln>
                            <a:noFill/>
                          </a:ln>
                          <a:solidFill>
                            <a:prstClr val="black"/>
                          </a:solidFill>
                          <a:effectLst/>
                          <a:uLnTx/>
                          <a:uFillTx/>
                          <a:latin typeface="Meiryo UI"/>
                          <a:ea typeface="Meiryo UI"/>
                          <a:cs typeface="+mn-cs"/>
                        </a:rPr>
                        <a:t>2</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年以内に</a:t>
                      </a:r>
                      <a:r>
                        <a:rPr kumimoji="1" lang="en-US" altLang="ja-JP" sz="1200" b="0" i="0" u="none" strike="noStrike" kern="1200" cap="none" spc="0" normalizeH="0" baseline="0" noProof="0" dirty="0" err="1">
                          <a:ln>
                            <a:noFill/>
                          </a:ln>
                          <a:solidFill>
                            <a:prstClr val="black"/>
                          </a:solidFill>
                          <a:effectLst/>
                          <a:uLnTx/>
                          <a:uFillTx/>
                          <a:latin typeface="Meiryo UI"/>
                          <a:ea typeface="Meiryo UI"/>
                          <a:cs typeface="+mn-cs"/>
                        </a:rPr>
                        <a:t>SBTi</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の審査を受けることに宣言しています</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a:ea typeface="Meiryo UI"/>
                          <a:cs typeface="+mn-cs"/>
                        </a:rPr>
                        <a:t>下記の回答であれば</a:t>
                      </a:r>
                      <a:r>
                        <a:rPr kumimoji="1" lang="en-US" altLang="ja-JP" sz="1600" b="0" i="0" u="none" strike="noStrike" kern="1200" cap="none" spc="0" normalizeH="0" baseline="0" noProof="0" dirty="0">
                          <a:ln>
                            <a:noFill/>
                          </a:ln>
                          <a:solidFill>
                            <a:prstClr val="black"/>
                          </a:solidFill>
                          <a:effectLst/>
                          <a:uLnTx/>
                          <a:uFillTx/>
                          <a:latin typeface="Meiryo UI"/>
                          <a:ea typeface="Meiryo UI"/>
                          <a:cs typeface="+mn-cs"/>
                        </a:rPr>
                        <a:t>4.1a, 4.1b</a:t>
                      </a:r>
                      <a:r>
                        <a:rPr kumimoji="1" lang="ja-JP" altLang="en-US" sz="1600" b="0" i="0" u="none" strike="noStrike" kern="1200" cap="none" spc="0" normalizeH="0" baseline="0" noProof="0" dirty="0">
                          <a:ln>
                            <a:noFill/>
                          </a:ln>
                          <a:solidFill>
                            <a:prstClr val="black"/>
                          </a:solidFill>
                          <a:effectLst/>
                          <a:uLnTx/>
                          <a:uFillTx/>
                          <a:latin typeface="Meiryo UI"/>
                          <a:ea typeface="Meiryo UI"/>
                          <a:cs typeface="+mn-cs"/>
                        </a:rPr>
                        <a:t>の両方またはいずれかにおいて</a:t>
                      </a:r>
                      <a:r>
                        <a:rPr kumimoji="1" lang="en-US" altLang="ja-JP" sz="1600" b="0" i="0" u="none" strike="noStrike" kern="1200" cap="none" spc="0" normalizeH="0" baseline="0" noProof="0" dirty="0">
                          <a:ln>
                            <a:noFill/>
                          </a:ln>
                          <a:solidFill>
                            <a:prstClr val="black"/>
                          </a:solidFill>
                          <a:effectLst/>
                          <a:uLnTx/>
                          <a:uFillTx/>
                          <a:latin typeface="Meiryo UI"/>
                          <a:ea typeface="Meiryo UI"/>
                          <a:cs typeface="+mn-cs"/>
                        </a:rPr>
                        <a:t>0.5</a:t>
                      </a:r>
                      <a:r>
                        <a:rPr kumimoji="1" lang="ja-JP" altLang="en-US" sz="1600" b="0" i="0" u="none" strike="noStrike" kern="1200" cap="none" spc="0" normalizeH="0" baseline="0" noProof="0" dirty="0">
                          <a:ln>
                            <a:noFill/>
                          </a:ln>
                          <a:solidFill>
                            <a:prstClr val="black"/>
                          </a:solidFill>
                          <a:effectLst/>
                          <a:uLnTx/>
                          <a:uFillTx/>
                          <a:latin typeface="Meiryo UI"/>
                          <a:ea typeface="Meiryo UI"/>
                          <a:cs typeface="+mn-cs"/>
                        </a:rPr>
                        <a:t>点獲得</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u"/>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いいえ、</a:t>
                      </a:r>
                      <a:r>
                        <a:rPr kumimoji="1" lang="ja-JP" altLang="en-US" sz="1200" b="0" i="0" u="none" strike="noStrike" kern="1200" cap="none" spc="0" normalizeH="0" baseline="0" noProof="0" dirty="0">
                          <a:ln>
                            <a:noFill/>
                          </a:ln>
                          <a:solidFill>
                            <a:prstClr val="black"/>
                          </a:solidFill>
                          <a:effectLst/>
                          <a:uLnTx/>
                          <a:uFillTx/>
                          <a:latin typeface="Segoe UI"/>
                          <a:ea typeface="Meiryo UI"/>
                          <a:cs typeface="+mn-cs"/>
                        </a:rPr>
                        <a:t>しかし今後</a:t>
                      </a:r>
                      <a:r>
                        <a:rPr kumimoji="1" lang="en-US" altLang="ja-JP" sz="1200" b="0" i="0" u="none" strike="noStrike" kern="1200" cap="none" spc="0" normalizeH="0" baseline="0" noProof="0" dirty="0">
                          <a:ln>
                            <a:noFill/>
                          </a:ln>
                          <a:solidFill>
                            <a:prstClr val="black"/>
                          </a:solidFill>
                          <a:effectLst/>
                          <a:uLnTx/>
                          <a:uFillTx/>
                          <a:latin typeface="Segoe UI"/>
                          <a:ea typeface="Meiryo UI"/>
                          <a:cs typeface="+mn-cs"/>
                        </a:rPr>
                        <a:t>2</a:t>
                      </a:r>
                      <a:r>
                        <a:rPr kumimoji="1" lang="ja-JP" altLang="en-US" sz="1200" b="0" i="0" u="none" strike="noStrike" kern="1200" cap="none" spc="0" normalizeH="0" baseline="0" noProof="0" dirty="0">
                          <a:ln>
                            <a:noFill/>
                          </a:ln>
                          <a:solidFill>
                            <a:prstClr val="black"/>
                          </a:solidFill>
                          <a:effectLst/>
                          <a:uLnTx/>
                          <a:uFillTx/>
                          <a:latin typeface="Segoe UI"/>
                          <a:ea typeface="Meiryo UI"/>
                          <a:cs typeface="+mn-cs"/>
                        </a:rPr>
                        <a:t>年以内に科学的根拠に基づいている目標を設定する予定です</a:t>
                      </a:r>
                      <a:endParaRPr kumimoji="1" lang="ja-JP" altLang="en-US" sz="1200" b="0" i="0" u="none" strike="noStrike" kern="1200" cap="none" spc="0" normalizeH="0" baseline="0" noProof="0" dirty="0">
                        <a:ln>
                          <a:noFill/>
                        </a:ln>
                        <a:solidFill>
                          <a:prstClr val="black"/>
                        </a:solidFill>
                        <a:effectLst/>
                        <a:uLnTx/>
                        <a:uFillTx/>
                        <a:latin typeface="Meiryo UI"/>
                        <a:ea typeface="Meiryo UI"/>
                        <a:cs typeface="+mn-cs"/>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0">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r>
                        <a:rPr kumimoji="1" lang="ja-JP" altLang="en-US" sz="1600" dirty="0"/>
                        <a:t>情報開示</a:t>
                      </a:r>
                      <a:br>
                        <a:rPr kumimoji="1" lang="en-US" altLang="ja-JP" sz="1600" dirty="0"/>
                      </a:br>
                      <a:r>
                        <a:rPr kumimoji="1" lang="en-US" altLang="ja-JP" sz="1600" dirty="0"/>
                        <a:t>(Disclosure)</a:t>
                      </a:r>
                      <a:endParaRPr kumimoji="1" lang="ja-JP" altLang="en-US" sz="1600" dirty="0"/>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mn-lt"/>
                          <a:ea typeface="+mn-ea"/>
                          <a:cs typeface="+mn-cs"/>
                        </a:rPr>
                        <a:t>―</a:t>
                      </a:r>
                      <a:endParaRPr kumimoji="1" lang="ja-JP" altLang="en-US" sz="1600" b="0" i="0" u="none" strike="noStrike" kern="1200" cap="none" spc="0" normalizeH="0" baseline="0" noProof="0" dirty="0">
                        <a:ln>
                          <a:noFill/>
                        </a:ln>
                        <a:solidFill>
                          <a:prstClr val="black"/>
                        </a:solidFill>
                        <a:effectLst/>
                        <a:uLnTx/>
                        <a:uFillTx/>
                        <a:latin typeface="+mn-lt"/>
                        <a:ea typeface="+mn-ea"/>
                        <a:cs typeface="+mn-cs"/>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3651741391"/>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z="2600" dirty="0"/>
              <a:t>手法その</a:t>
            </a:r>
            <a:r>
              <a:rPr lang="en-US" altLang="ja-JP" sz="2600" dirty="0"/>
              <a:t>2</a:t>
            </a:r>
            <a:r>
              <a:rPr kumimoji="1" lang="en-US" altLang="ja-JP" sz="2600" dirty="0"/>
              <a:t> SDA</a:t>
            </a:r>
            <a:r>
              <a:rPr kumimoji="1" lang="ja-JP" altLang="en-US" sz="2600" dirty="0"/>
              <a:t>（部門別脱炭素化アプローチ</a:t>
            </a:r>
            <a:r>
              <a:rPr kumimoji="1" lang="ja-JP" altLang="en-US" sz="2600"/>
              <a:t>） </a:t>
            </a:r>
            <a:r>
              <a:rPr lang="en-US" altLang="ja-JP" sz="2600"/>
              <a:t>2</a:t>
            </a:r>
            <a:r>
              <a:rPr kumimoji="1" lang="en-US" altLang="ja-JP" sz="2600"/>
              <a:t>/2</a:t>
            </a:r>
            <a:endParaRPr kumimoji="1" lang="ja-JP" altLang="en-US" sz="2600" dirty="0"/>
          </a:p>
        </p:txBody>
      </p:sp>
      <p:sp>
        <p:nvSpPr>
          <p:cNvPr id="5" name="正方形/長方形 4"/>
          <p:cNvSpPr/>
          <p:nvPr/>
        </p:nvSpPr>
        <p:spPr>
          <a:xfrm>
            <a:off x="483687" y="1103236"/>
            <a:ext cx="9649071" cy="3342453"/>
          </a:xfrm>
          <a:prstGeom prst="rect">
            <a:avLst/>
          </a:prstGeom>
        </p:spPr>
        <p:txBody>
          <a:bodyPr wrap="square">
            <a:spAutoFit/>
          </a:bodyPr>
          <a:lstStyle/>
          <a:p>
            <a:pPr marL="457200" indent="-457200">
              <a:lnSpc>
                <a:spcPct val="120000"/>
              </a:lnSpc>
              <a:spcAft>
                <a:spcPts val="0"/>
              </a:spcAft>
              <a:buFont typeface="Wingdings" panose="05000000000000000000" pitchFamily="2" charset="2"/>
              <a:buChar char="u"/>
            </a:pPr>
            <a:r>
              <a:rPr lang="en-US" altLang="ja-JP" sz="2800" dirty="0">
                <a:solidFill>
                  <a:prstClr val="black"/>
                </a:solidFill>
                <a:latin typeface="Meiryo UI" panose="020B0604030504040204" pitchFamily="50" charset="-128"/>
                <a:ea typeface="Meiryo UI" panose="020B0604030504040204" pitchFamily="50" charset="-128"/>
              </a:rPr>
              <a:t>SDA</a:t>
            </a:r>
            <a:r>
              <a:rPr lang="ja-JP" altLang="en-US" sz="2800" dirty="0">
                <a:solidFill>
                  <a:prstClr val="black"/>
                </a:solidFill>
                <a:latin typeface="Meiryo UI" panose="020B0604030504040204" pitchFamily="50" charset="-128"/>
                <a:ea typeface="Meiryo UI" panose="020B0604030504040204" pitchFamily="50" charset="-128"/>
              </a:rPr>
              <a:t>の設定では</a:t>
            </a:r>
            <a:r>
              <a:rPr lang="en-US" altLang="ja-JP" sz="2800" dirty="0">
                <a:solidFill>
                  <a:prstClr val="black"/>
                </a:solidFill>
                <a:latin typeface="Meiryo UI" panose="020B0604030504040204" pitchFamily="50" charset="-128"/>
                <a:ea typeface="Meiryo UI" panose="020B0604030504040204" pitchFamily="50" charset="-128"/>
              </a:rPr>
              <a:t>SBT</a:t>
            </a:r>
            <a:r>
              <a:rPr lang="ja-JP" altLang="en-US" sz="2800" dirty="0">
                <a:solidFill>
                  <a:prstClr val="black"/>
                </a:solidFill>
                <a:latin typeface="Meiryo UI" panose="020B0604030504040204" pitchFamily="50" charset="-128"/>
                <a:ea typeface="Meiryo UI" panose="020B0604030504040204" pitchFamily="50" charset="-128"/>
              </a:rPr>
              <a:t>事務局が公開している計算ツールを利用。</a:t>
            </a:r>
            <a:endParaRPr lang="en-US" altLang="ja-JP" sz="2800" dirty="0">
              <a:solidFill>
                <a:prstClr val="black"/>
              </a:solidFill>
              <a:latin typeface="Meiryo UI" panose="020B0604030504040204" pitchFamily="50" charset="-128"/>
              <a:ea typeface="Meiryo UI" panose="020B0604030504040204" pitchFamily="50" charset="-128"/>
            </a:endParaRPr>
          </a:p>
          <a:p>
            <a:pPr marL="457200" indent="-457200">
              <a:lnSpc>
                <a:spcPct val="120000"/>
              </a:lnSpc>
              <a:spcAft>
                <a:spcPts val="0"/>
              </a:spcAft>
              <a:buFont typeface="Wingdings" panose="05000000000000000000" pitchFamily="2" charset="2"/>
              <a:buChar char="u"/>
            </a:pPr>
            <a:r>
              <a:rPr lang="ja-JP" altLang="en-US" sz="2800" dirty="0">
                <a:solidFill>
                  <a:prstClr val="black"/>
                </a:solidFill>
                <a:latin typeface="Meiryo UI" panose="020B0604030504040204" pitchFamily="50" charset="-128"/>
                <a:ea typeface="Meiryo UI" panose="020B0604030504040204" pitchFamily="50" charset="-128"/>
              </a:rPr>
              <a:t>計算ツールに</a:t>
            </a:r>
            <a:r>
              <a:rPr lang="ja-JP" altLang="en-US" sz="2800" b="1" dirty="0">
                <a:solidFill>
                  <a:srgbClr val="FF0000"/>
                </a:solidFill>
                <a:latin typeface="Meiryo UI" panose="020B0604030504040204" pitchFamily="50" charset="-128"/>
                <a:ea typeface="Meiryo UI" panose="020B0604030504040204" pitchFamily="50" charset="-128"/>
              </a:rPr>
              <a:t>「部門」、「基準年・目標年」、「事業活動・排出量に関するデータ」</a:t>
            </a:r>
            <a:r>
              <a:rPr lang="ja-JP" altLang="en-US" sz="2800" dirty="0">
                <a:solidFill>
                  <a:prstClr val="black"/>
                </a:solidFill>
                <a:latin typeface="Meiryo UI" panose="020B0604030504040204" pitchFamily="50" charset="-128"/>
                <a:ea typeface="Meiryo UI" panose="020B0604030504040204" pitchFamily="50" charset="-128"/>
              </a:rPr>
              <a:t>を入力すれば、</a:t>
            </a:r>
            <a:r>
              <a:rPr lang="ja-JP" altLang="en-US" sz="2800" b="1" dirty="0">
                <a:solidFill>
                  <a:srgbClr val="FF0000"/>
                </a:solidFill>
                <a:latin typeface="Meiryo UI" panose="020B0604030504040204" pitchFamily="50" charset="-128"/>
                <a:ea typeface="Meiryo UI" panose="020B0604030504040204" pitchFamily="50" charset="-128"/>
              </a:rPr>
              <a:t>目標とする原単位の改善率、削減量、削減率、削減経路が自動で計算される！</a:t>
            </a:r>
            <a:endParaRPr lang="en-US" altLang="ja-JP" sz="2800" b="1" dirty="0">
              <a:solidFill>
                <a:srgbClr val="FF0000"/>
              </a:solidFill>
              <a:latin typeface="Meiryo UI" panose="020B0604030504040204" pitchFamily="50" charset="-128"/>
              <a:ea typeface="Meiryo UI" panose="020B0604030504040204" pitchFamily="50" charset="-128"/>
            </a:endParaRPr>
          </a:p>
          <a:p>
            <a:pPr>
              <a:lnSpc>
                <a:spcPct val="120000"/>
              </a:lnSpc>
              <a:spcBef>
                <a:spcPts val="0"/>
              </a:spcBef>
              <a:spcAft>
                <a:spcPts val="0"/>
              </a:spcAft>
            </a:pPr>
            <a:endParaRPr lang="en-US" altLang="ja-JP" sz="2400" b="1" dirty="0">
              <a:solidFill>
                <a:srgbClr val="FF0000"/>
              </a:solidFill>
              <a:latin typeface="Meiryo UI" panose="020B0604030504040204" pitchFamily="50" charset="-128"/>
              <a:ea typeface="Meiryo UI" panose="020B0604030504040204" pitchFamily="50" charset="-128"/>
            </a:endParaRPr>
          </a:p>
          <a:p>
            <a:pPr marL="266700" marR="0" lvl="0" indent="-266700" defTabSz="914400" eaLnBrk="1" fontAlgn="auto" latinLnBrk="0" hangingPunct="1">
              <a:lnSpc>
                <a:spcPct val="120000"/>
              </a:lnSpc>
              <a:spcBef>
                <a:spcPts val="0"/>
              </a:spcBef>
              <a:spcAft>
                <a:spcPts val="0"/>
              </a:spcAft>
              <a:buClrTx/>
              <a:buSzTx/>
              <a:buFontTx/>
              <a:buNone/>
              <a:tabLst/>
              <a:defRPr/>
            </a:pPr>
            <a:r>
              <a:rPr kumimoji="0" lang="en-US" altLang="ja-JP" sz="2000" kern="0" dirty="0">
                <a:solidFill>
                  <a:prstClr val="black"/>
                </a:solidFill>
                <a:latin typeface="+mn-ea"/>
                <a:ea typeface="+mn-ea"/>
              </a:rPr>
              <a:t>※</a:t>
            </a:r>
            <a:r>
              <a:rPr kumimoji="0" lang="ja-JP" altLang="en-US" sz="2000" kern="0" dirty="0">
                <a:solidFill>
                  <a:prstClr val="black"/>
                </a:solidFill>
                <a:latin typeface="+mn-ea"/>
                <a:ea typeface="+mn-ea"/>
              </a:rPr>
              <a:t>最新の</a:t>
            </a:r>
            <a:r>
              <a:rPr kumimoji="0" lang="en-US" altLang="ja-JP" sz="2000" kern="0" dirty="0">
                <a:solidFill>
                  <a:prstClr val="black"/>
                </a:solidFill>
                <a:latin typeface="+mn-ea"/>
                <a:ea typeface="+mn-ea"/>
              </a:rPr>
              <a:t>SBT</a:t>
            </a:r>
            <a:r>
              <a:rPr kumimoji="0" lang="ja-JP" altLang="en-US" sz="2000" kern="0" dirty="0">
                <a:solidFill>
                  <a:prstClr val="black"/>
                </a:solidFill>
                <a:latin typeface="+mn-ea"/>
                <a:ea typeface="+mn-ea"/>
              </a:rPr>
              <a:t>ツール（</a:t>
            </a:r>
            <a:r>
              <a:rPr kumimoji="0" lang="en-US" altLang="ja-JP" sz="2000" kern="0" dirty="0">
                <a:solidFill>
                  <a:prstClr val="black"/>
                </a:solidFill>
                <a:latin typeface="+mn-ea"/>
                <a:ea typeface="+mn-ea"/>
              </a:rPr>
              <a:t>Ver.2.1</a:t>
            </a:r>
            <a:r>
              <a:rPr kumimoji="0" lang="ja-JP" altLang="en-US" sz="2000" kern="0" dirty="0">
                <a:solidFill>
                  <a:prstClr val="black"/>
                </a:solidFill>
                <a:latin typeface="+mn-ea"/>
                <a:ea typeface="+mn-ea"/>
              </a:rPr>
              <a:t>）では、</a:t>
            </a:r>
            <a:r>
              <a:rPr kumimoji="0" lang="ja-JP" altLang="en-US" sz="2000" b="1" u="sng" kern="0" dirty="0">
                <a:solidFill>
                  <a:prstClr val="black"/>
                </a:solidFill>
                <a:latin typeface="+mn-ea"/>
                <a:ea typeface="+mn-ea"/>
              </a:rPr>
              <a:t>化学・石油化学部門の</a:t>
            </a:r>
            <a:r>
              <a:rPr kumimoji="0" lang="en-US" altLang="ja-JP" sz="2000" b="1" u="sng" kern="0" dirty="0">
                <a:solidFill>
                  <a:prstClr val="black"/>
                </a:solidFill>
                <a:latin typeface="+mn-ea"/>
                <a:ea typeface="+mn-ea"/>
              </a:rPr>
              <a:t>Scope1</a:t>
            </a:r>
            <a:r>
              <a:rPr kumimoji="0" lang="ja-JP" altLang="en-US" sz="2000" b="1" u="sng" kern="0" dirty="0" err="1">
                <a:solidFill>
                  <a:prstClr val="black"/>
                </a:solidFill>
                <a:latin typeface="+mn-ea"/>
                <a:ea typeface="+mn-ea"/>
              </a:rPr>
              <a:t>、</a:t>
            </a:r>
            <a:r>
              <a:rPr kumimoji="0" lang="en-US" altLang="ja-JP" sz="2000" b="1" u="sng" kern="0" dirty="0">
                <a:solidFill>
                  <a:prstClr val="black"/>
                </a:solidFill>
                <a:latin typeface="+mn-ea"/>
                <a:ea typeface="+mn-ea"/>
              </a:rPr>
              <a:t>2</a:t>
            </a:r>
            <a:r>
              <a:rPr kumimoji="0" lang="ja-JP" altLang="en-US" sz="2000" b="1" u="sng" kern="0" dirty="0">
                <a:solidFill>
                  <a:prstClr val="black"/>
                </a:solidFill>
                <a:latin typeface="+mn-ea"/>
                <a:ea typeface="+mn-ea"/>
              </a:rPr>
              <a:t>計算には利用できない。</a:t>
            </a:r>
            <a:endParaRPr kumimoji="0" lang="en-US" altLang="ja-JP" sz="2000" b="1" u="sng" kern="0" dirty="0">
              <a:solidFill>
                <a:prstClr val="black"/>
              </a:solidFill>
              <a:latin typeface="+mn-ea"/>
              <a:ea typeface="+mn-ea"/>
            </a:endParaRPr>
          </a:p>
        </p:txBody>
      </p:sp>
    </p:spTree>
    <p:extLst>
      <p:ext uri="{BB962C8B-B14F-4D97-AF65-F5344CB8AC3E}">
        <p14:creationId xmlns:p14="http://schemas.microsoft.com/office/powerpoint/2010/main" val="117424938"/>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SDA</a:t>
            </a:r>
            <a:r>
              <a:rPr kumimoji="1" lang="ja-JP" altLang="en-US" dirty="0"/>
              <a:t>が設定されている部門</a:t>
            </a:r>
          </a:p>
        </p:txBody>
      </p:sp>
      <p:sp>
        <p:nvSpPr>
          <p:cNvPr id="4" name="コンテンツ プレースホルダー 2"/>
          <p:cNvSpPr>
            <a:spLocks noGrp="1"/>
          </p:cNvSpPr>
          <p:nvPr>
            <p:ph sz="quarter" idx="12"/>
          </p:nvPr>
        </p:nvSpPr>
        <p:spPr>
          <a:xfrm>
            <a:off x="161925" y="1110920"/>
            <a:ext cx="10367963" cy="634941"/>
          </a:xfrm>
        </p:spPr>
        <p:txBody>
          <a:bodyPr/>
          <a:lstStyle/>
          <a:p>
            <a:pPr marL="273050" indent="-273050"/>
            <a:r>
              <a:rPr lang="en-US" altLang="ja-JP" dirty="0"/>
              <a:t>SBT</a:t>
            </a:r>
            <a:r>
              <a:rPr lang="ja-JP" altLang="en-US" dirty="0"/>
              <a:t>ツールでは以下のセクターに対して</a:t>
            </a:r>
            <a:r>
              <a:rPr lang="en-US" altLang="ja-JP" dirty="0"/>
              <a:t>SDA</a:t>
            </a:r>
            <a:r>
              <a:rPr lang="ja-JP" altLang="en-US" dirty="0"/>
              <a:t>が用意されている</a:t>
            </a:r>
            <a:endParaRPr lang="en-US" altLang="ja-JP" dirty="0"/>
          </a:p>
        </p:txBody>
      </p:sp>
      <p:graphicFrame>
        <p:nvGraphicFramePr>
          <p:cNvPr id="6" name="表 5"/>
          <p:cNvGraphicFramePr>
            <a:graphicFrameLocks noGrp="1"/>
          </p:cNvGraphicFramePr>
          <p:nvPr>
            <p:extLst>
              <p:ext uri="{D42A27DB-BD31-4B8C-83A1-F6EECF244321}">
                <p14:modId xmlns:p14="http://schemas.microsoft.com/office/powerpoint/2010/main" val="3545610202"/>
              </p:ext>
            </p:extLst>
          </p:nvPr>
        </p:nvGraphicFramePr>
        <p:xfrm>
          <a:off x="2825906" y="2682680"/>
          <a:ext cx="5040000" cy="1854672"/>
        </p:xfrm>
        <a:graphic>
          <a:graphicData uri="http://schemas.openxmlformats.org/drawingml/2006/table">
            <a:tbl>
              <a:tblPr firstRow="1" bandRow="1"/>
              <a:tblGrid>
                <a:gridCol w="2520000">
                  <a:extLst>
                    <a:ext uri="{9D8B030D-6E8A-4147-A177-3AD203B41FA5}">
                      <a16:colId xmlns:a16="http://schemas.microsoft.com/office/drawing/2014/main" val="20000"/>
                    </a:ext>
                  </a:extLst>
                </a:gridCol>
                <a:gridCol w="2520000">
                  <a:extLst>
                    <a:ext uri="{9D8B030D-6E8A-4147-A177-3AD203B41FA5}">
                      <a16:colId xmlns:a16="http://schemas.microsoft.com/office/drawing/2014/main" val="20002"/>
                    </a:ext>
                  </a:extLst>
                </a:gridCol>
              </a:tblGrid>
              <a:tr h="371312">
                <a:tc>
                  <a:txBody>
                    <a:bodyPr/>
                    <a:lstStyle>
                      <a:lvl1pPr marL="0" algn="l" defTabSz="914400" rtl="0" eaLnBrk="1" latinLnBrk="0" hangingPunct="1">
                        <a:defRPr kumimoji="1" sz="1800" b="1" kern="1200">
                          <a:solidFill>
                            <a:schemeClr val="lt1"/>
                          </a:solidFill>
                          <a:latin typeface="Segoe UI"/>
                          <a:ea typeface="Meiryo UI"/>
                        </a:defRPr>
                      </a:lvl1pPr>
                      <a:lvl2pPr marL="457200" algn="l" defTabSz="914400" rtl="0" eaLnBrk="1" latinLnBrk="0" hangingPunct="1">
                        <a:defRPr kumimoji="1" sz="1800" b="1" kern="1200">
                          <a:solidFill>
                            <a:schemeClr val="lt1"/>
                          </a:solidFill>
                          <a:latin typeface="Segoe UI"/>
                          <a:ea typeface="Meiryo UI"/>
                        </a:defRPr>
                      </a:lvl2pPr>
                      <a:lvl3pPr marL="914400" algn="l" defTabSz="914400" rtl="0" eaLnBrk="1" latinLnBrk="0" hangingPunct="1">
                        <a:defRPr kumimoji="1" sz="1800" b="1" kern="1200">
                          <a:solidFill>
                            <a:schemeClr val="lt1"/>
                          </a:solidFill>
                          <a:latin typeface="Segoe UI"/>
                          <a:ea typeface="Meiryo UI"/>
                        </a:defRPr>
                      </a:lvl3pPr>
                      <a:lvl4pPr marL="1371600" algn="l" defTabSz="914400" rtl="0" eaLnBrk="1" latinLnBrk="0" hangingPunct="1">
                        <a:defRPr kumimoji="1" sz="1800" b="1" kern="1200">
                          <a:solidFill>
                            <a:schemeClr val="lt1"/>
                          </a:solidFill>
                          <a:latin typeface="Segoe UI"/>
                          <a:ea typeface="Meiryo UI"/>
                        </a:defRPr>
                      </a:lvl4pPr>
                      <a:lvl5pPr marL="1828800" algn="l" defTabSz="914400" rtl="0" eaLnBrk="1" latinLnBrk="0" hangingPunct="1">
                        <a:defRPr kumimoji="1" sz="1800" b="1" kern="1200">
                          <a:solidFill>
                            <a:schemeClr val="lt1"/>
                          </a:solidFill>
                          <a:latin typeface="Segoe UI"/>
                          <a:ea typeface="Meiryo UI"/>
                        </a:defRPr>
                      </a:lvl5pPr>
                      <a:lvl6pPr marL="2286000" algn="l" defTabSz="914400" rtl="0" eaLnBrk="1" latinLnBrk="0" hangingPunct="1">
                        <a:defRPr kumimoji="1" sz="1800" b="1" kern="1200">
                          <a:solidFill>
                            <a:schemeClr val="lt1"/>
                          </a:solidFill>
                          <a:latin typeface="Segoe UI"/>
                          <a:ea typeface="Meiryo UI"/>
                        </a:defRPr>
                      </a:lvl6pPr>
                      <a:lvl7pPr marL="2743200" algn="l" defTabSz="914400" rtl="0" eaLnBrk="1" latinLnBrk="0" hangingPunct="1">
                        <a:defRPr kumimoji="1" sz="1800" b="1" kern="1200">
                          <a:solidFill>
                            <a:schemeClr val="lt1"/>
                          </a:solidFill>
                          <a:latin typeface="Segoe UI"/>
                          <a:ea typeface="Meiryo UI"/>
                        </a:defRPr>
                      </a:lvl7pPr>
                      <a:lvl8pPr marL="3200400" algn="l" defTabSz="914400" rtl="0" eaLnBrk="1" latinLnBrk="0" hangingPunct="1">
                        <a:defRPr kumimoji="1" sz="1800" b="1" kern="1200">
                          <a:solidFill>
                            <a:schemeClr val="lt1"/>
                          </a:solidFill>
                          <a:latin typeface="Segoe UI"/>
                          <a:ea typeface="Meiryo UI"/>
                        </a:defRPr>
                      </a:lvl8pPr>
                      <a:lvl9pPr marL="3657600" algn="l" defTabSz="914400" rtl="0" eaLnBrk="1" latinLnBrk="0" hangingPunct="1">
                        <a:defRPr kumimoji="1" sz="1800" b="1" kern="1200">
                          <a:solidFill>
                            <a:schemeClr val="lt1"/>
                          </a:solidFill>
                          <a:latin typeface="Segoe UI"/>
                          <a:ea typeface="Meiryo UI"/>
                        </a:defRPr>
                      </a:lvl9pPr>
                    </a:lstStyle>
                    <a:p>
                      <a:pPr algn="ctr"/>
                      <a:r>
                        <a:rPr kumimoji="1" lang="ja-JP" altLang="en-US" dirty="0">
                          <a:solidFill>
                            <a:sysClr val="windowText" lastClr="000000"/>
                          </a:solidFill>
                        </a:rPr>
                        <a:t>部門</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b="1" kern="1200">
                          <a:solidFill>
                            <a:schemeClr val="lt1"/>
                          </a:solidFill>
                          <a:latin typeface="Segoe UI"/>
                          <a:ea typeface="Meiryo UI"/>
                        </a:defRPr>
                      </a:lvl1pPr>
                      <a:lvl2pPr marL="457200" algn="l" defTabSz="914400" rtl="0" eaLnBrk="1" latinLnBrk="0" hangingPunct="1">
                        <a:defRPr kumimoji="1" sz="1800" b="1" kern="1200">
                          <a:solidFill>
                            <a:schemeClr val="lt1"/>
                          </a:solidFill>
                          <a:latin typeface="Segoe UI"/>
                          <a:ea typeface="Meiryo UI"/>
                        </a:defRPr>
                      </a:lvl2pPr>
                      <a:lvl3pPr marL="914400" algn="l" defTabSz="914400" rtl="0" eaLnBrk="1" latinLnBrk="0" hangingPunct="1">
                        <a:defRPr kumimoji="1" sz="1800" b="1" kern="1200">
                          <a:solidFill>
                            <a:schemeClr val="lt1"/>
                          </a:solidFill>
                          <a:latin typeface="Segoe UI"/>
                          <a:ea typeface="Meiryo UI"/>
                        </a:defRPr>
                      </a:lvl3pPr>
                      <a:lvl4pPr marL="1371600" algn="l" defTabSz="914400" rtl="0" eaLnBrk="1" latinLnBrk="0" hangingPunct="1">
                        <a:defRPr kumimoji="1" sz="1800" b="1" kern="1200">
                          <a:solidFill>
                            <a:schemeClr val="lt1"/>
                          </a:solidFill>
                          <a:latin typeface="Segoe UI"/>
                          <a:ea typeface="Meiryo UI"/>
                        </a:defRPr>
                      </a:lvl4pPr>
                      <a:lvl5pPr marL="1828800" algn="l" defTabSz="914400" rtl="0" eaLnBrk="1" latinLnBrk="0" hangingPunct="1">
                        <a:defRPr kumimoji="1" sz="1800" b="1" kern="1200">
                          <a:solidFill>
                            <a:schemeClr val="lt1"/>
                          </a:solidFill>
                          <a:latin typeface="Segoe UI"/>
                          <a:ea typeface="Meiryo UI"/>
                        </a:defRPr>
                      </a:lvl5pPr>
                      <a:lvl6pPr marL="2286000" algn="l" defTabSz="914400" rtl="0" eaLnBrk="1" latinLnBrk="0" hangingPunct="1">
                        <a:defRPr kumimoji="1" sz="1800" b="1" kern="1200">
                          <a:solidFill>
                            <a:schemeClr val="lt1"/>
                          </a:solidFill>
                          <a:latin typeface="Segoe UI"/>
                          <a:ea typeface="Meiryo UI"/>
                        </a:defRPr>
                      </a:lvl6pPr>
                      <a:lvl7pPr marL="2743200" algn="l" defTabSz="914400" rtl="0" eaLnBrk="1" latinLnBrk="0" hangingPunct="1">
                        <a:defRPr kumimoji="1" sz="1800" b="1" kern="1200">
                          <a:solidFill>
                            <a:schemeClr val="lt1"/>
                          </a:solidFill>
                          <a:latin typeface="Segoe UI"/>
                          <a:ea typeface="Meiryo UI"/>
                        </a:defRPr>
                      </a:lvl7pPr>
                      <a:lvl8pPr marL="3200400" algn="l" defTabSz="914400" rtl="0" eaLnBrk="1" latinLnBrk="0" hangingPunct="1">
                        <a:defRPr kumimoji="1" sz="1800" b="1" kern="1200">
                          <a:solidFill>
                            <a:schemeClr val="lt1"/>
                          </a:solidFill>
                          <a:latin typeface="Segoe UI"/>
                          <a:ea typeface="Meiryo UI"/>
                        </a:defRPr>
                      </a:lvl8pPr>
                      <a:lvl9pPr marL="3657600" algn="l" defTabSz="914400" rtl="0" eaLnBrk="1" latinLnBrk="0" hangingPunct="1">
                        <a:defRPr kumimoji="1" sz="1800" b="1" kern="1200">
                          <a:solidFill>
                            <a:schemeClr val="lt1"/>
                          </a:solidFill>
                          <a:latin typeface="Segoe UI"/>
                          <a:ea typeface="Meiryo UI"/>
                        </a:defRPr>
                      </a:lvl9pPr>
                    </a:lstStyle>
                    <a:p>
                      <a:pPr algn="ctr"/>
                      <a:r>
                        <a:rPr kumimoji="1" lang="ja-JP" altLang="en-US" dirty="0">
                          <a:solidFill>
                            <a:sysClr val="windowText" lastClr="000000"/>
                          </a:solidFill>
                        </a:rPr>
                        <a:t>活動量</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extLst>
                  <a:ext uri="{0D108BD9-81ED-4DB2-BD59-A6C34878D82A}">
                    <a16:rowId xmlns:a16="http://schemas.microsoft.com/office/drawing/2014/main" val="10000"/>
                  </a:ext>
                </a:extLst>
              </a:tr>
              <a:tr h="370840">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r>
                        <a:rPr kumimoji="1" lang="ja-JP" altLang="en-US" sz="1800" dirty="0"/>
                        <a:t>電力</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r>
                        <a:rPr kumimoji="1" lang="ja-JP" altLang="en-US" sz="1800" dirty="0"/>
                        <a:t>電力量</a:t>
                      </a:r>
                      <a:r>
                        <a:rPr kumimoji="1" lang="en-US" altLang="ja-JP" sz="1800" dirty="0"/>
                        <a:t>(MWh)</a:t>
                      </a:r>
                      <a:endParaRPr kumimoji="1" lang="ja-JP" altLang="en-US" sz="1800" dirty="0"/>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70840">
                <a:tc>
                  <a:txBody>
                    <a:bodyPr/>
                    <a:lstStyle/>
                    <a:p>
                      <a:pPr marL="0" marR="0" lvl="0" indent="0" algn="l" defTabSz="1007943" rtl="0" eaLnBrk="1" fontAlgn="auto" latinLnBrk="0" hangingPunct="1">
                        <a:lnSpc>
                          <a:spcPct val="100000"/>
                        </a:lnSpc>
                        <a:spcBef>
                          <a:spcPts val="0"/>
                        </a:spcBef>
                        <a:spcAft>
                          <a:spcPts val="0"/>
                        </a:spcAft>
                        <a:buClrTx/>
                        <a:buSzTx/>
                        <a:buFontTx/>
                        <a:buNone/>
                        <a:tabLst/>
                        <a:defRPr/>
                      </a:pPr>
                      <a:r>
                        <a:rPr kumimoji="1" lang="ja-JP" altLang="en-US" sz="1800" dirty="0"/>
                        <a:t>サービス・商業ビル</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1007943" rtl="0" eaLnBrk="1" fontAlgn="auto" latinLnBrk="0" hangingPunct="1">
                        <a:lnSpc>
                          <a:spcPct val="100000"/>
                        </a:lnSpc>
                        <a:spcBef>
                          <a:spcPts val="0"/>
                        </a:spcBef>
                        <a:spcAft>
                          <a:spcPts val="0"/>
                        </a:spcAft>
                        <a:buClrTx/>
                        <a:buSzTx/>
                        <a:buFontTx/>
                        <a:buNone/>
                        <a:tabLst/>
                        <a:defRPr/>
                      </a:pPr>
                      <a:r>
                        <a:rPr kumimoji="1" lang="ja-JP" altLang="en-US" sz="1800" dirty="0"/>
                        <a:t>床面積</a:t>
                      </a:r>
                      <a:r>
                        <a:rPr kumimoji="1" lang="en-US" altLang="ja-JP" sz="1800" dirty="0"/>
                        <a:t>(m</a:t>
                      </a:r>
                      <a:r>
                        <a:rPr kumimoji="1" lang="en-US" altLang="ja-JP" sz="1800" baseline="30000" dirty="0"/>
                        <a:t>2</a:t>
                      </a:r>
                      <a:r>
                        <a:rPr kumimoji="1" lang="en-US" altLang="ja-JP" sz="1800" dirty="0"/>
                        <a:t>)</a:t>
                      </a:r>
                      <a:endParaRPr kumimoji="1" lang="ja-JP" altLang="en-US" sz="1800" dirty="0"/>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42773005"/>
                  </a:ext>
                </a:extLst>
              </a:tr>
              <a:tr h="370840">
                <a:tc>
                  <a:txBody>
                    <a:bodyPr/>
                    <a:lstStyle/>
                    <a:p>
                      <a:r>
                        <a:rPr kumimoji="1" lang="ja-JP" altLang="en-US" sz="1800" dirty="0"/>
                        <a:t>住宅建築</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1007943" rtl="0" eaLnBrk="1" fontAlgn="auto" latinLnBrk="0" hangingPunct="1">
                        <a:lnSpc>
                          <a:spcPct val="100000"/>
                        </a:lnSpc>
                        <a:spcBef>
                          <a:spcPts val="0"/>
                        </a:spcBef>
                        <a:spcAft>
                          <a:spcPts val="0"/>
                        </a:spcAft>
                        <a:buClrTx/>
                        <a:buSzTx/>
                        <a:buFontTx/>
                        <a:buNone/>
                        <a:tabLst/>
                        <a:defRPr/>
                      </a:pPr>
                      <a:r>
                        <a:rPr kumimoji="1" lang="ja-JP" altLang="en-US" sz="1800" dirty="0"/>
                        <a:t>床面積</a:t>
                      </a:r>
                      <a:r>
                        <a:rPr kumimoji="1" lang="en-US" altLang="ja-JP" sz="1800" dirty="0"/>
                        <a:t>(m</a:t>
                      </a:r>
                      <a:r>
                        <a:rPr kumimoji="1" lang="en-US" altLang="ja-JP" sz="1800" baseline="30000" dirty="0"/>
                        <a:t>2</a:t>
                      </a:r>
                      <a:r>
                        <a:rPr kumimoji="1" lang="en-US" altLang="ja-JP" sz="1800" dirty="0"/>
                        <a:t>)</a:t>
                      </a:r>
                      <a:endParaRPr kumimoji="1" lang="ja-JP" altLang="en-US" sz="1800" dirty="0"/>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55795308"/>
                  </a:ext>
                </a:extLst>
              </a:tr>
              <a:tr h="370840">
                <a:tc>
                  <a:txBody>
                    <a:bodyPr/>
                    <a:lstStyle/>
                    <a:p>
                      <a:pPr marL="0" marR="0" lvl="0" indent="0" algn="l" defTabSz="1007943" rtl="0" eaLnBrk="1" fontAlgn="auto" latinLnBrk="0" hangingPunct="1">
                        <a:lnSpc>
                          <a:spcPct val="100000"/>
                        </a:lnSpc>
                        <a:spcBef>
                          <a:spcPts val="0"/>
                        </a:spcBef>
                        <a:spcAft>
                          <a:spcPts val="0"/>
                        </a:spcAft>
                        <a:buClrTx/>
                        <a:buSzTx/>
                        <a:buFontTx/>
                        <a:buNone/>
                        <a:tabLst/>
                        <a:defRPr/>
                      </a:pPr>
                      <a:r>
                        <a:rPr kumimoji="1" lang="ja-JP" altLang="en-US" sz="1800" dirty="0"/>
                        <a:t>セメント</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1007943" rtl="0" eaLnBrk="1" fontAlgn="auto" latinLnBrk="0" hangingPunct="1">
                        <a:lnSpc>
                          <a:spcPct val="100000"/>
                        </a:lnSpc>
                        <a:spcBef>
                          <a:spcPts val="0"/>
                        </a:spcBef>
                        <a:spcAft>
                          <a:spcPts val="0"/>
                        </a:spcAft>
                        <a:buClrTx/>
                        <a:buSzTx/>
                        <a:buFontTx/>
                        <a:buNone/>
                        <a:tabLst/>
                        <a:defRPr/>
                      </a:pPr>
                      <a:r>
                        <a:rPr kumimoji="1" lang="ja-JP" altLang="en-US" sz="1800" dirty="0"/>
                        <a:t>セメント生産</a:t>
                      </a:r>
                      <a:r>
                        <a:rPr kumimoji="1" lang="en-US" altLang="ja-JP" sz="1800" dirty="0"/>
                        <a:t>(</a:t>
                      </a:r>
                      <a:r>
                        <a:rPr kumimoji="1" lang="ja-JP" altLang="en-US" sz="1800" dirty="0"/>
                        <a:t>トン</a:t>
                      </a:r>
                      <a:r>
                        <a:rPr kumimoji="1" lang="en-US" altLang="ja-JP" sz="1800" dirty="0"/>
                        <a:t>)</a:t>
                      </a:r>
                      <a:endParaRPr kumimoji="1" lang="ja-JP" altLang="en-US" sz="1800" dirty="0"/>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40754808"/>
                  </a:ext>
                </a:extLst>
              </a:tr>
            </a:tbl>
          </a:graphicData>
        </a:graphic>
      </p:graphicFrame>
      <p:sp>
        <p:nvSpPr>
          <p:cNvPr id="8" name="テキスト ボックス 7"/>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]The science-based target setting tool</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v1.2.1</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https://sciencebasedtargets.org/resources/files/SBT-Tool-v1.2.1</a:t>
            </a:r>
            <a:r>
              <a:rPr lang="en-US" altLang="ja-JP" sz="900" dirty="0">
                <a:solidFill>
                  <a:srgbClr val="000000"/>
                </a:solidFill>
                <a:latin typeface="Meiryo UI" pitchFamily="50" charset="-128"/>
                <a:ea typeface="Meiryo UI" pitchFamily="50" charset="-128"/>
                <a:cs typeface="Meiryo UI" pitchFamily="50" charset="-128"/>
              </a:rPr>
              <a:t>.xlsx</a:t>
            </a:r>
            <a:r>
              <a:rPr lang="ja-JP" altLang="en-US" sz="900" dirty="0">
                <a:solidFill>
                  <a:srgbClr val="000000"/>
                </a:solidFill>
                <a:latin typeface="Meiryo UI" pitchFamily="50" charset="-128"/>
                <a:ea typeface="Meiryo UI" pitchFamily="50" charset="-128"/>
                <a:cs typeface="Meiryo UI" pitchFamily="50" charset="-128"/>
              </a:rPr>
              <a:t>）より作成</a:t>
            </a:r>
          </a:p>
        </p:txBody>
      </p:sp>
    </p:spTree>
    <p:extLst>
      <p:ext uri="{BB962C8B-B14F-4D97-AF65-F5344CB8AC3E}">
        <p14:creationId xmlns:p14="http://schemas.microsoft.com/office/powerpoint/2010/main" val="2520979814"/>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a:t>セクター別ガイダンスの準備状況</a:t>
            </a:r>
          </a:p>
        </p:txBody>
      </p:sp>
      <p:sp>
        <p:nvSpPr>
          <p:cNvPr id="4" name="コンテンツ プレースホルダー 2"/>
          <p:cNvSpPr>
            <a:spLocks noGrp="1"/>
          </p:cNvSpPr>
          <p:nvPr>
            <p:ph sz="quarter" idx="12"/>
          </p:nvPr>
        </p:nvSpPr>
        <p:spPr>
          <a:xfrm>
            <a:off x="161925" y="1110920"/>
            <a:ext cx="10367963" cy="634941"/>
          </a:xfrm>
        </p:spPr>
        <p:txBody>
          <a:bodyPr/>
          <a:lstStyle/>
          <a:p>
            <a:pPr marL="273050" indent="-273050"/>
            <a:r>
              <a:rPr lang="ja-JP" altLang="en-US" dirty="0"/>
              <a:t>その他以下のセクターに対して、セクター別ガイダンスが準備されている（準備中のものを含む）</a:t>
            </a:r>
            <a:endParaRPr lang="en-US" altLang="ja-JP" dirty="0"/>
          </a:p>
        </p:txBody>
      </p:sp>
      <p:graphicFrame>
        <p:nvGraphicFramePr>
          <p:cNvPr id="9" name="表 8"/>
          <p:cNvGraphicFramePr>
            <a:graphicFrameLocks noGrp="1"/>
          </p:cNvGraphicFramePr>
          <p:nvPr>
            <p:extLst>
              <p:ext uri="{D42A27DB-BD31-4B8C-83A1-F6EECF244321}">
                <p14:modId xmlns:p14="http://schemas.microsoft.com/office/powerpoint/2010/main" val="4258393493"/>
              </p:ext>
            </p:extLst>
          </p:nvPr>
        </p:nvGraphicFramePr>
        <p:xfrm>
          <a:off x="500980" y="2131955"/>
          <a:ext cx="9646084" cy="5034752"/>
        </p:xfrm>
        <a:graphic>
          <a:graphicData uri="http://schemas.openxmlformats.org/drawingml/2006/table">
            <a:tbl>
              <a:tblPr firstRow="1" bandRow="1"/>
              <a:tblGrid>
                <a:gridCol w="2157534">
                  <a:extLst>
                    <a:ext uri="{9D8B030D-6E8A-4147-A177-3AD203B41FA5}">
                      <a16:colId xmlns:a16="http://schemas.microsoft.com/office/drawing/2014/main" val="20000"/>
                    </a:ext>
                  </a:extLst>
                </a:gridCol>
                <a:gridCol w="7488550">
                  <a:extLst>
                    <a:ext uri="{9D8B030D-6E8A-4147-A177-3AD203B41FA5}">
                      <a16:colId xmlns:a16="http://schemas.microsoft.com/office/drawing/2014/main" val="20001"/>
                    </a:ext>
                  </a:extLst>
                </a:gridCol>
              </a:tblGrid>
              <a:tr h="371312">
                <a:tc>
                  <a:txBody>
                    <a:bodyPr/>
                    <a:lstStyle>
                      <a:lvl1pPr marL="0" algn="l" defTabSz="914400" rtl="0" eaLnBrk="1" latinLnBrk="0" hangingPunct="1">
                        <a:defRPr kumimoji="1" sz="1800" b="1" kern="1200">
                          <a:solidFill>
                            <a:schemeClr val="lt1"/>
                          </a:solidFill>
                          <a:latin typeface="Segoe UI"/>
                          <a:ea typeface="Meiryo UI"/>
                        </a:defRPr>
                      </a:lvl1pPr>
                      <a:lvl2pPr marL="457200" algn="l" defTabSz="914400" rtl="0" eaLnBrk="1" latinLnBrk="0" hangingPunct="1">
                        <a:defRPr kumimoji="1" sz="1800" b="1" kern="1200">
                          <a:solidFill>
                            <a:schemeClr val="lt1"/>
                          </a:solidFill>
                          <a:latin typeface="Segoe UI"/>
                          <a:ea typeface="Meiryo UI"/>
                        </a:defRPr>
                      </a:lvl2pPr>
                      <a:lvl3pPr marL="914400" algn="l" defTabSz="914400" rtl="0" eaLnBrk="1" latinLnBrk="0" hangingPunct="1">
                        <a:defRPr kumimoji="1" sz="1800" b="1" kern="1200">
                          <a:solidFill>
                            <a:schemeClr val="lt1"/>
                          </a:solidFill>
                          <a:latin typeface="Segoe UI"/>
                          <a:ea typeface="Meiryo UI"/>
                        </a:defRPr>
                      </a:lvl3pPr>
                      <a:lvl4pPr marL="1371600" algn="l" defTabSz="914400" rtl="0" eaLnBrk="1" latinLnBrk="0" hangingPunct="1">
                        <a:defRPr kumimoji="1" sz="1800" b="1" kern="1200">
                          <a:solidFill>
                            <a:schemeClr val="lt1"/>
                          </a:solidFill>
                          <a:latin typeface="Segoe UI"/>
                          <a:ea typeface="Meiryo UI"/>
                        </a:defRPr>
                      </a:lvl4pPr>
                      <a:lvl5pPr marL="1828800" algn="l" defTabSz="914400" rtl="0" eaLnBrk="1" latinLnBrk="0" hangingPunct="1">
                        <a:defRPr kumimoji="1" sz="1800" b="1" kern="1200">
                          <a:solidFill>
                            <a:schemeClr val="lt1"/>
                          </a:solidFill>
                          <a:latin typeface="Segoe UI"/>
                          <a:ea typeface="Meiryo UI"/>
                        </a:defRPr>
                      </a:lvl5pPr>
                      <a:lvl6pPr marL="2286000" algn="l" defTabSz="914400" rtl="0" eaLnBrk="1" latinLnBrk="0" hangingPunct="1">
                        <a:defRPr kumimoji="1" sz="1800" b="1" kern="1200">
                          <a:solidFill>
                            <a:schemeClr val="lt1"/>
                          </a:solidFill>
                          <a:latin typeface="Segoe UI"/>
                          <a:ea typeface="Meiryo UI"/>
                        </a:defRPr>
                      </a:lvl6pPr>
                      <a:lvl7pPr marL="2743200" algn="l" defTabSz="914400" rtl="0" eaLnBrk="1" latinLnBrk="0" hangingPunct="1">
                        <a:defRPr kumimoji="1" sz="1800" b="1" kern="1200">
                          <a:solidFill>
                            <a:schemeClr val="lt1"/>
                          </a:solidFill>
                          <a:latin typeface="Segoe UI"/>
                          <a:ea typeface="Meiryo UI"/>
                        </a:defRPr>
                      </a:lvl7pPr>
                      <a:lvl8pPr marL="3200400" algn="l" defTabSz="914400" rtl="0" eaLnBrk="1" latinLnBrk="0" hangingPunct="1">
                        <a:defRPr kumimoji="1" sz="1800" b="1" kern="1200">
                          <a:solidFill>
                            <a:schemeClr val="lt1"/>
                          </a:solidFill>
                          <a:latin typeface="Segoe UI"/>
                          <a:ea typeface="Meiryo UI"/>
                        </a:defRPr>
                      </a:lvl8pPr>
                      <a:lvl9pPr marL="3657600" algn="l" defTabSz="914400" rtl="0" eaLnBrk="1" latinLnBrk="0" hangingPunct="1">
                        <a:defRPr kumimoji="1" sz="1800" b="1" kern="1200">
                          <a:solidFill>
                            <a:schemeClr val="lt1"/>
                          </a:solidFill>
                          <a:latin typeface="Segoe UI"/>
                          <a:ea typeface="Meiryo UI"/>
                        </a:defRPr>
                      </a:lvl9pPr>
                    </a:lstStyle>
                    <a:p>
                      <a:pPr algn="ctr"/>
                      <a:r>
                        <a:rPr kumimoji="1" lang="ja-JP" altLang="en-US" sz="1800" dirty="0">
                          <a:solidFill>
                            <a:sysClr val="windowText" lastClr="000000"/>
                          </a:solidFill>
                        </a:rPr>
                        <a:t>部門</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b="1" kern="1200">
                          <a:solidFill>
                            <a:schemeClr val="lt1"/>
                          </a:solidFill>
                          <a:latin typeface="Segoe UI"/>
                          <a:ea typeface="Meiryo UI"/>
                        </a:defRPr>
                      </a:lvl1pPr>
                      <a:lvl2pPr marL="457200" algn="l" defTabSz="914400" rtl="0" eaLnBrk="1" latinLnBrk="0" hangingPunct="1">
                        <a:defRPr kumimoji="1" sz="1800" b="1" kern="1200">
                          <a:solidFill>
                            <a:schemeClr val="lt1"/>
                          </a:solidFill>
                          <a:latin typeface="Segoe UI"/>
                          <a:ea typeface="Meiryo UI"/>
                        </a:defRPr>
                      </a:lvl2pPr>
                      <a:lvl3pPr marL="914400" algn="l" defTabSz="914400" rtl="0" eaLnBrk="1" latinLnBrk="0" hangingPunct="1">
                        <a:defRPr kumimoji="1" sz="1800" b="1" kern="1200">
                          <a:solidFill>
                            <a:schemeClr val="lt1"/>
                          </a:solidFill>
                          <a:latin typeface="Segoe UI"/>
                          <a:ea typeface="Meiryo UI"/>
                        </a:defRPr>
                      </a:lvl3pPr>
                      <a:lvl4pPr marL="1371600" algn="l" defTabSz="914400" rtl="0" eaLnBrk="1" latinLnBrk="0" hangingPunct="1">
                        <a:defRPr kumimoji="1" sz="1800" b="1" kern="1200">
                          <a:solidFill>
                            <a:schemeClr val="lt1"/>
                          </a:solidFill>
                          <a:latin typeface="Segoe UI"/>
                          <a:ea typeface="Meiryo UI"/>
                        </a:defRPr>
                      </a:lvl4pPr>
                      <a:lvl5pPr marL="1828800" algn="l" defTabSz="914400" rtl="0" eaLnBrk="1" latinLnBrk="0" hangingPunct="1">
                        <a:defRPr kumimoji="1" sz="1800" b="1" kern="1200">
                          <a:solidFill>
                            <a:schemeClr val="lt1"/>
                          </a:solidFill>
                          <a:latin typeface="Segoe UI"/>
                          <a:ea typeface="Meiryo UI"/>
                        </a:defRPr>
                      </a:lvl5pPr>
                      <a:lvl6pPr marL="2286000" algn="l" defTabSz="914400" rtl="0" eaLnBrk="1" latinLnBrk="0" hangingPunct="1">
                        <a:defRPr kumimoji="1" sz="1800" b="1" kern="1200">
                          <a:solidFill>
                            <a:schemeClr val="lt1"/>
                          </a:solidFill>
                          <a:latin typeface="Segoe UI"/>
                          <a:ea typeface="Meiryo UI"/>
                        </a:defRPr>
                      </a:lvl6pPr>
                      <a:lvl7pPr marL="2743200" algn="l" defTabSz="914400" rtl="0" eaLnBrk="1" latinLnBrk="0" hangingPunct="1">
                        <a:defRPr kumimoji="1" sz="1800" b="1" kern="1200">
                          <a:solidFill>
                            <a:schemeClr val="lt1"/>
                          </a:solidFill>
                          <a:latin typeface="Segoe UI"/>
                          <a:ea typeface="Meiryo UI"/>
                        </a:defRPr>
                      </a:lvl7pPr>
                      <a:lvl8pPr marL="3200400" algn="l" defTabSz="914400" rtl="0" eaLnBrk="1" latinLnBrk="0" hangingPunct="1">
                        <a:defRPr kumimoji="1" sz="1800" b="1" kern="1200">
                          <a:solidFill>
                            <a:schemeClr val="lt1"/>
                          </a:solidFill>
                          <a:latin typeface="Segoe UI"/>
                          <a:ea typeface="Meiryo UI"/>
                        </a:defRPr>
                      </a:lvl8pPr>
                      <a:lvl9pPr marL="3657600" algn="l" defTabSz="914400" rtl="0" eaLnBrk="1" latinLnBrk="0" hangingPunct="1">
                        <a:defRPr kumimoji="1" sz="1800" b="1" kern="1200">
                          <a:solidFill>
                            <a:schemeClr val="lt1"/>
                          </a:solidFill>
                          <a:latin typeface="Segoe UI"/>
                          <a:ea typeface="Meiryo UI"/>
                        </a:defRPr>
                      </a:lvl9pPr>
                    </a:lstStyle>
                    <a:p>
                      <a:pPr algn="ctr"/>
                      <a:r>
                        <a:rPr kumimoji="1" lang="ja-JP" altLang="en-US" sz="1800" dirty="0">
                          <a:solidFill>
                            <a:sysClr val="windowText" lastClr="000000"/>
                          </a:solidFill>
                        </a:rPr>
                        <a:t>状況</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extLst>
                  <a:ext uri="{0D108BD9-81ED-4DB2-BD59-A6C34878D82A}">
                    <a16:rowId xmlns:a16="http://schemas.microsoft.com/office/drawing/2014/main" val="10000"/>
                  </a:ext>
                </a:extLst>
              </a:tr>
              <a:tr h="127024">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r>
                        <a:rPr kumimoji="1" lang="ja-JP" altLang="en-US" sz="1800" dirty="0"/>
                        <a:t>アルミニウム</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dirty="0"/>
                        <a:t>アルミニウムセクターにおける取組の障壁に関する報告書が公開中</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76450640"/>
                  </a:ext>
                </a:extLst>
              </a:tr>
              <a:tr h="127024">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r>
                        <a:rPr kumimoji="1" lang="ja-JP" altLang="en-US" dirty="0"/>
                        <a:t>アパレル・履物</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r>
                        <a:rPr kumimoji="1" lang="ja-JP" altLang="en-US" dirty="0"/>
                        <a:t>アパレル・履物セクター向け</a:t>
                      </a:r>
                      <a:r>
                        <a:rPr kumimoji="1" lang="en-US" altLang="ja-JP" dirty="0"/>
                        <a:t>SBT</a:t>
                      </a:r>
                      <a:r>
                        <a:rPr kumimoji="1" lang="ja-JP" altLang="en-US" dirty="0"/>
                        <a:t>ガイダンスが公開中</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92915215"/>
                  </a:ext>
                </a:extLst>
              </a:tr>
              <a:tr h="127024">
                <a:tc>
                  <a:txBody>
                    <a:bodyPr/>
                    <a:lstStyle/>
                    <a:p>
                      <a:r>
                        <a:rPr kumimoji="1" lang="ja-JP" altLang="en-US" sz="1800" dirty="0"/>
                        <a:t>空運</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dirty="0"/>
                        <a:t>空運セクター向け</a:t>
                      </a:r>
                      <a:r>
                        <a:rPr kumimoji="1" lang="en-US" altLang="ja-JP" sz="1800" dirty="0"/>
                        <a:t>SBT</a:t>
                      </a:r>
                      <a:r>
                        <a:rPr kumimoji="1" lang="ja-JP" altLang="en-US" sz="1800" dirty="0"/>
                        <a:t>ガイダンスと</a:t>
                      </a:r>
                      <a:r>
                        <a:rPr kumimoji="1" lang="en-US" altLang="ja-JP" sz="1800" dirty="0"/>
                        <a:t>SBT</a:t>
                      </a:r>
                      <a:r>
                        <a:rPr kumimoji="1" lang="ja-JP" altLang="en-US" sz="1800" dirty="0"/>
                        <a:t>計算ツールが公開中</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21384">
                <a:tc>
                  <a:txBody>
                    <a:bodyPr/>
                    <a:lstStyle/>
                    <a:p>
                      <a:r>
                        <a:rPr kumimoji="1" lang="ja-JP" altLang="en-US" sz="1800" dirty="0"/>
                        <a:t>建設</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dirty="0"/>
                        <a:t>2023</a:t>
                      </a:r>
                      <a:r>
                        <a:rPr kumimoji="1" lang="ja-JP" altLang="en-US" sz="1800" dirty="0"/>
                        <a:t>年第二四半期までに建設セクター向けガイダンスのドラフト版を発表予定</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0597202"/>
                  </a:ext>
                </a:extLst>
              </a:tr>
              <a:tr h="121384">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r>
                        <a:rPr kumimoji="1" lang="ja-JP" altLang="en-US" sz="1800" dirty="0"/>
                        <a:t>化学</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dirty="0"/>
                        <a:t>化学セクターにおける取組の障壁に関する報告書が公開中</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21384">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r>
                        <a:rPr kumimoji="1" lang="ja-JP" altLang="en-US" sz="1800" dirty="0"/>
                        <a:t>金融機関</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r>
                        <a:rPr kumimoji="1" lang="ja-JP" altLang="en-US" sz="1800" dirty="0"/>
                        <a:t>金融セクター向け</a:t>
                      </a:r>
                      <a:r>
                        <a:rPr kumimoji="1" lang="en-US" altLang="ja-JP" sz="1800" dirty="0"/>
                        <a:t>SBT</a:t>
                      </a:r>
                      <a:r>
                        <a:rPr kumimoji="1" lang="ja-JP" altLang="en-US" sz="1800" dirty="0"/>
                        <a:t>ガイダンスと</a:t>
                      </a:r>
                      <a:r>
                        <a:rPr kumimoji="1" lang="en-US" altLang="ja-JP" sz="1800" dirty="0"/>
                        <a:t>SBT</a:t>
                      </a:r>
                      <a:r>
                        <a:rPr kumimoji="1" lang="ja-JP" altLang="en-US" sz="1800" dirty="0"/>
                        <a:t>計算ツールが公開中</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21384">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r>
                        <a:rPr kumimoji="1" lang="ja-JP" altLang="en-US" sz="1800" dirty="0"/>
                        <a:t>農業・林業・その他土地利用</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r>
                        <a:rPr kumimoji="1" lang="ja-JP" altLang="en-US" sz="1800" dirty="0"/>
                        <a:t>食料製造・農業・森林セクター向け</a:t>
                      </a:r>
                      <a:r>
                        <a:rPr kumimoji="1" lang="en-US" altLang="ja-JP" sz="1800" dirty="0"/>
                        <a:t>SBT</a:t>
                      </a:r>
                      <a:r>
                        <a:rPr kumimoji="1" lang="ja-JP" altLang="en-US" sz="1800" dirty="0"/>
                        <a:t>ガイダンスと</a:t>
                      </a:r>
                      <a:r>
                        <a:rPr kumimoji="1" lang="en-US" altLang="ja-JP" sz="1800" dirty="0"/>
                        <a:t>SBT</a:t>
                      </a:r>
                      <a:r>
                        <a:rPr kumimoji="1" lang="ja-JP" altLang="en-US" sz="1800" dirty="0"/>
                        <a:t>計算ツールが公開中</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81952">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r>
                        <a:rPr kumimoji="1" lang="ja-JP" altLang="en-US" sz="1800" dirty="0"/>
                        <a:t>通信</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r>
                        <a:rPr kumimoji="1" lang="ja-JP" altLang="en-US" sz="1800" dirty="0"/>
                        <a:t>情報・通信セクター向け</a:t>
                      </a:r>
                      <a:r>
                        <a:rPr kumimoji="1" lang="en-US" altLang="ja-JP" sz="1800" dirty="0"/>
                        <a:t>SBT</a:t>
                      </a:r>
                      <a:r>
                        <a:rPr kumimoji="1" lang="ja-JP" altLang="en-US" sz="1800" dirty="0"/>
                        <a:t>ガイダンスが公開中</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81952">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r>
                        <a:rPr kumimoji="1" lang="ja-JP" altLang="en-US" sz="1800" dirty="0"/>
                        <a:t>海運</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dirty="0"/>
                        <a:t>海運セクター向け</a:t>
                      </a:r>
                      <a:r>
                        <a:rPr kumimoji="1" lang="en-US" altLang="ja-JP" sz="1800" dirty="0"/>
                        <a:t>SBT</a:t>
                      </a:r>
                      <a:r>
                        <a:rPr kumimoji="1" lang="ja-JP" altLang="en-US" sz="1800" dirty="0"/>
                        <a:t>ガイダンスと</a:t>
                      </a:r>
                      <a:r>
                        <a:rPr kumimoji="1" lang="en-US" altLang="ja-JP" sz="1800" dirty="0"/>
                        <a:t>SBT</a:t>
                      </a:r>
                      <a:r>
                        <a:rPr kumimoji="1" lang="ja-JP" altLang="en-US" sz="1800" dirty="0"/>
                        <a:t>計算ツールが公開中</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09158245"/>
                  </a:ext>
                </a:extLst>
              </a:tr>
              <a:tr h="181952">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r>
                        <a:rPr kumimoji="1" lang="ja-JP" altLang="en-US" sz="1800" dirty="0"/>
                        <a:t>石油・ガス製造</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r>
                        <a:rPr kumimoji="1" lang="ja-JP" altLang="en-US" sz="1800" dirty="0"/>
                        <a:t>石油・ガス製造セクター向け方法論のドラフト版へのレビューが公表中</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81952">
                <a:tc>
                  <a:txBody>
                    <a:bodyPr/>
                    <a:lstStyle/>
                    <a:p>
                      <a:r>
                        <a:rPr kumimoji="1" lang="ja-JP" altLang="en-US" sz="1800" dirty="0"/>
                        <a:t>鉄鋼</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1007943" rtl="0" eaLnBrk="1" fontAlgn="auto" latinLnBrk="0" hangingPunct="1">
                        <a:lnSpc>
                          <a:spcPct val="100000"/>
                        </a:lnSpc>
                        <a:spcBef>
                          <a:spcPts val="0"/>
                        </a:spcBef>
                        <a:spcAft>
                          <a:spcPts val="0"/>
                        </a:spcAft>
                        <a:buClrTx/>
                        <a:buSzTx/>
                        <a:buFontTx/>
                        <a:buNone/>
                        <a:tabLst/>
                        <a:defRPr/>
                      </a:pPr>
                      <a:r>
                        <a:rPr kumimoji="1" lang="ja-JP" altLang="en-US" sz="1800" dirty="0"/>
                        <a:t>鉄鋼セクター向け</a:t>
                      </a:r>
                      <a:r>
                        <a:rPr kumimoji="1" lang="en-US" altLang="ja-JP" sz="1800" dirty="0"/>
                        <a:t>SBT</a:t>
                      </a:r>
                      <a:r>
                        <a:rPr kumimoji="1" lang="ja-JP" altLang="en-US" sz="1800" dirty="0"/>
                        <a:t>ガイダンスと</a:t>
                      </a:r>
                      <a:r>
                        <a:rPr kumimoji="1" lang="en-US" altLang="ja-JP" sz="1800" dirty="0"/>
                        <a:t>SBT</a:t>
                      </a:r>
                      <a:r>
                        <a:rPr kumimoji="1" lang="ja-JP" altLang="en-US" sz="1800" dirty="0"/>
                        <a:t>計算ツールのドラフト版が公開中</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40473843"/>
                  </a:ext>
                </a:extLst>
              </a:tr>
              <a:tr h="181952">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r>
                        <a:rPr kumimoji="1" lang="ja-JP" altLang="en-US" sz="1800" dirty="0"/>
                        <a:t>陸運</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r>
                        <a:rPr kumimoji="1" lang="ja-JP" altLang="en-US" sz="1800" dirty="0"/>
                        <a:t>陸運セクター向け</a:t>
                      </a:r>
                      <a:r>
                        <a:rPr kumimoji="1" lang="en-US" altLang="ja-JP" sz="1800" dirty="0"/>
                        <a:t>SBT</a:t>
                      </a:r>
                      <a:r>
                        <a:rPr kumimoji="1" lang="ja-JP" altLang="en-US" sz="1800" dirty="0"/>
                        <a:t>ガイダンスと</a:t>
                      </a:r>
                      <a:r>
                        <a:rPr kumimoji="1" lang="en-US" altLang="ja-JP" sz="1800" dirty="0"/>
                        <a:t>SBT</a:t>
                      </a:r>
                      <a:r>
                        <a:rPr kumimoji="1" lang="ja-JP" altLang="en-US" sz="1800" dirty="0"/>
                        <a:t>計算ツールが公開中</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bl>
          </a:graphicData>
        </a:graphic>
      </p:graphicFrame>
    </p:spTree>
    <p:extLst>
      <p:ext uri="{BB962C8B-B14F-4D97-AF65-F5344CB8AC3E}">
        <p14:creationId xmlns:p14="http://schemas.microsoft.com/office/powerpoint/2010/main" val="1436116227"/>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a:t>
            </a:r>
            <a:r>
              <a:rPr kumimoji="1" lang="ja-JP" altLang="en-US" dirty="0"/>
              <a:t>参考</a:t>
            </a:r>
            <a:r>
              <a:rPr kumimoji="1" lang="en-US" altLang="ja-JP" dirty="0"/>
              <a:t>】SBT</a:t>
            </a:r>
            <a:r>
              <a:rPr kumimoji="1" lang="ja-JP" altLang="en-US" dirty="0"/>
              <a:t>　関連資料</a:t>
            </a:r>
          </a:p>
        </p:txBody>
      </p:sp>
      <p:graphicFrame>
        <p:nvGraphicFramePr>
          <p:cNvPr id="6" name="表 5"/>
          <p:cNvGraphicFramePr>
            <a:graphicFrameLocks noGrp="1"/>
          </p:cNvGraphicFramePr>
          <p:nvPr>
            <p:extLst>
              <p:ext uri="{D42A27DB-BD31-4B8C-83A1-F6EECF244321}">
                <p14:modId xmlns:p14="http://schemas.microsoft.com/office/powerpoint/2010/main" val="2611087411"/>
              </p:ext>
            </p:extLst>
          </p:nvPr>
        </p:nvGraphicFramePr>
        <p:xfrm>
          <a:off x="485906" y="1959131"/>
          <a:ext cx="9720000" cy="5090160"/>
        </p:xfrm>
        <a:graphic>
          <a:graphicData uri="http://schemas.openxmlformats.org/drawingml/2006/table">
            <a:tbl>
              <a:tblPr firstRow="1" bandRow="1"/>
              <a:tblGrid>
                <a:gridCol w="2880000">
                  <a:extLst>
                    <a:ext uri="{9D8B030D-6E8A-4147-A177-3AD203B41FA5}">
                      <a16:colId xmlns:a16="http://schemas.microsoft.com/office/drawing/2014/main" val="20000"/>
                    </a:ext>
                  </a:extLst>
                </a:gridCol>
                <a:gridCol w="4320000">
                  <a:extLst>
                    <a:ext uri="{9D8B030D-6E8A-4147-A177-3AD203B41FA5}">
                      <a16:colId xmlns:a16="http://schemas.microsoft.com/office/drawing/2014/main" val="20001"/>
                    </a:ext>
                  </a:extLst>
                </a:gridCol>
                <a:gridCol w="2520000">
                  <a:extLst>
                    <a:ext uri="{9D8B030D-6E8A-4147-A177-3AD203B41FA5}">
                      <a16:colId xmlns:a16="http://schemas.microsoft.com/office/drawing/2014/main" val="20002"/>
                    </a:ext>
                  </a:extLst>
                </a:gridCol>
              </a:tblGrid>
              <a:tr h="233206">
                <a:tc>
                  <a:txBody>
                    <a:bodyPr/>
                    <a:lstStyle>
                      <a:lvl1pPr marL="0" algn="l" defTabSz="914400" rtl="0" eaLnBrk="1" latinLnBrk="0" hangingPunct="1">
                        <a:defRPr kumimoji="1" sz="1800" b="1" kern="1200">
                          <a:solidFill>
                            <a:schemeClr val="lt1"/>
                          </a:solidFill>
                          <a:latin typeface="Segoe UI"/>
                          <a:ea typeface="Meiryo UI"/>
                        </a:defRPr>
                      </a:lvl1pPr>
                      <a:lvl2pPr marL="457200" algn="l" defTabSz="914400" rtl="0" eaLnBrk="1" latinLnBrk="0" hangingPunct="1">
                        <a:defRPr kumimoji="1" sz="1800" b="1" kern="1200">
                          <a:solidFill>
                            <a:schemeClr val="lt1"/>
                          </a:solidFill>
                          <a:latin typeface="Segoe UI"/>
                          <a:ea typeface="Meiryo UI"/>
                        </a:defRPr>
                      </a:lvl2pPr>
                      <a:lvl3pPr marL="914400" algn="l" defTabSz="914400" rtl="0" eaLnBrk="1" latinLnBrk="0" hangingPunct="1">
                        <a:defRPr kumimoji="1" sz="1800" b="1" kern="1200">
                          <a:solidFill>
                            <a:schemeClr val="lt1"/>
                          </a:solidFill>
                          <a:latin typeface="Segoe UI"/>
                          <a:ea typeface="Meiryo UI"/>
                        </a:defRPr>
                      </a:lvl3pPr>
                      <a:lvl4pPr marL="1371600" algn="l" defTabSz="914400" rtl="0" eaLnBrk="1" latinLnBrk="0" hangingPunct="1">
                        <a:defRPr kumimoji="1" sz="1800" b="1" kern="1200">
                          <a:solidFill>
                            <a:schemeClr val="lt1"/>
                          </a:solidFill>
                          <a:latin typeface="Segoe UI"/>
                          <a:ea typeface="Meiryo UI"/>
                        </a:defRPr>
                      </a:lvl4pPr>
                      <a:lvl5pPr marL="1828800" algn="l" defTabSz="914400" rtl="0" eaLnBrk="1" latinLnBrk="0" hangingPunct="1">
                        <a:defRPr kumimoji="1" sz="1800" b="1" kern="1200">
                          <a:solidFill>
                            <a:schemeClr val="lt1"/>
                          </a:solidFill>
                          <a:latin typeface="Segoe UI"/>
                          <a:ea typeface="Meiryo UI"/>
                        </a:defRPr>
                      </a:lvl5pPr>
                      <a:lvl6pPr marL="2286000" algn="l" defTabSz="914400" rtl="0" eaLnBrk="1" latinLnBrk="0" hangingPunct="1">
                        <a:defRPr kumimoji="1" sz="1800" b="1" kern="1200">
                          <a:solidFill>
                            <a:schemeClr val="lt1"/>
                          </a:solidFill>
                          <a:latin typeface="Segoe UI"/>
                          <a:ea typeface="Meiryo UI"/>
                        </a:defRPr>
                      </a:lvl6pPr>
                      <a:lvl7pPr marL="2743200" algn="l" defTabSz="914400" rtl="0" eaLnBrk="1" latinLnBrk="0" hangingPunct="1">
                        <a:defRPr kumimoji="1" sz="1800" b="1" kern="1200">
                          <a:solidFill>
                            <a:schemeClr val="lt1"/>
                          </a:solidFill>
                          <a:latin typeface="Segoe UI"/>
                          <a:ea typeface="Meiryo UI"/>
                        </a:defRPr>
                      </a:lvl7pPr>
                      <a:lvl8pPr marL="3200400" algn="l" defTabSz="914400" rtl="0" eaLnBrk="1" latinLnBrk="0" hangingPunct="1">
                        <a:defRPr kumimoji="1" sz="1800" b="1" kern="1200">
                          <a:solidFill>
                            <a:schemeClr val="lt1"/>
                          </a:solidFill>
                          <a:latin typeface="Segoe UI"/>
                          <a:ea typeface="Meiryo UI"/>
                        </a:defRPr>
                      </a:lvl8pPr>
                      <a:lvl9pPr marL="3657600" algn="l" defTabSz="914400" rtl="0" eaLnBrk="1" latinLnBrk="0" hangingPunct="1">
                        <a:defRPr kumimoji="1" sz="1800" b="1" kern="1200">
                          <a:solidFill>
                            <a:schemeClr val="lt1"/>
                          </a:solidFill>
                          <a:latin typeface="Segoe UI"/>
                          <a:ea typeface="Meiryo UI"/>
                        </a:defRPr>
                      </a:lvl9pPr>
                    </a:lstStyle>
                    <a:p>
                      <a:pPr algn="ctr">
                        <a:spcBef>
                          <a:spcPts val="600"/>
                        </a:spcBef>
                      </a:pPr>
                      <a:r>
                        <a:rPr kumimoji="1" lang="ja-JP" altLang="en-US" sz="2000" dirty="0">
                          <a:solidFill>
                            <a:sysClr val="windowText" lastClr="000000"/>
                          </a:solidFill>
                          <a:latin typeface="+mn-ea"/>
                          <a:ea typeface="+mn-ea"/>
                        </a:rPr>
                        <a:t>資料名</a:t>
                      </a: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b="1" kern="1200">
                          <a:solidFill>
                            <a:schemeClr val="lt1"/>
                          </a:solidFill>
                          <a:latin typeface="Segoe UI"/>
                          <a:ea typeface="Meiryo UI"/>
                        </a:defRPr>
                      </a:lvl1pPr>
                      <a:lvl2pPr marL="457200" algn="l" defTabSz="914400" rtl="0" eaLnBrk="1" latinLnBrk="0" hangingPunct="1">
                        <a:defRPr kumimoji="1" sz="1800" b="1" kern="1200">
                          <a:solidFill>
                            <a:schemeClr val="lt1"/>
                          </a:solidFill>
                          <a:latin typeface="Segoe UI"/>
                          <a:ea typeface="Meiryo UI"/>
                        </a:defRPr>
                      </a:lvl2pPr>
                      <a:lvl3pPr marL="914400" algn="l" defTabSz="914400" rtl="0" eaLnBrk="1" latinLnBrk="0" hangingPunct="1">
                        <a:defRPr kumimoji="1" sz="1800" b="1" kern="1200">
                          <a:solidFill>
                            <a:schemeClr val="lt1"/>
                          </a:solidFill>
                          <a:latin typeface="Segoe UI"/>
                          <a:ea typeface="Meiryo UI"/>
                        </a:defRPr>
                      </a:lvl3pPr>
                      <a:lvl4pPr marL="1371600" algn="l" defTabSz="914400" rtl="0" eaLnBrk="1" latinLnBrk="0" hangingPunct="1">
                        <a:defRPr kumimoji="1" sz="1800" b="1" kern="1200">
                          <a:solidFill>
                            <a:schemeClr val="lt1"/>
                          </a:solidFill>
                          <a:latin typeface="Segoe UI"/>
                          <a:ea typeface="Meiryo UI"/>
                        </a:defRPr>
                      </a:lvl4pPr>
                      <a:lvl5pPr marL="1828800" algn="l" defTabSz="914400" rtl="0" eaLnBrk="1" latinLnBrk="0" hangingPunct="1">
                        <a:defRPr kumimoji="1" sz="1800" b="1" kern="1200">
                          <a:solidFill>
                            <a:schemeClr val="lt1"/>
                          </a:solidFill>
                          <a:latin typeface="Segoe UI"/>
                          <a:ea typeface="Meiryo UI"/>
                        </a:defRPr>
                      </a:lvl5pPr>
                      <a:lvl6pPr marL="2286000" algn="l" defTabSz="914400" rtl="0" eaLnBrk="1" latinLnBrk="0" hangingPunct="1">
                        <a:defRPr kumimoji="1" sz="1800" b="1" kern="1200">
                          <a:solidFill>
                            <a:schemeClr val="lt1"/>
                          </a:solidFill>
                          <a:latin typeface="Segoe UI"/>
                          <a:ea typeface="Meiryo UI"/>
                        </a:defRPr>
                      </a:lvl6pPr>
                      <a:lvl7pPr marL="2743200" algn="l" defTabSz="914400" rtl="0" eaLnBrk="1" latinLnBrk="0" hangingPunct="1">
                        <a:defRPr kumimoji="1" sz="1800" b="1" kern="1200">
                          <a:solidFill>
                            <a:schemeClr val="lt1"/>
                          </a:solidFill>
                          <a:latin typeface="Segoe UI"/>
                          <a:ea typeface="Meiryo UI"/>
                        </a:defRPr>
                      </a:lvl7pPr>
                      <a:lvl8pPr marL="3200400" algn="l" defTabSz="914400" rtl="0" eaLnBrk="1" latinLnBrk="0" hangingPunct="1">
                        <a:defRPr kumimoji="1" sz="1800" b="1" kern="1200">
                          <a:solidFill>
                            <a:schemeClr val="lt1"/>
                          </a:solidFill>
                          <a:latin typeface="Segoe UI"/>
                          <a:ea typeface="Meiryo UI"/>
                        </a:defRPr>
                      </a:lvl8pPr>
                      <a:lvl9pPr marL="3657600" algn="l" defTabSz="914400" rtl="0" eaLnBrk="1" latinLnBrk="0" hangingPunct="1">
                        <a:defRPr kumimoji="1" sz="1800" b="1" kern="1200">
                          <a:solidFill>
                            <a:schemeClr val="lt1"/>
                          </a:solidFill>
                          <a:latin typeface="Segoe UI"/>
                          <a:ea typeface="Meiryo UI"/>
                        </a:defRPr>
                      </a:lvl9pPr>
                    </a:lstStyle>
                    <a:p>
                      <a:pPr algn="ctr">
                        <a:spcBef>
                          <a:spcPts val="600"/>
                        </a:spcBef>
                      </a:pPr>
                      <a:r>
                        <a:rPr kumimoji="1" lang="ja-JP" altLang="en-US" sz="2000" dirty="0">
                          <a:solidFill>
                            <a:sysClr val="windowText" lastClr="000000"/>
                          </a:solidFill>
                          <a:latin typeface="+mn-ea"/>
                          <a:ea typeface="+mn-ea"/>
                        </a:rPr>
                        <a:t>概要</a:t>
                      </a: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p>
                      <a:pPr algn="ctr">
                        <a:spcBef>
                          <a:spcPts val="600"/>
                        </a:spcBef>
                      </a:pPr>
                      <a:r>
                        <a:rPr kumimoji="1" lang="en-US" altLang="ja-JP" sz="2000" b="1" dirty="0">
                          <a:solidFill>
                            <a:sysClr val="windowText" lastClr="000000"/>
                          </a:solidFill>
                          <a:latin typeface="+mn-ea"/>
                          <a:ea typeface="+mn-ea"/>
                        </a:rPr>
                        <a:t>URL</a:t>
                      </a:r>
                      <a:endParaRPr kumimoji="1" lang="ja-JP" altLang="en-US" sz="2000" b="1" dirty="0">
                        <a:solidFill>
                          <a:sysClr val="windowText" lastClr="000000"/>
                        </a:solidFill>
                        <a:latin typeface="+mn-ea"/>
                        <a:ea typeface="+mn-ea"/>
                      </a:endParaRP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extLst>
                  <a:ext uri="{0D108BD9-81ED-4DB2-BD59-A6C34878D82A}">
                    <a16:rowId xmlns:a16="http://schemas.microsoft.com/office/drawing/2014/main" val="10000"/>
                  </a:ext>
                </a:extLst>
              </a:tr>
              <a:tr h="351264">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a:spcBef>
                          <a:spcPts val="600"/>
                        </a:spcBef>
                      </a:pPr>
                      <a:r>
                        <a:rPr lang="en-US" altLang="ja-JP" sz="1600" dirty="0" err="1">
                          <a:latin typeface="+mn-ea"/>
                          <a:ea typeface="+mn-ea"/>
                        </a:rPr>
                        <a:t>SBTi</a:t>
                      </a:r>
                      <a:r>
                        <a:rPr lang="en-US" altLang="ja-JP" sz="1600" dirty="0">
                          <a:latin typeface="+mn-ea"/>
                          <a:ea typeface="+mn-ea"/>
                        </a:rPr>
                        <a:t> Corporate Manual</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600" u="sng" dirty="0">
                          <a:latin typeface="+mn-ea"/>
                          <a:ea typeface="+mn-ea"/>
                        </a:rPr>
                        <a:t>・</a:t>
                      </a:r>
                      <a:r>
                        <a:rPr kumimoji="1" lang="en-US" altLang="ja-JP" sz="1600" u="sng" dirty="0" err="1">
                          <a:latin typeface="+mn-ea"/>
                          <a:ea typeface="+mn-ea"/>
                        </a:rPr>
                        <a:t>SBTi</a:t>
                      </a:r>
                      <a:r>
                        <a:rPr kumimoji="1" lang="ja-JP" altLang="en-US" sz="1600" u="sng" dirty="0">
                          <a:latin typeface="+mn-ea"/>
                          <a:ea typeface="+mn-ea"/>
                        </a:rPr>
                        <a:t>企業マニュアル</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600" dirty="0">
                          <a:latin typeface="+mn-ea"/>
                          <a:ea typeface="+mn-ea"/>
                        </a:rPr>
                        <a:t>SBT</a:t>
                      </a:r>
                      <a:r>
                        <a:rPr kumimoji="1" lang="ja-JP" altLang="en-US" sz="1600" dirty="0">
                          <a:latin typeface="+mn-ea"/>
                          <a:ea typeface="+mn-ea"/>
                        </a:rPr>
                        <a:t>を設定する際の段階的なガイダンス</a:t>
                      </a:r>
                      <a:endParaRPr kumimoji="1" lang="en-US" altLang="ja-JP" sz="1600" dirty="0">
                        <a:latin typeface="+mn-ea"/>
                        <a:ea typeface="+mn-ea"/>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1" lang="en-US" altLang="ja-JP" sz="1050">
                          <a:latin typeface="+mn-ea"/>
                          <a:ea typeface="+mn-ea"/>
                        </a:rPr>
                        <a:t>https://sciencebasedtargets.org/resources/files/SBTi-Corporate-Manual</a:t>
                      </a:r>
                      <a:r>
                        <a:rPr kumimoji="1" lang="en-US" altLang="ja-JP" sz="1050" dirty="0">
                          <a:latin typeface="+mn-ea"/>
                          <a:ea typeface="+mn-ea"/>
                        </a:rPr>
                        <a:t>.pdf</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506187">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a:spcBef>
                          <a:spcPts val="600"/>
                        </a:spcBef>
                      </a:pPr>
                      <a:r>
                        <a:rPr lang="en-US" altLang="ja-JP" sz="1600" dirty="0" err="1">
                          <a:latin typeface="+mn-ea"/>
                          <a:ea typeface="+mn-ea"/>
                        </a:rPr>
                        <a:t>SBTi</a:t>
                      </a:r>
                      <a:r>
                        <a:rPr lang="en-US" altLang="ja-JP" sz="1600" dirty="0">
                          <a:latin typeface="+mn-ea"/>
                          <a:ea typeface="+mn-ea"/>
                        </a:rPr>
                        <a:t> Criteria and Recommendations</a:t>
                      </a:r>
                      <a:endParaRPr kumimoji="1" lang="ja-JP" altLang="en-US" sz="1600" dirty="0">
                        <a:latin typeface="+mn-ea"/>
                        <a:ea typeface="+mn-ea"/>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marL="0" indent="0">
                        <a:spcBef>
                          <a:spcPts val="0"/>
                        </a:spcBef>
                        <a:buFont typeface="Arial" panose="020B0604020202020204" pitchFamily="34" charset="0"/>
                        <a:buNone/>
                      </a:pPr>
                      <a:r>
                        <a:rPr kumimoji="1" lang="ja-JP" altLang="en-US" sz="1600" u="sng" dirty="0">
                          <a:latin typeface="+mn-ea"/>
                          <a:ea typeface="+mn-ea"/>
                        </a:rPr>
                        <a:t>・</a:t>
                      </a:r>
                      <a:r>
                        <a:rPr kumimoji="1" lang="en-US" altLang="ja-JP" sz="1600" u="sng" dirty="0" err="1">
                          <a:latin typeface="+mn-ea"/>
                          <a:ea typeface="+mn-ea"/>
                        </a:rPr>
                        <a:t>SBTi</a:t>
                      </a:r>
                      <a:r>
                        <a:rPr kumimoji="1" lang="ja-JP" altLang="en-US" sz="1600" u="sng" dirty="0">
                          <a:latin typeface="+mn-ea"/>
                          <a:ea typeface="+mn-ea"/>
                        </a:rPr>
                        <a:t>認定基準および推奨事項</a:t>
                      </a:r>
                    </a:p>
                    <a:p>
                      <a:pPr marL="0" indent="0">
                        <a:spcBef>
                          <a:spcPts val="0"/>
                        </a:spcBef>
                        <a:buFont typeface="Arial" panose="020B0604020202020204" pitchFamily="34" charset="0"/>
                        <a:buNone/>
                      </a:pPr>
                      <a:r>
                        <a:rPr kumimoji="1" lang="en-US" altLang="ja-JP" sz="1600" dirty="0">
                          <a:latin typeface="+mn-ea"/>
                          <a:ea typeface="+mn-ea"/>
                        </a:rPr>
                        <a:t>SBT</a:t>
                      </a:r>
                      <a:r>
                        <a:rPr kumimoji="1" lang="ja-JP" altLang="en-US" sz="1600" dirty="0">
                          <a:latin typeface="+mn-ea"/>
                          <a:ea typeface="+mn-ea"/>
                        </a:rPr>
                        <a:t>認定のために満たすべき目標の基準、推奨事項について、まとめられたもの</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spcBef>
                          <a:spcPts val="600"/>
                        </a:spcBef>
                        <a:buFont typeface="Arial" panose="020B0604020202020204" pitchFamily="34" charset="0"/>
                        <a:buNone/>
                      </a:pPr>
                      <a:r>
                        <a:rPr kumimoji="1" lang="en-US" altLang="ja-JP" sz="1050">
                          <a:latin typeface="+mn-ea"/>
                          <a:ea typeface="+mn-ea"/>
                        </a:rPr>
                        <a:t>https://sciencebasedtargets.org/resources/files/SBTi-criteria</a:t>
                      </a:r>
                      <a:r>
                        <a:rPr kumimoji="1" lang="en-US" altLang="ja-JP" sz="1050" dirty="0">
                          <a:latin typeface="+mn-ea"/>
                          <a:ea typeface="+mn-ea"/>
                        </a:rPr>
                        <a:t>.pdf</a:t>
                      </a:r>
                      <a:endParaRPr kumimoji="1" lang="ja-JP" altLang="en-US" sz="1050" dirty="0">
                        <a:latin typeface="+mn-ea"/>
                        <a:ea typeface="+mn-ea"/>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531480">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a:spcBef>
                          <a:spcPts val="600"/>
                        </a:spcBef>
                      </a:pPr>
                      <a:r>
                        <a:rPr lang="en-US" altLang="ja-JP" sz="1600" dirty="0">
                          <a:latin typeface="+mn-ea"/>
                          <a:ea typeface="+mn-ea"/>
                        </a:rPr>
                        <a:t>Target Validation Protocol</a:t>
                      </a:r>
                      <a:endParaRPr kumimoji="1" lang="ja-JP" altLang="en-US" sz="1600" dirty="0">
                        <a:latin typeface="+mn-ea"/>
                        <a:ea typeface="+mn-ea"/>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marL="0" indent="0">
                        <a:spcBef>
                          <a:spcPts val="0"/>
                        </a:spcBef>
                        <a:buFont typeface="Arial" panose="020B0604020202020204" pitchFamily="34" charset="0"/>
                        <a:buNone/>
                      </a:pPr>
                      <a:r>
                        <a:rPr kumimoji="1" lang="ja-JP" altLang="en-US" sz="1600" u="sng" dirty="0">
                          <a:latin typeface="+mn-ea"/>
                          <a:ea typeface="+mn-ea"/>
                        </a:rPr>
                        <a:t>・目標妥当性確認規定</a:t>
                      </a:r>
                    </a:p>
                    <a:p>
                      <a:pPr marL="0" indent="0">
                        <a:spcBef>
                          <a:spcPts val="0"/>
                        </a:spcBef>
                        <a:buFont typeface="Arial" panose="020B0604020202020204" pitchFamily="34" charset="0"/>
                        <a:buNone/>
                      </a:pPr>
                      <a:r>
                        <a:rPr kumimoji="1" lang="ja-JP" altLang="en-US" sz="1600" dirty="0">
                          <a:latin typeface="+mn-ea"/>
                          <a:ea typeface="+mn-ea"/>
                        </a:rPr>
                        <a:t>妥当性確認プロセスの方法と評価基準を説明したもの</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spcBef>
                          <a:spcPts val="600"/>
                        </a:spcBef>
                        <a:buFont typeface="Arial" panose="020B0604020202020204" pitchFamily="34" charset="0"/>
                        <a:buNone/>
                      </a:pPr>
                      <a:r>
                        <a:rPr kumimoji="1" lang="en-US" altLang="ja-JP" sz="1050">
                          <a:latin typeface="+mn-ea"/>
                          <a:ea typeface="+mn-ea"/>
                        </a:rPr>
                        <a:t>https://sciencebasedtargets.org/resources/files/Target-Validation-Protocol</a:t>
                      </a:r>
                      <a:r>
                        <a:rPr kumimoji="1" lang="en-US" altLang="ja-JP" sz="1050" dirty="0">
                          <a:latin typeface="+mn-ea"/>
                          <a:ea typeface="+mn-ea"/>
                        </a:rPr>
                        <a:t>.pdf</a:t>
                      </a:r>
                      <a:endParaRPr kumimoji="1" lang="ja-JP" altLang="en-US" sz="1050" dirty="0">
                        <a:latin typeface="+mn-ea"/>
                        <a:ea typeface="+mn-ea"/>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372576">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a:spcBef>
                          <a:spcPts val="600"/>
                        </a:spcBef>
                      </a:pPr>
                      <a:r>
                        <a:rPr lang="en-US" altLang="ja-JP" sz="1600" dirty="0">
                          <a:latin typeface="+mn-ea"/>
                          <a:ea typeface="+mn-ea"/>
                        </a:rPr>
                        <a:t>Science-Based Target Setting Tool</a:t>
                      </a:r>
                      <a:endParaRPr kumimoji="1" lang="ja-JP" altLang="en-US" sz="1600" dirty="0">
                        <a:latin typeface="+mn-ea"/>
                        <a:ea typeface="+mn-ea"/>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marL="0" indent="0">
                        <a:spcBef>
                          <a:spcPts val="0"/>
                        </a:spcBef>
                        <a:buFont typeface="Arial" panose="020B0604020202020204" pitchFamily="34" charset="0"/>
                        <a:buNone/>
                      </a:pPr>
                      <a:r>
                        <a:rPr kumimoji="1" lang="ja-JP" altLang="en-US" sz="1600" u="sng" dirty="0">
                          <a:latin typeface="+mn-ea"/>
                          <a:ea typeface="+mn-ea"/>
                        </a:rPr>
                        <a:t>・</a:t>
                      </a:r>
                      <a:r>
                        <a:rPr kumimoji="1" lang="en-US" altLang="ja-JP" sz="1600" u="sng" dirty="0">
                          <a:latin typeface="+mn-ea"/>
                          <a:ea typeface="+mn-ea"/>
                        </a:rPr>
                        <a:t>SBT</a:t>
                      </a:r>
                      <a:r>
                        <a:rPr kumimoji="1" lang="ja-JP" altLang="en-US" sz="1600" u="sng" dirty="0">
                          <a:latin typeface="+mn-ea"/>
                          <a:ea typeface="+mn-ea"/>
                        </a:rPr>
                        <a:t>削減目標算定ツール</a:t>
                      </a:r>
                    </a:p>
                    <a:p>
                      <a:pPr marL="0" indent="0">
                        <a:spcBef>
                          <a:spcPts val="0"/>
                        </a:spcBef>
                        <a:buFont typeface="Arial" panose="020B0604020202020204" pitchFamily="34" charset="0"/>
                        <a:buNone/>
                      </a:pPr>
                      <a:r>
                        <a:rPr kumimoji="1" lang="en-US" altLang="ja-JP" sz="1600" dirty="0">
                          <a:latin typeface="+mn-ea"/>
                          <a:ea typeface="+mn-ea"/>
                        </a:rPr>
                        <a:t>SBT</a:t>
                      </a:r>
                      <a:r>
                        <a:rPr kumimoji="1" lang="ja-JP" altLang="en-US" sz="1600" dirty="0">
                          <a:latin typeface="+mn-ea"/>
                          <a:ea typeface="+mn-ea"/>
                        </a:rPr>
                        <a:t>事務局による、</a:t>
                      </a:r>
                      <a:r>
                        <a:rPr kumimoji="1" lang="en-US" altLang="ja-JP" sz="1600" dirty="0">
                          <a:latin typeface="+mn-ea"/>
                          <a:ea typeface="+mn-ea"/>
                        </a:rPr>
                        <a:t>SBT</a:t>
                      </a:r>
                      <a:r>
                        <a:rPr kumimoji="1" lang="ja-JP" altLang="en-US" sz="1600" dirty="0">
                          <a:latin typeface="+mn-ea"/>
                          <a:ea typeface="+mn-ea"/>
                        </a:rPr>
                        <a:t>として認定される水準の目標を算出するツール</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spcBef>
                          <a:spcPts val="600"/>
                        </a:spcBef>
                        <a:buFont typeface="Arial" panose="020B0604020202020204" pitchFamily="34" charset="0"/>
                        <a:buNone/>
                      </a:pPr>
                      <a:r>
                        <a:rPr kumimoji="1" lang="en-US" altLang="ja-JP" sz="1050">
                          <a:latin typeface="+mn-ea"/>
                          <a:ea typeface="+mn-ea"/>
                        </a:rPr>
                        <a:t>https://sciencebasedtargets.org/resources/files/SBTi-target-setting-tool</a:t>
                      </a:r>
                      <a:r>
                        <a:rPr kumimoji="1" lang="en-US" altLang="ja-JP" sz="1050" dirty="0">
                          <a:latin typeface="+mn-ea"/>
                          <a:ea typeface="+mn-ea"/>
                        </a:rPr>
                        <a:t>.xlsx</a:t>
                      </a:r>
                      <a:endParaRPr kumimoji="1" lang="ja-JP" altLang="en-US" sz="1050" dirty="0">
                        <a:latin typeface="+mn-ea"/>
                        <a:ea typeface="+mn-ea"/>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513536">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a:spcBef>
                          <a:spcPts val="600"/>
                        </a:spcBef>
                      </a:pPr>
                      <a:r>
                        <a:rPr lang="en-US" altLang="ja-JP" sz="1600" dirty="0" err="1">
                          <a:latin typeface="+mn-ea"/>
                          <a:ea typeface="+mn-ea"/>
                        </a:rPr>
                        <a:t>SBTi</a:t>
                      </a:r>
                      <a:r>
                        <a:rPr lang="en-US" altLang="ja-JP" sz="1600" dirty="0">
                          <a:latin typeface="+mn-ea"/>
                          <a:ea typeface="+mn-ea"/>
                        </a:rPr>
                        <a:t> Target Submission Form and Guidance</a:t>
                      </a:r>
                      <a:endParaRPr kumimoji="1" lang="ja-JP" altLang="en-US" sz="1600" dirty="0">
                        <a:latin typeface="+mn-ea"/>
                        <a:ea typeface="+mn-ea"/>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600" u="sng" dirty="0">
                          <a:latin typeface="+mn-ea"/>
                          <a:ea typeface="+mn-ea"/>
                        </a:rPr>
                        <a:t>・</a:t>
                      </a:r>
                      <a:r>
                        <a:rPr kumimoji="1" lang="en-US" altLang="ja-JP" sz="1600" u="sng" dirty="0">
                          <a:latin typeface="+mn-ea"/>
                          <a:ea typeface="+mn-ea"/>
                        </a:rPr>
                        <a:t>SBT</a:t>
                      </a:r>
                      <a:r>
                        <a:rPr kumimoji="1" lang="ja-JP" altLang="en-US" sz="1600" u="sng" dirty="0">
                          <a:latin typeface="+mn-ea"/>
                          <a:ea typeface="+mn-ea"/>
                        </a:rPr>
                        <a:t>目標の申請フォーム（およびそのガイダンス）</a:t>
                      </a:r>
                      <a:endParaRPr kumimoji="1" lang="en-US" altLang="ja-JP" sz="1600" u="sng" dirty="0">
                        <a:latin typeface="+mn-ea"/>
                        <a:ea typeface="+mn-ea"/>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600" u="none" dirty="0">
                          <a:latin typeface="+mn-ea"/>
                          <a:ea typeface="+mn-ea"/>
                        </a:rPr>
                        <a:t>SBT</a:t>
                      </a:r>
                      <a:r>
                        <a:rPr kumimoji="1" lang="ja-JP" altLang="en-US" sz="1600" u="none" dirty="0">
                          <a:latin typeface="+mn-ea"/>
                          <a:ea typeface="+mn-ea"/>
                        </a:rPr>
                        <a:t>事務局に目標を申請する際に記入、提出するフォーム</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1" lang="en-US" altLang="ja-JP" sz="1050" u="none">
                          <a:latin typeface="+mn-ea"/>
                          <a:ea typeface="+mn-ea"/>
                        </a:rPr>
                        <a:t>https://sciencebasedtargets.org/resources/files/SBTi-Target-Submission-Form</a:t>
                      </a:r>
                      <a:r>
                        <a:rPr kumimoji="1" lang="en-US" altLang="ja-JP" sz="1050" u="none" dirty="0">
                          <a:latin typeface="+mn-ea"/>
                          <a:ea typeface="+mn-ea"/>
                        </a:rPr>
                        <a:t>.docx</a:t>
                      </a:r>
                      <a:endParaRPr kumimoji="1" lang="ja-JP" altLang="en-US" sz="1050" u="none" dirty="0">
                        <a:latin typeface="+mn-ea"/>
                        <a:ea typeface="+mn-ea"/>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513536">
                <a:tc>
                  <a:txBody>
                    <a:bodyPr/>
                    <a:lstStyle/>
                    <a:p>
                      <a:pPr>
                        <a:spcBef>
                          <a:spcPts val="600"/>
                        </a:spcBef>
                      </a:pPr>
                      <a:r>
                        <a:rPr kumimoji="1" lang="en-US" altLang="ja-JP" sz="1600" dirty="0" err="1">
                          <a:latin typeface="+mn-ea"/>
                          <a:ea typeface="+mn-ea"/>
                        </a:rPr>
                        <a:t>SBTi</a:t>
                      </a:r>
                      <a:r>
                        <a:rPr kumimoji="1" lang="en-US" altLang="ja-JP" sz="1600" dirty="0">
                          <a:latin typeface="+mn-ea"/>
                          <a:ea typeface="+mn-ea"/>
                        </a:rPr>
                        <a:t> Target Validation Booking System</a:t>
                      </a:r>
                      <a:endParaRPr kumimoji="1" lang="ja-JP" altLang="en-US" sz="1600" dirty="0">
                        <a:latin typeface="+mn-ea"/>
                        <a:ea typeface="+mn-ea"/>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600" u="sng" dirty="0">
                          <a:latin typeface="+mn-ea"/>
                          <a:ea typeface="+mn-ea"/>
                        </a:rPr>
                        <a:t>・</a:t>
                      </a:r>
                      <a:r>
                        <a:rPr kumimoji="1" lang="en-US" altLang="ja-JP" sz="1600" u="sng" dirty="0">
                          <a:latin typeface="+mn-ea"/>
                          <a:ea typeface="+mn-ea"/>
                        </a:rPr>
                        <a:t>SBT</a:t>
                      </a:r>
                      <a:r>
                        <a:rPr kumimoji="1" lang="ja-JP" altLang="en-US" sz="1600" u="sng" dirty="0">
                          <a:latin typeface="+mn-ea"/>
                          <a:ea typeface="+mn-ea"/>
                        </a:rPr>
                        <a:t>目標妥当性確認予約システム</a:t>
                      </a:r>
                      <a:endParaRPr kumimoji="1" lang="en-US" altLang="ja-JP" sz="1600" u="sng" dirty="0">
                        <a:latin typeface="+mn-ea"/>
                        <a:ea typeface="+mn-ea"/>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600" u="none" dirty="0">
                          <a:latin typeface="+mn-ea"/>
                          <a:ea typeface="+mn-ea"/>
                        </a:rPr>
                        <a:t>SBT</a:t>
                      </a:r>
                      <a:r>
                        <a:rPr kumimoji="1" lang="ja-JP" altLang="en-US" sz="1600" u="none" dirty="0">
                          <a:latin typeface="+mn-ea"/>
                          <a:ea typeface="+mn-ea"/>
                        </a:rPr>
                        <a:t>事務局に目標の審査を予約する際に記入するフォーム</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1" lang="en-US" altLang="ja-JP" sz="1050" u="none">
                          <a:latin typeface="+mn-ea"/>
                          <a:ea typeface="+mn-ea"/>
                        </a:rPr>
                        <a:t>https://form</a:t>
                      </a:r>
                      <a:r>
                        <a:rPr kumimoji="1" lang="en-US" altLang="ja-JP" sz="1050" u="none" dirty="0">
                          <a:latin typeface="+mn-ea"/>
                          <a:ea typeface="+mn-ea"/>
                        </a:rPr>
                        <a:t>.jotform</a:t>
                      </a:r>
                      <a:r>
                        <a:rPr kumimoji="1" lang="en-US" altLang="ja-JP" sz="1050" u="none">
                          <a:latin typeface="+mn-ea"/>
                          <a:ea typeface="+mn-ea"/>
                        </a:rPr>
                        <a:t>.co/targets/target-validation-booking-</a:t>
                      </a:r>
                      <a:endParaRPr kumimoji="1" lang="ja-JP" altLang="en-US" sz="1050" u="none" dirty="0">
                        <a:latin typeface="+mn-ea"/>
                        <a:ea typeface="+mn-ea"/>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13156932"/>
                  </a:ext>
                </a:extLst>
              </a:tr>
            </a:tbl>
          </a:graphicData>
        </a:graphic>
      </p:graphicFrame>
      <p:sp>
        <p:nvSpPr>
          <p:cNvPr id="5" name="コンテンツ プレースホルダー 2"/>
          <p:cNvSpPr>
            <a:spLocks noGrp="1"/>
          </p:cNvSpPr>
          <p:nvPr>
            <p:ph sz="quarter" idx="12"/>
          </p:nvPr>
        </p:nvSpPr>
        <p:spPr>
          <a:xfrm>
            <a:off x="161925" y="1110920"/>
            <a:ext cx="10367963" cy="634941"/>
          </a:xfrm>
        </p:spPr>
        <p:txBody>
          <a:bodyPr/>
          <a:lstStyle/>
          <a:p>
            <a:pPr marL="273050" indent="-273050"/>
            <a:r>
              <a:rPr lang="en-US" altLang="ja-JP" dirty="0"/>
              <a:t>SBT</a:t>
            </a:r>
            <a:r>
              <a:rPr lang="ja-JP" altLang="en-US" dirty="0"/>
              <a:t>事務局ウェブサイトには、</a:t>
            </a:r>
            <a:r>
              <a:rPr lang="en-US" altLang="ja-JP" dirty="0"/>
              <a:t>SBT</a:t>
            </a:r>
            <a:r>
              <a:rPr lang="ja-JP" altLang="en-US" dirty="0"/>
              <a:t>設定マニュアルなど各種資料が掲載されている</a:t>
            </a:r>
          </a:p>
        </p:txBody>
      </p:sp>
    </p:spTree>
    <p:extLst>
      <p:ext uri="{BB962C8B-B14F-4D97-AF65-F5344CB8AC3E}">
        <p14:creationId xmlns:p14="http://schemas.microsoft.com/office/powerpoint/2010/main" val="799770329"/>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8EFA0E9B-9F04-4296-A40B-CF80463D00D0}"/>
              </a:ext>
            </a:extLst>
          </p:cNvPr>
          <p:cNvSpPr>
            <a:spLocks noGrp="1"/>
          </p:cNvSpPr>
          <p:nvPr>
            <p:ph type="title"/>
          </p:nvPr>
        </p:nvSpPr>
        <p:spPr/>
        <p:txBody>
          <a:bodyPr/>
          <a:lstStyle/>
          <a:p>
            <a:r>
              <a:rPr lang="en-US" altLang="ja-JP" dirty="0"/>
              <a:t>【</a:t>
            </a:r>
            <a:r>
              <a:rPr lang="ja-JP" altLang="en-US" dirty="0"/>
              <a:t>参考①</a:t>
            </a:r>
            <a:r>
              <a:rPr lang="en-US" altLang="ja-JP" dirty="0"/>
              <a:t>】</a:t>
            </a:r>
            <a:r>
              <a:rPr lang="ja-JP" altLang="en-US" dirty="0"/>
              <a:t>中小企業向け</a:t>
            </a:r>
            <a:r>
              <a:rPr lang="en-US" altLang="ja-JP" dirty="0"/>
              <a:t>SBT</a:t>
            </a:r>
            <a:endParaRPr lang="ja-JP" altLang="en-US" dirty="0"/>
          </a:p>
        </p:txBody>
      </p:sp>
    </p:spTree>
    <p:extLst>
      <p:ext uri="{BB962C8B-B14F-4D97-AF65-F5344CB8AC3E}">
        <p14:creationId xmlns:p14="http://schemas.microsoft.com/office/powerpoint/2010/main" val="2648052398"/>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a:t>中小企業</a:t>
            </a:r>
            <a:r>
              <a:rPr lang="ja-JP" altLang="en-US" dirty="0"/>
              <a:t>向け</a:t>
            </a:r>
            <a:r>
              <a:rPr kumimoji="1" lang="en-US" altLang="ja-JP" dirty="0"/>
              <a:t>SBT</a:t>
            </a:r>
            <a:r>
              <a:rPr kumimoji="1" lang="ja-JP" altLang="en-US" dirty="0"/>
              <a:t>の概要（</a:t>
            </a:r>
            <a:r>
              <a:rPr kumimoji="1" lang="en-US" altLang="ja-JP" dirty="0"/>
              <a:t>1/3</a:t>
            </a:r>
            <a:r>
              <a:rPr kumimoji="1" lang="ja-JP" altLang="en-US" dirty="0"/>
              <a:t>）</a:t>
            </a:r>
          </a:p>
        </p:txBody>
      </p:sp>
      <p:graphicFrame>
        <p:nvGraphicFramePr>
          <p:cNvPr id="6" name="表 5"/>
          <p:cNvGraphicFramePr>
            <a:graphicFrameLocks noGrp="1"/>
          </p:cNvGraphicFramePr>
          <p:nvPr>
            <p:extLst>
              <p:ext uri="{D42A27DB-BD31-4B8C-83A1-F6EECF244321}">
                <p14:modId xmlns:p14="http://schemas.microsoft.com/office/powerpoint/2010/main" val="640047661"/>
              </p:ext>
            </p:extLst>
          </p:nvPr>
        </p:nvGraphicFramePr>
        <p:xfrm>
          <a:off x="521907" y="2223228"/>
          <a:ext cx="9647999" cy="4940717"/>
        </p:xfrm>
        <a:graphic>
          <a:graphicData uri="http://schemas.openxmlformats.org/drawingml/2006/table">
            <a:tbl>
              <a:tblPr firstRow="1" bandRow="1"/>
              <a:tblGrid>
                <a:gridCol w="1404329">
                  <a:extLst>
                    <a:ext uri="{9D8B030D-6E8A-4147-A177-3AD203B41FA5}">
                      <a16:colId xmlns:a16="http://schemas.microsoft.com/office/drawing/2014/main" val="20000"/>
                    </a:ext>
                  </a:extLst>
                </a:gridCol>
                <a:gridCol w="4121835">
                  <a:extLst>
                    <a:ext uri="{9D8B030D-6E8A-4147-A177-3AD203B41FA5}">
                      <a16:colId xmlns:a16="http://schemas.microsoft.com/office/drawing/2014/main" val="20001"/>
                    </a:ext>
                  </a:extLst>
                </a:gridCol>
                <a:gridCol w="4121835">
                  <a:extLst>
                    <a:ext uri="{9D8B030D-6E8A-4147-A177-3AD203B41FA5}">
                      <a16:colId xmlns:a16="http://schemas.microsoft.com/office/drawing/2014/main" val="20002"/>
                    </a:ext>
                  </a:extLst>
                </a:gridCol>
              </a:tblGrid>
              <a:tr h="346332">
                <a:tc>
                  <a:txBody>
                    <a:bodyPr/>
                    <a:lstStyle>
                      <a:lvl1pPr marL="0" algn="l" defTabSz="914400" rtl="0" eaLnBrk="1" latinLnBrk="0" hangingPunct="1">
                        <a:defRPr kumimoji="1" sz="1800" b="1" kern="1200">
                          <a:solidFill>
                            <a:schemeClr val="lt1"/>
                          </a:solidFill>
                          <a:latin typeface="Segoe UI"/>
                          <a:ea typeface="Meiryo UI"/>
                        </a:defRPr>
                      </a:lvl1pPr>
                      <a:lvl2pPr marL="457200" algn="l" defTabSz="914400" rtl="0" eaLnBrk="1" latinLnBrk="0" hangingPunct="1">
                        <a:defRPr kumimoji="1" sz="1800" b="1" kern="1200">
                          <a:solidFill>
                            <a:schemeClr val="lt1"/>
                          </a:solidFill>
                          <a:latin typeface="Segoe UI"/>
                          <a:ea typeface="Meiryo UI"/>
                        </a:defRPr>
                      </a:lvl2pPr>
                      <a:lvl3pPr marL="914400" algn="l" defTabSz="914400" rtl="0" eaLnBrk="1" latinLnBrk="0" hangingPunct="1">
                        <a:defRPr kumimoji="1" sz="1800" b="1" kern="1200">
                          <a:solidFill>
                            <a:schemeClr val="lt1"/>
                          </a:solidFill>
                          <a:latin typeface="Segoe UI"/>
                          <a:ea typeface="Meiryo UI"/>
                        </a:defRPr>
                      </a:lvl3pPr>
                      <a:lvl4pPr marL="1371600" algn="l" defTabSz="914400" rtl="0" eaLnBrk="1" latinLnBrk="0" hangingPunct="1">
                        <a:defRPr kumimoji="1" sz="1800" b="1" kern="1200">
                          <a:solidFill>
                            <a:schemeClr val="lt1"/>
                          </a:solidFill>
                          <a:latin typeface="Segoe UI"/>
                          <a:ea typeface="Meiryo UI"/>
                        </a:defRPr>
                      </a:lvl4pPr>
                      <a:lvl5pPr marL="1828800" algn="l" defTabSz="914400" rtl="0" eaLnBrk="1" latinLnBrk="0" hangingPunct="1">
                        <a:defRPr kumimoji="1" sz="1800" b="1" kern="1200">
                          <a:solidFill>
                            <a:schemeClr val="lt1"/>
                          </a:solidFill>
                          <a:latin typeface="Segoe UI"/>
                          <a:ea typeface="Meiryo UI"/>
                        </a:defRPr>
                      </a:lvl5pPr>
                      <a:lvl6pPr marL="2286000" algn="l" defTabSz="914400" rtl="0" eaLnBrk="1" latinLnBrk="0" hangingPunct="1">
                        <a:defRPr kumimoji="1" sz="1800" b="1" kern="1200">
                          <a:solidFill>
                            <a:schemeClr val="lt1"/>
                          </a:solidFill>
                          <a:latin typeface="Segoe UI"/>
                          <a:ea typeface="Meiryo UI"/>
                        </a:defRPr>
                      </a:lvl6pPr>
                      <a:lvl7pPr marL="2743200" algn="l" defTabSz="914400" rtl="0" eaLnBrk="1" latinLnBrk="0" hangingPunct="1">
                        <a:defRPr kumimoji="1" sz="1800" b="1" kern="1200">
                          <a:solidFill>
                            <a:schemeClr val="lt1"/>
                          </a:solidFill>
                          <a:latin typeface="Segoe UI"/>
                          <a:ea typeface="Meiryo UI"/>
                        </a:defRPr>
                      </a:lvl7pPr>
                      <a:lvl8pPr marL="3200400" algn="l" defTabSz="914400" rtl="0" eaLnBrk="1" latinLnBrk="0" hangingPunct="1">
                        <a:defRPr kumimoji="1" sz="1800" b="1" kern="1200">
                          <a:solidFill>
                            <a:schemeClr val="lt1"/>
                          </a:solidFill>
                          <a:latin typeface="Segoe UI"/>
                          <a:ea typeface="Meiryo UI"/>
                        </a:defRPr>
                      </a:lvl8pPr>
                      <a:lvl9pPr marL="3657600" algn="l" defTabSz="914400" rtl="0" eaLnBrk="1" latinLnBrk="0" hangingPunct="1">
                        <a:defRPr kumimoji="1" sz="1800" b="1" kern="1200">
                          <a:solidFill>
                            <a:schemeClr val="lt1"/>
                          </a:solidFill>
                          <a:latin typeface="Segoe UI"/>
                          <a:ea typeface="Meiryo UI"/>
                        </a:defRPr>
                      </a:lvl9pPr>
                    </a:lstStyle>
                    <a:p>
                      <a:pPr algn="ctr"/>
                      <a:endParaRPr kumimoji="1" lang="ja-JP" altLang="en-US" sz="1800" b="1" dirty="0">
                        <a:solidFill>
                          <a:schemeClr val="bg1"/>
                        </a:solidFill>
                        <a:latin typeface="+mn-ea"/>
                        <a:ea typeface="+mn-ea"/>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kumimoji="1" sz="1800" b="1" kern="1200">
                          <a:solidFill>
                            <a:schemeClr val="lt1"/>
                          </a:solidFill>
                          <a:latin typeface="Segoe UI"/>
                          <a:ea typeface="Meiryo UI"/>
                        </a:defRPr>
                      </a:lvl1pPr>
                      <a:lvl2pPr marL="457200" algn="l" defTabSz="914400" rtl="0" eaLnBrk="1" latinLnBrk="0" hangingPunct="1">
                        <a:defRPr kumimoji="1" sz="1800" b="1" kern="1200">
                          <a:solidFill>
                            <a:schemeClr val="lt1"/>
                          </a:solidFill>
                          <a:latin typeface="Segoe UI"/>
                          <a:ea typeface="Meiryo UI"/>
                        </a:defRPr>
                      </a:lvl2pPr>
                      <a:lvl3pPr marL="914400" algn="l" defTabSz="914400" rtl="0" eaLnBrk="1" latinLnBrk="0" hangingPunct="1">
                        <a:defRPr kumimoji="1" sz="1800" b="1" kern="1200">
                          <a:solidFill>
                            <a:schemeClr val="lt1"/>
                          </a:solidFill>
                          <a:latin typeface="Segoe UI"/>
                          <a:ea typeface="Meiryo UI"/>
                        </a:defRPr>
                      </a:lvl3pPr>
                      <a:lvl4pPr marL="1371600" algn="l" defTabSz="914400" rtl="0" eaLnBrk="1" latinLnBrk="0" hangingPunct="1">
                        <a:defRPr kumimoji="1" sz="1800" b="1" kern="1200">
                          <a:solidFill>
                            <a:schemeClr val="lt1"/>
                          </a:solidFill>
                          <a:latin typeface="Segoe UI"/>
                          <a:ea typeface="Meiryo UI"/>
                        </a:defRPr>
                      </a:lvl4pPr>
                      <a:lvl5pPr marL="1828800" algn="l" defTabSz="914400" rtl="0" eaLnBrk="1" latinLnBrk="0" hangingPunct="1">
                        <a:defRPr kumimoji="1" sz="1800" b="1" kern="1200">
                          <a:solidFill>
                            <a:schemeClr val="lt1"/>
                          </a:solidFill>
                          <a:latin typeface="Segoe UI"/>
                          <a:ea typeface="Meiryo UI"/>
                        </a:defRPr>
                      </a:lvl5pPr>
                      <a:lvl6pPr marL="2286000" algn="l" defTabSz="914400" rtl="0" eaLnBrk="1" latinLnBrk="0" hangingPunct="1">
                        <a:defRPr kumimoji="1" sz="1800" b="1" kern="1200">
                          <a:solidFill>
                            <a:schemeClr val="lt1"/>
                          </a:solidFill>
                          <a:latin typeface="Segoe UI"/>
                          <a:ea typeface="Meiryo UI"/>
                        </a:defRPr>
                      </a:lvl6pPr>
                      <a:lvl7pPr marL="2743200" algn="l" defTabSz="914400" rtl="0" eaLnBrk="1" latinLnBrk="0" hangingPunct="1">
                        <a:defRPr kumimoji="1" sz="1800" b="1" kern="1200">
                          <a:solidFill>
                            <a:schemeClr val="lt1"/>
                          </a:solidFill>
                          <a:latin typeface="Segoe UI"/>
                          <a:ea typeface="Meiryo UI"/>
                        </a:defRPr>
                      </a:lvl7pPr>
                      <a:lvl8pPr marL="3200400" algn="l" defTabSz="914400" rtl="0" eaLnBrk="1" latinLnBrk="0" hangingPunct="1">
                        <a:defRPr kumimoji="1" sz="1800" b="1" kern="1200">
                          <a:solidFill>
                            <a:schemeClr val="lt1"/>
                          </a:solidFill>
                          <a:latin typeface="Segoe UI"/>
                          <a:ea typeface="Meiryo UI"/>
                        </a:defRPr>
                      </a:lvl8pPr>
                      <a:lvl9pPr marL="3657600" algn="l" defTabSz="914400" rtl="0" eaLnBrk="1" latinLnBrk="0" hangingPunct="1">
                        <a:defRPr kumimoji="1" sz="1800" b="1" kern="1200">
                          <a:solidFill>
                            <a:schemeClr val="lt1"/>
                          </a:solidFill>
                          <a:latin typeface="Segoe UI"/>
                          <a:ea typeface="Meiryo UI"/>
                        </a:defRPr>
                      </a:lvl9pPr>
                    </a:lstStyle>
                    <a:p>
                      <a:pPr algn="ctr"/>
                      <a:r>
                        <a:rPr kumimoji="1" lang="ja-JP" altLang="en-US" sz="1600" b="1" dirty="0">
                          <a:solidFill>
                            <a:schemeClr val="bg1"/>
                          </a:solidFill>
                          <a:latin typeface="+mn-ea"/>
                          <a:ea typeface="+mn-ea"/>
                        </a:rPr>
                        <a:t>中小企業向け</a:t>
                      </a:r>
                      <a:r>
                        <a:rPr kumimoji="1" lang="en-US" altLang="ja-JP" sz="1600" b="1" dirty="0">
                          <a:solidFill>
                            <a:schemeClr val="bg1"/>
                          </a:solidFill>
                          <a:latin typeface="+mn-ea"/>
                          <a:ea typeface="+mn-ea"/>
                        </a:rPr>
                        <a:t>SBT(2024</a:t>
                      </a:r>
                      <a:r>
                        <a:rPr kumimoji="1" lang="ja-JP" altLang="en-US" sz="1600" b="1" dirty="0">
                          <a:solidFill>
                            <a:schemeClr val="bg1"/>
                          </a:solidFill>
                          <a:latin typeface="+mn-ea"/>
                          <a:ea typeface="+mn-ea"/>
                        </a:rPr>
                        <a:t>年</a:t>
                      </a:r>
                      <a:r>
                        <a:rPr kumimoji="1" lang="en-US" altLang="ja-JP" sz="1600" b="1" dirty="0">
                          <a:solidFill>
                            <a:schemeClr val="bg1"/>
                          </a:solidFill>
                          <a:latin typeface="+mn-ea"/>
                          <a:ea typeface="+mn-ea"/>
                        </a:rPr>
                        <a:t>1</a:t>
                      </a:r>
                      <a:r>
                        <a:rPr kumimoji="1" lang="ja-JP" altLang="en-US" sz="1600" b="1" dirty="0">
                          <a:solidFill>
                            <a:schemeClr val="bg1"/>
                          </a:solidFill>
                          <a:latin typeface="+mn-ea"/>
                          <a:ea typeface="+mn-ea"/>
                        </a:rPr>
                        <a:t>月</a:t>
                      </a:r>
                      <a:r>
                        <a:rPr kumimoji="1" lang="en-US" altLang="ja-JP" sz="1600" b="1" dirty="0">
                          <a:solidFill>
                            <a:schemeClr val="bg1"/>
                          </a:solidFill>
                          <a:latin typeface="+mn-ea"/>
                          <a:ea typeface="+mn-ea"/>
                        </a:rPr>
                        <a:t>1</a:t>
                      </a:r>
                      <a:r>
                        <a:rPr kumimoji="1" lang="ja-JP" altLang="en-US" sz="1600" b="1" dirty="0">
                          <a:solidFill>
                            <a:schemeClr val="bg1"/>
                          </a:solidFill>
                          <a:latin typeface="+mn-ea"/>
                          <a:ea typeface="+mn-ea"/>
                        </a:rPr>
                        <a:t>日以降</a:t>
                      </a:r>
                      <a:r>
                        <a:rPr kumimoji="1" lang="en-US" altLang="ja-JP" sz="1600" b="1" dirty="0">
                          <a:solidFill>
                            <a:schemeClr val="bg1"/>
                          </a:solidFill>
                          <a:latin typeface="+mn-ea"/>
                          <a:ea typeface="+mn-ea"/>
                        </a:rPr>
                        <a:t>)</a:t>
                      </a:r>
                      <a:endParaRPr kumimoji="1" lang="ja-JP" altLang="en-US" sz="1600" b="1" dirty="0">
                        <a:solidFill>
                          <a:schemeClr val="bg1"/>
                        </a:solidFill>
                        <a:latin typeface="+mn-ea"/>
                        <a:ea typeface="+mn-ea"/>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kumimoji="1" sz="1800" b="1" kern="1200">
                          <a:solidFill>
                            <a:schemeClr val="lt1"/>
                          </a:solidFill>
                          <a:latin typeface="Segoe UI"/>
                          <a:ea typeface="Meiryo UI"/>
                        </a:defRPr>
                      </a:lvl1pPr>
                      <a:lvl2pPr marL="457200" algn="l" defTabSz="914400" rtl="0" eaLnBrk="1" latinLnBrk="0" hangingPunct="1">
                        <a:defRPr kumimoji="1" sz="1800" b="1" kern="1200">
                          <a:solidFill>
                            <a:schemeClr val="lt1"/>
                          </a:solidFill>
                          <a:latin typeface="Segoe UI"/>
                          <a:ea typeface="Meiryo UI"/>
                        </a:defRPr>
                      </a:lvl2pPr>
                      <a:lvl3pPr marL="914400" algn="l" defTabSz="914400" rtl="0" eaLnBrk="1" latinLnBrk="0" hangingPunct="1">
                        <a:defRPr kumimoji="1" sz="1800" b="1" kern="1200">
                          <a:solidFill>
                            <a:schemeClr val="lt1"/>
                          </a:solidFill>
                          <a:latin typeface="Segoe UI"/>
                          <a:ea typeface="Meiryo UI"/>
                        </a:defRPr>
                      </a:lvl3pPr>
                      <a:lvl4pPr marL="1371600" algn="l" defTabSz="914400" rtl="0" eaLnBrk="1" latinLnBrk="0" hangingPunct="1">
                        <a:defRPr kumimoji="1" sz="1800" b="1" kern="1200">
                          <a:solidFill>
                            <a:schemeClr val="lt1"/>
                          </a:solidFill>
                          <a:latin typeface="Segoe UI"/>
                          <a:ea typeface="Meiryo UI"/>
                        </a:defRPr>
                      </a:lvl4pPr>
                      <a:lvl5pPr marL="1828800" algn="l" defTabSz="914400" rtl="0" eaLnBrk="1" latinLnBrk="0" hangingPunct="1">
                        <a:defRPr kumimoji="1" sz="1800" b="1" kern="1200">
                          <a:solidFill>
                            <a:schemeClr val="lt1"/>
                          </a:solidFill>
                          <a:latin typeface="Segoe UI"/>
                          <a:ea typeface="Meiryo UI"/>
                        </a:defRPr>
                      </a:lvl5pPr>
                      <a:lvl6pPr marL="2286000" algn="l" defTabSz="914400" rtl="0" eaLnBrk="1" latinLnBrk="0" hangingPunct="1">
                        <a:defRPr kumimoji="1" sz="1800" b="1" kern="1200">
                          <a:solidFill>
                            <a:schemeClr val="lt1"/>
                          </a:solidFill>
                          <a:latin typeface="Segoe UI"/>
                          <a:ea typeface="Meiryo UI"/>
                        </a:defRPr>
                      </a:lvl6pPr>
                      <a:lvl7pPr marL="2743200" algn="l" defTabSz="914400" rtl="0" eaLnBrk="1" latinLnBrk="0" hangingPunct="1">
                        <a:defRPr kumimoji="1" sz="1800" b="1" kern="1200">
                          <a:solidFill>
                            <a:schemeClr val="lt1"/>
                          </a:solidFill>
                          <a:latin typeface="Segoe UI"/>
                          <a:ea typeface="Meiryo UI"/>
                        </a:defRPr>
                      </a:lvl7pPr>
                      <a:lvl8pPr marL="3200400" algn="l" defTabSz="914400" rtl="0" eaLnBrk="1" latinLnBrk="0" hangingPunct="1">
                        <a:defRPr kumimoji="1" sz="1800" b="1" kern="1200">
                          <a:solidFill>
                            <a:schemeClr val="lt1"/>
                          </a:solidFill>
                          <a:latin typeface="Segoe UI"/>
                          <a:ea typeface="Meiryo UI"/>
                        </a:defRPr>
                      </a:lvl8pPr>
                      <a:lvl9pPr marL="3657600" algn="l" defTabSz="914400" rtl="0" eaLnBrk="1" latinLnBrk="0" hangingPunct="1">
                        <a:defRPr kumimoji="1" sz="1800" b="1" kern="1200">
                          <a:solidFill>
                            <a:schemeClr val="lt1"/>
                          </a:solidFill>
                          <a:latin typeface="Segoe UI"/>
                          <a:ea typeface="Meiryo UI"/>
                        </a:defRPr>
                      </a:lvl9pPr>
                    </a:lstStyle>
                    <a:p>
                      <a:pPr algn="ctr"/>
                      <a:r>
                        <a:rPr kumimoji="1" lang="ja-JP" altLang="en-US" sz="1800" b="1" dirty="0">
                          <a:solidFill>
                            <a:schemeClr val="bg1"/>
                          </a:solidFill>
                          <a:latin typeface="+mn-ea"/>
                          <a:ea typeface="+mn-ea"/>
                        </a:rPr>
                        <a:t>＜参考＞通常</a:t>
                      </a:r>
                      <a:r>
                        <a:rPr kumimoji="1" lang="en-US" altLang="ja-JP" sz="1800" b="1" dirty="0">
                          <a:solidFill>
                            <a:schemeClr val="bg1"/>
                          </a:solidFill>
                          <a:latin typeface="+mn-ea"/>
                          <a:ea typeface="+mn-ea"/>
                        </a:rPr>
                        <a:t>SBT</a:t>
                      </a:r>
                      <a:endParaRPr kumimoji="1" lang="ja-JP" altLang="en-US" sz="1800" b="1" dirty="0">
                        <a:solidFill>
                          <a:schemeClr val="bg1"/>
                        </a:solidFill>
                        <a:latin typeface="+mn-ea"/>
                        <a:ea typeface="+mn-ea"/>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490637">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algn="ctr"/>
                      <a:r>
                        <a:rPr kumimoji="1" lang="ja-JP" altLang="en-US" sz="1800" b="1" dirty="0">
                          <a:solidFill>
                            <a:schemeClr val="tx1"/>
                          </a:solidFill>
                          <a:latin typeface="+mn-ea"/>
                          <a:ea typeface="+mn-ea"/>
                        </a:rPr>
                        <a:t>対象</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r>
                        <a:rPr kumimoji="1" lang="ja-JP" altLang="en-US" sz="1400" b="0" dirty="0">
                          <a:solidFill>
                            <a:schemeClr val="tx1"/>
                          </a:solidFill>
                          <a:latin typeface="+mn-ea"/>
                          <a:ea typeface="+mn-ea"/>
                        </a:rPr>
                        <a:t>次ページに示す要件を満たす企業</a:t>
                      </a:r>
                      <a:endParaRPr kumimoji="1" lang="en-US" altLang="ja-JP" sz="1400" b="0" dirty="0">
                        <a:solidFill>
                          <a:schemeClr val="tx1"/>
                        </a:solidFill>
                        <a:latin typeface="+mn-ea"/>
                        <a:ea typeface="+mn-ea"/>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r>
                        <a:rPr kumimoji="1" lang="ja-JP" altLang="en-US" sz="1400" b="0" dirty="0">
                          <a:solidFill>
                            <a:schemeClr val="tx1"/>
                          </a:solidFill>
                          <a:latin typeface="+mn-ea"/>
                          <a:ea typeface="+mn-ea"/>
                        </a:rPr>
                        <a:t>特になし</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24000">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algn="ctr"/>
                      <a:r>
                        <a:rPr kumimoji="1" lang="ja-JP" altLang="en-US" sz="1800" b="1" dirty="0">
                          <a:solidFill>
                            <a:schemeClr val="tx1"/>
                          </a:solidFill>
                          <a:latin typeface="+mn-ea"/>
                          <a:ea typeface="+mn-ea"/>
                        </a:rPr>
                        <a:t>目標年</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r>
                        <a:rPr kumimoji="1" lang="en-US" altLang="ja-JP" sz="1400" b="0" dirty="0">
                          <a:solidFill>
                            <a:schemeClr val="tx1"/>
                          </a:solidFill>
                          <a:latin typeface="+mn-ea"/>
                          <a:ea typeface="+mn-ea"/>
                        </a:rPr>
                        <a:t>2030</a:t>
                      </a:r>
                      <a:r>
                        <a:rPr kumimoji="1" lang="ja-JP" altLang="en-US" sz="1400" b="0" dirty="0">
                          <a:solidFill>
                            <a:schemeClr val="tx1"/>
                          </a:solidFill>
                          <a:latin typeface="+mn-ea"/>
                          <a:ea typeface="+mn-ea"/>
                        </a:rPr>
                        <a:t>年</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r>
                        <a:rPr kumimoji="1" lang="ja-JP" altLang="en-US" sz="1400" b="0" dirty="0">
                          <a:solidFill>
                            <a:schemeClr val="tx1"/>
                          </a:solidFill>
                          <a:latin typeface="+mn-ea"/>
                          <a:ea typeface="+mn-ea"/>
                        </a:rPr>
                        <a:t>申請時から</a:t>
                      </a:r>
                      <a:r>
                        <a:rPr kumimoji="1" lang="en-US" altLang="ja-JP" sz="1400" b="0" u="none" dirty="0">
                          <a:solidFill>
                            <a:srgbClr val="FF0000"/>
                          </a:solidFill>
                          <a:latin typeface="+mn-ea"/>
                          <a:ea typeface="+mn-ea"/>
                        </a:rPr>
                        <a:t>5</a:t>
                      </a:r>
                      <a:r>
                        <a:rPr kumimoji="1" lang="ja-JP" altLang="en-US" sz="1400" b="0" u="none" dirty="0">
                          <a:solidFill>
                            <a:srgbClr val="FF0000"/>
                          </a:solidFill>
                          <a:latin typeface="+mn-ea"/>
                          <a:ea typeface="+mn-ea"/>
                        </a:rPr>
                        <a:t>年以上先、</a:t>
                      </a:r>
                      <a:r>
                        <a:rPr kumimoji="1" lang="en-US" altLang="ja-JP" sz="1400" b="0" u="none" dirty="0">
                          <a:solidFill>
                            <a:srgbClr val="FF0000"/>
                          </a:solidFill>
                          <a:latin typeface="+mn-ea"/>
                          <a:ea typeface="+mn-ea"/>
                        </a:rPr>
                        <a:t>10</a:t>
                      </a:r>
                      <a:r>
                        <a:rPr kumimoji="1" lang="ja-JP" altLang="en-US" sz="1400" b="0" u="none" dirty="0">
                          <a:solidFill>
                            <a:srgbClr val="FF0000"/>
                          </a:solidFill>
                          <a:latin typeface="+mn-ea"/>
                          <a:ea typeface="+mn-ea"/>
                        </a:rPr>
                        <a:t>年以内の任意年</a:t>
                      </a:r>
                      <a:endParaRPr kumimoji="1" lang="ja-JP" altLang="en-US" sz="1400" b="0" dirty="0">
                        <a:solidFill>
                          <a:schemeClr val="tx1"/>
                        </a:solidFill>
                        <a:latin typeface="+mn-ea"/>
                        <a:ea typeface="+mn-ea"/>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357131">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algn="ctr"/>
                      <a:r>
                        <a:rPr kumimoji="1" lang="ja-JP" altLang="en-US" sz="1800" b="1" dirty="0">
                          <a:solidFill>
                            <a:schemeClr val="tx1"/>
                          </a:solidFill>
                          <a:latin typeface="+mn-ea"/>
                          <a:ea typeface="+mn-ea"/>
                        </a:rPr>
                        <a:t>基準年</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r>
                        <a:rPr kumimoji="1" lang="en-US" altLang="ja-JP" sz="1400" b="0" dirty="0">
                          <a:solidFill>
                            <a:schemeClr val="tx1"/>
                          </a:solidFill>
                          <a:latin typeface="+mn-ea"/>
                          <a:ea typeface="+mn-ea"/>
                        </a:rPr>
                        <a:t>2018</a:t>
                      </a:r>
                      <a:r>
                        <a:rPr kumimoji="1" lang="ja-JP" altLang="en-US" sz="1400" b="0" dirty="0">
                          <a:solidFill>
                            <a:schemeClr val="tx1"/>
                          </a:solidFill>
                          <a:latin typeface="+mn-ea"/>
                          <a:ea typeface="+mn-ea"/>
                        </a:rPr>
                        <a:t>年～</a:t>
                      </a:r>
                      <a:r>
                        <a:rPr kumimoji="1" lang="en-US" altLang="ja-JP" sz="1400" b="0" dirty="0">
                          <a:solidFill>
                            <a:schemeClr val="tx1"/>
                          </a:solidFill>
                          <a:latin typeface="+mn-ea"/>
                          <a:ea typeface="+mn-ea"/>
                        </a:rPr>
                        <a:t>2023</a:t>
                      </a:r>
                      <a:r>
                        <a:rPr kumimoji="1" lang="ja-JP" altLang="en-US" sz="1400" b="0" dirty="0">
                          <a:solidFill>
                            <a:schemeClr val="tx1"/>
                          </a:solidFill>
                          <a:latin typeface="+mn-ea"/>
                          <a:ea typeface="+mn-ea"/>
                        </a:rPr>
                        <a:t>年から選択</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r>
                        <a:rPr kumimoji="1" lang="ja-JP" altLang="en-US" sz="1400" b="0" dirty="0">
                          <a:solidFill>
                            <a:schemeClr val="tx1"/>
                          </a:solidFill>
                          <a:latin typeface="+mn-ea"/>
                          <a:ea typeface="+mn-ea"/>
                        </a:rPr>
                        <a:t>最新のデータが得られる年での設定を推奨</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692664">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algn="ctr"/>
                      <a:r>
                        <a:rPr kumimoji="1" lang="ja-JP" altLang="en-US" sz="1800" b="1" dirty="0">
                          <a:solidFill>
                            <a:schemeClr val="tx1"/>
                          </a:solidFill>
                          <a:latin typeface="+mn-ea"/>
                          <a:ea typeface="+mn-ea"/>
                        </a:rPr>
                        <a:t>削減対象範囲</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r>
                        <a:rPr kumimoji="1" lang="en-US" altLang="ja-JP" sz="1400" b="0" u="none" dirty="0">
                          <a:solidFill>
                            <a:srgbClr val="FF0000"/>
                          </a:solidFill>
                          <a:latin typeface="+mn-ea"/>
                          <a:ea typeface="+mn-ea"/>
                        </a:rPr>
                        <a:t>Scope1,2</a:t>
                      </a:r>
                      <a:r>
                        <a:rPr kumimoji="1" lang="ja-JP" altLang="en-US" sz="1400" b="0" u="none" dirty="0">
                          <a:solidFill>
                            <a:srgbClr val="FF0000"/>
                          </a:solidFill>
                          <a:latin typeface="+mn-ea"/>
                          <a:ea typeface="+mn-ea"/>
                        </a:rPr>
                        <a:t>排出量</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r>
                        <a:rPr kumimoji="1" lang="en-US" altLang="ja-JP" sz="1400" b="0" u="none" dirty="0">
                          <a:solidFill>
                            <a:srgbClr val="FF0000"/>
                          </a:solidFill>
                          <a:latin typeface="+mn-ea"/>
                          <a:ea typeface="+mn-ea"/>
                        </a:rPr>
                        <a:t>Scope1,2,3</a:t>
                      </a:r>
                      <a:r>
                        <a:rPr kumimoji="1" lang="ja-JP" altLang="en-US" sz="1400" b="0" u="none" dirty="0">
                          <a:solidFill>
                            <a:srgbClr val="FF0000"/>
                          </a:solidFill>
                          <a:latin typeface="+mn-ea"/>
                          <a:ea typeface="+mn-ea"/>
                        </a:rPr>
                        <a:t>排出量。但し、</a:t>
                      </a:r>
                      <a:r>
                        <a:rPr kumimoji="1" lang="en-US" altLang="ja-JP" sz="1400" b="0" u="none" dirty="0">
                          <a:solidFill>
                            <a:srgbClr val="FF0000"/>
                          </a:solidFill>
                          <a:latin typeface="+mn-ea"/>
                          <a:ea typeface="+mn-ea"/>
                        </a:rPr>
                        <a:t>Scope3</a:t>
                      </a:r>
                      <a:r>
                        <a:rPr kumimoji="1" lang="ja-JP" altLang="en-US" sz="1400" b="0" u="none" dirty="0">
                          <a:solidFill>
                            <a:srgbClr val="FF0000"/>
                          </a:solidFill>
                          <a:latin typeface="+mn-ea"/>
                          <a:ea typeface="+mn-ea"/>
                        </a:rPr>
                        <a:t>が</a:t>
                      </a:r>
                      <a:r>
                        <a:rPr kumimoji="1" lang="en-US" altLang="ja-JP" sz="1400" b="0" u="none" dirty="0">
                          <a:solidFill>
                            <a:srgbClr val="FF0000"/>
                          </a:solidFill>
                          <a:latin typeface="+mn-ea"/>
                          <a:ea typeface="+mn-ea"/>
                        </a:rPr>
                        <a:t>Scope1</a:t>
                      </a:r>
                      <a:r>
                        <a:rPr kumimoji="1" lang="ja-JP" altLang="en-US" sz="1400" b="0" u="none" dirty="0">
                          <a:solidFill>
                            <a:srgbClr val="FF0000"/>
                          </a:solidFill>
                          <a:latin typeface="+mn-ea"/>
                          <a:ea typeface="+mn-ea"/>
                        </a:rPr>
                        <a:t>～</a:t>
                      </a:r>
                      <a:r>
                        <a:rPr kumimoji="1" lang="en-US" altLang="ja-JP" sz="1400" b="0" u="none" dirty="0">
                          <a:solidFill>
                            <a:srgbClr val="FF0000"/>
                          </a:solidFill>
                          <a:latin typeface="+mn-ea"/>
                          <a:ea typeface="+mn-ea"/>
                        </a:rPr>
                        <a:t>3</a:t>
                      </a:r>
                      <a:r>
                        <a:rPr kumimoji="1" lang="ja-JP" altLang="en-US" sz="1400" b="0" u="none" dirty="0">
                          <a:solidFill>
                            <a:srgbClr val="FF0000"/>
                          </a:solidFill>
                          <a:latin typeface="+mn-ea"/>
                          <a:ea typeface="+mn-ea"/>
                        </a:rPr>
                        <a:t>の合計の</a:t>
                      </a:r>
                      <a:r>
                        <a:rPr kumimoji="1" lang="en-US" altLang="ja-JP" sz="1400" b="0" u="none" dirty="0">
                          <a:solidFill>
                            <a:srgbClr val="FF0000"/>
                          </a:solidFill>
                          <a:latin typeface="+mn-ea"/>
                          <a:ea typeface="+mn-ea"/>
                        </a:rPr>
                        <a:t>40</a:t>
                      </a:r>
                      <a:r>
                        <a:rPr kumimoji="1" lang="ja-JP" altLang="en-US" sz="1400" b="0" u="none" dirty="0">
                          <a:solidFill>
                            <a:srgbClr val="FF0000"/>
                          </a:solidFill>
                          <a:latin typeface="+mn-ea"/>
                          <a:ea typeface="+mn-ea"/>
                        </a:rPr>
                        <a:t>％を超えない場合には、</a:t>
                      </a:r>
                      <a:r>
                        <a:rPr kumimoji="1" lang="en-US" altLang="ja-JP" sz="1400" b="0" u="none" dirty="0">
                          <a:solidFill>
                            <a:srgbClr val="FF0000"/>
                          </a:solidFill>
                          <a:latin typeface="+mn-ea"/>
                          <a:ea typeface="+mn-ea"/>
                        </a:rPr>
                        <a:t>Scope3</a:t>
                      </a:r>
                      <a:r>
                        <a:rPr kumimoji="1" lang="ja-JP" altLang="en-US" sz="1400" b="0" u="none" dirty="0">
                          <a:solidFill>
                            <a:srgbClr val="FF0000"/>
                          </a:solidFill>
                          <a:latin typeface="+mn-ea"/>
                          <a:ea typeface="+mn-ea"/>
                        </a:rPr>
                        <a:t>目標設定の必要は</a:t>
                      </a:r>
                      <a:r>
                        <a:rPr kumimoji="1" lang="ja-JP" altLang="en-US" sz="1400" b="0" u="none" dirty="0" err="1">
                          <a:solidFill>
                            <a:srgbClr val="FF0000"/>
                          </a:solidFill>
                          <a:latin typeface="+mn-ea"/>
                          <a:ea typeface="+mn-ea"/>
                        </a:rPr>
                        <a:t>無し</a:t>
                      </a:r>
                      <a:endParaRPr kumimoji="1" lang="ja-JP" altLang="en-US" sz="1400" b="0" u="none" dirty="0">
                        <a:solidFill>
                          <a:srgbClr val="FF0000"/>
                        </a:solidFill>
                        <a:latin typeface="+mn-ea"/>
                        <a:ea typeface="+mn-ea"/>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096718">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algn="ctr"/>
                      <a:r>
                        <a:rPr kumimoji="1" lang="ja-JP" altLang="en-US" sz="1800" b="1" dirty="0">
                          <a:solidFill>
                            <a:schemeClr val="tx1"/>
                          </a:solidFill>
                          <a:latin typeface="+mn-ea"/>
                          <a:ea typeface="+mn-ea"/>
                        </a:rPr>
                        <a:t>目標レベル</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marL="0" indent="0">
                        <a:buFont typeface="Wingdings" panose="05000000000000000000" pitchFamily="2" charset="2"/>
                        <a:buNone/>
                      </a:pPr>
                      <a:r>
                        <a:rPr kumimoji="1" lang="ja-JP" altLang="en-US" sz="1400" b="0" u="none" kern="1200" dirty="0">
                          <a:solidFill>
                            <a:srgbClr val="FF0000"/>
                          </a:solidFill>
                          <a:latin typeface="+mn-ea"/>
                          <a:ea typeface="Meiryo UI"/>
                          <a:cs typeface="+mn-cs"/>
                        </a:rPr>
                        <a:t>■</a:t>
                      </a:r>
                      <a:r>
                        <a:rPr kumimoji="1" lang="en-US" altLang="ja-JP" sz="1400" b="0" u="none" kern="1200" dirty="0">
                          <a:solidFill>
                            <a:srgbClr val="FF0000"/>
                          </a:solidFill>
                          <a:latin typeface="+mn-ea"/>
                          <a:ea typeface="Meiryo UI"/>
                          <a:cs typeface="+mn-cs"/>
                        </a:rPr>
                        <a:t>Scope1,2</a:t>
                      </a:r>
                    </a:p>
                    <a:p>
                      <a:r>
                        <a:rPr kumimoji="1" lang="en-US" altLang="ja-JP" sz="1400" b="0" u="none" kern="1200" dirty="0">
                          <a:solidFill>
                            <a:srgbClr val="FF0000"/>
                          </a:solidFill>
                          <a:latin typeface="+mn-ea"/>
                          <a:ea typeface="Meiryo UI"/>
                          <a:cs typeface="+mn-cs"/>
                        </a:rPr>
                        <a:t>1.5℃</a:t>
                      </a:r>
                      <a:r>
                        <a:rPr kumimoji="1" lang="ja-JP" altLang="en-US" sz="1400" b="0" u="none" kern="1200" dirty="0">
                          <a:solidFill>
                            <a:srgbClr val="FF0000"/>
                          </a:solidFill>
                          <a:latin typeface="+mn-ea"/>
                          <a:ea typeface="Meiryo UI"/>
                          <a:cs typeface="+mn-cs"/>
                        </a:rPr>
                        <a:t>：少なくとも年</a:t>
                      </a:r>
                      <a:r>
                        <a:rPr kumimoji="1" lang="en-US" altLang="ja-JP" sz="1400" b="0" u="none" kern="1200" dirty="0">
                          <a:solidFill>
                            <a:srgbClr val="FF0000"/>
                          </a:solidFill>
                          <a:latin typeface="+mn-ea"/>
                          <a:ea typeface="Meiryo UI"/>
                          <a:cs typeface="+mn-cs"/>
                        </a:rPr>
                        <a:t>4.2%</a:t>
                      </a:r>
                      <a:r>
                        <a:rPr kumimoji="1" lang="ja-JP" altLang="en-US" sz="1400" b="0" u="none" kern="1200" dirty="0">
                          <a:solidFill>
                            <a:srgbClr val="FF0000"/>
                          </a:solidFill>
                          <a:latin typeface="+mn-ea"/>
                          <a:ea typeface="Meiryo UI"/>
                          <a:cs typeface="+mn-cs"/>
                        </a:rPr>
                        <a:t>削減</a:t>
                      </a:r>
                    </a:p>
                    <a:p>
                      <a:r>
                        <a:rPr kumimoji="1" lang="ja-JP" altLang="en-US" sz="1400" b="0" u="none" kern="1200" dirty="0">
                          <a:solidFill>
                            <a:srgbClr val="FF0000"/>
                          </a:solidFill>
                          <a:latin typeface="+mn-ea"/>
                          <a:ea typeface="Meiryo UI"/>
                          <a:cs typeface="+mn-cs"/>
                        </a:rPr>
                        <a:t>■</a:t>
                      </a:r>
                      <a:r>
                        <a:rPr kumimoji="1" lang="en-US" altLang="ja-JP" sz="1400" b="0" u="none" kern="1200" dirty="0">
                          <a:solidFill>
                            <a:srgbClr val="FF0000"/>
                          </a:solidFill>
                          <a:latin typeface="+mn-ea"/>
                          <a:ea typeface="Meiryo UI"/>
                          <a:cs typeface="+mn-cs"/>
                        </a:rPr>
                        <a:t>Scope3</a:t>
                      </a:r>
                    </a:p>
                    <a:p>
                      <a:r>
                        <a:rPr kumimoji="1" lang="ja-JP" altLang="en-US" sz="1400" b="0" u="none" kern="1200" baseline="0" dirty="0">
                          <a:solidFill>
                            <a:srgbClr val="FF0000"/>
                          </a:solidFill>
                          <a:latin typeface="+mn-ea"/>
                          <a:ea typeface="Meiryo UI"/>
                          <a:cs typeface="+mn-cs"/>
                        </a:rPr>
                        <a:t>算定・削減（特定の基準値はなし）</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marL="0" indent="0">
                        <a:buFont typeface="Wingdings" panose="05000000000000000000" pitchFamily="2" charset="2"/>
                        <a:buNone/>
                      </a:pPr>
                      <a:r>
                        <a:rPr kumimoji="1" lang="ja-JP" altLang="en-US" sz="1400" b="0" dirty="0">
                          <a:solidFill>
                            <a:schemeClr val="tx1"/>
                          </a:solidFill>
                          <a:latin typeface="+mn-ea"/>
                          <a:ea typeface="+mn-ea"/>
                        </a:rPr>
                        <a:t>下記水準を超える削減目標を</a:t>
                      </a:r>
                      <a:r>
                        <a:rPr kumimoji="1" lang="ja-JP" altLang="en-US" sz="1400" b="0" dirty="0">
                          <a:solidFill>
                            <a:srgbClr val="FF0000"/>
                          </a:solidFill>
                          <a:latin typeface="+mn-ea"/>
                          <a:ea typeface="+mn-ea"/>
                        </a:rPr>
                        <a:t>任意に設定</a:t>
                      </a:r>
                    </a:p>
                    <a:p>
                      <a:r>
                        <a:rPr kumimoji="1" lang="ja-JP" altLang="en-US" sz="1400" b="0" u="none" dirty="0">
                          <a:solidFill>
                            <a:srgbClr val="FF0000"/>
                          </a:solidFill>
                          <a:latin typeface="+mn-ea"/>
                          <a:ea typeface="+mn-ea"/>
                        </a:rPr>
                        <a:t>■</a:t>
                      </a:r>
                      <a:r>
                        <a:rPr kumimoji="1" lang="en-US" altLang="ja-JP" sz="1400" b="0" u="none" dirty="0">
                          <a:solidFill>
                            <a:srgbClr val="FF0000"/>
                          </a:solidFill>
                          <a:latin typeface="+mn-ea"/>
                          <a:ea typeface="+mn-ea"/>
                        </a:rPr>
                        <a:t>Scope1,2</a:t>
                      </a:r>
                    </a:p>
                    <a:p>
                      <a:r>
                        <a:rPr kumimoji="1" lang="en-US" altLang="ja-JP" sz="1400" b="0" u="none" dirty="0">
                          <a:solidFill>
                            <a:srgbClr val="FF0000"/>
                          </a:solidFill>
                          <a:latin typeface="+mn-ea"/>
                          <a:ea typeface="+mn-ea"/>
                        </a:rPr>
                        <a:t>1.5℃</a:t>
                      </a:r>
                      <a:r>
                        <a:rPr kumimoji="1" lang="ja-JP" altLang="en-US" sz="1400" b="0" u="none" dirty="0">
                          <a:solidFill>
                            <a:srgbClr val="FF0000"/>
                          </a:solidFill>
                          <a:latin typeface="+mn-ea"/>
                          <a:ea typeface="+mn-ea"/>
                        </a:rPr>
                        <a:t>：少なくとも年</a:t>
                      </a:r>
                      <a:r>
                        <a:rPr kumimoji="1" lang="en-US" altLang="ja-JP" sz="1400" b="0" u="none" dirty="0">
                          <a:solidFill>
                            <a:srgbClr val="FF0000"/>
                          </a:solidFill>
                          <a:latin typeface="+mn-ea"/>
                          <a:ea typeface="+mn-ea"/>
                        </a:rPr>
                        <a:t>4.2%</a:t>
                      </a:r>
                      <a:r>
                        <a:rPr kumimoji="1" lang="ja-JP" altLang="en-US" sz="1400" b="0" u="none" dirty="0">
                          <a:solidFill>
                            <a:srgbClr val="FF0000"/>
                          </a:solidFill>
                          <a:latin typeface="+mn-ea"/>
                          <a:ea typeface="+mn-ea"/>
                        </a:rPr>
                        <a:t>削減</a:t>
                      </a:r>
                    </a:p>
                    <a:p>
                      <a:r>
                        <a:rPr kumimoji="1" lang="ja-JP" altLang="en-US" sz="1400" b="0" u="none" dirty="0">
                          <a:solidFill>
                            <a:srgbClr val="FF0000"/>
                          </a:solidFill>
                          <a:latin typeface="+mn-ea"/>
                          <a:ea typeface="+mn-ea"/>
                        </a:rPr>
                        <a:t>■</a:t>
                      </a:r>
                      <a:r>
                        <a:rPr kumimoji="1" lang="en-US" altLang="ja-JP" sz="1400" b="0" u="none" dirty="0">
                          <a:solidFill>
                            <a:srgbClr val="FF0000"/>
                          </a:solidFill>
                          <a:latin typeface="+mn-ea"/>
                          <a:ea typeface="+mn-ea"/>
                        </a:rPr>
                        <a:t>Scope3</a:t>
                      </a:r>
                    </a:p>
                    <a:p>
                      <a:r>
                        <a:rPr kumimoji="1" lang="en-US" altLang="ja-JP" sz="1400" b="0" u="none" baseline="0" dirty="0">
                          <a:solidFill>
                            <a:srgbClr val="FF0000"/>
                          </a:solidFill>
                          <a:latin typeface="+mn-ea"/>
                          <a:ea typeface="+mn-ea"/>
                        </a:rPr>
                        <a:t>Well below 2</a:t>
                      </a:r>
                      <a:r>
                        <a:rPr kumimoji="1" lang="ja-JP" altLang="en-US" sz="1400" b="0" u="none" baseline="0" dirty="0">
                          <a:solidFill>
                            <a:srgbClr val="FF0000"/>
                          </a:solidFill>
                          <a:latin typeface="+mn-ea"/>
                          <a:ea typeface="+mn-ea"/>
                        </a:rPr>
                        <a:t>℃：</a:t>
                      </a:r>
                      <a:r>
                        <a:rPr kumimoji="1" lang="ja-JP" altLang="en-US" sz="1400" b="0" u="none" dirty="0">
                          <a:solidFill>
                            <a:srgbClr val="FF0000"/>
                          </a:solidFill>
                          <a:latin typeface="+mn-ea"/>
                          <a:ea typeface="+mn-ea"/>
                        </a:rPr>
                        <a:t>少なくとも年</a:t>
                      </a:r>
                      <a:r>
                        <a:rPr kumimoji="1" lang="en-US" altLang="ja-JP" sz="1400" b="0" u="none" dirty="0">
                          <a:solidFill>
                            <a:srgbClr val="FF0000"/>
                          </a:solidFill>
                          <a:latin typeface="+mn-ea"/>
                          <a:ea typeface="+mn-ea"/>
                        </a:rPr>
                        <a:t>2.5</a:t>
                      </a:r>
                      <a:r>
                        <a:rPr kumimoji="1" lang="ja-JP" altLang="en-US" sz="1400" b="0" u="none" dirty="0">
                          <a:solidFill>
                            <a:srgbClr val="FF0000"/>
                          </a:solidFill>
                          <a:latin typeface="+mn-ea"/>
                          <a:ea typeface="+mn-ea"/>
                        </a:rPr>
                        <a:t>％削減</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692664">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algn="ctr"/>
                      <a:r>
                        <a:rPr kumimoji="1" lang="ja-JP" altLang="en-US" sz="1800" b="1" dirty="0">
                          <a:solidFill>
                            <a:schemeClr val="tx1"/>
                          </a:solidFill>
                          <a:latin typeface="+mn-ea"/>
                          <a:ea typeface="+mn-ea"/>
                        </a:rPr>
                        <a:t>費用</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r>
                        <a:rPr kumimoji="1" lang="en-US" altLang="ja-JP" sz="1400" b="0" u="none" dirty="0">
                          <a:solidFill>
                            <a:srgbClr val="FF0000"/>
                          </a:solidFill>
                          <a:latin typeface="+mn-ea"/>
                          <a:ea typeface="+mn-ea"/>
                        </a:rPr>
                        <a:t>1</a:t>
                      </a:r>
                      <a:r>
                        <a:rPr kumimoji="1" lang="ja-JP" altLang="en-US" sz="1400" b="0" u="none" dirty="0">
                          <a:solidFill>
                            <a:srgbClr val="FF0000"/>
                          </a:solidFill>
                          <a:latin typeface="+mn-ea"/>
                          <a:ea typeface="+mn-ea"/>
                        </a:rPr>
                        <a:t>回</a:t>
                      </a:r>
                      <a:r>
                        <a:rPr kumimoji="1" lang="en-US" altLang="ja-JP" sz="1400" b="0" u="none" dirty="0">
                          <a:solidFill>
                            <a:srgbClr val="FF0000"/>
                          </a:solidFill>
                          <a:latin typeface="+mn-ea"/>
                          <a:ea typeface="+mn-ea"/>
                        </a:rPr>
                        <a:t>USD1,250(</a:t>
                      </a:r>
                      <a:r>
                        <a:rPr kumimoji="1" lang="ja-JP" altLang="en-US" sz="1400" b="0" u="none" dirty="0">
                          <a:solidFill>
                            <a:srgbClr val="FF0000"/>
                          </a:solidFill>
                          <a:latin typeface="+mn-ea"/>
                          <a:ea typeface="+mn-ea"/>
                        </a:rPr>
                        <a:t>外税</a:t>
                      </a:r>
                      <a:r>
                        <a:rPr kumimoji="1" lang="en-US" altLang="ja-JP" sz="1400" b="0" u="none" dirty="0">
                          <a:solidFill>
                            <a:srgbClr val="FF0000"/>
                          </a:solidFill>
                          <a:latin typeface="+mn-ea"/>
                          <a:ea typeface="+mn-ea"/>
                        </a:rPr>
                        <a:t>)</a:t>
                      </a:r>
                      <a:endParaRPr kumimoji="1" lang="ja-JP" altLang="en-US" sz="1400" b="0" u="none" dirty="0">
                        <a:solidFill>
                          <a:srgbClr val="FF0000"/>
                        </a:solidFill>
                        <a:latin typeface="+mn-ea"/>
                        <a:ea typeface="+mn-ea"/>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r>
                        <a:rPr kumimoji="1" lang="ja-JP" altLang="en-US" sz="1400" b="0" dirty="0">
                          <a:solidFill>
                            <a:schemeClr val="tx1"/>
                          </a:solidFill>
                          <a:latin typeface="+mn-ea"/>
                          <a:ea typeface="+mn-ea"/>
                        </a:rPr>
                        <a:t>目標妥当性確認サービスは</a:t>
                      </a:r>
                      <a:r>
                        <a:rPr kumimoji="1" lang="en-US" altLang="ja-JP" sz="1400" b="0" u="none" dirty="0">
                          <a:solidFill>
                            <a:srgbClr val="FF0000"/>
                          </a:solidFill>
                          <a:latin typeface="+mn-ea"/>
                          <a:ea typeface="+mn-ea"/>
                        </a:rPr>
                        <a:t>USD9,500(</a:t>
                      </a:r>
                      <a:r>
                        <a:rPr kumimoji="1" lang="ja-JP" altLang="en-US" sz="1400" b="0" u="none" dirty="0">
                          <a:solidFill>
                            <a:srgbClr val="FF0000"/>
                          </a:solidFill>
                          <a:latin typeface="+mn-ea"/>
                          <a:ea typeface="+mn-ea"/>
                        </a:rPr>
                        <a:t>外税</a:t>
                      </a:r>
                      <a:r>
                        <a:rPr kumimoji="1" lang="en-US" altLang="ja-JP" sz="1400" b="0" u="none" dirty="0">
                          <a:solidFill>
                            <a:srgbClr val="FF0000"/>
                          </a:solidFill>
                          <a:latin typeface="+mn-ea"/>
                          <a:ea typeface="+mn-ea"/>
                        </a:rPr>
                        <a:t>)</a:t>
                      </a:r>
                      <a:r>
                        <a:rPr kumimoji="1" lang="ja-JP" altLang="en-US" sz="1400" b="0" dirty="0">
                          <a:solidFill>
                            <a:schemeClr val="tx1"/>
                          </a:solidFill>
                          <a:latin typeface="+mn-ea"/>
                          <a:ea typeface="+mn-ea"/>
                        </a:rPr>
                        <a:t> （最大</a:t>
                      </a:r>
                      <a:r>
                        <a:rPr kumimoji="1" lang="en-US" altLang="ja-JP" sz="1400" b="0" dirty="0">
                          <a:solidFill>
                            <a:schemeClr val="tx1"/>
                          </a:solidFill>
                          <a:latin typeface="+mn-ea"/>
                          <a:ea typeface="+mn-ea"/>
                        </a:rPr>
                        <a:t>2</a:t>
                      </a:r>
                      <a:r>
                        <a:rPr kumimoji="1" lang="ja-JP" altLang="en-US" sz="1400" b="0" dirty="0">
                          <a:solidFill>
                            <a:schemeClr val="tx1"/>
                          </a:solidFill>
                          <a:latin typeface="+mn-ea"/>
                          <a:ea typeface="+mn-ea"/>
                        </a:rPr>
                        <a:t>回の目標評価を受けられる）</a:t>
                      </a:r>
                    </a:p>
                    <a:p>
                      <a:r>
                        <a:rPr kumimoji="1" lang="ja-JP" altLang="en-US" sz="1400" b="0" dirty="0">
                          <a:solidFill>
                            <a:schemeClr val="tx1"/>
                          </a:solidFill>
                          <a:latin typeface="+mn-ea"/>
                          <a:ea typeface="+mn-ea"/>
                        </a:rPr>
                        <a:t>以降の目標再提出は、</a:t>
                      </a:r>
                      <a:r>
                        <a:rPr kumimoji="1" lang="en-US" altLang="ja-JP" sz="1400" b="0" dirty="0">
                          <a:solidFill>
                            <a:schemeClr val="tx1"/>
                          </a:solidFill>
                          <a:latin typeface="+mn-ea"/>
                          <a:ea typeface="+mn-ea"/>
                        </a:rPr>
                        <a:t>1</a:t>
                      </a:r>
                      <a:r>
                        <a:rPr kumimoji="1" lang="ja-JP" altLang="en-US" sz="1400" b="0" dirty="0">
                          <a:solidFill>
                            <a:schemeClr val="tx1"/>
                          </a:solidFill>
                          <a:latin typeface="+mn-ea"/>
                          <a:ea typeface="+mn-ea"/>
                        </a:rPr>
                        <a:t>回</a:t>
                      </a:r>
                      <a:r>
                        <a:rPr kumimoji="1" lang="en-US" altLang="ja-JP" sz="1400" b="0" u="none" dirty="0">
                          <a:solidFill>
                            <a:srgbClr val="FF0000"/>
                          </a:solidFill>
                          <a:latin typeface="+mn-ea"/>
                          <a:ea typeface="+mn-ea"/>
                        </a:rPr>
                        <a:t>USD4,750(</a:t>
                      </a:r>
                      <a:r>
                        <a:rPr kumimoji="1" lang="ja-JP" altLang="en-US" sz="1400" b="0" u="none" dirty="0">
                          <a:solidFill>
                            <a:srgbClr val="FF0000"/>
                          </a:solidFill>
                          <a:latin typeface="+mn-ea"/>
                          <a:ea typeface="+mn-ea"/>
                        </a:rPr>
                        <a:t>外税</a:t>
                      </a:r>
                      <a:r>
                        <a:rPr kumimoji="1" lang="en-US" altLang="ja-JP" sz="1400" b="0" u="none" dirty="0">
                          <a:solidFill>
                            <a:srgbClr val="FF0000"/>
                          </a:solidFill>
                          <a:latin typeface="+mn-ea"/>
                          <a:ea typeface="+mn-ea"/>
                        </a:rPr>
                        <a:t>)</a:t>
                      </a:r>
                      <a:endParaRPr kumimoji="1" lang="ja-JP" altLang="en-US" sz="1400" b="0" u="none" dirty="0">
                        <a:solidFill>
                          <a:srgbClr val="FF0000"/>
                        </a:solidFill>
                        <a:latin typeface="+mn-ea"/>
                        <a:ea typeface="+mn-ea"/>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692664">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algn="ctr"/>
                      <a:r>
                        <a:rPr kumimoji="1" lang="ja-JP" altLang="en-US" sz="1800" b="1" dirty="0">
                          <a:solidFill>
                            <a:schemeClr val="tx1"/>
                          </a:solidFill>
                          <a:latin typeface="+mn-ea"/>
                          <a:ea typeface="+mn-ea"/>
                        </a:rPr>
                        <a:t>承認までのプロセス</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r>
                        <a:rPr kumimoji="1" lang="ja-JP" altLang="en-US" sz="1400" b="0" u="none" dirty="0">
                          <a:solidFill>
                            <a:schemeClr val="tx1"/>
                          </a:solidFill>
                          <a:latin typeface="+mn-ea"/>
                          <a:ea typeface="+mn-ea"/>
                        </a:rPr>
                        <a:t>目標提出後、</a:t>
                      </a:r>
                      <a:r>
                        <a:rPr kumimoji="1" lang="ja-JP" altLang="en-US" sz="1400" b="0" u="none" kern="1200" dirty="0">
                          <a:solidFill>
                            <a:srgbClr val="FF0000"/>
                          </a:solidFill>
                          <a:latin typeface="+mn-ea"/>
                          <a:ea typeface="Meiryo UI"/>
                          <a:cs typeface="+mn-cs"/>
                        </a:rPr>
                        <a:t>デューデリジェンス</a:t>
                      </a:r>
                      <a:r>
                        <a:rPr kumimoji="1" lang="ja-JP" altLang="en-US" sz="1400" b="0" u="none" kern="1200" dirty="0">
                          <a:solidFill>
                            <a:schemeClr val="tx1"/>
                          </a:solidFill>
                          <a:latin typeface="+mn-ea"/>
                          <a:ea typeface="Meiryo UI"/>
                          <a:cs typeface="+mn-cs"/>
                        </a:rPr>
                        <a:t>が行われる</a:t>
                      </a:r>
                      <a:endParaRPr kumimoji="1" lang="ja-JP" altLang="en-US" sz="1400" b="0" u="none" dirty="0">
                        <a:solidFill>
                          <a:schemeClr val="tx1"/>
                        </a:solidFill>
                        <a:latin typeface="+mn-ea"/>
                        <a:ea typeface="+mn-ea"/>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r>
                        <a:rPr kumimoji="1" lang="ja-JP" altLang="en-US" sz="1400" b="0" u="none" dirty="0">
                          <a:solidFill>
                            <a:schemeClr val="tx1"/>
                          </a:solidFill>
                          <a:latin typeface="+mn-ea"/>
                          <a:ea typeface="+mn-ea"/>
                        </a:rPr>
                        <a:t>目標提出後、</a:t>
                      </a:r>
                      <a:r>
                        <a:rPr kumimoji="1" lang="ja-JP" altLang="en-US" sz="1400" b="0" u="none" dirty="0">
                          <a:solidFill>
                            <a:srgbClr val="FF0000"/>
                          </a:solidFill>
                          <a:latin typeface="+mn-ea"/>
                          <a:ea typeface="+mn-ea"/>
                        </a:rPr>
                        <a:t>事務局による審査（最大</a:t>
                      </a:r>
                      <a:r>
                        <a:rPr kumimoji="1" lang="en-US" altLang="ja-JP" sz="1400" b="0" u="none" dirty="0">
                          <a:solidFill>
                            <a:srgbClr val="FF0000"/>
                          </a:solidFill>
                          <a:latin typeface="+mn-ea"/>
                          <a:ea typeface="+mn-ea"/>
                        </a:rPr>
                        <a:t>30</a:t>
                      </a:r>
                      <a:r>
                        <a:rPr kumimoji="1" lang="ja-JP" altLang="en-US" sz="1400" b="0" u="none" dirty="0">
                          <a:solidFill>
                            <a:srgbClr val="FF0000"/>
                          </a:solidFill>
                          <a:latin typeface="+mn-ea"/>
                          <a:ea typeface="+mn-ea"/>
                        </a:rPr>
                        <a:t>営業日）</a:t>
                      </a:r>
                      <a:r>
                        <a:rPr kumimoji="1" lang="ja-JP" altLang="en-US" sz="1400" b="0" u="none" dirty="0">
                          <a:solidFill>
                            <a:schemeClr val="tx1"/>
                          </a:solidFill>
                          <a:latin typeface="+mn-ea"/>
                          <a:ea typeface="+mn-ea"/>
                        </a:rPr>
                        <a:t>が行われる</a:t>
                      </a:r>
                      <a:endParaRPr kumimoji="1" lang="en-US" altLang="ja-JP" sz="1400" b="0" u="none" dirty="0">
                        <a:solidFill>
                          <a:schemeClr val="tx1"/>
                        </a:solidFill>
                        <a:latin typeface="+mn-ea"/>
                        <a:ea typeface="+mn-ea"/>
                      </a:endParaRPr>
                    </a:p>
                    <a:p>
                      <a:r>
                        <a:rPr kumimoji="1" lang="ja-JP" altLang="en-US" sz="1400" b="0" u="none" dirty="0">
                          <a:solidFill>
                            <a:schemeClr val="tx1"/>
                          </a:solidFill>
                          <a:latin typeface="+mn-ea"/>
                          <a:ea typeface="+mn-ea"/>
                        </a:rPr>
                        <a:t>事務局からの質問が送られる場合もある</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bl>
          </a:graphicData>
        </a:graphic>
      </p:graphicFrame>
      <p:sp>
        <p:nvSpPr>
          <p:cNvPr id="7" name="コンテンツ プレースホルダー 2"/>
          <p:cNvSpPr>
            <a:spLocks noGrp="1"/>
          </p:cNvSpPr>
          <p:nvPr>
            <p:ph sz="quarter" idx="12"/>
          </p:nvPr>
        </p:nvSpPr>
        <p:spPr>
          <a:xfrm>
            <a:off x="161925" y="1110920"/>
            <a:ext cx="10367963" cy="881162"/>
          </a:xfrm>
        </p:spPr>
        <p:txBody>
          <a:bodyPr/>
          <a:lstStyle/>
          <a:p>
            <a:pPr marL="273050" indent="-273050"/>
            <a:r>
              <a:rPr lang="en-US" altLang="ja-JP" dirty="0"/>
              <a:t>SBT</a:t>
            </a:r>
            <a:r>
              <a:rPr lang="ja-JP" altLang="en-US" dirty="0"/>
              <a:t>事務局が中小企業の目標設定に向けて独自のガイドラインを設定。</a:t>
            </a:r>
            <a:r>
              <a:rPr lang="en-US" altLang="ja-JP" dirty="0"/>
              <a:t>2024</a:t>
            </a:r>
            <a:r>
              <a:rPr lang="ja-JP" altLang="en-US" dirty="0"/>
              <a:t>年</a:t>
            </a:r>
            <a:r>
              <a:rPr lang="en-US" altLang="ja-JP" dirty="0"/>
              <a:t>1</a:t>
            </a:r>
            <a:r>
              <a:rPr lang="ja-JP" altLang="en-US" dirty="0"/>
              <a:t>月</a:t>
            </a:r>
            <a:r>
              <a:rPr lang="en-US" altLang="ja-JP" dirty="0"/>
              <a:t>1</a:t>
            </a:r>
            <a:r>
              <a:rPr lang="ja-JP" altLang="en-US" dirty="0"/>
              <a:t>日以降に申請する企業については要件が変更となった</a:t>
            </a:r>
            <a:endParaRPr lang="en-US" altLang="ja-JP" dirty="0"/>
          </a:p>
        </p:txBody>
      </p:sp>
      <p:sp>
        <p:nvSpPr>
          <p:cNvPr id="8" name="テキスト ボックス 7"/>
          <p:cNvSpPr txBox="1">
            <a:spLocks noChangeArrowheads="1"/>
          </p:cNvSpPr>
          <p:nvPr/>
        </p:nvSpPr>
        <p:spPr bwMode="auto">
          <a:xfrm>
            <a:off x="684840" y="7328843"/>
            <a:ext cx="9536755" cy="230832"/>
          </a:xfrm>
          <a:prstGeom prst="rect">
            <a:avLst/>
          </a:prstGeom>
          <a:noFill/>
          <a:ln>
            <a:noFill/>
          </a:ln>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a:t>
            </a:r>
            <a:r>
              <a:rPr lang="en-US" altLang="ja-JP" sz="900" dirty="0" err="1">
                <a:solidFill>
                  <a:srgbClr val="000000"/>
                </a:solidFill>
                <a:latin typeface="Meiryo UI" pitchFamily="50" charset="-128"/>
                <a:ea typeface="Meiryo UI" pitchFamily="50" charset="-128"/>
                <a:cs typeface="Meiryo UI" pitchFamily="50" charset="-128"/>
              </a:rPr>
              <a:t>SBTi</a:t>
            </a:r>
            <a:r>
              <a:rPr lang="en-US" altLang="ja-JP" sz="900" dirty="0">
                <a:solidFill>
                  <a:srgbClr val="000000"/>
                </a:solidFill>
                <a:latin typeface="Meiryo UI" pitchFamily="50" charset="-128"/>
                <a:ea typeface="Meiryo UI" pitchFamily="50" charset="-128"/>
                <a:cs typeface="Meiryo UI" pitchFamily="50" charset="-128"/>
              </a:rPr>
              <a:t> SME Target setting System</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https://form</a:t>
            </a:r>
            <a:r>
              <a:rPr lang="en-US" altLang="ja-JP" sz="900" dirty="0">
                <a:solidFill>
                  <a:srgbClr val="000000"/>
                </a:solidFill>
                <a:latin typeface="Meiryo UI" pitchFamily="50" charset="-128"/>
                <a:ea typeface="Meiryo UI" pitchFamily="50" charset="-128"/>
                <a:cs typeface="Meiryo UI" pitchFamily="50" charset="-128"/>
              </a:rPr>
              <a:t>.jotform</a:t>
            </a:r>
            <a:r>
              <a:rPr lang="en-US" altLang="ja-JP" sz="900">
                <a:solidFill>
                  <a:srgbClr val="000000"/>
                </a:solidFill>
                <a:latin typeface="Meiryo UI" pitchFamily="50" charset="-128"/>
                <a:ea typeface="Meiryo UI" pitchFamily="50" charset="-128"/>
                <a:cs typeface="Meiryo UI" pitchFamily="50" charset="-128"/>
              </a:rPr>
              <a:t>.com/targets/sme-target-validation</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3" name="テキスト ボックス 2">
            <a:extLst>
              <a:ext uri="{FF2B5EF4-FFF2-40B4-BE49-F238E27FC236}">
                <a16:creationId xmlns:a16="http://schemas.microsoft.com/office/drawing/2014/main" id="{69FBFBD9-1716-C091-975D-560F78B594F5}"/>
              </a:ext>
            </a:extLst>
          </p:cNvPr>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153139473"/>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a:t>中小企業</a:t>
            </a:r>
            <a:r>
              <a:rPr lang="ja-JP" altLang="en-US" dirty="0"/>
              <a:t>向け</a:t>
            </a:r>
            <a:r>
              <a:rPr kumimoji="1" lang="en-US" altLang="ja-JP" dirty="0"/>
              <a:t>SBT</a:t>
            </a:r>
            <a:r>
              <a:rPr kumimoji="1" lang="ja-JP" altLang="en-US" dirty="0"/>
              <a:t>の概要（</a:t>
            </a:r>
            <a:r>
              <a:rPr lang="en-US" altLang="ja-JP" dirty="0"/>
              <a:t>2/3</a:t>
            </a:r>
            <a:r>
              <a:rPr lang="ja-JP" altLang="en-US" dirty="0"/>
              <a:t>）</a:t>
            </a:r>
            <a:endParaRPr kumimoji="1" lang="ja-JP" altLang="en-US" dirty="0"/>
          </a:p>
        </p:txBody>
      </p:sp>
      <p:graphicFrame>
        <p:nvGraphicFramePr>
          <p:cNvPr id="6" name="表 5"/>
          <p:cNvGraphicFramePr>
            <a:graphicFrameLocks noGrp="1"/>
          </p:cNvGraphicFramePr>
          <p:nvPr>
            <p:extLst>
              <p:ext uri="{D42A27DB-BD31-4B8C-83A1-F6EECF244321}">
                <p14:modId xmlns:p14="http://schemas.microsoft.com/office/powerpoint/2010/main" val="2112494471"/>
              </p:ext>
            </p:extLst>
          </p:nvPr>
        </p:nvGraphicFramePr>
        <p:xfrm>
          <a:off x="577528" y="2288129"/>
          <a:ext cx="9536755" cy="3581400"/>
        </p:xfrm>
        <a:graphic>
          <a:graphicData uri="http://schemas.openxmlformats.org/drawingml/2006/table">
            <a:tbl>
              <a:tblPr firstRow="1" bandRow="1"/>
              <a:tblGrid>
                <a:gridCol w="2423515">
                  <a:extLst>
                    <a:ext uri="{9D8B030D-6E8A-4147-A177-3AD203B41FA5}">
                      <a16:colId xmlns:a16="http://schemas.microsoft.com/office/drawing/2014/main" val="20000"/>
                    </a:ext>
                  </a:extLst>
                </a:gridCol>
                <a:gridCol w="7113240">
                  <a:extLst>
                    <a:ext uri="{9D8B030D-6E8A-4147-A177-3AD203B41FA5}">
                      <a16:colId xmlns:a16="http://schemas.microsoft.com/office/drawing/2014/main" val="20001"/>
                    </a:ext>
                  </a:extLst>
                </a:gridCol>
              </a:tblGrid>
              <a:tr h="346332">
                <a:tc>
                  <a:txBody>
                    <a:bodyPr/>
                    <a:lstStyle>
                      <a:lvl1pPr marL="0" algn="l" defTabSz="914400" rtl="0" eaLnBrk="1" latinLnBrk="0" hangingPunct="1">
                        <a:defRPr kumimoji="1" sz="1800" b="1" kern="1200">
                          <a:solidFill>
                            <a:schemeClr val="lt1"/>
                          </a:solidFill>
                          <a:latin typeface="Segoe UI"/>
                          <a:ea typeface="Meiryo UI"/>
                        </a:defRPr>
                      </a:lvl1pPr>
                      <a:lvl2pPr marL="457200" algn="l" defTabSz="914400" rtl="0" eaLnBrk="1" latinLnBrk="0" hangingPunct="1">
                        <a:defRPr kumimoji="1" sz="1800" b="1" kern="1200">
                          <a:solidFill>
                            <a:schemeClr val="lt1"/>
                          </a:solidFill>
                          <a:latin typeface="Segoe UI"/>
                          <a:ea typeface="Meiryo UI"/>
                        </a:defRPr>
                      </a:lvl2pPr>
                      <a:lvl3pPr marL="914400" algn="l" defTabSz="914400" rtl="0" eaLnBrk="1" latinLnBrk="0" hangingPunct="1">
                        <a:defRPr kumimoji="1" sz="1800" b="1" kern="1200">
                          <a:solidFill>
                            <a:schemeClr val="lt1"/>
                          </a:solidFill>
                          <a:latin typeface="Segoe UI"/>
                          <a:ea typeface="Meiryo UI"/>
                        </a:defRPr>
                      </a:lvl3pPr>
                      <a:lvl4pPr marL="1371600" algn="l" defTabSz="914400" rtl="0" eaLnBrk="1" latinLnBrk="0" hangingPunct="1">
                        <a:defRPr kumimoji="1" sz="1800" b="1" kern="1200">
                          <a:solidFill>
                            <a:schemeClr val="lt1"/>
                          </a:solidFill>
                          <a:latin typeface="Segoe UI"/>
                          <a:ea typeface="Meiryo UI"/>
                        </a:defRPr>
                      </a:lvl4pPr>
                      <a:lvl5pPr marL="1828800" algn="l" defTabSz="914400" rtl="0" eaLnBrk="1" latinLnBrk="0" hangingPunct="1">
                        <a:defRPr kumimoji="1" sz="1800" b="1" kern="1200">
                          <a:solidFill>
                            <a:schemeClr val="lt1"/>
                          </a:solidFill>
                          <a:latin typeface="Segoe UI"/>
                          <a:ea typeface="Meiryo UI"/>
                        </a:defRPr>
                      </a:lvl5pPr>
                      <a:lvl6pPr marL="2286000" algn="l" defTabSz="914400" rtl="0" eaLnBrk="1" latinLnBrk="0" hangingPunct="1">
                        <a:defRPr kumimoji="1" sz="1800" b="1" kern="1200">
                          <a:solidFill>
                            <a:schemeClr val="lt1"/>
                          </a:solidFill>
                          <a:latin typeface="Segoe UI"/>
                          <a:ea typeface="Meiryo UI"/>
                        </a:defRPr>
                      </a:lvl6pPr>
                      <a:lvl7pPr marL="2743200" algn="l" defTabSz="914400" rtl="0" eaLnBrk="1" latinLnBrk="0" hangingPunct="1">
                        <a:defRPr kumimoji="1" sz="1800" b="1" kern="1200">
                          <a:solidFill>
                            <a:schemeClr val="lt1"/>
                          </a:solidFill>
                          <a:latin typeface="Segoe UI"/>
                          <a:ea typeface="Meiryo UI"/>
                        </a:defRPr>
                      </a:lvl7pPr>
                      <a:lvl8pPr marL="3200400" algn="l" defTabSz="914400" rtl="0" eaLnBrk="1" latinLnBrk="0" hangingPunct="1">
                        <a:defRPr kumimoji="1" sz="1800" b="1" kern="1200">
                          <a:solidFill>
                            <a:schemeClr val="lt1"/>
                          </a:solidFill>
                          <a:latin typeface="Segoe UI"/>
                          <a:ea typeface="Meiryo UI"/>
                        </a:defRPr>
                      </a:lvl8pPr>
                      <a:lvl9pPr marL="3657600" algn="l" defTabSz="914400" rtl="0" eaLnBrk="1" latinLnBrk="0" hangingPunct="1">
                        <a:defRPr kumimoji="1" sz="1800" b="1" kern="1200">
                          <a:solidFill>
                            <a:schemeClr val="lt1"/>
                          </a:solidFill>
                          <a:latin typeface="Segoe UI"/>
                          <a:ea typeface="Meiryo UI"/>
                        </a:defRPr>
                      </a:lvl9pPr>
                    </a:lstStyle>
                    <a:p>
                      <a:pPr algn="ctr"/>
                      <a:endParaRPr kumimoji="1" lang="ja-JP" altLang="en-US" sz="1800" b="1" dirty="0">
                        <a:solidFill>
                          <a:schemeClr val="bg1"/>
                        </a:solidFill>
                        <a:latin typeface="+mn-ea"/>
                        <a:ea typeface="+mn-ea"/>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kumimoji="1" sz="1800" b="1" kern="1200">
                          <a:solidFill>
                            <a:schemeClr val="lt1"/>
                          </a:solidFill>
                          <a:latin typeface="Segoe UI"/>
                          <a:ea typeface="Meiryo UI"/>
                        </a:defRPr>
                      </a:lvl1pPr>
                      <a:lvl2pPr marL="457200" algn="l" defTabSz="914400" rtl="0" eaLnBrk="1" latinLnBrk="0" hangingPunct="1">
                        <a:defRPr kumimoji="1" sz="1800" b="1" kern="1200">
                          <a:solidFill>
                            <a:schemeClr val="lt1"/>
                          </a:solidFill>
                          <a:latin typeface="Segoe UI"/>
                          <a:ea typeface="Meiryo UI"/>
                        </a:defRPr>
                      </a:lvl2pPr>
                      <a:lvl3pPr marL="914400" algn="l" defTabSz="914400" rtl="0" eaLnBrk="1" latinLnBrk="0" hangingPunct="1">
                        <a:defRPr kumimoji="1" sz="1800" b="1" kern="1200">
                          <a:solidFill>
                            <a:schemeClr val="lt1"/>
                          </a:solidFill>
                          <a:latin typeface="Segoe UI"/>
                          <a:ea typeface="Meiryo UI"/>
                        </a:defRPr>
                      </a:lvl3pPr>
                      <a:lvl4pPr marL="1371600" algn="l" defTabSz="914400" rtl="0" eaLnBrk="1" latinLnBrk="0" hangingPunct="1">
                        <a:defRPr kumimoji="1" sz="1800" b="1" kern="1200">
                          <a:solidFill>
                            <a:schemeClr val="lt1"/>
                          </a:solidFill>
                          <a:latin typeface="Segoe UI"/>
                          <a:ea typeface="Meiryo UI"/>
                        </a:defRPr>
                      </a:lvl4pPr>
                      <a:lvl5pPr marL="1828800" algn="l" defTabSz="914400" rtl="0" eaLnBrk="1" latinLnBrk="0" hangingPunct="1">
                        <a:defRPr kumimoji="1" sz="1800" b="1" kern="1200">
                          <a:solidFill>
                            <a:schemeClr val="lt1"/>
                          </a:solidFill>
                          <a:latin typeface="Segoe UI"/>
                          <a:ea typeface="Meiryo UI"/>
                        </a:defRPr>
                      </a:lvl5pPr>
                      <a:lvl6pPr marL="2286000" algn="l" defTabSz="914400" rtl="0" eaLnBrk="1" latinLnBrk="0" hangingPunct="1">
                        <a:defRPr kumimoji="1" sz="1800" b="1" kern="1200">
                          <a:solidFill>
                            <a:schemeClr val="lt1"/>
                          </a:solidFill>
                          <a:latin typeface="Segoe UI"/>
                          <a:ea typeface="Meiryo UI"/>
                        </a:defRPr>
                      </a:lvl6pPr>
                      <a:lvl7pPr marL="2743200" algn="l" defTabSz="914400" rtl="0" eaLnBrk="1" latinLnBrk="0" hangingPunct="1">
                        <a:defRPr kumimoji="1" sz="1800" b="1" kern="1200">
                          <a:solidFill>
                            <a:schemeClr val="lt1"/>
                          </a:solidFill>
                          <a:latin typeface="Segoe UI"/>
                          <a:ea typeface="Meiryo UI"/>
                        </a:defRPr>
                      </a:lvl7pPr>
                      <a:lvl8pPr marL="3200400" algn="l" defTabSz="914400" rtl="0" eaLnBrk="1" latinLnBrk="0" hangingPunct="1">
                        <a:defRPr kumimoji="1" sz="1800" b="1" kern="1200">
                          <a:solidFill>
                            <a:schemeClr val="lt1"/>
                          </a:solidFill>
                          <a:latin typeface="Segoe UI"/>
                          <a:ea typeface="Meiryo UI"/>
                        </a:defRPr>
                      </a:lvl8pPr>
                      <a:lvl9pPr marL="3657600" algn="l" defTabSz="914400" rtl="0" eaLnBrk="1" latinLnBrk="0" hangingPunct="1">
                        <a:defRPr kumimoji="1" sz="1800" b="1" kern="1200">
                          <a:solidFill>
                            <a:schemeClr val="lt1"/>
                          </a:solidFill>
                          <a:latin typeface="Segoe UI"/>
                          <a:ea typeface="Meiryo UI"/>
                        </a:defRPr>
                      </a:lvl9pPr>
                    </a:lstStyle>
                    <a:p>
                      <a:pPr algn="ctr"/>
                      <a:r>
                        <a:rPr kumimoji="1" lang="ja-JP" altLang="en-US" sz="1800" b="1" dirty="0">
                          <a:solidFill>
                            <a:schemeClr val="bg1"/>
                          </a:solidFill>
                          <a:latin typeface="+mn-ea"/>
                          <a:ea typeface="+mn-ea"/>
                        </a:rPr>
                        <a:t>対象となる中小企業が満たすべき要件</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490637">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algn="ctr"/>
                      <a:r>
                        <a:rPr kumimoji="1" lang="ja-JP" altLang="en-US" sz="1800" b="1" dirty="0">
                          <a:solidFill>
                            <a:schemeClr val="tx1"/>
                          </a:solidFill>
                          <a:latin typeface="+mn-ea"/>
                          <a:ea typeface="+mn-ea"/>
                        </a:rPr>
                        <a:t>必須要件</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a:spcBef>
                          <a:spcPts val="600"/>
                        </a:spcBef>
                      </a:pPr>
                      <a:r>
                        <a:rPr kumimoji="1" lang="ja-JP" altLang="en-US" sz="1400" b="0" dirty="0">
                          <a:solidFill>
                            <a:srgbClr val="FF0000"/>
                          </a:solidFill>
                          <a:latin typeface="+mn-ea"/>
                          <a:ea typeface="+mn-ea"/>
                        </a:rPr>
                        <a:t>下記の</a:t>
                      </a:r>
                      <a:r>
                        <a:rPr kumimoji="1" lang="en-US" altLang="ja-JP" sz="1400" b="0" dirty="0">
                          <a:solidFill>
                            <a:srgbClr val="FF0000"/>
                          </a:solidFill>
                          <a:latin typeface="+mn-ea"/>
                          <a:ea typeface="+mn-ea"/>
                        </a:rPr>
                        <a:t>5</a:t>
                      </a:r>
                      <a:r>
                        <a:rPr kumimoji="1" lang="ja-JP" altLang="en-US" sz="1400" b="0" dirty="0">
                          <a:solidFill>
                            <a:srgbClr val="FF0000"/>
                          </a:solidFill>
                          <a:latin typeface="+mn-ea"/>
                          <a:ea typeface="+mn-ea"/>
                        </a:rPr>
                        <a:t>項目をすべて満たさなければならない</a:t>
                      </a:r>
                      <a:endParaRPr kumimoji="1" lang="en-US" altLang="ja-JP" sz="1400" b="0" dirty="0">
                        <a:solidFill>
                          <a:srgbClr val="FF0000"/>
                        </a:solidFill>
                        <a:latin typeface="+mn-ea"/>
                        <a:ea typeface="+mn-ea"/>
                      </a:endParaRPr>
                    </a:p>
                    <a:p>
                      <a:pPr marL="355600" indent="-177800">
                        <a:spcBef>
                          <a:spcPts val="600"/>
                        </a:spcBef>
                        <a:buFont typeface="+mj-lt"/>
                        <a:buAutoNum type="arabicPeriod"/>
                      </a:pPr>
                      <a:r>
                        <a:rPr kumimoji="1" lang="ja-JP" altLang="en-US" sz="1400" b="0" dirty="0">
                          <a:solidFill>
                            <a:schemeClr val="tx1"/>
                          </a:solidFill>
                          <a:latin typeface="+mn-ea"/>
                          <a:ea typeface="+mn-ea"/>
                        </a:rPr>
                        <a:t>　</a:t>
                      </a:r>
                      <a:r>
                        <a:rPr kumimoji="1" lang="en-US" altLang="ja-JP" sz="1400" b="0" dirty="0">
                          <a:solidFill>
                            <a:schemeClr val="tx1"/>
                          </a:solidFill>
                          <a:latin typeface="+mn-ea"/>
                          <a:ea typeface="+mn-ea"/>
                        </a:rPr>
                        <a:t>Scope1</a:t>
                      </a:r>
                      <a:r>
                        <a:rPr kumimoji="1" lang="ja-JP" altLang="en-US" sz="1400" b="0" dirty="0">
                          <a:solidFill>
                            <a:schemeClr val="tx1"/>
                          </a:solidFill>
                          <a:latin typeface="+mn-ea"/>
                          <a:ea typeface="+mn-ea"/>
                        </a:rPr>
                        <a:t>とロケーション基準の</a:t>
                      </a:r>
                      <a:r>
                        <a:rPr kumimoji="1" lang="en-US" altLang="ja-JP" sz="1400" b="0" dirty="0">
                          <a:solidFill>
                            <a:schemeClr val="tx1"/>
                          </a:solidFill>
                          <a:latin typeface="+mn-ea"/>
                          <a:ea typeface="+mn-ea"/>
                        </a:rPr>
                        <a:t>Scope2</a:t>
                      </a:r>
                      <a:r>
                        <a:rPr kumimoji="1" lang="ja-JP" altLang="en-US" sz="1400" b="0" dirty="0">
                          <a:solidFill>
                            <a:schemeClr val="tx1"/>
                          </a:solidFill>
                          <a:latin typeface="+mn-ea"/>
                          <a:ea typeface="+mn-ea"/>
                        </a:rPr>
                        <a:t>の排出量合計が</a:t>
                      </a:r>
                      <a:r>
                        <a:rPr kumimoji="1" lang="en-US" altLang="ja-JP" sz="1400" b="0" dirty="0">
                          <a:solidFill>
                            <a:schemeClr val="tx1"/>
                          </a:solidFill>
                          <a:latin typeface="+mn-ea"/>
                          <a:ea typeface="+mn-ea"/>
                        </a:rPr>
                        <a:t>10,000 </a:t>
                      </a:r>
                      <a:r>
                        <a:rPr kumimoji="1" lang="en-US" altLang="ja-JP" sz="1400" b="0" dirty="0" err="1">
                          <a:solidFill>
                            <a:schemeClr val="tx1"/>
                          </a:solidFill>
                          <a:latin typeface="+mn-ea"/>
                          <a:ea typeface="+mn-ea"/>
                        </a:rPr>
                        <a:t>tCO₂e</a:t>
                      </a:r>
                      <a:r>
                        <a:rPr kumimoji="1" lang="ja-JP" altLang="en-US" sz="1400" b="0" dirty="0">
                          <a:solidFill>
                            <a:schemeClr val="tx1"/>
                          </a:solidFill>
                          <a:latin typeface="+mn-ea"/>
                          <a:ea typeface="+mn-ea"/>
                        </a:rPr>
                        <a:t>未満であること</a:t>
                      </a:r>
                      <a:endParaRPr kumimoji="1" lang="en-US" altLang="ja-JP" sz="1400" b="0" dirty="0">
                        <a:solidFill>
                          <a:schemeClr val="tx1"/>
                        </a:solidFill>
                        <a:latin typeface="+mn-ea"/>
                        <a:ea typeface="+mn-ea"/>
                      </a:endParaRPr>
                    </a:p>
                    <a:p>
                      <a:pPr marL="355600" indent="-177800">
                        <a:spcBef>
                          <a:spcPts val="600"/>
                        </a:spcBef>
                        <a:buFont typeface="+mj-lt"/>
                        <a:buAutoNum type="arabicPeriod"/>
                      </a:pPr>
                      <a:r>
                        <a:rPr kumimoji="1" lang="ja-JP" altLang="en-US" sz="1400" b="0" dirty="0">
                          <a:solidFill>
                            <a:schemeClr val="tx1"/>
                          </a:solidFill>
                          <a:latin typeface="+mn-ea"/>
                          <a:ea typeface="+mn-ea"/>
                        </a:rPr>
                        <a:t>　海運船舶を所有または支配していないこと</a:t>
                      </a:r>
                      <a:endParaRPr kumimoji="1" lang="en-US" altLang="ja-JP" sz="1400" b="0" dirty="0">
                        <a:solidFill>
                          <a:schemeClr val="tx1"/>
                        </a:solidFill>
                        <a:latin typeface="+mn-ea"/>
                        <a:ea typeface="+mn-ea"/>
                      </a:endParaRPr>
                    </a:p>
                    <a:p>
                      <a:pPr marL="355600" indent="-177800">
                        <a:spcBef>
                          <a:spcPts val="600"/>
                        </a:spcBef>
                        <a:buFont typeface="+mj-lt"/>
                        <a:buAutoNum type="arabicPeriod"/>
                      </a:pPr>
                      <a:r>
                        <a:rPr kumimoji="1" lang="ja-JP" altLang="en-US" sz="1400" b="0" dirty="0">
                          <a:solidFill>
                            <a:schemeClr val="tx1"/>
                          </a:solidFill>
                          <a:latin typeface="+mn-ea"/>
                          <a:ea typeface="+mn-ea"/>
                        </a:rPr>
                        <a:t>　再エネ以外の発電資産を所有または支配していないこと</a:t>
                      </a:r>
                      <a:endParaRPr kumimoji="1" lang="en-US" altLang="ja-JP" sz="1400" b="0" dirty="0">
                        <a:solidFill>
                          <a:schemeClr val="tx1"/>
                        </a:solidFill>
                        <a:latin typeface="+mn-ea"/>
                        <a:ea typeface="+mn-ea"/>
                      </a:endParaRPr>
                    </a:p>
                    <a:p>
                      <a:pPr marL="355600" indent="-177800">
                        <a:spcBef>
                          <a:spcPts val="600"/>
                        </a:spcBef>
                        <a:buFont typeface="+mj-lt"/>
                        <a:buAutoNum type="arabicPeriod"/>
                      </a:pPr>
                      <a:r>
                        <a:rPr kumimoji="1" lang="ja-JP" altLang="en-US" sz="1400" b="0" dirty="0">
                          <a:solidFill>
                            <a:schemeClr val="tx1"/>
                          </a:solidFill>
                          <a:latin typeface="+mn-ea"/>
                          <a:ea typeface="+mn-ea"/>
                        </a:rPr>
                        <a:t>　金融機関セクターまたは石油・ガスセクターに分類されていないこと</a:t>
                      </a:r>
                      <a:endParaRPr kumimoji="1" lang="en-US" altLang="ja-JP" sz="1400" b="0" dirty="0">
                        <a:solidFill>
                          <a:schemeClr val="tx1"/>
                        </a:solidFill>
                        <a:latin typeface="+mn-ea"/>
                        <a:ea typeface="+mn-ea"/>
                      </a:endParaRPr>
                    </a:p>
                    <a:p>
                      <a:pPr marL="355600" indent="-177800">
                        <a:spcBef>
                          <a:spcPts val="600"/>
                        </a:spcBef>
                        <a:buFont typeface="+mj-lt"/>
                        <a:buAutoNum type="arabicPeriod"/>
                      </a:pPr>
                      <a:r>
                        <a:rPr kumimoji="1" lang="ja-JP" altLang="en-US" sz="1400" b="0" dirty="0">
                          <a:solidFill>
                            <a:schemeClr val="tx1"/>
                          </a:solidFill>
                          <a:latin typeface="+mn-ea"/>
                          <a:ea typeface="+mn-ea"/>
                        </a:rPr>
                        <a:t>　親会社の事業が、通常版の</a:t>
                      </a:r>
                      <a:r>
                        <a:rPr kumimoji="1" lang="en-US" altLang="ja-JP" sz="1400" b="0" dirty="0">
                          <a:solidFill>
                            <a:schemeClr val="tx1"/>
                          </a:solidFill>
                          <a:latin typeface="+mn-ea"/>
                          <a:ea typeface="+mn-ea"/>
                        </a:rPr>
                        <a:t>SBT</a:t>
                      </a:r>
                      <a:r>
                        <a:rPr kumimoji="1" lang="ja-JP" altLang="en-US" sz="1400" b="0" dirty="0">
                          <a:solidFill>
                            <a:schemeClr val="tx1"/>
                          </a:solidFill>
                          <a:latin typeface="+mn-ea"/>
                          <a:ea typeface="+mn-ea"/>
                        </a:rPr>
                        <a:t>に該当しないこと</a:t>
                      </a:r>
                      <a:endParaRPr kumimoji="1" lang="en-US" altLang="ja-JP" sz="1400" b="0" dirty="0">
                        <a:solidFill>
                          <a:schemeClr val="tx1"/>
                        </a:solidFill>
                        <a:latin typeface="+mn-ea"/>
                        <a:ea typeface="+mn-ea"/>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24000">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algn="ctr"/>
                      <a:r>
                        <a:rPr kumimoji="1" lang="ja-JP" altLang="en-US" sz="1800" b="1" dirty="0">
                          <a:solidFill>
                            <a:schemeClr val="tx1"/>
                          </a:solidFill>
                          <a:latin typeface="+mn-ea"/>
                          <a:ea typeface="+mn-ea"/>
                        </a:rPr>
                        <a:t>追加要件</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400" b="0" kern="1200" dirty="0">
                          <a:solidFill>
                            <a:schemeClr val="tx1"/>
                          </a:solidFill>
                          <a:latin typeface="+mn-ea"/>
                          <a:ea typeface="Meiryo UI"/>
                          <a:cs typeface="+mn-cs"/>
                        </a:rPr>
                        <a:t>上記の必須要件</a:t>
                      </a:r>
                      <a:r>
                        <a:rPr kumimoji="1" lang="en-US" altLang="ja-JP" sz="1400" b="0" kern="1200" dirty="0">
                          <a:solidFill>
                            <a:schemeClr val="tx1"/>
                          </a:solidFill>
                          <a:latin typeface="+mn-ea"/>
                          <a:ea typeface="Meiryo UI"/>
                          <a:cs typeface="+mn-cs"/>
                        </a:rPr>
                        <a:t>5</a:t>
                      </a:r>
                      <a:r>
                        <a:rPr kumimoji="1" lang="ja-JP" altLang="en-US" sz="1400" b="0" kern="1200" dirty="0">
                          <a:solidFill>
                            <a:schemeClr val="tx1"/>
                          </a:solidFill>
                          <a:latin typeface="+mn-ea"/>
                          <a:ea typeface="Meiryo UI"/>
                          <a:cs typeface="+mn-cs"/>
                        </a:rPr>
                        <a:t>項目に加え、</a:t>
                      </a:r>
                      <a:r>
                        <a:rPr kumimoji="1" lang="ja-JP" altLang="en-US" sz="1400" b="0" kern="1200" dirty="0">
                          <a:solidFill>
                            <a:srgbClr val="FF0000"/>
                          </a:solidFill>
                          <a:latin typeface="+mn-ea"/>
                          <a:ea typeface="Meiryo UI"/>
                          <a:cs typeface="+mn-cs"/>
                        </a:rPr>
                        <a:t>以下の</a:t>
                      </a:r>
                      <a:r>
                        <a:rPr kumimoji="1" lang="en-US" altLang="ja-JP" sz="1400" b="0" kern="1200" dirty="0">
                          <a:solidFill>
                            <a:srgbClr val="FF0000"/>
                          </a:solidFill>
                          <a:latin typeface="+mn-ea"/>
                          <a:ea typeface="Meiryo UI"/>
                          <a:cs typeface="+mn-cs"/>
                        </a:rPr>
                        <a:t>4</a:t>
                      </a:r>
                      <a:r>
                        <a:rPr kumimoji="1" lang="ja-JP" altLang="en-US" sz="1400" b="0" kern="1200" dirty="0">
                          <a:solidFill>
                            <a:srgbClr val="FF0000"/>
                          </a:solidFill>
                          <a:latin typeface="+mn-ea"/>
                          <a:ea typeface="Meiryo UI"/>
                          <a:cs typeface="+mn-cs"/>
                        </a:rPr>
                        <a:t>項目のうち</a:t>
                      </a:r>
                      <a:r>
                        <a:rPr kumimoji="1" lang="en-US" altLang="ja-JP" sz="1400" b="0" kern="1200" dirty="0">
                          <a:solidFill>
                            <a:srgbClr val="FF0000"/>
                          </a:solidFill>
                          <a:latin typeface="+mn-ea"/>
                          <a:ea typeface="Meiryo UI"/>
                          <a:cs typeface="+mn-cs"/>
                        </a:rPr>
                        <a:t>2</a:t>
                      </a:r>
                      <a:r>
                        <a:rPr kumimoji="1" lang="ja-JP" altLang="en-US" sz="1400" b="0" kern="1200" dirty="0">
                          <a:solidFill>
                            <a:srgbClr val="FF0000"/>
                          </a:solidFill>
                          <a:latin typeface="+mn-ea"/>
                          <a:ea typeface="Meiryo UI"/>
                          <a:cs typeface="+mn-cs"/>
                        </a:rPr>
                        <a:t>項目以上を満たさなければならない</a:t>
                      </a:r>
                      <a:endParaRPr kumimoji="1" lang="en-US" altLang="ja-JP" sz="1400" b="0" kern="1200" dirty="0">
                        <a:solidFill>
                          <a:srgbClr val="FF0000"/>
                        </a:solidFill>
                        <a:latin typeface="+mn-ea"/>
                        <a:ea typeface="Meiryo UI"/>
                        <a:cs typeface="+mn-cs"/>
                      </a:endParaRPr>
                    </a:p>
                    <a:p>
                      <a:pPr marL="342900" marR="0" lvl="0" indent="-165100" algn="l" defTabSz="914400" rtl="0" eaLnBrk="1" fontAlgn="auto" latinLnBrk="0" hangingPunct="1">
                        <a:lnSpc>
                          <a:spcPct val="100000"/>
                        </a:lnSpc>
                        <a:spcBef>
                          <a:spcPts val="600"/>
                        </a:spcBef>
                        <a:spcAft>
                          <a:spcPts val="0"/>
                        </a:spcAft>
                        <a:buClrTx/>
                        <a:buSzTx/>
                        <a:buFont typeface="+mj-lt"/>
                        <a:buAutoNum type="arabicPeriod"/>
                        <a:tabLst/>
                        <a:defRPr/>
                      </a:pPr>
                      <a:r>
                        <a:rPr kumimoji="1" lang="ja-JP" altLang="en-US" sz="1400" b="0" dirty="0">
                          <a:solidFill>
                            <a:schemeClr val="tx1"/>
                          </a:solidFill>
                          <a:latin typeface="+mn-ea"/>
                          <a:ea typeface="+mn-ea"/>
                        </a:rPr>
                        <a:t>　従業員が</a:t>
                      </a:r>
                      <a:r>
                        <a:rPr kumimoji="1" lang="en-US" altLang="ja-JP" sz="1400" b="1" dirty="0">
                          <a:solidFill>
                            <a:schemeClr val="tx1"/>
                          </a:solidFill>
                          <a:latin typeface="+mn-ea"/>
                          <a:ea typeface="+mn-ea"/>
                        </a:rPr>
                        <a:t>250</a:t>
                      </a:r>
                      <a:r>
                        <a:rPr kumimoji="1" lang="ja-JP" altLang="en-US" sz="1400" b="1" dirty="0">
                          <a:solidFill>
                            <a:schemeClr val="tx1"/>
                          </a:solidFill>
                          <a:latin typeface="+mn-ea"/>
                          <a:ea typeface="+mn-ea"/>
                        </a:rPr>
                        <a:t>人未満</a:t>
                      </a:r>
                      <a:r>
                        <a:rPr kumimoji="1" lang="ja-JP" altLang="en-US" sz="1400" b="0" dirty="0">
                          <a:solidFill>
                            <a:schemeClr val="tx1"/>
                          </a:solidFill>
                          <a:latin typeface="+mn-ea"/>
                          <a:ea typeface="+mn-ea"/>
                        </a:rPr>
                        <a:t>であること</a:t>
                      </a:r>
                      <a:r>
                        <a:rPr kumimoji="1" lang="en-US" altLang="ja-JP" sz="1400" b="0" baseline="30000" dirty="0">
                          <a:solidFill>
                            <a:schemeClr val="tx1"/>
                          </a:solidFill>
                          <a:latin typeface="+mn-ea"/>
                          <a:ea typeface="+mn-ea"/>
                        </a:rPr>
                        <a:t>*</a:t>
                      </a:r>
                      <a:endParaRPr kumimoji="1" lang="en-US" altLang="ja-JP" sz="1400" b="0" dirty="0">
                        <a:solidFill>
                          <a:schemeClr val="tx1"/>
                        </a:solidFill>
                        <a:latin typeface="+mn-ea"/>
                        <a:ea typeface="+mn-ea"/>
                      </a:endParaRPr>
                    </a:p>
                    <a:p>
                      <a:pPr marL="342900" marR="0" lvl="0" indent="-165100" algn="l" defTabSz="914400" rtl="0" eaLnBrk="1" fontAlgn="auto" latinLnBrk="0" hangingPunct="1">
                        <a:lnSpc>
                          <a:spcPct val="100000"/>
                        </a:lnSpc>
                        <a:spcBef>
                          <a:spcPts val="600"/>
                        </a:spcBef>
                        <a:spcAft>
                          <a:spcPts val="0"/>
                        </a:spcAft>
                        <a:buClrTx/>
                        <a:buSzTx/>
                        <a:buFont typeface="+mj-lt"/>
                        <a:buAutoNum type="arabicPeriod"/>
                        <a:tabLst/>
                        <a:defRPr/>
                      </a:pPr>
                      <a:r>
                        <a:rPr kumimoji="1" lang="ja-JP" altLang="en-US" sz="1400" b="0" dirty="0">
                          <a:solidFill>
                            <a:schemeClr val="tx1"/>
                          </a:solidFill>
                          <a:latin typeface="+mn-ea"/>
                          <a:ea typeface="+mn-ea"/>
                        </a:rPr>
                        <a:t>　売上高が</a:t>
                      </a:r>
                      <a:r>
                        <a:rPr kumimoji="1" lang="en-US" altLang="ja-JP" sz="1400" b="1" dirty="0">
                          <a:solidFill>
                            <a:schemeClr val="tx1"/>
                          </a:solidFill>
                          <a:latin typeface="+mn-ea"/>
                          <a:ea typeface="+mn-ea"/>
                        </a:rPr>
                        <a:t>5,000</a:t>
                      </a:r>
                      <a:r>
                        <a:rPr kumimoji="1" lang="ja-JP" altLang="en-US" sz="1400" b="1" dirty="0">
                          <a:solidFill>
                            <a:schemeClr val="tx1"/>
                          </a:solidFill>
                          <a:latin typeface="+mn-ea"/>
                          <a:ea typeface="+mn-ea"/>
                        </a:rPr>
                        <a:t>万ユーロ未満</a:t>
                      </a:r>
                      <a:r>
                        <a:rPr kumimoji="1" lang="ja-JP" altLang="en-US" sz="1400" b="0" dirty="0">
                          <a:solidFill>
                            <a:schemeClr val="tx1"/>
                          </a:solidFill>
                          <a:latin typeface="+mn-ea"/>
                          <a:ea typeface="+mn-ea"/>
                        </a:rPr>
                        <a:t>であること</a:t>
                      </a:r>
                      <a:r>
                        <a:rPr kumimoji="1" lang="en-US" altLang="ja-JP" sz="1400" b="0" baseline="30000" dirty="0">
                          <a:solidFill>
                            <a:schemeClr val="tx1"/>
                          </a:solidFill>
                          <a:latin typeface="+mn-ea"/>
                          <a:ea typeface="+mn-ea"/>
                        </a:rPr>
                        <a:t>**</a:t>
                      </a:r>
                    </a:p>
                    <a:p>
                      <a:pPr marL="342900" marR="0" lvl="0" indent="-165100" algn="l" defTabSz="914400" rtl="0" eaLnBrk="1" fontAlgn="auto" latinLnBrk="0" hangingPunct="1">
                        <a:lnSpc>
                          <a:spcPct val="100000"/>
                        </a:lnSpc>
                        <a:spcBef>
                          <a:spcPts val="600"/>
                        </a:spcBef>
                        <a:spcAft>
                          <a:spcPts val="0"/>
                        </a:spcAft>
                        <a:buClrTx/>
                        <a:buSzTx/>
                        <a:buFont typeface="+mj-lt"/>
                        <a:buAutoNum type="arabicPeriod"/>
                        <a:tabLst/>
                        <a:defRPr/>
                      </a:pPr>
                      <a:r>
                        <a:rPr kumimoji="1" lang="ja-JP" altLang="en-US" sz="1400" b="0" dirty="0">
                          <a:solidFill>
                            <a:schemeClr val="tx1"/>
                          </a:solidFill>
                          <a:latin typeface="+mn-ea"/>
                          <a:ea typeface="+mn-ea"/>
                        </a:rPr>
                        <a:t>　総資産が</a:t>
                      </a:r>
                      <a:r>
                        <a:rPr kumimoji="1" lang="en-US" altLang="ja-JP" sz="1400" b="1" dirty="0">
                          <a:solidFill>
                            <a:schemeClr val="tx1"/>
                          </a:solidFill>
                          <a:latin typeface="+mn-ea"/>
                          <a:ea typeface="+mn-ea"/>
                        </a:rPr>
                        <a:t>2,500</a:t>
                      </a:r>
                      <a:r>
                        <a:rPr kumimoji="1" lang="ja-JP" altLang="en-US" sz="1400" b="1" dirty="0">
                          <a:solidFill>
                            <a:schemeClr val="tx1"/>
                          </a:solidFill>
                          <a:latin typeface="+mn-ea"/>
                          <a:ea typeface="+mn-ea"/>
                        </a:rPr>
                        <a:t>万ユーロ未満</a:t>
                      </a:r>
                      <a:r>
                        <a:rPr kumimoji="1" lang="ja-JP" altLang="en-US" sz="1400" b="0" dirty="0">
                          <a:solidFill>
                            <a:schemeClr val="tx1"/>
                          </a:solidFill>
                          <a:latin typeface="+mn-ea"/>
                          <a:ea typeface="+mn-ea"/>
                        </a:rPr>
                        <a:t>であること</a:t>
                      </a:r>
                      <a:r>
                        <a:rPr kumimoji="1" lang="en-US" altLang="ja-JP" sz="1400" b="0" baseline="30000" dirty="0">
                          <a:solidFill>
                            <a:schemeClr val="tx1"/>
                          </a:solidFill>
                          <a:latin typeface="+mn-ea"/>
                          <a:ea typeface="+mn-ea"/>
                        </a:rPr>
                        <a:t>**</a:t>
                      </a:r>
                    </a:p>
                    <a:p>
                      <a:pPr marL="342900" marR="0" lvl="0" indent="-165100" algn="l" defTabSz="914400" rtl="0" eaLnBrk="1" fontAlgn="auto" latinLnBrk="0" hangingPunct="1">
                        <a:lnSpc>
                          <a:spcPct val="100000"/>
                        </a:lnSpc>
                        <a:spcBef>
                          <a:spcPts val="600"/>
                        </a:spcBef>
                        <a:spcAft>
                          <a:spcPts val="0"/>
                        </a:spcAft>
                        <a:buClrTx/>
                        <a:buSzTx/>
                        <a:buFont typeface="+mj-lt"/>
                        <a:buAutoNum type="arabicPeriod"/>
                        <a:tabLst/>
                        <a:defRPr/>
                      </a:pPr>
                      <a:r>
                        <a:rPr kumimoji="1" lang="ja-JP" altLang="en-US" sz="1400" b="0" dirty="0">
                          <a:solidFill>
                            <a:schemeClr val="tx1"/>
                          </a:solidFill>
                          <a:latin typeface="+mn-ea"/>
                          <a:ea typeface="+mn-ea"/>
                        </a:rPr>
                        <a:t>　森林、土地および農業（</a:t>
                      </a:r>
                      <a:r>
                        <a:rPr kumimoji="1" lang="en-US" altLang="ja-JP" sz="1400" b="0" dirty="0">
                          <a:solidFill>
                            <a:schemeClr val="tx1"/>
                          </a:solidFill>
                          <a:latin typeface="+mn-ea"/>
                          <a:ea typeface="+mn-ea"/>
                        </a:rPr>
                        <a:t>FLAG</a:t>
                      </a:r>
                      <a:r>
                        <a:rPr kumimoji="1" lang="ja-JP" altLang="en-US" sz="1400" b="0" dirty="0">
                          <a:solidFill>
                            <a:schemeClr val="tx1"/>
                          </a:solidFill>
                          <a:latin typeface="+mn-ea"/>
                          <a:ea typeface="+mn-ea"/>
                        </a:rPr>
                        <a:t>）セクターに分類されないこと</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sp>
        <p:nvSpPr>
          <p:cNvPr id="7" name="コンテンツ プレースホルダー 2"/>
          <p:cNvSpPr>
            <a:spLocks noGrp="1"/>
          </p:cNvSpPr>
          <p:nvPr>
            <p:ph sz="quarter" idx="12"/>
          </p:nvPr>
        </p:nvSpPr>
        <p:spPr>
          <a:xfrm>
            <a:off x="161925" y="1110920"/>
            <a:ext cx="10367963" cy="881162"/>
          </a:xfrm>
        </p:spPr>
        <p:txBody>
          <a:bodyPr/>
          <a:lstStyle/>
          <a:p>
            <a:pPr marL="273050" indent="-273050"/>
            <a:r>
              <a:rPr lang="ja-JP" altLang="en-US" dirty="0"/>
              <a:t>下記に示す</a:t>
            </a:r>
            <a:r>
              <a:rPr lang="en-US" altLang="ja-JP" dirty="0"/>
              <a:t>5</a:t>
            </a:r>
            <a:r>
              <a:rPr lang="ja-JP" altLang="en-US" dirty="0"/>
              <a:t>つの必須要件と</a:t>
            </a:r>
            <a:r>
              <a:rPr lang="en-US" altLang="ja-JP" dirty="0"/>
              <a:t>4</a:t>
            </a:r>
            <a:r>
              <a:rPr lang="ja-JP" altLang="en-US" dirty="0"/>
              <a:t>つの追加要件のうち</a:t>
            </a:r>
            <a:r>
              <a:rPr lang="en-US" altLang="ja-JP" dirty="0"/>
              <a:t>2</a:t>
            </a:r>
            <a:r>
              <a:rPr lang="ja-JP" altLang="en-US" dirty="0"/>
              <a:t>つ以上を満たす企業が、中小企業向け</a:t>
            </a:r>
            <a:r>
              <a:rPr lang="en-US" altLang="ja-JP" dirty="0"/>
              <a:t>SBT</a:t>
            </a:r>
            <a:r>
              <a:rPr lang="ja-JP" altLang="en-US" dirty="0"/>
              <a:t>に申し込むことができる</a:t>
            </a:r>
          </a:p>
        </p:txBody>
      </p:sp>
      <p:sp>
        <p:nvSpPr>
          <p:cNvPr id="8" name="テキスト ボックス 7"/>
          <p:cNvSpPr txBox="1">
            <a:spLocks noChangeArrowheads="1"/>
          </p:cNvSpPr>
          <p:nvPr/>
        </p:nvSpPr>
        <p:spPr bwMode="auto">
          <a:xfrm>
            <a:off x="684840" y="7328843"/>
            <a:ext cx="9536755" cy="230832"/>
          </a:xfrm>
          <a:prstGeom prst="rect">
            <a:avLst/>
          </a:prstGeom>
          <a:noFill/>
          <a:ln>
            <a:noFill/>
          </a:ln>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]SBTi </a:t>
            </a:r>
            <a:r>
              <a:rPr lang="en-US" altLang="ja-JP" sz="900" dirty="0"/>
              <a:t>SMALL AND MEDIUM-SIZED ENTERPRISES (SMEs) FAQs</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dirty="0">
                <a:solidFill>
                  <a:srgbClr val="000000"/>
                </a:solidFill>
                <a:latin typeface="Meiryo UI" pitchFamily="50" charset="-128"/>
                <a:ea typeface="Meiryo UI" pitchFamily="50" charset="-128"/>
                <a:cs typeface="Meiryo UI" pitchFamily="50" charset="-128"/>
              </a:rPr>
              <a:t>https://</a:t>
            </a:r>
            <a:r>
              <a:rPr lang="en-US" altLang="ja-JP" sz="900" dirty="0" err="1">
                <a:solidFill>
                  <a:srgbClr val="000000"/>
                </a:solidFill>
                <a:latin typeface="Meiryo UI" pitchFamily="50" charset="-128"/>
                <a:ea typeface="Meiryo UI" pitchFamily="50" charset="-128"/>
                <a:cs typeface="Meiryo UI" pitchFamily="50" charset="-128"/>
              </a:rPr>
              <a:t>sciencebasedtargets.org</a:t>
            </a:r>
            <a:r>
              <a:rPr lang="en-US" altLang="ja-JP" sz="900" dirty="0">
                <a:solidFill>
                  <a:srgbClr val="000000"/>
                </a:solidFill>
                <a:latin typeface="Meiryo UI" pitchFamily="50" charset="-128"/>
                <a:ea typeface="Meiryo UI" pitchFamily="50" charset="-128"/>
                <a:cs typeface="Meiryo UI" pitchFamily="50" charset="-128"/>
              </a:rPr>
              <a:t>/resources/files/FAQs-for-</a:t>
            </a:r>
            <a:r>
              <a:rPr lang="en-US" altLang="ja-JP" sz="900" dirty="0" err="1">
                <a:solidFill>
                  <a:srgbClr val="000000"/>
                </a:solidFill>
                <a:latin typeface="Meiryo UI" pitchFamily="50" charset="-128"/>
                <a:ea typeface="Meiryo UI" pitchFamily="50" charset="-128"/>
                <a:cs typeface="Meiryo UI" pitchFamily="50" charset="-128"/>
              </a:rPr>
              <a:t>SMEs.pdf</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3" name="テキスト ボックス 2">
            <a:extLst>
              <a:ext uri="{FF2B5EF4-FFF2-40B4-BE49-F238E27FC236}">
                <a16:creationId xmlns:a16="http://schemas.microsoft.com/office/drawing/2014/main" id="{FE58CA09-BB13-B7C7-F775-54D8BE8A9DD4}"/>
              </a:ext>
            </a:extLst>
          </p:cNvPr>
          <p:cNvSpPr txBox="1"/>
          <p:nvPr/>
        </p:nvSpPr>
        <p:spPr>
          <a:xfrm>
            <a:off x="951197" y="5909759"/>
            <a:ext cx="9163086" cy="523220"/>
          </a:xfrm>
          <a:prstGeom prst="rect">
            <a:avLst/>
          </a:prstGeom>
          <a:noFill/>
        </p:spPr>
        <p:txBody>
          <a:bodyPr wrap="none" rtlCol="0">
            <a:spAutoFit/>
          </a:bodyPr>
          <a:lstStyle/>
          <a:p>
            <a:r>
              <a:rPr lang="en-US" altLang="ja-JP" sz="1400" baseline="30000" dirty="0"/>
              <a:t>* </a:t>
            </a:r>
            <a:r>
              <a:rPr lang="en-US" altLang="ja-JP" sz="1400" dirty="0"/>
              <a:t> </a:t>
            </a:r>
            <a:r>
              <a:rPr lang="ja-JP" altLang="en-US" sz="1400" dirty="0"/>
              <a:t>組織が雇用する全ての従業員数。パートタイマーの従業員を含む</a:t>
            </a:r>
            <a:endParaRPr lang="en-US" altLang="ja-JP" sz="1400" dirty="0"/>
          </a:p>
          <a:p>
            <a:r>
              <a:rPr lang="en-US" altLang="ja-JP" sz="1400" baseline="30000" dirty="0"/>
              <a:t>** </a:t>
            </a:r>
            <a:r>
              <a:rPr lang="ja-JP" altLang="en-US" sz="1400" dirty="0"/>
              <a:t>申請を行う事業者が、新たな要件に準拠しているかの確認を行うために、収益と資産額を確認できる財務諸表の提出が必要</a:t>
            </a:r>
            <a:endParaRPr lang="en-US" altLang="ja-JP" sz="1400" dirty="0"/>
          </a:p>
        </p:txBody>
      </p:sp>
      <p:sp>
        <p:nvSpPr>
          <p:cNvPr id="18" name="テキスト ボックス 17">
            <a:extLst>
              <a:ext uri="{FF2B5EF4-FFF2-40B4-BE49-F238E27FC236}">
                <a16:creationId xmlns:a16="http://schemas.microsoft.com/office/drawing/2014/main" id="{FA02D9C8-5C9C-E4BD-2188-D2259C6B1A81}"/>
              </a:ext>
            </a:extLst>
          </p:cNvPr>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3557685378"/>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a:t>中小企業</a:t>
            </a:r>
            <a:r>
              <a:rPr lang="ja-JP" altLang="en-US" dirty="0"/>
              <a:t>向け</a:t>
            </a:r>
            <a:r>
              <a:rPr kumimoji="1" lang="en-US" altLang="ja-JP" dirty="0"/>
              <a:t>SBT</a:t>
            </a:r>
            <a:r>
              <a:rPr kumimoji="1" lang="ja-JP" altLang="en-US" dirty="0"/>
              <a:t>の概要（</a:t>
            </a:r>
            <a:r>
              <a:rPr lang="en-US" altLang="ja-JP" dirty="0"/>
              <a:t>3/3</a:t>
            </a:r>
            <a:r>
              <a:rPr lang="ja-JP" altLang="en-US" dirty="0"/>
              <a:t>）</a:t>
            </a:r>
            <a:endParaRPr kumimoji="1" lang="ja-JP" altLang="en-US" dirty="0"/>
          </a:p>
        </p:txBody>
      </p:sp>
      <p:sp>
        <p:nvSpPr>
          <p:cNvPr id="8" name="テキスト ボックス 7"/>
          <p:cNvSpPr txBox="1">
            <a:spLocks noChangeArrowheads="1"/>
          </p:cNvSpPr>
          <p:nvPr/>
        </p:nvSpPr>
        <p:spPr bwMode="auto">
          <a:xfrm>
            <a:off x="684840" y="7328843"/>
            <a:ext cx="9536755" cy="230832"/>
          </a:xfrm>
          <a:prstGeom prst="rect">
            <a:avLst/>
          </a:prstGeom>
          <a:noFill/>
          <a:ln>
            <a:noFill/>
          </a:ln>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]SBTi </a:t>
            </a:r>
            <a:r>
              <a:rPr lang="en-US" altLang="ja-JP" sz="900" dirty="0"/>
              <a:t>SMALL AND MEDIUM-SIZED ENTERPRISES (SMEs) FAQs</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dirty="0">
                <a:solidFill>
                  <a:srgbClr val="000000"/>
                </a:solidFill>
                <a:latin typeface="Meiryo UI" pitchFamily="50" charset="-128"/>
                <a:ea typeface="Meiryo UI" pitchFamily="50" charset="-128"/>
                <a:cs typeface="Meiryo UI" pitchFamily="50" charset="-128"/>
              </a:rPr>
              <a:t>https://</a:t>
            </a:r>
            <a:r>
              <a:rPr lang="en-US" altLang="ja-JP" sz="900" dirty="0" err="1">
                <a:solidFill>
                  <a:srgbClr val="000000"/>
                </a:solidFill>
                <a:latin typeface="Meiryo UI" pitchFamily="50" charset="-128"/>
                <a:ea typeface="Meiryo UI" pitchFamily="50" charset="-128"/>
                <a:cs typeface="Meiryo UI" pitchFamily="50" charset="-128"/>
              </a:rPr>
              <a:t>sciencebasedtargets.org</a:t>
            </a:r>
            <a:r>
              <a:rPr lang="en-US" altLang="ja-JP" sz="900" dirty="0">
                <a:solidFill>
                  <a:srgbClr val="000000"/>
                </a:solidFill>
                <a:latin typeface="Meiryo UI" pitchFamily="50" charset="-128"/>
                <a:ea typeface="Meiryo UI" pitchFamily="50" charset="-128"/>
                <a:cs typeface="Meiryo UI" pitchFamily="50" charset="-128"/>
              </a:rPr>
              <a:t>/resources/files/FAQs-for-</a:t>
            </a:r>
            <a:r>
              <a:rPr lang="en-US" altLang="ja-JP" sz="900" dirty="0" err="1">
                <a:solidFill>
                  <a:srgbClr val="000000"/>
                </a:solidFill>
                <a:latin typeface="Meiryo UI" pitchFamily="50" charset="-128"/>
                <a:ea typeface="Meiryo UI" pitchFamily="50" charset="-128"/>
                <a:cs typeface="Meiryo UI" pitchFamily="50" charset="-128"/>
              </a:rPr>
              <a:t>SMEs.pdf</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42" name="テキスト ボックス 41">
            <a:extLst>
              <a:ext uri="{FF2B5EF4-FFF2-40B4-BE49-F238E27FC236}">
                <a16:creationId xmlns:a16="http://schemas.microsoft.com/office/drawing/2014/main" id="{752E7663-2EE6-34F4-40B1-87B0A33D8374}"/>
              </a:ext>
            </a:extLst>
          </p:cNvPr>
          <p:cNvSpPr txBox="1"/>
          <p:nvPr/>
        </p:nvSpPr>
        <p:spPr>
          <a:xfrm>
            <a:off x="465249" y="1619666"/>
            <a:ext cx="9761314" cy="1400383"/>
          </a:xfrm>
          <a:prstGeom prst="rect">
            <a:avLst/>
          </a:prstGeom>
          <a:noFill/>
          <a:ln>
            <a:solidFill>
              <a:srgbClr val="FF0000"/>
            </a:solidFill>
            <a:prstDash val="dash"/>
          </a:ln>
        </p:spPr>
        <p:txBody>
          <a:bodyPr wrap="square" rtlCol="0">
            <a:spAutoFit/>
          </a:bodyPr>
          <a:lstStyle/>
          <a:p>
            <a:pPr marL="285750" indent="-285750" algn="just">
              <a:spcBef>
                <a:spcPts val="600"/>
              </a:spcBef>
              <a:buFont typeface="Arial" panose="020B0604020202020204" pitchFamily="34" charset="0"/>
              <a:buChar char="•"/>
            </a:pPr>
            <a:r>
              <a:rPr lang="en-US" altLang="ja-JP" sz="2000" dirty="0"/>
              <a:t>2024</a:t>
            </a:r>
            <a:r>
              <a:rPr lang="ja-JP" altLang="en-US" sz="2000" dirty="0"/>
              <a:t>年</a:t>
            </a:r>
            <a:r>
              <a:rPr lang="en-US" altLang="ja-JP" sz="2000" dirty="0"/>
              <a:t>1</a:t>
            </a:r>
            <a:r>
              <a:rPr lang="ja-JP" altLang="en-US" sz="2000" dirty="0"/>
              <a:t>月</a:t>
            </a:r>
            <a:r>
              <a:rPr lang="en-US" altLang="ja-JP" sz="2000" dirty="0"/>
              <a:t>1</a:t>
            </a:r>
            <a:r>
              <a:rPr lang="ja-JP" altLang="en-US" sz="2000" dirty="0"/>
              <a:t>日時点で、すでに中小企業向け</a:t>
            </a:r>
            <a:r>
              <a:rPr lang="en-US" altLang="ja-JP" sz="2000" dirty="0"/>
              <a:t>SBT</a:t>
            </a:r>
            <a:r>
              <a:rPr lang="ja-JP" altLang="en-US" sz="2000" dirty="0"/>
              <a:t>の検証ルートに則って目標認証が行われている場合、直ちに新基準に対応する必要はない</a:t>
            </a:r>
            <a:endParaRPr lang="en-US" altLang="ja-JP" sz="2000" dirty="0"/>
          </a:p>
          <a:p>
            <a:pPr marL="285750" indent="-285750" algn="just">
              <a:spcBef>
                <a:spcPts val="600"/>
              </a:spcBef>
              <a:buFont typeface="Arial" panose="020B0604020202020204" pitchFamily="34" charset="0"/>
              <a:buChar char="•"/>
            </a:pPr>
            <a:r>
              <a:rPr lang="ja-JP" altLang="en-US" sz="2000" dirty="0"/>
              <a:t>また、すでに認証されている企業であっても</a:t>
            </a:r>
            <a:r>
              <a:rPr lang="en-US" altLang="ja-JP" sz="2000" dirty="0"/>
              <a:t>2024</a:t>
            </a:r>
            <a:r>
              <a:rPr lang="ja-JP" altLang="en-US" sz="2000" dirty="0"/>
              <a:t>年</a:t>
            </a:r>
            <a:r>
              <a:rPr lang="en-US" altLang="ja-JP" sz="2000" dirty="0"/>
              <a:t>1</a:t>
            </a:r>
            <a:r>
              <a:rPr lang="ja-JP" altLang="en-US" sz="2000" dirty="0"/>
              <a:t>月</a:t>
            </a:r>
            <a:r>
              <a:rPr lang="en-US" altLang="ja-JP" sz="2000" dirty="0"/>
              <a:t>1</a:t>
            </a:r>
            <a:r>
              <a:rPr lang="ja-JP" altLang="en-US" sz="2000" dirty="0"/>
              <a:t>日以降に目標の再計算を行う場合には、新しい基準を適用する必要がある</a:t>
            </a:r>
          </a:p>
        </p:txBody>
      </p:sp>
      <p:sp>
        <p:nvSpPr>
          <p:cNvPr id="50" name="テキスト ボックス 49">
            <a:extLst>
              <a:ext uri="{FF2B5EF4-FFF2-40B4-BE49-F238E27FC236}">
                <a16:creationId xmlns:a16="http://schemas.microsoft.com/office/drawing/2014/main" id="{0E7C6048-CB34-2633-82BE-BB10CC7D674F}"/>
              </a:ext>
            </a:extLst>
          </p:cNvPr>
          <p:cNvSpPr txBox="1"/>
          <p:nvPr/>
        </p:nvSpPr>
        <p:spPr>
          <a:xfrm>
            <a:off x="577528" y="4000013"/>
            <a:ext cx="9536755" cy="1754326"/>
          </a:xfrm>
          <a:prstGeom prst="rect">
            <a:avLst/>
          </a:prstGeom>
          <a:noFill/>
        </p:spPr>
        <p:txBody>
          <a:bodyPr wrap="square" rtlCol="0">
            <a:spAutoFit/>
          </a:bodyPr>
          <a:lstStyle/>
          <a:p>
            <a:pPr marL="285750" indent="-285750">
              <a:buFont typeface="Wingdings" panose="05000000000000000000" pitchFamily="2" charset="2"/>
              <a:buChar char="Ø"/>
            </a:pPr>
            <a:r>
              <a:rPr kumimoji="1" lang="en-US" altLang="ja-JP" dirty="0"/>
              <a:t>SET A TARGET AS A SMALL OR MEDIUM-SIZED ENTERPRISE (SME)</a:t>
            </a:r>
          </a:p>
          <a:p>
            <a:pPr lvl="1"/>
            <a:r>
              <a:rPr lang="en-US" altLang="ja-JP" dirty="0"/>
              <a:t>https://</a:t>
            </a:r>
            <a:r>
              <a:rPr lang="en-US" altLang="ja-JP" dirty="0" err="1"/>
              <a:t>sciencebasedtargets.org</a:t>
            </a:r>
            <a:r>
              <a:rPr lang="en-US" altLang="ja-JP" dirty="0"/>
              <a:t>/small-and-medium-enterprise-</a:t>
            </a:r>
            <a:r>
              <a:rPr lang="en-US" altLang="ja-JP" dirty="0" err="1"/>
              <a:t>sme</a:t>
            </a:r>
            <a:r>
              <a:rPr lang="en-US" altLang="ja-JP" dirty="0"/>
              <a:t>-target-setting-process</a:t>
            </a:r>
            <a:endParaRPr lang="ja-JP" altLang="en-US" dirty="0"/>
          </a:p>
          <a:p>
            <a:pPr marL="742950" lvl="1" indent="-285750">
              <a:buFont typeface="Wingdings" panose="05000000000000000000" pitchFamily="2" charset="2"/>
              <a:buChar char="Ø"/>
            </a:pPr>
            <a:endParaRPr kumimoji="1" lang="en-US" altLang="ja-JP" dirty="0"/>
          </a:p>
          <a:p>
            <a:pPr marL="285750" indent="-285750">
              <a:buFont typeface="Wingdings" panose="05000000000000000000" pitchFamily="2" charset="2"/>
              <a:buChar char="Ø"/>
            </a:pPr>
            <a:r>
              <a:rPr lang="en-US" altLang="ja-JP" dirty="0"/>
              <a:t>SMALL AND MEDIUM-SIZED ENTERPRISES (SMEs) FAQs</a:t>
            </a:r>
          </a:p>
          <a:p>
            <a:pPr lvl="1"/>
            <a:r>
              <a:rPr lang="en-US" altLang="ja-JP" dirty="0"/>
              <a:t>https://</a:t>
            </a:r>
            <a:r>
              <a:rPr lang="en-US" altLang="ja-JP" dirty="0" err="1"/>
              <a:t>sciencebasedtargets.org</a:t>
            </a:r>
            <a:r>
              <a:rPr lang="en-US" altLang="ja-JP" dirty="0"/>
              <a:t>/resources/files/FAQs-for-</a:t>
            </a:r>
            <a:r>
              <a:rPr lang="en-US" altLang="ja-JP" dirty="0" err="1"/>
              <a:t>SMEs.pdf</a:t>
            </a:r>
            <a:endParaRPr lang="ja-JP" altLang="en-US" dirty="0"/>
          </a:p>
        </p:txBody>
      </p:sp>
      <p:cxnSp>
        <p:nvCxnSpPr>
          <p:cNvPr id="54" name="直線コネクタ 53">
            <a:extLst>
              <a:ext uri="{FF2B5EF4-FFF2-40B4-BE49-F238E27FC236}">
                <a16:creationId xmlns:a16="http://schemas.microsoft.com/office/drawing/2014/main" id="{0D2F989C-7AE7-3EAA-F3BB-E60E0697955F}"/>
              </a:ext>
            </a:extLst>
          </p:cNvPr>
          <p:cNvCxnSpPr/>
          <p:nvPr/>
        </p:nvCxnSpPr>
        <p:spPr>
          <a:xfrm>
            <a:off x="465249" y="3844031"/>
            <a:ext cx="2653944" cy="0"/>
          </a:xfrm>
          <a:prstGeom prst="line">
            <a:avLst/>
          </a:prstGeom>
        </p:spPr>
        <p:style>
          <a:lnRef idx="1">
            <a:schemeClr val="dk1"/>
          </a:lnRef>
          <a:fillRef idx="0">
            <a:schemeClr val="dk1"/>
          </a:fillRef>
          <a:effectRef idx="0">
            <a:schemeClr val="dk1"/>
          </a:effectRef>
          <a:fontRef idx="minor">
            <a:schemeClr val="tx1"/>
          </a:fontRef>
        </p:style>
      </p:cxnSp>
      <p:sp>
        <p:nvSpPr>
          <p:cNvPr id="55" name="テキスト ボックス 54">
            <a:extLst>
              <a:ext uri="{FF2B5EF4-FFF2-40B4-BE49-F238E27FC236}">
                <a16:creationId xmlns:a16="http://schemas.microsoft.com/office/drawing/2014/main" id="{7CDAB944-82E7-6378-CAE1-4648DCE36A70}"/>
              </a:ext>
            </a:extLst>
          </p:cNvPr>
          <p:cNvSpPr txBox="1"/>
          <p:nvPr/>
        </p:nvSpPr>
        <p:spPr>
          <a:xfrm>
            <a:off x="465249" y="3474699"/>
            <a:ext cx="646331" cy="369332"/>
          </a:xfrm>
          <a:prstGeom prst="rect">
            <a:avLst/>
          </a:prstGeom>
          <a:noFill/>
        </p:spPr>
        <p:txBody>
          <a:bodyPr wrap="none" rtlCol="0">
            <a:spAutoFit/>
          </a:bodyPr>
          <a:lstStyle/>
          <a:p>
            <a:r>
              <a:rPr lang="ja-JP" altLang="en-US" dirty="0"/>
              <a:t>参考</a:t>
            </a:r>
            <a:endParaRPr kumimoji="1" lang="ja-JP" altLang="en-US" dirty="0"/>
          </a:p>
        </p:txBody>
      </p:sp>
      <p:sp>
        <p:nvSpPr>
          <p:cNvPr id="56" name="テキスト ボックス 55">
            <a:extLst>
              <a:ext uri="{FF2B5EF4-FFF2-40B4-BE49-F238E27FC236}">
                <a16:creationId xmlns:a16="http://schemas.microsoft.com/office/drawing/2014/main" id="{15C97AD3-9D3C-5AE1-88DE-6659D2821A2D}"/>
              </a:ext>
            </a:extLst>
          </p:cNvPr>
          <p:cNvSpPr txBox="1"/>
          <p:nvPr/>
        </p:nvSpPr>
        <p:spPr>
          <a:xfrm>
            <a:off x="431610" y="1217016"/>
            <a:ext cx="2242922" cy="369332"/>
          </a:xfrm>
          <a:prstGeom prst="rect">
            <a:avLst/>
          </a:prstGeom>
          <a:noFill/>
        </p:spPr>
        <p:txBody>
          <a:bodyPr wrap="none" rtlCol="0">
            <a:spAutoFit/>
          </a:bodyPr>
          <a:lstStyle/>
          <a:p>
            <a:r>
              <a:rPr kumimoji="1" lang="ja-JP" altLang="en-US" b="1" dirty="0">
                <a:solidFill>
                  <a:srgbClr val="FF0000"/>
                </a:solidFill>
              </a:rPr>
              <a:t>新基準適用の注意点</a:t>
            </a:r>
          </a:p>
        </p:txBody>
      </p:sp>
      <p:sp>
        <p:nvSpPr>
          <p:cNvPr id="57" name="テキスト ボックス 56">
            <a:extLst>
              <a:ext uri="{FF2B5EF4-FFF2-40B4-BE49-F238E27FC236}">
                <a16:creationId xmlns:a16="http://schemas.microsoft.com/office/drawing/2014/main" id="{E1804553-DB94-9522-B2A7-5CB267CD0433}"/>
              </a:ext>
            </a:extLst>
          </p:cNvPr>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3877833584"/>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8EFA0E9B-9F04-4296-A40B-CF80463D00D0}"/>
              </a:ext>
            </a:extLst>
          </p:cNvPr>
          <p:cNvSpPr>
            <a:spLocks noGrp="1"/>
          </p:cNvSpPr>
          <p:nvPr>
            <p:ph type="title"/>
          </p:nvPr>
        </p:nvSpPr>
        <p:spPr/>
        <p:txBody>
          <a:bodyPr/>
          <a:lstStyle/>
          <a:p>
            <a:r>
              <a:rPr lang="en-US" altLang="ja-JP" dirty="0"/>
              <a:t>【</a:t>
            </a:r>
            <a:r>
              <a:rPr lang="ja-JP" altLang="en-US" dirty="0"/>
              <a:t>参考②</a:t>
            </a:r>
            <a:r>
              <a:rPr lang="en-US" altLang="ja-JP" dirty="0"/>
              <a:t>】SBT Net-Zero</a:t>
            </a:r>
            <a:endParaRPr lang="ja-JP" altLang="en-US" dirty="0"/>
          </a:p>
        </p:txBody>
      </p:sp>
    </p:spTree>
    <p:extLst>
      <p:ext uri="{BB962C8B-B14F-4D97-AF65-F5344CB8AC3E}">
        <p14:creationId xmlns:p14="http://schemas.microsoft.com/office/powerpoint/2010/main" val="3456109775"/>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SBT Net-Zero</a:t>
            </a:r>
            <a:r>
              <a:rPr lang="ja-JP" altLang="en-US" dirty="0"/>
              <a:t>とは？</a:t>
            </a:r>
            <a:r>
              <a:rPr kumimoji="1" lang="en-US" altLang="ja-JP" dirty="0"/>
              <a:t> </a:t>
            </a:r>
            <a:endParaRPr kumimoji="1" lang="ja-JP" altLang="en-US" dirty="0"/>
          </a:p>
        </p:txBody>
      </p:sp>
      <p:sp>
        <p:nvSpPr>
          <p:cNvPr id="3" name="コンテンツ プレースホルダー 2"/>
          <p:cNvSpPr>
            <a:spLocks noGrp="1"/>
          </p:cNvSpPr>
          <p:nvPr>
            <p:ph sz="quarter" idx="12"/>
          </p:nvPr>
        </p:nvSpPr>
        <p:spPr>
          <a:xfrm>
            <a:off x="161925" y="1110920"/>
            <a:ext cx="10367963" cy="1327438"/>
          </a:xfrm>
        </p:spPr>
        <p:txBody>
          <a:bodyPr/>
          <a:lstStyle/>
          <a:p>
            <a:r>
              <a:rPr lang="en-US" altLang="ja-JP" dirty="0"/>
              <a:t>SBT Net-Zero</a:t>
            </a:r>
            <a:r>
              <a:rPr lang="ja-JP" altLang="en-US" dirty="0"/>
              <a:t>とは、</a:t>
            </a:r>
            <a:r>
              <a:rPr lang="en-US" altLang="ja-JP" dirty="0" err="1"/>
              <a:t>SBTi</a:t>
            </a:r>
            <a:r>
              <a:rPr lang="ja-JP" altLang="en-US" dirty="0"/>
              <a:t>におけるネットゼロの考え方</a:t>
            </a:r>
          </a:p>
          <a:p>
            <a:r>
              <a:rPr lang="en-US" altLang="ja-JP" dirty="0"/>
              <a:t>SBT Net-Zero</a:t>
            </a:r>
            <a:r>
              <a:rPr lang="ja-JP" altLang="en-US" dirty="0"/>
              <a:t>では</a:t>
            </a:r>
            <a:r>
              <a:rPr lang="en-US" altLang="ja-JP" dirty="0"/>
              <a:t>1.5℃</a:t>
            </a:r>
            <a:r>
              <a:rPr lang="ja-JP" altLang="en-US" dirty="0"/>
              <a:t>水準の削減目標を設定（</a:t>
            </a:r>
            <a:r>
              <a:rPr lang="en-US" altLang="ja-JP" dirty="0"/>
              <a:t>Near-term SBT</a:t>
            </a:r>
            <a:r>
              <a:rPr lang="ja-JP" altLang="en-US" dirty="0" err="1"/>
              <a:t>、</a:t>
            </a:r>
            <a:r>
              <a:rPr lang="en-US" altLang="ja-JP" dirty="0"/>
              <a:t>Long-term SBT</a:t>
            </a:r>
            <a:r>
              <a:rPr lang="ja-JP" altLang="en-US" dirty="0"/>
              <a:t>）し、残余排出量と炭素除去を釣り合わせること（</a:t>
            </a:r>
            <a:r>
              <a:rPr lang="en-US" altLang="ja-JP" dirty="0"/>
              <a:t>Neutralization</a:t>
            </a:r>
            <a:r>
              <a:rPr lang="ja-JP" altLang="en-US" dirty="0"/>
              <a:t>）が求められる</a:t>
            </a:r>
          </a:p>
        </p:txBody>
      </p:sp>
      <p:sp>
        <p:nvSpPr>
          <p:cNvPr id="4" name="テキスト ボックス 11"/>
          <p:cNvSpPr txBox="1">
            <a:spLocks noChangeArrowheads="1"/>
          </p:cNvSpPr>
          <p:nvPr/>
        </p:nvSpPr>
        <p:spPr bwMode="auto">
          <a:xfrm>
            <a:off x="323906" y="7298065"/>
            <a:ext cx="9300944"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defTabSz="844083" eaLnBrk="1" fontAlgn="auto" hangingPunct="1">
              <a:lnSpc>
                <a:spcPct val="100000"/>
              </a:lnSpc>
              <a:spcBef>
                <a:spcPts val="0"/>
              </a:spcBef>
              <a:spcAft>
                <a:spcPts val="0"/>
              </a:spcAft>
              <a:defRPr/>
            </a:pPr>
            <a:r>
              <a:rPr lang="en-US" altLang="ja-JP" sz="1100" b="0" dirty="0">
                <a:solidFill>
                  <a:srgbClr val="000000"/>
                </a:solidFill>
                <a:latin typeface="Meiryo UI" pitchFamily="50" charset="-128"/>
                <a:ea typeface="Meiryo UI" pitchFamily="50" charset="-128"/>
                <a:cs typeface="Meiryo UI" pitchFamily="50" charset="-128"/>
              </a:rPr>
              <a:t>[</a:t>
            </a:r>
            <a:r>
              <a:rPr lang="ja-JP" altLang="en-US" sz="1100" b="0" dirty="0">
                <a:solidFill>
                  <a:srgbClr val="000000"/>
                </a:solidFill>
                <a:latin typeface="Meiryo UI" pitchFamily="50" charset="-128"/>
                <a:ea typeface="Meiryo UI" pitchFamily="50" charset="-128"/>
                <a:cs typeface="Meiryo UI" pitchFamily="50" charset="-128"/>
              </a:rPr>
              <a:t>出所</a:t>
            </a:r>
            <a:r>
              <a:rPr lang="en-US" altLang="ja-JP" sz="1100" b="0" dirty="0">
                <a:solidFill>
                  <a:srgbClr val="000000"/>
                </a:solidFill>
                <a:latin typeface="Meiryo UI" pitchFamily="50" charset="-128"/>
                <a:ea typeface="Meiryo UI" pitchFamily="50" charset="-128"/>
                <a:cs typeface="Meiryo UI" pitchFamily="50" charset="-128"/>
              </a:rPr>
              <a:t>]SBTi </a:t>
            </a:r>
            <a:r>
              <a:rPr lang="en-US" altLang="ja-JP" sz="1100" dirty="0">
                <a:solidFill>
                  <a:srgbClr val="000000"/>
                </a:solidFill>
                <a:latin typeface="Meiryo UI" pitchFamily="50" charset="-128"/>
                <a:ea typeface="Meiryo UI" pitchFamily="50" charset="-128"/>
                <a:cs typeface="Meiryo UI" pitchFamily="50" charset="-128"/>
              </a:rPr>
              <a:t>C</a:t>
            </a:r>
            <a:r>
              <a:rPr lang="en-US" altLang="ja-JP" sz="1100" b="0" dirty="0">
                <a:solidFill>
                  <a:srgbClr val="000000"/>
                </a:solidFill>
                <a:latin typeface="Meiryo UI" pitchFamily="50" charset="-128"/>
                <a:ea typeface="Meiryo UI" pitchFamily="50" charset="-128"/>
                <a:cs typeface="Meiryo UI" pitchFamily="50" charset="-128"/>
              </a:rPr>
              <a:t>orporate Net-Zero Standard </a:t>
            </a:r>
            <a:r>
              <a:rPr lang="en-US" altLang="ja-JP" sz="1100" dirty="0">
                <a:solidFill>
                  <a:srgbClr val="000000"/>
                </a:solidFill>
                <a:latin typeface="Meiryo UI" pitchFamily="50" charset="-128"/>
                <a:ea typeface="Meiryo UI" pitchFamily="50" charset="-128"/>
                <a:cs typeface="Meiryo UI" pitchFamily="50" charset="-128"/>
              </a:rPr>
              <a:t>V</a:t>
            </a:r>
            <a:r>
              <a:rPr lang="en-US" altLang="ja-JP" sz="1100" b="0" dirty="0">
                <a:solidFill>
                  <a:srgbClr val="000000"/>
                </a:solidFill>
                <a:latin typeface="Meiryo UI" pitchFamily="50" charset="-128"/>
                <a:ea typeface="Meiryo UI" pitchFamily="50" charset="-128"/>
                <a:cs typeface="Meiryo UI" pitchFamily="50" charset="-128"/>
              </a:rPr>
              <a:t>ersion 1.0(</a:t>
            </a:r>
            <a:r>
              <a:rPr lang="en-US" altLang="ja-JP" sz="1100">
                <a:latin typeface="Meiryo UI" pitchFamily="50" charset="-128"/>
                <a:ea typeface="Meiryo UI" pitchFamily="50" charset="-128"/>
                <a:cs typeface="Meiryo UI" pitchFamily="50" charset="-128"/>
              </a:rPr>
              <a:t>https://sciencebasedtargets.org/resources/files/Net-Zero-Standard</a:t>
            </a:r>
            <a:r>
              <a:rPr lang="en-US" altLang="ja-JP" sz="1100" dirty="0">
                <a:latin typeface="Meiryo UI" pitchFamily="50" charset="-128"/>
                <a:ea typeface="Meiryo UI" pitchFamily="50" charset="-128"/>
                <a:cs typeface="Meiryo UI" pitchFamily="50" charset="-128"/>
              </a:rPr>
              <a:t>.pdf)</a:t>
            </a:r>
            <a:r>
              <a:rPr lang="ja-JP" altLang="en-US" sz="1100" b="0" dirty="0">
                <a:latin typeface="Meiryo UI" pitchFamily="50" charset="-128"/>
                <a:ea typeface="Meiryo UI" pitchFamily="50" charset="-128"/>
                <a:cs typeface="Meiryo UI" pitchFamily="50" charset="-128"/>
              </a:rPr>
              <a:t>より作成</a:t>
            </a:r>
          </a:p>
        </p:txBody>
      </p:sp>
      <p:sp>
        <p:nvSpPr>
          <p:cNvPr id="52" name="テキスト ボックス 51"/>
          <p:cNvSpPr txBox="1"/>
          <p:nvPr/>
        </p:nvSpPr>
        <p:spPr>
          <a:xfrm>
            <a:off x="6573239" y="2532969"/>
            <a:ext cx="3948518" cy="287771"/>
          </a:xfrm>
          <a:prstGeom prst="rect">
            <a:avLst/>
          </a:prstGeom>
          <a:noFill/>
          <a:ln>
            <a:solidFill>
              <a:sysClr val="windowText" lastClr="000000"/>
            </a:solidFill>
          </a:ln>
        </p:spPr>
        <p:txBody>
          <a:bodyPr wrap="none" rtlCol="0">
            <a:spAutoFit/>
          </a:bodyPr>
          <a:lstStyle>
            <a:defPPr>
              <a:defRPr lang="ja-JP"/>
            </a:defPPr>
            <a:lvl1pPr algn="ctr">
              <a:defRPr sz="1400">
                <a:latin typeface="+mn-lt"/>
                <a:ea typeface="+mn-ea"/>
              </a:defRPr>
            </a:lvl1pPr>
          </a:lstStyle>
          <a:p>
            <a:pPr lvl="0" fontAlgn="base">
              <a:spcBef>
                <a:spcPct val="0"/>
              </a:spcBef>
              <a:spcAft>
                <a:spcPct val="0"/>
              </a:spcAft>
              <a:defRPr/>
            </a:pPr>
            <a:r>
              <a:rPr kumimoji="0" lang="en-US" altLang="ja-JP" sz="1270" kern="0" dirty="0" err="1">
                <a:solidFill>
                  <a:prstClr val="black"/>
                </a:solidFill>
                <a:latin typeface="Segoe UI"/>
              </a:rPr>
              <a:t>SBTi</a:t>
            </a:r>
            <a:r>
              <a:rPr kumimoji="0" lang="en-US" altLang="ja-JP" sz="1270" kern="0" dirty="0">
                <a:solidFill>
                  <a:prstClr val="black"/>
                </a:solidFill>
                <a:latin typeface="Segoe UI"/>
              </a:rPr>
              <a:t> Corporate Net-Zero Standard Version </a:t>
            </a:r>
            <a:r>
              <a:rPr kumimoji="0" lang="en-US" altLang="ja-JP" sz="1270" kern="0" dirty="0">
                <a:solidFill>
                  <a:prstClr val="black"/>
                </a:solidFill>
                <a:latin typeface="Segoe UI"/>
                <a:ea typeface="Meiryo UI"/>
              </a:rPr>
              <a:t>1.0</a:t>
            </a:r>
            <a:r>
              <a:rPr kumimoji="0" lang="ja-JP" altLang="en-US" sz="1270" kern="0" dirty="0">
                <a:solidFill>
                  <a:prstClr val="black"/>
                </a:solidFill>
                <a:latin typeface="Segoe UI"/>
                <a:ea typeface="Meiryo UI"/>
              </a:rPr>
              <a:t>に準拠</a:t>
            </a:r>
          </a:p>
        </p:txBody>
      </p:sp>
      <p:sp>
        <p:nvSpPr>
          <p:cNvPr id="92" name="フリーフォーム 91"/>
          <p:cNvSpPr/>
          <p:nvPr/>
        </p:nvSpPr>
        <p:spPr>
          <a:xfrm>
            <a:off x="1889420" y="5916305"/>
            <a:ext cx="4639198" cy="1280160"/>
          </a:xfrm>
          <a:custGeom>
            <a:avLst/>
            <a:gdLst>
              <a:gd name="connsiteX0" fmla="*/ 0 w 4681728"/>
              <a:gd name="connsiteY0" fmla="*/ 9144 h 1280160"/>
              <a:gd name="connsiteX1" fmla="*/ 18288 w 4681728"/>
              <a:gd name="connsiteY1" fmla="*/ 1280160 h 1280160"/>
              <a:gd name="connsiteX2" fmla="*/ 2734056 w 4681728"/>
              <a:gd name="connsiteY2" fmla="*/ 1280160 h 1280160"/>
              <a:gd name="connsiteX3" fmla="*/ 2734056 w 4681728"/>
              <a:gd name="connsiteY3" fmla="*/ 1280160 h 1280160"/>
              <a:gd name="connsiteX4" fmla="*/ 2788920 w 4681728"/>
              <a:gd name="connsiteY4" fmla="*/ 1216152 h 1280160"/>
              <a:gd name="connsiteX5" fmla="*/ 2807208 w 4681728"/>
              <a:gd name="connsiteY5" fmla="*/ 1179576 h 1280160"/>
              <a:gd name="connsiteX6" fmla="*/ 2834640 w 4681728"/>
              <a:gd name="connsiteY6" fmla="*/ 1143000 h 1280160"/>
              <a:gd name="connsiteX7" fmla="*/ 2880360 w 4681728"/>
              <a:gd name="connsiteY7" fmla="*/ 1088136 h 1280160"/>
              <a:gd name="connsiteX8" fmla="*/ 2907792 w 4681728"/>
              <a:gd name="connsiteY8" fmla="*/ 1078992 h 1280160"/>
              <a:gd name="connsiteX9" fmla="*/ 2935224 w 4681728"/>
              <a:gd name="connsiteY9" fmla="*/ 1060704 h 1280160"/>
              <a:gd name="connsiteX10" fmla="*/ 2999232 w 4681728"/>
              <a:gd name="connsiteY10" fmla="*/ 1014984 h 1280160"/>
              <a:gd name="connsiteX11" fmla="*/ 3054096 w 4681728"/>
              <a:gd name="connsiteY11" fmla="*/ 978408 h 1280160"/>
              <a:gd name="connsiteX12" fmla="*/ 3108960 w 4681728"/>
              <a:gd name="connsiteY12" fmla="*/ 960120 h 1280160"/>
              <a:gd name="connsiteX13" fmla="*/ 3191256 w 4681728"/>
              <a:gd name="connsiteY13" fmla="*/ 886968 h 1280160"/>
              <a:gd name="connsiteX14" fmla="*/ 3246120 w 4681728"/>
              <a:gd name="connsiteY14" fmla="*/ 859536 h 1280160"/>
              <a:gd name="connsiteX15" fmla="*/ 3300984 w 4681728"/>
              <a:gd name="connsiteY15" fmla="*/ 813816 h 1280160"/>
              <a:gd name="connsiteX16" fmla="*/ 3328416 w 4681728"/>
              <a:gd name="connsiteY16" fmla="*/ 804672 h 1280160"/>
              <a:gd name="connsiteX17" fmla="*/ 3410712 w 4681728"/>
              <a:gd name="connsiteY17" fmla="*/ 758952 h 1280160"/>
              <a:gd name="connsiteX18" fmla="*/ 3419856 w 4681728"/>
              <a:gd name="connsiteY18" fmla="*/ 731520 h 1280160"/>
              <a:gd name="connsiteX19" fmla="*/ 3483864 w 4681728"/>
              <a:gd name="connsiteY19" fmla="*/ 694944 h 1280160"/>
              <a:gd name="connsiteX20" fmla="*/ 3511296 w 4681728"/>
              <a:gd name="connsiteY20" fmla="*/ 676656 h 1280160"/>
              <a:gd name="connsiteX21" fmla="*/ 3611880 w 4681728"/>
              <a:gd name="connsiteY21" fmla="*/ 640080 h 1280160"/>
              <a:gd name="connsiteX22" fmla="*/ 3639312 w 4681728"/>
              <a:gd name="connsiteY22" fmla="*/ 630936 h 1280160"/>
              <a:gd name="connsiteX23" fmla="*/ 3712464 w 4681728"/>
              <a:gd name="connsiteY23" fmla="*/ 612648 h 1280160"/>
              <a:gd name="connsiteX24" fmla="*/ 3739896 w 4681728"/>
              <a:gd name="connsiteY24" fmla="*/ 594360 h 1280160"/>
              <a:gd name="connsiteX25" fmla="*/ 3767328 w 4681728"/>
              <a:gd name="connsiteY25" fmla="*/ 566928 h 1280160"/>
              <a:gd name="connsiteX26" fmla="*/ 3813048 w 4681728"/>
              <a:gd name="connsiteY26" fmla="*/ 557784 h 1280160"/>
              <a:gd name="connsiteX27" fmla="*/ 3922776 w 4681728"/>
              <a:gd name="connsiteY27" fmla="*/ 539496 h 1280160"/>
              <a:gd name="connsiteX28" fmla="*/ 3995928 w 4681728"/>
              <a:gd name="connsiteY28" fmla="*/ 512064 h 1280160"/>
              <a:gd name="connsiteX29" fmla="*/ 4032504 w 4681728"/>
              <a:gd name="connsiteY29" fmla="*/ 493776 h 1280160"/>
              <a:gd name="connsiteX30" fmla="*/ 4078224 w 4681728"/>
              <a:gd name="connsiteY30" fmla="*/ 484632 h 1280160"/>
              <a:gd name="connsiteX31" fmla="*/ 4114800 w 4681728"/>
              <a:gd name="connsiteY31" fmla="*/ 475488 h 1280160"/>
              <a:gd name="connsiteX32" fmla="*/ 4169664 w 4681728"/>
              <a:gd name="connsiteY32" fmla="*/ 438912 h 1280160"/>
              <a:gd name="connsiteX33" fmla="*/ 4251960 w 4681728"/>
              <a:gd name="connsiteY33" fmla="*/ 411480 h 1280160"/>
              <a:gd name="connsiteX34" fmla="*/ 4279392 w 4681728"/>
              <a:gd name="connsiteY34" fmla="*/ 402336 h 1280160"/>
              <a:gd name="connsiteX35" fmla="*/ 4361688 w 4681728"/>
              <a:gd name="connsiteY35" fmla="*/ 384048 h 1280160"/>
              <a:gd name="connsiteX36" fmla="*/ 4443984 w 4681728"/>
              <a:gd name="connsiteY36" fmla="*/ 356616 h 1280160"/>
              <a:gd name="connsiteX37" fmla="*/ 4471416 w 4681728"/>
              <a:gd name="connsiteY37" fmla="*/ 347472 h 1280160"/>
              <a:gd name="connsiteX38" fmla="*/ 4626864 w 4681728"/>
              <a:gd name="connsiteY38" fmla="*/ 329184 h 1280160"/>
              <a:gd name="connsiteX39" fmla="*/ 4636008 w 4681728"/>
              <a:gd name="connsiteY39" fmla="*/ 301752 h 1280160"/>
              <a:gd name="connsiteX40" fmla="*/ 4681728 w 4681728"/>
              <a:gd name="connsiteY40" fmla="*/ 292608 h 1280160"/>
              <a:gd name="connsiteX41" fmla="*/ 4654296 w 4681728"/>
              <a:gd name="connsiteY41" fmla="*/ 0 h 1280160"/>
              <a:gd name="connsiteX42" fmla="*/ 0 w 4681728"/>
              <a:gd name="connsiteY42" fmla="*/ 9144 h 1280160"/>
              <a:gd name="connsiteX0" fmla="*/ 0 w 4681728"/>
              <a:gd name="connsiteY0" fmla="*/ 9144 h 1280160"/>
              <a:gd name="connsiteX1" fmla="*/ 18288 w 4681728"/>
              <a:gd name="connsiteY1" fmla="*/ 1280160 h 1280160"/>
              <a:gd name="connsiteX2" fmla="*/ 2734056 w 4681728"/>
              <a:gd name="connsiteY2" fmla="*/ 1280160 h 1280160"/>
              <a:gd name="connsiteX3" fmla="*/ 2734056 w 4681728"/>
              <a:gd name="connsiteY3" fmla="*/ 1280160 h 1280160"/>
              <a:gd name="connsiteX4" fmla="*/ 2788920 w 4681728"/>
              <a:gd name="connsiteY4" fmla="*/ 1216152 h 1280160"/>
              <a:gd name="connsiteX5" fmla="*/ 2807208 w 4681728"/>
              <a:gd name="connsiteY5" fmla="*/ 1179576 h 1280160"/>
              <a:gd name="connsiteX6" fmla="*/ 2834640 w 4681728"/>
              <a:gd name="connsiteY6" fmla="*/ 1143000 h 1280160"/>
              <a:gd name="connsiteX7" fmla="*/ 2880360 w 4681728"/>
              <a:gd name="connsiteY7" fmla="*/ 1088136 h 1280160"/>
              <a:gd name="connsiteX8" fmla="*/ 2907792 w 4681728"/>
              <a:gd name="connsiteY8" fmla="*/ 1078992 h 1280160"/>
              <a:gd name="connsiteX9" fmla="*/ 2935224 w 4681728"/>
              <a:gd name="connsiteY9" fmla="*/ 1060704 h 1280160"/>
              <a:gd name="connsiteX10" fmla="*/ 2999232 w 4681728"/>
              <a:gd name="connsiteY10" fmla="*/ 1014984 h 1280160"/>
              <a:gd name="connsiteX11" fmla="*/ 3054096 w 4681728"/>
              <a:gd name="connsiteY11" fmla="*/ 978408 h 1280160"/>
              <a:gd name="connsiteX12" fmla="*/ 3108960 w 4681728"/>
              <a:gd name="connsiteY12" fmla="*/ 960120 h 1280160"/>
              <a:gd name="connsiteX13" fmla="*/ 3191256 w 4681728"/>
              <a:gd name="connsiteY13" fmla="*/ 886968 h 1280160"/>
              <a:gd name="connsiteX14" fmla="*/ 3246120 w 4681728"/>
              <a:gd name="connsiteY14" fmla="*/ 859536 h 1280160"/>
              <a:gd name="connsiteX15" fmla="*/ 3300984 w 4681728"/>
              <a:gd name="connsiteY15" fmla="*/ 813816 h 1280160"/>
              <a:gd name="connsiteX16" fmla="*/ 3410712 w 4681728"/>
              <a:gd name="connsiteY16" fmla="*/ 758952 h 1280160"/>
              <a:gd name="connsiteX17" fmla="*/ 3419856 w 4681728"/>
              <a:gd name="connsiteY17" fmla="*/ 731520 h 1280160"/>
              <a:gd name="connsiteX18" fmla="*/ 3483864 w 4681728"/>
              <a:gd name="connsiteY18" fmla="*/ 694944 h 1280160"/>
              <a:gd name="connsiteX19" fmla="*/ 3511296 w 4681728"/>
              <a:gd name="connsiteY19" fmla="*/ 676656 h 1280160"/>
              <a:gd name="connsiteX20" fmla="*/ 3611880 w 4681728"/>
              <a:gd name="connsiteY20" fmla="*/ 640080 h 1280160"/>
              <a:gd name="connsiteX21" fmla="*/ 3639312 w 4681728"/>
              <a:gd name="connsiteY21" fmla="*/ 630936 h 1280160"/>
              <a:gd name="connsiteX22" fmla="*/ 3712464 w 4681728"/>
              <a:gd name="connsiteY22" fmla="*/ 612648 h 1280160"/>
              <a:gd name="connsiteX23" fmla="*/ 3739896 w 4681728"/>
              <a:gd name="connsiteY23" fmla="*/ 594360 h 1280160"/>
              <a:gd name="connsiteX24" fmla="*/ 3767328 w 4681728"/>
              <a:gd name="connsiteY24" fmla="*/ 566928 h 1280160"/>
              <a:gd name="connsiteX25" fmla="*/ 3813048 w 4681728"/>
              <a:gd name="connsiteY25" fmla="*/ 557784 h 1280160"/>
              <a:gd name="connsiteX26" fmla="*/ 3922776 w 4681728"/>
              <a:gd name="connsiteY26" fmla="*/ 539496 h 1280160"/>
              <a:gd name="connsiteX27" fmla="*/ 3995928 w 4681728"/>
              <a:gd name="connsiteY27" fmla="*/ 512064 h 1280160"/>
              <a:gd name="connsiteX28" fmla="*/ 4032504 w 4681728"/>
              <a:gd name="connsiteY28" fmla="*/ 493776 h 1280160"/>
              <a:gd name="connsiteX29" fmla="*/ 4078224 w 4681728"/>
              <a:gd name="connsiteY29" fmla="*/ 484632 h 1280160"/>
              <a:gd name="connsiteX30" fmla="*/ 4114800 w 4681728"/>
              <a:gd name="connsiteY30" fmla="*/ 475488 h 1280160"/>
              <a:gd name="connsiteX31" fmla="*/ 4169664 w 4681728"/>
              <a:gd name="connsiteY31" fmla="*/ 438912 h 1280160"/>
              <a:gd name="connsiteX32" fmla="*/ 4251960 w 4681728"/>
              <a:gd name="connsiteY32" fmla="*/ 411480 h 1280160"/>
              <a:gd name="connsiteX33" fmla="*/ 4279392 w 4681728"/>
              <a:gd name="connsiteY33" fmla="*/ 402336 h 1280160"/>
              <a:gd name="connsiteX34" fmla="*/ 4361688 w 4681728"/>
              <a:gd name="connsiteY34" fmla="*/ 384048 h 1280160"/>
              <a:gd name="connsiteX35" fmla="*/ 4443984 w 4681728"/>
              <a:gd name="connsiteY35" fmla="*/ 356616 h 1280160"/>
              <a:gd name="connsiteX36" fmla="*/ 4471416 w 4681728"/>
              <a:gd name="connsiteY36" fmla="*/ 347472 h 1280160"/>
              <a:gd name="connsiteX37" fmla="*/ 4626864 w 4681728"/>
              <a:gd name="connsiteY37" fmla="*/ 329184 h 1280160"/>
              <a:gd name="connsiteX38" fmla="*/ 4636008 w 4681728"/>
              <a:gd name="connsiteY38" fmla="*/ 301752 h 1280160"/>
              <a:gd name="connsiteX39" fmla="*/ 4681728 w 4681728"/>
              <a:gd name="connsiteY39" fmla="*/ 292608 h 1280160"/>
              <a:gd name="connsiteX40" fmla="*/ 4654296 w 4681728"/>
              <a:gd name="connsiteY40" fmla="*/ 0 h 1280160"/>
              <a:gd name="connsiteX41" fmla="*/ 0 w 4681728"/>
              <a:gd name="connsiteY41" fmla="*/ 9144 h 1280160"/>
              <a:gd name="connsiteX0" fmla="*/ 0 w 4681728"/>
              <a:gd name="connsiteY0" fmla="*/ 9144 h 1280160"/>
              <a:gd name="connsiteX1" fmla="*/ 18288 w 4681728"/>
              <a:gd name="connsiteY1" fmla="*/ 1280160 h 1280160"/>
              <a:gd name="connsiteX2" fmla="*/ 2734056 w 4681728"/>
              <a:gd name="connsiteY2" fmla="*/ 1280160 h 1280160"/>
              <a:gd name="connsiteX3" fmla="*/ 2734056 w 4681728"/>
              <a:gd name="connsiteY3" fmla="*/ 1280160 h 1280160"/>
              <a:gd name="connsiteX4" fmla="*/ 2788920 w 4681728"/>
              <a:gd name="connsiteY4" fmla="*/ 1216152 h 1280160"/>
              <a:gd name="connsiteX5" fmla="*/ 2807208 w 4681728"/>
              <a:gd name="connsiteY5" fmla="*/ 1179576 h 1280160"/>
              <a:gd name="connsiteX6" fmla="*/ 2834640 w 4681728"/>
              <a:gd name="connsiteY6" fmla="*/ 1143000 h 1280160"/>
              <a:gd name="connsiteX7" fmla="*/ 2880360 w 4681728"/>
              <a:gd name="connsiteY7" fmla="*/ 1088136 h 1280160"/>
              <a:gd name="connsiteX8" fmla="*/ 2907792 w 4681728"/>
              <a:gd name="connsiteY8" fmla="*/ 1078992 h 1280160"/>
              <a:gd name="connsiteX9" fmla="*/ 2935224 w 4681728"/>
              <a:gd name="connsiteY9" fmla="*/ 1060704 h 1280160"/>
              <a:gd name="connsiteX10" fmla="*/ 2999232 w 4681728"/>
              <a:gd name="connsiteY10" fmla="*/ 1014984 h 1280160"/>
              <a:gd name="connsiteX11" fmla="*/ 3054096 w 4681728"/>
              <a:gd name="connsiteY11" fmla="*/ 978408 h 1280160"/>
              <a:gd name="connsiteX12" fmla="*/ 3108960 w 4681728"/>
              <a:gd name="connsiteY12" fmla="*/ 960120 h 1280160"/>
              <a:gd name="connsiteX13" fmla="*/ 3191256 w 4681728"/>
              <a:gd name="connsiteY13" fmla="*/ 886968 h 1280160"/>
              <a:gd name="connsiteX14" fmla="*/ 3246120 w 4681728"/>
              <a:gd name="connsiteY14" fmla="*/ 859536 h 1280160"/>
              <a:gd name="connsiteX15" fmla="*/ 3300984 w 4681728"/>
              <a:gd name="connsiteY15" fmla="*/ 813816 h 1280160"/>
              <a:gd name="connsiteX16" fmla="*/ 3410712 w 4681728"/>
              <a:gd name="connsiteY16" fmla="*/ 758952 h 1280160"/>
              <a:gd name="connsiteX17" fmla="*/ 3419856 w 4681728"/>
              <a:gd name="connsiteY17" fmla="*/ 731520 h 1280160"/>
              <a:gd name="connsiteX18" fmla="*/ 3483864 w 4681728"/>
              <a:gd name="connsiteY18" fmla="*/ 694944 h 1280160"/>
              <a:gd name="connsiteX19" fmla="*/ 3611880 w 4681728"/>
              <a:gd name="connsiteY19" fmla="*/ 640080 h 1280160"/>
              <a:gd name="connsiteX20" fmla="*/ 3639312 w 4681728"/>
              <a:gd name="connsiteY20" fmla="*/ 630936 h 1280160"/>
              <a:gd name="connsiteX21" fmla="*/ 3712464 w 4681728"/>
              <a:gd name="connsiteY21" fmla="*/ 612648 h 1280160"/>
              <a:gd name="connsiteX22" fmla="*/ 3739896 w 4681728"/>
              <a:gd name="connsiteY22" fmla="*/ 594360 h 1280160"/>
              <a:gd name="connsiteX23" fmla="*/ 3767328 w 4681728"/>
              <a:gd name="connsiteY23" fmla="*/ 566928 h 1280160"/>
              <a:gd name="connsiteX24" fmla="*/ 3813048 w 4681728"/>
              <a:gd name="connsiteY24" fmla="*/ 557784 h 1280160"/>
              <a:gd name="connsiteX25" fmla="*/ 3922776 w 4681728"/>
              <a:gd name="connsiteY25" fmla="*/ 539496 h 1280160"/>
              <a:gd name="connsiteX26" fmla="*/ 3995928 w 4681728"/>
              <a:gd name="connsiteY26" fmla="*/ 512064 h 1280160"/>
              <a:gd name="connsiteX27" fmla="*/ 4032504 w 4681728"/>
              <a:gd name="connsiteY27" fmla="*/ 493776 h 1280160"/>
              <a:gd name="connsiteX28" fmla="*/ 4078224 w 4681728"/>
              <a:gd name="connsiteY28" fmla="*/ 484632 h 1280160"/>
              <a:gd name="connsiteX29" fmla="*/ 4114800 w 4681728"/>
              <a:gd name="connsiteY29" fmla="*/ 475488 h 1280160"/>
              <a:gd name="connsiteX30" fmla="*/ 4169664 w 4681728"/>
              <a:gd name="connsiteY30" fmla="*/ 438912 h 1280160"/>
              <a:gd name="connsiteX31" fmla="*/ 4251960 w 4681728"/>
              <a:gd name="connsiteY31" fmla="*/ 411480 h 1280160"/>
              <a:gd name="connsiteX32" fmla="*/ 4279392 w 4681728"/>
              <a:gd name="connsiteY32" fmla="*/ 402336 h 1280160"/>
              <a:gd name="connsiteX33" fmla="*/ 4361688 w 4681728"/>
              <a:gd name="connsiteY33" fmla="*/ 384048 h 1280160"/>
              <a:gd name="connsiteX34" fmla="*/ 4443984 w 4681728"/>
              <a:gd name="connsiteY34" fmla="*/ 356616 h 1280160"/>
              <a:gd name="connsiteX35" fmla="*/ 4471416 w 4681728"/>
              <a:gd name="connsiteY35" fmla="*/ 347472 h 1280160"/>
              <a:gd name="connsiteX36" fmla="*/ 4626864 w 4681728"/>
              <a:gd name="connsiteY36" fmla="*/ 329184 h 1280160"/>
              <a:gd name="connsiteX37" fmla="*/ 4636008 w 4681728"/>
              <a:gd name="connsiteY37" fmla="*/ 301752 h 1280160"/>
              <a:gd name="connsiteX38" fmla="*/ 4681728 w 4681728"/>
              <a:gd name="connsiteY38" fmla="*/ 292608 h 1280160"/>
              <a:gd name="connsiteX39" fmla="*/ 4654296 w 4681728"/>
              <a:gd name="connsiteY39" fmla="*/ 0 h 1280160"/>
              <a:gd name="connsiteX40" fmla="*/ 0 w 4681728"/>
              <a:gd name="connsiteY40" fmla="*/ 9144 h 1280160"/>
              <a:gd name="connsiteX0" fmla="*/ 0 w 4681728"/>
              <a:gd name="connsiteY0" fmla="*/ 9144 h 1280160"/>
              <a:gd name="connsiteX1" fmla="*/ 18288 w 4681728"/>
              <a:gd name="connsiteY1" fmla="*/ 1280160 h 1280160"/>
              <a:gd name="connsiteX2" fmla="*/ 2734056 w 4681728"/>
              <a:gd name="connsiteY2" fmla="*/ 1280160 h 1280160"/>
              <a:gd name="connsiteX3" fmla="*/ 2734056 w 4681728"/>
              <a:gd name="connsiteY3" fmla="*/ 1280160 h 1280160"/>
              <a:gd name="connsiteX4" fmla="*/ 2788920 w 4681728"/>
              <a:gd name="connsiteY4" fmla="*/ 1216152 h 1280160"/>
              <a:gd name="connsiteX5" fmla="*/ 2807208 w 4681728"/>
              <a:gd name="connsiteY5" fmla="*/ 1179576 h 1280160"/>
              <a:gd name="connsiteX6" fmla="*/ 2834640 w 4681728"/>
              <a:gd name="connsiteY6" fmla="*/ 1143000 h 1280160"/>
              <a:gd name="connsiteX7" fmla="*/ 2880360 w 4681728"/>
              <a:gd name="connsiteY7" fmla="*/ 1088136 h 1280160"/>
              <a:gd name="connsiteX8" fmla="*/ 2907792 w 4681728"/>
              <a:gd name="connsiteY8" fmla="*/ 1078992 h 1280160"/>
              <a:gd name="connsiteX9" fmla="*/ 2935224 w 4681728"/>
              <a:gd name="connsiteY9" fmla="*/ 1060704 h 1280160"/>
              <a:gd name="connsiteX10" fmla="*/ 2999232 w 4681728"/>
              <a:gd name="connsiteY10" fmla="*/ 1014984 h 1280160"/>
              <a:gd name="connsiteX11" fmla="*/ 3054096 w 4681728"/>
              <a:gd name="connsiteY11" fmla="*/ 978408 h 1280160"/>
              <a:gd name="connsiteX12" fmla="*/ 3108960 w 4681728"/>
              <a:gd name="connsiteY12" fmla="*/ 960120 h 1280160"/>
              <a:gd name="connsiteX13" fmla="*/ 3191256 w 4681728"/>
              <a:gd name="connsiteY13" fmla="*/ 886968 h 1280160"/>
              <a:gd name="connsiteX14" fmla="*/ 3246120 w 4681728"/>
              <a:gd name="connsiteY14" fmla="*/ 859536 h 1280160"/>
              <a:gd name="connsiteX15" fmla="*/ 3300984 w 4681728"/>
              <a:gd name="connsiteY15" fmla="*/ 813816 h 1280160"/>
              <a:gd name="connsiteX16" fmla="*/ 3410712 w 4681728"/>
              <a:gd name="connsiteY16" fmla="*/ 758952 h 1280160"/>
              <a:gd name="connsiteX17" fmla="*/ 3419856 w 4681728"/>
              <a:gd name="connsiteY17" fmla="*/ 731520 h 1280160"/>
              <a:gd name="connsiteX18" fmla="*/ 3483864 w 4681728"/>
              <a:gd name="connsiteY18" fmla="*/ 694944 h 1280160"/>
              <a:gd name="connsiteX19" fmla="*/ 3611880 w 4681728"/>
              <a:gd name="connsiteY19" fmla="*/ 640080 h 1280160"/>
              <a:gd name="connsiteX20" fmla="*/ 3712464 w 4681728"/>
              <a:gd name="connsiteY20" fmla="*/ 612648 h 1280160"/>
              <a:gd name="connsiteX21" fmla="*/ 3739896 w 4681728"/>
              <a:gd name="connsiteY21" fmla="*/ 594360 h 1280160"/>
              <a:gd name="connsiteX22" fmla="*/ 3767328 w 4681728"/>
              <a:gd name="connsiteY22" fmla="*/ 566928 h 1280160"/>
              <a:gd name="connsiteX23" fmla="*/ 3813048 w 4681728"/>
              <a:gd name="connsiteY23" fmla="*/ 557784 h 1280160"/>
              <a:gd name="connsiteX24" fmla="*/ 3922776 w 4681728"/>
              <a:gd name="connsiteY24" fmla="*/ 539496 h 1280160"/>
              <a:gd name="connsiteX25" fmla="*/ 3995928 w 4681728"/>
              <a:gd name="connsiteY25" fmla="*/ 512064 h 1280160"/>
              <a:gd name="connsiteX26" fmla="*/ 4032504 w 4681728"/>
              <a:gd name="connsiteY26" fmla="*/ 493776 h 1280160"/>
              <a:gd name="connsiteX27" fmla="*/ 4078224 w 4681728"/>
              <a:gd name="connsiteY27" fmla="*/ 484632 h 1280160"/>
              <a:gd name="connsiteX28" fmla="*/ 4114800 w 4681728"/>
              <a:gd name="connsiteY28" fmla="*/ 475488 h 1280160"/>
              <a:gd name="connsiteX29" fmla="*/ 4169664 w 4681728"/>
              <a:gd name="connsiteY29" fmla="*/ 438912 h 1280160"/>
              <a:gd name="connsiteX30" fmla="*/ 4251960 w 4681728"/>
              <a:gd name="connsiteY30" fmla="*/ 411480 h 1280160"/>
              <a:gd name="connsiteX31" fmla="*/ 4279392 w 4681728"/>
              <a:gd name="connsiteY31" fmla="*/ 402336 h 1280160"/>
              <a:gd name="connsiteX32" fmla="*/ 4361688 w 4681728"/>
              <a:gd name="connsiteY32" fmla="*/ 384048 h 1280160"/>
              <a:gd name="connsiteX33" fmla="*/ 4443984 w 4681728"/>
              <a:gd name="connsiteY33" fmla="*/ 356616 h 1280160"/>
              <a:gd name="connsiteX34" fmla="*/ 4471416 w 4681728"/>
              <a:gd name="connsiteY34" fmla="*/ 347472 h 1280160"/>
              <a:gd name="connsiteX35" fmla="*/ 4626864 w 4681728"/>
              <a:gd name="connsiteY35" fmla="*/ 329184 h 1280160"/>
              <a:gd name="connsiteX36" fmla="*/ 4636008 w 4681728"/>
              <a:gd name="connsiteY36" fmla="*/ 301752 h 1280160"/>
              <a:gd name="connsiteX37" fmla="*/ 4681728 w 4681728"/>
              <a:gd name="connsiteY37" fmla="*/ 292608 h 1280160"/>
              <a:gd name="connsiteX38" fmla="*/ 4654296 w 4681728"/>
              <a:gd name="connsiteY38" fmla="*/ 0 h 1280160"/>
              <a:gd name="connsiteX39" fmla="*/ 0 w 4681728"/>
              <a:gd name="connsiteY39" fmla="*/ 9144 h 1280160"/>
              <a:gd name="connsiteX0" fmla="*/ 0 w 4681728"/>
              <a:gd name="connsiteY0" fmla="*/ 9144 h 1280160"/>
              <a:gd name="connsiteX1" fmla="*/ 18288 w 4681728"/>
              <a:gd name="connsiteY1" fmla="*/ 1280160 h 1280160"/>
              <a:gd name="connsiteX2" fmla="*/ 2734056 w 4681728"/>
              <a:gd name="connsiteY2" fmla="*/ 1280160 h 1280160"/>
              <a:gd name="connsiteX3" fmla="*/ 2734056 w 4681728"/>
              <a:gd name="connsiteY3" fmla="*/ 1280160 h 1280160"/>
              <a:gd name="connsiteX4" fmla="*/ 2788920 w 4681728"/>
              <a:gd name="connsiteY4" fmla="*/ 1216152 h 1280160"/>
              <a:gd name="connsiteX5" fmla="*/ 2807208 w 4681728"/>
              <a:gd name="connsiteY5" fmla="*/ 1179576 h 1280160"/>
              <a:gd name="connsiteX6" fmla="*/ 2834640 w 4681728"/>
              <a:gd name="connsiteY6" fmla="*/ 1143000 h 1280160"/>
              <a:gd name="connsiteX7" fmla="*/ 2880360 w 4681728"/>
              <a:gd name="connsiteY7" fmla="*/ 1088136 h 1280160"/>
              <a:gd name="connsiteX8" fmla="*/ 2907792 w 4681728"/>
              <a:gd name="connsiteY8" fmla="*/ 1078992 h 1280160"/>
              <a:gd name="connsiteX9" fmla="*/ 2935224 w 4681728"/>
              <a:gd name="connsiteY9" fmla="*/ 1060704 h 1280160"/>
              <a:gd name="connsiteX10" fmla="*/ 2999232 w 4681728"/>
              <a:gd name="connsiteY10" fmla="*/ 1014984 h 1280160"/>
              <a:gd name="connsiteX11" fmla="*/ 3054096 w 4681728"/>
              <a:gd name="connsiteY11" fmla="*/ 978408 h 1280160"/>
              <a:gd name="connsiteX12" fmla="*/ 3108960 w 4681728"/>
              <a:gd name="connsiteY12" fmla="*/ 960120 h 1280160"/>
              <a:gd name="connsiteX13" fmla="*/ 3191256 w 4681728"/>
              <a:gd name="connsiteY13" fmla="*/ 886968 h 1280160"/>
              <a:gd name="connsiteX14" fmla="*/ 3246120 w 4681728"/>
              <a:gd name="connsiteY14" fmla="*/ 859536 h 1280160"/>
              <a:gd name="connsiteX15" fmla="*/ 3300984 w 4681728"/>
              <a:gd name="connsiteY15" fmla="*/ 813816 h 1280160"/>
              <a:gd name="connsiteX16" fmla="*/ 3410712 w 4681728"/>
              <a:gd name="connsiteY16" fmla="*/ 758952 h 1280160"/>
              <a:gd name="connsiteX17" fmla="*/ 3419856 w 4681728"/>
              <a:gd name="connsiteY17" fmla="*/ 731520 h 1280160"/>
              <a:gd name="connsiteX18" fmla="*/ 3483864 w 4681728"/>
              <a:gd name="connsiteY18" fmla="*/ 694944 h 1280160"/>
              <a:gd name="connsiteX19" fmla="*/ 3611880 w 4681728"/>
              <a:gd name="connsiteY19" fmla="*/ 640080 h 1280160"/>
              <a:gd name="connsiteX20" fmla="*/ 3712464 w 4681728"/>
              <a:gd name="connsiteY20" fmla="*/ 612648 h 1280160"/>
              <a:gd name="connsiteX21" fmla="*/ 3739896 w 4681728"/>
              <a:gd name="connsiteY21" fmla="*/ 594360 h 1280160"/>
              <a:gd name="connsiteX22" fmla="*/ 3767328 w 4681728"/>
              <a:gd name="connsiteY22" fmla="*/ 566928 h 1280160"/>
              <a:gd name="connsiteX23" fmla="*/ 3922776 w 4681728"/>
              <a:gd name="connsiteY23" fmla="*/ 539496 h 1280160"/>
              <a:gd name="connsiteX24" fmla="*/ 3995928 w 4681728"/>
              <a:gd name="connsiteY24" fmla="*/ 512064 h 1280160"/>
              <a:gd name="connsiteX25" fmla="*/ 4032504 w 4681728"/>
              <a:gd name="connsiteY25" fmla="*/ 493776 h 1280160"/>
              <a:gd name="connsiteX26" fmla="*/ 4078224 w 4681728"/>
              <a:gd name="connsiteY26" fmla="*/ 484632 h 1280160"/>
              <a:gd name="connsiteX27" fmla="*/ 4114800 w 4681728"/>
              <a:gd name="connsiteY27" fmla="*/ 475488 h 1280160"/>
              <a:gd name="connsiteX28" fmla="*/ 4169664 w 4681728"/>
              <a:gd name="connsiteY28" fmla="*/ 438912 h 1280160"/>
              <a:gd name="connsiteX29" fmla="*/ 4251960 w 4681728"/>
              <a:gd name="connsiteY29" fmla="*/ 411480 h 1280160"/>
              <a:gd name="connsiteX30" fmla="*/ 4279392 w 4681728"/>
              <a:gd name="connsiteY30" fmla="*/ 402336 h 1280160"/>
              <a:gd name="connsiteX31" fmla="*/ 4361688 w 4681728"/>
              <a:gd name="connsiteY31" fmla="*/ 384048 h 1280160"/>
              <a:gd name="connsiteX32" fmla="*/ 4443984 w 4681728"/>
              <a:gd name="connsiteY32" fmla="*/ 356616 h 1280160"/>
              <a:gd name="connsiteX33" fmla="*/ 4471416 w 4681728"/>
              <a:gd name="connsiteY33" fmla="*/ 347472 h 1280160"/>
              <a:gd name="connsiteX34" fmla="*/ 4626864 w 4681728"/>
              <a:gd name="connsiteY34" fmla="*/ 329184 h 1280160"/>
              <a:gd name="connsiteX35" fmla="*/ 4636008 w 4681728"/>
              <a:gd name="connsiteY35" fmla="*/ 301752 h 1280160"/>
              <a:gd name="connsiteX36" fmla="*/ 4681728 w 4681728"/>
              <a:gd name="connsiteY36" fmla="*/ 292608 h 1280160"/>
              <a:gd name="connsiteX37" fmla="*/ 4654296 w 4681728"/>
              <a:gd name="connsiteY37" fmla="*/ 0 h 1280160"/>
              <a:gd name="connsiteX38" fmla="*/ 0 w 4681728"/>
              <a:gd name="connsiteY38" fmla="*/ 9144 h 1280160"/>
              <a:gd name="connsiteX0" fmla="*/ 0 w 4681728"/>
              <a:gd name="connsiteY0" fmla="*/ 9144 h 1280160"/>
              <a:gd name="connsiteX1" fmla="*/ 18288 w 4681728"/>
              <a:gd name="connsiteY1" fmla="*/ 1280160 h 1280160"/>
              <a:gd name="connsiteX2" fmla="*/ 2734056 w 4681728"/>
              <a:gd name="connsiteY2" fmla="*/ 1280160 h 1280160"/>
              <a:gd name="connsiteX3" fmla="*/ 2734056 w 4681728"/>
              <a:gd name="connsiteY3" fmla="*/ 1280160 h 1280160"/>
              <a:gd name="connsiteX4" fmla="*/ 2788920 w 4681728"/>
              <a:gd name="connsiteY4" fmla="*/ 1216152 h 1280160"/>
              <a:gd name="connsiteX5" fmla="*/ 2807208 w 4681728"/>
              <a:gd name="connsiteY5" fmla="*/ 1179576 h 1280160"/>
              <a:gd name="connsiteX6" fmla="*/ 2834640 w 4681728"/>
              <a:gd name="connsiteY6" fmla="*/ 1143000 h 1280160"/>
              <a:gd name="connsiteX7" fmla="*/ 2880360 w 4681728"/>
              <a:gd name="connsiteY7" fmla="*/ 1088136 h 1280160"/>
              <a:gd name="connsiteX8" fmla="*/ 2907792 w 4681728"/>
              <a:gd name="connsiteY8" fmla="*/ 1078992 h 1280160"/>
              <a:gd name="connsiteX9" fmla="*/ 2935224 w 4681728"/>
              <a:gd name="connsiteY9" fmla="*/ 1060704 h 1280160"/>
              <a:gd name="connsiteX10" fmla="*/ 2999232 w 4681728"/>
              <a:gd name="connsiteY10" fmla="*/ 1014984 h 1280160"/>
              <a:gd name="connsiteX11" fmla="*/ 3054096 w 4681728"/>
              <a:gd name="connsiteY11" fmla="*/ 978408 h 1280160"/>
              <a:gd name="connsiteX12" fmla="*/ 3108960 w 4681728"/>
              <a:gd name="connsiteY12" fmla="*/ 960120 h 1280160"/>
              <a:gd name="connsiteX13" fmla="*/ 3191256 w 4681728"/>
              <a:gd name="connsiteY13" fmla="*/ 886968 h 1280160"/>
              <a:gd name="connsiteX14" fmla="*/ 3246120 w 4681728"/>
              <a:gd name="connsiteY14" fmla="*/ 859536 h 1280160"/>
              <a:gd name="connsiteX15" fmla="*/ 3300984 w 4681728"/>
              <a:gd name="connsiteY15" fmla="*/ 813816 h 1280160"/>
              <a:gd name="connsiteX16" fmla="*/ 3410712 w 4681728"/>
              <a:gd name="connsiteY16" fmla="*/ 758952 h 1280160"/>
              <a:gd name="connsiteX17" fmla="*/ 3419856 w 4681728"/>
              <a:gd name="connsiteY17" fmla="*/ 731520 h 1280160"/>
              <a:gd name="connsiteX18" fmla="*/ 3611880 w 4681728"/>
              <a:gd name="connsiteY18" fmla="*/ 640080 h 1280160"/>
              <a:gd name="connsiteX19" fmla="*/ 3712464 w 4681728"/>
              <a:gd name="connsiteY19" fmla="*/ 612648 h 1280160"/>
              <a:gd name="connsiteX20" fmla="*/ 3739896 w 4681728"/>
              <a:gd name="connsiteY20" fmla="*/ 594360 h 1280160"/>
              <a:gd name="connsiteX21" fmla="*/ 3767328 w 4681728"/>
              <a:gd name="connsiteY21" fmla="*/ 566928 h 1280160"/>
              <a:gd name="connsiteX22" fmla="*/ 3922776 w 4681728"/>
              <a:gd name="connsiteY22" fmla="*/ 539496 h 1280160"/>
              <a:gd name="connsiteX23" fmla="*/ 3995928 w 4681728"/>
              <a:gd name="connsiteY23" fmla="*/ 512064 h 1280160"/>
              <a:gd name="connsiteX24" fmla="*/ 4032504 w 4681728"/>
              <a:gd name="connsiteY24" fmla="*/ 493776 h 1280160"/>
              <a:gd name="connsiteX25" fmla="*/ 4078224 w 4681728"/>
              <a:gd name="connsiteY25" fmla="*/ 484632 h 1280160"/>
              <a:gd name="connsiteX26" fmla="*/ 4114800 w 4681728"/>
              <a:gd name="connsiteY26" fmla="*/ 475488 h 1280160"/>
              <a:gd name="connsiteX27" fmla="*/ 4169664 w 4681728"/>
              <a:gd name="connsiteY27" fmla="*/ 438912 h 1280160"/>
              <a:gd name="connsiteX28" fmla="*/ 4251960 w 4681728"/>
              <a:gd name="connsiteY28" fmla="*/ 411480 h 1280160"/>
              <a:gd name="connsiteX29" fmla="*/ 4279392 w 4681728"/>
              <a:gd name="connsiteY29" fmla="*/ 402336 h 1280160"/>
              <a:gd name="connsiteX30" fmla="*/ 4361688 w 4681728"/>
              <a:gd name="connsiteY30" fmla="*/ 384048 h 1280160"/>
              <a:gd name="connsiteX31" fmla="*/ 4443984 w 4681728"/>
              <a:gd name="connsiteY31" fmla="*/ 356616 h 1280160"/>
              <a:gd name="connsiteX32" fmla="*/ 4471416 w 4681728"/>
              <a:gd name="connsiteY32" fmla="*/ 347472 h 1280160"/>
              <a:gd name="connsiteX33" fmla="*/ 4626864 w 4681728"/>
              <a:gd name="connsiteY33" fmla="*/ 329184 h 1280160"/>
              <a:gd name="connsiteX34" fmla="*/ 4636008 w 4681728"/>
              <a:gd name="connsiteY34" fmla="*/ 301752 h 1280160"/>
              <a:gd name="connsiteX35" fmla="*/ 4681728 w 4681728"/>
              <a:gd name="connsiteY35" fmla="*/ 292608 h 1280160"/>
              <a:gd name="connsiteX36" fmla="*/ 4654296 w 4681728"/>
              <a:gd name="connsiteY36" fmla="*/ 0 h 1280160"/>
              <a:gd name="connsiteX37" fmla="*/ 0 w 4681728"/>
              <a:gd name="connsiteY37" fmla="*/ 9144 h 1280160"/>
              <a:gd name="connsiteX0" fmla="*/ 0 w 4681728"/>
              <a:gd name="connsiteY0" fmla="*/ 9144 h 1280160"/>
              <a:gd name="connsiteX1" fmla="*/ 18288 w 4681728"/>
              <a:gd name="connsiteY1" fmla="*/ 1280160 h 1280160"/>
              <a:gd name="connsiteX2" fmla="*/ 2734056 w 4681728"/>
              <a:gd name="connsiteY2" fmla="*/ 1280160 h 1280160"/>
              <a:gd name="connsiteX3" fmla="*/ 2734056 w 4681728"/>
              <a:gd name="connsiteY3" fmla="*/ 1280160 h 1280160"/>
              <a:gd name="connsiteX4" fmla="*/ 2788920 w 4681728"/>
              <a:gd name="connsiteY4" fmla="*/ 1216152 h 1280160"/>
              <a:gd name="connsiteX5" fmla="*/ 2807208 w 4681728"/>
              <a:gd name="connsiteY5" fmla="*/ 1179576 h 1280160"/>
              <a:gd name="connsiteX6" fmla="*/ 2834640 w 4681728"/>
              <a:gd name="connsiteY6" fmla="*/ 1143000 h 1280160"/>
              <a:gd name="connsiteX7" fmla="*/ 2880360 w 4681728"/>
              <a:gd name="connsiteY7" fmla="*/ 1088136 h 1280160"/>
              <a:gd name="connsiteX8" fmla="*/ 2907792 w 4681728"/>
              <a:gd name="connsiteY8" fmla="*/ 1078992 h 1280160"/>
              <a:gd name="connsiteX9" fmla="*/ 2935224 w 4681728"/>
              <a:gd name="connsiteY9" fmla="*/ 1060704 h 1280160"/>
              <a:gd name="connsiteX10" fmla="*/ 2999232 w 4681728"/>
              <a:gd name="connsiteY10" fmla="*/ 1014984 h 1280160"/>
              <a:gd name="connsiteX11" fmla="*/ 3054096 w 4681728"/>
              <a:gd name="connsiteY11" fmla="*/ 978408 h 1280160"/>
              <a:gd name="connsiteX12" fmla="*/ 3108960 w 4681728"/>
              <a:gd name="connsiteY12" fmla="*/ 960120 h 1280160"/>
              <a:gd name="connsiteX13" fmla="*/ 3191256 w 4681728"/>
              <a:gd name="connsiteY13" fmla="*/ 886968 h 1280160"/>
              <a:gd name="connsiteX14" fmla="*/ 3246120 w 4681728"/>
              <a:gd name="connsiteY14" fmla="*/ 859536 h 1280160"/>
              <a:gd name="connsiteX15" fmla="*/ 3300984 w 4681728"/>
              <a:gd name="connsiteY15" fmla="*/ 813816 h 1280160"/>
              <a:gd name="connsiteX16" fmla="*/ 3410712 w 4681728"/>
              <a:gd name="connsiteY16" fmla="*/ 758952 h 1280160"/>
              <a:gd name="connsiteX17" fmla="*/ 3419856 w 4681728"/>
              <a:gd name="connsiteY17" fmla="*/ 731520 h 1280160"/>
              <a:gd name="connsiteX18" fmla="*/ 3611880 w 4681728"/>
              <a:gd name="connsiteY18" fmla="*/ 640080 h 1280160"/>
              <a:gd name="connsiteX19" fmla="*/ 3712464 w 4681728"/>
              <a:gd name="connsiteY19" fmla="*/ 612648 h 1280160"/>
              <a:gd name="connsiteX20" fmla="*/ 3739896 w 4681728"/>
              <a:gd name="connsiteY20" fmla="*/ 594360 h 1280160"/>
              <a:gd name="connsiteX21" fmla="*/ 3922776 w 4681728"/>
              <a:gd name="connsiteY21" fmla="*/ 539496 h 1280160"/>
              <a:gd name="connsiteX22" fmla="*/ 3995928 w 4681728"/>
              <a:gd name="connsiteY22" fmla="*/ 512064 h 1280160"/>
              <a:gd name="connsiteX23" fmla="*/ 4032504 w 4681728"/>
              <a:gd name="connsiteY23" fmla="*/ 493776 h 1280160"/>
              <a:gd name="connsiteX24" fmla="*/ 4078224 w 4681728"/>
              <a:gd name="connsiteY24" fmla="*/ 484632 h 1280160"/>
              <a:gd name="connsiteX25" fmla="*/ 4114800 w 4681728"/>
              <a:gd name="connsiteY25" fmla="*/ 475488 h 1280160"/>
              <a:gd name="connsiteX26" fmla="*/ 4169664 w 4681728"/>
              <a:gd name="connsiteY26" fmla="*/ 438912 h 1280160"/>
              <a:gd name="connsiteX27" fmla="*/ 4251960 w 4681728"/>
              <a:gd name="connsiteY27" fmla="*/ 411480 h 1280160"/>
              <a:gd name="connsiteX28" fmla="*/ 4279392 w 4681728"/>
              <a:gd name="connsiteY28" fmla="*/ 402336 h 1280160"/>
              <a:gd name="connsiteX29" fmla="*/ 4361688 w 4681728"/>
              <a:gd name="connsiteY29" fmla="*/ 384048 h 1280160"/>
              <a:gd name="connsiteX30" fmla="*/ 4443984 w 4681728"/>
              <a:gd name="connsiteY30" fmla="*/ 356616 h 1280160"/>
              <a:gd name="connsiteX31" fmla="*/ 4471416 w 4681728"/>
              <a:gd name="connsiteY31" fmla="*/ 347472 h 1280160"/>
              <a:gd name="connsiteX32" fmla="*/ 4626864 w 4681728"/>
              <a:gd name="connsiteY32" fmla="*/ 329184 h 1280160"/>
              <a:gd name="connsiteX33" fmla="*/ 4636008 w 4681728"/>
              <a:gd name="connsiteY33" fmla="*/ 301752 h 1280160"/>
              <a:gd name="connsiteX34" fmla="*/ 4681728 w 4681728"/>
              <a:gd name="connsiteY34" fmla="*/ 292608 h 1280160"/>
              <a:gd name="connsiteX35" fmla="*/ 4654296 w 4681728"/>
              <a:gd name="connsiteY35" fmla="*/ 0 h 1280160"/>
              <a:gd name="connsiteX36" fmla="*/ 0 w 4681728"/>
              <a:gd name="connsiteY36" fmla="*/ 9144 h 1280160"/>
              <a:gd name="connsiteX0" fmla="*/ 0 w 4681728"/>
              <a:gd name="connsiteY0" fmla="*/ 9144 h 1280160"/>
              <a:gd name="connsiteX1" fmla="*/ 18288 w 4681728"/>
              <a:gd name="connsiteY1" fmla="*/ 1280160 h 1280160"/>
              <a:gd name="connsiteX2" fmla="*/ 2734056 w 4681728"/>
              <a:gd name="connsiteY2" fmla="*/ 1280160 h 1280160"/>
              <a:gd name="connsiteX3" fmla="*/ 2734056 w 4681728"/>
              <a:gd name="connsiteY3" fmla="*/ 1280160 h 1280160"/>
              <a:gd name="connsiteX4" fmla="*/ 2788920 w 4681728"/>
              <a:gd name="connsiteY4" fmla="*/ 1216152 h 1280160"/>
              <a:gd name="connsiteX5" fmla="*/ 2807208 w 4681728"/>
              <a:gd name="connsiteY5" fmla="*/ 1179576 h 1280160"/>
              <a:gd name="connsiteX6" fmla="*/ 2834640 w 4681728"/>
              <a:gd name="connsiteY6" fmla="*/ 1143000 h 1280160"/>
              <a:gd name="connsiteX7" fmla="*/ 2880360 w 4681728"/>
              <a:gd name="connsiteY7" fmla="*/ 1088136 h 1280160"/>
              <a:gd name="connsiteX8" fmla="*/ 2907792 w 4681728"/>
              <a:gd name="connsiteY8" fmla="*/ 1078992 h 1280160"/>
              <a:gd name="connsiteX9" fmla="*/ 2935224 w 4681728"/>
              <a:gd name="connsiteY9" fmla="*/ 1060704 h 1280160"/>
              <a:gd name="connsiteX10" fmla="*/ 2999232 w 4681728"/>
              <a:gd name="connsiteY10" fmla="*/ 1014984 h 1280160"/>
              <a:gd name="connsiteX11" fmla="*/ 3054096 w 4681728"/>
              <a:gd name="connsiteY11" fmla="*/ 978408 h 1280160"/>
              <a:gd name="connsiteX12" fmla="*/ 3108960 w 4681728"/>
              <a:gd name="connsiteY12" fmla="*/ 960120 h 1280160"/>
              <a:gd name="connsiteX13" fmla="*/ 3191256 w 4681728"/>
              <a:gd name="connsiteY13" fmla="*/ 886968 h 1280160"/>
              <a:gd name="connsiteX14" fmla="*/ 3246120 w 4681728"/>
              <a:gd name="connsiteY14" fmla="*/ 859536 h 1280160"/>
              <a:gd name="connsiteX15" fmla="*/ 3300984 w 4681728"/>
              <a:gd name="connsiteY15" fmla="*/ 813816 h 1280160"/>
              <a:gd name="connsiteX16" fmla="*/ 3410712 w 4681728"/>
              <a:gd name="connsiteY16" fmla="*/ 758952 h 1280160"/>
              <a:gd name="connsiteX17" fmla="*/ 3419856 w 4681728"/>
              <a:gd name="connsiteY17" fmla="*/ 731520 h 1280160"/>
              <a:gd name="connsiteX18" fmla="*/ 3611880 w 4681728"/>
              <a:gd name="connsiteY18" fmla="*/ 640080 h 1280160"/>
              <a:gd name="connsiteX19" fmla="*/ 3712464 w 4681728"/>
              <a:gd name="connsiteY19" fmla="*/ 612648 h 1280160"/>
              <a:gd name="connsiteX20" fmla="*/ 3739896 w 4681728"/>
              <a:gd name="connsiteY20" fmla="*/ 594360 h 1280160"/>
              <a:gd name="connsiteX21" fmla="*/ 3922776 w 4681728"/>
              <a:gd name="connsiteY21" fmla="*/ 539496 h 1280160"/>
              <a:gd name="connsiteX22" fmla="*/ 3995928 w 4681728"/>
              <a:gd name="connsiteY22" fmla="*/ 512064 h 1280160"/>
              <a:gd name="connsiteX23" fmla="*/ 4078224 w 4681728"/>
              <a:gd name="connsiteY23" fmla="*/ 484632 h 1280160"/>
              <a:gd name="connsiteX24" fmla="*/ 4114800 w 4681728"/>
              <a:gd name="connsiteY24" fmla="*/ 475488 h 1280160"/>
              <a:gd name="connsiteX25" fmla="*/ 4169664 w 4681728"/>
              <a:gd name="connsiteY25" fmla="*/ 438912 h 1280160"/>
              <a:gd name="connsiteX26" fmla="*/ 4251960 w 4681728"/>
              <a:gd name="connsiteY26" fmla="*/ 411480 h 1280160"/>
              <a:gd name="connsiteX27" fmla="*/ 4279392 w 4681728"/>
              <a:gd name="connsiteY27" fmla="*/ 402336 h 1280160"/>
              <a:gd name="connsiteX28" fmla="*/ 4361688 w 4681728"/>
              <a:gd name="connsiteY28" fmla="*/ 384048 h 1280160"/>
              <a:gd name="connsiteX29" fmla="*/ 4443984 w 4681728"/>
              <a:gd name="connsiteY29" fmla="*/ 356616 h 1280160"/>
              <a:gd name="connsiteX30" fmla="*/ 4471416 w 4681728"/>
              <a:gd name="connsiteY30" fmla="*/ 347472 h 1280160"/>
              <a:gd name="connsiteX31" fmla="*/ 4626864 w 4681728"/>
              <a:gd name="connsiteY31" fmla="*/ 329184 h 1280160"/>
              <a:gd name="connsiteX32" fmla="*/ 4636008 w 4681728"/>
              <a:gd name="connsiteY32" fmla="*/ 301752 h 1280160"/>
              <a:gd name="connsiteX33" fmla="*/ 4681728 w 4681728"/>
              <a:gd name="connsiteY33" fmla="*/ 292608 h 1280160"/>
              <a:gd name="connsiteX34" fmla="*/ 4654296 w 4681728"/>
              <a:gd name="connsiteY34" fmla="*/ 0 h 1280160"/>
              <a:gd name="connsiteX35" fmla="*/ 0 w 4681728"/>
              <a:gd name="connsiteY35" fmla="*/ 9144 h 1280160"/>
              <a:gd name="connsiteX0" fmla="*/ 0 w 4681728"/>
              <a:gd name="connsiteY0" fmla="*/ 9144 h 1280160"/>
              <a:gd name="connsiteX1" fmla="*/ 18288 w 4681728"/>
              <a:gd name="connsiteY1" fmla="*/ 1280160 h 1280160"/>
              <a:gd name="connsiteX2" fmla="*/ 2734056 w 4681728"/>
              <a:gd name="connsiteY2" fmla="*/ 1280160 h 1280160"/>
              <a:gd name="connsiteX3" fmla="*/ 2734056 w 4681728"/>
              <a:gd name="connsiteY3" fmla="*/ 1280160 h 1280160"/>
              <a:gd name="connsiteX4" fmla="*/ 2788920 w 4681728"/>
              <a:gd name="connsiteY4" fmla="*/ 1216152 h 1280160"/>
              <a:gd name="connsiteX5" fmla="*/ 2807208 w 4681728"/>
              <a:gd name="connsiteY5" fmla="*/ 1179576 h 1280160"/>
              <a:gd name="connsiteX6" fmla="*/ 2834640 w 4681728"/>
              <a:gd name="connsiteY6" fmla="*/ 1143000 h 1280160"/>
              <a:gd name="connsiteX7" fmla="*/ 2880360 w 4681728"/>
              <a:gd name="connsiteY7" fmla="*/ 1088136 h 1280160"/>
              <a:gd name="connsiteX8" fmla="*/ 2907792 w 4681728"/>
              <a:gd name="connsiteY8" fmla="*/ 1078992 h 1280160"/>
              <a:gd name="connsiteX9" fmla="*/ 2935224 w 4681728"/>
              <a:gd name="connsiteY9" fmla="*/ 1060704 h 1280160"/>
              <a:gd name="connsiteX10" fmla="*/ 2999232 w 4681728"/>
              <a:gd name="connsiteY10" fmla="*/ 1014984 h 1280160"/>
              <a:gd name="connsiteX11" fmla="*/ 3108960 w 4681728"/>
              <a:gd name="connsiteY11" fmla="*/ 960120 h 1280160"/>
              <a:gd name="connsiteX12" fmla="*/ 3191256 w 4681728"/>
              <a:gd name="connsiteY12" fmla="*/ 886968 h 1280160"/>
              <a:gd name="connsiteX13" fmla="*/ 3246120 w 4681728"/>
              <a:gd name="connsiteY13" fmla="*/ 859536 h 1280160"/>
              <a:gd name="connsiteX14" fmla="*/ 3300984 w 4681728"/>
              <a:gd name="connsiteY14" fmla="*/ 813816 h 1280160"/>
              <a:gd name="connsiteX15" fmla="*/ 3410712 w 4681728"/>
              <a:gd name="connsiteY15" fmla="*/ 758952 h 1280160"/>
              <a:gd name="connsiteX16" fmla="*/ 3419856 w 4681728"/>
              <a:gd name="connsiteY16" fmla="*/ 731520 h 1280160"/>
              <a:gd name="connsiteX17" fmla="*/ 3611880 w 4681728"/>
              <a:gd name="connsiteY17" fmla="*/ 640080 h 1280160"/>
              <a:gd name="connsiteX18" fmla="*/ 3712464 w 4681728"/>
              <a:gd name="connsiteY18" fmla="*/ 612648 h 1280160"/>
              <a:gd name="connsiteX19" fmla="*/ 3739896 w 4681728"/>
              <a:gd name="connsiteY19" fmla="*/ 594360 h 1280160"/>
              <a:gd name="connsiteX20" fmla="*/ 3922776 w 4681728"/>
              <a:gd name="connsiteY20" fmla="*/ 539496 h 1280160"/>
              <a:gd name="connsiteX21" fmla="*/ 3995928 w 4681728"/>
              <a:gd name="connsiteY21" fmla="*/ 512064 h 1280160"/>
              <a:gd name="connsiteX22" fmla="*/ 4078224 w 4681728"/>
              <a:gd name="connsiteY22" fmla="*/ 484632 h 1280160"/>
              <a:gd name="connsiteX23" fmla="*/ 4114800 w 4681728"/>
              <a:gd name="connsiteY23" fmla="*/ 475488 h 1280160"/>
              <a:gd name="connsiteX24" fmla="*/ 4169664 w 4681728"/>
              <a:gd name="connsiteY24" fmla="*/ 438912 h 1280160"/>
              <a:gd name="connsiteX25" fmla="*/ 4251960 w 4681728"/>
              <a:gd name="connsiteY25" fmla="*/ 411480 h 1280160"/>
              <a:gd name="connsiteX26" fmla="*/ 4279392 w 4681728"/>
              <a:gd name="connsiteY26" fmla="*/ 402336 h 1280160"/>
              <a:gd name="connsiteX27" fmla="*/ 4361688 w 4681728"/>
              <a:gd name="connsiteY27" fmla="*/ 384048 h 1280160"/>
              <a:gd name="connsiteX28" fmla="*/ 4443984 w 4681728"/>
              <a:gd name="connsiteY28" fmla="*/ 356616 h 1280160"/>
              <a:gd name="connsiteX29" fmla="*/ 4471416 w 4681728"/>
              <a:gd name="connsiteY29" fmla="*/ 347472 h 1280160"/>
              <a:gd name="connsiteX30" fmla="*/ 4626864 w 4681728"/>
              <a:gd name="connsiteY30" fmla="*/ 329184 h 1280160"/>
              <a:gd name="connsiteX31" fmla="*/ 4636008 w 4681728"/>
              <a:gd name="connsiteY31" fmla="*/ 301752 h 1280160"/>
              <a:gd name="connsiteX32" fmla="*/ 4681728 w 4681728"/>
              <a:gd name="connsiteY32" fmla="*/ 292608 h 1280160"/>
              <a:gd name="connsiteX33" fmla="*/ 4654296 w 4681728"/>
              <a:gd name="connsiteY33" fmla="*/ 0 h 1280160"/>
              <a:gd name="connsiteX34" fmla="*/ 0 w 4681728"/>
              <a:gd name="connsiteY34" fmla="*/ 9144 h 1280160"/>
              <a:gd name="connsiteX0" fmla="*/ 0 w 4681728"/>
              <a:gd name="connsiteY0" fmla="*/ 9144 h 1280160"/>
              <a:gd name="connsiteX1" fmla="*/ 18288 w 4681728"/>
              <a:gd name="connsiteY1" fmla="*/ 1280160 h 1280160"/>
              <a:gd name="connsiteX2" fmla="*/ 2734056 w 4681728"/>
              <a:gd name="connsiteY2" fmla="*/ 1280160 h 1280160"/>
              <a:gd name="connsiteX3" fmla="*/ 2734056 w 4681728"/>
              <a:gd name="connsiteY3" fmla="*/ 1280160 h 1280160"/>
              <a:gd name="connsiteX4" fmla="*/ 2788920 w 4681728"/>
              <a:gd name="connsiteY4" fmla="*/ 1216152 h 1280160"/>
              <a:gd name="connsiteX5" fmla="*/ 2807208 w 4681728"/>
              <a:gd name="connsiteY5" fmla="*/ 1179576 h 1280160"/>
              <a:gd name="connsiteX6" fmla="*/ 2834640 w 4681728"/>
              <a:gd name="connsiteY6" fmla="*/ 1143000 h 1280160"/>
              <a:gd name="connsiteX7" fmla="*/ 2880360 w 4681728"/>
              <a:gd name="connsiteY7" fmla="*/ 1088136 h 1280160"/>
              <a:gd name="connsiteX8" fmla="*/ 2907792 w 4681728"/>
              <a:gd name="connsiteY8" fmla="*/ 1078992 h 1280160"/>
              <a:gd name="connsiteX9" fmla="*/ 2999232 w 4681728"/>
              <a:gd name="connsiteY9" fmla="*/ 1014984 h 1280160"/>
              <a:gd name="connsiteX10" fmla="*/ 3108960 w 4681728"/>
              <a:gd name="connsiteY10" fmla="*/ 960120 h 1280160"/>
              <a:gd name="connsiteX11" fmla="*/ 3191256 w 4681728"/>
              <a:gd name="connsiteY11" fmla="*/ 886968 h 1280160"/>
              <a:gd name="connsiteX12" fmla="*/ 3246120 w 4681728"/>
              <a:gd name="connsiteY12" fmla="*/ 859536 h 1280160"/>
              <a:gd name="connsiteX13" fmla="*/ 3300984 w 4681728"/>
              <a:gd name="connsiteY13" fmla="*/ 813816 h 1280160"/>
              <a:gd name="connsiteX14" fmla="*/ 3410712 w 4681728"/>
              <a:gd name="connsiteY14" fmla="*/ 758952 h 1280160"/>
              <a:gd name="connsiteX15" fmla="*/ 3419856 w 4681728"/>
              <a:gd name="connsiteY15" fmla="*/ 731520 h 1280160"/>
              <a:gd name="connsiteX16" fmla="*/ 3611880 w 4681728"/>
              <a:gd name="connsiteY16" fmla="*/ 640080 h 1280160"/>
              <a:gd name="connsiteX17" fmla="*/ 3712464 w 4681728"/>
              <a:gd name="connsiteY17" fmla="*/ 612648 h 1280160"/>
              <a:gd name="connsiteX18" fmla="*/ 3739896 w 4681728"/>
              <a:gd name="connsiteY18" fmla="*/ 594360 h 1280160"/>
              <a:gd name="connsiteX19" fmla="*/ 3922776 w 4681728"/>
              <a:gd name="connsiteY19" fmla="*/ 539496 h 1280160"/>
              <a:gd name="connsiteX20" fmla="*/ 3995928 w 4681728"/>
              <a:gd name="connsiteY20" fmla="*/ 512064 h 1280160"/>
              <a:gd name="connsiteX21" fmla="*/ 4078224 w 4681728"/>
              <a:gd name="connsiteY21" fmla="*/ 484632 h 1280160"/>
              <a:gd name="connsiteX22" fmla="*/ 4114800 w 4681728"/>
              <a:gd name="connsiteY22" fmla="*/ 475488 h 1280160"/>
              <a:gd name="connsiteX23" fmla="*/ 4169664 w 4681728"/>
              <a:gd name="connsiteY23" fmla="*/ 438912 h 1280160"/>
              <a:gd name="connsiteX24" fmla="*/ 4251960 w 4681728"/>
              <a:gd name="connsiteY24" fmla="*/ 411480 h 1280160"/>
              <a:gd name="connsiteX25" fmla="*/ 4279392 w 4681728"/>
              <a:gd name="connsiteY25" fmla="*/ 402336 h 1280160"/>
              <a:gd name="connsiteX26" fmla="*/ 4361688 w 4681728"/>
              <a:gd name="connsiteY26" fmla="*/ 384048 h 1280160"/>
              <a:gd name="connsiteX27" fmla="*/ 4443984 w 4681728"/>
              <a:gd name="connsiteY27" fmla="*/ 356616 h 1280160"/>
              <a:gd name="connsiteX28" fmla="*/ 4471416 w 4681728"/>
              <a:gd name="connsiteY28" fmla="*/ 347472 h 1280160"/>
              <a:gd name="connsiteX29" fmla="*/ 4626864 w 4681728"/>
              <a:gd name="connsiteY29" fmla="*/ 329184 h 1280160"/>
              <a:gd name="connsiteX30" fmla="*/ 4636008 w 4681728"/>
              <a:gd name="connsiteY30" fmla="*/ 301752 h 1280160"/>
              <a:gd name="connsiteX31" fmla="*/ 4681728 w 4681728"/>
              <a:gd name="connsiteY31" fmla="*/ 292608 h 1280160"/>
              <a:gd name="connsiteX32" fmla="*/ 4654296 w 4681728"/>
              <a:gd name="connsiteY32" fmla="*/ 0 h 1280160"/>
              <a:gd name="connsiteX33" fmla="*/ 0 w 4681728"/>
              <a:gd name="connsiteY33" fmla="*/ 9144 h 1280160"/>
              <a:gd name="connsiteX0" fmla="*/ 0 w 4681728"/>
              <a:gd name="connsiteY0" fmla="*/ 9144 h 1280160"/>
              <a:gd name="connsiteX1" fmla="*/ 18288 w 4681728"/>
              <a:gd name="connsiteY1" fmla="*/ 1280160 h 1280160"/>
              <a:gd name="connsiteX2" fmla="*/ 2734056 w 4681728"/>
              <a:gd name="connsiteY2" fmla="*/ 1280160 h 1280160"/>
              <a:gd name="connsiteX3" fmla="*/ 2734056 w 4681728"/>
              <a:gd name="connsiteY3" fmla="*/ 1280160 h 1280160"/>
              <a:gd name="connsiteX4" fmla="*/ 2788920 w 4681728"/>
              <a:gd name="connsiteY4" fmla="*/ 1216152 h 1280160"/>
              <a:gd name="connsiteX5" fmla="*/ 2807208 w 4681728"/>
              <a:gd name="connsiteY5" fmla="*/ 1179576 h 1280160"/>
              <a:gd name="connsiteX6" fmla="*/ 2880360 w 4681728"/>
              <a:gd name="connsiteY6" fmla="*/ 1088136 h 1280160"/>
              <a:gd name="connsiteX7" fmla="*/ 2907792 w 4681728"/>
              <a:gd name="connsiteY7" fmla="*/ 1078992 h 1280160"/>
              <a:gd name="connsiteX8" fmla="*/ 2999232 w 4681728"/>
              <a:gd name="connsiteY8" fmla="*/ 1014984 h 1280160"/>
              <a:gd name="connsiteX9" fmla="*/ 3108960 w 4681728"/>
              <a:gd name="connsiteY9" fmla="*/ 960120 h 1280160"/>
              <a:gd name="connsiteX10" fmla="*/ 3191256 w 4681728"/>
              <a:gd name="connsiteY10" fmla="*/ 886968 h 1280160"/>
              <a:gd name="connsiteX11" fmla="*/ 3246120 w 4681728"/>
              <a:gd name="connsiteY11" fmla="*/ 859536 h 1280160"/>
              <a:gd name="connsiteX12" fmla="*/ 3300984 w 4681728"/>
              <a:gd name="connsiteY12" fmla="*/ 813816 h 1280160"/>
              <a:gd name="connsiteX13" fmla="*/ 3410712 w 4681728"/>
              <a:gd name="connsiteY13" fmla="*/ 758952 h 1280160"/>
              <a:gd name="connsiteX14" fmla="*/ 3419856 w 4681728"/>
              <a:gd name="connsiteY14" fmla="*/ 731520 h 1280160"/>
              <a:gd name="connsiteX15" fmla="*/ 3611880 w 4681728"/>
              <a:gd name="connsiteY15" fmla="*/ 640080 h 1280160"/>
              <a:gd name="connsiteX16" fmla="*/ 3712464 w 4681728"/>
              <a:gd name="connsiteY16" fmla="*/ 612648 h 1280160"/>
              <a:gd name="connsiteX17" fmla="*/ 3739896 w 4681728"/>
              <a:gd name="connsiteY17" fmla="*/ 594360 h 1280160"/>
              <a:gd name="connsiteX18" fmla="*/ 3922776 w 4681728"/>
              <a:gd name="connsiteY18" fmla="*/ 539496 h 1280160"/>
              <a:gd name="connsiteX19" fmla="*/ 3995928 w 4681728"/>
              <a:gd name="connsiteY19" fmla="*/ 512064 h 1280160"/>
              <a:gd name="connsiteX20" fmla="*/ 4078224 w 4681728"/>
              <a:gd name="connsiteY20" fmla="*/ 484632 h 1280160"/>
              <a:gd name="connsiteX21" fmla="*/ 4114800 w 4681728"/>
              <a:gd name="connsiteY21" fmla="*/ 475488 h 1280160"/>
              <a:gd name="connsiteX22" fmla="*/ 4169664 w 4681728"/>
              <a:gd name="connsiteY22" fmla="*/ 438912 h 1280160"/>
              <a:gd name="connsiteX23" fmla="*/ 4251960 w 4681728"/>
              <a:gd name="connsiteY23" fmla="*/ 411480 h 1280160"/>
              <a:gd name="connsiteX24" fmla="*/ 4279392 w 4681728"/>
              <a:gd name="connsiteY24" fmla="*/ 402336 h 1280160"/>
              <a:gd name="connsiteX25" fmla="*/ 4361688 w 4681728"/>
              <a:gd name="connsiteY25" fmla="*/ 384048 h 1280160"/>
              <a:gd name="connsiteX26" fmla="*/ 4443984 w 4681728"/>
              <a:gd name="connsiteY26" fmla="*/ 356616 h 1280160"/>
              <a:gd name="connsiteX27" fmla="*/ 4471416 w 4681728"/>
              <a:gd name="connsiteY27" fmla="*/ 347472 h 1280160"/>
              <a:gd name="connsiteX28" fmla="*/ 4626864 w 4681728"/>
              <a:gd name="connsiteY28" fmla="*/ 329184 h 1280160"/>
              <a:gd name="connsiteX29" fmla="*/ 4636008 w 4681728"/>
              <a:gd name="connsiteY29" fmla="*/ 301752 h 1280160"/>
              <a:gd name="connsiteX30" fmla="*/ 4681728 w 4681728"/>
              <a:gd name="connsiteY30" fmla="*/ 292608 h 1280160"/>
              <a:gd name="connsiteX31" fmla="*/ 4654296 w 4681728"/>
              <a:gd name="connsiteY31" fmla="*/ 0 h 1280160"/>
              <a:gd name="connsiteX32" fmla="*/ 0 w 4681728"/>
              <a:gd name="connsiteY32" fmla="*/ 9144 h 1280160"/>
              <a:gd name="connsiteX0" fmla="*/ 0 w 4681728"/>
              <a:gd name="connsiteY0" fmla="*/ 9144 h 1280160"/>
              <a:gd name="connsiteX1" fmla="*/ 18288 w 4681728"/>
              <a:gd name="connsiteY1" fmla="*/ 1280160 h 1280160"/>
              <a:gd name="connsiteX2" fmla="*/ 2734056 w 4681728"/>
              <a:gd name="connsiteY2" fmla="*/ 1280160 h 1280160"/>
              <a:gd name="connsiteX3" fmla="*/ 2734056 w 4681728"/>
              <a:gd name="connsiteY3" fmla="*/ 1280160 h 1280160"/>
              <a:gd name="connsiteX4" fmla="*/ 2788920 w 4681728"/>
              <a:gd name="connsiteY4" fmla="*/ 1216152 h 1280160"/>
              <a:gd name="connsiteX5" fmla="*/ 2807208 w 4681728"/>
              <a:gd name="connsiteY5" fmla="*/ 1179576 h 1280160"/>
              <a:gd name="connsiteX6" fmla="*/ 2907792 w 4681728"/>
              <a:gd name="connsiteY6" fmla="*/ 1078992 h 1280160"/>
              <a:gd name="connsiteX7" fmla="*/ 2999232 w 4681728"/>
              <a:gd name="connsiteY7" fmla="*/ 1014984 h 1280160"/>
              <a:gd name="connsiteX8" fmla="*/ 3108960 w 4681728"/>
              <a:gd name="connsiteY8" fmla="*/ 960120 h 1280160"/>
              <a:gd name="connsiteX9" fmla="*/ 3191256 w 4681728"/>
              <a:gd name="connsiteY9" fmla="*/ 886968 h 1280160"/>
              <a:gd name="connsiteX10" fmla="*/ 3246120 w 4681728"/>
              <a:gd name="connsiteY10" fmla="*/ 859536 h 1280160"/>
              <a:gd name="connsiteX11" fmla="*/ 3300984 w 4681728"/>
              <a:gd name="connsiteY11" fmla="*/ 813816 h 1280160"/>
              <a:gd name="connsiteX12" fmla="*/ 3410712 w 4681728"/>
              <a:gd name="connsiteY12" fmla="*/ 758952 h 1280160"/>
              <a:gd name="connsiteX13" fmla="*/ 3419856 w 4681728"/>
              <a:gd name="connsiteY13" fmla="*/ 731520 h 1280160"/>
              <a:gd name="connsiteX14" fmla="*/ 3611880 w 4681728"/>
              <a:gd name="connsiteY14" fmla="*/ 640080 h 1280160"/>
              <a:gd name="connsiteX15" fmla="*/ 3712464 w 4681728"/>
              <a:gd name="connsiteY15" fmla="*/ 612648 h 1280160"/>
              <a:gd name="connsiteX16" fmla="*/ 3739896 w 4681728"/>
              <a:gd name="connsiteY16" fmla="*/ 594360 h 1280160"/>
              <a:gd name="connsiteX17" fmla="*/ 3922776 w 4681728"/>
              <a:gd name="connsiteY17" fmla="*/ 539496 h 1280160"/>
              <a:gd name="connsiteX18" fmla="*/ 3995928 w 4681728"/>
              <a:gd name="connsiteY18" fmla="*/ 512064 h 1280160"/>
              <a:gd name="connsiteX19" fmla="*/ 4078224 w 4681728"/>
              <a:gd name="connsiteY19" fmla="*/ 484632 h 1280160"/>
              <a:gd name="connsiteX20" fmla="*/ 4114800 w 4681728"/>
              <a:gd name="connsiteY20" fmla="*/ 475488 h 1280160"/>
              <a:gd name="connsiteX21" fmla="*/ 4169664 w 4681728"/>
              <a:gd name="connsiteY21" fmla="*/ 438912 h 1280160"/>
              <a:gd name="connsiteX22" fmla="*/ 4251960 w 4681728"/>
              <a:gd name="connsiteY22" fmla="*/ 411480 h 1280160"/>
              <a:gd name="connsiteX23" fmla="*/ 4279392 w 4681728"/>
              <a:gd name="connsiteY23" fmla="*/ 402336 h 1280160"/>
              <a:gd name="connsiteX24" fmla="*/ 4361688 w 4681728"/>
              <a:gd name="connsiteY24" fmla="*/ 384048 h 1280160"/>
              <a:gd name="connsiteX25" fmla="*/ 4443984 w 4681728"/>
              <a:gd name="connsiteY25" fmla="*/ 356616 h 1280160"/>
              <a:gd name="connsiteX26" fmla="*/ 4471416 w 4681728"/>
              <a:gd name="connsiteY26" fmla="*/ 347472 h 1280160"/>
              <a:gd name="connsiteX27" fmla="*/ 4626864 w 4681728"/>
              <a:gd name="connsiteY27" fmla="*/ 329184 h 1280160"/>
              <a:gd name="connsiteX28" fmla="*/ 4636008 w 4681728"/>
              <a:gd name="connsiteY28" fmla="*/ 301752 h 1280160"/>
              <a:gd name="connsiteX29" fmla="*/ 4681728 w 4681728"/>
              <a:gd name="connsiteY29" fmla="*/ 292608 h 1280160"/>
              <a:gd name="connsiteX30" fmla="*/ 4654296 w 4681728"/>
              <a:gd name="connsiteY30" fmla="*/ 0 h 1280160"/>
              <a:gd name="connsiteX31" fmla="*/ 0 w 4681728"/>
              <a:gd name="connsiteY31" fmla="*/ 9144 h 1280160"/>
              <a:gd name="connsiteX0" fmla="*/ 0 w 4681728"/>
              <a:gd name="connsiteY0" fmla="*/ 9144 h 1280160"/>
              <a:gd name="connsiteX1" fmla="*/ 18288 w 4681728"/>
              <a:gd name="connsiteY1" fmla="*/ 1280160 h 1280160"/>
              <a:gd name="connsiteX2" fmla="*/ 2734056 w 4681728"/>
              <a:gd name="connsiteY2" fmla="*/ 1280160 h 1280160"/>
              <a:gd name="connsiteX3" fmla="*/ 2734056 w 4681728"/>
              <a:gd name="connsiteY3" fmla="*/ 1280160 h 1280160"/>
              <a:gd name="connsiteX4" fmla="*/ 2788920 w 4681728"/>
              <a:gd name="connsiteY4" fmla="*/ 1216152 h 1280160"/>
              <a:gd name="connsiteX5" fmla="*/ 2807208 w 4681728"/>
              <a:gd name="connsiteY5" fmla="*/ 1179576 h 1280160"/>
              <a:gd name="connsiteX6" fmla="*/ 2999232 w 4681728"/>
              <a:gd name="connsiteY6" fmla="*/ 1014984 h 1280160"/>
              <a:gd name="connsiteX7" fmla="*/ 3108960 w 4681728"/>
              <a:gd name="connsiteY7" fmla="*/ 960120 h 1280160"/>
              <a:gd name="connsiteX8" fmla="*/ 3191256 w 4681728"/>
              <a:gd name="connsiteY8" fmla="*/ 886968 h 1280160"/>
              <a:gd name="connsiteX9" fmla="*/ 3246120 w 4681728"/>
              <a:gd name="connsiteY9" fmla="*/ 859536 h 1280160"/>
              <a:gd name="connsiteX10" fmla="*/ 3300984 w 4681728"/>
              <a:gd name="connsiteY10" fmla="*/ 813816 h 1280160"/>
              <a:gd name="connsiteX11" fmla="*/ 3410712 w 4681728"/>
              <a:gd name="connsiteY11" fmla="*/ 758952 h 1280160"/>
              <a:gd name="connsiteX12" fmla="*/ 3419856 w 4681728"/>
              <a:gd name="connsiteY12" fmla="*/ 731520 h 1280160"/>
              <a:gd name="connsiteX13" fmla="*/ 3611880 w 4681728"/>
              <a:gd name="connsiteY13" fmla="*/ 640080 h 1280160"/>
              <a:gd name="connsiteX14" fmla="*/ 3712464 w 4681728"/>
              <a:gd name="connsiteY14" fmla="*/ 612648 h 1280160"/>
              <a:gd name="connsiteX15" fmla="*/ 3739896 w 4681728"/>
              <a:gd name="connsiteY15" fmla="*/ 594360 h 1280160"/>
              <a:gd name="connsiteX16" fmla="*/ 3922776 w 4681728"/>
              <a:gd name="connsiteY16" fmla="*/ 539496 h 1280160"/>
              <a:gd name="connsiteX17" fmla="*/ 3995928 w 4681728"/>
              <a:gd name="connsiteY17" fmla="*/ 512064 h 1280160"/>
              <a:gd name="connsiteX18" fmla="*/ 4078224 w 4681728"/>
              <a:gd name="connsiteY18" fmla="*/ 484632 h 1280160"/>
              <a:gd name="connsiteX19" fmla="*/ 4114800 w 4681728"/>
              <a:gd name="connsiteY19" fmla="*/ 475488 h 1280160"/>
              <a:gd name="connsiteX20" fmla="*/ 4169664 w 4681728"/>
              <a:gd name="connsiteY20" fmla="*/ 438912 h 1280160"/>
              <a:gd name="connsiteX21" fmla="*/ 4251960 w 4681728"/>
              <a:gd name="connsiteY21" fmla="*/ 411480 h 1280160"/>
              <a:gd name="connsiteX22" fmla="*/ 4279392 w 4681728"/>
              <a:gd name="connsiteY22" fmla="*/ 402336 h 1280160"/>
              <a:gd name="connsiteX23" fmla="*/ 4361688 w 4681728"/>
              <a:gd name="connsiteY23" fmla="*/ 384048 h 1280160"/>
              <a:gd name="connsiteX24" fmla="*/ 4443984 w 4681728"/>
              <a:gd name="connsiteY24" fmla="*/ 356616 h 1280160"/>
              <a:gd name="connsiteX25" fmla="*/ 4471416 w 4681728"/>
              <a:gd name="connsiteY25" fmla="*/ 347472 h 1280160"/>
              <a:gd name="connsiteX26" fmla="*/ 4626864 w 4681728"/>
              <a:gd name="connsiteY26" fmla="*/ 329184 h 1280160"/>
              <a:gd name="connsiteX27" fmla="*/ 4636008 w 4681728"/>
              <a:gd name="connsiteY27" fmla="*/ 301752 h 1280160"/>
              <a:gd name="connsiteX28" fmla="*/ 4681728 w 4681728"/>
              <a:gd name="connsiteY28" fmla="*/ 292608 h 1280160"/>
              <a:gd name="connsiteX29" fmla="*/ 4654296 w 4681728"/>
              <a:gd name="connsiteY29" fmla="*/ 0 h 1280160"/>
              <a:gd name="connsiteX30" fmla="*/ 0 w 4681728"/>
              <a:gd name="connsiteY30" fmla="*/ 9144 h 1280160"/>
              <a:gd name="connsiteX0" fmla="*/ 0 w 4681728"/>
              <a:gd name="connsiteY0" fmla="*/ 9144 h 1280160"/>
              <a:gd name="connsiteX1" fmla="*/ 18288 w 4681728"/>
              <a:gd name="connsiteY1" fmla="*/ 1280160 h 1280160"/>
              <a:gd name="connsiteX2" fmla="*/ 2734056 w 4681728"/>
              <a:gd name="connsiteY2" fmla="*/ 1280160 h 1280160"/>
              <a:gd name="connsiteX3" fmla="*/ 2734056 w 4681728"/>
              <a:gd name="connsiteY3" fmla="*/ 1280160 h 1280160"/>
              <a:gd name="connsiteX4" fmla="*/ 2788920 w 4681728"/>
              <a:gd name="connsiteY4" fmla="*/ 1216152 h 1280160"/>
              <a:gd name="connsiteX5" fmla="*/ 2999232 w 4681728"/>
              <a:gd name="connsiteY5" fmla="*/ 1014984 h 1280160"/>
              <a:gd name="connsiteX6" fmla="*/ 3108960 w 4681728"/>
              <a:gd name="connsiteY6" fmla="*/ 960120 h 1280160"/>
              <a:gd name="connsiteX7" fmla="*/ 3191256 w 4681728"/>
              <a:gd name="connsiteY7" fmla="*/ 886968 h 1280160"/>
              <a:gd name="connsiteX8" fmla="*/ 3246120 w 4681728"/>
              <a:gd name="connsiteY8" fmla="*/ 859536 h 1280160"/>
              <a:gd name="connsiteX9" fmla="*/ 3300984 w 4681728"/>
              <a:gd name="connsiteY9" fmla="*/ 813816 h 1280160"/>
              <a:gd name="connsiteX10" fmla="*/ 3410712 w 4681728"/>
              <a:gd name="connsiteY10" fmla="*/ 758952 h 1280160"/>
              <a:gd name="connsiteX11" fmla="*/ 3419856 w 4681728"/>
              <a:gd name="connsiteY11" fmla="*/ 731520 h 1280160"/>
              <a:gd name="connsiteX12" fmla="*/ 3611880 w 4681728"/>
              <a:gd name="connsiteY12" fmla="*/ 640080 h 1280160"/>
              <a:gd name="connsiteX13" fmla="*/ 3712464 w 4681728"/>
              <a:gd name="connsiteY13" fmla="*/ 612648 h 1280160"/>
              <a:gd name="connsiteX14" fmla="*/ 3739896 w 4681728"/>
              <a:gd name="connsiteY14" fmla="*/ 594360 h 1280160"/>
              <a:gd name="connsiteX15" fmla="*/ 3922776 w 4681728"/>
              <a:gd name="connsiteY15" fmla="*/ 539496 h 1280160"/>
              <a:gd name="connsiteX16" fmla="*/ 3995928 w 4681728"/>
              <a:gd name="connsiteY16" fmla="*/ 512064 h 1280160"/>
              <a:gd name="connsiteX17" fmla="*/ 4078224 w 4681728"/>
              <a:gd name="connsiteY17" fmla="*/ 484632 h 1280160"/>
              <a:gd name="connsiteX18" fmla="*/ 4114800 w 4681728"/>
              <a:gd name="connsiteY18" fmla="*/ 475488 h 1280160"/>
              <a:gd name="connsiteX19" fmla="*/ 4169664 w 4681728"/>
              <a:gd name="connsiteY19" fmla="*/ 438912 h 1280160"/>
              <a:gd name="connsiteX20" fmla="*/ 4251960 w 4681728"/>
              <a:gd name="connsiteY20" fmla="*/ 411480 h 1280160"/>
              <a:gd name="connsiteX21" fmla="*/ 4279392 w 4681728"/>
              <a:gd name="connsiteY21" fmla="*/ 402336 h 1280160"/>
              <a:gd name="connsiteX22" fmla="*/ 4361688 w 4681728"/>
              <a:gd name="connsiteY22" fmla="*/ 384048 h 1280160"/>
              <a:gd name="connsiteX23" fmla="*/ 4443984 w 4681728"/>
              <a:gd name="connsiteY23" fmla="*/ 356616 h 1280160"/>
              <a:gd name="connsiteX24" fmla="*/ 4471416 w 4681728"/>
              <a:gd name="connsiteY24" fmla="*/ 347472 h 1280160"/>
              <a:gd name="connsiteX25" fmla="*/ 4626864 w 4681728"/>
              <a:gd name="connsiteY25" fmla="*/ 329184 h 1280160"/>
              <a:gd name="connsiteX26" fmla="*/ 4636008 w 4681728"/>
              <a:gd name="connsiteY26" fmla="*/ 301752 h 1280160"/>
              <a:gd name="connsiteX27" fmla="*/ 4681728 w 4681728"/>
              <a:gd name="connsiteY27" fmla="*/ 292608 h 1280160"/>
              <a:gd name="connsiteX28" fmla="*/ 4654296 w 4681728"/>
              <a:gd name="connsiteY28" fmla="*/ 0 h 1280160"/>
              <a:gd name="connsiteX29" fmla="*/ 0 w 4681728"/>
              <a:gd name="connsiteY29" fmla="*/ 9144 h 1280160"/>
              <a:gd name="connsiteX0" fmla="*/ 0 w 4681728"/>
              <a:gd name="connsiteY0" fmla="*/ 9144 h 1280160"/>
              <a:gd name="connsiteX1" fmla="*/ 18288 w 4681728"/>
              <a:gd name="connsiteY1" fmla="*/ 1280160 h 1280160"/>
              <a:gd name="connsiteX2" fmla="*/ 2734056 w 4681728"/>
              <a:gd name="connsiteY2" fmla="*/ 1280160 h 1280160"/>
              <a:gd name="connsiteX3" fmla="*/ 2734056 w 4681728"/>
              <a:gd name="connsiteY3" fmla="*/ 1280160 h 1280160"/>
              <a:gd name="connsiteX4" fmla="*/ 2788920 w 4681728"/>
              <a:gd name="connsiteY4" fmla="*/ 1216152 h 1280160"/>
              <a:gd name="connsiteX5" fmla="*/ 2999232 w 4681728"/>
              <a:gd name="connsiteY5" fmla="*/ 1014984 h 1280160"/>
              <a:gd name="connsiteX6" fmla="*/ 3191256 w 4681728"/>
              <a:gd name="connsiteY6" fmla="*/ 886968 h 1280160"/>
              <a:gd name="connsiteX7" fmla="*/ 3246120 w 4681728"/>
              <a:gd name="connsiteY7" fmla="*/ 859536 h 1280160"/>
              <a:gd name="connsiteX8" fmla="*/ 3300984 w 4681728"/>
              <a:gd name="connsiteY8" fmla="*/ 813816 h 1280160"/>
              <a:gd name="connsiteX9" fmla="*/ 3410712 w 4681728"/>
              <a:gd name="connsiteY9" fmla="*/ 758952 h 1280160"/>
              <a:gd name="connsiteX10" fmla="*/ 3419856 w 4681728"/>
              <a:gd name="connsiteY10" fmla="*/ 731520 h 1280160"/>
              <a:gd name="connsiteX11" fmla="*/ 3611880 w 4681728"/>
              <a:gd name="connsiteY11" fmla="*/ 640080 h 1280160"/>
              <a:gd name="connsiteX12" fmla="*/ 3712464 w 4681728"/>
              <a:gd name="connsiteY12" fmla="*/ 612648 h 1280160"/>
              <a:gd name="connsiteX13" fmla="*/ 3739896 w 4681728"/>
              <a:gd name="connsiteY13" fmla="*/ 594360 h 1280160"/>
              <a:gd name="connsiteX14" fmla="*/ 3922776 w 4681728"/>
              <a:gd name="connsiteY14" fmla="*/ 539496 h 1280160"/>
              <a:gd name="connsiteX15" fmla="*/ 3995928 w 4681728"/>
              <a:gd name="connsiteY15" fmla="*/ 512064 h 1280160"/>
              <a:gd name="connsiteX16" fmla="*/ 4078224 w 4681728"/>
              <a:gd name="connsiteY16" fmla="*/ 484632 h 1280160"/>
              <a:gd name="connsiteX17" fmla="*/ 4114800 w 4681728"/>
              <a:gd name="connsiteY17" fmla="*/ 475488 h 1280160"/>
              <a:gd name="connsiteX18" fmla="*/ 4169664 w 4681728"/>
              <a:gd name="connsiteY18" fmla="*/ 438912 h 1280160"/>
              <a:gd name="connsiteX19" fmla="*/ 4251960 w 4681728"/>
              <a:gd name="connsiteY19" fmla="*/ 411480 h 1280160"/>
              <a:gd name="connsiteX20" fmla="*/ 4279392 w 4681728"/>
              <a:gd name="connsiteY20" fmla="*/ 402336 h 1280160"/>
              <a:gd name="connsiteX21" fmla="*/ 4361688 w 4681728"/>
              <a:gd name="connsiteY21" fmla="*/ 384048 h 1280160"/>
              <a:gd name="connsiteX22" fmla="*/ 4443984 w 4681728"/>
              <a:gd name="connsiteY22" fmla="*/ 356616 h 1280160"/>
              <a:gd name="connsiteX23" fmla="*/ 4471416 w 4681728"/>
              <a:gd name="connsiteY23" fmla="*/ 347472 h 1280160"/>
              <a:gd name="connsiteX24" fmla="*/ 4626864 w 4681728"/>
              <a:gd name="connsiteY24" fmla="*/ 329184 h 1280160"/>
              <a:gd name="connsiteX25" fmla="*/ 4636008 w 4681728"/>
              <a:gd name="connsiteY25" fmla="*/ 301752 h 1280160"/>
              <a:gd name="connsiteX26" fmla="*/ 4681728 w 4681728"/>
              <a:gd name="connsiteY26" fmla="*/ 292608 h 1280160"/>
              <a:gd name="connsiteX27" fmla="*/ 4654296 w 4681728"/>
              <a:gd name="connsiteY27" fmla="*/ 0 h 1280160"/>
              <a:gd name="connsiteX28" fmla="*/ 0 w 4681728"/>
              <a:gd name="connsiteY28" fmla="*/ 9144 h 1280160"/>
              <a:gd name="connsiteX0" fmla="*/ 0 w 4681728"/>
              <a:gd name="connsiteY0" fmla="*/ 9144 h 1280160"/>
              <a:gd name="connsiteX1" fmla="*/ 18288 w 4681728"/>
              <a:gd name="connsiteY1" fmla="*/ 1280160 h 1280160"/>
              <a:gd name="connsiteX2" fmla="*/ 2734056 w 4681728"/>
              <a:gd name="connsiteY2" fmla="*/ 1280160 h 1280160"/>
              <a:gd name="connsiteX3" fmla="*/ 2734056 w 4681728"/>
              <a:gd name="connsiteY3" fmla="*/ 1280160 h 1280160"/>
              <a:gd name="connsiteX4" fmla="*/ 2788920 w 4681728"/>
              <a:gd name="connsiteY4" fmla="*/ 1216152 h 1280160"/>
              <a:gd name="connsiteX5" fmla="*/ 2999232 w 4681728"/>
              <a:gd name="connsiteY5" fmla="*/ 1014984 h 1280160"/>
              <a:gd name="connsiteX6" fmla="*/ 3191256 w 4681728"/>
              <a:gd name="connsiteY6" fmla="*/ 886968 h 1280160"/>
              <a:gd name="connsiteX7" fmla="*/ 3300984 w 4681728"/>
              <a:gd name="connsiteY7" fmla="*/ 813816 h 1280160"/>
              <a:gd name="connsiteX8" fmla="*/ 3410712 w 4681728"/>
              <a:gd name="connsiteY8" fmla="*/ 758952 h 1280160"/>
              <a:gd name="connsiteX9" fmla="*/ 3419856 w 4681728"/>
              <a:gd name="connsiteY9" fmla="*/ 731520 h 1280160"/>
              <a:gd name="connsiteX10" fmla="*/ 3611880 w 4681728"/>
              <a:gd name="connsiteY10" fmla="*/ 640080 h 1280160"/>
              <a:gd name="connsiteX11" fmla="*/ 3712464 w 4681728"/>
              <a:gd name="connsiteY11" fmla="*/ 612648 h 1280160"/>
              <a:gd name="connsiteX12" fmla="*/ 3739896 w 4681728"/>
              <a:gd name="connsiteY12" fmla="*/ 594360 h 1280160"/>
              <a:gd name="connsiteX13" fmla="*/ 3922776 w 4681728"/>
              <a:gd name="connsiteY13" fmla="*/ 539496 h 1280160"/>
              <a:gd name="connsiteX14" fmla="*/ 3995928 w 4681728"/>
              <a:gd name="connsiteY14" fmla="*/ 512064 h 1280160"/>
              <a:gd name="connsiteX15" fmla="*/ 4078224 w 4681728"/>
              <a:gd name="connsiteY15" fmla="*/ 484632 h 1280160"/>
              <a:gd name="connsiteX16" fmla="*/ 4114800 w 4681728"/>
              <a:gd name="connsiteY16" fmla="*/ 475488 h 1280160"/>
              <a:gd name="connsiteX17" fmla="*/ 4169664 w 4681728"/>
              <a:gd name="connsiteY17" fmla="*/ 438912 h 1280160"/>
              <a:gd name="connsiteX18" fmla="*/ 4251960 w 4681728"/>
              <a:gd name="connsiteY18" fmla="*/ 411480 h 1280160"/>
              <a:gd name="connsiteX19" fmla="*/ 4279392 w 4681728"/>
              <a:gd name="connsiteY19" fmla="*/ 402336 h 1280160"/>
              <a:gd name="connsiteX20" fmla="*/ 4361688 w 4681728"/>
              <a:gd name="connsiteY20" fmla="*/ 384048 h 1280160"/>
              <a:gd name="connsiteX21" fmla="*/ 4443984 w 4681728"/>
              <a:gd name="connsiteY21" fmla="*/ 356616 h 1280160"/>
              <a:gd name="connsiteX22" fmla="*/ 4471416 w 4681728"/>
              <a:gd name="connsiteY22" fmla="*/ 347472 h 1280160"/>
              <a:gd name="connsiteX23" fmla="*/ 4626864 w 4681728"/>
              <a:gd name="connsiteY23" fmla="*/ 329184 h 1280160"/>
              <a:gd name="connsiteX24" fmla="*/ 4636008 w 4681728"/>
              <a:gd name="connsiteY24" fmla="*/ 301752 h 1280160"/>
              <a:gd name="connsiteX25" fmla="*/ 4681728 w 4681728"/>
              <a:gd name="connsiteY25" fmla="*/ 292608 h 1280160"/>
              <a:gd name="connsiteX26" fmla="*/ 4654296 w 4681728"/>
              <a:gd name="connsiteY26" fmla="*/ 0 h 1280160"/>
              <a:gd name="connsiteX27" fmla="*/ 0 w 4681728"/>
              <a:gd name="connsiteY27" fmla="*/ 9144 h 1280160"/>
              <a:gd name="connsiteX0" fmla="*/ 0 w 4681728"/>
              <a:gd name="connsiteY0" fmla="*/ 9144 h 1280160"/>
              <a:gd name="connsiteX1" fmla="*/ 18288 w 4681728"/>
              <a:gd name="connsiteY1" fmla="*/ 1280160 h 1280160"/>
              <a:gd name="connsiteX2" fmla="*/ 2734056 w 4681728"/>
              <a:gd name="connsiteY2" fmla="*/ 1280160 h 1280160"/>
              <a:gd name="connsiteX3" fmla="*/ 2734056 w 4681728"/>
              <a:gd name="connsiteY3" fmla="*/ 1280160 h 1280160"/>
              <a:gd name="connsiteX4" fmla="*/ 2788920 w 4681728"/>
              <a:gd name="connsiteY4" fmla="*/ 1216152 h 1280160"/>
              <a:gd name="connsiteX5" fmla="*/ 2999232 w 4681728"/>
              <a:gd name="connsiteY5" fmla="*/ 1014984 h 1280160"/>
              <a:gd name="connsiteX6" fmla="*/ 3191256 w 4681728"/>
              <a:gd name="connsiteY6" fmla="*/ 886968 h 1280160"/>
              <a:gd name="connsiteX7" fmla="*/ 3300984 w 4681728"/>
              <a:gd name="connsiteY7" fmla="*/ 813816 h 1280160"/>
              <a:gd name="connsiteX8" fmla="*/ 3410712 w 4681728"/>
              <a:gd name="connsiteY8" fmla="*/ 758952 h 1280160"/>
              <a:gd name="connsiteX9" fmla="*/ 3611880 w 4681728"/>
              <a:gd name="connsiteY9" fmla="*/ 640080 h 1280160"/>
              <a:gd name="connsiteX10" fmla="*/ 3712464 w 4681728"/>
              <a:gd name="connsiteY10" fmla="*/ 612648 h 1280160"/>
              <a:gd name="connsiteX11" fmla="*/ 3739896 w 4681728"/>
              <a:gd name="connsiteY11" fmla="*/ 594360 h 1280160"/>
              <a:gd name="connsiteX12" fmla="*/ 3922776 w 4681728"/>
              <a:gd name="connsiteY12" fmla="*/ 539496 h 1280160"/>
              <a:gd name="connsiteX13" fmla="*/ 3995928 w 4681728"/>
              <a:gd name="connsiteY13" fmla="*/ 512064 h 1280160"/>
              <a:gd name="connsiteX14" fmla="*/ 4078224 w 4681728"/>
              <a:gd name="connsiteY14" fmla="*/ 484632 h 1280160"/>
              <a:gd name="connsiteX15" fmla="*/ 4114800 w 4681728"/>
              <a:gd name="connsiteY15" fmla="*/ 475488 h 1280160"/>
              <a:gd name="connsiteX16" fmla="*/ 4169664 w 4681728"/>
              <a:gd name="connsiteY16" fmla="*/ 438912 h 1280160"/>
              <a:gd name="connsiteX17" fmla="*/ 4251960 w 4681728"/>
              <a:gd name="connsiteY17" fmla="*/ 411480 h 1280160"/>
              <a:gd name="connsiteX18" fmla="*/ 4279392 w 4681728"/>
              <a:gd name="connsiteY18" fmla="*/ 402336 h 1280160"/>
              <a:gd name="connsiteX19" fmla="*/ 4361688 w 4681728"/>
              <a:gd name="connsiteY19" fmla="*/ 384048 h 1280160"/>
              <a:gd name="connsiteX20" fmla="*/ 4443984 w 4681728"/>
              <a:gd name="connsiteY20" fmla="*/ 356616 h 1280160"/>
              <a:gd name="connsiteX21" fmla="*/ 4471416 w 4681728"/>
              <a:gd name="connsiteY21" fmla="*/ 347472 h 1280160"/>
              <a:gd name="connsiteX22" fmla="*/ 4626864 w 4681728"/>
              <a:gd name="connsiteY22" fmla="*/ 329184 h 1280160"/>
              <a:gd name="connsiteX23" fmla="*/ 4636008 w 4681728"/>
              <a:gd name="connsiteY23" fmla="*/ 301752 h 1280160"/>
              <a:gd name="connsiteX24" fmla="*/ 4681728 w 4681728"/>
              <a:gd name="connsiteY24" fmla="*/ 292608 h 1280160"/>
              <a:gd name="connsiteX25" fmla="*/ 4654296 w 4681728"/>
              <a:gd name="connsiteY25" fmla="*/ 0 h 1280160"/>
              <a:gd name="connsiteX26" fmla="*/ 0 w 4681728"/>
              <a:gd name="connsiteY26" fmla="*/ 9144 h 1280160"/>
              <a:gd name="connsiteX0" fmla="*/ 0 w 4681728"/>
              <a:gd name="connsiteY0" fmla="*/ 9144 h 1280160"/>
              <a:gd name="connsiteX1" fmla="*/ 18288 w 4681728"/>
              <a:gd name="connsiteY1" fmla="*/ 1280160 h 1280160"/>
              <a:gd name="connsiteX2" fmla="*/ 2734056 w 4681728"/>
              <a:gd name="connsiteY2" fmla="*/ 1280160 h 1280160"/>
              <a:gd name="connsiteX3" fmla="*/ 2734056 w 4681728"/>
              <a:gd name="connsiteY3" fmla="*/ 1280160 h 1280160"/>
              <a:gd name="connsiteX4" fmla="*/ 2788920 w 4681728"/>
              <a:gd name="connsiteY4" fmla="*/ 1216152 h 1280160"/>
              <a:gd name="connsiteX5" fmla="*/ 2999232 w 4681728"/>
              <a:gd name="connsiteY5" fmla="*/ 1014984 h 1280160"/>
              <a:gd name="connsiteX6" fmla="*/ 3191256 w 4681728"/>
              <a:gd name="connsiteY6" fmla="*/ 886968 h 1280160"/>
              <a:gd name="connsiteX7" fmla="*/ 3300984 w 4681728"/>
              <a:gd name="connsiteY7" fmla="*/ 813816 h 1280160"/>
              <a:gd name="connsiteX8" fmla="*/ 3611880 w 4681728"/>
              <a:gd name="connsiteY8" fmla="*/ 640080 h 1280160"/>
              <a:gd name="connsiteX9" fmla="*/ 3712464 w 4681728"/>
              <a:gd name="connsiteY9" fmla="*/ 612648 h 1280160"/>
              <a:gd name="connsiteX10" fmla="*/ 3739896 w 4681728"/>
              <a:gd name="connsiteY10" fmla="*/ 594360 h 1280160"/>
              <a:gd name="connsiteX11" fmla="*/ 3922776 w 4681728"/>
              <a:gd name="connsiteY11" fmla="*/ 539496 h 1280160"/>
              <a:gd name="connsiteX12" fmla="*/ 3995928 w 4681728"/>
              <a:gd name="connsiteY12" fmla="*/ 512064 h 1280160"/>
              <a:gd name="connsiteX13" fmla="*/ 4078224 w 4681728"/>
              <a:gd name="connsiteY13" fmla="*/ 484632 h 1280160"/>
              <a:gd name="connsiteX14" fmla="*/ 4114800 w 4681728"/>
              <a:gd name="connsiteY14" fmla="*/ 475488 h 1280160"/>
              <a:gd name="connsiteX15" fmla="*/ 4169664 w 4681728"/>
              <a:gd name="connsiteY15" fmla="*/ 438912 h 1280160"/>
              <a:gd name="connsiteX16" fmla="*/ 4251960 w 4681728"/>
              <a:gd name="connsiteY16" fmla="*/ 411480 h 1280160"/>
              <a:gd name="connsiteX17" fmla="*/ 4279392 w 4681728"/>
              <a:gd name="connsiteY17" fmla="*/ 402336 h 1280160"/>
              <a:gd name="connsiteX18" fmla="*/ 4361688 w 4681728"/>
              <a:gd name="connsiteY18" fmla="*/ 384048 h 1280160"/>
              <a:gd name="connsiteX19" fmla="*/ 4443984 w 4681728"/>
              <a:gd name="connsiteY19" fmla="*/ 356616 h 1280160"/>
              <a:gd name="connsiteX20" fmla="*/ 4471416 w 4681728"/>
              <a:gd name="connsiteY20" fmla="*/ 347472 h 1280160"/>
              <a:gd name="connsiteX21" fmla="*/ 4626864 w 4681728"/>
              <a:gd name="connsiteY21" fmla="*/ 329184 h 1280160"/>
              <a:gd name="connsiteX22" fmla="*/ 4636008 w 4681728"/>
              <a:gd name="connsiteY22" fmla="*/ 301752 h 1280160"/>
              <a:gd name="connsiteX23" fmla="*/ 4681728 w 4681728"/>
              <a:gd name="connsiteY23" fmla="*/ 292608 h 1280160"/>
              <a:gd name="connsiteX24" fmla="*/ 4654296 w 4681728"/>
              <a:gd name="connsiteY24" fmla="*/ 0 h 1280160"/>
              <a:gd name="connsiteX25" fmla="*/ 0 w 4681728"/>
              <a:gd name="connsiteY25" fmla="*/ 9144 h 1280160"/>
              <a:gd name="connsiteX0" fmla="*/ 0 w 4681728"/>
              <a:gd name="connsiteY0" fmla="*/ 9144 h 1280160"/>
              <a:gd name="connsiteX1" fmla="*/ 18288 w 4681728"/>
              <a:gd name="connsiteY1" fmla="*/ 1280160 h 1280160"/>
              <a:gd name="connsiteX2" fmla="*/ 2734056 w 4681728"/>
              <a:gd name="connsiteY2" fmla="*/ 1280160 h 1280160"/>
              <a:gd name="connsiteX3" fmla="*/ 2734056 w 4681728"/>
              <a:gd name="connsiteY3" fmla="*/ 1280160 h 1280160"/>
              <a:gd name="connsiteX4" fmla="*/ 2788920 w 4681728"/>
              <a:gd name="connsiteY4" fmla="*/ 1216152 h 1280160"/>
              <a:gd name="connsiteX5" fmla="*/ 2999232 w 4681728"/>
              <a:gd name="connsiteY5" fmla="*/ 1014984 h 1280160"/>
              <a:gd name="connsiteX6" fmla="*/ 3191256 w 4681728"/>
              <a:gd name="connsiteY6" fmla="*/ 886968 h 1280160"/>
              <a:gd name="connsiteX7" fmla="*/ 3611880 w 4681728"/>
              <a:gd name="connsiteY7" fmla="*/ 640080 h 1280160"/>
              <a:gd name="connsiteX8" fmla="*/ 3712464 w 4681728"/>
              <a:gd name="connsiteY8" fmla="*/ 612648 h 1280160"/>
              <a:gd name="connsiteX9" fmla="*/ 3739896 w 4681728"/>
              <a:gd name="connsiteY9" fmla="*/ 594360 h 1280160"/>
              <a:gd name="connsiteX10" fmla="*/ 3922776 w 4681728"/>
              <a:gd name="connsiteY10" fmla="*/ 539496 h 1280160"/>
              <a:gd name="connsiteX11" fmla="*/ 3995928 w 4681728"/>
              <a:gd name="connsiteY11" fmla="*/ 512064 h 1280160"/>
              <a:gd name="connsiteX12" fmla="*/ 4078224 w 4681728"/>
              <a:gd name="connsiteY12" fmla="*/ 484632 h 1280160"/>
              <a:gd name="connsiteX13" fmla="*/ 4114800 w 4681728"/>
              <a:gd name="connsiteY13" fmla="*/ 475488 h 1280160"/>
              <a:gd name="connsiteX14" fmla="*/ 4169664 w 4681728"/>
              <a:gd name="connsiteY14" fmla="*/ 438912 h 1280160"/>
              <a:gd name="connsiteX15" fmla="*/ 4251960 w 4681728"/>
              <a:gd name="connsiteY15" fmla="*/ 411480 h 1280160"/>
              <a:gd name="connsiteX16" fmla="*/ 4279392 w 4681728"/>
              <a:gd name="connsiteY16" fmla="*/ 402336 h 1280160"/>
              <a:gd name="connsiteX17" fmla="*/ 4361688 w 4681728"/>
              <a:gd name="connsiteY17" fmla="*/ 384048 h 1280160"/>
              <a:gd name="connsiteX18" fmla="*/ 4443984 w 4681728"/>
              <a:gd name="connsiteY18" fmla="*/ 356616 h 1280160"/>
              <a:gd name="connsiteX19" fmla="*/ 4471416 w 4681728"/>
              <a:gd name="connsiteY19" fmla="*/ 347472 h 1280160"/>
              <a:gd name="connsiteX20" fmla="*/ 4626864 w 4681728"/>
              <a:gd name="connsiteY20" fmla="*/ 329184 h 1280160"/>
              <a:gd name="connsiteX21" fmla="*/ 4636008 w 4681728"/>
              <a:gd name="connsiteY21" fmla="*/ 301752 h 1280160"/>
              <a:gd name="connsiteX22" fmla="*/ 4681728 w 4681728"/>
              <a:gd name="connsiteY22" fmla="*/ 292608 h 1280160"/>
              <a:gd name="connsiteX23" fmla="*/ 4654296 w 4681728"/>
              <a:gd name="connsiteY23" fmla="*/ 0 h 1280160"/>
              <a:gd name="connsiteX24" fmla="*/ 0 w 4681728"/>
              <a:gd name="connsiteY24" fmla="*/ 9144 h 1280160"/>
              <a:gd name="connsiteX0" fmla="*/ 0 w 4681728"/>
              <a:gd name="connsiteY0" fmla="*/ 9144 h 1280160"/>
              <a:gd name="connsiteX1" fmla="*/ 18288 w 4681728"/>
              <a:gd name="connsiteY1" fmla="*/ 1280160 h 1280160"/>
              <a:gd name="connsiteX2" fmla="*/ 2734056 w 4681728"/>
              <a:gd name="connsiteY2" fmla="*/ 1280160 h 1280160"/>
              <a:gd name="connsiteX3" fmla="*/ 2734056 w 4681728"/>
              <a:gd name="connsiteY3" fmla="*/ 1280160 h 1280160"/>
              <a:gd name="connsiteX4" fmla="*/ 2788920 w 4681728"/>
              <a:gd name="connsiteY4" fmla="*/ 1216152 h 1280160"/>
              <a:gd name="connsiteX5" fmla="*/ 2999232 w 4681728"/>
              <a:gd name="connsiteY5" fmla="*/ 1014984 h 1280160"/>
              <a:gd name="connsiteX6" fmla="*/ 3611880 w 4681728"/>
              <a:gd name="connsiteY6" fmla="*/ 640080 h 1280160"/>
              <a:gd name="connsiteX7" fmla="*/ 3712464 w 4681728"/>
              <a:gd name="connsiteY7" fmla="*/ 612648 h 1280160"/>
              <a:gd name="connsiteX8" fmla="*/ 3739896 w 4681728"/>
              <a:gd name="connsiteY8" fmla="*/ 594360 h 1280160"/>
              <a:gd name="connsiteX9" fmla="*/ 3922776 w 4681728"/>
              <a:gd name="connsiteY9" fmla="*/ 539496 h 1280160"/>
              <a:gd name="connsiteX10" fmla="*/ 3995928 w 4681728"/>
              <a:gd name="connsiteY10" fmla="*/ 512064 h 1280160"/>
              <a:gd name="connsiteX11" fmla="*/ 4078224 w 4681728"/>
              <a:gd name="connsiteY11" fmla="*/ 484632 h 1280160"/>
              <a:gd name="connsiteX12" fmla="*/ 4114800 w 4681728"/>
              <a:gd name="connsiteY12" fmla="*/ 475488 h 1280160"/>
              <a:gd name="connsiteX13" fmla="*/ 4169664 w 4681728"/>
              <a:gd name="connsiteY13" fmla="*/ 438912 h 1280160"/>
              <a:gd name="connsiteX14" fmla="*/ 4251960 w 4681728"/>
              <a:gd name="connsiteY14" fmla="*/ 411480 h 1280160"/>
              <a:gd name="connsiteX15" fmla="*/ 4279392 w 4681728"/>
              <a:gd name="connsiteY15" fmla="*/ 402336 h 1280160"/>
              <a:gd name="connsiteX16" fmla="*/ 4361688 w 4681728"/>
              <a:gd name="connsiteY16" fmla="*/ 384048 h 1280160"/>
              <a:gd name="connsiteX17" fmla="*/ 4443984 w 4681728"/>
              <a:gd name="connsiteY17" fmla="*/ 356616 h 1280160"/>
              <a:gd name="connsiteX18" fmla="*/ 4471416 w 4681728"/>
              <a:gd name="connsiteY18" fmla="*/ 347472 h 1280160"/>
              <a:gd name="connsiteX19" fmla="*/ 4626864 w 4681728"/>
              <a:gd name="connsiteY19" fmla="*/ 329184 h 1280160"/>
              <a:gd name="connsiteX20" fmla="*/ 4636008 w 4681728"/>
              <a:gd name="connsiteY20" fmla="*/ 301752 h 1280160"/>
              <a:gd name="connsiteX21" fmla="*/ 4681728 w 4681728"/>
              <a:gd name="connsiteY21" fmla="*/ 292608 h 1280160"/>
              <a:gd name="connsiteX22" fmla="*/ 4654296 w 4681728"/>
              <a:gd name="connsiteY22" fmla="*/ 0 h 1280160"/>
              <a:gd name="connsiteX23" fmla="*/ 0 w 4681728"/>
              <a:gd name="connsiteY23" fmla="*/ 9144 h 1280160"/>
              <a:gd name="connsiteX0" fmla="*/ 0 w 4681728"/>
              <a:gd name="connsiteY0" fmla="*/ 9144 h 1280160"/>
              <a:gd name="connsiteX1" fmla="*/ 18288 w 4681728"/>
              <a:gd name="connsiteY1" fmla="*/ 1280160 h 1280160"/>
              <a:gd name="connsiteX2" fmla="*/ 2734056 w 4681728"/>
              <a:gd name="connsiteY2" fmla="*/ 1280160 h 1280160"/>
              <a:gd name="connsiteX3" fmla="*/ 2734056 w 4681728"/>
              <a:gd name="connsiteY3" fmla="*/ 1280160 h 1280160"/>
              <a:gd name="connsiteX4" fmla="*/ 2788920 w 4681728"/>
              <a:gd name="connsiteY4" fmla="*/ 1216152 h 1280160"/>
              <a:gd name="connsiteX5" fmla="*/ 3047078 w 4681728"/>
              <a:gd name="connsiteY5" fmla="*/ 908659 h 1280160"/>
              <a:gd name="connsiteX6" fmla="*/ 3611880 w 4681728"/>
              <a:gd name="connsiteY6" fmla="*/ 640080 h 1280160"/>
              <a:gd name="connsiteX7" fmla="*/ 3712464 w 4681728"/>
              <a:gd name="connsiteY7" fmla="*/ 612648 h 1280160"/>
              <a:gd name="connsiteX8" fmla="*/ 3739896 w 4681728"/>
              <a:gd name="connsiteY8" fmla="*/ 594360 h 1280160"/>
              <a:gd name="connsiteX9" fmla="*/ 3922776 w 4681728"/>
              <a:gd name="connsiteY9" fmla="*/ 539496 h 1280160"/>
              <a:gd name="connsiteX10" fmla="*/ 3995928 w 4681728"/>
              <a:gd name="connsiteY10" fmla="*/ 512064 h 1280160"/>
              <a:gd name="connsiteX11" fmla="*/ 4078224 w 4681728"/>
              <a:gd name="connsiteY11" fmla="*/ 484632 h 1280160"/>
              <a:gd name="connsiteX12" fmla="*/ 4114800 w 4681728"/>
              <a:gd name="connsiteY12" fmla="*/ 475488 h 1280160"/>
              <a:gd name="connsiteX13" fmla="*/ 4169664 w 4681728"/>
              <a:gd name="connsiteY13" fmla="*/ 438912 h 1280160"/>
              <a:gd name="connsiteX14" fmla="*/ 4251960 w 4681728"/>
              <a:gd name="connsiteY14" fmla="*/ 411480 h 1280160"/>
              <a:gd name="connsiteX15" fmla="*/ 4279392 w 4681728"/>
              <a:gd name="connsiteY15" fmla="*/ 402336 h 1280160"/>
              <a:gd name="connsiteX16" fmla="*/ 4361688 w 4681728"/>
              <a:gd name="connsiteY16" fmla="*/ 384048 h 1280160"/>
              <a:gd name="connsiteX17" fmla="*/ 4443984 w 4681728"/>
              <a:gd name="connsiteY17" fmla="*/ 356616 h 1280160"/>
              <a:gd name="connsiteX18" fmla="*/ 4471416 w 4681728"/>
              <a:gd name="connsiteY18" fmla="*/ 347472 h 1280160"/>
              <a:gd name="connsiteX19" fmla="*/ 4626864 w 4681728"/>
              <a:gd name="connsiteY19" fmla="*/ 329184 h 1280160"/>
              <a:gd name="connsiteX20" fmla="*/ 4636008 w 4681728"/>
              <a:gd name="connsiteY20" fmla="*/ 301752 h 1280160"/>
              <a:gd name="connsiteX21" fmla="*/ 4681728 w 4681728"/>
              <a:gd name="connsiteY21" fmla="*/ 292608 h 1280160"/>
              <a:gd name="connsiteX22" fmla="*/ 4654296 w 4681728"/>
              <a:gd name="connsiteY22" fmla="*/ 0 h 1280160"/>
              <a:gd name="connsiteX23" fmla="*/ 0 w 4681728"/>
              <a:gd name="connsiteY23" fmla="*/ 9144 h 1280160"/>
              <a:gd name="connsiteX0" fmla="*/ 0 w 4681728"/>
              <a:gd name="connsiteY0" fmla="*/ 9144 h 1280160"/>
              <a:gd name="connsiteX1" fmla="*/ 18288 w 4681728"/>
              <a:gd name="connsiteY1" fmla="*/ 1280160 h 1280160"/>
              <a:gd name="connsiteX2" fmla="*/ 2734056 w 4681728"/>
              <a:gd name="connsiteY2" fmla="*/ 1280160 h 1280160"/>
              <a:gd name="connsiteX3" fmla="*/ 2734056 w 4681728"/>
              <a:gd name="connsiteY3" fmla="*/ 1280160 h 1280160"/>
              <a:gd name="connsiteX4" fmla="*/ 2788920 w 4681728"/>
              <a:gd name="connsiteY4" fmla="*/ 1216152 h 1280160"/>
              <a:gd name="connsiteX5" fmla="*/ 3047078 w 4681728"/>
              <a:gd name="connsiteY5" fmla="*/ 908659 h 1280160"/>
              <a:gd name="connsiteX6" fmla="*/ 3124271 w 4681728"/>
              <a:gd name="connsiteY6" fmla="*/ 858047 h 1280160"/>
              <a:gd name="connsiteX7" fmla="*/ 3611880 w 4681728"/>
              <a:gd name="connsiteY7" fmla="*/ 640080 h 1280160"/>
              <a:gd name="connsiteX8" fmla="*/ 3712464 w 4681728"/>
              <a:gd name="connsiteY8" fmla="*/ 612648 h 1280160"/>
              <a:gd name="connsiteX9" fmla="*/ 3739896 w 4681728"/>
              <a:gd name="connsiteY9" fmla="*/ 594360 h 1280160"/>
              <a:gd name="connsiteX10" fmla="*/ 3922776 w 4681728"/>
              <a:gd name="connsiteY10" fmla="*/ 539496 h 1280160"/>
              <a:gd name="connsiteX11" fmla="*/ 3995928 w 4681728"/>
              <a:gd name="connsiteY11" fmla="*/ 512064 h 1280160"/>
              <a:gd name="connsiteX12" fmla="*/ 4078224 w 4681728"/>
              <a:gd name="connsiteY12" fmla="*/ 484632 h 1280160"/>
              <a:gd name="connsiteX13" fmla="*/ 4114800 w 4681728"/>
              <a:gd name="connsiteY13" fmla="*/ 475488 h 1280160"/>
              <a:gd name="connsiteX14" fmla="*/ 4169664 w 4681728"/>
              <a:gd name="connsiteY14" fmla="*/ 438912 h 1280160"/>
              <a:gd name="connsiteX15" fmla="*/ 4251960 w 4681728"/>
              <a:gd name="connsiteY15" fmla="*/ 411480 h 1280160"/>
              <a:gd name="connsiteX16" fmla="*/ 4279392 w 4681728"/>
              <a:gd name="connsiteY16" fmla="*/ 402336 h 1280160"/>
              <a:gd name="connsiteX17" fmla="*/ 4361688 w 4681728"/>
              <a:gd name="connsiteY17" fmla="*/ 384048 h 1280160"/>
              <a:gd name="connsiteX18" fmla="*/ 4443984 w 4681728"/>
              <a:gd name="connsiteY18" fmla="*/ 356616 h 1280160"/>
              <a:gd name="connsiteX19" fmla="*/ 4471416 w 4681728"/>
              <a:gd name="connsiteY19" fmla="*/ 347472 h 1280160"/>
              <a:gd name="connsiteX20" fmla="*/ 4626864 w 4681728"/>
              <a:gd name="connsiteY20" fmla="*/ 329184 h 1280160"/>
              <a:gd name="connsiteX21" fmla="*/ 4636008 w 4681728"/>
              <a:gd name="connsiteY21" fmla="*/ 301752 h 1280160"/>
              <a:gd name="connsiteX22" fmla="*/ 4681728 w 4681728"/>
              <a:gd name="connsiteY22" fmla="*/ 292608 h 1280160"/>
              <a:gd name="connsiteX23" fmla="*/ 4654296 w 4681728"/>
              <a:gd name="connsiteY23" fmla="*/ 0 h 1280160"/>
              <a:gd name="connsiteX24" fmla="*/ 0 w 4681728"/>
              <a:gd name="connsiteY24" fmla="*/ 9144 h 1280160"/>
              <a:gd name="connsiteX0" fmla="*/ 0 w 4681728"/>
              <a:gd name="connsiteY0" fmla="*/ 9144 h 1280160"/>
              <a:gd name="connsiteX1" fmla="*/ 18288 w 4681728"/>
              <a:gd name="connsiteY1" fmla="*/ 1280160 h 1280160"/>
              <a:gd name="connsiteX2" fmla="*/ 2734056 w 4681728"/>
              <a:gd name="connsiteY2" fmla="*/ 1280160 h 1280160"/>
              <a:gd name="connsiteX3" fmla="*/ 2734056 w 4681728"/>
              <a:gd name="connsiteY3" fmla="*/ 1280160 h 1280160"/>
              <a:gd name="connsiteX4" fmla="*/ 2788920 w 4681728"/>
              <a:gd name="connsiteY4" fmla="*/ 1216152 h 1280160"/>
              <a:gd name="connsiteX5" fmla="*/ 3047078 w 4681728"/>
              <a:gd name="connsiteY5" fmla="*/ 908659 h 1280160"/>
              <a:gd name="connsiteX6" fmla="*/ 3145536 w 4681728"/>
              <a:gd name="connsiteY6" fmla="*/ 831466 h 1280160"/>
              <a:gd name="connsiteX7" fmla="*/ 3611880 w 4681728"/>
              <a:gd name="connsiteY7" fmla="*/ 640080 h 1280160"/>
              <a:gd name="connsiteX8" fmla="*/ 3712464 w 4681728"/>
              <a:gd name="connsiteY8" fmla="*/ 612648 h 1280160"/>
              <a:gd name="connsiteX9" fmla="*/ 3739896 w 4681728"/>
              <a:gd name="connsiteY9" fmla="*/ 594360 h 1280160"/>
              <a:gd name="connsiteX10" fmla="*/ 3922776 w 4681728"/>
              <a:gd name="connsiteY10" fmla="*/ 539496 h 1280160"/>
              <a:gd name="connsiteX11" fmla="*/ 3995928 w 4681728"/>
              <a:gd name="connsiteY11" fmla="*/ 512064 h 1280160"/>
              <a:gd name="connsiteX12" fmla="*/ 4078224 w 4681728"/>
              <a:gd name="connsiteY12" fmla="*/ 484632 h 1280160"/>
              <a:gd name="connsiteX13" fmla="*/ 4114800 w 4681728"/>
              <a:gd name="connsiteY13" fmla="*/ 475488 h 1280160"/>
              <a:gd name="connsiteX14" fmla="*/ 4169664 w 4681728"/>
              <a:gd name="connsiteY14" fmla="*/ 438912 h 1280160"/>
              <a:gd name="connsiteX15" fmla="*/ 4251960 w 4681728"/>
              <a:gd name="connsiteY15" fmla="*/ 411480 h 1280160"/>
              <a:gd name="connsiteX16" fmla="*/ 4279392 w 4681728"/>
              <a:gd name="connsiteY16" fmla="*/ 402336 h 1280160"/>
              <a:gd name="connsiteX17" fmla="*/ 4361688 w 4681728"/>
              <a:gd name="connsiteY17" fmla="*/ 384048 h 1280160"/>
              <a:gd name="connsiteX18" fmla="*/ 4443984 w 4681728"/>
              <a:gd name="connsiteY18" fmla="*/ 356616 h 1280160"/>
              <a:gd name="connsiteX19" fmla="*/ 4471416 w 4681728"/>
              <a:gd name="connsiteY19" fmla="*/ 347472 h 1280160"/>
              <a:gd name="connsiteX20" fmla="*/ 4626864 w 4681728"/>
              <a:gd name="connsiteY20" fmla="*/ 329184 h 1280160"/>
              <a:gd name="connsiteX21" fmla="*/ 4636008 w 4681728"/>
              <a:gd name="connsiteY21" fmla="*/ 301752 h 1280160"/>
              <a:gd name="connsiteX22" fmla="*/ 4681728 w 4681728"/>
              <a:gd name="connsiteY22" fmla="*/ 292608 h 1280160"/>
              <a:gd name="connsiteX23" fmla="*/ 4654296 w 4681728"/>
              <a:gd name="connsiteY23" fmla="*/ 0 h 1280160"/>
              <a:gd name="connsiteX24" fmla="*/ 0 w 4681728"/>
              <a:gd name="connsiteY24" fmla="*/ 9144 h 1280160"/>
              <a:gd name="connsiteX0" fmla="*/ 0 w 4681728"/>
              <a:gd name="connsiteY0" fmla="*/ 9144 h 1280160"/>
              <a:gd name="connsiteX1" fmla="*/ 18288 w 4681728"/>
              <a:gd name="connsiteY1" fmla="*/ 1280160 h 1280160"/>
              <a:gd name="connsiteX2" fmla="*/ 2734056 w 4681728"/>
              <a:gd name="connsiteY2" fmla="*/ 1280160 h 1280160"/>
              <a:gd name="connsiteX3" fmla="*/ 2734056 w 4681728"/>
              <a:gd name="connsiteY3" fmla="*/ 1280160 h 1280160"/>
              <a:gd name="connsiteX4" fmla="*/ 3047078 w 4681728"/>
              <a:gd name="connsiteY4" fmla="*/ 908659 h 1280160"/>
              <a:gd name="connsiteX5" fmla="*/ 3145536 w 4681728"/>
              <a:gd name="connsiteY5" fmla="*/ 831466 h 1280160"/>
              <a:gd name="connsiteX6" fmla="*/ 3611880 w 4681728"/>
              <a:gd name="connsiteY6" fmla="*/ 640080 h 1280160"/>
              <a:gd name="connsiteX7" fmla="*/ 3712464 w 4681728"/>
              <a:gd name="connsiteY7" fmla="*/ 612648 h 1280160"/>
              <a:gd name="connsiteX8" fmla="*/ 3739896 w 4681728"/>
              <a:gd name="connsiteY8" fmla="*/ 594360 h 1280160"/>
              <a:gd name="connsiteX9" fmla="*/ 3922776 w 4681728"/>
              <a:gd name="connsiteY9" fmla="*/ 539496 h 1280160"/>
              <a:gd name="connsiteX10" fmla="*/ 3995928 w 4681728"/>
              <a:gd name="connsiteY10" fmla="*/ 512064 h 1280160"/>
              <a:gd name="connsiteX11" fmla="*/ 4078224 w 4681728"/>
              <a:gd name="connsiteY11" fmla="*/ 484632 h 1280160"/>
              <a:gd name="connsiteX12" fmla="*/ 4114800 w 4681728"/>
              <a:gd name="connsiteY12" fmla="*/ 475488 h 1280160"/>
              <a:gd name="connsiteX13" fmla="*/ 4169664 w 4681728"/>
              <a:gd name="connsiteY13" fmla="*/ 438912 h 1280160"/>
              <a:gd name="connsiteX14" fmla="*/ 4251960 w 4681728"/>
              <a:gd name="connsiteY14" fmla="*/ 411480 h 1280160"/>
              <a:gd name="connsiteX15" fmla="*/ 4279392 w 4681728"/>
              <a:gd name="connsiteY15" fmla="*/ 402336 h 1280160"/>
              <a:gd name="connsiteX16" fmla="*/ 4361688 w 4681728"/>
              <a:gd name="connsiteY16" fmla="*/ 384048 h 1280160"/>
              <a:gd name="connsiteX17" fmla="*/ 4443984 w 4681728"/>
              <a:gd name="connsiteY17" fmla="*/ 356616 h 1280160"/>
              <a:gd name="connsiteX18" fmla="*/ 4471416 w 4681728"/>
              <a:gd name="connsiteY18" fmla="*/ 347472 h 1280160"/>
              <a:gd name="connsiteX19" fmla="*/ 4626864 w 4681728"/>
              <a:gd name="connsiteY19" fmla="*/ 329184 h 1280160"/>
              <a:gd name="connsiteX20" fmla="*/ 4636008 w 4681728"/>
              <a:gd name="connsiteY20" fmla="*/ 301752 h 1280160"/>
              <a:gd name="connsiteX21" fmla="*/ 4681728 w 4681728"/>
              <a:gd name="connsiteY21" fmla="*/ 292608 h 1280160"/>
              <a:gd name="connsiteX22" fmla="*/ 4654296 w 4681728"/>
              <a:gd name="connsiteY22" fmla="*/ 0 h 1280160"/>
              <a:gd name="connsiteX23" fmla="*/ 0 w 4681728"/>
              <a:gd name="connsiteY23" fmla="*/ 9144 h 1280160"/>
              <a:gd name="connsiteX0" fmla="*/ 0 w 4681728"/>
              <a:gd name="connsiteY0" fmla="*/ 9144 h 1280160"/>
              <a:gd name="connsiteX1" fmla="*/ 18288 w 4681728"/>
              <a:gd name="connsiteY1" fmla="*/ 1280160 h 1280160"/>
              <a:gd name="connsiteX2" fmla="*/ 2734056 w 4681728"/>
              <a:gd name="connsiteY2" fmla="*/ 1280160 h 1280160"/>
              <a:gd name="connsiteX3" fmla="*/ 2734056 w 4681728"/>
              <a:gd name="connsiteY3" fmla="*/ 1280160 h 1280160"/>
              <a:gd name="connsiteX4" fmla="*/ 3047078 w 4681728"/>
              <a:gd name="connsiteY4" fmla="*/ 908659 h 1280160"/>
              <a:gd name="connsiteX5" fmla="*/ 3611880 w 4681728"/>
              <a:gd name="connsiteY5" fmla="*/ 640080 h 1280160"/>
              <a:gd name="connsiteX6" fmla="*/ 3712464 w 4681728"/>
              <a:gd name="connsiteY6" fmla="*/ 612648 h 1280160"/>
              <a:gd name="connsiteX7" fmla="*/ 3739896 w 4681728"/>
              <a:gd name="connsiteY7" fmla="*/ 594360 h 1280160"/>
              <a:gd name="connsiteX8" fmla="*/ 3922776 w 4681728"/>
              <a:gd name="connsiteY8" fmla="*/ 539496 h 1280160"/>
              <a:gd name="connsiteX9" fmla="*/ 3995928 w 4681728"/>
              <a:gd name="connsiteY9" fmla="*/ 512064 h 1280160"/>
              <a:gd name="connsiteX10" fmla="*/ 4078224 w 4681728"/>
              <a:gd name="connsiteY10" fmla="*/ 484632 h 1280160"/>
              <a:gd name="connsiteX11" fmla="*/ 4114800 w 4681728"/>
              <a:gd name="connsiteY11" fmla="*/ 475488 h 1280160"/>
              <a:gd name="connsiteX12" fmla="*/ 4169664 w 4681728"/>
              <a:gd name="connsiteY12" fmla="*/ 438912 h 1280160"/>
              <a:gd name="connsiteX13" fmla="*/ 4251960 w 4681728"/>
              <a:gd name="connsiteY13" fmla="*/ 411480 h 1280160"/>
              <a:gd name="connsiteX14" fmla="*/ 4279392 w 4681728"/>
              <a:gd name="connsiteY14" fmla="*/ 402336 h 1280160"/>
              <a:gd name="connsiteX15" fmla="*/ 4361688 w 4681728"/>
              <a:gd name="connsiteY15" fmla="*/ 384048 h 1280160"/>
              <a:gd name="connsiteX16" fmla="*/ 4443984 w 4681728"/>
              <a:gd name="connsiteY16" fmla="*/ 356616 h 1280160"/>
              <a:gd name="connsiteX17" fmla="*/ 4471416 w 4681728"/>
              <a:gd name="connsiteY17" fmla="*/ 347472 h 1280160"/>
              <a:gd name="connsiteX18" fmla="*/ 4626864 w 4681728"/>
              <a:gd name="connsiteY18" fmla="*/ 329184 h 1280160"/>
              <a:gd name="connsiteX19" fmla="*/ 4636008 w 4681728"/>
              <a:gd name="connsiteY19" fmla="*/ 301752 h 1280160"/>
              <a:gd name="connsiteX20" fmla="*/ 4681728 w 4681728"/>
              <a:gd name="connsiteY20" fmla="*/ 292608 h 1280160"/>
              <a:gd name="connsiteX21" fmla="*/ 4654296 w 4681728"/>
              <a:gd name="connsiteY21" fmla="*/ 0 h 1280160"/>
              <a:gd name="connsiteX22" fmla="*/ 0 w 4681728"/>
              <a:gd name="connsiteY22" fmla="*/ 9144 h 1280160"/>
              <a:gd name="connsiteX0" fmla="*/ 0 w 4681728"/>
              <a:gd name="connsiteY0" fmla="*/ 9144 h 1280160"/>
              <a:gd name="connsiteX1" fmla="*/ 18288 w 4681728"/>
              <a:gd name="connsiteY1" fmla="*/ 1280160 h 1280160"/>
              <a:gd name="connsiteX2" fmla="*/ 2734056 w 4681728"/>
              <a:gd name="connsiteY2" fmla="*/ 1280160 h 1280160"/>
              <a:gd name="connsiteX3" fmla="*/ 2734056 w 4681728"/>
              <a:gd name="connsiteY3" fmla="*/ 1280160 h 1280160"/>
              <a:gd name="connsiteX4" fmla="*/ 3047078 w 4681728"/>
              <a:gd name="connsiteY4" fmla="*/ 908659 h 1280160"/>
              <a:gd name="connsiteX5" fmla="*/ 3611880 w 4681728"/>
              <a:gd name="connsiteY5" fmla="*/ 640080 h 1280160"/>
              <a:gd name="connsiteX6" fmla="*/ 3712464 w 4681728"/>
              <a:gd name="connsiteY6" fmla="*/ 612648 h 1280160"/>
              <a:gd name="connsiteX7" fmla="*/ 3739896 w 4681728"/>
              <a:gd name="connsiteY7" fmla="*/ 594360 h 1280160"/>
              <a:gd name="connsiteX8" fmla="*/ 3922776 w 4681728"/>
              <a:gd name="connsiteY8" fmla="*/ 539496 h 1280160"/>
              <a:gd name="connsiteX9" fmla="*/ 3995928 w 4681728"/>
              <a:gd name="connsiteY9" fmla="*/ 512064 h 1280160"/>
              <a:gd name="connsiteX10" fmla="*/ 4078224 w 4681728"/>
              <a:gd name="connsiteY10" fmla="*/ 484632 h 1280160"/>
              <a:gd name="connsiteX11" fmla="*/ 4114800 w 4681728"/>
              <a:gd name="connsiteY11" fmla="*/ 475488 h 1280160"/>
              <a:gd name="connsiteX12" fmla="*/ 4169664 w 4681728"/>
              <a:gd name="connsiteY12" fmla="*/ 438912 h 1280160"/>
              <a:gd name="connsiteX13" fmla="*/ 4251960 w 4681728"/>
              <a:gd name="connsiteY13" fmla="*/ 411480 h 1280160"/>
              <a:gd name="connsiteX14" fmla="*/ 4279392 w 4681728"/>
              <a:gd name="connsiteY14" fmla="*/ 402336 h 1280160"/>
              <a:gd name="connsiteX15" fmla="*/ 4443984 w 4681728"/>
              <a:gd name="connsiteY15" fmla="*/ 356616 h 1280160"/>
              <a:gd name="connsiteX16" fmla="*/ 4471416 w 4681728"/>
              <a:gd name="connsiteY16" fmla="*/ 347472 h 1280160"/>
              <a:gd name="connsiteX17" fmla="*/ 4626864 w 4681728"/>
              <a:gd name="connsiteY17" fmla="*/ 329184 h 1280160"/>
              <a:gd name="connsiteX18" fmla="*/ 4636008 w 4681728"/>
              <a:gd name="connsiteY18" fmla="*/ 301752 h 1280160"/>
              <a:gd name="connsiteX19" fmla="*/ 4681728 w 4681728"/>
              <a:gd name="connsiteY19" fmla="*/ 292608 h 1280160"/>
              <a:gd name="connsiteX20" fmla="*/ 4654296 w 4681728"/>
              <a:gd name="connsiteY20" fmla="*/ 0 h 1280160"/>
              <a:gd name="connsiteX21" fmla="*/ 0 w 4681728"/>
              <a:gd name="connsiteY21" fmla="*/ 9144 h 1280160"/>
              <a:gd name="connsiteX0" fmla="*/ 0 w 4681728"/>
              <a:gd name="connsiteY0" fmla="*/ 9144 h 1280160"/>
              <a:gd name="connsiteX1" fmla="*/ 18288 w 4681728"/>
              <a:gd name="connsiteY1" fmla="*/ 1280160 h 1280160"/>
              <a:gd name="connsiteX2" fmla="*/ 2734056 w 4681728"/>
              <a:gd name="connsiteY2" fmla="*/ 1280160 h 1280160"/>
              <a:gd name="connsiteX3" fmla="*/ 2734056 w 4681728"/>
              <a:gd name="connsiteY3" fmla="*/ 1280160 h 1280160"/>
              <a:gd name="connsiteX4" fmla="*/ 3047078 w 4681728"/>
              <a:gd name="connsiteY4" fmla="*/ 908659 h 1280160"/>
              <a:gd name="connsiteX5" fmla="*/ 3611880 w 4681728"/>
              <a:gd name="connsiteY5" fmla="*/ 640080 h 1280160"/>
              <a:gd name="connsiteX6" fmla="*/ 3712464 w 4681728"/>
              <a:gd name="connsiteY6" fmla="*/ 612648 h 1280160"/>
              <a:gd name="connsiteX7" fmla="*/ 3739896 w 4681728"/>
              <a:gd name="connsiteY7" fmla="*/ 594360 h 1280160"/>
              <a:gd name="connsiteX8" fmla="*/ 3922776 w 4681728"/>
              <a:gd name="connsiteY8" fmla="*/ 539496 h 1280160"/>
              <a:gd name="connsiteX9" fmla="*/ 3995928 w 4681728"/>
              <a:gd name="connsiteY9" fmla="*/ 512064 h 1280160"/>
              <a:gd name="connsiteX10" fmla="*/ 4078224 w 4681728"/>
              <a:gd name="connsiteY10" fmla="*/ 484632 h 1280160"/>
              <a:gd name="connsiteX11" fmla="*/ 4114800 w 4681728"/>
              <a:gd name="connsiteY11" fmla="*/ 475488 h 1280160"/>
              <a:gd name="connsiteX12" fmla="*/ 4169664 w 4681728"/>
              <a:gd name="connsiteY12" fmla="*/ 438912 h 1280160"/>
              <a:gd name="connsiteX13" fmla="*/ 4251960 w 4681728"/>
              <a:gd name="connsiteY13" fmla="*/ 411480 h 1280160"/>
              <a:gd name="connsiteX14" fmla="*/ 4279392 w 4681728"/>
              <a:gd name="connsiteY14" fmla="*/ 402336 h 1280160"/>
              <a:gd name="connsiteX15" fmla="*/ 4443984 w 4681728"/>
              <a:gd name="connsiteY15" fmla="*/ 356616 h 1280160"/>
              <a:gd name="connsiteX16" fmla="*/ 4626864 w 4681728"/>
              <a:gd name="connsiteY16" fmla="*/ 329184 h 1280160"/>
              <a:gd name="connsiteX17" fmla="*/ 4636008 w 4681728"/>
              <a:gd name="connsiteY17" fmla="*/ 301752 h 1280160"/>
              <a:gd name="connsiteX18" fmla="*/ 4681728 w 4681728"/>
              <a:gd name="connsiteY18" fmla="*/ 292608 h 1280160"/>
              <a:gd name="connsiteX19" fmla="*/ 4654296 w 4681728"/>
              <a:gd name="connsiteY19" fmla="*/ 0 h 1280160"/>
              <a:gd name="connsiteX20" fmla="*/ 0 w 4681728"/>
              <a:gd name="connsiteY20" fmla="*/ 9144 h 1280160"/>
              <a:gd name="connsiteX0" fmla="*/ 0 w 4681728"/>
              <a:gd name="connsiteY0" fmla="*/ 9144 h 1280160"/>
              <a:gd name="connsiteX1" fmla="*/ 18288 w 4681728"/>
              <a:gd name="connsiteY1" fmla="*/ 1280160 h 1280160"/>
              <a:gd name="connsiteX2" fmla="*/ 2734056 w 4681728"/>
              <a:gd name="connsiteY2" fmla="*/ 1280160 h 1280160"/>
              <a:gd name="connsiteX3" fmla="*/ 2734056 w 4681728"/>
              <a:gd name="connsiteY3" fmla="*/ 1280160 h 1280160"/>
              <a:gd name="connsiteX4" fmla="*/ 3047078 w 4681728"/>
              <a:gd name="connsiteY4" fmla="*/ 908659 h 1280160"/>
              <a:gd name="connsiteX5" fmla="*/ 3611880 w 4681728"/>
              <a:gd name="connsiteY5" fmla="*/ 640080 h 1280160"/>
              <a:gd name="connsiteX6" fmla="*/ 3712464 w 4681728"/>
              <a:gd name="connsiteY6" fmla="*/ 612648 h 1280160"/>
              <a:gd name="connsiteX7" fmla="*/ 3739896 w 4681728"/>
              <a:gd name="connsiteY7" fmla="*/ 594360 h 1280160"/>
              <a:gd name="connsiteX8" fmla="*/ 3922776 w 4681728"/>
              <a:gd name="connsiteY8" fmla="*/ 539496 h 1280160"/>
              <a:gd name="connsiteX9" fmla="*/ 3995928 w 4681728"/>
              <a:gd name="connsiteY9" fmla="*/ 512064 h 1280160"/>
              <a:gd name="connsiteX10" fmla="*/ 4078224 w 4681728"/>
              <a:gd name="connsiteY10" fmla="*/ 484632 h 1280160"/>
              <a:gd name="connsiteX11" fmla="*/ 4114800 w 4681728"/>
              <a:gd name="connsiteY11" fmla="*/ 475488 h 1280160"/>
              <a:gd name="connsiteX12" fmla="*/ 4169664 w 4681728"/>
              <a:gd name="connsiteY12" fmla="*/ 438912 h 1280160"/>
              <a:gd name="connsiteX13" fmla="*/ 4251960 w 4681728"/>
              <a:gd name="connsiteY13" fmla="*/ 411480 h 1280160"/>
              <a:gd name="connsiteX14" fmla="*/ 4279392 w 4681728"/>
              <a:gd name="connsiteY14" fmla="*/ 402336 h 1280160"/>
              <a:gd name="connsiteX15" fmla="*/ 4443984 w 4681728"/>
              <a:gd name="connsiteY15" fmla="*/ 356616 h 1280160"/>
              <a:gd name="connsiteX16" fmla="*/ 4636008 w 4681728"/>
              <a:gd name="connsiteY16" fmla="*/ 301752 h 1280160"/>
              <a:gd name="connsiteX17" fmla="*/ 4681728 w 4681728"/>
              <a:gd name="connsiteY17" fmla="*/ 292608 h 1280160"/>
              <a:gd name="connsiteX18" fmla="*/ 4654296 w 4681728"/>
              <a:gd name="connsiteY18" fmla="*/ 0 h 1280160"/>
              <a:gd name="connsiteX19" fmla="*/ 0 w 4681728"/>
              <a:gd name="connsiteY19" fmla="*/ 9144 h 1280160"/>
              <a:gd name="connsiteX0" fmla="*/ 0 w 4681728"/>
              <a:gd name="connsiteY0" fmla="*/ 9144 h 1280160"/>
              <a:gd name="connsiteX1" fmla="*/ 18288 w 4681728"/>
              <a:gd name="connsiteY1" fmla="*/ 1280160 h 1280160"/>
              <a:gd name="connsiteX2" fmla="*/ 2734056 w 4681728"/>
              <a:gd name="connsiteY2" fmla="*/ 1280160 h 1280160"/>
              <a:gd name="connsiteX3" fmla="*/ 2734056 w 4681728"/>
              <a:gd name="connsiteY3" fmla="*/ 1280160 h 1280160"/>
              <a:gd name="connsiteX4" fmla="*/ 3047078 w 4681728"/>
              <a:gd name="connsiteY4" fmla="*/ 908659 h 1280160"/>
              <a:gd name="connsiteX5" fmla="*/ 3611880 w 4681728"/>
              <a:gd name="connsiteY5" fmla="*/ 640080 h 1280160"/>
              <a:gd name="connsiteX6" fmla="*/ 3712464 w 4681728"/>
              <a:gd name="connsiteY6" fmla="*/ 612648 h 1280160"/>
              <a:gd name="connsiteX7" fmla="*/ 3739896 w 4681728"/>
              <a:gd name="connsiteY7" fmla="*/ 594360 h 1280160"/>
              <a:gd name="connsiteX8" fmla="*/ 3922776 w 4681728"/>
              <a:gd name="connsiteY8" fmla="*/ 539496 h 1280160"/>
              <a:gd name="connsiteX9" fmla="*/ 3995928 w 4681728"/>
              <a:gd name="connsiteY9" fmla="*/ 512064 h 1280160"/>
              <a:gd name="connsiteX10" fmla="*/ 4078224 w 4681728"/>
              <a:gd name="connsiteY10" fmla="*/ 484632 h 1280160"/>
              <a:gd name="connsiteX11" fmla="*/ 4114800 w 4681728"/>
              <a:gd name="connsiteY11" fmla="*/ 475488 h 1280160"/>
              <a:gd name="connsiteX12" fmla="*/ 4169664 w 4681728"/>
              <a:gd name="connsiteY12" fmla="*/ 438912 h 1280160"/>
              <a:gd name="connsiteX13" fmla="*/ 4251960 w 4681728"/>
              <a:gd name="connsiteY13" fmla="*/ 411480 h 1280160"/>
              <a:gd name="connsiteX14" fmla="*/ 4279392 w 4681728"/>
              <a:gd name="connsiteY14" fmla="*/ 402336 h 1280160"/>
              <a:gd name="connsiteX15" fmla="*/ 4443984 w 4681728"/>
              <a:gd name="connsiteY15" fmla="*/ 356616 h 1280160"/>
              <a:gd name="connsiteX16" fmla="*/ 4681728 w 4681728"/>
              <a:gd name="connsiteY16" fmla="*/ 292608 h 1280160"/>
              <a:gd name="connsiteX17" fmla="*/ 4654296 w 4681728"/>
              <a:gd name="connsiteY17" fmla="*/ 0 h 1280160"/>
              <a:gd name="connsiteX18" fmla="*/ 0 w 4681728"/>
              <a:gd name="connsiteY18" fmla="*/ 9144 h 1280160"/>
              <a:gd name="connsiteX0" fmla="*/ 0 w 4681728"/>
              <a:gd name="connsiteY0" fmla="*/ 9144 h 1280160"/>
              <a:gd name="connsiteX1" fmla="*/ 18288 w 4681728"/>
              <a:gd name="connsiteY1" fmla="*/ 1280160 h 1280160"/>
              <a:gd name="connsiteX2" fmla="*/ 2734056 w 4681728"/>
              <a:gd name="connsiteY2" fmla="*/ 1280160 h 1280160"/>
              <a:gd name="connsiteX3" fmla="*/ 2734056 w 4681728"/>
              <a:gd name="connsiteY3" fmla="*/ 1280160 h 1280160"/>
              <a:gd name="connsiteX4" fmla="*/ 3047078 w 4681728"/>
              <a:gd name="connsiteY4" fmla="*/ 908659 h 1280160"/>
              <a:gd name="connsiteX5" fmla="*/ 3611880 w 4681728"/>
              <a:gd name="connsiteY5" fmla="*/ 640080 h 1280160"/>
              <a:gd name="connsiteX6" fmla="*/ 3712464 w 4681728"/>
              <a:gd name="connsiteY6" fmla="*/ 612648 h 1280160"/>
              <a:gd name="connsiteX7" fmla="*/ 3739896 w 4681728"/>
              <a:gd name="connsiteY7" fmla="*/ 594360 h 1280160"/>
              <a:gd name="connsiteX8" fmla="*/ 3922776 w 4681728"/>
              <a:gd name="connsiteY8" fmla="*/ 539496 h 1280160"/>
              <a:gd name="connsiteX9" fmla="*/ 3995928 w 4681728"/>
              <a:gd name="connsiteY9" fmla="*/ 512064 h 1280160"/>
              <a:gd name="connsiteX10" fmla="*/ 4078224 w 4681728"/>
              <a:gd name="connsiteY10" fmla="*/ 484632 h 1280160"/>
              <a:gd name="connsiteX11" fmla="*/ 4114800 w 4681728"/>
              <a:gd name="connsiteY11" fmla="*/ 475488 h 1280160"/>
              <a:gd name="connsiteX12" fmla="*/ 4169664 w 4681728"/>
              <a:gd name="connsiteY12" fmla="*/ 438912 h 1280160"/>
              <a:gd name="connsiteX13" fmla="*/ 4251960 w 4681728"/>
              <a:gd name="connsiteY13" fmla="*/ 411480 h 1280160"/>
              <a:gd name="connsiteX14" fmla="*/ 4279392 w 4681728"/>
              <a:gd name="connsiteY14" fmla="*/ 402336 h 1280160"/>
              <a:gd name="connsiteX15" fmla="*/ 4681728 w 4681728"/>
              <a:gd name="connsiteY15" fmla="*/ 292608 h 1280160"/>
              <a:gd name="connsiteX16" fmla="*/ 4654296 w 4681728"/>
              <a:gd name="connsiteY16" fmla="*/ 0 h 1280160"/>
              <a:gd name="connsiteX17" fmla="*/ 0 w 4681728"/>
              <a:gd name="connsiteY17" fmla="*/ 9144 h 1280160"/>
              <a:gd name="connsiteX0" fmla="*/ 0 w 4681728"/>
              <a:gd name="connsiteY0" fmla="*/ 9144 h 1280160"/>
              <a:gd name="connsiteX1" fmla="*/ 18288 w 4681728"/>
              <a:gd name="connsiteY1" fmla="*/ 1280160 h 1280160"/>
              <a:gd name="connsiteX2" fmla="*/ 2734056 w 4681728"/>
              <a:gd name="connsiteY2" fmla="*/ 1280160 h 1280160"/>
              <a:gd name="connsiteX3" fmla="*/ 2734056 w 4681728"/>
              <a:gd name="connsiteY3" fmla="*/ 1280160 h 1280160"/>
              <a:gd name="connsiteX4" fmla="*/ 3047078 w 4681728"/>
              <a:gd name="connsiteY4" fmla="*/ 908659 h 1280160"/>
              <a:gd name="connsiteX5" fmla="*/ 3611880 w 4681728"/>
              <a:gd name="connsiteY5" fmla="*/ 640080 h 1280160"/>
              <a:gd name="connsiteX6" fmla="*/ 3712464 w 4681728"/>
              <a:gd name="connsiteY6" fmla="*/ 612648 h 1280160"/>
              <a:gd name="connsiteX7" fmla="*/ 3739896 w 4681728"/>
              <a:gd name="connsiteY7" fmla="*/ 594360 h 1280160"/>
              <a:gd name="connsiteX8" fmla="*/ 3922776 w 4681728"/>
              <a:gd name="connsiteY8" fmla="*/ 539496 h 1280160"/>
              <a:gd name="connsiteX9" fmla="*/ 3995928 w 4681728"/>
              <a:gd name="connsiteY9" fmla="*/ 512064 h 1280160"/>
              <a:gd name="connsiteX10" fmla="*/ 4078224 w 4681728"/>
              <a:gd name="connsiteY10" fmla="*/ 484632 h 1280160"/>
              <a:gd name="connsiteX11" fmla="*/ 4114800 w 4681728"/>
              <a:gd name="connsiteY11" fmla="*/ 475488 h 1280160"/>
              <a:gd name="connsiteX12" fmla="*/ 4169664 w 4681728"/>
              <a:gd name="connsiteY12" fmla="*/ 438912 h 1280160"/>
              <a:gd name="connsiteX13" fmla="*/ 4251960 w 4681728"/>
              <a:gd name="connsiteY13" fmla="*/ 411480 h 1280160"/>
              <a:gd name="connsiteX14" fmla="*/ 4681728 w 4681728"/>
              <a:gd name="connsiteY14" fmla="*/ 292608 h 1280160"/>
              <a:gd name="connsiteX15" fmla="*/ 4654296 w 4681728"/>
              <a:gd name="connsiteY15" fmla="*/ 0 h 1280160"/>
              <a:gd name="connsiteX16" fmla="*/ 0 w 4681728"/>
              <a:gd name="connsiteY16" fmla="*/ 9144 h 1280160"/>
              <a:gd name="connsiteX0" fmla="*/ 0 w 4681728"/>
              <a:gd name="connsiteY0" fmla="*/ 9144 h 1280160"/>
              <a:gd name="connsiteX1" fmla="*/ 18288 w 4681728"/>
              <a:gd name="connsiteY1" fmla="*/ 1280160 h 1280160"/>
              <a:gd name="connsiteX2" fmla="*/ 2734056 w 4681728"/>
              <a:gd name="connsiteY2" fmla="*/ 1280160 h 1280160"/>
              <a:gd name="connsiteX3" fmla="*/ 2734056 w 4681728"/>
              <a:gd name="connsiteY3" fmla="*/ 1280160 h 1280160"/>
              <a:gd name="connsiteX4" fmla="*/ 3047078 w 4681728"/>
              <a:gd name="connsiteY4" fmla="*/ 908659 h 1280160"/>
              <a:gd name="connsiteX5" fmla="*/ 3611880 w 4681728"/>
              <a:gd name="connsiteY5" fmla="*/ 640080 h 1280160"/>
              <a:gd name="connsiteX6" fmla="*/ 3712464 w 4681728"/>
              <a:gd name="connsiteY6" fmla="*/ 612648 h 1280160"/>
              <a:gd name="connsiteX7" fmla="*/ 3739896 w 4681728"/>
              <a:gd name="connsiteY7" fmla="*/ 594360 h 1280160"/>
              <a:gd name="connsiteX8" fmla="*/ 3922776 w 4681728"/>
              <a:gd name="connsiteY8" fmla="*/ 539496 h 1280160"/>
              <a:gd name="connsiteX9" fmla="*/ 3995928 w 4681728"/>
              <a:gd name="connsiteY9" fmla="*/ 512064 h 1280160"/>
              <a:gd name="connsiteX10" fmla="*/ 4078224 w 4681728"/>
              <a:gd name="connsiteY10" fmla="*/ 484632 h 1280160"/>
              <a:gd name="connsiteX11" fmla="*/ 4114800 w 4681728"/>
              <a:gd name="connsiteY11" fmla="*/ 475488 h 1280160"/>
              <a:gd name="connsiteX12" fmla="*/ 4169664 w 4681728"/>
              <a:gd name="connsiteY12" fmla="*/ 438912 h 1280160"/>
              <a:gd name="connsiteX13" fmla="*/ 4681728 w 4681728"/>
              <a:gd name="connsiteY13" fmla="*/ 292608 h 1280160"/>
              <a:gd name="connsiteX14" fmla="*/ 4654296 w 4681728"/>
              <a:gd name="connsiteY14" fmla="*/ 0 h 1280160"/>
              <a:gd name="connsiteX15" fmla="*/ 0 w 4681728"/>
              <a:gd name="connsiteY15" fmla="*/ 9144 h 1280160"/>
              <a:gd name="connsiteX0" fmla="*/ 0 w 4681728"/>
              <a:gd name="connsiteY0" fmla="*/ 9144 h 1280160"/>
              <a:gd name="connsiteX1" fmla="*/ 18288 w 4681728"/>
              <a:gd name="connsiteY1" fmla="*/ 1280160 h 1280160"/>
              <a:gd name="connsiteX2" fmla="*/ 2734056 w 4681728"/>
              <a:gd name="connsiteY2" fmla="*/ 1280160 h 1280160"/>
              <a:gd name="connsiteX3" fmla="*/ 2734056 w 4681728"/>
              <a:gd name="connsiteY3" fmla="*/ 1280160 h 1280160"/>
              <a:gd name="connsiteX4" fmla="*/ 3047078 w 4681728"/>
              <a:gd name="connsiteY4" fmla="*/ 908659 h 1280160"/>
              <a:gd name="connsiteX5" fmla="*/ 3611880 w 4681728"/>
              <a:gd name="connsiteY5" fmla="*/ 640080 h 1280160"/>
              <a:gd name="connsiteX6" fmla="*/ 3712464 w 4681728"/>
              <a:gd name="connsiteY6" fmla="*/ 612648 h 1280160"/>
              <a:gd name="connsiteX7" fmla="*/ 3739896 w 4681728"/>
              <a:gd name="connsiteY7" fmla="*/ 594360 h 1280160"/>
              <a:gd name="connsiteX8" fmla="*/ 3922776 w 4681728"/>
              <a:gd name="connsiteY8" fmla="*/ 539496 h 1280160"/>
              <a:gd name="connsiteX9" fmla="*/ 3995928 w 4681728"/>
              <a:gd name="connsiteY9" fmla="*/ 512064 h 1280160"/>
              <a:gd name="connsiteX10" fmla="*/ 4078224 w 4681728"/>
              <a:gd name="connsiteY10" fmla="*/ 484632 h 1280160"/>
              <a:gd name="connsiteX11" fmla="*/ 4114800 w 4681728"/>
              <a:gd name="connsiteY11" fmla="*/ 475488 h 1280160"/>
              <a:gd name="connsiteX12" fmla="*/ 4681728 w 4681728"/>
              <a:gd name="connsiteY12" fmla="*/ 292608 h 1280160"/>
              <a:gd name="connsiteX13" fmla="*/ 4654296 w 4681728"/>
              <a:gd name="connsiteY13" fmla="*/ 0 h 1280160"/>
              <a:gd name="connsiteX14" fmla="*/ 0 w 4681728"/>
              <a:gd name="connsiteY14" fmla="*/ 9144 h 1280160"/>
              <a:gd name="connsiteX0" fmla="*/ 0 w 4681728"/>
              <a:gd name="connsiteY0" fmla="*/ 9144 h 1280160"/>
              <a:gd name="connsiteX1" fmla="*/ 18288 w 4681728"/>
              <a:gd name="connsiteY1" fmla="*/ 1280160 h 1280160"/>
              <a:gd name="connsiteX2" fmla="*/ 2734056 w 4681728"/>
              <a:gd name="connsiteY2" fmla="*/ 1280160 h 1280160"/>
              <a:gd name="connsiteX3" fmla="*/ 2734056 w 4681728"/>
              <a:gd name="connsiteY3" fmla="*/ 1280160 h 1280160"/>
              <a:gd name="connsiteX4" fmla="*/ 3047078 w 4681728"/>
              <a:gd name="connsiteY4" fmla="*/ 908659 h 1280160"/>
              <a:gd name="connsiteX5" fmla="*/ 3611880 w 4681728"/>
              <a:gd name="connsiteY5" fmla="*/ 640080 h 1280160"/>
              <a:gd name="connsiteX6" fmla="*/ 3712464 w 4681728"/>
              <a:gd name="connsiteY6" fmla="*/ 612648 h 1280160"/>
              <a:gd name="connsiteX7" fmla="*/ 3739896 w 4681728"/>
              <a:gd name="connsiteY7" fmla="*/ 594360 h 1280160"/>
              <a:gd name="connsiteX8" fmla="*/ 3922776 w 4681728"/>
              <a:gd name="connsiteY8" fmla="*/ 539496 h 1280160"/>
              <a:gd name="connsiteX9" fmla="*/ 3995928 w 4681728"/>
              <a:gd name="connsiteY9" fmla="*/ 512064 h 1280160"/>
              <a:gd name="connsiteX10" fmla="*/ 4078224 w 4681728"/>
              <a:gd name="connsiteY10" fmla="*/ 484632 h 1280160"/>
              <a:gd name="connsiteX11" fmla="*/ 4681728 w 4681728"/>
              <a:gd name="connsiteY11" fmla="*/ 292608 h 1280160"/>
              <a:gd name="connsiteX12" fmla="*/ 4654296 w 4681728"/>
              <a:gd name="connsiteY12" fmla="*/ 0 h 1280160"/>
              <a:gd name="connsiteX13" fmla="*/ 0 w 4681728"/>
              <a:gd name="connsiteY13" fmla="*/ 9144 h 1280160"/>
              <a:gd name="connsiteX0" fmla="*/ 0 w 4681728"/>
              <a:gd name="connsiteY0" fmla="*/ 9144 h 1280160"/>
              <a:gd name="connsiteX1" fmla="*/ 18288 w 4681728"/>
              <a:gd name="connsiteY1" fmla="*/ 1280160 h 1280160"/>
              <a:gd name="connsiteX2" fmla="*/ 2734056 w 4681728"/>
              <a:gd name="connsiteY2" fmla="*/ 1280160 h 1280160"/>
              <a:gd name="connsiteX3" fmla="*/ 2734056 w 4681728"/>
              <a:gd name="connsiteY3" fmla="*/ 1280160 h 1280160"/>
              <a:gd name="connsiteX4" fmla="*/ 3047078 w 4681728"/>
              <a:gd name="connsiteY4" fmla="*/ 908659 h 1280160"/>
              <a:gd name="connsiteX5" fmla="*/ 3611880 w 4681728"/>
              <a:gd name="connsiteY5" fmla="*/ 640080 h 1280160"/>
              <a:gd name="connsiteX6" fmla="*/ 3712464 w 4681728"/>
              <a:gd name="connsiteY6" fmla="*/ 612648 h 1280160"/>
              <a:gd name="connsiteX7" fmla="*/ 3739896 w 4681728"/>
              <a:gd name="connsiteY7" fmla="*/ 594360 h 1280160"/>
              <a:gd name="connsiteX8" fmla="*/ 3922776 w 4681728"/>
              <a:gd name="connsiteY8" fmla="*/ 539496 h 1280160"/>
              <a:gd name="connsiteX9" fmla="*/ 3995928 w 4681728"/>
              <a:gd name="connsiteY9" fmla="*/ 512064 h 1280160"/>
              <a:gd name="connsiteX10" fmla="*/ 4681728 w 4681728"/>
              <a:gd name="connsiteY10" fmla="*/ 292608 h 1280160"/>
              <a:gd name="connsiteX11" fmla="*/ 4654296 w 4681728"/>
              <a:gd name="connsiteY11" fmla="*/ 0 h 1280160"/>
              <a:gd name="connsiteX12" fmla="*/ 0 w 4681728"/>
              <a:gd name="connsiteY12" fmla="*/ 9144 h 1280160"/>
              <a:gd name="connsiteX0" fmla="*/ 0 w 4681728"/>
              <a:gd name="connsiteY0" fmla="*/ 9144 h 1280160"/>
              <a:gd name="connsiteX1" fmla="*/ 18288 w 4681728"/>
              <a:gd name="connsiteY1" fmla="*/ 1280160 h 1280160"/>
              <a:gd name="connsiteX2" fmla="*/ 2734056 w 4681728"/>
              <a:gd name="connsiteY2" fmla="*/ 1280160 h 1280160"/>
              <a:gd name="connsiteX3" fmla="*/ 2734056 w 4681728"/>
              <a:gd name="connsiteY3" fmla="*/ 1280160 h 1280160"/>
              <a:gd name="connsiteX4" fmla="*/ 3047078 w 4681728"/>
              <a:gd name="connsiteY4" fmla="*/ 908659 h 1280160"/>
              <a:gd name="connsiteX5" fmla="*/ 3611880 w 4681728"/>
              <a:gd name="connsiteY5" fmla="*/ 640080 h 1280160"/>
              <a:gd name="connsiteX6" fmla="*/ 3712464 w 4681728"/>
              <a:gd name="connsiteY6" fmla="*/ 612648 h 1280160"/>
              <a:gd name="connsiteX7" fmla="*/ 3739896 w 4681728"/>
              <a:gd name="connsiteY7" fmla="*/ 594360 h 1280160"/>
              <a:gd name="connsiteX8" fmla="*/ 3922776 w 4681728"/>
              <a:gd name="connsiteY8" fmla="*/ 539496 h 1280160"/>
              <a:gd name="connsiteX9" fmla="*/ 4681728 w 4681728"/>
              <a:gd name="connsiteY9" fmla="*/ 292608 h 1280160"/>
              <a:gd name="connsiteX10" fmla="*/ 4654296 w 4681728"/>
              <a:gd name="connsiteY10" fmla="*/ 0 h 1280160"/>
              <a:gd name="connsiteX11" fmla="*/ 0 w 4681728"/>
              <a:gd name="connsiteY11" fmla="*/ 9144 h 1280160"/>
              <a:gd name="connsiteX0" fmla="*/ 0 w 4681728"/>
              <a:gd name="connsiteY0" fmla="*/ 9144 h 1280160"/>
              <a:gd name="connsiteX1" fmla="*/ 18288 w 4681728"/>
              <a:gd name="connsiteY1" fmla="*/ 1280160 h 1280160"/>
              <a:gd name="connsiteX2" fmla="*/ 2734056 w 4681728"/>
              <a:gd name="connsiteY2" fmla="*/ 1280160 h 1280160"/>
              <a:gd name="connsiteX3" fmla="*/ 2734056 w 4681728"/>
              <a:gd name="connsiteY3" fmla="*/ 1280160 h 1280160"/>
              <a:gd name="connsiteX4" fmla="*/ 3047078 w 4681728"/>
              <a:gd name="connsiteY4" fmla="*/ 908659 h 1280160"/>
              <a:gd name="connsiteX5" fmla="*/ 3611880 w 4681728"/>
              <a:gd name="connsiteY5" fmla="*/ 640080 h 1280160"/>
              <a:gd name="connsiteX6" fmla="*/ 3712464 w 4681728"/>
              <a:gd name="connsiteY6" fmla="*/ 612648 h 1280160"/>
              <a:gd name="connsiteX7" fmla="*/ 3922776 w 4681728"/>
              <a:gd name="connsiteY7" fmla="*/ 539496 h 1280160"/>
              <a:gd name="connsiteX8" fmla="*/ 4681728 w 4681728"/>
              <a:gd name="connsiteY8" fmla="*/ 292608 h 1280160"/>
              <a:gd name="connsiteX9" fmla="*/ 4654296 w 4681728"/>
              <a:gd name="connsiteY9" fmla="*/ 0 h 1280160"/>
              <a:gd name="connsiteX10" fmla="*/ 0 w 4681728"/>
              <a:gd name="connsiteY10" fmla="*/ 9144 h 1280160"/>
              <a:gd name="connsiteX0" fmla="*/ 0 w 4681728"/>
              <a:gd name="connsiteY0" fmla="*/ 9144 h 1280160"/>
              <a:gd name="connsiteX1" fmla="*/ 18288 w 4681728"/>
              <a:gd name="connsiteY1" fmla="*/ 1280160 h 1280160"/>
              <a:gd name="connsiteX2" fmla="*/ 2734056 w 4681728"/>
              <a:gd name="connsiteY2" fmla="*/ 1280160 h 1280160"/>
              <a:gd name="connsiteX3" fmla="*/ 2734056 w 4681728"/>
              <a:gd name="connsiteY3" fmla="*/ 1280160 h 1280160"/>
              <a:gd name="connsiteX4" fmla="*/ 3047078 w 4681728"/>
              <a:gd name="connsiteY4" fmla="*/ 908659 h 1280160"/>
              <a:gd name="connsiteX5" fmla="*/ 3611880 w 4681728"/>
              <a:gd name="connsiteY5" fmla="*/ 640080 h 1280160"/>
              <a:gd name="connsiteX6" fmla="*/ 3922776 w 4681728"/>
              <a:gd name="connsiteY6" fmla="*/ 539496 h 1280160"/>
              <a:gd name="connsiteX7" fmla="*/ 4681728 w 4681728"/>
              <a:gd name="connsiteY7" fmla="*/ 292608 h 1280160"/>
              <a:gd name="connsiteX8" fmla="*/ 4654296 w 4681728"/>
              <a:gd name="connsiteY8" fmla="*/ 0 h 1280160"/>
              <a:gd name="connsiteX9" fmla="*/ 0 w 4681728"/>
              <a:gd name="connsiteY9" fmla="*/ 9144 h 1280160"/>
              <a:gd name="connsiteX0" fmla="*/ 0 w 4681728"/>
              <a:gd name="connsiteY0" fmla="*/ 9144 h 1280160"/>
              <a:gd name="connsiteX1" fmla="*/ 18288 w 4681728"/>
              <a:gd name="connsiteY1" fmla="*/ 1280160 h 1280160"/>
              <a:gd name="connsiteX2" fmla="*/ 2734056 w 4681728"/>
              <a:gd name="connsiteY2" fmla="*/ 1280160 h 1280160"/>
              <a:gd name="connsiteX3" fmla="*/ 2734056 w 4681728"/>
              <a:gd name="connsiteY3" fmla="*/ 1280160 h 1280160"/>
              <a:gd name="connsiteX4" fmla="*/ 3047078 w 4681728"/>
              <a:gd name="connsiteY4" fmla="*/ 908659 h 1280160"/>
              <a:gd name="connsiteX5" fmla="*/ 3611880 w 4681728"/>
              <a:gd name="connsiteY5" fmla="*/ 640080 h 1280160"/>
              <a:gd name="connsiteX6" fmla="*/ 4681728 w 4681728"/>
              <a:gd name="connsiteY6" fmla="*/ 292608 h 1280160"/>
              <a:gd name="connsiteX7" fmla="*/ 4654296 w 4681728"/>
              <a:gd name="connsiteY7" fmla="*/ 0 h 1280160"/>
              <a:gd name="connsiteX8" fmla="*/ 0 w 4681728"/>
              <a:gd name="connsiteY8" fmla="*/ 9144 h 1280160"/>
              <a:gd name="connsiteX0" fmla="*/ 0 w 4681728"/>
              <a:gd name="connsiteY0" fmla="*/ 9144 h 1280160"/>
              <a:gd name="connsiteX1" fmla="*/ 18288 w 4681728"/>
              <a:gd name="connsiteY1" fmla="*/ 1280160 h 1280160"/>
              <a:gd name="connsiteX2" fmla="*/ 2734056 w 4681728"/>
              <a:gd name="connsiteY2" fmla="*/ 1280160 h 1280160"/>
              <a:gd name="connsiteX3" fmla="*/ 2734056 w 4681728"/>
              <a:gd name="connsiteY3" fmla="*/ 1280160 h 1280160"/>
              <a:gd name="connsiteX4" fmla="*/ 3047078 w 4681728"/>
              <a:gd name="connsiteY4" fmla="*/ 908659 h 1280160"/>
              <a:gd name="connsiteX5" fmla="*/ 3702257 w 4681728"/>
              <a:gd name="connsiteY5" fmla="*/ 581601 h 1280160"/>
              <a:gd name="connsiteX6" fmla="*/ 4681728 w 4681728"/>
              <a:gd name="connsiteY6" fmla="*/ 292608 h 1280160"/>
              <a:gd name="connsiteX7" fmla="*/ 4654296 w 4681728"/>
              <a:gd name="connsiteY7" fmla="*/ 0 h 1280160"/>
              <a:gd name="connsiteX8" fmla="*/ 0 w 4681728"/>
              <a:gd name="connsiteY8" fmla="*/ 9144 h 1280160"/>
              <a:gd name="connsiteX0" fmla="*/ 0 w 4681728"/>
              <a:gd name="connsiteY0" fmla="*/ 9144 h 1280160"/>
              <a:gd name="connsiteX1" fmla="*/ 18288 w 4681728"/>
              <a:gd name="connsiteY1" fmla="*/ 1280160 h 1280160"/>
              <a:gd name="connsiteX2" fmla="*/ 2734056 w 4681728"/>
              <a:gd name="connsiteY2" fmla="*/ 1280160 h 1280160"/>
              <a:gd name="connsiteX3" fmla="*/ 2734056 w 4681728"/>
              <a:gd name="connsiteY3" fmla="*/ 1280160 h 1280160"/>
              <a:gd name="connsiteX4" fmla="*/ 3047078 w 4681728"/>
              <a:gd name="connsiteY4" fmla="*/ 908659 h 1280160"/>
              <a:gd name="connsiteX5" fmla="*/ 3702257 w 4681728"/>
              <a:gd name="connsiteY5" fmla="*/ 581601 h 1280160"/>
              <a:gd name="connsiteX6" fmla="*/ 4681728 w 4681728"/>
              <a:gd name="connsiteY6" fmla="*/ 292608 h 1280160"/>
              <a:gd name="connsiteX7" fmla="*/ 4654296 w 4681728"/>
              <a:gd name="connsiteY7" fmla="*/ 0 h 1280160"/>
              <a:gd name="connsiteX8" fmla="*/ 0 w 4681728"/>
              <a:gd name="connsiteY8" fmla="*/ 9144 h 1280160"/>
              <a:gd name="connsiteX0" fmla="*/ 0 w 4655146"/>
              <a:gd name="connsiteY0" fmla="*/ 9144 h 1280160"/>
              <a:gd name="connsiteX1" fmla="*/ 18288 w 4655146"/>
              <a:gd name="connsiteY1" fmla="*/ 1280160 h 1280160"/>
              <a:gd name="connsiteX2" fmla="*/ 2734056 w 4655146"/>
              <a:gd name="connsiteY2" fmla="*/ 1280160 h 1280160"/>
              <a:gd name="connsiteX3" fmla="*/ 2734056 w 4655146"/>
              <a:gd name="connsiteY3" fmla="*/ 1280160 h 1280160"/>
              <a:gd name="connsiteX4" fmla="*/ 3047078 w 4655146"/>
              <a:gd name="connsiteY4" fmla="*/ 908659 h 1280160"/>
              <a:gd name="connsiteX5" fmla="*/ 3702257 w 4655146"/>
              <a:gd name="connsiteY5" fmla="*/ 581601 h 1280160"/>
              <a:gd name="connsiteX6" fmla="*/ 4655146 w 4655146"/>
              <a:gd name="connsiteY6" fmla="*/ 292608 h 1280160"/>
              <a:gd name="connsiteX7" fmla="*/ 4654296 w 4655146"/>
              <a:gd name="connsiteY7" fmla="*/ 0 h 1280160"/>
              <a:gd name="connsiteX8" fmla="*/ 0 w 4655146"/>
              <a:gd name="connsiteY8" fmla="*/ 9144 h 1280160"/>
              <a:gd name="connsiteX0" fmla="*/ 0 w 4639198"/>
              <a:gd name="connsiteY0" fmla="*/ 3827 h 1280160"/>
              <a:gd name="connsiteX1" fmla="*/ 2340 w 4639198"/>
              <a:gd name="connsiteY1" fmla="*/ 1280160 h 1280160"/>
              <a:gd name="connsiteX2" fmla="*/ 2718108 w 4639198"/>
              <a:gd name="connsiteY2" fmla="*/ 1280160 h 1280160"/>
              <a:gd name="connsiteX3" fmla="*/ 2718108 w 4639198"/>
              <a:gd name="connsiteY3" fmla="*/ 1280160 h 1280160"/>
              <a:gd name="connsiteX4" fmla="*/ 3031130 w 4639198"/>
              <a:gd name="connsiteY4" fmla="*/ 908659 h 1280160"/>
              <a:gd name="connsiteX5" fmla="*/ 3686309 w 4639198"/>
              <a:gd name="connsiteY5" fmla="*/ 581601 h 1280160"/>
              <a:gd name="connsiteX6" fmla="*/ 4639198 w 4639198"/>
              <a:gd name="connsiteY6" fmla="*/ 292608 h 1280160"/>
              <a:gd name="connsiteX7" fmla="*/ 4638348 w 4639198"/>
              <a:gd name="connsiteY7" fmla="*/ 0 h 1280160"/>
              <a:gd name="connsiteX8" fmla="*/ 0 w 4639198"/>
              <a:gd name="connsiteY8" fmla="*/ 3827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39198" h="1280160">
                <a:moveTo>
                  <a:pt x="0" y="3827"/>
                </a:moveTo>
                <a:lnTo>
                  <a:pt x="2340" y="1280160"/>
                </a:lnTo>
                <a:lnTo>
                  <a:pt x="2718108" y="1280160"/>
                </a:lnTo>
                <a:lnTo>
                  <a:pt x="2718108" y="1280160"/>
                </a:lnTo>
                <a:cubicBezTo>
                  <a:pt x="2770278" y="1218243"/>
                  <a:pt x="2869763" y="1025086"/>
                  <a:pt x="3031130" y="908659"/>
                </a:cubicBezTo>
                <a:cubicBezTo>
                  <a:pt x="3192497" y="792232"/>
                  <a:pt x="3418298" y="684276"/>
                  <a:pt x="3686309" y="581601"/>
                </a:cubicBezTo>
                <a:cubicBezTo>
                  <a:pt x="3954320" y="478926"/>
                  <a:pt x="4465462" y="399288"/>
                  <a:pt x="4639198" y="292608"/>
                </a:cubicBezTo>
                <a:cubicBezTo>
                  <a:pt x="4638915" y="195072"/>
                  <a:pt x="4638631" y="97536"/>
                  <a:pt x="4638348" y="0"/>
                </a:cubicBezTo>
                <a:lnTo>
                  <a:pt x="0" y="3827"/>
                </a:lnTo>
                <a:close/>
              </a:path>
            </a:pathLst>
          </a:custGeom>
          <a:gradFill>
            <a:gsLst>
              <a:gs pos="0">
                <a:sysClr val="window" lastClr="FFFFFF"/>
              </a:gs>
              <a:gs pos="67000">
                <a:sysClr val="window" lastClr="FFFFFF">
                  <a:lumMod val="85000"/>
                </a:sysClr>
              </a:gs>
              <a:gs pos="33000">
                <a:sysClr val="window" lastClr="FFFFFF">
                  <a:lumMod val="95000"/>
                </a:sysClr>
              </a:gs>
              <a:gs pos="100000">
                <a:sysClr val="window" lastClr="FFFFFF">
                  <a:lumMod val="75000"/>
                </a:sysClr>
              </a:gs>
            </a:gsLst>
            <a:lin ang="0" scaled="0"/>
          </a:gradFill>
          <a:ln w="635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93" name="フリーフォーム 92"/>
          <p:cNvSpPr/>
          <p:nvPr/>
        </p:nvSpPr>
        <p:spPr>
          <a:xfrm>
            <a:off x="1894509" y="3727147"/>
            <a:ext cx="5504688" cy="2194560"/>
          </a:xfrm>
          <a:custGeom>
            <a:avLst/>
            <a:gdLst>
              <a:gd name="connsiteX0" fmla="*/ 18288 w 6501384"/>
              <a:gd name="connsiteY0" fmla="*/ 0 h 2642616"/>
              <a:gd name="connsiteX1" fmla="*/ 0 w 6501384"/>
              <a:gd name="connsiteY1" fmla="*/ 2615184 h 2642616"/>
              <a:gd name="connsiteX2" fmla="*/ 6501384 w 6501384"/>
              <a:gd name="connsiteY2" fmla="*/ 2642616 h 2642616"/>
              <a:gd name="connsiteX3" fmla="*/ 6492240 w 6501384"/>
              <a:gd name="connsiteY3" fmla="*/ 2340864 h 2642616"/>
              <a:gd name="connsiteX4" fmla="*/ 6492240 w 6501384"/>
              <a:gd name="connsiteY4" fmla="*/ 2340864 h 2642616"/>
              <a:gd name="connsiteX5" fmla="*/ 5550408 w 6501384"/>
              <a:gd name="connsiteY5" fmla="*/ 2331720 h 2642616"/>
              <a:gd name="connsiteX6" fmla="*/ 5522976 w 6501384"/>
              <a:gd name="connsiteY6" fmla="*/ 2313432 h 2642616"/>
              <a:gd name="connsiteX7" fmla="*/ 5468112 w 6501384"/>
              <a:gd name="connsiteY7" fmla="*/ 2295144 h 2642616"/>
              <a:gd name="connsiteX8" fmla="*/ 5431536 w 6501384"/>
              <a:gd name="connsiteY8" fmla="*/ 2276856 h 2642616"/>
              <a:gd name="connsiteX9" fmla="*/ 5394960 w 6501384"/>
              <a:gd name="connsiteY9" fmla="*/ 2267712 h 2642616"/>
              <a:gd name="connsiteX10" fmla="*/ 5276088 w 6501384"/>
              <a:gd name="connsiteY10" fmla="*/ 2249424 h 2642616"/>
              <a:gd name="connsiteX11" fmla="*/ 5221224 w 6501384"/>
              <a:gd name="connsiteY11" fmla="*/ 2231136 h 2642616"/>
              <a:gd name="connsiteX12" fmla="*/ 5193792 w 6501384"/>
              <a:gd name="connsiteY12" fmla="*/ 2221992 h 2642616"/>
              <a:gd name="connsiteX13" fmla="*/ 5175504 w 6501384"/>
              <a:gd name="connsiteY13" fmla="*/ 2194560 h 2642616"/>
              <a:gd name="connsiteX14" fmla="*/ 5111496 w 6501384"/>
              <a:gd name="connsiteY14" fmla="*/ 2185416 h 2642616"/>
              <a:gd name="connsiteX15" fmla="*/ 5084064 w 6501384"/>
              <a:gd name="connsiteY15" fmla="*/ 2176272 h 2642616"/>
              <a:gd name="connsiteX16" fmla="*/ 5010912 w 6501384"/>
              <a:gd name="connsiteY16" fmla="*/ 2167128 h 2642616"/>
              <a:gd name="connsiteX17" fmla="*/ 4882896 w 6501384"/>
              <a:gd name="connsiteY17" fmla="*/ 2139696 h 2642616"/>
              <a:gd name="connsiteX18" fmla="*/ 4828032 w 6501384"/>
              <a:gd name="connsiteY18" fmla="*/ 2121408 h 2642616"/>
              <a:gd name="connsiteX19" fmla="*/ 4791456 w 6501384"/>
              <a:gd name="connsiteY19" fmla="*/ 2112264 h 2642616"/>
              <a:gd name="connsiteX20" fmla="*/ 4727448 w 6501384"/>
              <a:gd name="connsiteY20" fmla="*/ 2084832 h 2642616"/>
              <a:gd name="connsiteX21" fmla="*/ 4654296 w 6501384"/>
              <a:gd name="connsiteY21" fmla="*/ 2075688 h 2642616"/>
              <a:gd name="connsiteX22" fmla="*/ 4608576 w 6501384"/>
              <a:gd name="connsiteY22" fmla="*/ 2066544 h 2642616"/>
              <a:gd name="connsiteX23" fmla="*/ 4581144 w 6501384"/>
              <a:gd name="connsiteY23" fmla="*/ 2057400 h 2642616"/>
              <a:gd name="connsiteX24" fmla="*/ 4462272 w 6501384"/>
              <a:gd name="connsiteY24" fmla="*/ 2039112 h 2642616"/>
              <a:gd name="connsiteX25" fmla="*/ 4370832 w 6501384"/>
              <a:gd name="connsiteY25" fmla="*/ 2011680 h 2642616"/>
              <a:gd name="connsiteX26" fmla="*/ 4315968 w 6501384"/>
              <a:gd name="connsiteY26" fmla="*/ 2002536 h 2642616"/>
              <a:gd name="connsiteX27" fmla="*/ 4279392 w 6501384"/>
              <a:gd name="connsiteY27" fmla="*/ 1993392 h 2642616"/>
              <a:gd name="connsiteX28" fmla="*/ 4251960 w 6501384"/>
              <a:gd name="connsiteY28" fmla="*/ 1984248 h 2642616"/>
              <a:gd name="connsiteX29" fmla="*/ 4169664 w 6501384"/>
              <a:gd name="connsiteY29" fmla="*/ 1965960 h 2642616"/>
              <a:gd name="connsiteX30" fmla="*/ 4069080 w 6501384"/>
              <a:gd name="connsiteY30" fmla="*/ 1920240 h 2642616"/>
              <a:gd name="connsiteX31" fmla="*/ 4041648 w 6501384"/>
              <a:gd name="connsiteY31" fmla="*/ 1911096 h 2642616"/>
              <a:gd name="connsiteX32" fmla="*/ 3950208 w 6501384"/>
              <a:gd name="connsiteY32" fmla="*/ 1892808 h 2642616"/>
              <a:gd name="connsiteX33" fmla="*/ 3922776 w 6501384"/>
              <a:gd name="connsiteY33" fmla="*/ 1883664 h 2642616"/>
              <a:gd name="connsiteX34" fmla="*/ 3886200 w 6501384"/>
              <a:gd name="connsiteY34" fmla="*/ 1874520 h 2642616"/>
              <a:gd name="connsiteX35" fmla="*/ 3858768 w 6501384"/>
              <a:gd name="connsiteY35" fmla="*/ 1865376 h 2642616"/>
              <a:gd name="connsiteX36" fmla="*/ 3758184 w 6501384"/>
              <a:gd name="connsiteY36" fmla="*/ 1847088 h 2642616"/>
              <a:gd name="connsiteX37" fmla="*/ 3730752 w 6501384"/>
              <a:gd name="connsiteY37" fmla="*/ 1837944 h 2642616"/>
              <a:gd name="connsiteX38" fmla="*/ 3703320 w 6501384"/>
              <a:gd name="connsiteY38" fmla="*/ 1819656 h 2642616"/>
              <a:gd name="connsiteX39" fmla="*/ 3657600 w 6501384"/>
              <a:gd name="connsiteY39" fmla="*/ 1764792 h 2642616"/>
              <a:gd name="connsiteX40" fmla="*/ 3630168 w 6501384"/>
              <a:gd name="connsiteY40" fmla="*/ 1755648 h 2642616"/>
              <a:gd name="connsiteX41" fmla="*/ 3575304 w 6501384"/>
              <a:gd name="connsiteY41" fmla="*/ 1719072 h 2642616"/>
              <a:gd name="connsiteX42" fmla="*/ 3547872 w 6501384"/>
              <a:gd name="connsiteY42" fmla="*/ 1709928 h 2642616"/>
              <a:gd name="connsiteX43" fmla="*/ 3520440 w 6501384"/>
              <a:gd name="connsiteY43" fmla="*/ 1691640 h 2642616"/>
              <a:gd name="connsiteX44" fmla="*/ 3465576 w 6501384"/>
              <a:gd name="connsiteY44" fmla="*/ 1673352 h 2642616"/>
              <a:gd name="connsiteX45" fmla="*/ 3447288 w 6501384"/>
              <a:gd name="connsiteY45" fmla="*/ 1645920 h 2642616"/>
              <a:gd name="connsiteX46" fmla="*/ 18288 w 6501384"/>
              <a:gd name="connsiteY46" fmla="*/ 0 h 2642616"/>
              <a:gd name="connsiteX0" fmla="*/ 18288 w 6501384"/>
              <a:gd name="connsiteY0" fmla="*/ 0 h 2651760"/>
              <a:gd name="connsiteX1" fmla="*/ 0 w 6501384"/>
              <a:gd name="connsiteY1" fmla="*/ 2651760 h 2651760"/>
              <a:gd name="connsiteX2" fmla="*/ 6501384 w 6501384"/>
              <a:gd name="connsiteY2" fmla="*/ 2642616 h 2651760"/>
              <a:gd name="connsiteX3" fmla="*/ 6492240 w 6501384"/>
              <a:gd name="connsiteY3" fmla="*/ 2340864 h 2651760"/>
              <a:gd name="connsiteX4" fmla="*/ 6492240 w 6501384"/>
              <a:gd name="connsiteY4" fmla="*/ 2340864 h 2651760"/>
              <a:gd name="connsiteX5" fmla="*/ 5550408 w 6501384"/>
              <a:gd name="connsiteY5" fmla="*/ 2331720 h 2651760"/>
              <a:gd name="connsiteX6" fmla="*/ 5522976 w 6501384"/>
              <a:gd name="connsiteY6" fmla="*/ 2313432 h 2651760"/>
              <a:gd name="connsiteX7" fmla="*/ 5468112 w 6501384"/>
              <a:gd name="connsiteY7" fmla="*/ 2295144 h 2651760"/>
              <a:gd name="connsiteX8" fmla="*/ 5431536 w 6501384"/>
              <a:gd name="connsiteY8" fmla="*/ 2276856 h 2651760"/>
              <a:gd name="connsiteX9" fmla="*/ 5394960 w 6501384"/>
              <a:gd name="connsiteY9" fmla="*/ 2267712 h 2651760"/>
              <a:gd name="connsiteX10" fmla="*/ 5276088 w 6501384"/>
              <a:gd name="connsiteY10" fmla="*/ 2249424 h 2651760"/>
              <a:gd name="connsiteX11" fmla="*/ 5221224 w 6501384"/>
              <a:gd name="connsiteY11" fmla="*/ 2231136 h 2651760"/>
              <a:gd name="connsiteX12" fmla="*/ 5193792 w 6501384"/>
              <a:gd name="connsiteY12" fmla="*/ 2221992 h 2651760"/>
              <a:gd name="connsiteX13" fmla="*/ 5175504 w 6501384"/>
              <a:gd name="connsiteY13" fmla="*/ 2194560 h 2651760"/>
              <a:gd name="connsiteX14" fmla="*/ 5111496 w 6501384"/>
              <a:gd name="connsiteY14" fmla="*/ 2185416 h 2651760"/>
              <a:gd name="connsiteX15" fmla="*/ 5084064 w 6501384"/>
              <a:gd name="connsiteY15" fmla="*/ 2176272 h 2651760"/>
              <a:gd name="connsiteX16" fmla="*/ 5010912 w 6501384"/>
              <a:gd name="connsiteY16" fmla="*/ 2167128 h 2651760"/>
              <a:gd name="connsiteX17" fmla="*/ 4882896 w 6501384"/>
              <a:gd name="connsiteY17" fmla="*/ 2139696 h 2651760"/>
              <a:gd name="connsiteX18" fmla="*/ 4828032 w 6501384"/>
              <a:gd name="connsiteY18" fmla="*/ 2121408 h 2651760"/>
              <a:gd name="connsiteX19" fmla="*/ 4791456 w 6501384"/>
              <a:gd name="connsiteY19" fmla="*/ 2112264 h 2651760"/>
              <a:gd name="connsiteX20" fmla="*/ 4727448 w 6501384"/>
              <a:gd name="connsiteY20" fmla="*/ 2084832 h 2651760"/>
              <a:gd name="connsiteX21" fmla="*/ 4654296 w 6501384"/>
              <a:gd name="connsiteY21" fmla="*/ 2075688 h 2651760"/>
              <a:gd name="connsiteX22" fmla="*/ 4608576 w 6501384"/>
              <a:gd name="connsiteY22" fmla="*/ 2066544 h 2651760"/>
              <a:gd name="connsiteX23" fmla="*/ 4581144 w 6501384"/>
              <a:gd name="connsiteY23" fmla="*/ 2057400 h 2651760"/>
              <a:gd name="connsiteX24" fmla="*/ 4462272 w 6501384"/>
              <a:gd name="connsiteY24" fmla="*/ 2039112 h 2651760"/>
              <a:gd name="connsiteX25" fmla="*/ 4370832 w 6501384"/>
              <a:gd name="connsiteY25" fmla="*/ 2011680 h 2651760"/>
              <a:gd name="connsiteX26" fmla="*/ 4315968 w 6501384"/>
              <a:gd name="connsiteY26" fmla="*/ 2002536 h 2651760"/>
              <a:gd name="connsiteX27" fmla="*/ 4279392 w 6501384"/>
              <a:gd name="connsiteY27" fmla="*/ 1993392 h 2651760"/>
              <a:gd name="connsiteX28" fmla="*/ 4251960 w 6501384"/>
              <a:gd name="connsiteY28" fmla="*/ 1984248 h 2651760"/>
              <a:gd name="connsiteX29" fmla="*/ 4169664 w 6501384"/>
              <a:gd name="connsiteY29" fmla="*/ 1965960 h 2651760"/>
              <a:gd name="connsiteX30" fmla="*/ 4069080 w 6501384"/>
              <a:gd name="connsiteY30" fmla="*/ 1920240 h 2651760"/>
              <a:gd name="connsiteX31" fmla="*/ 4041648 w 6501384"/>
              <a:gd name="connsiteY31" fmla="*/ 1911096 h 2651760"/>
              <a:gd name="connsiteX32" fmla="*/ 3950208 w 6501384"/>
              <a:gd name="connsiteY32" fmla="*/ 1892808 h 2651760"/>
              <a:gd name="connsiteX33" fmla="*/ 3922776 w 6501384"/>
              <a:gd name="connsiteY33" fmla="*/ 1883664 h 2651760"/>
              <a:gd name="connsiteX34" fmla="*/ 3886200 w 6501384"/>
              <a:gd name="connsiteY34" fmla="*/ 1874520 h 2651760"/>
              <a:gd name="connsiteX35" fmla="*/ 3858768 w 6501384"/>
              <a:gd name="connsiteY35" fmla="*/ 1865376 h 2651760"/>
              <a:gd name="connsiteX36" fmla="*/ 3758184 w 6501384"/>
              <a:gd name="connsiteY36" fmla="*/ 1847088 h 2651760"/>
              <a:gd name="connsiteX37" fmla="*/ 3730752 w 6501384"/>
              <a:gd name="connsiteY37" fmla="*/ 1837944 h 2651760"/>
              <a:gd name="connsiteX38" fmla="*/ 3703320 w 6501384"/>
              <a:gd name="connsiteY38" fmla="*/ 1819656 h 2651760"/>
              <a:gd name="connsiteX39" fmla="*/ 3657600 w 6501384"/>
              <a:gd name="connsiteY39" fmla="*/ 1764792 h 2651760"/>
              <a:gd name="connsiteX40" fmla="*/ 3630168 w 6501384"/>
              <a:gd name="connsiteY40" fmla="*/ 1755648 h 2651760"/>
              <a:gd name="connsiteX41" fmla="*/ 3575304 w 6501384"/>
              <a:gd name="connsiteY41" fmla="*/ 1719072 h 2651760"/>
              <a:gd name="connsiteX42" fmla="*/ 3547872 w 6501384"/>
              <a:gd name="connsiteY42" fmla="*/ 1709928 h 2651760"/>
              <a:gd name="connsiteX43" fmla="*/ 3520440 w 6501384"/>
              <a:gd name="connsiteY43" fmla="*/ 1691640 h 2651760"/>
              <a:gd name="connsiteX44" fmla="*/ 3465576 w 6501384"/>
              <a:gd name="connsiteY44" fmla="*/ 1673352 h 2651760"/>
              <a:gd name="connsiteX45" fmla="*/ 3447288 w 6501384"/>
              <a:gd name="connsiteY45" fmla="*/ 1645920 h 2651760"/>
              <a:gd name="connsiteX46" fmla="*/ 18288 w 6501384"/>
              <a:gd name="connsiteY46" fmla="*/ 0 h 2651760"/>
              <a:gd name="connsiteX0" fmla="*/ 9144 w 6501384"/>
              <a:gd name="connsiteY0" fmla="*/ 0 h 2642616"/>
              <a:gd name="connsiteX1" fmla="*/ 0 w 6501384"/>
              <a:gd name="connsiteY1" fmla="*/ 2642616 h 2642616"/>
              <a:gd name="connsiteX2" fmla="*/ 6501384 w 6501384"/>
              <a:gd name="connsiteY2" fmla="*/ 2633472 h 2642616"/>
              <a:gd name="connsiteX3" fmla="*/ 6492240 w 6501384"/>
              <a:gd name="connsiteY3" fmla="*/ 2331720 h 2642616"/>
              <a:gd name="connsiteX4" fmla="*/ 6492240 w 6501384"/>
              <a:gd name="connsiteY4" fmla="*/ 2331720 h 2642616"/>
              <a:gd name="connsiteX5" fmla="*/ 5550408 w 6501384"/>
              <a:gd name="connsiteY5" fmla="*/ 2322576 h 2642616"/>
              <a:gd name="connsiteX6" fmla="*/ 5522976 w 6501384"/>
              <a:gd name="connsiteY6" fmla="*/ 2304288 h 2642616"/>
              <a:gd name="connsiteX7" fmla="*/ 5468112 w 6501384"/>
              <a:gd name="connsiteY7" fmla="*/ 2286000 h 2642616"/>
              <a:gd name="connsiteX8" fmla="*/ 5431536 w 6501384"/>
              <a:gd name="connsiteY8" fmla="*/ 2267712 h 2642616"/>
              <a:gd name="connsiteX9" fmla="*/ 5394960 w 6501384"/>
              <a:gd name="connsiteY9" fmla="*/ 2258568 h 2642616"/>
              <a:gd name="connsiteX10" fmla="*/ 5276088 w 6501384"/>
              <a:gd name="connsiteY10" fmla="*/ 2240280 h 2642616"/>
              <a:gd name="connsiteX11" fmla="*/ 5221224 w 6501384"/>
              <a:gd name="connsiteY11" fmla="*/ 2221992 h 2642616"/>
              <a:gd name="connsiteX12" fmla="*/ 5193792 w 6501384"/>
              <a:gd name="connsiteY12" fmla="*/ 2212848 h 2642616"/>
              <a:gd name="connsiteX13" fmla="*/ 5175504 w 6501384"/>
              <a:gd name="connsiteY13" fmla="*/ 2185416 h 2642616"/>
              <a:gd name="connsiteX14" fmla="*/ 5111496 w 6501384"/>
              <a:gd name="connsiteY14" fmla="*/ 2176272 h 2642616"/>
              <a:gd name="connsiteX15" fmla="*/ 5084064 w 6501384"/>
              <a:gd name="connsiteY15" fmla="*/ 2167128 h 2642616"/>
              <a:gd name="connsiteX16" fmla="*/ 5010912 w 6501384"/>
              <a:gd name="connsiteY16" fmla="*/ 2157984 h 2642616"/>
              <a:gd name="connsiteX17" fmla="*/ 4882896 w 6501384"/>
              <a:gd name="connsiteY17" fmla="*/ 2130552 h 2642616"/>
              <a:gd name="connsiteX18" fmla="*/ 4828032 w 6501384"/>
              <a:gd name="connsiteY18" fmla="*/ 2112264 h 2642616"/>
              <a:gd name="connsiteX19" fmla="*/ 4791456 w 6501384"/>
              <a:gd name="connsiteY19" fmla="*/ 2103120 h 2642616"/>
              <a:gd name="connsiteX20" fmla="*/ 4727448 w 6501384"/>
              <a:gd name="connsiteY20" fmla="*/ 2075688 h 2642616"/>
              <a:gd name="connsiteX21" fmla="*/ 4654296 w 6501384"/>
              <a:gd name="connsiteY21" fmla="*/ 2066544 h 2642616"/>
              <a:gd name="connsiteX22" fmla="*/ 4608576 w 6501384"/>
              <a:gd name="connsiteY22" fmla="*/ 2057400 h 2642616"/>
              <a:gd name="connsiteX23" fmla="*/ 4581144 w 6501384"/>
              <a:gd name="connsiteY23" fmla="*/ 2048256 h 2642616"/>
              <a:gd name="connsiteX24" fmla="*/ 4462272 w 6501384"/>
              <a:gd name="connsiteY24" fmla="*/ 2029968 h 2642616"/>
              <a:gd name="connsiteX25" fmla="*/ 4370832 w 6501384"/>
              <a:gd name="connsiteY25" fmla="*/ 2002536 h 2642616"/>
              <a:gd name="connsiteX26" fmla="*/ 4315968 w 6501384"/>
              <a:gd name="connsiteY26" fmla="*/ 1993392 h 2642616"/>
              <a:gd name="connsiteX27" fmla="*/ 4279392 w 6501384"/>
              <a:gd name="connsiteY27" fmla="*/ 1984248 h 2642616"/>
              <a:gd name="connsiteX28" fmla="*/ 4251960 w 6501384"/>
              <a:gd name="connsiteY28" fmla="*/ 1975104 h 2642616"/>
              <a:gd name="connsiteX29" fmla="*/ 4169664 w 6501384"/>
              <a:gd name="connsiteY29" fmla="*/ 1956816 h 2642616"/>
              <a:gd name="connsiteX30" fmla="*/ 4069080 w 6501384"/>
              <a:gd name="connsiteY30" fmla="*/ 1911096 h 2642616"/>
              <a:gd name="connsiteX31" fmla="*/ 4041648 w 6501384"/>
              <a:gd name="connsiteY31" fmla="*/ 1901952 h 2642616"/>
              <a:gd name="connsiteX32" fmla="*/ 3950208 w 6501384"/>
              <a:gd name="connsiteY32" fmla="*/ 1883664 h 2642616"/>
              <a:gd name="connsiteX33" fmla="*/ 3922776 w 6501384"/>
              <a:gd name="connsiteY33" fmla="*/ 1874520 h 2642616"/>
              <a:gd name="connsiteX34" fmla="*/ 3886200 w 6501384"/>
              <a:gd name="connsiteY34" fmla="*/ 1865376 h 2642616"/>
              <a:gd name="connsiteX35" fmla="*/ 3858768 w 6501384"/>
              <a:gd name="connsiteY35" fmla="*/ 1856232 h 2642616"/>
              <a:gd name="connsiteX36" fmla="*/ 3758184 w 6501384"/>
              <a:gd name="connsiteY36" fmla="*/ 1837944 h 2642616"/>
              <a:gd name="connsiteX37" fmla="*/ 3730752 w 6501384"/>
              <a:gd name="connsiteY37" fmla="*/ 1828800 h 2642616"/>
              <a:gd name="connsiteX38" fmla="*/ 3703320 w 6501384"/>
              <a:gd name="connsiteY38" fmla="*/ 1810512 h 2642616"/>
              <a:gd name="connsiteX39" fmla="*/ 3657600 w 6501384"/>
              <a:gd name="connsiteY39" fmla="*/ 1755648 h 2642616"/>
              <a:gd name="connsiteX40" fmla="*/ 3630168 w 6501384"/>
              <a:gd name="connsiteY40" fmla="*/ 1746504 h 2642616"/>
              <a:gd name="connsiteX41" fmla="*/ 3575304 w 6501384"/>
              <a:gd name="connsiteY41" fmla="*/ 1709928 h 2642616"/>
              <a:gd name="connsiteX42" fmla="*/ 3547872 w 6501384"/>
              <a:gd name="connsiteY42" fmla="*/ 1700784 h 2642616"/>
              <a:gd name="connsiteX43" fmla="*/ 3520440 w 6501384"/>
              <a:gd name="connsiteY43" fmla="*/ 1682496 h 2642616"/>
              <a:gd name="connsiteX44" fmla="*/ 3465576 w 6501384"/>
              <a:gd name="connsiteY44" fmla="*/ 1664208 h 2642616"/>
              <a:gd name="connsiteX45" fmla="*/ 3447288 w 6501384"/>
              <a:gd name="connsiteY45" fmla="*/ 1636776 h 2642616"/>
              <a:gd name="connsiteX46" fmla="*/ 9144 w 6501384"/>
              <a:gd name="connsiteY46" fmla="*/ 0 h 2642616"/>
              <a:gd name="connsiteX0" fmla="*/ 9144 w 6501384"/>
              <a:gd name="connsiteY0" fmla="*/ 0 h 2642616"/>
              <a:gd name="connsiteX1" fmla="*/ 0 w 6501384"/>
              <a:gd name="connsiteY1" fmla="*/ 2642616 h 2642616"/>
              <a:gd name="connsiteX2" fmla="*/ 6501384 w 6501384"/>
              <a:gd name="connsiteY2" fmla="*/ 2633472 h 2642616"/>
              <a:gd name="connsiteX3" fmla="*/ 6492240 w 6501384"/>
              <a:gd name="connsiteY3" fmla="*/ 2331720 h 2642616"/>
              <a:gd name="connsiteX4" fmla="*/ 6492240 w 6501384"/>
              <a:gd name="connsiteY4" fmla="*/ 2331720 h 2642616"/>
              <a:gd name="connsiteX5" fmla="*/ 5550408 w 6501384"/>
              <a:gd name="connsiteY5" fmla="*/ 2322576 h 2642616"/>
              <a:gd name="connsiteX6" fmla="*/ 5522976 w 6501384"/>
              <a:gd name="connsiteY6" fmla="*/ 2304288 h 2642616"/>
              <a:gd name="connsiteX7" fmla="*/ 5468112 w 6501384"/>
              <a:gd name="connsiteY7" fmla="*/ 2286000 h 2642616"/>
              <a:gd name="connsiteX8" fmla="*/ 5431536 w 6501384"/>
              <a:gd name="connsiteY8" fmla="*/ 2267712 h 2642616"/>
              <a:gd name="connsiteX9" fmla="*/ 5394960 w 6501384"/>
              <a:gd name="connsiteY9" fmla="*/ 2258568 h 2642616"/>
              <a:gd name="connsiteX10" fmla="*/ 5276088 w 6501384"/>
              <a:gd name="connsiteY10" fmla="*/ 2240280 h 2642616"/>
              <a:gd name="connsiteX11" fmla="*/ 5221224 w 6501384"/>
              <a:gd name="connsiteY11" fmla="*/ 2221992 h 2642616"/>
              <a:gd name="connsiteX12" fmla="*/ 5193792 w 6501384"/>
              <a:gd name="connsiteY12" fmla="*/ 2212848 h 2642616"/>
              <a:gd name="connsiteX13" fmla="*/ 5175504 w 6501384"/>
              <a:gd name="connsiteY13" fmla="*/ 2185416 h 2642616"/>
              <a:gd name="connsiteX14" fmla="*/ 5111496 w 6501384"/>
              <a:gd name="connsiteY14" fmla="*/ 2176272 h 2642616"/>
              <a:gd name="connsiteX15" fmla="*/ 5084064 w 6501384"/>
              <a:gd name="connsiteY15" fmla="*/ 2167128 h 2642616"/>
              <a:gd name="connsiteX16" fmla="*/ 5010912 w 6501384"/>
              <a:gd name="connsiteY16" fmla="*/ 2157984 h 2642616"/>
              <a:gd name="connsiteX17" fmla="*/ 4882896 w 6501384"/>
              <a:gd name="connsiteY17" fmla="*/ 2130552 h 2642616"/>
              <a:gd name="connsiteX18" fmla="*/ 4828032 w 6501384"/>
              <a:gd name="connsiteY18" fmla="*/ 2112264 h 2642616"/>
              <a:gd name="connsiteX19" fmla="*/ 4791456 w 6501384"/>
              <a:gd name="connsiteY19" fmla="*/ 2103120 h 2642616"/>
              <a:gd name="connsiteX20" fmla="*/ 4727448 w 6501384"/>
              <a:gd name="connsiteY20" fmla="*/ 2075688 h 2642616"/>
              <a:gd name="connsiteX21" fmla="*/ 4654296 w 6501384"/>
              <a:gd name="connsiteY21" fmla="*/ 2066544 h 2642616"/>
              <a:gd name="connsiteX22" fmla="*/ 4608576 w 6501384"/>
              <a:gd name="connsiteY22" fmla="*/ 2057400 h 2642616"/>
              <a:gd name="connsiteX23" fmla="*/ 4581144 w 6501384"/>
              <a:gd name="connsiteY23" fmla="*/ 2048256 h 2642616"/>
              <a:gd name="connsiteX24" fmla="*/ 4462272 w 6501384"/>
              <a:gd name="connsiteY24" fmla="*/ 2029968 h 2642616"/>
              <a:gd name="connsiteX25" fmla="*/ 4370832 w 6501384"/>
              <a:gd name="connsiteY25" fmla="*/ 2002536 h 2642616"/>
              <a:gd name="connsiteX26" fmla="*/ 4315968 w 6501384"/>
              <a:gd name="connsiteY26" fmla="*/ 1993392 h 2642616"/>
              <a:gd name="connsiteX27" fmla="*/ 4279392 w 6501384"/>
              <a:gd name="connsiteY27" fmla="*/ 1984248 h 2642616"/>
              <a:gd name="connsiteX28" fmla="*/ 4251960 w 6501384"/>
              <a:gd name="connsiteY28" fmla="*/ 1975104 h 2642616"/>
              <a:gd name="connsiteX29" fmla="*/ 4169664 w 6501384"/>
              <a:gd name="connsiteY29" fmla="*/ 1956816 h 2642616"/>
              <a:gd name="connsiteX30" fmla="*/ 4069080 w 6501384"/>
              <a:gd name="connsiteY30" fmla="*/ 1911096 h 2642616"/>
              <a:gd name="connsiteX31" fmla="*/ 4041648 w 6501384"/>
              <a:gd name="connsiteY31" fmla="*/ 1901952 h 2642616"/>
              <a:gd name="connsiteX32" fmla="*/ 3950208 w 6501384"/>
              <a:gd name="connsiteY32" fmla="*/ 1883664 h 2642616"/>
              <a:gd name="connsiteX33" fmla="*/ 3922776 w 6501384"/>
              <a:gd name="connsiteY33" fmla="*/ 1874520 h 2642616"/>
              <a:gd name="connsiteX34" fmla="*/ 3886200 w 6501384"/>
              <a:gd name="connsiteY34" fmla="*/ 1865376 h 2642616"/>
              <a:gd name="connsiteX35" fmla="*/ 3858768 w 6501384"/>
              <a:gd name="connsiteY35" fmla="*/ 1856232 h 2642616"/>
              <a:gd name="connsiteX36" fmla="*/ 3758184 w 6501384"/>
              <a:gd name="connsiteY36" fmla="*/ 1837944 h 2642616"/>
              <a:gd name="connsiteX37" fmla="*/ 3703320 w 6501384"/>
              <a:gd name="connsiteY37" fmla="*/ 1810512 h 2642616"/>
              <a:gd name="connsiteX38" fmla="*/ 3657600 w 6501384"/>
              <a:gd name="connsiteY38" fmla="*/ 1755648 h 2642616"/>
              <a:gd name="connsiteX39" fmla="*/ 3630168 w 6501384"/>
              <a:gd name="connsiteY39" fmla="*/ 1746504 h 2642616"/>
              <a:gd name="connsiteX40" fmla="*/ 3575304 w 6501384"/>
              <a:gd name="connsiteY40" fmla="*/ 1709928 h 2642616"/>
              <a:gd name="connsiteX41" fmla="*/ 3547872 w 6501384"/>
              <a:gd name="connsiteY41" fmla="*/ 1700784 h 2642616"/>
              <a:gd name="connsiteX42" fmla="*/ 3520440 w 6501384"/>
              <a:gd name="connsiteY42" fmla="*/ 1682496 h 2642616"/>
              <a:gd name="connsiteX43" fmla="*/ 3465576 w 6501384"/>
              <a:gd name="connsiteY43" fmla="*/ 1664208 h 2642616"/>
              <a:gd name="connsiteX44" fmla="*/ 3447288 w 6501384"/>
              <a:gd name="connsiteY44" fmla="*/ 1636776 h 2642616"/>
              <a:gd name="connsiteX45" fmla="*/ 9144 w 6501384"/>
              <a:gd name="connsiteY45" fmla="*/ 0 h 2642616"/>
              <a:gd name="connsiteX0" fmla="*/ 9144 w 6501384"/>
              <a:gd name="connsiteY0" fmla="*/ 0 h 2642616"/>
              <a:gd name="connsiteX1" fmla="*/ 0 w 6501384"/>
              <a:gd name="connsiteY1" fmla="*/ 2642616 h 2642616"/>
              <a:gd name="connsiteX2" fmla="*/ 6501384 w 6501384"/>
              <a:gd name="connsiteY2" fmla="*/ 2633472 h 2642616"/>
              <a:gd name="connsiteX3" fmla="*/ 6492240 w 6501384"/>
              <a:gd name="connsiteY3" fmla="*/ 2331720 h 2642616"/>
              <a:gd name="connsiteX4" fmla="*/ 6492240 w 6501384"/>
              <a:gd name="connsiteY4" fmla="*/ 2331720 h 2642616"/>
              <a:gd name="connsiteX5" fmla="*/ 5550408 w 6501384"/>
              <a:gd name="connsiteY5" fmla="*/ 2322576 h 2642616"/>
              <a:gd name="connsiteX6" fmla="*/ 5522976 w 6501384"/>
              <a:gd name="connsiteY6" fmla="*/ 2304288 h 2642616"/>
              <a:gd name="connsiteX7" fmla="*/ 5468112 w 6501384"/>
              <a:gd name="connsiteY7" fmla="*/ 2286000 h 2642616"/>
              <a:gd name="connsiteX8" fmla="*/ 5431536 w 6501384"/>
              <a:gd name="connsiteY8" fmla="*/ 2267712 h 2642616"/>
              <a:gd name="connsiteX9" fmla="*/ 5394960 w 6501384"/>
              <a:gd name="connsiteY9" fmla="*/ 2258568 h 2642616"/>
              <a:gd name="connsiteX10" fmla="*/ 5276088 w 6501384"/>
              <a:gd name="connsiteY10" fmla="*/ 2240280 h 2642616"/>
              <a:gd name="connsiteX11" fmla="*/ 5221224 w 6501384"/>
              <a:gd name="connsiteY11" fmla="*/ 2221992 h 2642616"/>
              <a:gd name="connsiteX12" fmla="*/ 5193792 w 6501384"/>
              <a:gd name="connsiteY12" fmla="*/ 2212848 h 2642616"/>
              <a:gd name="connsiteX13" fmla="*/ 5175504 w 6501384"/>
              <a:gd name="connsiteY13" fmla="*/ 2185416 h 2642616"/>
              <a:gd name="connsiteX14" fmla="*/ 5111496 w 6501384"/>
              <a:gd name="connsiteY14" fmla="*/ 2176272 h 2642616"/>
              <a:gd name="connsiteX15" fmla="*/ 5084064 w 6501384"/>
              <a:gd name="connsiteY15" fmla="*/ 2167128 h 2642616"/>
              <a:gd name="connsiteX16" fmla="*/ 5010912 w 6501384"/>
              <a:gd name="connsiteY16" fmla="*/ 2157984 h 2642616"/>
              <a:gd name="connsiteX17" fmla="*/ 4882896 w 6501384"/>
              <a:gd name="connsiteY17" fmla="*/ 2130552 h 2642616"/>
              <a:gd name="connsiteX18" fmla="*/ 4828032 w 6501384"/>
              <a:gd name="connsiteY18" fmla="*/ 2112264 h 2642616"/>
              <a:gd name="connsiteX19" fmla="*/ 4791456 w 6501384"/>
              <a:gd name="connsiteY19" fmla="*/ 2103120 h 2642616"/>
              <a:gd name="connsiteX20" fmla="*/ 4727448 w 6501384"/>
              <a:gd name="connsiteY20" fmla="*/ 2075688 h 2642616"/>
              <a:gd name="connsiteX21" fmla="*/ 4654296 w 6501384"/>
              <a:gd name="connsiteY21" fmla="*/ 2066544 h 2642616"/>
              <a:gd name="connsiteX22" fmla="*/ 4608576 w 6501384"/>
              <a:gd name="connsiteY22" fmla="*/ 2057400 h 2642616"/>
              <a:gd name="connsiteX23" fmla="*/ 4581144 w 6501384"/>
              <a:gd name="connsiteY23" fmla="*/ 2048256 h 2642616"/>
              <a:gd name="connsiteX24" fmla="*/ 4462272 w 6501384"/>
              <a:gd name="connsiteY24" fmla="*/ 2029968 h 2642616"/>
              <a:gd name="connsiteX25" fmla="*/ 4370832 w 6501384"/>
              <a:gd name="connsiteY25" fmla="*/ 2002536 h 2642616"/>
              <a:gd name="connsiteX26" fmla="*/ 4315968 w 6501384"/>
              <a:gd name="connsiteY26" fmla="*/ 1993392 h 2642616"/>
              <a:gd name="connsiteX27" fmla="*/ 4279392 w 6501384"/>
              <a:gd name="connsiteY27" fmla="*/ 1984248 h 2642616"/>
              <a:gd name="connsiteX28" fmla="*/ 4251960 w 6501384"/>
              <a:gd name="connsiteY28" fmla="*/ 1975104 h 2642616"/>
              <a:gd name="connsiteX29" fmla="*/ 4169664 w 6501384"/>
              <a:gd name="connsiteY29" fmla="*/ 1956816 h 2642616"/>
              <a:gd name="connsiteX30" fmla="*/ 4069080 w 6501384"/>
              <a:gd name="connsiteY30" fmla="*/ 1911096 h 2642616"/>
              <a:gd name="connsiteX31" fmla="*/ 4041648 w 6501384"/>
              <a:gd name="connsiteY31" fmla="*/ 1901952 h 2642616"/>
              <a:gd name="connsiteX32" fmla="*/ 3950208 w 6501384"/>
              <a:gd name="connsiteY32" fmla="*/ 1883664 h 2642616"/>
              <a:gd name="connsiteX33" fmla="*/ 3922776 w 6501384"/>
              <a:gd name="connsiteY33" fmla="*/ 1874520 h 2642616"/>
              <a:gd name="connsiteX34" fmla="*/ 3886200 w 6501384"/>
              <a:gd name="connsiteY34" fmla="*/ 1865376 h 2642616"/>
              <a:gd name="connsiteX35" fmla="*/ 3858768 w 6501384"/>
              <a:gd name="connsiteY35" fmla="*/ 1856232 h 2642616"/>
              <a:gd name="connsiteX36" fmla="*/ 3758184 w 6501384"/>
              <a:gd name="connsiteY36" fmla="*/ 1837944 h 2642616"/>
              <a:gd name="connsiteX37" fmla="*/ 3657600 w 6501384"/>
              <a:gd name="connsiteY37" fmla="*/ 1755648 h 2642616"/>
              <a:gd name="connsiteX38" fmla="*/ 3630168 w 6501384"/>
              <a:gd name="connsiteY38" fmla="*/ 1746504 h 2642616"/>
              <a:gd name="connsiteX39" fmla="*/ 3575304 w 6501384"/>
              <a:gd name="connsiteY39" fmla="*/ 1709928 h 2642616"/>
              <a:gd name="connsiteX40" fmla="*/ 3547872 w 6501384"/>
              <a:gd name="connsiteY40" fmla="*/ 1700784 h 2642616"/>
              <a:gd name="connsiteX41" fmla="*/ 3520440 w 6501384"/>
              <a:gd name="connsiteY41" fmla="*/ 1682496 h 2642616"/>
              <a:gd name="connsiteX42" fmla="*/ 3465576 w 6501384"/>
              <a:gd name="connsiteY42" fmla="*/ 1664208 h 2642616"/>
              <a:gd name="connsiteX43" fmla="*/ 3447288 w 6501384"/>
              <a:gd name="connsiteY43" fmla="*/ 1636776 h 2642616"/>
              <a:gd name="connsiteX44" fmla="*/ 9144 w 6501384"/>
              <a:gd name="connsiteY44" fmla="*/ 0 h 2642616"/>
              <a:gd name="connsiteX0" fmla="*/ 9144 w 6501384"/>
              <a:gd name="connsiteY0" fmla="*/ 0 h 2642616"/>
              <a:gd name="connsiteX1" fmla="*/ 0 w 6501384"/>
              <a:gd name="connsiteY1" fmla="*/ 2642616 h 2642616"/>
              <a:gd name="connsiteX2" fmla="*/ 6501384 w 6501384"/>
              <a:gd name="connsiteY2" fmla="*/ 2633472 h 2642616"/>
              <a:gd name="connsiteX3" fmla="*/ 6492240 w 6501384"/>
              <a:gd name="connsiteY3" fmla="*/ 2331720 h 2642616"/>
              <a:gd name="connsiteX4" fmla="*/ 6492240 w 6501384"/>
              <a:gd name="connsiteY4" fmla="*/ 2331720 h 2642616"/>
              <a:gd name="connsiteX5" fmla="*/ 5550408 w 6501384"/>
              <a:gd name="connsiteY5" fmla="*/ 2322576 h 2642616"/>
              <a:gd name="connsiteX6" fmla="*/ 5522976 w 6501384"/>
              <a:gd name="connsiteY6" fmla="*/ 2304288 h 2642616"/>
              <a:gd name="connsiteX7" fmla="*/ 5468112 w 6501384"/>
              <a:gd name="connsiteY7" fmla="*/ 2286000 h 2642616"/>
              <a:gd name="connsiteX8" fmla="*/ 5431536 w 6501384"/>
              <a:gd name="connsiteY8" fmla="*/ 2267712 h 2642616"/>
              <a:gd name="connsiteX9" fmla="*/ 5394960 w 6501384"/>
              <a:gd name="connsiteY9" fmla="*/ 2258568 h 2642616"/>
              <a:gd name="connsiteX10" fmla="*/ 5276088 w 6501384"/>
              <a:gd name="connsiteY10" fmla="*/ 2240280 h 2642616"/>
              <a:gd name="connsiteX11" fmla="*/ 5221224 w 6501384"/>
              <a:gd name="connsiteY11" fmla="*/ 2221992 h 2642616"/>
              <a:gd name="connsiteX12" fmla="*/ 5193792 w 6501384"/>
              <a:gd name="connsiteY12" fmla="*/ 2212848 h 2642616"/>
              <a:gd name="connsiteX13" fmla="*/ 5175504 w 6501384"/>
              <a:gd name="connsiteY13" fmla="*/ 2185416 h 2642616"/>
              <a:gd name="connsiteX14" fmla="*/ 5111496 w 6501384"/>
              <a:gd name="connsiteY14" fmla="*/ 2176272 h 2642616"/>
              <a:gd name="connsiteX15" fmla="*/ 5084064 w 6501384"/>
              <a:gd name="connsiteY15" fmla="*/ 2167128 h 2642616"/>
              <a:gd name="connsiteX16" fmla="*/ 5010912 w 6501384"/>
              <a:gd name="connsiteY16" fmla="*/ 2157984 h 2642616"/>
              <a:gd name="connsiteX17" fmla="*/ 4882896 w 6501384"/>
              <a:gd name="connsiteY17" fmla="*/ 2130552 h 2642616"/>
              <a:gd name="connsiteX18" fmla="*/ 4828032 w 6501384"/>
              <a:gd name="connsiteY18" fmla="*/ 2112264 h 2642616"/>
              <a:gd name="connsiteX19" fmla="*/ 4791456 w 6501384"/>
              <a:gd name="connsiteY19" fmla="*/ 2103120 h 2642616"/>
              <a:gd name="connsiteX20" fmla="*/ 4727448 w 6501384"/>
              <a:gd name="connsiteY20" fmla="*/ 2075688 h 2642616"/>
              <a:gd name="connsiteX21" fmla="*/ 4654296 w 6501384"/>
              <a:gd name="connsiteY21" fmla="*/ 2066544 h 2642616"/>
              <a:gd name="connsiteX22" fmla="*/ 4608576 w 6501384"/>
              <a:gd name="connsiteY22" fmla="*/ 2057400 h 2642616"/>
              <a:gd name="connsiteX23" fmla="*/ 4581144 w 6501384"/>
              <a:gd name="connsiteY23" fmla="*/ 2048256 h 2642616"/>
              <a:gd name="connsiteX24" fmla="*/ 4462272 w 6501384"/>
              <a:gd name="connsiteY24" fmla="*/ 2029968 h 2642616"/>
              <a:gd name="connsiteX25" fmla="*/ 4370832 w 6501384"/>
              <a:gd name="connsiteY25" fmla="*/ 2002536 h 2642616"/>
              <a:gd name="connsiteX26" fmla="*/ 4315968 w 6501384"/>
              <a:gd name="connsiteY26" fmla="*/ 1993392 h 2642616"/>
              <a:gd name="connsiteX27" fmla="*/ 4279392 w 6501384"/>
              <a:gd name="connsiteY27" fmla="*/ 1984248 h 2642616"/>
              <a:gd name="connsiteX28" fmla="*/ 4169664 w 6501384"/>
              <a:gd name="connsiteY28" fmla="*/ 1956816 h 2642616"/>
              <a:gd name="connsiteX29" fmla="*/ 4069080 w 6501384"/>
              <a:gd name="connsiteY29" fmla="*/ 1911096 h 2642616"/>
              <a:gd name="connsiteX30" fmla="*/ 4041648 w 6501384"/>
              <a:gd name="connsiteY30" fmla="*/ 1901952 h 2642616"/>
              <a:gd name="connsiteX31" fmla="*/ 3950208 w 6501384"/>
              <a:gd name="connsiteY31" fmla="*/ 1883664 h 2642616"/>
              <a:gd name="connsiteX32" fmla="*/ 3922776 w 6501384"/>
              <a:gd name="connsiteY32" fmla="*/ 1874520 h 2642616"/>
              <a:gd name="connsiteX33" fmla="*/ 3886200 w 6501384"/>
              <a:gd name="connsiteY33" fmla="*/ 1865376 h 2642616"/>
              <a:gd name="connsiteX34" fmla="*/ 3858768 w 6501384"/>
              <a:gd name="connsiteY34" fmla="*/ 1856232 h 2642616"/>
              <a:gd name="connsiteX35" fmla="*/ 3758184 w 6501384"/>
              <a:gd name="connsiteY35" fmla="*/ 1837944 h 2642616"/>
              <a:gd name="connsiteX36" fmla="*/ 3657600 w 6501384"/>
              <a:gd name="connsiteY36" fmla="*/ 1755648 h 2642616"/>
              <a:gd name="connsiteX37" fmla="*/ 3630168 w 6501384"/>
              <a:gd name="connsiteY37" fmla="*/ 1746504 h 2642616"/>
              <a:gd name="connsiteX38" fmla="*/ 3575304 w 6501384"/>
              <a:gd name="connsiteY38" fmla="*/ 1709928 h 2642616"/>
              <a:gd name="connsiteX39" fmla="*/ 3547872 w 6501384"/>
              <a:gd name="connsiteY39" fmla="*/ 1700784 h 2642616"/>
              <a:gd name="connsiteX40" fmla="*/ 3520440 w 6501384"/>
              <a:gd name="connsiteY40" fmla="*/ 1682496 h 2642616"/>
              <a:gd name="connsiteX41" fmla="*/ 3465576 w 6501384"/>
              <a:gd name="connsiteY41" fmla="*/ 1664208 h 2642616"/>
              <a:gd name="connsiteX42" fmla="*/ 3447288 w 6501384"/>
              <a:gd name="connsiteY42" fmla="*/ 1636776 h 2642616"/>
              <a:gd name="connsiteX43" fmla="*/ 9144 w 6501384"/>
              <a:gd name="connsiteY43" fmla="*/ 0 h 2642616"/>
              <a:gd name="connsiteX0" fmla="*/ 9144 w 6501384"/>
              <a:gd name="connsiteY0" fmla="*/ 0 h 2642616"/>
              <a:gd name="connsiteX1" fmla="*/ 0 w 6501384"/>
              <a:gd name="connsiteY1" fmla="*/ 2642616 h 2642616"/>
              <a:gd name="connsiteX2" fmla="*/ 6501384 w 6501384"/>
              <a:gd name="connsiteY2" fmla="*/ 2633472 h 2642616"/>
              <a:gd name="connsiteX3" fmla="*/ 6492240 w 6501384"/>
              <a:gd name="connsiteY3" fmla="*/ 2331720 h 2642616"/>
              <a:gd name="connsiteX4" fmla="*/ 6492240 w 6501384"/>
              <a:gd name="connsiteY4" fmla="*/ 2331720 h 2642616"/>
              <a:gd name="connsiteX5" fmla="*/ 5550408 w 6501384"/>
              <a:gd name="connsiteY5" fmla="*/ 2322576 h 2642616"/>
              <a:gd name="connsiteX6" fmla="*/ 5522976 w 6501384"/>
              <a:gd name="connsiteY6" fmla="*/ 2304288 h 2642616"/>
              <a:gd name="connsiteX7" fmla="*/ 5468112 w 6501384"/>
              <a:gd name="connsiteY7" fmla="*/ 2286000 h 2642616"/>
              <a:gd name="connsiteX8" fmla="*/ 5431536 w 6501384"/>
              <a:gd name="connsiteY8" fmla="*/ 2267712 h 2642616"/>
              <a:gd name="connsiteX9" fmla="*/ 5394960 w 6501384"/>
              <a:gd name="connsiteY9" fmla="*/ 2258568 h 2642616"/>
              <a:gd name="connsiteX10" fmla="*/ 5276088 w 6501384"/>
              <a:gd name="connsiteY10" fmla="*/ 2240280 h 2642616"/>
              <a:gd name="connsiteX11" fmla="*/ 5221224 w 6501384"/>
              <a:gd name="connsiteY11" fmla="*/ 2221992 h 2642616"/>
              <a:gd name="connsiteX12" fmla="*/ 5193792 w 6501384"/>
              <a:gd name="connsiteY12" fmla="*/ 2212848 h 2642616"/>
              <a:gd name="connsiteX13" fmla="*/ 5175504 w 6501384"/>
              <a:gd name="connsiteY13" fmla="*/ 2185416 h 2642616"/>
              <a:gd name="connsiteX14" fmla="*/ 5111496 w 6501384"/>
              <a:gd name="connsiteY14" fmla="*/ 2176272 h 2642616"/>
              <a:gd name="connsiteX15" fmla="*/ 5084064 w 6501384"/>
              <a:gd name="connsiteY15" fmla="*/ 2167128 h 2642616"/>
              <a:gd name="connsiteX16" fmla="*/ 5010912 w 6501384"/>
              <a:gd name="connsiteY16" fmla="*/ 2157984 h 2642616"/>
              <a:gd name="connsiteX17" fmla="*/ 4882896 w 6501384"/>
              <a:gd name="connsiteY17" fmla="*/ 2130552 h 2642616"/>
              <a:gd name="connsiteX18" fmla="*/ 4828032 w 6501384"/>
              <a:gd name="connsiteY18" fmla="*/ 2112264 h 2642616"/>
              <a:gd name="connsiteX19" fmla="*/ 4791456 w 6501384"/>
              <a:gd name="connsiteY19" fmla="*/ 2103120 h 2642616"/>
              <a:gd name="connsiteX20" fmla="*/ 4727448 w 6501384"/>
              <a:gd name="connsiteY20" fmla="*/ 2075688 h 2642616"/>
              <a:gd name="connsiteX21" fmla="*/ 4654296 w 6501384"/>
              <a:gd name="connsiteY21" fmla="*/ 2066544 h 2642616"/>
              <a:gd name="connsiteX22" fmla="*/ 4608576 w 6501384"/>
              <a:gd name="connsiteY22" fmla="*/ 2057400 h 2642616"/>
              <a:gd name="connsiteX23" fmla="*/ 4581144 w 6501384"/>
              <a:gd name="connsiteY23" fmla="*/ 2048256 h 2642616"/>
              <a:gd name="connsiteX24" fmla="*/ 4462272 w 6501384"/>
              <a:gd name="connsiteY24" fmla="*/ 2029968 h 2642616"/>
              <a:gd name="connsiteX25" fmla="*/ 4370832 w 6501384"/>
              <a:gd name="connsiteY25" fmla="*/ 2002536 h 2642616"/>
              <a:gd name="connsiteX26" fmla="*/ 4315968 w 6501384"/>
              <a:gd name="connsiteY26" fmla="*/ 1993392 h 2642616"/>
              <a:gd name="connsiteX27" fmla="*/ 4279392 w 6501384"/>
              <a:gd name="connsiteY27" fmla="*/ 1984248 h 2642616"/>
              <a:gd name="connsiteX28" fmla="*/ 4169664 w 6501384"/>
              <a:gd name="connsiteY28" fmla="*/ 1956816 h 2642616"/>
              <a:gd name="connsiteX29" fmla="*/ 4069080 w 6501384"/>
              <a:gd name="connsiteY29" fmla="*/ 1911096 h 2642616"/>
              <a:gd name="connsiteX30" fmla="*/ 3950208 w 6501384"/>
              <a:gd name="connsiteY30" fmla="*/ 1883664 h 2642616"/>
              <a:gd name="connsiteX31" fmla="*/ 3922776 w 6501384"/>
              <a:gd name="connsiteY31" fmla="*/ 1874520 h 2642616"/>
              <a:gd name="connsiteX32" fmla="*/ 3886200 w 6501384"/>
              <a:gd name="connsiteY32" fmla="*/ 1865376 h 2642616"/>
              <a:gd name="connsiteX33" fmla="*/ 3858768 w 6501384"/>
              <a:gd name="connsiteY33" fmla="*/ 1856232 h 2642616"/>
              <a:gd name="connsiteX34" fmla="*/ 3758184 w 6501384"/>
              <a:gd name="connsiteY34" fmla="*/ 1837944 h 2642616"/>
              <a:gd name="connsiteX35" fmla="*/ 3657600 w 6501384"/>
              <a:gd name="connsiteY35" fmla="*/ 1755648 h 2642616"/>
              <a:gd name="connsiteX36" fmla="*/ 3630168 w 6501384"/>
              <a:gd name="connsiteY36" fmla="*/ 1746504 h 2642616"/>
              <a:gd name="connsiteX37" fmla="*/ 3575304 w 6501384"/>
              <a:gd name="connsiteY37" fmla="*/ 1709928 h 2642616"/>
              <a:gd name="connsiteX38" fmla="*/ 3547872 w 6501384"/>
              <a:gd name="connsiteY38" fmla="*/ 1700784 h 2642616"/>
              <a:gd name="connsiteX39" fmla="*/ 3520440 w 6501384"/>
              <a:gd name="connsiteY39" fmla="*/ 1682496 h 2642616"/>
              <a:gd name="connsiteX40" fmla="*/ 3465576 w 6501384"/>
              <a:gd name="connsiteY40" fmla="*/ 1664208 h 2642616"/>
              <a:gd name="connsiteX41" fmla="*/ 3447288 w 6501384"/>
              <a:gd name="connsiteY41" fmla="*/ 1636776 h 2642616"/>
              <a:gd name="connsiteX42" fmla="*/ 9144 w 6501384"/>
              <a:gd name="connsiteY42" fmla="*/ 0 h 2642616"/>
              <a:gd name="connsiteX0" fmla="*/ 9144 w 6501384"/>
              <a:gd name="connsiteY0" fmla="*/ 0 h 2642616"/>
              <a:gd name="connsiteX1" fmla="*/ 0 w 6501384"/>
              <a:gd name="connsiteY1" fmla="*/ 2642616 h 2642616"/>
              <a:gd name="connsiteX2" fmla="*/ 6501384 w 6501384"/>
              <a:gd name="connsiteY2" fmla="*/ 2633472 h 2642616"/>
              <a:gd name="connsiteX3" fmla="*/ 6492240 w 6501384"/>
              <a:gd name="connsiteY3" fmla="*/ 2331720 h 2642616"/>
              <a:gd name="connsiteX4" fmla="*/ 6492240 w 6501384"/>
              <a:gd name="connsiteY4" fmla="*/ 2331720 h 2642616"/>
              <a:gd name="connsiteX5" fmla="*/ 5550408 w 6501384"/>
              <a:gd name="connsiteY5" fmla="*/ 2322576 h 2642616"/>
              <a:gd name="connsiteX6" fmla="*/ 5522976 w 6501384"/>
              <a:gd name="connsiteY6" fmla="*/ 2304288 h 2642616"/>
              <a:gd name="connsiteX7" fmla="*/ 5468112 w 6501384"/>
              <a:gd name="connsiteY7" fmla="*/ 2286000 h 2642616"/>
              <a:gd name="connsiteX8" fmla="*/ 5431536 w 6501384"/>
              <a:gd name="connsiteY8" fmla="*/ 2267712 h 2642616"/>
              <a:gd name="connsiteX9" fmla="*/ 5394960 w 6501384"/>
              <a:gd name="connsiteY9" fmla="*/ 2258568 h 2642616"/>
              <a:gd name="connsiteX10" fmla="*/ 5276088 w 6501384"/>
              <a:gd name="connsiteY10" fmla="*/ 2240280 h 2642616"/>
              <a:gd name="connsiteX11" fmla="*/ 5221224 w 6501384"/>
              <a:gd name="connsiteY11" fmla="*/ 2221992 h 2642616"/>
              <a:gd name="connsiteX12" fmla="*/ 5193792 w 6501384"/>
              <a:gd name="connsiteY12" fmla="*/ 2212848 h 2642616"/>
              <a:gd name="connsiteX13" fmla="*/ 5175504 w 6501384"/>
              <a:gd name="connsiteY13" fmla="*/ 2185416 h 2642616"/>
              <a:gd name="connsiteX14" fmla="*/ 5111496 w 6501384"/>
              <a:gd name="connsiteY14" fmla="*/ 2176272 h 2642616"/>
              <a:gd name="connsiteX15" fmla="*/ 5084064 w 6501384"/>
              <a:gd name="connsiteY15" fmla="*/ 2167128 h 2642616"/>
              <a:gd name="connsiteX16" fmla="*/ 5010912 w 6501384"/>
              <a:gd name="connsiteY16" fmla="*/ 2157984 h 2642616"/>
              <a:gd name="connsiteX17" fmla="*/ 4882896 w 6501384"/>
              <a:gd name="connsiteY17" fmla="*/ 2130552 h 2642616"/>
              <a:gd name="connsiteX18" fmla="*/ 4828032 w 6501384"/>
              <a:gd name="connsiteY18" fmla="*/ 2112264 h 2642616"/>
              <a:gd name="connsiteX19" fmla="*/ 4791456 w 6501384"/>
              <a:gd name="connsiteY19" fmla="*/ 2103120 h 2642616"/>
              <a:gd name="connsiteX20" fmla="*/ 4727448 w 6501384"/>
              <a:gd name="connsiteY20" fmla="*/ 2075688 h 2642616"/>
              <a:gd name="connsiteX21" fmla="*/ 4654296 w 6501384"/>
              <a:gd name="connsiteY21" fmla="*/ 2066544 h 2642616"/>
              <a:gd name="connsiteX22" fmla="*/ 4608576 w 6501384"/>
              <a:gd name="connsiteY22" fmla="*/ 2057400 h 2642616"/>
              <a:gd name="connsiteX23" fmla="*/ 4581144 w 6501384"/>
              <a:gd name="connsiteY23" fmla="*/ 2048256 h 2642616"/>
              <a:gd name="connsiteX24" fmla="*/ 4462272 w 6501384"/>
              <a:gd name="connsiteY24" fmla="*/ 2029968 h 2642616"/>
              <a:gd name="connsiteX25" fmla="*/ 4370832 w 6501384"/>
              <a:gd name="connsiteY25" fmla="*/ 2002536 h 2642616"/>
              <a:gd name="connsiteX26" fmla="*/ 4315968 w 6501384"/>
              <a:gd name="connsiteY26" fmla="*/ 1993392 h 2642616"/>
              <a:gd name="connsiteX27" fmla="*/ 4279392 w 6501384"/>
              <a:gd name="connsiteY27" fmla="*/ 1984248 h 2642616"/>
              <a:gd name="connsiteX28" fmla="*/ 4169664 w 6501384"/>
              <a:gd name="connsiteY28" fmla="*/ 1956816 h 2642616"/>
              <a:gd name="connsiteX29" fmla="*/ 4069080 w 6501384"/>
              <a:gd name="connsiteY29" fmla="*/ 1911096 h 2642616"/>
              <a:gd name="connsiteX30" fmla="*/ 3950208 w 6501384"/>
              <a:gd name="connsiteY30" fmla="*/ 1883664 h 2642616"/>
              <a:gd name="connsiteX31" fmla="*/ 3886200 w 6501384"/>
              <a:gd name="connsiteY31" fmla="*/ 1865376 h 2642616"/>
              <a:gd name="connsiteX32" fmla="*/ 3858768 w 6501384"/>
              <a:gd name="connsiteY32" fmla="*/ 1856232 h 2642616"/>
              <a:gd name="connsiteX33" fmla="*/ 3758184 w 6501384"/>
              <a:gd name="connsiteY33" fmla="*/ 1837944 h 2642616"/>
              <a:gd name="connsiteX34" fmla="*/ 3657600 w 6501384"/>
              <a:gd name="connsiteY34" fmla="*/ 1755648 h 2642616"/>
              <a:gd name="connsiteX35" fmla="*/ 3630168 w 6501384"/>
              <a:gd name="connsiteY35" fmla="*/ 1746504 h 2642616"/>
              <a:gd name="connsiteX36" fmla="*/ 3575304 w 6501384"/>
              <a:gd name="connsiteY36" fmla="*/ 1709928 h 2642616"/>
              <a:gd name="connsiteX37" fmla="*/ 3547872 w 6501384"/>
              <a:gd name="connsiteY37" fmla="*/ 1700784 h 2642616"/>
              <a:gd name="connsiteX38" fmla="*/ 3520440 w 6501384"/>
              <a:gd name="connsiteY38" fmla="*/ 1682496 h 2642616"/>
              <a:gd name="connsiteX39" fmla="*/ 3465576 w 6501384"/>
              <a:gd name="connsiteY39" fmla="*/ 1664208 h 2642616"/>
              <a:gd name="connsiteX40" fmla="*/ 3447288 w 6501384"/>
              <a:gd name="connsiteY40" fmla="*/ 1636776 h 2642616"/>
              <a:gd name="connsiteX41" fmla="*/ 9144 w 6501384"/>
              <a:gd name="connsiteY41" fmla="*/ 0 h 2642616"/>
              <a:gd name="connsiteX0" fmla="*/ 9144 w 6501384"/>
              <a:gd name="connsiteY0" fmla="*/ 0 h 2642616"/>
              <a:gd name="connsiteX1" fmla="*/ 0 w 6501384"/>
              <a:gd name="connsiteY1" fmla="*/ 2642616 h 2642616"/>
              <a:gd name="connsiteX2" fmla="*/ 6501384 w 6501384"/>
              <a:gd name="connsiteY2" fmla="*/ 2633472 h 2642616"/>
              <a:gd name="connsiteX3" fmla="*/ 6492240 w 6501384"/>
              <a:gd name="connsiteY3" fmla="*/ 2331720 h 2642616"/>
              <a:gd name="connsiteX4" fmla="*/ 6492240 w 6501384"/>
              <a:gd name="connsiteY4" fmla="*/ 2331720 h 2642616"/>
              <a:gd name="connsiteX5" fmla="*/ 5550408 w 6501384"/>
              <a:gd name="connsiteY5" fmla="*/ 2322576 h 2642616"/>
              <a:gd name="connsiteX6" fmla="*/ 5522976 w 6501384"/>
              <a:gd name="connsiteY6" fmla="*/ 2304288 h 2642616"/>
              <a:gd name="connsiteX7" fmla="*/ 5468112 w 6501384"/>
              <a:gd name="connsiteY7" fmla="*/ 2286000 h 2642616"/>
              <a:gd name="connsiteX8" fmla="*/ 5431536 w 6501384"/>
              <a:gd name="connsiteY8" fmla="*/ 2267712 h 2642616"/>
              <a:gd name="connsiteX9" fmla="*/ 5394960 w 6501384"/>
              <a:gd name="connsiteY9" fmla="*/ 2258568 h 2642616"/>
              <a:gd name="connsiteX10" fmla="*/ 5276088 w 6501384"/>
              <a:gd name="connsiteY10" fmla="*/ 2240280 h 2642616"/>
              <a:gd name="connsiteX11" fmla="*/ 5221224 w 6501384"/>
              <a:gd name="connsiteY11" fmla="*/ 2221992 h 2642616"/>
              <a:gd name="connsiteX12" fmla="*/ 5193792 w 6501384"/>
              <a:gd name="connsiteY12" fmla="*/ 2212848 h 2642616"/>
              <a:gd name="connsiteX13" fmla="*/ 5175504 w 6501384"/>
              <a:gd name="connsiteY13" fmla="*/ 2185416 h 2642616"/>
              <a:gd name="connsiteX14" fmla="*/ 5111496 w 6501384"/>
              <a:gd name="connsiteY14" fmla="*/ 2176272 h 2642616"/>
              <a:gd name="connsiteX15" fmla="*/ 5084064 w 6501384"/>
              <a:gd name="connsiteY15" fmla="*/ 2167128 h 2642616"/>
              <a:gd name="connsiteX16" fmla="*/ 5010912 w 6501384"/>
              <a:gd name="connsiteY16" fmla="*/ 2157984 h 2642616"/>
              <a:gd name="connsiteX17" fmla="*/ 4882896 w 6501384"/>
              <a:gd name="connsiteY17" fmla="*/ 2130552 h 2642616"/>
              <a:gd name="connsiteX18" fmla="*/ 4828032 w 6501384"/>
              <a:gd name="connsiteY18" fmla="*/ 2112264 h 2642616"/>
              <a:gd name="connsiteX19" fmla="*/ 4791456 w 6501384"/>
              <a:gd name="connsiteY19" fmla="*/ 2103120 h 2642616"/>
              <a:gd name="connsiteX20" fmla="*/ 4727448 w 6501384"/>
              <a:gd name="connsiteY20" fmla="*/ 2075688 h 2642616"/>
              <a:gd name="connsiteX21" fmla="*/ 4654296 w 6501384"/>
              <a:gd name="connsiteY21" fmla="*/ 2066544 h 2642616"/>
              <a:gd name="connsiteX22" fmla="*/ 4608576 w 6501384"/>
              <a:gd name="connsiteY22" fmla="*/ 2057400 h 2642616"/>
              <a:gd name="connsiteX23" fmla="*/ 4581144 w 6501384"/>
              <a:gd name="connsiteY23" fmla="*/ 2048256 h 2642616"/>
              <a:gd name="connsiteX24" fmla="*/ 4462272 w 6501384"/>
              <a:gd name="connsiteY24" fmla="*/ 2029968 h 2642616"/>
              <a:gd name="connsiteX25" fmla="*/ 4370832 w 6501384"/>
              <a:gd name="connsiteY25" fmla="*/ 2002536 h 2642616"/>
              <a:gd name="connsiteX26" fmla="*/ 4315968 w 6501384"/>
              <a:gd name="connsiteY26" fmla="*/ 1993392 h 2642616"/>
              <a:gd name="connsiteX27" fmla="*/ 4279392 w 6501384"/>
              <a:gd name="connsiteY27" fmla="*/ 1984248 h 2642616"/>
              <a:gd name="connsiteX28" fmla="*/ 4169664 w 6501384"/>
              <a:gd name="connsiteY28" fmla="*/ 1956816 h 2642616"/>
              <a:gd name="connsiteX29" fmla="*/ 4069080 w 6501384"/>
              <a:gd name="connsiteY29" fmla="*/ 1911096 h 2642616"/>
              <a:gd name="connsiteX30" fmla="*/ 3886200 w 6501384"/>
              <a:gd name="connsiteY30" fmla="*/ 1865376 h 2642616"/>
              <a:gd name="connsiteX31" fmla="*/ 3858768 w 6501384"/>
              <a:gd name="connsiteY31" fmla="*/ 1856232 h 2642616"/>
              <a:gd name="connsiteX32" fmla="*/ 3758184 w 6501384"/>
              <a:gd name="connsiteY32" fmla="*/ 1837944 h 2642616"/>
              <a:gd name="connsiteX33" fmla="*/ 3657600 w 6501384"/>
              <a:gd name="connsiteY33" fmla="*/ 1755648 h 2642616"/>
              <a:gd name="connsiteX34" fmla="*/ 3630168 w 6501384"/>
              <a:gd name="connsiteY34" fmla="*/ 1746504 h 2642616"/>
              <a:gd name="connsiteX35" fmla="*/ 3575304 w 6501384"/>
              <a:gd name="connsiteY35" fmla="*/ 1709928 h 2642616"/>
              <a:gd name="connsiteX36" fmla="*/ 3547872 w 6501384"/>
              <a:gd name="connsiteY36" fmla="*/ 1700784 h 2642616"/>
              <a:gd name="connsiteX37" fmla="*/ 3520440 w 6501384"/>
              <a:gd name="connsiteY37" fmla="*/ 1682496 h 2642616"/>
              <a:gd name="connsiteX38" fmla="*/ 3465576 w 6501384"/>
              <a:gd name="connsiteY38" fmla="*/ 1664208 h 2642616"/>
              <a:gd name="connsiteX39" fmla="*/ 3447288 w 6501384"/>
              <a:gd name="connsiteY39" fmla="*/ 1636776 h 2642616"/>
              <a:gd name="connsiteX40" fmla="*/ 9144 w 6501384"/>
              <a:gd name="connsiteY40" fmla="*/ 0 h 2642616"/>
              <a:gd name="connsiteX0" fmla="*/ 9144 w 6501384"/>
              <a:gd name="connsiteY0" fmla="*/ 0 h 2642616"/>
              <a:gd name="connsiteX1" fmla="*/ 0 w 6501384"/>
              <a:gd name="connsiteY1" fmla="*/ 2642616 h 2642616"/>
              <a:gd name="connsiteX2" fmla="*/ 6501384 w 6501384"/>
              <a:gd name="connsiteY2" fmla="*/ 2633472 h 2642616"/>
              <a:gd name="connsiteX3" fmla="*/ 6492240 w 6501384"/>
              <a:gd name="connsiteY3" fmla="*/ 2331720 h 2642616"/>
              <a:gd name="connsiteX4" fmla="*/ 6492240 w 6501384"/>
              <a:gd name="connsiteY4" fmla="*/ 2331720 h 2642616"/>
              <a:gd name="connsiteX5" fmla="*/ 5550408 w 6501384"/>
              <a:gd name="connsiteY5" fmla="*/ 2322576 h 2642616"/>
              <a:gd name="connsiteX6" fmla="*/ 5522976 w 6501384"/>
              <a:gd name="connsiteY6" fmla="*/ 2304288 h 2642616"/>
              <a:gd name="connsiteX7" fmla="*/ 5468112 w 6501384"/>
              <a:gd name="connsiteY7" fmla="*/ 2286000 h 2642616"/>
              <a:gd name="connsiteX8" fmla="*/ 5431536 w 6501384"/>
              <a:gd name="connsiteY8" fmla="*/ 2267712 h 2642616"/>
              <a:gd name="connsiteX9" fmla="*/ 5394960 w 6501384"/>
              <a:gd name="connsiteY9" fmla="*/ 2258568 h 2642616"/>
              <a:gd name="connsiteX10" fmla="*/ 5276088 w 6501384"/>
              <a:gd name="connsiteY10" fmla="*/ 2240280 h 2642616"/>
              <a:gd name="connsiteX11" fmla="*/ 5221224 w 6501384"/>
              <a:gd name="connsiteY11" fmla="*/ 2221992 h 2642616"/>
              <a:gd name="connsiteX12" fmla="*/ 5193792 w 6501384"/>
              <a:gd name="connsiteY12" fmla="*/ 2212848 h 2642616"/>
              <a:gd name="connsiteX13" fmla="*/ 5175504 w 6501384"/>
              <a:gd name="connsiteY13" fmla="*/ 2185416 h 2642616"/>
              <a:gd name="connsiteX14" fmla="*/ 5111496 w 6501384"/>
              <a:gd name="connsiteY14" fmla="*/ 2176272 h 2642616"/>
              <a:gd name="connsiteX15" fmla="*/ 5084064 w 6501384"/>
              <a:gd name="connsiteY15" fmla="*/ 2167128 h 2642616"/>
              <a:gd name="connsiteX16" fmla="*/ 5010912 w 6501384"/>
              <a:gd name="connsiteY16" fmla="*/ 2157984 h 2642616"/>
              <a:gd name="connsiteX17" fmla="*/ 4882896 w 6501384"/>
              <a:gd name="connsiteY17" fmla="*/ 2130552 h 2642616"/>
              <a:gd name="connsiteX18" fmla="*/ 4828032 w 6501384"/>
              <a:gd name="connsiteY18" fmla="*/ 2112264 h 2642616"/>
              <a:gd name="connsiteX19" fmla="*/ 4791456 w 6501384"/>
              <a:gd name="connsiteY19" fmla="*/ 2103120 h 2642616"/>
              <a:gd name="connsiteX20" fmla="*/ 4727448 w 6501384"/>
              <a:gd name="connsiteY20" fmla="*/ 2075688 h 2642616"/>
              <a:gd name="connsiteX21" fmla="*/ 4654296 w 6501384"/>
              <a:gd name="connsiteY21" fmla="*/ 2066544 h 2642616"/>
              <a:gd name="connsiteX22" fmla="*/ 4608576 w 6501384"/>
              <a:gd name="connsiteY22" fmla="*/ 2057400 h 2642616"/>
              <a:gd name="connsiteX23" fmla="*/ 4581144 w 6501384"/>
              <a:gd name="connsiteY23" fmla="*/ 2048256 h 2642616"/>
              <a:gd name="connsiteX24" fmla="*/ 4462272 w 6501384"/>
              <a:gd name="connsiteY24" fmla="*/ 2029968 h 2642616"/>
              <a:gd name="connsiteX25" fmla="*/ 4370832 w 6501384"/>
              <a:gd name="connsiteY25" fmla="*/ 2002536 h 2642616"/>
              <a:gd name="connsiteX26" fmla="*/ 4315968 w 6501384"/>
              <a:gd name="connsiteY26" fmla="*/ 1993392 h 2642616"/>
              <a:gd name="connsiteX27" fmla="*/ 4279392 w 6501384"/>
              <a:gd name="connsiteY27" fmla="*/ 1984248 h 2642616"/>
              <a:gd name="connsiteX28" fmla="*/ 4169664 w 6501384"/>
              <a:gd name="connsiteY28" fmla="*/ 1956816 h 2642616"/>
              <a:gd name="connsiteX29" fmla="*/ 4069080 w 6501384"/>
              <a:gd name="connsiteY29" fmla="*/ 1911096 h 2642616"/>
              <a:gd name="connsiteX30" fmla="*/ 3886200 w 6501384"/>
              <a:gd name="connsiteY30" fmla="*/ 1865376 h 2642616"/>
              <a:gd name="connsiteX31" fmla="*/ 3858768 w 6501384"/>
              <a:gd name="connsiteY31" fmla="*/ 1856232 h 2642616"/>
              <a:gd name="connsiteX32" fmla="*/ 3657600 w 6501384"/>
              <a:gd name="connsiteY32" fmla="*/ 1755648 h 2642616"/>
              <a:gd name="connsiteX33" fmla="*/ 3630168 w 6501384"/>
              <a:gd name="connsiteY33" fmla="*/ 1746504 h 2642616"/>
              <a:gd name="connsiteX34" fmla="*/ 3575304 w 6501384"/>
              <a:gd name="connsiteY34" fmla="*/ 1709928 h 2642616"/>
              <a:gd name="connsiteX35" fmla="*/ 3547872 w 6501384"/>
              <a:gd name="connsiteY35" fmla="*/ 1700784 h 2642616"/>
              <a:gd name="connsiteX36" fmla="*/ 3520440 w 6501384"/>
              <a:gd name="connsiteY36" fmla="*/ 1682496 h 2642616"/>
              <a:gd name="connsiteX37" fmla="*/ 3465576 w 6501384"/>
              <a:gd name="connsiteY37" fmla="*/ 1664208 h 2642616"/>
              <a:gd name="connsiteX38" fmla="*/ 3447288 w 6501384"/>
              <a:gd name="connsiteY38" fmla="*/ 1636776 h 2642616"/>
              <a:gd name="connsiteX39" fmla="*/ 9144 w 6501384"/>
              <a:gd name="connsiteY39" fmla="*/ 0 h 2642616"/>
              <a:gd name="connsiteX0" fmla="*/ 9144 w 6501384"/>
              <a:gd name="connsiteY0" fmla="*/ 0 h 2642616"/>
              <a:gd name="connsiteX1" fmla="*/ 0 w 6501384"/>
              <a:gd name="connsiteY1" fmla="*/ 2642616 h 2642616"/>
              <a:gd name="connsiteX2" fmla="*/ 6501384 w 6501384"/>
              <a:gd name="connsiteY2" fmla="*/ 2633472 h 2642616"/>
              <a:gd name="connsiteX3" fmla="*/ 6492240 w 6501384"/>
              <a:gd name="connsiteY3" fmla="*/ 2331720 h 2642616"/>
              <a:gd name="connsiteX4" fmla="*/ 6492240 w 6501384"/>
              <a:gd name="connsiteY4" fmla="*/ 2331720 h 2642616"/>
              <a:gd name="connsiteX5" fmla="*/ 5550408 w 6501384"/>
              <a:gd name="connsiteY5" fmla="*/ 2322576 h 2642616"/>
              <a:gd name="connsiteX6" fmla="*/ 5522976 w 6501384"/>
              <a:gd name="connsiteY6" fmla="*/ 2304288 h 2642616"/>
              <a:gd name="connsiteX7" fmla="*/ 5468112 w 6501384"/>
              <a:gd name="connsiteY7" fmla="*/ 2286000 h 2642616"/>
              <a:gd name="connsiteX8" fmla="*/ 5431536 w 6501384"/>
              <a:gd name="connsiteY8" fmla="*/ 2267712 h 2642616"/>
              <a:gd name="connsiteX9" fmla="*/ 5394960 w 6501384"/>
              <a:gd name="connsiteY9" fmla="*/ 2258568 h 2642616"/>
              <a:gd name="connsiteX10" fmla="*/ 5276088 w 6501384"/>
              <a:gd name="connsiteY10" fmla="*/ 2240280 h 2642616"/>
              <a:gd name="connsiteX11" fmla="*/ 5221224 w 6501384"/>
              <a:gd name="connsiteY11" fmla="*/ 2221992 h 2642616"/>
              <a:gd name="connsiteX12" fmla="*/ 5193792 w 6501384"/>
              <a:gd name="connsiteY12" fmla="*/ 2212848 h 2642616"/>
              <a:gd name="connsiteX13" fmla="*/ 5175504 w 6501384"/>
              <a:gd name="connsiteY13" fmla="*/ 2185416 h 2642616"/>
              <a:gd name="connsiteX14" fmla="*/ 5111496 w 6501384"/>
              <a:gd name="connsiteY14" fmla="*/ 2176272 h 2642616"/>
              <a:gd name="connsiteX15" fmla="*/ 5084064 w 6501384"/>
              <a:gd name="connsiteY15" fmla="*/ 2167128 h 2642616"/>
              <a:gd name="connsiteX16" fmla="*/ 5010912 w 6501384"/>
              <a:gd name="connsiteY16" fmla="*/ 2157984 h 2642616"/>
              <a:gd name="connsiteX17" fmla="*/ 4882896 w 6501384"/>
              <a:gd name="connsiteY17" fmla="*/ 2130552 h 2642616"/>
              <a:gd name="connsiteX18" fmla="*/ 4828032 w 6501384"/>
              <a:gd name="connsiteY18" fmla="*/ 2112264 h 2642616"/>
              <a:gd name="connsiteX19" fmla="*/ 4791456 w 6501384"/>
              <a:gd name="connsiteY19" fmla="*/ 2103120 h 2642616"/>
              <a:gd name="connsiteX20" fmla="*/ 4727448 w 6501384"/>
              <a:gd name="connsiteY20" fmla="*/ 2075688 h 2642616"/>
              <a:gd name="connsiteX21" fmla="*/ 4654296 w 6501384"/>
              <a:gd name="connsiteY21" fmla="*/ 2066544 h 2642616"/>
              <a:gd name="connsiteX22" fmla="*/ 4608576 w 6501384"/>
              <a:gd name="connsiteY22" fmla="*/ 2057400 h 2642616"/>
              <a:gd name="connsiteX23" fmla="*/ 4581144 w 6501384"/>
              <a:gd name="connsiteY23" fmla="*/ 2048256 h 2642616"/>
              <a:gd name="connsiteX24" fmla="*/ 4462272 w 6501384"/>
              <a:gd name="connsiteY24" fmla="*/ 2029968 h 2642616"/>
              <a:gd name="connsiteX25" fmla="*/ 4370832 w 6501384"/>
              <a:gd name="connsiteY25" fmla="*/ 2002536 h 2642616"/>
              <a:gd name="connsiteX26" fmla="*/ 4315968 w 6501384"/>
              <a:gd name="connsiteY26" fmla="*/ 1993392 h 2642616"/>
              <a:gd name="connsiteX27" fmla="*/ 4279392 w 6501384"/>
              <a:gd name="connsiteY27" fmla="*/ 1984248 h 2642616"/>
              <a:gd name="connsiteX28" fmla="*/ 4169664 w 6501384"/>
              <a:gd name="connsiteY28" fmla="*/ 1956816 h 2642616"/>
              <a:gd name="connsiteX29" fmla="*/ 4069080 w 6501384"/>
              <a:gd name="connsiteY29" fmla="*/ 1911096 h 2642616"/>
              <a:gd name="connsiteX30" fmla="*/ 3886200 w 6501384"/>
              <a:gd name="connsiteY30" fmla="*/ 1865376 h 2642616"/>
              <a:gd name="connsiteX31" fmla="*/ 3657600 w 6501384"/>
              <a:gd name="connsiteY31" fmla="*/ 1755648 h 2642616"/>
              <a:gd name="connsiteX32" fmla="*/ 3630168 w 6501384"/>
              <a:gd name="connsiteY32" fmla="*/ 1746504 h 2642616"/>
              <a:gd name="connsiteX33" fmla="*/ 3575304 w 6501384"/>
              <a:gd name="connsiteY33" fmla="*/ 1709928 h 2642616"/>
              <a:gd name="connsiteX34" fmla="*/ 3547872 w 6501384"/>
              <a:gd name="connsiteY34" fmla="*/ 1700784 h 2642616"/>
              <a:gd name="connsiteX35" fmla="*/ 3520440 w 6501384"/>
              <a:gd name="connsiteY35" fmla="*/ 1682496 h 2642616"/>
              <a:gd name="connsiteX36" fmla="*/ 3465576 w 6501384"/>
              <a:gd name="connsiteY36" fmla="*/ 1664208 h 2642616"/>
              <a:gd name="connsiteX37" fmla="*/ 3447288 w 6501384"/>
              <a:gd name="connsiteY37" fmla="*/ 1636776 h 2642616"/>
              <a:gd name="connsiteX38" fmla="*/ 9144 w 6501384"/>
              <a:gd name="connsiteY38" fmla="*/ 0 h 2642616"/>
              <a:gd name="connsiteX0" fmla="*/ 9144 w 6501384"/>
              <a:gd name="connsiteY0" fmla="*/ 0 h 2642616"/>
              <a:gd name="connsiteX1" fmla="*/ 0 w 6501384"/>
              <a:gd name="connsiteY1" fmla="*/ 2642616 h 2642616"/>
              <a:gd name="connsiteX2" fmla="*/ 6501384 w 6501384"/>
              <a:gd name="connsiteY2" fmla="*/ 2633472 h 2642616"/>
              <a:gd name="connsiteX3" fmla="*/ 6492240 w 6501384"/>
              <a:gd name="connsiteY3" fmla="*/ 2331720 h 2642616"/>
              <a:gd name="connsiteX4" fmla="*/ 6492240 w 6501384"/>
              <a:gd name="connsiteY4" fmla="*/ 2331720 h 2642616"/>
              <a:gd name="connsiteX5" fmla="*/ 5550408 w 6501384"/>
              <a:gd name="connsiteY5" fmla="*/ 2322576 h 2642616"/>
              <a:gd name="connsiteX6" fmla="*/ 5522976 w 6501384"/>
              <a:gd name="connsiteY6" fmla="*/ 2304288 h 2642616"/>
              <a:gd name="connsiteX7" fmla="*/ 5468112 w 6501384"/>
              <a:gd name="connsiteY7" fmla="*/ 2286000 h 2642616"/>
              <a:gd name="connsiteX8" fmla="*/ 5431536 w 6501384"/>
              <a:gd name="connsiteY8" fmla="*/ 2267712 h 2642616"/>
              <a:gd name="connsiteX9" fmla="*/ 5394960 w 6501384"/>
              <a:gd name="connsiteY9" fmla="*/ 2258568 h 2642616"/>
              <a:gd name="connsiteX10" fmla="*/ 5276088 w 6501384"/>
              <a:gd name="connsiteY10" fmla="*/ 2240280 h 2642616"/>
              <a:gd name="connsiteX11" fmla="*/ 5221224 w 6501384"/>
              <a:gd name="connsiteY11" fmla="*/ 2221992 h 2642616"/>
              <a:gd name="connsiteX12" fmla="*/ 5193792 w 6501384"/>
              <a:gd name="connsiteY12" fmla="*/ 2212848 h 2642616"/>
              <a:gd name="connsiteX13" fmla="*/ 5175504 w 6501384"/>
              <a:gd name="connsiteY13" fmla="*/ 2185416 h 2642616"/>
              <a:gd name="connsiteX14" fmla="*/ 5111496 w 6501384"/>
              <a:gd name="connsiteY14" fmla="*/ 2176272 h 2642616"/>
              <a:gd name="connsiteX15" fmla="*/ 5084064 w 6501384"/>
              <a:gd name="connsiteY15" fmla="*/ 2167128 h 2642616"/>
              <a:gd name="connsiteX16" fmla="*/ 5010912 w 6501384"/>
              <a:gd name="connsiteY16" fmla="*/ 2157984 h 2642616"/>
              <a:gd name="connsiteX17" fmla="*/ 4882896 w 6501384"/>
              <a:gd name="connsiteY17" fmla="*/ 2130552 h 2642616"/>
              <a:gd name="connsiteX18" fmla="*/ 4828032 w 6501384"/>
              <a:gd name="connsiteY18" fmla="*/ 2112264 h 2642616"/>
              <a:gd name="connsiteX19" fmla="*/ 4791456 w 6501384"/>
              <a:gd name="connsiteY19" fmla="*/ 2103120 h 2642616"/>
              <a:gd name="connsiteX20" fmla="*/ 4727448 w 6501384"/>
              <a:gd name="connsiteY20" fmla="*/ 2075688 h 2642616"/>
              <a:gd name="connsiteX21" fmla="*/ 4654296 w 6501384"/>
              <a:gd name="connsiteY21" fmla="*/ 2066544 h 2642616"/>
              <a:gd name="connsiteX22" fmla="*/ 4608576 w 6501384"/>
              <a:gd name="connsiteY22" fmla="*/ 2057400 h 2642616"/>
              <a:gd name="connsiteX23" fmla="*/ 4581144 w 6501384"/>
              <a:gd name="connsiteY23" fmla="*/ 2048256 h 2642616"/>
              <a:gd name="connsiteX24" fmla="*/ 4462272 w 6501384"/>
              <a:gd name="connsiteY24" fmla="*/ 2029968 h 2642616"/>
              <a:gd name="connsiteX25" fmla="*/ 4370832 w 6501384"/>
              <a:gd name="connsiteY25" fmla="*/ 2002536 h 2642616"/>
              <a:gd name="connsiteX26" fmla="*/ 4315968 w 6501384"/>
              <a:gd name="connsiteY26" fmla="*/ 1993392 h 2642616"/>
              <a:gd name="connsiteX27" fmla="*/ 4279392 w 6501384"/>
              <a:gd name="connsiteY27" fmla="*/ 1984248 h 2642616"/>
              <a:gd name="connsiteX28" fmla="*/ 4169664 w 6501384"/>
              <a:gd name="connsiteY28" fmla="*/ 1956816 h 2642616"/>
              <a:gd name="connsiteX29" fmla="*/ 4069080 w 6501384"/>
              <a:gd name="connsiteY29" fmla="*/ 1911096 h 2642616"/>
              <a:gd name="connsiteX30" fmla="*/ 3657600 w 6501384"/>
              <a:gd name="connsiteY30" fmla="*/ 1755648 h 2642616"/>
              <a:gd name="connsiteX31" fmla="*/ 3630168 w 6501384"/>
              <a:gd name="connsiteY31" fmla="*/ 1746504 h 2642616"/>
              <a:gd name="connsiteX32" fmla="*/ 3575304 w 6501384"/>
              <a:gd name="connsiteY32" fmla="*/ 1709928 h 2642616"/>
              <a:gd name="connsiteX33" fmla="*/ 3547872 w 6501384"/>
              <a:gd name="connsiteY33" fmla="*/ 1700784 h 2642616"/>
              <a:gd name="connsiteX34" fmla="*/ 3520440 w 6501384"/>
              <a:gd name="connsiteY34" fmla="*/ 1682496 h 2642616"/>
              <a:gd name="connsiteX35" fmla="*/ 3465576 w 6501384"/>
              <a:gd name="connsiteY35" fmla="*/ 1664208 h 2642616"/>
              <a:gd name="connsiteX36" fmla="*/ 3447288 w 6501384"/>
              <a:gd name="connsiteY36" fmla="*/ 1636776 h 2642616"/>
              <a:gd name="connsiteX37" fmla="*/ 9144 w 6501384"/>
              <a:gd name="connsiteY37" fmla="*/ 0 h 2642616"/>
              <a:gd name="connsiteX0" fmla="*/ 9144 w 6501384"/>
              <a:gd name="connsiteY0" fmla="*/ 0 h 2642616"/>
              <a:gd name="connsiteX1" fmla="*/ 0 w 6501384"/>
              <a:gd name="connsiteY1" fmla="*/ 2642616 h 2642616"/>
              <a:gd name="connsiteX2" fmla="*/ 6501384 w 6501384"/>
              <a:gd name="connsiteY2" fmla="*/ 2633472 h 2642616"/>
              <a:gd name="connsiteX3" fmla="*/ 6492240 w 6501384"/>
              <a:gd name="connsiteY3" fmla="*/ 2331720 h 2642616"/>
              <a:gd name="connsiteX4" fmla="*/ 6492240 w 6501384"/>
              <a:gd name="connsiteY4" fmla="*/ 2331720 h 2642616"/>
              <a:gd name="connsiteX5" fmla="*/ 5550408 w 6501384"/>
              <a:gd name="connsiteY5" fmla="*/ 2322576 h 2642616"/>
              <a:gd name="connsiteX6" fmla="*/ 5522976 w 6501384"/>
              <a:gd name="connsiteY6" fmla="*/ 2304288 h 2642616"/>
              <a:gd name="connsiteX7" fmla="*/ 5468112 w 6501384"/>
              <a:gd name="connsiteY7" fmla="*/ 2286000 h 2642616"/>
              <a:gd name="connsiteX8" fmla="*/ 5431536 w 6501384"/>
              <a:gd name="connsiteY8" fmla="*/ 2267712 h 2642616"/>
              <a:gd name="connsiteX9" fmla="*/ 5394960 w 6501384"/>
              <a:gd name="connsiteY9" fmla="*/ 2258568 h 2642616"/>
              <a:gd name="connsiteX10" fmla="*/ 5276088 w 6501384"/>
              <a:gd name="connsiteY10" fmla="*/ 2240280 h 2642616"/>
              <a:gd name="connsiteX11" fmla="*/ 5221224 w 6501384"/>
              <a:gd name="connsiteY11" fmla="*/ 2221992 h 2642616"/>
              <a:gd name="connsiteX12" fmla="*/ 5193792 w 6501384"/>
              <a:gd name="connsiteY12" fmla="*/ 2212848 h 2642616"/>
              <a:gd name="connsiteX13" fmla="*/ 5175504 w 6501384"/>
              <a:gd name="connsiteY13" fmla="*/ 2185416 h 2642616"/>
              <a:gd name="connsiteX14" fmla="*/ 5111496 w 6501384"/>
              <a:gd name="connsiteY14" fmla="*/ 2176272 h 2642616"/>
              <a:gd name="connsiteX15" fmla="*/ 5084064 w 6501384"/>
              <a:gd name="connsiteY15" fmla="*/ 2167128 h 2642616"/>
              <a:gd name="connsiteX16" fmla="*/ 5010912 w 6501384"/>
              <a:gd name="connsiteY16" fmla="*/ 2157984 h 2642616"/>
              <a:gd name="connsiteX17" fmla="*/ 4882896 w 6501384"/>
              <a:gd name="connsiteY17" fmla="*/ 2130552 h 2642616"/>
              <a:gd name="connsiteX18" fmla="*/ 4828032 w 6501384"/>
              <a:gd name="connsiteY18" fmla="*/ 2112264 h 2642616"/>
              <a:gd name="connsiteX19" fmla="*/ 4791456 w 6501384"/>
              <a:gd name="connsiteY19" fmla="*/ 2103120 h 2642616"/>
              <a:gd name="connsiteX20" fmla="*/ 4727448 w 6501384"/>
              <a:gd name="connsiteY20" fmla="*/ 2075688 h 2642616"/>
              <a:gd name="connsiteX21" fmla="*/ 4654296 w 6501384"/>
              <a:gd name="connsiteY21" fmla="*/ 2066544 h 2642616"/>
              <a:gd name="connsiteX22" fmla="*/ 4608576 w 6501384"/>
              <a:gd name="connsiteY22" fmla="*/ 2057400 h 2642616"/>
              <a:gd name="connsiteX23" fmla="*/ 4581144 w 6501384"/>
              <a:gd name="connsiteY23" fmla="*/ 2048256 h 2642616"/>
              <a:gd name="connsiteX24" fmla="*/ 4462272 w 6501384"/>
              <a:gd name="connsiteY24" fmla="*/ 2029968 h 2642616"/>
              <a:gd name="connsiteX25" fmla="*/ 4370832 w 6501384"/>
              <a:gd name="connsiteY25" fmla="*/ 2002536 h 2642616"/>
              <a:gd name="connsiteX26" fmla="*/ 4315968 w 6501384"/>
              <a:gd name="connsiteY26" fmla="*/ 1993392 h 2642616"/>
              <a:gd name="connsiteX27" fmla="*/ 4279392 w 6501384"/>
              <a:gd name="connsiteY27" fmla="*/ 1984248 h 2642616"/>
              <a:gd name="connsiteX28" fmla="*/ 4169664 w 6501384"/>
              <a:gd name="connsiteY28" fmla="*/ 1956816 h 2642616"/>
              <a:gd name="connsiteX29" fmla="*/ 4069080 w 6501384"/>
              <a:gd name="connsiteY29" fmla="*/ 1911096 h 2642616"/>
              <a:gd name="connsiteX30" fmla="*/ 3657600 w 6501384"/>
              <a:gd name="connsiteY30" fmla="*/ 1755648 h 2642616"/>
              <a:gd name="connsiteX31" fmla="*/ 3575304 w 6501384"/>
              <a:gd name="connsiteY31" fmla="*/ 1709928 h 2642616"/>
              <a:gd name="connsiteX32" fmla="*/ 3547872 w 6501384"/>
              <a:gd name="connsiteY32" fmla="*/ 1700784 h 2642616"/>
              <a:gd name="connsiteX33" fmla="*/ 3520440 w 6501384"/>
              <a:gd name="connsiteY33" fmla="*/ 1682496 h 2642616"/>
              <a:gd name="connsiteX34" fmla="*/ 3465576 w 6501384"/>
              <a:gd name="connsiteY34" fmla="*/ 1664208 h 2642616"/>
              <a:gd name="connsiteX35" fmla="*/ 3447288 w 6501384"/>
              <a:gd name="connsiteY35" fmla="*/ 1636776 h 2642616"/>
              <a:gd name="connsiteX36" fmla="*/ 9144 w 6501384"/>
              <a:gd name="connsiteY36" fmla="*/ 0 h 2642616"/>
              <a:gd name="connsiteX0" fmla="*/ 9144 w 6501384"/>
              <a:gd name="connsiteY0" fmla="*/ 0 h 2642616"/>
              <a:gd name="connsiteX1" fmla="*/ 0 w 6501384"/>
              <a:gd name="connsiteY1" fmla="*/ 2642616 h 2642616"/>
              <a:gd name="connsiteX2" fmla="*/ 6501384 w 6501384"/>
              <a:gd name="connsiteY2" fmla="*/ 2633472 h 2642616"/>
              <a:gd name="connsiteX3" fmla="*/ 6492240 w 6501384"/>
              <a:gd name="connsiteY3" fmla="*/ 2331720 h 2642616"/>
              <a:gd name="connsiteX4" fmla="*/ 6492240 w 6501384"/>
              <a:gd name="connsiteY4" fmla="*/ 2331720 h 2642616"/>
              <a:gd name="connsiteX5" fmla="*/ 5550408 w 6501384"/>
              <a:gd name="connsiteY5" fmla="*/ 2322576 h 2642616"/>
              <a:gd name="connsiteX6" fmla="*/ 5522976 w 6501384"/>
              <a:gd name="connsiteY6" fmla="*/ 2304288 h 2642616"/>
              <a:gd name="connsiteX7" fmla="*/ 5468112 w 6501384"/>
              <a:gd name="connsiteY7" fmla="*/ 2286000 h 2642616"/>
              <a:gd name="connsiteX8" fmla="*/ 5431536 w 6501384"/>
              <a:gd name="connsiteY8" fmla="*/ 2267712 h 2642616"/>
              <a:gd name="connsiteX9" fmla="*/ 5394960 w 6501384"/>
              <a:gd name="connsiteY9" fmla="*/ 2258568 h 2642616"/>
              <a:gd name="connsiteX10" fmla="*/ 5276088 w 6501384"/>
              <a:gd name="connsiteY10" fmla="*/ 2240280 h 2642616"/>
              <a:gd name="connsiteX11" fmla="*/ 5221224 w 6501384"/>
              <a:gd name="connsiteY11" fmla="*/ 2221992 h 2642616"/>
              <a:gd name="connsiteX12" fmla="*/ 5193792 w 6501384"/>
              <a:gd name="connsiteY12" fmla="*/ 2212848 h 2642616"/>
              <a:gd name="connsiteX13" fmla="*/ 5175504 w 6501384"/>
              <a:gd name="connsiteY13" fmla="*/ 2185416 h 2642616"/>
              <a:gd name="connsiteX14" fmla="*/ 5111496 w 6501384"/>
              <a:gd name="connsiteY14" fmla="*/ 2176272 h 2642616"/>
              <a:gd name="connsiteX15" fmla="*/ 5084064 w 6501384"/>
              <a:gd name="connsiteY15" fmla="*/ 2167128 h 2642616"/>
              <a:gd name="connsiteX16" fmla="*/ 5010912 w 6501384"/>
              <a:gd name="connsiteY16" fmla="*/ 2157984 h 2642616"/>
              <a:gd name="connsiteX17" fmla="*/ 4882896 w 6501384"/>
              <a:gd name="connsiteY17" fmla="*/ 2130552 h 2642616"/>
              <a:gd name="connsiteX18" fmla="*/ 4828032 w 6501384"/>
              <a:gd name="connsiteY18" fmla="*/ 2112264 h 2642616"/>
              <a:gd name="connsiteX19" fmla="*/ 4791456 w 6501384"/>
              <a:gd name="connsiteY19" fmla="*/ 2103120 h 2642616"/>
              <a:gd name="connsiteX20" fmla="*/ 4727448 w 6501384"/>
              <a:gd name="connsiteY20" fmla="*/ 2075688 h 2642616"/>
              <a:gd name="connsiteX21" fmla="*/ 4654296 w 6501384"/>
              <a:gd name="connsiteY21" fmla="*/ 2066544 h 2642616"/>
              <a:gd name="connsiteX22" fmla="*/ 4608576 w 6501384"/>
              <a:gd name="connsiteY22" fmla="*/ 2057400 h 2642616"/>
              <a:gd name="connsiteX23" fmla="*/ 4581144 w 6501384"/>
              <a:gd name="connsiteY23" fmla="*/ 2048256 h 2642616"/>
              <a:gd name="connsiteX24" fmla="*/ 4462272 w 6501384"/>
              <a:gd name="connsiteY24" fmla="*/ 2029968 h 2642616"/>
              <a:gd name="connsiteX25" fmla="*/ 4370832 w 6501384"/>
              <a:gd name="connsiteY25" fmla="*/ 2002536 h 2642616"/>
              <a:gd name="connsiteX26" fmla="*/ 4315968 w 6501384"/>
              <a:gd name="connsiteY26" fmla="*/ 1993392 h 2642616"/>
              <a:gd name="connsiteX27" fmla="*/ 4279392 w 6501384"/>
              <a:gd name="connsiteY27" fmla="*/ 1984248 h 2642616"/>
              <a:gd name="connsiteX28" fmla="*/ 4169664 w 6501384"/>
              <a:gd name="connsiteY28" fmla="*/ 1956816 h 2642616"/>
              <a:gd name="connsiteX29" fmla="*/ 4069080 w 6501384"/>
              <a:gd name="connsiteY29" fmla="*/ 1911096 h 2642616"/>
              <a:gd name="connsiteX30" fmla="*/ 3575304 w 6501384"/>
              <a:gd name="connsiteY30" fmla="*/ 1709928 h 2642616"/>
              <a:gd name="connsiteX31" fmla="*/ 3547872 w 6501384"/>
              <a:gd name="connsiteY31" fmla="*/ 1700784 h 2642616"/>
              <a:gd name="connsiteX32" fmla="*/ 3520440 w 6501384"/>
              <a:gd name="connsiteY32" fmla="*/ 1682496 h 2642616"/>
              <a:gd name="connsiteX33" fmla="*/ 3465576 w 6501384"/>
              <a:gd name="connsiteY33" fmla="*/ 1664208 h 2642616"/>
              <a:gd name="connsiteX34" fmla="*/ 3447288 w 6501384"/>
              <a:gd name="connsiteY34" fmla="*/ 1636776 h 2642616"/>
              <a:gd name="connsiteX35" fmla="*/ 9144 w 6501384"/>
              <a:gd name="connsiteY35" fmla="*/ 0 h 2642616"/>
              <a:gd name="connsiteX0" fmla="*/ 9144 w 6501384"/>
              <a:gd name="connsiteY0" fmla="*/ 0 h 2642616"/>
              <a:gd name="connsiteX1" fmla="*/ 0 w 6501384"/>
              <a:gd name="connsiteY1" fmla="*/ 2642616 h 2642616"/>
              <a:gd name="connsiteX2" fmla="*/ 6501384 w 6501384"/>
              <a:gd name="connsiteY2" fmla="*/ 2633472 h 2642616"/>
              <a:gd name="connsiteX3" fmla="*/ 6492240 w 6501384"/>
              <a:gd name="connsiteY3" fmla="*/ 2331720 h 2642616"/>
              <a:gd name="connsiteX4" fmla="*/ 6492240 w 6501384"/>
              <a:gd name="connsiteY4" fmla="*/ 2331720 h 2642616"/>
              <a:gd name="connsiteX5" fmla="*/ 5550408 w 6501384"/>
              <a:gd name="connsiteY5" fmla="*/ 2322576 h 2642616"/>
              <a:gd name="connsiteX6" fmla="*/ 5522976 w 6501384"/>
              <a:gd name="connsiteY6" fmla="*/ 2304288 h 2642616"/>
              <a:gd name="connsiteX7" fmla="*/ 5468112 w 6501384"/>
              <a:gd name="connsiteY7" fmla="*/ 2286000 h 2642616"/>
              <a:gd name="connsiteX8" fmla="*/ 5431536 w 6501384"/>
              <a:gd name="connsiteY8" fmla="*/ 2267712 h 2642616"/>
              <a:gd name="connsiteX9" fmla="*/ 5394960 w 6501384"/>
              <a:gd name="connsiteY9" fmla="*/ 2258568 h 2642616"/>
              <a:gd name="connsiteX10" fmla="*/ 5276088 w 6501384"/>
              <a:gd name="connsiteY10" fmla="*/ 2240280 h 2642616"/>
              <a:gd name="connsiteX11" fmla="*/ 5221224 w 6501384"/>
              <a:gd name="connsiteY11" fmla="*/ 2221992 h 2642616"/>
              <a:gd name="connsiteX12" fmla="*/ 5193792 w 6501384"/>
              <a:gd name="connsiteY12" fmla="*/ 2212848 h 2642616"/>
              <a:gd name="connsiteX13" fmla="*/ 5175504 w 6501384"/>
              <a:gd name="connsiteY13" fmla="*/ 2185416 h 2642616"/>
              <a:gd name="connsiteX14" fmla="*/ 5111496 w 6501384"/>
              <a:gd name="connsiteY14" fmla="*/ 2176272 h 2642616"/>
              <a:gd name="connsiteX15" fmla="*/ 5084064 w 6501384"/>
              <a:gd name="connsiteY15" fmla="*/ 2167128 h 2642616"/>
              <a:gd name="connsiteX16" fmla="*/ 5010912 w 6501384"/>
              <a:gd name="connsiteY16" fmla="*/ 2157984 h 2642616"/>
              <a:gd name="connsiteX17" fmla="*/ 4882896 w 6501384"/>
              <a:gd name="connsiteY17" fmla="*/ 2130552 h 2642616"/>
              <a:gd name="connsiteX18" fmla="*/ 4828032 w 6501384"/>
              <a:gd name="connsiteY18" fmla="*/ 2112264 h 2642616"/>
              <a:gd name="connsiteX19" fmla="*/ 4791456 w 6501384"/>
              <a:gd name="connsiteY19" fmla="*/ 2103120 h 2642616"/>
              <a:gd name="connsiteX20" fmla="*/ 4727448 w 6501384"/>
              <a:gd name="connsiteY20" fmla="*/ 2075688 h 2642616"/>
              <a:gd name="connsiteX21" fmla="*/ 4654296 w 6501384"/>
              <a:gd name="connsiteY21" fmla="*/ 2066544 h 2642616"/>
              <a:gd name="connsiteX22" fmla="*/ 4608576 w 6501384"/>
              <a:gd name="connsiteY22" fmla="*/ 2057400 h 2642616"/>
              <a:gd name="connsiteX23" fmla="*/ 4581144 w 6501384"/>
              <a:gd name="connsiteY23" fmla="*/ 2048256 h 2642616"/>
              <a:gd name="connsiteX24" fmla="*/ 4462272 w 6501384"/>
              <a:gd name="connsiteY24" fmla="*/ 2029968 h 2642616"/>
              <a:gd name="connsiteX25" fmla="*/ 4370832 w 6501384"/>
              <a:gd name="connsiteY25" fmla="*/ 2002536 h 2642616"/>
              <a:gd name="connsiteX26" fmla="*/ 4315968 w 6501384"/>
              <a:gd name="connsiteY26" fmla="*/ 1993392 h 2642616"/>
              <a:gd name="connsiteX27" fmla="*/ 4279392 w 6501384"/>
              <a:gd name="connsiteY27" fmla="*/ 1984248 h 2642616"/>
              <a:gd name="connsiteX28" fmla="*/ 4169664 w 6501384"/>
              <a:gd name="connsiteY28" fmla="*/ 1956816 h 2642616"/>
              <a:gd name="connsiteX29" fmla="*/ 4069080 w 6501384"/>
              <a:gd name="connsiteY29" fmla="*/ 1911096 h 2642616"/>
              <a:gd name="connsiteX30" fmla="*/ 3575304 w 6501384"/>
              <a:gd name="connsiteY30" fmla="*/ 1709928 h 2642616"/>
              <a:gd name="connsiteX31" fmla="*/ 3520440 w 6501384"/>
              <a:gd name="connsiteY31" fmla="*/ 1682496 h 2642616"/>
              <a:gd name="connsiteX32" fmla="*/ 3465576 w 6501384"/>
              <a:gd name="connsiteY32" fmla="*/ 1664208 h 2642616"/>
              <a:gd name="connsiteX33" fmla="*/ 3447288 w 6501384"/>
              <a:gd name="connsiteY33" fmla="*/ 1636776 h 2642616"/>
              <a:gd name="connsiteX34" fmla="*/ 9144 w 6501384"/>
              <a:gd name="connsiteY34" fmla="*/ 0 h 2642616"/>
              <a:gd name="connsiteX0" fmla="*/ 9144 w 6501384"/>
              <a:gd name="connsiteY0" fmla="*/ 0 h 2642616"/>
              <a:gd name="connsiteX1" fmla="*/ 0 w 6501384"/>
              <a:gd name="connsiteY1" fmla="*/ 2642616 h 2642616"/>
              <a:gd name="connsiteX2" fmla="*/ 6501384 w 6501384"/>
              <a:gd name="connsiteY2" fmla="*/ 2633472 h 2642616"/>
              <a:gd name="connsiteX3" fmla="*/ 6492240 w 6501384"/>
              <a:gd name="connsiteY3" fmla="*/ 2331720 h 2642616"/>
              <a:gd name="connsiteX4" fmla="*/ 6492240 w 6501384"/>
              <a:gd name="connsiteY4" fmla="*/ 2331720 h 2642616"/>
              <a:gd name="connsiteX5" fmla="*/ 5550408 w 6501384"/>
              <a:gd name="connsiteY5" fmla="*/ 2322576 h 2642616"/>
              <a:gd name="connsiteX6" fmla="*/ 5522976 w 6501384"/>
              <a:gd name="connsiteY6" fmla="*/ 2304288 h 2642616"/>
              <a:gd name="connsiteX7" fmla="*/ 5468112 w 6501384"/>
              <a:gd name="connsiteY7" fmla="*/ 2286000 h 2642616"/>
              <a:gd name="connsiteX8" fmla="*/ 5431536 w 6501384"/>
              <a:gd name="connsiteY8" fmla="*/ 2267712 h 2642616"/>
              <a:gd name="connsiteX9" fmla="*/ 5394960 w 6501384"/>
              <a:gd name="connsiteY9" fmla="*/ 2258568 h 2642616"/>
              <a:gd name="connsiteX10" fmla="*/ 5276088 w 6501384"/>
              <a:gd name="connsiteY10" fmla="*/ 2240280 h 2642616"/>
              <a:gd name="connsiteX11" fmla="*/ 5221224 w 6501384"/>
              <a:gd name="connsiteY11" fmla="*/ 2221992 h 2642616"/>
              <a:gd name="connsiteX12" fmla="*/ 5193792 w 6501384"/>
              <a:gd name="connsiteY12" fmla="*/ 2212848 h 2642616"/>
              <a:gd name="connsiteX13" fmla="*/ 5175504 w 6501384"/>
              <a:gd name="connsiteY13" fmla="*/ 2185416 h 2642616"/>
              <a:gd name="connsiteX14" fmla="*/ 5111496 w 6501384"/>
              <a:gd name="connsiteY14" fmla="*/ 2176272 h 2642616"/>
              <a:gd name="connsiteX15" fmla="*/ 5084064 w 6501384"/>
              <a:gd name="connsiteY15" fmla="*/ 2167128 h 2642616"/>
              <a:gd name="connsiteX16" fmla="*/ 5010912 w 6501384"/>
              <a:gd name="connsiteY16" fmla="*/ 2157984 h 2642616"/>
              <a:gd name="connsiteX17" fmla="*/ 4882896 w 6501384"/>
              <a:gd name="connsiteY17" fmla="*/ 2130552 h 2642616"/>
              <a:gd name="connsiteX18" fmla="*/ 4828032 w 6501384"/>
              <a:gd name="connsiteY18" fmla="*/ 2112264 h 2642616"/>
              <a:gd name="connsiteX19" fmla="*/ 4791456 w 6501384"/>
              <a:gd name="connsiteY19" fmla="*/ 2103120 h 2642616"/>
              <a:gd name="connsiteX20" fmla="*/ 4727448 w 6501384"/>
              <a:gd name="connsiteY20" fmla="*/ 2075688 h 2642616"/>
              <a:gd name="connsiteX21" fmla="*/ 4654296 w 6501384"/>
              <a:gd name="connsiteY21" fmla="*/ 2066544 h 2642616"/>
              <a:gd name="connsiteX22" fmla="*/ 4608576 w 6501384"/>
              <a:gd name="connsiteY22" fmla="*/ 2057400 h 2642616"/>
              <a:gd name="connsiteX23" fmla="*/ 4581144 w 6501384"/>
              <a:gd name="connsiteY23" fmla="*/ 2048256 h 2642616"/>
              <a:gd name="connsiteX24" fmla="*/ 4462272 w 6501384"/>
              <a:gd name="connsiteY24" fmla="*/ 2029968 h 2642616"/>
              <a:gd name="connsiteX25" fmla="*/ 4370832 w 6501384"/>
              <a:gd name="connsiteY25" fmla="*/ 2002536 h 2642616"/>
              <a:gd name="connsiteX26" fmla="*/ 4315968 w 6501384"/>
              <a:gd name="connsiteY26" fmla="*/ 1993392 h 2642616"/>
              <a:gd name="connsiteX27" fmla="*/ 4279392 w 6501384"/>
              <a:gd name="connsiteY27" fmla="*/ 1984248 h 2642616"/>
              <a:gd name="connsiteX28" fmla="*/ 4169664 w 6501384"/>
              <a:gd name="connsiteY28" fmla="*/ 1956816 h 2642616"/>
              <a:gd name="connsiteX29" fmla="*/ 4069080 w 6501384"/>
              <a:gd name="connsiteY29" fmla="*/ 1911096 h 2642616"/>
              <a:gd name="connsiteX30" fmla="*/ 3520440 w 6501384"/>
              <a:gd name="connsiteY30" fmla="*/ 1682496 h 2642616"/>
              <a:gd name="connsiteX31" fmla="*/ 3465576 w 6501384"/>
              <a:gd name="connsiteY31" fmla="*/ 1664208 h 2642616"/>
              <a:gd name="connsiteX32" fmla="*/ 3447288 w 6501384"/>
              <a:gd name="connsiteY32" fmla="*/ 1636776 h 2642616"/>
              <a:gd name="connsiteX33" fmla="*/ 9144 w 6501384"/>
              <a:gd name="connsiteY33" fmla="*/ 0 h 2642616"/>
              <a:gd name="connsiteX0" fmla="*/ 9144 w 6501384"/>
              <a:gd name="connsiteY0" fmla="*/ 0 h 2642616"/>
              <a:gd name="connsiteX1" fmla="*/ 0 w 6501384"/>
              <a:gd name="connsiteY1" fmla="*/ 2642616 h 2642616"/>
              <a:gd name="connsiteX2" fmla="*/ 6501384 w 6501384"/>
              <a:gd name="connsiteY2" fmla="*/ 2633472 h 2642616"/>
              <a:gd name="connsiteX3" fmla="*/ 6492240 w 6501384"/>
              <a:gd name="connsiteY3" fmla="*/ 2331720 h 2642616"/>
              <a:gd name="connsiteX4" fmla="*/ 6492240 w 6501384"/>
              <a:gd name="connsiteY4" fmla="*/ 2331720 h 2642616"/>
              <a:gd name="connsiteX5" fmla="*/ 5550408 w 6501384"/>
              <a:gd name="connsiteY5" fmla="*/ 2322576 h 2642616"/>
              <a:gd name="connsiteX6" fmla="*/ 5522976 w 6501384"/>
              <a:gd name="connsiteY6" fmla="*/ 2304288 h 2642616"/>
              <a:gd name="connsiteX7" fmla="*/ 5468112 w 6501384"/>
              <a:gd name="connsiteY7" fmla="*/ 2286000 h 2642616"/>
              <a:gd name="connsiteX8" fmla="*/ 5431536 w 6501384"/>
              <a:gd name="connsiteY8" fmla="*/ 2267712 h 2642616"/>
              <a:gd name="connsiteX9" fmla="*/ 5394960 w 6501384"/>
              <a:gd name="connsiteY9" fmla="*/ 2258568 h 2642616"/>
              <a:gd name="connsiteX10" fmla="*/ 5276088 w 6501384"/>
              <a:gd name="connsiteY10" fmla="*/ 2240280 h 2642616"/>
              <a:gd name="connsiteX11" fmla="*/ 5221224 w 6501384"/>
              <a:gd name="connsiteY11" fmla="*/ 2221992 h 2642616"/>
              <a:gd name="connsiteX12" fmla="*/ 5193792 w 6501384"/>
              <a:gd name="connsiteY12" fmla="*/ 2212848 h 2642616"/>
              <a:gd name="connsiteX13" fmla="*/ 5175504 w 6501384"/>
              <a:gd name="connsiteY13" fmla="*/ 2185416 h 2642616"/>
              <a:gd name="connsiteX14" fmla="*/ 5111496 w 6501384"/>
              <a:gd name="connsiteY14" fmla="*/ 2176272 h 2642616"/>
              <a:gd name="connsiteX15" fmla="*/ 5084064 w 6501384"/>
              <a:gd name="connsiteY15" fmla="*/ 2167128 h 2642616"/>
              <a:gd name="connsiteX16" fmla="*/ 5010912 w 6501384"/>
              <a:gd name="connsiteY16" fmla="*/ 2157984 h 2642616"/>
              <a:gd name="connsiteX17" fmla="*/ 4882896 w 6501384"/>
              <a:gd name="connsiteY17" fmla="*/ 2130552 h 2642616"/>
              <a:gd name="connsiteX18" fmla="*/ 4828032 w 6501384"/>
              <a:gd name="connsiteY18" fmla="*/ 2112264 h 2642616"/>
              <a:gd name="connsiteX19" fmla="*/ 4791456 w 6501384"/>
              <a:gd name="connsiteY19" fmla="*/ 2103120 h 2642616"/>
              <a:gd name="connsiteX20" fmla="*/ 4727448 w 6501384"/>
              <a:gd name="connsiteY20" fmla="*/ 2075688 h 2642616"/>
              <a:gd name="connsiteX21" fmla="*/ 4654296 w 6501384"/>
              <a:gd name="connsiteY21" fmla="*/ 2066544 h 2642616"/>
              <a:gd name="connsiteX22" fmla="*/ 4608576 w 6501384"/>
              <a:gd name="connsiteY22" fmla="*/ 2057400 h 2642616"/>
              <a:gd name="connsiteX23" fmla="*/ 4581144 w 6501384"/>
              <a:gd name="connsiteY23" fmla="*/ 2048256 h 2642616"/>
              <a:gd name="connsiteX24" fmla="*/ 4462272 w 6501384"/>
              <a:gd name="connsiteY24" fmla="*/ 2029968 h 2642616"/>
              <a:gd name="connsiteX25" fmla="*/ 4370832 w 6501384"/>
              <a:gd name="connsiteY25" fmla="*/ 2002536 h 2642616"/>
              <a:gd name="connsiteX26" fmla="*/ 4315968 w 6501384"/>
              <a:gd name="connsiteY26" fmla="*/ 1993392 h 2642616"/>
              <a:gd name="connsiteX27" fmla="*/ 4279392 w 6501384"/>
              <a:gd name="connsiteY27" fmla="*/ 1984248 h 2642616"/>
              <a:gd name="connsiteX28" fmla="*/ 4169664 w 6501384"/>
              <a:gd name="connsiteY28" fmla="*/ 1956816 h 2642616"/>
              <a:gd name="connsiteX29" fmla="*/ 4069080 w 6501384"/>
              <a:gd name="connsiteY29" fmla="*/ 1911096 h 2642616"/>
              <a:gd name="connsiteX30" fmla="*/ 3520440 w 6501384"/>
              <a:gd name="connsiteY30" fmla="*/ 1682496 h 2642616"/>
              <a:gd name="connsiteX31" fmla="*/ 3447288 w 6501384"/>
              <a:gd name="connsiteY31" fmla="*/ 1636776 h 2642616"/>
              <a:gd name="connsiteX32" fmla="*/ 9144 w 6501384"/>
              <a:gd name="connsiteY32" fmla="*/ 0 h 2642616"/>
              <a:gd name="connsiteX0" fmla="*/ 9144 w 6501384"/>
              <a:gd name="connsiteY0" fmla="*/ 0 h 2642616"/>
              <a:gd name="connsiteX1" fmla="*/ 0 w 6501384"/>
              <a:gd name="connsiteY1" fmla="*/ 2642616 h 2642616"/>
              <a:gd name="connsiteX2" fmla="*/ 6501384 w 6501384"/>
              <a:gd name="connsiteY2" fmla="*/ 2633472 h 2642616"/>
              <a:gd name="connsiteX3" fmla="*/ 6492240 w 6501384"/>
              <a:gd name="connsiteY3" fmla="*/ 2331720 h 2642616"/>
              <a:gd name="connsiteX4" fmla="*/ 6492240 w 6501384"/>
              <a:gd name="connsiteY4" fmla="*/ 2331720 h 2642616"/>
              <a:gd name="connsiteX5" fmla="*/ 5550408 w 6501384"/>
              <a:gd name="connsiteY5" fmla="*/ 2322576 h 2642616"/>
              <a:gd name="connsiteX6" fmla="*/ 5522976 w 6501384"/>
              <a:gd name="connsiteY6" fmla="*/ 2304288 h 2642616"/>
              <a:gd name="connsiteX7" fmla="*/ 5468112 w 6501384"/>
              <a:gd name="connsiteY7" fmla="*/ 2286000 h 2642616"/>
              <a:gd name="connsiteX8" fmla="*/ 5431536 w 6501384"/>
              <a:gd name="connsiteY8" fmla="*/ 2267712 h 2642616"/>
              <a:gd name="connsiteX9" fmla="*/ 5394960 w 6501384"/>
              <a:gd name="connsiteY9" fmla="*/ 2258568 h 2642616"/>
              <a:gd name="connsiteX10" fmla="*/ 5276088 w 6501384"/>
              <a:gd name="connsiteY10" fmla="*/ 2240280 h 2642616"/>
              <a:gd name="connsiteX11" fmla="*/ 5221224 w 6501384"/>
              <a:gd name="connsiteY11" fmla="*/ 2221992 h 2642616"/>
              <a:gd name="connsiteX12" fmla="*/ 5193792 w 6501384"/>
              <a:gd name="connsiteY12" fmla="*/ 2212848 h 2642616"/>
              <a:gd name="connsiteX13" fmla="*/ 5175504 w 6501384"/>
              <a:gd name="connsiteY13" fmla="*/ 2185416 h 2642616"/>
              <a:gd name="connsiteX14" fmla="*/ 5111496 w 6501384"/>
              <a:gd name="connsiteY14" fmla="*/ 2176272 h 2642616"/>
              <a:gd name="connsiteX15" fmla="*/ 5084064 w 6501384"/>
              <a:gd name="connsiteY15" fmla="*/ 2167128 h 2642616"/>
              <a:gd name="connsiteX16" fmla="*/ 5010912 w 6501384"/>
              <a:gd name="connsiteY16" fmla="*/ 2157984 h 2642616"/>
              <a:gd name="connsiteX17" fmla="*/ 4882896 w 6501384"/>
              <a:gd name="connsiteY17" fmla="*/ 2130552 h 2642616"/>
              <a:gd name="connsiteX18" fmla="*/ 4828032 w 6501384"/>
              <a:gd name="connsiteY18" fmla="*/ 2112264 h 2642616"/>
              <a:gd name="connsiteX19" fmla="*/ 4791456 w 6501384"/>
              <a:gd name="connsiteY19" fmla="*/ 2103120 h 2642616"/>
              <a:gd name="connsiteX20" fmla="*/ 4727448 w 6501384"/>
              <a:gd name="connsiteY20" fmla="*/ 2075688 h 2642616"/>
              <a:gd name="connsiteX21" fmla="*/ 4654296 w 6501384"/>
              <a:gd name="connsiteY21" fmla="*/ 2066544 h 2642616"/>
              <a:gd name="connsiteX22" fmla="*/ 4608576 w 6501384"/>
              <a:gd name="connsiteY22" fmla="*/ 2057400 h 2642616"/>
              <a:gd name="connsiteX23" fmla="*/ 4581144 w 6501384"/>
              <a:gd name="connsiteY23" fmla="*/ 2048256 h 2642616"/>
              <a:gd name="connsiteX24" fmla="*/ 4462272 w 6501384"/>
              <a:gd name="connsiteY24" fmla="*/ 2029968 h 2642616"/>
              <a:gd name="connsiteX25" fmla="*/ 4370832 w 6501384"/>
              <a:gd name="connsiteY25" fmla="*/ 2002536 h 2642616"/>
              <a:gd name="connsiteX26" fmla="*/ 4315968 w 6501384"/>
              <a:gd name="connsiteY26" fmla="*/ 1993392 h 2642616"/>
              <a:gd name="connsiteX27" fmla="*/ 4279392 w 6501384"/>
              <a:gd name="connsiteY27" fmla="*/ 1984248 h 2642616"/>
              <a:gd name="connsiteX28" fmla="*/ 4169664 w 6501384"/>
              <a:gd name="connsiteY28" fmla="*/ 1956816 h 2642616"/>
              <a:gd name="connsiteX29" fmla="*/ 4069080 w 6501384"/>
              <a:gd name="connsiteY29" fmla="*/ 1911096 h 2642616"/>
              <a:gd name="connsiteX30" fmla="*/ 3447288 w 6501384"/>
              <a:gd name="connsiteY30" fmla="*/ 1636776 h 2642616"/>
              <a:gd name="connsiteX31" fmla="*/ 9144 w 6501384"/>
              <a:gd name="connsiteY31" fmla="*/ 0 h 2642616"/>
              <a:gd name="connsiteX0" fmla="*/ 9144 w 6501384"/>
              <a:gd name="connsiteY0" fmla="*/ 0 h 2642616"/>
              <a:gd name="connsiteX1" fmla="*/ 0 w 6501384"/>
              <a:gd name="connsiteY1" fmla="*/ 2642616 h 2642616"/>
              <a:gd name="connsiteX2" fmla="*/ 6501384 w 6501384"/>
              <a:gd name="connsiteY2" fmla="*/ 2633472 h 2642616"/>
              <a:gd name="connsiteX3" fmla="*/ 6492240 w 6501384"/>
              <a:gd name="connsiteY3" fmla="*/ 2331720 h 2642616"/>
              <a:gd name="connsiteX4" fmla="*/ 6492240 w 6501384"/>
              <a:gd name="connsiteY4" fmla="*/ 2331720 h 2642616"/>
              <a:gd name="connsiteX5" fmla="*/ 5550408 w 6501384"/>
              <a:gd name="connsiteY5" fmla="*/ 2322576 h 2642616"/>
              <a:gd name="connsiteX6" fmla="*/ 5522976 w 6501384"/>
              <a:gd name="connsiteY6" fmla="*/ 2304288 h 2642616"/>
              <a:gd name="connsiteX7" fmla="*/ 5468112 w 6501384"/>
              <a:gd name="connsiteY7" fmla="*/ 2286000 h 2642616"/>
              <a:gd name="connsiteX8" fmla="*/ 5431536 w 6501384"/>
              <a:gd name="connsiteY8" fmla="*/ 2267712 h 2642616"/>
              <a:gd name="connsiteX9" fmla="*/ 5394960 w 6501384"/>
              <a:gd name="connsiteY9" fmla="*/ 2258568 h 2642616"/>
              <a:gd name="connsiteX10" fmla="*/ 5276088 w 6501384"/>
              <a:gd name="connsiteY10" fmla="*/ 2240280 h 2642616"/>
              <a:gd name="connsiteX11" fmla="*/ 5221224 w 6501384"/>
              <a:gd name="connsiteY11" fmla="*/ 2221992 h 2642616"/>
              <a:gd name="connsiteX12" fmla="*/ 5193792 w 6501384"/>
              <a:gd name="connsiteY12" fmla="*/ 2212848 h 2642616"/>
              <a:gd name="connsiteX13" fmla="*/ 5175504 w 6501384"/>
              <a:gd name="connsiteY13" fmla="*/ 2185416 h 2642616"/>
              <a:gd name="connsiteX14" fmla="*/ 5111496 w 6501384"/>
              <a:gd name="connsiteY14" fmla="*/ 2176272 h 2642616"/>
              <a:gd name="connsiteX15" fmla="*/ 5084064 w 6501384"/>
              <a:gd name="connsiteY15" fmla="*/ 2167128 h 2642616"/>
              <a:gd name="connsiteX16" fmla="*/ 5010912 w 6501384"/>
              <a:gd name="connsiteY16" fmla="*/ 2157984 h 2642616"/>
              <a:gd name="connsiteX17" fmla="*/ 4882896 w 6501384"/>
              <a:gd name="connsiteY17" fmla="*/ 2130552 h 2642616"/>
              <a:gd name="connsiteX18" fmla="*/ 4828032 w 6501384"/>
              <a:gd name="connsiteY18" fmla="*/ 2112264 h 2642616"/>
              <a:gd name="connsiteX19" fmla="*/ 4791456 w 6501384"/>
              <a:gd name="connsiteY19" fmla="*/ 2103120 h 2642616"/>
              <a:gd name="connsiteX20" fmla="*/ 4727448 w 6501384"/>
              <a:gd name="connsiteY20" fmla="*/ 2075688 h 2642616"/>
              <a:gd name="connsiteX21" fmla="*/ 4654296 w 6501384"/>
              <a:gd name="connsiteY21" fmla="*/ 2066544 h 2642616"/>
              <a:gd name="connsiteX22" fmla="*/ 4608576 w 6501384"/>
              <a:gd name="connsiteY22" fmla="*/ 2057400 h 2642616"/>
              <a:gd name="connsiteX23" fmla="*/ 4581144 w 6501384"/>
              <a:gd name="connsiteY23" fmla="*/ 2048256 h 2642616"/>
              <a:gd name="connsiteX24" fmla="*/ 4462272 w 6501384"/>
              <a:gd name="connsiteY24" fmla="*/ 2029968 h 2642616"/>
              <a:gd name="connsiteX25" fmla="*/ 4370832 w 6501384"/>
              <a:gd name="connsiteY25" fmla="*/ 2002536 h 2642616"/>
              <a:gd name="connsiteX26" fmla="*/ 4315968 w 6501384"/>
              <a:gd name="connsiteY26" fmla="*/ 1993392 h 2642616"/>
              <a:gd name="connsiteX27" fmla="*/ 4279392 w 6501384"/>
              <a:gd name="connsiteY27" fmla="*/ 1984248 h 2642616"/>
              <a:gd name="connsiteX28" fmla="*/ 4069080 w 6501384"/>
              <a:gd name="connsiteY28" fmla="*/ 1911096 h 2642616"/>
              <a:gd name="connsiteX29" fmla="*/ 3447288 w 6501384"/>
              <a:gd name="connsiteY29" fmla="*/ 1636776 h 2642616"/>
              <a:gd name="connsiteX30" fmla="*/ 9144 w 6501384"/>
              <a:gd name="connsiteY30" fmla="*/ 0 h 2642616"/>
              <a:gd name="connsiteX0" fmla="*/ 9144 w 6501384"/>
              <a:gd name="connsiteY0" fmla="*/ 0 h 2642616"/>
              <a:gd name="connsiteX1" fmla="*/ 0 w 6501384"/>
              <a:gd name="connsiteY1" fmla="*/ 2642616 h 2642616"/>
              <a:gd name="connsiteX2" fmla="*/ 6501384 w 6501384"/>
              <a:gd name="connsiteY2" fmla="*/ 2633472 h 2642616"/>
              <a:gd name="connsiteX3" fmla="*/ 6492240 w 6501384"/>
              <a:gd name="connsiteY3" fmla="*/ 2331720 h 2642616"/>
              <a:gd name="connsiteX4" fmla="*/ 6492240 w 6501384"/>
              <a:gd name="connsiteY4" fmla="*/ 2331720 h 2642616"/>
              <a:gd name="connsiteX5" fmla="*/ 5550408 w 6501384"/>
              <a:gd name="connsiteY5" fmla="*/ 2322576 h 2642616"/>
              <a:gd name="connsiteX6" fmla="*/ 5522976 w 6501384"/>
              <a:gd name="connsiteY6" fmla="*/ 2304288 h 2642616"/>
              <a:gd name="connsiteX7" fmla="*/ 5468112 w 6501384"/>
              <a:gd name="connsiteY7" fmla="*/ 2286000 h 2642616"/>
              <a:gd name="connsiteX8" fmla="*/ 5431536 w 6501384"/>
              <a:gd name="connsiteY8" fmla="*/ 2267712 h 2642616"/>
              <a:gd name="connsiteX9" fmla="*/ 5394960 w 6501384"/>
              <a:gd name="connsiteY9" fmla="*/ 2258568 h 2642616"/>
              <a:gd name="connsiteX10" fmla="*/ 5276088 w 6501384"/>
              <a:gd name="connsiteY10" fmla="*/ 2240280 h 2642616"/>
              <a:gd name="connsiteX11" fmla="*/ 5221224 w 6501384"/>
              <a:gd name="connsiteY11" fmla="*/ 2221992 h 2642616"/>
              <a:gd name="connsiteX12" fmla="*/ 5193792 w 6501384"/>
              <a:gd name="connsiteY12" fmla="*/ 2212848 h 2642616"/>
              <a:gd name="connsiteX13" fmla="*/ 5175504 w 6501384"/>
              <a:gd name="connsiteY13" fmla="*/ 2185416 h 2642616"/>
              <a:gd name="connsiteX14" fmla="*/ 5111496 w 6501384"/>
              <a:gd name="connsiteY14" fmla="*/ 2176272 h 2642616"/>
              <a:gd name="connsiteX15" fmla="*/ 5084064 w 6501384"/>
              <a:gd name="connsiteY15" fmla="*/ 2167128 h 2642616"/>
              <a:gd name="connsiteX16" fmla="*/ 5010912 w 6501384"/>
              <a:gd name="connsiteY16" fmla="*/ 2157984 h 2642616"/>
              <a:gd name="connsiteX17" fmla="*/ 4882896 w 6501384"/>
              <a:gd name="connsiteY17" fmla="*/ 2130552 h 2642616"/>
              <a:gd name="connsiteX18" fmla="*/ 4828032 w 6501384"/>
              <a:gd name="connsiteY18" fmla="*/ 2112264 h 2642616"/>
              <a:gd name="connsiteX19" fmla="*/ 4791456 w 6501384"/>
              <a:gd name="connsiteY19" fmla="*/ 2103120 h 2642616"/>
              <a:gd name="connsiteX20" fmla="*/ 4727448 w 6501384"/>
              <a:gd name="connsiteY20" fmla="*/ 2075688 h 2642616"/>
              <a:gd name="connsiteX21" fmla="*/ 4654296 w 6501384"/>
              <a:gd name="connsiteY21" fmla="*/ 2066544 h 2642616"/>
              <a:gd name="connsiteX22" fmla="*/ 4608576 w 6501384"/>
              <a:gd name="connsiteY22" fmla="*/ 2057400 h 2642616"/>
              <a:gd name="connsiteX23" fmla="*/ 4581144 w 6501384"/>
              <a:gd name="connsiteY23" fmla="*/ 2048256 h 2642616"/>
              <a:gd name="connsiteX24" fmla="*/ 4462272 w 6501384"/>
              <a:gd name="connsiteY24" fmla="*/ 2029968 h 2642616"/>
              <a:gd name="connsiteX25" fmla="*/ 4370832 w 6501384"/>
              <a:gd name="connsiteY25" fmla="*/ 2002536 h 2642616"/>
              <a:gd name="connsiteX26" fmla="*/ 4315968 w 6501384"/>
              <a:gd name="connsiteY26" fmla="*/ 1993392 h 2642616"/>
              <a:gd name="connsiteX27" fmla="*/ 4069080 w 6501384"/>
              <a:gd name="connsiteY27" fmla="*/ 1911096 h 2642616"/>
              <a:gd name="connsiteX28" fmla="*/ 3447288 w 6501384"/>
              <a:gd name="connsiteY28" fmla="*/ 1636776 h 2642616"/>
              <a:gd name="connsiteX29" fmla="*/ 9144 w 6501384"/>
              <a:gd name="connsiteY29" fmla="*/ 0 h 2642616"/>
              <a:gd name="connsiteX0" fmla="*/ 9144 w 6501384"/>
              <a:gd name="connsiteY0" fmla="*/ 0 h 2642616"/>
              <a:gd name="connsiteX1" fmla="*/ 0 w 6501384"/>
              <a:gd name="connsiteY1" fmla="*/ 2642616 h 2642616"/>
              <a:gd name="connsiteX2" fmla="*/ 6501384 w 6501384"/>
              <a:gd name="connsiteY2" fmla="*/ 2633472 h 2642616"/>
              <a:gd name="connsiteX3" fmla="*/ 6492240 w 6501384"/>
              <a:gd name="connsiteY3" fmla="*/ 2331720 h 2642616"/>
              <a:gd name="connsiteX4" fmla="*/ 6492240 w 6501384"/>
              <a:gd name="connsiteY4" fmla="*/ 2331720 h 2642616"/>
              <a:gd name="connsiteX5" fmla="*/ 5550408 w 6501384"/>
              <a:gd name="connsiteY5" fmla="*/ 2322576 h 2642616"/>
              <a:gd name="connsiteX6" fmla="*/ 5522976 w 6501384"/>
              <a:gd name="connsiteY6" fmla="*/ 2304288 h 2642616"/>
              <a:gd name="connsiteX7" fmla="*/ 5468112 w 6501384"/>
              <a:gd name="connsiteY7" fmla="*/ 2286000 h 2642616"/>
              <a:gd name="connsiteX8" fmla="*/ 5431536 w 6501384"/>
              <a:gd name="connsiteY8" fmla="*/ 2267712 h 2642616"/>
              <a:gd name="connsiteX9" fmla="*/ 5394960 w 6501384"/>
              <a:gd name="connsiteY9" fmla="*/ 2258568 h 2642616"/>
              <a:gd name="connsiteX10" fmla="*/ 5276088 w 6501384"/>
              <a:gd name="connsiteY10" fmla="*/ 2240280 h 2642616"/>
              <a:gd name="connsiteX11" fmla="*/ 5221224 w 6501384"/>
              <a:gd name="connsiteY11" fmla="*/ 2221992 h 2642616"/>
              <a:gd name="connsiteX12" fmla="*/ 5193792 w 6501384"/>
              <a:gd name="connsiteY12" fmla="*/ 2212848 h 2642616"/>
              <a:gd name="connsiteX13" fmla="*/ 5175504 w 6501384"/>
              <a:gd name="connsiteY13" fmla="*/ 2185416 h 2642616"/>
              <a:gd name="connsiteX14" fmla="*/ 5111496 w 6501384"/>
              <a:gd name="connsiteY14" fmla="*/ 2176272 h 2642616"/>
              <a:gd name="connsiteX15" fmla="*/ 5084064 w 6501384"/>
              <a:gd name="connsiteY15" fmla="*/ 2167128 h 2642616"/>
              <a:gd name="connsiteX16" fmla="*/ 5010912 w 6501384"/>
              <a:gd name="connsiteY16" fmla="*/ 2157984 h 2642616"/>
              <a:gd name="connsiteX17" fmla="*/ 4882896 w 6501384"/>
              <a:gd name="connsiteY17" fmla="*/ 2130552 h 2642616"/>
              <a:gd name="connsiteX18" fmla="*/ 4828032 w 6501384"/>
              <a:gd name="connsiteY18" fmla="*/ 2112264 h 2642616"/>
              <a:gd name="connsiteX19" fmla="*/ 4791456 w 6501384"/>
              <a:gd name="connsiteY19" fmla="*/ 2103120 h 2642616"/>
              <a:gd name="connsiteX20" fmla="*/ 4727448 w 6501384"/>
              <a:gd name="connsiteY20" fmla="*/ 2075688 h 2642616"/>
              <a:gd name="connsiteX21" fmla="*/ 4654296 w 6501384"/>
              <a:gd name="connsiteY21" fmla="*/ 2066544 h 2642616"/>
              <a:gd name="connsiteX22" fmla="*/ 4608576 w 6501384"/>
              <a:gd name="connsiteY22" fmla="*/ 2057400 h 2642616"/>
              <a:gd name="connsiteX23" fmla="*/ 4581144 w 6501384"/>
              <a:gd name="connsiteY23" fmla="*/ 2048256 h 2642616"/>
              <a:gd name="connsiteX24" fmla="*/ 4462272 w 6501384"/>
              <a:gd name="connsiteY24" fmla="*/ 2029968 h 2642616"/>
              <a:gd name="connsiteX25" fmla="*/ 4370832 w 6501384"/>
              <a:gd name="connsiteY25" fmla="*/ 2002536 h 2642616"/>
              <a:gd name="connsiteX26" fmla="*/ 4069080 w 6501384"/>
              <a:gd name="connsiteY26" fmla="*/ 1911096 h 2642616"/>
              <a:gd name="connsiteX27" fmla="*/ 3447288 w 6501384"/>
              <a:gd name="connsiteY27" fmla="*/ 1636776 h 2642616"/>
              <a:gd name="connsiteX28" fmla="*/ 9144 w 6501384"/>
              <a:gd name="connsiteY28" fmla="*/ 0 h 2642616"/>
              <a:gd name="connsiteX0" fmla="*/ 9144 w 6501384"/>
              <a:gd name="connsiteY0" fmla="*/ 0 h 2642616"/>
              <a:gd name="connsiteX1" fmla="*/ 0 w 6501384"/>
              <a:gd name="connsiteY1" fmla="*/ 2642616 h 2642616"/>
              <a:gd name="connsiteX2" fmla="*/ 6501384 w 6501384"/>
              <a:gd name="connsiteY2" fmla="*/ 2633472 h 2642616"/>
              <a:gd name="connsiteX3" fmla="*/ 6492240 w 6501384"/>
              <a:gd name="connsiteY3" fmla="*/ 2331720 h 2642616"/>
              <a:gd name="connsiteX4" fmla="*/ 6492240 w 6501384"/>
              <a:gd name="connsiteY4" fmla="*/ 2331720 h 2642616"/>
              <a:gd name="connsiteX5" fmla="*/ 5550408 w 6501384"/>
              <a:gd name="connsiteY5" fmla="*/ 2322576 h 2642616"/>
              <a:gd name="connsiteX6" fmla="*/ 5468112 w 6501384"/>
              <a:gd name="connsiteY6" fmla="*/ 2286000 h 2642616"/>
              <a:gd name="connsiteX7" fmla="*/ 5431536 w 6501384"/>
              <a:gd name="connsiteY7" fmla="*/ 2267712 h 2642616"/>
              <a:gd name="connsiteX8" fmla="*/ 5394960 w 6501384"/>
              <a:gd name="connsiteY8" fmla="*/ 2258568 h 2642616"/>
              <a:gd name="connsiteX9" fmla="*/ 5276088 w 6501384"/>
              <a:gd name="connsiteY9" fmla="*/ 2240280 h 2642616"/>
              <a:gd name="connsiteX10" fmla="*/ 5221224 w 6501384"/>
              <a:gd name="connsiteY10" fmla="*/ 2221992 h 2642616"/>
              <a:gd name="connsiteX11" fmla="*/ 5193792 w 6501384"/>
              <a:gd name="connsiteY11" fmla="*/ 2212848 h 2642616"/>
              <a:gd name="connsiteX12" fmla="*/ 5175504 w 6501384"/>
              <a:gd name="connsiteY12" fmla="*/ 2185416 h 2642616"/>
              <a:gd name="connsiteX13" fmla="*/ 5111496 w 6501384"/>
              <a:gd name="connsiteY13" fmla="*/ 2176272 h 2642616"/>
              <a:gd name="connsiteX14" fmla="*/ 5084064 w 6501384"/>
              <a:gd name="connsiteY14" fmla="*/ 2167128 h 2642616"/>
              <a:gd name="connsiteX15" fmla="*/ 5010912 w 6501384"/>
              <a:gd name="connsiteY15" fmla="*/ 2157984 h 2642616"/>
              <a:gd name="connsiteX16" fmla="*/ 4882896 w 6501384"/>
              <a:gd name="connsiteY16" fmla="*/ 2130552 h 2642616"/>
              <a:gd name="connsiteX17" fmla="*/ 4828032 w 6501384"/>
              <a:gd name="connsiteY17" fmla="*/ 2112264 h 2642616"/>
              <a:gd name="connsiteX18" fmla="*/ 4791456 w 6501384"/>
              <a:gd name="connsiteY18" fmla="*/ 2103120 h 2642616"/>
              <a:gd name="connsiteX19" fmla="*/ 4727448 w 6501384"/>
              <a:gd name="connsiteY19" fmla="*/ 2075688 h 2642616"/>
              <a:gd name="connsiteX20" fmla="*/ 4654296 w 6501384"/>
              <a:gd name="connsiteY20" fmla="*/ 2066544 h 2642616"/>
              <a:gd name="connsiteX21" fmla="*/ 4608576 w 6501384"/>
              <a:gd name="connsiteY21" fmla="*/ 2057400 h 2642616"/>
              <a:gd name="connsiteX22" fmla="*/ 4581144 w 6501384"/>
              <a:gd name="connsiteY22" fmla="*/ 2048256 h 2642616"/>
              <a:gd name="connsiteX23" fmla="*/ 4462272 w 6501384"/>
              <a:gd name="connsiteY23" fmla="*/ 2029968 h 2642616"/>
              <a:gd name="connsiteX24" fmla="*/ 4370832 w 6501384"/>
              <a:gd name="connsiteY24" fmla="*/ 2002536 h 2642616"/>
              <a:gd name="connsiteX25" fmla="*/ 4069080 w 6501384"/>
              <a:gd name="connsiteY25" fmla="*/ 1911096 h 2642616"/>
              <a:gd name="connsiteX26" fmla="*/ 3447288 w 6501384"/>
              <a:gd name="connsiteY26" fmla="*/ 1636776 h 2642616"/>
              <a:gd name="connsiteX27" fmla="*/ 9144 w 6501384"/>
              <a:gd name="connsiteY27" fmla="*/ 0 h 2642616"/>
              <a:gd name="connsiteX0" fmla="*/ 9144 w 6501384"/>
              <a:gd name="connsiteY0" fmla="*/ 0 h 2642616"/>
              <a:gd name="connsiteX1" fmla="*/ 0 w 6501384"/>
              <a:gd name="connsiteY1" fmla="*/ 2642616 h 2642616"/>
              <a:gd name="connsiteX2" fmla="*/ 6501384 w 6501384"/>
              <a:gd name="connsiteY2" fmla="*/ 2633472 h 2642616"/>
              <a:gd name="connsiteX3" fmla="*/ 6492240 w 6501384"/>
              <a:gd name="connsiteY3" fmla="*/ 2331720 h 2642616"/>
              <a:gd name="connsiteX4" fmla="*/ 6492240 w 6501384"/>
              <a:gd name="connsiteY4" fmla="*/ 2331720 h 2642616"/>
              <a:gd name="connsiteX5" fmla="*/ 5468112 w 6501384"/>
              <a:gd name="connsiteY5" fmla="*/ 2286000 h 2642616"/>
              <a:gd name="connsiteX6" fmla="*/ 5431536 w 6501384"/>
              <a:gd name="connsiteY6" fmla="*/ 2267712 h 2642616"/>
              <a:gd name="connsiteX7" fmla="*/ 5394960 w 6501384"/>
              <a:gd name="connsiteY7" fmla="*/ 2258568 h 2642616"/>
              <a:gd name="connsiteX8" fmla="*/ 5276088 w 6501384"/>
              <a:gd name="connsiteY8" fmla="*/ 2240280 h 2642616"/>
              <a:gd name="connsiteX9" fmla="*/ 5221224 w 6501384"/>
              <a:gd name="connsiteY9" fmla="*/ 2221992 h 2642616"/>
              <a:gd name="connsiteX10" fmla="*/ 5193792 w 6501384"/>
              <a:gd name="connsiteY10" fmla="*/ 2212848 h 2642616"/>
              <a:gd name="connsiteX11" fmla="*/ 5175504 w 6501384"/>
              <a:gd name="connsiteY11" fmla="*/ 2185416 h 2642616"/>
              <a:gd name="connsiteX12" fmla="*/ 5111496 w 6501384"/>
              <a:gd name="connsiteY12" fmla="*/ 2176272 h 2642616"/>
              <a:gd name="connsiteX13" fmla="*/ 5084064 w 6501384"/>
              <a:gd name="connsiteY13" fmla="*/ 2167128 h 2642616"/>
              <a:gd name="connsiteX14" fmla="*/ 5010912 w 6501384"/>
              <a:gd name="connsiteY14" fmla="*/ 2157984 h 2642616"/>
              <a:gd name="connsiteX15" fmla="*/ 4882896 w 6501384"/>
              <a:gd name="connsiteY15" fmla="*/ 2130552 h 2642616"/>
              <a:gd name="connsiteX16" fmla="*/ 4828032 w 6501384"/>
              <a:gd name="connsiteY16" fmla="*/ 2112264 h 2642616"/>
              <a:gd name="connsiteX17" fmla="*/ 4791456 w 6501384"/>
              <a:gd name="connsiteY17" fmla="*/ 2103120 h 2642616"/>
              <a:gd name="connsiteX18" fmla="*/ 4727448 w 6501384"/>
              <a:gd name="connsiteY18" fmla="*/ 2075688 h 2642616"/>
              <a:gd name="connsiteX19" fmla="*/ 4654296 w 6501384"/>
              <a:gd name="connsiteY19" fmla="*/ 2066544 h 2642616"/>
              <a:gd name="connsiteX20" fmla="*/ 4608576 w 6501384"/>
              <a:gd name="connsiteY20" fmla="*/ 2057400 h 2642616"/>
              <a:gd name="connsiteX21" fmla="*/ 4581144 w 6501384"/>
              <a:gd name="connsiteY21" fmla="*/ 2048256 h 2642616"/>
              <a:gd name="connsiteX22" fmla="*/ 4462272 w 6501384"/>
              <a:gd name="connsiteY22" fmla="*/ 2029968 h 2642616"/>
              <a:gd name="connsiteX23" fmla="*/ 4370832 w 6501384"/>
              <a:gd name="connsiteY23" fmla="*/ 2002536 h 2642616"/>
              <a:gd name="connsiteX24" fmla="*/ 4069080 w 6501384"/>
              <a:gd name="connsiteY24" fmla="*/ 1911096 h 2642616"/>
              <a:gd name="connsiteX25" fmla="*/ 3447288 w 6501384"/>
              <a:gd name="connsiteY25" fmla="*/ 1636776 h 2642616"/>
              <a:gd name="connsiteX26" fmla="*/ 9144 w 6501384"/>
              <a:gd name="connsiteY26" fmla="*/ 0 h 2642616"/>
              <a:gd name="connsiteX0" fmla="*/ 9144 w 6501384"/>
              <a:gd name="connsiteY0" fmla="*/ 0 h 2642616"/>
              <a:gd name="connsiteX1" fmla="*/ 0 w 6501384"/>
              <a:gd name="connsiteY1" fmla="*/ 2642616 h 2642616"/>
              <a:gd name="connsiteX2" fmla="*/ 6501384 w 6501384"/>
              <a:gd name="connsiteY2" fmla="*/ 2633472 h 2642616"/>
              <a:gd name="connsiteX3" fmla="*/ 6492240 w 6501384"/>
              <a:gd name="connsiteY3" fmla="*/ 2331720 h 2642616"/>
              <a:gd name="connsiteX4" fmla="*/ 6492240 w 6501384"/>
              <a:gd name="connsiteY4" fmla="*/ 2331720 h 2642616"/>
              <a:gd name="connsiteX5" fmla="*/ 5468112 w 6501384"/>
              <a:gd name="connsiteY5" fmla="*/ 2286000 h 2642616"/>
              <a:gd name="connsiteX6" fmla="*/ 5431536 w 6501384"/>
              <a:gd name="connsiteY6" fmla="*/ 2267712 h 2642616"/>
              <a:gd name="connsiteX7" fmla="*/ 5394960 w 6501384"/>
              <a:gd name="connsiteY7" fmla="*/ 2258568 h 2642616"/>
              <a:gd name="connsiteX8" fmla="*/ 5276088 w 6501384"/>
              <a:gd name="connsiteY8" fmla="*/ 2240280 h 2642616"/>
              <a:gd name="connsiteX9" fmla="*/ 5221224 w 6501384"/>
              <a:gd name="connsiteY9" fmla="*/ 2221992 h 2642616"/>
              <a:gd name="connsiteX10" fmla="*/ 5193792 w 6501384"/>
              <a:gd name="connsiteY10" fmla="*/ 2212848 h 2642616"/>
              <a:gd name="connsiteX11" fmla="*/ 5175504 w 6501384"/>
              <a:gd name="connsiteY11" fmla="*/ 2185416 h 2642616"/>
              <a:gd name="connsiteX12" fmla="*/ 5111496 w 6501384"/>
              <a:gd name="connsiteY12" fmla="*/ 2176272 h 2642616"/>
              <a:gd name="connsiteX13" fmla="*/ 5084064 w 6501384"/>
              <a:gd name="connsiteY13" fmla="*/ 2167128 h 2642616"/>
              <a:gd name="connsiteX14" fmla="*/ 5010912 w 6501384"/>
              <a:gd name="connsiteY14" fmla="*/ 2157984 h 2642616"/>
              <a:gd name="connsiteX15" fmla="*/ 4882896 w 6501384"/>
              <a:gd name="connsiteY15" fmla="*/ 2130552 h 2642616"/>
              <a:gd name="connsiteX16" fmla="*/ 4828032 w 6501384"/>
              <a:gd name="connsiteY16" fmla="*/ 2112264 h 2642616"/>
              <a:gd name="connsiteX17" fmla="*/ 4791456 w 6501384"/>
              <a:gd name="connsiteY17" fmla="*/ 2103120 h 2642616"/>
              <a:gd name="connsiteX18" fmla="*/ 4727448 w 6501384"/>
              <a:gd name="connsiteY18" fmla="*/ 2075688 h 2642616"/>
              <a:gd name="connsiteX19" fmla="*/ 4654296 w 6501384"/>
              <a:gd name="connsiteY19" fmla="*/ 2066544 h 2642616"/>
              <a:gd name="connsiteX20" fmla="*/ 4608576 w 6501384"/>
              <a:gd name="connsiteY20" fmla="*/ 2057400 h 2642616"/>
              <a:gd name="connsiteX21" fmla="*/ 4581144 w 6501384"/>
              <a:gd name="connsiteY21" fmla="*/ 2048256 h 2642616"/>
              <a:gd name="connsiteX22" fmla="*/ 4462272 w 6501384"/>
              <a:gd name="connsiteY22" fmla="*/ 2029968 h 2642616"/>
              <a:gd name="connsiteX23" fmla="*/ 4370832 w 6501384"/>
              <a:gd name="connsiteY23" fmla="*/ 2002536 h 2642616"/>
              <a:gd name="connsiteX24" fmla="*/ 3447288 w 6501384"/>
              <a:gd name="connsiteY24" fmla="*/ 1636776 h 2642616"/>
              <a:gd name="connsiteX25" fmla="*/ 9144 w 6501384"/>
              <a:gd name="connsiteY25" fmla="*/ 0 h 2642616"/>
              <a:gd name="connsiteX0" fmla="*/ 9144 w 6501384"/>
              <a:gd name="connsiteY0" fmla="*/ 4624 h 2647240"/>
              <a:gd name="connsiteX1" fmla="*/ 0 w 6501384"/>
              <a:gd name="connsiteY1" fmla="*/ 2647240 h 2647240"/>
              <a:gd name="connsiteX2" fmla="*/ 6501384 w 6501384"/>
              <a:gd name="connsiteY2" fmla="*/ 2638096 h 2647240"/>
              <a:gd name="connsiteX3" fmla="*/ 6492240 w 6501384"/>
              <a:gd name="connsiteY3" fmla="*/ 2336344 h 2647240"/>
              <a:gd name="connsiteX4" fmla="*/ 6492240 w 6501384"/>
              <a:gd name="connsiteY4" fmla="*/ 2336344 h 2647240"/>
              <a:gd name="connsiteX5" fmla="*/ 5468112 w 6501384"/>
              <a:gd name="connsiteY5" fmla="*/ 2290624 h 2647240"/>
              <a:gd name="connsiteX6" fmla="*/ 5431536 w 6501384"/>
              <a:gd name="connsiteY6" fmla="*/ 2272336 h 2647240"/>
              <a:gd name="connsiteX7" fmla="*/ 5394960 w 6501384"/>
              <a:gd name="connsiteY7" fmla="*/ 2263192 h 2647240"/>
              <a:gd name="connsiteX8" fmla="*/ 5276088 w 6501384"/>
              <a:gd name="connsiteY8" fmla="*/ 2244904 h 2647240"/>
              <a:gd name="connsiteX9" fmla="*/ 5221224 w 6501384"/>
              <a:gd name="connsiteY9" fmla="*/ 2226616 h 2647240"/>
              <a:gd name="connsiteX10" fmla="*/ 5193792 w 6501384"/>
              <a:gd name="connsiteY10" fmla="*/ 2217472 h 2647240"/>
              <a:gd name="connsiteX11" fmla="*/ 5175504 w 6501384"/>
              <a:gd name="connsiteY11" fmla="*/ 2190040 h 2647240"/>
              <a:gd name="connsiteX12" fmla="*/ 5111496 w 6501384"/>
              <a:gd name="connsiteY12" fmla="*/ 2180896 h 2647240"/>
              <a:gd name="connsiteX13" fmla="*/ 5084064 w 6501384"/>
              <a:gd name="connsiteY13" fmla="*/ 2171752 h 2647240"/>
              <a:gd name="connsiteX14" fmla="*/ 5010912 w 6501384"/>
              <a:gd name="connsiteY14" fmla="*/ 2162608 h 2647240"/>
              <a:gd name="connsiteX15" fmla="*/ 4882896 w 6501384"/>
              <a:gd name="connsiteY15" fmla="*/ 2135176 h 2647240"/>
              <a:gd name="connsiteX16" fmla="*/ 4828032 w 6501384"/>
              <a:gd name="connsiteY16" fmla="*/ 2116888 h 2647240"/>
              <a:gd name="connsiteX17" fmla="*/ 4791456 w 6501384"/>
              <a:gd name="connsiteY17" fmla="*/ 2107744 h 2647240"/>
              <a:gd name="connsiteX18" fmla="*/ 4727448 w 6501384"/>
              <a:gd name="connsiteY18" fmla="*/ 2080312 h 2647240"/>
              <a:gd name="connsiteX19" fmla="*/ 4654296 w 6501384"/>
              <a:gd name="connsiteY19" fmla="*/ 2071168 h 2647240"/>
              <a:gd name="connsiteX20" fmla="*/ 4608576 w 6501384"/>
              <a:gd name="connsiteY20" fmla="*/ 2062024 h 2647240"/>
              <a:gd name="connsiteX21" fmla="*/ 4581144 w 6501384"/>
              <a:gd name="connsiteY21" fmla="*/ 2052880 h 2647240"/>
              <a:gd name="connsiteX22" fmla="*/ 4462272 w 6501384"/>
              <a:gd name="connsiteY22" fmla="*/ 2034592 h 2647240"/>
              <a:gd name="connsiteX23" fmla="*/ 4370832 w 6501384"/>
              <a:gd name="connsiteY23" fmla="*/ 2007160 h 2647240"/>
              <a:gd name="connsiteX24" fmla="*/ 9144 w 6501384"/>
              <a:gd name="connsiteY24" fmla="*/ 4624 h 2647240"/>
              <a:gd name="connsiteX0" fmla="*/ 9144 w 6501384"/>
              <a:gd name="connsiteY0" fmla="*/ 4624 h 2647240"/>
              <a:gd name="connsiteX1" fmla="*/ 0 w 6501384"/>
              <a:gd name="connsiteY1" fmla="*/ 2647240 h 2647240"/>
              <a:gd name="connsiteX2" fmla="*/ 6501384 w 6501384"/>
              <a:gd name="connsiteY2" fmla="*/ 2638096 h 2647240"/>
              <a:gd name="connsiteX3" fmla="*/ 6492240 w 6501384"/>
              <a:gd name="connsiteY3" fmla="*/ 2336344 h 2647240"/>
              <a:gd name="connsiteX4" fmla="*/ 6492240 w 6501384"/>
              <a:gd name="connsiteY4" fmla="*/ 2336344 h 2647240"/>
              <a:gd name="connsiteX5" fmla="*/ 5468112 w 6501384"/>
              <a:gd name="connsiteY5" fmla="*/ 2290624 h 2647240"/>
              <a:gd name="connsiteX6" fmla="*/ 5431536 w 6501384"/>
              <a:gd name="connsiteY6" fmla="*/ 2272336 h 2647240"/>
              <a:gd name="connsiteX7" fmla="*/ 5394960 w 6501384"/>
              <a:gd name="connsiteY7" fmla="*/ 2263192 h 2647240"/>
              <a:gd name="connsiteX8" fmla="*/ 5276088 w 6501384"/>
              <a:gd name="connsiteY8" fmla="*/ 2244904 h 2647240"/>
              <a:gd name="connsiteX9" fmla="*/ 5221224 w 6501384"/>
              <a:gd name="connsiteY9" fmla="*/ 2226616 h 2647240"/>
              <a:gd name="connsiteX10" fmla="*/ 5193792 w 6501384"/>
              <a:gd name="connsiteY10" fmla="*/ 2217472 h 2647240"/>
              <a:gd name="connsiteX11" fmla="*/ 5175504 w 6501384"/>
              <a:gd name="connsiteY11" fmla="*/ 2190040 h 2647240"/>
              <a:gd name="connsiteX12" fmla="*/ 5111496 w 6501384"/>
              <a:gd name="connsiteY12" fmla="*/ 2180896 h 2647240"/>
              <a:gd name="connsiteX13" fmla="*/ 5084064 w 6501384"/>
              <a:gd name="connsiteY13" fmla="*/ 2171752 h 2647240"/>
              <a:gd name="connsiteX14" fmla="*/ 5010912 w 6501384"/>
              <a:gd name="connsiteY14" fmla="*/ 2162608 h 2647240"/>
              <a:gd name="connsiteX15" fmla="*/ 4882896 w 6501384"/>
              <a:gd name="connsiteY15" fmla="*/ 2135176 h 2647240"/>
              <a:gd name="connsiteX16" fmla="*/ 4828032 w 6501384"/>
              <a:gd name="connsiteY16" fmla="*/ 2116888 h 2647240"/>
              <a:gd name="connsiteX17" fmla="*/ 4791456 w 6501384"/>
              <a:gd name="connsiteY17" fmla="*/ 2107744 h 2647240"/>
              <a:gd name="connsiteX18" fmla="*/ 4654296 w 6501384"/>
              <a:gd name="connsiteY18" fmla="*/ 2071168 h 2647240"/>
              <a:gd name="connsiteX19" fmla="*/ 4608576 w 6501384"/>
              <a:gd name="connsiteY19" fmla="*/ 2062024 h 2647240"/>
              <a:gd name="connsiteX20" fmla="*/ 4581144 w 6501384"/>
              <a:gd name="connsiteY20" fmla="*/ 2052880 h 2647240"/>
              <a:gd name="connsiteX21" fmla="*/ 4462272 w 6501384"/>
              <a:gd name="connsiteY21" fmla="*/ 2034592 h 2647240"/>
              <a:gd name="connsiteX22" fmla="*/ 4370832 w 6501384"/>
              <a:gd name="connsiteY22" fmla="*/ 2007160 h 2647240"/>
              <a:gd name="connsiteX23" fmla="*/ 9144 w 6501384"/>
              <a:gd name="connsiteY23" fmla="*/ 4624 h 2647240"/>
              <a:gd name="connsiteX0" fmla="*/ 9144 w 6501384"/>
              <a:gd name="connsiteY0" fmla="*/ 4632 h 2647248"/>
              <a:gd name="connsiteX1" fmla="*/ 0 w 6501384"/>
              <a:gd name="connsiteY1" fmla="*/ 2647248 h 2647248"/>
              <a:gd name="connsiteX2" fmla="*/ 6501384 w 6501384"/>
              <a:gd name="connsiteY2" fmla="*/ 2638104 h 2647248"/>
              <a:gd name="connsiteX3" fmla="*/ 6492240 w 6501384"/>
              <a:gd name="connsiteY3" fmla="*/ 2336352 h 2647248"/>
              <a:gd name="connsiteX4" fmla="*/ 6492240 w 6501384"/>
              <a:gd name="connsiteY4" fmla="*/ 2336352 h 2647248"/>
              <a:gd name="connsiteX5" fmla="*/ 5468112 w 6501384"/>
              <a:gd name="connsiteY5" fmla="*/ 2290632 h 2647248"/>
              <a:gd name="connsiteX6" fmla="*/ 5431536 w 6501384"/>
              <a:gd name="connsiteY6" fmla="*/ 2272344 h 2647248"/>
              <a:gd name="connsiteX7" fmla="*/ 5394960 w 6501384"/>
              <a:gd name="connsiteY7" fmla="*/ 2263200 h 2647248"/>
              <a:gd name="connsiteX8" fmla="*/ 5276088 w 6501384"/>
              <a:gd name="connsiteY8" fmla="*/ 2244912 h 2647248"/>
              <a:gd name="connsiteX9" fmla="*/ 5221224 w 6501384"/>
              <a:gd name="connsiteY9" fmla="*/ 2226624 h 2647248"/>
              <a:gd name="connsiteX10" fmla="*/ 5193792 w 6501384"/>
              <a:gd name="connsiteY10" fmla="*/ 2217480 h 2647248"/>
              <a:gd name="connsiteX11" fmla="*/ 5175504 w 6501384"/>
              <a:gd name="connsiteY11" fmla="*/ 2190048 h 2647248"/>
              <a:gd name="connsiteX12" fmla="*/ 5111496 w 6501384"/>
              <a:gd name="connsiteY12" fmla="*/ 2180904 h 2647248"/>
              <a:gd name="connsiteX13" fmla="*/ 5084064 w 6501384"/>
              <a:gd name="connsiteY13" fmla="*/ 2171760 h 2647248"/>
              <a:gd name="connsiteX14" fmla="*/ 5010912 w 6501384"/>
              <a:gd name="connsiteY14" fmla="*/ 2162616 h 2647248"/>
              <a:gd name="connsiteX15" fmla="*/ 4882896 w 6501384"/>
              <a:gd name="connsiteY15" fmla="*/ 2135184 h 2647248"/>
              <a:gd name="connsiteX16" fmla="*/ 4828032 w 6501384"/>
              <a:gd name="connsiteY16" fmla="*/ 2116896 h 2647248"/>
              <a:gd name="connsiteX17" fmla="*/ 4791456 w 6501384"/>
              <a:gd name="connsiteY17" fmla="*/ 2107752 h 2647248"/>
              <a:gd name="connsiteX18" fmla="*/ 4654296 w 6501384"/>
              <a:gd name="connsiteY18" fmla="*/ 2071176 h 2647248"/>
              <a:gd name="connsiteX19" fmla="*/ 4608576 w 6501384"/>
              <a:gd name="connsiteY19" fmla="*/ 2062032 h 2647248"/>
              <a:gd name="connsiteX20" fmla="*/ 4581144 w 6501384"/>
              <a:gd name="connsiteY20" fmla="*/ 2052888 h 2647248"/>
              <a:gd name="connsiteX21" fmla="*/ 4370832 w 6501384"/>
              <a:gd name="connsiteY21" fmla="*/ 2007168 h 2647248"/>
              <a:gd name="connsiteX22" fmla="*/ 9144 w 6501384"/>
              <a:gd name="connsiteY22" fmla="*/ 4632 h 2647248"/>
              <a:gd name="connsiteX0" fmla="*/ 9144 w 6501384"/>
              <a:gd name="connsiteY0" fmla="*/ 4636 h 2647252"/>
              <a:gd name="connsiteX1" fmla="*/ 0 w 6501384"/>
              <a:gd name="connsiteY1" fmla="*/ 2647252 h 2647252"/>
              <a:gd name="connsiteX2" fmla="*/ 6501384 w 6501384"/>
              <a:gd name="connsiteY2" fmla="*/ 2638108 h 2647252"/>
              <a:gd name="connsiteX3" fmla="*/ 6492240 w 6501384"/>
              <a:gd name="connsiteY3" fmla="*/ 2336356 h 2647252"/>
              <a:gd name="connsiteX4" fmla="*/ 6492240 w 6501384"/>
              <a:gd name="connsiteY4" fmla="*/ 2336356 h 2647252"/>
              <a:gd name="connsiteX5" fmla="*/ 5468112 w 6501384"/>
              <a:gd name="connsiteY5" fmla="*/ 2290636 h 2647252"/>
              <a:gd name="connsiteX6" fmla="*/ 5431536 w 6501384"/>
              <a:gd name="connsiteY6" fmla="*/ 2272348 h 2647252"/>
              <a:gd name="connsiteX7" fmla="*/ 5394960 w 6501384"/>
              <a:gd name="connsiteY7" fmla="*/ 2263204 h 2647252"/>
              <a:gd name="connsiteX8" fmla="*/ 5276088 w 6501384"/>
              <a:gd name="connsiteY8" fmla="*/ 2244916 h 2647252"/>
              <a:gd name="connsiteX9" fmla="*/ 5221224 w 6501384"/>
              <a:gd name="connsiteY9" fmla="*/ 2226628 h 2647252"/>
              <a:gd name="connsiteX10" fmla="*/ 5193792 w 6501384"/>
              <a:gd name="connsiteY10" fmla="*/ 2217484 h 2647252"/>
              <a:gd name="connsiteX11" fmla="*/ 5175504 w 6501384"/>
              <a:gd name="connsiteY11" fmla="*/ 2190052 h 2647252"/>
              <a:gd name="connsiteX12" fmla="*/ 5111496 w 6501384"/>
              <a:gd name="connsiteY12" fmla="*/ 2180908 h 2647252"/>
              <a:gd name="connsiteX13" fmla="*/ 5084064 w 6501384"/>
              <a:gd name="connsiteY13" fmla="*/ 2171764 h 2647252"/>
              <a:gd name="connsiteX14" fmla="*/ 5010912 w 6501384"/>
              <a:gd name="connsiteY14" fmla="*/ 2162620 h 2647252"/>
              <a:gd name="connsiteX15" fmla="*/ 4882896 w 6501384"/>
              <a:gd name="connsiteY15" fmla="*/ 2135188 h 2647252"/>
              <a:gd name="connsiteX16" fmla="*/ 4828032 w 6501384"/>
              <a:gd name="connsiteY16" fmla="*/ 2116900 h 2647252"/>
              <a:gd name="connsiteX17" fmla="*/ 4791456 w 6501384"/>
              <a:gd name="connsiteY17" fmla="*/ 2107756 h 2647252"/>
              <a:gd name="connsiteX18" fmla="*/ 4654296 w 6501384"/>
              <a:gd name="connsiteY18" fmla="*/ 2071180 h 2647252"/>
              <a:gd name="connsiteX19" fmla="*/ 4608576 w 6501384"/>
              <a:gd name="connsiteY19" fmla="*/ 2062036 h 2647252"/>
              <a:gd name="connsiteX20" fmla="*/ 4370832 w 6501384"/>
              <a:gd name="connsiteY20" fmla="*/ 2007172 h 2647252"/>
              <a:gd name="connsiteX21" fmla="*/ 9144 w 6501384"/>
              <a:gd name="connsiteY21" fmla="*/ 4636 h 2647252"/>
              <a:gd name="connsiteX0" fmla="*/ 9144 w 6501384"/>
              <a:gd name="connsiteY0" fmla="*/ 4636 h 2647252"/>
              <a:gd name="connsiteX1" fmla="*/ 0 w 6501384"/>
              <a:gd name="connsiteY1" fmla="*/ 2647252 h 2647252"/>
              <a:gd name="connsiteX2" fmla="*/ 6501384 w 6501384"/>
              <a:gd name="connsiteY2" fmla="*/ 2638108 h 2647252"/>
              <a:gd name="connsiteX3" fmla="*/ 6492240 w 6501384"/>
              <a:gd name="connsiteY3" fmla="*/ 2336356 h 2647252"/>
              <a:gd name="connsiteX4" fmla="*/ 6492240 w 6501384"/>
              <a:gd name="connsiteY4" fmla="*/ 2336356 h 2647252"/>
              <a:gd name="connsiteX5" fmla="*/ 5468112 w 6501384"/>
              <a:gd name="connsiteY5" fmla="*/ 2290636 h 2647252"/>
              <a:gd name="connsiteX6" fmla="*/ 5431536 w 6501384"/>
              <a:gd name="connsiteY6" fmla="*/ 2272348 h 2647252"/>
              <a:gd name="connsiteX7" fmla="*/ 5394960 w 6501384"/>
              <a:gd name="connsiteY7" fmla="*/ 2263204 h 2647252"/>
              <a:gd name="connsiteX8" fmla="*/ 5276088 w 6501384"/>
              <a:gd name="connsiteY8" fmla="*/ 2244916 h 2647252"/>
              <a:gd name="connsiteX9" fmla="*/ 5221224 w 6501384"/>
              <a:gd name="connsiteY9" fmla="*/ 2226628 h 2647252"/>
              <a:gd name="connsiteX10" fmla="*/ 5193792 w 6501384"/>
              <a:gd name="connsiteY10" fmla="*/ 2217484 h 2647252"/>
              <a:gd name="connsiteX11" fmla="*/ 5175504 w 6501384"/>
              <a:gd name="connsiteY11" fmla="*/ 2190052 h 2647252"/>
              <a:gd name="connsiteX12" fmla="*/ 5111496 w 6501384"/>
              <a:gd name="connsiteY12" fmla="*/ 2180908 h 2647252"/>
              <a:gd name="connsiteX13" fmla="*/ 5084064 w 6501384"/>
              <a:gd name="connsiteY13" fmla="*/ 2171764 h 2647252"/>
              <a:gd name="connsiteX14" fmla="*/ 5010912 w 6501384"/>
              <a:gd name="connsiteY14" fmla="*/ 2162620 h 2647252"/>
              <a:gd name="connsiteX15" fmla="*/ 4882896 w 6501384"/>
              <a:gd name="connsiteY15" fmla="*/ 2135188 h 2647252"/>
              <a:gd name="connsiteX16" fmla="*/ 4828032 w 6501384"/>
              <a:gd name="connsiteY16" fmla="*/ 2116900 h 2647252"/>
              <a:gd name="connsiteX17" fmla="*/ 4791456 w 6501384"/>
              <a:gd name="connsiteY17" fmla="*/ 2107756 h 2647252"/>
              <a:gd name="connsiteX18" fmla="*/ 4654296 w 6501384"/>
              <a:gd name="connsiteY18" fmla="*/ 2071180 h 2647252"/>
              <a:gd name="connsiteX19" fmla="*/ 4608576 w 6501384"/>
              <a:gd name="connsiteY19" fmla="*/ 2062036 h 2647252"/>
              <a:gd name="connsiteX20" fmla="*/ 4370832 w 6501384"/>
              <a:gd name="connsiteY20" fmla="*/ 2007172 h 2647252"/>
              <a:gd name="connsiteX21" fmla="*/ 9144 w 6501384"/>
              <a:gd name="connsiteY21" fmla="*/ 4636 h 2647252"/>
              <a:gd name="connsiteX0" fmla="*/ 9144 w 6501384"/>
              <a:gd name="connsiteY0" fmla="*/ 4640 h 2647256"/>
              <a:gd name="connsiteX1" fmla="*/ 0 w 6501384"/>
              <a:gd name="connsiteY1" fmla="*/ 2647256 h 2647256"/>
              <a:gd name="connsiteX2" fmla="*/ 6501384 w 6501384"/>
              <a:gd name="connsiteY2" fmla="*/ 2638112 h 2647256"/>
              <a:gd name="connsiteX3" fmla="*/ 6492240 w 6501384"/>
              <a:gd name="connsiteY3" fmla="*/ 2336360 h 2647256"/>
              <a:gd name="connsiteX4" fmla="*/ 6492240 w 6501384"/>
              <a:gd name="connsiteY4" fmla="*/ 2336360 h 2647256"/>
              <a:gd name="connsiteX5" fmla="*/ 5468112 w 6501384"/>
              <a:gd name="connsiteY5" fmla="*/ 2290640 h 2647256"/>
              <a:gd name="connsiteX6" fmla="*/ 5431536 w 6501384"/>
              <a:gd name="connsiteY6" fmla="*/ 2272352 h 2647256"/>
              <a:gd name="connsiteX7" fmla="*/ 5394960 w 6501384"/>
              <a:gd name="connsiteY7" fmla="*/ 2263208 h 2647256"/>
              <a:gd name="connsiteX8" fmla="*/ 5276088 w 6501384"/>
              <a:gd name="connsiteY8" fmla="*/ 2244920 h 2647256"/>
              <a:gd name="connsiteX9" fmla="*/ 5221224 w 6501384"/>
              <a:gd name="connsiteY9" fmla="*/ 2226632 h 2647256"/>
              <a:gd name="connsiteX10" fmla="*/ 5193792 w 6501384"/>
              <a:gd name="connsiteY10" fmla="*/ 2217488 h 2647256"/>
              <a:gd name="connsiteX11" fmla="*/ 5175504 w 6501384"/>
              <a:gd name="connsiteY11" fmla="*/ 2190056 h 2647256"/>
              <a:gd name="connsiteX12" fmla="*/ 5111496 w 6501384"/>
              <a:gd name="connsiteY12" fmla="*/ 2180912 h 2647256"/>
              <a:gd name="connsiteX13" fmla="*/ 5084064 w 6501384"/>
              <a:gd name="connsiteY13" fmla="*/ 2171768 h 2647256"/>
              <a:gd name="connsiteX14" fmla="*/ 5010912 w 6501384"/>
              <a:gd name="connsiteY14" fmla="*/ 2162624 h 2647256"/>
              <a:gd name="connsiteX15" fmla="*/ 4882896 w 6501384"/>
              <a:gd name="connsiteY15" fmla="*/ 2135192 h 2647256"/>
              <a:gd name="connsiteX16" fmla="*/ 4828032 w 6501384"/>
              <a:gd name="connsiteY16" fmla="*/ 2116904 h 2647256"/>
              <a:gd name="connsiteX17" fmla="*/ 4791456 w 6501384"/>
              <a:gd name="connsiteY17" fmla="*/ 2107760 h 2647256"/>
              <a:gd name="connsiteX18" fmla="*/ 4654296 w 6501384"/>
              <a:gd name="connsiteY18" fmla="*/ 2071184 h 2647256"/>
              <a:gd name="connsiteX19" fmla="*/ 4370832 w 6501384"/>
              <a:gd name="connsiteY19" fmla="*/ 2007176 h 2647256"/>
              <a:gd name="connsiteX20" fmla="*/ 9144 w 6501384"/>
              <a:gd name="connsiteY20" fmla="*/ 4640 h 2647256"/>
              <a:gd name="connsiteX0" fmla="*/ 9144 w 6501384"/>
              <a:gd name="connsiteY0" fmla="*/ 4655 h 2647271"/>
              <a:gd name="connsiteX1" fmla="*/ 0 w 6501384"/>
              <a:gd name="connsiteY1" fmla="*/ 2647271 h 2647271"/>
              <a:gd name="connsiteX2" fmla="*/ 6501384 w 6501384"/>
              <a:gd name="connsiteY2" fmla="*/ 2638127 h 2647271"/>
              <a:gd name="connsiteX3" fmla="*/ 6492240 w 6501384"/>
              <a:gd name="connsiteY3" fmla="*/ 2336375 h 2647271"/>
              <a:gd name="connsiteX4" fmla="*/ 6492240 w 6501384"/>
              <a:gd name="connsiteY4" fmla="*/ 2336375 h 2647271"/>
              <a:gd name="connsiteX5" fmla="*/ 5468112 w 6501384"/>
              <a:gd name="connsiteY5" fmla="*/ 2290655 h 2647271"/>
              <a:gd name="connsiteX6" fmla="*/ 5431536 w 6501384"/>
              <a:gd name="connsiteY6" fmla="*/ 2272367 h 2647271"/>
              <a:gd name="connsiteX7" fmla="*/ 5394960 w 6501384"/>
              <a:gd name="connsiteY7" fmla="*/ 2263223 h 2647271"/>
              <a:gd name="connsiteX8" fmla="*/ 5276088 w 6501384"/>
              <a:gd name="connsiteY8" fmla="*/ 2244935 h 2647271"/>
              <a:gd name="connsiteX9" fmla="*/ 5221224 w 6501384"/>
              <a:gd name="connsiteY9" fmla="*/ 2226647 h 2647271"/>
              <a:gd name="connsiteX10" fmla="*/ 5193792 w 6501384"/>
              <a:gd name="connsiteY10" fmla="*/ 2217503 h 2647271"/>
              <a:gd name="connsiteX11" fmla="*/ 5175504 w 6501384"/>
              <a:gd name="connsiteY11" fmla="*/ 2190071 h 2647271"/>
              <a:gd name="connsiteX12" fmla="*/ 5111496 w 6501384"/>
              <a:gd name="connsiteY12" fmla="*/ 2180927 h 2647271"/>
              <a:gd name="connsiteX13" fmla="*/ 5084064 w 6501384"/>
              <a:gd name="connsiteY13" fmla="*/ 2171783 h 2647271"/>
              <a:gd name="connsiteX14" fmla="*/ 5010912 w 6501384"/>
              <a:gd name="connsiteY14" fmla="*/ 2162639 h 2647271"/>
              <a:gd name="connsiteX15" fmla="*/ 4882896 w 6501384"/>
              <a:gd name="connsiteY15" fmla="*/ 2135207 h 2647271"/>
              <a:gd name="connsiteX16" fmla="*/ 4828032 w 6501384"/>
              <a:gd name="connsiteY16" fmla="*/ 2116919 h 2647271"/>
              <a:gd name="connsiteX17" fmla="*/ 4791456 w 6501384"/>
              <a:gd name="connsiteY17" fmla="*/ 2107775 h 2647271"/>
              <a:gd name="connsiteX18" fmla="*/ 4370832 w 6501384"/>
              <a:gd name="connsiteY18" fmla="*/ 2007191 h 2647271"/>
              <a:gd name="connsiteX19" fmla="*/ 9144 w 6501384"/>
              <a:gd name="connsiteY19" fmla="*/ 4655 h 2647271"/>
              <a:gd name="connsiteX0" fmla="*/ 9144 w 6501384"/>
              <a:gd name="connsiteY0" fmla="*/ 4659 h 2647275"/>
              <a:gd name="connsiteX1" fmla="*/ 0 w 6501384"/>
              <a:gd name="connsiteY1" fmla="*/ 2647275 h 2647275"/>
              <a:gd name="connsiteX2" fmla="*/ 6501384 w 6501384"/>
              <a:gd name="connsiteY2" fmla="*/ 2638131 h 2647275"/>
              <a:gd name="connsiteX3" fmla="*/ 6492240 w 6501384"/>
              <a:gd name="connsiteY3" fmla="*/ 2336379 h 2647275"/>
              <a:gd name="connsiteX4" fmla="*/ 6492240 w 6501384"/>
              <a:gd name="connsiteY4" fmla="*/ 2336379 h 2647275"/>
              <a:gd name="connsiteX5" fmla="*/ 5468112 w 6501384"/>
              <a:gd name="connsiteY5" fmla="*/ 2290659 h 2647275"/>
              <a:gd name="connsiteX6" fmla="*/ 5431536 w 6501384"/>
              <a:gd name="connsiteY6" fmla="*/ 2272371 h 2647275"/>
              <a:gd name="connsiteX7" fmla="*/ 5394960 w 6501384"/>
              <a:gd name="connsiteY7" fmla="*/ 2263227 h 2647275"/>
              <a:gd name="connsiteX8" fmla="*/ 5276088 w 6501384"/>
              <a:gd name="connsiteY8" fmla="*/ 2244939 h 2647275"/>
              <a:gd name="connsiteX9" fmla="*/ 5221224 w 6501384"/>
              <a:gd name="connsiteY9" fmla="*/ 2226651 h 2647275"/>
              <a:gd name="connsiteX10" fmla="*/ 5193792 w 6501384"/>
              <a:gd name="connsiteY10" fmla="*/ 2217507 h 2647275"/>
              <a:gd name="connsiteX11" fmla="*/ 5175504 w 6501384"/>
              <a:gd name="connsiteY11" fmla="*/ 2190075 h 2647275"/>
              <a:gd name="connsiteX12" fmla="*/ 5111496 w 6501384"/>
              <a:gd name="connsiteY12" fmla="*/ 2180931 h 2647275"/>
              <a:gd name="connsiteX13" fmla="*/ 5084064 w 6501384"/>
              <a:gd name="connsiteY13" fmla="*/ 2171787 h 2647275"/>
              <a:gd name="connsiteX14" fmla="*/ 5010912 w 6501384"/>
              <a:gd name="connsiteY14" fmla="*/ 2162643 h 2647275"/>
              <a:gd name="connsiteX15" fmla="*/ 4882896 w 6501384"/>
              <a:gd name="connsiteY15" fmla="*/ 2135211 h 2647275"/>
              <a:gd name="connsiteX16" fmla="*/ 4828032 w 6501384"/>
              <a:gd name="connsiteY16" fmla="*/ 2116923 h 2647275"/>
              <a:gd name="connsiteX17" fmla="*/ 4370832 w 6501384"/>
              <a:gd name="connsiteY17" fmla="*/ 2007195 h 2647275"/>
              <a:gd name="connsiteX18" fmla="*/ 9144 w 6501384"/>
              <a:gd name="connsiteY18" fmla="*/ 4659 h 2647275"/>
              <a:gd name="connsiteX0" fmla="*/ 9144 w 6501384"/>
              <a:gd name="connsiteY0" fmla="*/ 4666 h 2647282"/>
              <a:gd name="connsiteX1" fmla="*/ 0 w 6501384"/>
              <a:gd name="connsiteY1" fmla="*/ 2647282 h 2647282"/>
              <a:gd name="connsiteX2" fmla="*/ 6501384 w 6501384"/>
              <a:gd name="connsiteY2" fmla="*/ 2638138 h 2647282"/>
              <a:gd name="connsiteX3" fmla="*/ 6492240 w 6501384"/>
              <a:gd name="connsiteY3" fmla="*/ 2336386 h 2647282"/>
              <a:gd name="connsiteX4" fmla="*/ 6492240 w 6501384"/>
              <a:gd name="connsiteY4" fmla="*/ 2336386 h 2647282"/>
              <a:gd name="connsiteX5" fmla="*/ 5468112 w 6501384"/>
              <a:gd name="connsiteY5" fmla="*/ 2290666 h 2647282"/>
              <a:gd name="connsiteX6" fmla="*/ 5431536 w 6501384"/>
              <a:gd name="connsiteY6" fmla="*/ 2272378 h 2647282"/>
              <a:gd name="connsiteX7" fmla="*/ 5394960 w 6501384"/>
              <a:gd name="connsiteY7" fmla="*/ 2263234 h 2647282"/>
              <a:gd name="connsiteX8" fmla="*/ 5276088 w 6501384"/>
              <a:gd name="connsiteY8" fmla="*/ 2244946 h 2647282"/>
              <a:gd name="connsiteX9" fmla="*/ 5221224 w 6501384"/>
              <a:gd name="connsiteY9" fmla="*/ 2226658 h 2647282"/>
              <a:gd name="connsiteX10" fmla="*/ 5193792 w 6501384"/>
              <a:gd name="connsiteY10" fmla="*/ 2217514 h 2647282"/>
              <a:gd name="connsiteX11" fmla="*/ 5175504 w 6501384"/>
              <a:gd name="connsiteY11" fmla="*/ 2190082 h 2647282"/>
              <a:gd name="connsiteX12" fmla="*/ 5111496 w 6501384"/>
              <a:gd name="connsiteY12" fmla="*/ 2180938 h 2647282"/>
              <a:gd name="connsiteX13" fmla="*/ 5084064 w 6501384"/>
              <a:gd name="connsiteY13" fmla="*/ 2171794 h 2647282"/>
              <a:gd name="connsiteX14" fmla="*/ 5010912 w 6501384"/>
              <a:gd name="connsiteY14" fmla="*/ 2162650 h 2647282"/>
              <a:gd name="connsiteX15" fmla="*/ 4882896 w 6501384"/>
              <a:gd name="connsiteY15" fmla="*/ 2135218 h 2647282"/>
              <a:gd name="connsiteX16" fmla="*/ 4370832 w 6501384"/>
              <a:gd name="connsiteY16" fmla="*/ 2007202 h 2647282"/>
              <a:gd name="connsiteX17" fmla="*/ 9144 w 6501384"/>
              <a:gd name="connsiteY17" fmla="*/ 4666 h 2647282"/>
              <a:gd name="connsiteX0" fmla="*/ 9144 w 6501384"/>
              <a:gd name="connsiteY0" fmla="*/ 4678 h 2647294"/>
              <a:gd name="connsiteX1" fmla="*/ 0 w 6501384"/>
              <a:gd name="connsiteY1" fmla="*/ 2647294 h 2647294"/>
              <a:gd name="connsiteX2" fmla="*/ 6501384 w 6501384"/>
              <a:gd name="connsiteY2" fmla="*/ 2638150 h 2647294"/>
              <a:gd name="connsiteX3" fmla="*/ 6492240 w 6501384"/>
              <a:gd name="connsiteY3" fmla="*/ 2336398 h 2647294"/>
              <a:gd name="connsiteX4" fmla="*/ 6492240 w 6501384"/>
              <a:gd name="connsiteY4" fmla="*/ 2336398 h 2647294"/>
              <a:gd name="connsiteX5" fmla="*/ 5468112 w 6501384"/>
              <a:gd name="connsiteY5" fmla="*/ 2290678 h 2647294"/>
              <a:gd name="connsiteX6" fmla="*/ 5431536 w 6501384"/>
              <a:gd name="connsiteY6" fmla="*/ 2272390 h 2647294"/>
              <a:gd name="connsiteX7" fmla="*/ 5394960 w 6501384"/>
              <a:gd name="connsiteY7" fmla="*/ 2263246 h 2647294"/>
              <a:gd name="connsiteX8" fmla="*/ 5276088 w 6501384"/>
              <a:gd name="connsiteY8" fmla="*/ 2244958 h 2647294"/>
              <a:gd name="connsiteX9" fmla="*/ 5221224 w 6501384"/>
              <a:gd name="connsiteY9" fmla="*/ 2226670 h 2647294"/>
              <a:gd name="connsiteX10" fmla="*/ 5193792 w 6501384"/>
              <a:gd name="connsiteY10" fmla="*/ 2217526 h 2647294"/>
              <a:gd name="connsiteX11" fmla="*/ 5175504 w 6501384"/>
              <a:gd name="connsiteY11" fmla="*/ 2190094 h 2647294"/>
              <a:gd name="connsiteX12" fmla="*/ 5111496 w 6501384"/>
              <a:gd name="connsiteY12" fmla="*/ 2180950 h 2647294"/>
              <a:gd name="connsiteX13" fmla="*/ 5084064 w 6501384"/>
              <a:gd name="connsiteY13" fmla="*/ 2171806 h 2647294"/>
              <a:gd name="connsiteX14" fmla="*/ 5010912 w 6501384"/>
              <a:gd name="connsiteY14" fmla="*/ 2162662 h 2647294"/>
              <a:gd name="connsiteX15" fmla="*/ 4370832 w 6501384"/>
              <a:gd name="connsiteY15" fmla="*/ 2007214 h 2647294"/>
              <a:gd name="connsiteX16" fmla="*/ 9144 w 6501384"/>
              <a:gd name="connsiteY16" fmla="*/ 4678 h 2647294"/>
              <a:gd name="connsiteX0" fmla="*/ 9144 w 6501384"/>
              <a:gd name="connsiteY0" fmla="*/ 4682 h 2647298"/>
              <a:gd name="connsiteX1" fmla="*/ 0 w 6501384"/>
              <a:gd name="connsiteY1" fmla="*/ 2647298 h 2647298"/>
              <a:gd name="connsiteX2" fmla="*/ 6501384 w 6501384"/>
              <a:gd name="connsiteY2" fmla="*/ 2638154 h 2647298"/>
              <a:gd name="connsiteX3" fmla="*/ 6492240 w 6501384"/>
              <a:gd name="connsiteY3" fmla="*/ 2336402 h 2647298"/>
              <a:gd name="connsiteX4" fmla="*/ 6492240 w 6501384"/>
              <a:gd name="connsiteY4" fmla="*/ 2336402 h 2647298"/>
              <a:gd name="connsiteX5" fmla="*/ 5468112 w 6501384"/>
              <a:gd name="connsiteY5" fmla="*/ 2290682 h 2647298"/>
              <a:gd name="connsiteX6" fmla="*/ 5431536 w 6501384"/>
              <a:gd name="connsiteY6" fmla="*/ 2272394 h 2647298"/>
              <a:gd name="connsiteX7" fmla="*/ 5394960 w 6501384"/>
              <a:gd name="connsiteY7" fmla="*/ 2263250 h 2647298"/>
              <a:gd name="connsiteX8" fmla="*/ 5276088 w 6501384"/>
              <a:gd name="connsiteY8" fmla="*/ 2244962 h 2647298"/>
              <a:gd name="connsiteX9" fmla="*/ 5221224 w 6501384"/>
              <a:gd name="connsiteY9" fmla="*/ 2226674 h 2647298"/>
              <a:gd name="connsiteX10" fmla="*/ 5193792 w 6501384"/>
              <a:gd name="connsiteY10" fmla="*/ 2217530 h 2647298"/>
              <a:gd name="connsiteX11" fmla="*/ 5175504 w 6501384"/>
              <a:gd name="connsiteY11" fmla="*/ 2190098 h 2647298"/>
              <a:gd name="connsiteX12" fmla="*/ 5111496 w 6501384"/>
              <a:gd name="connsiteY12" fmla="*/ 2180954 h 2647298"/>
              <a:gd name="connsiteX13" fmla="*/ 5084064 w 6501384"/>
              <a:gd name="connsiteY13" fmla="*/ 2171810 h 2647298"/>
              <a:gd name="connsiteX14" fmla="*/ 4370832 w 6501384"/>
              <a:gd name="connsiteY14" fmla="*/ 2007218 h 2647298"/>
              <a:gd name="connsiteX15" fmla="*/ 9144 w 6501384"/>
              <a:gd name="connsiteY15" fmla="*/ 4682 h 2647298"/>
              <a:gd name="connsiteX0" fmla="*/ 9144 w 6501384"/>
              <a:gd name="connsiteY0" fmla="*/ 4686 h 2647302"/>
              <a:gd name="connsiteX1" fmla="*/ 0 w 6501384"/>
              <a:gd name="connsiteY1" fmla="*/ 2647302 h 2647302"/>
              <a:gd name="connsiteX2" fmla="*/ 6501384 w 6501384"/>
              <a:gd name="connsiteY2" fmla="*/ 2638158 h 2647302"/>
              <a:gd name="connsiteX3" fmla="*/ 6492240 w 6501384"/>
              <a:gd name="connsiteY3" fmla="*/ 2336406 h 2647302"/>
              <a:gd name="connsiteX4" fmla="*/ 6492240 w 6501384"/>
              <a:gd name="connsiteY4" fmla="*/ 2336406 h 2647302"/>
              <a:gd name="connsiteX5" fmla="*/ 5468112 w 6501384"/>
              <a:gd name="connsiteY5" fmla="*/ 2290686 h 2647302"/>
              <a:gd name="connsiteX6" fmla="*/ 5431536 w 6501384"/>
              <a:gd name="connsiteY6" fmla="*/ 2272398 h 2647302"/>
              <a:gd name="connsiteX7" fmla="*/ 5394960 w 6501384"/>
              <a:gd name="connsiteY7" fmla="*/ 2263254 h 2647302"/>
              <a:gd name="connsiteX8" fmla="*/ 5276088 w 6501384"/>
              <a:gd name="connsiteY8" fmla="*/ 2244966 h 2647302"/>
              <a:gd name="connsiteX9" fmla="*/ 5221224 w 6501384"/>
              <a:gd name="connsiteY9" fmla="*/ 2226678 h 2647302"/>
              <a:gd name="connsiteX10" fmla="*/ 5193792 w 6501384"/>
              <a:gd name="connsiteY10" fmla="*/ 2217534 h 2647302"/>
              <a:gd name="connsiteX11" fmla="*/ 5175504 w 6501384"/>
              <a:gd name="connsiteY11" fmla="*/ 2190102 h 2647302"/>
              <a:gd name="connsiteX12" fmla="*/ 5111496 w 6501384"/>
              <a:gd name="connsiteY12" fmla="*/ 2180958 h 2647302"/>
              <a:gd name="connsiteX13" fmla="*/ 4370832 w 6501384"/>
              <a:gd name="connsiteY13" fmla="*/ 2007222 h 2647302"/>
              <a:gd name="connsiteX14" fmla="*/ 9144 w 6501384"/>
              <a:gd name="connsiteY14" fmla="*/ 4686 h 2647302"/>
              <a:gd name="connsiteX0" fmla="*/ 9144 w 6501384"/>
              <a:gd name="connsiteY0" fmla="*/ 4689 h 2647305"/>
              <a:gd name="connsiteX1" fmla="*/ 0 w 6501384"/>
              <a:gd name="connsiteY1" fmla="*/ 2647305 h 2647305"/>
              <a:gd name="connsiteX2" fmla="*/ 6501384 w 6501384"/>
              <a:gd name="connsiteY2" fmla="*/ 2638161 h 2647305"/>
              <a:gd name="connsiteX3" fmla="*/ 6492240 w 6501384"/>
              <a:gd name="connsiteY3" fmla="*/ 2336409 h 2647305"/>
              <a:gd name="connsiteX4" fmla="*/ 6492240 w 6501384"/>
              <a:gd name="connsiteY4" fmla="*/ 2336409 h 2647305"/>
              <a:gd name="connsiteX5" fmla="*/ 5468112 w 6501384"/>
              <a:gd name="connsiteY5" fmla="*/ 2290689 h 2647305"/>
              <a:gd name="connsiteX6" fmla="*/ 5431536 w 6501384"/>
              <a:gd name="connsiteY6" fmla="*/ 2272401 h 2647305"/>
              <a:gd name="connsiteX7" fmla="*/ 5394960 w 6501384"/>
              <a:gd name="connsiteY7" fmla="*/ 2263257 h 2647305"/>
              <a:gd name="connsiteX8" fmla="*/ 5276088 w 6501384"/>
              <a:gd name="connsiteY8" fmla="*/ 2244969 h 2647305"/>
              <a:gd name="connsiteX9" fmla="*/ 5221224 w 6501384"/>
              <a:gd name="connsiteY9" fmla="*/ 2226681 h 2647305"/>
              <a:gd name="connsiteX10" fmla="*/ 5193792 w 6501384"/>
              <a:gd name="connsiteY10" fmla="*/ 2217537 h 2647305"/>
              <a:gd name="connsiteX11" fmla="*/ 5175504 w 6501384"/>
              <a:gd name="connsiteY11" fmla="*/ 2190105 h 2647305"/>
              <a:gd name="connsiteX12" fmla="*/ 4370832 w 6501384"/>
              <a:gd name="connsiteY12" fmla="*/ 2007225 h 2647305"/>
              <a:gd name="connsiteX13" fmla="*/ 9144 w 6501384"/>
              <a:gd name="connsiteY13" fmla="*/ 4689 h 2647305"/>
              <a:gd name="connsiteX0" fmla="*/ 4370832 w 6501384"/>
              <a:gd name="connsiteY0" fmla="*/ 2007225 h 2647305"/>
              <a:gd name="connsiteX1" fmla="*/ 9144 w 6501384"/>
              <a:gd name="connsiteY1" fmla="*/ 4689 h 2647305"/>
              <a:gd name="connsiteX2" fmla="*/ 0 w 6501384"/>
              <a:gd name="connsiteY2" fmla="*/ 2647305 h 2647305"/>
              <a:gd name="connsiteX3" fmla="*/ 6501384 w 6501384"/>
              <a:gd name="connsiteY3" fmla="*/ 2638161 h 2647305"/>
              <a:gd name="connsiteX4" fmla="*/ 6492240 w 6501384"/>
              <a:gd name="connsiteY4" fmla="*/ 2336409 h 2647305"/>
              <a:gd name="connsiteX5" fmla="*/ 6492240 w 6501384"/>
              <a:gd name="connsiteY5" fmla="*/ 2336409 h 2647305"/>
              <a:gd name="connsiteX6" fmla="*/ 5468112 w 6501384"/>
              <a:gd name="connsiteY6" fmla="*/ 2290689 h 2647305"/>
              <a:gd name="connsiteX7" fmla="*/ 5431536 w 6501384"/>
              <a:gd name="connsiteY7" fmla="*/ 2272401 h 2647305"/>
              <a:gd name="connsiteX8" fmla="*/ 5394960 w 6501384"/>
              <a:gd name="connsiteY8" fmla="*/ 2263257 h 2647305"/>
              <a:gd name="connsiteX9" fmla="*/ 5276088 w 6501384"/>
              <a:gd name="connsiteY9" fmla="*/ 2244969 h 2647305"/>
              <a:gd name="connsiteX10" fmla="*/ 5221224 w 6501384"/>
              <a:gd name="connsiteY10" fmla="*/ 2226681 h 2647305"/>
              <a:gd name="connsiteX11" fmla="*/ 5193792 w 6501384"/>
              <a:gd name="connsiteY11" fmla="*/ 2217537 h 2647305"/>
              <a:gd name="connsiteX12" fmla="*/ 5266944 w 6501384"/>
              <a:gd name="connsiteY12" fmla="*/ 2281545 h 2647305"/>
              <a:gd name="connsiteX0" fmla="*/ 4370832 w 6501384"/>
              <a:gd name="connsiteY0" fmla="*/ 2007225 h 2647305"/>
              <a:gd name="connsiteX1" fmla="*/ 9144 w 6501384"/>
              <a:gd name="connsiteY1" fmla="*/ 4689 h 2647305"/>
              <a:gd name="connsiteX2" fmla="*/ 0 w 6501384"/>
              <a:gd name="connsiteY2" fmla="*/ 2647305 h 2647305"/>
              <a:gd name="connsiteX3" fmla="*/ 6501384 w 6501384"/>
              <a:gd name="connsiteY3" fmla="*/ 2638161 h 2647305"/>
              <a:gd name="connsiteX4" fmla="*/ 6492240 w 6501384"/>
              <a:gd name="connsiteY4" fmla="*/ 2336409 h 2647305"/>
              <a:gd name="connsiteX5" fmla="*/ 6492240 w 6501384"/>
              <a:gd name="connsiteY5" fmla="*/ 2336409 h 2647305"/>
              <a:gd name="connsiteX6" fmla="*/ 5468112 w 6501384"/>
              <a:gd name="connsiteY6" fmla="*/ 2290689 h 2647305"/>
              <a:gd name="connsiteX7" fmla="*/ 5431536 w 6501384"/>
              <a:gd name="connsiteY7" fmla="*/ 2272401 h 2647305"/>
              <a:gd name="connsiteX8" fmla="*/ 5394960 w 6501384"/>
              <a:gd name="connsiteY8" fmla="*/ 2263257 h 2647305"/>
              <a:gd name="connsiteX9" fmla="*/ 5276088 w 6501384"/>
              <a:gd name="connsiteY9" fmla="*/ 2244969 h 2647305"/>
              <a:gd name="connsiteX10" fmla="*/ 5221224 w 6501384"/>
              <a:gd name="connsiteY10" fmla="*/ 2226681 h 2647305"/>
              <a:gd name="connsiteX11" fmla="*/ 5266944 w 6501384"/>
              <a:gd name="connsiteY11" fmla="*/ 2281545 h 2647305"/>
              <a:gd name="connsiteX0" fmla="*/ 4370832 w 6501384"/>
              <a:gd name="connsiteY0" fmla="*/ 2007225 h 2647305"/>
              <a:gd name="connsiteX1" fmla="*/ 9144 w 6501384"/>
              <a:gd name="connsiteY1" fmla="*/ 4689 h 2647305"/>
              <a:gd name="connsiteX2" fmla="*/ 0 w 6501384"/>
              <a:gd name="connsiteY2" fmla="*/ 2647305 h 2647305"/>
              <a:gd name="connsiteX3" fmla="*/ 6501384 w 6501384"/>
              <a:gd name="connsiteY3" fmla="*/ 2638161 h 2647305"/>
              <a:gd name="connsiteX4" fmla="*/ 6492240 w 6501384"/>
              <a:gd name="connsiteY4" fmla="*/ 2336409 h 2647305"/>
              <a:gd name="connsiteX5" fmla="*/ 6492240 w 6501384"/>
              <a:gd name="connsiteY5" fmla="*/ 2336409 h 2647305"/>
              <a:gd name="connsiteX6" fmla="*/ 5468112 w 6501384"/>
              <a:gd name="connsiteY6" fmla="*/ 2290689 h 2647305"/>
              <a:gd name="connsiteX7" fmla="*/ 5431536 w 6501384"/>
              <a:gd name="connsiteY7" fmla="*/ 2272401 h 2647305"/>
              <a:gd name="connsiteX8" fmla="*/ 5394960 w 6501384"/>
              <a:gd name="connsiteY8" fmla="*/ 2263257 h 2647305"/>
              <a:gd name="connsiteX9" fmla="*/ 5221224 w 6501384"/>
              <a:gd name="connsiteY9" fmla="*/ 2226681 h 2647305"/>
              <a:gd name="connsiteX10" fmla="*/ 5266944 w 6501384"/>
              <a:gd name="connsiteY10" fmla="*/ 2281545 h 2647305"/>
              <a:gd name="connsiteX0" fmla="*/ 4370832 w 6501384"/>
              <a:gd name="connsiteY0" fmla="*/ 2007225 h 2647305"/>
              <a:gd name="connsiteX1" fmla="*/ 9144 w 6501384"/>
              <a:gd name="connsiteY1" fmla="*/ 4689 h 2647305"/>
              <a:gd name="connsiteX2" fmla="*/ 0 w 6501384"/>
              <a:gd name="connsiteY2" fmla="*/ 2647305 h 2647305"/>
              <a:gd name="connsiteX3" fmla="*/ 6501384 w 6501384"/>
              <a:gd name="connsiteY3" fmla="*/ 2638161 h 2647305"/>
              <a:gd name="connsiteX4" fmla="*/ 6492240 w 6501384"/>
              <a:gd name="connsiteY4" fmla="*/ 2336409 h 2647305"/>
              <a:gd name="connsiteX5" fmla="*/ 6492240 w 6501384"/>
              <a:gd name="connsiteY5" fmla="*/ 2336409 h 2647305"/>
              <a:gd name="connsiteX6" fmla="*/ 5468112 w 6501384"/>
              <a:gd name="connsiteY6" fmla="*/ 2290689 h 2647305"/>
              <a:gd name="connsiteX7" fmla="*/ 5431536 w 6501384"/>
              <a:gd name="connsiteY7" fmla="*/ 2272401 h 2647305"/>
              <a:gd name="connsiteX8" fmla="*/ 5394960 w 6501384"/>
              <a:gd name="connsiteY8" fmla="*/ 2263257 h 2647305"/>
              <a:gd name="connsiteX9" fmla="*/ 5266944 w 6501384"/>
              <a:gd name="connsiteY9" fmla="*/ 2281545 h 2647305"/>
              <a:gd name="connsiteX0" fmla="*/ 4370832 w 6501384"/>
              <a:gd name="connsiteY0" fmla="*/ 2007225 h 2647305"/>
              <a:gd name="connsiteX1" fmla="*/ 9144 w 6501384"/>
              <a:gd name="connsiteY1" fmla="*/ 4689 h 2647305"/>
              <a:gd name="connsiteX2" fmla="*/ 0 w 6501384"/>
              <a:gd name="connsiteY2" fmla="*/ 2647305 h 2647305"/>
              <a:gd name="connsiteX3" fmla="*/ 6501384 w 6501384"/>
              <a:gd name="connsiteY3" fmla="*/ 2638161 h 2647305"/>
              <a:gd name="connsiteX4" fmla="*/ 6492240 w 6501384"/>
              <a:gd name="connsiteY4" fmla="*/ 2336409 h 2647305"/>
              <a:gd name="connsiteX5" fmla="*/ 6492240 w 6501384"/>
              <a:gd name="connsiteY5" fmla="*/ 2336409 h 2647305"/>
              <a:gd name="connsiteX6" fmla="*/ 5468112 w 6501384"/>
              <a:gd name="connsiteY6" fmla="*/ 2290689 h 2647305"/>
              <a:gd name="connsiteX7" fmla="*/ 5431536 w 6501384"/>
              <a:gd name="connsiteY7" fmla="*/ 2272401 h 2647305"/>
              <a:gd name="connsiteX8" fmla="*/ 5266944 w 6501384"/>
              <a:gd name="connsiteY8" fmla="*/ 2281545 h 2647305"/>
              <a:gd name="connsiteX0" fmla="*/ 4370832 w 6501384"/>
              <a:gd name="connsiteY0" fmla="*/ 2007225 h 2647305"/>
              <a:gd name="connsiteX1" fmla="*/ 9144 w 6501384"/>
              <a:gd name="connsiteY1" fmla="*/ 4689 h 2647305"/>
              <a:gd name="connsiteX2" fmla="*/ 0 w 6501384"/>
              <a:gd name="connsiteY2" fmla="*/ 2647305 h 2647305"/>
              <a:gd name="connsiteX3" fmla="*/ 6501384 w 6501384"/>
              <a:gd name="connsiteY3" fmla="*/ 2638161 h 2647305"/>
              <a:gd name="connsiteX4" fmla="*/ 6492240 w 6501384"/>
              <a:gd name="connsiteY4" fmla="*/ 2336409 h 2647305"/>
              <a:gd name="connsiteX5" fmla="*/ 6492240 w 6501384"/>
              <a:gd name="connsiteY5" fmla="*/ 2336409 h 2647305"/>
              <a:gd name="connsiteX6" fmla="*/ 5468112 w 6501384"/>
              <a:gd name="connsiteY6" fmla="*/ 2290689 h 2647305"/>
              <a:gd name="connsiteX7" fmla="*/ 5266944 w 6501384"/>
              <a:gd name="connsiteY7" fmla="*/ 2281545 h 2647305"/>
              <a:gd name="connsiteX0" fmla="*/ 4370832 w 6501384"/>
              <a:gd name="connsiteY0" fmla="*/ 2007225 h 2647305"/>
              <a:gd name="connsiteX1" fmla="*/ 9144 w 6501384"/>
              <a:gd name="connsiteY1" fmla="*/ 4689 h 2647305"/>
              <a:gd name="connsiteX2" fmla="*/ 0 w 6501384"/>
              <a:gd name="connsiteY2" fmla="*/ 2647305 h 2647305"/>
              <a:gd name="connsiteX3" fmla="*/ 6501384 w 6501384"/>
              <a:gd name="connsiteY3" fmla="*/ 2638161 h 2647305"/>
              <a:gd name="connsiteX4" fmla="*/ 6492240 w 6501384"/>
              <a:gd name="connsiteY4" fmla="*/ 2336409 h 2647305"/>
              <a:gd name="connsiteX5" fmla="*/ 6492240 w 6501384"/>
              <a:gd name="connsiteY5" fmla="*/ 2336409 h 2647305"/>
              <a:gd name="connsiteX6" fmla="*/ 5468112 w 6501384"/>
              <a:gd name="connsiteY6" fmla="*/ 2290689 h 2647305"/>
              <a:gd name="connsiteX7" fmla="*/ 5231163 w 6501384"/>
              <a:gd name="connsiteY7" fmla="*/ 2253716 h 2647305"/>
              <a:gd name="connsiteX0" fmla="*/ 4370832 w 6501384"/>
              <a:gd name="connsiteY0" fmla="*/ 2017387 h 2657467"/>
              <a:gd name="connsiteX1" fmla="*/ 9144 w 6501384"/>
              <a:gd name="connsiteY1" fmla="*/ 14851 h 2657467"/>
              <a:gd name="connsiteX2" fmla="*/ 0 w 6501384"/>
              <a:gd name="connsiteY2" fmla="*/ 2657467 h 2657467"/>
              <a:gd name="connsiteX3" fmla="*/ 6501384 w 6501384"/>
              <a:gd name="connsiteY3" fmla="*/ 2648323 h 2657467"/>
              <a:gd name="connsiteX4" fmla="*/ 6492240 w 6501384"/>
              <a:gd name="connsiteY4" fmla="*/ 2346571 h 2657467"/>
              <a:gd name="connsiteX5" fmla="*/ 6492240 w 6501384"/>
              <a:gd name="connsiteY5" fmla="*/ 2346571 h 2657467"/>
              <a:gd name="connsiteX6" fmla="*/ 5468112 w 6501384"/>
              <a:gd name="connsiteY6" fmla="*/ 2300851 h 2657467"/>
              <a:gd name="connsiteX7" fmla="*/ 5231163 w 6501384"/>
              <a:gd name="connsiteY7" fmla="*/ 2263878 h 2657467"/>
              <a:gd name="connsiteX0" fmla="*/ 4370832 w 6501384"/>
              <a:gd name="connsiteY0" fmla="*/ 2002536 h 2642616"/>
              <a:gd name="connsiteX1" fmla="*/ 9144 w 6501384"/>
              <a:gd name="connsiteY1" fmla="*/ 0 h 2642616"/>
              <a:gd name="connsiteX2" fmla="*/ 0 w 6501384"/>
              <a:gd name="connsiteY2" fmla="*/ 2642616 h 2642616"/>
              <a:gd name="connsiteX3" fmla="*/ 6501384 w 6501384"/>
              <a:gd name="connsiteY3" fmla="*/ 2633472 h 2642616"/>
              <a:gd name="connsiteX4" fmla="*/ 6492240 w 6501384"/>
              <a:gd name="connsiteY4" fmla="*/ 2331720 h 2642616"/>
              <a:gd name="connsiteX5" fmla="*/ 6492240 w 6501384"/>
              <a:gd name="connsiteY5" fmla="*/ 2331720 h 2642616"/>
              <a:gd name="connsiteX6" fmla="*/ 5468112 w 6501384"/>
              <a:gd name="connsiteY6" fmla="*/ 2286000 h 2642616"/>
              <a:gd name="connsiteX7" fmla="*/ 5231163 w 6501384"/>
              <a:gd name="connsiteY7" fmla="*/ 2249027 h 2642616"/>
              <a:gd name="connsiteX0" fmla="*/ 4370832 w 6501384"/>
              <a:gd name="connsiteY0" fmla="*/ 2002536 h 2642616"/>
              <a:gd name="connsiteX1" fmla="*/ 9144 w 6501384"/>
              <a:gd name="connsiteY1" fmla="*/ 0 h 2642616"/>
              <a:gd name="connsiteX2" fmla="*/ 0 w 6501384"/>
              <a:gd name="connsiteY2" fmla="*/ 2642616 h 2642616"/>
              <a:gd name="connsiteX3" fmla="*/ 6501384 w 6501384"/>
              <a:gd name="connsiteY3" fmla="*/ 2633472 h 2642616"/>
              <a:gd name="connsiteX4" fmla="*/ 6492240 w 6501384"/>
              <a:gd name="connsiteY4" fmla="*/ 2331720 h 2642616"/>
              <a:gd name="connsiteX5" fmla="*/ 6492240 w 6501384"/>
              <a:gd name="connsiteY5" fmla="*/ 2331720 h 2642616"/>
              <a:gd name="connsiteX6" fmla="*/ 5468112 w 6501384"/>
              <a:gd name="connsiteY6" fmla="*/ 2286000 h 2642616"/>
              <a:gd name="connsiteX7" fmla="*/ 5231163 w 6501384"/>
              <a:gd name="connsiteY7" fmla="*/ 2249027 h 2642616"/>
              <a:gd name="connsiteX0" fmla="*/ 4349567 w 6501384"/>
              <a:gd name="connsiteY0" fmla="*/ 1967094 h 2642616"/>
              <a:gd name="connsiteX1" fmla="*/ 9144 w 6501384"/>
              <a:gd name="connsiteY1" fmla="*/ 0 h 2642616"/>
              <a:gd name="connsiteX2" fmla="*/ 0 w 6501384"/>
              <a:gd name="connsiteY2" fmla="*/ 2642616 h 2642616"/>
              <a:gd name="connsiteX3" fmla="*/ 6501384 w 6501384"/>
              <a:gd name="connsiteY3" fmla="*/ 2633472 h 2642616"/>
              <a:gd name="connsiteX4" fmla="*/ 6492240 w 6501384"/>
              <a:gd name="connsiteY4" fmla="*/ 2331720 h 2642616"/>
              <a:gd name="connsiteX5" fmla="*/ 6492240 w 6501384"/>
              <a:gd name="connsiteY5" fmla="*/ 2331720 h 2642616"/>
              <a:gd name="connsiteX6" fmla="*/ 5468112 w 6501384"/>
              <a:gd name="connsiteY6" fmla="*/ 2286000 h 2642616"/>
              <a:gd name="connsiteX7" fmla="*/ 5231163 w 6501384"/>
              <a:gd name="connsiteY7" fmla="*/ 2249027 h 2642616"/>
              <a:gd name="connsiteX0" fmla="*/ 4349567 w 6501384"/>
              <a:gd name="connsiteY0" fmla="*/ 1967094 h 2642616"/>
              <a:gd name="connsiteX1" fmla="*/ 9144 w 6501384"/>
              <a:gd name="connsiteY1" fmla="*/ 0 h 2642616"/>
              <a:gd name="connsiteX2" fmla="*/ 0 w 6501384"/>
              <a:gd name="connsiteY2" fmla="*/ 2642616 h 2642616"/>
              <a:gd name="connsiteX3" fmla="*/ 6501384 w 6501384"/>
              <a:gd name="connsiteY3" fmla="*/ 2633472 h 2642616"/>
              <a:gd name="connsiteX4" fmla="*/ 6492240 w 6501384"/>
              <a:gd name="connsiteY4" fmla="*/ 2331720 h 2642616"/>
              <a:gd name="connsiteX5" fmla="*/ 6492240 w 6501384"/>
              <a:gd name="connsiteY5" fmla="*/ 2331720 h 2642616"/>
              <a:gd name="connsiteX6" fmla="*/ 5624056 w 6501384"/>
              <a:gd name="connsiteY6" fmla="*/ 2314354 h 2642616"/>
              <a:gd name="connsiteX7" fmla="*/ 5231163 w 6501384"/>
              <a:gd name="connsiteY7" fmla="*/ 2249027 h 2642616"/>
              <a:gd name="connsiteX0" fmla="*/ 4349567 w 6501384"/>
              <a:gd name="connsiteY0" fmla="*/ 1967094 h 2642616"/>
              <a:gd name="connsiteX1" fmla="*/ 9144 w 6501384"/>
              <a:gd name="connsiteY1" fmla="*/ 0 h 2642616"/>
              <a:gd name="connsiteX2" fmla="*/ 0 w 6501384"/>
              <a:gd name="connsiteY2" fmla="*/ 2642616 h 2642616"/>
              <a:gd name="connsiteX3" fmla="*/ 6501384 w 6501384"/>
              <a:gd name="connsiteY3" fmla="*/ 2633472 h 2642616"/>
              <a:gd name="connsiteX4" fmla="*/ 6492240 w 6501384"/>
              <a:gd name="connsiteY4" fmla="*/ 2331720 h 2642616"/>
              <a:gd name="connsiteX5" fmla="*/ 6478063 w 6501384"/>
              <a:gd name="connsiteY5" fmla="*/ 2317544 h 2642616"/>
              <a:gd name="connsiteX6" fmla="*/ 5624056 w 6501384"/>
              <a:gd name="connsiteY6" fmla="*/ 2314354 h 2642616"/>
              <a:gd name="connsiteX7" fmla="*/ 5231163 w 6501384"/>
              <a:gd name="connsiteY7" fmla="*/ 2249027 h 2642616"/>
              <a:gd name="connsiteX0" fmla="*/ 4349567 w 6501384"/>
              <a:gd name="connsiteY0" fmla="*/ 1967094 h 2642616"/>
              <a:gd name="connsiteX1" fmla="*/ 9144 w 6501384"/>
              <a:gd name="connsiteY1" fmla="*/ 0 h 2642616"/>
              <a:gd name="connsiteX2" fmla="*/ 0 w 6501384"/>
              <a:gd name="connsiteY2" fmla="*/ 2642616 h 2642616"/>
              <a:gd name="connsiteX3" fmla="*/ 6501384 w 6501384"/>
              <a:gd name="connsiteY3" fmla="*/ 2633472 h 2642616"/>
              <a:gd name="connsiteX4" fmla="*/ 6492240 w 6501384"/>
              <a:gd name="connsiteY4" fmla="*/ 2331720 h 2642616"/>
              <a:gd name="connsiteX5" fmla="*/ 6492239 w 6501384"/>
              <a:gd name="connsiteY5" fmla="*/ 2310455 h 2642616"/>
              <a:gd name="connsiteX6" fmla="*/ 5624056 w 6501384"/>
              <a:gd name="connsiteY6" fmla="*/ 2314354 h 2642616"/>
              <a:gd name="connsiteX7" fmla="*/ 5231163 w 6501384"/>
              <a:gd name="connsiteY7" fmla="*/ 2249027 h 2642616"/>
              <a:gd name="connsiteX0" fmla="*/ 4340423 w 6492240"/>
              <a:gd name="connsiteY0" fmla="*/ 1967094 h 2633472"/>
              <a:gd name="connsiteX1" fmla="*/ 0 w 6492240"/>
              <a:gd name="connsiteY1" fmla="*/ 0 h 2633472"/>
              <a:gd name="connsiteX2" fmla="*/ 941832 w 6492240"/>
              <a:gd name="connsiteY2" fmla="*/ 2633472 h 2633472"/>
              <a:gd name="connsiteX3" fmla="*/ 6492240 w 6492240"/>
              <a:gd name="connsiteY3" fmla="*/ 2633472 h 2633472"/>
              <a:gd name="connsiteX4" fmla="*/ 6483096 w 6492240"/>
              <a:gd name="connsiteY4" fmla="*/ 2331720 h 2633472"/>
              <a:gd name="connsiteX5" fmla="*/ 6483095 w 6492240"/>
              <a:gd name="connsiteY5" fmla="*/ 2310455 h 2633472"/>
              <a:gd name="connsiteX6" fmla="*/ 5614912 w 6492240"/>
              <a:gd name="connsiteY6" fmla="*/ 2314354 h 2633472"/>
              <a:gd name="connsiteX7" fmla="*/ 5222019 w 6492240"/>
              <a:gd name="connsiteY7" fmla="*/ 2249027 h 2633472"/>
              <a:gd name="connsiteX0" fmla="*/ 4340423 w 6492240"/>
              <a:gd name="connsiteY0" fmla="*/ 1967094 h 2633472"/>
              <a:gd name="connsiteX1" fmla="*/ 0 w 6492240"/>
              <a:gd name="connsiteY1" fmla="*/ 0 h 2633472"/>
              <a:gd name="connsiteX2" fmla="*/ 987552 w 6492240"/>
              <a:gd name="connsiteY2" fmla="*/ 2633472 h 2633472"/>
              <a:gd name="connsiteX3" fmla="*/ 6492240 w 6492240"/>
              <a:gd name="connsiteY3" fmla="*/ 2633472 h 2633472"/>
              <a:gd name="connsiteX4" fmla="*/ 6483096 w 6492240"/>
              <a:gd name="connsiteY4" fmla="*/ 2331720 h 2633472"/>
              <a:gd name="connsiteX5" fmla="*/ 6483095 w 6492240"/>
              <a:gd name="connsiteY5" fmla="*/ 2310455 h 2633472"/>
              <a:gd name="connsiteX6" fmla="*/ 5614912 w 6492240"/>
              <a:gd name="connsiteY6" fmla="*/ 2314354 h 2633472"/>
              <a:gd name="connsiteX7" fmla="*/ 5222019 w 6492240"/>
              <a:gd name="connsiteY7" fmla="*/ 2249027 h 2633472"/>
              <a:gd name="connsiteX0" fmla="*/ 3352871 w 5504688"/>
              <a:gd name="connsiteY0" fmla="*/ 1528182 h 2194560"/>
              <a:gd name="connsiteX1" fmla="*/ 9144 w 5504688"/>
              <a:gd name="connsiteY1" fmla="*/ 0 h 2194560"/>
              <a:gd name="connsiteX2" fmla="*/ 0 w 5504688"/>
              <a:gd name="connsiteY2" fmla="*/ 2194560 h 2194560"/>
              <a:gd name="connsiteX3" fmla="*/ 5504688 w 5504688"/>
              <a:gd name="connsiteY3" fmla="*/ 2194560 h 2194560"/>
              <a:gd name="connsiteX4" fmla="*/ 5495544 w 5504688"/>
              <a:gd name="connsiteY4" fmla="*/ 1892808 h 2194560"/>
              <a:gd name="connsiteX5" fmla="*/ 5495543 w 5504688"/>
              <a:gd name="connsiteY5" fmla="*/ 1871543 h 2194560"/>
              <a:gd name="connsiteX6" fmla="*/ 4627360 w 5504688"/>
              <a:gd name="connsiteY6" fmla="*/ 1875442 h 2194560"/>
              <a:gd name="connsiteX7" fmla="*/ 4234467 w 5504688"/>
              <a:gd name="connsiteY7" fmla="*/ 1810115 h 2194560"/>
              <a:gd name="connsiteX0" fmla="*/ 3352871 w 5504688"/>
              <a:gd name="connsiteY0" fmla="*/ 1528182 h 2194560"/>
              <a:gd name="connsiteX1" fmla="*/ 9144 w 5504688"/>
              <a:gd name="connsiteY1" fmla="*/ 0 h 2194560"/>
              <a:gd name="connsiteX2" fmla="*/ 0 w 5504688"/>
              <a:gd name="connsiteY2" fmla="*/ 2194560 h 2194560"/>
              <a:gd name="connsiteX3" fmla="*/ 5504688 w 5504688"/>
              <a:gd name="connsiteY3" fmla="*/ 2194560 h 2194560"/>
              <a:gd name="connsiteX4" fmla="*/ 5495544 w 5504688"/>
              <a:gd name="connsiteY4" fmla="*/ 1892808 h 2194560"/>
              <a:gd name="connsiteX5" fmla="*/ 5495543 w 5504688"/>
              <a:gd name="connsiteY5" fmla="*/ 1871543 h 2194560"/>
              <a:gd name="connsiteX6" fmla="*/ 4627360 w 5504688"/>
              <a:gd name="connsiteY6" fmla="*/ 1875442 h 2194560"/>
              <a:gd name="connsiteX7" fmla="*/ 4234467 w 5504688"/>
              <a:gd name="connsiteY7" fmla="*/ 1810115 h 219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4688" h="2194560">
                <a:moveTo>
                  <a:pt x="3352871" y="1528182"/>
                </a:moveTo>
                <a:cubicBezTo>
                  <a:pt x="-161260" y="-86927"/>
                  <a:pt x="730528" y="290269"/>
                  <a:pt x="9144" y="0"/>
                </a:cubicBezTo>
                <a:lnTo>
                  <a:pt x="0" y="2194560"/>
                </a:lnTo>
                <a:lnTo>
                  <a:pt x="5504688" y="2194560"/>
                </a:lnTo>
                <a:cubicBezTo>
                  <a:pt x="5501640" y="2093976"/>
                  <a:pt x="5497068" y="1946644"/>
                  <a:pt x="5495544" y="1892808"/>
                </a:cubicBezTo>
                <a:cubicBezTo>
                  <a:pt x="5494020" y="1838972"/>
                  <a:pt x="5500269" y="1876268"/>
                  <a:pt x="5495543" y="1871543"/>
                </a:cubicBezTo>
                <a:cubicBezTo>
                  <a:pt x="5206149" y="1872843"/>
                  <a:pt x="4837539" y="1885680"/>
                  <a:pt x="4627360" y="1875442"/>
                </a:cubicBezTo>
                <a:cubicBezTo>
                  <a:pt x="4417181" y="1865204"/>
                  <a:pt x="4313450" y="1822439"/>
                  <a:pt x="4234467" y="1810115"/>
                </a:cubicBezTo>
              </a:path>
            </a:pathLst>
          </a:custGeom>
          <a:solidFill>
            <a:srgbClr val="00B0F0"/>
          </a:solidFill>
          <a:ln w="12700" cap="flat" cmpd="sng" algn="ctr">
            <a:solidFill>
              <a:srgbClr val="5B9BD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94" name="台形 63"/>
          <p:cNvSpPr/>
          <p:nvPr/>
        </p:nvSpPr>
        <p:spPr>
          <a:xfrm rot="5400000">
            <a:off x="1894681" y="3708855"/>
            <a:ext cx="2206124" cy="2214673"/>
          </a:xfrm>
          <a:custGeom>
            <a:avLst/>
            <a:gdLst>
              <a:gd name="connsiteX0" fmla="*/ 0 w 2016224"/>
              <a:gd name="connsiteY0" fmla="*/ 2160232 h 2160232"/>
              <a:gd name="connsiteX1" fmla="*/ 504056 w 2016224"/>
              <a:gd name="connsiteY1" fmla="*/ 0 h 2160232"/>
              <a:gd name="connsiteX2" fmla="*/ 1512168 w 2016224"/>
              <a:gd name="connsiteY2" fmla="*/ 0 h 2160232"/>
              <a:gd name="connsiteX3" fmla="*/ 2016224 w 2016224"/>
              <a:gd name="connsiteY3" fmla="*/ 2160232 h 2160232"/>
              <a:gd name="connsiteX4" fmla="*/ 0 w 2016224"/>
              <a:gd name="connsiteY4" fmla="*/ 2160232 h 2160232"/>
              <a:gd name="connsiteX0" fmla="*/ 0 w 2654178"/>
              <a:gd name="connsiteY0" fmla="*/ 2160232 h 2167321"/>
              <a:gd name="connsiteX1" fmla="*/ 504056 w 2654178"/>
              <a:gd name="connsiteY1" fmla="*/ 0 h 2167321"/>
              <a:gd name="connsiteX2" fmla="*/ 1512168 w 2654178"/>
              <a:gd name="connsiteY2" fmla="*/ 0 h 2167321"/>
              <a:gd name="connsiteX3" fmla="*/ 2654178 w 2654178"/>
              <a:gd name="connsiteY3" fmla="*/ 2167321 h 2167321"/>
              <a:gd name="connsiteX4" fmla="*/ 0 w 2654178"/>
              <a:gd name="connsiteY4" fmla="*/ 2160232 h 2167321"/>
              <a:gd name="connsiteX0" fmla="*/ 0 w 2654178"/>
              <a:gd name="connsiteY0" fmla="*/ 3195136 h 3202225"/>
              <a:gd name="connsiteX1" fmla="*/ 504056 w 2654178"/>
              <a:gd name="connsiteY1" fmla="*/ 1034904 h 3202225"/>
              <a:gd name="connsiteX2" fmla="*/ 2653399 w 2654178"/>
              <a:gd name="connsiteY2" fmla="*/ 0 h 3202225"/>
              <a:gd name="connsiteX3" fmla="*/ 2654178 w 2654178"/>
              <a:gd name="connsiteY3" fmla="*/ 3202225 h 3202225"/>
              <a:gd name="connsiteX4" fmla="*/ 0 w 2654178"/>
              <a:gd name="connsiteY4" fmla="*/ 3195136 h 3202225"/>
              <a:gd name="connsiteX0" fmla="*/ 0 w 2654178"/>
              <a:gd name="connsiteY0" fmla="*/ 3195136 h 3202225"/>
              <a:gd name="connsiteX1" fmla="*/ 1468077 w 2654178"/>
              <a:gd name="connsiteY1" fmla="*/ 1 h 3202225"/>
              <a:gd name="connsiteX2" fmla="*/ 2653399 w 2654178"/>
              <a:gd name="connsiteY2" fmla="*/ 0 h 3202225"/>
              <a:gd name="connsiteX3" fmla="*/ 2654178 w 2654178"/>
              <a:gd name="connsiteY3" fmla="*/ 3202225 h 3202225"/>
              <a:gd name="connsiteX4" fmla="*/ 0 w 2654178"/>
              <a:gd name="connsiteY4" fmla="*/ 3195136 h 3202225"/>
              <a:gd name="connsiteX0" fmla="*/ 0 w 2654180"/>
              <a:gd name="connsiteY0" fmla="*/ 3195136 h 3195136"/>
              <a:gd name="connsiteX1" fmla="*/ 1468077 w 2654180"/>
              <a:gd name="connsiteY1" fmla="*/ 1 h 3195136"/>
              <a:gd name="connsiteX2" fmla="*/ 2653399 w 2654180"/>
              <a:gd name="connsiteY2" fmla="*/ 0 h 3195136"/>
              <a:gd name="connsiteX3" fmla="*/ 2654180 w 2654180"/>
              <a:gd name="connsiteY3" fmla="*/ 2251249 h 3195136"/>
              <a:gd name="connsiteX4" fmla="*/ 0 w 2654180"/>
              <a:gd name="connsiteY4" fmla="*/ 3195136 h 3195136"/>
              <a:gd name="connsiteX0" fmla="*/ 0 w 2206124"/>
              <a:gd name="connsiteY0" fmla="*/ 2189296 h 2251249"/>
              <a:gd name="connsiteX1" fmla="*/ 1020021 w 2206124"/>
              <a:gd name="connsiteY1" fmla="*/ 1 h 2251249"/>
              <a:gd name="connsiteX2" fmla="*/ 2205343 w 2206124"/>
              <a:gd name="connsiteY2" fmla="*/ 0 h 2251249"/>
              <a:gd name="connsiteX3" fmla="*/ 2206124 w 2206124"/>
              <a:gd name="connsiteY3" fmla="*/ 2251249 h 2251249"/>
              <a:gd name="connsiteX4" fmla="*/ 0 w 2206124"/>
              <a:gd name="connsiteY4" fmla="*/ 2189296 h 2251249"/>
              <a:gd name="connsiteX0" fmla="*/ 0 w 2206126"/>
              <a:gd name="connsiteY0" fmla="*/ 2189296 h 2214673"/>
              <a:gd name="connsiteX1" fmla="*/ 1020021 w 2206126"/>
              <a:gd name="connsiteY1" fmla="*/ 1 h 2214673"/>
              <a:gd name="connsiteX2" fmla="*/ 2205343 w 2206126"/>
              <a:gd name="connsiteY2" fmla="*/ 0 h 2214673"/>
              <a:gd name="connsiteX3" fmla="*/ 2206126 w 2206126"/>
              <a:gd name="connsiteY3" fmla="*/ 2214673 h 2214673"/>
              <a:gd name="connsiteX4" fmla="*/ 0 w 2206126"/>
              <a:gd name="connsiteY4" fmla="*/ 2189296 h 2214673"/>
              <a:gd name="connsiteX0" fmla="*/ 0 w 2206124"/>
              <a:gd name="connsiteY0" fmla="*/ 2198440 h 2214673"/>
              <a:gd name="connsiteX1" fmla="*/ 1020019 w 2206124"/>
              <a:gd name="connsiteY1" fmla="*/ 1 h 2214673"/>
              <a:gd name="connsiteX2" fmla="*/ 2205341 w 2206124"/>
              <a:gd name="connsiteY2" fmla="*/ 0 h 2214673"/>
              <a:gd name="connsiteX3" fmla="*/ 2206124 w 2206124"/>
              <a:gd name="connsiteY3" fmla="*/ 2214673 h 2214673"/>
              <a:gd name="connsiteX4" fmla="*/ 0 w 2206124"/>
              <a:gd name="connsiteY4" fmla="*/ 2198440 h 2214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6124" h="2214673">
                <a:moveTo>
                  <a:pt x="0" y="2198440"/>
                </a:moveTo>
                <a:lnTo>
                  <a:pt x="1020019" y="1"/>
                </a:lnTo>
                <a:lnTo>
                  <a:pt x="2205341" y="0"/>
                </a:lnTo>
                <a:cubicBezTo>
                  <a:pt x="2205601" y="1067408"/>
                  <a:pt x="2205864" y="1147265"/>
                  <a:pt x="2206124" y="2214673"/>
                </a:cubicBezTo>
                <a:lnTo>
                  <a:pt x="0" y="2198440"/>
                </a:lnTo>
                <a:close/>
              </a:path>
            </a:pathLst>
          </a:custGeom>
          <a:solidFill>
            <a:srgbClr val="99D9EA"/>
          </a:solidFill>
          <a:ln w="12700" cap="flat" cmpd="sng" algn="ctr">
            <a:solidFill>
              <a:srgbClr val="5B9BD5">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cxnSp>
        <p:nvCxnSpPr>
          <p:cNvPr id="95" name="直線コネクタ 94"/>
          <p:cNvCxnSpPr/>
          <p:nvPr/>
        </p:nvCxnSpPr>
        <p:spPr>
          <a:xfrm>
            <a:off x="895957" y="2761348"/>
            <a:ext cx="0" cy="4464496"/>
          </a:xfrm>
          <a:prstGeom prst="line">
            <a:avLst/>
          </a:prstGeom>
          <a:noFill/>
          <a:ln w="12700" cap="flat" cmpd="sng" algn="ctr">
            <a:solidFill>
              <a:sysClr val="windowText" lastClr="000000"/>
            </a:solidFill>
            <a:prstDash val="solid"/>
            <a:miter lim="800000"/>
            <a:headEnd type="triangle" w="med" len="med"/>
            <a:tailEnd type="none" w="med" len="med"/>
          </a:ln>
          <a:effectLst/>
        </p:spPr>
      </p:cxnSp>
      <p:cxnSp>
        <p:nvCxnSpPr>
          <p:cNvPr id="96" name="直線コネクタ 95"/>
          <p:cNvCxnSpPr/>
          <p:nvPr/>
        </p:nvCxnSpPr>
        <p:spPr>
          <a:xfrm>
            <a:off x="895956" y="5914924"/>
            <a:ext cx="6912768" cy="0"/>
          </a:xfrm>
          <a:prstGeom prst="line">
            <a:avLst/>
          </a:prstGeom>
          <a:noFill/>
          <a:ln w="12700" cap="flat" cmpd="sng" algn="ctr">
            <a:solidFill>
              <a:sysClr val="windowText" lastClr="000000"/>
            </a:solidFill>
            <a:prstDash val="solid"/>
            <a:miter lim="800000"/>
            <a:headEnd type="none" w="med" len="med"/>
            <a:tailEnd type="triangle" w="med" len="med"/>
          </a:ln>
          <a:effectLst/>
        </p:spPr>
      </p:cxnSp>
      <p:cxnSp>
        <p:nvCxnSpPr>
          <p:cNvPr id="97" name="直線矢印コネクタ 96"/>
          <p:cNvCxnSpPr/>
          <p:nvPr/>
        </p:nvCxnSpPr>
        <p:spPr>
          <a:xfrm rot="16200000">
            <a:off x="1939956" y="2125061"/>
            <a:ext cx="0" cy="2088000"/>
          </a:xfrm>
          <a:prstGeom prst="straightConnector1">
            <a:avLst/>
          </a:prstGeom>
          <a:noFill/>
          <a:ln w="12700" cap="flat" cmpd="sng" algn="ctr">
            <a:solidFill>
              <a:sysClr val="windowText" lastClr="000000"/>
            </a:solidFill>
            <a:prstDash val="solid"/>
            <a:miter lim="800000"/>
            <a:headEnd type="triangle"/>
            <a:tailEnd type="triangle"/>
          </a:ln>
          <a:effectLst/>
        </p:spPr>
      </p:cxnSp>
      <p:sp>
        <p:nvSpPr>
          <p:cNvPr id="98" name="テキスト ボックス 97"/>
          <p:cNvSpPr txBox="1"/>
          <p:nvPr/>
        </p:nvSpPr>
        <p:spPr>
          <a:xfrm>
            <a:off x="161925" y="5897991"/>
            <a:ext cx="800219" cy="338554"/>
          </a:xfrm>
          <a:prstGeom prst="rect">
            <a:avLst/>
          </a:prstGeom>
          <a:noFill/>
        </p:spPr>
        <p:txBody>
          <a:bodyPr wrap="none" rtlCol="0">
            <a:spAutoFit/>
          </a:bodyPr>
          <a:lstStyle/>
          <a:p>
            <a:r>
              <a:rPr lang="ja-JP" altLang="en-US" sz="1600" dirty="0">
                <a:solidFill>
                  <a:prstClr val="black"/>
                </a:solidFill>
                <a:cs typeface="Meiryo UI" panose="020B0604030504040204" pitchFamily="50" charset="-128"/>
              </a:rPr>
              <a:t>申請時</a:t>
            </a:r>
          </a:p>
        </p:txBody>
      </p:sp>
      <p:sp>
        <p:nvSpPr>
          <p:cNvPr id="99" name="テキスト ボックス 98"/>
          <p:cNvSpPr txBox="1"/>
          <p:nvPr/>
        </p:nvSpPr>
        <p:spPr>
          <a:xfrm>
            <a:off x="3666290" y="5897991"/>
            <a:ext cx="851515" cy="338554"/>
          </a:xfrm>
          <a:prstGeom prst="rect">
            <a:avLst/>
          </a:prstGeom>
          <a:noFill/>
        </p:spPr>
        <p:txBody>
          <a:bodyPr wrap="none" rtlCol="0">
            <a:spAutoFit/>
          </a:bodyPr>
          <a:lstStyle/>
          <a:p>
            <a:r>
              <a:rPr lang="en-US" altLang="ja-JP" sz="1600" dirty="0">
                <a:solidFill>
                  <a:prstClr val="black"/>
                </a:solidFill>
                <a:cs typeface="Meiryo UI" panose="020B0604030504040204" pitchFamily="50" charset="-128"/>
              </a:rPr>
              <a:t>10</a:t>
            </a:r>
            <a:r>
              <a:rPr lang="ja-JP" altLang="en-US" sz="1600" dirty="0">
                <a:solidFill>
                  <a:prstClr val="black"/>
                </a:solidFill>
                <a:cs typeface="Meiryo UI" panose="020B0604030504040204" pitchFamily="50" charset="-128"/>
              </a:rPr>
              <a:t>年先</a:t>
            </a:r>
          </a:p>
        </p:txBody>
      </p:sp>
      <p:sp>
        <p:nvSpPr>
          <p:cNvPr id="100" name="テキスト ボックス 99"/>
          <p:cNvSpPr txBox="1"/>
          <p:nvPr/>
        </p:nvSpPr>
        <p:spPr>
          <a:xfrm>
            <a:off x="929327" y="2641328"/>
            <a:ext cx="1766830" cy="307777"/>
          </a:xfrm>
          <a:prstGeom prst="rect">
            <a:avLst/>
          </a:prstGeom>
          <a:noFill/>
        </p:spPr>
        <p:txBody>
          <a:bodyPr wrap="none" rtlCol="0">
            <a:spAutoFit/>
          </a:bodyPr>
          <a:lstStyle/>
          <a:p>
            <a:r>
              <a:rPr lang="ja-JP" altLang="en-US" sz="1400" dirty="0">
                <a:solidFill>
                  <a:prstClr val="black"/>
                </a:solidFill>
                <a:cs typeface="Meiryo UI" panose="020B0604030504040204" pitchFamily="50" charset="-128"/>
              </a:rPr>
              <a:t>温室効果ガス排出量</a:t>
            </a:r>
          </a:p>
        </p:txBody>
      </p:sp>
      <p:sp>
        <p:nvSpPr>
          <p:cNvPr id="101" name="テキスト ボックス 100"/>
          <p:cNvSpPr txBox="1"/>
          <p:nvPr/>
        </p:nvSpPr>
        <p:spPr>
          <a:xfrm>
            <a:off x="7847487" y="5759491"/>
            <a:ext cx="364202" cy="307777"/>
          </a:xfrm>
          <a:prstGeom prst="rect">
            <a:avLst/>
          </a:prstGeom>
          <a:noFill/>
        </p:spPr>
        <p:txBody>
          <a:bodyPr wrap="none" rtlCol="0">
            <a:spAutoFit/>
          </a:bodyPr>
          <a:lstStyle/>
          <a:p>
            <a:r>
              <a:rPr lang="ja-JP" altLang="en-US" sz="1400" dirty="0">
                <a:solidFill>
                  <a:prstClr val="black"/>
                </a:solidFill>
                <a:cs typeface="Meiryo UI" panose="020B0604030504040204" pitchFamily="50" charset="-128"/>
              </a:rPr>
              <a:t>年</a:t>
            </a:r>
          </a:p>
        </p:txBody>
      </p:sp>
      <p:cxnSp>
        <p:nvCxnSpPr>
          <p:cNvPr id="102" name="直線コネクタ 101"/>
          <p:cNvCxnSpPr/>
          <p:nvPr/>
        </p:nvCxnSpPr>
        <p:spPr>
          <a:xfrm>
            <a:off x="1904069" y="3711628"/>
            <a:ext cx="0" cy="2196000"/>
          </a:xfrm>
          <a:prstGeom prst="line">
            <a:avLst/>
          </a:prstGeom>
          <a:noFill/>
          <a:ln w="19050" cap="flat" cmpd="sng" algn="ctr">
            <a:solidFill>
              <a:sysClr val="windowText" lastClr="000000"/>
            </a:solidFill>
            <a:prstDash val="solid"/>
            <a:miter lim="800000"/>
          </a:ln>
          <a:effectLst/>
        </p:spPr>
      </p:cxnSp>
      <p:sp>
        <p:nvSpPr>
          <p:cNvPr id="103" name="テキスト ボックス 102"/>
          <p:cNvSpPr txBox="1"/>
          <p:nvPr/>
        </p:nvSpPr>
        <p:spPr>
          <a:xfrm>
            <a:off x="1577154" y="5897991"/>
            <a:ext cx="723275" cy="338554"/>
          </a:xfrm>
          <a:prstGeom prst="rect">
            <a:avLst/>
          </a:prstGeom>
          <a:noFill/>
        </p:spPr>
        <p:txBody>
          <a:bodyPr wrap="none" rtlCol="0">
            <a:spAutoFit/>
          </a:bodyPr>
          <a:lstStyle/>
          <a:p>
            <a:r>
              <a:rPr lang="en-US" altLang="ja-JP" sz="1600" dirty="0">
                <a:solidFill>
                  <a:prstClr val="black"/>
                </a:solidFill>
                <a:cs typeface="Meiryo UI" panose="020B0604030504040204" pitchFamily="50" charset="-128"/>
              </a:rPr>
              <a:t>5</a:t>
            </a:r>
            <a:r>
              <a:rPr lang="ja-JP" altLang="en-US" sz="1600" dirty="0">
                <a:solidFill>
                  <a:prstClr val="black"/>
                </a:solidFill>
                <a:cs typeface="Meiryo UI" panose="020B0604030504040204" pitchFamily="50" charset="-128"/>
              </a:rPr>
              <a:t>年先</a:t>
            </a:r>
          </a:p>
        </p:txBody>
      </p:sp>
      <p:cxnSp>
        <p:nvCxnSpPr>
          <p:cNvPr id="104" name="直線コネクタ 103"/>
          <p:cNvCxnSpPr/>
          <p:nvPr/>
        </p:nvCxnSpPr>
        <p:spPr>
          <a:xfrm>
            <a:off x="4100313" y="4734604"/>
            <a:ext cx="0" cy="1188000"/>
          </a:xfrm>
          <a:prstGeom prst="line">
            <a:avLst/>
          </a:prstGeom>
          <a:noFill/>
          <a:ln w="19050" cap="flat" cmpd="sng" algn="ctr">
            <a:solidFill>
              <a:sysClr val="windowText" lastClr="000000"/>
            </a:solidFill>
            <a:prstDash val="solid"/>
            <a:miter lim="800000"/>
          </a:ln>
          <a:effectLst/>
        </p:spPr>
      </p:cxnSp>
      <p:sp>
        <p:nvSpPr>
          <p:cNvPr id="105" name="フリーフォーム 104"/>
          <p:cNvSpPr/>
          <p:nvPr/>
        </p:nvSpPr>
        <p:spPr>
          <a:xfrm>
            <a:off x="4092048" y="4721079"/>
            <a:ext cx="3322190" cy="889299"/>
          </a:xfrm>
          <a:custGeom>
            <a:avLst/>
            <a:gdLst>
              <a:gd name="connsiteX0" fmla="*/ 0 w 3008376"/>
              <a:gd name="connsiteY0" fmla="*/ 0 h 1664208"/>
              <a:gd name="connsiteX1" fmla="*/ 1481328 w 3008376"/>
              <a:gd name="connsiteY1" fmla="*/ 877824 h 1664208"/>
              <a:gd name="connsiteX2" fmla="*/ 3008376 w 3008376"/>
              <a:gd name="connsiteY2" fmla="*/ 1664208 h 1664208"/>
              <a:gd name="connsiteX0" fmla="*/ 0 w 3008376"/>
              <a:gd name="connsiteY0" fmla="*/ 0 h 1664208"/>
              <a:gd name="connsiteX1" fmla="*/ 2633472 w 3008376"/>
              <a:gd name="connsiteY1" fmla="*/ 1554480 h 1664208"/>
              <a:gd name="connsiteX2" fmla="*/ 3008376 w 3008376"/>
              <a:gd name="connsiteY2" fmla="*/ 1664208 h 1664208"/>
              <a:gd name="connsiteX0" fmla="*/ 0 w 3524991"/>
              <a:gd name="connsiteY0" fmla="*/ 0 h 1767769"/>
              <a:gd name="connsiteX1" fmla="*/ 2633472 w 3524991"/>
              <a:gd name="connsiteY1" fmla="*/ 1554480 h 1767769"/>
              <a:gd name="connsiteX2" fmla="*/ 3520440 w 3524991"/>
              <a:gd name="connsiteY2" fmla="*/ 1764792 h 1767769"/>
              <a:gd name="connsiteX3" fmla="*/ 3008376 w 3524991"/>
              <a:gd name="connsiteY3" fmla="*/ 1664208 h 1767769"/>
              <a:gd name="connsiteX0" fmla="*/ 0 w 3679553"/>
              <a:gd name="connsiteY0" fmla="*/ 0 h 1708390"/>
              <a:gd name="connsiteX1" fmla="*/ 2633472 w 3679553"/>
              <a:gd name="connsiteY1" fmla="*/ 1554480 h 1708390"/>
              <a:gd name="connsiteX2" fmla="*/ 3675888 w 3679553"/>
              <a:gd name="connsiteY2" fmla="*/ 1664208 h 1708390"/>
              <a:gd name="connsiteX3" fmla="*/ 3008376 w 3679553"/>
              <a:gd name="connsiteY3" fmla="*/ 1664208 h 1708390"/>
              <a:gd name="connsiteX0" fmla="*/ 0 w 4517136"/>
              <a:gd name="connsiteY0" fmla="*/ 0 h 1773936"/>
              <a:gd name="connsiteX1" fmla="*/ 2633472 w 4517136"/>
              <a:gd name="connsiteY1" fmla="*/ 1554480 h 1773936"/>
              <a:gd name="connsiteX2" fmla="*/ 3675888 w 4517136"/>
              <a:gd name="connsiteY2" fmla="*/ 1664208 h 1773936"/>
              <a:gd name="connsiteX3" fmla="*/ 4517136 w 4517136"/>
              <a:gd name="connsiteY3" fmla="*/ 1773936 h 1773936"/>
              <a:gd name="connsiteX0" fmla="*/ 0 w 4517136"/>
              <a:gd name="connsiteY0" fmla="*/ 0 h 1773936"/>
              <a:gd name="connsiteX1" fmla="*/ 2633472 w 4517136"/>
              <a:gd name="connsiteY1" fmla="*/ 1554480 h 1773936"/>
              <a:gd name="connsiteX2" fmla="*/ 3721608 w 4517136"/>
              <a:gd name="connsiteY2" fmla="*/ 1719072 h 1773936"/>
              <a:gd name="connsiteX3" fmla="*/ 4517136 w 4517136"/>
              <a:gd name="connsiteY3" fmla="*/ 1773936 h 1773936"/>
              <a:gd name="connsiteX0" fmla="*/ 0 w 4517136"/>
              <a:gd name="connsiteY0" fmla="*/ 0 h 1773936"/>
              <a:gd name="connsiteX1" fmla="*/ 2633472 w 4517136"/>
              <a:gd name="connsiteY1" fmla="*/ 1554480 h 1773936"/>
              <a:gd name="connsiteX2" fmla="*/ 3712464 w 4517136"/>
              <a:gd name="connsiteY2" fmla="*/ 1737360 h 1773936"/>
              <a:gd name="connsiteX3" fmla="*/ 4517136 w 4517136"/>
              <a:gd name="connsiteY3" fmla="*/ 1773936 h 1773936"/>
              <a:gd name="connsiteX0" fmla="*/ 0 w 4517136"/>
              <a:gd name="connsiteY0" fmla="*/ 0 h 1779215"/>
              <a:gd name="connsiteX1" fmla="*/ 2633472 w 4517136"/>
              <a:gd name="connsiteY1" fmla="*/ 1554480 h 1779215"/>
              <a:gd name="connsiteX2" fmla="*/ 3758184 w 4517136"/>
              <a:gd name="connsiteY2" fmla="*/ 1773936 h 1779215"/>
              <a:gd name="connsiteX3" fmla="*/ 4517136 w 4517136"/>
              <a:gd name="connsiteY3" fmla="*/ 1773936 h 1779215"/>
              <a:gd name="connsiteX0" fmla="*/ 0 w 4517136"/>
              <a:gd name="connsiteY0" fmla="*/ 0 h 2276856"/>
              <a:gd name="connsiteX1" fmla="*/ 2633472 w 4517136"/>
              <a:gd name="connsiteY1" fmla="*/ 1554480 h 2276856"/>
              <a:gd name="connsiteX2" fmla="*/ 3758184 w 4517136"/>
              <a:gd name="connsiteY2" fmla="*/ 1773936 h 2276856"/>
              <a:gd name="connsiteX3" fmla="*/ 4187951 w 4517136"/>
              <a:gd name="connsiteY3" fmla="*/ 2276856 h 2276856"/>
              <a:gd name="connsiteX4" fmla="*/ 4517136 w 4517136"/>
              <a:gd name="connsiteY4" fmla="*/ 1773936 h 2276856"/>
              <a:gd name="connsiteX0" fmla="*/ 0 w 4187951"/>
              <a:gd name="connsiteY0" fmla="*/ 0 h 2276856"/>
              <a:gd name="connsiteX1" fmla="*/ 2633472 w 4187951"/>
              <a:gd name="connsiteY1" fmla="*/ 1554480 h 2276856"/>
              <a:gd name="connsiteX2" fmla="*/ 3758184 w 4187951"/>
              <a:gd name="connsiteY2" fmla="*/ 1773936 h 2276856"/>
              <a:gd name="connsiteX3" fmla="*/ 4187951 w 4187951"/>
              <a:gd name="connsiteY3" fmla="*/ 2276856 h 2276856"/>
              <a:gd name="connsiteX0" fmla="*/ 0 w 3758184"/>
              <a:gd name="connsiteY0" fmla="*/ 0 h 1773936"/>
              <a:gd name="connsiteX1" fmla="*/ 2633472 w 3758184"/>
              <a:gd name="connsiteY1" fmla="*/ 1554480 h 1773936"/>
              <a:gd name="connsiteX2" fmla="*/ 3758184 w 3758184"/>
              <a:gd name="connsiteY2" fmla="*/ 1773936 h 1773936"/>
              <a:gd name="connsiteX0" fmla="*/ 0 w 3766136"/>
              <a:gd name="connsiteY0" fmla="*/ 0 h 1765985"/>
              <a:gd name="connsiteX1" fmla="*/ 2633472 w 3766136"/>
              <a:gd name="connsiteY1" fmla="*/ 1554480 h 1765985"/>
              <a:gd name="connsiteX2" fmla="*/ 3766136 w 3766136"/>
              <a:gd name="connsiteY2" fmla="*/ 1765985 h 1765985"/>
              <a:gd name="connsiteX0" fmla="*/ 0 w 3766136"/>
              <a:gd name="connsiteY0" fmla="*/ 0 h 1770430"/>
              <a:gd name="connsiteX1" fmla="*/ 2633472 w 3766136"/>
              <a:gd name="connsiteY1" fmla="*/ 1554480 h 1770430"/>
              <a:gd name="connsiteX2" fmla="*/ 3766136 w 3766136"/>
              <a:gd name="connsiteY2" fmla="*/ 1765985 h 1770430"/>
              <a:gd name="connsiteX0" fmla="*/ 0 w 3382088"/>
              <a:gd name="connsiteY0" fmla="*/ 0 h 1570772"/>
              <a:gd name="connsiteX1" fmla="*/ 2633472 w 3382088"/>
              <a:gd name="connsiteY1" fmla="*/ 1554480 h 1570772"/>
              <a:gd name="connsiteX2" fmla="*/ 3382088 w 3382088"/>
              <a:gd name="connsiteY2" fmla="*/ 860729 h 1570772"/>
              <a:gd name="connsiteX0" fmla="*/ 0 w 3382088"/>
              <a:gd name="connsiteY0" fmla="*/ 0 h 860729"/>
              <a:gd name="connsiteX1" fmla="*/ 1655064 w 3382088"/>
              <a:gd name="connsiteY1" fmla="*/ 713232 h 860729"/>
              <a:gd name="connsiteX2" fmla="*/ 3382088 w 3382088"/>
              <a:gd name="connsiteY2" fmla="*/ 860729 h 860729"/>
              <a:gd name="connsiteX0" fmla="*/ 0 w 3382088"/>
              <a:gd name="connsiteY0" fmla="*/ 0 h 863471"/>
              <a:gd name="connsiteX1" fmla="*/ 1847088 w 3382088"/>
              <a:gd name="connsiteY1" fmla="*/ 768096 h 863471"/>
              <a:gd name="connsiteX2" fmla="*/ 3382088 w 3382088"/>
              <a:gd name="connsiteY2" fmla="*/ 860729 h 863471"/>
              <a:gd name="connsiteX0" fmla="*/ 0 w 3382088"/>
              <a:gd name="connsiteY0" fmla="*/ 0 h 860729"/>
              <a:gd name="connsiteX1" fmla="*/ 1828800 w 3382088"/>
              <a:gd name="connsiteY1" fmla="*/ 731520 h 860729"/>
              <a:gd name="connsiteX2" fmla="*/ 3382088 w 3382088"/>
              <a:gd name="connsiteY2" fmla="*/ 860729 h 860729"/>
              <a:gd name="connsiteX0" fmla="*/ 0 w 3382088"/>
              <a:gd name="connsiteY0" fmla="*/ 0 h 860729"/>
              <a:gd name="connsiteX1" fmla="*/ 1828800 w 3382088"/>
              <a:gd name="connsiteY1" fmla="*/ 731520 h 860729"/>
              <a:gd name="connsiteX2" fmla="*/ 3382088 w 3382088"/>
              <a:gd name="connsiteY2" fmla="*/ 860729 h 860729"/>
              <a:gd name="connsiteX0" fmla="*/ 0 w 3382088"/>
              <a:gd name="connsiteY0" fmla="*/ 0 h 860729"/>
              <a:gd name="connsiteX1" fmla="*/ 2029968 w 3382088"/>
              <a:gd name="connsiteY1" fmla="*/ 749808 h 860729"/>
              <a:gd name="connsiteX2" fmla="*/ 3382088 w 3382088"/>
              <a:gd name="connsiteY2" fmla="*/ 860729 h 860729"/>
              <a:gd name="connsiteX0" fmla="*/ 0 w 3382088"/>
              <a:gd name="connsiteY0" fmla="*/ 0 h 860729"/>
              <a:gd name="connsiteX1" fmla="*/ 2029968 w 3382088"/>
              <a:gd name="connsiteY1" fmla="*/ 749808 h 860729"/>
              <a:gd name="connsiteX2" fmla="*/ 3382088 w 3382088"/>
              <a:gd name="connsiteY2" fmla="*/ 860729 h 860729"/>
              <a:gd name="connsiteX0" fmla="*/ 0 w 3391232"/>
              <a:gd name="connsiteY0" fmla="*/ 0 h 851585"/>
              <a:gd name="connsiteX1" fmla="*/ 2039112 w 3391232"/>
              <a:gd name="connsiteY1" fmla="*/ 740664 h 851585"/>
              <a:gd name="connsiteX2" fmla="*/ 3391232 w 3391232"/>
              <a:gd name="connsiteY2" fmla="*/ 851585 h 851585"/>
              <a:gd name="connsiteX0" fmla="*/ 0 w 3318080"/>
              <a:gd name="connsiteY0" fmla="*/ 0 h 815009"/>
              <a:gd name="connsiteX1" fmla="*/ 1965960 w 3318080"/>
              <a:gd name="connsiteY1" fmla="*/ 704088 h 815009"/>
              <a:gd name="connsiteX2" fmla="*/ 3318080 w 3318080"/>
              <a:gd name="connsiteY2" fmla="*/ 815009 h 815009"/>
              <a:gd name="connsiteX0" fmla="*/ 0 w 3336368"/>
              <a:gd name="connsiteY0" fmla="*/ 0 h 824153"/>
              <a:gd name="connsiteX1" fmla="*/ 1984248 w 3336368"/>
              <a:gd name="connsiteY1" fmla="*/ 713232 h 824153"/>
              <a:gd name="connsiteX2" fmla="*/ 3336368 w 3336368"/>
              <a:gd name="connsiteY2" fmla="*/ 824153 h 824153"/>
              <a:gd name="connsiteX0" fmla="*/ 0 w 3336368"/>
              <a:gd name="connsiteY0" fmla="*/ 0 h 824153"/>
              <a:gd name="connsiteX1" fmla="*/ 1984248 w 3336368"/>
              <a:gd name="connsiteY1" fmla="*/ 713232 h 824153"/>
              <a:gd name="connsiteX2" fmla="*/ 3336368 w 3336368"/>
              <a:gd name="connsiteY2" fmla="*/ 824153 h 824153"/>
              <a:gd name="connsiteX0" fmla="*/ 0 w 3322191"/>
              <a:gd name="connsiteY0" fmla="*/ 0 h 937567"/>
              <a:gd name="connsiteX1" fmla="*/ 1970071 w 3322191"/>
              <a:gd name="connsiteY1" fmla="*/ 826646 h 937567"/>
              <a:gd name="connsiteX2" fmla="*/ 3322191 w 3322191"/>
              <a:gd name="connsiteY2" fmla="*/ 937567 h 937567"/>
              <a:gd name="connsiteX0" fmla="*/ 0 w 3300926"/>
              <a:gd name="connsiteY0" fmla="*/ 0 h 916302"/>
              <a:gd name="connsiteX1" fmla="*/ 1948806 w 3300926"/>
              <a:gd name="connsiteY1" fmla="*/ 805381 h 916302"/>
              <a:gd name="connsiteX2" fmla="*/ 3300926 w 3300926"/>
              <a:gd name="connsiteY2" fmla="*/ 916302 h 916302"/>
              <a:gd name="connsiteX0" fmla="*/ 0 w 3322191"/>
              <a:gd name="connsiteY0" fmla="*/ 0 h 923391"/>
              <a:gd name="connsiteX1" fmla="*/ 1970071 w 3322191"/>
              <a:gd name="connsiteY1" fmla="*/ 812470 h 923391"/>
              <a:gd name="connsiteX2" fmla="*/ 3322191 w 3322191"/>
              <a:gd name="connsiteY2" fmla="*/ 923391 h 923391"/>
              <a:gd name="connsiteX0" fmla="*/ 0 w 3315102"/>
              <a:gd name="connsiteY0" fmla="*/ 0 h 909214"/>
              <a:gd name="connsiteX1" fmla="*/ 1962982 w 3315102"/>
              <a:gd name="connsiteY1" fmla="*/ 798293 h 909214"/>
              <a:gd name="connsiteX2" fmla="*/ 3315102 w 3315102"/>
              <a:gd name="connsiteY2" fmla="*/ 909214 h 909214"/>
              <a:gd name="connsiteX0" fmla="*/ 0 w 3322190"/>
              <a:gd name="connsiteY0" fmla="*/ 0 h 889299"/>
              <a:gd name="connsiteX1" fmla="*/ 1962982 w 3322190"/>
              <a:gd name="connsiteY1" fmla="*/ 798293 h 889299"/>
              <a:gd name="connsiteX2" fmla="*/ 3322190 w 3322190"/>
              <a:gd name="connsiteY2" fmla="*/ 880860 h 889299"/>
            </a:gdLst>
            <a:ahLst/>
            <a:cxnLst>
              <a:cxn ang="0">
                <a:pos x="connsiteX0" y="connsiteY0"/>
              </a:cxn>
              <a:cxn ang="0">
                <a:pos x="connsiteX1" y="connsiteY1"/>
              </a:cxn>
              <a:cxn ang="0">
                <a:pos x="connsiteX2" y="connsiteY2"/>
              </a:cxn>
            </a:cxnLst>
            <a:rect l="l" t="t" r="r" b="b"/>
            <a:pathLst>
              <a:path w="3322190" h="889299">
                <a:moveTo>
                  <a:pt x="0" y="0"/>
                </a:moveTo>
                <a:cubicBezTo>
                  <a:pt x="535686" y="281940"/>
                  <a:pt x="1409284" y="651483"/>
                  <a:pt x="1962982" y="798293"/>
                </a:cubicBezTo>
                <a:cubicBezTo>
                  <a:pt x="2516680" y="945103"/>
                  <a:pt x="3026202" y="866614"/>
                  <a:pt x="3322190" y="880860"/>
                </a:cubicBezTo>
              </a:path>
            </a:pathLst>
          </a:custGeom>
          <a:noFill/>
          <a:ln w="1270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cxnSp>
        <p:nvCxnSpPr>
          <p:cNvPr id="106" name="直線コネクタ 105"/>
          <p:cNvCxnSpPr/>
          <p:nvPr/>
        </p:nvCxnSpPr>
        <p:spPr>
          <a:xfrm>
            <a:off x="895956" y="3265072"/>
            <a:ext cx="3204357" cy="1460857"/>
          </a:xfrm>
          <a:prstGeom prst="line">
            <a:avLst/>
          </a:prstGeom>
          <a:noFill/>
          <a:ln w="12700" cap="flat" cmpd="sng" algn="ctr">
            <a:solidFill>
              <a:sysClr val="windowText" lastClr="000000"/>
            </a:solidFill>
            <a:prstDash val="solid"/>
            <a:miter lim="800000"/>
          </a:ln>
          <a:effectLst/>
        </p:spPr>
      </p:cxnSp>
      <p:cxnSp>
        <p:nvCxnSpPr>
          <p:cNvPr id="107" name="直線コネクタ 106"/>
          <p:cNvCxnSpPr/>
          <p:nvPr/>
        </p:nvCxnSpPr>
        <p:spPr>
          <a:xfrm>
            <a:off x="7407149" y="5590924"/>
            <a:ext cx="0" cy="324000"/>
          </a:xfrm>
          <a:prstGeom prst="line">
            <a:avLst/>
          </a:prstGeom>
          <a:noFill/>
          <a:ln w="19050" cap="flat" cmpd="sng" algn="ctr">
            <a:solidFill>
              <a:sysClr val="windowText" lastClr="000000"/>
            </a:solidFill>
            <a:prstDash val="solid"/>
            <a:miter lim="800000"/>
          </a:ln>
          <a:effectLst/>
        </p:spPr>
      </p:cxnSp>
      <p:sp>
        <p:nvSpPr>
          <p:cNvPr id="108" name="テキスト ボックス 107"/>
          <p:cNvSpPr txBox="1"/>
          <p:nvPr/>
        </p:nvSpPr>
        <p:spPr>
          <a:xfrm>
            <a:off x="5496056" y="5494699"/>
            <a:ext cx="973343" cy="461665"/>
          </a:xfrm>
          <a:prstGeom prst="rect">
            <a:avLst/>
          </a:prstGeom>
          <a:noFill/>
        </p:spPr>
        <p:txBody>
          <a:bodyPr wrap="none" rtlCol="0">
            <a:spAutoFit/>
          </a:bodyPr>
          <a:lstStyle/>
          <a:p>
            <a:pPr algn="ctr"/>
            <a:r>
              <a:rPr lang="en-US" altLang="ja-JP" sz="1200" dirty="0">
                <a:solidFill>
                  <a:prstClr val="black"/>
                </a:solidFill>
                <a:cs typeface="Meiryo UI" panose="020B0604030504040204" pitchFamily="50" charset="-128"/>
              </a:rPr>
              <a:t>Long-term</a:t>
            </a:r>
          </a:p>
          <a:p>
            <a:pPr algn="ctr"/>
            <a:r>
              <a:rPr lang="en-US" altLang="ja-JP" sz="1200" dirty="0">
                <a:solidFill>
                  <a:prstClr val="black"/>
                </a:solidFill>
                <a:cs typeface="Meiryo UI" panose="020B0604030504040204" pitchFamily="50" charset="-128"/>
              </a:rPr>
              <a:t>SBT</a:t>
            </a:r>
            <a:r>
              <a:rPr lang="ja-JP" altLang="en-US" sz="1200" dirty="0">
                <a:solidFill>
                  <a:prstClr val="black"/>
                </a:solidFill>
                <a:cs typeface="Meiryo UI" panose="020B0604030504040204" pitchFamily="50" charset="-128"/>
              </a:rPr>
              <a:t>目標年</a:t>
            </a:r>
          </a:p>
        </p:txBody>
      </p:sp>
      <p:cxnSp>
        <p:nvCxnSpPr>
          <p:cNvPr id="109" name="直線矢印コネクタ 108"/>
          <p:cNvCxnSpPr/>
          <p:nvPr/>
        </p:nvCxnSpPr>
        <p:spPr>
          <a:xfrm rot="16200000">
            <a:off x="3703956" y="179332"/>
            <a:ext cx="0" cy="5616000"/>
          </a:xfrm>
          <a:prstGeom prst="straightConnector1">
            <a:avLst/>
          </a:prstGeom>
          <a:noFill/>
          <a:ln w="12700" cap="flat" cmpd="sng" algn="ctr">
            <a:solidFill>
              <a:sysClr val="windowText" lastClr="000000"/>
            </a:solidFill>
            <a:prstDash val="solid"/>
            <a:miter lim="800000"/>
            <a:headEnd type="triangle"/>
            <a:tailEnd type="triangle"/>
          </a:ln>
          <a:effectLst/>
        </p:spPr>
      </p:cxnSp>
      <p:sp>
        <p:nvSpPr>
          <p:cNvPr id="110" name="テキスト ボックス 109"/>
          <p:cNvSpPr txBox="1"/>
          <p:nvPr/>
        </p:nvSpPr>
        <p:spPr>
          <a:xfrm>
            <a:off x="1197413" y="3168020"/>
            <a:ext cx="1498744" cy="307777"/>
          </a:xfrm>
          <a:prstGeom prst="rect">
            <a:avLst/>
          </a:prstGeom>
          <a:noFill/>
        </p:spPr>
        <p:txBody>
          <a:bodyPr wrap="none" rtlCol="0">
            <a:spAutoFit/>
          </a:bodyPr>
          <a:lstStyle/>
          <a:p>
            <a:r>
              <a:rPr lang="en-US" altLang="ja-JP" sz="1400" dirty="0">
                <a:solidFill>
                  <a:prstClr val="black"/>
                </a:solidFill>
                <a:cs typeface="Meiryo UI" panose="020B0604030504040204" pitchFamily="50" charset="-128"/>
              </a:rPr>
              <a:t>Near-term SBT</a:t>
            </a:r>
            <a:endParaRPr lang="ja-JP" altLang="en-US" sz="1400" dirty="0">
              <a:solidFill>
                <a:prstClr val="black"/>
              </a:solidFill>
              <a:cs typeface="Meiryo UI" panose="020B0604030504040204" pitchFamily="50" charset="-128"/>
            </a:endParaRPr>
          </a:p>
        </p:txBody>
      </p:sp>
      <p:sp>
        <p:nvSpPr>
          <p:cNvPr id="111" name="テキスト ボックス 110"/>
          <p:cNvSpPr txBox="1"/>
          <p:nvPr/>
        </p:nvSpPr>
        <p:spPr>
          <a:xfrm>
            <a:off x="3345330" y="2982541"/>
            <a:ext cx="1509965" cy="307777"/>
          </a:xfrm>
          <a:prstGeom prst="rect">
            <a:avLst/>
          </a:prstGeom>
          <a:noFill/>
        </p:spPr>
        <p:txBody>
          <a:bodyPr wrap="none" rtlCol="0">
            <a:spAutoFit/>
          </a:bodyPr>
          <a:lstStyle/>
          <a:p>
            <a:r>
              <a:rPr lang="en-US" altLang="ja-JP" sz="1400" dirty="0">
                <a:solidFill>
                  <a:prstClr val="black"/>
                </a:solidFill>
                <a:cs typeface="Meiryo UI" panose="020B0604030504040204" pitchFamily="50" charset="-128"/>
              </a:rPr>
              <a:t>Long-term SBT</a:t>
            </a:r>
            <a:endParaRPr lang="ja-JP" altLang="en-US" sz="1400" dirty="0">
              <a:solidFill>
                <a:prstClr val="black"/>
              </a:solidFill>
              <a:cs typeface="Meiryo UI" panose="020B0604030504040204" pitchFamily="50" charset="-128"/>
            </a:endParaRPr>
          </a:p>
        </p:txBody>
      </p:sp>
      <p:cxnSp>
        <p:nvCxnSpPr>
          <p:cNvPr id="112" name="直線コネクタ 111"/>
          <p:cNvCxnSpPr/>
          <p:nvPr/>
        </p:nvCxnSpPr>
        <p:spPr>
          <a:xfrm flipH="1">
            <a:off x="2983956" y="3168020"/>
            <a:ext cx="0" cy="972000"/>
          </a:xfrm>
          <a:prstGeom prst="line">
            <a:avLst/>
          </a:prstGeom>
          <a:noFill/>
          <a:ln w="12700" cap="flat" cmpd="sng" algn="ctr">
            <a:solidFill>
              <a:sysClr val="windowText" lastClr="000000"/>
            </a:solidFill>
            <a:prstDash val="dash"/>
            <a:miter lim="800000"/>
          </a:ln>
          <a:effectLst/>
        </p:spPr>
      </p:cxnSp>
      <p:cxnSp>
        <p:nvCxnSpPr>
          <p:cNvPr id="113" name="直線コネクタ 112"/>
          <p:cNvCxnSpPr/>
          <p:nvPr/>
        </p:nvCxnSpPr>
        <p:spPr>
          <a:xfrm flipH="1">
            <a:off x="6511956" y="3005707"/>
            <a:ext cx="0" cy="2592000"/>
          </a:xfrm>
          <a:prstGeom prst="line">
            <a:avLst/>
          </a:prstGeom>
          <a:noFill/>
          <a:ln w="12700" cap="flat" cmpd="sng" algn="ctr">
            <a:solidFill>
              <a:sysClr val="windowText" lastClr="000000"/>
            </a:solidFill>
            <a:prstDash val="dash"/>
            <a:miter lim="800000"/>
          </a:ln>
          <a:effectLst/>
        </p:spPr>
      </p:cxnSp>
      <p:sp>
        <p:nvSpPr>
          <p:cNvPr id="114" name="テキスト ボックス 14"/>
          <p:cNvSpPr txBox="1"/>
          <p:nvPr/>
        </p:nvSpPr>
        <p:spPr>
          <a:xfrm>
            <a:off x="5615959" y="3259995"/>
            <a:ext cx="1732590" cy="584775"/>
          </a:xfrm>
          <a:prstGeom prst="rect">
            <a:avLst/>
          </a:prstGeom>
          <a:solidFill>
            <a:schemeClr val="bg1"/>
          </a:solidFill>
          <a:ln>
            <a:noFill/>
          </a:ln>
        </p:spPr>
        <p:txBody>
          <a:bodyPr wrap="none" rtlCol="0">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en-US" altLang="ja-JP"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Near-term SBT</a:t>
            </a:r>
          </a:p>
          <a:p>
            <a:r>
              <a:rPr lang="en-US" altLang="ja-JP"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Long-term SBT</a:t>
            </a:r>
          </a:p>
        </p:txBody>
      </p:sp>
      <p:sp>
        <p:nvSpPr>
          <p:cNvPr id="115" name="正方形/長方形 114"/>
          <p:cNvSpPr/>
          <p:nvPr/>
        </p:nvSpPr>
        <p:spPr bwMode="auto">
          <a:xfrm>
            <a:off x="5606329" y="3266564"/>
            <a:ext cx="4702093" cy="576054"/>
          </a:xfrm>
          <a:prstGeom prst="rect">
            <a:avLst/>
          </a:prstGeom>
          <a:noFill/>
          <a:ln w="28575" cap="flat" cmpd="sng" algn="ctr">
            <a:solidFill>
              <a:srgbClr val="F79646"/>
            </a:solidFill>
            <a:prstDash val="solid"/>
            <a:round/>
            <a:headEnd type="none" w="med" len="med"/>
            <a:tailEnd type="none" w="med" len="med"/>
          </a:ln>
          <a:effectLst/>
        </p:spPr>
        <p:txBody>
          <a:bodyPr vert="horz" wrap="none" lIns="90000" tIns="46800" rIns="90000" bIns="46800" numCol="1" rtlCol="0" anchor="ctr"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pPr algn="ctr">
              <a:defRPr/>
            </a:pPr>
            <a:endParaRPr lang="ja-JP" altLang="en-US" sz="1400" dirty="0">
              <a:solidFill>
                <a:prstClr val="black"/>
              </a:solidFill>
              <a:latin typeface="Arial" charset="0"/>
              <a:ea typeface="HGPｺﾞｼｯｸM" pitchFamily="50" charset="-128"/>
            </a:endParaRPr>
          </a:p>
        </p:txBody>
      </p:sp>
      <p:sp>
        <p:nvSpPr>
          <p:cNvPr id="116" name="フローチャート: 処理 115"/>
          <p:cNvSpPr/>
          <p:nvPr/>
        </p:nvSpPr>
        <p:spPr>
          <a:xfrm>
            <a:off x="7140567" y="3257842"/>
            <a:ext cx="3167855" cy="584775"/>
          </a:xfrm>
          <a:prstGeom prst="flowChartProcess">
            <a:avLst/>
          </a:prstGeom>
          <a:noFill/>
          <a:ln w="25400" cap="flat" cmpd="sng" algn="ctr">
            <a:noFill/>
            <a:prstDash val="solid"/>
          </a:ln>
          <a:effectLst/>
        </p:spPr>
        <p:txBody>
          <a:bodyPr wrap="none" rtlCol="0" anchor="ctr">
            <a:spAutoFit/>
          </a:bodyPr>
          <a:lstStyle>
            <a:defPPr>
              <a:defRPr lang="ja-JP"/>
            </a:defPPr>
            <a:lvl1pPr algn="l" rtl="0" fontAlgn="base">
              <a:spcBef>
                <a:spcPct val="0"/>
              </a:spcBef>
              <a:spcAft>
                <a:spcPct val="0"/>
              </a:spcAft>
              <a:defRPr kumimoji="1" kern="1200">
                <a:solidFill>
                  <a:schemeClr val="dk1"/>
                </a:solidFill>
                <a:latin typeface="+mn-lt"/>
                <a:ea typeface="+mn-ea"/>
                <a:cs typeface="+mn-cs"/>
              </a:defRPr>
            </a:lvl1pPr>
            <a:lvl2pPr marL="456820" algn="l" rtl="0" fontAlgn="base">
              <a:spcBef>
                <a:spcPct val="0"/>
              </a:spcBef>
              <a:spcAft>
                <a:spcPct val="0"/>
              </a:spcAft>
              <a:defRPr kumimoji="1" kern="1200">
                <a:solidFill>
                  <a:schemeClr val="dk1"/>
                </a:solidFill>
                <a:latin typeface="+mn-lt"/>
                <a:ea typeface="+mn-ea"/>
                <a:cs typeface="+mn-cs"/>
              </a:defRPr>
            </a:lvl2pPr>
            <a:lvl3pPr marL="913643" algn="l" rtl="0" fontAlgn="base">
              <a:spcBef>
                <a:spcPct val="0"/>
              </a:spcBef>
              <a:spcAft>
                <a:spcPct val="0"/>
              </a:spcAft>
              <a:defRPr kumimoji="1" kern="1200">
                <a:solidFill>
                  <a:schemeClr val="dk1"/>
                </a:solidFill>
                <a:latin typeface="+mn-lt"/>
                <a:ea typeface="+mn-ea"/>
                <a:cs typeface="+mn-cs"/>
              </a:defRPr>
            </a:lvl3pPr>
            <a:lvl4pPr marL="1370463" algn="l" rtl="0" fontAlgn="base">
              <a:spcBef>
                <a:spcPct val="0"/>
              </a:spcBef>
              <a:spcAft>
                <a:spcPct val="0"/>
              </a:spcAft>
              <a:defRPr kumimoji="1" kern="1200">
                <a:solidFill>
                  <a:schemeClr val="dk1"/>
                </a:solidFill>
                <a:latin typeface="+mn-lt"/>
                <a:ea typeface="+mn-ea"/>
                <a:cs typeface="+mn-cs"/>
              </a:defRPr>
            </a:lvl4pPr>
            <a:lvl5pPr marL="1827291" algn="l" rtl="0" fontAlgn="base">
              <a:spcBef>
                <a:spcPct val="0"/>
              </a:spcBef>
              <a:spcAft>
                <a:spcPct val="0"/>
              </a:spcAft>
              <a:defRPr kumimoji="1" kern="1200">
                <a:solidFill>
                  <a:schemeClr val="dk1"/>
                </a:solidFill>
                <a:latin typeface="+mn-lt"/>
                <a:ea typeface="+mn-ea"/>
                <a:cs typeface="+mn-cs"/>
              </a:defRPr>
            </a:lvl5pPr>
            <a:lvl6pPr marL="2284109" algn="l" defTabSz="913643" rtl="0" eaLnBrk="1" latinLnBrk="0" hangingPunct="1">
              <a:defRPr kumimoji="1" kern="1200">
                <a:solidFill>
                  <a:schemeClr val="dk1"/>
                </a:solidFill>
                <a:latin typeface="+mn-lt"/>
                <a:ea typeface="+mn-ea"/>
                <a:cs typeface="+mn-cs"/>
              </a:defRPr>
            </a:lvl6pPr>
            <a:lvl7pPr marL="2740936" algn="l" defTabSz="913643" rtl="0" eaLnBrk="1" latinLnBrk="0" hangingPunct="1">
              <a:defRPr kumimoji="1" kern="1200">
                <a:solidFill>
                  <a:schemeClr val="dk1"/>
                </a:solidFill>
                <a:latin typeface="+mn-lt"/>
                <a:ea typeface="+mn-ea"/>
                <a:cs typeface="+mn-cs"/>
              </a:defRPr>
            </a:lvl7pPr>
            <a:lvl8pPr marL="3197757" algn="l" defTabSz="913643" rtl="0" eaLnBrk="1" latinLnBrk="0" hangingPunct="1">
              <a:defRPr kumimoji="1" kern="1200">
                <a:solidFill>
                  <a:schemeClr val="dk1"/>
                </a:solidFill>
                <a:latin typeface="+mn-lt"/>
                <a:ea typeface="+mn-ea"/>
                <a:cs typeface="+mn-cs"/>
              </a:defRPr>
            </a:lvl8pPr>
            <a:lvl9pPr marL="3654579" algn="l" defTabSz="913643" rtl="0" eaLnBrk="1" latinLnBrk="0" hangingPunct="1">
              <a:defRPr kumimoji="1" kern="1200">
                <a:solidFill>
                  <a:schemeClr val="dk1"/>
                </a:solidFill>
                <a:latin typeface="+mn-lt"/>
                <a:ea typeface="+mn-ea"/>
                <a:cs typeface="+mn-cs"/>
              </a:defRPr>
            </a:lvl9pPr>
          </a:lstStyle>
          <a:p>
            <a:pPr>
              <a:defRPr/>
            </a:pPr>
            <a:r>
              <a:rPr lang="ja-JP" altLang="en-US" sz="1600" dirty="0">
                <a:solidFill>
                  <a:prstClr val="black"/>
                </a:solidFill>
                <a:cs typeface="Meiryo UI" panose="020B0604030504040204" pitchFamily="50" charset="-128"/>
              </a:rPr>
              <a:t>：</a:t>
            </a:r>
            <a:r>
              <a:rPr lang="en-US" altLang="ja-JP" sz="1600" dirty="0">
                <a:solidFill>
                  <a:prstClr val="black"/>
                </a:solidFill>
                <a:cs typeface="Meiryo UI" panose="020B0604030504040204" pitchFamily="50" charset="-128"/>
              </a:rPr>
              <a:t>5</a:t>
            </a:r>
            <a:r>
              <a:rPr lang="ja-JP" altLang="en-US" sz="1600" dirty="0">
                <a:solidFill>
                  <a:prstClr val="black"/>
                </a:solidFill>
                <a:cs typeface="Meiryo UI" panose="020B0604030504040204" pitchFamily="50" charset="-128"/>
              </a:rPr>
              <a:t>年～</a:t>
            </a:r>
            <a:r>
              <a:rPr lang="en-US" altLang="ja-JP" sz="1600" dirty="0">
                <a:solidFill>
                  <a:prstClr val="black"/>
                </a:solidFill>
                <a:cs typeface="Meiryo UI" panose="020B0604030504040204" pitchFamily="50" charset="-128"/>
              </a:rPr>
              <a:t>10</a:t>
            </a:r>
            <a:r>
              <a:rPr lang="ja-JP" altLang="en-US" sz="1600" dirty="0">
                <a:solidFill>
                  <a:prstClr val="black"/>
                </a:solidFill>
                <a:cs typeface="Meiryo UI" panose="020B0604030504040204" pitchFamily="50" charset="-128"/>
              </a:rPr>
              <a:t>年先まで</a:t>
            </a:r>
            <a:r>
              <a:rPr lang="en-US" altLang="ja-JP" sz="1600">
                <a:solidFill>
                  <a:prstClr val="black"/>
                </a:solidFill>
                <a:cs typeface="Meiryo UI" panose="020B0604030504040204" pitchFamily="50" charset="-128"/>
              </a:rPr>
              <a:t>4.2%/</a:t>
            </a:r>
            <a:r>
              <a:rPr lang="ja-JP" altLang="en-US" sz="1600">
                <a:solidFill>
                  <a:prstClr val="black"/>
                </a:solidFill>
                <a:cs typeface="Meiryo UI" panose="020B0604030504040204" pitchFamily="50" charset="-128"/>
              </a:rPr>
              <a:t>年</a:t>
            </a:r>
            <a:r>
              <a:rPr lang="ja-JP" altLang="en-US" sz="1600" dirty="0">
                <a:solidFill>
                  <a:prstClr val="black"/>
                </a:solidFill>
                <a:cs typeface="Meiryo UI" panose="020B0604030504040204" pitchFamily="50" charset="-128"/>
              </a:rPr>
              <a:t>削減</a:t>
            </a:r>
            <a:endParaRPr lang="en-US" altLang="ja-JP" sz="1600" dirty="0">
              <a:solidFill>
                <a:prstClr val="black"/>
              </a:solidFill>
              <a:cs typeface="Meiryo UI" panose="020B0604030504040204" pitchFamily="50" charset="-128"/>
            </a:endParaRPr>
          </a:p>
          <a:p>
            <a:pPr>
              <a:defRPr/>
            </a:pPr>
            <a:r>
              <a:rPr lang="ja-JP" altLang="en-US" sz="1600" dirty="0">
                <a:solidFill>
                  <a:prstClr val="black"/>
                </a:solidFill>
                <a:cs typeface="Meiryo UI" panose="020B0604030504040204" pitchFamily="50" charset="-128"/>
              </a:rPr>
              <a:t>：</a:t>
            </a:r>
            <a:r>
              <a:rPr lang="en-US" altLang="ja-JP" sz="1600" dirty="0">
                <a:solidFill>
                  <a:prstClr val="black"/>
                </a:solidFill>
                <a:cs typeface="Meiryo UI" panose="020B0604030504040204" pitchFamily="50" charset="-128"/>
              </a:rPr>
              <a:t>2050</a:t>
            </a:r>
            <a:r>
              <a:rPr lang="ja-JP" altLang="en-US" sz="1600" dirty="0">
                <a:solidFill>
                  <a:prstClr val="black"/>
                </a:solidFill>
                <a:cs typeface="Meiryo UI" panose="020B0604030504040204" pitchFamily="50" charset="-128"/>
              </a:rPr>
              <a:t>年までに</a:t>
            </a:r>
            <a:r>
              <a:rPr lang="en-US" altLang="ja-JP" sz="1600" dirty="0">
                <a:solidFill>
                  <a:prstClr val="black"/>
                </a:solidFill>
                <a:cs typeface="Meiryo UI" panose="020B0604030504040204" pitchFamily="50" charset="-128"/>
              </a:rPr>
              <a:t>90%</a:t>
            </a:r>
            <a:r>
              <a:rPr lang="ja-JP" altLang="en-US" sz="1600" dirty="0">
                <a:solidFill>
                  <a:prstClr val="black"/>
                </a:solidFill>
                <a:cs typeface="Meiryo UI" panose="020B0604030504040204" pitchFamily="50" charset="-128"/>
              </a:rPr>
              <a:t>削減</a:t>
            </a:r>
            <a:endParaRPr lang="en-US" altLang="ja-JP" sz="1600" dirty="0">
              <a:solidFill>
                <a:prstClr val="black"/>
              </a:solidFill>
              <a:cs typeface="Meiryo UI" panose="020B0604030504040204" pitchFamily="50" charset="-128"/>
            </a:endParaRPr>
          </a:p>
        </p:txBody>
      </p:sp>
      <p:cxnSp>
        <p:nvCxnSpPr>
          <p:cNvPr id="117" name="直線矢印コネクタ 116"/>
          <p:cNvCxnSpPr/>
          <p:nvPr/>
        </p:nvCxnSpPr>
        <p:spPr>
          <a:xfrm>
            <a:off x="2983956" y="4196479"/>
            <a:ext cx="0" cy="1692000"/>
          </a:xfrm>
          <a:prstGeom prst="straightConnector1">
            <a:avLst/>
          </a:prstGeom>
          <a:noFill/>
          <a:ln w="12700" cap="flat" cmpd="sng" algn="ctr">
            <a:solidFill>
              <a:sysClr val="windowText" lastClr="000000">
                <a:shade val="95000"/>
                <a:satMod val="105000"/>
              </a:sysClr>
            </a:solidFill>
            <a:prstDash val="solid"/>
            <a:headEnd type="triangle"/>
            <a:tailEnd type="triangle"/>
          </a:ln>
          <a:effectLst/>
        </p:spPr>
      </p:cxnSp>
      <p:cxnSp>
        <p:nvCxnSpPr>
          <p:cNvPr id="118" name="直線矢印コネクタ 117"/>
          <p:cNvCxnSpPr/>
          <p:nvPr/>
        </p:nvCxnSpPr>
        <p:spPr>
          <a:xfrm>
            <a:off x="6511956" y="5610378"/>
            <a:ext cx="0" cy="288000"/>
          </a:xfrm>
          <a:prstGeom prst="straightConnector1">
            <a:avLst/>
          </a:prstGeom>
          <a:noFill/>
          <a:ln w="12700" cap="flat" cmpd="sng" algn="ctr">
            <a:solidFill>
              <a:sysClr val="windowText" lastClr="000000">
                <a:shade val="95000"/>
                <a:satMod val="105000"/>
              </a:sysClr>
            </a:solidFill>
            <a:prstDash val="solid"/>
            <a:headEnd type="triangle"/>
            <a:tailEnd type="triangle"/>
          </a:ln>
          <a:effectLst/>
        </p:spPr>
      </p:cxnSp>
      <p:sp>
        <p:nvSpPr>
          <p:cNvPr id="119" name="フローチャート: 結合子 118"/>
          <p:cNvSpPr/>
          <p:nvPr/>
        </p:nvSpPr>
        <p:spPr>
          <a:xfrm>
            <a:off x="2898852" y="5025753"/>
            <a:ext cx="144016" cy="144016"/>
          </a:xfrm>
          <a:prstGeom prst="flowChartConnector">
            <a:avLst/>
          </a:prstGeom>
          <a:solidFill>
            <a:srgbClr val="FF0000"/>
          </a:solidFill>
          <a:ln w="25400" cap="flat" cmpd="sng" algn="ctr">
            <a:solidFill>
              <a:sysClr val="windowText" lastClr="000000">
                <a:shade val="50000"/>
              </a:sysClr>
            </a:solidFill>
            <a:prstDash val="solid"/>
          </a:ln>
          <a:effectLst/>
        </p:spPr>
        <p:txBody>
          <a:bodyPr rtlCol="0" anchor="ctr"/>
          <a:lstStyle>
            <a:defPPr>
              <a:defRPr lang="ja-JP"/>
            </a:defPPr>
            <a:lvl1pPr algn="l" rtl="0" fontAlgn="base">
              <a:spcBef>
                <a:spcPct val="0"/>
              </a:spcBef>
              <a:spcAft>
                <a:spcPct val="0"/>
              </a:spcAft>
              <a:defRPr kumimoji="1" kern="1200">
                <a:solidFill>
                  <a:schemeClr val="lt1"/>
                </a:solidFill>
                <a:latin typeface="+mn-lt"/>
                <a:ea typeface="+mn-ea"/>
                <a:cs typeface="+mn-cs"/>
              </a:defRPr>
            </a:lvl1pPr>
            <a:lvl2pPr marL="456820" algn="l" rtl="0" fontAlgn="base">
              <a:spcBef>
                <a:spcPct val="0"/>
              </a:spcBef>
              <a:spcAft>
                <a:spcPct val="0"/>
              </a:spcAft>
              <a:defRPr kumimoji="1" kern="1200">
                <a:solidFill>
                  <a:schemeClr val="lt1"/>
                </a:solidFill>
                <a:latin typeface="+mn-lt"/>
                <a:ea typeface="+mn-ea"/>
                <a:cs typeface="+mn-cs"/>
              </a:defRPr>
            </a:lvl2pPr>
            <a:lvl3pPr marL="913643" algn="l" rtl="0" fontAlgn="base">
              <a:spcBef>
                <a:spcPct val="0"/>
              </a:spcBef>
              <a:spcAft>
                <a:spcPct val="0"/>
              </a:spcAft>
              <a:defRPr kumimoji="1" kern="1200">
                <a:solidFill>
                  <a:schemeClr val="lt1"/>
                </a:solidFill>
                <a:latin typeface="+mn-lt"/>
                <a:ea typeface="+mn-ea"/>
                <a:cs typeface="+mn-cs"/>
              </a:defRPr>
            </a:lvl3pPr>
            <a:lvl4pPr marL="1370463" algn="l" rtl="0" fontAlgn="base">
              <a:spcBef>
                <a:spcPct val="0"/>
              </a:spcBef>
              <a:spcAft>
                <a:spcPct val="0"/>
              </a:spcAft>
              <a:defRPr kumimoji="1" kern="1200">
                <a:solidFill>
                  <a:schemeClr val="lt1"/>
                </a:solidFill>
                <a:latin typeface="+mn-lt"/>
                <a:ea typeface="+mn-ea"/>
                <a:cs typeface="+mn-cs"/>
              </a:defRPr>
            </a:lvl4pPr>
            <a:lvl5pPr marL="1827291" algn="l" rtl="0" fontAlgn="base">
              <a:spcBef>
                <a:spcPct val="0"/>
              </a:spcBef>
              <a:spcAft>
                <a:spcPct val="0"/>
              </a:spcAft>
              <a:defRPr kumimoji="1" kern="1200">
                <a:solidFill>
                  <a:schemeClr val="lt1"/>
                </a:solidFill>
                <a:latin typeface="+mn-lt"/>
                <a:ea typeface="+mn-ea"/>
                <a:cs typeface="+mn-cs"/>
              </a:defRPr>
            </a:lvl5pPr>
            <a:lvl6pPr marL="2284109" algn="l" defTabSz="913643" rtl="0" eaLnBrk="1" latinLnBrk="0" hangingPunct="1">
              <a:defRPr kumimoji="1" kern="1200">
                <a:solidFill>
                  <a:schemeClr val="lt1"/>
                </a:solidFill>
                <a:latin typeface="+mn-lt"/>
                <a:ea typeface="+mn-ea"/>
                <a:cs typeface="+mn-cs"/>
              </a:defRPr>
            </a:lvl6pPr>
            <a:lvl7pPr marL="2740936" algn="l" defTabSz="913643" rtl="0" eaLnBrk="1" latinLnBrk="0" hangingPunct="1">
              <a:defRPr kumimoji="1" kern="1200">
                <a:solidFill>
                  <a:schemeClr val="lt1"/>
                </a:solidFill>
                <a:latin typeface="+mn-lt"/>
                <a:ea typeface="+mn-ea"/>
                <a:cs typeface="+mn-cs"/>
              </a:defRPr>
            </a:lvl7pPr>
            <a:lvl8pPr marL="3197757" algn="l" defTabSz="913643" rtl="0" eaLnBrk="1" latinLnBrk="0" hangingPunct="1">
              <a:defRPr kumimoji="1" kern="1200">
                <a:solidFill>
                  <a:schemeClr val="lt1"/>
                </a:solidFill>
                <a:latin typeface="+mn-lt"/>
                <a:ea typeface="+mn-ea"/>
                <a:cs typeface="+mn-cs"/>
              </a:defRPr>
            </a:lvl8pPr>
            <a:lvl9pPr marL="3654579" algn="l" defTabSz="913643" rtl="0" eaLnBrk="1" latinLnBrk="0" hangingPunct="1">
              <a:defRPr kumimoji="1" kern="1200">
                <a:solidFill>
                  <a:schemeClr val="lt1"/>
                </a:solidFill>
                <a:latin typeface="+mn-lt"/>
                <a:ea typeface="+mn-ea"/>
                <a:cs typeface="+mn-cs"/>
              </a:defRPr>
            </a:lvl9pPr>
          </a:lstStyle>
          <a:p>
            <a:pPr algn="ctr">
              <a:defRPr/>
            </a:pPr>
            <a:endParaRPr lang="ja-JP" altLang="en-US" dirty="0">
              <a:solidFill>
                <a:prstClr val="white"/>
              </a:solidFill>
              <a:latin typeface="Segoe UI"/>
            </a:endParaRPr>
          </a:p>
        </p:txBody>
      </p:sp>
      <p:cxnSp>
        <p:nvCxnSpPr>
          <p:cNvPr id="120" name="直線コネクタ 119"/>
          <p:cNvCxnSpPr>
            <a:stCxn id="119" idx="7"/>
          </p:cNvCxnSpPr>
          <p:nvPr/>
        </p:nvCxnSpPr>
        <p:spPr>
          <a:xfrm flipV="1">
            <a:off x="3021777" y="3395838"/>
            <a:ext cx="2584552" cy="1651006"/>
          </a:xfrm>
          <a:prstGeom prst="line">
            <a:avLst/>
          </a:prstGeom>
          <a:noFill/>
          <a:ln w="9525" cap="flat" cmpd="sng" algn="ctr">
            <a:solidFill>
              <a:sysClr val="windowText" lastClr="000000">
                <a:shade val="95000"/>
                <a:satMod val="105000"/>
              </a:sysClr>
            </a:solidFill>
            <a:prstDash val="solid"/>
          </a:ln>
          <a:effectLst/>
        </p:spPr>
      </p:cxnSp>
      <p:sp>
        <p:nvSpPr>
          <p:cNvPr id="121" name="フローチャート: 結合子 120"/>
          <p:cNvSpPr/>
          <p:nvPr/>
        </p:nvSpPr>
        <p:spPr>
          <a:xfrm>
            <a:off x="6438364" y="5692234"/>
            <a:ext cx="144016" cy="144016"/>
          </a:xfrm>
          <a:prstGeom prst="flowChartConnector">
            <a:avLst/>
          </a:prstGeom>
          <a:solidFill>
            <a:srgbClr val="FF0000"/>
          </a:solidFill>
          <a:ln w="25400" cap="flat" cmpd="sng" algn="ctr">
            <a:solidFill>
              <a:sysClr val="windowText" lastClr="000000">
                <a:shade val="50000"/>
              </a:sysClr>
            </a:solidFill>
            <a:prstDash val="solid"/>
          </a:ln>
          <a:effectLst/>
        </p:spPr>
        <p:txBody>
          <a:bodyPr rtlCol="0" anchor="ctr"/>
          <a:lstStyle>
            <a:defPPr>
              <a:defRPr lang="ja-JP"/>
            </a:defPPr>
            <a:lvl1pPr algn="l" rtl="0" fontAlgn="base">
              <a:spcBef>
                <a:spcPct val="0"/>
              </a:spcBef>
              <a:spcAft>
                <a:spcPct val="0"/>
              </a:spcAft>
              <a:defRPr kumimoji="1" kern="1200">
                <a:solidFill>
                  <a:schemeClr val="lt1"/>
                </a:solidFill>
                <a:latin typeface="+mn-lt"/>
                <a:ea typeface="+mn-ea"/>
                <a:cs typeface="+mn-cs"/>
              </a:defRPr>
            </a:lvl1pPr>
            <a:lvl2pPr marL="456820" algn="l" rtl="0" fontAlgn="base">
              <a:spcBef>
                <a:spcPct val="0"/>
              </a:spcBef>
              <a:spcAft>
                <a:spcPct val="0"/>
              </a:spcAft>
              <a:defRPr kumimoji="1" kern="1200">
                <a:solidFill>
                  <a:schemeClr val="lt1"/>
                </a:solidFill>
                <a:latin typeface="+mn-lt"/>
                <a:ea typeface="+mn-ea"/>
                <a:cs typeface="+mn-cs"/>
              </a:defRPr>
            </a:lvl2pPr>
            <a:lvl3pPr marL="913643" algn="l" rtl="0" fontAlgn="base">
              <a:spcBef>
                <a:spcPct val="0"/>
              </a:spcBef>
              <a:spcAft>
                <a:spcPct val="0"/>
              </a:spcAft>
              <a:defRPr kumimoji="1" kern="1200">
                <a:solidFill>
                  <a:schemeClr val="lt1"/>
                </a:solidFill>
                <a:latin typeface="+mn-lt"/>
                <a:ea typeface="+mn-ea"/>
                <a:cs typeface="+mn-cs"/>
              </a:defRPr>
            </a:lvl3pPr>
            <a:lvl4pPr marL="1370463" algn="l" rtl="0" fontAlgn="base">
              <a:spcBef>
                <a:spcPct val="0"/>
              </a:spcBef>
              <a:spcAft>
                <a:spcPct val="0"/>
              </a:spcAft>
              <a:defRPr kumimoji="1" kern="1200">
                <a:solidFill>
                  <a:schemeClr val="lt1"/>
                </a:solidFill>
                <a:latin typeface="+mn-lt"/>
                <a:ea typeface="+mn-ea"/>
                <a:cs typeface="+mn-cs"/>
              </a:defRPr>
            </a:lvl4pPr>
            <a:lvl5pPr marL="1827291" algn="l" rtl="0" fontAlgn="base">
              <a:spcBef>
                <a:spcPct val="0"/>
              </a:spcBef>
              <a:spcAft>
                <a:spcPct val="0"/>
              </a:spcAft>
              <a:defRPr kumimoji="1" kern="1200">
                <a:solidFill>
                  <a:schemeClr val="lt1"/>
                </a:solidFill>
                <a:latin typeface="+mn-lt"/>
                <a:ea typeface="+mn-ea"/>
                <a:cs typeface="+mn-cs"/>
              </a:defRPr>
            </a:lvl5pPr>
            <a:lvl6pPr marL="2284109" algn="l" defTabSz="913643" rtl="0" eaLnBrk="1" latinLnBrk="0" hangingPunct="1">
              <a:defRPr kumimoji="1" kern="1200">
                <a:solidFill>
                  <a:schemeClr val="lt1"/>
                </a:solidFill>
                <a:latin typeface="+mn-lt"/>
                <a:ea typeface="+mn-ea"/>
                <a:cs typeface="+mn-cs"/>
              </a:defRPr>
            </a:lvl6pPr>
            <a:lvl7pPr marL="2740936" algn="l" defTabSz="913643" rtl="0" eaLnBrk="1" latinLnBrk="0" hangingPunct="1">
              <a:defRPr kumimoji="1" kern="1200">
                <a:solidFill>
                  <a:schemeClr val="lt1"/>
                </a:solidFill>
                <a:latin typeface="+mn-lt"/>
                <a:ea typeface="+mn-ea"/>
                <a:cs typeface="+mn-cs"/>
              </a:defRPr>
            </a:lvl7pPr>
            <a:lvl8pPr marL="3197757" algn="l" defTabSz="913643" rtl="0" eaLnBrk="1" latinLnBrk="0" hangingPunct="1">
              <a:defRPr kumimoji="1" kern="1200">
                <a:solidFill>
                  <a:schemeClr val="lt1"/>
                </a:solidFill>
                <a:latin typeface="+mn-lt"/>
                <a:ea typeface="+mn-ea"/>
                <a:cs typeface="+mn-cs"/>
              </a:defRPr>
            </a:lvl8pPr>
            <a:lvl9pPr marL="3654579" algn="l" defTabSz="913643" rtl="0" eaLnBrk="1" latinLnBrk="0" hangingPunct="1">
              <a:defRPr kumimoji="1" kern="1200">
                <a:solidFill>
                  <a:schemeClr val="lt1"/>
                </a:solidFill>
                <a:latin typeface="+mn-lt"/>
                <a:ea typeface="+mn-ea"/>
                <a:cs typeface="+mn-cs"/>
              </a:defRPr>
            </a:lvl9pPr>
          </a:lstStyle>
          <a:p>
            <a:pPr algn="ctr">
              <a:defRPr/>
            </a:pPr>
            <a:endParaRPr lang="ja-JP" altLang="en-US" dirty="0">
              <a:solidFill>
                <a:prstClr val="white"/>
              </a:solidFill>
              <a:latin typeface="Segoe UI"/>
            </a:endParaRPr>
          </a:p>
        </p:txBody>
      </p:sp>
      <p:cxnSp>
        <p:nvCxnSpPr>
          <p:cNvPr id="122" name="直線コネクタ 121"/>
          <p:cNvCxnSpPr>
            <a:stCxn id="121" idx="3"/>
          </p:cNvCxnSpPr>
          <p:nvPr/>
        </p:nvCxnSpPr>
        <p:spPr>
          <a:xfrm flipH="1" flipV="1">
            <a:off x="6114672" y="3851339"/>
            <a:ext cx="344783" cy="1963820"/>
          </a:xfrm>
          <a:prstGeom prst="line">
            <a:avLst/>
          </a:prstGeom>
          <a:noFill/>
          <a:ln w="9525" cap="flat" cmpd="sng" algn="ctr">
            <a:solidFill>
              <a:sysClr val="windowText" lastClr="000000">
                <a:shade val="95000"/>
                <a:satMod val="105000"/>
              </a:sysClr>
            </a:solidFill>
            <a:prstDash val="solid"/>
          </a:ln>
          <a:effectLst/>
        </p:spPr>
      </p:cxnSp>
      <p:sp>
        <p:nvSpPr>
          <p:cNvPr id="123" name="テキスト ボックス 122"/>
          <p:cNvSpPr txBox="1"/>
          <p:nvPr/>
        </p:nvSpPr>
        <p:spPr>
          <a:xfrm>
            <a:off x="2016003" y="5494699"/>
            <a:ext cx="973343" cy="461665"/>
          </a:xfrm>
          <a:prstGeom prst="rect">
            <a:avLst/>
          </a:prstGeom>
          <a:noFill/>
        </p:spPr>
        <p:txBody>
          <a:bodyPr wrap="none" rtlCol="0">
            <a:spAutoFit/>
          </a:bodyPr>
          <a:lstStyle/>
          <a:p>
            <a:pPr algn="ctr"/>
            <a:r>
              <a:rPr lang="en-US" altLang="ja-JP" sz="1200" dirty="0">
                <a:solidFill>
                  <a:prstClr val="black"/>
                </a:solidFill>
                <a:cs typeface="Meiryo UI" panose="020B0604030504040204" pitchFamily="50" charset="-128"/>
              </a:rPr>
              <a:t>Near-term</a:t>
            </a:r>
          </a:p>
          <a:p>
            <a:pPr algn="ctr"/>
            <a:r>
              <a:rPr lang="en-US" altLang="ja-JP" sz="1200" dirty="0">
                <a:solidFill>
                  <a:prstClr val="black"/>
                </a:solidFill>
                <a:cs typeface="Meiryo UI" panose="020B0604030504040204" pitchFamily="50" charset="-128"/>
              </a:rPr>
              <a:t>SBT</a:t>
            </a:r>
            <a:r>
              <a:rPr lang="ja-JP" altLang="en-US" sz="1200" dirty="0">
                <a:solidFill>
                  <a:prstClr val="black"/>
                </a:solidFill>
                <a:cs typeface="Meiryo UI" panose="020B0604030504040204" pitchFamily="50" charset="-128"/>
              </a:rPr>
              <a:t>目標年</a:t>
            </a:r>
          </a:p>
        </p:txBody>
      </p:sp>
      <p:sp>
        <p:nvSpPr>
          <p:cNvPr id="124" name="フリーフォーム 123"/>
          <p:cNvSpPr/>
          <p:nvPr/>
        </p:nvSpPr>
        <p:spPr>
          <a:xfrm>
            <a:off x="4599861" y="5910992"/>
            <a:ext cx="2804523" cy="312880"/>
          </a:xfrm>
          <a:custGeom>
            <a:avLst/>
            <a:gdLst>
              <a:gd name="connsiteX0" fmla="*/ 1901952 w 1911096"/>
              <a:gd name="connsiteY0" fmla="*/ 18288 h 310896"/>
              <a:gd name="connsiteX1" fmla="*/ 1911096 w 1911096"/>
              <a:gd name="connsiteY1" fmla="*/ 310896 h 310896"/>
              <a:gd name="connsiteX2" fmla="*/ 1792224 w 1911096"/>
              <a:gd name="connsiteY2" fmla="*/ 283464 h 310896"/>
              <a:gd name="connsiteX3" fmla="*/ 1719072 w 1911096"/>
              <a:gd name="connsiteY3" fmla="*/ 265176 h 310896"/>
              <a:gd name="connsiteX4" fmla="*/ 1691640 w 1911096"/>
              <a:gd name="connsiteY4" fmla="*/ 246888 h 310896"/>
              <a:gd name="connsiteX5" fmla="*/ 1645920 w 1911096"/>
              <a:gd name="connsiteY5" fmla="*/ 237744 h 310896"/>
              <a:gd name="connsiteX6" fmla="*/ 1609344 w 1911096"/>
              <a:gd name="connsiteY6" fmla="*/ 228600 h 310896"/>
              <a:gd name="connsiteX7" fmla="*/ 1563624 w 1911096"/>
              <a:gd name="connsiteY7" fmla="*/ 210312 h 310896"/>
              <a:gd name="connsiteX8" fmla="*/ 1499616 w 1911096"/>
              <a:gd name="connsiteY8" fmla="*/ 201168 h 310896"/>
              <a:gd name="connsiteX9" fmla="*/ 1463040 w 1911096"/>
              <a:gd name="connsiteY9" fmla="*/ 192024 h 310896"/>
              <a:gd name="connsiteX10" fmla="*/ 1380744 w 1911096"/>
              <a:gd name="connsiteY10" fmla="*/ 182880 h 310896"/>
              <a:gd name="connsiteX11" fmla="*/ 1335024 w 1911096"/>
              <a:gd name="connsiteY11" fmla="*/ 173736 h 310896"/>
              <a:gd name="connsiteX12" fmla="*/ 1307592 w 1911096"/>
              <a:gd name="connsiteY12" fmla="*/ 164592 h 310896"/>
              <a:gd name="connsiteX13" fmla="*/ 1179576 w 1911096"/>
              <a:gd name="connsiteY13" fmla="*/ 146304 h 310896"/>
              <a:gd name="connsiteX14" fmla="*/ 1152144 w 1911096"/>
              <a:gd name="connsiteY14" fmla="*/ 137160 h 310896"/>
              <a:gd name="connsiteX15" fmla="*/ 905256 w 1911096"/>
              <a:gd name="connsiteY15" fmla="*/ 118872 h 310896"/>
              <a:gd name="connsiteX16" fmla="*/ 841248 w 1911096"/>
              <a:gd name="connsiteY16" fmla="*/ 109728 h 310896"/>
              <a:gd name="connsiteX17" fmla="*/ 813816 w 1911096"/>
              <a:gd name="connsiteY17" fmla="*/ 100584 h 310896"/>
              <a:gd name="connsiteX18" fmla="*/ 758952 w 1911096"/>
              <a:gd name="connsiteY18" fmla="*/ 91440 h 310896"/>
              <a:gd name="connsiteX19" fmla="*/ 713232 w 1911096"/>
              <a:gd name="connsiteY19" fmla="*/ 73152 h 310896"/>
              <a:gd name="connsiteX20" fmla="*/ 621792 w 1911096"/>
              <a:gd name="connsiteY20" fmla="*/ 54864 h 310896"/>
              <a:gd name="connsiteX21" fmla="*/ 585216 w 1911096"/>
              <a:gd name="connsiteY21" fmla="*/ 45720 h 310896"/>
              <a:gd name="connsiteX22" fmla="*/ 466344 w 1911096"/>
              <a:gd name="connsiteY22" fmla="*/ 36576 h 310896"/>
              <a:gd name="connsiteX23" fmla="*/ 310896 w 1911096"/>
              <a:gd name="connsiteY23" fmla="*/ 18288 h 310896"/>
              <a:gd name="connsiteX24" fmla="*/ 137160 w 1911096"/>
              <a:gd name="connsiteY24" fmla="*/ 9144 h 310896"/>
              <a:gd name="connsiteX25" fmla="*/ 0 w 1911096"/>
              <a:gd name="connsiteY25" fmla="*/ 0 h 310896"/>
              <a:gd name="connsiteX26" fmla="*/ 1901952 w 1911096"/>
              <a:gd name="connsiteY26" fmla="*/ 18288 h 310896"/>
              <a:gd name="connsiteX0" fmla="*/ 1901952 w 1911096"/>
              <a:gd name="connsiteY0" fmla="*/ 18288 h 310896"/>
              <a:gd name="connsiteX1" fmla="*/ 1911096 w 1911096"/>
              <a:gd name="connsiteY1" fmla="*/ 310896 h 310896"/>
              <a:gd name="connsiteX2" fmla="*/ 1792224 w 1911096"/>
              <a:gd name="connsiteY2" fmla="*/ 283464 h 310896"/>
              <a:gd name="connsiteX3" fmla="*/ 1719072 w 1911096"/>
              <a:gd name="connsiteY3" fmla="*/ 265176 h 310896"/>
              <a:gd name="connsiteX4" fmla="*/ 1691640 w 1911096"/>
              <a:gd name="connsiteY4" fmla="*/ 246888 h 310896"/>
              <a:gd name="connsiteX5" fmla="*/ 1645920 w 1911096"/>
              <a:gd name="connsiteY5" fmla="*/ 237744 h 310896"/>
              <a:gd name="connsiteX6" fmla="*/ 1609344 w 1911096"/>
              <a:gd name="connsiteY6" fmla="*/ 228600 h 310896"/>
              <a:gd name="connsiteX7" fmla="*/ 1563624 w 1911096"/>
              <a:gd name="connsiteY7" fmla="*/ 210312 h 310896"/>
              <a:gd name="connsiteX8" fmla="*/ 1499616 w 1911096"/>
              <a:gd name="connsiteY8" fmla="*/ 201168 h 310896"/>
              <a:gd name="connsiteX9" fmla="*/ 1463040 w 1911096"/>
              <a:gd name="connsiteY9" fmla="*/ 192024 h 310896"/>
              <a:gd name="connsiteX10" fmla="*/ 1380744 w 1911096"/>
              <a:gd name="connsiteY10" fmla="*/ 182880 h 310896"/>
              <a:gd name="connsiteX11" fmla="*/ 1335024 w 1911096"/>
              <a:gd name="connsiteY11" fmla="*/ 173736 h 310896"/>
              <a:gd name="connsiteX12" fmla="*/ 1307592 w 1911096"/>
              <a:gd name="connsiteY12" fmla="*/ 164592 h 310896"/>
              <a:gd name="connsiteX13" fmla="*/ 1179576 w 1911096"/>
              <a:gd name="connsiteY13" fmla="*/ 146304 h 310896"/>
              <a:gd name="connsiteX14" fmla="*/ 1152144 w 1911096"/>
              <a:gd name="connsiteY14" fmla="*/ 137160 h 310896"/>
              <a:gd name="connsiteX15" fmla="*/ 841248 w 1911096"/>
              <a:gd name="connsiteY15" fmla="*/ 109728 h 310896"/>
              <a:gd name="connsiteX16" fmla="*/ 813816 w 1911096"/>
              <a:gd name="connsiteY16" fmla="*/ 100584 h 310896"/>
              <a:gd name="connsiteX17" fmla="*/ 758952 w 1911096"/>
              <a:gd name="connsiteY17" fmla="*/ 91440 h 310896"/>
              <a:gd name="connsiteX18" fmla="*/ 713232 w 1911096"/>
              <a:gd name="connsiteY18" fmla="*/ 73152 h 310896"/>
              <a:gd name="connsiteX19" fmla="*/ 621792 w 1911096"/>
              <a:gd name="connsiteY19" fmla="*/ 54864 h 310896"/>
              <a:gd name="connsiteX20" fmla="*/ 585216 w 1911096"/>
              <a:gd name="connsiteY20" fmla="*/ 45720 h 310896"/>
              <a:gd name="connsiteX21" fmla="*/ 466344 w 1911096"/>
              <a:gd name="connsiteY21" fmla="*/ 36576 h 310896"/>
              <a:gd name="connsiteX22" fmla="*/ 310896 w 1911096"/>
              <a:gd name="connsiteY22" fmla="*/ 18288 h 310896"/>
              <a:gd name="connsiteX23" fmla="*/ 137160 w 1911096"/>
              <a:gd name="connsiteY23" fmla="*/ 9144 h 310896"/>
              <a:gd name="connsiteX24" fmla="*/ 0 w 1911096"/>
              <a:gd name="connsiteY24" fmla="*/ 0 h 310896"/>
              <a:gd name="connsiteX25" fmla="*/ 1901952 w 1911096"/>
              <a:gd name="connsiteY25" fmla="*/ 18288 h 310896"/>
              <a:gd name="connsiteX0" fmla="*/ 1901952 w 1911096"/>
              <a:gd name="connsiteY0" fmla="*/ 18288 h 310896"/>
              <a:gd name="connsiteX1" fmla="*/ 1911096 w 1911096"/>
              <a:gd name="connsiteY1" fmla="*/ 310896 h 310896"/>
              <a:gd name="connsiteX2" fmla="*/ 1792224 w 1911096"/>
              <a:gd name="connsiteY2" fmla="*/ 283464 h 310896"/>
              <a:gd name="connsiteX3" fmla="*/ 1719072 w 1911096"/>
              <a:gd name="connsiteY3" fmla="*/ 265176 h 310896"/>
              <a:gd name="connsiteX4" fmla="*/ 1691640 w 1911096"/>
              <a:gd name="connsiteY4" fmla="*/ 246888 h 310896"/>
              <a:gd name="connsiteX5" fmla="*/ 1645920 w 1911096"/>
              <a:gd name="connsiteY5" fmla="*/ 237744 h 310896"/>
              <a:gd name="connsiteX6" fmla="*/ 1609344 w 1911096"/>
              <a:gd name="connsiteY6" fmla="*/ 228600 h 310896"/>
              <a:gd name="connsiteX7" fmla="*/ 1563624 w 1911096"/>
              <a:gd name="connsiteY7" fmla="*/ 210312 h 310896"/>
              <a:gd name="connsiteX8" fmla="*/ 1499616 w 1911096"/>
              <a:gd name="connsiteY8" fmla="*/ 201168 h 310896"/>
              <a:gd name="connsiteX9" fmla="*/ 1463040 w 1911096"/>
              <a:gd name="connsiteY9" fmla="*/ 192024 h 310896"/>
              <a:gd name="connsiteX10" fmla="*/ 1380744 w 1911096"/>
              <a:gd name="connsiteY10" fmla="*/ 182880 h 310896"/>
              <a:gd name="connsiteX11" fmla="*/ 1335024 w 1911096"/>
              <a:gd name="connsiteY11" fmla="*/ 173736 h 310896"/>
              <a:gd name="connsiteX12" fmla="*/ 1307592 w 1911096"/>
              <a:gd name="connsiteY12" fmla="*/ 164592 h 310896"/>
              <a:gd name="connsiteX13" fmla="*/ 1179576 w 1911096"/>
              <a:gd name="connsiteY13" fmla="*/ 146304 h 310896"/>
              <a:gd name="connsiteX14" fmla="*/ 1152144 w 1911096"/>
              <a:gd name="connsiteY14" fmla="*/ 137160 h 310896"/>
              <a:gd name="connsiteX15" fmla="*/ 841248 w 1911096"/>
              <a:gd name="connsiteY15" fmla="*/ 109728 h 310896"/>
              <a:gd name="connsiteX16" fmla="*/ 758952 w 1911096"/>
              <a:gd name="connsiteY16" fmla="*/ 91440 h 310896"/>
              <a:gd name="connsiteX17" fmla="*/ 713232 w 1911096"/>
              <a:gd name="connsiteY17" fmla="*/ 73152 h 310896"/>
              <a:gd name="connsiteX18" fmla="*/ 621792 w 1911096"/>
              <a:gd name="connsiteY18" fmla="*/ 54864 h 310896"/>
              <a:gd name="connsiteX19" fmla="*/ 585216 w 1911096"/>
              <a:gd name="connsiteY19" fmla="*/ 45720 h 310896"/>
              <a:gd name="connsiteX20" fmla="*/ 466344 w 1911096"/>
              <a:gd name="connsiteY20" fmla="*/ 36576 h 310896"/>
              <a:gd name="connsiteX21" fmla="*/ 310896 w 1911096"/>
              <a:gd name="connsiteY21" fmla="*/ 18288 h 310896"/>
              <a:gd name="connsiteX22" fmla="*/ 137160 w 1911096"/>
              <a:gd name="connsiteY22" fmla="*/ 9144 h 310896"/>
              <a:gd name="connsiteX23" fmla="*/ 0 w 1911096"/>
              <a:gd name="connsiteY23" fmla="*/ 0 h 310896"/>
              <a:gd name="connsiteX24" fmla="*/ 1901952 w 1911096"/>
              <a:gd name="connsiteY24" fmla="*/ 18288 h 310896"/>
              <a:gd name="connsiteX0" fmla="*/ 1901952 w 1911096"/>
              <a:gd name="connsiteY0" fmla="*/ 18288 h 310896"/>
              <a:gd name="connsiteX1" fmla="*/ 1911096 w 1911096"/>
              <a:gd name="connsiteY1" fmla="*/ 310896 h 310896"/>
              <a:gd name="connsiteX2" fmla="*/ 1792224 w 1911096"/>
              <a:gd name="connsiteY2" fmla="*/ 283464 h 310896"/>
              <a:gd name="connsiteX3" fmla="*/ 1691640 w 1911096"/>
              <a:gd name="connsiteY3" fmla="*/ 246888 h 310896"/>
              <a:gd name="connsiteX4" fmla="*/ 1645920 w 1911096"/>
              <a:gd name="connsiteY4" fmla="*/ 237744 h 310896"/>
              <a:gd name="connsiteX5" fmla="*/ 1609344 w 1911096"/>
              <a:gd name="connsiteY5" fmla="*/ 228600 h 310896"/>
              <a:gd name="connsiteX6" fmla="*/ 1563624 w 1911096"/>
              <a:gd name="connsiteY6" fmla="*/ 210312 h 310896"/>
              <a:gd name="connsiteX7" fmla="*/ 1499616 w 1911096"/>
              <a:gd name="connsiteY7" fmla="*/ 201168 h 310896"/>
              <a:gd name="connsiteX8" fmla="*/ 1463040 w 1911096"/>
              <a:gd name="connsiteY8" fmla="*/ 192024 h 310896"/>
              <a:gd name="connsiteX9" fmla="*/ 1380744 w 1911096"/>
              <a:gd name="connsiteY9" fmla="*/ 182880 h 310896"/>
              <a:gd name="connsiteX10" fmla="*/ 1335024 w 1911096"/>
              <a:gd name="connsiteY10" fmla="*/ 173736 h 310896"/>
              <a:gd name="connsiteX11" fmla="*/ 1307592 w 1911096"/>
              <a:gd name="connsiteY11" fmla="*/ 164592 h 310896"/>
              <a:gd name="connsiteX12" fmla="*/ 1179576 w 1911096"/>
              <a:gd name="connsiteY12" fmla="*/ 146304 h 310896"/>
              <a:gd name="connsiteX13" fmla="*/ 1152144 w 1911096"/>
              <a:gd name="connsiteY13" fmla="*/ 137160 h 310896"/>
              <a:gd name="connsiteX14" fmla="*/ 841248 w 1911096"/>
              <a:gd name="connsiteY14" fmla="*/ 109728 h 310896"/>
              <a:gd name="connsiteX15" fmla="*/ 758952 w 1911096"/>
              <a:gd name="connsiteY15" fmla="*/ 91440 h 310896"/>
              <a:gd name="connsiteX16" fmla="*/ 713232 w 1911096"/>
              <a:gd name="connsiteY16" fmla="*/ 73152 h 310896"/>
              <a:gd name="connsiteX17" fmla="*/ 621792 w 1911096"/>
              <a:gd name="connsiteY17" fmla="*/ 54864 h 310896"/>
              <a:gd name="connsiteX18" fmla="*/ 585216 w 1911096"/>
              <a:gd name="connsiteY18" fmla="*/ 45720 h 310896"/>
              <a:gd name="connsiteX19" fmla="*/ 466344 w 1911096"/>
              <a:gd name="connsiteY19" fmla="*/ 36576 h 310896"/>
              <a:gd name="connsiteX20" fmla="*/ 310896 w 1911096"/>
              <a:gd name="connsiteY20" fmla="*/ 18288 h 310896"/>
              <a:gd name="connsiteX21" fmla="*/ 137160 w 1911096"/>
              <a:gd name="connsiteY21" fmla="*/ 9144 h 310896"/>
              <a:gd name="connsiteX22" fmla="*/ 0 w 1911096"/>
              <a:gd name="connsiteY22" fmla="*/ 0 h 310896"/>
              <a:gd name="connsiteX23" fmla="*/ 1901952 w 1911096"/>
              <a:gd name="connsiteY23" fmla="*/ 18288 h 310896"/>
              <a:gd name="connsiteX0" fmla="*/ 1901952 w 1911096"/>
              <a:gd name="connsiteY0" fmla="*/ 18288 h 310896"/>
              <a:gd name="connsiteX1" fmla="*/ 1911096 w 1911096"/>
              <a:gd name="connsiteY1" fmla="*/ 310896 h 310896"/>
              <a:gd name="connsiteX2" fmla="*/ 1792224 w 1911096"/>
              <a:gd name="connsiteY2" fmla="*/ 283464 h 310896"/>
              <a:gd name="connsiteX3" fmla="*/ 1691640 w 1911096"/>
              <a:gd name="connsiteY3" fmla="*/ 246888 h 310896"/>
              <a:gd name="connsiteX4" fmla="*/ 1645920 w 1911096"/>
              <a:gd name="connsiteY4" fmla="*/ 237744 h 310896"/>
              <a:gd name="connsiteX5" fmla="*/ 1609344 w 1911096"/>
              <a:gd name="connsiteY5" fmla="*/ 228600 h 310896"/>
              <a:gd name="connsiteX6" fmla="*/ 1563624 w 1911096"/>
              <a:gd name="connsiteY6" fmla="*/ 210312 h 310896"/>
              <a:gd name="connsiteX7" fmla="*/ 1499616 w 1911096"/>
              <a:gd name="connsiteY7" fmla="*/ 201168 h 310896"/>
              <a:gd name="connsiteX8" fmla="*/ 1463040 w 1911096"/>
              <a:gd name="connsiteY8" fmla="*/ 192024 h 310896"/>
              <a:gd name="connsiteX9" fmla="*/ 1380744 w 1911096"/>
              <a:gd name="connsiteY9" fmla="*/ 182880 h 310896"/>
              <a:gd name="connsiteX10" fmla="*/ 1335024 w 1911096"/>
              <a:gd name="connsiteY10" fmla="*/ 173736 h 310896"/>
              <a:gd name="connsiteX11" fmla="*/ 1307592 w 1911096"/>
              <a:gd name="connsiteY11" fmla="*/ 164592 h 310896"/>
              <a:gd name="connsiteX12" fmla="*/ 1179576 w 1911096"/>
              <a:gd name="connsiteY12" fmla="*/ 146304 h 310896"/>
              <a:gd name="connsiteX13" fmla="*/ 841248 w 1911096"/>
              <a:gd name="connsiteY13" fmla="*/ 109728 h 310896"/>
              <a:gd name="connsiteX14" fmla="*/ 758952 w 1911096"/>
              <a:gd name="connsiteY14" fmla="*/ 91440 h 310896"/>
              <a:gd name="connsiteX15" fmla="*/ 713232 w 1911096"/>
              <a:gd name="connsiteY15" fmla="*/ 73152 h 310896"/>
              <a:gd name="connsiteX16" fmla="*/ 621792 w 1911096"/>
              <a:gd name="connsiteY16" fmla="*/ 54864 h 310896"/>
              <a:gd name="connsiteX17" fmla="*/ 585216 w 1911096"/>
              <a:gd name="connsiteY17" fmla="*/ 45720 h 310896"/>
              <a:gd name="connsiteX18" fmla="*/ 466344 w 1911096"/>
              <a:gd name="connsiteY18" fmla="*/ 36576 h 310896"/>
              <a:gd name="connsiteX19" fmla="*/ 310896 w 1911096"/>
              <a:gd name="connsiteY19" fmla="*/ 18288 h 310896"/>
              <a:gd name="connsiteX20" fmla="*/ 137160 w 1911096"/>
              <a:gd name="connsiteY20" fmla="*/ 9144 h 310896"/>
              <a:gd name="connsiteX21" fmla="*/ 0 w 1911096"/>
              <a:gd name="connsiteY21" fmla="*/ 0 h 310896"/>
              <a:gd name="connsiteX22" fmla="*/ 1901952 w 1911096"/>
              <a:gd name="connsiteY22" fmla="*/ 18288 h 310896"/>
              <a:gd name="connsiteX0" fmla="*/ 1901952 w 1911096"/>
              <a:gd name="connsiteY0" fmla="*/ 18288 h 310896"/>
              <a:gd name="connsiteX1" fmla="*/ 1911096 w 1911096"/>
              <a:gd name="connsiteY1" fmla="*/ 310896 h 310896"/>
              <a:gd name="connsiteX2" fmla="*/ 1792224 w 1911096"/>
              <a:gd name="connsiteY2" fmla="*/ 283464 h 310896"/>
              <a:gd name="connsiteX3" fmla="*/ 1691640 w 1911096"/>
              <a:gd name="connsiteY3" fmla="*/ 246888 h 310896"/>
              <a:gd name="connsiteX4" fmla="*/ 1645920 w 1911096"/>
              <a:gd name="connsiteY4" fmla="*/ 237744 h 310896"/>
              <a:gd name="connsiteX5" fmla="*/ 1609344 w 1911096"/>
              <a:gd name="connsiteY5" fmla="*/ 228600 h 310896"/>
              <a:gd name="connsiteX6" fmla="*/ 1563624 w 1911096"/>
              <a:gd name="connsiteY6" fmla="*/ 210312 h 310896"/>
              <a:gd name="connsiteX7" fmla="*/ 1499616 w 1911096"/>
              <a:gd name="connsiteY7" fmla="*/ 201168 h 310896"/>
              <a:gd name="connsiteX8" fmla="*/ 1463040 w 1911096"/>
              <a:gd name="connsiteY8" fmla="*/ 192024 h 310896"/>
              <a:gd name="connsiteX9" fmla="*/ 1380744 w 1911096"/>
              <a:gd name="connsiteY9" fmla="*/ 182880 h 310896"/>
              <a:gd name="connsiteX10" fmla="*/ 1335024 w 1911096"/>
              <a:gd name="connsiteY10" fmla="*/ 173736 h 310896"/>
              <a:gd name="connsiteX11" fmla="*/ 1307592 w 1911096"/>
              <a:gd name="connsiteY11" fmla="*/ 164592 h 310896"/>
              <a:gd name="connsiteX12" fmla="*/ 1179576 w 1911096"/>
              <a:gd name="connsiteY12" fmla="*/ 146304 h 310896"/>
              <a:gd name="connsiteX13" fmla="*/ 758952 w 1911096"/>
              <a:gd name="connsiteY13" fmla="*/ 91440 h 310896"/>
              <a:gd name="connsiteX14" fmla="*/ 713232 w 1911096"/>
              <a:gd name="connsiteY14" fmla="*/ 73152 h 310896"/>
              <a:gd name="connsiteX15" fmla="*/ 621792 w 1911096"/>
              <a:gd name="connsiteY15" fmla="*/ 54864 h 310896"/>
              <a:gd name="connsiteX16" fmla="*/ 585216 w 1911096"/>
              <a:gd name="connsiteY16" fmla="*/ 45720 h 310896"/>
              <a:gd name="connsiteX17" fmla="*/ 466344 w 1911096"/>
              <a:gd name="connsiteY17" fmla="*/ 36576 h 310896"/>
              <a:gd name="connsiteX18" fmla="*/ 310896 w 1911096"/>
              <a:gd name="connsiteY18" fmla="*/ 18288 h 310896"/>
              <a:gd name="connsiteX19" fmla="*/ 137160 w 1911096"/>
              <a:gd name="connsiteY19" fmla="*/ 9144 h 310896"/>
              <a:gd name="connsiteX20" fmla="*/ 0 w 1911096"/>
              <a:gd name="connsiteY20" fmla="*/ 0 h 310896"/>
              <a:gd name="connsiteX21" fmla="*/ 1901952 w 1911096"/>
              <a:gd name="connsiteY21" fmla="*/ 18288 h 310896"/>
              <a:gd name="connsiteX0" fmla="*/ 1901952 w 1911096"/>
              <a:gd name="connsiteY0" fmla="*/ 18288 h 310896"/>
              <a:gd name="connsiteX1" fmla="*/ 1911096 w 1911096"/>
              <a:gd name="connsiteY1" fmla="*/ 310896 h 310896"/>
              <a:gd name="connsiteX2" fmla="*/ 1792224 w 1911096"/>
              <a:gd name="connsiteY2" fmla="*/ 283464 h 310896"/>
              <a:gd name="connsiteX3" fmla="*/ 1691640 w 1911096"/>
              <a:gd name="connsiteY3" fmla="*/ 246888 h 310896"/>
              <a:gd name="connsiteX4" fmla="*/ 1645920 w 1911096"/>
              <a:gd name="connsiteY4" fmla="*/ 237744 h 310896"/>
              <a:gd name="connsiteX5" fmla="*/ 1609344 w 1911096"/>
              <a:gd name="connsiteY5" fmla="*/ 228600 h 310896"/>
              <a:gd name="connsiteX6" fmla="*/ 1563624 w 1911096"/>
              <a:gd name="connsiteY6" fmla="*/ 210312 h 310896"/>
              <a:gd name="connsiteX7" fmla="*/ 1499616 w 1911096"/>
              <a:gd name="connsiteY7" fmla="*/ 201168 h 310896"/>
              <a:gd name="connsiteX8" fmla="*/ 1463040 w 1911096"/>
              <a:gd name="connsiteY8" fmla="*/ 192024 h 310896"/>
              <a:gd name="connsiteX9" fmla="*/ 1380744 w 1911096"/>
              <a:gd name="connsiteY9" fmla="*/ 182880 h 310896"/>
              <a:gd name="connsiteX10" fmla="*/ 1335024 w 1911096"/>
              <a:gd name="connsiteY10" fmla="*/ 173736 h 310896"/>
              <a:gd name="connsiteX11" fmla="*/ 1307592 w 1911096"/>
              <a:gd name="connsiteY11" fmla="*/ 164592 h 310896"/>
              <a:gd name="connsiteX12" fmla="*/ 1179576 w 1911096"/>
              <a:gd name="connsiteY12" fmla="*/ 146304 h 310896"/>
              <a:gd name="connsiteX13" fmla="*/ 713232 w 1911096"/>
              <a:gd name="connsiteY13" fmla="*/ 73152 h 310896"/>
              <a:gd name="connsiteX14" fmla="*/ 621792 w 1911096"/>
              <a:gd name="connsiteY14" fmla="*/ 54864 h 310896"/>
              <a:gd name="connsiteX15" fmla="*/ 585216 w 1911096"/>
              <a:gd name="connsiteY15" fmla="*/ 45720 h 310896"/>
              <a:gd name="connsiteX16" fmla="*/ 466344 w 1911096"/>
              <a:gd name="connsiteY16" fmla="*/ 36576 h 310896"/>
              <a:gd name="connsiteX17" fmla="*/ 310896 w 1911096"/>
              <a:gd name="connsiteY17" fmla="*/ 18288 h 310896"/>
              <a:gd name="connsiteX18" fmla="*/ 137160 w 1911096"/>
              <a:gd name="connsiteY18" fmla="*/ 9144 h 310896"/>
              <a:gd name="connsiteX19" fmla="*/ 0 w 1911096"/>
              <a:gd name="connsiteY19" fmla="*/ 0 h 310896"/>
              <a:gd name="connsiteX20" fmla="*/ 1901952 w 1911096"/>
              <a:gd name="connsiteY20" fmla="*/ 18288 h 310896"/>
              <a:gd name="connsiteX0" fmla="*/ 1901952 w 1911096"/>
              <a:gd name="connsiteY0" fmla="*/ 18288 h 310896"/>
              <a:gd name="connsiteX1" fmla="*/ 1911096 w 1911096"/>
              <a:gd name="connsiteY1" fmla="*/ 310896 h 310896"/>
              <a:gd name="connsiteX2" fmla="*/ 1792224 w 1911096"/>
              <a:gd name="connsiteY2" fmla="*/ 283464 h 310896"/>
              <a:gd name="connsiteX3" fmla="*/ 1691640 w 1911096"/>
              <a:gd name="connsiteY3" fmla="*/ 246888 h 310896"/>
              <a:gd name="connsiteX4" fmla="*/ 1645920 w 1911096"/>
              <a:gd name="connsiteY4" fmla="*/ 237744 h 310896"/>
              <a:gd name="connsiteX5" fmla="*/ 1609344 w 1911096"/>
              <a:gd name="connsiteY5" fmla="*/ 228600 h 310896"/>
              <a:gd name="connsiteX6" fmla="*/ 1563624 w 1911096"/>
              <a:gd name="connsiteY6" fmla="*/ 210312 h 310896"/>
              <a:gd name="connsiteX7" fmla="*/ 1499616 w 1911096"/>
              <a:gd name="connsiteY7" fmla="*/ 201168 h 310896"/>
              <a:gd name="connsiteX8" fmla="*/ 1463040 w 1911096"/>
              <a:gd name="connsiteY8" fmla="*/ 192024 h 310896"/>
              <a:gd name="connsiteX9" fmla="*/ 1380744 w 1911096"/>
              <a:gd name="connsiteY9" fmla="*/ 182880 h 310896"/>
              <a:gd name="connsiteX10" fmla="*/ 1335024 w 1911096"/>
              <a:gd name="connsiteY10" fmla="*/ 173736 h 310896"/>
              <a:gd name="connsiteX11" fmla="*/ 1179576 w 1911096"/>
              <a:gd name="connsiteY11" fmla="*/ 146304 h 310896"/>
              <a:gd name="connsiteX12" fmla="*/ 713232 w 1911096"/>
              <a:gd name="connsiteY12" fmla="*/ 73152 h 310896"/>
              <a:gd name="connsiteX13" fmla="*/ 621792 w 1911096"/>
              <a:gd name="connsiteY13" fmla="*/ 54864 h 310896"/>
              <a:gd name="connsiteX14" fmla="*/ 585216 w 1911096"/>
              <a:gd name="connsiteY14" fmla="*/ 45720 h 310896"/>
              <a:gd name="connsiteX15" fmla="*/ 466344 w 1911096"/>
              <a:gd name="connsiteY15" fmla="*/ 36576 h 310896"/>
              <a:gd name="connsiteX16" fmla="*/ 310896 w 1911096"/>
              <a:gd name="connsiteY16" fmla="*/ 18288 h 310896"/>
              <a:gd name="connsiteX17" fmla="*/ 137160 w 1911096"/>
              <a:gd name="connsiteY17" fmla="*/ 9144 h 310896"/>
              <a:gd name="connsiteX18" fmla="*/ 0 w 1911096"/>
              <a:gd name="connsiteY18" fmla="*/ 0 h 310896"/>
              <a:gd name="connsiteX19" fmla="*/ 1901952 w 1911096"/>
              <a:gd name="connsiteY19" fmla="*/ 18288 h 310896"/>
              <a:gd name="connsiteX0" fmla="*/ 1901952 w 1911096"/>
              <a:gd name="connsiteY0" fmla="*/ 18288 h 310896"/>
              <a:gd name="connsiteX1" fmla="*/ 1911096 w 1911096"/>
              <a:gd name="connsiteY1" fmla="*/ 310896 h 310896"/>
              <a:gd name="connsiteX2" fmla="*/ 1792224 w 1911096"/>
              <a:gd name="connsiteY2" fmla="*/ 283464 h 310896"/>
              <a:gd name="connsiteX3" fmla="*/ 1691640 w 1911096"/>
              <a:gd name="connsiteY3" fmla="*/ 246888 h 310896"/>
              <a:gd name="connsiteX4" fmla="*/ 1645920 w 1911096"/>
              <a:gd name="connsiteY4" fmla="*/ 237744 h 310896"/>
              <a:gd name="connsiteX5" fmla="*/ 1609344 w 1911096"/>
              <a:gd name="connsiteY5" fmla="*/ 228600 h 310896"/>
              <a:gd name="connsiteX6" fmla="*/ 1563624 w 1911096"/>
              <a:gd name="connsiteY6" fmla="*/ 210312 h 310896"/>
              <a:gd name="connsiteX7" fmla="*/ 1499616 w 1911096"/>
              <a:gd name="connsiteY7" fmla="*/ 201168 h 310896"/>
              <a:gd name="connsiteX8" fmla="*/ 1380744 w 1911096"/>
              <a:gd name="connsiteY8" fmla="*/ 182880 h 310896"/>
              <a:gd name="connsiteX9" fmla="*/ 1335024 w 1911096"/>
              <a:gd name="connsiteY9" fmla="*/ 173736 h 310896"/>
              <a:gd name="connsiteX10" fmla="*/ 1179576 w 1911096"/>
              <a:gd name="connsiteY10" fmla="*/ 146304 h 310896"/>
              <a:gd name="connsiteX11" fmla="*/ 713232 w 1911096"/>
              <a:gd name="connsiteY11" fmla="*/ 73152 h 310896"/>
              <a:gd name="connsiteX12" fmla="*/ 621792 w 1911096"/>
              <a:gd name="connsiteY12" fmla="*/ 54864 h 310896"/>
              <a:gd name="connsiteX13" fmla="*/ 585216 w 1911096"/>
              <a:gd name="connsiteY13" fmla="*/ 45720 h 310896"/>
              <a:gd name="connsiteX14" fmla="*/ 466344 w 1911096"/>
              <a:gd name="connsiteY14" fmla="*/ 36576 h 310896"/>
              <a:gd name="connsiteX15" fmla="*/ 310896 w 1911096"/>
              <a:gd name="connsiteY15" fmla="*/ 18288 h 310896"/>
              <a:gd name="connsiteX16" fmla="*/ 137160 w 1911096"/>
              <a:gd name="connsiteY16" fmla="*/ 9144 h 310896"/>
              <a:gd name="connsiteX17" fmla="*/ 0 w 1911096"/>
              <a:gd name="connsiteY17" fmla="*/ 0 h 310896"/>
              <a:gd name="connsiteX18" fmla="*/ 1901952 w 1911096"/>
              <a:gd name="connsiteY18" fmla="*/ 18288 h 310896"/>
              <a:gd name="connsiteX0" fmla="*/ 1901952 w 1911096"/>
              <a:gd name="connsiteY0" fmla="*/ 18288 h 310896"/>
              <a:gd name="connsiteX1" fmla="*/ 1911096 w 1911096"/>
              <a:gd name="connsiteY1" fmla="*/ 310896 h 310896"/>
              <a:gd name="connsiteX2" fmla="*/ 1792224 w 1911096"/>
              <a:gd name="connsiteY2" fmla="*/ 283464 h 310896"/>
              <a:gd name="connsiteX3" fmla="*/ 1691640 w 1911096"/>
              <a:gd name="connsiteY3" fmla="*/ 246888 h 310896"/>
              <a:gd name="connsiteX4" fmla="*/ 1645920 w 1911096"/>
              <a:gd name="connsiteY4" fmla="*/ 237744 h 310896"/>
              <a:gd name="connsiteX5" fmla="*/ 1609344 w 1911096"/>
              <a:gd name="connsiteY5" fmla="*/ 228600 h 310896"/>
              <a:gd name="connsiteX6" fmla="*/ 1499616 w 1911096"/>
              <a:gd name="connsiteY6" fmla="*/ 201168 h 310896"/>
              <a:gd name="connsiteX7" fmla="*/ 1380744 w 1911096"/>
              <a:gd name="connsiteY7" fmla="*/ 182880 h 310896"/>
              <a:gd name="connsiteX8" fmla="*/ 1335024 w 1911096"/>
              <a:gd name="connsiteY8" fmla="*/ 173736 h 310896"/>
              <a:gd name="connsiteX9" fmla="*/ 1179576 w 1911096"/>
              <a:gd name="connsiteY9" fmla="*/ 146304 h 310896"/>
              <a:gd name="connsiteX10" fmla="*/ 713232 w 1911096"/>
              <a:gd name="connsiteY10" fmla="*/ 73152 h 310896"/>
              <a:gd name="connsiteX11" fmla="*/ 621792 w 1911096"/>
              <a:gd name="connsiteY11" fmla="*/ 54864 h 310896"/>
              <a:gd name="connsiteX12" fmla="*/ 585216 w 1911096"/>
              <a:gd name="connsiteY12" fmla="*/ 45720 h 310896"/>
              <a:gd name="connsiteX13" fmla="*/ 466344 w 1911096"/>
              <a:gd name="connsiteY13" fmla="*/ 36576 h 310896"/>
              <a:gd name="connsiteX14" fmla="*/ 310896 w 1911096"/>
              <a:gd name="connsiteY14" fmla="*/ 18288 h 310896"/>
              <a:gd name="connsiteX15" fmla="*/ 137160 w 1911096"/>
              <a:gd name="connsiteY15" fmla="*/ 9144 h 310896"/>
              <a:gd name="connsiteX16" fmla="*/ 0 w 1911096"/>
              <a:gd name="connsiteY16" fmla="*/ 0 h 310896"/>
              <a:gd name="connsiteX17" fmla="*/ 1901952 w 1911096"/>
              <a:gd name="connsiteY17" fmla="*/ 18288 h 310896"/>
              <a:gd name="connsiteX0" fmla="*/ 1901952 w 1911096"/>
              <a:gd name="connsiteY0" fmla="*/ 18288 h 310896"/>
              <a:gd name="connsiteX1" fmla="*/ 1911096 w 1911096"/>
              <a:gd name="connsiteY1" fmla="*/ 310896 h 310896"/>
              <a:gd name="connsiteX2" fmla="*/ 1792224 w 1911096"/>
              <a:gd name="connsiteY2" fmla="*/ 283464 h 310896"/>
              <a:gd name="connsiteX3" fmla="*/ 1691640 w 1911096"/>
              <a:gd name="connsiteY3" fmla="*/ 246888 h 310896"/>
              <a:gd name="connsiteX4" fmla="*/ 1609344 w 1911096"/>
              <a:gd name="connsiteY4" fmla="*/ 228600 h 310896"/>
              <a:gd name="connsiteX5" fmla="*/ 1499616 w 1911096"/>
              <a:gd name="connsiteY5" fmla="*/ 201168 h 310896"/>
              <a:gd name="connsiteX6" fmla="*/ 1380744 w 1911096"/>
              <a:gd name="connsiteY6" fmla="*/ 182880 h 310896"/>
              <a:gd name="connsiteX7" fmla="*/ 1335024 w 1911096"/>
              <a:gd name="connsiteY7" fmla="*/ 173736 h 310896"/>
              <a:gd name="connsiteX8" fmla="*/ 1179576 w 1911096"/>
              <a:gd name="connsiteY8" fmla="*/ 146304 h 310896"/>
              <a:gd name="connsiteX9" fmla="*/ 713232 w 1911096"/>
              <a:gd name="connsiteY9" fmla="*/ 73152 h 310896"/>
              <a:gd name="connsiteX10" fmla="*/ 621792 w 1911096"/>
              <a:gd name="connsiteY10" fmla="*/ 54864 h 310896"/>
              <a:gd name="connsiteX11" fmla="*/ 585216 w 1911096"/>
              <a:gd name="connsiteY11" fmla="*/ 45720 h 310896"/>
              <a:gd name="connsiteX12" fmla="*/ 466344 w 1911096"/>
              <a:gd name="connsiteY12" fmla="*/ 36576 h 310896"/>
              <a:gd name="connsiteX13" fmla="*/ 310896 w 1911096"/>
              <a:gd name="connsiteY13" fmla="*/ 18288 h 310896"/>
              <a:gd name="connsiteX14" fmla="*/ 137160 w 1911096"/>
              <a:gd name="connsiteY14" fmla="*/ 9144 h 310896"/>
              <a:gd name="connsiteX15" fmla="*/ 0 w 1911096"/>
              <a:gd name="connsiteY15" fmla="*/ 0 h 310896"/>
              <a:gd name="connsiteX16" fmla="*/ 1901952 w 1911096"/>
              <a:gd name="connsiteY16" fmla="*/ 18288 h 310896"/>
              <a:gd name="connsiteX0" fmla="*/ 1901952 w 1911096"/>
              <a:gd name="connsiteY0" fmla="*/ 18288 h 310896"/>
              <a:gd name="connsiteX1" fmla="*/ 1911096 w 1911096"/>
              <a:gd name="connsiteY1" fmla="*/ 310896 h 310896"/>
              <a:gd name="connsiteX2" fmla="*/ 1792224 w 1911096"/>
              <a:gd name="connsiteY2" fmla="*/ 283464 h 310896"/>
              <a:gd name="connsiteX3" fmla="*/ 1691640 w 1911096"/>
              <a:gd name="connsiteY3" fmla="*/ 246888 h 310896"/>
              <a:gd name="connsiteX4" fmla="*/ 1609344 w 1911096"/>
              <a:gd name="connsiteY4" fmla="*/ 228600 h 310896"/>
              <a:gd name="connsiteX5" fmla="*/ 1380744 w 1911096"/>
              <a:gd name="connsiteY5" fmla="*/ 182880 h 310896"/>
              <a:gd name="connsiteX6" fmla="*/ 1335024 w 1911096"/>
              <a:gd name="connsiteY6" fmla="*/ 173736 h 310896"/>
              <a:gd name="connsiteX7" fmla="*/ 1179576 w 1911096"/>
              <a:gd name="connsiteY7" fmla="*/ 146304 h 310896"/>
              <a:gd name="connsiteX8" fmla="*/ 713232 w 1911096"/>
              <a:gd name="connsiteY8" fmla="*/ 73152 h 310896"/>
              <a:gd name="connsiteX9" fmla="*/ 621792 w 1911096"/>
              <a:gd name="connsiteY9" fmla="*/ 54864 h 310896"/>
              <a:gd name="connsiteX10" fmla="*/ 585216 w 1911096"/>
              <a:gd name="connsiteY10" fmla="*/ 45720 h 310896"/>
              <a:gd name="connsiteX11" fmla="*/ 466344 w 1911096"/>
              <a:gd name="connsiteY11" fmla="*/ 36576 h 310896"/>
              <a:gd name="connsiteX12" fmla="*/ 310896 w 1911096"/>
              <a:gd name="connsiteY12" fmla="*/ 18288 h 310896"/>
              <a:gd name="connsiteX13" fmla="*/ 137160 w 1911096"/>
              <a:gd name="connsiteY13" fmla="*/ 9144 h 310896"/>
              <a:gd name="connsiteX14" fmla="*/ 0 w 1911096"/>
              <a:gd name="connsiteY14" fmla="*/ 0 h 310896"/>
              <a:gd name="connsiteX15" fmla="*/ 1901952 w 1911096"/>
              <a:gd name="connsiteY15" fmla="*/ 18288 h 310896"/>
              <a:gd name="connsiteX0" fmla="*/ 1901952 w 1911096"/>
              <a:gd name="connsiteY0" fmla="*/ 18288 h 310896"/>
              <a:gd name="connsiteX1" fmla="*/ 1911096 w 1911096"/>
              <a:gd name="connsiteY1" fmla="*/ 310896 h 310896"/>
              <a:gd name="connsiteX2" fmla="*/ 1792224 w 1911096"/>
              <a:gd name="connsiteY2" fmla="*/ 283464 h 310896"/>
              <a:gd name="connsiteX3" fmla="*/ 1691640 w 1911096"/>
              <a:gd name="connsiteY3" fmla="*/ 246888 h 310896"/>
              <a:gd name="connsiteX4" fmla="*/ 1609344 w 1911096"/>
              <a:gd name="connsiteY4" fmla="*/ 228600 h 310896"/>
              <a:gd name="connsiteX5" fmla="*/ 1335024 w 1911096"/>
              <a:gd name="connsiteY5" fmla="*/ 173736 h 310896"/>
              <a:gd name="connsiteX6" fmla="*/ 1179576 w 1911096"/>
              <a:gd name="connsiteY6" fmla="*/ 146304 h 310896"/>
              <a:gd name="connsiteX7" fmla="*/ 713232 w 1911096"/>
              <a:gd name="connsiteY7" fmla="*/ 73152 h 310896"/>
              <a:gd name="connsiteX8" fmla="*/ 621792 w 1911096"/>
              <a:gd name="connsiteY8" fmla="*/ 54864 h 310896"/>
              <a:gd name="connsiteX9" fmla="*/ 585216 w 1911096"/>
              <a:gd name="connsiteY9" fmla="*/ 45720 h 310896"/>
              <a:gd name="connsiteX10" fmla="*/ 466344 w 1911096"/>
              <a:gd name="connsiteY10" fmla="*/ 36576 h 310896"/>
              <a:gd name="connsiteX11" fmla="*/ 310896 w 1911096"/>
              <a:gd name="connsiteY11" fmla="*/ 18288 h 310896"/>
              <a:gd name="connsiteX12" fmla="*/ 137160 w 1911096"/>
              <a:gd name="connsiteY12" fmla="*/ 9144 h 310896"/>
              <a:gd name="connsiteX13" fmla="*/ 0 w 1911096"/>
              <a:gd name="connsiteY13" fmla="*/ 0 h 310896"/>
              <a:gd name="connsiteX14" fmla="*/ 1901952 w 1911096"/>
              <a:gd name="connsiteY14" fmla="*/ 18288 h 310896"/>
              <a:gd name="connsiteX0" fmla="*/ 1901952 w 1911096"/>
              <a:gd name="connsiteY0" fmla="*/ 18288 h 310896"/>
              <a:gd name="connsiteX1" fmla="*/ 1911096 w 1911096"/>
              <a:gd name="connsiteY1" fmla="*/ 310896 h 310896"/>
              <a:gd name="connsiteX2" fmla="*/ 1792224 w 1911096"/>
              <a:gd name="connsiteY2" fmla="*/ 283464 h 310896"/>
              <a:gd name="connsiteX3" fmla="*/ 1691640 w 1911096"/>
              <a:gd name="connsiteY3" fmla="*/ 246888 h 310896"/>
              <a:gd name="connsiteX4" fmla="*/ 1609344 w 1911096"/>
              <a:gd name="connsiteY4" fmla="*/ 228600 h 310896"/>
              <a:gd name="connsiteX5" fmla="*/ 1179576 w 1911096"/>
              <a:gd name="connsiteY5" fmla="*/ 146304 h 310896"/>
              <a:gd name="connsiteX6" fmla="*/ 713232 w 1911096"/>
              <a:gd name="connsiteY6" fmla="*/ 73152 h 310896"/>
              <a:gd name="connsiteX7" fmla="*/ 621792 w 1911096"/>
              <a:gd name="connsiteY7" fmla="*/ 54864 h 310896"/>
              <a:gd name="connsiteX8" fmla="*/ 585216 w 1911096"/>
              <a:gd name="connsiteY8" fmla="*/ 45720 h 310896"/>
              <a:gd name="connsiteX9" fmla="*/ 466344 w 1911096"/>
              <a:gd name="connsiteY9" fmla="*/ 36576 h 310896"/>
              <a:gd name="connsiteX10" fmla="*/ 310896 w 1911096"/>
              <a:gd name="connsiteY10" fmla="*/ 18288 h 310896"/>
              <a:gd name="connsiteX11" fmla="*/ 137160 w 1911096"/>
              <a:gd name="connsiteY11" fmla="*/ 9144 h 310896"/>
              <a:gd name="connsiteX12" fmla="*/ 0 w 1911096"/>
              <a:gd name="connsiteY12" fmla="*/ 0 h 310896"/>
              <a:gd name="connsiteX13" fmla="*/ 1901952 w 1911096"/>
              <a:gd name="connsiteY13" fmla="*/ 18288 h 310896"/>
              <a:gd name="connsiteX0" fmla="*/ 1901952 w 1911096"/>
              <a:gd name="connsiteY0" fmla="*/ 18288 h 310896"/>
              <a:gd name="connsiteX1" fmla="*/ 1911096 w 1911096"/>
              <a:gd name="connsiteY1" fmla="*/ 310896 h 310896"/>
              <a:gd name="connsiteX2" fmla="*/ 1792224 w 1911096"/>
              <a:gd name="connsiteY2" fmla="*/ 283464 h 310896"/>
              <a:gd name="connsiteX3" fmla="*/ 1609344 w 1911096"/>
              <a:gd name="connsiteY3" fmla="*/ 228600 h 310896"/>
              <a:gd name="connsiteX4" fmla="*/ 1179576 w 1911096"/>
              <a:gd name="connsiteY4" fmla="*/ 146304 h 310896"/>
              <a:gd name="connsiteX5" fmla="*/ 713232 w 1911096"/>
              <a:gd name="connsiteY5" fmla="*/ 73152 h 310896"/>
              <a:gd name="connsiteX6" fmla="*/ 621792 w 1911096"/>
              <a:gd name="connsiteY6" fmla="*/ 54864 h 310896"/>
              <a:gd name="connsiteX7" fmla="*/ 585216 w 1911096"/>
              <a:gd name="connsiteY7" fmla="*/ 45720 h 310896"/>
              <a:gd name="connsiteX8" fmla="*/ 466344 w 1911096"/>
              <a:gd name="connsiteY8" fmla="*/ 36576 h 310896"/>
              <a:gd name="connsiteX9" fmla="*/ 310896 w 1911096"/>
              <a:gd name="connsiteY9" fmla="*/ 18288 h 310896"/>
              <a:gd name="connsiteX10" fmla="*/ 137160 w 1911096"/>
              <a:gd name="connsiteY10" fmla="*/ 9144 h 310896"/>
              <a:gd name="connsiteX11" fmla="*/ 0 w 1911096"/>
              <a:gd name="connsiteY11" fmla="*/ 0 h 310896"/>
              <a:gd name="connsiteX12" fmla="*/ 1901952 w 1911096"/>
              <a:gd name="connsiteY12" fmla="*/ 18288 h 310896"/>
              <a:gd name="connsiteX0" fmla="*/ 1901952 w 1911096"/>
              <a:gd name="connsiteY0" fmla="*/ 18288 h 318891"/>
              <a:gd name="connsiteX1" fmla="*/ 1911096 w 1911096"/>
              <a:gd name="connsiteY1" fmla="*/ 310896 h 318891"/>
              <a:gd name="connsiteX2" fmla="*/ 1609344 w 1911096"/>
              <a:gd name="connsiteY2" fmla="*/ 228600 h 318891"/>
              <a:gd name="connsiteX3" fmla="*/ 1179576 w 1911096"/>
              <a:gd name="connsiteY3" fmla="*/ 146304 h 318891"/>
              <a:gd name="connsiteX4" fmla="*/ 713232 w 1911096"/>
              <a:gd name="connsiteY4" fmla="*/ 73152 h 318891"/>
              <a:gd name="connsiteX5" fmla="*/ 621792 w 1911096"/>
              <a:gd name="connsiteY5" fmla="*/ 54864 h 318891"/>
              <a:gd name="connsiteX6" fmla="*/ 585216 w 1911096"/>
              <a:gd name="connsiteY6" fmla="*/ 45720 h 318891"/>
              <a:gd name="connsiteX7" fmla="*/ 466344 w 1911096"/>
              <a:gd name="connsiteY7" fmla="*/ 36576 h 318891"/>
              <a:gd name="connsiteX8" fmla="*/ 310896 w 1911096"/>
              <a:gd name="connsiteY8" fmla="*/ 18288 h 318891"/>
              <a:gd name="connsiteX9" fmla="*/ 137160 w 1911096"/>
              <a:gd name="connsiteY9" fmla="*/ 9144 h 318891"/>
              <a:gd name="connsiteX10" fmla="*/ 0 w 1911096"/>
              <a:gd name="connsiteY10" fmla="*/ 0 h 318891"/>
              <a:gd name="connsiteX11" fmla="*/ 1901952 w 1911096"/>
              <a:gd name="connsiteY11" fmla="*/ 18288 h 318891"/>
              <a:gd name="connsiteX0" fmla="*/ 1901952 w 1911096"/>
              <a:gd name="connsiteY0" fmla="*/ 18288 h 313009"/>
              <a:gd name="connsiteX1" fmla="*/ 1911096 w 1911096"/>
              <a:gd name="connsiteY1" fmla="*/ 310896 h 313009"/>
              <a:gd name="connsiteX2" fmla="*/ 1179576 w 1911096"/>
              <a:gd name="connsiteY2" fmla="*/ 146304 h 313009"/>
              <a:gd name="connsiteX3" fmla="*/ 713232 w 1911096"/>
              <a:gd name="connsiteY3" fmla="*/ 73152 h 313009"/>
              <a:gd name="connsiteX4" fmla="*/ 621792 w 1911096"/>
              <a:gd name="connsiteY4" fmla="*/ 54864 h 313009"/>
              <a:gd name="connsiteX5" fmla="*/ 585216 w 1911096"/>
              <a:gd name="connsiteY5" fmla="*/ 45720 h 313009"/>
              <a:gd name="connsiteX6" fmla="*/ 466344 w 1911096"/>
              <a:gd name="connsiteY6" fmla="*/ 36576 h 313009"/>
              <a:gd name="connsiteX7" fmla="*/ 310896 w 1911096"/>
              <a:gd name="connsiteY7" fmla="*/ 18288 h 313009"/>
              <a:gd name="connsiteX8" fmla="*/ 137160 w 1911096"/>
              <a:gd name="connsiteY8" fmla="*/ 9144 h 313009"/>
              <a:gd name="connsiteX9" fmla="*/ 0 w 1911096"/>
              <a:gd name="connsiteY9" fmla="*/ 0 h 313009"/>
              <a:gd name="connsiteX10" fmla="*/ 1901952 w 1911096"/>
              <a:gd name="connsiteY10" fmla="*/ 18288 h 313009"/>
              <a:gd name="connsiteX0" fmla="*/ 1901952 w 1911096"/>
              <a:gd name="connsiteY0" fmla="*/ 18288 h 313048"/>
              <a:gd name="connsiteX1" fmla="*/ 1911096 w 1911096"/>
              <a:gd name="connsiteY1" fmla="*/ 310896 h 313048"/>
              <a:gd name="connsiteX2" fmla="*/ 1179576 w 1911096"/>
              <a:gd name="connsiteY2" fmla="*/ 146304 h 313048"/>
              <a:gd name="connsiteX3" fmla="*/ 621792 w 1911096"/>
              <a:gd name="connsiteY3" fmla="*/ 54864 h 313048"/>
              <a:gd name="connsiteX4" fmla="*/ 585216 w 1911096"/>
              <a:gd name="connsiteY4" fmla="*/ 45720 h 313048"/>
              <a:gd name="connsiteX5" fmla="*/ 466344 w 1911096"/>
              <a:gd name="connsiteY5" fmla="*/ 36576 h 313048"/>
              <a:gd name="connsiteX6" fmla="*/ 310896 w 1911096"/>
              <a:gd name="connsiteY6" fmla="*/ 18288 h 313048"/>
              <a:gd name="connsiteX7" fmla="*/ 137160 w 1911096"/>
              <a:gd name="connsiteY7" fmla="*/ 9144 h 313048"/>
              <a:gd name="connsiteX8" fmla="*/ 0 w 1911096"/>
              <a:gd name="connsiteY8" fmla="*/ 0 h 313048"/>
              <a:gd name="connsiteX9" fmla="*/ 1901952 w 1911096"/>
              <a:gd name="connsiteY9" fmla="*/ 18288 h 313048"/>
              <a:gd name="connsiteX0" fmla="*/ 1901952 w 1911096"/>
              <a:gd name="connsiteY0" fmla="*/ 18288 h 313069"/>
              <a:gd name="connsiteX1" fmla="*/ 1911096 w 1911096"/>
              <a:gd name="connsiteY1" fmla="*/ 310896 h 313069"/>
              <a:gd name="connsiteX2" fmla="*/ 1179576 w 1911096"/>
              <a:gd name="connsiteY2" fmla="*/ 146304 h 313069"/>
              <a:gd name="connsiteX3" fmla="*/ 585216 w 1911096"/>
              <a:gd name="connsiteY3" fmla="*/ 45720 h 313069"/>
              <a:gd name="connsiteX4" fmla="*/ 466344 w 1911096"/>
              <a:gd name="connsiteY4" fmla="*/ 36576 h 313069"/>
              <a:gd name="connsiteX5" fmla="*/ 310896 w 1911096"/>
              <a:gd name="connsiteY5" fmla="*/ 18288 h 313069"/>
              <a:gd name="connsiteX6" fmla="*/ 137160 w 1911096"/>
              <a:gd name="connsiteY6" fmla="*/ 9144 h 313069"/>
              <a:gd name="connsiteX7" fmla="*/ 0 w 1911096"/>
              <a:gd name="connsiteY7" fmla="*/ 0 h 313069"/>
              <a:gd name="connsiteX8" fmla="*/ 1901952 w 1911096"/>
              <a:gd name="connsiteY8" fmla="*/ 18288 h 313069"/>
              <a:gd name="connsiteX0" fmla="*/ 1901952 w 1911096"/>
              <a:gd name="connsiteY0" fmla="*/ 18288 h 313089"/>
              <a:gd name="connsiteX1" fmla="*/ 1911096 w 1911096"/>
              <a:gd name="connsiteY1" fmla="*/ 310896 h 313089"/>
              <a:gd name="connsiteX2" fmla="*/ 1179576 w 1911096"/>
              <a:gd name="connsiteY2" fmla="*/ 146304 h 313089"/>
              <a:gd name="connsiteX3" fmla="*/ 466344 w 1911096"/>
              <a:gd name="connsiteY3" fmla="*/ 36576 h 313089"/>
              <a:gd name="connsiteX4" fmla="*/ 310896 w 1911096"/>
              <a:gd name="connsiteY4" fmla="*/ 18288 h 313089"/>
              <a:gd name="connsiteX5" fmla="*/ 137160 w 1911096"/>
              <a:gd name="connsiteY5" fmla="*/ 9144 h 313089"/>
              <a:gd name="connsiteX6" fmla="*/ 0 w 1911096"/>
              <a:gd name="connsiteY6" fmla="*/ 0 h 313089"/>
              <a:gd name="connsiteX7" fmla="*/ 1901952 w 1911096"/>
              <a:gd name="connsiteY7" fmla="*/ 18288 h 313089"/>
              <a:gd name="connsiteX0" fmla="*/ 1901952 w 1911096"/>
              <a:gd name="connsiteY0" fmla="*/ 18288 h 313132"/>
              <a:gd name="connsiteX1" fmla="*/ 1911096 w 1911096"/>
              <a:gd name="connsiteY1" fmla="*/ 310896 h 313132"/>
              <a:gd name="connsiteX2" fmla="*/ 1179576 w 1911096"/>
              <a:gd name="connsiteY2" fmla="*/ 146304 h 313132"/>
              <a:gd name="connsiteX3" fmla="*/ 310896 w 1911096"/>
              <a:gd name="connsiteY3" fmla="*/ 18288 h 313132"/>
              <a:gd name="connsiteX4" fmla="*/ 137160 w 1911096"/>
              <a:gd name="connsiteY4" fmla="*/ 9144 h 313132"/>
              <a:gd name="connsiteX5" fmla="*/ 0 w 1911096"/>
              <a:gd name="connsiteY5" fmla="*/ 0 h 313132"/>
              <a:gd name="connsiteX6" fmla="*/ 1901952 w 1911096"/>
              <a:gd name="connsiteY6" fmla="*/ 18288 h 313132"/>
              <a:gd name="connsiteX0" fmla="*/ 1901952 w 1911096"/>
              <a:gd name="connsiteY0" fmla="*/ 18288 h 313153"/>
              <a:gd name="connsiteX1" fmla="*/ 1911096 w 1911096"/>
              <a:gd name="connsiteY1" fmla="*/ 310896 h 313153"/>
              <a:gd name="connsiteX2" fmla="*/ 1179576 w 1911096"/>
              <a:gd name="connsiteY2" fmla="*/ 146304 h 313153"/>
              <a:gd name="connsiteX3" fmla="*/ 137160 w 1911096"/>
              <a:gd name="connsiteY3" fmla="*/ 9144 h 313153"/>
              <a:gd name="connsiteX4" fmla="*/ 0 w 1911096"/>
              <a:gd name="connsiteY4" fmla="*/ 0 h 313153"/>
              <a:gd name="connsiteX5" fmla="*/ 1901952 w 1911096"/>
              <a:gd name="connsiteY5" fmla="*/ 18288 h 313153"/>
              <a:gd name="connsiteX0" fmla="*/ 1912126 w 1921270"/>
              <a:gd name="connsiteY0" fmla="*/ 18288 h 313175"/>
              <a:gd name="connsiteX1" fmla="*/ 1921270 w 1921270"/>
              <a:gd name="connsiteY1" fmla="*/ 310896 h 313175"/>
              <a:gd name="connsiteX2" fmla="*/ 1189750 w 1921270"/>
              <a:gd name="connsiteY2" fmla="*/ 146304 h 313175"/>
              <a:gd name="connsiteX3" fmla="*/ 10174 w 1921270"/>
              <a:gd name="connsiteY3" fmla="*/ 0 h 313175"/>
              <a:gd name="connsiteX4" fmla="*/ 1912126 w 1921270"/>
              <a:gd name="connsiteY4" fmla="*/ 18288 h 313175"/>
              <a:gd name="connsiteX0" fmla="*/ 1913447 w 1922591"/>
              <a:gd name="connsiteY0" fmla="*/ 18288 h 312880"/>
              <a:gd name="connsiteX1" fmla="*/ 1922591 w 1922591"/>
              <a:gd name="connsiteY1" fmla="*/ 310896 h 312880"/>
              <a:gd name="connsiteX2" fmla="*/ 1067402 w 1922591"/>
              <a:gd name="connsiteY2" fmla="*/ 123819 h 312880"/>
              <a:gd name="connsiteX3" fmla="*/ 11495 w 1922591"/>
              <a:gd name="connsiteY3" fmla="*/ 0 h 312880"/>
              <a:gd name="connsiteX4" fmla="*/ 1913447 w 1922591"/>
              <a:gd name="connsiteY4" fmla="*/ 18288 h 312880"/>
              <a:gd name="connsiteX0" fmla="*/ 1926699 w 1926699"/>
              <a:gd name="connsiteY0" fmla="*/ 11662 h 312880"/>
              <a:gd name="connsiteX1" fmla="*/ 1922591 w 1926699"/>
              <a:gd name="connsiteY1" fmla="*/ 310896 h 312880"/>
              <a:gd name="connsiteX2" fmla="*/ 1067402 w 1926699"/>
              <a:gd name="connsiteY2" fmla="*/ 123819 h 312880"/>
              <a:gd name="connsiteX3" fmla="*/ 11495 w 1926699"/>
              <a:gd name="connsiteY3" fmla="*/ 0 h 312880"/>
              <a:gd name="connsiteX4" fmla="*/ 1926699 w 1926699"/>
              <a:gd name="connsiteY4" fmla="*/ 11662 h 312880"/>
              <a:gd name="connsiteX0" fmla="*/ 1926699 w 2066098"/>
              <a:gd name="connsiteY0" fmla="*/ 11662 h 312880"/>
              <a:gd name="connsiteX1" fmla="*/ 1918764 w 2066098"/>
              <a:gd name="connsiteY1" fmla="*/ 124186 h 312880"/>
              <a:gd name="connsiteX2" fmla="*/ 1922591 w 2066098"/>
              <a:gd name="connsiteY2" fmla="*/ 310896 h 312880"/>
              <a:gd name="connsiteX3" fmla="*/ 1067402 w 2066098"/>
              <a:gd name="connsiteY3" fmla="*/ 123819 h 312880"/>
              <a:gd name="connsiteX4" fmla="*/ 11495 w 2066098"/>
              <a:gd name="connsiteY4" fmla="*/ 0 h 312880"/>
              <a:gd name="connsiteX5" fmla="*/ 1926699 w 2066098"/>
              <a:gd name="connsiteY5" fmla="*/ 11662 h 312880"/>
              <a:gd name="connsiteX0" fmla="*/ 1926699 w 2760012"/>
              <a:gd name="connsiteY0" fmla="*/ 11662 h 312880"/>
              <a:gd name="connsiteX1" fmla="*/ 2760012 w 2760012"/>
              <a:gd name="connsiteY1" fmla="*/ 270490 h 312880"/>
              <a:gd name="connsiteX2" fmla="*/ 1922591 w 2760012"/>
              <a:gd name="connsiteY2" fmla="*/ 310896 h 312880"/>
              <a:gd name="connsiteX3" fmla="*/ 1067402 w 2760012"/>
              <a:gd name="connsiteY3" fmla="*/ 123819 h 312880"/>
              <a:gd name="connsiteX4" fmla="*/ 11495 w 2760012"/>
              <a:gd name="connsiteY4" fmla="*/ 0 h 312880"/>
              <a:gd name="connsiteX5" fmla="*/ 1926699 w 2760012"/>
              <a:gd name="connsiteY5" fmla="*/ 11662 h 312880"/>
              <a:gd name="connsiteX0" fmla="*/ 2758803 w 2900549"/>
              <a:gd name="connsiteY0" fmla="*/ 11662 h 312880"/>
              <a:gd name="connsiteX1" fmla="*/ 2760012 w 2900549"/>
              <a:gd name="connsiteY1" fmla="*/ 270490 h 312880"/>
              <a:gd name="connsiteX2" fmla="*/ 1922591 w 2900549"/>
              <a:gd name="connsiteY2" fmla="*/ 310896 h 312880"/>
              <a:gd name="connsiteX3" fmla="*/ 1067402 w 2900549"/>
              <a:gd name="connsiteY3" fmla="*/ 123819 h 312880"/>
              <a:gd name="connsiteX4" fmla="*/ 11495 w 2900549"/>
              <a:gd name="connsiteY4" fmla="*/ 0 h 312880"/>
              <a:gd name="connsiteX5" fmla="*/ 2758803 w 2900549"/>
              <a:gd name="connsiteY5" fmla="*/ 11662 h 312880"/>
              <a:gd name="connsiteX0" fmla="*/ 2804523 w 2935251"/>
              <a:gd name="connsiteY0" fmla="*/ 11662 h 312880"/>
              <a:gd name="connsiteX1" fmla="*/ 2760012 w 2935251"/>
              <a:gd name="connsiteY1" fmla="*/ 270490 h 312880"/>
              <a:gd name="connsiteX2" fmla="*/ 1922591 w 2935251"/>
              <a:gd name="connsiteY2" fmla="*/ 310896 h 312880"/>
              <a:gd name="connsiteX3" fmla="*/ 1067402 w 2935251"/>
              <a:gd name="connsiteY3" fmla="*/ 123819 h 312880"/>
              <a:gd name="connsiteX4" fmla="*/ 11495 w 2935251"/>
              <a:gd name="connsiteY4" fmla="*/ 0 h 312880"/>
              <a:gd name="connsiteX5" fmla="*/ 2804523 w 2935251"/>
              <a:gd name="connsiteY5" fmla="*/ 11662 h 312880"/>
              <a:gd name="connsiteX0" fmla="*/ 2804523 w 2948694"/>
              <a:gd name="connsiteY0" fmla="*/ 11662 h 312880"/>
              <a:gd name="connsiteX1" fmla="*/ 2814876 w 2948694"/>
              <a:gd name="connsiteY1" fmla="*/ 270490 h 312880"/>
              <a:gd name="connsiteX2" fmla="*/ 1922591 w 2948694"/>
              <a:gd name="connsiteY2" fmla="*/ 310896 h 312880"/>
              <a:gd name="connsiteX3" fmla="*/ 1067402 w 2948694"/>
              <a:gd name="connsiteY3" fmla="*/ 123819 h 312880"/>
              <a:gd name="connsiteX4" fmla="*/ 11495 w 2948694"/>
              <a:gd name="connsiteY4" fmla="*/ 0 h 312880"/>
              <a:gd name="connsiteX5" fmla="*/ 2804523 w 2948694"/>
              <a:gd name="connsiteY5" fmla="*/ 11662 h 312880"/>
              <a:gd name="connsiteX0" fmla="*/ 2804523 w 2942586"/>
              <a:gd name="connsiteY0" fmla="*/ 11662 h 312880"/>
              <a:gd name="connsiteX1" fmla="*/ 2814876 w 2942586"/>
              <a:gd name="connsiteY1" fmla="*/ 270490 h 312880"/>
              <a:gd name="connsiteX2" fmla="*/ 1922591 w 2942586"/>
              <a:gd name="connsiteY2" fmla="*/ 310896 h 312880"/>
              <a:gd name="connsiteX3" fmla="*/ 1067402 w 2942586"/>
              <a:gd name="connsiteY3" fmla="*/ 123819 h 312880"/>
              <a:gd name="connsiteX4" fmla="*/ 11495 w 2942586"/>
              <a:gd name="connsiteY4" fmla="*/ 0 h 312880"/>
              <a:gd name="connsiteX5" fmla="*/ 2804523 w 2942586"/>
              <a:gd name="connsiteY5" fmla="*/ 11662 h 312880"/>
              <a:gd name="connsiteX0" fmla="*/ 2804523 w 2814876"/>
              <a:gd name="connsiteY0" fmla="*/ 11662 h 312880"/>
              <a:gd name="connsiteX1" fmla="*/ 2814876 w 2814876"/>
              <a:gd name="connsiteY1" fmla="*/ 270490 h 312880"/>
              <a:gd name="connsiteX2" fmla="*/ 1922591 w 2814876"/>
              <a:gd name="connsiteY2" fmla="*/ 310896 h 312880"/>
              <a:gd name="connsiteX3" fmla="*/ 1067402 w 2814876"/>
              <a:gd name="connsiteY3" fmla="*/ 123819 h 312880"/>
              <a:gd name="connsiteX4" fmla="*/ 11495 w 2814876"/>
              <a:gd name="connsiteY4" fmla="*/ 0 h 312880"/>
              <a:gd name="connsiteX5" fmla="*/ 2804523 w 2814876"/>
              <a:gd name="connsiteY5" fmla="*/ 11662 h 312880"/>
              <a:gd name="connsiteX0" fmla="*/ 2804523 w 2814876"/>
              <a:gd name="connsiteY0" fmla="*/ 11662 h 456019"/>
              <a:gd name="connsiteX1" fmla="*/ 2814876 w 2814876"/>
              <a:gd name="connsiteY1" fmla="*/ 270490 h 456019"/>
              <a:gd name="connsiteX2" fmla="*/ 1922591 w 2814876"/>
              <a:gd name="connsiteY2" fmla="*/ 310896 h 456019"/>
              <a:gd name="connsiteX3" fmla="*/ 1067402 w 2814876"/>
              <a:gd name="connsiteY3" fmla="*/ 123819 h 456019"/>
              <a:gd name="connsiteX4" fmla="*/ 11495 w 2814876"/>
              <a:gd name="connsiteY4" fmla="*/ 0 h 456019"/>
              <a:gd name="connsiteX5" fmla="*/ 2804523 w 2814876"/>
              <a:gd name="connsiteY5" fmla="*/ 11662 h 456019"/>
              <a:gd name="connsiteX0" fmla="*/ 2804523 w 2814876"/>
              <a:gd name="connsiteY0" fmla="*/ 11662 h 456019"/>
              <a:gd name="connsiteX1" fmla="*/ 2814876 w 2814876"/>
              <a:gd name="connsiteY1" fmla="*/ 270490 h 456019"/>
              <a:gd name="connsiteX2" fmla="*/ 1922591 w 2814876"/>
              <a:gd name="connsiteY2" fmla="*/ 310896 h 456019"/>
              <a:gd name="connsiteX3" fmla="*/ 1067402 w 2814876"/>
              <a:gd name="connsiteY3" fmla="*/ 123819 h 456019"/>
              <a:gd name="connsiteX4" fmla="*/ 11495 w 2814876"/>
              <a:gd name="connsiteY4" fmla="*/ 0 h 456019"/>
              <a:gd name="connsiteX5" fmla="*/ 2804523 w 2814876"/>
              <a:gd name="connsiteY5" fmla="*/ 11662 h 456019"/>
              <a:gd name="connsiteX0" fmla="*/ 2804523 w 2814876"/>
              <a:gd name="connsiteY0" fmla="*/ 11662 h 467672"/>
              <a:gd name="connsiteX1" fmla="*/ 2814876 w 2814876"/>
              <a:gd name="connsiteY1" fmla="*/ 307066 h 467672"/>
              <a:gd name="connsiteX2" fmla="*/ 1922591 w 2814876"/>
              <a:gd name="connsiteY2" fmla="*/ 310896 h 467672"/>
              <a:gd name="connsiteX3" fmla="*/ 1067402 w 2814876"/>
              <a:gd name="connsiteY3" fmla="*/ 123819 h 467672"/>
              <a:gd name="connsiteX4" fmla="*/ 11495 w 2814876"/>
              <a:gd name="connsiteY4" fmla="*/ 0 h 467672"/>
              <a:gd name="connsiteX5" fmla="*/ 2804523 w 2814876"/>
              <a:gd name="connsiteY5" fmla="*/ 11662 h 467672"/>
              <a:gd name="connsiteX0" fmla="*/ 2804523 w 2814876"/>
              <a:gd name="connsiteY0" fmla="*/ 11662 h 312880"/>
              <a:gd name="connsiteX1" fmla="*/ 2814876 w 2814876"/>
              <a:gd name="connsiteY1" fmla="*/ 307066 h 312880"/>
              <a:gd name="connsiteX2" fmla="*/ 1922591 w 2814876"/>
              <a:gd name="connsiteY2" fmla="*/ 310896 h 312880"/>
              <a:gd name="connsiteX3" fmla="*/ 1067402 w 2814876"/>
              <a:gd name="connsiteY3" fmla="*/ 123819 h 312880"/>
              <a:gd name="connsiteX4" fmla="*/ 11495 w 2814876"/>
              <a:gd name="connsiteY4" fmla="*/ 0 h 312880"/>
              <a:gd name="connsiteX5" fmla="*/ 2804523 w 2814876"/>
              <a:gd name="connsiteY5" fmla="*/ 11662 h 312880"/>
              <a:gd name="connsiteX0" fmla="*/ 2804523 w 2804523"/>
              <a:gd name="connsiteY0" fmla="*/ 11662 h 312880"/>
              <a:gd name="connsiteX1" fmla="*/ 2787444 w 2804523"/>
              <a:gd name="connsiteY1" fmla="*/ 307066 h 312880"/>
              <a:gd name="connsiteX2" fmla="*/ 1922591 w 2804523"/>
              <a:gd name="connsiteY2" fmla="*/ 310896 h 312880"/>
              <a:gd name="connsiteX3" fmla="*/ 1067402 w 2804523"/>
              <a:gd name="connsiteY3" fmla="*/ 123819 h 312880"/>
              <a:gd name="connsiteX4" fmla="*/ 11495 w 2804523"/>
              <a:gd name="connsiteY4" fmla="*/ 0 h 312880"/>
              <a:gd name="connsiteX5" fmla="*/ 2804523 w 2804523"/>
              <a:gd name="connsiteY5" fmla="*/ 11662 h 312880"/>
              <a:gd name="connsiteX0" fmla="*/ 2804523 w 2804523"/>
              <a:gd name="connsiteY0" fmla="*/ 11662 h 312880"/>
              <a:gd name="connsiteX1" fmla="*/ 2787444 w 2804523"/>
              <a:gd name="connsiteY1" fmla="*/ 307066 h 312880"/>
              <a:gd name="connsiteX2" fmla="*/ 1922591 w 2804523"/>
              <a:gd name="connsiteY2" fmla="*/ 310896 h 312880"/>
              <a:gd name="connsiteX3" fmla="*/ 1067402 w 2804523"/>
              <a:gd name="connsiteY3" fmla="*/ 123819 h 312880"/>
              <a:gd name="connsiteX4" fmla="*/ 11495 w 2804523"/>
              <a:gd name="connsiteY4" fmla="*/ 0 h 312880"/>
              <a:gd name="connsiteX5" fmla="*/ 2804523 w 2804523"/>
              <a:gd name="connsiteY5" fmla="*/ 11662 h 312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4523" h="312880">
                <a:moveTo>
                  <a:pt x="2804523" y="11662"/>
                </a:moveTo>
                <a:cubicBezTo>
                  <a:pt x="2774929" y="288392"/>
                  <a:pt x="2788129" y="138322"/>
                  <a:pt x="2787444" y="307066"/>
                </a:cubicBezTo>
                <a:lnTo>
                  <a:pt x="1922591" y="310896"/>
                </a:lnTo>
                <a:cubicBezTo>
                  <a:pt x="1802195" y="332232"/>
                  <a:pt x="1385918" y="175635"/>
                  <a:pt x="1067402" y="123819"/>
                </a:cubicBezTo>
                <a:cubicBezTo>
                  <a:pt x="748886" y="72003"/>
                  <a:pt x="-108901" y="21336"/>
                  <a:pt x="11495" y="0"/>
                </a:cubicBezTo>
                <a:lnTo>
                  <a:pt x="2804523" y="11662"/>
                </a:lnTo>
                <a:close/>
              </a:path>
            </a:pathLst>
          </a:custGeom>
          <a:solidFill>
            <a:srgbClr val="70AD47">
              <a:lumMod val="60000"/>
              <a:lumOff val="40000"/>
            </a:srgbClr>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27" name="フローチャート: 処理 126"/>
          <p:cNvSpPr/>
          <p:nvPr/>
        </p:nvSpPr>
        <p:spPr>
          <a:xfrm>
            <a:off x="6739816" y="6469851"/>
            <a:ext cx="3568606" cy="584775"/>
          </a:xfrm>
          <a:prstGeom prst="flowChartProcess">
            <a:avLst/>
          </a:prstGeom>
          <a:solidFill>
            <a:schemeClr val="bg1"/>
          </a:solidFill>
          <a:ln w="25400" cap="flat" cmpd="sng" algn="ctr">
            <a:noFill/>
            <a:prstDash val="solid"/>
          </a:ln>
          <a:effectLst/>
        </p:spPr>
        <p:txBody>
          <a:bodyPr wrap="none" rtlCol="0" anchor="ctr">
            <a:spAutoFit/>
          </a:bodyPr>
          <a:lstStyle>
            <a:defPPr>
              <a:defRPr lang="ja-JP"/>
            </a:defPPr>
            <a:lvl1pPr algn="l" rtl="0" fontAlgn="base">
              <a:spcBef>
                <a:spcPct val="0"/>
              </a:spcBef>
              <a:spcAft>
                <a:spcPct val="0"/>
              </a:spcAft>
              <a:defRPr kumimoji="1" kern="1200">
                <a:solidFill>
                  <a:schemeClr val="dk1"/>
                </a:solidFill>
                <a:latin typeface="+mn-lt"/>
                <a:ea typeface="+mn-ea"/>
                <a:cs typeface="+mn-cs"/>
              </a:defRPr>
            </a:lvl1pPr>
            <a:lvl2pPr marL="456820" algn="l" rtl="0" fontAlgn="base">
              <a:spcBef>
                <a:spcPct val="0"/>
              </a:spcBef>
              <a:spcAft>
                <a:spcPct val="0"/>
              </a:spcAft>
              <a:defRPr kumimoji="1" kern="1200">
                <a:solidFill>
                  <a:schemeClr val="dk1"/>
                </a:solidFill>
                <a:latin typeface="+mn-lt"/>
                <a:ea typeface="+mn-ea"/>
                <a:cs typeface="+mn-cs"/>
              </a:defRPr>
            </a:lvl2pPr>
            <a:lvl3pPr marL="913643" algn="l" rtl="0" fontAlgn="base">
              <a:spcBef>
                <a:spcPct val="0"/>
              </a:spcBef>
              <a:spcAft>
                <a:spcPct val="0"/>
              </a:spcAft>
              <a:defRPr kumimoji="1" kern="1200">
                <a:solidFill>
                  <a:schemeClr val="dk1"/>
                </a:solidFill>
                <a:latin typeface="+mn-lt"/>
                <a:ea typeface="+mn-ea"/>
                <a:cs typeface="+mn-cs"/>
              </a:defRPr>
            </a:lvl3pPr>
            <a:lvl4pPr marL="1370463" algn="l" rtl="0" fontAlgn="base">
              <a:spcBef>
                <a:spcPct val="0"/>
              </a:spcBef>
              <a:spcAft>
                <a:spcPct val="0"/>
              </a:spcAft>
              <a:defRPr kumimoji="1" kern="1200">
                <a:solidFill>
                  <a:schemeClr val="dk1"/>
                </a:solidFill>
                <a:latin typeface="+mn-lt"/>
                <a:ea typeface="+mn-ea"/>
                <a:cs typeface="+mn-cs"/>
              </a:defRPr>
            </a:lvl4pPr>
            <a:lvl5pPr marL="1827291" algn="l" rtl="0" fontAlgn="base">
              <a:spcBef>
                <a:spcPct val="0"/>
              </a:spcBef>
              <a:spcAft>
                <a:spcPct val="0"/>
              </a:spcAft>
              <a:defRPr kumimoji="1" kern="1200">
                <a:solidFill>
                  <a:schemeClr val="dk1"/>
                </a:solidFill>
                <a:latin typeface="+mn-lt"/>
                <a:ea typeface="+mn-ea"/>
                <a:cs typeface="+mn-cs"/>
              </a:defRPr>
            </a:lvl5pPr>
            <a:lvl6pPr marL="2284109" algn="l" defTabSz="913643" rtl="0" eaLnBrk="1" latinLnBrk="0" hangingPunct="1">
              <a:defRPr kumimoji="1" kern="1200">
                <a:solidFill>
                  <a:schemeClr val="dk1"/>
                </a:solidFill>
                <a:latin typeface="+mn-lt"/>
                <a:ea typeface="+mn-ea"/>
                <a:cs typeface="+mn-cs"/>
              </a:defRPr>
            </a:lvl6pPr>
            <a:lvl7pPr marL="2740936" algn="l" defTabSz="913643" rtl="0" eaLnBrk="1" latinLnBrk="0" hangingPunct="1">
              <a:defRPr kumimoji="1" kern="1200">
                <a:solidFill>
                  <a:schemeClr val="dk1"/>
                </a:solidFill>
                <a:latin typeface="+mn-lt"/>
                <a:ea typeface="+mn-ea"/>
                <a:cs typeface="+mn-cs"/>
              </a:defRPr>
            </a:lvl7pPr>
            <a:lvl8pPr marL="3197757" algn="l" defTabSz="913643" rtl="0" eaLnBrk="1" latinLnBrk="0" hangingPunct="1">
              <a:defRPr kumimoji="1" kern="1200">
                <a:solidFill>
                  <a:schemeClr val="dk1"/>
                </a:solidFill>
                <a:latin typeface="+mn-lt"/>
                <a:ea typeface="+mn-ea"/>
                <a:cs typeface="+mn-cs"/>
              </a:defRPr>
            </a:lvl8pPr>
            <a:lvl9pPr marL="3654579" algn="l" defTabSz="913643" rtl="0" eaLnBrk="1" latinLnBrk="0" hangingPunct="1">
              <a:defRPr kumimoji="1" kern="1200">
                <a:solidFill>
                  <a:schemeClr val="dk1"/>
                </a:solidFill>
                <a:latin typeface="+mn-lt"/>
                <a:ea typeface="+mn-ea"/>
                <a:cs typeface="+mn-cs"/>
              </a:defRPr>
            </a:lvl9pPr>
          </a:lstStyle>
          <a:p>
            <a:pPr>
              <a:defRPr/>
            </a:pPr>
            <a:r>
              <a:rPr lang="ja-JP" altLang="en-US" sz="1600" dirty="0">
                <a:solidFill>
                  <a:prstClr val="black"/>
                </a:solidFill>
                <a:cs typeface="Meiryo UI" panose="020B0604030504040204" pitchFamily="50" charset="-128"/>
              </a:rPr>
              <a:t>：残余排出量と炭素除去を釣り合わせる</a:t>
            </a:r>
            <a:endParaRPr lang="en-US" altLang="ja-JP" sz="1600" dirty="0">
              <a:solidFill>
                <a:prstClr val="black"/>
              </a:solidFill>
              <a:cs typeface="Meiryo UI" panose="020B0604030504040204" pitchFamily="50" charset="-128"/>
            </a:endParaRPr>
          </a:p>
          <a:p>
            <a:pPr>
              <a:defRPr/>
            </a:pPr>
            <a:r>
              <a:rPr lang="ja-JP" altLang="en-US" sz="1600" dirty="0">
                <a:solidFill>
                  <a:prstClr val="black"/>
                </a:solidFill>
                <a:cs typeface="Meiryo UI" panose="020B0604030504040204" pitchFamily="50" charset="-128"/>
              </a:rPr>
              <a:t>：バリューチェーン外での緩和（任意）</a:t>
            </a:r>
            <a:endParaRPr lang="en-US" altLang="ja-JP" sz="1600" dirty="0">
              <a:solidFill>
                <a:prstClr val="black"/>
              </a:solidFill>
              <a:cs typeface="Meiryo UI" panose="020B0604030504040204" pitchFamily="50" charset="-128"/>
            </a:endParaRPr>
          </a:p>
        </p:txBody>
      </p:sp>
      <p:sp>
        <p:nvSpPr>
          <p:cNvPr id="125" name="テキスト ボックス 14"/>
          <p:cNvSpPr txBox="1"/>
          <p:nvPr/>
        </p:nvSpPr>
        <p:spPr>
          <a:xfrm>
            <a:off x="5351846" y="6469851"/>
            <a:ext cx="1569982" cy="584775"/>
          </a:xfrm>
          <a:prstGeom prst="rect">
            <a:avLst/>
          </a:prstGeom>
          <a:solidFill>
            <a:schemeClr val="bg1"/>
          </a:solidFill>
          <a:ln>
            <a:noFill/>
          </a:ln>
        </p:spPr>
        <p:txBody>
          <a:bodyPr wrap="none" rtlCol="0">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en-US" altLang="ja-JP"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Neutralization</a:t>
            </a:r>
          </a:p>
          <a:p>
            <a:r>
              <a:rPr lang="en-US" altLang="ja-JP"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BVCM</a:t>
            </a:r>
          </a:p>
        </p:txBody>
      </p:sp>
      <p:cxnSp>
        <p:nvCxnSpPr>
          <p:cNvPr id="128" name="直線コネクタ 127"/>
          <p:cNvCxnSpPr>
            <a:stCxn id="125" idx="0"/>
            <a:endCxn id="124" idx="2"/>
          </p:cNvCxnSpPr>
          <p:nvPr/>
        </p:nvCxnSpPr>
        <p:spPr>
          <a:xfrm flipV="1">
            <a:off x="6136837" y="6221888"/>
            <a:ext cx="385615" cy="247963"/>
          </a:xfrm>
          <a:prstGeom prst="line">
            <a:avLst/>
          </a:prstGeom>
          <a:noFill/>
          <a:ln w="9525" cap="flat" cmpd="sng" algn="ctr">
            <a:solidFill>
              <a:sysClr val="windowText" lastClr="000000">
                <a:shade val="95000"/>
                <a:satMod val="105000"/>
              </a:sysClr>
            </a:solidFill>
            <a:prstDash val="solid"/>
          </a:ln>
          <a:effectLst/>
        </p:spPr>
      </p:cxnSp>
      <p:cxnSp>
        <p:nvCxnSpPr>
          <p:cNvPr id="129" name="直線コネクタ 128"/>
          <p:cNvCxnSpPr>
            <a:endCxn id="92" idx="4"/>
          </p:cNvCxnSpPr>
          <p:nvPr/>
        </p:nvCxnSpPr>
        <p:spPr>
          <a:xfrm flipH="1" flipV="1">
            <a:off x="4920550" y="6824964"/>
            <a:ext cx="428139" cy="88312"/>
          </a:xfrm>
          <a:prstGeom prst="line">
            <a:avLst/>
          </a:prstGeom>
          <a:noFill/>
          <a:ln w="9525" cap="flat" cmpd="sng" algn="ctr">
            <a:solidFill>
              <a:sysClr val="windowText" lastClr="000000">
                <a:shade val="95000"/>
                <a:satMod val="105000"/>
              </a:sysClr>
            </a:solidFill>
            <a:prstDash val="solid"/>
          </a:ln>
          <a:effectLst/>
        </p:spPr>
      </p:cxnSp>
      <p:sp>
        <p:nvSpPr>
          <p:cNvPr id="130" name="テキスト ボックス 129"/>
          <p:cNvSpPr txBox="1"/>
          <p:nvPr/>
        </p:nvSpPr>
        <p:spPr>
          <a:xfrm>
            <a:off x="1439212" y="6508721"/>
            <a:ext cx="3481338" cy="307777"/>
          </a:xfrm>
          <a:prstGeom prst="rect">
            <a:avLst/>
          </a:prstGeom>
          <a:noFill/>
        </p:spPr>
        <p:txBody>
          <a:bodyPr wrap="none" rtlCol="0">
            <a:spAutoFit/>
          </a:bodyPr>
          <a:lstStyle/>
          <a:p>
            <a:r>
              <a:rPr lang="en-US" altLang="ja-JP" sz="1400" dirty="0">
                <a:solidFill>
                  <a:prstClr val="black"/>
                </a:solidFill>
                <a:cs typeface="Meiryo UI" panose="020B0604030504040204" pitchFamily="50" charset="-128"/>
              </a:rPr>
              <a:t>BVCM(Beyond value chain mitigation)</a:t>
            </a:r>
            <a:endParaRPr lang="ja-JP" altLang="en-US" sz="1400" dirty="0">
              <a:solidFill>
                <a:prstClr val="black"/>
              </a:solidFill>
              <a:cs typeface="Meiryo UI" panose="020B0604030504040204" pitchFamily="50" charset="-128"/>
            </a:endParaRPr>
          </a:p>
        </p:txBody>
      </p:sp>
      <p:sp>
        <p:nvSpPr>
          <p:cNvPr id="131" name="テキスト ボックス 130"/>
          <p:cNvSpPr txBox="1"/>
          <p:nvPr/>
        </p:nvSpPr>
        <p:spPr>
          <a:xfrm>
            <a:off x="5989204" y="5909612"/>
            <a:ext cx="1218027" cy="276999"/>
          </a:xfrm>
          <a:prstGeom prst="rect">
            <a:avLst/>
          </a:prstGeom>
          <a:noFill/>
        </p:spPr>
        <p:txBody>
          <a:bodyPr wrap="none" rtlCol="0">
            <a:spAutoFit/>
          </a:bodyPr>
          <a:lstStyle/>
          <a:p>
            <a:pPr algn="ctr"/>
            <a:r>
              <a:rPr lang="en-US" altLang="ja-JP" sz="1200" dirty="0">
                <a:solidFill>
                  <a:prstClr val="black"/>
                </a:solidFill>
                <a:cs typeface="Meiryo UI" panose="020B0604030504040204" pitchFamily="50" charset="-128"/>
              </a:rPr>
              <a:t>Neutralization</a:t>
            </a:r>
          </a:p>
        </p:txBody>
      </p:sp>
      <p:sp>
        <p:nvSpPr>
          <p:cNvPr id="132" name="テキスト ボックス 131"/>
          <p:cNvSpPr txBox="1"/>
          <p:nvPr/>
        </p:nvSpPr>
        <p:spPr>
          <a:xfrm>
            <a:off x="7054843" y="5880880"/>
            <a:ext cx="902811" cy="338554"/>
          </a:xfrm>
          <a:prstGeom prst="rect">
            <a:avLst/>
          </a:prstGeom>
          <a:noFill/>
        </p:spPr>
        <p:txBody>
          <a:bodyPr wrap="none" rtlCol="0">
            <a:spAutoFit/>
          </a:bodyPr>
          <a:lstStyle/>
          <a:p>
            <a:r>
              <a:rPr lang="en-US" altLang="ja-JP" sz="1600" dirty="0">
                <a:solidFill>
                  <a:prstClr val="black"/>
                </a:solidFill>
                <a:cs typeface="Meiryo UI" panose="020B0604030504040204" pitchFamily="50" charset="-128"/>
              </a:rPr>
              <a:t>2050</a:t>
            </a:r>
            <a:r>
              <a:rPr lang="ja-JP" altLang="en-US" sz="1600" dirty="0">
                <a:solidFill>
                  <a:prstClr val="black"/>
                </a:solidFill>
                <a:cs typeface="Meiryo UI" panose="020B0604030504040204" pitchFamily="50" charset="-128"/>
              </a:rPr>
              <a:t>年</a:t>
            </a:r>
          </a:p>
        </p:txBody>
      </p:sp>
      <p:sp>
        <p:nvSpPr>
          <p:cNvPr id="126" name="正方形/長方形 125"/>
          <p:cNvSpPr/>
          <p:nvPr/>
        </p:nvSpPr>
        <p:spPr bwMode="auto">
          <a:xfrm>
            <a:off x="5348689" y="6469851"/>
            <a:ext cx="4959733" cy="584775"/>
          </a:xfrm>
          <a:prstGeom prst="rect">
            <a:avLst/>
          </a:prstGeom>
          <a:noFill/>
          <a:ln w="28575" cap="flat" cmpd="sng" algn="ctr">
            <a:solidFill>
              <a:srgbClr val="F79646"/>
            </a:solidFill>
            <a:prstDash val="solid"/>
            <a:round/>
            <a:headEnd type="none" w="med" len="med"/>
            <a:tailEnd type="none" w="med" len="med"/>
          </a:ln>
          <a:effectLst/>
        </p:spPr>
        <p:txBody>
          <a:bodyPr vert="horz" wrap="none" lIns="90000" tIns="46800" rIns="90000" bIns="46800" numCol="1" rtlCol="0" anchor="ctr"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pPr algn="ctr">
              <a:defRPr/>
            </a:pPr>
            <a:endParaRPr lang="ja-JP" altLang="en-US" sz="1400" dirty="0">
              <a:solidFill>
                <a:prstClr val="black"/>
              </a:solidFill>
              <a:latin typeface="Arial" charset="0"/>
              <a:ea typeface="HGPｺﾞｼｯｸM" pitchFamily="50" charset="-128"/>
            </a:endParaRPr>
          </a:p>
        </p:txBody>
      </p:sp>
    </p:spTree>
    <p:extLst>
      <p:ext uri="{BB962C8B-B14F-4D97-AF65-F5344CB8AC3E}">
        <p14:creationId xmlns:p14="http://schemas.microsoft.com/office/powerpoint/2010/main" val="425392409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kumimoji="1" lang="ja-JP" altLang="en-US" sz="2300" dirty="0"/>
              <a:t>投資家からのエンゲージメントでパリ協定に整合する目標が求められている</a:t>
            </a:r>
          </a:p>
        </p:txBody>
      </p:sp>
      <p:sp>
        <p:nvSpPr>
          <p:cNvPr id="4" name="コンテンツ プレースホルダー 3"/>
          <p:cNvSpPr>
            <a:spLocks noGrp="1"/>
          </p:cNvSpPr>
          <p:nvPr>
            <p:ph sz="quarter" idx="11"/>
          </p:nvPr>
        </p:nvSpPr>
        <p:spPr/>
        <p:txBody>
          <a:bodyPr/>
          <a:lstStyle/>
          <a:p>
            <a:r>
              <a:rPr lang="en-US" altLang="ja-JP" dirty="0"/>
              <a:t>SBT</a:t>
            </a:r>
            <a:r>
              <a:rPr kumimoji="1" lang="ja-JP" altLang="en-US" dirty="0"/>
              <a:t>に取り組むメリット①対投資家</a:t>
            </a:r>
          </a:p>
        </p:txBody>
      </p:sp>
      <p:sp>
        <p:nvSpPr>
          <p:cNvPr id="5" name="コンテンツ プレースホルダー 4"/>
          <p:cNvSpPr>
            <a:spLocks noGrp="1"/>
          </p:cNvSpPr>
          <p:nvPr>
            <p:ph sz="quarter" idx="12"/>
          </p:nvPr>
        </p:nvSpPr>
        <p:spPr>
          <a:xfrm>
            <a:off x="161925" y="1110920"/>
            <a:ext cx="10367963" cy="1327438"/>
          </a:xfrm>
        </p:spPr>
        <p:txBody>
          <a:bodyPr/>
          <a:lstStyle/>
          <a:p>
            <a:pPr marL="273050" indent="-273050"/>
            <a:r>
              <a:rPr lang="en-US" altLang="ja-JP" u="sng" dirty="0"/>
              <a:t>Climate</a:t>
            </a:r>
            <a:r>
              <a:rPr lang="ja-JP" altLang="en-US" u="sng" dirty="0"/>
              <a:t> </a:t>
            </a:r>
            <a:r>
              <a:rPr lang="en-US" altLang="ja-JP" u="sng" dirty="0"/>
              <a:t>Action</a:t>
            </a:r>
            <a:r>
              <a:rPr lang="ja-JP" altLang="en-US" u="sng" dirty="0"/>
              <a:t> </a:t>
            </a:r>
            <a:r>
              <a:rPr lang="en-US" altLang="ja-JP" u="sng" dirty="0"/>
              <a:t>100+</a:t>
            </a:r>
          </a:p>
          <a:p>
            <a:pPr marL="622300" indent="-342900">
              <a:buFont typeface="Wingdings" panose="05000000000000000000" pitchFamily="2" charset="2"/>
              <a:buChar char="Ø"/>
            </a:pPr>
            <a:r>
              <a:rPr lang="ja-JP" altLang="en-US" dirty="0"/>
              <a:t>投資家集団と</a:t>
            </a:r>
            <a:r>
              <a:rPr lang="en-US" altLang="ja-JP" dirty="0"/>
              <a:t>PRI</a:t>
            </a:r>
            <a:r>
              <a:rPr lang="ja-JP" altLang="en-US" dirty="0" err="1"/>
              <a:t>、</a:t>
            </a:r>
            <a:r>
              <a:rPr lang="en-US" altLang="ja-JP" dirty="0"/>
              <a:t>Ceres</a:t>
            </a:r>
            <a:r>
              <a:rPr lang="ja-JP" altLang="en-US" dirty="0"/>
              <a:t>による排出量の多いグローバル企業</a:t>
            </a:r>
            <a:r>
              <a:rPr lang="en-US" altLang="ja-JP" dirty="0"/>
              <a:t>171</a:t>
            </a:r>
            <a:r>
              <a:rPr lang="ja-JP" altLang="en-US" dirty="0"/>
              <a:t>社へのエンゲージメントの</a:t>
            </a:r>
            <a:br>
              <a:rPr lang="en-US" altLang="ja-JP" dirty="0"/>
            </a:br>
            <a:r>
              <a:rPr lang="ja-JP" altLang="en-US" dirty="0"/>
              <a:t>ためのイニシアティブ。</a:t>
            </a:r>
            <a:r>
              <a:rPr lang="ja-JP" altLang="en-US" b="1" dirty="0">
                <a:solidFill>
                  <a:srgbClr val="FF0000"/>
                </a:solidFill>
              </a:rPr>
              <a:t>パリ協定に整合する目標へのコミットメントが求められる</a:t>
            </a:r>
            <a:endParaRPr lang="ja-JP" altLang="en-US" b="1" dirty="0"/>
          </a:p>
        </p:txBody>
      </p:sp>
      <p:sp>
        <p:nvSpPr>
          <p:cNvPr id="21" name="テキスト ボックス 11"/>
          <p:cNvSpPr txBox="1">
            <a:spLocks noChangeArrowheads="1"/>
          </p:cNvSpPr>
          <p:nvPr/>
        </p:nvSpPr>
        <p:spPr bwMode="auto">
          <a:xfrm>
            <a:off x="627278" y="7165722"/>
            <a:ext cx="9633520" cy="2846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914400" eaLnBrk="1" fontAlgn="base" hangingPunct="1">
              <a:lnSpc>
                <a:spcPts val="1500"/>
              </a:lnSpc>
              <a:spcBef>
                <a:spcPct val="0"/>
              </a:spcBef>
              <a:spcAft>
                <a:spcPct val="0"/>
              </a:spcAft>
              <a:defRPr/>
            </a:pPr>
            <a:r>
              <a:rPr lang="en-US" altLang="ja-JP" sz="1100" dirty="0">
                <a:solidFill>
                  <a:srgbClr val="000000"/>
                </a:solidFill>
                <a:latin typeface="Meiryo UI" pitchFamily="50" charset="-128"/>
                <a:ea typeface="Meiryo UI" pitchFamily="50" charset="-128"/>
                <a:cs typeface="Meiryo UI" pitchFamily="50" charset="-128"/>
              </a:rPr>
              <a:t>[</a:t>
            </a:r>
            <a:r>
              <a:rPr lang="ja-JP" altLang="en-US" sz="1100" dirty="0">
                <a:solidFill>
                  <a:srgbClr val="000000"/>
                </a:solidFill>
                <a:latin typeface="Meiryo UI" pitchFamily="50" charset="-128"/>
                <a:ea typeface="Meiryo UI" pitchFamily="50" charset="-128"/>
                <a:cs typeface="Meiryo UI" pitchFamily="50" charset="-128"/>
              </a:rPr>
              <a:t>出所</a:t>
            </a:r>
            <a:r>
              <a:rPr lang="en-US" altLang="ja-JP" sz="1100" dirty="0">
                <a:solidFill>
                  <a:srgbClr val="000000"/>
                </a:solidFill>
                <a:latin typeface="Meiryo UI" pitchFamily="50" charset="-128"/>
                <a:ea typeface="Meiryo UI" pitchFamily="50" charset="-128"/>
                <a:cs typeface="Meiryo UI" pitchFamily="50" charset="-128"/>
              </a:rPr>
              <a:t>] Climate Action 100+ </a:t>
            </a:r>
            <a:r>
              <a:rPr lang="ja-JP" altLang="en-US" sz="1100" dirty="0">
                <a:solidFill>
                  <a:srgbClr val="000000"/>
                </a:solidFill>
                <a:latin typeface="Meiryo UI" pitchFamily="50" charset="-128"/>
                <a:ea typeface="Meiryo UI" pitchFamily="50" charset="-128"/>
                <a:cs typeface="Meiryo UI" pitchFamily="50" charset="-128"/>
              </a:rPr>
              <a:t>ホームページ（</a:t>
            </a:r>
            <a:r>
              <a:rPr lang="en-US" altLang="ja-JP" sz="1100">
                <a:solidFill>
                  <a:srgbClr val="000000"/>
                </a:solidFill>
                <a:latin typeface="Meiryo UI" pitchFamily="50" charset="-128"/>
                <a:ea typeface="Meiryo UI" pitchFamily="50" charset="-128"/>
                <a:cs typeface="Meiryo UI" pitchFamily="50" charset="-128"/>
              </a:rPr>
              <a:t>http://www</a:t>
            </a:r>
            <a:r>
              <a:rPr lang="en-US" altLang="ja-JP" sz="1100" dirty="0">
                <a:solidFill>
                  <a:srgbClr val="000000"/>
                </a:solidFill>
                <a:latin typeface="Meiryo UI" pitchFamily="50" charset="-128"/>
                <a:ea typeface="Meiryo UI" pitchFamily="50" charset="-128"/>
                <a:cs typeface="Meiryo UI" pitchFamily="50" charset="-128"/>
              </a:rPr>
              <a:t>.climateaction100</a:t>
            </a:r>
            <a:r>
              <a:rPr lang="en-US" altLang="ja-JP" sz="1100">
                <a:solidFill>
                  <a:srgbClr val="000000"/>
                </a:solidFill>
                <a:latin typeface="Meiryo UI" pitchFamily="50" charset="-128"/>
                <a:ea typeface="Meiryo UI" pitchFamily="50" charset="-128"/>
                <a:cs typeface="Meiryo UI" pitchFamily="50" charset="-128"/>
              </a:rPr>
              <a:t>.org/</a:t>
            </a:r>
            <a:r>
              <a:rPr lang="ja-JP" altLang="en-US" sz="1100">
                <a:solidFill>
                  <a:srgbClr val="000000"/>
                </a:solidFill>
                <a:latin typeface="Meiryo UI" pitchFamily="50" charset="-128"/>
                <a:ea typeface="Meiryo UI" pitchFamily="50" charset="-128"/>
                <a:cs typeface="Meiryo UI" pitchFamily="50" charset="-128"/>
              </a:rPr>
              <a:t>）</a:t>
            </a:r>
            <a:endParaRPr lang="en-US" altLang="ja-JP" sz="1100" dirty="0">
              <a:solidFill>
                <a:srgbClr val="000000"/>
              </a:solidFill>
              <a:latin typeface="Meiryo UI" pitchFamily="50" charset="-128"/>
              <a:ea typeface="Meiryo UI" pitchFamily="50" charset="-128"/>
              <a:cs typeface="Meiryo UI" pitchFamily="50" charset="-128"/>
            </a:endParaRPr>
          </a:p>
        </p:txBody>
      </p:sp>
      <p:pic>
        <p:nvPicPr>
          <p:cNvPr id="22" name="Picture 2" descr="https://theinvestoragenda.org/wp-content/uploads/2018/02/climateaction100_withnewtagline-300x155.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12182" y="2874741"/>
            <a:ext cx="2878455" cy="1487202"/>
          </a:xfrm>
          <a:prstGeom prst="rect">
            <a:avLst/>
          </a:prstGeom>
          <a:noFill/>
          <a:extLst>
            <a:ext uri="{909E8E84-426E-40DD-AFC4-6F175D3DCCD1}">
              <a14:hiddenFill xmlns:a14="http://schemas.microsoft.com/office/drawing/2010/main">
                <a:solidFill>
                  <a:srgbClr val="FFFFFF"/>
                </a:solidFill>
              </a14:hiddenFill>
            </a:ext>
          </a:extLst>
        </p:spPr>
      </p:pic>
      <p:grpSp>
        <p:nvGrpSpPr>
          <p:cNvPr id="23" name="グループ化 22"/>
          <p:cNvGrpSpPr/>
          <p:nvPr/>
        </p:nvGrpSpPr>
        <p:grpSpPr>
          <a:xfrm>
            <a:off x="4327987" y="2862672"/>
            <a:ext cx="4896912" cy="1460085"/>
            <a:chOff x="3976790" y="2433241"/>
            <a:chExt cx="4896912" cy="1460085"/>
          </a:xfrm>
        </p:grpSpPr>
        <p:pic>
          <p:nvPicPr>
            <p:cNvPr id="24" name="Picture 2" descr="AIGCC">
              <a:hlinkClick r:id="rId3"/>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47368" y="2631320"/>
              <a:ext cx="660060" cy="536298"/>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4" descr="IIGCC"/>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853783" y="2641432"/>
              <a:ext cx="1142925" cy="485264"/>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6" descr="https://www.unpri.org/pri_website_base/static/src/img/logo.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598024" y="3359491"/>
              <a:ext cx="1608871" cy="304537"/>
            </a:xfrm>
            <a:prstGeom prst="rect">
              <a:avLst/>
            </a:prstGeom>
            <a:noFill/>
            <a:extLst>
              <a:ext uri="{909E8E84-426E-40DD-AFC4-6F175D3DCCD1}">
                <a14:hiddenFill xmlns:a14="http://schemas.microsoft.com/office/drawing/2010/main">
                  <a:solidFill>
                    <a:srgbClr val="FFFFFF"/>
                  </a:solidFill>
                </a14:hiddenFill>
              </a:ext>
            </a:extLst>
          </p:spPr>
        </p:pic>
        <p:pic>
          <p:nvPicPr>
            <p:cNvPr id="27" name="図 26"/>
            <p:cNvPicPr>
              <a:picLocks noChangeAspect="1"/>
            </p:cNvPicPr>
            <p:nvPr/>
          </p:nvPicPr>
          <p:blipFill>
            <a:blip r:embed="rId7"/>
            <a:stretch>
              <a:fillRect/>
            </a:stretch>
          </p:blipFill>
          <p:spPr>
            <a:xfrm>
              <a:off x="6836512" y="3209863"/>
              <a:ext cx="1659074" cy="603794"/>
            </a:xfrm>
            <a:prstGeom prst="rect">
              <a:avLst/>
            </a:prstGeom>
          </p:spPr>
        </p:pic>
        <p:pic>
          <p:nvPicPr>
            <p:cNvPr id="28" name="Picture 8" descr="Ho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251376" y="2581354"/>
              <a:ext cx="1380066" cy="467564"/>
            </a:xfrm>
            <a:prstGeom prst="rect">
              <a:avLst/>
            </a:prstGeom>
            <a:noFill/>
            <a:extLst>
              <a:ext uri="{909E8E84-426E-40DD-AFC4-6F175D3DCCD1}">
                <a14:hiddenFill xmlns:a14="http://schemas.microsoft.com/office/drawing/2010/main">
                  <a:solidFill>
                    <a:srgbClr val="FFFFFF"/>
                  </a:solidFill>
                </a14:hiddenFill>
              </a:ext>
            </a:extLst>
          </p:spPr>
        </p:pic>
        <p:sp>
          <p:nvSpPr>
            <p:cNvPr id="29" name="角丸四角形 28"/>
            <p:cNvSpPr/>
            <p:nvPr/>
          </p:nvSpPr>
          <p:spPr>
            <a:xfrm>
              <a:off x="3976790" y="2433241"/>
              <a:ext cx="4896912" cy="1460085"/>
            </a:xfrm>
            <a:prstGeom prst="roundRect">
              <a:avLst/>
            </a:prstGeom>
            <a:noFill/>
            <a:ln w="25400" cap="flat" cmpd="sng" algn="ctr">
              <a:solidFill>
                <a:srgbClr val="4F81BD">
                  <a:shade val="50000"/>
                </a:srgbClr>
              </a:solid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Segoe UI"/>
                <a:ea typeface="Meiryo UI"/>
                <a:cs typeface="+mn-cs"/>
              </a:endParaRPr>
            </a:p>
          </p:txBody>
        </p:sp>
      </p:grpSp>
      <p:pic>
        <p:nvPicPr>
          <p:cNvPr id="31" name="Picture 2" descr="C:\Users\0627631\AppData\Local\Microsoft\Windows\Temporary Internet Files\Content.IE5\LATEI96V\MC900150783[1].wmf"/>
          <p:cNvPicPr>
            <a:picLocks noChangeAspect="1" noChangeArrowheads="1"/>
          </p:cNvPicPr>
          <p:nvPr/>
        </p:nvPicPr>
        <p:blipFill>
          <a:blip r:embed="rId9" cstate="hqprint">
            <a:extLst>
              <a:ext uri="{28A0092B-C50C-407E-A947-70E740481C1C}">
                <a14:useLocalDpi xmlns:a14="http://schemas.microsoft.com/office/drawing/2010/main" val="0"/>
              </a:ext>
            </a:extLst>
          </a:blip>
          <a:srcRect/>
          <a:stretch>
            <a:fillRect/>
          </a:stretch>
        </p:blipFill>
        <p:spPr bwMode="auto">
          <a:xfrm>
            <a:off x="2028514" y="5222284"/>
            <a:ext cx="794812" cy="658297"/>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2" descr="C:\Users\0627631\AppData\Local\Microsoft\Windows\Temporary Internet Files\Content.IE5\LATEI96V\MC900150783[1].wmf"/>
          <p:cNvPicPr>
            <a:picLocks noChangeAspect="1" noChangeArrowheads="1"/>
          </p:cNvPicPr>
          <p:nvPr/>
        </p:nvPicPr>
        <p:blipFill>
          <a:blip r:embed="rId9" cstate="hqprint">
            <a:extLst>
              <a:ext uri="{28A0092B-C50C-407E-A947-70E740481C1C}">
                <a14:useLocalDpi xmlns:a14="http://schemas.microsoft.com/office/drawing/2010/main" val="0"/>
              </a:ext>
            </a:extLst>
          </a:blip>
          <a:srcRect/>
          <a:stretch>
            <a:fillRect/>
          </a:stretch>
        </p:blipFill>
        <p:spPr bwMode="auto">
          <a:xfrm>
            <a:off x="1200892" y="5222285"/>
            <a:ext cx="794812" cy="658297"/>
          </a:xfrm>
          <a:prstGeom prst="rect">
            <a:avLst/>
          </a:prstGeom>
          <a:noFill/>
          <a:extLst>
            <a:ext uri="{909E8E84-426E-40DD-AFC4-6F175D3DCCD1}">
              <a14:hiddenFill xmlns:a14="http://schemas.microsoft.com/office/drawing/2010/main">
                <a:solidFill>
                  <a:srgbClr val="FFFFFF"/>
                </a:solidFill>
              </a14:hiddenFill>
            </a:ext>
          </a:extLst>
        </p:spPr>
      </p:pic>
      <p:sp>
        <p:nvSpPr>
          <p:cNvPr id="33" name="テキスト ボックス 32"/>
          <p:cNvSpPr txBox="1"/>
          <p:nvPr/>
        </p:nvSpPr>
        <p:spPr>
          <a:xfrm>
            <a:off x="3340286" y="4593834"/>
            <a:ext cx="6511719" cy="1323439"/>
          </a:xfrm>
          <a:prstGeom prst="rect">
            <a:avLst/>
          </a:prstGeom>
          <a:noFill/>
          <a:ln w="19050">
            <a:noFill/>
          </a:ln>
        </p:spPr>
        <p:txBody>
          <a:bodyPr wrap="square" rtlCol="0">
            <a:spAutoFit/>
          </a:bodyPr>
          <a:lstStyle/>
          <a:p>
            <a:pPr defTabSz="914400" fontAlgn="base">
              <a:spcBef>
                <a:spcPct val="0"/>
              </a:spcBef>
              <a:spcAft>
                <a:spcPct val="0"/>
              </a:spcAft>
            </a:pPr>
            <a:r>
              <a:rPr lang="ja-JP" altLang="en-US" sz="2000" b="1" u="sng" dirty="0">
                <a:solidFill>
                  <a:prstClr val="black"/>
                </a:solidFill>
                <a:latin typeface="Meiryo UI" panose="020B0604030504040204" pitchFamily="50" charset="-128"/>
                <a:cs typeface="Meiryo UI" panose="020B0604030504040204" pitchFamily="50" charset="-128"/>
              </a:rPr>
              <a:t>①パリ協定に整合する目標へのコミットメント</a:t>
            </a:r>
            <a:endParaRPr lang="en-US" altLang="ja-JP" sz="2000" b="1" u="sng" dirty="0">
              <a:solidFill>
                <a:prstClr val="black"/>
              </a:solidFill>
              <a:latin typeface="Meiryo UI" panose="020B0604030504040204" pitchFamily="50" charset="-128"/>
              <a:cs typeface="Meiryo UI" panose="020B0604030504040204" pitchFamily="50" charset="-128"/>
            </a:endParaRPr>
          </a:p>
          <a:p>
            <a:pPr marL="271463" indent="-271463" defTabSz="914400" fontAlgn="base">
              <a:spcBef>
                <a:spcPct val="0"/>
              </a:spcBef>
              <a:spcAft>
                <a:spcPct val="0"/>
              </a:spcAft>
            </a:pPr>
            <a:r>
              <a:rPr lang="ja-JP" altLang="en-US" sz="2000" dirty="0">
                <a:solidFill>
                  <a:prstClr val="black"/>
                </a:solidFill>
                <a:latin typeface="Meiryo UI" panose="020B0604030504040204" pitchFamily="50" charset="-128"/>
                <a:cs typeface="Meiryo UI" panose="020B0604030504040204" pitchFamily="50" charset="-128"/>
              </a:rPr>
              <a:t>②</a:t>
            </a:r>
            <a:r>
              <a:rPr lang="en-US" altLang="ja-JP" sz="2000" dirty="0">
                <a:solidFill>
                  <a:prstClr val="black"/>
                </a:solidFill>
                <a:latin typeface="Meiryo UI" panose="020B0604030504040204" pitchFamily="50" charset="-128"/>
                <a:cs typeface="Meiryo UI" panose="020B0604030504040204" pitchFamily="50" charset="-128"/>
              </a:rPr>
              <a:t>TCFD</a:t>
            </a:r>
            <a:r>
              <a:rPr lang="ja-JP" altLang="en-US" sz="2000" dirty="0">
                <a:solidFill>
                  <a:prstClr val="black"/>
                </a:solidFill>
                <a:latin typeface="Meiryo UI" panose="020B0604030504040204" pitchFamily="50" charset="-128"/>
                <a:cs typeface="Meiryo UI" panose="020B0604030504040204" pitchFamily="50" charset="-128"/>
              </a:rPr>
              <a:t>や投資家団体がまとめたガイドラインに沿った情報開示</a:t>
            </a:r>
            <a:endParaRPr lang="en-US" altLang="ja-JP" sz="2000" dirty="0">
              <a:solidFill>
                <a:prstClr val="black"/>
              </a:solidFill>
              <a:latin typeface="Meiryo UI" panose="020B0604030504040204" pitchFamily="50" charset="-128"/>
              <a:cs typeface="Meiryo UI" panose="020B0604030504040204" pitchFamily="50" charset="-128"/>
            </a:endParaRPr>
          </a:p>
          <a:p>
            <a:pPr marL="271463" indent="-271463" defTabSz="914400" fontAlgn="base">
              <a:spcBef>
                <a:spcPct val="0"/>
              </a:spcBef>
              <a:spcAft>
                <a:spcPct val="0"/>
              </a:spcAft>
            </a:pPr>
            <a:r>
              <a:rPr lang="ja-JP" altLang="en-US" sz="2000" dirty="0">
                <a:solidFill>
                  <a:prstClr val="black"/>
                </a:solidFill>
                <a:latin typeface="Meiryo UI" panose="020B0604030504040204" pitchFamily="50" charset="-128"/>
                <a:cs typeface="Meiryo UI" panose="020B0604030504040204" pitchFamily="50" charset="-128"/>
              </a:rPr>
              <a:t>③気候変動に関する取締役会の説明責任と、監視を確実に遂行するガバナンス体制の構築</a:t>
            </a:r>
            <a:endParaRPr lang="en-US" altLang="ja-JP" sz="2000" dirty="0">
              <a:solidFill>
                <a:prstClr val="black"/>
              </a:solidFill>
              <a:latin typeface="Meiryo UI" panose="020B0604030504040204" pitchFamily="50" charset="-128"/>
              <a:cs typeface="Meiryo UI" panose="020B0604030504040204" pitchFamily="50" charset="-128"/>
            </a:endParaRPr>
          </a:p>
        </p:txBody>
      </p:sp>
      <p:sp>
        <p:nvSpPr>
          <p:cNvPr id="34" name="テキスト ボックス 33"/>
          <p:cNvSpPr txBox="1"/>
          <p:nvPr/>
        </p:nvSpPr>
        <p:spPr>
          <a:xfrm>
            <a:off x="1077290" y="4805074"/>
            <a:ext cx="1958072" cy="400110"/>
          </a:xfrm>
          <a:prstGeom prst="rect">
            <a:avLst/>
          </a:prstGeom>
          <a:noFill/>
        </p:spPr>
        <p:txBody>
          <a:bodyPr wrap="square" rtlCol="0">
            <a:spAutoFit/>
          </a:bodyPr>
          <a:lstStyle/>
          <a:p>
            <a:pPr defTabSz="914400" fontAlgn="base">
              <a:spcBef>
                <a:spcPct val="0"/>
              </a:spcBef>
              <a:spcAft>
                <a:spcPct val="0"/>
              </a:spcAft>
            </a:pPr>
            <a:r>
              <a:rPr lang="ja-JP" altLang="en-US" sz="2000" b="1" u="sng" dirty="0">
                <a:solidFill>
                  <a:prstClr val="black"/>
                </a:solidFill>
                <a:latin typeface="Meiryo UI" panose="020B0604030504040204" pitchFamily="50" charset="-128"/>
                <a:cs typeface="Meiryo UI" panose="020B0604030504040204" pitchFamily="50" charset="-128"/>
              </a:rPr>
              <a:t>エンゲージメント</a:t>
            </a:r>
          </a:p>
        </p:txBody>
      </p:sp>
      <p:sp>
        <p:nvSpPr>
          <p:cNvPr id="35" name="角丸四角形吹き出し 34"/>
          <p:cNvSpPr/>
          <p:nvPr/>
        </p:nvSpPr>
        <p:spPr>
          <a:xfrm>
            <a:off x="3214499" y="4522816"/>
            <a:ext cx="6584780" cy="1491375"/>
          </a:xfrm>
          <a:prstGeom prst="wedgeRoundRectCallout">
            <a:avLst>
              <a:gd name="adj1" fmla="val -54863"/>
              <a:gd name="adj2" fmla="val -15199"/>
              <a:gd name="adj3" fmla="val 16667"/>
            </a:avLst>
          </a:prstGeom>
          <a:noFill/>
          <a:ln w="25400" cap="flat" cmpd="sng" algn="ctr">
            <a:solidFill>
              <a:srgbClr val="4F81BD">
                <a:shade val="50000"/>
              </a:srgbClr>
            </a:solid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Segoe UI"/>
              <a:ea typeface="Meiryo UI"/>
              <a:cs typeface="+mn-cs"/>
            </a:endParaRPr>
          </a:p>
        </p:txBody>
      </p:sp>
      <p:sp>
        <p:nvSpPr>
          <p:cNvPr id="36" name="テキスト ボックス 11"/>
          <p:cNvSpPr txBox="1">
            <a:spLocks noChangeArrowheads="1"/>
          </p:cNvSpPr>
          <p:nvPr/>
        </p:nvSpPr>
        <p:spPr bwMode="auto">
          <a:xfrm>
            <a:off x="627278" y="7165722"/>
            <a:ext cx="9633520" cy="2846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914400" eaLnBrk="1" fontAlgn="base" hangingPunct="1">
              <a:lnSpc>
                <a:spcPts val="1500"/>
              </a:lnSpc>
              <a:spcBef>
                <a:spcPct val="0"/>
              </a:spcBef>
              <a:spcAft>
                <a:spcPct val="0"/>
              </a:spcAft>
              <a:defRPr/>
            </a:pPr>
            <a:r>
              <a:rPr lang="en-US" altLang="ja-JP" sz="1100" dirty="0">
                <a:solidFill>
                  <a:srgbClr val="000000"/>
                </a:solidFill>
                <a:latin typeface="Meiryo UI" pitchFamily="50" charset="-128"/>
                <a:ea typeface="Meiryo UI" pitchFamily="50" charset="-128"/>
                <a:cs typeface="Meiryo UI" pitchFamily="50" charset="-128"/>
              </a:rPr>
              <a:t>[</a:t>
            </a:r>
            <a:r>
              <a:rPr lang="ja-JP" altLang="en-US" sz="1100" dirty="0">
                <a:solidFill>
                  <a:srgbClr val="000000"/>
                </a:solidFill>
                <a:latin typeface="Meiryo UI" pitchFamily="50" charset="-128"/>
                <a:ea typeface="Meiryo UI" pitchFamily="50" charset="-128"/>
                <a:cs typeface="Meiryo UI" pitchFamily="50" charset="-128"/>
              </a:rPr>
              <a:t>出所</a:t>
            </a:r>
            <a:r>
              <a:rPr lang="en-US" altLang="ja-JP" sz="1100" dirty="0">
                <a:solidFill>
                  <a:srgbClr val="000000"/>
                </a:solidFill>
                <a:latin typeface="Meiryo UI" pitchFamily="50" charset="-128"/>
                <a:ea typeface="Meiryo UI" pitchFamily="50" charset="-128"/>
                <a:cs typeface="Meiryo UI" pitchFamily="50" charset="-128"/>
              </a:rPr>
              <a:t>] Climate Action 100+ </a:t>
            </a:r>
            <a:r>
              <a:rPr lang="ja-JP" altLang="en-US" sz="1100" dirty="0">
                <a:solidFill>
                  <a:srgbClr val="000000"/>
                </a:solidFill>
                <a:latin typeface="Meiryo UI" pitchFamily="50" charset="-128"/>
                <a:ea typeface="Meiryo UI" pitchFamily="50" charset="-128"/>
                <a:cs typeface="Meiryo UI" pitchFamily="50" charset="-128"/>
              </a:rPr>
              <a:t>ホームページ（</a:t>
            </a:r>
            <a:r>
              <a:rPr lang="en-US" altLang="ja-JP" sz="1100">
                <a:solidFill>
                  <a:srgbClr val="000000"/>
                </a:solidFill>
                <a:latin typeface="Meiryo UI" pitchFamily="50" charset="-128"/>
                <a:ea typeface="Meiryo UI" pitchFamily="50" charset="-128"/>
                <a:cs typeface="Meiryo UI" pitchFamily="50" charset="-128"/>
              </a:rPr>
              <a:t>http://www</a:t>
            </a:r>
            <a:r>
              <a:rPr lang="en-US" altLang="ja-JP" sz="1100" dirty="0">
                <a:solidFill>
                  <a:srgbClr val="000000"/>
                </a:solidFill>
                <a:latin typeface="Meiryo UI" pitchFamily="50" charset="-128"/>
                <a:ea typeface="Meiryo UI" pitchFamily="50" charset="-128"/>
                <a:cs typeface="Meiryo UI" pitchFamily="50" charset="-128"/>
              </a:rPr>
              <a:t>.climateaction100</a:t>
            </a:r>
            <a:r>
              <a:rPr lang="en-US" altLang="ja-JP" sz="1100">
                <a:solidFill>
                  <a:srgbClr val="000000"/>
                </a:solidFill>
                <a:latin typeface="Meiryo UI" pitchFamily="50" charset="-128"/>
                <a:ea typeface="Meiryo UI" pitchFamily="50" charset="-128"/>
                <a:cs typeface="Meiryo UI" pitchFamily="50" charset="-128"/>
              </a:rPr>
              <a:t>.org/</a:t>
            </a:r>
            <a:r>
              <a:rPr lang="ja-JP" altLang="en-US" sz="1100">
                <a:solidFill>
                  <a:srgbClr val="000000"/>
                </a:solidFill>
                <a:latin typeface="Meiryo UI" pitchFamily="50" charset="-128"/>
                <a:ea typeface="Meiryo UI" pitchFamily="50" charset="-128"/>
                <a:cs typeface="Meiryo UI" pitchFamily="50" charset="-128"/>
              </a:rPr>
              <a:t>）</a:t>
            </a:r>
            <a:endParaRPr lang="en-US" altLang="ja-JP" sz="1100" dirty="0">
              <a:solidFill>
                <a:srgbClr val="000000"/>
              </a:solidFill>
              <a:latin typeface="Meiryo UI" pitchFamily="50" charset="-128"/>
              <a:ea typeface="Meiryo UI" pitchFamily="50" charset="-128"/>
              <a:cs typeface="Meiryo UI" pitchFamily="50" charset="-128"/>
            </a:endParaRPr>
          </a:p>
        </p:txBody>
      </p:sp>
      <p:sp>
        <p:nvSpPr>
          <p:cNvPr id="37" name="コンテンツ プレースホルダー 2"/>
          <p:cNvSpPr txBox="1">
            <a:spLocks/>
          </p:cNvSpPr>
          <p:nvPr/>
        </p:nvSpPr>
        <p:spPr>
          <a:xfrm>
            <a:off x="773905" y="6134896"/>
            <a:ext cx="9290629" cy="1107996"/>
          </a:xfrm>
          <a:prstGeom prst="rect">
            <a:avLst/>
          </a:prstGeom>
        </p:spPr>
        <p:txBody>
          <a:bodyPr wrap="square">
            <a:spAutoFit/>
          </a:bodyPr>
          <a:lstStyle>
            <a:lvl1pPr marL="342900" indent="-342900" algn="l" rtl="0" eaLnBrk="1" fontAlgn="base" hangingPunct="1">
              <a:spcBef>
                <a:spcPct val="20000"/>
              </a:spcBef>
              <a:spcAft>
                <a:spcPct val="0"/>
              </a:spcAft>
              <a:defRPr kumimoji="1" sz="1600">
                <a:solidFill>
                  <a:schemeClr val="tx1"/>
                </a:solidFill>
                <a:latin typeface="Meiryo UI" panose="020B0604030504040204" pitchFamily="50" charset="-128"/>
                <a:ea typeface="Meiryo UI" panose="020B0604030504040204" pitchFamily="50" charset="-128"/>
                <a:cs typeface="Meiryo UI" panose="020B0604030504040204" pitchFamily="50" charset="-128"/>
              </a:defRPr>
            </a:lvl1pPr>
            <a:lvl2pPr marL="446088" indent="-176213" algn="l" rtl="0" eaLnBrk="1" fontAlgn="base" hangingPunct="1">
              <a:lnSpc>
                <a:spcPct val="110000"/>
              </a:lnSpc>
              <a:spcBef>
                <a:spcPct val="0"/>
              </a:spcBef>
              <a:spcAft>
                <a:spcPct val="0"/>
              </a:spcAft>
              <a:buChar char="–"/>
              <a:defRPr kumimoji="1" sz="1400">
                <a:solidFill>
                  <a:schemeClr val="tx1"/>
                </a:solidFill>
                <a:latin typeface="Meiryo UI" panose="020B0604030504040204" pitchFamily="50" charset="-128"/>
                <a:ea typeface="Meiryo UI" panose="020B0604030504040204" pitchFamily="50" charset="-128"/>
                <a:cs typeface="Meiryo UI" panose="020B0604030504040204" pitchFamily="50" charset="-128"/>
              </a:defRPr>
            </a:lvl2pPr>
            <a:lvl3pPr marL="808038" indent="-182563" algn="l" rtl="0" eaLnBrk="1" fontAlgn="base" hangingPunct="1">
              <a:lnSpc>
                <a:spcPct val="110000"/>
              </a:lnSpc>
              <a:spcBef>
                <a:spcPct val="0"/>
              </a:spcBef>
              <a:spcAft>
                <a:spcPct val="0"/>
              </a:spcAft>
              <a:buChar char="•"/>
              <a:defRPr kumimoji="1" sz="1600">
                <a:solidFill>
                  <a:schemeClr val="tx1"/>
                </a:solidFill>
                <a:latin typeface="Times New Roman" pitchFamily="18" charset="0"/>
                <a:ea typeface="+mn-ea"/>
              </a:defRPr>
            </a:lvl3pPr>
            <a:lvl4pPr marL="1163638" indent="-176213" algn="l" rtl="0" eaLnBrk="1" fontAlgn="base" hangingPunct="1">
              <a:lnSpc>
                <a:spcPct val="110000"/>
              </a:lnSpc>
              <a:spcBef>
                <a:spcPct val="0"/>
              </a:spcBef>
              <a:spcAft>
                <a:spcPct val="0"/>
              </a:spcAft>
              <a:buFont typeface="Arial" charset="0"/>
              <a:buChar char="»"/>
              <a:defRPr kumimoji="1" sz="1600">
                <a:solidFill>
                  <a:schemeClr val="tx1"/>
                </a:solidFill>
                <a:latin typeface="Times New Roman" pitchFamily="18" charset="0"/>
                <a:ea typeface="+mn-ea"/>
              </a:defRPr>
            </a:lvl4pPr>
            <a:lvl5pPr marL="1525588" indent="-182563" algn="l" rtl="0" eaLnBrk="1" fontAlgn="base" hangingPunct="1">
              <a:lnSpc>
                <a:spcPct val="110000"/>
              </a:lnSpc>
              <a:spcBef>
                <a:spcPct val="0"/>
              </a:spcBef>
              <a:spcAft>
                <a:spcPct val="0"/>
              </a:spcAft>
              <a:buFont typeface="Wingdings" pitchFamily="2" charset="2"/>
              <a:buChar char="w"/>
              <a:defRPr kumimoji="1" sz="1600">
                <a:solidFill>
                  <a:schemeClr val="tx1"/>
                </a:solidFill>
                <a:latin typeface="Times New Roman" pitchFamily="18" charset="0"/>
                <a:ea typeface="+mn-ea"/>
              </a:defRPr>
            </a:lvl5pPr>
            <a:lvl6pPr marL="1982788" indent="-182563" algn="l" rtl="0" eaLnBrk="1" fontAlgn="base" hangingPunct="1">
              <a:lnSpc>
                <a:spcPct val="110000"/>
              </a:lnSpc>
              <a:spcBef>
                <a:spcPct val="0"/>
              </a:spcBef>
              <a:spcAft>
                <a:spcPct val="0"/>
              </a:spcAft>
              <a:buFont typeface="Wingdings" pitchFamily="2" charset="2"/>
              <a:buChar char="w"/>
              <a:defRPr kumimoji="1" sz="1600">
                <a:solidFill>
                  <a:schemeClr val="tx1"/>
                </a:solidFill>
                <a:latin typeface="Times New Roman" pitchFamily="18" charset="0"/>
                <a:ea typeface="+mn-ea"/>
              </a:defRPr>
            </a:lvl6pPr>
            <a:lvl7pPr marL="2439988" indent="-182563" algn="l" rtl="0" eaLnBrk="1" fontAlgn="base" hangingPunct="1">
              <a:lnSpc>
                <a:spcPct val="110000"/>
              </a:lnSpc>
              <a:spcBef>
                <a:spcPct val="0"/>
              </a:spcBef>
              <a:spcAft>
                <a:spcPct val="0"/>
              </a:spcAft>
              <a:buFont typeface="Wingdings" pitchFamily="2" charset="2"/>
              <a:buChar char="w"/>
              <a:defRPr kumimoji="1" sz="1600">
                <a:solidFill>
                  <a:schemeClr val="tx1"/>
                </a:solidFill>
                <a:latin typeface="Times New Roman" pitchFamily="18" charset="0"/>
                <a:ea typeface="+mn-ea"/>
              </a:defRPr>
            </a:lvl7pPr>
            <a:lvl8pPr marL="2897188" indent="-182563" algn="l" rtl="0" eaLnBrk="1" fontAlgn="base" hangingPunct="1">
              <a:lnSpc>
                <a:spcPct val="110000"/>
              </a:lnSpc>
              <a:spcBef>
                <a:spcPct val="0"/>
              </a:spcBef>
              <a:spcAft>
                <a:spcPct val="0"/>
              </a:spcAft>
              <a:buFont typeface="Wingdings" pitchFamily="2" charset="2"/>
              <a:buChar char="w"/>
              <a:defRPr kumimoji="1" sz="1600">
                <a:solidFill>
                  <a:schemeClr val="tx1"/>
                </a:solidFill>
                <a:latin typeface="Times New Roman" pitchFamily="18" charset="0"/>
                <a:ea typeface="+mn-ea"/>
              </a:defRPr>
            </a:lvl8pPr>
            <a:lvl9pPr marL="3354388" indent="-182563" algn="l" rtl="0" eaLnBrk="1" fontAlgn="base" hangingPunct="1">
              <a:lnSpc>
                <a:spcPct val="110000"/>
              </a:lnSpc>
              <a:spcBef>
                <a:spcPct val="0"/>
              </a:spcBef>
              <a:spcAft>
                <a:spcPct val="0"/>
              </a:spcAft>
              <a:buFont typeface="Wingdings" pitchFamily="2" charset="2"/>
              <a:buChar char="w"/>
              <a:defRPr kumimoji="1" sz="1600">
                <a:solidFill>
                  <a:schemeClr val="tx1"/>
                </a:solidFill>
                <a:latin typeface="Times New Roman" pitchFamily="18" charset="0"/>
                <a:ea typeface="+mn-ea"/>
              </a:defRPr>
            </a:lvl9pPr>
          </a:lstStyle>
          <a:p>
            <a:pPr marL="541338">
              <a:spcBef>
                <a:spcPts val="0"/>
              </a:spcBef>
              <a:buFont typeface="Wingdings" panose="05000000000000000000" pitchFamily="2" charset="2"/>
              <a:buChar char="Ø"/>
            </a:pPr>
            <a:r>
              <a:rPr lang="en-US" altLang="ja-JP" sz="2200" kern="0" dirty="0"/>
              <a:t>171</a:t>
            </a:r>
            <a:r>
              <a:rPr lang="ja-JP" altLang="en-US" sz="2200" kern="0" dirty="0"/>
              <a:t>社の中で日本企業は、</a:t>
            </a:r>
            <a:r>
              <a:rPr lang="ja-JP" altLang="en-US" sz="2200" kern="0" dirty="0">
                <a:solidFill>
                  <a:srgbClr val="FF0000"/>
                </a:solidFill>
              </a:rPr>
              <a:t>ダイキン工業、日立製作所、本田技研工業、</a:t>
            </a:r>
            <a:r>
              <a:rPr lang="en-US" altLang="ja-JP" sz="2200" kern="0" dirty="0">
                <a:solidFill>
                  <a:srgbClr val="FF0000"/>
                </a:solidFill>
              </a:rPr>
              <a:t>ENEOS</a:t>
            </a:r>
            <a:r>
              <a:rPr lang="ja-JP" altLang="en-US" sz="2200" kern="0" dirty="0">
                <a:solidFill>
                  <a:srgbClr val="FF0000"/>
                </a:solidFill>
              </a:rPr>
              <a:t>ホールディングス株式会社、日本製鉄、日産自動車、パナソニック、スズキ、東レ、トヨタ自動車、三菱重工業</a:t>
            </a:r>
            <a:r>
              <a:rPr lang="ja-JP" altLang="en-US" sz="2200" kern="0" dirty="0"/>
              <a:t>の</a:t>
            </a:r>
            <a:r>
              <a:rPr lang="en-US" altLang="ja-JP" sz="2200" kern="0" dirty="0"/>
              <a:t>11</a:t>
            </a:r>
            <a:r>
              <a:rPr lang="ja-JP" altLang="en-US" sz="2200" kern="0" dirty="0"/>
              <a:t>社（</a:t>
            </a:r>
            <a:r>
              <a:rPr lang="en-US" altLang="ja-JP" sz="2200" kern="0" dirty="0"/>
              <a:t>2023</a:t>
            </a:r>
            <a:r>
              <a:rPr lang="ja-JP" altLang="en-US" sz="2200" kern="0" dirty="0"/>
              <a:t>年</a:t>
            </a:r>
            <a:r>
              <a:rPr lang="en-US" altLang="ja-JP" sz="2200" kern="0" dirty="0"/>
              <a:t>12</a:t>
            </a:r>
            <a:r>
              <a:rPr lang="ja-JP" altLang="en-US" sz="2200" kern="0" dirty="0"/>
              <a:t>月</a:t>
            </a:r>
            <a:r>
              <a:rPr lang="en-US" altLang="ja-JP" sz="2200" kern="0" dirty="0"/>
              <a:t>31</a:t>
            </a:r>
            <a:r>
              <a:rPr lang="ja-JP" altLang="en-US" sz="2200" kern="0" dirty="0"/>
              <a:t>日現在）。</a:t>
            </a:r>
            <a:endParaRPr lang="en-US" altLang="ja-JP" sz="2400" kern="0" dirty="0"/>
          </a:p>
        </p:txBody>
      </p:sp>
      <p:sp>
        <p:nvSpPr>
          <p:cNvPr id="2" name="AutoShape 15">
            <a:extLst>
              <a:ext uri="{FF2B5EF4-FFF2-40B4-BE49-F238E27FC236}">
                <a16:creationId xmlns:a16="http://schemas.microsoft.com/office/drawing/2014/main" id="{B2A7825B-948E-5A6D-8B32-41314EE8D7A1}"/>
              </a:ext>
            </a:extLst>
          </p:cNvPr>
          <p:cNvSpPr>
            <a:spLocks noChangeArrowheads="1"/>
          </p:cNvSpPr>
          <p:nvPr/>
        </p:nvSpPr>
        <p:spPr bwMode="auto">
          <a:xfrm rot="10800000">
            <a:off x="1356391" y="4444705"/>
            <a:ext cx="1344246" cy="227241"/>
          </a:xfrm>
          <a:prstGeom prst="triangle">
            <a:avLst>
              <a:gd name="adj" fmla="val 50000"/>
            </a:avLst>
          </a:prstGeom>
          <a:solidFill>
            <a:schemeClr val="tx2"/>
          </a:solidFill>
          <a:ln w="9525" cap="flat" cmpd="sng" algn="ctr">
            <a:noFill/>
            <a:prstDash val="solid"/>
            <a:headEnd/>
            <a:tailEnd/>
          </a:ln>
          <a:effectLst>
            <a:outerShdw blurRad="40000" dist="20000" dir="5400000" rotWithShape="0">
              <a:srgbClr val="000000">
                <a:alpha val="38000"/>
              </a:srgbClr>
            </a:outerShdw>
          </a:effectLst>
        </p:spPr>
        <p:txBody>
          <a:bodyPr wrap="none" lIns="86210" tIns="43105" rIns="86210" bIns="43105" anchor="ctr"/>
          <a:lstStyle>
            <a:lvl1pPr algn="l" eaLnBrk="0" hangingPunct="0">
              <a:lnSpc>
                <a:spcPct val="110000"/>
              </a:lnSpc>
              <a:spcBef>
                <a:spcPct val="20000"/>
              </a:spcBef>
              <a:buClr>
                <a:srgbClr val="140078"/>
              </a:buClr>
              <a:buFont typeface="Wingdings" pitchFamily="2" charset="2"/>
              <a:buChar char="l"/>
              <a:defRPr kumimoji="1">
                <a:solidFill>
                  <a:srgbClr val="140078"/>
                </a:solidFill>
                <a:latin typeface="Arial" pitchFamily="34" charset="0"/>
                <a:ea typeface="HGSｺﾞｼｯｸM" pitchFamily="50" charset="-128"/>
              </a:defRPr>
            </a:lvl1pPr>
            <a:lvl2pPr marL="742950" indent="-285750" algn="l" eaLnBrk="0" hangingPunct="0">
              <a:lnSpc>
                <a:spcPct val="110000"/>
              </a:lnSpc>
              <a:spcBef>
                <a:spcPct val="20000"/>
              </a:spcBef>
              <a:buClr>
                <a:schemeClr val="tx1"/>
              </a:buClr>
              <a:buFont typeface="Wingdings" pitchFamily="2" charset="2"/>
              <a:buChar char="£"/>
              <a:defRPr sz="1600">
                <a:solidFill>
                  <a:schemeClr val="tx1"/>
                </a:solidFill>
                <a:latin typeface="Arial" pitchFamily="34" charset="0"/>
                <a:ea typeface="HGSｺﾞｼｯｸM" pitchFamily="50" charset="-128"/>
              </a:defRPr>
            </a:lvl2pPr>
            <a:lvl3pPr marL="1143000" indent="-228600" algn="l" eaLnBrk="0" hangingPunct="0">
              <a:lnSpc>
                <a:spcPct val="110000"/>
              </a:lnSpc>
              <a:spcBef>
                <a:spcPct val="20000"/>
              </a:spcBef>
              <a:buClr>
                <a:schemeClr val="tx1"/>
              </a:buClr>
              <a:buChar char="•"/>
              <a:defRPr kumimoji="1" sz="1400">
                <a:solidFill>
                  <a:schemeClr val="tx1"/>
                </a:solidFill>
                <a:latin typeface="Arial" pitchFamily="34" charset="0"/>
                <a:ea typeface="HGSｺﾞｼｯｸM" pitchFamily="50" charset="-128"/>
              </a:defRPr>
            </a:lvl3pPr>
            <a:lvl4pPr marL="1600200" indent="-228600" algn="l" eaLnBrk="0" hangingPunct="0">
              <a:lnSpc>
                <a:spcPct val="110000"/>
              </a:lnSpc>
              <a:spcBef>
                <a:spcPct val="20000"/>
              </a:spcBef>
              <a:buChar char="–"/>
              <a:defRPr kumimoji="1" sz="1200">
                <a:solidFill>
                  <a:schemeClr val="tx1"/>
                </a:solidFill>
                <a:latin typeface="Arial" pitchFamily="34" charset="0"/>
                <a:ea typeface="HGSｺﾞｼｯｸM" pitchFamily="50" charset="-128"/>
              </a:defRPr>
            </a:lvl4pPr>
            <a:lvl5pPr marL="2057400" indent="-228600" algn="l" eaLnBrk="0" hangingPunct="0">
              <a:lnSpc>
                <a:spcPct val="110000"/>
              </a:lnSpc>
              <a:spcBef>
                <a:spcPct val="20000"/>
              </a:spcBef>
              <a:buChar char="»"/>
              <a:defRPr kumimoji="1" sz="1200">
                <a:solidFill>
                  <a:schemeClr val="tx1"/>
                </a:solidFill>
                <a:latin typeface="Arial" pitchFamily="34" charset="0"/>
                <a:ea typeface="HGSｺﾞｼｯｸM" pitchFamily="50" charset="-128"/>
              </a:defRPr>
            </a:lvl5pPr>
            <a:lvl6pPr marL="2514600" indent="-228600" eaLnBrk="0" fontAlgn="base" hangingPunct="0">
              <a:lnSpc>
                <a:spcPct val="110000"/>
              </a:lnSpc>
              <a:spcBef>
                <a:spcPct val="20000"/>
              </a:spcBef>
              <a:spcAft>
                <a:spcPct val="0"/>
              </a:spcAft>
              <a:buChar char="»"/>
              <a:defRPr kumimoji="1" sz="1200">
                <a:solidFill>
                  <a:schemeClr val="tx1"/>
                </a:solidFill>
                <a:latin typeface="Arial" pitchFamily="34" charset="0"/>
                <a:ea typeface="HGSｺﾞｼｯｸM" pitchFamily="50" charset="-128"/>
              </a:defRPr>
            </a:lvl6pPr>
            <a:lvl7pPr marL="2971800" indent="-228600" eaLnBrk="0" fontAlgn="base" hangingPunct="0">
              <a:lnSpc>
                <a:spcPct val="110000"/>
              </a:lnSpc>
              <a:spcBef>
                <a:spcPct val="20000"/>
              </a:spcBef>
              <a:spcAft>
                <a:spcPct val="0"/>
              </a:spcAft>
              <a:buChar char="»"/>
              <a:defRPr kumimoji="1" sz="1200">
                <a:solidFill>
                  <a:schemeClr val="tx1"/>
                </a:solidFill>
                <a:latin typeface="Arial" pitchFamily="34" charset="0"/>
                <a:ea typeface="HGSｺﾞｼｯｸM" pitchFamily="50" charset="-128"/>
              </a:defRPr>
            </a:lvl7pPr>
            <a:lvl8pPr marL="3429000" indent="-228600" eaLnBrk="0" fontAlgn="base" hangingPunct="0">
              <a:lnSpc>
                <a:spcPct val="110000"/>
              </a:lnSpc>
              <a:spcBef>
                <a:spcPct val="20000"/>
              </a:spcBef>
              <a:spcAft>
                <a:spcPct val="0"/>
              </a:spcAft>
              <a:buChar char="»"/>
              <a:defRPr kumimoji="1" sz="1200">
                <a:solidFill>
                  <a:schemeClr val="tx1"/>
                </a:solidFill>
                <a:latin typeface="Arial" pitchFamily="34" charset="0"/>
                <a:ea typeface="HGSｺﾞｼｯｸM" pitchFamily="50" charset="-128"/>
              </a:defRPr>
            </a:lvl8pPr>
            <a:lvl9pPr marL="3886200" indent="-228600" eaLnBrk="0" fontAlgn="base" hangingPunct="0">
              <a:lnSpc>
                <a:spcPct val="110000"/>
              </a:lnSpc>
              <a:spcBef>
                <a:spcPct val="20000"/>
              </a:spcBef>
              <a:spcAft>
                <a:spcPct val="0"/>
              </a:spcAft>
              <a:buChar char="»"/>
              <a:defRPr kumimoji="1" sz="1200">
                <a:solidFill>
                  <a:schemeClr val="tx1"/>
                </a:solidFill>
                <a:latin typeface="Arial" pitchFamily="34" charset="0"/>
                <a:ea typeface="HGSｺﾞｼｯｸM" pitchFamily="50" charset="-128"/>
              </a:defRPr>
            </a:lvl9pPr>
          </a:lstStyle>
          <a:p>
            <a:pPr algn="ctr">
              <a:lnSpc>
                <a:spcPct val="100000"/>
              </a:lnSpc>
              <a:spcBef>
                <a:spcPct val="0"/>
              </a:spcBef>
              <a:spcAft>
                <a:spcPct val="70000"/>
              </a:spcAft>
              <a:buClrTx/>
              <a:buNone/>
            </a:pPr>
            <a:endParaRPr lang="ja-JP" altLang="en-US" sz="1400" b="1" kern="0">
              <a:solidFill>
                <a:prstClr val="black"/>
              </a:solidFill>
              <a:latin typeface="HGP創英角ｺﾞｼｯｸUB" pitchFamily="50" charset="-128"/>
              <a:ea typeface="HGP創英角ｺﾞｼｯｸUB" pitchFamily="50" charset="-128"/>
            </a:endParaRPr>
          </a:p>
        </p:txBody>
      </p:sp>
    </p:spTree>
    <p:extLst>
      <p:ext uri="{BB962C8B-B14F-4D97-AF65-F5344CB8AC3E}">
        <p14:creationId xmlns:p14="http://schemas.microsoft.com/office/powerpoint/2010/main" val="3030781360"/>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 Net-Zero</a:t>
            </a:r>
            <a:r>
              <a:rPr lang="ja-JP" altLang="en-US" dirty="0"/>
              <a:t>の目標設定手法 </a:t>
            </a:r>
            <a:endParaRPr kumimoji="1" lang="ja-JP" altLang="en-US" dirty="0"/>
          </a:p>
        </p:txBody>
      </p:sp>
      <p:sp>
        <p:nvSpPr>
          <p:cNvPr id="3" name="コンテンツ プレースホルダー 2"/>
          <p:cNvSpPr>
            <a:spLocks noGrp="1"/>
          </p:cNvSpPr>
          <p:nvPr>
            <p:ph sz="quarter" idx="12"/>
          </p:nvPr>
        </p:nvSpPr>
        <p:spPr>
          <a:xfrm>
            <a:off x="161925" y="1110920"/>
            <a:ext cx="10367963" cy="1327438"/>
          </a:xfrm>
        </p:spPr>
        <p:txBody>
          <a:bodyPr/>
          <a:lstStyle/>
          <a:p>
            <a:r>
              <a:rPr lang="en-US" altLang="ja-JP" dirty="0"/>
              <a:t>Near-term SBT</a:t>
            </a:r>
            <a:r>
              <a:rPr lang="ja-JP" altLang="en-US" dirty="0"/>
              <a:t>と</a:t>
            </a:r>
            <a:r>
              <a:rPr lang="en-US" altLang="ja-JP" dirty="0"/>
              <a:t>Long-term SBT</a:t>
            </a:r>
            <a:r>
              <a:rPr lang="ja-JP" altLang="en-US" dirty="0"/>
              <a:t>の目標設定手法は下表の通り</a:t>
            </a:r>
            <a:endParaRPr lang="en-US" altLang="ja-JP" dirty="0"/>
          </a:p>
          <a:p>
            <a:r>
              <a:rPr lang="ja-JP" altLang="en-US" dirty="0"/>
              <a:t>なお、</a:t>
            </a:r>
            <a:r>
              <a:rPr lang="en-US" altLang="ja-JP" dirty="0"/>
              <a:t>Near-term SBT</a:t>
            </a:r>
            <a:r>
              <a:rPr lang="ja-JP" altLang="en-US" dirty="0"/>
              <a:t>と</a:t>
            </a:r>
            <a:r>
              <a:rPr lang="en-US" altLang="ja-JP" dirty="0"/>
              <a:t>Long-term SBT</a:t>
            </a:r>
            <a:r>
              <a:rPr lang="ja-JP" altLang="en-US" dirty="0"/>
              <a:t>のいずれも、</a:t>
            </a:r>
            <a:r>
              <a:rPr lang="en-US" altLang="ja-JP" dirty="0"/>
              <a:t>BVCM</a:t>
            </a:r>
            <a:r>
              <a:rPr lang="ja-JP" altLang="en-US" dirty="0"/>
              <a:t>や</a:t>
            </a:r>
            <a:r>
              <a:rPr lang="en-US" altLang="ja-JP" dirty="0"/>
              <a:t>Neutralization</a:t>
            </a:r>
            <a:r>
              <a:rPr lang="ja-JP" altLang="en-US" dirty="0"/>
              <a:t>で達成することは認められていない</a:t>
            </a:r>
          </a:p>
        </p:txBody>
      </p:sp>
      <p:graphicFrame>
        <p:nvGraphicFramePr>
          <p:cNvPr id="51" name="表 50"/>
          <p:cNvGraphicFramePr>
            <a:graphicFrameLocks noGrp="1"/>
          </p:cNvGraphicFramePr>
          <p:nvPr/>
        </p:nvGraphicFramePr>
        <p:xfrm>
          <a:off x="305906" y="2487497"/>
          <a:ext cx="10080000" cy="4693920"/>
        </p:xfrm>
        <a:graphic>
          <a:graphicData uri="http://schemas.openxmlformats.org/drawingml/2006/table">
            <a:tbl>
              <a:tblPr firstRow="1" bandRow="1"/>
              <a:tblGrid>
                <a:gridCol w="1080000">
                  <a:extLst>
                    <a:ext uri="{9D8B030D-6E8A-4147-A177-3AD203B41FA5}">
                      <a16:colId xmlns:a16="http://schemas.microsoft.com/office/drawing/2014/main" val="20000"/>
                    </a:ext>
                  </a:extLst>
                </a:gridCol>
                <a:gridCol w="3600000">
                  <a:extLst>
                    <a:ext uri="{9D8B030D-6E8A-4147-A177-3AD203B41FA5}">
                      <a16:colId xmlns:a16="http://schemas.microsoft.com/office/drawing/2014/main" val="20001"/>
                    </a:ext>
                  </a:extLst>
                </a:gridCol>
                <a:gridCol w="3600000">
                  <a:extLst>
                    <a:ext uri="{9D8B030D-6E8A-4147-A177-3AD203B41FA5}">
                      <a16:colId xmlns:a16="http://schemas.microsoft.com/office/drawing/2014/main" val="20002"/>
                    </a:ext>
                  </a:extLst>
                </a:gridCol>
                <a:gridCol w="1800000">
                  <a:extLst>
                    <a:ext uri="{9D8B030D-6E8A-4147-A177-3AD203B41FA5}">
                      <a16:colId xmlns:a16="http://schemas.microsoft.com/office/drawing/2014/main" val="20003"/>
                    </a:ext>
                  </a:extLst>
                </a:gridCol>
              </a:tblGrid>
              <a:tr h="0">
                <a:tc>
                  <a:txBody>
                    <a:bodyPr/>
                    <a:lstStyle>
                      <a:lvl1pPr marL="0" algn="l" defTabSz="914400" rtl="0" eaLnBrk="1" latinLnBrk="0" hangingPunct="1">
                        <a:defRPr kumimoji="1" sz="1800" b="1" kern="1200">
                          <a:solidFill>
                            <a:schemeClr val="lt1"/>
                          </a:solidFill>
                          <a:latin typeface="Segoe UI"/>
                          <a:ea typeface="Meiryo UI"/>
                        </a:defRPr>
                      </a:lvl1pPr>
                      <a:lvl2pPr marL="457200" algn="l" defTabSz="914400" rtl="0" eaLnBrk="1" latinLnBrk="0" hangingPunct="1">
                        <a:defRPr kumimoji="1" sz="1800" b="1" kern="1200">
                          <a:solidFill>
                            <a:schemeClr val="lt1"/>
                          </a:solidFill>
                          <a:latin typeface="Segoe UI"/>
                          <a:ea typeface="Meiryo UI"/>
                        </a:defRPr>
                      </a:lvl2pPr>
                      <a:lvl3pPr marL="914400" algn="l" defTabSz="914400" rtl="0" eaLnBrk="1" latinLnBrk="0" hangingPunct="1">
                        <a:defRPr kumimoji="1" sz="1800" b="1" kern="1200">
                          <a:solidFill>
                            <a:schemeClr val="lt1"/>
                          </a:solidFill>
                          <a:latin typeface="Segoe UI"/>
                          <a:ea typeface="Meiryo UI"/>
                        </a:defRPr>
                      </a:lvl3pPr>
                      <a:lvl4pPr marL="1371600" algn="l" defTabSz="914400" rtl="0" eaLnBrk="1" latinLnBrk="0" hangingPunct="1">
                        <a:defRPr kumimoji="1" sz="1800" b="1" kern="1200">
                          <a:solidFill>
                            <a:schemeClr val="lt1"/>
                          </a:solidFill>
                          <a:latin typeface="Segoe UI"/>
                          <a:ea typeface="Meiryo UI"/>
                        </a:defRPr>
                      </a:lvl4pPr>
                      <a:lvl5pPr marL="1828800" algn="l" defTabSz="914400" rtl="0" eaLnBrk="1" latinLnBrk="0" hangingPunct="1">
                        <a:defRPr kumimoji="1" sz="1800" b="1" kern="1200">
                          <a:solidFill>
                            <a:schemeClr val="lt1"/>
                          </a:solidFill>
                          <a:latin typeface="Segoe UI"/>
                          <a:ea typeface="Meiryo UI"/>
                        </a:defRPr>
                      </a:lvl5pPr>
                      <a:lvl6pPr marL="2286000" algn="l" defTabSz="914400" rtl="0" eaLnBrk="1" latinLnBrk="0" hangingPunct="1">
                        <a:defRPr kumimoji="1" sz="1800" b="1" kern="1200">
                          <a:solidFill>
                            <a:schemeClr val="lt1"/>
                          </a:solidFill>
                          <a:latin typeface="Segoe UI"/>
                          <a:ea typeface="Meiryo UI"/>
                        </a:defRPr>
                      </a:lvl6pPr>
                      <a:lvl7pPr marL="2743200" algn="l" defTabSz="914400" rtl="0" eaLnBrk="1" latinLnBrk="0" hangingPunct="1">
                        <a:defRPr kumimoji="1" sz="1800" b="1" kern="1200">
                          <a:solidFill>
                            <a:schemeClr val="lt1"/>
                          </a:solidFill>
                          <a:latin typeface="Segoe UI"/>
                          <a:ea typeface="Meiryo UI"/>
                        </a:defRPr>
                      </a:lvl7pPr>
                      <a:lvl8pPr marL="3200400" algn="l" defTabSz="914400" rtl="0" eaLnBrk="1" latinLnBrk="0" hangingPunct="1">
                        <a:defRPr kumimoji="1" sz="1800" b="1" kern="1200">
                          <a:solidFill>
                            <a:schemeClr val="lt1"/>
                          </a:solidFill>
                          <a:latin typeface="Segoe UI"/>
                          <a:ea typeface="Meiryo UI"/>
                        </a:defRPr>
                      </a:lvl8pPr>
                      <a:lvl9pPr marL="3657600" algn="l" defTabSz="914400" rtl="0" eaLnBrk="1" latinLnBrk="0" hangingPunct="1">
                        <a:defRPr kumimoji="1" sz="1800" b="1" kern="1200">
                          <a:solidFill>
                            <a:schemeClr val="lt1"/>
                          </a:solidFill>
                          <a:latin typeface="Segoe UI"/>
                          <a:ea typeface="Meiryo UI"/>
                        </a:defRPr>
                      </a:lvl9pPr>
                    </a:lstStyle>
                    <a:p>
                      <a:pPr algn="ctr"/>
                      <a:endParaRPr kumimoji="1" lang="ja-JP" altLang="en-US" sz="1400" b="1" dirty="0">
                        <a:solidFill>
                          <a:schemeClr val="bg1"/>
                        </a:solidFill>
                        <a:latin typeface="+mn-ea"/>
                        <a:ea typeface="+mn-ea"/>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kumimoji="1" sz="1800" b="1" kern="1200">
                          <a:solidFill>
                            <a:schemeClr val="lt1"/>
                          </a:solidFill>
                          <a:latin typeface="Segoe UI"/>
                          <a:ea typeface="Meiryo UI"/>
                        </a:defRPr>
                      </a:lvl1pPr>
                      <a:lvl2pPr marL="457200" algn="l" defTabSz="914400" rtl="0" eaLnBrk="1" latinLnBrk="0" hangingPunct="1">
                        <a:defRPr kumimoji="1" sz="1800" b="1" kern="1200">
                          <a:solidFill>
                            <a:schemeClr val="lt1"/>
                          </a:solidFill>
                          <a:latin typeface="Segoe UI"/>
                          <a:ea typeface="Meiryo UI"/>
                        </a:defRPr>
                      </a:lvl2pPr>
                      <a:lvl3pPr marL="914400" algn="l" defTabSz="914400" rtl="0" eaLnBrk="1" latinLnBrk="0" hangingPunct="1">
                        <a:defRPr kumimoji="1" sz="1800" b="1" kern="1200">
                          <a:solidFill>
                            <a:schemeClr val="lt1"/>
                          </a:solidFill>
                          <a:latin typeface="Segoe UI"/>
                          <a:ea typeface="Meiryo UI"/>
                        </a:defRPr>
                      </a:lvl3pPr>
                      <a:lvl4pPr marL="1371600" algn="l" defTabSz="914400" rtl="0" eaLnBrk="1" latinLnBrk="0" hangingPunct="1">
                        <a:defRPr kumimoji="1" sz="1800" b="1" kern="1200">
                          <a:solidFill>
                            <a:schemeClr val="lt1"/>
                          </a:solidFill>
                          <a:latin typeface="Segoe UI"/>
                          <a:ea typeface="Meiryo UI"/>
                        </a:defRPr>
                      </a:lvl4pPr>
                      <a:lvl5pPr marL="1828800" algn="l" defTabSz="914400" rtl="0" eaLnBrk="1" latinLnBrk="0" hangingPunct="1">
                        <a:defRPr kumimoji="1" sz="1800" b="1" kern="1200">
                          <a:solidFill>
                            <a:schemeClr val="lt1"/>
                          </a:solidFill>
                          <a:latin typeface="Segoe UI"/>
                          <a:ea typeface="Meiryo UI"/>
                        </a:defRPr>
                      </a:lvl5pPr>
                      <a:lvl6pPr marL="2286000" algn="l" defTabSz="914400" rtl="0" eaLnBrk="1" latinLnBrk="0" hangingPunct="1">
                        <a:defRPr kumimoji="1" sz="1800" b="1" kern="1200">
                          <a:solidFill>
                            <a:schemeClr val="lt1"/>
                          </a:solidFill>
                          <a:latin typeface="Segoe UI"/>
                          <a:ea typeface="Meiryo UI"/>
                        </a:defRPr>
                      </a:lvl6pPr>
                      <a:lvl7pPr marL="2743200" algn="l" defTabSz="914400" rtl="0" eaLnBrk="1" latinLnBrk="0" hangingPunct="1">
                        <a:defRPr kumimoji="1" sz="1800" b="1" kern="1200">
                          <a:solidFill>
                            <a:schemeClr val="lt1"/>
                          </a:solidFill>
                          <a:latin typeface="Segoe UI"/>
                          <a:ea typeface="Meiryo UI"/>
                        </a:defRPr>
                      </a:lvl7pPr>
                      <a:lvl8pPr marL="3200400" algn="l" defTabSz="914400" rtl="0" eaLnBrk="1" latinLnBrk="0" hangingPunct="1">
                        <a:defRPr kumimoji="1" sz="1800" b="1" kern="1200">
                          <a:solidFill>
                            <a:schemeClr val="lt1"/>
                          </a:solidFill>
                          <a:latin typeface="Segoe UI"/>
                          <a:ea typeface="Meiryo UI"/>
                        </a:defRPr>
                      </a:lvl8pPr>
                      <a:lvl9pPr marL="3657600" algn="l" defTabSz="914400" rtl="0" eaLnBrk="1" latinLnBrk="0" hangingPunct="1">
                        <a:defRPr kumimoji="1" sz="1800" b="1" kern="1200">
                          <a:solidFill>
                            <a:schemeClr val="lt1"/>
                          </a:solidFill>
                          <a:latin typeface="Segoe UI"/>
                          <a:ea typeface="Meiryo UI"/>
                        </a:defRPr>
                      </a:lvl9pPr>
                    </a:lstStyle>
                    <a:p>
                      <a:pPr algn="ctr"/>
                      <a:r>
                        <a:rPr kumimoji="1" lang="en-US" altLang="ja-JP" sz="1400" b="1" dirty="0">
                          <a:solidFill>
                            <a:schemeClr val="bg1"/>
                          </a:solidFill>
                          <a:latin typeface="+mn-ea"/>
                          <a:ea typeface="+mn-ea"/>
                        </a:rPr>
                        <a:t>Near-term SBT</a:t>
                      </a:r>
                      <a:endParaRPr kumimoji="1" lang="ja-JP" altLang="en-US" sz="1400" b="1" dirty="0">
                        <a:solidFill>
                          <a:schemeClr val="bg1"/>
                        </a:solidFill>
                        <a:latin typeface="+mn-ea"/>
                        <a:ea typeface="+mn-ea"/>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kumimoji="1" sz="1800" b="1" kern="1200">
                          <a:solidFill>
                            <a:schemeClr val="lt1"/>
                          </a:solidFill>
                          <a:latin typeface="Segoe UI"/>
                          <a:ea typeface="Meiryo UI"/>
                        </a:defRPr>
                      </a:lvl1pPr>
                      <a:lvl2pPr marL="457200" algn="l" defTabSz="914400" rtl="0" eaLnBrk="1" latinLnBrk="0" hangingPunct="1">
                        <a:defRPr kumimoji="1" sz="1800" b="1" kern="1200">
                          <a:solidFill>
                            <a:schemeClr val="lt1"/>
                          </a:solidFill>
                          <a:latin typeface="Segoe UI"/>
                          <a:ea typeface="Meiryo UI"/>
                        </a:defRPr>
                      </a:lvl2pPr>
                      <a:lvl3pPr marL="914400" algn="l" defTabSz="914400" rtl="0" eaLnBrk="1" latinLnBrk="0" hangingPunct="1">
                        <a:defRPr kumimoji="1" sz="1800" b="1" kern="1200">
                          <a:solidFill>
                            <a:schemeClr val="lt1"/>
                          </a:solidFill>
                          <a:latin typeface="Segoe UI"/>
                          <a:ea typeface="Meiryo UI"/>
                        </a:defRPr>
                      </a:lvl3pPr>
                      <a:lvl4pPr marL="1371600" algn="l" defTabSz="914400" rtl="0" eaLnBrk="1" latinLnBrk="0" hangingPunct="1">
                        <a:defRPr kumimoji="1" sz="1800" b="1" kern="1200">
                          <a:solidFill>
                            <a:schemeClr val="lt1"/>
                          </a:solidFill>
                          <a:latin typeface="Segoe UI"/>
                          <a:ea typeface="Meiryo UI"/>
                        </a:defRPr>
                      </a:lvl4pPr>
                      <a:lvl5pPr marL="1828800" algn="l" defTabSz="914400" rtl="0" eaLnBrk="1" latinLnBrk="0" hangingPunct="1">
                        <a:defRPr kumimoji="1" sz="1800" b="1" kern="1200">
                          <a:solidFill>
                            <a:schemeClr val="lt1"/>
                          </a:solidFill>
                          <a:latin typeface="Segoe UI"/>
                          <a:ea typeface="Meiryo UI"/>
                        </a:defRPr>
                      </a:lvl5pPr>
                      <a:lvl6pPr marL="2286000" algn="l" defTabSz="914400" rtl="0" eaLnBrk="1" latinLnBrk="0" hangingPunct="1">
                        <a:defRPr kumimoji="1" sz="1800" b="1" kern="1200">
                          <a:solidFill>
                            <a:schemeClr val="lt1"/>
                          </a:solidFill>
                          <a:latin typeface="Segoe UI"/>
                          <a:ea typeface="Meiryo UI"/>
                        </a:defRPr>
                      </a:lvl6pPr>
                      <a:lvl7pPr marL="2743200" algn="l" defTabSz="914400" rtl="0" eaLnBrk="1" latinLnBrk="0" hangingPunct="1">
                        <a:defRPr kumimoji="1" sz="1800" b="1" kern="1200">
                          <a:solidFill>
                            <a:schemeClr val="lt1"/>
                          </a:solidFill>
                          <a:latin typeface="Segoe UI"/>
                          <a:ea typeface="Meiryo UI"/>
                        </a:defRPr>
                      </a:lvl7pPr>
                      <a:lvl8pPr marL="3200400" algn="l" defTabSz="914400" rtl="0" eaLnBrk="1" latinLnBrk="0" hangingPunct="1">
                        <a:defRPr kumimoji="1" sz="1800" b="1" kern="1200">
                          <a:solidFill>
                            <a:schemeClr val="lt1"/>
                          </a:solidFill>
                          <a:latin typeface="Segoe UI"/>
                          <a:ea typeface="Meiryo UI"/>
                        </a:defRPr>
                      </a:lvl8pPr>
                      <a:lvl9pPr marL="3657600" algn="l" defTabSz="914400" rtl="0" eaLnBrk="1" latinLnBrk="0" hangingPunct="1">
                        <a:defRPr kumimoji="1" sz="1800" b="1" kern="1200">
                          <a:solidFill>
                            <a:schemeClr val="lt1"/>
                          </a:solidFill>
                          <a:latin typeface="Segoe UI"/>
                          <a:ea typeface="Meiryo UI"/>
                        </a:defRPr>
                      </a:lvl9pPr>
                    </a:lstStyle>
                    <a:p>
                      <a:pPr algn="ctr"/>
                      <a:r>
                        <a:rPr kumimoji="1" lang="en-US" altLang="ja-JP" sz="1400" b="1" dirty="0">
                          <a:solidFill>
                            <a:schemeClr val="bg1"/>
                          </a:solidFill>
                          <a:latin typeface="+mn-ea"/>
                          <a:ea typeface="+mn-ea"/>
                        </a:rPr>
                        <a:t>Long-term</a:t>
                      </a:r>
                      <a:r>
                        <a:rPr kumimoji="1" lang="en-US" altLang="ja-JP" sz="1400" b="1" baseline="0" dirty="0">
                          <a:solidFill>
                            <a:schemeClr val="bg1"/>
                          </a:solidFill>
                          <a:latin typeface="+mn-ea"/>
                          <a:ea typeface="+mn-ea"/>
                        </a:rPr>
                        <a:t> SBT</a:t>
                      </a:r>
                      <a:endParaRPr kumimoji="1" lang="ja-JP" altLang="en-US" sz="1400" b="1" dirty="0">
                        <a:solidFill>
                          <a:schemeClr val="bg1"/>
                        </a:solidFill>
                        <a:latin typeface="+mn-ea"/>
                        <a:ea typeface="+mn-ea"/>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r>
                        <a:rPr kumimoji="1" lang="ja-JP" altLang="en-US" sz="1400" b="1" dirty="0">
                          <a:solidFill>
                            <a:schemeClr val="bg1"/>
                          </a:solidFill>
                          <a:latin typeface="+mn-ea"/>
                          <a:ea typeface="+mn-ea"/>
                        </a:rPr>
                        <a:t>対象</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0">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algn="ctr"/>
                      <a:r>
                        <a:rPr kumimoji="1" lang="ja-JP" altLang="en-US" sz="1400" b="0" dirty="0">
                          <a:solidFill>
                            <a:schemeClr val="tx1"/>
                          </a:solidFill>
                          <a:latin typeface="+mn-ea"/>
                          <a:ea typeface="+mn-ea"/>
                        </a:rPr>
                        <a:t>総量削減</a:t>
                      </a:r>
                      <a:endParaRPr kumimoji="1" lang="en-US" altLang="ja-JP" sz="1400" b="0" dirty="0">
                        <a:solidFill>
                          <a:schemeClr val="tx1"/>
                        </a:solidFill>
                        <a:latin typeface="+mn-ea"/>
                        <a:ea typeface="+mn-ea"/>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marL="0" indent="0">
                        <a:buFont typeface="Arial" panose="020B0604020202020204" pitchFamily="34" charset="0"/>
                        <a:buNone/>
                      </a:pPr>
                      <a:r>
                        <a:rPr kumimoji="1" lang="ja-JP" altLang="en-US" sz="1200" b="0" kern="1200" dirty="0">
                          <a:solidFill>
                            <a:schemeClr val="tx1"/>
                          </a:solidFill>
                          <a:latin typeface="+mn-ea"/>
                          <a:ea typeface="Meiryo UI"/>
                          <a:cs typeface="+mn-cs"/>
                        </a:rPr>
                        <a:t>セクター共通の削減経路は以下の通り</a:t>
                      </a:r>
                      <a:endParaRPr kumimoji="1" lang="en-US" altLang="ja-JP" sz="1200" b="0" kern="1200" dirty="0">
                        <a:solidFill>
                          <a:schemeClr val="tx1"/>
                        </a:solidFill>
                        <a:latin typeface="+mn-ea"/>
                        <a:ea typeface="Meiryo UI"/>
                        <a:cs typeface="+mn-cs"/>
                      </a:endParaRPr>
                    </a:p>
                    <a:p>
                      <a:pPr marL="180000" indent="-180000">
                        <a:buFont typeface="Arial" panose="020B0604020202020204" pitchFamily="34" charset="0"/>
                        <a:buChar char="•"/>
                      </a:pPr>
                      <a:r>
                        <a:rPr kumimoji="1" lang="en-US" altLang="ja-JP" sz="1200" b="0" kern="1200" dirty="0">
                          <a:solidFill>
                            <a:srgbClr val="FF0000"/>
                          </a:solidFill>
                          <a:latin typeface="+mn-ea"/>
                          <a:ea typeface="Meiryo UI"/>
                          <a:cs typeface="+mn-cs"/>
                        </a:rPr>
                        <a:t>Scope1+2</a:t>
                      </a:r>
                      <a:r>
                        <a:rPr kumimoji="1" lang="ja-JP" altLang="en-US" sz="1200" b="0" kern="1200" dirty="0">
                          <a:solidFill>
                            <a:srgbClr val="FF0000"/>
                          </a:solidFill>
                          <a:latin typeface="+mn-ea"/>
                          <a:ea typeface="Meiryo UI"/>
                          <a:cs typeface="+mn-cs"/>
                        </a:rPr>
                        <a:t>：</a:t>
                      </a:r>
                      <a:r>
                        <a:rPr kumimoji="1" lang="en-US" altLang="ja-JP" sz="1200" b="0" kern="1200">
                          <a:solidFill>
                            <a:srgbClr val="FF0000"/>
                          </a:solidFill>
                          <a:latin typeface="+mn-ea"/>
                          <a:ea typeface="Meiryo UI"/>
                          <a:cs typeface="+mn-cs"/>
                        </a:rPr>
                        <a:t>4.2%/</a:t>
                      </a:r>
                      <a:r>
                        <a:rPr kumimoji="1" lang="ja-JP" altLang="en-US" sz="1200" b="0" kern="1200">
                          <a:solidFill>
                            <a:srgbClr val="FF0000"/>
                          </a:solidFill>
                          <a:latin typeface="+mn-ea"/>
                          <a:ea typeface="Meiryo UI"/>
                          <a:cs typeface="+mn-cs"/>
                        </a:rPr>
                        <a:t>年</a:t>
                      </a:r>
                      <a:r>
                        <a:rPr kumimoji="1" lang="ja-JP" altLang="en-US" sz="1200" b="0" kern="1200" dirty="0">
                          <a:solidFill>
                            <a:srgbClr val="FF0000"/>
                          </a:solidFill>
                          <a:latin typeface="+mn-ea"/>
                          <a:ea typeface="Meiryo UI"/>
                          <a:cs typeface="+mn-cs"/>
                        </a:rPr>
                        <a:t>削減</a:t>
                      </a:r>
                    </a:p>
                    <a:p>
                      <a:pPr marL="180000" indent="-180000">
                        <a:buFont typeface="Arial" panose="020B0604020202020204" pitchFamily="34" charset="0"/>
                        <a:buChar char="•"/>
                      </a:pPr>
                      <a:r>
                        <a:rPr kumimoji="1" lang="en-US" altLang="ja-JP" sz="1200" b="0" kern="1200" dirty="0">
                          <a:solidFill>
                            <a:srgbClr val="FF0000"/>
                          </a:solidFill>
                          <a:latin typeface="+mn-ea"/>
                          <a:ea typeface="Meiryo UI"/>
                          <a:cs typeface="+mn-cs"/>
                        </a:rPr>
                        <a:t>Scope3</a:t>
                      </a:r>
                      <a:r>
                        <a:rPr kumimoji="1" lang="ja-JP" altLang="en-US" sz="1200" b="0" kern="1200" dirty="0">
                          <a:solidFill>
                            <a:srgbClr val="FF0000"/>
                          </a:solidFill>
                          <a:latin typeface="+mn-ea"/>
                          <a:ea typeface="Meiryo UI"/>
                          <a:cs typeface="+mn-cs"/>
                        </a:rPr>
                        <a:t>：</a:t>
                      </a:r>
                      <a:r>
                        <a:rPr kumimoji="1" lang="en-US" altLang="ja-JP" sz="1200" b="0" kern="1200">
                          <a:solidFill>
                            <a:srgbClr val="FF0000"/>
                          </a:solidFill>
                          <a:latin typeface="+mn-ea"/>
                          <a:ea typeface="Meiryo UI"/>
                          <a:cs typeface="+mn-cs"/>
                        </a:rPr>
                        <a:t>2.5%/</a:t>
                      </a:r>
                      <a:r>
                        <a:rPr kumimoji="1" lang="ja-JP" altLang="en-US" sz="1200" b="0" kern="1200">
                          <a:solidFill>
                            <a:srgbClr val="FF0000"/>
                          </a:solidFill>
                          <a:latin typeface="+mn-ea"/>
                          <a:ea typeface="Meiryo UI"/>
                          <a:cs typeface="+mn-cs"/>
                        </a:rPr>
                        <a:t>年</a:t>
                      </a:r>
                      <a:r>
                        <a:rPr kumimoji="1" lang="ja-JP" altLang="en-US" sz="1200" b="0" kern="1200" dirty="0">
                          <a:solidFill>
                            <a:srgbClr val="FF0000"/>
                          </a:solidFill>
                          <a:latin typeface="+mn-ea"/>
                          <a:ea typeface="Meiryo UI"/>
                          <a:cs typeface="+mn-cs"/>
                        </a:rPr>
                        <a:t>削減</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buFont typeface="Arial" panose="020B0604020202020204" pitchFamily="34" charset="0"/>
                        <a:buNone/>
                      </a:pPr>
                      <a:r>
                        <a:rPr kumimoji="1" lang="ja-JP" altLang="en-US" sz="1200" b="0" kern="1200" dirty="0">
                          <a:solidFill>
                            <a:schemeClr val="tx1"/>
                          </a:solidFill>
                          <a:latin typeface="+mn-ea"/>
                          <a:ea typeface="+mn-ea"/>
                          <a:cs typeface="+mn-cs"/>
                        </a:rPr>
                        <a:t>セクター共通の削減経路は以下の通り</a:t>
                      </a:r>
                      <a:endParaRPr kumimoji="1" lang="en-US" altLang="ja-JP" sz="1200" b="0" kern="1200" dirty="0">
                        <a:solidFill>
                          <a:schemeClr val="tx1"/>
                        </a:solidFill>
                        <a:latin typeface="+mn-ea"/>
                        <a:ea typeface="+mn-ea"/>
                        <a:cs typeface="+mn-cs"/>
                      </a:endParaRPr>
                    </a:p>
                    <a:p>
                      <a:pPr marL="180000" indent="-180000">
                        <a:buFont typeface="Arial" panose="020B0604020202020204" pitchFamily="34" charset="0"/>
                        <a:buChar char="•"/>
                      </a:pPr>
                      <a:r>
                        <a:rPr kumimoji="1" lang="en-US" altLang="ja-JP" sz="1200" b="0" dirty="0">
                          <a:solidFill>
                            <a:srgbClr val="FF0000"/>
                          </a:solidFill>
                          <a:latin typeface="+mn-ea"/>
                          <a:ea typeface="+mn-ea"/>
                        </a:rPr>
                        <a:t>Scope1+2+3</a:t>
                      </a:r>
                      <a:r>
                        <a:rPr kumimoji="1" lang="ja-JP" altLang="en-US" sz="1200" b="0" dirty="0">
                          <a:solidFill>
                            <a:srgbClr val="FF0000"/>
                          </a:solidFill>
                          <a:latin typeface="+mn-ea"/>
                          <a:ea typeface="+mn-ea"/>
                        </a:rPr>
                        <a:t>：</a:t>
                      </a:r>
                      <a:r>
                        <a:rPr kumimoji="1" lang="en-US" altLang="ja-JP" sz="1200" b="0" dirty="0">
                          <a:solidFill>
                            <a:srgbClr val="FF0000"/>
                          </a:solidFill>
                          <a:latin typeface="+mn-ea"/>
                          <a:ea typeface="+mn-ea"/>
                        </a:rPr>
                        <a:t>90%</a:t>
                      </a:r>
                      <a:r>
                        <a:rPr kumimoji="1" lang="ja-JP" altLang="en-US" sz="1200" b="0" dirty="0">
                          <a:solidFill>
                            <a:srgbClr val="FF0000"/>
                          </a:solidFill>
                          <a:latin typeface="+mn-ea"/>
                          <a:ea typeface="+mn-ea"/>
                        </a:rPr>
                        <a:t>削減</a:t>
                      </a:r>
                      <a:endParaRPr kumimoji="1" lang="en-US" altLang="ja-JP" sz="1200" b="0" dirty="0">
                        <a:solidFill>
                          <a:srgbClr val="FF0000"/>
                        </a:solidFill>
                        <a:latin typeface="+mn-ea"/>
                        <a:ea typeface="+mn-ea"/>
                      </a:endParaRPr>
                    </a:p>
                    <a:p>
                      <a:r>
                        <a:rPr kumimoji="1" lang="ja-JP" altLang="en-US" sz="1200" b="0" dirty="0">
                          <a:solidFill>
                            <a:schemeClr val="tx1"/>
                          </a:solidFill>
                          <a:latin typeface="+mn-ea"/>
                          <a:ea typeface="+mn-ea"/>
                        </a:rPr>
                        <a:t>セクター固有の削減経路は以下の通り</a:t>
                      </a:r>
                      <a:endParaRPr kumimoji="1" lang="en-US" altLang="ja-JP" sz="1200" b="0" dirty="0">
                        <a:solidFill>
                          <a:schemeClr val="tx1"/>
                        </a:solidFill>
                        <a:latin typeface="+mn-ea"/>
                        <a:ea typeface="+mn-ea"/>
                      </a:endParaRPr>
                    </a:p>
                    <a:p>
                      <a:pPr marL="180000" indent="-180000">
                        <a:buFont typeface="Arial" panose="020B0604020202020204" pitchFamily="34" charset="0"/>
                        <a:buChar char="•"/>
                      </a:pPr>
                      <a:r>
                        <a:rPr kumimoji="1" lang="en-US" altLang="ja-JP" sz="1200" b="0" dirty="0">
                          <a:solidFill>
                            <a:srgbClr val="FF0000"/>
                          </a:solidFill>
                          <a:latin typeface="+mn-ea"/>
                          <a:ea typeface="+mn-ea"/>
                        </a:rPr>
                        <a:t>FLAG</a:t>
                      </a:r>
                      <a:r>
                        <a:rPr kumimoji="1" lang="ja-JP" altLang="en-US" sz="1200" b="0" baseline="30000" dirty="0">
                          <a:solidFill>
                            <a:srgbClr val="FF0000"/>
                          </a:solidFill>
                          <a:latin typeface="+mn-ea"/>
                          <a:ea typeface="+mn-ea"/>
                        </a:rPr>
                        <a:t>注</a:t>
                      </a:r>
                      <a:r>
                        <a:rPr kumimoji="1" lang="en-US" altLang="ja-JP" sz="1200" b="0" baseline="30000" dirty="0">
                          <a:solidFill>
                            <a:srgbClr val="FF0000"/>
                          </a:solidFill>
                          <a:latin typeface="+mn-ea"/>
                          <a:ea typeface="+mn-ea"/>
                        </a:rPr>
                        <a:t>1</a:t>
                      </a:r>
                      <a:r>
                        <a:rPr kumimoji="1" lang="ja-JP" altLang="en-US" sz="1200" b="0" dirty="0">
                          <a:solidFill>
                            <a:srgbClr val="FF0000"/>
                          </a:solidFill>
                          <a:latin typeface="+mn-ea"/>
                          <a:ea typeface="+mn-ea"/>
                        </a:rPr>
                        <a:t>：</a:t>
                      </a:r>
                      <a:r>
                        <a:rPr kumimoji="1" lang="en-US" altLang="ja-JP" sz="1200" b="0" dirty="0">
                          <a:solidFill>
                            <a:srgbClr val="FF0000"/>
                          </a:solidFill>
                          <a:latin typeface="+mn-ea"/>
                          <a:ea typeface="+mn-ea"/>
                        </a:rPr>
                        <a:t>Scope1+2+3</a:t>
                      </a:r>
                      <a:r>
                        <a:rPr kumimoji="1" lang="ja-JP" altLang="en-US" sz="1200" b="0" dirty="0">
                          <a:solidFill>
                            <a:srgbClr val="FF0000"/>
                          </a:solidFill>
                          <a:latin typeface="+mn-ea"/>
                          <a:ea typeface="+mn-ea"/>
                        </a:rPr>
                        <a:t>を</a:t>
                      </a:r>
                      <a:r>
                        <a:rPr kumimoji="1" lang="en-US" altLang="ja-JP" sz="1200" b="0" dirty="0">
                          <a:solidFill>
                            <a:srgbClr val="FF0000"/>
                          </a:solidFill>
                          <a:latin typeface="+mn-ea"/>
                          <a:ea typeface="+mn-ea"/>
                        </a:rPr>
                        <a:t>80%</a:t>
                      </a:r>
                      <a:r>
                        <a:rPr kumimoji="1" lang="ja-JP" altLang="en-US" sz="1200" b="0" dirty="0">
                          <a:solidFill>
                            <a:srgbClr val="FF0000"/>
                          </a:solidFill>
                          <a:latin typeface="+mn-ea"/>
                          <a:ea typeface="+mn-ea"/>
                        </a:rPr>
                        <a:t>削減</a:t>
                      </a:r>
                      <a:endParaRPr kumimoji="1" lang="en-US" altLang="ja-JP" sz="1200" b="0" dirty="0">
                        <a:solidFill>
                          <a:srgbClr val="FF0000"/>
                        </a:solidFill>
                        <a:latin typeface="+mn-ea"/>
                        <a:ea typeface="+mn-ea"/>
                      </a:endParaRPr>
                    </a:p>
                    <a:p>
                      <a:pPr marL="180000" indent="-180000">
                        <a:buFont typeface="Arial" panose="020B0604020202020204" pitchFamily="34" charset="0"/>
                        <a:buChar char="•"/>
                      </a:pPr>
                      <a:r>
                        <a:rPr kumimoji="1" lang="ja-JP" altLang="en-US" sz="1200" b="0" dirty="0">
                          <a:solidFill>
                            <a:srgbClr val="FF0000"/>
                          </a:solidFill>
                          <a:latin typeface="+mn-ea"/>
                          <a:ea typeface="+mn-ea"/>
                        </a:rPr>
                        <a:t>セメント、鉄鋼、建物：</a:t>
                      </a:r>
                      <a:r>
                        <a:rPr kumimoji="1" lang="en-US" altLang="ja-JP" sz="1200" b="0" dirty="0">
                          <a:solidFill>
                            <a:srgbClr val="FF0000"/>
                          </a:solidFill>
                          <a:latin typeface="+mn-ea"/>
                          <a:ea typeface="+mn-ea"/>
                        </a:rPr>
                        <a:t>Scope1+2+3</a:t>
                      </a:r>
                      <a:r>
                        <a:rPr kumimoji="1" lang="ja-JP" altLang="en-US" sz="1200" b="0" dirty="0">
                          <a:solidFill>
                            <a:srgbClr val="FF0000"/>
                          </a:solidFill>
                          <a:latin typeface="+mn-ea"/>
                          <a:ea typeface="+mn-ea"/>
                        </a:rPr>
                        <a:t>を</a:t>
                      </a:r>
                      <a:r>
                        <a:rPr kumimoji="1" lang="en-US" altLang="ja-JP" sz="1200" b="0" dirty="0">
                          <a:solidFill>
                            <a:srgbClr val="FF0000"/>
                          </a:solidFill>
                          <a:latin typeface="+mn-ea"/>
                          <a:ea typeface="+mn-ea"/>
                        </a:rPr>
                        <a:t>90%</a:t>
                      </a:r>
                      <a:r>
                        <a:rPr kumimoji="1" lang="ja-JP" altLang="en-US" sz="1200" b="0" dirty="0">
                          <a:solidFill>
                            <a:srgbClr val="FF0000"/>
                          </a:solidFill>
                          <a:latin typeface="+mn-ea"/>
                          <a:ea typeface="+mn-ea"/>
                        </a:rPr>
                        <a:t>以上削減</a:t>
                      </a:r>
                      <a:endParaRPr kumimoji="1" lang="en-US" altLang="ja-JP" sz="1200" b="0" dirty="0">
                        <a:solidFill>
                          <a:srgbClr val="FF0000"/>
                        </a:solidFill>
                        <a:latin typeface="+mn-ea"/>
                        <a:ea typeface="+mn-ea"/>
                      </a:endParaRPr>
                    </a:p>
                    <a:p>
                      <a:pPr marL="0" indent="0">
                        <a:buFont typeface="Arial" panose="020B0604020202020204" pitchFamily="34" charset="0"/>
                        <a:buNone/>
                      </a:pPr>
                      <a:r>
                        <a:rPr kumimoji="1" lang="en-US" altLang="ja-JP" sz="1200" b="0" dirty="0">
                          <a:solidFill>
                            <a:schemeClr val="tx1"/>
                          </a:solidFill>
                          <a:latin typeface="+mn-ea"/>
                          <a:ea typeface="+mn-ea"/>
                        </a:rPr>
                        <a:t>※</a:t>
                      </a:r>
                      <a:r>
                        <a:rPr kumimoji="1" lang="ja-JP" altLang="en-US" sz="1200" b="0" dirty="0">
                          <a:solidFill>
                            <a:schemeClr val="tx1"/>
                          </a:solidFill>
                          <a:latin typeface="+mn-ea"/>
                          <a:ea typeface="+mn-ea"/>
                        </a:rPr>
                        <a:t>その他セクターを追加予定</a:t>
                      </a:r>
                      <a:endParaRPr kumimoji="1" lang="en-US" altLang="ja-JP" sz="1200" b="0" dirty="0">
                        <a:solidFill>
                          <a:schemeClr val="tx1"/>
                        </a:solidFill>
                        <a:latin typeface="+mn-ea"/>
                        <a:ea typeface="+mn-ea"/>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buFont typeface="Arial" panose="020B0604020202020204" pitchFamily="34" charset="0"/>
                        <a:buNone/>
                      </a:pPr>
                      <a:r>
                        <a:rPr kumimoji="1" lang="en-US" altLang="ja-JP" sz="1200" b="0" dirty="0">
                          <a:solidFill>
                            <a:schemeClr val="tx1"/>
                          </a:solidFill>
                          <a:latin typeface="+mn-ea"/>
                          <a:ea typeface="+mn-ea"/>
                        </a:rPr>
                        <a:t>Scope1,2,3</a:t>
                      </a:r>
                    </a:p>
                    <a:p>
                      <a:pPr marL="0" indent="0">
                        <a:buFont typeface="Arial" panose="020B0604020202020204" pitchFamily="34" charset="0"/>
                        <a:buNone/>
                      </a:pPr>
                      <a:r>
                        <a:rPr kumimoji="1" lang="en-US" altLang="ja-JP" sz="1200" b="0" dirty="0">
                          <a:solidFill>
                            <a:schemeClr val="tx1"/>
                          </a:solidFill>
                          <a:latin typeface="+mn-ea"/>
                          <a:ea typeface="+mn-ea"/>
                        </a:rPr>
                        <a:t>※</a:t>
                      </a:r>
                      <a:r>
                        <a:rPr kumimoji="1" lang="ja-JP" altLang="en-US" sz="1200" b="0" dirty="0">
                          <a:solidFill>
                            <a:schemeClr val="tx1"/>
                          </a:solidFill>
                          <a:latin typeface="+mn-ea"/>
                          <a:ea typeface="+mn-ea"/>
                        </a:rPr>
                        <a:t>デフォルトの選択肢</a:t>
                      </a:r>
                      <a:endParaRPr kumimoji="1" lang="en-US" altLang="ja-JP" sz="1200" b="0" dirty="0">
                        <a:solidFill>
                          <a:schemeClr val="tx1"/>
                        </a:solidFill>
                        <a:latin typeface="+mn-ea"/>
                        <a:ea typeface="+mn-ea"/>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0">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algn="ctr"/>
                      <a:r>
                        <a:rPr kumimoji="1" lang="ja-JP" altLang="en-US" sz="1400" b="0" dirty="0">
                          <a:solidFill>
                            <a:schemeClr val="tx1"/>
                          </a:solidFill>
                          <a:latin typeface="+mn-ea"/>
                          <a:ea typeface="+mn-ea"/>
                        </a:rPr>
                        <a:t>物理的</a:t>
                      </a:r>
                      <a:br>
                        <a:rPr kumimoji="1" lang="en-US" altLang="ja-JP" sz="1400" b="0" dirty="0">
                          <a:solidFill>
                            <a:schemeClr val="tx1"/>
                          </a:solidFill>
                          <a:latin typeface="+mn-ea"/>
                          <a:ea typeface="+mn-ea"/>
                        </a:rPr>
                      </a:br>
                      <a:r>
                        <a:rPr kumimoji="1" lang="ja-JP" altLang="en-US" sz="1400" b="0" dirty="0">
                          <a:solidFill>
                            <a:schemeClr val="tx1"/>
                          </a:solidFill>
                          <a:latin typeface="+mn-ea"/>
                          <a:ea typeface="+mn-ea"/>
                        </a:rPr>
                        <a:t>原単位</a:t>
                      </a:r>
                      <a:br>
                        <a:rPr kumimoji="1" lang="en-US" altLang="ja-JP" sz="1400" b="0" dirty="0">
                          <a:solidFill>
                            <a:schemeClr val="tx1"/>
                          </a:solidFill>
                          <a:latin typeface="+mn-ea"/>
                          <a:ea typeface="+mn-ea"/>
                        </a:rPr>
                      </a:br>
                      <a:r>
                        <a:rPr kumimoji="1" lang="ja-JP" altLang="en-US" sz="1400" b="0" dirty="0">
                          <a:solidFill>
                            <a:schemeClr val="tx1"/>
                          </a:solidFill>
                          <a:latin typeface="+mn-ea"/>
                          <a:ea typeface="+mn-ea"/>
                        </a:rPr>
                        <a:t>収束</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r>
                        <a:rPr kumimoji="1" lang="ja-JP" altLang="en-US" sz="1200" b="0" dirty="0">
                          <a:solidFill>
                            <a:schemeClr val="tx1"/>
                          </a:solidFill>
                          <a:latin typeface="+mn-ea"/>
                          <a:ea typeface="+mn-ea"/>
                        </a:rPr>
                        <a:t>セクター、商品別の削減経路に沿って削減</a:t>
                      </a:r>
                      <a:endParaRPr kumimoji="1" lang="en-US" altLang="ja-JP" sz="1200" b="0" dirty="0">
                        <a:solidFill>
                          <a:schemeClr val="tx1"/>
                        </a:solidFill>
                        <a:latin typeface="+mn-ea"/>
                        <a:ea typeface="+mn-ea"/>
                      </a:endParaRPr>
                    </a:p>
                    <a:p>
                      <a:r>
                        <a:rPr kumimoji="1" lang="en-US" altLang="ja-JP" sz="1200" b="0" dirty="0">
                          <a:solidFill>
                            <a:schemeClr val="tx1"/>
                          </a:solidFill>
                          <a:latin typeface="+mn-ea"/>
                          <a:ea typeface="+mn-ea"/>
                        </a:rPr>
                        <a:t>(SDA(Sectoral </a:t>
                      </a:r>
                      <a:r>
                        <a:rPr kumimoji="1" lang="en-US" altLang="ja-JP" sz="1200" b="0" dirty="0" err="1">
                          <a:solidFill>
                            <a:schemeClr val="tx1"/>
                          </a:solidFill>
                          <a:latin typeface="+mn-ea"/>
                          <a:ea typeface="+mn-ea"/>
                        </a:rPr>
                        <a:t>Decarbonization</a:t>
                      </a:r>
                      <a:r>
                        <a:rPr kumimoji="1" lang="en-US" altLang="ja-JP" sz="1200" b="0" baseline="0" dirty="0">
                          <a:solidFill>
                            <a:schemeClr val="tx1"/>
                          </a:solidFill>
                          <a:latin typeface="+mn-ea"/>
                          <a:ea typeface="+mn-ea"/>
                        </a:rPr>
                        <a:t> </a:t>
                      </a:r>
                      <a:r>
                        <a:rPr kumimoji="1" lang="en-US" altLang="ja-JP" sz="1200" b="0" dirty="0">
                          <a:solidFill>
                            <a:schemeClr val="tx1"/>
                          </a:solidFill>
                          <a:latin typeface="+mn-ea"/>
                          <a:ea typeface="+mn-ea"/>
                        </a:rPr>
                        <a:t>Approach)</a:t>
                      </a:r>
                      <a:r>
                        <a:rPr kumimoji="1" lang="ja-JP" altLang="en-US" sz="1200" b="0" dirty="0">
                          <a:solidFill>
                            <a:schemeClr val="tx1"/>
                          </a:solidFill>
                          <a:latin typeface="+mn-ea"/>
                          <a:ea typeface="+mn-ea"/>
                        </a:rPr>
                        <a:t>を</a:t>
                      </a:r>
                      <a:br>
                        <a:rPr kumimoji="1" lang="en-US" altLang="ja-JP" sz="1200" b="0" dirty="0">
                          <a:solidFill>
                            <a:schemeClr val="tx1"/>
                          </a:solidFill>
                          <a:latin typeface="+mn-ea"/>
                          <a:ea typeface="+mn-ea"/>
                        </a:rPr>
                      </a:br>
                      <a:r>
                        <a:rPr kumimoji="1" lang="ja-JP" altLang="en-US" sz="1200" b="0" dirty="0">
                          <a:solidFill>
                            <a:schemeClr val="tx1"/>
                          </a:solidFill>
                          <a:latin typeface="+mn-ea"/>
                          <a:ea typeface="+mn-ea"/>
                        </a:rPr>
                        <a:t>参照</a:t>
                      </a:r>
                      <a:r>
                        <a:rPr kumimoji="1" lang="en-US" altLang="ja-JP" sz="1200" b="0" dirty="0">
                          <a:solidFill>
                            <a:schemeClr val="tx1"/>
                          </a:solidFill>
                          <a:latin typeface="+mn-ea"/>
                          <a:ea typeface="+mn-ea"/>
                        </a:rPr>
                        <a:t>)</a:t>
                      </a:r>
                      <a:endParaRPr kumimoji="1" lang="ja-JP" altLang="en-US" sz="1200" b="0" dirty="0">
                        <a:solidFill>
                          <a:schemeClr val="tx1"/>
                        </a:solidFill>
                        <a:latin typeface="+mn-ea"/>
                        <a:ea typeface="+mn-ea"/>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1" lang="ja-JP" altLang="en-US" sz="1200" b="0" dirty="0">
                          <a:solidFill>
                            <a:schemeClr val="tx1"/>
                          </a:solidFill>
                          <a:latin typeface="+mn-ea"/>
                          <a:ea typeface="+mn-ea"/>
                        </a:rPr>
                        <a:t>セクター、商品別の削減経路に沿って削減</a:t>
                      </a:r>
                      <a:endParaRPr kumimoji="1" lang="en-US" altLang="ja-JP" sz="1200" b="0" dirty="0">
                        <a:solidFill>
                          <a:schemeClr val="tx1"/>
                        </a:solidFill>
                        <a:latin typeface="+mn-ea"/>
                        <a:ea typeface="+mn-ea"/>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1" lang="en-US" altLang="ja-JP" sz="1200" b="0" dirty="0">
                          <a:solidFill>
                            <a:schemeClr val="tx1"/>
                          </a:solidFill>
                          <a:latin typeface="+mn-ea"/>
                          <a:ea typeface="+mn-ea"/>
                        </a:rPr>
                        <a:t>Scope1,2,3</a:t>
                      </a:r>
                    </a:p>
                    <a:p>
                      <a:r>
                        <a:rPr kumimoji="1" lang="en-US" altLang="ja-JP" sz="1200" b="0" dirty="0">
                          <a:solidFill>
                            <a:schemeClr val="tx1"/>
                          </a:solidFill>
                          <a:latin typeface="+mn-ea"/>
                          <a:ea typeface="+mn-ea"/>
                        </a:rPr>
                        <a:t>※</a:t>
                      </a:r>
                      <a:r>
                        <a:rPr kumimoji="1" lang="ja-JP" altLang="en-US" sz="1200" b="0" dirty="0">
                          <a:solidFill>
                            <a:schemeClr val="tx1"/>
                          </a:solidFill>
                          <a:latin typeface="+mn-ea"/>
                          <a:ea typeface="+mn-ea"/>
                        </a:rPr>
                        <a:t>多排出のセクター及び</a:t>
                      </a:r>
                      <a:r>
                        <a:rPr kumimoji="1" lang="en-US" altLang="ja-JP" sz="1200" b="0" dirty="0">
                          <a:solidFill>
                            <a:schemeClr val="tx1"/>
                          </a:solidFill>
                          <a:latin typeface="+mn-ea"/>
                          <a:ea typeface="+mn-ea"/>
                        </a:rPr>
                        <a:t>FLAG</a:t>
                      </a:r>
                      <a:r>
                        <a:rPr kumimoji="1" lang="ja-JP" altLang="en-US" sz="1200" b="0" dirty="0">
                          <a:solidFill>
                            <a:schemeClr val="tx1"/>
                          </a:solidFill>
                          <a:latin typeface="+mn-ea"/>
                          <a:ea typeface="+mn-ea"/>
                        </a:rPr>
                        <a:t>セクターで一般的に利用される</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0">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algn="ctr"/>
                      <a:r>
                        <a:rPr kumimoji="1" lang="ja-JP" altLang="en-US" sz="1400" b="0" dirty="0">
                          <a:solidFill>
                            <a:schemeClr val="tx1"/>
                          </a:solidFill>
                          <a:latin typeface="+mn-ea"/>
                          <a:ea typeface="+mn-ea"/>
                        </a:rPr>
                        <a:t>再エネ電力</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marL="180000" indent="-180000">
                        <a:buFont typeface="Arial" panose="020B0604020202020204" pitchFamily="34" charset="0"/>
                        <a:buChar char="•"/>
                      </a:pPr>
                      <a:r>
                        <a:rPr kumimoji="1" lang="en-US" altLang="ja-JP" sz="1200" b="0" dirty="0">
                          <a:solidFill>
                            <a:schemeClr val="tx1"/>
                          </a:solidFill>
                          <a:latin typeface="+mn-ea"/>
                          <a:ea typeface="+mn-ea"/>
                        </a:rPr>
                        <a:t>2025</a:t>
                      </a:r>
                      <a:r>
                        <a:rPr kumimoji="1" lang="ja-JP" altLang="en-US" sz="1200" b="0" dirty="0">
                          <a:solidFill>
                            <a:schemeClr val="tx1"/>
                          </a:solidFill>
                          <a:latin typeface="+mn-ea"/>
                          <a:ea typeface="+mn-ea"/>
                        </a:rPr>
                        <a:t>年までに再エネ率</a:t>
                      </a:r>
                      <a:r>
                        <a:rPr kumimoji="1" lang="en-US" altLang="ja-JP" sz="1200" b="0" dirty="0">
                          <a:solidFill>
                            <a:schemeClr val="tx1"/>
                          </a:solidFill>
                          <a:latin typeface="+mn-ea"/>
                          <a:ea typeface="+mn-ea"/>
                        </a:rPr>
                        <a:t>85%</a:t>
                      </a:r>
                    </a:p>
                    <a:p>
                      <a:pPr marL="180000" indent="-180000">
                        <a:buFont typeface="Arial" panose="020B0604020202020204" pitchFamily="34" charset="0"/>
                        <a:buChar char="•"/>
                      </a:pPr>
                      <a:r>
                        <a:rPr kumimoji="1" lang="en-US" altLang="ja-JP" sz="1200" b="0" dirty="0">
                          <a:solidFill>
                            <a:schemeClr val="tx1"/>
                          </a:solidFill>
                          <a:latin typeface="+mn-ea"/>
                          <a:ea typeface="+mn-ea"/>
                        </a:rPr>
                        <a:t>2030</a:t>
                      </a:r>
                      <a:r>
                        <a:rPr kumimoji="1" lang="ja-JP" altLang="en-US" sz="1200" b="0" dirty="0">
                          <a:solidFill>
                            <a:schemeClr val="tx1"/>
                          </a:solidFill>
                          <a:latin typeface="+mn-ea"/>
                          <a:ea typeface="+mn-ea"/>
                        </a:rPr>
                        <a:t>年までに再エネ率</a:t>
                      </a:r>
                      <a:r>
                        <a:rPr kumimoji="1" lang="en-US" altLang="ja-JP" sz="1200" b="0" dirty="0">
                          <a:solidFill>
                            <a:schemeClr val="tx1"/>
                          </a:solidFill>
                          <a:latin typeface="+mn-ea"/>
                          <a:ea typeface="+mn-ea"/>
                        </a:rPr>
                        <a:t>100%</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kern="1200" dirty="0">
                          <a:solidFill>
                            <a:schemeClr val="tx1"/>
                          </a:solidFill>
                          <a:latin typeface="+mn-ea"/>
                          <a:ea typeface="Meiryo UI"/>
                          <a:cs typeface="+mn-cs"/>
                        </a:rPr>
                        <a:t>※</a:t>
                      </a:r>
                      <a:r>
                        <a:rPr kumimoji="1" lang="ja-JP" altLang="en-US" sz="1200" b="0" kern="1200" dirty="0">
                          <a:solidFill>
                            <a:schemeClr val="tx1"/>
                          </a:solidFill>
                          <a:latin typeface="+mn-ea"/>
                          <a:ea typeface="Meiryo UI"/>
                          <a:cs typeface="+mn-cs"/>
                        </a:rPr>
                        <a:t>再エネ電力証書もしくはバーチャル</a:t>
                      </a:r>
                      <a:r>
                        <a:rPr kumimoji="1" lang="en-US" altLang="ja-JP" sz="1200" b="0" kern="1200" dirty="0">
                          <a:solidFill>
                            <a:schemeClr val="tx1"/>
                          </a:solidFill>
                          <a:latin typeface="+mn-ea"/>
                          <a:ea typeface="Meiryo UI"/>
                          <a:cs typeface="+mn-cs"/>
                        </a:rPr>
                        <a:t>PPA</a:t>
                      </a:r>
                      <a:r>
                        <a:rPr kumimoji="1" lang="ja-JP" altLang="en-US" sz="1200" b="0" kern="1200" dirty="0">
                          <a:solidFill>
                            <a:schemeClr val="tx1"/>
                          </a:solidFill>
                          <a:latin typeface="+mn-ea"/>
                          <a:ea typeface="Meiryo UI"/>
                          <a:cs typeface="+mn-cs"/>
                        </a:rPr>
                        <a:t>を利用して達成</a:t>
                      </a:r>
                      <a:endParaRPr kumimoji="1" lang="en-US" altLang="ja-JP" sz="1200" b="0" kern="1200" dirty="0">
                        <a:solidFill>
                          <a:schemeClr val="tx1"/>
                        </a:solidFill>
                        <a:latin typeface="+mn-ea"/>
                        <a:ea typeface="Meiryo UI"/>
                        <a:cs typeface="+mn-cs"/>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80000" indent="-180000">
                        <a:buFont typeface="Arial" panose="020B0604020202020204" pitchFamily="34" charset="0"/>
                        <a:buChar char="•"/>
                      </a:pPr>
                      <a:r>
                        <a:rPr kumimoji="1" lang="en-US" altLang="ja-JP" sz="1200" b="0" dirty="0">
                          <a:solidFill>
                            <a:schemeClr val="tx1"/>
                          </a:solidFill>
                          <a:latin typeface="+mn-ea"/>
                          <a:ea typeface="+mn-ea"/>
                        </a:rPr>
                        <a:t>2030</a:t>
                      </a:r>
                      <a:r>
                        <a:rPr kumimoji="1" lang="ja-JP" altLang="en-US" sz="1200" b="0" dirty="0">
                          <a:solidFill>
                            <a:schemeClr val="tx1"/>
                          </a:solidFill>
                          <a:latin typeface="+mn-ea"/>
                          <a:ea typeface="+mn-ea"/>
                        </a:rPr>
                        <a:t>年までに再エネ率</a:t>
                      </a:r>
                      <a:r>
                        <a:rPr kumimoji="1" lang="en-US" altLang="ja-JP" sz="1200" b="0" dirty="0">
                          <a:solidFill>
                            <a:schemeClr val="tx1"/>
                          </a:solidFill>
                          <a:latin typeface="+mn-ea"/>
                          <a:ea typeface="+mn-ea"/>
                        </a:rPr>
                        <a:t>100%</a:t>
                      </a:r>
                    </a:p>
                    <a:p>
                      <a:pPr marL="0" marR="0" lvl="0" indent="0" algn="l" defTabSz="100794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solidFill>
                            <a:schemeClr val="tx1"/>
                          </a:solidFill>
                          <a:latin typeface="+mn-ea"/>
                          <a:ea typeface="+mn-ea"/>
                        </a:rPr>
                        <a:t>※</a:t>
                      </a:r>
                      <a:r>
                        <a:rPr kumimoji="1" lang="ja-JP" altLang="en-US" sz="1200" b="0" dirty="0">
                          <a:solidFill>
                            <a:schemeClr val="tx1"/>
                          </a:solidFill>
                          <a:latin typeface="+mn-ea"/>
                          <a:ea typeface="+mn-ea"/>
                        </a:rPr>
                        <a:t>再エネ電力証書もしくはバーチャル</a:t>
                      </a:r>
                      <a:r>
                        <a:rPr kumimoji="1" lang="en-US" altLang="ja-JP" sz="1200" b="0" dirty="0">
                          <a:solidFill>
                            <a:schemeClr val="tx1"/>
                          </a:solidFill>
                          <a:latin typeface="+mn-ea"/>
                          <a:ea typeface="+mn-ea"/>
                        </a:rPr>
                        <a:t>PPA</a:t>
                      </a:r>
                      <a:r>
                        <a:rPr kumimoji="1" lang="ja-JP" altLang="en-US" sz="1200" b="0" dirty="0">
                          <a:solidFill>
                            <a:schemeClr val="tx1"/>
                          </a:solidFill>
                          <a:latin typeface="+mn-ea"/>
                          <a:ea typeface="+mn-ea"/>
                        </a:rPr>
                        <a:t>を利用して達成</a:t>
                      </a:r>
                      <a:endParaRPr kumimoji="1" lang="en-US" altLang="ja-JP" sz="1200" b="0" dirty="0">
                        <a:solidFill>
                          <a:schemeClr val="tx1"/>
                        </a:solidFill>
                        <a:latin typeface="+mn-ea"/>
                        <a:ea typeface="+mn-ea"/>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100794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200" b="0" dirty="0">
                          <a:solidFill>
                            <a:schemeClr val="tx1"/>
                          </a:solidFill>
                          <a:latin typeface="+mn-ea"/>
                          <a:ea typeface="+mn-ea"/>
                        </a:rPr>
                        <a:t>Scope2</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0">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algn="ctr"/>
                      <a:r>
                        <a:rPr kumimoji="1" lang="ja-JP" altLang="en-US" sz="1400" b="0" dirty="0">
                          <a:solidFill>
                            <a:schemeClr val="tx1"/>
                          </a:solidFill>
                          <a:latin typeface="+mn-ea"/>
                          <a:ea typeface="+mn-ea"/>
                        </a:rPr>
                        <a:t>エンゲージ</a:t>
                      </a:r>
                      <a:br>
                        <a:rPr kumimoji="1" lang="en-US" altLang="ja-JP" sz="1400" b="0" dirty="0">
                          <a:solidFill>
                            <a:schemeClr val="tx1"/>
                          </a:solidFill>
                          <a:latin typeface="+mn-ea"/>
                          <a:ea typeface="+mn-ea"/>
                        </a:rPr>
                      </a:br>
                      <a:r>
                        <a:rPr kumimoji="1" lang="ja-JP" altLang="en-US" sz="1400" b="0" dirty="0">
                          <a:solidFill>
                            <a:schemeClr val="tx1"/>
                          </a:solidFill>
                          <a:latin typeface="+mn-ea"/>
                          <a:ea typeface="+mn-ea"/>
                        </a:rPr>
                        <a:t>メント</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r>
                        <a:rPr kumimoji="1" lang="ja-JP" altLang="en-US" sz="1200" b="0" u="none" dirty="0">
                          <a:solidFill>
                            <a:schemeClr val="tx1"/>
                          </a:solidFill>
                          <a:latin typeface="+mn-ea"/>
                          <a:ea typeface="+mn-ea"/>
                        </a:rPr>
                        <a:t>サプライヤーもしくは顧客に、</a:t>
                      </a:r>
                      <a:r>
                        <a:rPr kumimoji="1" lang="en-US" altLang="ja-JP" sz="1200" b="0" u="none" dirty="0">
                          <a:solidFill>
                            <a:schemeClr val="tx1"/>
                          </a:solidFill>
                          <a:latin typeface="+mn-ea"/>
                          <a:ea typeface="+mn-ea"/>
                        </a:rPr>
                        <a:t>Well-Below 2</a:t>
                      </a:r>
                      <a:r>
                        <a:rPr kumimoji="1" lang="ja-JP" altLang="en-US" sz="1200" b="0" u="none" dirty="0">
                          <a:solidFill>
                            <a:schemeClr val="tx1"/>
                          </a:solidFill>
                          <a:latin typeface="+mn-ea"/>
                          <a:ea typeface="+mn-ea"/>
                        </a:rPr>
                        <a:t>℃水準以上の</a:t>
                      </a:r>
                      <a:r>
                        <a:rPr kumimoji="1" lang="en-US" altLang="ja-JP" sz="1200" b="0" u="none" dirty="0">
                          <a:solidFill>
                            <a:schemeClr val="tx1"/>
                          </a:solidFill>
                          <a:latin typeface="+mn-ea"/>
                          <a:ea typeface="+mn-ea"/>
                        </a:rPr>
                        <a:t>SBT</a:t>
                      </a:r>
                      <a:r>
                        <a:rPr kumimoji="1" lang="ja-JP" altLang="en-US" sz="1200" b="0" u="none" dirty="0">
                          <a:solidFill>
                            <a:schemeClr val="tx1"/>
                          </a:solidFill>
                          <a:latin typeface="+mn-ea"/>
                          <a:ea typeface="+mn-ea"/>
                        </a:rPr>
                        <a:t>を設定させる</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1" lang="ja-JP" altLang="en-US" sz="1200" b="0" u="none" dirty="0">
                          <a:solidFill>
                            <a:schemeClr val="tx1"/>
                          </a:solidFill>
                          <a:latin typeface="+mn-ea"/>
                          <a:ea typeface="+mn-ea"/>
                        </a:rPr>
                        <a:t>該当なし</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1" lang="en-US" altLang="ja-JP" sz="1200" b="0" u="none" dirty="0">
                          <a:solidFill>
                            <a:schemeClr val="tx1"/>
                          </a:solidFill>
                          <a:latin typeface="+mn-ea"/>
                          <a:ea typeface="+mn-ea"/>
                        </a:rPr>
                        <a:t>Scope3</a:t>
                      </a:r>
                    </a:p>
                    <a:p>
                      <a:r>
                        <a:rPr kumimoji="1" lang="en-US" altLang="ja-JP" sz="1200" b="0" u="none" dirty="0">
                          <a:solidFill>
                            <a:schemeClr val="tx1"/>
                          </a:solidFill>
                          <a:latin typeface="+mn-ea"/>
                          <a:ea typeface="+mn-ea"/>
                        </a:rPr>
                        <a:t>※Near-term</a:t>
                      </a:r>
                      <a:r>
                        <a:rPr kumimoji="1" lang="ja-JP" altLang="en-US" sz="1200" b="0" u="none" dirty="0">
                          <a:solidFill>
                            <a:schemeClr val="tx1"/>
                          </a:solidFill>
                          <a:latin typeface="+mn-ea"/>
                          <a:ea typeface="+mn-ea"/>
                        </a:rPr>
                        <a:t>のみ</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0">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algn="ctr"/>
                      <a:r>
                        <a:rPr kumimoji="1" lang="ja-JP" altLang="en-US" sz="1400" b="0" dirty="0">
                          <a:solidFill>
                            <a:schemeClr val="tx1"/>
                          </a:solidFill>
                          <a:latin typeface="+mn-ea"/>
                          <a:ea typeface="+mn-ea"/>
                        </a:rPr>
                        <a:t>経済的</a:t>
                      </a:r>
                      <a:br>
                        <a:rPr kumimoji="1" lang="en-US" altLang="ja-JP" sz="1400" b="0" dirty="0">
                          <a:solidFill>
                            <a:schemeClr val="tx1"/>
                          </a:solidFill>
                          <a:latin typeface="+mn-ea"/>
                          <a:ea typeface="+mn-ea"/>
                        </a:rPr>
                      </a:br>
                      <a:r>
                        <a:rPr kumimoji="1" lang="ja-JP" altLang="en-US" sz="1400" b="0" dirty="0">
                          <a:solidFill>
                            <a:schemeClr val="tx1"/>
                          </a:solidFill>
                          <a:latin typeface="+mn-ea"/>
                          <a:ea typeface="+mn-ea"/>
                        </a:rPr>
                        <a:t>原単位</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marL="0" indent="0">
                        <a:buFont typeface="Wingdings" panose="05000000000000000000" pitchFamily="2" charset="2"/>
                        <a:buNone/>
                      </a:pPr>
                      <a:r>
                        <a:rPr kumimoji="1" lang="ja-JP" altLang="en-US" sz="1200" b="0" u="none" dirty="0">
                          <a:solidFill>
                            <a:schemeClr val="tx1"/>
                          </a:solidFill>
                          <a:latin typeface="+mn-ea"/>
                          <a:ea typeface="+mn-ea"/>
                        </a:rPr>
                        <a:t>年率最低</a:t>
                      </a:r>
                      <a:r>
                        <a:rPr kumimoji="1" lang="en-US" altLang="ja-JP" sz="1200" b="0" u="none" dirty="0">
                          <a:solidFill>
                            <a:schemeClr val="tx1"/>
                          </a:solidFill>
                          <a:latin typeface="+mn-ea"/>
                          <a:ea typeface="+mn-ea"/>
                        </a:rPr>
                        <a:t>7%</a:t>
                      </a:r>
                      <a:r>
                        <a:rPr kumimoji="1" lang="ja-JP" altLang="en-US" sz="1200" b="0" u="none" dirty="0" err="1">
                          <a:solidFill>
                            <a:schemeClr val="tx1"/>
                          </a:solidFill>
                          <a:latin typeface="+mn-ea"/>
                          <a:ea typeface="+mn-ea"/>
                        </a:rPr>
                        <a:t>、</a:t>
                      </a:r>
                      <a:r>
                        <a:rPr kumimoji="1" lang="ja-JP" altLang="en-US" sz="1200" b="0" u="none" dirty="0">
                          <a:solidFill>
                            <a:schemeClr val="tx1"/>
                          </a:solidFill>
                          <a:latin typeface="+mn-ea"/>
                          <a:ea typeface="+mn-ea"/>
                        </a:rPr>
                        <a:t>付加価値当たりで削減</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1" lang="en-US" altLang="ja-JP" sz="1200" b="0" u="none" dirty="0">
                          <a:solidFill>
                            <a:schemeClr val="tx1"/>
                          </a:solidFill>
                          <a:latin typeface="+mn-ea"/>
                          <a:ea typeface="+mn-ea"/>
                        </a:rPr>
                        <a:t>97%</a:t>
                      </a:r>
                      <a:r>
                        <a:rPr kumimoji="1" lang="ja-JP" altLang="en-US" sz="1200" b="0" u="none" dirty="0">
                          <a:solidFill>
                            <a:schemeClr val="tx1"/>
                          </a:solidFill>
                          <a:latin typeface="+mn-ea"/>
                          <a:ea typeface="+mn-ea"/>
                        </a:rPr>
                        <a:t>削減</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1" lang="en-US" altLang="ja-JP" sz="1200" b="0" u="none" dirty="0">
                          <a:solidFill>
                            <a:schemeClr val="tx1"/>
                          </a:solidFill>
                          <a:latin typeface="+mn-ea"/>
                          <a:ea typeface="+mn-ea"/>
                        </a:rPr>
                        <a:t>Scope3</a:t>
                      </a:r>
                      <a:r>
                        <a:rPr kumimoji="1" lang="ja-JP" altLang="en-US" sz="1200" b="0" u="none" dirty="0">
                          <a:solidFill>
                            <a:schemeClr val="tx1"/>
                          </a:solidFill>
                          <a:latin typeface="+mn-ea"/>
                          <a:ea typeface="+mn-ea"/>
                        </a:rPr>
                        <a:t>のみ</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0">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algn="ctr"/>
                      <a:r>
                        <a:rPr kumimoji="1" lang="ja-JP" altLang="en-US" sz="1400" b="0" dirty="0">
                          <a:solidFill>
                            <a:schemeClr val="tx1"/>
                          </a:solidFill>
                          <a:latin typeface="+mn-ea"/>
                          <a:ea typeface="+mn-ea"/>
                        </a:rPr>
                        <a:t>物理的</a:t>
                      </a:r>
                      <a:br>
                        <a:rPr kumimoji="1" lang="en-US" altLang="ja-JP" sz="1400" b="0" dirty="0">
                          <a:solidFill>
                            <a:schemeClr val="tx1"/>
                          </a:solidFill>
                          <a:latin typeface="+mn-ea"/>
                          <a:ea typeface="+mn-ea"/>
                        </a:rPr>
                      </a:br>
                      <a:r>
                        <a:rPr kumimoji="1" lang="ja-JP" altLang="en-US" sz="1400" b="0" dirty="0">
                          <a:solidFill>
                            <a:schemeClr val="tx1"/>
                          </a:solidFill>
                          <a:latin typeface="+mn-ea"/>
                          <a:ea typeface="+mn-ea"/>
                        </a:rPr>
                        <a:t>原単位</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dk1"/>
                          </a:solidFill>
                          <a:latin typeface="Segoe UI"/>
                          <a:ea typeface="Meiryo UI"/>
                        </a:defRPr>
                      </a:lvl1pPr>
                      <a:lvl2pPr marL="457200" algn="l" defTabSz="914400" rtl="0" eaLnBrk="1" latinLnBrk="0" hangingPunct="1">
                        <a:defRPr kumimoji="1" sz="1800" kern="1200">
                          <a:solidFill>
                            <a:schemeClr val="dk1"/>
                          </a:solidFill>
                          <a:latin typeface="Segoe UI"/>
                          <a:ea typeface="Meiryo UI"/>
                        </a:defRPr>
                      </a:lvl2pPr>
                      <a:lvl3pPr marL="914400" algn="l" defTabSz="914400" rtl="0" eaLnBrk="1" latinLnBrk="0" hangingPunct="1">
                        <a:defRPr kumimoji="1" sz="1800" kern="1200">
                          <a:solidFill>
                            <a:schemeClr val="dk1"/>
                          </a:solidFill>
                          <a:latin typeface="Segoe UI"/>
                          <a:ea typeface="Meiryo UI"/>
                        </a:defRPr>
                      </a:lvl3pPr>
                      <a:lvl4pPr marL="1371600" algn="l" defTabSz="914400" rtl="0" eaLnBrk="1" latinLnBrk="0" hangingPunct="1">
                        <a:defRPr kumimoji="1" sz="1800" kern="1200">
                          <a:solidFill>
                            <a:schemeClr val="dk1"/>
                          </a:solidFill>
                          <a:latin typeface="Segoe UI"/>
                          <a:ea typeface="Meiryo UI"/>
                        </a:defRPr>
                      </a:lvl4pPr>
                      <a:lvl5pPr marL="1828800" algn="l" defTabSz="914400" rtl="0" eaLnBrk="1" latinLnBrk="0" hangingPunct="1">
                        <a:defRPr kumimoji="1" sz="1800" kern="1200">
                          <a:solidFill>
                            <a:schemeClr val="dk1"/>
                          </a:solidFill>
                          <a:latin typeface="Segoe UI"/>
                          <a:ea typeface="Meiryo UI"/>
                        </a:defRPr>
                      </a:lvl5pPr>
                      <a:lvl6pPr marL="2286000" algn="l" defTabSz="914400" rtl="0" eaLnBrk="1" latinLnBrk="0" hangingPunct="1">
                        <a:defRPr kumimoji="1" sz="1800" kern="1200">
                          <a:solidFill>
                            <a:schemeClr val="dk1"/>
                          </a:solidFill>
                          <a:latin typeface="Segoe UI"/>
                          <a:ea typeface="Meiryo UI"/>
                        </a:defRPr>
                      </a:lvl6pPr>
                      <a:lvl7pPr marL="2743200" algn="l" defTabSz="914400" rtl="0" eaLnBrk="1" latinLnBrk="0" hangingPunct="1">
                        <a:defRPr kumimoji="1" sz="1800" kern="1200">
                          <a:solidFill>
                            <a:schemeClr val="dk1"/>
                          </a:solidFill>
                          <a:latin typeface="Segoe UI"/>
                          <a:ea typeface="Meiryo UI"/>
                        </a:defRPr>
                      </a:lvl7pPr>
                      <a:lvl8pPr marL="3200400" algn="l" defTabSz="914400" rtl="0" eaLnBrk="1" latinLnBrk="0" hangingPunct="1">
                        <a:defRPr kumimoji="1" sz="1800" kern="1200">
                          <a:solidFill>
                            <a:schemeClr val="dk1"/>
                          </a:solidFill>
                          <a:latin typeface="Segoe UI"/>
                          <a:ea typeface="Meiryo UI"/>
                        </a:defRPr>
                      </a:lvl8pPr>
                      <a:lvl9pPr marL="3657600" algn="l" defTabSz="914400" rtl="0" eaLnBrk="1" latinLnBrk="0" hangingPunct="1">
                        <a:defRPr kumimoji="1" sz="1800" kern="1200">
                          <a:solidFill>
                            <a:schemeClr val="dk1"/>
                          </a:solidFill>
                          <a:latin typeface="Segoe UI"/>
                          <a:ea typeface="Meiryo UI"/>
                        </a:defRPr>
                      </a:lvl9pPr>
                    </a:lstStyle>
                    <a:p>
                      <a:pPr marL="0" indent="0">
                        <a:buFont typeface="Wingdings" panose="05000000000000000000" pitchFamily="2" charset="2"/>
                        <a:buNone/>
                      </a:pPr>
                      <a:r>
                        <a:rPr kumimoji="1" lang="ja-JP" altLang="en-US" sz="1200" b="0" u="none" kern="1200" dirty="0">
                          <a:solidFill>
                            <a:schemeClr val="tx1"/>
                          </a:solidFill>
                          <a:latin typeface="+mn-ea"/>
                          <a:ea typeface="Meiryo UI"/>
                          <a:cs typeface="+mn-cs"/>
                        </a:rPr>
                        <a:t>年率最低</a:t>
                      </a:r>
                      <a:r>
                        <a:rPr kumimoji="1" lang="en-US" altLang="ja-JP" sz="1200" b="0" u="none" kern="1200" dirty="0">
                          <a:solidFill>
                            <a:schemeClr val="tx1"/>
                          </a:solidFill>
                          <a:latin typeface="+mn-ea"/>
                          <a:ea typeface="Meiryo UI"/>
                          <a:cs typeface="+mn-cs"/>
                        </a:rPr>
                        <a:t>7%</a:t>
                      </a:r>
                      <a:r>
                        <a:rPr kumimoji="1" lang="ja-JP" altLang="en-US" sz="1200" b="0" u="none" kern="1200" dirty="0" err="1">
                          <a:solidFill>
                            <a:schemeClr val="tx1"/>
                          </a:solidFill>
                          <a:latin typeface="+mn-ea"/>
                          <a:ea typeface="Meiryo UI"/>
                          <a:cs typeface="+mn-cs"/>
                        </a:rPr>
                        <a:t>、</a:t>
                      </a:r>
                      <a:r>
                        <a:rPr kumimoji="1" lang="ja-JP" altLang="en-US" sz="1200" b="0" u="none" kern="1200" dirty="0">
                          <a:solidFill>
                            <a:schemeClr val="tx1"/>
                          </a:solidFill>
                          <a:latin typeface="+mn-ea"/>
                          <a:ea typeface="Meiryo UI"/>
                          <a:cs typeface="+mn-cs"/>
                        </a:rPr>
                        <a:t>企業で定めた物理量当たりで削減</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1" lang="en-US" altLang="ja-JP" sz="1200" b="0" u="none" dirty="0">
                          <a:solidFill>
                            <a:schemeClr val="tx1"/>
                          </a:solidFill>
                          <a:latin typeface="+mn-ea"/>
                          <a:ea typeface="+mn-ea"/>
                        </a:rPr>
                        <a:t>97%</a:t>
                      </a:r>
                      <a:r>
                        <a:rPr kumimoji="1" lang="ja-JP" altLang="en-US" sz="1200" b="0" u="none" dirty="0">
                          <a:solidFill>
                            <a:schemeClr val="tx1"/>
                          </a:solidFill>
                          <a:latin typeface="+mn-ea"/>
                          <a:ea typeface="+mn-ea"/>
                        </a:rPr>
                        <a:t>削減</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1" lang="en-US" altLang="ja-JP" sz="1200" b="0" u="none" dirty="0">
                          <a:solidFill>
                            <a:schemeClr val="tx1"/>
                          </a:solidFill>
                          <a:latin typeface="+mn-ea"/>
                          <a:ea typeface="+mn-ea"/>
                        </a:rPr>
                        <a:t>Scope3</a:t>
                      </a:r>
                      <a:r>
                        <a:rPr kumimoji="1" lang="ja-JP" altLang="en-US" sz="1200" b="0" u="none" dirty="0">
                          <a:solidFill>
                            <a:schemeClr val="tx1"/>
                          </a:solidFill>
                          <a:latin typeface="+mn-ea"/>
                          <a:ea typeface="+mn-ea"/>
                        </a:rPr>
                        <a:t>のみ</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bl>
          </a:graphicData>
        </a:graphic>
      </p:graphicFrame>
      <p:sp>
        <p:nvSpPr>
          <p:cNvPr id="53" name="テキスト ボックス 11"/>
          <p:cNvSpPr txBox="1">
            <a:spLocks noChangeArrowheads="1"/>
          </p:cNvSpPr>
          <p:nvPr/>
        </p:nvSpPr>
        <p:spPr bwMode="auto">
          <a:xfrm>
            <a:off x="305906" y="7134314"/>
            <a:ext cx="492795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defTabSz="844083" eaLnBrk="1" fontAlgn="auto" hangingPunct="1">
              <a:lnSpc>
                <a:spcPct val="100000"/>
              </a:lnSpc>
              <a:spcBef>
                <a:spcPts val="0"/>
              </a:spcBef>
              <a:spcAft>
                <a:spcPts val="0"/>
              </a:spcAft>
              <a:defRPr/>
            </a:pPr>
            <a:r>
              <a:rPr lang="ja-JP" altLang="en-US" sz="1000" dirty="0">
                <a:solidFill>
                  <a:srgbClr val="000000"/>
                </a:solidFill>
                <a:latin typeface="Meiryo UI" pitchFamily="50" charset="-128"/>
                <a:ea typeface="Meiryo UI" pitchFamily="50" charset="-128"/>
                <a:cs typeface="Meiryo UI" pitchFamily="50" charset="-128"/>
              </a:rPr>
              <a:t>注</a:t>
            </a:r>
            <a:r>
              <a:rPr lang="en-US" altLang="ja-JP" sz="1000" dirty="0">
                <a:solidFill>
                  <a:srgbClr val="000000"/>
                </a:solidFill>
                <a:latin typeface="Meiryo UI" pitchFamily="50" charset="-128"/>
                <a:ea typeface="Meiryo UI" pitchFamily="50" charset="-128"/>
                <a:cs typeface="Meiryo UI" pitchFamily="50" charset="-128"/>
              </a:rPr>
              <a:t>1</a:t>
            </a:r>
            <a:r>
              <a:rPr lang="ja-JP" altLang="en-US" sz="1000" dirty="0">
                <a:solidFill>
                  <a:srgbClr val="000000"/>
                </a:solidFill>
                <a:latin typeface="Meiryo UI" pitchFamily="50" charset="-128"/>
                <a:ea typeface="Meiryo UI" pitchFamily="50" charset="-128"/>
                <a:cs typeface="Meiryo UI" pitchFamily="50" charset="-128"/>
              </a:rPr>
              <a:t>：林業（</a:t>
            </a:r>
            <a:r>
              <a:rPr lang="en-US" altLang="ja-JP" sz="1000" dirty="0">
                <a:solidFill>
                  <a:srgbClr val="000000"/>
                </a:solidFill>
                <a:latin typeface="Meiryo UI" pitchFamily="50" charset="-128"/>
                <a:ea typeface="Meiryo UI" pitchFamily="50" charset="-128"/>
                <a:cs typeface="Meiryo UI" pitchFamily="50" charset="-128"/>
              </a:rPr>
              <a:t>Forestry</a:t>
            </a:r>
            <a:r>
              <a:rPr lang="ja-JP" altLang="en-US" sz="1000" dirty="0">
                <a:solidFill>
                  <a:srgbClr val="000000"/>
                </a:solidFill>
                <a:latin typeface="Meiryo UI" pitchFamily="50" charset="-128"/>
                <a:ea typeface="Meiryo UI" pitchFamily="50" charset="-128"/>
                <a:cs typeface="Meiryo UI" pitchFamily="50" charset="-128"/>
              </a:rPr>
              <a:t>）、土地利用（</a:t>
            </a:r>
            <a:r>
              <a:rPr lang="en-US" altLang="ja-JP" sz="1000" dirty="0">
                <a:solidFill>
                  <a:srgbClr val="000000"/>
                </a:solidFill>
                <a:latin typeface="Meiryo UI" pitchFamily="50" charset="-128"/>
                <a:ea typeface="Meiryo UI" pitchFamily="50" charset="-128"/>
                <a:cs typeface="Meiryo UI" pitchFamily="50" charset="-128"/>
              </a:rPr>
              <a:t>Land-use</a:t>
            </a:r>
            <a:r>
              <a:rPr lang="ja-JP" altLang="en-US" sz="1000" dirty="0">
                <a:solidFill>
                  <a:srgbClr val="000000"/>
                </a:solidFill>
                <a:latin typeface="Meiryo UI" pitchFamily="50" charset="-128"/>
                <a:ea typeface="Meiryo UI" pitchFamily="50" charset="-128"/>
                <a:cs typeface="Meiryo UI" pitchFamily="50" charset="-128"/>
              </a:rPr>
              <a:t>）、農業（</a:t>
            </a:r>
            <a:r>
              <a:rPr lang="en-US" altLang="ja-JP" sz="1000" dirty="0" err="1">
                <a:solidFill>
                  <a:srgbClr val="000000"/>
                </a:solidFill>
                <a:latin typeface="Meiryo UI" pitchFamily="50" charset="-128"/>
                <a:ea typeface="Meiryo UI" pitchFamily="50" charset="-128"/>
                <a:cs typeface="Meiryo UI" pitchFamily="50" charset="-128"/>
              </a:rPr>
              <a:t>AGriculture</a:t>
            </a:r>
            <a:r>
              <a:rPr lang="ja-JP" altLang="en-US" sz="1000" dirty="0">
                <a:solidFill>
                  <a:srgbClr val="000000"/>
                </a:solidFill>
                <a:latin typeface="Meiryo UI" pitchFamily="50" charset="-128"/>
                <a:ea typeface="Meiryo UI" pitchFamily="50" charset="-128"/>
                <a:cs typeface="Meiryo UI" pitchFamily="50" charset="-128"/>
              </a:rPr>
              <a:t>）セクターのこと</a:t>
            </a:r>
            <a:endParaRPr lang="ja-JP" altLang="en-US" sz="1000" b="0" dirty="0">
              <a:latin typeface="Meiryo UI" pitchFamily="50" charset="-128"/>
              <a:ea typeface="Meiryo UI" pitchFamily="50" charset="-128"/>
              <a:cs typeface="Meiryo UI" pitchFamily="50" charset="-128"/>
            </a:endParaRPr>
          </a:p>
        </p:txBody>
      </p:sp>
      <p:sp>
        <p:nvSpPr>
          <p:cNvPr id="54" name="テキスト ボックス 11"/>
          <p:cNvSpPr txBox="1">
            <a:spLocks noChangeArrowheads="1"/>
          </p:cNvSpPr>
          <p:nvPr/>
        </p:nvSpPr>
        <p:spPr bwMode="auto">
          <a:xfrm>
            <a:off x="305906" y="7298065"/>
            <a:ext cx="9300944"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defTabSz="844083" eaLnBrk="1" fontAlgn="auto" hangingPunct="1">
              <a:lnSpc>
                <a:spcPct val="100000"/>
              </a:lnSpc>
              <a:spcBef>
                <a:spcPts val="0"/>
              </a:spcBef>
              <a:spcAft>
                <a:spcPts val="0"/>
              </a:spcAft>
              <a:defRPr/>
            </a:pPr>
            <a:r>
              <a:rPr lang="en-US" altLang="ja-JP" sz="1100" b="0" dirty="0">
                <a:solidFill>
                  <a:srgbClr val="000000"/>
                </a:solidFill>
                <a:latin typeface="Meiryo UI" pitchFamily="50" charset="-128"/>
                <a:ea typeface="Meiryo UI" pitchFamily="50" charset="-128"/>
                <a:cs typeface="Meiryo UI" pitchFamily="50" charset="-128"/>
              </a:rPr>
              <a:t>[</a:t>
            </a:r>
            <a:r>
              <a:rPr lang="ja-JP" altLang="en-US" sz="1100" b="0" dirty="0">
                <a:solidFill>
                  <a:srgbClr val="000000"/>
                </a:solidFill>
                <a:latin typeface="Meiryo UI" pitchFamily="50" charset="-128"/>
                <a:ea typeface="Meiryo UI" pitchFamily="50" charset="-128"/>
                <a:cs typeface="Meiryo UI" pitchFamily="50" charset="-128"/>
              </a:rPr>
              <a:t>出所</a:t>
            </a:r>
            <a:r>
              <a:rPr lang="en-US" altLang="ja-JP" sz="1100" b="0" dirty="0">
                <a:solidFill>
                  <a:srgbClr val="000000"/>
                </a:solidFill>
                <a:latin typeface="Meiryo UI" pitchFamily="50" charset="-128"/>
                <a:ea typeface="Meiryo UI" pitchFamily="50" charset="-128"/>
                <a:cs typeface="Meiryo UI" pitchFamily="50" charset="-128"/>
              </a:rPr>
              <a:t>]SBTi </a:t>
            </a:r>
            <a:r>
              <a:rPr lang="en-US" altLang="ja-JP" sz="1100" dirty="0">
                <a:solidFill>
                  <a:srgbClr val="000000"/>
                </a:solidFill>
                <a:latin typeface="Meiryo UI" pitchFamily="50" charset="-128"/>
                <a:ea typeface="Meiryo UI" pitchFamily="50" charset="-128"/>
                <a:cs typeface="Meiryo UI" pitchFamily="50" charset="-128"/>
              </a:rPr>
              <a:t>C</a:t>
            </a:r>
            <a:r>
              <a:rPr lang="en-US" altLang="ja-JP" sz="1100" b="0" dirty="0">
                <a:solidFill>
                  <a:srgbClr val="000000"/>
                </a:solidFill>
                <a:latin typeface="Meiryo UI" pitchFamily="50" charset="-128"/>
                <a:ea typeface="Meiryo UI" pitchFamily="50" charset="-128"/>
                <a:cs typeface="Meiryo UI" pitchFamily="50" charset="-128"/>
              </a:rPr>
              <a:t>orporate Net-Zero Standard </a:t>
            </a:r>
            <a:r>
              <a:rPr lang="en-US" altLang="ja-JP" sz="1100" dirty="0">
                <a:solidFill>
                  <a:srgbClr val="000000"/>
                </a:solidFill>
                <a:latin typeface="Meiryo UI" pitchFamily="50" charset="-128"/>
                <a:ea typeface="Meiryo UI" pitchFamily="50" charset="-128"/>
                <a:cs typeface="Meiryo UI" pitchFamily="50" charset="-128"/>
              </a:rPr>
              <a:t>V</a:t>
            </a:r>
            <a:r>
              <a:rPr lang="en-US" altLang="ja-JP" sz="1100" b="0" dirty="0">
                <a:solidFill>
                  <a:srgbClr val="000000"/>
                </a:solidFill>
                <a:latin typeface="Meiryo UI" pitchFamily="50" charset="-128"/>
                <a:ea typeface="Meiryo UI" pitchFamily="50" charset="-128"/>
                <a:cs typeface="Meiryo UI" pitchFamily="50" charset="-128"/>
              </a:rPr>
              <a:t>ersion 1.0(</a:t>
            </a:r>
            <a:r>
              <a:rPr lang="en-US" altLang="ja-JP" sz="1100">
                <a:latin typeface="Meiryo UI" pitchFamily="50" charset="-128"/>
                <a:ea typeface="Meiryo UI" pitchFamily="50" charset="-128"/>
                <a:cs typeface="Meiryo UI" pitchFamily="50" charset="-128"/>
              </a:rPr>
              <a:t>https://sciencebasedtargets.org/resources/files/Net-Zero-Standard</a:t>
            </a:r>
            <a:r>
              <a:rPr lang="en-US" altLang="ja-JP" sz="1100" dirty="0">
                <a:latin typeface="Meiryo UI" pitchFamily="50" charset="-128"/>
                <a:ea typeface="Meiryo UI" pitchFamily="50" charset="-128"/>
                <a:cs typeface="Meiryo UI" pitchFamily="50" charset="-128"/>
              </a:rPr>
              <a:t>.pdf)</a:t>
            </a:r>
            <a:r>
              <a:rPr lang="ja-JP" altLang="en-US" sz="1100" b="0" dirty="0">
                <a:latin typeface="Meiryo UI" pitchFamily="50" charset="-128"/>
                <a:ea typeface="Meiryo UI" pitchFamily="50" charset="-128"/>
                <a:cs typeface="Meiryo UI" pitchFamily="50" charset="-128"/>
              </a:rPr>
              <a:t>より作成</a:t>
            </a:r>
          </a:p>
        </p:txBody>
      </p:sp>
    </p:spTree>
    <p:extLst>
      <p:ext uri="{BB962C8B-B14F-4D97-AF65-F5344CB8AC3E}">
        <p14:creationId xmlns:p14="http://schemas.microsoft.com/office/powerpoint/2010/main" val="412788993"/>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dirty="0"/>
              <a:t>バリューチェーンを越えた緩和（</a:t>
            </a:r>
            <a:r>
              <a:rPr lang="en-US" altLang="ja-JP" dirty="0"/>
              <a:t>BVCM</a:t>
            </a:r>
            <a:r>
              <a:rPr lang="ja-JP" altLang="en-US" dirty="0"/>
              <a:t>）の扱い</a:t>
            </a:r>
            <a:endParaRPr kumimoji="1" lang="ja-JP" altLang="en-US" dirty="0"/>
          </a:p>
        </p:txBody>
      </p:sp>
      <p:sp>
        <p:nvSpPr>
          <p:cNvPr id="3" name="コンテンツ プレースホルダー 2"/>
          <p:cNvSpPr>
            <a:spLocks noGrp="1"/>
          </p:cNvSpPr>
          <p:nvPr>
            <p:ph sz="quarter" idx="12"/>
          </p:nvPr>
        </p:nvSpPr>
        <p:spPr>
          <a:xfrm>
            <a:off x="161925" y="1110920"/>
            <a:ext cx="10367963" cy="942717"/>
          </a:xfrm>
        </p:spPr>
        <p:txBody>
          <a:bodyPr/>
          <a:lstStyle/>
          <a:p>
            <a:r>
              <a:rPr kumimoji="1" lang="en-US" altLang="ja-JP" dirty="0"/>
              <a:t>SBT Net-Zero</a:t>
            </a:r>
            <a:r>
              <a:rPr lang="ja-JP" altLang="en-US" dirty="0"/>
              <a:t>で</a:t>
            </a:r>
            <a:r>
              <a:rPr kumimoji="1" lang="ja-JP" altLang="en-US" dirty="0"/>
              <a:t>は、排出</a:t>
            </a:r>
            <a:r>
              <a:rPr lang="ja-JP" altLang="en-US" dirty="0"/>
              <a:t>削減活動を</a:t>
            </a:r>
            <a:r>
              <a:rPr lang="en-US" altLang="ja-JP" dirty="0"/>
              <a:t>BVCM</a:t>
            </a:r>
            <a:r>
              <a:rPr lang="ja-JP" altLang="en-US" dirty="0"/>
              <a:t>（炭素吸収源の確保・強化や炭素除去技術への投資等、自社の</a:t>
            </a:r>
            <a:r>
              <a:rPr lang="en-US" altLang="ja-JP" dirty="0"/>
              <a:t>Scope1,2,3</a:t>
            </a:r>
            <a:r>
              <a:rPr lang="ja-JP" altLang="en-US" dirty="0"/>
              <a:t>の外部において行われる排出削減活動への関与）よりも優先</a:t>
            </a:r>
            <a:endParaRPr kumimoji="1" lang="en-US" altLang="ja-JP" dirty="0"/>
          </a:p>
        </p:txBody>
      </p:sp>
      <p:pic>
        <p:nvPicPr>
          <p:cNvPr id="4" name="コンテンツ プレースホルダー 8"/>
          <p:cNvPicPr>
            <a:picLocks noChangeAspect="1"/>
          </p:cNvPicPr>
          <p:nvPr/>
        </p:nvPicPr>
        <p:blipFill>
          <a:blip r:embed="rId2"/>
          <a:stretch>
            <a:fillRect/>
          </a:stretch>
        </p:blipFill>
        <p:spPr>
          <a:xfrm>
            <a:off x="2366975" y="2486485"/>
            <a:ext cx="5957863" cy="3240000"/>
          </a:xfrm>
          <a:prstGeom prst="rect">
            <a:avLst/>
          </a:prstGeom>
        </p:spPr>
      </p:pic>
      <p:sp>
        <p:nvSpPr>
          <p:cNvPr id="6" name="角丸四角形吹き出し 5"/>
          <p:cNvSpPr/>
          <p:nvPr/>
        </p:nvSpPr>
        <p:spPr bwMode="auto">
          <a:xfrm>
            <a:off x="323906" y="5616254"/>
            <a:ext cx="3780000" cy="1080000"/>
          </a:xfrm>
          <a:prstGeom prst="wedgeRoundRectCallout">
            <a:avLst>
              <a:gd name="adj1" fmla="val 31192"/>
              <a:gd name="adj2" fmla="val -83987"/>
              <a:gd name="adj3" fmla="val 16667"/>
            </a:avLst>
          </a:prstGeom>
          <a:ln w="19050">
            <a:headEnd/>
            <a:tailEn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180000" indent="-180000" algn="just">
              <a:lnSpc>
                <a:spcPct val="100000"/>
              </a:lnSpc>
              <a:spcAft>
                <a:spcPts val="0"/>
              </a:spcAft>
              <a:buFont typeface="Arial" panose="020B0604020202020204" pitchFamily="34" charset="0"/>
              <a:buChar char="•"/>
            </a:pPr>
            <a:r>
              <a:rPr lang="ja-JP" altLang="en-US" sz="1600" b="0" dirty="0">
                <a:solidFill>
                  <a:srgbClr val="FF0000"/>
                </a:solidFill>
              </a:rPr>
              <a:t>排出削減はネットゼロへの移行の</a:t>
            </a:r>
            <a:r>
              <a:rPr lang="ja-JP" altLang="en-US" sz="1600" dirty="0">
                <a:solidFill>
                  <a:srgbClr val="FF0000"/>
                </a:solidFill>
              </a:rPr>
              <a:t>鍵である</a:t>
            </a:r>
            <a:endParaRPr lang="en-US" altLang="ja-JP" sz="1600" b="0" dirty="0">
              <a:solidFill>
                <a:srgbClr val="FF0000"/>
              </a:solidFill>
            </a:endParaRPr>
          </a:p>
          <a:p>
            <a:pPr marL="180000" indent="-180000" algn="just">
              <a:lnSpc>
                <a:spcPct val="100000"/>
              </a:lnSpc>
              <a:spcAft>
                <a:spcPts val="0"/>
              </a:spcAft>
              <a:buFont typeface="Arial" panose="020B0604020202020204" pitchFamily="34" charset="0"/>
              <a:buChar char="•"/>
            </a:pPr>
            <a:r>
              <a:rPr kumimoji="1" lang="ja-JP" altLang="en-US" sz="1600" b="0" dirty="0">
                <a:solidFill>
                  <a:schemeClr val="tx1"/>
                </a:solidFill>
              </a:rPr>
              <a:t>完全なインベントリの作成、バリューチェーンの総量削減目標設定と戦略の実行、</a:t>
            </a:r>
            <a:br>
              <a:rPr lang="en-US" altLang="ja-JP" sz="1600" dirty="0">
                <a:solidFill>
                  <a:schemeClr val="tx1"/>
                </a:solidFill>
              </a:rPr>
            </a:br>
            <a:r>
              <a:rPr kumimoji="1" lang="ja-JP" altLang="en-US" sz="1600" b="0" dirty="0">
                <a:solidFill>
                  <a:schemeClr val="tx1"/>
                </a:solidFill>
              </a:rPr>
              <a:t>毎年の進捗報告を実施する</a:t>
            </a:r>
          </a:p>
        </p:txBody>
      </p:sp>
      <p:sp>
        <p:nvSpPr>
          <p:cNvPr id="7" name="角丸四角形吹き出し 6"/>
          <p:cNvSpPr/>
          <p:nvPr/>
        </p:nvSpPr>
        <p:spPr bwMode="auto">
          <a:xfrm>
            <a:off x="5449062" y="5610799"/>
            <a:ext cx="4716000" cy="1080000"/>
          </a:xfrm>
          <a:prstGeom prst="wedgeRoundRectCallout">
            <a:avLst>
              <a:gd name="adj1" fmla="val -32123"/>
              <a:gd name="adj2" fmla="val -83130"/>
              <a:gd name="adj3" fmla="val 16667"/>
            </a:avLst>
          </a:prstGeom>
          <a:ln w="19050">
            <a:headEnd/>
            <a:tailEn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180000" indent="-180000" algn="just">
              <a:lnSpc>
                <a:spcPct val="100000"/>
              </a:lnSpc>
              <a:spcAft>
                <a:spcPts val="0"/>
              </a:spcAft>
              <a:buFont typeface="Arial" panose="020B0604020202020204" pitchFamily="34" charset="0"/>
              <a:buChar char="•"/>
            </a:pPr>
            <a:r>
              <a:rPr lang="ja-JP" altLang="en-US" sz="1600" dirty="0">
                <a:solidFill>
                  <a:srgbClr val="FF0000"/>
                </a:solidFill>
              </a:rPr>
              <a:t>バリューチェーンを超えた緩和はネットゼロを加速できる</a:t>
            </a:r>
          </a:p>
          <a:p>
            <a:pPr marL="180000" indent="-180000" algn="just">
              <a:lnSpc>
                <a:spcPct val="100000"/>
              </a:lnSpc>
              <a:spcAft>
                <a:spcPts val="0"/>
              </a:spcAft>
              <a:buFont typeface="Arial" panose="020B0604020202020204" pitchFamily="34" charset="0"/>
              <a:buChar char="•"/>
            </a:pPr>
            <a:r>
              <a:rPr lang="ja-JP" altLang="en-US" sz="1600" dirty="0">
                <a:solidFill>
                  <a:schemeClr val="tx1"/>
                </a:solidFill>
              </a:rPr>
              <a:t>短期では炭素吸収源の確保・強化、初期除去技術（</a:t>
            </a:r>
            <a:r>
              <a:rPr lang="en-US" altLang="ja-JP" sz="1600" dirty="0">
                <a:solidFill>
                  <a:schemeClr val="tx1"/>
                </a:solidFill>
              </a:rPr>
              <a:t>DACCS</a:t>
            </a:r>
            <a:r>
              <a:rPr lang="ja-JP" altLang="en-US" sz="1600" dirty="0">
                <a:solidFill>
                  <a:schemeClr val="tx1"/>
                </a:solidFill>
              </a:rPr>
              <a:t>など）への投資、長期では残余排出を</a:t>
            </a:r>
            <a:br>
              <a:rPr lang="en-US" altLang="ja-JP" sz="1600" dirty="0">
                <a:solidFill>
                  <a:schemeClr val="tx1"/>
                </a:solidFill>
              </a:rPr>
            </a:br>
            <a:r>
              <a:rPr lang="ja-JP" altLang="en-US" sz="1600" dirty="0">
                <a:solidFill>
                  <a:schemeClr val="tx1"/>
                </a:solidFill>
              </a:rPr>
              <a:t>恒久的な炭素除去でニュートラル化する</a:t>
            </a:r>
          </a:p>
        </p:txBody>
      </p:sp>
      <p:sp>
        <p:nvSpPr>
          <p:cNvPr id="8" name="テキスト ボックス 11"/>
          <p:cNvSpPr txBox="1">
            <a:spLocks noChangeArrowheads="1"/>
          </p:cNvSpPr>
          <p:nvPr/>
        </p:nvSpPr>
        <p:spPr bwMode="auto">
          <a:xfrm>
            <a:off x="323906" y="7129102"/>
            <a:ext cx="9841156"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defTabSz="844083" eaLnBrk="1" fontAlgn="auto" hangingPunct="1">
              <a:lnSpc>
                <a:spcPct val="100000"/>
              </a:lnSpc>
              <a:spcBef>
                <a:spcPts val="0"/>
              </a:spcBef>
              <a:spcAft>
                <a:spcPts val="0"/>
              </a:spcAft>
              <a:defRPr/>
            </a:pPr>
            <a:r>
              <a:rPr lang="en-US" altLang="ja-JP" sz="1100" b="0" dirty="0">
                <a:solidFill>
                  <a:srgbClr val="000000"/>
                </a:solidFill>
                <a:latin typeface="Meiryo UI" pitchFamily="50" charset="-128"/>
                <a:ea typeface="Meiryo UI" pitchFamily="50" charset="-128"/>
                <a:cs typeface="Meiryo UI" pitchFamily="50" charset="-128"/>
              </a:rPr>
              <a:t>[</a:t>
            </a:r>
            <a:r>
              <a:rPr lang="ja-JP" altLang="en-US" sz="1100" b="0" dirty="0">
                <a:solidFill>
                  <a:srgbClr val="000000"/>
                </a:solidFill>
                <a:latin typeface="Meiryo UI" pitchFamily="50" charset="-128"/>
                <a:ea typeface="Meiryo UI" pitchFamily="50" charset="-128"/>
                <a:cs typeface="Meiryo UI" pitchFamily="50" charset="-128"/>
              </a:rPr>
              <a:t>出所</a:t>
            </a:r>
            <a:r>
              <a:rPr lang="en-US" altLang="ja-JP" sz="1100" b="0" dirty="0">
                <a:solidFill>
                  <a:srgbClr val="000000"/>
                </a:solidFill>
                <a:latin typeface="Meiryo UI" pitchFamily="50" charset="-128"/>
                <a:ea typeface="Meiryo UI" pitchFamily="50" charset="-128"/>
                <a:cs typeface="Meiryo UI" pitchFamily="50" charset="-128"/>
              </a:rPr>
              <a:t>]SBTi </a:t>
            </a:r>
            <a:r>
              <a:rPr lang="en-US" altLang="ja-JP" sz="1100" dirty="0">
                <a:solidFill>
                  <a:srgbClr val="000000"/>
                </a:solidFill>
                <a:latin typeface="Meiryo UI" pitchFamily="50" charset="-128"/>
                <a:ea typeface="Meiryo UI" pitchFamily="50" charset="-128"/>
                <a:cs typeface="Meiryo UI" pitchFamily="50" charset="-128"/>
              </a:rPr>
              <a:t>C</a:t>
            </a:r>
            <a:r>
              <a:rPr lang="en-US" altLang="ja-JP" sz="1100" b="0" dirty="0">
                <a:solidFill>
                  <a:srgbClr val="000000"/>
                </a:solidFill>
                <a:latin typeface="Meiryo UI" pitchFamily="50" charset="-128"/>
                <a:ea typeface="Meiryo UI" pitchFamily="50" charset="-128"/>
                <a:cs typeface="Meiryo UI" pitchFamily="50" charset="-128"/>
              </a:rPr>
              <a:t>orporate Net-Zero Standard </a:t>
            </a:r>
            <a:r>
              <a:rPr lang="en-US" altLang="ja-JP" sz="1100" dirty="0">
                <a:solidFill>
                  <a:srgbClr val="000000"/>
                </a:solidFill>
                <a:latin typeface="Meiryo UI" pitchFamily="50" charset="-128"/>
                <a:ea typeface="Meiryo UI" pitchFamily="50" charset="-128"/>
                <a:cs typeface="Meiryo UI" pitchFamily="50" charset="-128"/>
              </a:rPr>
              <a:t>V</a:t>
            </a:r>
            <a:r>
              <a:rPr lang="en-US" altLang="ja-JP" sz="1100" b="0" dirty="0">
                <a:solidFill>
                  <a:srgbClr val="000000"/>
                </a:solidFill>
                <a:latin typeface="Meiryo UI" pitchFamily="50" charset="-128"/>
                <a:ea typeface="Meiryo UI" pitchFamily="50" charset="-128"/>
                <a:cs typeface="Meiryo UI" pitchFamily="50" charset="-128"/>
              </a:rPr>
              <a:t>ersion 1.0(</a:t>
            </a:r>
            <a:r>
              <a:rPr lang="en-US" altLang="ja-JP" sz="1100">
                <a:latin typeface="Meiryo UI" pitchFamily="50" charset="-128"/>
                <a:ea typeface="Meiryo UI" pitchFamily="50" charset="-128"/>
                <a:cs typeface="Meiryo UI" pitchFamily="50" charset="-128"/>
              </a:rPr>
              <a:t>https://sciencebasedtargets.org/resources/files/Net-Zero-Standard</a:t>
            </a:r>
            <a:r>
              <a:rPr lang="en-US" altLang="ja-JP" sz="1100" dirty="0">
                <a:latin typeface="Meiryo UI" pitchFamily="50" charset="-128"/>
                <a:ea typeface="Meiryo UI" pitchFamily="50" charset="-128"/>
                <a:cs typeface="Meiryo UI" pitchFamily="50" charset="-128"/>
              </a:rPr>
              <a:t>.pdf)</a:t>
            </a:r>
            <a:r>
              <a:rPr lang="ja-JP" altLang="en-US" sz="1100" dirty="0" err="1">
                <a:latin typeface="Meiryo UI" pitchFamily="50" charset="-128"/>
                <a:ea typeface="Meiryo UI" pitchFamily="50" charset="-128"/>
                <a:cs typeface="Meiryo UI" pitchFamily="50" charset="-128"/>
              </a:rPr>
              <a:t>、</a:t>
            </a:r>
            <a:endParaRPr lang="en-US" altLang="ja-JP" sz="1100" dirty="0">
              <a:latin typeface="Meiryo UI" pitchFamily="50" charset="-128"/>
              <a:ea typeface="Meiryo UI" pitchFamily="50" charset="-128"/>
              <a:cs typeface="Meiryo UI" pitchFamily="50" charset="-128"/>
            </a:endParaRPr>
          </a:p>
          <a:p>
            <a:pPr lvl="0" defTabSz="844083" eaLnBrk="1" fontAlgn="auto" hangingPunct="1">
              <a:lnSpc>
                <a:spcPct val="100000"/>
              </a:lnSpc>
              <a:spcBef>
                <a:spcPts val="0"/>
              </a:spcBef>
              <a:spcAft>
                <a:spcPts val="0"/>
              </a:spcAft>
              <a:defRPr/>
            </a:pPr>
            <a:r>
              <a:rPr lang="ja-JP" altLang="en-US" sz="1100" b="0" dirty="0">
                <a:latin typeface="Meiryo UI" pitchFamily="50" charset="-128"/>
                <a:ea typeface="Meiryo UI" pitchFamily="50" charset="-128"/>
                <a:cs typeface="Meiryo UI" pitchFamily="50" charset="-128"/>
              </a:rPr>
              <a:t>　　　　 </a:t>
            </a:r>
            <a:r>
              <a:rPr lang="en-US" altLang="ja-JP" sz="1100" dirty="0">
                <a:latin typeface="Meiryo UI" pitchFamily="50" charset="-128"/>
                <a:ea typeface="Meiryo UI" pitchFamily="50" charset="-128"/>
                <a:cs typeface="Meiryo UI" pitchFamily="50" charset="-128"/>
              </a:rPr>
              <a:t>Beyond value chain mitigation FAQ(</a:t>
            </a:r>
            <a:r>
              <a:rPr lang="en-US" altLang="ja-JP" sz="1100">
                <a:latin typeface="Meiryo UI" pitchFamily="50" charset="-128"/>
                <a:ea typeface="Meiryo UI" pitchFamily="50" charset="-128"/>
                <a:cs typeface="Meiryo UI" pitchFamily="50" charset="-128"/>
              </a:rPr>
              <a:t>https://sciencebasedtargets.org/resources/files/Beyond-Value-Chain-Mitigation-FAQ</a:t>
            </a:r>
            <a:r>
              <a:rPr lang="en-US" altLang="ja-JP" sz="1100" dirty="0">
                <a:latin typeface="Meiryo UI" pitchFamily="50" charset="-128"/>
                <a:ea typeface="Meiryo UI" pitchFamily="50" charset="-128"/>
                <a:cs typeface="Meiryo UI" pitchFamily="50" charset="-128"/>
              </a:rPr>
              <a:t>.pdf)</a:t>
            </a:r>
            <a:r>
              <a:rPr lang="ja-JP" altLang="en-US" sz="1100" b="0" dirty="0">
                <a:latin typeface="Meiryo UI" pitchFamily="50" charset="-128"/>
                <a:ea typeface="Meiryo UI" pitchFamily="50" charset="-128"/>
                <a:cs typeface="Meiryo UI" pitchFamily="50" charset="-128"/>
              </a:rPr>
              <a:t>より作成</a:t>
            </a:r>
          </a:p>
        </p:txBody>
      </p:sp>
    </p:spTree>
    <p:extLst>
      <p:ext uri="{BB962C8B-B14F-4D97-AF65-F5344CB8AC3E}">
        <p14:creationId xmlns:p14="http://schemas.microsoft.com/office/powerpoint/2010/main" val="3037555712"/>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 Net-Zero</a:t>
            </a:r>
            <a:r>
              <a:rPr lang="ja-JP" altLang="en-US" dirty="0"/>
              <a:t>認定取得済の企業（</a:t>
            </a:r>
            <a:r>
              <a:rPr lang="en-US" altLang="ja-JP" dirty="0"/>
              <a:t>1/10</a:t>
            </a:r>
            <a:r>
              <a:rPr lang="ja-JP" altLang="en-US" dirty="0"/>
              <a:t>） </a:t>
            </a:r>
            <a:endParaRPr kumimoji="1" lang="ja-JP" altLang="en-US" dirty="0"/>
          </a:p>
        </p:txBody>
      </p:sp>
      <p:sp>
        <p:nvSpPr>
          <p:cNvPr id="3" name="コンテンツ プレースホルダー 2"/>
          <p:cNvSpPr>
            <a:spLocks noGrp="1"/>
          </p:cNvSpPr>
          <p:nvPr>
            <p:ph sz="quarter" idx="12"/>
          </p:nvPr>
        </p:nvSpPr>
        <p:spPr>
          <a:xfrm>
            <a:off x="161925" y="1110920"/>
            <a:ext cx="10367963" cy="604163"/>
          </a:xfrm>
        </p:spPr>
        <p:txBody>
          <a:bodyPr/>
          <a:lstStyle/>
          <a:p>
            <a:r>
              <a:rPr lang="en-US" altLang="ja-JP" dirty="0"/>
              <a:t>SBT Net-Zero</a:t>
            </a:r>
            <a:r>
              <a:rPr lang="ja-JP" altLang="en-US" dirty="0"/>
              <a:t>認定取得済の企業は世界で</a:t>
            </a:r>
            <a:r>
              <a:rPr lang="en-US" altLang="ja-JP" dirty="0"/>
              <a:t>720</a:t>
            </a:r>
            <a:r>
              <a:rPr lang="ja-JP" altLang="en-US" dirty="0"/>
              <a:t>社（うち日本企業は</a:t>
            </a:r>
            <a:r>
              <a:rPr lang="en-US" altLang="ja-JP" dirty="0"/>
              <a:t>30</a:t>
            </a:r>
            <a:r>
              <a:rPr lang="ja-JP" altLang="en-US" dirty="0"/>
              <a:t>社）</a:t>
            </a:r>
            <a:endParaRPr lang="en-US" altLang="ja-JP" dirty="0"/>
          </a:p>
        </p:txBody>
      </p:sp>
      <p:sp>
        <p:nvSpPr>
          <p:cNvPr id="17" name="テキスト ボックス 16"/>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正方形/長方形 11"/>
          <p:cNvSpPr/>
          <p:nvPr/>
        </p:nvSpPr>
        <p:spPr>
          <a:xfrm>
            <a:off x="161925" y="1760419"/>
            <a:ext cx="9494843" cy="461665"/>
          </a:xfrm>
          <a:prstGeom prst="rect">
            <a:avLst/>
          </a:prstGeom>
        </p:spPr>
        <p:txBody>
          <a:bodyPr wrap="none">
            <a:spAutoFit/>
          </a:bodyPr>
          <a:lstStyle/>
          <a:p>
            <a:r>
              <a:rPr lang="ja-JP" altLang="en-US" sz="2400" b="1" dirty="0">
                <a:latin typeface="Meiryo UI" panose="020B0604030504040204" pitchFamily="50" charset="-128"/>
                <a:ea typeface="Meiryo UI" panose="020B0604030504040204" pitchFamily="50" charset="-128"/>
                <a:cs typeface="Meiryo UI" panose="020B0604030504040204" pitchFamily="50" charset="-128"/>
              </a:rPr>
              <a:t>すでに</a:t>
            </a:r>
            <a:r>
              <a:rPr lang="en-US" altLang="ja-JP" sz="2400" b="1" dirty="0">
                <a:latin typeface="Meiryo UI" panose="020B0604030504040204" pitchFamily="50" charset="-128"/>
                <a:ea typeface="Meiryo UI" panose="020B0604030504040204" pitchFamily="50" charset="-128"/>
                <a:cs typeface="Meiryo UI" panose="020B0604030504040204" pitchFamily="50" charset="-128"/>
              </a:rPr>
              <a:t>SBT Net-Zero</a:t>
            </a:r>
            <a:r>
              <a:rPr lang="ja-JP" altLang="en-US" sz="2400" b="1" dirty="0">
                <a:latin typeface="Meiryo UI" panose="020B0604030504040204" pitchFamily="50" charset="-128"/>
                <a:ea typeface="Meiryo UI" panose="020B0604030504040204" pitchFamily="50" charset="-128"/>
                <a:cs typeface="Meiryo UI" panose="020B0604030504040204" pitchFamily="50" charset="-128"/>
              </a:rPr>
              <a:t>の認定を受けている企業</a:t>
            </a:r>
            <a:r>
              <a:rPr lang="en-US" altLang="ja-JP" sz="2400" b="1" dirty="0">
                <a:latin typeface="Meiryo UI" panose="020B0604030504040204" pitchFamily="50" charset="-128"/>
                <a:ea typeface="Meiryo UI" panose="020B0604030504040204" pitchFamily="50" charset="-128"/>
                <a:cs typeface="Meiryo UI" panose="020B0604030504040204" pitchFamily="50" charset="-128"/>
              </a:rPr>
              <a:t>720</a:t>
            </a:r>
            <a:r>
              <a:rPr lang="ja-JP" altLang="en-US" sz="2400" b="1" dirty="0">
                <a:latin typeface="Meiryo UI" panose="020B0604030504040204" pitchFamily="50" charset="-128"/>
                <a:ea typeface="Meiryo UI" panose="020B0604030504040204" pitchFamily="50" charset="-128"/>
                <a:cs typeface="Meiryo UI" panose="020B0604030504040204" pitchFamily="50" charset="-128"/>
              </a:rPr>
              <a:t>社の一覧（</a:t>
            </a:r>
            <a:r>
              <a:rPr lang="en-US" altLang="ja-JP" sz="2400" b="1" dirty="0">
                <a:latin typeface="Meiryo UI" panose="020B0604030504040204" pitchFamily="50" charset="-128"/>
                <a:ea typeface="Meiryo UI" panose="020B0604030504040204" pitchFamily="50" charset="-128"/>
                <a:cs typeface="Meiryo UI" panose="020B0604030504040204" pitchFamily="50" charset="-128"/>
              </a:rPr>
              <a:t>1/10</a:t>
            </a:r>
            <a:r>
              <a:rPr lang="ja-JP" altLang="en-US" sz="2400" b="1" dirty="0">
                <a:latin typeface="Meiryo UI" panose="020B0604030504040204" pitchFamily="50" charset="-128"/>
                <a:ea typeface="Meiryo UI" panose="020B0604030504040204" pitchFamily="50" charset="-128"/>
                <a:cs typeface="Meiryo UI" panose="020B0604030504040204" pitchFamily="50" charset="-128"/>
              </a:rPr>
              <a:t>）</a:t>
            </a:r>
            <a:endParaRPr lang="ja-JP" altLang="en-US" sz="2400" b="1" dirty="0"/>
          </a:p>
        </p:txBody>
      </p:sp>
      <p:sp>
        <p:nvSpPr>
          <p:cNvPr id="19" name="正方形/長方形 18"/>
          <p:cNvSpPr>
            <a:spLocks noChangeArrowheads="1"/>
          </p:cNvSpPr>
          <p:nvPr/>
        </p:nvSpPr>
        <p:spPr bwMode="auto">
          <a:xfrm>
            <a:off x="2593299" y="2149831"/>
            <a:ext cx="7936590" cy="5262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Qinetiq</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Senior Plc</a:t>
            </a:r>
          </a:p>
          <a:p>
            <a:pPr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Canada Post |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Postes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Canada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EVCH UK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GeoPost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InPost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Posti</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Royal Mail Group UK</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Swiss Post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The HAVI Group, LP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The Martin-Brower Company, L.C.C.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Unipart Group </a:t>
            </a:r>
          </a:p>
          <a:p>
            <a:pPr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American Axle &amp; Manufacturing,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Auto Windscreens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Bontaz</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Forvia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GKN Automotive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Max Baermann GmbH</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MICROplásticos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Muhr</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und Bender KG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Richard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Neumayer</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Siegfried Hofmann GmbH</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Thor Industries,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Werner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Gießler</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GmbH</a:t>
            </a:r>
          </a:p>
          <a:p>
            <a:pPr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ACS Stainless Steel Fixings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Deceuninck</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Fibo</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 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Gebhardt-Stahl GmbH</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SAINT-GOBAIN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Uponor Corporation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Vaillant GmbH</a:t>
            </a:r>
          </a:p>
          <a:p>
            <a:pPr eaLnBrk="1" hangingPunct="1">
              <a:defRPr/>
            </a:pP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Arxada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Borregaard</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CHIMEI CORPORATION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DRT (A Company of the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Firmenich</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FMC Corporation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Grolman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LANXESS AG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Novozymes 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Oriental Carbon and Chemicals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Protox</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ApS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Sekab</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BioFuels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&amp; Chemicals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Siegwerk</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Druckfarben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AG &amp; Co.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KGaA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Topsoe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UNITED CARBON SOLUTIONS PRIVATE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Wacker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Chemie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AG</a:t>
            </a:r>
          </a:p>
          <a:p>
            <a:pPr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ACCIONA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AECOM</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Andrew Scott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Auger Site Investigations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Barr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Gazetas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BELFOR (UK)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BW</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Construction Marine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CTCI Corporation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ja-JP" altLang="en-US" sz="1400"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大東建託</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EllisDon Corporation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ENERLIS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Fourfront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GEA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GKR Scaffolding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Hill &amp; Smith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Intep</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Integrale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Planung</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Kier Group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Kier Highways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KlimaMacher</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Morgan Sindall Group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Oljibe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Pascall+Watson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Pihl Holding 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Severfield</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Sir Robert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McAlphine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Space Matrix Design Consultants Pte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Taziker</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Industrial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Técnicas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Reunidas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Terratech</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TES 2000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Veidekke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Vextrix</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Wates Group Limited</a:t>
            </a:r>
          </a:p>
          <a:p>
            <a:pPr eaLnBrk="1" hangingPunct="1">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正方形/長方形 19"/>
          <p:cNvSpPr>
            <a:spLocks noChangeArrowheads="1"/>
          </p:cNvSpPr>
          <p:nvPr/>
        </p:nvSpPr>
        <p:spPr bwMode="auto">
          <a:xfrm>
            <a:off x="216603" y="2149831"/>
            <a:ext cx="2556576" cy="4401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algn="r" eaLnBrk="1" hangingPunct="1">
              <a:lnSpc>
                <a:spcPct val="100000"/>
              </a:lnSpc>
              <a:spcAft>
                <a:spcPct val="0"/>
              </a:spcAft>
              <a:defRPr/>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航空宇宙・防衛産業：</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航空貨物輸送・物流：</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自動車・部品：</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設備機器：</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化学：</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建設業：</a:t>
            </a:r>
            <a:endParaRPr lang="en-US" altLang="ja-JP" sz="1400" b="0"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400" b="0"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400" b="0"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400" b="0"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400" b="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テキスト ボックス 13"/>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dirty="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dirty="0">
                <a:solidFill>
                  <a:srgbClr val="000000"/>
                </a:solidFill>
                <a:latin typeface="Meiryo UI" pitchFamily="50" charset="-128"/>
                <a:ea typeface="Meiryo UI" pitchFamily="50" charset="-128"/>
                <a:cs typeface="Meiryo UI" pitchFamily="50" charset="-128"/>
              </a:rPr>
              <a:t>）より作成</a:t>
            </a:r>
          </a:p>
        </p:txBody>
      </p:sp>
    </p:spTree>
    <p:extLst>
      <p:ext uri="{BB962C8B-B14F-4D97-AF65-F5344CB8AC3E}">
        <p14:creationId xmlns:p14="http://schemas.microsoft.com/office/powerpoint/2010/main" val="681677720"/>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3FC6826-A073-97D4-8F72-7815F1C6D5E1}"/>
            </a:ext>
          </a:extLst>
        </p:cNvPr>
        <p:cNvGrpSpPr/>
        <p:nvPr/>
      </p:nvGrpSpPr>
      <p:grpSpPr>
        <a:xfrm>
          <a:off x="0" y="0"/>
          <a:ext cx="0" cy="0"/>
          <a:chOff x="0" y="0"/>
          <a:chExt cx="0" cy="0"/>
        </a:xfrm>
      </p:grpSpPr>
      <p:sp>
        <p:nvSpPr>
          <p:cNvPr id="2" name="タイトル 1">
            <a:extLst>
              <a:ext uri="{FF2B5EF4-FFF2-40B4-BE49-F238E27FC236}">
                <a16:creationId xmlns:a16="http://schemas.microsoft.com/office/drawing/2014/main" id="{F7751DF0-C538-E177-9A6E-C8C2122E2B6D}"/>
              </a:ext>
            </a:extLst>
          </p:cNvPr>
          <p:cNvSpPr>
            <a:spLocks noGrp="1"/>
          </p:cNvSpPr>
          <p:nvPr>
            <p:ph type="title"/>
          </p:nvPr>
        </p:nvSpPr>
        <p:spPr/>
        <p:txBody>
          <a:bodyPr/>
          <a:lstStyle/>
          <a:p>
            <a:r>
              <a:rPr lang="en-US" altLang="ja-JP" dirty="0"/>
              <a:t>SBT Net-Zero</a:t>
            </a:r>
            <a:r>
              <a:rPr lang="ja-JP" altLang="en-US" dirty="0"/>
              <a:t>認定取得済の企業（</a:t>
            </a:r>
            <a:r>
              <a:rPr lang="en-US" altLang="ja-JP" dirty="0"/>
              <a:t>2/10</a:t>
            </a:r>
            <a:r>
              <a:rPr lang="ja-JP" altLang="en-US" dirty="0"/>
              <a:t>） </a:t>
            </a:r>
            <a:endParaRPr kumimoji="1" lang="ja-JP" altLang="en-US" dirty="0"/>
          </a:p>
        </p:txBody>
      </p:sp>
      <p:sp>
        <p:nvSpPr>
          <p:cNvPr id="3" name="コンテンツ プレースホルダー 2">
            <a:extLst>
              <a:ext uri="{FF2B5EF4-FFF2-40B4-BE49-F238E27FC236}">
                <a16:creationId xmlns:a16="http://schemas.microsoft.com/office/drawing/2014/main" id="{971BCA75-FA04-A278-0C72-B3A6D932C815}"/>
              </a:ext>
            </a:extLst>
          </p:cNvPr>
          <p:cNvSpPr>
            <a:spLocks noGrp="1"/>
          </p:cNvSpPr>
          <p:nvPr>
            <p:ph sz="quarter" idx="12"/>
          </p:nvPr>
        </p:nvSpPr>
        <p:spPr>
          <a:xfrm>
            <a:off x="161925" y="1110920"/>
            <a:ext cx="10367963" cy="604163"/>
          </a:xfrm>
        </p:spPr>
        <p:txBody>
          <a:bodyPr/>
          <a:lstStyle/>
          <a:p>
            <a:r>
              <a:rPr lang="en-US" altLang="ja-JP" dirty="0"/>
              <a:t>SBT Net-Zero</a:t>
            </a:r>
            <a:r>
              <a:rPr lang="ja-JP" altLang="en-US" dirty="0"/>
              <a:t>認定取得済の企業は世界で</a:t>
            </a:r>
            <a:r>
              <a:rPr lang="en-US" altLang="ja-JP" dirty="0"/>
              <a:t>720</a:t>
            </a:r>
            <a:r>
              <a:rPr lang="ja-JP" altLang="en-US" dirty="0"/>
              <a:t>社（うち日本企業は</a:t>
            </a:r>
            <a:r>
              <a:rPr lang="en-US" altLang="ja-JP" dirty="0"/>
              <a:t>30</a:t>
            </a:r>
            <a:r>
              <a:rPr lang="ja-JP" altLang="en-US" dirty="0"/>
              <a:t>社）</a:t>
            </a:r>
            <a:endParaRPr lang="en-US" altLang="ja-JP" dirty="0"/>
          </a:p>
        </p:txBody>
      </p:sp>
      <p:sp>
        <p:nvSpPr>
          <p:cNvPr id="17" name="テキスト ボックス 16">
            <a:extLst>
              <a:ext uri="{FF2B5EF4-FFF2-40B4-BE49-F238E27FC236}">
                <a16:creationId xmlns:a16="http://schemas.microsoft.com/office/drawing/2014/main" id="{3CF4261D-7D7A-C483-F799-61C7AB3F0311}"/>
              </a:ext>
            </a:extLst>
          </p:cNvPr>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正方形/長方形 11">
            <a:extLst>
              <a:ext uri="{FF2B5EF4-FFF2-40B4-BE49-F238E27FC236}">
                <a16:creationId xmlns:a16="http://schemas.microsoft.com/office/drawing/2014/main" id="{EA2943EC-C1EA-A1EC-0D65-CDA0FBC8F202}"/>
              </a:ext>
            </a:extLst>
          </p:cNvPr>
          <p:cNvSpPr/>
          <p:nvPr/>
        </p:nvSpPr>
        <p:spPr>
          <a:xfrm>
            <a:off x="161925" y="1760419"/>
            <a:ext cx="9494843" cy="461665"/>
          </a:xfrm>
          <a:prstGeom prst="rect">
            <a:avLst/>
          </a:prstGeom>
        </p:spPr>
        <p:txBody>
          <a:bodyPr wrap="none">
            <a:spAutoFit/>
          </a:bodyPr>
          <a:lstStyle/>
          <a:p>
            <a:r>
              <a:rPr lang="ja-JP" altLang="en-US" sz="2400" b="1" dirty="0">
                <a:latin typeface="Meiryo UI" panose="020B0604030504040204" pitchFamily="50" charset="-128"/>
                <a:ea typeface="Meiryo UI" panose="020B0604030504040204" pitchFamily="50" charset="-128"/>
                <a:cs typeface="Meiryo UI" panose="020B0604030504040204" pitchFamily="50" charset="-128"/>
              </a:rPr>
              <a:t>すでに</a:t>
            </a:r>
            <a:r>
              <a:rPr lang="en-US" altLang="ja-JP" sz="2400" b="1" dirty="0">
                <a:latin typeface="Meiryo UI" panose="020B0604030504040204" pitchFamily="50" charset="-128"/>
                <a:ea typeface="Meiryo UI" panose="020B0604030504040204" pitchFamily="50" charset="-128"/>
                <a:cs typeface="Meiryo UI" panose="020B0604030504040204" pitchFamily="50" charset="-128"/>
              </a:rPr>
              <a:t>SBT Net-Zero</a:t>
            </a:r>
            <a:r>
              <a:rPr lang="ja-JP" altLang="en-US" sz="2400" b="1" dirty="0">
                <a:latin typeface="Meiryo UI" panose="020B0604030504040204" pitchFamily="50" charset="-128"/>
                <a:ea typeface="Meiryo UI" panose="020B0604030504040204" pitchFamily="50" charset="-128"/>
                <a:cs typeface="Meiryo UI" panose="020B0604030504040204" pitchFamily="50" charset="-128"/>
              </a:rPr>
              <a:t>の認定を受けている企業</a:t>
            </a:r>
            <a:r>
              <a:rPr lang="en-US" altLang="ja-JP" sz="2400" b="1" dirty="0">
                <a:latin typeface="Meiryo UI" panose="020B0604030504040204" pitchFamily="50" charset="-128"/>
                <a:ea typeface="Meiryo UI" panose="020B0604030504040204" pitchFamily="50" charset="-128"/>
                <a:cs typeface="Meiryo UI" panose="020B0604030504040204" pitchFamily="50" charset="-128"/>
              </a:rPr>
              <a:t>720</a:t>
            </a:r>
            <a:r>
              <a:rPr lang="ja-JP" altLang="en-US" sz="2400" b="1" dirty="0">
                <a:latin typeface="Meiryo UI" panose="020B0604030504040204" pitchFamily="50" charset="-128"/>
                <a:ea typeface="Meiryo UI" panose="020B0604030504040204" pitchFamily="50" charset="-128"/>
                <a:cs typeface="Meiryo UI" panose="020B0604030504040204" pitchFamily="50" charset="-128"/>
              </a:rPr>
              <a:t>社の一覧（</a:t>
            </a:r>
            <a:r>
              <a:rPr lang="en-US" altLang="ja-JP" sz="2400" b="1" dirty="0">
                <a:latin typeface="Meiryo UI" panose="020B0604030504040204" pitchFamily="50" charset="-128"/>
                <a:ea typeface="Meiryo UI" panose="020B0604030504040204" pitchFamily="50" charset="-128"/>
                <a:cs typeface="Meiryo UI" panose="020B0604030504040204" pitchFamily="50" charset="-128"/>
              </a:rPr>
              <a:t>2/10</a:t>
            </a:r>
            <a:r>
              <a:rPr lang="ja-JP" altLang="en-US" sz="2400" b="1" dirty="0">
                <a:latin typeface="Meiryo UI" panose="020B0604030504040204" pitchFamily="50" charset="-128"/>
                <a:ea typeface="Meiryo UI" panose="020B0604030504040204" pitchFamily="50" charset="-128"/>
                <a:cs typeface="Meiryo UI" panose="020B0604030504040204" pitchFamily="50" charset="-128"/>
              </a:rPr>
              <a:t>）</a:t>
            </a:r>
            <a:endParaRPr lang="ja-JP" altLang="en-US" sz="2400" b="1" dirty="0"/>
          </a:p>
        </p:txBody>
      </p:sp>
      <p:sp>
        <p:nvSpPr>
          <p:cNvPr id="19" name="正方形/長方形 18">
            <a:extLst>
              <a:ext uri="{FF2B5EF4-FFF2-40B4-BE49-F238E27FC236}">
                <a16:creationId xmlns:a16="http://schemas.microsoft.com/office/drawing/2014/main" id="{58EE8AA7-E925-2FDF-F341-9AC5A0C365B5}"/>
              </a:ext>
            </a:extLst>
          </p:cNvPr>
          <p:cNvSpPr>
            <a:spLocks noChangeArrowheads="1"/>
          </p:cNvSpPr>
          <p:nvPr/>
        </p:nvSpPr>
        <p:spPr bwMode="auto">
          <a:xfrm>
            <a:off x="2593299" y="2149831"/>
            <a:ext cx="7936590" cy="5262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Cementir</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Holding N.V.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CEMEX, S.A.B de C.V.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EFG EUROPEAN FURNITURE GROUP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Holcim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NetZero Facades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OYAK Cement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TITAN Cement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TSK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ZORDAN SRL SB</a:t>
            </a:r>
          </a:p>
          <a:p>
            <a:pPr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ALOM Technologies Corporation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Atlantic Corporation of Wilmington,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Boxon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Charter Next Generation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Colpac</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CurTec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Elopak</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FRIENDSHIP CONTAINER MANUFACTURERS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IMPRIMERIE GEORGES PARIS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Lameja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Invest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Pano</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Verschluss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SIG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TETRA PAK</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Vidrala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Worthington Cylinders GmbH</a:t>
            </a:r>
          </a:p>
          <a:p>
            <a:pPr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AB SKF</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ACE MOLD (SHANGHAI)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ACE MOLD INDUSTRIAL (SHANGHAI)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Acuity Brands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AKJ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Industri</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Alfa Laval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Danieli</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Dialight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Efacec</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Power Solutions, SGPS,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Emerson Electric Co.</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Ensinger</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GmbH, Germany</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Essentra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Fagerhult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First Solar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FRIGOGLASS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Grundfos Holding 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Hellenic Cables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iLOQ</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Jungheinrich AG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Körber</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Ningbo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Gemcharm</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Mechanical&amp;Electrical</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Tech.Co.,Ltd</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NovaTech</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Automation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Prysmian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Q-lite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Rexel</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Rolls-Royce Power Systems AG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Sandvik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Schindler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Schneider Electric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Smiths Group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Spirax-Sarco</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Engineering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Tennant Company</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Trane Technologies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XP Power</a:t>
            </a:r>
          </a:p>
          <a:p>
            <a:pPr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A.G. Barr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Amarant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Bakkersholding</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B.V.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Burg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Groep</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B.V.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Charoen Pokphand Foods Public Company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Chocoladefabriken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Lindt &amp;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Sprüngli</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Coca-Cola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Europacific</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Partners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Fenmarc</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Produce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HEINEKEN N.V.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Hero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Highland Spring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Idaho Milk Products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illycaffè</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Kim‘s Chocolates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キリンホールディングス</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Lantmännen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Unibake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LIVEKINDLY Collective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Lorenz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Luiten Food B.V.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Mars, Incorporated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McCormick &amp; Company, Incorporated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Meadow Foods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Molson Coors Brewing Company</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Nestlé</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Orkla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PANZANI</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Pip &amp; Nut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Ramon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Sabater</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Red Bull GmbH</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正方形/長方形 19">
            <a:extLst>
              <a:ext uri="{FF2B5EF4-FFF2-40B4-BE49-F238E27FC236}">
                <a16:creationId xmlns:a16="http://schemas.microsoft.com/office/drawing/2014/main" id="{FC16B3EB-4C84-8709-F6B6-3897D7ADCA6A}"/>
              </a:ext>
            </a:extLst>
          </p:cNvPr>
          <p:cNvSpPr>
            <a:spLocks noChangeArrowheads="1"/>
          </p:cNvSpPr>
          <p:nvPr/>
        </p:nvSpPr>
        <p:spPr bwMode="auto">
          <a:xfrm>
            <a:off x="216603" y="2149831"/>
            <a:ext cx="2556576" cy="41857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algn="r" eaLnBrk="1" hangingPunct="1">
              <a:lnSpc>
                <a:spcPct val="100000"/>
              </a:lnSpc>
              <a:spcAft>
                <a:spcPct val="0"/>
              </a:spcAft>
              <a:defRPr/>
            </a:pPr>
            <a:r>
              <a:rPr lang="ja-JP" altLang="en-US" sz="1400" b="0" dirty="0">
                <a:latin typeface="Meiryo UI" panose="020B0604030504040204" pitchFamily="50" charset="-128"/>
                <a:ea typeface="Meiryo UI" panose="020B0604030504040204" pitchFamily="50" charset="-128"/>
                <a:cs typeface="Meiryo UI" panose="020B0604030504040204" pitchFamily="50" charset="-128"/>
              </a:rPr>
              <a:t>建築資材：</a:t>
            </a:r>
            <a:endParaRPr lang="en-US" altLang="ja-JP" sz="1400" b="0"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容器・包装：</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400" b="0"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400" b="0"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電気機器</a:t>
            </a:r>
            <a:r>
              <a:rPr lang="ja-JP" altLang="en-US" sz="1400" b="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400" b="0"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食料品</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(1/2)</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400" b="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テキスト ボックス 13">
            <a:extLst>
              <a:ext uri="{FF2B5EF4-FFF2-40B4-BE49-F238E27FC236}">
                <a16:creationId xmlns:a16="http://schemas.microsoft.com/office/drawing/2014/main" id="{2460CCDB-5E86-7486-C9F6-E8CA9468DA1F}"/>
              </a:ext>
            </a:extLst>
          </p:cNvPr>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dirty="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dirty="0">
                <a:solidFill>
                  <a:srgbClr val="000000"/>
                </a:solidFill>
                <a:latin typeface="Meiryo UI" pitchFamily="50" charset="-128"/>
                <a:ea typeface="Meiryo UI" pitchFamily="50" charset="-128"/>
                <a:cs typeface="Meiryo UI" pitchFamily="50" charset="-128"/>
              </a:rPr>
              <a:t>）より作成</a:t>
            </a:r>
          </a:p>
        </p:txBody>
      </p:sp>
    </p:spTree>
    <p:extLst>
      <p:ext uri="{BB962C8B-B14F-4D97-AF65-F5344CB8AC3E}">
        <p14:creationId xmlns:p14="http://schemas.microsoft.com/office/powerpoint/2010/main" val="4174228596"/>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F61065C-ACAA-68B2-2856-E0B03D7C3EA8}"/>
            </a:ext>
          </a:extLst>
        </p:cNvPr>
        <p:cNvGrpSpPr/>
        <p:nvPr/>
      </p:nvGrpSpPr>
      <p:grpSpPr>
        <a:xfrm>
          <a:off x="0" y="0"/>
          <a:ext cx="0" cy="0"/>
          <a:chOff x="0" y="0"/>
          <a:chExt cx="0" cy="0"/>
        </a:xfrm>
      </p:grpSpPr>
      <p:sp>
        <p:nvSpPr>
          <p:cNvPr id="2" name="タイトル 1">
            <a:extLst>
              <a:ext uri="{FF2B5EF4-FFF2-40B4-BE49-F238E27FC236}">
                <a16:creationId xmlns:a16="http://schemas.microsoft.com/office/drawing/2014/main" id="{6C77393F-283C-F71D-B073-43B4598FAC5C}"/>
              </a:ext>
            </a:extLst>
          </p:cNvPr>
          <p:cNvSpPr>
            <a:spLocks noGrp="1"/>
          </p:cNvSpPr>
          <p:nvPr>
            <p:ph type="title"/>
          </p:nvPr>
        </p:nvSpPr>
        <p:spPr/>
        <p:txBody>
          <a:bodyPr/>
          <a:lstStyle/>
          <a:p>
            <a:r>
              <a:rPr lang="en-US" altLang="ja-JP" dirty="0"/>
              <a:t>SBT Net-Zero</a:t>
            </a:r>
            <a:r>
              <a:rPr lang="ja-JP" altLang="en-US" dirty="0"/>
              <a:t>認定取得済の企業（</a:t>
            </a:r>
            <a:r>
              <a:rPr lang="en-US" altLang="ja-JP" dirty="0"/>
              <a:t>3/10</a:t>
            </a:r>
            <a:r>
              <a:rPr lang="ja-JP" altLang="en-US" dirty="0"/>
              <a:t>） </a:t>
            </a:r>
            <a:endParaRPr kumimoji="1" lang="ja-JP" altLang="en-US" dirty="0"/>
          </a:p>
        </p:txBody>
      </p:sp>
      <p:sp>
        <p:nvSpPr>
          <p:cNvPr id="3" name="コンテンツ プレースホルダー 2">
            <a:extLst>
              <a:ext uri="{FF2B5EF4-FFF2-40B4-BE49-F238E27FC236}">
                <a16:creationId xmlns:a16="http://schemas.microsoft.com/office/drawing/2014/main" id="{E2EAE59D-EBAF-E9CA-F0F8-9F349202C06F}"/>
              </a:ext>
            </a:extLst>
          </p:cNvPr>
          <p:cNvSpPr>
            <a:spLocks noGrp="1"/>
          </p:cNvSpPr>
          <p:nvPr>
            <p:ph sz="quarter" idx="12"/>
          </p:nvPr>
        </p:nvSpPr>
        <p:spPr>
          <a:xfrm>
            <a:off x="161925" y="1110920"/>
            <a:ext cx="10367963" cy="604163"/>
          </a:xfrm>
        </p:spPr>
        <p:txBody>
          <a:bodyPr/>
          <a:lstStyle/>
          <a:p>
            <a:r>
              <a:rPr lang="en-US" altLang="ja-JP" dirty="0"/>
              <a:t>SBT Net-Zero</a:t>
            </a:r>
            <a:r>
              <a:rPr lang="ja-JP" altLang="en-US" dirty="0"/>
              <a:t>認定取得済の企業は世界で</a:t>
            </a:r>
            <a:r>
              <a:rPr lang="en-US" altLang="ja-JP" dirty="0"/>
              <a:t>720</a:t>
            </a:r>
            <a:r>
              <a:rPr lang="ja-JP" altLang="en-US" dirty="0"/>
              <a:t>社（うち日本企業は</a:t>
            </a:r>
            <a:r>
              <a:rPr lang="en-US" altLang="ja-JP" dirty="0"/>
              <a:t>30</a:t>
            </a:r>
            <a:r>
              <a:rPr lang="ja-JP" altLang="en-US" dirty="0"/>
              <a:t>社）</a:t>
            </a:r>
            <a:endParaRPr lang="en-US" altLang="ja-JP" dirty="0"/>
          </a:p>
        </p:txBody>
      </p:sp>
      <p:sp>
        <p:nvSpPr>
          <p:cNvPr id="17" name="テキスト ボックス 16">
            <a:extLst>
              <a:ext uri="{FF2B5EF4-FFF2-40B4-BE49-F238E27FC236}">
                <a16:creationId xmlns:a16="http://schemas.microsoft.com/office/drawing/2014/main" id="{1A3F8CED-EAF9-3E88-BC2A-0FA8C67C964B}"/>
              </a:ext>
            </a:extLst>
          </p:cNvPr>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正方形/長方形 11">
            <a:extLst>
              <a:ext uri="{FF2B5EF4-FFF2-40B4-BE49-F238E27FC236}">
                <a16:creationId xmlns:a16="http://schemas.microsoft.com/office/drawing/2014/main" id="{BF492E39-2601-72B1-7A2A-319605860907}"/>
              </a:ext>
            </a:extLst>
          </p:cNvPr>
          <p:cNvSpPr/>
          <p:nvPr/>
        </p:nvSpPr>
        <p:spPr>
          <a:xfrm>
            <a:off x="161925" y="1760419"/>
            <a:ext cx="9494843" cy="461665"/>
          </a:xfrm>
          <a:prstGeom prst="rect">
            <a:avLst/>
          </a:prstGeom>
        </p:spPr>
        <p:txBody>
          <a:bodyPr wrap="none">
            <a:spAutoFit/>
          </a:bodyPr>
          <a:lstStyle/>
          <a:p>
            <a:r>
              <a:rPr lang="ja-JP" altLang="en-US" sz="2400" b="1" dirty="0">
                <a:latin typeface="Meiryo UI" panose="020B0604030504040204" pitchFamily="50" charset="-128"/>
                <a:ea typeface="Meiryo UI" panose="020B0604030504040204" pitchFamily="50" charset="-128"/>
                <a:cs typeface="Meiryo UI" panose="020B0604030504040204" pitchFamily="50" charset="-128"/>
              </a:rPr>
              <a:t>すでに</a:t>
            </a:r>
            <a:r>
              <a:rPr lang="en-US" altLang="ja-JP" sz="2400" b="1" dirty="0">
                <a:latin typeface="Meiryo UI" panose="020B0604030504040204" pitchFamily="50" charset="-128"/>
                <a:ea typeface="Meiryo UI" panose="020B0604030504040204" pitchFamily="50" charset="-128"/>
                <a:cs typeface="Meiryo UI" panose="020B0604030504040204" pitchFamily="50" charset="-128"/>
              </a:rPr>
              <a:t>SBT Net-Zero</a:t>
            </a:r>
            <a:r>
              <a:rPr lang="ja-JP" altLang="en-US" sz="2400" b="1" dirty="0">
                <a:latin typeface="Meiryo UI" panose="020B0604030504040204" pitchFamily="50" charset="-128"/>
                <a:ea typeface="Meiryo UI" panose="020B0604030504040204" pitchFamily="50" charset="-128"/>
                <a:cs typeface="Meiryo UI" panose="020B0604030504040204" pitchFamily="50" charset="-128"/>
              </a:rPr>
              <a:t>の認定を受けている企業</a:t>
            </a:r>
            <a:r>
              <a:rPr lang="en-US" altLang="ja-JP" sz="2400" b="1" dirty="0">
                <a:latin typeface="Meiryo UI" panose="020B0604030504040204" pitchFamily="50" charset="-128"/>
                <a:ea typeface="Meiryo UI" panose="020B0604030504040204" pitchFamily="50" charset="-128"/>
                <a:cs typeface="Meiryo UI" panose="020B0604030504040204" pitchFamily="50" charset="-128"/>
              </a:rPr>
              <a:t>720</a:t>
            </a:r>
            <a:r>
              <a:rPr lang="ja-JP" altLang="en-US" sz="2400" b="1" dirty="0">
                <a:latin typeface="Meiryo UI" panose="020B0604030504040204" pitchFamily="50" charset="-128"/>
                <a:ea typeface="Meiryo UI" panose="020B0604030504040204" pitchFamily="50" charset="-128"/>
                <a:cs typeface="Meiryo UI" panose="020B0604030504040204" pitchFamily="50" charset="-128"/>
              </a:rPr>
              <a:t>社の一覧（</a:t>
            </a:r>
            <a:r>
              <a:rPr lang="en-US" altLang="ja-JP" sz="2400" b="1" dirty="0">
                <a:latin typeface="Meiryo UI" panose="020B0604030504040204" pitchFamily="50" charset="-128"/>
                <a:ea typeface="Meiryo UI" panose="020B0604030504040204" pitchFamily="50" charset="-128"/>
                <a:cs typeface="Meiryo UI" panose="020B0604030504040204" pitchFamily="50" charset="-128"/>
              </a:rPr>
              <a:t>3/10</a:t>
            </a:r>
            <a:r>
              <a:rPr lang="ja-JP" altLang="en-US" sz="2400" b="1" dirty="0">
                <a:latin typeface="Meiryo UI" panose="020B0604030504040204" pitchFamily="50" charset="-128"/>
                <a:ea typeface="Meiryo UI" panose="020B0604030504040204" pitchFamily="50" charset="-128"/>
                <a:cs typeface="Meiryo UI" panose="020B0604030504040204" pitchFamily="50" charset="-128"/>
              </a:rPr>
              <a:t>）</a:t>
            </a:r>
            <a:endParaRPr lang="ja-JP" altLang="en-US" sz="2400" b="1" dirty="0"/>
          </a:p>
        </p:txBody>
      </p:sp>
      <p:sp>
        <p:nvSpPr>
          <p:cNvPr id="19" name="正方形/長方形 18">
            <a:extLst>
              <a:ext uri="{FF2B5EF4-FFF2-40B4-BE49-F238E27FC236}">
                <a16:creationId xmlns:a16="http://schemas.microsoft.com/office/drawing/2014/main" id="{607CC873-81C9-C682-1531-E5F40664F497}"/>
              </a:ext>
            </a:extLst>
          </p:cNvPr>
          <p:cNvSpPr>
            <a:spLocks noChangeArrowheads="1"/>
          </p:cNvSpPr>
          <p:nvPr/>
        </p:nvSpPr>
        <p:spPr bwMode="auto">
          <a:xfrm>
            <a:off x="2593299" y="2149831"/>
            <a:ext cx="7936589" cy="4832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Rémy Cointreau</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Seattle Chocolate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Stellenbosch Vineyards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Thai Union Group Public Company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The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Compleat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Food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The Edrington Group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Three Streams Smokehouse (Pty)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VOM FASS AG</a:t>
            </a:r>
          </a:p>
          <a:p>
            <a:pPr eaLnBrk="1" hangingPunct="1">
              <a:defRPr/>
            </a:pP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Cafédirect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CVS Health</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J Sainsbury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Mile Hi Bakery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Oakland International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Tesco</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The Co-operative Group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Vogelaar-Vredehof</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B.V.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World Wise Foods</a:t>
            </a:r>
          </a:p>
          <a:p>
            <a:pPr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ABF Sugar</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Fairventures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Digital GmbH</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Forest Plateau Pte. Ltd. (Slow)</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Harvest House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Puffin Produce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R&amp;K Drysdale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Sime Darby Plantation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Berhad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Svegro</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Holding AB</a:t>
            </a:r>
          </a:p>
          <a:p>
            <a:pPr eaLnBrk="1" hangingPunct="1">
              <a:defRPr/>
            </a:pP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Metten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Fleischwaren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GmbH &amp; Co. KG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Nova Sea 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Shropshire Wholesale Meat Company Ltd.</a:t>
            </a:r>
          </a:p>
          <a:p>
            <a:pPr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Agilent Technologies,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Boston Scientific Corporation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EMS Healthcare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Getinge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オリンパス</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Össur</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hf.</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Polycine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Romaco</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Holding GmbH</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Straumann Holding AG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Teleflex Incorporated</a:t>
            </a:r>
          </a:p>
          <a:p>
            <a:pPr eaLnBrk="1" hangingPunct="1">
              <a:defRPr/>
            </a:pP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Balwin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Properties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Crest Nicholson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Glenveagh</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Properties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Keepmoat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Sapphire Balconies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Taylor Wimpey</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Vistry</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a:t>
            </a:r>
          </a:p>
          <a:p>
            <a:pPr eaLnBrk="1" hangingPunct="1">
              <a:defRPr/>
            </a:pP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adm</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Atresmedia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Channel Four Television Corporation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Dentsu</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International</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Fluid Branding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Greenhouse Communications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Grupo Audiovisual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Mediaset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España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Comunicación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S.A.U. (GA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Mediaset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España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HH Global</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Ingager</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ITV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Jack &amp; Grace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John Wiley &amp; Son,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McLaren Racing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News Corp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Publicis Groupe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Springer Nature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Stagestruck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STV Group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United Group B.V.</a:t>
            </a:r>
          </a:p>
          <a:p>
            <a:pPr eaLnBrk="1" hangingPunct="1">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正方形/長方形 19">
            <a:extLst>
              <a:ext uri="{FF2B5EF4-FFF2-40B4-BE49-F238E27FC236}">
                <a16:creationId xmlns:a16="http://schemas.microsoft.com/office/drawing/2014/main" id="{635E8112-E721-5687-9452-10B437C7C179}"/>
              </a:ext>
            </a:extLst>
          </p:cNvPr>
          <p:cNvSpPr>
            <a:spLocks noChangeArrowheads="1"/>
          </p:cNvSpPr>
          <p:nvPr/>
        </p:nvSpPr>
        <p:spPr bwMode="auto">
          <a:xfrm>
            <a:off x="216603" y="2149831"/>
            <a:ext cx="2556576" cy="3816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algn="r" eaLnBrk="1" hangingPunct="1">
              <a:spcAft>
                <a:spcPct val="0"/>
              </a:spcAft>
              <a:defRPr/>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食料品</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(2/2)</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食料品小売：</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食料品・農産品：</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食料品・畜産品：</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医療機器</a:t>
            </a:r>
            <a:r>
              <a:rPr lang="ja-JP" altLang="en-US"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住宅建設：</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r>
              <a:rPr lang="ja-JP" altLang="en-US" sz="1400" b="0" dirty="0">
                <a:latin typeface="Meiryo UI" panose="020B0604030504040204" pitchFamily="50" charset="-128"/>
                <a:ea typeface="Meiryo UI" panose="020B0604030504040204" pitchFamily="50" charset="-128"/>
                <a:cs typeface="Meiryo UI" panose="020B0604030504040204" pitchFamily="50" charset="-128"/>
              </a:rPr>
              <a:t>メディア：</a:t>
            </a:r>
            <a:endParaRPr lang="en-US" altLang="ja-JP" sz="1400" b="0"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400" b="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テキスト ボックス 13">
            <a:extLst>
              <a:ext uri="{FF2B5EF4-FFF2-40B4-BE49-F238E27FC236}">
                <a16:creationId xmlns:a16="http://schemas.microsoft.com/office/drawing/2014/main" id="{6D8CFDB1-7CEE-5071-0ED2-5E2A6F797F17}"/>
              </a:ext>
            </a:extLst>
          </p:cNvPr>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dirty="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dirty="0">
                <a:solidFill>
                  <a:srgbClr val="000000"/>
                </a:solidFill>
                <a:latin typeface="Meiryo UI" pitchFamily="50" charset="-128"/>
                <a:ea typeface="Meiryo UI" pitchFamily="50" charset="-128"/>
                <a:cs typeface="Meiryo UI" pitchFamily="50" charset="-128"/>
              </a:rPr>
              <a:t>）より作成</a:t>
            </a:r>
          </a:p>
        </p:txBody>
      </p:sp>
    </p:spTree>
    <p:extLst>
      <p:ext uri="{BB962C8B-B14F-4D97-AF65-F5344CB8AC3E}">
        <p14:creationId xmlns:p14="http://schemas.microsoft.com/office/powerpoint/2010/main" val="1526316737"/>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8C2BD5B-EFDD-3A05-52C0-489218AB443C}"/>
            </a:ext>
          </a:extLst>
        </p:cNvPr>
        <p:cNvGrpSpPr/>
        <p:nvPr/>
      </p:nvGrpSpPr>
      <p:grpSpPr>
        <a:xfrm>
          <a:off x="0" y="0"/>
          <a:ext cx="0" cy="0"/>
          <a:chOff x="0" y="0"/>
          <a:chExt cx="0" cy="0"/>
        </a:xfrm>
      </p:grpSpPr>
      <p:sp>
        <p:nvSpPr>
          <p:cNvPr id="2" name="タイトル 1">
            <a:extLst>
              <a:ext uri="{FF2B5EF4-FFF2-40B4-BE49-F238E27FC236}">
                <a16:creationId xmlns:a16="http://schemas.microsoft.com/office/drawing/2014/main" id="{E0E772A3-031F-7AF6-1020-814106DC0958}"/>
              </a:ext>
            </a:extLst>
          </p:cNvPr>
          <p:cNvSpPr>
            <a:spLocks noGrp="1"/>
          </p:cNvSpPr>
          <p:nvPr>
            <p:ph type="title"/>
          </p:nvPr>
        </p:nvSpPr>
        <p:spPr/>
        <p:txBody>
          <a:bodyPr/>
          <a:lstStyle/>
          <a:p>
            <a:r>
              <a:rPr lang="en-US" altLang="ja-JP" dirty="0"/>
              <a:t>SBT Net-Zero</a:t>
            </a:r>
            <a:r>
              <a:rPr lang="ja-JP" altLang="en-US" dirty="0"/>
              <a:t>認定取得済の企業（</a:t>
            </a:r>
            <a:r>
              <a:rPr lang="en-US" altLang="ja-JP" dirty="0"/>
              <a:t>4/10</a:t>
            </a:r>
            <a:r>
              <a:rPr lang="ja-JP" altLang="en-US" dirty="0"/>
              <a:t>） </a:t>
            </a:r>
            <a:endParaRPr kumimoji="1" lang="ja-JP" altLang="en-US" dirty="0"/>
          </a:p>
        </p:txBody>
      </p:sp>
      <p:sp>
        <p:nvSpPr>
          <p:cNvPr id="3" name="コンテンツ プレースホルダー 2">
            <a:extLst>
              <a:ext uri="{FF2B5EF4-FFF2-40B4-BE49-F238E27FC236}">
                <a16:creationId xmlns:a16="http://schemas.microsoft.com/office/drawing/2014/main" id="{5AD6E820-253F-2D14-17E6-9410BC842BFB}"/>
              </a:ext>
            </a:extLst>
          </p:cNvPr>
          <p:cNvSpPr>
            <a:spLocks noGrp="1"/>
          </p:cNvSpPr>
          <p:nvPr>
            <p:ph sz="quarter" idx="12"/>
          </p:nvPr>
        </p:nvSpPr>
        <p:spPr>
          <a:xfrm>
            <a:off x="161925" y="1110920"/>
            <a:ext cx="10367963" cy="604163"/>
          </a:xfrm>
        </p:spPr>
        <p:txBody>
          <a:bodyPr/>
          <a:lstStyle/>
          <a:p>
            <a:r>
              <a:rPr lang="en-US" altLang="ja-JP" dirty="0"/>
              <a:t>SBT Net-Zero</a:t>
            </a:r>
            <a:r>
              <a:rPr lang="ja-JP" altLang="en-US" dirty="0"/>
              <a:t>認定取得済の企業は世界で</a:t>
            </a:r>
            <a:r>
              <a:rPr lang="en-US" altLang="ja-JP" dirty="0"/>
              <a:t>720</a:t>
            </a:r>
            <a:r>
              <a:rPr lang="ja-JP" altLang="en-US" dirty="0"/>
              <a:t>社（うち日本企業は</a:t>
            </a:r>
            <a:r>
              <a:rPr lang="en-US" altLang="ja-JP" dirty="0"/>
              <a:t>30</a:t>
            </a:r>
            <a:r>
              <a:rPr lang="ja-JP" altLang="en-US" dirty="0"/>
              <a:t>社）</a:t>
            </a:r>
            <a:endParaRPr lang="en-US" altLang="ja-JP" dirty="0"/>
          </a:p>
        </p:txBody>
      </p:sp>
      <p:sp>
        <p:nvSpPr>
          <p:cNvPr id="17" name="テキスト ボックス 16">
            <a:extLst>
              <a:ext uri="{FF2B5EF4-FFF2-40B4-BE49-F238E27FC236}">
                <a16:creationId xmlns:a16="http://schemas.microsoft.com/office/drawing/2014/main" id="{65A8CCDF-0F1B-C9AE-5755-BFF817422248}"/>
              </a:ext>
            </a:extLst>
          </p:cNvPr>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正方形/長方形 11">
            <a:extLst>
              <a:ext uri="{FF2B5EF4-FFF2-40B4-BE49-F238E27FC236}">
                <a16:creationId xmlns:a16="http://schemas.microsoft.com/office/drawing/2014/main" id="{FD076C50-0129-F1CB-8F17-D98D75C7E594}"/>
              </a:ext>
            </a:extLst>
          </p:cNvPr>
          <p:cNvSpPr/>
          <p:nvPr/>
        </p:nvSpPr>
        <p:spPr>
          <a:xfrm>
            <a:off x="161925" y="1760419"/>
            <a:ext cx="9499204" cy="461665"/>
          </a:xfrm>
          <a:prstGeom prst="rect">
            <a:avLst/>
          </a:prstGeom>
        </p:spPr>
        <p:txBody>
          <a:bodyPr wrap="none">
            <a:spAutoFit/>
          </a:bodyPr>
          <a:lstStyle/>
          <a:p>
            <a:r>
              <a:rPr lang="ja-JP" altLang="en-US" sz="2400" b="1" dirty="0">
                <a:latin typeface="Meiryo UI" panose="020B0604030504040204" pitchFamily="50" charset="-128"/>
                <a:ea typeface="Meiryo UI" panose="020B0604030504040204" pitchFamily="50" charset="-128"/>
                <a:cs typeface="Meiryo UI" panose="020B0604030504040204" pitchFamily="50" charset="-128"/>
              </a:rPr>
              <a:t>すでに</a:t>
            </a:r>
            <a:r>
              <a:rPr lang="en-US" altLang="ja-JP" sz="2400" b="1" dirty="0">
                <a:latin typeface="Meiryo UI" panose="020B0604030504040204" pitchFamily="50" charset="-128"/>
                <a:ea typeface="Meiryo UI" panose="020B0604030504040204" pitchFamily="50" charset="-128"/>
                <a:cs typeface="Meiryo UI" panose="020B0604030504040204" pitchFamily="50" charset="-128"/>
              </a:rPr>
              <a:t>SBT Net-Zero</a:t>
            </a:r>
            <a:r>
              <a:rPr lang="ja-JP" altLang="en-US" sz="2400" b="1" dirty="0">
                <a:latin typeface="Meiryo UI" panose="020B0604030504040204" pitchFamily="50" charset="-128"/>
                <a:ea typeface="Meiryo UI" panose="020B0604030504040204" pitchFamily="50" charset="-128"/>
                <a:cs typeface="Meiryo UI" panose="020B0604030504040204" pitchFamily="50" charset="-128"/>
              </a:rPr>
              <a:t>の認定を受けている企業</a:t>
            </a:r>
            <a:r>
              <a:rPr lang="en-US" altLang="ja-JP" sz="2400" b="1" dirty="0">
                <a:latin typeface="Meiryo UI" panose="020B0604030504040204" pitchFamily="50" charset="-128"/>
                <a:ea typeface="Meiryo UI" panose="020B0604030504040204" pitchFamily="50" charset="-128"/>
                <a:cs typeface="Meiryo UI" panose="020B0604030504040204" pitchFamily="50" charset="-128"/>
              </a:rPr>
              <a:t>720</a:t>
            </a:r>
            <a:r>
              <a:rPr lang="ja-JP" altLang="en-US" sz="2400" b="1" dirty="0">
                <a:latin typeface="Meiryo UI" panose="020B0604030504040204" pitchFamily="50" charset="-128"/>
                <a:ea typeface="Meiryo UI" panose="020B0604030504040204" pitchFamily="50" charset="-128"/>
                <a:cs typeface="Meiryo UI" panose="020B0604030504040204" pitchFamily="50" charset="-128"/>
              </a:rPr>
              <a:t>社の一覧（</a:t>
            </a:r>
            <a:r>
              <a:rPr lang="en-US" altLang="ja-JP" sz="2400" b="1" dirty="0">
                <a:latin typeface="Meiryo UI" panose="020B0604030504040204" pitchFamily="50" charset="-128"/>
                <a:ea typeface="Meiryo UI" panose="020B0604030504040204" pitchFamily="50" charset="-128"/>
                <a:cs typeface="Meiryo UI" panose="020B0604030504040204" pitchFamily="50" charset="-128"/>
              </a:rPr>
              <a:t>4/10</a:t>
            </a:r>
            <a:r>
              <a:rPr lang="ja-JP" altLang="en-US" sz="2400" b="1" dirty="0">
                <a:latin typeface="Meiryo UI" panose="020B0604030504040204" pitchFamily="50" charset="-128"/>
                <a:ea typeface="Meiryo UI" panose="020B0604030504040204" pitchFamily="50" charset="-128"/>
                <a:cs typeface="Meiryo UI" panose="020B0604030504040204" pitchFamily="50" charset="-128"/>
              </a:rPr>
              <a:t>）</a:t>
            </a:r>
            <a:endParaRPr lang="ja-JP" altLang="en-US" sz="2400" b="1" dirty="0"/>
          </a:p>
        </p:txBody>
      </p:sp>
      <p:sp>
        <p:nvSpPr>
          <p:cNvPr id="19" name="正方形/長方形 18">
            <a:extLst>
              <a:ext uri="{FF2B5EF4-FFF2-40B4-BE49-F238E27FC236}">
                <a16:creationId xmlns:a16="http://schemas.microsoft.com/office/drawing/2014/main" id="{7F10D10D-E91C-8A73-82A7-6EC5146371AA}"/>
              </a:ext>
            </a:extLst>
          </p:cNvPr>
          <p:cNvSpPr>
            <a:spLocks noChangeArrowheads="1"/>
          </p:cNvSpPr>
          <p:nvPr/>
        </p:nvSpPr>
        <p:spPr bwMode="auto">
          <a:xfrm>
            <a:off x="2668249" y="2149831"/>
            <a:ext cx="7949316" cy="50475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A3&amp;Co. LLC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Abt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Global</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ADP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AG Communications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Alaya Consulting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Allford</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Hall Monaghan Morris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AMR LLP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Anthesis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Applus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Services,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Balsam laboratory (Shanghai)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Baluarte Cultura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BDO LLP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Bennetts Associates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BMT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Booz Allen Hamilton Holding Corporation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Brundtland Consulting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Brussels Worldwide Services BV (BDO Global Office)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Buro</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Happold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Capita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Carbonbit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Carbotech</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CEN Group Holdings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ClearView</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Healthcare Partners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Commercial Corporate Services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Corsaire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Corporation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COWI Holding 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CPC Project Services LLP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Crux Product Design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CT Engineering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Currie Communications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Cuttsy+Cuttsy</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d-fine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DAC Beachcroft LLP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DFGE – Institute for Energy, Ecology and Economy GmbH</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DLA Piper International</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Dutton Brock LLP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Dwellworks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LLC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EBP Schweiz AG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Edelman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イードア</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Emperor Design Consultants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ERM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Fondia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Oyjfinl</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Frazer-Nash Consultancy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Gattaca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Gleeds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Grant Thornton LLP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Grant Thornton UK LLP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Ground Control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Hogan Lovells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Irwin Mitchell Holdings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Jacobs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K2 Corporate Mobility</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Kearney</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L.E.K. Consulting Group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Leverage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Lifschutz</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Davidson Sandilands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Linberg</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Consulting &amp; Intelligence (Shanghai)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Mannion Daniels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Mantu</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Milliman,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MIROW &amp; CO. DO BRASIL CONSULTORIA LTDA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Mitie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Moody‘s Corporation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Mott MacDonald Group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MSCI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NetWatch</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Global</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NW Commonwealth, LLC (dba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Wyld</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&amp;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Wyld</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CBD)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Oakdene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Hollins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Orbis Advisory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Osborne Clarke LLP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ja-JP" altLang="en-US" sz="1400"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パシフィックコンサルタンツ</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Phastar</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Pinsent Masons LLP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Planwerkstatt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Pluxee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Proteams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Europe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Proyecta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Spa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QTM Global Services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QuestGates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Reconomy</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RISE Accel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Robert Bird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Russell Reynolds Associates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Seismic Change Sustainability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SGS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Shoosmiths LLP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p>
        </p:txBody>
      </p:sp>
      <p:sp>
        <p:nvSpPr>
          <p:cNvPr id="20" name="正方形/長方形 19">
            <a:extLst>
              <a:ext uri="{FF2B5EF4-FFF2-40B4-BE49-F238E27FC236}">
                <a16:creationId xmlns:a16="http://schemas.microsoft.com/office/drawing/2014/main" id="{2EC91723-209B-7D0D-897C-AA2E9ABC4A22}"/>
              </a:ext>
            </a:extLst>
          </p:cNvPr>
          <p:cNvSpPr>
            <a:spLocks noChangeArrowheads="1"/>
          </p:cNvSpPr>
          <p:nvPr/>
        </p:nvSpPr>
        <p:spPr bwMode="auto">
          <a:xfrm>
            <a:off x="216603" y="2149831"/>
            <a:ext cx="2601548" cy="14157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algn="r" eaLnBrk="1" hangingPunct="1">
              <a:lnSpc>
                <a:spcPct val="100000"/>
              </a:lnSpc>
              <a:spcAft>
                <a:spcPct val="0"/>
              </a:spcAft>
              <a:defRPr/>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専門サービス</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(1/2)</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200"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8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テキスト ボックス 13">
            <a:extLst>
              <a:ext uri="{FF2B5EF4-FFF2-40B4-BE49-F238E27FC236}">
                <a16:creationId xmlns:a16="http://schemas.microsoft.com/office/drawing/2014/main" id="{4AAE11AD-73D8-25AE-CD18-2B92CFD4B8EE}"/>
              </a:ext>
            </a:extLst>
          </p:cNvPr>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Tree>
    <p:extLst>
      <p:ext uri="{BB962C8B-B14F-4D97-AF65-F5344CB8AC3E}">
        <p14:creationId xmlns:p14="http://schemas.microsoft.com/office/powerpoint/2010/main" val="739606049"/>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4B10A38-627A-C618-83CB-41DF96D9BEC4}"/>
            </a:ext>
          </a:extLst>
        </p:cNvPr>
        <p:cNvGrpSpPr/>
        <p:nvPr/>
      </p:nvGrpSpPr>
      <p:grpSpPr>
        <a:xfrm>
          <a:off x="0" y="0"/>
          <a:ext cx="0" cy="0"/>
          <a:chOff x="0" y="0"/>
          <a:chExt cx="0" cy="0"/>
        </a:xfrm>
      </p:grpSpPr>
      <p:sp>
        <p:nvSpPr>
          <p:cNvPr id="2" name="タイトル 1">
            <a:extLst>
              <a:ext uri="{FF2B5EF4-FFF2-40B4-BE49-F238E27FC236}">
                <a16:creationId xmlns:a16="http://schemas.microsoft.com/office/drawing/2014/main" id="{125F7706-1619-D367-0CD3-DDF8F5024F26}"/>
              </a:ext>
            </a:extLst>
          </p:cNvPr>
          <p:cNvSpPr>
            <a:spLocks noGrp="1"/>
          </p:cNvSpPr>
          <p:nvPr>
            <p:ph type="title"/>
          </p:nvPr>
        </p:nvSpPr>
        <p:spPr/>
        <p:txBody>
          <a:bodyPr/>
          <a:lstStyle/>
          <a:p>
            <a:r>
              <a:rPr lang="en-US" altLang="ja-JP" dirty="0"/>
              <a:t>SBT Net-Zero</a:t>
            </a:r>
            <a:r>
              <a:rPr lang="ja-JP" altLang="en-US" dirty="0"/>
              <a:t>認定取得済の企業（</a:t>
            </a:r>
            <a:r>
              <a:rPr lang="en-US" altLang="ja-JP" dirty="0"/>
              <a:t>5/10</a:t>
            </a:r>
            <a:r>
              <a:rPr lang="ja-JP" altLang="en-US" dirty="0"/>
              <a:t>） </a:t>
            </a:r>
            <a:endParaRPr kumimoji="1" lang="ja-JP" altLang="en-US" dirty="0"/>
          </a:p>
        </p:txBody>
      </p:sp>
      <p:sp>
        <p:nvSpPr>
          <p:cNvPr id="3" name="コンテンツ プレースホルダー 2">
            <a:extLst>
              <a:ext uri="{FF2B5EF4-FFF2-40B4-BE49-F238E27FC236}">
                <a16:creationId xmlns:a16="http://schemas.microsoft.com/office/drawing/2014/main" id="{425E8BF4-7F97-AD8F-01C5-F6A7D5AC07C9}"/>
              </a:ext>
            </a:extLst>
          </p:cNvPr>
          <p:cNvSpPr>
            <a:spLocks noGrp="1"/>
          </p:cNvSpPr>
          <p:nvPr>
            <p:ph sz="quarter" idx="12"/>
          </p:nvPr>
        </p:nvSpPr>
        <p:spPr>
          <a:xfrm>
            <a:off x="161925" y="1110920"/>
            <a:ext cx="10367963" cy="604163"/>
          </a:xfrm>
        </p:spPr>
        <p:txBody>
          <a:bodyPr/>
          <a:lstStyle/>
          <a:p>
            <a:r>
              <a:rPr lang="en-US" altLang="ja-JP" dirty="0"/>
              <a:t>SBT Net-Zero</a:t>
            </a:r>
            <a:r>
              <a:rPr lang="ja-JP" altLang="en-US" dirty="0"/>
              <a:t>認定取得済の企業は世界で</a:t>
            </a:r>
            <a:r>
              <a:rPr lang="en-US" altLang="ja-JP" dirty="0"/>
              <a:t>720</a:t>
            </a:r>
            <a:r>
              <a:rPr lang="ja-JP" altLang="en-US" dirty="0"/>
              <a:t>社（うち日本企業は</a:t>
            </a:r>
            <a:r>
              <a:rPr lang="en-US" altLang="ja-JP" dirty="0"/>
              <a:t>30</a:t>
            </a:r>
            <a:r>
              <a:rPr lang="ja-JP" altLang="en-US" dirty="0"/>
              <a:t>社）</a:t>
            </a:r>
            <a:endParaRPr lang="en-US" altLang="ja-JP" dirty="0"/>
          </a:p>
        </p:txBody>
      </p:sp>
      <p:sp>
        <p:nvSpPr>
          <p:cNvPr id="17" name="テキスト ボックス 16">
            <a:extLst>
              <a:ext uri="{FF2B5EF4-FFF2-40B4-BE49-F238E27FC236}">
                <a16:creationId xmlns:a16="http://schemas.microsoft.com/office/drawing/2014/main" id="{073714AA-3A45-6A63-A62C-53933A7B2CDB}"/>
              </a:ext>
            </a:extLst>
          </p:cNvPr>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正方形/長方形 11">
            <a:extLst>
              <a:ext uri="{FF2B5EF4-FFF2-40B4-BE49-F238E27FC236}">
                <a16:creationId xmlns:a16="http://schemas.microsoft.com/office/drawing/2014/main" id="{34CC9038-ED58-BF90-7050-6BB22C0BE910}"/>
              </a:ext>
            </a:extLst>
          </p:cNvPr>
          <p:cNvSpPr/>
          <p:nvPr/>
        </p:nvSpPr>
        <p:spPr>
          <a:xfrm>
            <a:off x="161925" y="1760419"/>
            <a:ext cx="9499204" cy="461665"/>
          </a:xfrm>
          <a:prstGeom prst="rect">
            <a:avLst/>
          </a:prstGeom>
        </p:spPr>
        <p:txBody>
          <a:bodyPr wrap="none">
            <a:spAutoFit/>
          </a:bodyPr>
          <a:lstStyle/>
          <a:p>
            <a:r>
              <a:rPr lang="ja-JP" altLang="en-US" sz="2400" b="1" dirty="0">
                <a:latin typeface="Meiryo UI" panose="020B0604030504040204" pitchFamily="50" charset="-128"/>
                <a:ea typeface="Meiryo UI" panose="020B0604030504040204" pitchFamily="50" charset="-128"/>
                <a:cs typeface="Meiryo UI" panose="020B0604030504040204" pitchFamily="50" charset="-128"/>
              </a:rPr>
              <a:t>すでに</a:t>
            </a:r>
            <a:r>
              <a:rPr lang="en-US" altLang="ja-JP" sz="2400" b="1" dirty="0">
                <a:latin typeface="Meiryo UI" panose="020B0604030504040204" pitchFamily="50" charset="-128"/>
                <a:ea typeface="Meiryo UI" panose="020B0604030504040204" pitchFamily="50" charset="-128"/>
                <a:cs typeface="Meiryo UI" panose="020B0604030504040204" pitchFamily="50" charset="-128"/>
              </a:rPr>
              <a:t>SBT Net-Zero</a:t>
            </a:r>
            <a:r>
              <a:rPr lang="ja-JP" altLang="en-US" sz="2400" b="1" dirty="0">
                <a:latin typeface="Meiryo UI" panose="020B0604030504040204" pitchFamily="50" charset="-128"/>
                <a:ea typeface="Meiryo UI" panose="020B0604030504040204" pitchFamily="50" charset="-128"/>
                <a:cs typeface="Meiryo UI" panose="020B0604030504040204" pitchFamily="50" charset="-128"/>
              </a:rPr>
              <a:t>の認定を受けている企業</a:t>
            </a:r>
            <a:r>
              <a:rPr lang="en-US" altLang="ja-JP" sz="2400" b="1" dirty="0">
                <a:latin typeface="Meiryo UI" panose="020B0604030504040204" pitchFamily="50" charset="-128"/>
                <a:ea typeface="Meiryo UI" panose="020B0604030504040204" pitchFamily="50" charset="-128"/>
                <a:cs typeface="Meiryo UI" panose="020B0604030504040204" pitchFamily="50" charset="-128"/>
              </a:rPr>
              <a:t>720</a:t>
            </a:r>
            <a:r>
              <a:rPr lang="ja-JP" altLang="en-US" sz="2400" b="1" dirty="0">
                <a:latin typeface="Meiryo UI" panose="020B0604030504040204" pitchFamily="50" charset="-128"/>
                <a:ea typeface="Meiryo UI" panose="020B0604030504040204" pitchFamily="50" charset="-128"/>
                <a:cs typeface="Meiryo UI" panose="020B0604030504040204" pitchFamily="50" charset="-128"/>
              </a:rPr>
              <a:t>社の一覧（</a:t>
            </a:r>
            <a:r>
              <a:rPr lang="en-US" altLang="ja-JP" sz="2400" b="1" dirty="0">
                <a:latin typeface="Meiryo UI" panose="020B0604030504040204" pitchFamily="50" charset="-128"/>
                <a:ea typeface="Meiryo UI" panose="020B0604030504040204" pitchFamily="50" charset="-128"/>
                <a:cs typeface="Meiryo UI" panose="020B0604030504040204" pitchFamily="50" charset="-128"/>
              </a:rPr>
              <a:t>5/10</a:t>
            </a:r>
            <a:r>
              <a:rPr lang="ja-JP" altLang="en-US" sz="2400" b="1" dirty="0">
                <a:latin typeface="Meiryo UI" panose="020B0604030504040204" pitchFamily="50" charset="-128"/>
                <a:ea typeface="Meiryo UI" panose="020B0604030504040204" pitchFamily="50" charset="-128"/>
                <a:cs typeface="Meiryo UI" panose="020B0604030504040204" pitchFamily="50" charset="-128"/>
              </a:rPr>
              <a:t>）</a:t>
            </a:r>
            <a:endParaRPr lang="ja-JP" altLang="en-US" sz="2400" b="1" dirty="0"/>
          </a:p>
        </p:txBody>
      </p:sp>
      <p:sp>
        <p:nvSpPr>
          <p:cNvPr id="19" name="正方形/長方形 18">
            <a:extLst>
              <a:ext uri="{FF2B5EF4-FFF2-40B4-BE49-F238E27FC236}">
                <a16:creationId xmlns:a16="http://schemas.microsoft.com/office/drawing/2014/main" id="{0C9FE74A-8AF2-2CB0-B60A-5816ABA7AE20}"/>
              </a:ext>
            </a:extLst>
          </p:cNvPr>
          <p:cNvSpPr>
            <a:spLocks noChangeArrowheads="1"/>
          </p:cNvSpPr>
          <p:nvPr/>
        </p:nvSpPr>
        <p:spPr bwMode="auto">
          <a:xfrm>
            <a:off x="2668249" y="2149831"/>
            <a:ext cx="7949316" cy="4401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Signal Agency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Simon-Kucher &amp; Partners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Slaughter and May</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Software Limited t/a Co2Analysis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South Pole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Specialist Lines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Spencer Ogden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STHREE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Sustainology</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Climate Solutions LLC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Systemiq</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The Carbon Trust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The Chase Creative Consultants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The Energy Saving Trust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The Surveillance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Third Rock Finland Oy</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TREND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Triple Threat Communications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Vaniam</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 LLC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Vocon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Wavestone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WSP Global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日本ゼルス</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MCM Architecture Limited</a:t>
            </a:r>
          </a:p>
          <a:p>
            <a:pPr eaLnBrk="1" hangingPunct="1">
              <a:defRPr/>
            </a:pP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Arwidsro</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Fastighets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Bouygues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Immobilier</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Care Property Invest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Choice Properties REIT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Cloudfm</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Corem</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Property Group AB publ.</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Crombie REIT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Cushman &amp; Wakefield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大和ハウス工業</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大和ハウスリート投資法人</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Data4 services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DBJ</a:t>
            </a:r>
            <a:r>
              <a:rPr lang="ja-JP" altLang="en-US" sz="1400"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プライベートリート投資法人</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Derwent London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EPP N.V.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Equites Property Fund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First Capital REIT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グローバル・ワン不動産投資法人</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Grosvenor Property UK</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Hang Lung Properties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HB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Reavis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Holding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Hemsö</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Fastighets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Icade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日本都市ファンド投資法人</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日本プライムリアルティ投資法人</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JLL</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zh-TW" sz="1400"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KDX</a:t>
            </a:r>
            <a:r>
              <a:rPr lang="zh-TW" altLang="en-US" sz="1400"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不動産投資法人</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zh-TW" sz="1400"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KDX</a:t>
            </a:r>
            <a:r>
              <a:rPr lang="zh-TW" altLang="en-US" sz="1400"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不動産投資法人</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Landsec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Liberty Two° Degrees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Link Real Estate Investment Trust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Macrotech</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Developers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MERLIN Properties SOCIMI,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三菱地所</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日本ビルファンド投資法人</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野村不動産プライベート投資法人</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NP3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Fastigheter</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オリックス不動産投資法人</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Rexford Industrial Realty,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RioCan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Management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St. Modwen Properties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Suomen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Yliopistokiinteistöt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Oy</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UBM Development AG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Unibail</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Rodamco</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-Westfield SE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University Partnerships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Programme</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正方形/長方形 19">
            <a:extLst>
              <a:ext uri="{FF2B5EF4-FFF2-40B4-BE49-F238E27FC236}">
                <a16:creationId xmlns:a16="http://schemas.microsoft.com/office/drawing/2014/main" id="{ABB0A762-B1FA-C298-4042-DFF3CD1787B1}"/>
              </a:ext>
            </a:extLst>
          </p:cNvPr>
          <p:cNvSpPr>
            <a:spLocks noChangeArrowheads="1"/>
          </p:cNvSpPr>
          <p:nvPr/>
        </p:nvSpPr>
        <p:spPr bwMode="auto">
          <a:xfrm>
            <a:off x="216603" y="2149831"/>
            <a:ext cx="2601548" cy="2508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algn="r" eaLnBrk="1" hangingPunct="1">
              <a:lnSpc>
                <a:spcPct val="100000"/>
              </a:lnSpc>
              <a:spcAft>
                <a:spcPct val="0"/>
              </a:spcAft>
              <a:defRPr/>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専門サービス</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(2/2)</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200"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500"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不動産：</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8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テキスト ボックス 13">
            <a:extLst>
              <a:ext uri="{FF2B5EF4-FFF2-40B4-BE49-F238E27FC236}">
                <a16:creationId xmlns:a16="http://schemas.microsoft.com/office/drawing/2014/main" id="{50F328E4-368E-D6C3-4D2F-2BFB9657554E}"/>
              </a:ext>
            </a:extLst>
          </p:cNvPr>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dirty="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dirty="0">
                <a:solidFill>
                  <a:srgbClr val="000000"/>
                </a:solidFill>
                <a:latin typeface="Meiryo UI" pitchFamily="50" charset="-128"/>
                <a:ea typeface="Meiryo UI" pitchFamily="50" charset="-128"/>
                <a:cs typeface="Meiryo UI" pitchFamily="50" charset="-128"/>
              </a:rPr>
              <a:t>）より作成</a:t>
            </a:r>
          </a:p>
        </p:txBody>
      </p:sp>
    </p:spTree>
    <p:extLst>
      <p:ext uri="{BB962C8B-B14F-4D97-AF65-F5344CB8AC3E}">
        <p14:creationId xmlns:p14="http://schemas.microsoft.com/office/powerpoint/2010/main" val="213736705"/>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6B16B57-C50F-71DC-2A8E-4AC33D208DF8}"/>
            </a:ext>
          </a:extLst>
        </p:cNvPr>
        <p:cNvGrpSpPr/>
        <p:nvPr/>
      </p:nvGrpSpPr>
      <p:grpSpPr>
        <a:xfrm>
          <a:off x="0" y="0"/>
          <a:ext cx="0" cy="0"/>
          <a:chOff x="0" y="0"/>
          <a:chExt cx="0" cy="0"/>
        </a:xfrm>
      </p:grpSpPr>
      <p:sp>
        <p:nvSpPr>
          <p:cNvPr id="2" name="タイトル 1">
            <a:extLst>
              <a:ext uri="{FF2B5EF4-FFF2-40B4-BE49-F238E27FC236}">
                <a16:creationId xmlns:a16="http://schemas.microsoft.com/office/drawing/2014/main" id="{A6CA747D-40E7-866C-F59F-EB6F34CCDA97}"/>
              </a:ext>
            </a:extLst>
          </p:cNvPr>
          <p:cNvSpPr>
            <a:spLocks noGrp="1"/>
          </p:cNvSpPr>
          <p:nvPr>
            <p:ph type="title"/>
          </p:nvPr>
        </p:nvSpPr>
        <p:spPr/>
        <p:txBody>
          <a:bodyPr/>
          <a:lstStyle/>
          <a:p>
            <a:r>
              <a:rPr lang="en-US" altLang="ja-JP" dirty="0"/>
              <a:t>SBT Net-Zero</a:t>
            </a:r>
            <a:r>
              <a:rPr lang="ja-JP" altLang="en-US" dirty="0"/>
              <a:t>認定取得済の企業（</a:t>
            </a:r>
            <a:r>
              <a:rPr lang="en-US" altLang="ja-JP" dirty="0"/>
              <a:t>6/10</a:t>
            </a:r>
            <a:r>
              <a:rPr lang="ja-JP" altLang="en-US" dirty="0"/>
              <a:t>） </a:t>
            </a:r>
            <a:endParaRPr kumimoji="1" lang="ja-JP" altLang="en-US" dirty="0"/>
          </a:p>
        </p:txBody>
      </p:sp>
      <p:sp>
        <p:nvSpPr>
          <p:cNvPr id="3" name="コンテンツ プレースホルダー 2">
            <a:extLst>
              <a:ext uri="{FF2B5EF4-FFF2-40B4-BE49-F238E27FC236}">
                <a16:creationId xmlns:a16="http://schemas.microsoft.com/office/drawing/2014/main" id="{3EE53505-7CCD-6492-D6B2-B9D09D53396C}"/>
              </a:ext>
            </a:extLst>
          </p:cNvPr>
          <p:cNvSpPr>
            <a:spLocks noGrp="1"/>
          </p:cNvSpPr>
          <p:nvPr>
            <p:ph sz="quarter" idx="12"/>
          </p:nvPr>
        </p:nvSpPr>
        <p:spPr>
          <a:xfrm>
            <a:off x="161925" y="1110920"/>
            <a:ext cx="10367963" cy="604163"/>
          </a:xfrm>
        </p:spPr>
        <p:txBody>
          <a:bodyPr/>
          <a:lstStyle/>
          <a:p>
            <a:r>
              <a:rPr lang="en-US" altLang="ja-JP" dirty="0"/>
              <a:t>SBT Net-Zero</a:t>
            </a:r>
            <a:r>
              <a:rPr lang="ja-JP" altLang="en-US" dirty="0"/>
              <a:t>認定取得済の企業は世界で</a:t>
            </a:r>
            <a:r>
              <a:rPr lang="en-US" altLang="ja-JP" dirty="0"/>
              <a:t>720</a:t>
            </a:r>
            <a:r>
              <a:rPr lang="ja-JP" altLang="en-US" dirty="0"/>
              <a:t>社（うち日本企業は</a:t>
            </a:r>
            <a:r>
              <a:rPr lang="en-US" altLang="ja-JP" dirty="0"/>
              <a:t>30</a:t>
            </a:r>
            <a:r>
              <a:rPr lang="ja-JP" altLang="en-US" dirty="0"/>
              <a:t>社）</a:t>
            </a:r>
            <a:endParaRPr lang="en-US" altLang="ja-JP" dirty="0"/>
          </a:p>
        </p:txBody>
      </p:sp>
      <p:sp>
        <p:nvSpPr>
          <p:cNvPr id="17" name="テキスト ボックス 16">
            <a:extLst>
              <a:ext uri="{FF2B5EF4-FFF2-40B4-BE49-F238E27FC236}">
                <a16:creationId xmlns:a16="http://schemas.microsoft.com/office/drawing/2014/main" id="{D34E2B23-2754-4609-FD5F-F88E202F6501}"/>
              </a:ext>
            </a:extLst>
          </p:cNvPr>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正方形/長方形 11">
            <a:extLst>
              <a:ext uri="{FF2B5EF4-FFF2-40B4-BE49-F238E27FC236}">
                <a16:creationId xmlns:a16="http://schemas.microsoft.com/office/drawing/2014/main" id="{01D238E6-91F4-3431-166F-455ABBE6F410}"/>
              </a:ext>
            </a:extLst>
          </p:cNvPr>
          <p:cNvSpPr/>
          <p:nvPr/>
        </p:nvSpPr>
        <p:spPr>
          <a:xfrm>
            <a:off x="161925" y="1760419"/>
            <a:ext cx="9499204" cy="461665"/>
          </a:xfrm>
          <a:prstGeom prst="rect">
            <a:avLst/>
          </a:prstGeom>
        </p:spPr>
        <p:txBody>
          <a:bodyPr wrap="none">
            <a:spAutoFit/>
          </a:bodyPr>
          <a:lstStyle/>
          <a:p>
            <a:r>
              <a:rPr lang="ja-JP" altLang="en-US" sz="2400" b="1" dirty="0">
                <a:latin typeface="Meiryo UI" panose="020B0604030504040204" pitchFamily="50" charset="-128"/>
                <a:ea typeface="Meiryo UI" panose="020B0604030504040204" pitchFamily="50" charset="-128"/>
                <a:cs typeface="Meiryo UI" panose="020B0604030504040204" pitchFamily="50" charset="-128"/>
              </a:rPr>
              <a:t>すでに</a:t>
            </a:r>
            <a:r>
              <a:rPr lang="en-US" altLang="ja-JP" sz="2400" b="1" dirty="0">
                <a:latin typeface="Meiryo UI" panose="020B0604030504040204" pitchFamily="50" charset="-128"/>
                <a:ea typeface="Meiryo UI" panose="020B0604030504040204" pitchFamily="50" charset="-128"/>
                <a:cs typeface="Meiryo UI" panose="020B0604030504040204" pitchFamily="50" charset="-128"/>
              </a:rPr>
              <a:t>SBT Net-Zero</a:t>
            </a:r>
            <a:r>
              <a:rPr lang="ja-JP" altLang="en-US" sz="2400" b="1" dirty="0">
                <a:latin typeface="Meiryo UI" panose="020B0604030504040204" pitchFamily="50" charset="-128"/>
                <a:ea typeface="Meiryo UI" panose="020B0604030504040204" pitchFamily="50" charset="-128"/>
                <a:cs typeface="Meiryo UI" panose="020B0604030504040204" pitchFamily="50" charset="-128"/>
              </a:rPr>
              <a:t>の認定を受けている企業</a:t>
            </a:r>
            <a:r>
              <a:rPr lang="en-US" altLang="ja-JP" sz="2400" b="1" dirty="0">
                <a:latin typeface="Meiryo UI" panose="020B0604030504040204" pitchFamily="50" charset="-128"/>
                <a:ea typeface="Meiryo UI" panose="020B0604030504040204" pitchFamily="50" charset="-128"/>
                <a:cs typeface="Meiryo UI" panose="020B0604030504040204" pitchFamily="50" charset="-128"/>
              </a:rPr>
              <a:t>720</a:t>
            </a:r>
            <a:r>
              <a:rPr lang="ja-JP" altLang="en-US" sz="2400" b="1" dirty="0">
                <a:latin typeface="Meiryo UI" panose="020B0604030504040204" pitchFamily="50" charset="-128"/>
                <a:ea typeface="Meiryo UI" panose="020B0604030504040204" pitchFamily="50" charset="-128"/>
                <a:cs typeface="Meiryo UI" panose="020B0604030504040204" pitchFamily="50" charset="-128"/>
              </a:rPr>
              <a:t>社の一覧（</a:t>
            </a:r>
            <a:r>
              <a:rPr lang="en-US" altLang="ja-JP" sz="2400" b="1" dirty="0">
                <a:latin typeface="Meiryo UI" panose="020B0604030504040204" pitchFamily="50" charset="-128"/>
                <a:ea typeface="Meiryo UI" panose="020B0604030504040204" pitchFamily="50" charset="-128"/>
                <a:cs typeface="Meiryo UI" panose="020B0604030504040204" pitchFamily="50" charset="-128"/>
              </a:rPr>
              <a:t>6/10</a:t>
            </a:r>
            <a:r>
              <a:rPr lang="ja-JP" altLang="en-US" sz="2400" b="1" dirty="0">
                <a:latin typeface="Meiryo UI" panose="020B0604030504040204" pitchFamily="50" charset="-128"/>
                <a:ea typeface="Meiryo UI" panose="020B0604030504040204" pitchFamily="50" charset="-128"/>
                <a:cs typeface="Meiryo UI" panose="020B0604030504040204" pitchFamily="50" charset="-128"/>
              </a:rPr>
              <a:t>）</a:t>
            </a:r>
            <a:endParaRPr lang="ja-JP" altLang="en-US" sz="2400" b="1" dirty="0"/>
          </a:p>
        </p:txBody>
      </p:sp>
      <p:sp>
        <p:nvSpPr>
          <p:cNvPr id="19" name="正方形/長方形 18">
            <a:extLst>
              <a:ext uri="{FF2B5EF4-FFF2-40B4-BE49-F238E27FC236}">
                <a16:creationId xmlns:a16="http://schemas.microsoft.com/office/drawing/2014/main" id="{02B70A08-F118-9FBC-7679-F06A36A33B59}"/>
              </a:ext>
            </a:extLst>
          </p:cNvPr>
          <p:cNvSpPr>
            <a:spLocks noChangeArrowheads="1"/>
          </p:cNvSpPr>
          <p:nvPr/>
        </p:nvSpPr>
        <p:spPr bwMode="auto">
          <a:xfrm>
            <a:off x="3094051" y="2149831"/>
            <a:ext cx="7523514" cy="50475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Byggmax</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Dunelm Group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Etsy,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Hauser &amp; Wirth</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Howdens Joinery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J</a:t>
            </a:r>
            <a:r>
              <a:rPr lang="ja-JP" altLang="en-US" sz="1400"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．フロント リテイリング</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John Lewis Partnership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Kid ASA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丸井グループ</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MEC Mountain Equipment Company</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Pets at Home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Recreational Equipment,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REMA 1000 NORGE 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River Island Clothing Co.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Salling</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 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Starboard,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Airush</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&amp; SOMWR</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The Royal Mint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The Very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THG PLC</a:t>
            </a:r>
          </a:p>
          <a:p>
            <a:pPr eaLnBrk="1" hangingPunct="1">
              <a:defRPr/>
            </a:pP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Acturis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Alfa Financial Software Holdings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Alten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アスエネ</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Auction Technology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Auto Trader Group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AVEVA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Bloomberg LP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b="1" dirty="0" err="1">
                <a:solidFill>
                  <a:srgbClr val="FF0000"/>
                </a:solidFill>
                <a:latin typeface="Meiryo UI" panose="020B0604030504040204" pitchFamily="50" charset="-128"/>
                <a:ea typeface="Meiryo UI" panose="020B0604030504040204" pitchFamily="50" charset="-128"/>
                <a:cs typeface="Meiryo UI" panose="020B0604030504040204" pitchFamily="50" charset="-128"/>
              </a:rPr>
              <a:t>booost</a:t>
            </a:r>
            <a:r>
              <a:rPr lang="en-US" altLang="ja-JP" sz="1400"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 technologies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Cabify</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Capgemini SE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carwow</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Cognizant Technology Solutions Corporation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Collaboration Betters The World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Computacenter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Datatec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Earnix</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Earthly</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b="1" dirty="0" err="1">
                <a:solidFill>
                  <a:srgbClr val="FF0000"/>
                </a:solidFill>
                <a:latin typeface="Meiryo UI" panose="020B0604030504040204" pitchFamily="50" charset="-128"/>
                <a:ea typeface="Meiryo UI" panose="020B0604030504040204" pitchFamily="50" charset="-128"/>
                <a:cs typeface="Meiryo UI" panose="020B0604030504040204" pitchFamily="50" charset="-128"/>
              </a:rPr>
              <a:t>eftax</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Ekimetrics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FLOTILLA GROUP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富士通</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Futureproof</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Genexis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GoTo</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Hemnet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HubSpot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Innov</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and co social consulting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Intuit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Jaggaer LLC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Kaluza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MedPro</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Systems LLC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Mentimeter</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AB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publ</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Mercator IT Solutions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Nexi</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SpA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NTT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Nutritics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o9 Solutions,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Office Management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Opencast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OpenX Technologies Inc. (and its operating affiliates)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Pantas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Software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Sdn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Bhd.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pintarus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Resonate Group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Rightmove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SAS Institute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Scott Logic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senken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Shanghai Listen Consulting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SITA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Softcat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Sopra Steria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Sylvera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TeamViewer SE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Thrust Carbon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TIS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Trainline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Uber Technologies,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ウフル</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Valtech</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Wipro</a:t>
            </a:r>
          </a:p>
          <a:p>
            <a:pPr eaLnBrk="1" hangingPunct="1">
              <a:defRPr/>
            </a:pP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Belron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CONCEPT IMPRINT PRIVATE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Formosa Climate Smart Service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TLT LLP</a:t>
            </a:r>
          </a:p>
          <a:p>
            <a:pPr eaLnBrk="1" hangingPunct="1">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正方形/長方形 19">
            <a:extLst>
              <a:ext uri="{FF2B5EF4-FFF2-40B4-BE49-F238E27FC236}">
                <a16:creationId xmlns:a16="http://schemas.microsoft.com/office/drawing/2014/main" id="{7B5DC3CB-5F31-9E15-1459-81E4882FFF4E}"/>
              </a:ext>
            </a:extLst>
          </p:cNvPr>
          <p:cNvSpPr>
            <a:spLocks noChangeArrowheads="1"/>
          </p:cNvSpPr>
          <p:nvPr/>
        </p:nvSpPr>
        <p:spPr bwMode="auto">
          <a:xfrm>
            <a:off x="216603" y="2149831"/>
            <a:ext cx="3036788" cy="46935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algn="r" eaLnBrk="1" hangingPunct="1">
              <a:lnSpc>
                <a:spcPct val="100000"/>
              </a:lnSpc>
              <a:spcAft>
                <a:spcPct val="0"/>
              </a:spcAft>
              <a:defRPr/>
            </a:pP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小売：</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ソフトウェア：</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特殊消費者サービス：</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テキスト ボックス 13">
            <a:extLst>
              <a:ext uri="{FF2B5EF4-FFF2-40B4-BE49-F238E27FC236}">
                <a16:creationId xmlns:a16="http://schemas.microsoft.com/office/drawing/2014/main" id="{E997DCAF-C263-B10E-A04B-D4381675D85D}"/>
              </a:ext>
            </a:extLst>
          </p:cNvPr>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Tree>
    <p:extLst>
      <p:ext uri="{BB962C8B-B14F-4D97-AF65-F5344CB8AC3E}">
        <p14:creationId xmlns:p14="http://schemas.microsoft.com/office/powerpoint/2010/main" val="124889372"/>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F306389-1BF2-BD8C-98B4-6C3966CD1E07}"/>
            </a:ext>
          </a:extLst>
        </p:cNvPr>
        <p:cNvGrpSpPr/>
        <p:nvPr/>
      </p:nvGrpSpPr>
      <p:grpSpPr>
        <a:xfrm>
          <a:off x="0" y="0"/>
          <a:ext cx="0" cy="0"/>
          <a:chOff x="0" y="0"/>
          <a:chExt cx="0" cy="0"/>
        </a:xfrm>
      </p:grpSpPr>
      <p:sp>
        <p:nvSpPr>
          <p:cNvPr id="2" name="タイトル 1">
            <a:extLst>
              <a:ext uri="{FF2B5EF4-FFF2-40B4-BE49-F238E27FC236}">
                <a16:creationId xmlns:a16="http://schemas.microsoft.com/office/drawing/2014/main" id="{3C5804EE-99BE-8A50-A05D-B1C7846D3205}"/>
              </a:ext>
            </a:extLst>
          </p:cNvPr>
          <p:cNvSpPr>
            <a:spLocks noGrp="1"/>
          </p:cNvSpPr>
          <p:nvPr>
            <p:ph type="title"/>
          </p:nvPr>
        </p:nvSpPr>
        <p:spPr/>
        <p:txBody>
          <a:bodyPr/>
          <a:lstStyle/>
          <a:p>
            <a:r>
              <a:rPr lang="en-US" altLang="ja-JP" dirty="0"/>
              <a:t>SBT Net-Zero</a:t>
            </a:r>
            <a:r>
              <a:rPr lang="ja-JP" altLang="en-US" dirty="0"/>
              <a:t>認定取得済の企業（</a:t>
            </a:r>
            <a:r>
              <a:rPr lang="en-US" altLang="ja-JP" dirty="0"/>
              <a:t>7/10</a:t>
            </a:r>
            <a:r>
              <a:rPr lang="ja-JP" altLang="en-US" dirty="0"/>
              <a:t>） </a:t>
            </a:r>
            <a:endParaRPr kumimoji="1" lang="ja-JP" altLang="en-US" dirty="0"/>
          </a:p>
        </p:txBody>
      </p:sp>
      <p:sp>
        <p:nvSpPr>
          <p:cNvPr id="3" name="コンテンツ プレースホルダー 2">
            <a:extLst>
              <a:ext uri="{FF2B5EF4-FFF2-40B4-BE49-F238E27FC236}">
                <a16:creationId xmlns:a16="http://schemas.microsoft.com/office/drawing/2014/main" id="{D4503921-24B5-43A7-EE00-3EBFC62CED04}"/>
              </a:ext>
            </a:extLst>
          </p:cNvPr>
          <p:cNvSpPr>
            <a:spLocks noGrp="1"/>
          </p:cNvSpPr>
          <p:nvPr>
            <p:ph sz="quarter" idx="12"/>
          </p:nvPr>
        </p:nvSpPr>
        <p:spPr>
          <a:xfrm>
            <a:off x="161925" y="1110920"/>
            <a:ext cx="10367963" cy="604163"/>
          </a:xfrm>
        </p:spPr>
        <p:txBody>
          <a:bodyPr/>
          <a:lstStyle/>
          <a:p>
            <a:r>
              <a:rPr lang="en-US" altLang="ja-JP" dirty="0"/>
              <a:t>SBT Net-Zero</a:t>
            </a:r>
            <a:r>
              <a:rPr lang="ja-JP" altLang="en-US" dirty="0"/>
              <a:t>認定取得済の企業は世界で</a:t>
            </a:r>
            <a:r>
              <a:rPr lang="en-US" altLang="ja-JP" dirty="0"/>
              <a:t>720</a:t>
            </a:r>
            <a:r>
              <a:rPr lang="ja-JP" altLang="en-US" dirty="0"/>
              <a:t>社（うち日本企業は</a:t>
            </a:r>
            <a:r>
              <a:rPr lang="en-US" altLang="ja-JP" dirty="0"/>
              <a:t>30</a:t>
            </a:r>
            <a:r>
              <a:rPr lang="ja-JP" altLang="en-US" dirty="0"/>
              <a:t>社）</a:t>
            </a:r>
            <a:endParaRPr lang="en-US" altLang="ja-JP" dirty="0"/>
          </a:p>
        </p:txBody>
      </p:sp>
      <p:sp>
        <p:nvSpPr>
          <p:cNvPr id="17" name="テキスト ボックス 16">
            <a:extLst>
              <a:ext uri="{FF2B5EF4-FFF2-40B4-BE49-F238E27FC236}">
                <a16:creationId xmlns:a16="http://schemas.microsoft.com/office/drawing/2014/main" id="{E6B3E792-5CD8-B344-B541-291BB18370AC}"/>
              </a:ext>
            </a:extLst>
          </p:cNvPr>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正方形/長方形 11">
            <a:extLst>
              <a:ext uri="{FF2B5EF4-FFF2-40B4-BE49-F238E27FC236}">
                <a16:creationId xmlns:a16="http://schemas.microsoft.com/office/drawing/2014/main" id="{3181794C-3BB6-DD18-D830-8C9C58AA0271}"/>
              </a:ext>
            </a:extLst>
          </p:cNvPr>
          <p:cNvSpPr/>
          <p:nvPr/>
        </p:nvSpPr>
        <p:spPr>
          <a:xfrm>
            <a:off x="161925" y="1760419"/>
            <a:ext cx="9499204" cy="461665"/>
          </a:xfrm>
          <a:prstGeom prst="rect">
            <a:avLst/>
          </a:prstGeom>
        </p:spPr>
        <p:txBody>
          <a:bodyPr wrap="none">
            <a:spAutoFit/>
          </a:bodyPr>
          <a:lstStyle/>
          <a:p>
            <a:r>
              <a:rPr lang="ja-JP" altLang="en-US" sz="2400" b="1" dirty="0">
                <a:latin typeface="Meiryo UI" panose="020B0604030504040204" pitchFamily="50" charset="-128"/>
                <a:ea typeface="Meiryo UI" panose="020B0604030504040204" pitchFamily="50" charset="-128"/>
                <a:cs typeface="Meiryo UI" panose="020B0604030504040204" pitchFamily="50" charset="-128"/>
              </a:rPr>
              <a:t>すでに</a:t>
            </a:r>
            <a:r>
              <a:rPr lang="en-US" altLang="ja-JP" sz="2400" b="1" dirty="0">
                <a:latin typeface="Meiryo UI" panose="020B0604030504040204" pitchFamily="50" charset="-128"/>
                <a:ea typeface="Meiryo UI" panose="020B0604030504040204" pitchFamily="50" charset="-128"/>
                <a:cs typeface="Meiryo UI" panose="020B0604030504040204" pitchFamily="50" charset="-128"/>
              </a:rPr>
              <a:t>SBT Net-Zero</a:t>
            </a:r>
            <a:r>
              <a:rPr lang="ja-JP" altLang="en-US" sz="2400" b="1" dirty="0">
                <a:latin typeface="Meiryo UI" panose="020B0604030504040204" pitchFamily="50" charset="-128"/>
                <a:ea typeface="Meiryo UI" panose="020B0604030504040204" pitchFamily="50" charset="-128"/>
                <a:cs typeface="Meiryo UI" panose="020B0604030504040204" pitchFamily="50" charset="-128"/>
              </a:rPr>
              <a:t>の認定を受けている企業</a:t>
            </a:r>
            <a:r>
              <a:rPr lang="en-US" altLang="ja-JP" sz="2400" b="1" dirty="0">
                <a:latin typeface="Meiryo UI" panose="020B0604030504040204" pitchFamily="50" charset="-128"/>
                <a:ea typeface="Meiryo UI" panose="020B0604030504040204" pitchFamily="50" charset="-128"/>
                <a:cs typeface="Meiryo UI" panose="020B0604030504040204" pitchFamily="50" charset="-128"/>
              </a:rPr>
              <a:t>720</a:t>
            </a:r>
            <a:r>
              <a:rPr lang="ja-JP" altLang="en-US" sz="2400" b="1" dirty="0">
                <a:latin typeface="Meiryo UI" panose="020B0604030504040204" pitchFamily="50" charset="-128"/>
                <a:ea typeface="Meiryo UI" panose="020B0604030504040204" pitchFamily="50" charset="-128"/>
                <a:cs typeface="Meiryo UI" panose="020B0604030504040204" pitchFamily="50" charset="-128"/>
              </a:rPr>
              <a:t>社の一覧（</a:t>
            </a:r>
            <a:r>
              <a:rPr lang="en-US" altLang="ja-JP" sz="2400" b="1" dirty="0">
                <a:latin typeface="Meiryo UI" panose="020B0604030504040204" pitchFamily="50" charset="-128"/>
                <a:ea typeface="Meiryo UI" panose="020B0604030504040204" pitchFamily="50" charset="-128"/>
                <a:cs typeface="Meiryo UI" panose="020B0604030504040204" pitchFamily="50" charset="-128"/>
              </a:rPr>
              <a:t>7/10</a:t>
            </a:r>
            <a:r>
              <a:rPr lang="ja-JP" altLang="en-US" sz="2400" b="1" dirty="0">
                <a:latin typeface="Meiryo UI" panose="020B0604030504040204" pitchFamily="50" charset="-128"/>
                <a:ea typeface="Meiryo UI" panose="020B0604030504040204" pitchFamily="50" charset="-128"/>
                <a:cs typeface="Meiryo UI" panose="020B0604030504040204" pitchFamily="50" charset="-128"/>
              </a:rPr>
              <a:t>）</a:t>
            </a:r>
            <a:endParaRPr lang="ja-JP" altLang="en-US" sz="2400" b="1" dirty="0"/>
          </a:p>
        </p:txBody>
      </p:sp>
      <p:sp>
        <p:nvSpPr>
          <p:cNvPr id="19" name="正方形/長方形 18">
            <a:extLst>
              <a:ext uri="{FF2B5EF4-FFF2-40B4-BE49-F238E27FC236}">
                <a16:creationId xmlns:a16="http://schemas.microsoft.com/office/drawing/2014/main" id="{BBC5CD73-3BA2-8FB2-FD36-30DEFAF13BD8}"/>
              </a:ext>
            </a:extLst>
          </p:cNvPr>
          <p:cNvSpPr>
            <a:spLocks noChangeArrowheads="1"/>
          </p:cNvSpPr>
          <p:nvPr/>
        </p:nvSpPr>
        <p:spPr bwMode="auto">
          <a:xfrm>
            <a:off x="3094051" y="2149831"/>
            <a:ext cx="7523514" cy="5262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ASM Technologies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Bates IT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Cisco Systems,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Delta Electronics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 Ink Holdings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Ericsson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FairPhone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B.V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HERE Technologies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Hewlett Packard Enterprise Company</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Innopia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Technologies,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INTEGRA Biosciences Holding AG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Inventec</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(Chongqing) Corporation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Jigsaw Systems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Landis+Gyr</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 AG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Lenovo Group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Logitech International</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Mettler-Toledo International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MINDSNOB CONSULTING PRIVATE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RN2 TECHNOLOGIES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Spectrum Technologies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Splice Group Europe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Thermoplan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Westcon International</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Zhuhai Pilot Technology Co., Ltd.</a:t>
            </a:r>
          </a:p>
          <a:p>
            <a:pPr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Philip Morris International</a:t>
            </a:r>
          </a:p>
          <a:p>
            <a:pPr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Hankook Tire &amp; Technology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Ralf Bohle GmbH | SCHWALBE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The Goodyear Tire &amp; Rubber Company</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Vaculug</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Ltd</a:t>
            </a:r>
          </a:p>
          <a:p>
            <a:pPr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A/S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Vestfrost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Beautycounter</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Beiersdorf AG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Bollé</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Brands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Canyon Bicycles GmbH</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Colgate Palmolive Company</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Contract Candles &amp; Diffusers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Electrolux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Fater</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S.p.A.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FIRMENICH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Flair Rugs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Hasbro,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Haworth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Jay-Be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L‘OCCITANE INTERNATIONAL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Naked Sprout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Norcros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ナンバースリー</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O’right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Oxwash</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Ritual</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資生堂</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ソニーグループ</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SproutWorld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Thule Group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Zound</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Industries International AB</a:t>
            </a:r>
          </a:p>
          <a:p>
            <a:pPr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Biofuel Express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CEZ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Cloudberry Clean Energy ASA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EDP -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Energias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de Portugal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Elenia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Oy and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Elenia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Verkko</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Oyj</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Encavis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Enel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SpA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ERG spa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Grenergy</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Renovables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Iberdrola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MVV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Energie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 V.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Eneco</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Red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Electrica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de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España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(Grupo Red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Eléctrica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redeia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ReNew</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Energy Global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RES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Scatec ASA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SOLARIA ENERGIA Y MEDIO AMBIENTE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Gallisch-Appenzellische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Kraftwerke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Vattenfall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Ørsted</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正方形/長方形 19">
            <a:extLst>
              <a:ext uri="{FF2B5EF4-FFF2-40B4-BE49-F238E27FC236}">
                <a16:creationId xmlns:a16="http://schemas.microsoft.com/office/drawing/2014/main" id="{B9162C9B-8846-ED62-1CA0-94CA866390E7}"/>
              </a:ext>
            </a:extLst>
          </p:cNvPr>
          <p:cNvSpPr>
            <a:spLocks noChangeArrowheads="1"/>
          </p:cNvSpPr>
          <p:nvPr/>
        </p:nvSpPr>
        <p:spPr bwMode="auto">
          <a:xfrm>
            <a:off x="216603" y="2149831"/>
            <a:ext cx="3036788" cy="3970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algn="r" eaLnBrk="1" hangingPunct="1">
              <a:spcAft>
                <a:spcPct val="0"/>
              </a:spcAft>
              <a:defRPr/>
            </a:pP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ハードウェア・機器：</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タバコ：</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タイヤ：</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耐久消費財・雑貨（家庭・個人用）：</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電気事業者・</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IPP</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・エネルギー商社：</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テキスト ボックス 13">
            <a:extLst>
              <a:ext uri="{FF2B5EF4-FFF2-40B4-BE49-F238E27FC236}">
                <a16:creationId xmlns:a16="http://schemas.microsoft.com/office/drawing/2014/main" id="{51F7714E-213F-68F0-7CF3-E2A25427D1C6}"/>
              </a:ext>
            </a:extLst>
          </p:cNvPr>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9" name="正方形/長方形 8">
            <a:extLst>
              <a:ext uri="{FF2B5EF4-FFF2-40B4-BE49-F238E27FC236}">
                <a16:creationId xmlns:a16="http://schemas.microsoft.com/office/drawing/2014/main" id="{DCC17965-A0B2-7BDB-7745-8A5024274E6D}"/>
              </a:ext>
            </a:extLst>
          </p:cNvPr>
          <p:cNvSpPr/>
          <p:nvPr/>
        </p:nvSpPr>
        <p:spPr>
          <a:xfrm>
            <a:off x="216603" y="6070471"/>
            <a:ext cx="3001699" cy="246221"/>
          </a:xfrm>
          <a:prstGeom prst="rect">
            <a:avLst/>
          </a:prstGeom>
        </p:spPr>
        <p:txBody>
          <a:bodyPr wrap="square">
            <a:spAutoFit/>
          </a:bodyPr>
          <a:lstStyle/>
          <a:p>
            <a:pPr algn="r"/>
            <a:r>
              <a:rPr lang="ja-JP" altLang="en-US" sz="1000" dirty="0">
                <a:latin typeface="Meiryo UI" panose="020B0604030504040204" pitchFamily="50" charset="-128"/>
                <a:ea typeface="Meiryo UI" panose="020B0604030504040204" pitchFamily="50" charset="-128"/>
                <a:cs typeface="Meiryo UI" panose="020B0604030504040204" pitchFamily="50" charset="-128"/>
              </a:rPr>
              <a:t>（化石燃料、代替エネルギー、原子力エネルギー含）</a:t>
            </a:r>
            <a:endParaRPr lang="ja-JP" altLang="en-US" sz="1000" dirty="0"/>
          </a:p>
        </p:txBody>
      </p:sp>
    </p:spTree>
    <p:extLst>
      <p:ext uri="{BB962C8B-B14F-4D97-AF65-F5344CB8AC3E}">
        <p14:creationId xmlns:p14="http://schemas.microsoft.com/office/powerpoint/2010/main" val="3445557680"/>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 Net-Zero</a:t>
            </a:r>
            <a:r>
              <a:rPr lang="ja-JP" altLang="en-US" dirty="0"/>
              <a:t>認定取得済の企業（</a:t>
            </a:r>
            <a:r>
              <a:rPr lang="en-US" altLang="ja-JP" dirty="0"/>
              <a:t>8/10</a:t>
            </a:r>
            <a:r>
              <a:rPr lang="ja-JP" altLang="en-US" dirty="0"/>
              <a:t>） </a:t>
            </a:r>
            <a:endParaRPr kumimoji="1" lang="ja-JP" altLang="en-US" dirty="0"/>
          </a:p>
        </p:txBody>
      </p:sp>
      <p:sp>
        <p:nvSpPr>
          <p:cNvPr id="3" name="コンテンツ プレースホルダー 2"/>
          <p:cNvSpPr>
            <a:spLocks noGrp="1"/>
          </p:cNvSpPr>
          <p:nvPr>
            <p:ph sz="quarter" idx="12"/>
          </p:nvPr>
        </p:nvSpPr>
        <p:spPr>
          <a:xfrm>
            <a:off x="161925" y="1110920"/>
            <a:ext cx="10367963" cy="604163"/>
          </a:xfrm>
        </p:spPr>
        <p:txBody>
          <a:bodyPr/>
          <a:lstStyle/>
          <a:p>
            <a:r>
              <a:rPr lang="en-US" altLang="ja-JP" dirty="0"/>
              <a:t>SBT Net-Zero</a:t>
            </a:r>
            <a:r>
              <a:rPr lang="ja-JP" altLang="en-US" dirty="0"/>
              <a:t>認定取得済の企業は世界で</a:t>
            </a:r>
            <a:r>
              <a:rPr lang="en-US" altLang="ja-JP" dirty="0"/>
              <a:t>720</a:t>
            </a:r>
            <a:r>
              <a:rPr lang="ja-JP" altLang="en-US" dirty="0"/>
              <a:t>社（うち日本企業は</a:t>
            </a:r>
            <a:r>
              <a:rPr lang="en-US" altLang="ja-JP" dirty="0"/>
              <a:t>30</a:t>
            </a:r>
            <a:r>
              <a:rPr lang="ja-JP" altLang="en-US" dirty="0"/>
              <a:t>社）</a:t>
            </a:r>
            <a:endParaRPr lang="en-US" altLang="ja-JP" dirty="0"/>
          </a:p>
        </p:txBody>
      </p:sp>
      <p:sp>
        <p:nvSpPr>
          <p:cNvPr id="17" name="テキスト ボックス 16"/>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正方形/長方形 11"/>
          <p:cNvSpPr/>
          <p:nvPr/>
        </p:nvSpPr>
        <p:spPr>
          <a:xfrm>
            <a:off x="161925" y="1760419"/>
            <a:ext cx="9494843" cy="461665"/>
          </a:xfrm>
          <a:prstGeom prst="rect">
            <a:avLst/>
          </a:prstGeom>
        </p:spPr>
        <p:txBody>
          <a:bodyPr wrap="none">
            <a:spAutoFit/>
          </a:bodyPr>
          <a:lstStyle/>
          <a:p>
            <a:r>
              <a:rPr lang="ja-JP" altLang="en-US" sz="2400" b="1" dirty="0">
                <a:latin typeface="Meiryo UI" panose="020B0604030504040204" pitchFamily="50" charset="-128"/>
                <a:ea typeface="Meiryo UI" panose="020B0604030504040204" pitchFamily="50" charset="-128"/>
                <a:cs typeface="Meiryo UI" panose="020B0604030504040204" pitchFamily="50" charset="-128"/>
              </a:rPr>
              <a:t>すでに</a:t>
            </a:r>
            <a:r>
              <a:rPr lang="en-US" altLang="ja-JP" sz="2400" b="1" dirty="0">
                <a:latin typeface="Meiryo UI" panose="020B0604030504040204" pitchFamily="50" charset="-128"/>
                <a:ea typeface="Meiryo UI" panose="020B0604030504040204" pitchFamily="50" charset="-128"/>
                <a:cs typeface="Meiryo UI" panose="020B0604030504040204" pitchFamily="50" charset="-128"/>
              </a:rPr>
              <a:t>SBT Net-Zero</a:t>
            </a:r>
            <a:r>
              <a:rPr lang="ja-JP" altLang="en-US" sz="2400" b="1" dirty="0">
                <a:latin typeface="Meiryo UI" panose="020B0604030504040204" pitchFamily="50" charset="-128"/>
                <a:ea typeface="Meiryo UI" panose="020B0604030504040204" pitchFamily="50" charset="-128"/>
                <a:cs typeface="Meiryo UI" panose="020B0604030504040204" pitchFamily="50" charset="-128"/>
              </a:rPr>
              <a:t>の認定を受けている企業</a:t>
            </a:r>
            <a:r>
              <a:rPr lang="en-US" altLang="ja-JP" sz="2400" b="1" dirty="0">
                <a:latin typeface="Meiryo UI" panose="020B0604030504040204" pitchFamily="50" charset="-128"/>
                <a:ea typeface="Meiryo UI" panose="020B0604030504040204" pitchFamily="50" charset="-128"/>
                <a:cs typeface="Meiryo UI" panose="020B0604030504040204" pitchFamily="50" charset="-128"/>
              </a:rPr>
              <a:t>720</a:t>
            </a:r>
            <a:r>
              <a:rPr lang="ja-JP" altLang="en-US" sz="2400" b="1" dirty="0">
                <a:latin typeface="Meiryo UI" panose="020B0604030504040204" pitchFamily="50" charset="-128"/>
                <a:ea typeface="Meiryo UI" panose="020B0604030504040204" pitchFamily="50" charset="-128"/>
                <a:cs typeface="Meiryo UI" panose="020B0604030504040204" pitchFamily="50" charset="-128"/>
              </a:rPr>
              <a:t>社の一覧（</a:t>
            </a:r>
            <a:r>
              <a:rPr lang="en-US" altLang="ja-JP" sz="2400" b="1" dirty="0">
                <a:latin typeface="Meiryo UI" panose="020B0604030504040204" pitchFamily="50" charset="-128"/>
                <a:ea typeface="Meiryo UI" panose="020B0604030504040204" pitchFamily="50" charset="-128"/>
                <a:cs typeface="Meiryo UI" panose="020B0604030504040204" pitchFamily="50" charset="-128"/>
              </a:rPr>
              <a:t>8/10</a:t>
            </a:r>
            <a:r>
              <a:rPr lang="ja-JP" altLang="en-US" sz="2400" b="1" dirty="0">
                <a:latin typeface="Meiryo UI" panose="020B0604030504040204" pitchFamily="50" charset="-128"/>
                <a:ea typeface="Meiryo UI" panose="020B0604030504040204" pitchFamily="50" charset="-128"/>
                <a:cs typeface="Meiryo UI" panose="020B0604030504040204" pitchFamily="50" charset="-128"/>
              </a:rPr>
              <a:t>）</a:t>
            </a:r>
            <a:endParaRPr lang="ja-JP" altLang="en-US" sz="2400" b="1" dirty="0"/>
          </a:p>
        </p:txBody>
      </p:sp>
      <p:sp>
        <p:nvSpPr>
          <p:cNvPr id="19" name="正方形/長方形 18"/>
          <p:cNvSpPr>
            <a:spLocks noChangeArrowheads="1"/>
          </p:cNvSpPr>
          <p:nvPr/>
        </p:nvSpPr>
        <p:spPr bwMode="auto">
          <a:xfrm>
            <a:off x="3094051" y="2149831"/>
            <a:ext cx="7523514" cy="50475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Alpha Trains (Luxembourg) Holdings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S.à</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r.l</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DSB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Ferrovie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dello</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Stato</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Italiane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SpA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Railpool</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West Coast Partnership</a:t>
            </a:r>
          </a:p>
          <a:p>
            <a:pPr eaLnBrk="1" hangingPunct="1">
              <a:defRPr/>
            </a:pP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Demant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Echosens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Ypsomed</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AG</a:t>
            </a:r>
          </a:p>
          <a:p>
            <a:pPr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AT&amp;F GLOBAL</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City Digital Limited (cdl)</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Clays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Clearview Communications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Coor</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Service Management Holding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Datagraphic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Denmaur</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Independent Papers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Diploma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Godsinlösen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Nordic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Hobbs the Printers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HOLMRIS B8 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INTERFER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Edelstahl</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Handelsgesellschaft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mbH</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Kid-A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Loxam</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Mail Solutions UK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MCC Label</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Paragon Transaction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Protinus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IT B.V.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Pureprint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Red-Inc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SK Networks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Speedy Hire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Steffco</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Limited t/a Resource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The Furniture Practice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Tipografic</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TRAC International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Vonmählen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Vp</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plc</a:t>
            </a:r>
          </a:p>
          <a:p>
            <a:pPr eaLnBrk="1" hangingPunct="1">
              <a:defRPr/>
            </a:pP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Gränges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Hindustan Zinc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Höganäs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HOSEA PRECISION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JKE PRECISION INDUSTRY CO.,LTD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Klöckner</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&amp; Co</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SERC Industrial</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WENZHOU KAICHENG MACHINERY CO.,LTD</a:t>
            </a:r>
          </a:p>
          <a:p>
            <a:pPr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ALMIRALL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AstraZeneca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Biogen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Consilient Health</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Expanscience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GSK</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Illumina,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IQVIA Holdings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Navamedic</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Optimum Patient Care Global</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Pharma Mar</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QIAGEN N.V.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Red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Glead</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Discovery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SANOFI</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Stratech</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Scientific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Tecan Group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Thermo</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Fisher Scientific Inc.</a:t>
            </a:r>
          </a:p>
          <a:p>
            <a:pPr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Anderson and DuBose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Armada Supply Chain Solutions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AutoCorp</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Earp Distribution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Edgescope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LeasePlan Corporation N.V.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Lime (Neutron Holdings dba Lime)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Mile Hi Foods Co.</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Ryde Technology 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STERNE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Topspeed</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Couriers Limited</a:t>
            </a:r>
          </a:p>
          <a:p>
            <a:pPr eaLnBrk="1" hangingPunct="1">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正方形/長方形 19"/>
          <p:cNvSpPr>
            <a:spLocks noChangeArrowheads="1"/>
          </p:cNvSpPr>
          <p:nvPr/>
        </p:nvSpPr>
        <p:spPr bwMode="auto">
          <a:xfrm>
            <a:off x="216603" y="2149831"/>
            <a:ext cx="3036788" cy="4832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algn="r" eaLnBrk="1" hangingPunct="1">
              <a:spcAft>
                <a:spcPct val="0"/>
              </a:spcAft>
              <a:defRPr/>
            </a:pPr>
            <a:r>
              <a:rPr lang="zh-TW"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陸上輸送（鉄道輸送）：</a:t>
            </a:r>
            <a:endParaRPr lang="en-US" altLang="zh-TW"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zh-TW"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医療提供者・医療サービス・医療技術</a:t>
            </a:r>
            <a:r>
              <a:rPr lang="ja-JP" altLang="en-US" sz="12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商社・卸業者・商業サービス・商用品：</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鉱業（鉄・アルミ・その他金属）：</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医薬品・バイオテクノロジー・生命：</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陸上輸送（トラック輸送）：</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テキスト ボックス 13"/>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Tree>
    <p:extLst>
      <p:ext uri="{BB962C8B-B14F-4D97-AF65-F5344CB8AC3E}">
        <p14:creationId xmlns:p14="http://schemas.microsoft.com/office/powerpoint/2010/main" val="56746529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a:extLst>
              <a:ext uri="{FF2B5EF4-FFF2-40B4-BE49-F238E27FC236}">
                <a16:creationId xmlns:a16="http://schemas.microsoft.com/office/drawing/2014/main" id="{2256D878-94FE-4650-A715-20ADCF7A3758}"/>
              </a:ext>
            </a:extLst>
          </p:cNvPr>
          <p:cNvSpPr/>
          <p:nvPr/>
        </p:nvSpPr>
        <p:spPr bwMode="white">
          <a:xfrm>
            <a:off x="177800" y="284266"/>
            <a:ext cx="9286481" cy="648000"/>
          </a:xfrm>
          <a:prstGeom prst="rect">
            <a:avLst/>
          </a:prstGeom>
          <a:noFill/>
        </p:spPr>
        <p:txBody>
          <a:bodyPr lIns="252000" tIns="36000" rIns="0" bIns="0" anchor="ctr" anchorCtr="0"/>
          <a:lstStyle/>
          <a:p>
            <a:pPr lvl="0" defTabSz="1007943">
              <a:lnSpc>
                <a:spcPct val="90000"/>
              </a:lnSpc>
              <a:spcBef>
                <a:spcPct val="0"/>
              </a:spcBef>
              <a:buNone/>
            </a:pPr>
            <a:r>
              <a:rPr lang="ja-JP" altLang="en-US" sz="2800" b="1" dirty="0">
                <a:solidFill>
                  <a:schemeClr val="bg1"/>
                </a:solidFill>
                <a:latin typeface="Meiryo UI" panose="020B0604030504040204" pitchFamily="50" charset="-128"/>
                <a:ea typeface="Meiryo UI" panose="020B0604030504040204" pitchFamily="50" charset="-128"/>
                <a:cs typeface="+mj-cs"/>
              </a:rPr>
              <a:t>目次</a:t>
            </a:r>
          </a:p>
        </p:txBody>
      </p:sp>
      <p:sp>
        <p:nvSpPr>
          <p:cNvPr id="4" name="コンテンツ プレースホルダー 2">
            <a:extLst>
              <a:ext uri="{FF2B5EF4-FFF2-40B4-BE49-F238E27FC236}">
                <a16:creationId xmlns:a16="http://schemas.microsoft.com/office/drawing/2014/main" id="{4756A31C-A348-067F-C726-D919752208D7}"/>
              </a:ext>
            </a:extLst>
          </p:cNvPr>
          <p:cNvSpPr txBox="1">
            <a:spLocks/>
          </p:cNvSpPr>
          <p:nvPr/>
        </p:nvSpPr>
        <p:spPr>
          <a:xfrm>
            <a:off x="1095851" y="2308055"/>
            <a:ext cx="8058046" cy="3559214"/>
          </a:xfrm>
          <a:prstGeom prst="rect">
            <a:avLst/>
          </a:prstGeom>
        </p:spPr>
        <p:txBody>
          <a:bodyPr lIns="215819" tIns="0" rIns="0" bIns="0" anchor="ctr"/>
          <a:lstStyle>
            <a:defPPr>
              <a:defRPr lang="ja-JP"/>
            </a:defPPr>
            <a:lvl1pPr marL="0" algn="l" defTabSz="913760" rtl="0" eaLnBrk="1" latinLnBrk="0" hangingPunct="1">
              <a:defRPr kumimoji="1" sz="1799" kern="1200">
                <a:solidFill>
                  <a:schemeClr val="tx1"/>
                </a:solidFill>
                <a:latin typeface="+mn-lt"/>
                <a:ea typeface="+mn-ea"/>
                <a:cs typeface="+mn-cs"/>
              </a:defRPr>
            </a:lvl1pPr>
            <a:lvl2pPr marL="456880" algn="l" defTabSz="913760" rtl="0" eaLnBrk="1" latinLnBrk="0" hangingPunct="1">
              <a:defRPr kumimoji="1" sz="1799" kern="1200">
                <a:solidFill>
                  <a:schemeClr val="tx1"/>
                </a:solidFill>
                <a:latin typeface="+mn-lt"/>
                <a:ea typeface="+mn-ea"/>
                <a:cs typeface="+mn-cs"/>
              </a:defRPr>
            </a:lvl2pPr>
            <a:lvl3pPr marL="913760" algn="l" defTabSz="913760" rtl="0" eaLnBrk="1" latinLnBrk="0" hangingPunct="1">
              <a:defRPr kumimoji="1" sz="1799" kern="1200">
                <a:solidFill>
                  <a:schemeClr val="tx1"/>
                </a:solidFill>
                <a:latin typeface="+mn-lt"/>
                <a:ea typeface="+mn-ea"/>
                <a:cs typeface="+mn-cs"/>
              </a:defRPr>
            </a:lvl3pPr>
            <a:lvl4pPr marL="1370640" algn="l" defTabSz="913760" rtl="0" eaLnBrk="1" latinLnBrk="0" hangingPunct="1">
              <a:defRPr kumimoji="1" sz="1799" kern="1200">
                <a:solidFill>
                  <a:schemeClr val="tx1"/>
                </a:solidFill>
                <a:latin typeface="+mn-lt"/>
                <a:ea typeface="+mn-ea"/>
                <a:cs typeface="+mn-cs"/>
              </a:defRPr>
            </a:lvl4pPr>
            <a:lvl5pPr marL="1827520" algn="l" defTabSz="913760" rtl="0" eaLnBrk="1" latinLnBrk="0" hangingPunct="1">
              <a:defRPr kumimoji="1" sz="1799" kern="1200">
                <a:solidFill>
                  <a:schemeClr val="tx1"/>
                </a:solidFill>
                <a:latin typeface="+mn-lt"/>
                <a:ea typeface="+mn-ea"/>
                <a:cs typeface="+mn-cs"/>
              </a:defRPr>
            </a:lvl5pPr>
            <a:lvl6pPr marL="2284400" algn="l" defTabSz="913760" rtl="0" eaLnBrk="1" latinLnBrk="0" hangingPunct="1">
              <a:defRPr kumimoji="1" sz="1799" kern="1200">
                <a:solidFill>
                  <a:schemeClr val="tx1"/>
                </a:solidFill>
                <a:latin typeface="+mn-lt"/>
                <a:ea typeface="+mn-ea"/>
                <a:cs typeface="+mn-cs"/>
              </a:defRPr>
            </a:lvl6pPr>
            <a:lvl7pPr marL="2741280" algn="l" defTabSz="913760" rtl="0" eaLnBrk="1" latinLnBrk="0" hangingPunct="1">
              <a:defRPr kumimoji="1" sz="1799" kern="1200">
                <a:solidFill>
                  <a:schemeClr val="tx1"/>
                </a:solidFill>
                <a:latin typeface="+mn-lt"/>
                <a:ea typeface="+mn-ea"/>
                <a:cs typeface="+mn-cs"/>
              </a:defRPr>
            </a:lvl7pPr>
            <a:lvl8pPr marL="3198160" algn="l" defTabSz="913760" rtl="0" eaLnBrk="1" latinLnBrk="0" hangingPunct="1">
              <a:defRPr kumimoji="1" sz="1799" kern="1200">
                <a:solidFill>
                  <a:schemeClr val="tx1"/>
                </a:solidFill>
                <a:latin typeface="+mn-lt"/>
                <a:ea typeface="+mn-ea"/>
                <a:cs typeface="+mn-cs"/>
              </a:defRPr>
            </a:lvl8pPr>
            <a:lvl9pPr marL="3655040" algn="l" defTabSz="913760" rtl="0" eaLnBrk="1" latinLnBrk="0" hangingPunct="1">
              <a:defRPr kumimoji="1" sz="1799" kern="1200">
                <a:solidFill>
                  <a:schemeClr val="tx1"/>
                </a:solidFill>
                <a:latin typeface="+mn-lt"/>
                <a:ea typeface="+mn-ea"/>
                <a:cs typeface="+mn-cs"/>
              </a:defRPr>
            </a:lvl9pPr>
          </a:lstStyle>
          <a:p>
            <a:pPr lvl="0">
              <a:buClr>
                <a:schemeClr val="bg2"/>
              </a:buClr>
              <a:defRPr/>
            </a:pPr>
            <a:r>
              <a:rPr lang="ja-JP" altLang="en-US" sz="1998" dirty="0">
                <a:solidFill>
                  <a:sysClr val="windowText" lastClr="000000"/>
                </a:solidFill>
              </a:rPr>
              <a:t>第１部 </a:t>
            </a:r>
            <a:r>
              <a:rPr lang="en-US" altLang="ja-JP" sz="1998" dirty="0">
                <a:solidFill>
                  <a:sysClr val="windowText" lastClr="000000"/>
                </a:solidFill>
              </a:rPr>
              <a:t>SBT</a:t>
            </a:r>
            <a:r>
              <a:rPr lang="ja-JP" altLang="en-US" sz="1998" dirty="0">
                <a:solidFill>
                  <a:sysClr val="windowText" lastClr="000000"/>
                </a:solidFill>
              </a:rPr>
              <a:t>の概要</a:t>
            </a:r>
          </a:p>
          <a:p>
            <a:pPr marL="342626" lvl="0" indent="-342626">
              <a:buClr>
                <a:schemeClr val="bg2"/>
              </a:buClr>
              <a:buFont typeface="+mj-lt"/>
              <a:buAutoNum type="arabicPeriod"/>
              <a:defRPr/>
            </a:pPr>
            <a:r>
              <a:rPr lang="en-US" altLang="ja-JP" sz="1798" dirty="0">
                <a:solidFill>
                  <a:sysClr val="windowText" lastClr="000000"/>
                </a:solidFill>
              </a:rPr>
              <a:t>SBT</a:t>
            </a:r>
            <a:r>
              <a:rPr lang="ja-JP" altLang="en-US" sz="1798" dirty="0">
                <a:solidFill>
                  <a:sysClr val="windowText" lastClr="000000"/>
                </a:solidFill>
              </a:rPr>
              <a:t>とは？</a:t>
            </a:r>
          </a:p>
          <a:p>
            <a:pPr marL="342626" lvl="0" indent="-342626">
              <a:buClr>
                <a:schemeClr val="bg2"/>
              </a:buClr>
              <a:buFont typeface="+mj-lt"/>
              <a:buAutoNum type="arabicPeriod"/>
              <a:defRPr/>
            </a:pPr>
            <a:r>
              <a:rPr lang="en-US" altLang="ja-JP" sz="1798" dirty="0">
                <a:solidFill>
                  <a:sysClr val="windowText" lastClr="000000"/>
                </a:solidFill>
              </a:rPr>
              <a:t>SBT</a:t>
            </a:r>
            <a:r>
              <a:rPr lang="ja-JP" altLang="en-US" sz="1798" dirty="0">
                <a:solidFill>
                  <a:sysClr val="windowText" lastClr="000000"/>
                </a:solidFill>
              </a:rPr>
              <a:t>の運営機関</a:t>
            </a:r>
          </a:p>
          <a:p>
            <a:pPr marL="342626" lvl="0" indent="-342626">
              <a:buClr>
                <a:schemeClr val="bg2"/>
              </a:buClr>
              <a:buFont typeface="+mj-lt"/>
              <a:buAutoNum type="arabicPeriod"/>
              <a:defRPr/>
            </a:pPr>
            <a:r>
              <a:rPr lang="en-US" altLang="ja-JP" sz="1798" dirty="0">
                <a:solidFill>
                  <a:sysClr val="windowText" lastClr="000000"/>
                </a:solidFill>
              </a:rPr>
              <a:t>SBT</a:t>
            </a:r>
            <a:r>
              <a:rPr lang="ja-JP" altLang="en-US" sz="1798" dirty="0">
                <a:solidFill>
                  <a:sysClr val="windowText" lastClr="000000"/>
                </a:solidFill>
              </a:rPr>
              <a:t>に取組むメリット</a:t>
            </a:r>
          </a:p>
          <a:p>
            <a:pPr marL="342626" lvl="0" indent="-342626">
              <a:buClr>
                <a:schemeClr val="bg2"/>
              </a:buClr>
              <a:buFont typeface="+mj-lt"/>
              <a:buAutoNum type="arabicPeriod"/>
              <a:defRPr/>
            </a:pPr>
            <a:r>
              <a:rPr lang="en-US" altLang="ja-JP" sz="1798" dirty="0">
                <a:solidFill>
                  <a:sysClr val="windowText" lastClr="000000"/>
                </a:solidFill>
              </a:rPr>
              <a:t>SBT</a:t>
            </a:r>
            <a:r>
              <a:rPr lang="ja-JP" altLang="en-US" sz="1798" dirty="0">
                <a:solidFill>
                  <a:sysClr val="windowText" lastClr="000000"/>
                </a:solidFill>
              </a:rPr>
              <a:t>参加企業</a:t>
            </a:r>
          </a:p>
          <a:p>
            <a:pPr marL="342626" lvl="0" indent="-342626">
              <a:buClr>
                <a:schemeClr val="bg2"/>
              </a:buClr>
              <a:buFont typeface="+mj-lt"/>
              <a:buAutoNum type="arabicPeriod"/>
              <a:defRPr/>
            </a:pPr>
            <a:r>
              <a:rPr lang="ja-JP" altLang="en-US" sz="1798" dirty="0">
                <a:solidFill>
                  <a:sysClr val="windowText" lastClr="000000"/>
                </a:solidFill>
              </a:rPr>
              <a:t>環境省</a:t>
            </a:r>
            <a:r>
              <a:rPr lang="en-US" altLang="ja-JP" sz="1798" dirty="0">
                <a:solidFill>
                  <a:sysClr val="windowText" lastClr="000000"/>
                </a:solidFill>
              </a:rPr>
              <a:t>SBT</a:t>
            </a:r>
            <a:r>
              <a:rPr lang="ja-JP" altLang="en-US" sz="1798" dirty="0">
                <a:solidFill>
                  <a:sysClr val="windowText" lastClr="000000"/>
                </a:solidFill>
              </a:rPr>
              <a:t>設定支援事業</a:t>
            </a:r>
          </a:p>
          <a:p>
            <a:pPr lvl="0">
              <a:buClr>
                <a:schemeClr val="bg2"/>
              </a:buClr>
              <a:defRPr/>
            </a:pPr>
            <a:r>
              <a:rPr lang="ja-JP" altLang="en-US" sz="1998" dirty="0">
                <a:solidFill>
                  <a:sysClr val="windowText" lastClr="000000"/>
                </a:solidFill>
              </a:rPr>
              <a:t>第２部 </a:t>
            </a:r>
            <a:r>
              <a:rPr lang="en-US" altLang="ja-JP" sz="1998" dirty="0">
                <a:solidFill>
                  <a:sysClr val="windowText" lastClr="000000"/>
                </a:solidFill>
              </a:rPr>
              <a:t>SBT</a:t>
            </a:r>
            <a:r>
              <a:rPr lang="ja-JP" altLang="en-US" sz="1998" dirty="0">
                <a:solidFill>
                  <a:sysClr val="windowText" lastClr="000000"/>
                </a:solidFill>
              </a:rPr>
              <a:t>の設定</a:t>
            </a:r>
          </a:p>
          <a:p>
            <a:pPr marL="342626" lvl="0" indent="-342626">
              <a:buClr>
                <a:schemeClr val="bg2"/>
              </a:buClr>
              <a:buFont typeface="+mj-lt"/>
              <a:buAutoNum type="arabicPeriod" startAt="6"/>
              <a:defRPr/>
            </a:pPr>
            <a:r>
              <a:rPr lang="en-US" altLang="ja-JP" sz="1798" dirty="0">
                <a:solidFill>
                  <a:sysClr val="windowText" lastClr="000000"/>
                </a:solidFill>
              </a:rPr>
              <a:t>SBT</a:t>
            </a:r>
            <a:r>
              <a:rPr lang="ja-JP" altLang="en-US" sz="1798" dirty="0">
                <a:solidFill>
                  <a:sysClr val="windowText" lastClr="000000"/>
                </a:solidFill>
              </a:rPr>
              <a:t>の手続き</a:t>
            </a:r>
          </a:p>
          <a:p>
            <a:pPr marL="342626" lvl="0" indent="-342626">
              <a:buClr>
                <a:schemeClr val="bg2"/>
              </a:buClr>
              <a:buFont typeface="+mj-lt"/>
              <a:buAutoNum type="arabicPeriod" startAt="6"/>
              <a:defRPr/>
            </a:pPr>
            <a:r>
              <a:rPr lang="en-US" altLang="ja-JP" sz="1798" dirty="0">
                <a:solidFill>
                  <a:sysClr val="windowText" lastClr="000000"/>
                </a:solidFill>
              </a:rPr>
              <a:t>SBT</a:t>
            </a:r>
            <a:r>
              <a:rPr lang="ja-JP" altLang="en-US" sz="1798" dirty="0">
                <a:solidFill>
                  <a:sysClr val="windowText" lastClr="000000"/>
                </a:solidFill>
              </a:rPr>
              <a:t>の認定基準</a:t>
            </a:r>
          </a:p>
          <a:p>
            <a:pPr marL="342626" lvl="0" indent="-342626">
              <a:buClr>
                <a:schemeClr val="bg2"/>
              </a:buClr>
              <a:buFont typeface="+mj-lt"/>
              <a:buAutoNum type="arabicPeriod" startAt="6"/>
              <a:defRPr/>
            </a:pPr>
            <a:r>
              <a:rPr lang="en-US" altLang="ja-JP" sz="1798" dirty="0">
                <a:solidFill>
                  <a:sysClr val="windowText" lastClr="000000"/>
                </a:solidFill>
              </a:rPr>
              <a:t>SBT</a:t>
            </a:r>
            <a:r>
              <a:rPr lang="ja-JP" altLang="en-US" sz="1798" dirty="0">
                <a:solidFill>
                  <a:sysClr val="windowText" lastClr="000000"/>
                </a:solidFill>
              </a:rPr>
              <a:t>の設定手法</a:t>
            </a:r>
            <a:endParaRPr lang="en-US" altLang="ja-JP" sz="1798" dirty="0">
              <a:solidFill>
                <a:sysClr val="windowText" lastClr="000000"/>
              </a:solidFill>
            </a:endParaRPr>
          </a:p>
          <a:p>
            <a:pPr lvl="0">
              <a:buClr>
                <a:schemeClr val="bg2"/>
              </a:buClr>
              <a:defRPr/>
            </a:pPr>
            <a:r>
              <a:rPr lang="en-US" altLang="ja-JP" sz="1798" dirty="0">
                <a:solidFill>
                  <a:sysClr val="windowText" lastClr="000000"/>
                </a:solidFill>
              </a:rPr>
              <a:t>【</a:t>
            </a:r>
            <a:r>
              <a:rPr lang="ja-JP" altLang="en-US" sz="1798" dirty="0">
                <a:solidFill>
                  <a:sysClr val="windowText" lastClr="000000"/>
                </a:solidFill>
              </a:rPr>
              <a:t>参考①</a:t>
            </a:r>
            <a:r>
              <a:rPr lang="en-US" altLang="ja-JP" sz="1798" dirty="0">
                <a:solidFill>
                  <a:sysClr val="windowText" lastClr="000000"/>
                </a:solidFill>
              </a:rPr>
              <a:t>】</a:t>
            </a:r>
            <a:r>
              <a:rPr lang="ja-JP" altLang="en-US" sz="1798" dirty="0">
                <a:solidFill>
                  <a:sysClr val="windowText" lastClr="000000"/>
                </a:solidFill>
              </a:rPr>
              <a:t>中小企業向け</a:t>
            </a:r>
            <a:r>
              <a:rPr lang="en-US" altLang="ja-JP" sz="1798" dirty="0">
                <a:solidFill>
                  <a:sysClr val="windowText" lastClr="000000"/>
                </a:solidFill>
              </a:rPr>
              <a:t>SBT</a:t>
            </a:r>
          </a:p>
          <a:p>
            <a:pPr lvl="0">
              <a:buClr>
                <a:schemeClr val="bg2"/>
              </a:buClr>
              <a:defRPr/>
            </a:pPr>
            <a:r>
              <a:rPr lang="en-US" altLang="ja-JP" sz="1798" dirty="0">
                <a:solidFill>
                  <a:sysClr val="windowText" lastClr="000000"/>
                </a:solidFill>
              </a:rPr>
              <a:t>【</a:t>
            </a:r>
            <a:r>
              <a:rPr lang="ja-JP" altLang="en-US" sz="1798" dirty="0">
                <a:solidFill>
                  <a:sysClr val="windowText" lastClr="000000"/>
                </a:solidFill>
              </a:rPr>
              <a:t>参考②</a:t>
            </a:r>
            <a:r>
              <a:rPr lang="en-US" altLang="ja-JP" sz="1798" dirty="0">
                <a:solidFill>
                  <a:sysClr val="windowText" lastClr="000000"/>
                </a:solidFill>
              </a:rPr>
              <a:t>】SBT Net-Zero</a:t>
            </a:r>
            <a:endParaRPr lang="ja-JP" altLang="en-US" sz="1798" dirty="0">
              <a:solidFill>
                <a:sysClr val="windowText" lastClr="000000"/>
              </a:solidFill>
            </a:endParaRPr>
          </a:p>
        </p:txBody>
      </p:sp>
      <p:sp>
        <p:nvSpPr>
          <p:cNvPr id="5" name="コンテンツ プレースホルダー 2">
            <a:extLst>
              <a:ext uri="{FF2B5EF4-FFF2-40B4-BE49-F238E27FC236}">
                <a16:creationId xmlns:a16="http://schemas.microsoft.com/office/drawing/2014/main" id="{6B3155EF-0CC1-BD82-311A-CB842011FEA4}"/>
              </a:ext>
            </a:extLst>
          </p:cNvPr>
          <p:cNvSpPr txBox="1">
            <a:spLocks/>
          </p:cNvSpPr>
          <p:nvPr/>
        </p:nvSpPr>
        <p:spPr>
          <a:xfrm>
            <a:off x="6742731" y="2308055"/>
            <a:ext cx="855315" cy="3559214"/>
          </a:xfrm>
          <a:prstGeom prst="rect">
            <a:avLst/>
          </a:prstGeom>
        </p:spPr>
        <p:txBody>
          <a:bodyPr lIns="215819" tIns="0" rIns="0" bIns="0" anchor="ctr"/>
          <a:lstStyle>
            <a:defPPr>
              <a:defRPr lang="ja-JP"/>
            </a:defPPr>
            <a:lvl1pPr marL="0" algn="l" defTabSz="913760" rtl="0" eaLnBrk="1" latinLnBrk="0" hangingPunct="1">
              <a:defRPr kumimoji="1" sz="1799" kern="1200">
                <a:solidFill>
                  <a:schemeClr val="tx1"/>
                </a:solidFill>
                <a:latin typeface="+mn-lt"/>
                <a:ea typeface="+mn-ea"/>
                <a:cs typeface="+mn-cs"/>
              </a:defRPr>
            </a:lvl1pPr>
            <a:lvl2pPr marL="456880" algn="l" defTabSz="913760" rtl="0" eaLnBrk="1" latinLnBrk="0" hangingPunct="1">
              <a:defRPr kumimoji="1" sz="1799" kern="1200">
                <a:solidFill>
                  <a:schemeClr val="tx1"/>
                </a:solidFill>
                <a:latin typeface="+mn-lt"/>
                <a:ea typeface="+mn-ea"/>
                <a:cs typeface="+mn-cs"/>
              </a:defRPr>
            </a:lvl2pPr>
            <a:lvl3pPr marL="913760" algn="l" defTabSz="913760" rtl="0" eaLnBrk="1" latinLnBrk="0" hangingPunct="1">
              <a:defRPr kumimoji="1" sz="1799" kern="1200">
                <a:solidFill>
                  <a:schemeClr val="tx1"/>
                </a:solidFill>
                <a:latin typeface="+mn-lt"/>
                <a:ea typeface="+mn-ea"/>
                <a:cs typeface="+mn-cs"/>
              </a:defRPr>
            </a:lvl3pPr>
            <a:lvl4pPr marL="1370640" algn="l" defTabSz="913760" rtl="0" eaLnBrk="1" latinLnBrk="0" hangingPunct="1">
              <a:defRPr kumimoji="1" sz="1799" kern="1200">
                <a:solidFill>
                  <a:schemeClr val="tx1"/>
                </a:solidFill>
                <a:latin typeface="+mn-lt"/>
                <a:ea typeface="+mn-ea"/>
                <a:cs typeface="+mn-cs"/>
              </a:defRPr>
            </a:lvl4pPr>
            <a:lvl5pPr marL="1827520" algn="l" defTabSz="913760" rtl="0" eaLnBrk="1" latinLnBrk="0" hangingPunct="1">
              <a:defRPr kumimoji="1" sz="1799" kern="1200">
                <a:solidFill>
                  <a:schemeClr val="tx1"/>
                </a:solidFill>
                <a:latin typeface="+mn-lt"/>
                <a:ea typeface="+mn-ea"/>
                <a:cs typeface="+mn-cs"/>
              </a:defRPr>
            </a:lvl5pPr>
            <a:lvl6pPr marL="2284400" algn="l" defTabSz="913760" rtl="0" eaLnBrk="1" latinLnBrk="0" hangingPunct="1">
              <a:defRPr kumimoji="1" sz="1799" kern="1200">
                <a:solidFill>
                  <a:schemeClr val="tx1"/>
                </a:solidFill>
                <a:latin typeface="+mn-lt"/>
                <a:ea typeface="+mn-ea"/>
                <a:cs typeface="+mn-cs"/>
              </a:defRPr>
            </a:lvl6pPr>
            <a:lvl7pPr marL="2741280" algn="l" defTabSz="913760" rtl="0" eaLnBrk="1" latinLnBrk="0" hangingPunct="1">
              <a:defRPr kumimoji="1" sz="1799" kern="1200">
                <a:solidFill>
                  <a:schemeClr val="tx1"/>
                </a:solidFill>
                <a:latin typeface="+mn-lt"/>
                <a:ea typeface="+mn-ea"/>
                <a:cs typeface="+mn-cs"/>
              </a:defRPr>
            </a:lvl7pPr>
            <a:lvl8pPr marL="3198160" algn="l" defTabSz="913760" rtl="0" eaLnBrk="1" latinLnBrk="0" hangingPunct="1">
              <a:defRPr kumimoji="1" sz="1799" kern="1200">
                <a:solidFill>
                  <a:schemeClr val="tx1"/>
                </a:solidFill>
                <a:latin typeface="+mn-lt"/>
                <a:ea typeface="+mn-ea"/>
                <a:cs typeface="+mn-cs"/>
              </a:defRPr>
            </a:lvl8pPr>
            <a:lvl9pPr marL="3655040" algn="l" defTabSz="913760" rtl="0" eaLnBrk="1" latinLnBrk="0" hangingPunct="1">
              <a:defRPr kumimoji="1" sz="1799" kern="1200">
                <a:solidFill>
                  <a:schemeClr val="tx1"/>
                </a:solidFill>
                <a:latin typeface="+mn-lt"/>
                <a:ea typeface="+mn-ea"/>
                <a:cs typeface="+mn-cs"/>
              </a:defRPr>
            </a:lvl9pPr>
          </a:lstStyle>
          <a:p>
            <a:pPr algn="r"/>
            <a:endParaRPr lang="en-US" altLang="ja-JP" sz="1798" dirty="0"/>
          </a:p>
          <a:p>
            <a:pPr algn="r"/>
            <a:r>
              <a:rPr lang="en-US" altLang="ja-JP" sz="1798" dirty="0"/>
              <a:t>3</a:t>
            </a:r>
          </a:p>
          <a:p>
            <a:pPr algn="r"/>
            <a:r>
              <a:rPr lang="en-US" altLang="ja-JP" sz="1798" dirty="0"/>
              <a:t>7</a:t>
            </a:r>
          </a:p>
          <a:p>
            <a:pPr algn="r"/>
            <a:r>
              <a:rPr lang="en-US" altLang="ja-JP" sz="1798" dirty="0"/>
              <a:t>11</a:t>
            </a:r>
          </a:p>
          <a:p>
            <a:pPr algn="r"/>
            <a:r>
              <a:rPr lang="en-US" altLang="ja-JP" sz="1798" dirty="0"/>
              <a:t>40</a:t>
            </a:r>
          </a:p>
          <a:p>
            <a:pPr algn="r"/>
            <a:r>
              <a:rPr lang="en-US" altLang="ja-JP" sz="1798" dirty="0"/>
              <a:t>115</a:t>
            </a:r>
          </a:p>
          <a:p>
            <a:pPr algn="r"/>
            <a:endParaRPr lang="en-US" altLang="ja-JP" sz="1798" dirty="0"/>
          </a:p>
          <a:p>
            <a:pPr algn="r"/>
            <a:r>
              <a:rPr lang="en-US" altLang="ja-JP" sz="1798" dirty="0"/>
              <a:t>129</a:t>
            </a:r>
          </a:p>
          <a:p>
            <a:pPr algn="r"/>
            <a:r>
              <a:rPr lang="en-US" altLang="ja-JP" sz="1798" dirty="0"/>
              <a:t>136</a:t>
            </a:r>
          </a:p>
          <a:p>
            <a:pPr algn="r"/>
            <a:r>
              <a:rPr lang="en-US" altLang="ja-JP" sz="1798" dirty="0"/>
              <a:t>161</a:t>
            </a:r>
          </a:p>
          <a:p>
            <a:pPr algn="r"/>
            <a:r>
              <a:rPr lang="en-US" altLang="ja-JP" sz="1798" dirty="0"/>
              <a:t>169</a:t>
            </a:r>
          </a:p>
          <a:p>
            <a:pPr algn="r"/>
            <a:r>
              <a:rPr lang="en-US" altLang="ja-JP" sz="1798" dirty="0"/>
              <a:t>173</a:t>
            </a:r>
            <a:endParaRPr lang="ja-JP" altLang="en-US" sz="1798" dirty="0"/>
          </a:p>
        </p:txBody>
      </p:sp>
      <p:sp>
        <p:nvSpPr>
          <p:cNvPr id="9" name="コンテンツ プレースホルダー 2">
            <a:extLst>
              <a:ext uri="{FF2B5EF4-FFF2-40B4-BE49-F238E27FC236}">
                <a16:creationId xmlns:a16="http://schemas.microsoft.com/office/drawing/2014/main" id="{7EB29233-CD11-2421-2EAF-E6EA51AF1A73}"/>
              </a:ext>
            </a:extLst>
          </p:cNvPr>
          <p:cNvSpPr txBox="1">
            <a:spLocks/>
          </p:cNvSpPr>
          <p:nvPr/>
        </p:nvSpPr>
        <p:spPr>
          <a:xfrm>
            <a:off x="2316643" y="2308055"/>
            <a:ext cx="4689594" cy="3559214"/>
          </a:xfrm>
          <a:prstGeom prst="rect">
            <a:avLst/>
          </a:prstGeom>
        </p:spPr>
        <p:txBody>
          <a:bodyPr lIns="215819" tIns="0" rIns="0" bIns="0" anchor="ctr"/>
          <a:lstStyle>
            <a:defPPr>
              <a:defRPr lang="ja-JP"/>
            </a:defPPr>
            <a:lvl1pPr marL="0" algn="l" defTabSz="913760" rtl="0" eaLnBrk="1" latinLnBrk="0" hangingPunct="1">
              <a:defRPr kumimoji="1" sz="1799" kern="1200">
                <a:solidFill>
                  <a:schemeClr val="tx1"/>
                </a:solidFill>
                <a:latin typeface="+mn-lt"/>
                <a:ea typeface="+mn-ea"/>
                <a:cs typeface="+mn-cs"/>
              </a:defRPr>
            </a:lvl1pPr>
            <a:lvl2pPr marL="456880" algn="l" defTabSz="913760" rtl="0" eaLnBrk="1" latinLnBrk="0" hangingPunct="1">
              <a:defRPr kumimoji="1" sz="1799" kern="1200">
                <a:solidFill>
                  <a:schemeClr val="tx1"/>
                </a:solidFill>
                <a:latin typeface="+mn-lt"/>
                <a:ea typeface="+mn-ea"/>
                <a:cs typeface="+mn-cs"/>
              </a:defRPr>
            </a:lvl2pPr>
            <a:lvl3pPr marL="913760" algn="l" defTabSz="913760" rtl="0" eaLnBrk="1" latinLnBrk="0" hangingPunct="1">
              <a:defRPr kumimoji="1" sz="1799" kern="1200">
                <a:solidFill>
                  <a:schemeClr val="tx1"/>
                </a:solidFill>
                <a:latin typeface="+mn-lt"/>
                <a:ea typeface="+mn-ea"/>
                <a:cs typeface="+mn-cs"/>
              </a:defRPr>
            </a:lvl3pPr>
            <a:lvl4pPr marL="1370640" algn="l" defTabSz="913760" rtl="0" eaLnBrk="1" latinLnBrk="0" hangingPunct="1">
              <a:defRPr kumimoji="1" sz="1799" kern="1200">
                <a:solidFill>
                  <a:schemeClr val="tx1"/>
                </a:solidFill>
                <a:latin typeface="+mn-lt"/>
                <a:ea typeface="+mn-ea"/>
                <a:cs typeface="+mn-cs"/>
              </a:defRPr>
            </a:lvl4pPr>
            <a:lvl5pPr marL="1827520" algn="l" defTabSz="913760" rtl="0" eaLnBrk="1" latinLnBrk="0" hangingPunct="1">
              <a:defRPr kumimoji="1" sz="1799" kern="1200">
                <a:solidFill>
                  <a:schemeClr val="tx1"/>
                </a:solidFill>
                <a:latin typeface="+mn-lt"/>
                <a:ea typeface="+mn-ea"/>
                <a:cs typeface="+mn-cs"/>
              </a:defRPr>
            </a:lvl5pPr>
            <a:lvl6pPr marL="2284400" algn="l" defTabSz="913760" rtl="0" eaLnBrk="1" latinLnBrk="0" hangingPunct="1">
              <a:defRPr kumimoji="1" sz="1799" kern="1200">
                <a:solidFill>
                  <a:schemeClr val="tx1"/>
                </a:solidFill>
                <a:latin typeface="+mn-lt"/>
                <a:ea typeface="+mn-ea"/>
                <a:cs typeface="+mn-cs"/>
              </a:defRPr>
            </a:lvl6pPr>
            <a:lvl7pPr marL="2741280" algn="l" defTabSz="913760" rtl="0" eaLnBrk="1" latinLnBrk="0" hangingPunct="1">
              <a:defRPr kumimoji="1" sz="1799" kern="1200">
                <a:solidFill>
                  <a:schemeClr val="tx1"/>
                </a:solidFill>
                <a:latin typeface="+mn-lt"/>
                <a:ea typeface="+mn-ea"/>
                <a:cs typeface="+mn-cs"/>
              </a:defRPr>
            </a:lvl7pPr>
            <a:lvl8pPr marL="3198160" algn="l" defTabSz="913760" rtl="0" eaLnBrk="1" latinLnBrk="0" hangingPunct="1">
              <a:defRPr kumimoji="1" sz="1799" kern="1200">
                <a:solidFill>
                  <a:schemeClr val="tx1"/>
                </a:solidFill>
                <a:latin typeface="+mn-lt"/>
                <a:ea typeface="+mn-ea"/>
                <a:cs typeface="+mn-cs"/>
              </a:defRPr>
            </a:lvl8pPr>
            <a:lvl9pPr marL="3655040" algn="l" defTabSz="913760" rtl="0" eaLnBrk="1" latinLnBrk="0" hangingPunct="1">
              <a:defRPr kumimoji="1" sz="1799" kern="1200">
                <a:solidFill>
                  <a:schemeClr val="tx1"/>
                </a:solidFill>
                <a:latin typeface="+mn-lt"/>
                <a:ea typeface="+mn-ea"/>
                <a:cs typeface="+mn-cs"/>
              </a:defRPr>
            </a:lvl9pPr>
          </a:lstStyle>
          <a:p>
            <a:pPr algn="r"/>
            <a:endParaRPr lang="en-US" altLang="ja-JP" sz="1998" dirty="0"/>
          </a:p>
          <a:p>
            <a:pPr algn="r"/>
            <a:r>
              <a:rPr lang="ja-JP" altLang="en-US" sz="1798" dirty="0"/>
              <a:t>　・　・　・　・　・　・　・　・　・　・　・　・　・　・　・　・</a:t>
            </a:r>
            <a:endParaRPr lang="en-US" altLang="ja-JP" sz="1798" dirty="0"/>
          </a:p>
          <a:p>
            <a:pPr algn="r"/>
            <a:r>
              <a:rPr lang="ja-JP" altLang="en-US" sz="1798" dirty="0"/>
              <a:t>・　・　・　・　・　・　・　・　・　・　・　・　・　・ </a:t>
            </a:r>
            <a:endParaRPr lang="en-US" altLang="ja-JP" sz="1798" dirty="0"/>
          </a:p>
          <a:p>
            <a:pPr algn="r"/>
            <a:r>
              <a:rPr lang="ja-JP" altLang="en-US" sz="1798" dirty="0"/>
              <a:t>・　・　・　・　・　・　・　・　・　・　・　・　・</a:t>
            </a:r>
            <a:endParaRPr lang="en-US" altLang="ja-JP" sz="1798" dirty="0"/>
          </a:p>
          <a:p>
            <a:pPr algn="r"/>
            <a:r>
              <a:rPr lang="ja-JP" altLang="en-US" sz="1798" dirty="0"/>
              <a:t>・　・　・　・　・　・　・　・　・　・　・　・　・　・　・</a:t>
            </a:r>
            <a:endParaRPr lang="en-US" altLang="ja-JP" sz="1798" dirty="0"/>
          </a:p>
          <a:p>
            <a:pPr algn="r"/>
            <a:r>
              <a:rPr lang="ja-JP" altLang="en-US" sz="1798" dirty="0"/>
              <a:t>　・　・　・　・　・　・　・　・　・　・</a:t>
            </a:r>
            <a:endParaRPr lang="en-US" altLang="ja-JP" sz="1798" dirty="0"/>
          </a:p>
          <a:p>
            <a:pPr algn="r"/>
            <a:endParaRPr lang="en-US" altLang="ja-JP" sz="1998" dirty="0"/>
          </a:p>
          <a:p>
            <a:pPr algn="r"/>
            <a:r>
              <a:rPr lang="ja-JP" altLang="en-US" sz="1798" dirty="0"/>
              <a:t>・　・　・　・　・　・　・　・　・　・　・　・　・　・　・</a:t>
            </a:r>
            <a:endParaRPr lang="en-US" altLang="ja-JP" sz="1798" dirty="0"/>
          </a:p>
          <a:p>
            <a:pPr algn="r"/>
            <a:r>
              <a:rPr lang="ja-JP" altLang="en-US" sz="1798" dirty="0"/>
              <a:t>　・　・　・　・　・　・　・　・　・　・　・　・　・　・</a:t>
            </a:r>
            <a:endParaRPr lang="en-US" altLang="ja-JP" sz="1798" dirty="0"/>
          </a:p>
          <a:p>
            <a:pPr algn="r"/>
            <a:r>
              <a:rPr lang="ja-JP" altLang="en-US" sz="1798" dirty="0"/>
              <a:t>　・　・　・　・　・　・　・　・　・　・　・　・　・　・</a:t>
            </a:r>
            <a:endParaRPr lang="en-US" altLang="ja-JP" sz="1798" dirty="0"/>
          </a:p>
          <a:p>
            <a:pPr algn="r"/>
            <a:r>
              <a:rPr lang="ja-JP" altLang="en-US" sz="1798" dirty="0"/>
              <a:t>・　・　・　・　・　・　・　・　・　・　・ </a:t>
            </a:r>
            <a:endParaRPr lang="en-US" altLang="ja-JP" sz="1798" dirty="0"/>
          </a:p>
          <a:p>
            <a:pPr algn="r"/>
            <a:r>
              <a:rPr lang="ja-JP" altLang="en-US" sz="1798" dirty="0"/>
              <a:t>・　・　・　・　・　・　・　・　・　・　・ ・</a:t>
            </a:r>
            <a:endParaRPr lang="en-US" altLang="ja-JP" sz="1798" dirty="0"/>
          </a:p>
        </p:txBody>
      </p:sp>
    </p:spTree>
    <p:extLst>
      <p:ext uri="{BB962C8B-B14F-4D97-AF65-F5344CB8AC3E}">
        <p14:creationId xmlns:p14="http://schemas.microsoft.com/office/powerpoint/2010/main" val="200160692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kumimoji="1" lang="ja-JP" altLang="en-US" sz="2300" dirty="0"/>
              <a:t>投資家対応のために</a:t>
            </a:r>
            <a:r>
              <a:rPr kumimoji="1" lang="en-US" altLang="ja-JP" sz="2300" dirty="0"/>
              <a:t>SBT</a:t>
            </a:r>
            <a:r>
              <a:rPr kumimoji="1" lang="ja-JP" altLang="en-US" sz="2300" dirty="0"/>
              <a:t>設定を行った事例</a:t>
            </a:r>
          </a:p>
        </p:txBody>
      </p:sp>
      <p:sp>
        <p:nvSpPr>
          <p:cNvPr id="4" name="コンテンツ プレースホルダー 3"/>
          <p:cNvSpPr>
            <a:spLocks noGrp="1"/>
          </p:cNvSpPr>
          <p:nvPr>
            <p:ph sz="quarter" idx="11"/>
          </p:nvPr>
        </p:nvSpPr>
        <p:spPr/>
        <p:txBody>
          <a:bodyPr/>
          <a:lstStyle/>
          <a:p>
            <a:r>
              <a:rPr lang="en-US" altLang="ja-JP" dirty="0"/>
              <a:t>SBT</a:t>
            </a:r>
            <a:r>
              <a:rPr kumimoji="1" lang="ja-JP" altLang="en-US" dirty="0"/>
              <a:t>に取り組むメリット①対投資家</a:t>
            </a:r>
          </a:p>
        </p:txBody>
      </p:sp>
      <p:sp>
        <p:nvSpPr>
          <p:cNvPr id="5" name="コンテンツ プレースホルダー 4"/>
          <p:cNvSpPr>
            <a:spLocks noGrp="1"/>
          </p:cNvSpPr>
          <p:nvPr>
            <p:ph sz="quarter" idx="12"/>
          </p:nvPr>
        </p:nvSpPr>
        <p:spPr>
          <a:xfrm>
            <a:off x="161925" y="1110920"/>
            <a:ext cx="10367963" cy="942717"/>
          </a:xfrm>
        </p:spPr>
        <p:txBody>
          <a:bodyPr/>
          <a:lstStyle/>
          <a:p>
            <a:pPr marL="273050" indent="-273050"/>
            <a:r>
              <a:rPr lang="en-US" altLang="ja-JP" dirty="0"/>
              <a:t>SBT</a:t>
            </a:r>
            <a:r>
              <a:rPr lang="ja-JP" altLang="en-US" dirty="0"/>
              <a:t>認定により投資家からの気候変動対策に対する考え方、持続可能な企業であることを</a:t>
            </a:r>
            <a:br>
              <a:rPr lang="en-US" altLang="ja-JP" dirty="0"/>
            </a:br>
            <a:r>
              <a:rPr lang="ja-JP" altLang="en-US" dirty="0"/>
              <a:t>アピールできる</a:t>
            </a:r>
          </a:p>
        </p:txBody>
      </p:sp>
      <p:sp>
        <p:nvSpPr>
          <p:cNvPr id="38" name="テキスト ボックス 37"/>
          <p:cNvSpPr txBox="1"/>
          <p:nvPr/>
        </p:nvSpPr>
        <p:spPr>
          <a:xfrm>
            <a:off x="593725" y="3333715"/>
            <a:ext cx="9454947" cy="2246769"/>
          </a:xfrm>
          <a:prstGeom prst="rect">
            <a:avLst/>
          </a:prstGeom>
          <a:noFill/>
          <a:ln>
            <a:solidFill>
              <a:sysClr val="windowText" lastClr="000000"/>
            </a:solidFill>
          </a:ln>
        </p:spPr>
        <p:txBody>
          <a:bodyPr wrap="square" rtlCol="0">
            <a:spAutoFit/>
          </a:bodyPr>
          <a:lstStyle/>
          <a:p>
            <a:pPr marL="0" marR="0" lvl="0" indent="0" defTabSz="914400" eaLnBrk="1" fontAlgn="base" latinLnBrk="0" hangingPunct="1">
              <a:lnSpc>
                <a:spcPct val="100000"/>
              </a:lnSpc>
              <a:spcBef>
                <a:spcPct val="0"/>
              </a:spcBef>
              <a:spcAft>
                <a:spcPct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Meiryo UI" panose="020B0604030504040204" pitchFamily="50" charset="-128"/>
                <a:cs typeface="Meiryo UI" panose="020B0604030504040204" pitchFamily="50" charset="-128"/>
              </a:rPr>
              <a:t>　「私たちの目標が承認されることは、間違いなく、私たちの評判と投資家との関係を良いものにしてくれます。長期的な投資の見通しは、今、一層良くなっています。</a:t>
            </a:r>
            <a:r>
              <a:rPr kumimoji="0" lang="ja-JP" altLang="en-US" sz="2000" b="1" i="0" u="sng" strike="noStrike" kern="0" cap="none" spc="0" normalizeH="0" baseline="0" noProof="0" dirty="0">
                <a:ln>
                  <a:noFill/>
                </a:ln>
                <a:solidFill>
                  <a:prstClr val="black"/>
                </a:solidFill>
                <a:effectLst/>
                <a:uLnTx/>
                <a:uFillTx/>
                <a:latin typeface="Meiryo UI" panose="020B0604030504040204" pitchFamily="50" charset="-128"/>
                <a:cs typeface="Meiryo UI" panose="020B0604030504040204" pitchFamily="50" charset="-128"/>
              </a:rPr>
              <a:t>最新の科学に沿って目標を更新し続ける限り、私たちの目標は、今後</a:t>
            </a:r>
            <a:r>
              <a:rPr kumimoji="0" lang="en-US" altLang="ja-JP" sz="2000" b="1" i="0" u="sng" strike="noStrike" kern="0" cap="none" spc="0" normalizeH="0" baseline="0" noProof="0" dirty="0">
                <a:ln>
                  <a:noFill/>
                </a:ln>
                <a:solidFill>
                  <a:prstClr val="black"/>
                </a:solidFill>
                <a:effectLst/>
                <a:uLnTx/>
                <a:uFillTx/>
                <a:latin typeface="Meiryo UI" panose="020B0604030504040204" pitchFamily="50" charset="-128"/>
                <a:cs typeface="Meiryo UI" panose="020B0604030504040204" pitchFamily="50" charset="-128"/>
              </a:rPr>
              <a:t>50</a:t>
            </a:r>
            <a:r>
              <a:rPr kumimoji="0" lang="ja-JP" altLang="en-US" sz="2000" b="1" i="0" u="sng" strike="noStrike" kern="0" cap="none" spc="0" normalizeH="0" baseline="0" noProof="0" dirty="0">
                <a:ln>
                  <a:noFill/>
                </a:ln>
                <a:solidFill>
                  <a:prstClr val="black"/>
                </a:solidFill>
                <a:effectLst/>
                <a:uLnTx/>
                <a:uFillTx/>
                <a:latin typeface="Meiryo UI" panose="020B0604030504040204" pitchFamily="50" charset="-128"/>
                <a:cs typeface="Meiryo UI" panose="020B0604030504040204" pitchFamily="50" charset="-128"/>
              </a:rPr>
              <a:t>年、投資家の要求に対して私たちの事業を確実なものとしてくれます。</a:t>
            </a:r>
            <a:r>
              <a:rPr kumimoji="0" lang="ja-JP" altLang="en-US" sz="2000" b="0" i="0" u="none" strike="noStrike" kern="0" cap="none" spc="0" normalizeH="0" baseline="0" noProof="0" dirty="0">
                <a:ln>
                  <a:noFill/>
                </a:ln>
                <a:solidFill>
                  <a:prstClr val="black"/>
                </a:solidFill>
                <a:effectLst/>
                <a:uLnTx/>
                <a:uFillTx/>
                <a:latin typeface="Meiryo UI" panose="020B0604030504040204" pitchFamily="50" charset="-128"/>
                <a:cs typeface="Meiryo UI" panose="020B0604030504040204" pitchFamily="50" charset="-128"/>
              </a:rPr>
              <a:t>サステナビリティチームには、弊社の取組を聞きたいという投資家からの電話が日々増えています。独自の</a:t>
            </a:r>
            <a:r>
              <a:rPr kumimoji="0" lang="en-US" altLang="ja-JP" sz="2000" b="0" i="0" u="none" strike="noStrike" kern="0" cap="none" spc="0" normalizeH="0" baseline="0" noProof="0" dirty="0">
                <a:ln>
                  <a:noFill/>
                </a:ln>
                <a:solidFill>
                  <a:prstClr val="black"/>
                </a:solidFill>
                <a:effectLst/>
                <a:uLnTx/>
                <a:uFillTx/>
                <a:latin typeface="Meiryo UI" panose="020B0604030504040204" pitchFamily="50" charset="-128"/>
                <a:cs typeface="Meiryo UI" panose="020B0604030504040204" pitchFamily="50" charset="-128"/>
              </a:rPr>
              <a:t>SBT</a:t>
            </a:r>
            <a:r>
              <a:rPr kumimoji="0" lang="ja-JP" altLang="en-US" sz="2000" b="0" i="0" u="none" strike="noStrike" kern="0" cap="none" spc="0" normalizeH="0" baseline="0" noProof="0" dirty="0">
                <a:ln>
                  <a:noFill/>
                </a:ln>
                <a:solidFill>
                  <a:prstClr val="black"/>
                </a:solidFill>
                <a:effectLst/>
                <a:uLnTx/>
                <a:uFillTx/>
                <a:latin typeface="Meiryo UI" panose="020B0604030504040204" pitchFamily="50" charset="-128"/>
                <a:cs typeface="Meiryo UI" panose="020B0604030504040204" pitchFamily="50" charset="-128"/>
              </a:rPr>
              <a:t>設定を考えている企業もあれば、目標設定を投資する企業の必須要件にしようと考えている企業もあります。」（ランド・セキュリティーズ　エネルギー部門長、トム・ビルネ氏）</a:t>
            </a:r>
          </a:p>
        </p:txBody>
      </p:sp>
      <p:sp>
        <p:nvSpPr>
          <p:cNvPr id="39" name="テキスト ボックス 11"/>
          <p:cNvSpPr txBox="1">
            <a:spLocks noChangeArrowheads="1"/>
          </p:cNvSpPr>
          <p:nvPr/>
        </p:nvSpPr>
        <p:spPr bwMode="auto">
          <a:xfrm>
            <a:off x="681272" y="6960718"/>
            <a:ext cx="9454950" cy="498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marL="361950" indent="-361950" defTabSz="844083" eaLnBrk="1" fontAlgn="base" hangingPunct="1">
              <a:lnSpc>
                <a:spcPct val="120000"/>
              </a:lnSpc>
              <a:spcBef>
                <a:spcPct val="0"/>
              </a:spcBef>
              <a:spcAft>
                <a:spcPct val="70000"/>
              </a:spcAft>
              <a:defRPr/>
            </a:pPr>
            <a:r>
              <a:rPr lang="en-US" altLang="ja-JP" sz="1100" dirty="0">
                <a:solidFill>
                  <a:srgbClr val="000000"/>
                </a:solidFill>
                <a:latin typeface="Meiryo UI"/>
                <a:ea typeface="Meiryo UI"/>
                <a:cs typeface="Meiryo UI" pitchFamily="50" charset="-128"/>
              </a:rPr>
              <a:t>[</a:t>
            </a:r>
            <a:r>
              <a:rPr lang="ja-JP" altLang="en-US" sz="1100" dirty="0">
                <a:solidFill>
                  <a:srgbClr val="000000"/>
                </a:solidFill>
                <a:latin typeface="Meiryo UI"/>
                <a:ea typeface="Meiryo UI"/>
                <a:cs typeface="Meiryo UI" pitchFamily="50" charset="-128"/>
              </a:rPr>
              <a:t>出所</a:t>
            </a:r>
            <a:r>
              <a:rPr lang="en-US" altLang="ja-JP" sz="1100" dirty="0">
                <a:solidFill>
                  <a:srgbClr val="000000"/>
                </a:solidFill>
                <a:latin typeface="Meiryo UI"/>
                <a:ea typeface="Meiryo UI"/>
                <a:cs typeface="Meiryo UI" pitchFamily="50" charset="-128"/>
              </a:rPr>
              <a:t>]Science Based Targets</a:t>
            </a:r>
            <a:r>
              <a:rPr lang="ja-JP" altLang="en-US" sz="1100" dirty="0">
                <a:solidFill>
                  <a:srgbClr val="000000"/>
                </a:solidFill>
                <a:latin typeface="Meiryo UI"/>
                <a:ea typeface="Meiryo UI"/>
                <a:cs typeface="Meiryo UI" pitchFamily="50" charset="-128"/>
              </a:rPr>
              <a:t>ホームページ　</a:t>
            </a:r>
            <a:r>
              <a:rPr lang="en-US" altLang="ja-JP" sz="1100" dirty="0">
                <a:solidFill>
                  <a:srgbClr val="000000"/>
                </a:solidFill>
                <a:latin typeface="Meiryo UI"/>
                <a:ea typeface="Meiryo UI"/>
                <a:cs typeface="Meiryo UI" pitchFamily="50" charset="-128"/>
              </a:rPr>
              <a:t>Science-based Target Setting Manual Version4.1(</a:t>
            </a:r>
            <a:r>
              <a:rPr lang="en-US" altLang="ja-JP" sz="1100">
                <a:solidFill>
                  <a:srgbClr val="000000"/>
                </a:solidFill>
                <a:latin typeface="Meiryo UI"/>
                <a:ea typeface="Meiryo UI"/>
                <a:cs typeface="Meiryo UI" pitchFamily="50" charset="-128"/>
              </a:rPr>
              <a:t>https://sciencebasedtargets.org/wp-content/uploads/2017/04/SBTi-manual</a:t>
            </a:r>
            <a:r>
              <a:rPr lang="en-US" altLang="ja-JP" sz="1100" dirty="0">
                <a:solidFill>
                  <a:srgbClr val="000000"/>
                </a:solidFill>
                <a:latin typeface="Meiryo UI"/>
                <a:ea typeface="Meiryo UI"/>
                <a:cs typeface="Meiryo UI" pitchFamily="50" charset="-128"/>
              </a:rPr>
              <a:t>.pdf)</a:t>
            </a:r>
            <a:r>
              <a:rPr lang="ja-JP" altLang="en-US" sz="1100" dirty="0">
                <a:solidFill>
                  <a:srgbClr val="000000"/>
                </a:solidFill>
                <a:latin typeface="Meiryo UI"/>
                <a:ea typeface="Meiryo UI"/>
                <a:cs typeface="Meiryo UI" pitchFamily="50" charset="-128"/>
              </a:rPr>
              <a:t>より作成</a:t>
            </a:r>
          </a:p>
        </p:txBody>
      </p:sp>
      <p:sp>
        <p:nvSpPr>
          <p:cNvPr id="40" name="正方形/長方形 39"/>
          <p:cNvSpPr/>
          <p:nvPr/>
        </p:nvSpPr>
        <p:spPr bwMode="auto">
          <a:xfrm>
            <a:off x="593725" y="2372541"/>
            <a:ext cx="9454948" cy="864096"/>
          </a:xfrm>
          <a:prstGeom prst="rect">
            <a:avLst/>
          </a:prstGeom>
          <a:noFill/>
          <a:ln w="9525" cap="flat" cmpd="sng" algn="ctr">
            <a:noFill/>
            <a:prstDash val="solid"/>
            <a:round/>
            <a:headEnd type="none" w="med" len="med"/>
            <a:tailEnd type="none" w="med" len="med"/>
          </a:ln>
          <a:effectLst/>
        </p:spPr>
        <p:txBody>
          <a:bodyPr vert="horz" wrap="none" lIns="90000" tIns="46800" rIns="90000" bIns="46800" numCol="1" rtlCol="0" anchor="ctr" anchorCtr="0" compatLnSpc="1">
            <a:prstTxWarp prst="textNoShape">
              <a:avLst/>
            </a:prstTxWarp>
          </a:bodyPr>
          <a:lstStyle/>
          <a:p>
            <a:pPr marL="342900" marR="0" indent="-342900" defTabSz="914400" rtl="0" eaLnBrk="1" fontAlgn="base" latinLnBrk="0" hangingPunct="1">
              <a:lnSpc>
                <a:spcPct val="100000"/>
              </a:lnSpc>
              <a:spcBef>
                <a:spcPct val="0"/>
              </a:spcBef>
              <a:spcAft>
                <a:spcPct val="0"/>
              </a:spcAft>
              <a:buClrTx/>
              <a:buSzTx/>
              <a:buFont typeface="Wingdings" panose="05000000000000000000" pitchFamily="2" charset="2"/>
              <a:buChar char="l"/>
              <a:tabLst/>
            </a:pPr>
            <a:r>
              <a:rPr kumimoji="1" lang="en-US" altLang="ja-JP" sz="2600" b="0" i="0" u="none" strike="noStrike" cap="none" normalizeH="0" baseline="0" dirty="0">
                <a:ln>
                  <a:noFill/>
                </a:ln>
                <a:solidFill>
                  <a:schemeClr val="tx1"/>
                </a:solidFill>
                <a:effectLst/>
                <a:latin typeface="+mn-ea"/>
                <a:ea typeface="+mn-ea"/>
              </a:rPr>
              <a:t>SBT</a:t>
            </a:r>
            <a:r>
              <a:rPr kumimoji="1" lang="ja-JP" altLang="en-US" sz="2600" b="0" i="0" u="none" strike="noStrike" cap="none" normalizeH="0" baseline="0" dirty="0">
                <a:ln>
                  <a:noFill/>
                </a:ln>
                <a:solidFill>
                  <a:schemeClr val="tx1"/>
                </a:solidFill>
                <a:effectLst/>
                <a:latin typeface="+mn-ea"/>
                <a:ea typeface="+mn-ea"/>
              </a:rPr>
              <a:t>認定を取得した企業の声</a:t>
            </a:r>
            <a:endParaRPr kumimoji="1" lang="en-US" altLang="ja-JP" sz="2600" b="0" i="0" u="none" strike="noStrike" cap="none" normalizeH="0" baseline="0" dirty="0">
              <a:ln>
                <a:noFill/>
              </a:ln>
              <a:solidFill>
                <a:schemeClr val="tx1"/>
              </a:solidFill>
              <a:effectLst/>
              <a:latin typeface="+mn-ea"/>
              <a:ea typeface="+mn-ea"/>
            </a:endParaRPr>
          </a:p>
          <a:p>
            <a:pPr marL="0" marR="0" indent="0" defTabSz="914400" rtl="0" eaLnBrk="1" fontAlgn="base" latinLnBrk="0" hangingPunct="1">
              <a:lnSpc>
                <a:spcPct val="100000"/>
              </a:lnSpc>
              <a:spcBef>
                <a:spcPct val="0"/>
              </a:spcBef>
              <a:spcAft>
                <a:spcPct val="0"/>
              </a:spcAft>
              <a:buClrTx/>
              <a:buSzTx/>
              <a:buFontTx/>
              <a:buNone/>
              <a:tabLst/>
            </a:pPr>
            <a:r>
              <a:rPr kumimoji="1" lang="ja-JP" altLang="en-US" sz="2400" b="0" i="0" u="none" strike="noStrike" cap="none" normalizeH="0" baseline="0" dirty="0">
                <a:ln>
                  <a:noFill/>
                </a:ln>
                <a:solidFill>
                  <a:schemeClr val="tx1"/>
                </a:solidFill>
                <a:effectLst/>
                <a:latin typeface="+mn-ea"/>
                <a:ea typeface="+mn-ea"/>
              </a:rPr>
              <a:t>＜ランド・セキュリティーズ（英国の不動産業）の場合＞</a:t>
            </a:r>
          </a:p>
        </p:txBody>
      </p:sp>
    </p:spTree>
    <p:extLst>
      <p:ext uri="{BB962C8B-B14F-4D97-AF65-F5344CB8AC3E}">
        <p14:creationId xmlns:p14="http://schemas.microsoft.com/office/powerpoint/2010/main" val="1732474864"/>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47EAC0A-4B4F-18BE-5228-79374A57AD63}"/>
            </a:ext>
          </a:extLst>
        </p:cNvPr>
        <p:cNvGrpSpPr/>
        <p:nvPr/>
      </p:nvGrpSpPr>
      <p:grpSpPr>
        <a:xfrm>
          <a:off x="0" y="0"/>
          <a:ext cx="0" cy="0"/>
          <a:chOff x="0" y="0"/>
          <a:chExt cx="0" cy="0"/>
        </a:xfrm>
      </p:grpSpPr>
      <p:sp>
        <p:nvSpPr>
          <p:cNvPr id="2" name="タイトル 1">
            <a:extLst>
              <a:ext uri="{FF2B5EF4-FFF2-40B4-BE49-F238E27FC236}">
                <a16:creationId xmlns:a16="http://schemas.microsoft.com/office/drawing/2014/main" id="{11203EBF-AEF5-5A55-15E6-6CCFB0A1D54E}"/>
              </a:ext>
            </a:extLst>
          </p:cNvPr>
          <p:cNvSpPr>
            <a:spLocks noGrp="1"/>
          </p:cNvSpPr>
          <p:nvPr>
            <p:ph type="title"/>
          </p:nvPr>
        </p:nvSpPr>
        <p:spPr/>
        <p:txBody>
          <a:bodyPr/>
          <a:lstStyle/>
          <a:p>
            <a:r>
              <a:rPr lang="en-US" altLang="ja-JP" dirty="0"/>
              <a:t>SBT Net-Zero</a:t>
            </a:r>
            <a:r>
              <a:rPr lang="ja-JP" altLang="en-US" dirty="0"/>
              <a:t>認定取得済の企業（</a:t>
            </a:r>
            <a:r>
              <a:rPr lang="en-US" altLang="ja-JP" dirty="0"/>
              <a:t>9/10</a:t>
            </a:r>
            <a:r>
              <a:rPr lang="ja-JP" altLang="en-US" dirty="0"/>
              <a:t>） </a:t>
            </a:r>
            <a:endParaRPr kumimoji="1" lang="ja-JP" altLang="en-US" dirty="0"/>
          </a:p>
        </p:txBody>
      </p:sp>
      <p:sp>
        <p:nvSpPr>
          <p:cNvPr id="3" name="コンテンツ プレースホルダー 2">
            <a:extLst>
              <a:ext uri="{FF2B5EF4-FFF2-40B4-BE49-F238E27FC236}">
                <a16:creationId xmlns:a16="http://schemas.microsoft.com/office/drawing/2014/main" id="{8D58939E-85ED-FD47-94FB-E9F7C315F692}"/>
              </a:ext>
            </a:extLst>
          </p:cNvPr>
          <p:cNvSpPr>
            <a:spLocks noGrp="1"/>
          </p:cNvSpPr>
          <p:nvPr>
            <p:ph sz="quarter" idx="12"/>
          </p:nvPr>
        </p:nvSpPr>
        <p:spPr>
          <a:xfrm>
            <a:off x="161925" y="1110920"/>
            <a:ext cx="10367963" cy="604163"/>
          </a:xfrm>
        </p:spPr>
        <p:txBody>
          <a:bodyPr/>
          <a:lstStyle/>
          <a:p>
            <a:r>
              <a:rPr lang="en-US" altLang="ja-JP" dirty="0"/>
              <a:t>SBT Net-Zero</a:t>
            </a:r>
            <a:r>
              <a:rPr lang="ja-JP" altLang="en-US" dirty="0"/>
              <a:t>認定取得済の企業は世界で</a:t>
            </a:r>
            <a:r>
              <a:rPr lang="en-US" altLang="ja-JP" dirty="0"/>
              <a:t>720</a:t>
            </a:r>
            <a:r>
              <a:rPr lang="ja-JP" altLang="en-US" dirty="0"/>
              <a:t>社（うち日本企業は</a:t>
            </a:r>
            <a:r>
              <a:rPr lang="en-US" altLang="ja-JP" dirty="0"/>
              <a:t>30</a:t>
            </a:r>
            <a:r>
              <a:rPr lang="ja-JP" altLang="en-US" dirty="0"/>
              <a:t>社）</a:t>
            </a:r>
            <a:endParaRPr lang="en-US" altLang="ja-JP" dirty="0"/>
          </a:p>
        </p:txBody>
      </p:sp>
      <p:sp>
        <p:nvSpPr>
          <p:cNvPr id="17" name="テキスト ボックス 16">
            <a:extLst>
              <a:ext uri="{FF2B5EF4-FFF2-40B4-BE49-F238E27FC236}">
                <a16:creationId xmlns:a16="http://schemas.microsoft.com/office/drawing/2014/main" id="{76FCD212-9E16-584A-A204-B5E63314863A}"/>
              </a:ext>
            </a:extLst>
          </p:cNvPr>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正方形/長方形 11">
            <a:extLst>
              <a:ext uri="{FF2B5EF4-FFF2-40B4-BE49-F238E27FC236}">
                <a16:creationId xmlns:a16="http://schemas.microsoft.com/office/drawing/2014/main" id="{C1FAB593-113D-CFA0-2991-3E9968432C3D}"/>
              </a:ext>
            </a:extLst>
          </p:cNvPr>
          <p:cNvSpPr/>
          <p:nvPr/>
        </p:nvSpPr>
        <p:spPr>
          <a:xfrm>
            <a:off x="161925" y="1760419"/>
            <a:ext cx="9494843" cy="461665"/>
          </a:xfrm>
          <a:prstGeom prst="rect">
            <a:avLst/>
          </a:prstGeom>
        </p:spPr>
        <p:txBody>
          <a:bodyPr wrap="none">
            <a:spAutoFit/>
          </a:bodyPr>
          <a:lstStyle/>
          <a:p>
            <a:r>
              <a:rPr lang="ja-JP" altLang="en-US" sz="2400" b="1" dirty="0">
                <a:latin typeface="Meiryo UI" panose="020B0604030504040204" pitchFamily="50" charset="-128"/>
                <a:ea typeface="Meiryo UI" panose="020B0604030504040204" pitchFamily="50" charset="-128"/>
                <a:cs typeface="Meiryo UI" panose="020B0604030504040204" pitchFamily="50" charset="-128"/>
              </a:rPr>
              <a:t>すでに</a:t>
            </a:r>
            <a:r>
              <a:rPr lang="en-US" altLang="ja-JP" sz="2400" b="1" dirty="0">
                <a:latin typeface="Meiryo UI" panose="020B0604030504040204" pitchFamily="50" charset="-128"/>
                <a:ea typeface="Meiryo UI" panose="020B0604030504040204" pitchFamily="50" charset="-128"/>
                <a:cs typeface="Meiryo UI" panose="020B0604030504040204" pitchFamily="50" charset="-128"/>
              </a:rPr>
              <a:t>SBT Net-Zero</a:t>
            </a:r>
            <a:r>
              <a:rPr lang="ja-JP" altLang="en-US" sz="2400" b="1" dirty="0">
                <a:latin typeface="Meiryo UI" panose="020B0604030504040204" pitchFamily="50" charset="-128"/>
                <a:ea typeface="Meiryo UI" panose="020B0604030504040204" pitchFamily="50" charset="-128"/>
                <a:cs typeface="Meiryo UI" panose="020B0604030504040204" pitchFamily="50" charset="-128"/>
              </a:rPr>
              <a:t>の認定を受けている企業</a:t>
            </a:r>
            <a:r>
              <a:rPr lang="en-US" altLang="ja-JP" sz="2400" b="1" dirty="0">
                <a:latin typeface="Meiryo UI" panose="020B0604030504040204" pitchFamily="50" charset="-128"/>
                <a:ea typeface="Meiryo UI" panose="020B0604030504040204" pitchFamily="50" charset="-128"/>
                <a:cs typeface="Meiryo UI" panose="020B0604030504040204" pitchFamily="50" charset="-128"/>
              </a:rPr>
              <a:t>720</a:t>
            </a:r>
            <a:r>
              <a:rPr lang="ja-JP" altLang="en-US" sz="2400" b="1" dirty="0">
                <a:latin typeface="Meiryo UI" panose="020B0604030504040204" pitchFamily="50" charset="-128"/>
                <a:ea typeface="Meiryo UI" panose="020B0604030504040204" pitchFamily="50" charset="-128"/>
                <a:cs typeface="Meiryo UI" panose="020B0604030504040204" pitchFamily="50" charset="-128"/>
              </a:rPr>
              <a:t>社の一覧（</a:t>
            </a:r>
            <a:r>
              <a:rPr lang="en-US" altLang="ja-JP" sz="2400" b="1" dirty="0">
                <a:latin typeface="Meiryo UI" panose="020B0604030504040204" pitchFamily="50" charset="-128"/>
                <a:ea typeface="Meiryo UI" panose="020B0604030504040204" pitchFamily="50" charset="-128"/>
                <a:cs typeface="Meiryo UI" panose="020B0604030504040204" pitchFamily="50" charset="-128"/>
              </a:rPr>
              <a:t>9/10</a:t>
            </a:r>
            <a:r>
              <a:rPr lang="ja-JP" altLang="en-US" sz="2400" b="1" dirty="0">
                <a:latin typeface="Meiryo UI" panose="020B0604030504040204" pitchFamily="50" charset="-128"/>
                <a:ea typeface="Meiryo UI" panose="020B0604030504040204" pitchFamily="50" charset="-128"/>
                <a:cs typeface="Meiryo UI" panose="020B0604030504040204" pitchFamily="50" charset="-128"/>
              </a:rPr>
              <a:t>）</a:t>
            </a:r>
            <a:endParaRPr lang="ja-JP" altLang="en-US" sz="2400" b="1" dirty="0"/>
          </a:p>
        </p:txBody>
      </p:sp>
      <p:sp>
        <p:nvSpPr>
          <p:cNvPr id="19" name="正方形/長方形 18">
            <a:extLst>
              <a:ext uri="{FF2B5EF4-FFF2-40B4-BE49-F238E27FC236}">
                <a16:creationId xmlns:a16="http://schemas.microsoft.com/office/drawing/2014/main" id="{F908CB6A-D523-44B0-DC75-E9FF8275E750}"/>
              </a:ext>
            </a:extLst>
          </p:cNvPr>
          <p:cNvSpPr>
            <a:spLocks noChangeArrowheads="1"/>
          </p:cNvSpPr>
          <p:nvPr/>
        </p:nvSpPr>
        <p:spPr bwMode="auto">
          <a:xfrm>
            <a:off x="3094051" y="2149831"/>
            <a:ext cx="7523514" cy="50475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ja-JP" altLang="en-US" sz="1400"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ベルシステム</a:t>
            </a:r>
            <a:r>
              <a:rPr lang="en-US" altLang="ja-JP" sz="1400"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24</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Colt Group Holdings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Cornerstone Infrastructure  Telecommunications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Deutsche Telekom AG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dst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telecomunicações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Elisa Corporation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GO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INWIT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Infrastrutture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Wireless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Italiane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SpA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Odido</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Netherlands B.V.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Proximus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Saudi Telecom Company</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Singapore Telecommunications Limited (Singtel)</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Sitecom</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StarHub</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Swisscom</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T-Mobile USA,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Taiwan Mobile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TDC NET 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Tele2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TELEFÓNICA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Telia Company</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TPG Telecom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Virgin Media O2</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Vodafone Group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Wireless Logic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Zen Internet Ltd</a:t>
            </a:r>
          </a:p>
          <a:p>
            <a:pPr eaLnBrk="1" hangingPunct="1">
              <a:defRPr/>
            </a:pP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Duni</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Mondi plc</a:t>
            </a:r>
          </a:p>
          <a:p>
            <a:pPr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Rubel &amp;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Ménasché</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Aramark</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Big Red Group Pty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CH&amp;CO CATERING GROUP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Domino's Pizza Enterprises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Domino's Pizza Group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Heart with Smart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HotelshopUK</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ILUNION Hotels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International Game Technology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J D Wetherspoon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McDonald's Corporation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Mitchells &amp; Butlers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Paf</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Pura Aventura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Radisson Hotel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Revolution Bars Group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Sodexo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Sodexo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SSP Group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The Gym Group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The Travel Corporation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TourCompass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WATERBOM BALI</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Whitbread PLC</a:t>
            </a:r>
          </a:p>
          <a:p>
            <a:pPr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Hutchison Port Holdings Limited</a:t>
            </a:r>
          </a:p>
          <a:p>
            <a:pPr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Active Brands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Breitling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Brooks Running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Brunello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Cucinelli</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SpA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Burberry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Camper S.L.</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Coyuchi</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Dr.Martens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ECOALF RECYCLED FABRICS S.L.</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Ermenegildo Zegna NV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Everlane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FOND OF GmbH</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GripGrab</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ApS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H&amp;M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Halti OY</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HAVEP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Hydrowear</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B.V.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J Barbour &amp; Sons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Jia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Hsin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L.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Priebs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GmbH &amp; Co. KG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LEGERO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Schuhfabrik</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Gesellschaft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m.b.H</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Lenzing</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正方形/長方形 19">
            <a:extLst>
              <a:ext uri="{FF2B5EF4-FFF2-40B4-BE49-F238E27FC236}">
                <a16:creationId xmlns:a16="http://schemas.microsoft.com/office/drawing/2014/main" id="{53E90377-0892-B23E-C265-7C733E04F1DB}"/>
              </a:ext>
            </a:extLst>
          </p:cNvPr>
          <p:cNvSpPr>
            <a:spLocks noChangeArrowheads="1"/>
          </p:cNvSpPr>
          <p:nvPr/>
        </p:nvSpPr>
        <p:spPr bwMode="auto">
          <a:xfrm>
            <a:off x="216603" y="2149831"/>
            <a:ext cx="3036788" cy="4832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algn="r" eaLnBrk="1" hangingPunct="1">
              <a:spcAft>
                <a:spcPct val="0"/>
              </a:spcAft>
              <a:defRPr/>
            </a:pP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情報・通信業：</a:t>
            </a:r>
          </a:p>
          <a:p>
            <a:pPr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r>
              <a:rPr lang="ja-JP" altLang="en-US" sz="12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林産品（林業、木材、紙パルプ、ゴム）</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p>
          <a:p>
            <a:pPr algn="r" eaLnBrk="1" hangingPunct="1">
              <a:spcAft>
                <a:spcPct val="0"/>
              </a:spcAft>
              <a:defRPr/>
            </a:pP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その他鉱業（希土類鉱物・貴金属・宝石）</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p>
          <a:p>
            <a:pPr algn="r" eaLnBrk="1" hangingPunct="1">
              <a:spcAft>
                <a:spcPct val="0"/>
              </a:spcAft>
              <a:defRPr/>
            </a:pP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ホテル・レストラン・レジャー・観光業：</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海運業：</a:t>
            </a:r>
          </a:p>
          <a:p>
            <a:pPr algn="r" eaLnBrk="1" hangingPunct="1">
              <a:spcAft>
                <a:spcPct val="0"/>
              </a:spcAft>
              <a:defRPr/>
            </a:pP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生地・アパレル・靴・高級品</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(1/2)</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p>
          <a:p>
            <a:pPr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テキスト ボックス 13">
            <a:extLst>
              <a:ext uri="{FF2B5EF4-FFF2-40B4-BE49-F238E27FC236}">
                <a16:creationId xmlns:a16="http://schemas.microsoft.com/office/drawing/2014/main" id="{2EB559FE-CB6D-2D06-73FA-BB2E07910BF5}"/>
              </a:ext>
            </a:extLst>
          </p:cNvPr>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Tree>
    <p:extLst>
      <p:ext uri="{BB962C8B-B14F-4D97-AF65-F5344CB8AC3E}">
        <p14:creationId xmlns:p14="http://schemas.microsoft.com/office/powerpoint/2010/main" val="2935487749"/>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541EDF2-CD9C-7ED7-E234-3BD51DFED806}"/>
            </a:ext>
          </a:extLst>
        </p:cNvPr>
        <p:cNvGrpSpPr/>
        <p:nvPr/>
      </p:nvGrpSpPr>
      <p:grpSpPr>
        <a:xfrm>
          <a:off x="0" y="0"/>
          <a:ext cx="0" cy="0"/>
          <a:chOff x="0" y="0"/>
          <a:chExt cx="0" cy="0"/>
        </a:xfrm>
      </p:grpSpPr>
      <p:sp>
        <p:nvSpPr>
          <p:cNvPr id="2" name="タイトル 1">
            <a:extLst>
              <a:ext uri="{FF2B5EF4-FFF2-40B4-BE49-F238E27FC236}">
                <a16:creationId xmlns:a16="http://schemas.microsoft.com/office/drawing/2014/main" id="{77B6EC27-25D4-6BE6-5C78-B21CE136F038}"/>
              </a:ext>
            </a:extLst>
          </p:cNvPr>
          <p:cNvSpPr>
            <a:spLocks noGrp="1"/>
          </p:cNvSpPr>
          <p:nvPr>
            <p:ph type="title"/>
          </p:nvPr>
        </p:nvSpPr>
        <p:spPr/>
        <p:txBody>
          <a:bodyPr/>
          <a:lstStyle/>
          <a:p>
            <a:r>
              <a:rPr lang="en-US" altLang="ja-JP" dirty="0"/>
              <a:t>SBT Net-Zero</a:t>
            </a:r>
            <a:r>
              <a:rPr lang="ja-JP" altLang="en-US" dirty="0"/>
              <a:t>認定取得済の企業（</a:t>
            </a:r>
            <a:r>
              <a:rPr lang="en-US" altLang="ja-JP" dirty="0"/>
              <a:t>10/10</a:t>
            </a:r>
            <a:r>
              <a:rPr lang="ja-JP" altLang="en-US" dirty="0"/>
              <a:t>） </a:t>
            </a:r>
            <a:endParaRPr kumimoji="1" lang="ja-JP" altLang="en-US" dirty="0"/>
          </a:p>
        </p:txBody>
      </p:sp>
      <p:sp>
        <p:nvSpPr>
          <p:cNvPr id="3" name="コンテンツ プレースホルダー 2">
            <a:extLst>
              <a:ext uri="{FF2B5EF4-FFF2-40B4-BE49-F238E27FC236}">
                <a16:creationId xmlns:a16="http://schemas.microsoft.com/office/drawing/2014/main" id="{60E0476B-6D1E-27F5-4141-E6BA447A6088}"/>
              </a:ext>
            </a:extLst>
          </p:cNvPr>
          <p:cNvSpPr>
            <a:spLocks noGrp="1"/>
          </p:cNvSpPr>
          <p:nvPr>
            <p:ph sz="quarter" idx="12"/>
          </p:nvPr>
        </p:nvSpPr>
        <p:spPr>
          <a:xfrm>
            <a:off x="161925" y="1110920"/>
            <a:ext cx="10367963" cy="604163"/>
          </a:xfrm>
        </p:spPr>
        <p:txBody>
          <a:bodyPr/>
          <a:lstStyle/>
          <a:p>
            <a:r>
              <a:rPr lang="en-US" altLang="ja-JP" dirty="0"/>
              <a:t>SBT Net-Zero</a:t>
            </a:r>
            <a:r>
              <a:rPr lang="ja-JP" altLang="en-US" dirty="0"/>
              <a:t>認定取得済の企業は世界で</a:t>
            </a:r>
            <a:r>
              <a:rPr lang="en-US" altLang="ja-JP" dirty="0"/>
              <a:t>720</a:t>
            </a:r>
            <a:r>
              <a:rPr lang="ja-JP" altLang="en-US" dirty="0"/>
              <a:t>社（うち日本企業は</a:t>
            </a:r>
            <a:r>
              <a:rPr lang="en-US" altLang="ja-JP" dirty="0"/>
              <a:t>30</a:t>
            </a:r>
            <a:r>
              <a:rPr lang="ja-JP" altLang="en-US" dirty="0"/>
              <a:t>社）</a:t>
            </a:r>
            <a:endParaRPr lang="en-US" altLang="ja-JP" dirty="0"/>
          </a:p>
        </p:txBody>
      </p:sp>
      <p:sp>
        <p:nvSpPr>
          <p:cNvPr id="17" name="テキスト ボックス 16">
            <a:extLst>
              <a:ext uri="{FF2B5EF4-FFF2-40B4-BE49-F238E27FC236}">
                <a16:creationId xmlns:a16="http://schemas.microsoft.com/office/drawing/2014/main" id="{E6457348-4EB4-BA6B-6943-8557400D9602}"/>
              </a:ext>
            </a:extLst>
          </p:cNvPr>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正方形/長方形 11">
            <a:extLst>
              <a:ext uri="{FF2B5EF4-FFF2-40B4-BE49-F238E27FC236}">
                <a16:creationId xmlns:a16="http://schemas.microsoft.com/office/drawing/2014/main" id="{A9A34F70-182D-D43F-7279-7E59A9A6A127}"/>
              </a:ext>
            </a:extLst>
          </p:cNvPr>
          <p:cNvSpPr/>
          <p:nvPr/>
        </p:nvSpPr>
        <p:spPr>
          <a:xfrm>
            <a:off x="161925" y="1760419"/>
            <a:ext cx="9911624" cy="461665"/>
          </a:xfrm>
          <a:prstGeom prst="rect">
            <a:avLst/>
          </a:prstGeom>
        </p:spPr>
        <p:txBody>
          <a:bodyPr wrap="none">
            <a:spAutoFit/>
          </a:bodyPr>
          <a:lstStyle/>
          <a:p>
            <a:r>
              <a:rPr lang="ja-JP" altLang="en-US" sz="2400" b="1" dirty="0">
                <a:latin typeface="Meiryo UI" panose="020B0604030504040204" pitchFamily="50" charset="-128"/>
                <a:ea typeface="Meiryo UI" panose="020B0604030504040204" pitchFamily="50" charset="-128"/>
                <a:cs typeface="Meiryo UI" panose="020B0604030504040204" pitchFamily="50" charset="-128"/>
              </a:rPr>
              <a:t>すでに</a:t>
            </a:r>
            <a:r>
              <a:rPr lang="en-US" altLang="ja-JP" sz="2400" b="1" dirty="0">
                <a:latin typeface="Meiryo UI" panose="020B0604030504040204" pitchFamily="50" charset="-128"/>
                <a:ea typeface="Meiryo UI" panose="020B0604030504040204" pitchFamily="50" charset="-128"/>
                <a:cs typeface="Meiryo UI" panose="020B0604030504040204" pitchFamily="50" charset="-128"/>
              </a:rPr>
              <a:t>SBT Net-Zero</a:t>
            </a:r>
            <a:r>
              <a:rPr lang="ja-JP" altLang="en-US" sz="2400" b="1" dirty="0">
                <a:latin typeface="Meiryo UI" panose="020B0604030504040204" pitchFamily="50" charset="-128"/>
                <a:ea typeface="Meiryo UI" panose="020B0604030504040204" pitchFamily="50" charset="-128"/>
                <a:cs typeface="Meiryo UI" panose="020B0604030504040204" pitchFamily="50" charset="-128"/>
              </a:rPr>
              <a:t>の認定を受けている企業</a:t>
            </a:r>
            <a:r>
              <a:rPr lang="en-US" altLang="ja-JP" sz="2400" b="1" dirty="0">
                <a:latin typeface="Meiryo UI" panose="020B0604030504040204" pitchFamily="50" charset="-128"/>
                <a:ea typeface="Meiryo UI" panose="020B0604030504040204" pitchFamily="50" charset="-128"/>
                <a:cs typeface="Meiryo UI" panose="020B0604030504040204" pitchFamily="50" charset="-128"/>
              </a:rPr>
              <a:t>720</a:t>
            </a:r>
            <a:r>
              <a:rPr lang="ja-JP" altLang="en-US" sz="2400" b="1" dirty="0">
                <a:latin typeface="Meiryo UI" panose="020B0604030504040204" pitchFamily="50" charset="-128"/>
                <a:ea typeface="Meiryo UI" panose="020B0604030504040204" pitchFamily="50" charset="-128"/>
                <a:cs typeface="Meiryo UI" panose="020B0604030504040204" pitchFamily="50" charset="-128"/>
              </a:rPr>
              <a:t>社の一覧（</a:t>
            </a:r>
            <a:r>
              <a:rPr lang="en-US" altLang="ja-JP" sz="2400" b="1" dirty="0">
                <a:latin typeface="Meiryo UI" panose="020B0604030504040204" pitchFamily="50" charset="-128"/>
                <a:ea typeface="Meiryo UI" panose="020B0604030504040204" pitchFamily="50" charset="-128"/>
                <a:cs typeface="Meiryo UI" panose="020B0604030504040204" pitchFamily="50" charset="-128"/>
              </a:rPr>
              <a:t>10/10</a:t>
            </a:r>
            <a:r>
              <a:rPr lang="ja-JP" altLang="en-US" sz="2400" b="1" dirty="0">
                <a:latin typeface="Meiryo UI" panose="020B0604030504040204" pitchFamily="50" charset="-128"/>
                <a:ea typeface="Meiryo UI" panose="020B0604030504040204" pitchFamily="50" charset="-128"/>
                <a:cs typeface="Meiryo UI" panose="020B0604030504040204" pitchFamily="50" charset="-128"/>
              </a:rPr>
              <a:t>）</a:t>
            </a:r>
            <a:endParaRPr lang="ja-JP" altLang="en-US" sz="2400" b="1" dirty="0"/>
          </a:p>
        </p:txBody>
      </p:sp>
      <p:sp>
        <p:nvSpPr>
          <p:cNvPr id="19" name="正方形/長方形 18">
            <a:extLst>
              <a:ext uri="{FF2B5EF4-FFF2-40B4-BE49-F238E27FC236}">
                <a16:creationId xmlns:a16="http://schemas.microsoft.com/office/drawing/2014/main" id="{C30C6D16-05F4-E1C1-073E-30E65AB3A015}"/>
              </a:ext>
            </a:extLst>
          </p:cNvPr>
          <p:cNvSpPr>
            <a:spLocks noChangeArrowheads="1"/>
          </p:cNvSpPr>
          <p:nvPr/>
        </p:nvSpPr>
        <p:spPr bwMode="auto">
          <a:xfrm>
            <a:off x="3094051" y="2149831"/>
            <a:ext cx="7523514" cy="2677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Lindström</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Milliken &amp; Company</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Moncler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NEW WIDE (VIETNAM) ENTERPRISE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Pangaia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Materials Science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Patagonia Works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Princess Polly Online Pty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Sukkha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Citta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Indonesia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Rapha Racing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Snocks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Stella McCartney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Superdry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Sympatex</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Technologies GmbH</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Ten Tree International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Tiffany &amp; Co.</a:t>
            </a:r>
          </a:p>
          <a:p>
            <a:pPr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GoCardless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GoCardless</a:t>
            </a:r>
          </a:p>
          <a:p>
            <a:pPr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Euroclear SA/NV</a:t>
            </a:r>
          </a:p>
          <a:p>
            <a:pPr eaLnBrk="1" hangingPunct="1">
              <a:defRPr/>
            </a:pP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Triciclos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S.A</a:t>
            </a:r>
          </a:p>
          <a:p>
            <a:pPr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ROADIS Transportation Holding, SL</a:t>
            </a:r>
          </a:p>
          <a:p>
            <a:pPr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ACCA (Association of Chartered Certified Accountants)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The Edwin Group</a:t>
            </a:r>
          </a:p>
          <a:p>
            <a:pPr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ASM International N.V.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JinkoSolar</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Qualcomm Incorporated</a:t>
            </a:r>
          </a:p>
          <a:p>
            <a:pPr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Kerry Airport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Royal Schiphol Group</a:t>
            </a:r>
          </a:p>
        </p:txBody>
      </p:sp>
      <p:sp>
        <p:nvSpPr>
          <p:cNvPr id="20" name="正方形/長方形 19">
            <a:extLst>
              <a:ext uri="{FF2B5EF4-FFF2-40B4-BE49-F238E27FC236}">
                <a16:creationId xmlns:a16="http://schemas.microsoft.com/office/drawing/2014/main" id="{2930A764-EED2-B161-035F-72DB9D2CA415}"/>
              </a:ext>
            </a:extLst>
          </p:cNvPr>
          <p:cNvSpPr>
            <a:spLocks noChangeArrowheads="1"/>
          </p:cNvSpPr>
          <p:nvPr/>
        </p:nvSpPr>
        <p:spPr bwMode="auto">
          <a:xfrm>
            <a:off x="216603" y="2149831"/>
            <a:ext cx="3036788" cy="2677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algn="r" eaLnBrk="1" hangingPunct="1">
              <a:spcAft>
                <a:spcPct val="0"/>
              </a:spcAft>
              <a:defRPr/>
            </a:pP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生地・アパレル・靴・高級品</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(2/2)</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p>
          <a:p>
            <a:pPr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専門金融サービス・消費者金融・保険証券会社</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p>
          <a:p>
            <a:pPr algn="r" eaLnBrk="1" hangingPunct="1">
              <a:spcAft>
                <a:spcPct val="0"/>
              </a:spcAft>
              <a:defRPr/>
            </a:pP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銀行・その他金融・保険：</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廃棄物処理：</a:t>
            </a:r>
          </a:p>
          <a:p>
            <a:pPr algn="r" eaLnBrk="1" hangingPunct="1">
              <a:spcAft>
                <a:spcPct val="0"/>
              </a:spcAft>
              <a:defRPr/>
            </a:pP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陸上輸送</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道路・線路</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教育サービス：</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半導体：</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航空輸送・空港サービス：</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テキスト ボックス 13">
            <a:extLst>
              <a:ext uri="{FF2B5EF4-FFF2-40B4-BE49-F238E27FC236}">
                <a16:creationId xmlns:a16="http://schemas.microsoft.com/office/drawing/2014/main" id="{6406C8D1-236A-2AFC-7F9C-330BA9546DE4}"/>
              </a:ext>
            </a:extLst>
          </p:cNvPr>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Tree>
    <p:extLst>
      <p:ext uri="{BB962C8B-B14F-4D97-AF65-F5344CB8AC3E}">
        <p14:creationId xmlns:p14="http://schemas.microsoft.com/office/powerpoint/2010/main" val="651200782"/>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正方形/長方形 14"/>
          <p:cNvSpPr>
            <a:spLocks noChangeArrowheads="1"/>
          </p:cNvSpPr>
          <p:nvPr/>
        </p:nvSpPr>
        <p:spPr bwMode="auto">
          <a:xfrm>
            <a:off x="2115196" y="2812895"/>
            <a:ext cx="8226637" cy="41857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eaLnBrk="1" hangingPunct="1">
              <a:lnSpc>
                <a:spcPct val="100000"/>
              </a:lnSpc>
              <a:spcAft>
                <a:spcPct val="0"/>
              </a:spcAft>
              <a:defRPr/>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三機工業／住友林業／積水ハウス／日本国土開発／日本道路</a:t>
            </a:r>
          </a:p>
          <a:p>
            <a:pPr lvl="0" eaLnBrk="1" hangingPunct="1">
              <a:lnSpc>
                <a:spcPct val="100000"/>
              </a:lnSpc>
              <a:spcAft>
                <a:spcPct val="0"/>
              </a:spcAft>
              <a:defRPr/>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アサヒグループホールディングス／味の素／サントリー食品インターナショナル／サントリーホールディングス</a:t>
            </a:r>
          </a:p>
          <a:p>
            <a:pPr lvl="0" eaLnBrk="1" hangingPunct="1">
              <a:lnSpc>
                <a:spcPct val="100000"/>
              </a:lnSpc>
              <a:spcAft>
                <a:spcPct val="0"/>
              </a:spcAft>
              <a:defRPr/>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花王／トクヤマ</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lnSpc>
                <a:spcPct val="100000"/>
              </a:lnSpc>
              <a:spcAft>
                <a:spcPct val="0"/>
              </a:spcAft>
              <a:defRPr/>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小野薬品工業／武田薬品工業／第一三共</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lnSpc>
                <a:spcPct val="100000"/>
              </a:lnSpc>
              <a:spcAft>
                <a:spcPct val="0"/>
              </a:spcAft>
              <a:defRPr/>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ニチリン</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lnSpc>
                <a:spcPct val="100000"/>
              </a:lnSpc>
              <a:spcAft>
                <a:spcPct val="0"/>
              </a:spcAft>
              <a:defRPr/>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日本ガイシ</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lnSpc>
                <a:spcPct val="100000"/>
              </a:lnSpc>
              <a:spcAft>
                <a:spcPct val="0"/>
              </a:spcAft>
              <a:defRPr/>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不二サッシ／</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YKKAP</a:t>
            </a:r>
          </a:p>
          <a:p>
            <a:pPr eaLnBrk="1" hangingPunct="1">
              <a:spcAft>
                <a:spcPct val="0"/>
              </a:spcAft>
              <a:defRPr/>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アズビル／岩崎通信機／</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EIZO</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／沖電気工業／コニカミノルタ／</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TDK</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／日本電気／東芝／パナソニックホールディングス／日立製作所／リコー</a:t>
            </a:r>
          </a:p>
          <a:p>
            <a:pPr eaLnBrk="1" hangingPunct="1">
              <a:spcAft>
                <a:spcPct val="0"/>
              </a:spcAft>
              <a:defRPr/>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川崎重工／日産自動車／マレリホールディングス</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spcAft>
                <a:spcPct val="0"/>
              </a:spcAft>
              <a:defRPr/>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ニコン</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spcAft>
                <a:spcPct val="0"/>
              </a:spcAft>
              <a:defRPr/>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アシックス／オカムラ／ケイミュー</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spcAft>
                <a:spcPct val="0"/>
              </a:spcAft>
              <a:defRPr/>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近鉄エクスプレス／国際航業／日本航空</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伊藤忠テクノソリューションズ／エヌ・ティ・ティ・データ／大塚商会／</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KDDI</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／ソフトバンク／</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DTS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／野村総合研究所</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アスクル／イオン／</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ZOZO</a:t>
            </a:r>
          </a:p>
          <a:p>
            <a:pPr lvl="0" eaLnBrk="1" hangingPunct="1">
              <a:defRPr/>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飯田グループホールディングス／東急不動産ホールディングス</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H.U.</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グループホールディングス／共同印刷／ジャパンエレベーターサービスホールディングス／セコム／電通／</a:t>
            </a:r>
            <a:br>
              <a:rPr lang="en-US" altLang="ja-JP" sz="1400" dirty="0">
                <a:latin typeface="Meiryo UI" panose="020B0604030504040204" pitchFamily="50" charset="-128"/>
                <a:ea typeface="Meiryo UI" panose="020B0604030504040204" pitchFamily="50" charset="-128"/>
                <a:cs typeface="Meiryo UI" panose="020B0604030504040204" pitchFamily="50" charset="-128"/>
              </a:rPr>
            </a:br>
            <a:r>
              <a:rPr lang="ja-JP" altLang="en-US" sz="1400" dirty="0">
                <a:latin typeface="Meiryo UI" panose="020B0604030504040204" pitchFamily="50" charset="-128"/>
                <a:ea typeface="Meiryo UI" panose="020B0604030504040204" pitchFamily="50" charset="-128"/>
                <a:cs typeface="Meiryo UI" panose="020B0604030504040204" pitchFamily="50" charset="-128"/>
              </a:rPr>
              <a:t>ベイカレント・コンサルティング</a:t>
            </a:r>
          </a:p>
          <a:p>
            <a:pPr lvl="0" eaLnBrk="1" hangingPunct="1">
              <a:defRPr/>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加山興業／新和建設／</a:t>
            </a:r>
            <a:r>
              <a:rPr lang="zh-TW" altLang="en-US" sz="1400" dirty="0">
                <a:latin typeface="Meiryo UI" panose="020B0604030504040204" pitchFamily="50" charset="-128"/>
                <a:ea typeface="Meiryo UI" panose="020B0604030504040204" pitchFamily="50" charset="-128"/>
                <a:cs typeface="Meiryo UI" panose="020B0604030504040204" pitchFamily="50" charset="-128"/>
              </a:rPr>
              <a:t>山田鍍金工業</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タイトル 1"/>
          <p:cNvSpPr>
            <a:spLocks noGrp="1"/>
          </p:cNvSpPr>
          <p:nvPr>
            <p:ph type="title"/>
          </p:nvPr>
        </p:nvSpPr>
        <p:spPr/>
        <p:txBody>
          <a:bodyPr/>
          <a:lstStyle/>
          <a:p>
            <a:r>
              <a:rPr lang="en-US" altLang="ja-JP" dirty="0"/>
              <a:t>SBT Net-Zero</a:t>
            </a:r>
            <a:r>
              <a:rPr lang="ja-JP" altLang="en-US" dirty="0"/>
              <a:t>コミット中の日本企業</a:t>
            </a:r>
            <a:endParaRPr kumimoji="1" lang="ja-JP" altLang="en-US" dirty="0"/>
          </a:p>
        </p:txBody>
      </p:sp>
      <p:sp>
        <p:nvSpPr>
          <p:cNvPr id="3" name="コンテンツ プレースホルダー 2"/>
          <p:cNvSpPr>
            <a:spLocks noGrp="1"/>
          </p:cNvSpPr>
          <p:nvPr>
            <p:ph sz="quarter" idx="12"/>
          </p:nvPr>
        </p:nvSpPr>
        <p:spPr>
          <a:xfrm>
            <a:off x="161925" y="1110920"/>
            <a:ext cx="10367963" cy="958106"/>
          </a:xfrm>
        </p:spPr>
        <p:txBody>
          <a:bodyPr/>
          <a:lstStyle/>
          <a:p>
            <a:r>
              <a:rPr lang="en-US" altLang="ja-JP" dirty="0"/>
              <a:t>SBT Net-Zero</a:t>
            </a:r>
            <a:r>
              <a:rPr lang="ja-JP" altLang="en-US" dirty="0"/>
              <a:t>認定コミットの企業は世界で</a:t>
            </a:r>
            <a:r>
              <a:rPr lang="en-US" altLang="ja-JP" dirty="0"/>
              <a:t>2,111</a:t>
            </a:r>
            <a:r>
              <a:rPr lang="ja-JP" altLang="en-US" dirty="0"/>
              <a:t>社（うち日本企業は</a:t>
            </a:r>
            <a:r>
              <a:rPr lang="en-US" altLang="ja-JP" dirty="0"/>
              <a:t>63</a:t>
            </a:r>
            <a:r>
              <a:rPr lang="ja-JP" altLang="en-US" dirty="0"/>
              <a:t>社）</a:t>
            </a:r>
            <a:endParaRPr lang="en-US" altLang="ja-JP" dirty="0"/>
          </a:p>
          <a:p>
            <a:r>
              <a:rPr lang="ja-JP" altLang="en-US" dirty="0"/>
              <a:t>世界的には建設業、専門サービス、金融・保険業が、日本では食料品、電気機器が多い</a:t>
            </a:r>
            <a:endParaRPr lang="en-US" altLang="ja-JP" dirty="0"/>
          </a:p>
        </p:txBody>
      </p:sp>
      <p:sp>
        <p:nvSpPr>
          <p:cNvPr id="17" name="テキスト ボックス 16"/>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正方形/長方形 13"/>
          <p:cNvSpPr/>
          <p:nvPr/>
        </p:nvSpPr>
        <p:spPr>
          <a:xfrm>
            <a:off x="349980" y="2212171"/>
            <a:ext cx="9980553" cy="461665"/>
          </a:xfrm>
          <a:prstGeom prst="rect">
            <a:avLst/>
          </a:prstGeom>
        </p:spPr>
        <p:txBody>
          <a:bodyPr wrap="none">
            <a:spAutoFit/>
          </a:bodyPr>
          <a:lstStyle/>
          <a:p>
            <a:r>
              <a:rPr lang="en-US" altLang="ja-JP" sz="2400" b="1" dirty="0">
                <a:latin typeface="Meiryo UI" panose="020B0604030504040204" pitchFamily="50" charset="-128"/>
                <a:ea typeface="Meiryo UI" panose="020B0604030504040204" pitchFamily="50" charset="-128"/>
                <a:cs typeface="Meiryo UI" panose="020B0604030504040204" pitchFamily="50" charset="-128"/>
              </a:rPr>
              <a:t>2</a:t>
            </a:r>
            <a:r>
              <a:rPr lang="ja-JP" altLang="en-US" sz="2400" b="1" dirty="0">
                <a:latin typeface="Meiryo UI" panose="020B0604030504040204" pitchFamily="50" charset="-128"/>
                <a:ea typeface="Meiryo UI" panose="020B0604030504040204" pitchFamily="50" charset="-128"/>
                <a:cs typeface="Meiryo UI" panose="020B0604030504040204" pitchFamily="50" charset="-128"/>
              </a:rPr>
              <a:t>年以内の</a:t>
            </a:r>
            <a:r>
              <a:rPr lang="en-US" altLang="ja-JP" sz="2400" b="1" dirty="0">
                <a:latin typeface="Meiryo UI" panose="020B0604030504040204" pitchFamily="50" charset="-128"/>
                <a:ea typeface="Meiryo UI" panose="020B0604030504040204" pitchFamily="50" charset="-128"/>
                <a:cs typeface="Meiryo UI" panose="020B0604030504040204" pitchFamily="50" charset="-128"/>
              </a:rPr>
              <a:t>SBT Net-Zero</a:t>
            </a:r>
            <a:r>
              <a:rPr lang="ja-JP" altLang="en-US" sz="2400" b="1" dirty="0">
                <a:latin typeface="Meiryo UI" panose="020B0604030504040204" pitchFamily="50" charset="-128"/>
                <a:ea typeface="Meiryo UI" panose="020B0604030504040204" pitchFamily="50" charset="-128"/>
                <a:cs typeface="Meiryo UI" panose="020B0604030504040204" pitchFamily="50" charset="-128"/>
              </a:rPr>
              <a:t>認定取得をコミットしている日本企業</a:t>
            </a:r>
            <a:r>
              <a:rPr lang="en-US" altLang="ja-JP" sz="2400" b="1" dirty="0">
                <a:latin typeface="Meiryo UI" panose="020B0604030504040204" pitchFamily="50" charset="-128"/>
                <a:ea typeface="Meiryo UI" panose="020B0604030504040204" pitchFamily="50" charset="-128"/>
                <a:cs typeface="Meiryo UI" panose="020B0604030504040204" pitchFamily="50" charset="-128"/>
              </a:rPr>
              <a:t>63</a:t>
            </a:r>
            <a:r>
              <a:rPr lang="ja-JP" altLang="en-US" sz="2400" b="1" dirty="0">
                <a:latin typeface="Meiryo UI" panose="020B0604030504040204" pitchFamily="50" charset="-128"/>
                <a:ea typeface="Meiryo UI" panose="020B0604030504040204" pitchFamily="50" charset="-128"/>
                <a:cs typeface="Meiryo UI" panose="020B0604030504040204" pitchFamily="50" charset="-128"/>
              </a:rPr>
              <a:t>社の一覧</a:t>
            </a:r>
            <a:endParaRPr lang="ja-JP" altLang="en-US" sz="2400" b="1" dirty="0"/>
          </a:p>
        </p:txBody>
      </p:sp>
      <p:sp>
        <p:nvSpPr>
          <p:cNvPr id="22" name="テキスト ボックス 11"/>
          <p:cNvSpPr txBox="1">
            <a:spLocks noChangeArrowheads="1"/>
          </p:cNvSpPr>
          <p:nvPr/>
        </p:nvSpPr>
        <p:spPr bwMode="auto">
          <a:xfrm>
            <a:off x="818901" y="7187413"/>
            <a:ext cx="9745337" cy="348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marL="0" marR="0" lvl="0" indent="0" algn="l" defTabSz="914400" rtl="0" eaLnBrk="1" fontAlgn="base" latinLnBrk="0" hangingPunct="1">
              <a:lnSpc>
                <a:spcPts val="1000"/>
              </a:lnSpc>
              <a:spcBef>
                <a:spcPct val="0"/>
              </a:spcBef>
              <a:spcAft>
                <a:spcPct val="0"/>
              </a:spcAft>
              <a:buClrTx/>
              <a:buSzTx/>
              <a:buFontTx/>
              <a:buNone/>
              <a:tabLst/>
              <a:defRPr/>
            </a:pPr>
            <a:r>
              <a:rPr lang="en-US" altLang="ja-JP" sz="850" b="0" dirty="0">
                <a:solidFill>
                  <a:srgbClr val="000000"/>
                </a:solidFill>
                <a:latin typeface="Meiryo UI" pitchFamily="50" charset="-128"/>
                <a:ea typeface="Meiryo UI" pitchFamily="50" charset="-128"/>
                <a:cs typeface="Meiryo UI" pitchFamily="50" charset="-128"/>
              </a:rPr>
              <a:t>[</a:t>
            </a:r>
            <a:r>
              <a:rPr lang="ja-JP" altLang="en-US" sz="850" b="0" dirty="0">
                <a:solidFill>
                  <a:srgbClr val="000000"/>
                </a:solidFill>
                <a:latin typeface="Meiryo UI" pitchFamily="50" charset="-128"/>
                <a:ea typeface="Meiryo UI" pitchFamily="50" charset="-128"/>
                <a:cs typeface="Meiryo UI" pitchFamily="50" charset="-128"/>
              </a:rPr>
              <a:t>出所</a:t>
            </a:r>
            <a:r>
              <a:rPr lang="en-US" altLang="ja-JP" sz="850" b="0" dirty="0">
                <a:solidFill>
                  <a:srgbClr val="000000"/>
                </a:solidFill>
                <a:latin typeface="Meiryo UI" pitchFamily="50" charset="-128"/>
                <a:ea typeface="Meiryo UI" pitchFamily="50" charset="-128"/>
                <a:cs typeface="Meiryo UI" pitchFamily="50" charset="-128"/>
              </a:rPr>
              <a:t>]</a:t>
            </a:r>
            <a:r>
              <a:rPr kumimoji="1" lang="en-US" altLang="ja-JP" sz="850" b="0" i="0" u="none" strike="noStrike" kern="1200" cap="none" spc="0" normalizeH="0" baseline="0" noProof="0" dirty="0">
                <a:ln>
                  <a:noFill/>
                </a:ln>
                <a:solidFill>
                  <a:srgbClr val="000000"/>
                </a:solidFill>
                <a:effectLst/>
                <a:uLnTx/>
                <a:uFillTx/>
                <a:latin typeface="Meiryo UI" pitchFamily="50" charset="-128"/>
                <a:ea typeface="Meiryo UI" pitchFamily="50" charset="-128"/>
                <a:cs typeface="Meiryo UI" pitchFamily="50" charset="-128"/>
              </a:rPr>
              <a:t>Science Based Targets</a:t>
            </a:r>
            <a:r>
              <a:rPr kumimoji="1" lang="ja-JP" altLang="en-US" sz="850" b="0" i="0" u="none" strike="noStrike" kern="1200" cap="none" spc="0" normalizeH="0" baseline="0" noProof="0" dirty="0">
                <a:ln>
                  <a:noFill/>
                </a:ln>
                <a:solidFill>
                  <a:srgbClr val="000000"/>
                </a:solidFill>
                <a:effectLst/>
                <a:uLnTx/>
                <a:uFillTx/>
                <a:latin typeface="Meiryo UI" pitchFamily="50" charset="-128"/>
                <a:ea typeface="Meiryo UI" pitchFamily="50" charset="-128"/>
                <a:cs typeface="Meiryo UI" pitchFamily="50" charset="-128"/>
              </a:rPr>
              <a:t>ホームページ</a:t>
            </a:r>
            <a:r>
              <a:rPr lang="ja-JP" altLang="en-US" sz="850" b="0" dirty="0">
                <a:solidFill>
                  <a:srgbClr val="000000"/>
                </a:solidFill>
                <a:latin typeface="Meiryo UI" pitchFamily="50" charset="-128"/>
                <a:ea typeface="Meiryo UI" pitchFamily="50" charset="-128"/>
                <a:cs typeface="Meiryo UI" pitchFamily="50" charset="-128"/>
              </a:rPr>
              <a:t>　</a:t>
            </a:r>
            <a:r>
              <a:rPr lang="en-US" altLang="ja-JP" sz="850" b="0" dirty="0">
                <a:solidFill>
                  <a:srgbClr val="000000"/>
                </a:solidFill>
                <a:latin typeface="Meiryo UI" pitchFamily="50" charset="-128"/>
                <a:ea typeface="Meiryo UI" pitchFamily="50" charset="-128"/>
                <a:cs typeface="Meiryo UI" pitchFamily="50" charset="-128"/>
              </a:rPr>
              <a:t>Companies</a:t>
            </a:r>
            <a:r>
              <a:rPr lang="ja-JP" altLang="en-US" sz="850" b="0" dirty="0">
                <a:solidFill>
                  <a:srgbClr val="000000"/>
                </a:solidFill>
                <a:latin typeface="Meiryo UI" pitchFamily="50" charset="-128"/>
                <a:ea typeface="Meiryo UI" pitchFamily="50" charset="-128"/>
                <a:cs typeface="Meiryo UI" pitchFamily="50" charset="-128"/>
              </a:rPr>
              <a:t> </a:t>
            </a:r>
            <a:r>
              <a:rPr lang="en-US" altLang="ja-JP" sz="850" b="0" dirty="0">
                <a:latin typeface="Meiryo UI" pitchFamily="50" charset="-128"/>
                <a:ea typeface="Meiryo UI" pitchFamily="50" charset="-128"/>
                <a:cs typeface="Meiryo UI" pitchFamily="50" charset="-128"/>
              </a:rPr>
              <a:t>Take</a:t>
            </a:r>
            <a:r>
              <a:rPr lang="ja-JP" altLang="en-US" sz="850" b="0" dirty="0">
                <a:latin typeface="Meiryo UI" pitchFamily="50" charset="-128"/>
                <a:ea typeface="Meiryo UI" pitchFamily="50" charset="-128"/>
                <a:cs typeface="Meiryo UI" pitchFamily="50" charset="-128"/>
              </a:rPr>
              <a:t> </a:t>
            </a:r>
            <a:r>
              <a:rPr lang="en-US" altLang="ja-JP" sz="850" b="0" dirty="0">
                <a:latin typeface="Meiryo UI" pitchFamily="50" charset="-128"/>
                <a:ea typeface="Meiryo UI" pitchFamily="50" charset="-128"/>
                <a:cs typeface="Meiryo UI" pitchFamily="50" charset="-128"/>
              </a:rPr>
              <a:t>Action</a:t>
            </a:r>
            <a:r>
              <a:rPr lang="en-US" altLang="ja-JP" sz="850" dirty="0">
                <a:latin typeface="Meiryo UI" pitchFamily="50" charset="-128"/>
                <a:ea typeface="Meiryo UI" pitchFamily="50" charset="-128"/>
                <a:cs typeface="Meiryo UI" pitchFamily="50" charset="-128"/>
              </a:rPr>
              <a:t>(</a:t>
            </a:r>
            <a:r>
              <a:rPr kumimoji="1" lang="en-US" altLang="ja-JP" sz="850" b="0" i="0" strike="noStrike" kern="1200" cap="none" spc="0" normalizeH="0" baseline="0" noProof="0">
                <a:ln>
                  <a:noFill/>
                </a:ln>
                <a:effectLst/>
                <a:uLnTx/>
                <a:uFillTx/>
                <a:latin typeface="Meiryo UI" pitchFamily="50" charset="-128"/>
                <a:ea typeface="Meiryo UI" pitchFamily="50" charset="-128"/>
                <a:cs typeface="Meiryo UI" pitchFamily="50" charset="-128"/>
              </a:rPr>
              <a:t>http://sciencebasedtargets.org/companies-taking-action/</a:t>
            </a:r>
            <a:r>
              <a:rPr lang="en-US" altLang="ja-JP" sz="850">
                <a:latin typeface="Meiryo UI" pitchFamily="50" charset="-128"/>
                <a:ea typeface="Meiryo UI" pitchFamily="50" charset="-128"/>
                <a:cs typeface="Meiryo UI" pitchFamily="50" charset="-128"/>
              </a:rPr>
              <a:t>)</a:t>
            </a:r>
            <a:r>
              <a:rPr kumimoji="1" lang="ja-JP" altLang="en-US" sz="850" b="0" i="0" u="none" strike="noStrike" kern="1200" cap="none" spc="0" normalizeH="0" baseline="0" noProof="0" dirty="0">
                <a:ln>
                  <a:noFill/>
                </a:ln>
                <a:solidFill>
                  <a:srgbClr val="000000"/>
                </a:solidFill>
                <a:effectLst/>
                <a:uLnTx/>
                <a:uFillTx/>
                <a:latin typeface="Meiryo UI" pitchFamily="50" charset="-128"/>
                <a:ea typeface="Meiryo UI" pitchFamily="50" charset="-128"/>
                <a:cs typeface="Meiryo UI" pitchFamily="50" charset="-128"/>
              </a:rPr>
              <a:t>より作成。</a:t>
            </a:r>
            <a:endParaRPr kumimoji="1" lang="en-US" altLang="ja-JP" sz="850" b="0" i="0" u="none" strike="noStrike" kern="1200" cap="none" spc="0" normalizeH="0" baseline="0" noProof="0" dirty="0">
              <a:ln>
                <a:noFill/>
              </a:ln>
              <a:solidFill>
                <a:srgbClr val="000000"/>
              </a:solidFill>
              <a:effectLst/>
              <a:uLnTx/>
              <a:uFillTx/>
              <a:latin typeface="Meiryo UI" pitchFamily="50" charset="-128"/>
              <a:ea typeface="Meiryo UI" pitchFamily="50" charset="-128"/>
              <a:cs typeface="Meiryo UI" pitchFamily="50" charset="-128"/>
            </a:endParaRPr>
          </a:p>
          <a:p>
            <a:pPr marL="0" marR="0" lvl="0" indent="0" algn="l" defTabSz="914400" rtl="0" eaLnBrk="1" fontAlgn="base" latinLnBrk="0" hangingPunct="1">
              <a:lnSpc>
                <a:spcPts val="1000"/>
              </a:lnSpc>
              <a:spcBef>
                <a:spcPct val="0"/>
              </a:spcBef>
              <a:spcAft>
                <a:spcPct val="0"/>
              </a:spcAft>
              <a:buClrTx/>
              <a:buSzTx/>
              <a:buFontTx/>
              <a:buNone/>
              <a:tabLst/>
              <a:defRPr/>
            </a:pPr>
            <a:r>
              <a:rPr lang="ja-JP" altLang="en-US" sz="850" b="0" dirty="0">
                <a:solidFill>
                  <a:srgbClr val="000000"/>
                </a:solidFill>
                <a:latin typeface="Meiryo UI" pitchFamily="50" charset="-128"/>
                <a:ea typeface="Meiryo UI" pitchFamily="50" charset="-128"/>
                <a:cs typeface="Meiryo UI" pitchFamily="50" charset="-128"/>
              </a:rPr>
              <a:t>業種分類は事務局が日本標準産業分類等に当てはめ作成</a:t>
            </a:r>
          </a:p>
        </p:txBody>
      </p:sp>
      <p:sp>
        <p:nvSpPr>
          <p:cNvPr id="13" name="テキスト ボックス 12"/>
          <p:cNvSpPr txBox="1"/>
          <p:nvPr/>
        </p:nvSpPr>
        <p:spPr bwMode="auto">
          <a:xfrm>
            <a:off x="8994501" y="2613876"/>
            <a:ext cx="2870835" cy="261610"/>
          </a:xfrm>
          <a:prstGeom prst="rect">
            <a:avLst/>
          </a:prstGeom>
          <a:noFill/>
          <a:ln w="9525">
            <a:noFill/>
            <a:miter lim="800000"/>
            <a:headEnd/>
            <a:tailEnd/>
          </a:ln>
        </p:spPr>
        <p:txBody>
          <a:bodyPr wrap="square" rtlCol="0">
            <a:spAutoFit/>
          </a:bodyPr>
          <a:lstStyle/>
          <a:p>
            <a:r>
              <a:rPr lang="ja-JP" altLang="ja-JP" sz="11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11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a:t>
            </a:r>
            <a:r>
              <a:rPr lang="ja-JP" altLang="ja-JP" sz="11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五十音順</a:t>
            </a:r>
            <a:endParaRPr lang="en-US" altLang="ja-JP" sz="11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正方形/長方形 9"/>
          <p:cNvSpPr>
            <a:spLocks noChangeArrowheads="1"/>
          </p:cNvSpPr>
          <p:nvPr/>
        </p:nvSpPr>
        <p:spPr bwMode="auto">
          <a:xfrm>
            <a:off x="349980" y="2812895"/>
            <a:ext cx="1974489" cy="41857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algn="r" eaLnBrk="1" hangingPunct="1">
              <a:lnSpc>
                <a:spcPct val="100000"/>
              </a:lnSpc>
              <a:spcAft>
                <a:spcPct val="0"/>
              </a:spcAft>
              <a:defRPr/>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建設業：</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食料品：</a:t>
            </a:r>
            <a:endParaRPr lang="en-US" altLang="ja-JP" sz="1400" b="0"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r>
              <a:rPr lang="ja-JP" altLang="en-US" sz="1400" b="0" dirty="0">
                <a:latin typeface="Meiryo UI" panose="020B0604030504040204" pitchFamily="50" charset="-128"/>
                <a:ea typeface="Meiryo UI" panose="020B0604030504040204" pitchFamily="50" charset="-128"/>
                <a:cs typeface="Meiryo UI" panose="020B0604030504040204" pitchFamily="50" charset="-128"/>
              </a:rPr>
              <a:t>化学：</a:t>
            </a:r>
            <a:endParaRPr lang="en-US" altLang="ja-JP" sz="1400" b="0"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r>
              <a:rPr lang="ja-JP" altLang="en-US" sz="1400" b="0" dirty="0">
                <a:latin typeface="Meiryo UI" panose="020B0604030504040204" pitchFamily="50" charset="-128"/>
                <a:ea typeface="Meiryo UI" panose="020B0604030504040204" pitchFamily="50" charset="-128"/>
                <a:cs typeface="Meiryo UI" panose="020B0604030504040204" pitchFamily="50" charset="-128"/>
              </a:rPr>
              <a:t>医薬品：</a:t>
            </a:r>
            <a:endParaRPr lang="en-US" altLang="ja-JP" sz="1400" b="0"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ゴム製品：</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r>
              <a:rPr lang="ja-JP" altLang="en-US" sz="1400" b="0" dirty="0">
                <a:latin typeface="Meiryo UI" panose="020B0604030504040204" pitchFamily="50" charset="-128"/>
                <a:ea typeface="Meiryo UI" panose="020B0604030504040204" pitchFamily="50" charset="-128"/>
                <a:cs typeface="Meiryo UI" panose="020B0604030504040204" pitchFamily="50" charset="-128"/>
              </a:rPr>
              <a:t>ガラス・土石製品：</a:t>
            </a:r>
            <a:endParaRPr lang="en-US" altLang="ja-JP" sz="1400" b="0"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金属製品：</a:t>
            </a:r>
            <a:endParaRPr lang="en-US" altLang="ja-JP" sz="1400" b="0"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r>
              <a:rPr lang="ja-JP" altLang="en-US" sz="1400" b="0" dirty="0">
                <a:latin typeface="Meiryo UI" panose="020B0604030504040204" pitchFamily="50" charset="-128"/>
                <a:ea typeface="Meiryo UI" panose="020B0604030504040204" pitchFamily="50" charset="-128"/>
                <a:cs typeface="Meiryo UI" panose="020B0604030504040204" pitchFamily="50" charset="-128"/>
              </a:rPr>
              <a:t>電気機器</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400" b="0"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輸送用機器</a:t>
            </a:r>
            <a:r>
              <a:rPr lang="ja-JP" altLang="en-US" sz="1400" b="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400" b="0"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精密機器：</a:t>
            </a:r>
            <a:endParaRPr lang="en-US" altLang="ja-JP" sz="1400" b="0"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その他製品：</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空運業：</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r>
              <a:rPr lang="ja-JP" altLang="en-US" sz="1400" b="0" dirty="0">
                <a:latin typeface="Meiryo UI" panose="020B0604030504040204" pitchFamily="50" charset="-128"/>
                <a:ea typeface="Meiryo UI" panose="020B0604030504040204" pitchFamily="50" charset="-128"/>
                <a:cs typeface="Meiryo UI" panose="020B0604030504040204" pitchFamily="50" charset="-128"/>
              </a:rPr>
              <a:t>情報・通信業：</a:t>
            </a:r>
            <a:endParaRPr lang="en-US" altLang="ja-JP" sz="1400" b="0"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r>
              <a:rPr lang="ja-JP" altLang="en-US" sz="1400" b="0" dirty="0">
                <a:latin typeface="Meiryo UI" panose="020B0604030504040204" pitchFamily="50" charset="-128"/>
                <a:ea typeface="Meiryo UI" panose="020B0604030504040204" pitchFamily="50" charset="-128"/>
                <a:cs typeface="Meiryo UI" panose="020B0604030504040204" pitchFamily="50" charset="-128"/>
              </a:rPr>
              <a:t>小売業：</a:t>
            </a:r>
          </a:p>
          <a:p>
            <a:pPr lvl="0" algn="r" eaLnBrk="1" hangingPunct="1">
              <a:defRPr/>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不動産業：</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サービス業：</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中小企業：</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824130323"/>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 Net-Zero</a:t>
            </a:r>
            <a:r>
              <a:rPr lang="ja-JP" altLang="en-US" dirty="0"/>
              <a:t>コミット中の海外企業 </a:t>
            </a:r>
            <a:r>
              <a:rPr lang="en-US" altLang="ja-JP" dirty="0"/>
              <a:t>1/26</a:t>
            </a:r>
            <a:endParaRPr kumimoji="1" lang="ja-JP" altLang="en-US" dirty="0"/>
          </a:p>
        </p:txBody>
      </p:sp>
      <p:sp>
        <p:nvSpPr>
          <p:cNvPr id="3" name="コンテンツ プレースホルダー 2"/>
          <p:cNvSpPr>
            <a:spLocks noGrp="1"/>
          </p:cNvSpPr>
          <p:nvPr>
            <p:ph sz="quarter" idx="12"/>
          </p:nvPr>
        </p:nvSpPr>
        <p:spPr>
          <a:xfrm>
            <a:off x="161925" y="1110920"/>
            <a:ext cx="10367963" cy="634941"/>
          </a:xfrm>
        </p:spPr>
        <p:txBody>
          <a:bodyPr/>
          <a:lstStyle/>
          <a:p>
            <a:r>
              <a:rPr lang="ja-JP" altLang="en-US" dirty="0"/>
              <a:t>世界的には建設業、専門サービス、金融・保険業が多い</a:t>
            </a:r>
            <a:endParaRPr lang="en-US" altLang="ja-JP" dirty="0"/>
          </a:p>
        </p:txBody>
      </p:sp>
      <p:sp>
        <p:nvSpPr>
          <p:cNvPr id="14" name="正方形/長方形 13"/>
          <p:cNvSpPr/>
          <p:nvPr/>
        </p:nvSpPr>
        <p:spPr>
          <a:xfrm>
            <a:off x="478568" y="1776650"/>
            <a:ext cx="9544279"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年以内の</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SBT Net-Zero</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認定取得をコミットしている海外企業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2,048</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1/26</a:t>
            </a:r>
            <a:endParaRPr lang="ja-JP" altLang="en-US" sz="2000" b="1" dirty="0"/>
          </a:p>
        </p:txBody>
      </p:sp>
      <p:sp>
        <p:nvSpPr>
          <p:cNvPr id="15" name="正方形/長方形 14"/>
          <p:cNvSpPr>
            <a:spLocks noChangeArrowheads="1"/>
          </p:cNvSpPr>
          <p:nvPr/>
        </p:nvSpPr>
        <p:spPr bwMode="auto">
          <a:xfrm>
            <a:off x="128588" y="2120278"/>
            <a:ext cx="2242979" cy="50475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1" algn="r" eaLnBrk="1" hangingPunct="1">
              <a:spcAft>
                <a:spcPct val="0"/>
              </a:spcAft>
              <a:defRPr/>
            </a:pPr>
            <a:r>
              <a:rPr lang="ja-JP" altLang="en-US" sz="1100" dirty="0">
                <a:latin typeface="Meiryo UI" panose="020B0604030504040204" pitchFamily="50" charset="-128"/>
                <a:ea typeface="Meiryo UI" panose="020B0604030504040204" pitchFamily="50" charset="-128"/>
                <a:cs typeface="Meiryo UI" panose="020B0604030504040204" pitchFamily="50" charset="-128"/>
              </a:rPr>
              <a:t>航空宇宙・防衛産業</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spcAft>
                <a:spcPct val="0"/>
              </a:spcAft>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spcAft>
                <a:spcPct val="0"/>
              </a:spcAft>
              <a:defRPr/>
            </a:pPr>
            <a:r>
              <a:rPr lang="ja-JP" altLang="en-US" sz="1100" dirty="0">
                <a:latin typeface="Meiryo UI" panose="020B0604030504040204" pitchFamily="50" charset="-128"/>
                <a:ea typeface="Meiryo UI" panose="020B0604030504040204" pitchFamily="50" charset="-128"/>
                <a:cs typeface="Meiryo UI" panose="020B0604030504040204" pitchFamily="50" charset="-128"/>
              </a:rPr>
              <a:t>航空貨物輸送・物流</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spcAft>
                <a:spcPct val="0"/>
              </a:spcAft>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spcAft>
                <a:spcPct val="0"/>
              </a:spcAft>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spcAft>
                <a:spcPct val="0"/>
              </a:spcAft>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spcAft>
                <a:spcPct val="0"/>
              </a:spcAft>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spcAft>
                <a:spcPct val="0"/>
              </a:spcAft>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spcAft>
                <a:spcPct val="0"/>
              </a:spcAft>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spcAft>
                <a:spcPct val="0"/>
              </a:spcAft>
              <a:defRPr/>
            </a:pPr>
            <a:r>
              <a:rPr lang="ja-JP" altLang="en-US" sz="1100" dirty="0">
                <a:latin typeface="Meiryo UI" panose="020B0604030504040204" pitchFamily="50" charset="-128"/>
                <a:ea typeface="Meiryo UI" panose="020B0604030504040204" pitchFamily="50" charset="-128"/>
                <a:cs typeface="Meiryo UI" panose="020B0604030504040204" pitchFamily="50" charset="-128"/>
              </a:rPr>
              <a:t>航空輸送・航空会社</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spcAft>
                <a:spcPct val="0"/>
              </a:spcAft>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spcAft>
                <a:spcPct val="0"/>
              </a:spcAft>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spcAft>
                <a:spcPct val="0"/>
              </a:spcAft>
              <a:defRPr/>
            </a:pPr>
            <a:endParaRPr lang="ja-JP" altLang="en-US" sz="1400" dirty="0">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spcAft>
                <a:spcPct val="0"/>
              </a:spcAft>
              <a:defRPr/>
            </a:pPr>
            <a:r>
              <a:rPr lang="ja-JP" altLang="en-US" sz="1100" dirty="0">
                <a:latin typeface="Meiryo UI" panose="020B0604030504040204" pitchFamily="50" charset="-128"/>
                <a:ea typeface="Meiryo UI" panose="020B0604030504040204" pitchFamily="50" charset="-128"/>
                <a:cs typeface="Meiryo UI" panose="020B0604030504040204" pitchFamily="50" charset="-128"/>
              </a:rPr>
              <a:t>航空輸送・空港サービス</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spcAft>
                <a:spcPct val="0"/>
              </a:spcAft>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r>
              <a:rPr lang="ja-JP" altLang="en-US" sz="1100" dirty="0">
                <a:latin typeface="Meiryo UI" panose="020B0604030504040204" pitchFamily="50" charset="-128"/>
                <a:ea typeface="Meiryo UI" panose="020B0604030504040204" pitchFamily="50" charset="-128"/>
                <a:cs typeface="Meiryo UI" panose="020B0604030504040204" pitchFamily="50" charset="-128"/>
              </a:rPr>
              <a:t>自動車・部品</a:t>
            </a:r>
            <a:r>
              <a:rPr lang="en-US" altLang="ja-JP" sz="1100" dirty="0">
                <a:latin typeface="Meiryo UI" panose="020B0604030504040204" pitchFamily="50" charset="-128"/>
                <a:ea typeface="Meiryo UI" panose="020B0604030504040204" pitchFamily="50" charset="-128"/>
                <a:cs typeface="Meiryo UI" panose="020B0604030504040204" pitchFamily="50" charset="-128"/>
              </a:rPr>
              <a:t>(1/2)</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正方形/長方形 15"/>
          <p:cNvSpPr>
            <a:spLocks noChangeArrowheads="1"/>
          </p:cNvSpPr>
          <p:nvPr/>
        </p:nvSpPr>
        <p:spPr bwMode="auto">
          <a:xfrm>
            <a:off x="2225262" y="2120278"/>
            <a:ext cx="8147565" cy="50475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BAE Systems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GKN Aerospace Services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ITP Aero</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Meggitt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Montana Aerospace AG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NAV CANADA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Parsons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Saab AB</a:t>
            </a:r>
          </a:p>
          <a:p>
            <a:pPr lvl="0"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An Post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Australia Post Global eCommerce Solutions (UK)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Austrian Post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Deutsche Post DHL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DSV A / 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FIEGE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Logistik</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Holding Stiftung &amp; Co. KG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FM Logistic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Forto</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Logistics SE &amp; Co. KG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JAS Worldwide,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JD Logistics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John Menzies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KERRY EAS LOGISTICS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La Poste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Maersk Contract Logistics Management (Asia)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Manuchar</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NV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OIA Global</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Pos Malaysia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Berhad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Posten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Norge 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Purolator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S.F. Holding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Scan Global Logistics 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Stuart Delivery</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Swissport International</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Whistl</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Consolidated Ltd</a:t>
            </a:r>
          </a:p>
          <a:p>
            <a:pPr lvl="0"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Azul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Braathens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Regional Airlines (BRA)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Cargojet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Airways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China Airlines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Delta Air Lines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easyJet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EVA AIRWAYS CORPORATION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IBERIA,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Líneas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Aéreas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de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España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International Consolidated Airlines Group (IAG)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Lufthansa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Scandinavian Airlines System Denmark-Norway-Sweden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United Airlines, Inc.</a:t>
            </a:r>
          </a:p>
          <a:p>
            <a:pPr lvl="0"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AENA S.M.E.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Aéroports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de Paris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Avinor</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Grupo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Aeroportuario</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del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Sureste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S.A.B. de C.V.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Heathrow Airport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NATS Holdings Limited</a:t>
            </a:r>
          </a:p>
          <a:p>
            <a:pPr lvl="0" eaLnBrk="1" hangingPunct="1">
              <a:defRPr/>
            </a:pP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Akplas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AMES Group Sintering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Anhui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Zhongding</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Rubber-Plastic Products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Aston Martin Lagonda Global Holdings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Autoliv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AVOCarbon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Kunshan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Bharat Forge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BMW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Burgmaier</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BWI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CIE Automotive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Copart UK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Creative Foam Corp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CWB Automotive Electronics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D'Ieteren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Automotive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DELFINGEN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Dr. Ing.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h.c.</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F. Porsche AG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Faurecia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Ford Motor Company</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Ford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Otomotiv</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Sanayi A.S ( Ford Otosan)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Geely</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Automobile Holdings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General Motors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GKN Powder Metallurgy</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Gonvarri</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Industries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Groupe FSD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Hanon Systems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Harley-Davidson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HES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Präzisionsteile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Hermann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Erkert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HYUNDAI MOBIS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p>
        </p:txBody>
      </p:sp>
      <p:sp>
        <p:nvSpPr>
          <p:cNvPr id="17" name="テキスト ボックス 16"/>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9" name="テキスト ボックス 18"/>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4176019765"/>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7BA4B0E-3323-7AEC-6249-D301C4477D76}"/>
            </a:ext>
          </a:extLst>
        </p:cNvPr>
        <p:cNvGrpSpPr/>
        <p:nvPr/>
      </p:nvGrpSpPr>
      <p:grpSpPr>
        <a:xfrm>
          <a:off x="0" y="0"/>
          <a:ext cx="0" cy="0"/>
          <a:chOff x="0" y="0"/>
          <a:chExt cx="0" cy="0"/>
        </a:xfrm>
      </p:grpSpPr>
      <p:sp>
        <p:nvSpPr>
          <p:cNvPr id="2" name="タイトル 1">
            <a:extLst>
              <a:ext uri="{FF2B5EF4-FFF2-40B4-BE49-F238E27FC236}">
                <a16:creationId xmlns:a16="http://schemas.microsoft.com/office/drawing/2014/main" id="{AE82C9F9-E867-04A7-FF26-6F9D9A526D2C}"/>
              </a:ext>
            </a:extLst>
          </p:cNvPr>
          <p:cNvSpPr>
            <a:spLocks noGrp="1"/>
          </p:cNvSpPr>
          <p:nvPr>
            <p:ph type="title"/>
          </p:nvPr>
        </p:nvSpPr>
        <p:spPr/>
        <p:txBody>
          <a:bodyPr/>
          <a:lstStyle/>
          <a:p>
            <a:r>
              <a:rPr lang="en-US" altLang="ja-JP" dirty="0"/>
              <a:t>SBT Net-Zero</a:t>
            </a:r>
            <a:r>
              <a:rPr lang="ja-JP" altLang="en-US" dirty="0"/>
              <a:t>コミット中の海外企業 </a:t>
            </a:r>
            <a:r>
              <a:rPr lang="en-US" altLang="ja-JP" dirty="0"/>
              <a:t>2/26</a:t>
            </a:r>
            <a:endParaRPr kumimoji="1" lang="ja-JP" altLang="en-US" dirty="0"/>
          </a:p>
        </p:txBody>
      </p:sp>
      <p:sp>
        <p:nvSpPr>
          <p:cNvPr id="3" name="コンテンツ プレースホルダー 2">
            <a:extLst>
              <a:ext uri="{FF2B5EF4-FFF2-40B4-BE49-F238E27FC236}">
                <a16:creationId xmlns:a16="http://schemas.microsoft.com/office/drawing/2014/main" id="{C96FC8B9-12F7-E5BD-249C-786C3E0D6641}"/>
              </a:ext>
            </a:extLst>
          </p:cNvPr>
          <p:cNvSpPr>
            <a:spLocks noGrp="1"/>
          </p:cNvSpPr>
          <p:nvPr>
            <p:ph sz="quarter" idx="12"/>
          </p:nvPr>
        </p:nvSpPr>
        <p:spPr>
          <a:xfrm>
            <a:off x="161925" y="1110920"/>
            <a:ext cx="10367963" cy="634941"/>
          </a:xfrm>
        </p:spPr>
        <p:txBody>
          <a:bodyPr/>
          <a:lstStyle/>
          <a:p>
            <a:r>
              <a:rPr lang="ja-JP" altLang="en-US" dirty="0"/>
              <a:t>世界的には建設業、専門サービス、金融・保険業が多い</a:t>
            </a:r>
            <a:endParaRPr lang="en-US" altLang="ja-JP" dirty="0"/>
          </a:p>
        </p:txBody>
      </p:sp>
      <p:sp>
        <p:nvSpPr>
          <p:cNvPr id="14" name="正方形/長方形 13">
            <a:extLst>
              <a:ext uri="{FF2B5EF4-FFF2-40B4-BE49-F238E27FC236}">
                <a16:creationId xmlns:a16="http://schemas.microsoft.com/office/drawing/2014/main" id="{C28D3905-33A9-F895-63FB-CFC08DDDE8EE}"/>
              </a:ext>
            </a:extLst>
          </p:cNvPr>
          <p:cNvSpPr/>
          <p:nvPr/>
        </p:nvSpPr>
        <p:spPr>
          <a:xfrm>
            <a:off x="478568" y="1776650"/>
            <a:ext cx="9544279"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年以内の</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SBT Net-Zero</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認定取得をコミットしている海外企業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2,048</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2/26</a:t>
            </a:r>
            <a:endParaRPr lang="ja-JP" altLang="en-US" sz="2000" b="1" dirty="0"/>
          </a:p>
        </p:txBody>
      </p:sp>
      <p:sp>
        <p:nvSpPr>
          <p:cNvPr id="15" name="正方形/長方形 14">
            <a:extLst>
              <a:ext uri="{FF2B5EF4-FFF2-40B4-BE49-F238E27FC236}">
                <a16:creationId xmlns:a16="http://schemas.microsoft.com/office/drawing/2014/main" id="{06355C80-CCF0-29EC-3F80-1ACED00A245E}"/>
              </a:ext>
            </a:extLst>
          </p:cNvPr>
          <p:cNvSpPr>
            <a:spLocks noChangeArrowheads="1"/>
          </p:cNvSpPr>
          <p:nvPr/>
        </p:nvSpPr>
        <p:spPr bwMode="auto">
          <a:xfrm>
            <a:off x="128588" y="2120278"/>
            <a:ext cx="2242979" cy="420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1" algn="r" eaLnBrk="1" hangingPunct="1">
              <a:defRPr/>
            </a:pPr>
            <a:r>
              <a:rPr lang="ja-JP" altLang="en-US" sz="1100" dirty="0">
                <a:latin typeface="Meiryo UI" panose="020B0604030504040204" pitchFamily="50" charset="-128"/>
                <a:ea typeface="Meiryo UI" panose="020B0604030504040204" pitchFamily="50" charset="-128"/>
                <a:cs typeface="Meiryo UI" panose="020B0604030504040204" pitchFamily="50" charset="-128"/>
              </a:rPr>
              <a:t>自動車・部品</a:t>
            </a:r>
            <a:r>
              <a:rPr lang="en-US" altLang="ja-JP" sz="1100" dirty="0">
                <a:latin typeface="Meiryo UI" panose="020B0604030504040204" pitchFamily="50" charset="-128"/>
                <a:ea typeface="Meiryo UI" panose="020B0604030504040204" pitchFamily="50" charset="-128"/>
                <a:cs typeface="Meiryo UI" panose="020B0604030504040204" pitchFamily="50" charset="-128"/>
              </a:rPr>
              <a:t>(2/2)</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dirty="0">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100" dirty="0">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r>
              <a:rPr lang="ja-JP" altLang="en-US" sz="1100" dirty="0">
                <a:latin typeface="Meiryo UI" panose="020B0604030504040204" pitchFamily="50" charset="-128"/>
                <a:ea typeface="Meiryo UI" panose="020B0604030504040204" pitchFamily="50" charset="-128"/>
                <a:cs typeface="Meiryo UI" panose="020B0604030504040204" pitchFamily="50" charset="-128"/>
              </a:rPr>
              <a:t>設備機器</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化学</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(1/2)</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正方形/長方形 15">
            <a:extLst>
              <a:ext uri="{FF2B5EF4-FFF2-40B4-BE49-F238E27FC236}">
                <a16:creationId xmlns:a16="http://schemas.microsoft.com/office/drawing/2014/main" id="{BD705EAB-6E00-FFA7-9973-0FDAB1B52327}"/>
              </a:ext>
            </a:extLst>
          </p:cNvPr>
          <p:cNvSpPr>
            <a:spLocks noChangeArrowheads="1"/>
          </p:cNvSpPr>
          <p:nvPr/>
        </p:nvSpPr>
        <p:spPr bwMode="auto">
          <a:xfrm>
            <a:off x="2225262" y="2120278"/>
            <a:ext cx="7898921" cy="50475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ILJIN CO.,LTD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ILJIN Global</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Iochpe-Maxion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Jaguar Land Rover Automotive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Johnson Electric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Kautex Textron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Leibold</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&amp; Amann GmbH &amp; Co. KG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Mahindra &amp; Mahindra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Martur</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Fompak</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International</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METALIS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Metalsa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S.A.P.I. de C.V.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NASH INDUSTRIES (I) PRIVATE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National Windscreens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OTTO FUCHS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Plastic Omnium SE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Quanxing</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Machining Group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Renata Precision Components Private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SAKTHI AUTO COMPONENT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Silitech</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Technology Corporation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Sdn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Bhd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Sunwoda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Mobility Energy Technology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Suzhou Bearing Factory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SBF</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SYNETIQ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Temsa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Skoda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Sabancı</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Ulaşım</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Araçları</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A.Ş.</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thyssenkrupp</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Gerlach GmbH</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TMG Automotive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Tofaş</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A.Ş</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Valeo</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WALON FRANCE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Werksta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William King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Winnebago Industries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Witzenmann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Yutong Bus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ZF Friedrichshafen AG</a:t>
            </a:r>
          </a:p>
          <a:p>
            <a:pPr lvl="0" eaLnBrk="1" hangingPunct="1">
              <a:defRPr/>
            </a:pP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Bemsiq</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DOVISTA 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Genuit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Grupo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Rotoplas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S.A.B. de C.V.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Hauff</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-Technik GmbH &amp; Co.KG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Inwido</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Kährs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Karndean Holdings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Lindab</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International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Nexii</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Building Solutions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Purmo</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Radius Systems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RECTICEL</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SC IAMU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Schüco</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International KG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The Supreme Industries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Viessmann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Volution Group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Zehnder Group International AG</a:t>
            </a:r>
          </a:p>
          <a:p>
            <a:pPr lvl="0" eaLnBrk="1" hangingPunct="1">
              <a:defRPr/>
            </a:pP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Archroma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International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Behn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Meyer Holding AG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CHT Group represented by CHT Germany GmbH as headquarters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Corbion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CRC Industries,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Croda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International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deSter</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Diversey</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DRB Industrial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Ecolab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EMS-CHEMIE AG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Envu</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Eternis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Fine Chemicals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Evergreen Garden Care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Far Eastern New Century Corporation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Forace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Polymers Pvt.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Grupo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Fertiberia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H&amp;R GmbH &amp; Co.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KGaA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Heraeus Precious Metals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Heubach</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INX International UK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Johnson Matthey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Kiilto</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Kolon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Industries,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LG Chem</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Lianhe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Chemical Technology(Taizhou)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p>
        </p:txBody>
      </p:sp>
      <p:sp>
        <p:nvSpPr>
          <p:cNvPr id="17" name="テキスト ボックス 16">
            <a:extLst>
              <a:ext uri="{FF2B5EF4-FFF2-40B4-BE49-F238E27FC236}">
                <a16:creationId xmlns:a16="http://schemas.microsoft.com/office/drawing/2014/main" id="{EA666097-8BD8-B958-EB75-63B3E93D2CAE}"/>
              </a:ext>
            </a:extLst>
          </p:cNvPr>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9" name="テキスト ボックス 18">
            <a:extLst>
              <a:ext uri="{FF2B5EF4-FFF2-40B4-BE49-F238E27FC236}">
                <a16:creationId xmlns:a16="http://schemas.microsoft.com/office/drawing/2014/main" id="{69C44409-FE47-C3B3-4478-A53E3B5334B3}"/>
              </a:ext>
            </a:extLst>
          </p:cNvPr>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3436830425"/>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 Net-Zero</a:t>
            </a:r>
            <a:r>
              <a:rPr lang="ja-JP" altLang="en-US" dirty="0"/>
              <a:t>コミット中の海外企業 </a:t>
            </a:r>
            <a:r>
              <a:rPr lang="en-US" altLang="ja-JP" dirty="0"/>
              <a:t>3/26</a:t>
            </a:r>
            <a:endParaRPr kumimoji="1" lang="ja-JP" altLang="en-US" dirty="0"/>
          </a:p>
        </p:txBody>
      </p:sp>
      <p:sp>
        <p:nvSpPr>
          <p:cNvPr id="3" name="コンテンツ プレースホルダー 2"/>
          <p:cNvSpPr>
            <a:spLocks noGrp="1"/>
          </p:cNvSpPr>
          <p:nvPr>
            <p:ph sz="quarter" idx="12"/>
          </p:nvPr>
        </p:nvSpPr>
        <p:spPr>
          <a:xfrm>
            <a:off x="161925" y="1110920"/>
            <a:ext cx="10367963" cy="634941"/>
          </a:xfrm>
        </p:spPr>
        <p:txBody>
          <a:bodyPr/>
          <a:lstStyle/>
          <a:p>
            <a:r>
              <a:rPr lang="ja-JP" altLang="en-US" dirty="0"/>
              <a:t>世界的には建設業、専門サービス、金融・保険業が多い</a:t>
            </a:r>
            <a:endParaRPr lang="en-US" altLang="ja-JP" dirty="0"/>
          </a:p>
        </p:txBody>
      </p:sp>
      <p:sp>
        <p:nvSpPr>
          <p:cNvPr id="14" name="正方形/長方形 13"/>
          <p:cNvSpPr/>
          <p:nvPr/>
        </p:nvSpPr>
        <p:spPr>
          <a:xfrm>
            <a:off x="478568" y="1776650"/>
            <a:ext cx="9547935"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年以内の</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SBT Net-Zero</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認定取得をコミットしている海外企業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2,048</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3/26</a:t>
            </a:r>
            <a:endParaRPr lang="ja-JP" altLang="en-US" sz="2000" b="1" dirty="0"/>
          </a:p>
        </p:txBody>
      </p:sp>
      <p:sp>
        <p:nvSpPr>
          <p:cNvPr id="15" name="正方形/長方形 14"/>
          <p:cNvSpPr>
            <a:spLocks noChangeArrowheads="1"/>
          </p:cNvSpPr>
          <p:nvPr/>
        </p:nvSpPr>
        <p:spPr bwMode="auto">
          <a:xfrm>
            <a:off x="128588" y="2120278"/>
            <a:ext cx="2242979" cy="47859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algn="r" eaLnBrk="1" hangingPunct="1">
              <a:defRPr/>
            </a:pP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化学</a:t>
            </a:r>
            <a:r>
              <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(2/2)</a:t>
            </a:r>
            <a:r>
              <a:rPr lang="zh-TW"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zh-TW"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建設業</a:t>
            </a:r>
            <a:r>
              <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(1/2)</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正方形/長方形 15"/>
          <p:cNvSpPr>
            <a:spLocks noChangeArrowheads="1"/>
          </p:cNvSpPr>
          <p:nvPr/>
        </p:nvSpPr>
        <p:spPr bwMode="auto">
          <a:xfrm>
            <a:off x="2225263" y="2120278"/>
            <a:ext cx="8043646" cy="50475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Livent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Momentive Performance Materials Inc.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Nobian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Opal Cosmetics (Hong Kong)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Prefere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Resins Holding GmbH</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Privi</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Speciality</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Chemicals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PT INDESSO AROMA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Red Avenue New Materials Group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Rinchem</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Company, LLC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Rovensa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Royal DSM</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Shinkong</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Synthetic Fibers Corp.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Sika AG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SK CHEMICALS CO.,LTD.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Thrace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Victrex</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Vita Group Unlimited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Wankai</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New Materials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Zhejiang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Cenway</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Materials Co., Ltd.</a:t>
            </a:r>
          </a:p>
          <a:p>
            <a:pPr eaLnBrk="1" hangingPunct="1">
              <a:defRPr/>
            </a:pP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Actavo</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Aibel</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Airmaster Corporation PTY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Aker Carbon Capture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Aker Solutions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Amey UK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Artelia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AtkinsRéalis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Avove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Bachy</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Soletanche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Balco Group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BES Engineering Corporation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BGEN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Bilfinger SE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Bird Construction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BOUYGUES CONSTRUCTION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Bravida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Holding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Buckingham Group Contracting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Clarke Telecom</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Clayco</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Coffey Construction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Costain Group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Dalkia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UK</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Danny Sullivan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Destia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Oy</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Dura Vermeer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Groep</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N.V.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Dürr</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Earls Court Development Company</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Eiffage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Elecon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Engineering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Eltronic</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Enex</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Technologies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EQUANS UK &amp; IRELAND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Erith</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Esh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Eurovia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UK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Fasadgruppen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Gamuda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Berhad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Garic</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Give Steel 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GRAHAM</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Great British Communications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GRUPO ELECNOR</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Hitachi Energy</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Icon Construction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IMI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IPS-Integrated Project Services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IRB Infrastructure Developers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J Murphy &amp; Sons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Jan De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Nul</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JBA Group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John F Hunt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John Paul Construction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John Sisk &amp; Son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Koninklijke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Heijmans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NV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Leviat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Malaysian Resources Corporation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Berhad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McGinley Support Services (Infrastructure)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Minconsult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Sdn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Bhd.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Morrison Hershfield Group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Multiplex Construction Europe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NG Bailey Group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NGE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Osborne Infrastructure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PJ Hegarty &amp; Sons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QTS Group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Rejlers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RENK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Royal BAM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Royal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HaskoningDHV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p>
        </p:txBody>
      </p:sp>
      <p:sp>
        <p:nvSpPr>
          <p:cNvPr id="17" name="テキスト ボックス 16"/>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9" name="テキスト ボックス 18"/>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4010132483"/>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 Net-Zero</a:t>
            </a:r>
            <a:r>
              <a:rPr lang="ja-JP" altLang="en-US" dirty="0"/>
              <a:t>コミット中の海外企業 </a:t>
            </a:r>
            <a:r>
              <a:rPr lang="en-US" altLang="ja-JP" dirty="0"/>
              <a:t>4/26</a:t>
            </a:r>
            <a:endParaRPr kumimoji="1" lang="ja-JP" altLang="en-US" dirty="0"/>
          </a:p>
        </p:txBody>
      </p:sp>
      <p:sp>
        <p:nvSpPr>
          <p:cNvPr id="3" name="コンテンツ プレースホルダー 2"/>
          <p:cNvSpPr>
            <a:spLocks noGrp="1"/>
          </p:cNvSpPr>
          <p:nvPr>
            <p:ph sz="quarter" idx="12"/>
          </p:nvPr>
        </p:nvSpPr>
        <p:spPr>
          <a:xfrm>
            <a:off x="161925" y="1110920"/>
            <a:ext cx="10367963" cy="634941"/>
          </a:xfrm>
        </p:spPr>
        <p:txBody>
          <a:bodyPr/>
          <a:lstStyle/>
          <a:p>
            <a:r>
              <a:rPr lang="ja-JP" altLang="en-US" dirty="0"/>
              <a:t>世界的には建設業、専門サービス、金融・保険業が多い</a:t>
            </a:r>
            <a:endParaRPr lang="en-US" altLang="ja-JP" dirty="0"/>
          </a:p>
        </p:txBody>
      </p:sp>
      <p:sp>
        <p:nvSpPr>
          <p:cNvPr id="14" name="正方形/長方形 13"/>
          <p:cNvSpPr/>
          <p:nvPr/>
        </p:nvSpPr>
        <p:spPr>
          <a:xfrm>
            <a:off x="478568" y="1776650"/>
            <a:ext cx="9544279"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年以内の</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SBT Net-Zero</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認定取得をコミットしている海外企業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2,048</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4/26</a:t>
            </a:r>
            <a:endParaRPr lang="ja-JP" altLang="en-US" sz="2000" b="1" dirty="0"/>
          </a:p>
        </p:txBody>
      </p:sp>
      <p:sp>
        <p:nvSpPr>
          <p:cNvPr id="16" name="正方形/長方形 15"/>
          <p:cNvSpPr>
            <a:spLocks noChangeArrowheads="1"/>
          </p:cNvSpPr>
          <p:nvPr/>
        </p:nvSpPr>
        <p:spPr bwMode="auto">
          <a:xfrm>
            <a:off x="2225263" y="2120278"/>
            <a:ext cx="8466550" cy="50475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Saferoad</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SRV Group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SSOE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Structure Tone International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Structure Tone LLC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Strukton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Roads &amp; Concrete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Sunrun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SYSTRA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The Carey Group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thyssenkrupp</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TRACTEBEL</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Trelleborg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Valmont SM</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Van Oord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Vestum</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ViaCon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Vibro</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Menard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VINCI Construction UK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Vital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Energi</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Utilities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VolkerWessels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UK</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VTU Management GmbH</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Ward &amp; Burke Construction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Willmott Dixon Holdings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WJ Group Ltd</a:t>
            </a:r>
          </a:p>
          <a:p>
            <a:pPr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ACC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Ambuja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Cement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APERAM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Boral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BREEDON GROUP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Carlisle Companies Incorporated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Cement Australia Pty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CIMPOR-</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Indústria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de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Cimentos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Dalmia Bharat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Forterra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Garda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Sikring</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 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GCC S.A.B de C.V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HATZEL &amp; BUEHLER,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Heidelberg Materials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JK Lakshmi Cement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JSW Cement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Marshalls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Martin Marietta Materials,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Optimas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Solutions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Polpaico</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BSA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SAGAR CEMENTS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SigmaRoc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The Keystone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THESIZE SURFACES S.L.</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Tobermore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Udaipur Cement Works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Votorantim</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Cimentos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ZND UK LTD</a:t>
            </a:r>
          </a:p>
          <a:p>
            <a:pPr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ALPLA Werke Alvin Lehner GmbH &amp; Co KG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Aluflexpack</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Amcor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Anchor Glass Container Corporation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August Faller GmbH &amp; CO. KG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Axium Packaging LLC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Berlin Packaging, LLC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CHIANGPAO INDUSTRIAL CO.,LTD,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Colormasters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LLC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Constantia Flexibles International GmbH</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Coveris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Cymmetrik</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(Shenzhen) Printing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Drug Plastics &amp; Glass Co.,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Engelhardt-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Druck</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Envases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Universales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de México</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Faerch</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FEVISA GLASS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HANACANS JOINT STOCK COMPANY</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Hinojosa Packaging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Labelmakers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 Australia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Logoplaste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Manjushree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Technopack</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medmix</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 AG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Nampak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NAVAHITA KARANA, PT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NOSOPLAS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Pactiv Evergreen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PGP Glass Pvt.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Pretium Packaging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Printpack,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Pro-Pac Packaging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Karya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Indah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Multiguna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PT. United Can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Scholle IPN Netherlands B.V.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Schreiner Group GmbH &amp; Co. KG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p>
        </p:txBody>
      </p:sp>
      <p:sp>
        <p:nvSpPr>
          <p:cNvPr id="17" name="テキスト ボックス 16"/>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9" name="テキスト ボックス 18"/>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9" name="正方形/長方形 8"/>
          <p:cNvSpPr>
            <a:spLocks noChangeArrowheads="1"/>
          </p:cNvSpPr>
          <p:nvPr/>
        </p:nvSpPr>
        <p:spPr bwMode="auto">
          <a:xfrm>
            <a:off x="128588" y="2120278"/>
            <a:ext cx="2242979" cy="50475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algn="r" eaLnBrk="1" hangingPunct="1">
              <a:defRPr/>
            </a:pP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建設業</a:t>
            </a:r>
            <a:r>
              <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(2/2)</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建築資材</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容器・包装</a:t>
            </a:r>
            <a:r>
              <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(1/2)</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2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2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3020559405"/>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FA2276A-60AD-AF9B-F0DE-B1C89C456BDE}"/>
            </a:ext>
          </a:extLst>
        </p:cNvPr>
        <p:cNvGrpSpPr/>
        <p:nvPr/>
      </p:nvGrpSpPr>
      <p:grpSpPr>
        <a:xfrm>
          <a:off x="0" y="0"/>
          <a:ext cx="0" cy="0"/>
          <a:chOff x="0" y="0"/>
          <a:chExt cx="0" cy="0"/>
        </a:xfrm>
      </p:grpSpPr>
      <p:sp>
        <p:nvSpPr>
          <p:cNvPr id="2" name="タイトル 1">
            <a:extLst>
              <a:ext uri="{FF2B5EF4-FFF2-40B4-BE49-F238E27FC236}">
                <a16:creationId xmlns:a16="http://schemas.microsoft.com/office/drawing/2014/main" id="{C2BC4932-252F-06B7-FF26-E00DF019488C}"/>
              </a:ext>
            </a:extLst>
          </p:cNvPr>
          <p:cNvSpPr>
            <a:spLocks noGrp="1"/>
          </p:cNvSpPr>
          <p:nvPr>
            <p:ph type="title"/>
          </p:nvPr>
        </p:nvSpPr>
        <p:spPr/>
        <p:txBody>
          <a:bodyPr/>
          <a:lstStyle/>
          <a:p>
            <a:r>
              <a:rPr lang="en-US" altLang="ja-JP" dirty="0"/>
              <a:t>SBT Net-Zero</a:t>
            </a:r>
            <a:r>
              <a:rPr lang="ja-JP" altLang="en-US" dirty="0"/>
              <a:t>コミット中の海外企業 </a:t>
            </a:r>
            <a:r>
              <a:rPr lang="en-US" altLang="ja-JP" dirty="0"/>
              <a:t>5/26</a:t>
            </a:r>
            <a:endParaRPr kumimoji="1" lang="ja-JP" altLang="en-US" dirty="0"/>
          </a:p>
        </p:txBody>
      </p:sp>
      <p:sp>
        <p:nvSpPr>
          <p:cNvPr id="3" name="コンテンツ プレースホルダー 2">
            <a:extLst>
              <a:ext uri="{FF2B5EF4-FFF2-40B4-BE49-F238E27FC236}">
                <a16:creationId xmlns:a16="http://schemas.microsoft.com/office/drawing/2014/main" id="{8E8693F9-881F-E642-BE40-98EFF97C6C6B}"/>
              </a:ext>
            </a:extLst>
          </p:cNvPr>
          <p:cNvSpPr>
            <a:spLocks noGrp="1"/>
          </p:cNvSpPr>
          <p:nvPr>
            <p:ph sz="quarter" idx="12"/>
          </p:nvPr>
        </p:nvSpPr>
        <p:spPr>
          <a:xfrm>
            <a:off x="161925" y="1110920"/>
            <a:ext cx="10367963" cy="634941"/>
          </a:xfrm>
        </p:spPr>
        <p:txBody>
          <a:bodyPr/>
          <a:lstStyle/>
          <a:p>
            <a:r>
              <a:rPr lang="ja-JP" altLang="en-US" dirty="0"/>
              <a:t>世界的には建設業、専門サービス、金融・保険業が多い</a:t>
            </a:r>
            <a:endParaRPr lang="en-US" altLang="ja-JP" dirty="0"/>
          </a:p>
        </p:txBody>
      </p:sp>
      <p:sp>
        <p:nvSpPr>
          <p:cNvPr id="14" name="正方形/長方形 13">
            <a:extLst>
              <a:ext uri="{FF2B5EF4-FFF2-40B4-BE49-F238E27FC236}">
                <a16:creationId xmlns:a16="http://schemas.microsoft.com/office/drawing/2014/main" id="{BDF38A53-A2F2-4900-BF44-46987865B8FD}"/>
              </a:ext>
            </a:extLst>
          </p:cNvPr>
          <p:cNvSpPr/>
          <p:nvPr/>
        </p:nvSpPr>
        <p:spPr>
          <a:xfrm>
            <a:off x="478568" y="1776650"/>
            <a:ext cx="9544279"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年以内の</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SBT Net-Zero</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認定取得をコミットしている海外企業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2,048</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5/26</a:t>
            </a:r>
            <a:endParaRPr lang="ja-JP" altLang="en-US" sz="2000" b="1" dirty="0"/>
          </a:p>
        </p:txBody>
      </p:sp>
      <p:sp>
        <p:nvSpPr>
          <p:cNvPr id="16" name="正方形/長方形 15">
            <a:extLst>
              <a:ext uri="{FF2B5EF4-FFF2-40B4-BE49-F238E27FC236}">
                <a16:creationId xmlns:a16="http://schemas.microsoft.com/office/drawing/2014/main" id="{2F5F7556-2E67-A66E-871A-64CC653FA661}"/>
              </a:ext>
            </a:extLst>
          </p:cNvPr>
          <p:cNvSpPr>
            <a:spLocks noChangeArrowheads="1"/>
          </p:cNvSpPr>
          <p:nvPr/>
        </p:nvSpPr>
        <p:spPr bwMode="auto">
          <a:xfrm>
            <a:off x="2225263" y="2120278"/>
            <a:ext cx="8466550" cy="5262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Serioplast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Shanghai Zidan Packaging Technology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Shenzhen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Bromake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New Material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Silgan Closures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STI Group | STI - Gustav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Stabernack</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TEXEN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Trioworld</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Industrier</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UNITED CAPS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Vidroporto</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Weener</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Plastics Group BV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ZEUS PACKAGING GROUP LIMITED</a:t>
            </a:r>
          </a:p>
          <a:p>
            <a:pPr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Pearson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Supporting Education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TRAINING BUSINESS NETWORK, SL.</a:t>
            </a:r>
          </a:p>
          <a:p>
            <a:pPr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AB Volvo</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ABB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ACOME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Addtech</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Airspeed LLC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Alfen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N.V.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Arburg GmbH + Co KG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Arteche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Ashok Leyland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Asian Power Devices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Batenburg</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Techniek</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N.V.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Berggård</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Amundsen &amp; CO</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BizLink</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Holding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Bourns,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CHINALCO-SWA CO.,LTD.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CMC S.p.A.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Coesia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S.p.A.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Coolfinity</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International B.V.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DEIF 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DMG MORI AKTIENGESELLSCHAFT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Eaton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Endress+Hauser AG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Engel Holding Gesellschaft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m.b.H</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Envision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Ergonomic Solutions Manufacturing 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Essex Furukawa Magnet Wire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EVBox</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Flender</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International GmbH</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FORSEE POWER</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Foster Refrigerator</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FW Thorpe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Geelen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Counterflow</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Gelopar</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Refrigeração</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Paranaense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Ltda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Glamox</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Gunnebo Holding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Hager SE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HAINAN JINPAN SMART TECHNOLOGY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Harro</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Höfliger</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Verpackungsmaschinen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Hengdian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 DMEGC Magnetics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Hengtong</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Submarine Power Cable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Hexagon Composites ASA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HIWIN TECHNOLOGIES CORP.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HUBER+SUHNER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IMBERA S.A DE C.V.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Indutrade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Itron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J C Bamford Excavators Ltd (JCB)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Jackson Family Holdings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JDR Cable Systems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JIANGSU HENGTONG POWER CABLE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KION GROUP AG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Koninklijke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Philips NV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Krones AG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Legrand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Linyi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Lingong</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Machinery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Luxshare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Precision Industry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MAN Truck &amp; Bus SE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Multi-Wing Group 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Neptuno Pumps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NEXANS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NIDEC ARISA S.L.U.</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Ningbo Orient Wires &amp; Cables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NKT Cables Group 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Nordex SE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Norican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Novenco</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Building &amp; Industry 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Numatic</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International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OneCo</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OPTIMA packaging group GmbH</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Oshkosh Corporation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PennEngineering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Pfeiffer Vacuum Technology AG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p>
        </p:txBody>
      </p:sp>
      <p:sp>
        <p:nvSpPr>
          <p:cNvPr id="17" name="テキスト ボックス 16">
            <a:extLst>
              <a:ext uri="{FF2B5EF4-FFF2-40B4-BE49-F238E27FC236}">
                <a16:creationId xmlns:a16="http://schemas.microsoft.com/office/drawing/2014/main" id="{5965273A-ECBB-49E5-31E5-008A8FF6D312}"/>
              </a:ext>
            </a:extLst>
          </p:cNvPr>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9" name="テキスト ボックス 18">
            <a:extLst>
              <a:ext uri="{FF2B5EF4-FFF2-40B4-BE49-F238E27FC236}">
                <a16:creationId xmlns:a16="http://schemas.microsoft.com/office/drawing/2014/main" id="{7D92244D-F56B-B3A5-1E3C-EDEC97C17D24}"/>
              </a:ext>
            </a:extLst>
          </p:cNvPr>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9" name="正方形/長方形 8">
            <a:extLst>
              <a:ext uri="{FF2B5EF4-FFF2-40B4-BE49-F238E27FC236}">
                <a16:creationId xmlns:a16="http://schemas.microsoft.com/office/drawing/2014/main" id="{DD453756-63E2-0889-3DD4-0742CD9EAD25}"/>
              </a:ext>
            </a:extLst>
          </p:cNvPr>
          <p:cNvSpPr>
            <a:spLocks noChangeArrowheads="1"/>
          </p:cNvSpPr>
          <p:nvPr/>
        </p:nvSpPr>
        <p:spPr bwMode="auto">
          <a:xfrm>
            <a:off x="128588" y="2120278"/>
            <a:ext cx="2242979" cy="13696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algn="r" eaLnBrk="1" hangingPunct="1">
              <a:defRPr/>
            </a:pP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容器・包装</a:t>
            </a:r>
            <a:r>
              <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(2/2)</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2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2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2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2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5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教育サービス</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電気機器</a:t>
            </a:r>
            <a:r>
              <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(1/2)</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p>
        </p:txBody>
      </p:sp>
    </p:spTree>
    <p:extLst>
      <p:ext uri="{BB962C8B-B14F-4D97-AF65-F5344CB8AC3E}">
        <p14:creationId xmlns:p14="http://schemas.microsoft.com/office/powerpoint/2010/main" val="1477647485"/>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 Net-Zero</a:t>
            </a:r>
            <a:r>
              <a:rPr lang="ja-JP" altLang="en-US" dirty="0"/>
              <a:t>コミット中の海外企業 </a:t>
            </a:r>
            <a:r>
              <a:rPr lang="en-US" altLang="ja-JP" dirty="0"/>
              <a:t>6/26</a:t>
            </a:r>
            <a:endParaRPr kumimoji="1" lang="ja-JP" altLang="en-US" dirty="0"/>
          </a:p>
        </p:txBody>
      </p:sp>
      <p:sp>
        <p:nvSpPr>
          <p:cNvPr id="3" name="コンテンツ プレースホルダー 2"/>
          <p:cNvSpPr>
            <a:spLocks noGrp="1"/>
          </p:cNvSpPr>
          <p:nvPr>
            <p:ph sz="quarter" idx="12"/>
          </p:nvPr>
        </p:nvSpPr>
        <p:spPr>
          <a:xfrm>
            <a:off x="161925" y="1110920"/>
            <a:ext cx="10367963" cy="634941"/>
          </a:xfrm>
        </p:spPr>
        <p:txBody>
          <a:bodyPr/>
          <a:lstStyle/>
          <a:p>
            <a:r>
              <a:rPr lang="ja-JP" altLang="en-US" dirty="0"/>
              <a:t>世界的には建設業、専門サービス、金融・保険業が多い</a:t>
            </a:r>
            <a:endParaRPr lang="en-US" altLang="ja-JP" dirty="0"/>
          </a:p>
        </p:txBody>
      </p:sp>
      <p:sp>
        <p:nvSpPr>
          <p:cNvPr id="14" name="正方形/長方形 13"/>
          <p:cNvSpPr/>
          <p:nvPr/>
        </p:nvSpPr>
        <p:spPr>
          <a:xfrm>
            <a:off x="478568" y="1776650"/>
            <a:ext cx="9544279"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年以内の</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SBT Net-Zero</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認定取得をコミットしている海外企業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2,048</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6/26</a:t>
            </a:r>
            <a:endParaRPr lang="ja-JP" altLang="en-US" sz="2000" b="1" dirty="0"/>
          </a:p>
        </p:txBody>
      </p:sp>
      <p:sp>
        <p:nvSpPr>
          <p:cNvPr id="16" name="正方形/長方形 15"/>
          <p:cNvSpPr>
            <a:spLocks noChangeArrowheads="1"/>
          </p:cNvSpPr>
          <p:nvPr/>
        </p:nvSpPr>
        <p:spPr bwMode="auto">
          <a:xfrm>
            <a:off x="2225262" y="2120278"/>
            <a:ext cx="8083117" cy="54784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Polarium</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Energy Solutions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Qingdao Haier Special Freezer</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Qingdao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Hanhe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Cable.,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Regal Rexnord Corporation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Reichle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&amp; De-</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Massari</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Renishaw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Rockwell Automation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Rolls-Royce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Rosenberger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Hochfrequenztechnik</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GmbH &amp; CO.KG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SCANIA CV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SFS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Sichuan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Zhongguang</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Lightning Protection Technologies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Siemens AG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Signify</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Smart Phases Inc. (DBA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Novacab</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Sunonwealth</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Electric Machine Industry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Sunstrong</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International Industrial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Swegon Group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Systemair</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Tianjin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Guoan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Mengguli</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New Materials Science &amp; Technology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TK Elevator GmbH</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TKF</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Toyota Material Handling Europe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Türk</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Traktör</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ve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Ziraat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Makineleri</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Vanderlande Industries Holding B.V.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Vandewiele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Sweden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Vestas Wind Systems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Vitalink</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Volex</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Welbilt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Halesowen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Western Refrigeration Pvt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Wilo</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WINDAR RENOVABLES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Xylem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Zhongtian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Technology Submarine Cable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Zhuhai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CosMX</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Battery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Zumtobel</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 AG</a:t>
            </a:r>
          </a:p>
          <a:p>
            <a:pPr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2 Sisters Food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AB InBev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Accolade Wines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Agropur Cooperative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ANDROS SNC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Anora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apetito</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Asahi Europe &amp; International</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ASR Group International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Baker &amp; Baker Group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Bakkavor Group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Barfoots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of Botley</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Blue Skies Holdings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BRF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Bright Blue Foods (BBF)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Bundaberg Sugar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Burgess Farms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Caffè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Borbone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s.r.l</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CAPITELLI F.LLI S.R.L.</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Carlsberg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Charlie Bigham's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Charoen Pokphand Group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Clif Bar &amp; Company</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Coca-Cola HBC AG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Continental Confectionery Company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Gıda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San.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ve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Tic. A.Ş.</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Country Style Foods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CPC Foods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Dawn Meats Group UC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Del Monte Foods,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Develey</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Polska Sp. z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o.o.</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Devro</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DH BROTHERS INDUSTRIES (PTY) LTD TRADING AS WILLOWTON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Diageo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Duvel</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Moortgat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ECOM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Agroindustrial</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Corp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Eldora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Emmi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F.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Duerrs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&amp; Sons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Familia Torres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Farm Dairy Holding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Finnebrogue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(Lynn's Country Foods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Foodmark</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Foods And Inns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Limtied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Freixenet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Copestick</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p>
          <a:p>
            <a:pPr eaLnBrk="1" hangingPunct="1">
              <a:defRPr/>
            </a:pPr>
            <a:endParaRPr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テキスト ボックス 16"/>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9" name="テキスト ボックス 18"/>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9" name="正方形/長方形 8"/>
          <p:cNvSpPr>
            <a:spLocks noChangeArrowheads="1"/>
          </p:cNvSpPr>
          <p:nvPr/>
        </p:nvSpPr>
        <p:spPr bwMode="auto">
          <a:xfrm>
            <a:off x="128588" y="2120278"/>
            <a:ext cx="2242979" cy="5262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algn="r" eaLnBrk="1" hangingPunct="1">
              <a:spcAft>
                <a:spcPct val="0"/>
              </a:spcAft>
              <a:defRPr/>
            </a:pP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電気機器</a:t>
            </a:r>
            <a:r>
              <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(2/2)</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r" defTabSz="914400" rtl="0" eaLnBrk="1" fontAlgn="auto" latinLnBrk="0" hangingPunct="1">
              <a:lnSpc>
                <a:spcPct val="100000"/>
              </a:lnSpc>
              <a:spcBef>
                <a:spcPts val="0"/>
              </a:spcBef>
              <a:spcAft>
                <a:spcPct val="0"/>
              </a:spcAft>
              <a:buClrTx/>
              <a:buSzTx/>
              <a:buFontTx/>
              <a:buNone/>
              <a:tabLst/>
              <a:defRPr/>
            </a:pP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食料品</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1/2)</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2769494063"/>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 Net-Zero</a:t>
            </a:r>
            <a:r>
              <a:rPr lang="ja-JP" altLang="en-US" dirty="0"/>
              <a:t>コミット中の海外企業 </a:t>
            </a:r>
            <a:r>
              <a:rPr lang="en-US" altLang="ja-JP" dirty="0"/>
              <a:t>7/26</a:t>
            </a:r>
            <a:endParaRPr kumimoji="1" lang="ja-JP" altLang="en-US" dirty="0"/>
          </a:p>
        </p:txBody>
      </p:sp>
      <p:sp>
        <p:nvSpPr>
          <p:cNvPr id="3" name="コンテンツ プレースホルダー 2"/>
          <p:cNvSpPr>
            <a:spLocks noGrp="1"/>
          </p:cNvSpPr>
          <p:nvPr>
            <p:ph sz="quarter" idx="12"/>
          </p:nvPr>
        </p:nvSpPr>
        <p:spPr>
          <a:xfrm>
            <a:off x="161925" y="1110920"/>
            <a:ext cx="10367963" cy="634941"/>
          </a:xfrm>
        </p:spPr>
        <p:txBody>
          <a:bodyPr/>
          <a:lstStyle/>
          <a:p>
            <a:r>
              <a:rPr lang="ja-JP" altLang="en-US" dirty="0"/>
              <a:t>世界的には建設業、専門サービス、金融・保険業が多い</a:t>
            </a:r>
            <a:endParaRPr lang="en-US" altLang="ja-JP" dirty="0"/>
          </a:p>
        </p:txBody>
      </p:sp>
      <p:sp>
        <p:nvSpPr>
          <p:cNvPr id="14" name="正方形/長方形 13"/>
          <p:cNvSpPr/>
          <p:nvPr/>
        </p:nvSpPr>
        <p:spPr>
          <a:xfrm>
            <a:off x="478568" y="1776650"/>
            <a:ext cx="9544279"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年以内の</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SBT Net-Zero</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認定取得をコミットしている海外企業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2,048</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7/26</a:t>
            </a:r>
            <a:endParaRPr lang="ja-JP" altLang="en-US" sz="2000" b="1" dirty="0"/>
          </a:p>
        </p:txBody>
      </p:sp>
      <p:sp>
        <p:nvSpPr>
          <p:cNvPr id="15" name="正方形/長方形 14"/>
          <p:cNvSpPr>
            <a:spLocks noChangeArrowheads="1"/>
          </p:cNvSpPr>
          <p:nvPr/>
        </p:nvSpPr>
        <p:spPr bwMode="auto">
          <a:xfrm>
            <a:off x="128588" y="2120278"/>
            <a:ext cx="2242979" cy="45704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algn="r" eaLnBrk="1" hangingPunct="1">
              <a:defRPr/>
            </a:pP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食料品（</a:t>
            </a:r>
            <a:r>
              <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2/2</a:t>
            </a: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正方形/長方形 15"/>
          <p:cNvSpPr>
            <a:spLocks noChangeArrowheads="1"/>
          </p:cNvSpPr>
          <p:nvPr/>
        </p:nvSpPr>
        <p:spPr bwMode="auto">
          <a:xfrm>
            <a:off x="2225262" y="2120278"/>
            <a:ext cx="8304625" cy="56938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Fresh and honest cafe private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G's Fresh</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General Mills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Gilmer</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Goedhart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Holding BV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Gold Creek Foods, LLC / Gold Creek Processing, LLC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Golden State Foods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Greene King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Group of Butchers BV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GRUPO AZUCARERO MEXICO GAM SAPI DE CV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Grupo Bimbo SAB de CV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Grupo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Trimex</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S.A. de C.V.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Guayaki</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Yerba Mate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Hilton Food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innocent drinks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JBS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Jordanes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Kellogg Company</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Kemin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Industries,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Kettle Produce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Kingsland Drinks Group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Kizilay</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İçecek</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Koninklijke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Vezet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B.V.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KSG Catering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La Doria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La Lorraine Bakery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Lactalis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Lakeland Dairies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Laurens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Spethmann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Holding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Aktiengesellschaft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&amp; Co. KG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Lipton Teas and Infusions B.V.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LOTTE CHILSUNG BEVERAGE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Lotus Bakeries NV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Marfrig Global Foods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Marmon Foodservice Technologies,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Midsona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Milarex</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Mills 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Minor, Weir and Willis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Mondelez International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New England Seafood International</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Nomad Foods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Ltd.d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Nortura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NR Instant Produce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O.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Kavli</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olam</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food ingredients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ofi</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ORIOR AG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PepsiCo,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Pernod Ricard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Pfeifer &amp;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Langen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GmbH &amp; Co KG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PH-CH SAS : PIPER-HEIDSIECK, CHARLES HEIDSIECK, RARE CHAMPAGNE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pladis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Foods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Plenish Drinks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Polarica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Premier Foods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Primafruit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Princes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PT. Sugar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Labinta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Puratos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Quik</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Holding B.V.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Rodekohr</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Holding GmbH &amp; Co. KG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Royal A-ware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Royal Swinkels N.V.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Royal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Unibrew</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Salumificio</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Fratelli Beretta S.p.A.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Sichuan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Swellfun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Sipsmith</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Stryhns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SunRice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(listed as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RiceGrowers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Sweet Products NV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Taylors Wines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TAZO</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TEREOS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Thai Beverage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The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Arnotts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The Fresh Produce Centre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the nature network / MB-Holding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MartinBauer</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Finzelberg</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PhytoLab</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Europlant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Tirlan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Ülker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Bisküvi</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Sanayi A.Ş.</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Unternehmensgruppe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Theo Müller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S.e.c.s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Upfield</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 B.V.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Valeo</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Foods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Verstegen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Spices &amp; Sauces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Viña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Casa Silva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VIÑA CONCHA Y TORO</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Vina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Polkura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Vitacress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Wells &amp; Co.</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Wilmar International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Yeo Valley Production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Zott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SE &amp; Co. KG</a:t>
            </a:r>
          </a:p>
          <a:p>
            <a:pPr eaLnBrk="1" hangingPunct="1">
              <a:defRPr/>
            </a:pPr>
            <a:endParaRPr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テキスト ボックス 16"/>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9" name="テキスト ボックス 18"/>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64314303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kumimoji="1" lang="ja-JP" altLang="en-US" sz="2300" dirty="0"/>
              <a:t>企業事例　－</a:t>
            </a:r>
            <a:r>
              <a:rPr kumimoji="1" lang="en-US" altLang="ja-JP" sz="2300" dirty="0"/>
              <a:t>Land</a:t>
            </a:r>
            <a:r>
              <a:rPr kumimoji="1" lang="ja-JP" altLang="en-US" sz="2300" dirty="0"/>
              <a:t> </a:t>
            </a:r>
            <a:r>
              <a:rPr kumimoji="1" lang="en-US" altLang="ja-JP" sz="2300" dirty="0"/>
              <a:t>Securities</a:t>
            </a:r>
            <a:r>
              <a:rPr kumimoji="1" lang="ja-JP" altLang="en-US" sz="2300" dirty="0"/>
              <a:t>－</a:t>
            </a:r>
          </a:p>
        </p:txBody>
      </p:sp>
      <p:sp>
        <p:nvSpPr>
          <p:cNvPr id="4" name="コンテンツ プレースホルダー 3"/>
          <p:cNvSpPr>
            <a:spLocks noGrp="1"/>
          </p:cNvSpPr>
          <p:nvPr>
            <p:ph sz="quarter" idx="11"/>
          </p:nvPr>
        </p:nvSpPr>
        <p:spPr/>
        <p:txBody>
          <a:bodyPr/>
          <a:lstStyle/>
          <a:p>
            <a:r>
              <a:rPr lang="en-US" altLang="ja-JP" dirty="0"/>
              <a:t>SBT</a:t>
            </a:r>
            <a:r>
              <a:rPr kumimoji="1" lang="ja-JP" altLang="en-US" dirty="0"/>
              <a:t>に取り組むメリット①対投資家</a:t>
            </a:r>
          </a:p>
        </p:txBody>
      </p:sp>
      <p:graphicFrame>
        <p:nvGraphicFramePr>
          <p:cNvPr id="10" name="表 9"/>
          <p:cNvGraphicFramePr>
            <a:graphicFrameLocks noGrp="1"/>
          </p:cNvGraphicFramePr>
          <p:nvPr/>
        </p:nvGraphicFramePr>
        <p:xfrm>
          <a:off x="495258" y="1369300"/>
          <a:ext cx="9638185" cy="2252238"/>
        </p:xfrm>
        <a:graphic>
          <a:graphicData uri="http://schemas.openxmlformats.org/drawingml/2006/table">
            <a:tbl>
              <a:tblPr firstRow="1" bandRow="1"/>
              <a:tblGrid>
                <a:gridCol w="692969">
                  <a:extLst>
                    <a:ext uri="{9D8B030D-6E8A-4147-A177-3AD203B41FA5}">
                      <a16:colId xmlns:a16="http://schemas.microsoft.com/office/drawing/2014/main" val="20000"/>
                    </a:ext>
                  </a:extLst>
                </a:gridCol>
                <a:gridCol w="828000">
                  <a:extLst>
                    <a:ext uri="{9D8B030D-6E8A-4147-A177-3AD203B41FA5}">
                      <a16:colId xmlns:a16="http://schemas.microsoft.com/office/drawing/2014/main" val="20001"/>
                    </a:ext>
                  </a:extLst>
                </a:gridCol>
                <a:gridCol w="1152000">
                  <a:extLst>
                    <a:ext uri="{9D8B030D-6E8A-4147-A177-3AD203B41FA5}">
                      <a16:colId xmlns:a16="http://schemas.microsoft.com/office/drawing/2014/main" val="20002"/>
                    </a:ext>
                  </a:extLst>
                </a:gridCol>
                <a:gridCol w="1260000">
                  <a:extLst>
                    <a:ext uri="{9D8B030D-6E8A-4147-A177-3AD203B41FA5}">
                      <a16:colId xmlns:a16="http://schemas.microsoft.com/office/drawing/2014/main" val="20003"/>
                    </a:ext>
                  </a:extLst>
                </a:gridCol>
                <a:gridCol w="1116000">
                  <a:extLst>
                    <a:ext uri="{9D8B030D-6E8A-4147-A177-3AD203B41FA5}">
                      <a16:colId xmlns:a16="http://schemas.microsoft.com/office/drawing/2014/main" val="20004"/>
                    </a:ext>
                  </a:extLst>
                </a:gridCol>
                <a:gridCol w="1127858">
                  <a:extLst>
                    <a:ext uri="{9D8B030D-6E8A-4147-A177-3AD203B41FA5}">
                      <a16:colId xmlns:a16="http://schemas.microsoft.com/office/drawing/2014/main" val="20005"/>
                    </a:ext>
                  </a:extLst>
                </a:gridCol>
                <a:gridCol w="1050075">
                  <a:extLst>
                    <a:ext uri="{9D8B030D-6E8A-4147-A177-3AD203B41FA5}">
                      <a16:colId xmlns:a16="http://schemas.microsoft.com/office/drawing/2014/main" val="20006"/>
                    </a:ext>
                  </a:extLst>
                </a:gridCol>
                <a:gridCol w="2411283">
                  <a:extLst>
                    <a:ext uri="{9D8B030D-6E8A-4147-A177-3AD203B41FA5}">
                      <a16:colId xmlns:a16="http://schemas.microsoft.com/office/drawing/2014/main" val="20007"/>
                    </a:ext>
                  </a:extLst>
                </a:gridCol>
              </a:tblGrid>
              <a:tr h="370119">
                <a:tc gridSpan="3">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国・セクター</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4BACC6">
                        <a:lumMod val="20000"/>
                        <a:lumOff val="80000"/>
                      </a:srgbClr>
                    </a:solidFill>
                  </a:tcPr>
                </a:tc>
                <a:tc hMerge="1">
                  <a:txBody>
                    <a:bodyPr/>
                    <a:lstStyle/>
                    <a:p>
                      <a:endParaRPr kumimoji="1" lang="ja-JP" altLang="en-US" dirty="0"/>
                    </a:p>
                  </a:txBody>
                  <a:tcPr/>
                </a:tc>
                <a:tc hMerge="1">
                  <a:txBody>
                    <a:bodyPr/>
                    <a:lstStyle/>
                    <a:p>
                      <a:endParaRPr kumimoji="1" lang="ja-JP" altLang="en-US" dirty="0"/>
                    </a:p>
                  </a:txBody>
                  <a:tcPr/>
                </a:tc>
                <a:tc gridSpan="5">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en-US" altLang="ja-JP" sz="1600" dirty="0">
                          <a:latin typeface="Meiryo UI" panose="020B0604030504040204" pitchFamily="50" charset="-128"/>
                          <a:ea typeface="Meiryo UI" panose="020B0604030504040204" pitchFamily="50" charset="-128"/>
                          <a:cs typeface="Meiryo UI" panose="020B0604030504040204" pitchFamily="50" charset="-128"/>
                        </a:rPr>
                        <a:t>SBT</a:t>
                      </a: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目標</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4BACC6">
                        <a:lumMod val="20000"/>
                        <a:lumOff val="80000"/>
                      </a:srgbClr>
                    </a:solidFill>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a:p>
                  </a:txBody>
                  <a:tcPr/>
                </a:tc>
                <a:extLst>
                  <a:ext uri="{0D108BD9-81ED-4DB2-BD59-A6C34878D82A}">
                    <a16:rowId xmlns:a16="http://schemas.microsoft.com/office/drawing/2014/main" val="10000"/>
                  </a:ext>
                </a:extLst>
              </a:tr>
              <a:tr h="370119">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国</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4BACC6">
                        <a:lumMod val="20000"/>
                        <a:lumOff val="80000"/>
                      </a:srgbClr>
                    </a:solid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地域</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4BACC6">
                        <a:lumMod val="20000"/>
                        <a:lumOff val="80000"/>
                      </a:srgbClr>
                    </a:solid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セクター</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4BACC6">
                        <a:lumMod val="20000"/>
                        <a:lumOff val="80000"/>
                      </a:srgbClr>
                    </a:solid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en-US" altLang="ja-JP" sz="1600" dirty="0">
                          <a:latin typeface="Meiryo UI" panose="020B0604030504040204" pitchFamily="50" charset="-128"/>
                          <a:ea typeface="Meiryo UI" panose="020B0604030504040204" pitchFamily="50" charset="-128"/>
                          <a:cs typeface="Meiryo UI" panose="020B0604030504040204" pitchFamily="50" charset="-128"/>
                        </a:rPr>
                        <a:t>Scope</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4BACC6">
                        <a:lumMod val="20000"/>
                        <a:lumOff val="80000"/>
                      </a:srgbClr>
                    </a:solid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基準年</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4BACC6">
                        <a:lumMod val="20000"/>
                        <a:lumOff val="80000"/>
                      </a:srgbClr>
                    </a:solid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目標年</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4BACC6">
                        <a:lumMod val="20000"/>
                        <a:lumOff val="80000"/>
                      </a:srgbClr>
                    </a:solid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単位</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4BACC6">
                        <a:lumMod val="20000"/>
                        <a:lumOff val="80000"/>
                      </a:srgbClr>
                    </a:solid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概要</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4BACC6">
                        <a:lumMod val="20000"/>
                        <a:lumOff val="80000"/>
                      </a:srgbClr>
                    </a:solidFill>
                  </a:tcPr>
                </a:tc>
                <a:extLst>
                  <a:ext uri="{0D108BD9-81ED-4DB2-BD59-A6C34878D82A}">
                    <a16:rowId xmlns:a16="http://schemas.microsoft.com/office/drawing/2014/main" val="10001"/>
                  </a:ext>
                </a:extLst>
              </a:tr>
              <a:tr h="612000">
                <a:tc rowSpan="2">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英国</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rowSpan="2">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欧州</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rowSpan="2">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不動産</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en-US" altLang="ja-JP" sz="1600" dirty="0">
                          <a:latin typeface="Meiryo UI" panose="020B0604030504040204" pitchFamily="50" charset="-128"/>
                          <a:ea typeface="Meiryo UI" panose="020B0604030504040204" pitchFamily="50" charset="-128"/>
                          <a:cs typeface="Meiryo UI" panose="020B0604030504040204" pitchFamily="50" charset="-128"/>
                        </a:rPr>
                        <a:t>1</a:t>
                      </a: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600" dirty="0">
                          <a:latin typeface="Meiryo UI" panose="020B0604030504040204" pitchFamily="50" charset="-128"/>
                          <a:ea typeface="Meiryo UI" panose="020B0604030504040204" pitchFamily="50" charset="-128"/>
                          <a:cs typeface="Meiryo UI" panose="020B0604030504040204" pitchFamily="50" charset="-128"/>
                        </a:rPr>
                        <a:t>2</a:t>
                      </a: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600" dirty="0">
                          <a:latin typeface="Meiryo UI" panose="020B0604030504040204" pitchFamily="50" charset="-128"/>
                          <a:ea typeface="Meiryo UI" panose="020B0604030504040204" pitchFamily="50" charset="-128"/>
                          <a:cs typeface="Meiryo UI" panose="020B0604030504040204" pitchFamily="50" charset="-128"/>
                        </a:rPr>
                        <a:t>3</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en-US" altLang="ja-JP" sz="1600" dirty="0">
                          <a:latin typeface="Meiryo UI" panose="020B0604030504040204" pitchFamily="50" charset="-128"/>
                          <a:ea typeface="Meiryo UI" panose="020B0604030504040204" pitchFamily="50" charset="-128"/>
                          <a:cs typeface="Meiryo UI" panose="020B0604030504040204" pitchFamily="50" charset="-128"/>
                        </a:rPr>
                        <a:t>2014</a:t>
                      </a: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年</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en-US" altLang="ja-JP" sz="1600" dirty="0">
                          <a:latin typeface="Meiryo UI" panose="020B0604030504040204" pitchFamily="50" charset="-128"/>
                          <a:ea typeface="Meiryo UI" panose="020B0604030504040204" pitchFamily="50" charset="-128"/>
                          <a:cs typeface="Meiryo UI" panose="020B0604030504040204" pitchFamily="50" charset="-128"/>
                        </a:rPr>
                        <a:t>2030</a:t>
                      </a: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年</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原単位</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600" dirty="0">
                          <a:latin typeface="Meiryo UI" panose="020B0604030504040204" pitchFamily="50" charset="-128"/>
                          <a:ea typeface="Meiryo UI" panose="020B0604030504040204" pitchFamily="50" charset="-128"/>
                          <a:cs typeface="Meiryo UI" panose="020B0604030504040204" pitchFamily="50" charset="-128"/>
                        </a:rPr>
                        <a:t>1</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㎡あたり</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GHG</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排出量</a:t>
                      </a:r>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600" dirty="0">
                          <a:latin typeface="Meiryo UI" panose="020B0604030504040204" pitchFamily="50" charset="-128"/>
                          <a:ea typeface="Meiryo UI" panose="020B0604030504040204" pitchFamily="50" charset="-128"/>
                          <a:cs typeface="Meiryo UI" panose="020B0604030504040204" pitchFamily="50" charset="-128"/>
                        </a:rPr>
                        <a:t>を</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40</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％削減</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900000">
                <a:tc vMerge="1">
                  <a:txBody>
                    <a:bodyPr/>
                    <a:lstStyle/>
                    <a:p>
                      <a:endParaRPr kumimoji="1" lang="ja-JP" altLang="en-US" sz="1200" dirty="0"/>
                    </a:p>
                  </a:txBody>
                  <a:tcPr/>
                </a:tc>
                <a:tc vMerge="1">
                  <a:txBody>
                    <a:bodyPr/>
                    <a:lstStyle/>
                    <a:p>
                      <a:endParaRPr kumimoji="1" lang="ja-JP" altLang="en-US" sz="1200" dirty="0"/>
                    </a:p>
                  </a:txBody>
                  <a:tcPr/>
                </a:tc>
                <a:tc vMerge="1">
                  <a:txBody>
                    <a:bodyPr/>
                    <a:lstStyle/>
                    <a:p>
                      <a:endParaRPr kumimoji="1" lang="ja-JP" altLang="en-US" sz="1200" dirty="0"/>
                    </a:p>
                  </a:txBody>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en-US" altLang="ja-JP" sz="1600" dirty="0">
                          <a:latin typeface="Meiryo UI" panose="020B0604030504040204" pitchFamily="50" charset="-128"/>
                          <a:ea typeface="Meiryo UI" panose="020B0604030504040204" pitchFamily="50" charset="-128"/>
                          <a:cs typeface="Meiryo UI" panose="020B0604030504040204" pitchFamily="50" charset="-128"/>
                        </a:rPr>
                        <a:t>3</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en-US" altLang="ja-JP" sz="1600" dirty="0">
                          <a:latin typeface="Meiryo UI" panose="020B0604030504040204" pitchFamily="50" charset="-128"/>
                          <a:ea typeface="Meiryo UI" panose="020B0604030504040204" pitchFamily="50" charset="-128"/>
                          <a:cs typeface="Meiryo UI" panose="020B0604030504040204" pitchFamily="50" charset="-128"/>
                        </a:rPr>
                        <a:t>2023</a:t>
                      </a: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年</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r>
                        <a:rPr lang="ja-JP" altLang="en-US" sz="1600" dirty="0">
                          <a:latin typeface="Meiryo UI" panose="020B0604030504040204" pitchFamily="50" charset="-128"/>
                          <a:ea typeface="Meiryo UI" panose="020B0604030504040204" pitchFamily="50" charset="-128"/>
                          <a:cs typeface="Meiryo UI" panose="020B0604030504040204" pitchFamily="50" charset="-128"/>
                        </a:rPr>
                        <a:t>主要取引先である建設企業にも</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SBT</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目標設定を推奨</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sp>
        <p:nvSpPr>
          <p:cNvPr id="11" name="テキスト ボックス 10"/>
          <p:cNvSpPr txBox="1"/>
          <p:nvPr/>
        </p:nvSpPr>
        <p:spPr>
          <a:xfrm>
            <a:off x="478783" y="3706608"/>
            <a:ext cx="9655011" cy="2939266"/>
          </a:xfrm>
          <a:prstGeom prst="rect">
            <a:avLst/>
          </a:prstGeom>
          <a:noFill/>
        </p:spPr>
        <p:txBody>
          <a:bodyPr wrap="square" rtlCol="0">
            <a:spAutoFit/>
          </a:bodyPr>
          <a:lstStyle/>
          <a:p>
            <a:pPr marL="285750" indent="-285750" defTabSz="914400">
              <a:buFont typeface="Wingdings" panose="05000000000000000000" pitchFamily="2" charset="2"/>
              <a:buChar char="p"/>
              <a:defRPr/>
            </a:pPr>
            <a:r>
              <a:rPr lang="ja-JP" altLang="en-US" sz="1800" dirty="0">
                <a:solidFill>
                  <a:prstClr val="black"/>
                </a:solidFill>
                <a:latin typeface="Meiryo UI" panose="020B0604030504040204" pitchFamily="50" charset="-128"/>
                <a:cs typeface="Meiryo UI" panose="020B0604030504040204" pitchFamily="50" charset="-128"/>
              </a:rPr>
              <a:t>コミット経緯</a:t>
            </a:r>
            <a:endParaRPr lang="en-US" altLang="ja-JP" sz="1800" dirty="0">
              <a:solidFill>
                <a:prstClr val="black"/>
              </a:solidFill>
              <a:latin typeface="Meiryo UI" panose="020B0604030504040204" pitchFamily="50" charset="-128"/>
              <a:cs typeface="Meiryo UI" panose="020B0604030504040204" pitchFamily="50" charset="-128"/>
            </a:endParaRPr>
          </a:p>
          <a:p>
            <a:pPr marL="542925" lvl="1" indent="-285750" defTabSz="914400">
              <a:buFont typeface="Wingdings" panose="05000000000000000000" pitchFamily="2" charset="2"/>
              <a:buChar char="l"/>
              <a:defRPr/>
            </a:pPr>
            <a:r>
              <a:rPr lang="en-US" altLang="ja-JP" sz="1800" dirty="0">
                <a:solidFill>
                  <a:prstClr val="black"/>
                </a:solidFill>
                <a:latin typeface="Meiryo UI" panose="020B0604030504040204" pitchFamily="50" charset="-128"/>
                <a:cs typeface="Meiryo UI" panose="020B0604030504040204" pitchFamily="50" charset="-128"/>
              </a:rPr>
              <a:t>2015</a:t>
            </a:r>
            <a:r>
              <a:rPr lang="ja-JP" altLang="en-US" sz="1800" dirty="0">
                <a:solidFill>
                  <a:prstClr val="black"/>
                </a:solidFill>
                <a:latin typeface="Meiryo UI" panose="020B0604030504040204" pitchFamily="50" charset="-128"/>
                <a:cs typeface="Meiryo UI" panose="020B0604030504040204" pitchFamily="50" charset="-128"/>
              </a:rPr>
              <a:t>年後半、</a:t>
            </a:r>
            <a:r>
              <a:rPr lang="ja-JP" altLang="en-US" sz="1800" b="1" u="sng" dirty="0">
                <a:solidFill>
                  <a:srgbClr val="1400A0"/>
                </a:solidFill>
                <a:latin typeface="Meiryo UI" panose="020B0604030504040204" pitchFamily="50" charset="-128"/>
                <a:cs typeface="Meiryo UI" panose="020B0604030504040204" pitchFamily="50" charset="-128"/>
              </a:rPr>
              <a:t>機関投資家から持続可能性目標についての問合せあり</a:t>
            </a:r>
            <a:endParaRPr lang="en-US" altLang="ja-JP" sz="1800" b="1" u="sng" dirty="0">
              <a:solidFill>
                <a:srgbClr val="1400A0"/>
              </a:solidFill>
              <a:latin typeface="Meiryo UI" panose="020B0604030504040204" pitchFamily="50" charset="-128"/>
              <a:cs typeface="Meiryo UI" panose="020B0604030504040204" pitchFamily="50" charset="-128"/>
            </a:endParaRPr>
          </a:p>
          <a:p>
            <a:pPr marL="542925" lvl="1" indent="-285750" defTabSz="914400">
              <a:buFont typeface="Wingdings" panose="05000000000000000000" pitchFamily="2" charset="2"/>
              <a:buChar char="l"/>
              <a:defRPr/>
            </a:pPr>
            <a:r>
              <a:rPr lang="ja-JP" altLang="en-US" sz="1800" dirty="0">
                <a:solidFill>
                  <a:prstClr val="black"/>
                </a:solidFill>
                <a:latin typeface="Meiryo UI" panose="020B0604030504040204" pitchFamily="50" charset="-128"/>
                <a:cs typeface="Meiryo UI" panose="020B0604030504040204" pitchFamily="50" charset="-128"/>
              </a:rPr>
              <a:t>不動産業界での持続可能性分野のリーダーとなるべく、</a:t>
            </a:r>
            <a:r>
              <a:rPr lang="en-US" altLang="ja-JP" sz="1800" dirty="0">
                <a:solidFill>
                  <a:prstClr val="black"/>
                </a:solidFill>
                <a:latin typeface="Meiryo UI" panose="020B0604030504040204" pitchFamily="50" charset="-128"/>
                <a:cs typeface="Meiryo UI" panose="020B0604030504040204" pitchFamily="50" charset="-128"/>
              </a:rPr>
              <a:t>CEO</a:t>
            </a:r>
            <a:r>
              <a:rPr lang="ja-JP" altLang="en-US" sz="1800" dirty="0">
                <a:solidFill>
                  <a:prstClr val="black"/>
                </a:solidFill>
                <a:latin typeface="Meiryo UI" panose="020B0604030504040204" pitchFamily="50" charset="-128"/>
                <a:cs typeface="Meiryo UI" panose="020B0604030504040204" pitchFamily="50" charset="-128"/>
              </a:rPr>
              <a:t>が目標設定へ挑戦すると判断</a:t>
            </a:r>
            <a:endParaRPr lang="en-US" altLang="ja-JP" sz="1800" dirty="0">
              <a:solidFill>
                <a:prstClr val="black"/>
              </a:solidFill>
              <a:latin typeface="Meiryo UI" panose="020B0604030504040204" pitchFamily="50" charset="-128"/>
              <a:cs typeface="Meiryo UI" panose="020B0604030504040204" pitchFamily="50" charset="-128"/>
            </a:endParaRPr>
          </a:p>
          <a:p>
            <a:pPr marL="534988" lvl="1" indent="-285750" defTabSz="914400">
              <a:buFont typeface="Wingdings" panose="05000000000000000000" pitchFamily="2" charset="2"/>
              <a:buChar char="l"/>
              <a:defRPr/>
            </a:pPr>
            <a:r>
              <a:rPr lang="ja-JP" altLang="en-US" sz="1800" dirty="0">
                <a:solidFill>
                  <a:prstClr val="black"/>
                </a:solidFill>
                <a:latin typeface="Meiryo UI" panose="020B0604030504040204" pitchFamily="50" charset="-128"/>
                <a:cs typeface="Meiryo UI" panose="020B0604030504040204" pitchFamily="50" charset="-128"/>
              </a:rPr>
              <a:t>社内向けの会議やワークショップを開催。「リーダーシップとは何か？」をキーワードに、自身が変化することがチャンスに繋がることを示し、理解者を増やしていった</a:t>
            </a:r>
            <a:endParaRPr lang="en-US" altLang="ja-JP" sz="1800" dirty="0">
              <a:solidFill>
                <a:prstClr val="black"/>
              </a:solidFill>
              <a:latin typeface="Meiryo UI" panose="020B0604030504040204" pitchFamily="50" charset="-128"/>
              <a:cs typeface="Meiryo UI" panose="020B0604030504040204" pitchFamily="50" charset="-128"/>
            </a:endParaRPr>
          </a:p>
          <a:p>
            <a:pPr marL="534988" lvl="1" indent="-285750" defTabSz="914400">
              <a:buFont typeface="Wingdings" panose="05000000000000000000" pitchFamily="2" charset="2"/>
              <a:buChar char="l"/>
              <a:defRPr/>
            </a:pPr>
            <a:r>
              <a:rPr lang="en-US" altLang="ja-JP" sz="1800" dirty="0">
                <a:solidFill>
                  <a:prstClr val="black"/>
                </a:solidFill>
                <a:latin typeface="Meiryo UI" panose="020B0604030504040204" pitchFamily="50" charset="-128"/>
                <a:cs typeface="Meiryo UI" panose="020B0604030504040204" pitchFamily="50" charset="-128"/>
              </a:rPr>
              <a:t>Scope3</a:t>
            </a:r>
            <a:r>
              <a:rPr lang="ja-JP" altLang="en-US" sz="1800" dirty="0">
                <a:solidFill>
                  <a:prstClr val="black"/>
                </a:solidFill>
                <a:latin typeface="Meiryo UI" panose="020B0604030504040204" pitchFamily="50" charset="-128"/>
                <a:cs typeface="Meiryo UI" panose="020B0604030504040204" pitchFamily="50" charset="-128"/>
              </a:rPr>
              <a:t>の目標設定が難航（社内で承認を得た目標が</a:t>
            </a:r>
            <a:r>
              <a:rPr lang="en-US" altLang="ja-JP" sz="1800" dirty="0">
                <a:solidFill>
                  <a:prstClr val="black"/>
                </a:solidFill>
                <a:latin typeface="Meiryo UI" panose="020B0604030504040204" pitchFamily="50" charset="-128"/>
                <a:cs typeface="Meiryo UI" panose="020B0604030504040204" pitchFamily="50" charset="-128"/>
              </a:rPr>
              <a:t>SBT</a:t>
            </a:r>
            <a:r>
              <a:rPr lang="ja-JP" altLang="en-US" sz="1800" dirty="0">
                <a:solidFill>
                  <a:prstClr val="black"/>
                </a:solidFill>
                <a:latin typeface="Meiryo UI" panose="020B0604030504040204" pitchFamily="50" charset="-128"/>
                <a:cs typeface="Meiryo UI" panose="020B0604030504040204" pitchFamily="50" charset="-128"/>
              </a:rPr>
              <a:t>の基準を満たさず）</a:t>
            </a:r>
            <a:endParaRPr lang="en-US" altLang="ja-JP" sz="1800" dirty="0">
              <a:solidFill>
                <a:prstClr val="black"/>
              </a:solidFill>
              <a:latin typeface="Meiryo UI" panose="020B0604030504040204" pitchFamily="50" charset="-128"/>
              <a:cs typeface="Meiryo UI" panose="020B0604030504040204" pitchFamily="50" charset="-128"/>
            </a:endParaRPr>
          </a:p>
          <a:p>
            <a:pPr marL="285750" indent="-285750" defTabSz="914400">
              <a:spcBef>
                <a:spcPts val="600"/>
              </a:spcBef>
              <a:buFont typeface="Wingdings" panose="05000000000000000000" pitchFamily="2" charset="2"/>
              <a:buChar char="p"/>
              <a:defRPr/>
            </a:pPr>
            <a:r>
              <a:rPr lang="en-US" altLang="ja-JP" sz="1800" dirty="0">
                <a:solidFill>
                  <a:prstClr val="black"/>
                </a:solidFill>
                <a:latin typeface="Meiryo UI" panose="020B0604030504040204" pitchFamily="50" charset="-128"/>
                <a:cs typeface="Meiryo UI" panose="020B0604030504040204" pitchFamily="50" charset="-128"/>
              </a:rPr>
              <a:t>SBT</a:t>
            </a:r>
            <a:r>
              <a:rPr lang="ja-JP" altLang="en-US" sz="1800" dirty="0">
                <a:solidFill>
                  <a:prstClr val="black"/>
                </a:solidFill>
                <a:latin typeface="Meiryo UI" panose="020B0604030504040204" pitchFamily="50" charset="-128"/>
                <a:cs typeface="Meiryo UI" panose="020B0604030504040204" pitchFamily="50" charset="-128"/>
              </a:rPr>
              <a:t>設定メリット</a:t>
            </a:r>
            <a:endParaRPr lang="en-US" altLang="ja-JP" sz="1800" dirty="0">
              <a:solidFill>
                <a:prstClr val="black"/>
              </a:solidFill>
              <a:latin typeface="Meiryo UI" panose="020B0604030504040204" pitchFamily="50" charset="-128"/>
              <a:cs typeface="Meiryo UI" panose="020B0604030504040204" pitchFamily="50" charset="-128"/>
            </a:endParaRPr>
          </a:p>
          <a:p>
            <a:pPr marL="534988" lvl="1" indent="-285750" defTabSz="914400">
              <a:buClr>
                <a:prstClr val="black"/>
              </a:buClr>
              <a:buFont typeface="Wingdings" panose="05000000000000000000" pitchFamily="2" charset="2"/>
              <a:buChar char="l"/>
              <a:defRPr/>
            </a:pPr>
            <a:r>
              <a:rPr lang="ja-JP" altLang="en-US" sz="1800" b="1" u="sng" dirty="0">
                <a:solidFill>
                  <a:srgbClr val="1400A0"/>
                </a:solidFill>
                <a:latin typeface="Meiryo UI" panose="020B0604030504040204" pitchFamily="50" charset="-128"/>
                <a:cs typeface="Meiryo UI" panose="020B0604030504040204" pitchFamily="50" charset="-128"/>
              </a:rPr>
              <a:t>投資家との関係強化ができ、長期的投資の見通しが立った</a:t>
            </a:r>
            <a:endParaRPr lang="en-US" altLang="ja-JP" sz="1800" b="1" u="sng" dirty="0">
              <a:solidFill>
                <a:srgbClr val="1400A0"/>
              </a:solidFill>
              <a:latin typeface="Meiryo UI" panose="020B0604030504040204" pitchFamily="50" charset="-128"/>
              <a:cs typeface="Meiryo UI" panose="020B0604030504040204" pitchFamily="50" charset="-128"/>
            </a:endParaRPr>
          </a:p>
          <a:p>
            <a:pPr marL="534988" lvl="1" indent="-285750" defTabSz="914400">
              <a:buFont typeface="Wingdings" panose="05000000000000000000" pitchFamily="2" charset="2"/>
              <a:buChar char="l"/>
            </a:pPr>
            <a:r>
              <a:rPr lang="en-US" altLang="ja-JP" sz="1800" dirty="0">
                <a:solidFill>
                  <a:prstClr val="black"/>
                </a:solidFill>
                <a:latin typeface="Meiryo UI" panose="020B0604030504040204" pitchFamily="50" charset="-128"/>
                <a:cs typeface="Meiryo UI" panose="020B0604030504040204" pitchFamily="50" charset="-128"/>
              </a:rPr>
              <a:t>SBT</a:t>
            </a:r>
            <a:r>
              <a:rPr lang="ja-JP" altLang="en-US" sz="1800" dirty="0">
                <a:solidFill>
                  <a:prstClr val="black"/>
                </a:solidFill>
                <a:latin typeface="Meiryo UI" panose="020B0604030504040204" pitchFamily="50" charset="-128"/>
                <a:cs typeface="Meiryo UI" panose="020B0604030504040204" pitchFamily="50" charset="-128"/>
              </a:rPr>
              <a:t>認定を受けたことで、業界内でフォロワーの立場から、リーダーの立場に変わり</a:t>
            </a:r>
            <a:br>
              <a:rPr lang="en-US" altLang="ja-JP" sz="1800" dirty="0">
                <a:solidFill>
                  <a:prstClr val="black"/>
                </a:solidFill>
                <a:latin typeface="Meiryo UI" panose="020B0604030504040204" pitchFamily="50" charset="-128"/>
                <a:cs typeface="Meiryo UI" panose="020B0604030504040204" pitchFamily="50" charset="-128"/>
              </a:rPr>
            </a:br>
            <a:r>
              <a:rPr lang="ja-JP" altLang="en-US" sz="1800" dirty="0">
                <a:solidFill>
                  <a:prstClr val="black"/>
                </a:solidFill>
                <a:latin typeface="Meiryo UI" panose="020B0604030504040204" pitchFamily="50" charset="-128"/>
                <a:cs typeface="Meiryo UI" panose="020B0604030504040204" pitchFamily="50" charset="-128"/>
              </a:rPr>
              <a:t>社内的に自信が得られた</a:t>
            </a:r>
            <a:endParaRPr lang="en-US" altLang="ja-JP" sz="1800" dirty="0">
              <a:solidFill>
                <a:prstClr val="black"/>
              </a:solidFill>
              <a:latin typeface="Meiryo UI" panose="020B0604030504040204" pitchFamily="50" charset="-128"/>
              <a:cs typeface="Meiryo UI" panose="020B0604030504040204" pitchFamily="50" charset="-128"/>
            </a:endParaRPr>
          </a:p>
        </p:txBody>
      </p:sp>
      <p:sp>
        <p:nvSpPr>
          <p:cNvPr id="12" name="テキスト ボックス 11"/>
          <p:cNvSpPr txBox="1">
            <a:spLocks noChangeArrowheads="1"/>
          </p:cNvSpPr>
          <p:nvPr/>
        </p:nvSpPr>
        <p:spPr bwMode="auto">
          <a:xfrm>
            <a:off x="745731" y="7059710"/>
            <a:ext cx="8032750" cy="4137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base" hangingPunct="1">
              <a:lnSpc>
                <a:spcPct val="50000"/>
              </a:lnSpc>
              <a:spcBef>
                <a:spcPct val="0"/>
              </a:spcBef>
              <a:spcAft>
                <a:spcPct val="70000"/>
              </a:spcAft>
              <a:defRPr/>
            </a:pPr>
            <a:r>
              <a:rPr lang="en-US" altLang="ja-JP" sz="1200" dirty="0">
                <a:solidFill>
                  <a:srgbClr val="000000"/>
                </a:solidFill>
                <a:latin typeface="Meiryo UI" pitchFamily="50" charset="-128"/>
                <a:ea typeface="Meiryo UI" pitchFamily="50" charset="-128"/>
                <a:cs typeface="Meiryo UI" pitchFamily="50" charset="-128"/>
              </a:rPr>
              <a:t>[</a:t>
            </a:r>
            <a:r>
              <a:rPr lang="ja-JP" altLang="en-US" sz="1200" dirty="0">
                <a:solidFill>
                  <a:srgbClr val="000000"/>
                </a:solidFill>
                <a:latin typeface="Meiryo UI" pitchFamily="50" charset="-128"/>
                <a:ea typeface="Meiryo UI" pitchFamily="50" charset="-128"/>
                <a:cs typeface="Meiryo UI" pitchFamily="50" charset="-128"/>
              </a:rPr>
              <a:t>出所</a:t>
            </a:r>
            <a:r>
              <a:rPr lang="en-US" altLang="ja-JP" sz="1200" dirty="0">
                <a:solidFill>
                  <a:srgbClr val="000000"/>
                </a:solidFill>
                <a:latin typeface="Meiryo UI" pitchFamily="50" charset="-128"/>
                <a:ea typeface="Meiryo UI" pitchFamily="50" charset="-128"/>
                <a:cs typeface="Meiryo UI" pitchFamily="50" charset="-128"/>
              </a:rPr>
              <a:t>]Science Based Targets</a:t>
            </a:r>
            <a:r>
              <a:rPr lang="ja-JP" altLang="en-US" sz="1200" dirty="0">
                <a:solidFill>
                  <a:srgbClr val="000000"/>
                </a:solidFill>
                <a:latin typeface="Meiryo UI" pitchFamily="50" charset="-128"/>
                <a:ea typeface="Meiryo UI" pitchFamily="50" charset="-128"/>
                <a:cs typeface="Meiryo UI" pitchFamily="50" charset="-128"/>
              </a:rPr>
              <a:t>ホームページ　</a:t>
            </a:r>
            <a:r>
              <a:rPr lang="en-US" altLang="ja-JP" sz="1200" dirty="0">
                <a:solidFill>
                  <a:srgbClr val="000000"/>
                </a:solidFill>
                <a:latin typeface="Meiryo UI" pitchFamily="50" charset="-128"/>
                <a:ea typeface="Meiryo UI" pitchFamily="50" charset="-128"/>
                <a:cs typeface="Meiryo UI" pitchFamily="50" charset="-128"/>
              </a:rPr>
              <a:t>CASE</a:t>
            </a:r>
            <a:r>
              <a:rPr lang="ja-JP" altLang="en-US" sz="1200" dirty="0">
                <a:solidFill>
                  <a:srgbClr val="000000"/>
                </a:solidFill>
                <a:latin typeface="Meiryo UI" pitchFamily="50" charset="-128"/>
                <a:ea typeface="Meiryo UI" pitchFamily="50" charset="-128"/>
                <a:cs typeface="Meiryo UI" pitchFamily="50" charset="-128"/>
              </a:rPr>
              <a:t> </a:t>
            </a:r>
            <a:r>
              <a:rPr lang="en-US" altLang="ja-JP" sz="1200" dirty="0">
                <a:solidFill>
                  <a:srgbClr val="000000"/>
                </a:solidFill>
                <a:latin typeface="Meiryo UI" pitchFamily="50" charset="-128"/>
                <a:ea typeface="Meiryo UI" pitchFamily="50" charset="-128"/>
                <a:cs typeface="Meiryo UI" pitchFamily="50" charset="-128"/>
              </a:rPr>
              <a:t>STUDY</a:t>
            </a:r>
          </a:p>
          <a:p>
            <a:pPr defTabSz="844083" eaLnBrk="1" fontAlgn="base" hangingPunct="1">
              <a:lnSpc>
                <a:spcPct val="50000"/>
              </a:lnSpc>
              <a:spcBef>
                <a:spcPct val="0"/>
              </a:spcBef>
              <a:spcAft>
                <a:spcPct val="70000"/>
              </a:spcAft>
              <a:defRPr/>
            </a:pPr>
            <a:r>
              <a:rPr lang="ja-JP" altLang="en-US" sz="1200" dirty="0">
                <a:solidFill>
                  <a:srgbClr val="000000"/>
                </a:solidFill>
                <a:latin typeface="Meiryo UI" pitchFamily="50" charset="-128"/>
                <a:ea typeface="Meiryo UI" pitchFamily="50" charset="-128"/>
                <a:cs typeface="Meiryo UI" pitchFamily="50" charset="-128"/>
              </a:rPr>
              <a:t>（</a:t>
            </a:r>
            <a:r>
              <a:rPr lang="en-US" altLang="ja-JP" sz="1200">
                <a:solidFill>
                  <a:srgbClr val="000000"/>
                </a:solidFill>
                <a:latin typeface="Meiryo UI" pitchFamily="50" charset="-128"/>
                <a:ea typeface="Meiryo UI" pitchFamily="50" charset="-128"/>
                <a:cs typeface="Meiryo UI" pitchFamily="50" charset="-128"/>
              </a:rPr>
              <a:t>https://sciencebasedtargets.org/companies-taking-action/case-studies/landsec</a:t>
            </a:r>
            <a:r>
              <a:rPr lang="ja-JP" altLang="en-US" sz="1200" dirty="0">
                <a:solidFill>
                  <a:srgbClr val="000000"/>
                </a:solidFill>
                <a:latin typeface="Meiryo UI" pitchFamily="50" charset="-128"/>
                <a:ea typeface="Meiryo UI" pitchFamily="50" charset="-128"/>
                <a:cs typeface="Meiryo UI" pitchFamily="50" charset="-128"/>
              </a:rPr>
              <a:t>）より作成</a:t>
            </a:r>
          </a:p>
        </p:txBody>
      </p:sp>
    </p:spTree>
    <p:extLst>
      <p:ext uri="{BB962C8B-B14F-4D97-AF65-F5344CB8AC3E}">
        <p14:creationId xmlns:p14="http://schemas.microsoft.com/office/powerpoint/2010/main" val="2618425801"/>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 Net-Zero</a:t>
            </a:r>
            <a:r>
              <a:rPr lang="ja-JP" altLang="en-US" dirty="0"/>
              <a:t>コミット中の海外企業 </a:t>
            </a:r>
            <a:r>
              <a:rPr lang="en-US" altLang="ja-JP" dirty="0"/>
              <a:t>8/26</a:t>
            </a:r>
            <a:endParaRPr kumimoji="1" lang="ja-JP" altLang="en-US" dirty="0"/>
          </a:p>
        </p:txBody>
      </p:sp>
      <p:sp>
        <p:nvSpPr>
          <p:cNvPr id="3" name="コンテンツ プレースホルダー 2"/>
          <p:cNvSpPr>
            <a:spLocks noGrp="1"/>
          </p:cNvSpPr>
          <p:nvPr>
            <p:ph sz="quarter" idx="12"/>
          </p:nvPr>
        </p:nvSpPr>
        <p:spPr>
          <a:xfrm>
            <a:off x="161925" y="1110920"/>
            <a:ext cx="10367963" cy="634941"/>
          </a:xfrm>
        </p:spPr>
        <p:txBody>
          <a:bodyPr/>
          <a:lstStyle/>
          <a:p>
            <a:r>
              <a:rPr lang="ja-JP" altLang="en-US" dirty="0"/>
              <a:t>世界的には建設業、専門サービス、金融・保険業が多い</a:t>
            </a:r>
            <a:endParaRPr lang="en-US" altLang="ja-JP" dirty="0"/>
          </a:p>
        </p:txBody>
      </p:sp>
      <p:sp>
        <p:nvSpPr>
          <p:cNvPr id="14" name="正方形/長方形 13"/>
          <p:cNvSpPr/>
          <p:nvPr/>
        </p:nvSpPr>
        <p:spPr>
          <a:xfrm>
            <a:off x="478568" y="1776650"/>
            <a:ext cx="9544279"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年以内の</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SBT Net-Zero</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認定取得をコミットしている海外企業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2,048</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8/26</a:t>
            </a:r>
            <a:endParaRPr lang="ja-JP" altLang="en-US" sz="2000" b="1" dirty="0"/>
          </a:p>
        </p:txBody>
      </p:sp>
      <p:sp>
        <p:nvSpPr>
          <p:cNvPr id="15" name="正方形/長方形 14"/>
          <p:cNvSpPr>
            <a:spLocks noChangeArrowheads="1"/>
          </p:cNvSpPr>
          <p:nvPr/>
        </p:nvSpPr>
        <p:spPr bwMode="auto">
          <a:xfrm>
            <a:off x="128588" y="2120278"/>
            <a:ext cx="2242979" cy="5247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algn="r" eaLnBrk="1" hangingPunct="1">
              <a:defRPr/>
            </a:pP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食料品小売</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食料品・農産品</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食料品・畜産品</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医療機器</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2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正方形/長方形 15"/>
          <p:cNvSpPr>
            <a:spLocks noChangeArrowheads="1"/>
          </p:cNvSpPr>
          <p:nvPr/>
        </p:nvSpPr>
        <p:spPr bwMode="auto">
          <a:xfrm>
            <a:off x="2225262" y="2120278"/>
            <a:ext cx="8089695" cy="50475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Allmanhall</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Atlante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Sri</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BEL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Blue Apron LLC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Carrefour</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CP ALL Public Company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Domino's Pizza, LLC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Empire Company Limited and Sobeys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Fruktbudet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i</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Norden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ICA Gruppen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INDUSTRIALIZADORA OLEOFINOS S.A DE C.V.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Kesko Corporation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Koninklijke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Ahold Delhaize N.V.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Mercadona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MSM MALAYSIA HOLDINGS BERHAD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Musgrave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PENNY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Markt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REWE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Markt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SCA Investments LTD T/A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Gousto</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The Southern Co-operative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Walmart Inc.</a:t>
            </a:r>
          </a:p>
          <a:p>
            <a:pPr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AMAGGI</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Carbery</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Emsland-Stärke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F W MANSFIELD &amp; SON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FGV Holdings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Berhad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GrainCorp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Greenvale AP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Huntapac</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Produce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Infarm</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IOI Corporation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Berhad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Kalsec</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Liffey Meats Cavan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Mitr</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Phol</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Monaghan Mushrooms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Musim</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Mas Holdings Pte.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Noble Group Finance Guernsey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Austindo</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Nusantara Jaya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Tbk</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Samora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Usaha Makmur</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R.E.A. Holdings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Tunas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Sawa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Erma (TSE)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Walsh Mushrooms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Wealmoor</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Weetabix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Wernsing</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Food Family GmbH &amp; Co. KG</a:t>
            </a:r>
          </a:p>
          <a:p>
            <a:pPr eaLnBrk="1" hangingPunct="1">
              <a:defRPr/>
            </a:pP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Avícola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Coliumo</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BHJ</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BioMar</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Browns Food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China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Shengmu</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Organic Milk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Darling Ingredients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DAVA Foods Denmark 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Ernst Sutter AG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Green Label Foods (Gressingham Foods)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Group IMV Technologies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heristo</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aktiengesellschaft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Inner Mongolia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Yili</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Industrial Group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Kekén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Leo Group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Midfield Meat International</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Sofina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Foods Europe</a:t>
            </a:r>
          </a:p>
          <a:p>
            <a:pPr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Ace &amp; Tate Holding B.V.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Dycem</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GE Healthcare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H&amp;T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Presspart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Jiangsu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Zhongjin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Matai Medicinal Packaging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Lansinoh</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Laboratories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Medtronic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Medux</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International B.V.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Mölnlycke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Health Care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NEMERA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Owen Mumford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ResMed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Siemens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Healthineers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STRATEC SE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Wellspect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WS Audiology</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Zimmer Biomet</a:t>
            </a:r>
          </a:p>
          <a:p>
            <a:pPr eaLnBrk="1" hangingPunct="1">
              <a:defRPr/>
            </a:pPr>
            <a:endParaRPr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テキスト ボックス 16"/>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9" name="テキスト ボックス 18"/>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4042769266"/>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8321404-46D9-16E7-9D9C-FC4FAC22CFB3}"/>
            </a:ext>
          </a:extLst>
        </p:cNvPr>
        <p:cNvGrpSpPr/>
        <p:nvPr/>
      </p:nvGrpSpPr>
      <p:grpSpPr>
        <a:xfrm>
          <a:off x="0" y="0"/>
          <a:ext cx="0" cy="0"/>
          <a:chOff x="0" y="0"/>
          <a:chExt cx="0" cy="0"/>
        </a:xfrm>
      </p:grpSpPr>
      <p:sp>
        <p:nvSpPr>
          <p:cNvPr id="2" name="タイトル 1">
            <a:extLst>
              <a:ext uri="{FF2B5EF4-FFF2-40B4-BE49-F238E27FC236}">
                <a16:creationId xmlns:a16="http://schemas.microsoft.com/office/drawing/2014/main" id="{60D26943-21CC-268F-6011-2F4DB348BB1A}"/>
              </a:ext>
            </a:extLst>
          </p:cNvPr>
          <p:cNvSpPr>
            <a:spLocks noGrp="1"/>
          </p:cNvSpPr>
          <p:nvPr>
            <p:ph type="title"/>
          </p:nvPr>
        </p:nvSpPr>
        <p:spPr/>
        <p:txBody>
          <a:bodyPr/>
          <a:lstStyle/>
          <a:p>
            <a:r>
              <a:rPr lang="en-US" altLang="ja-JP" dirty="0"/>
              <a:t>SBT Net-Zero</a:t>
            </a:r>
            <a:r>
              <a:rPr lang="ja-JP" altLang="en-US" dirty="0"/>
              <a:t>コミット中の海外企業 </a:t>
            </a:r>
            <a:r>
              <a:rPr lang="en-US" altLang="ja-JP" dirty="0"/>
              <a:t>9/26</a:t>
            </a:r>
            <a:endParaRPr kumimoji="1" lang="ja-JP" altLang="en-US" dirty="0"/>
          </a:p>
        </p:txBody>
      </p:sp>
      <p:sp>
        <p:nvSpPr>
          <p:cNvPr id="3" name="コンテンツ プレースホルダー 2">
            <a:extLst>
              <a:ext uri="{FF2B5EF4-FFF2-40B4-BE49-F238E27FC236}">
                <a16:creationId xmlns:a16="http://schemas.microsoft.com/office/drawing/2014/main" id="{16B26C9C-3AD7-5B8E-1F7F-3C18F8F43638}"/>
              </a:ext>
            </a:extLst>
          </p:cNvPr>
          <p:cNvSpPr>
            <a:spLocks noGrp="1"/>
          </p:cNvSpPr>
          <p:nvPr>
            <p:ph sz="quarter" idx="12"/>
          </p:nvPr>
        </p:nvSpPr>
        <p:spPr>
          <a:xfrm>
            <a:off x="161925" y="1110920"/>
            <a:ext cx="10367963" cy="634941"/>
          </a:xfrm>
        </p:spPr>
        <p:txBody>
          <a:bodyPr/>
          <a:lstStyle/>
          <a:p>
            <a:r>
              <a:rPr lang="ja-JP" altLang="en-US" dirty="0"/>
              <a:t>世界的には建設業、専門サービス、金融・保険業が多い</a:t>
            </a:r>
            <a:endParaRPr lang="en-US" altLang="ja-JP" dirty="0"/>
          </a:p>
        </p:txBody>
      </p:sp>
      <p:sp>
        <p:nvSpPr>
          <p:cNvPr id="14" name="正方形/長方形 13">
            <a:extLst>
              <a:ext uri="{FF2B5EF4-FFF2-40B4-BE49-F238E27FC236}">
                <a16:creationId xmlns:a16="http://schemas.microsoft.com/office/drawing/2014/main" id="{221FD904-8701-6F06-3EE6-4671DBFCBDEE}"/>
              </a:ext>
            </a:extLst>
          </p:cNvPr>
          <p:cNvSpPr/>
          <p:nvPr/>
        </p:nvSpPr>
        <p:spPr>
          <a:xfrm>
            <a:off x="478568" y="1776650"/>
            <a:ext cx="9544279"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年以内の</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SBT Net-Zero</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認定取得をコミットしている海外企業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2,048</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9/26</a:t>
            </a:r>
            <a:endParaRPr lang="ja-JP" altLang="en-US" sz="2000" b="1" dirty="0"/>
          </a:p>
        </p:txBody>
      </p:sp>
      <p:sp>
        <p:nvSpPr>
          <p:cNvPr id="15" name="正方形/長方形 14">
            <a:extLst>
              <a:ext uri="{FF2B5EF4-FFF2-40B4-BE49-F238E27FC236}">
                <a16:creationId xmlns:a16="http://schemas.microsoft.com/office/drawing/2014/main" id="{8E9AF217-F353-1C57-2C20-99D2A43A1782}"/>
              </a:ext>
            </a:extLst>
          </p:cNvPr>
          <p:cNvSpPr>
            <a:spLocks noChangeArrowheads="1"/>
          </p:cNvSpPr>
          <p:nvPr/>
        </p:nvSpPr>
        <p:spPr bwMode="auto">
          <a:xfrm>
            <a:off x="128588" y="2120278"/>
            <a:ext cx="2242979" cy="2677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algn="r" eaLnBrk="1" hangingPunct="1">
              <a:defRPr/>
            </a:pP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住宅建設</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メディア</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457200" marR="0" lvl="1" indent="0" algn="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専門サービス（</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1/3</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457200" marR="0" lvl="1" indent="0" algn="r"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正方形/長方形 15">
            <a:extLst>
              <a:ext uri="{FF2B5EF4-FFF2-40B4-BE49-F238E27FC236}">
                <a16:creationId xmlns:a16="http://schemas.microsoft.com/office/drawing/2014/main" id="{A37AB5C3-2443-E94E-A201-FA370C77D73F}"/>
              </a:ext>
            </a:extLst>
          </p:cNvPr>
          <p:cNvSpPr>
            <a:spLocks noChangeArrowheads="1"/>
          </p:cNvSpPr>
          <p:nvPr/>
        </p:nvSpPr>
        <p:spPr bwMode="auto">
          <a:xfrm>
            <a:off x="2225262" y="2120278"/>
            <a:ext cx="8089695" cy="5262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Balwin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Properties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Cairn Homes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MJ Gleeson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OMDUS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Groep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Redrow</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Van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Wijnen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Groep</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B.V.</a:t>
            </a:r>
          </a:p>
          <a:p>
            <a:pPr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Alma Media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APG|SGA Allgemeine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Plakatgesellschaft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Axel Springer SE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Bonnier News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British Broadcasting Corporation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Chime Communications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Clear Channel International Holdings BV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Immediate Media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Inside Ideas Group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Inspired Thinking Group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Teamitg</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JCDecaux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Jellyfish Digital Group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Labelium</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Macmillan Publishers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Mediahuis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Mercedes-Benz Grand Prix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Netflix</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Paramount Global</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PROMOTORA DE INFORMACIONES,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S4 Capital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Sky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Storytel</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AB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publ</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Tag Worldwide Holdings Ltd (UK)</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Telenet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 NV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The Financial Times Limited</a:t>
            </a:r>
          </a:p>
          <a:p>
            <a:pPr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AAF LA PROVIDENCE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Accenture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Acuity Knowledge Services (India) Private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Addleshaw</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Goddard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Adecco Group AG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ADEN SERVICES CHINA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AFRY (ÅF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Pöyry</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Agendi</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Akind</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Venture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Alight Solutions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AlixPartners LLP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Allied Sustainability and Environmental Consultants Group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AMBIPAR PARTICIPAÇÕES E EMPREENDIMENTOS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AMS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APTIM</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Aquent LLC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Arbo</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Unie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Arcadis NV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Arthur Cox LLP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Arup Group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Ashurst LLP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Astrix</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Technology</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Avieco</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Bain &amp; Company</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Baringa Partners LLP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BDO France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BDO Holding B.V.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BDO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BDO Norway 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BDO USA, LLP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BES Group (British Engineering Services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Bestudy</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(Shanghai) Medical Technology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Bird &amp; Bird LLP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Boma Global</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Boston Consulting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Business Integration Partners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SpA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Cactus Communications Pvt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Carne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Carpenters Holdings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Cartus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Chemonics International</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Citation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Clarivate,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Clarke Willmott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Cleary Gottlieb Steen &amp; Hamilton LLP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Clifford Chance LLP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Clyde &amp; Co LLP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Commisioning</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Agents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Community Services.net Pty Ltd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CSnet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Cooper Parry Group Holdings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Corps Security</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Danish Technological Institute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Davidson Consulting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Davies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Deloitte (Deloitte Global and Deloitte member firms)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p>
        </p:txBody>
      </p:sp>
      <p:sp>
        <p:nvSpPr>
          <p:cNvPr id="17" name="テキスト ボックス 16">
            <a:extLst>
              <a:ext uri="{FF2B5EF4-FFF2-40B4-BE49-F238E27FC236}">
                <a16:creationId xmlns:a16="http://schemas.microsoft.com/office/drawing/2014/main" id="{C1411DA0-CC78-9F39-BDA3-020A2AB22CFC}"/>
              </a:ext>
            </a:extLst>
          </p:cNvPr>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9" name="テキスト ボックス 18">
            <a:extLst>
              <a:ext uri="{FF2B5EF4-FFF2-40B4-BE49-F238E27FC236}">
                <a16:creationId xmlns:a16="http://schemas.microsoft.com/office/drawing/2014/main" id="{F0BD0818-BBD3-E38F-5956-E54AEC6A7298}"/>
              </a:ext>
            </a:extLst>
          </p:cNvPr>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646868408"/>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 Net-Zero</a:t>
            </a:r>
            <a:r>
              <a:rPr lang="ja-JP" altLang="en-US" dirty="0"/>
              <a:t>コミット中の海外企業 </a:t>
            </a:r>
            <a:r>
              <a:rPr lang="en-US" altLang="ja-JP" dirty="0"/>
              <a:t>10/26</a:t>
            </a:r>
            <a:endParaRPr kumimoji="1" lang="ja-JP" altLang="en-US" dirty="0"/>
          </a:p>
        </p:txBody>
      </p:sp>
      <p:sp>
        <p:nvSpPr>
          <p:cNvPr id="3" name="コンテンツ プレースホルダー 2"/>
          <p:cNvSpPr>
            <a:spLocks noGrp="1"/>
          </p:cNvSpPr>
          <p:nvPr>
            <p:ph sz="quarter" idx="12"/>
          </p:nvPr>
        </p:nvSpPr>
        <p:spPr>
          <a:xfrm>
            <a:off x="161925" y="1110920"/>
            <a:ext cx="10367963" cy="634941"/>
          </a:xfrm>
        </p:spPr>
        <p:txBody>
          <a:bodyPr/>
          <a:lstStyle/>
          <a:p>
            <a:r>
              <a:rPr lang="ja-JP" altLang="en-US" dirty="0"/>
              <a:t>世界的には建設業、専門サービス、金融・保険業が多い</a:t>
            </a:r>
            <a:endParaRPr lang="en-US" altLang="ja-JP" dirty="0"/>
          </a:p>
        </p:txBody>
      </p:sp>
      <p:sp>
        <p:nvSpPr>
          <p:cNvPr id="14" name="正方形/長方形 13"/>
          <p:cNvSpPr/>
          <p:nvPr/>
        </p:nvSpPr>
        <p:spPr>
          <a:xfrm>
            <a:off x="478568" y="1776650"/>
            <a:ext cx="9717404"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年以内の</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SBT Net-Zero</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認定取得をコミットしている海外企業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2,048</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10/26</a:t>
            </a:r>
            <a:endParaRPr lang="ja-JP" altLang="en-US" sz="2000" b="1" dirty="0"/>
          </a:p>
        </p:txBody>
      </p:sp>
      <p:sp>
        <p:nvSpPr>
          <p:cNvPr id="15" name="正方形/長方形 14"/>
          <p:cNvSpPr>
            <a:spLocks noChangeArrowheads="1"/>
          </p:cNvSpPr>
          <p:nvPr/>
        </p:nvSpPr>
        <p:spPr bwMode="auto">
          <a:xfrm>
            <a:off x="128588" y="2120278"/>
            <a:ext cx="2242979" cy="3970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1" algn="r" eaLnBrk="1" hangingPunct="1">
              <a:defRPr/>
            </a:pP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専門サービス（</a:t>
            </a:r>
            <a:r>
              <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2/3</a:t>
            </a: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1"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正方形/長方形 15"/>
          <p:cNvSpPr>
            <a:spLocks noChangeArrowheads="1"/>
          </p:cNvSpPr>
          <p:nvPr/>
        </p:nvSpPr>
        <p:spPr bwMode="auto">
          <a:xfrm>
            <a:off x="2225263" y="2120278"/>
            <a:ext cx="7794226" cy="5262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Delta Capita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Dentons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Dentons UK and Middle East LLP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DNV 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Dun &amp; Bradstreet Holdings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DWF Group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Edge Environment Pty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Element Materials Technology</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Eversheds Sutherland (US) LLP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EY</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Finnegan, Henderson,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Farabow</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Garrett &amp; Dunner, LLP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Finsbury Glover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Hering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FirstMeridian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Business Services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Frank Recruitment Group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GHD Group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Gowling</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WLG (UK)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Grant Thornton Ireland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Grant Thornton Specialist Advisory Services BV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Grayce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Green Element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green4T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Greenfish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Grimshaw</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Hatch</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HELP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Forsikring</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Hill Dickinson LLP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HireRight Holdings Corporation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HKS,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HOK</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Horwich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Farrelly</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Hudson RPO (Aust) Pty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Hydrock</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Consultants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IA Interior Architects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Implement Consulting Group P/S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Impressions Services Private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Inspired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Institutional Shareholder Services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International Data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Ipsos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IQ-EQ Group Holdings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S.à</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r.l</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Julius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Rutherfoord</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&amp;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KBR,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King &amp; Wood Mallesons, Australia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Klüh</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Security GmbH</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KÖTTER SE &amp; Co.KG Security, München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KPMG Holding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KPMG Ireland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KPMG UK LLP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Lander &amp; Rogers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Landmark Information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Lewis Silkin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MAAL Associates, LLC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MacArthur Green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ManpowerGroup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Maritz Holdings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Marsh McLennan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Mattos Filho,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Veiga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Filho,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Marrey</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Jr and Quiroga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Advogados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Mazars SC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McKinsey &amp; Company,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Meinhardt Group International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Merchants Building Maintenance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Mewburn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Ellis LLP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Milestone Technologies,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MiljöMatematik</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Malmö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Mishcon de Reya LLP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Modulaire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Montrose Environmental Group,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Moore Kingston Smith LLP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Multiconsult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Ndevr</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Environmental</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NetConnect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Pvt.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Next 15 Group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Noblis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Normec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Norton Rose Fulbright LLP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Nurture Landscapes Holdings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OC&amp;C Strategy Consultants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Odgers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Berndtson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OPEN Health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PageGroup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Palladium Group Holdings Pty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Partners in Performance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テキスト ボックス 16"/>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9" name="テキスト ボックス 18"/>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1471709622"/>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 Net-Zero</a:t>
            </a:r>
            <a:r>
              <a:rPr lang="ja-JP" altLang="en-US" dirty="0"/>
              <a:t>コミット中の海外企業 </a:t>
            </a:r>
            <a:r>
              <a:rPr lang="en-US" altLang="ja-JP" dirty="0"/>
              <a:t>11/26</a:t>
            </a:r>
            <a:endParaRPr kumimoji="1" lang="ja-JP" altLang="en-US" dirty="0"/>
          </a:p>
        </p:txBody>
      </p:sp>
      <p:sp>
        <p:nvSpPr>
          <p:cNvPr id="3" name="コンテンツ プレースホルダー 2"/>
          <p:cNvSpPr>
            <a:spLocks noGrp="1"/>
          </p:cNvSpPr>
          <p:nvPr>
            <p:ph sz="quarter" idx="12"/>
          </p:nvPr>
        </p:nvSpPr>
        <p:spPr>
          <a:xfrm>
            <a:off x="161925" y="1110920"/>
            <a:ext cx="10367963" cy="634941"/>
          </a:xfrm>
        </p:spPr>
        <p:txBody>
          <a:bodyPr/>
          <a:lstStyle/>
          <a:p>
            <a:r>
              <a:rPr lang="ja-JP" altLang="en-US" dirty="0"/>
              <a:t>世界的には建設業、専門サービス、金融・保険業が多い</a:t>
            </a:r>
            <a:endParaRPr lang="en-US" altLang="ja-JP" dirty="0"/>
          </a:p>
        </p:txBody>
      </p:sp>
      <p:sp>
        <p:nvSpPr>
          <p:cNvPr id="14" name="正方形/長方形 13"/>
          <p:cNvSpPr/>
          <p:nvPr/>
        </p:nvSpPr>
        <p:spPr>
          <a:xfrm>
            <a:off x="478568" y="1776650"/>
            <a:ext cx="9717404"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年以内の</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SBT Net-Zero</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認定取得をコミットしている海外企業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2,048</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11/26</a:t>
            </a:r>
          </a:p>
        </p:txBody>
      </p:sp>
      <p:sp>
        <p:nvSpPr>
          <p:cNvPr id="15" name="正方形/長方形 14"/>
          <p:cNvSpPr>
            <a:spLocks noChangeArrowheads="1"/>
          </p:cNvSpPr>
          <p:nvPr/>
        </p:nvSpPr>
        <p:spPr bwMode="auto">
          <a:xfrm>
            <a:off x="128588" y="2120278"/>
            <a:ext cx="2242979" cy="5016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algn="r" eaLnBrk="1" hangingPunct="1">
              <a:defRPr/>
            </a:pP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専門サービス（</a:t>
            </a:r>
            <a:r>
              <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3/3</a:t>
            </a: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7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不動産</a:t>
            </a:r>
            <a:r>
              <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(1/2)</a:t>
            </a: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2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2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2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2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2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2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2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2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正方形/長方形 15"/>
          <p:cNvSpPr>
            <a:spLocks noChangeArrowheads="1"/>
          </p:cNvSpPr>
          <p:nvPr/>
        </p:nvSpPr>
        <p:spPr bwMode="auto">
          <a:xfrm>
            <a:off x="2225263" y="2120278"/>
            <a:ext cx="7794226" cy="5262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Penningtons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Manches Cooper LLP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Perkins &amp; Will UK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PM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Point 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Porsche Consulting GmbH</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Preqin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PricewaterhouseCoopers International Limited (PwC IL)</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Projective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ProPharma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 LLC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R&amp;G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PharmaStudies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Co.</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Ramboll Group 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Randstad N.V.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Ricardo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RINA S.p.A.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Roland Berger</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RWS Holdings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S&amp;P Global</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Scientific Group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Serveo</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Sharpe Pritchard LLP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Sia Partners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SLR Consulting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Sparta Global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Spiro Part of the GES Collective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SPS Holding AG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Stantec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SUCHEME Groupe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TAUW Group BV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The British Standards Institution (BSI)</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The Financial Conduct Authority</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The Lockwood Group, LLC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The MISSION Group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The North Highland Company</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Total Care (CSU,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Tzorg</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Zizo</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TPXimpact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TransPerfect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Turner &amp; Townsend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TÜV SÜD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Vanasse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Hangen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Brustlin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Inc. (VHB)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Virgin Holdings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Vital Human Resources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Walker Morris LLP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Waterman Group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WCG Clinical,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Weichert Workforce Mobility</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Wilmington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Work &amp; Co</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WTW</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YouGov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Zenergi</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ZS Associates</a:t>
            </a:r>
          </a:p>
          <a:p>
            <a:pPr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ACRE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Adapteo</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Aldar Properties PJSC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Atrium Ljungberg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Avison Young (UK)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B2R Local No.1 Pty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Big Yellow Group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BRIGADE ENTERPRISES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Brookfield India Real Estate Trust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Brookfield Properties UK</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BXP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CBRE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CK Asset Holdings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Delete Group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Oyj</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Dexus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Emirates Strategic Investment Company (ESIC)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Equinix,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Fastighets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AB Balder</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Fibra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Mty</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F/2157</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Frasers Centrepoint Trust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Frasers Logistics and Commercial Trust Pte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Frasers Property Commercial Management Pte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Frasers Property Industrial</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Frasers Property Retail Management Pte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Frasers Property UK</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Genesta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Property Nordics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Goodman CE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Goodman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Gopalan Enterprises (India) Pvt.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Hong Kong Science &amp; Technology Parks Corporation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Hysan Development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Investa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Office Management Pty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Ivanhoé</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Cambridge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Kerry Properties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p>
        </p:txBody>
      </p:sp>
      <p:sp>
        <p:nvSpPr>
          <p:cNvPr id="17" name="テキスト ボックス 16"/>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9" name="テキスト ボックス 18"/>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463583012"/>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 Net-Zero</a:t>
            </a:r>
            <a:r>
              <a:rPr lang="ja-JP" altLang="en-US" dirty="0"/>
              <a:t>コミット中の海外企業 </a:t>
            </a:r>
            <a:r>
              <a:rPr lang="en-US" altLang="ja-JP" dirty="0"/>
              <a:t>12/26</a:t>
            </a:r>
            <a:endParaRPr kumimoji="1" lang="ja-JP" altLang="en-US" dirty="0"/>
          </a:p>
        </p:txBody>
      </p:sp>
      <p:sp>
        <p:nvSpPr>
          <p:cNvPr id="3" name="コンテンツ プレースホルダー 2"/>
          <p:cNvSpPr>
            <a:spLocks noGrp="1"/>
          </p:cNvSpPr>
          <p:nvPr>
            <p:ph sz="quarter" idx="12"/>
          </p:nvPr>
        </p:nvSpPr>
        <p:spPr>
          <a:xfrm>
            <a:off x="161925" y="1110920"/>
            <a:ext cx="10367963" cy="634941"/>
          </a:xfrm>
        </p:spPr>
        <p:txBody>
          <a:bodyPr/>
          <a:lstStyle/>
          <a:p>
            <a:r>
              <a:rPr lang="ja-JP" altLang="en-US" dirty="0"/>
              <a:t>世界的には建設業、専門サービス、金融・保険業が多い</a:t>
            </a:r>
            <a:endParaRPr lang="en-US" altLang="ja-JP" dirty="0"/>
          </a:p>
        </p:txBody>
      </p:sp>
      <p:sp>
        <p:nvSpPr>
          <p:cNvPr id="14" name="正方形/長方形 13"/>
          <p:cNvSpPr/>
          <p:nvPr/>
        </p:nvSpPr>
        <p:spPr>
          <a:xfrm>
            <a:off x="478568" y="1776650"/>
            <a:ext cx="9717404"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年以内の</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SBT Net-Zero</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認定取得をコミットしている海外企業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2,048</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12/26</a:t>
            </a:r>
          </a:p>
        </p:txBody>
      </p:sp>
      <p:sp>
        <p:nvSpPr>
          <p:cNvPr id="15" name="正方形/長方形 14"/>
          <p:cNvSpPr>
            <a:spLocks noChangeArrowheads="1"/>
          </p:cNvSpPr>
          <p:nvPr/>
        </p:nvSpPr>
        <p:spPr bwMode="auto">
          <a:xfrm>
            <a:off x="23658" y="2120278"/>
            <a:ext cx="2242979" cy="5570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algn="r" eaLnBrk="1" hangingPunct="1">
              <a:defRPr/>
            </a:pP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不動産</a:t>
            </a:r>
            <a:r>
              <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(2/2)</a:t>
            </a: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小売</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正方形/長方形 15"/>
          <p:cNvSpPr>
            <a:spLocks noChangeArrowheads="1"/>
          </p:cNvSpPr>
          <p:nvPr/>
        </p:nvSpPr>
        <p:spPr bwMode="auto">
          <a:xfrm>
            <a:off x="2105342" y="2120278"/>
            <a:ext cx="8424545" cy="54784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KingSett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Capital</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La Poste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Immobilier</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Meridia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Capital Partners SGEIC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Mileway</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Nan Fung Development Holdings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Nan Fung Development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Nan Fung Property Management Holdings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New World Development Company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NREP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Olav Thon Gruppen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Phoenix Property Investors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Primonial</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REIM</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Prologis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Quintain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REDEVCO B.V.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Savills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Sino Land Company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Slättö</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SOHO China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Stockland Corporation Limited and Stockland Trust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Sunway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Berhad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Sunway REIT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Swire Properties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The Berkeley Group Holdings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The RMR Group LLC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United States Cold Storage,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Vicinity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Centres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WeWork</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Weyerhaeuser Company</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Workspace Group PLC</a:t>
            </a:r>
          </a:p>
          <a:p>
            <a:pPr eaLnBrk="1" hangingPunct="1">
              <a:defRPr/>
            </a:pP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Ahlsell</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Alibaba Group Holding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Alko</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Alligo</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Americanas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Asda Group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B&amp;S Group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Beijing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Zhuanzhuan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Spirit Technology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Bloom &amp; Wild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Boozt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Brødrene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A&amp;O Johansen 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Callmewine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s.r.l</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Cancer Research UK Trading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Chalhoub</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Coop-Gruppe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Genossenschaft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Currys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Decathlon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DeFacto</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Perakende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Ticaret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Denner</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Direct Wines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Dutch Flower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Europris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Foot Locker,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Frasers Group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Gebr</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Heinemann SE &amp; Co. KG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Groupe RG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Grupo SOMA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Halfords Group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HEMA B.V.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HOME PRODUCT CENTER PUBLIC COMPANY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IKEA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Inditex</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Intergamma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Internet Fusion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Jardine Motors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Jumbo</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Leroy Merlin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Companhia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Brasileira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de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Bricolagem</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Lincolnshire Co-operative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LKQ Corporation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LOTTE SHOPPING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Lowe's Companies,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Lyreco UK and Ireland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Marks &amp; Spencer</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Maxeda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DIY BV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MEKO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Migros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Migros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Ticaret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A.Ş.</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Mobsta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Österbergs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Industrihandel</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Pick n Pay</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Plantasjen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 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Polarn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O.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Pyret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Reitan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Convenience Sweden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Ring Automotive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Sofaco</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Design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ApS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SOK Corporation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Sportler</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S.p.a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STARK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Systembolaget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Target Corporation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Tchibo</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The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Midcounties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Co-operative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UK Greetings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XD Connects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Yotrio</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 Co., Ltd.</a:t>
            </a:r>
          </a:p>
          <a:p>
            <a:pPr eaLnBrk="1" hangingPunct="1">
              <a:defRPr/>
            </a:pPr>
            <a:endParaRPr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テキスト ボックス 16"/>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9" name="テキスト ボックス 18"/>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2721004445"/>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17A8E36-68B4-B3DE-BF89-1A8AA3F17F3B}"/>
            </a:ext>
          </a:extLst>
        </p:cNvPr>
        <p:cNvGrpSpPr/>
        <p:nvPr/>
      </p:nvGrpSpPr>
      <p:grpSpPr>
        <a:xfrm>
          <a:off x="0" y="0"/>
          <a:ext cx="0" cy="0"/>
          <a:chOff x="0" y="0"/>
          <a:chExt cx="0" cy="0"/>
        </a:xfrm>
      </p:grpSpPr>
      <p:sp>
        <p:nvSpPr>
          <p:cNvPr id="2" name="タイトル 1">
            <a:extLst>
              <a:ext uri="{FF2B5EF4-FFF2-40B4-BE49-F238E27FC236}">
                <a16:creationId xmlns:a16="http://schemas.microsoft.com/office/drawing/2014/main" id="{973931A1-33F1-EAA2-9CF0-62955F536B22}"/>
              </a:ext>
            </a:extLst>
          </p:cNvPr>
          <p:cNvSpPr>
            <a:spLocks noGrp="1"/>
          </p:cNvSpPr>
          <p:nvPr>
            <p:ph type="title"/>
          </p:nvPr>
        </p:nvSpPr>
        <p:spPr/>
        <p:txBody>
          <a:bodyPr/>
          <a:lstStyle/>
          <a:p>
            <a:r>
              <a:rPr lang="en-US" altLang="ja-JP" dirty="0"/>
              <a:t>SBT Net-Zero</a:t>
            </a:r>
            <a:r>
              <a:rPr lang="ja-JP" altLang="en-US" dirty="0"/>
              <a:t>コミット中の海外企業 </a:t>
            </a:r>
            <a:r>
              <a:rPr lang="en-US" altLang="ja-JP" dirty="0"/>
              <a:t>13/26</a:t>
            </a:r>
            <a:endParaRPr kumimoji="1" lang="ja-JP" altLang="en-US" dirty="0"/>
          </a:p>
        </p:txBody>
      </p:sp>
      <p:sp>
        <p:nvSpPr>
          <p:cNvPr id="3" name="コンテンツ プレースホルダー 2">
            <a:extLst>
              <a:ext uri="{FF2B5EF4-FFF2-40B4-BE49-F238E27FC236}">
                <a16:creationId xmlns:a16="http://schemas.microsoft.com/office/drawing/2014/main" id="{CD5AE5B0-1C1A-0B19-3A5F-A77916E6AF45}"/>
              </a:ext>
            </a:extLst>
          </p:cNvPr>
          <p:cNvSpPr>
            <a:spLocks noGrp="1"/>
          </p:cNvSpPr>
          <p:nvPr>
            <p:ph sz="quarter" idx="12"/>
          </p:nvPr>
        </p:nvSpPr>
        <p:spPr>
          <a:xfrm>
            <a:off x="161925" y="1110920"/>
            <a:ext cx="10367963" cy="634941"/>
          </a:xfrm>
        </p:spPr>
        <p:txBody>
          <a:bodyPr/>
          <a:lstStyle/>
          <a:p>
            <a:r>
              <a:rPr lang="ja-JP" altLang="en-US" dirty="0"/>
              <a:t>世界的には建設業、専門サービス、金融・保険業が多い</a:t>
            </a:r>
            <a:endParaRPr lang="en-US" altLang="ja-JP" dirty="0"/>
          </a:p>
        </p:txBody>
      </p:sp>
      <p:sp>
        <p:nvSpPr>
          <p:cNvPr id="14" name="正方形/長方形 13">
            <a:extLst>
              <a:ext uri="{FF2B5EF4-FFF2-40B4-BE49-F238E27FC236}">
                <a16:creationId xmlns:a16="http://schemas.microsoft.com/office/drawing/2014/main" id="{F984275C-54A2-6A0B-BB2A-D6B1026BBBF1}"/>
              </a:ext>
            </a:extLst>
          </p:cNvPr>
          <p:cNvSpPr/>
          <p:nvPr/>
        </p:nvSpPr>
        <p:spPr>
          <a:xfrm>
            <a:off x="478568" y="1776650"/>
            <a:ext cx="9717404"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年以内の</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SBT Net-Zero</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認定取得をコミットしている海外企業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2,048</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13/26</a:t>
            </a:r>
          </a:p>
        </p:txBody>
      </p:sp>
      <p:sp>
        <p:nvSpPr>
          <p:cNvPr id="15" name="正方形/長方形 14">
            <a:extLst>
              <a:ext uri="{FF2B5EF4-FFF2-40B4-BE49-F238E27FC236}">
                <a16:creationId xmlns:a16="http://schemas.microsoft.com/office/drawing/2014/main" id="{954D1F4F-1E02-23C0-FCF3-9E2466667F39}"/>
              </a:ext>
            </a:extLst>
          </p:cNvPr>
          <p:cNvSpPr>
            <a:spLocks noChangeArrowheads="1"/>
          </p:cNvSpPr>
          <p:nvPr/>
        </p:nvSpPr>
        <p:spPr bwMode="auto">
          <a:xfrm>
            <a:off x="128588" y="2120278"/>
            <a:ext cx="2242979" cy="1600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algn="r" eaLnBrk="1" hangingPunct="1">
              <a:defRPr/>
            </a:pP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半導体</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ソフトウェア（</a:t>
            </a:r>
            <a:r>
              <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1/2</a:t>
            </a: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正方形/長方形 15">
            <a:extLst>
              <a:ext uri="{FF2B5EF4-FFF2-40B4-BE49-F238E27FC236}">
                <a16:creationId xmlns:a16="http://schemas.microsoft.com/office/drawing/2014/main" id="{85E5A410-3858-43A0-7D52-C4819D95C7D1}"/>
              </a:ext>
            </a:extLst>
          </p:cNvPr>
          <p:cNvSpPr>
            <a:spLocks noChangeArrowheads="1"/>
          </p:cNvSpPr>
          <p:nvPr/>
        </p:nvSpPr>
        <p:spPr bwMode="auto">
          <a:xfrm>
            <a:off x="2225263" y="2120278"/>
            <a:ext cx="8117950" cy="50475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Amkor Technology,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Analog Devices,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ASE Technology Holding,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Axcelis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Technologies,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Canadian Solar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Global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Unichip</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Corporation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Imagination Technologies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IQE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Marvell Technologies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NF Smith &amp; Associates LP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Nordic Semiconductor ASA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Omnivision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Technologies,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Semtech</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Corporation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Teradyne,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Tongwei</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Solar (Hefei)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United Microelectronics Corporation</a:t>
            </a:r>
          </a:p>
          <a:p>
            <a:pPr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360 DEGREE CLOUD TECHNOLOGIES PVT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ACCEDO BROADBAND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Acensi</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Activision Blizzard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Adobe,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Advania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Sverige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Akamai Technologies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Akila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All for One Group SE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Amadeus IT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Appen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Aspen Technology,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Atea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Atlassian Corporation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Atos SE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Betterfly</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BJSS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BMC Software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Brillio LLC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Broadridge Financial Solutions,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Bytes Technology Group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Calyx</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Cegal</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Celonis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CEMAsys.com 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Clearvision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(CM) 2005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Concentrix Corporation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Consid</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CoStar Group,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Coupa Software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Crayon Group Holding ASA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CrowdStrike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Darktrace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DataArt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Solutions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Devoteam</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DKV MOBILITY GROUP SE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DocuSign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Econocom</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Edenred</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Endava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Envision Digital International</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everis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Portugal</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Exabeam</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Exclusive Networks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ExlService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Holdings,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EXPLEO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Fenergo</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Finastra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Flexera Software LLC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Flexport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Fortinet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Fractal Analytics Private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Futurice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Oy</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GlobalData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Globant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España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Gofore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GROUPE ARTEMYS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Groupe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Astek</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Guidewire Software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Haufe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 SE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Hemmersbach</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Holding GmbH</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Hexagon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HEXAWARE TECHNOLOGIES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I-TRACING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IDEALISTA S.A.U.</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ilionx</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 B.V.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Indra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InfoBeans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Technologies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InMobi</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Pte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Irdeto B.V.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Iron Mountain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Itransition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Kainos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Kin and Carta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Kinly</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Knowit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AB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publ</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L&amp;T Technology Services Limited (LTTS)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League,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Logicalis Group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Magnit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Global</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Maintel</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Holdings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Mambu</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Mastek UK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p>
        </p:txBody>
      </p:sp>
      <p:sp>
        <p:nvSpPr>
          <p:cNvPr id="17" name="テキスト ボックス 16">
            <a:extLst>
              <a:ext uri="{FF2B5EF4-FFF2-40B4-BE49-F238E27FC236}">
                <a16:creationId xmlns:a16="http://schemas.microsoft.com/office/drawing/2014/main" id="{25A72DA7-B5C5-7264-2E48-392C2CA413B7}"/>
              </a:ext>
            </a:extLst>
          </p:cNvPr>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9" name="テキスト ボックス 18">
            <a:extLst>
              <a:ext uri="{FF2B5EF4-FFF2-40B4-BE49-F238E27FC236}">
                <a16:creationId xmlns:a16="http://schemas.microsoft.com/office/drawing/2014/main" id="{7185C367-DAF3-1B4F-49E0-86DA7D982103}"/>
              </a:ext>
            </a:extLst>
          </p:cNvPr>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1598439963"/>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 Net-Zero</a:t>
            </a:r>
            <a:r>
              <a:rPr lang="ja-JP" altLang="en-US" dirty="0"/>
              <a:t>コミット中の海外企業 </a:t>
            </a:r>
            <a:r>
              <a:rPr lang="en-US" altLang="ja-JP" dirty="0"/>
              <a:t>14/26</a:t>
            </a:r>
            <a:endParaRPr kumimoji="1" lang="ja-JP" altLang="en-US" dirty="0"/>
          </a:p>
        </p:txBody>
      </p:sp>
      <p:sp>
        <p:nvSpPr>
          <p:cNvPr id="3" name="コンテンツ プレースホルダー 2"/>
          <p:cNvSpPr>
            <a:spLocks noGrp="1"/>
          </p:cNvSpPr>
          <p:nvPr>
            <p:ph sz="quarter" idx="12"/>
          </p:nvPr>
        </p:nvSpPr>
        <p:spPr>
          <a:xfrm>
            <a:off x="161925" y="1110920"/>
            <a:ext cx="10367963" cy="634941"/>
          </a:xfrm>
        </p:spPr>
        <p:txBody>
          <a:bodyPr/>
          <a:lstStyle/>
          <a:p>
            <a:r>
              <a:rPr lang="ja-JP" altLang="en-US" dirty="0"/>
              <a:t>世界的には建設業、専門サービス、金融・保険業が多い</a:t>
            </a:r>
            <a:endParaRPr lang="en-US" altLang="ja-JP" dirty="0"/>
          </a:p>
        </p:txBody>
      </p:sp>
      <p:sp>
        <p:nvSpPr>
          <p:cNvPr id="14" name="正方形/長方形 13"/>
          <p:cNvSpPr/>
          <p:nvPr/>
        </p:nvSpPr>
        <p:spPr>
          <a:xfrm>
            <a:off x="478568" y="1776650"/>
            <a:ext cx="9717404"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年以内の</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SBT Net-Zero</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認定取得をコミットしている海外企業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2,048</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14/26</a:t>
            </a:r>
            <a:endParaRPr lang="ja-JP" altLang="en-US" sz="2000" b="1" dirty="0"/>
          </a:p>
        </p:txBody>
      </p:sp>
      <p:sp>
        <p:nvSpPr>
          <p:cNvPr id="15" name="正方形/長方形 14"/>
          <p:cNvSpPr>
            <a:spLocks noChangeArrowheads="1"/>
          </p:cNvSpPr>
          <p:nvPr/>
        </p:nvSpPr>
        <p:spPr bwMode="auto">
          <a:xfrm>
            <a:off x="128588" y="2120278"/>
            <a:ext cx="2242979" cy="41857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algn="r" eaLnBrk="1" hangingPunct="1">
              <a:defRPr/>
            </a:pP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ソフトウェア（</a:t>
            </a:r>
            <a:r>
              <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2/2</a:t>
            </a: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廃棄物処理業</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特殊消費者サービス</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正方形/長方形 15"/>
          <p:cNvSpPr>
            <a:spLocks noChangeArrowheads="1"/>
          </p:cNvSpPr>
          <p:nvPr/>
        </p:nvSpPr>
        <p:spPr bwMode="auto">
          <a:xfrm>
            <a:off x="2225263" y="2120278"/>
            <a:ext cx="8043646" cy="4832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Match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Materialise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N.V.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Mavenir</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Meta Platforms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Metacube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Software Private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Microsoft Corporation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MoveInSync</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Technology Solutions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Mutonic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Nagarro SE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Nechi</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Nexthink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NNIT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Nordlo</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Norstella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NTT DATA ITALIA SPA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NXT Netcare Services GmbH</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OneTrust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Palo Alto Networks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Pegasystems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Playtech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PTC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Qlik Technologies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Rapid7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Riot Games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Rovio Entertainment Corporation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Samsara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SCC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Signant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Health Global LLC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SIX</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Splunk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Stibo</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Software Group 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Straive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StrongPoint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Tata Consultancy Services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Tech Mahindra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TECNOLOGIAS PLEXUS S.L.</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Tencent Holding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The Knot Worldwide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The Sage Group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TravelPerk</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Twitter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UKG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Unity Software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UST Global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Vakrangee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VelocityEHS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VERMEG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Version 1</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Virtusa Corporation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Visa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VNET Group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Wissen Infotech Pvt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WNS (Holdings)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Wolters Kluwer N.V.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World Wide Technology Holding Co., LLC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Worldline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Worldwide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TechService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LLC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Xero</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Zellis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Holdings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Zensar Technologies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Zomato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Zones, LLC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Zühlke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a:t>
            </a:r>
          </a:p>
          <a:p>
            <a:pPr lvl="0" eaLnBrk="1" hangingPunct="1">
              <a:defRPr/>
            </a:pP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Aigües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de Barcelona,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Empresa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Metropolitana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de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Gestió</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del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Cicle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Integral de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l'Aigua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Moya Holdings Asia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Northern Ireland Water</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Pennon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Saur</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South East Water</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SUEZ</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United Utilities Group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Veolia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Environnement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Yarra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Valley Water</a:t>
            </a:r>
          </a:p>
          <a:p>
            <a:pPr lvl="0" eaLnBrk="1" hangingPunct="1">
              <a:defRPr/>
            </a:pP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Avarn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Security Group Holding 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Browne Jacobson LLP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Christie's International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Emirates Driving Company P.J.S.C.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ENTAIN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ESSA SALES &amp; DIISTRIBUTION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Euronext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Foundever</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GORON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Impact Auto Auctions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MCH Group AG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Mills &amp; Reeve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Qontigo</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Weightmans LLP</a:t>
            </a:r>
          </a:p>
          <a:p>
            <a:pPr lvl="0" eaLnBrk="1" hangingPunct="1">
              <a:defRPr/>
            </a:pPr>
            <a:endParaRPr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テキスト ボックス 16"/>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9" name="テキスト ボックス 18"/>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387839100"/>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 Net-Zero</a:t>
            </a:r>
            <a:r>
              <a:rPr lang="ja-JP" altLang="en-US" dirty="0"/>
              <a:t>コミット中の海外企業 </a:t>
            </a:r>
            <a:r>
              <a:rPr lang="en-US" altLang="ja-JP" dirty="0"/>
              <a:t>15/26</a:t>
            </a:r>
            <a:endParaRPr kumimoji="1" lang="ja-JP" altLang="en-US" dirty="0"/>
          </a:p>
        </p:txBody>
      </p:sp>
      <p:sp>
        <p:nvSpPr>
          <p:cNvPr id="3" name="コンテンツ プレースホルダー 2"/>
          <p:cNvSpPr>
            <a:spLocks noGrp="1"/>
          </p:cNvSpPr>
          <p:nvPr>
            <p:ph sz="quarter" idx="12"/>
          </p:nvPr>
        </p:nvSpPr>
        <p:spPr>
          <a:xfrm>
            <a:off x="161925" y="1110920"/>
            <a:ext cx="10367963" cy="634941"/>
          </a:xfrm>
        </p:spPr>
        <p:txBody>
          <a:bodyPr/>
          <a:lstStyle/>
          <a:p>
            <a:r>
              <a:rPr lang="ja-JP" altLang="en-US" dirty="0"/>
              <a:t>世界的には建設業、専門サービス、金融・保険業が多い</a:t>
            </a:r>
            <a:endParaRPr lang="en-US" altLang="ja-JP" dirty="0"/>
          </a:p>
        </p:txBody>
      </p:sp>
      <p:sp>
        <p:nvSpPr>
          <p:cNvPr id="14" name="正方形/長方形 13"/>
          <p:cNvSpPr/>
          <p:nvPr/>
        </p:nvSpPr>
        <p:spPr>
          <a:xfrm>
            <a:off x="478568" y="1776650"/>
            <a:ext cx="9721059"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年以内の</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SBT Net-Zero</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認定取得をコミットしている海外企業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2,048</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15/26</a:t>
            </a:r>
            <a:endParaRPr lang="ja-JP" altLang="en-US" sz="2000" b="1" dirty="0"/>
          </a:p>
        </p:txBody>
      </p:sp>
      <p:sp>
        <p:nvSpPr>
          <p:cNvPr id="15" name="正方形/長方形 14"/>
          <p:cNvSpPr>
            <a:spLocks noChangeArrowheads="1"/>
          </p:cNvSpPr>
          <p:nvPr/>
        </p:nvSpPr>
        <p:spPr bwMode="auto">
          <a:xfrm>
            <a:off x="128588" y="2120278"/>
            <a:ext cx="2242979" cy="2893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algn="r" eaLnBrk="1" hangingPunct="1">
              <a:defRPr/>
            </a:pP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ハードウェア・機器</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2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正方形/長方形 15"/>
          <p:cNvSpPr>
            <a:spLocks noChangeArrowheads="1"/>
          </p:cNvSpPr>
          <p:nvPr/>
        </p:nvSpPr>
        <p:spPr bwMode="auto">
          <a:xfrm>
            <a:off x="2225263" y="2120278"/>
            <a:ext cx="7794226" cy="50475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eaLnBrk="1" hangingPunct="1">
              <a:defRPr/>
            </a:pP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ABB E-mobility Holding AG</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Ace Technologies </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Co.,Ltd</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Adva</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Optical Networking SE</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ALE INTERNATIONAL SASU (GROUP)</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Arcadyan</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Technology Corporation</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Assa</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Abloy AB</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ASUSTEK COMPUTER INC.</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Auras Technology Co., Ltd.</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Boyd (Shenzhen) Thermal Systems Ltd</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Boyd Plastic and Metal Parts (Shenzhen) Co. Ltd</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Boyd Vietnam Company Ltd</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Caljan</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A/S</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Catcher Technology </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Co.,Ltd</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CERATIZIT S.A.</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COMPAL ELECTRONICS, INC.</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Dell Technologies</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Digiboard</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Eletrônica</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da Amazônia LTDA</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discoverIE</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Group plc</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DZS Inc.</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Edmund Optics Inc.</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Elma Electronic</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G.Tech</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Technology Ltd.</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General Interface Solution (GIS) Holding Limited</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Giesecke+Devrient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GmbH</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HMD Global OY</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HMS Networks AB</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Hon Hai Precision Inc. Co., Ltd.</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HP Inc</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HTC Corporation</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Huawei Technologies Deutschland GmbH</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IDEMIA</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Infinera Corporation</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Ingersoll Rand Inc.</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Ingram Micro</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INSPUR</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Jabil Inc.</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Juniper Networks</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Kamstrup</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A/S</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KCE Electronics Public Company Limited</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Kiefel</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GmbH</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Kingston Technology Company, Inc</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KUKA AG</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Kyndryl</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LG </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Innotek</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LITE-ON technology corp.</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Lumentum</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Holdings Inc</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Moxa Inc.</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Nokia Group</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Nolato</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AB</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Primax</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Electronics Ltd.</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Prose Technologies India Pvt Ltd</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Qisda</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Corporation</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Quanta Computer Inc.</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Regent Electron (Chongqing) </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Co.,Ltd</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SAGEMCOM</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Sensience</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SHI International Corp</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Shin Zu Shing Co., Ltd.</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Siemon</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SUNREX TECHNOLOGY CORP.</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Suzhou Anjie Technology Co., Ltd.</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Suzhou </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Dongshan</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Precision Manufacturing Co., Ltd.</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Syncmold</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Enterprise Corp.</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Tactus Group</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TAIWAN PRINTED CIRCUIT BOARD TECHVEST CO., LTD.</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TD SYNNEX</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Thorlabs</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TOMRA Systems ASA</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TP-Link Corporation Limited</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Vantiva</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SA</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ViewSonic Corporation</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Wistron </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NeWeb</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Corporation</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Xerox Corporation</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ZTE Corporation</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Zyxel</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Group Corporation</a:t>
            </a:r>
          </a:p>
          <a:p>
            <a:pPr lvl="0" eaLnBrk="1" hangingPunct="1">
              <a:defRPr/>
            </a:pPr>
            <a:endPar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テキスト ボックス 16"/>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9" name="テキスト ボックス 18"/>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389981622"/>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3232D0B-04BC-8696-6057-BF28B3E39DD7}"/>
            </a:ext>
          </a:extLst>
        </p:cNvPr>
        <p:cNvGrpSpPr/>
        <p:nvPr/>
      </p:nvGrpSpPr>
      <p:grpSpPr>
        <a:xfrm>
          <a:off x="0" y="0"/>
          <a:ext cx="0" cy="0"/>
          <a:chOff x="0" y="0"/>
          <a:chExt cx="0" cy="0"/>
        </a:xfrm>
      </p:grpSpPr>
      <p:sp>
        <p:nvSpPr>
          <p:cNvPr id="2" name="タイトル 1">
            <a:extLst>
              <a:ext uri="{FF2B5EF4-FFF2-40B4-BE49-F238E27FC236}">
                <a16:creationId xmlns:a16="http://schemas.microsoft.com/office/drawing/2014/main" id="{C5DA3331-C6F9-6C29-AD03-6003437D853D}"/>
              </a:ext>
            </a:extLst>
          </p:cNvPr>
          <p:cNvSpPr>
            <a:spLocks noGrp="1"/>
          </p:cNvSpPr>
          <p:nvPr>
            <p:ph type="title"/>
          </p:nvPr>
        </p:nvSpPr>
        <p:spPr/>
        <p:txBody>
          <a:bodyPr/>
          <a:lstStyle/>
          <a:p>
            <a:r>
              <a:rPr lang="en-US" altLang="ja-JP" dirty="0"/>
              <a:t>SBT Net-Zero</a:t>
            </a:r>
            <a:r>
              <a:rPr lang="ja-JP" altLang="en-US" dirty="0"/>
              <a:t>コミット中の海外企業 </a:t>
            </a:r>
            <a:r>
              <a:rPr lang="en-US" altLang="ja-JP" dirty="0"/>
              <a:t>16/26</a:t>
            </a:r>
            <a:endParaRPr kumimoji="1" lang="ja-JP" altLang="en-US" dirty="0"/>
          </a:p>
        </p:txBody>
      </p:sp>
      <p:sp>
        <p:nvSpPr>
          <p:cNvPr id="3" name="コンテンツ プレースホルダー 2">
            <a:extLst>
              <a:ext uri="{FF2B5EF4-FFF2-40B4-BE49-F238E27FC236}">
                <a16:creationId xmlns:a16="http://schemas.microsoft.com/office/drawing/2014/main" id="{DFDEC843-E5C9-BE4F-4F6D-8EA717D57691}"/>
              </a:ext>
            </a:extLst>
          </p:cNvPr>
          <p:cNvSpPr>
            <a:spLocks noGrp="1"/>
          </p:cNvSpPr>
          <p:nvPr>
            <p:ph sz="quarter" idx="12"/>
          </p:nvPr>
        </p:nvSpPr>
        <p:spPr>
          <a:xfrm>
            <a:off x="161925" y="1110920"/>
            <a:ext cx="10367963" cy="634941"/>
          </a:xfrm>
        </p:spPr>
        <p:txBody>
          <a:bodyPr/>
          <a:lstStyle/>
          <a:p>
            <a:r>
              <a:rPr lang="ja-JP" altLang="en-US" dirty="0"/>
              <a:t>世界的には建設業、専門サービス、金融・保険業が多い</a:t>
            </a:r>
            <a:endParaRPr lang="en-US" altLang="ja-JP" dirty="0"/>
          </a:p>
        </p:txBody>
      </p:sp>
      <p:sp>
        <p:nvSpPr>
          <p:cNvPr id="14" name="正方形/長方形 13">
            <a:extLst>
              <a:ext uri="{FF2B5EF4-FFF2-40B4-BE49-F238E27FC236}">
                <a16:creationId xmlns:a16="http://schemas.microsoft.com/office/drawing/2014/main" id="{85289246-94F4-C31C-B67B-19147C5902A0}"/>
              </a:ext>
            </a:extLst>
          </p:cNvPr>
          <p:cNvSpPr/>
          <p:nvPr/>
        </p:nvSpPr>
        <p:spPr>
          <a:xfrm>
            <a:off x="478568" y="1776650"/>
            <a:ext cx="9721059"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年以内の</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SBT Net-Zero</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認定取得をコミットしている海外企業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2,048</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16/26</a:t>
            </a:r>
            <a:endParaRPr lang="ja-JP" altLang="en-US" sz="2000" b="1" dirty="0"/>
          </a:p>
        </p:txBody>
      </p:sp>
      <p:sp>
        <p:nvSpPr>
          <p:cNvPr id="15" name="正方形/長方形 14">
            <a:extLst>
              <a:ext uri="{FF2B5EF4-FFF2-40B4-BE49-F238E27FC236}">
                <a16:creationId xmlns:a16="http://schemas.microsoft.com/office/drawing/2014/main" id="{765E0A05-B732-6279-E0FC-7034775D9CD3}"/>
              </a:ext>
            </a:extLst>
          </p:cNvPr>
          <p:cNvSpPr>
            <a:spLocks noChangeArrowheads="1"/>
          </p:cNvSpPr>
          <p:nvPr/>
        </p:nvSpPr>
        <p:spPr bwMode="auto">
          <a:xfrm>
            <a:off x="128588" y="2120278"/>
            <a:ext cx="2242979" cy="2462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algn="r" eaLnBrk="1" hangingPunct="1">
              <a:spcAft>
                <a:spcPct val="0"/>
              </a:spcAft>
              <a:defRPr/>
            </a:pP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タバコ</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陸上輸送（道路・線路）</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タイヤ</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r" defTabSz="914400" rtl="0" eaLnBrk="1" fontAlgn="auto" latinLnBrk="0" hangingPunct="1">
              <a:lnSpc>
                <a:spcPct val="100000"/>
              </a:lnSpc>
              <a:spcBef>
                <a:spcPts val="0"/>
              </a:spcBef>
              <a:spcAft>
                <a:spcPct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耐久消費財・雑貨（家庭・個人用）</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(1/2)</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r" defTabSz="914400" rtl="0" eaLnBrk="1" fontAlgn="auto" latinLnBrk="0" hangingPunct="1">
              <a:lnSpc>
                <a:spcPct val="100000"/>
              </a:lnSpc>
              <a:spcBef>
                <a:spcPts val="0"/>
              </a:spcBef>
              <a:spcAft>
                <a:spcPct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正方形/長方形 15">
            <a:extLst>
              <a:ext uri="{FF2B5EF4-FFF2-40B4-BE49-F238E27FC236}">
                <a16:creationId xmlns:a16="http://schemas.microsoft.com/office/drawing/2014/main" id="{81D1A0D4-E48B-2E32-4B22-86F52F6FA55B}"/>
              </a:ext>
            </a:extLst>
          </p:cNvPr>
          <p:cNvSpPr>
            <a:spLocks noChangeArrowheads="1"/>
          </p:cNvSpPr>
          <p:nvPr/>
        </p:nvSpPr>
        <p:spPr bwMode="auto">
          <a:xfrm>
            <a:off x="2225263" y="2120278"/>
            <a:ext cx="7974364" cy="5262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eaLnBrk="1" hangingPunct="1">
              <a:defRPr/>
            </a:pP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British American Tobacco (BAT)</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Imperial Brands</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KT&amp;G Corporation</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Scandinavian Tobacco Group A/S</a:t>
            </a:r>
          </a:p>
          <a:p>
            <a:pPr lvl="0" eaLnBrk="1" hangingPunct="1">
              <a:defRPr/>
            </a:pP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Autostrade</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per </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l’Italia</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Brisa - Auto-</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estradas</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de </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Portugal,SA</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Córas</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Iompair</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Éireann (CIÉ)</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Ecos</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(India) Mobility &amp; Hospitality Private Limited</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ITALO - Nuovo </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Trasporto</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Viaggiatori</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S.p.A.</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Mesta AS</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National Highways</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RSS Infrastructure Ltd</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Uniserve</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Wise Travel India Private Limited</a:t>
            </a:r>
          </a:p>
          <a:p>
            <a:pPr lvl="0" eaLnBrk="1" hangingPunct="1">
              <a:defRPr/>
            </a:pP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Kumho Tire Co., Inc.</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Michelin</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Nokian </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Tyres</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plc</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Pirelli &amp; C. S.p.A</a:t>
            </a:r>
          </a:p>
          <a:p>
            <a:pPr lvl="0" eaLnBrk="1" hangingPunct="1">
              <a:defRPr/>
            </a:pP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3B-Fibreglass</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ACROX TECHNOLOGIES CO., LTD.</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Actona</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Group A/S</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AMOREPACIFIC CORPORATION</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ARÇELİK A.Ş.</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Atomic Austria GmbH</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BHG Group</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Bolsius</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International BV</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Bose</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Broadway Precision (Shenzhen) Company Limited</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Brompton Bicycle Limited</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Bugaboo International</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Clas</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Ohlson AB (</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publ</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Coty Inc.</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Dabur India Limited</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Davines S.p.A.</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Delta Display Limited</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DESIGNCO PRIVATE LIMITED</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Dongguan NVT Technology </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Co.,Ltd</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EDEKA </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Zentrale</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Stiftung &amp;Co.KG (</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Netto</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Marken</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-Discount Stiftung &amp; Co. KG, BUDNI </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Handels</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&amp; Service GmbH)</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Esmaltec</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S.A.</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Essity AB</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Fiskars Corporation</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Flipkart Group</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Givaudan SA</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GN Store Nord A/S</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GOJO Industries</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Grove Collaborative</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Grupo </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Boticário</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Haleon</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plc</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Headlam</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Group Plc</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Henkel AG &amp; Co. </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KGaA</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Humanscale</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Husqvarna AB</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Karo Healthcare AB</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Kenvue</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Inc.</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L'Oréal</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La-Z-Boy Incorporated</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Lancer Corporation</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LEDVANCE</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Liquid I.V.</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MaCher</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(USA) Inc.</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MAKE UP FOR EVER</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Mann &amp; </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Schröder</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GmbH</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Masimo Consumer</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Meiyume</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(Group) Limited</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Melitta</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Group Management GmbH &amp; Co. KG</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Mirka</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Ltd</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Moose Toys</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Natura &amp; Co</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Officina</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Profumo-Farmaceutica</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di Santa Maria Novella</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PMI </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Joinease</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Holdings Ltd.</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Procter &amp; Gamble Company</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Puig S.L.</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Rituals Cosmetics Enterprise B.V.</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Robert </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Thoma</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GmbH (</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Rotho</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Gruppe)</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Rockline Industries</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Royal </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Ahrend</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ScanCom</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International A/S</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Schock</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GmbH</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Schwan STABILO Cosmetics GmbH &amp; Co. KG</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p>
        </p:txBody>
      </p:sp>
      <p:sp>
        <p:nvSpPr>
          <p:cNvPr id="17" name="テキスト ボックス 16">
            <a:extLst>
              <a:ext uri="{FF2B5EF4-FFF2-40B4-BE49-F238E27FC236}">
                <a16:creationId xmlns:a16="http://schemas.microsoft.com/office/drawing/2014/main" id="{DA45025E-0F5A-F66A-36C0-6508F26BE30A}"/>
              </a:ext>
            </a:extLst>
          </p:cNvPr>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9" name="テキスト ボックス 18">
            <a:extLst>
              <a:ext uri="{FF2B5EF4-FFF2-40B4-BE49-F238E27FC236}">
                <a16:creationId xmlns:a16="http://schemas.microsoft.com/office/drawing/2014/main" id="{5699FA51-938E-D351-E764-8C0D554DF2B5}"/>
              </a:ext>
            </a:extLst>
          </p:cNvPr>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3027391212"/>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 Net-Zero</a:t>
            </a:r>
            <a:r>
              <a:rPr lang="ja-JP" altLang="en-US" dirty="0"/>
              <a:t>コミット中の海外企業 </a:t>
            </a:r>
            <a:r>
              <a:rPr lang="en-US" altLang="ja-JP" dirty="0"/>
              <a:t>17/26</a:t>
            </a:r>
            <a:endParaRPr kumimoji="1" lang="ja-JP" altLang="en-US" dirty="0"/>
          </a:p>
        </p:txBody>
      </p:sp>
      <p:sp>
        <p:nvSpPr>
          <p:cNvPr id="3" name="コンテンツ プレースホルダー 2"/>
          <p:cNvSpPr>
            <a:spLocks noGrp="1"/>
          </p:cNvSpPr>
          <p:nvPr>
            <p:ph sz="quarter" idx="12"/>
          </p:nvPr>
        </p:nvSpPr>
        <p:spPr>
          <a:xfrm>
            <a:off x="161925" y="1110920"/>
            <a:ext cx="10367963" cy="634941"/>
          </a:xfrm>
        </p:spPr>
        <p:txBody>
          <a:bodyPr/>
          <a:lstStyle/>
          <a:p>
            <a:r>
              <a:rPr lang="ja-JP" altLang="en-US" dirty="0"/>
              <a:t>世界的には建設業、専門サービス、金融・保険業が多い</a:t>
            </a:r>
            <a:endParaRPr lang="en-US" altLang="ja-JP" dirty="0"/>
          </a:p>
        </p:txBody>
      </p:sp>
      <p:sp>
        <p:nvSpPr>
          <p:cNvPr id="14" name="正方形/長方形 13"/>
          <p:cNvSpPr/>
          <p:nvPr/>
        </p:nvSpPr>
        <p:spPr>
          <a:xfrm>
            <a:off x="478568" y="1776650"/>
            <a:ext cx="9717404"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年以内の</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SBT Net-Zero</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認定取得をコミットしている海外企業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2,048</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17/26</a:t>
            </a:r>
          </a:p>
        </p:txBody>
      </p:sp>
      <p:sp>
        <p:nvSpPr>
          <p:cNvPr id="15" name="正方形/長方形 14"/>
          <p:cNvSpPr>
            <a:spLocks noChangeArrowheads="1"/>
          </p:cNvSpPr>
          <p:nvPr/>
        </p:nvSpPr>
        <p:spPr bwMode="auto">
          <a:xfrm>
            <a:off x="1" y="2120278"/>
            <a:ext cx="2380994" cy="2677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algn="r" eaLnBrk="1" hangingPunct="1">
              <a:spcAft>
                <a:spcPct val="0"/>
              </a:spcAft>
              <a:defRPr/>
            </a:pPr>
            <a:r>
              <a:rPr lang="ja-JP" altLang="en-US" sz="9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耐久消費財・雑貨（家庭・個人用）</a:t>
            </a:r>
            <a:r>
              <a:rPr lang="en-US" altLang="ja-JP" sz="9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(2/2)</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r>
              <a:rPr lang="ja-JP" altLang="en-US" sz="105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電気事業者・</a:t>
            </a:r>
            <a:r>
              <a:rPr lang="en-US" altLang="ja-JP" sz="105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IPP</a:t>
            </a:r>
            <a:r>
              <a:rPr lang="ja-JP" altLang="en-US" sz="105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・エネルギー商社</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正方形/長方形 15"/>
          <p:cNvSpPr>
            <a:spLocks noChangeArrowheads="1"/>
          </p:cNvSpPr>
          <p:nvPr/>
        </p:nvSpPr>
        <p:spPr bwMode="auto">
          <a:xfrm>
            <a:off x="2225263" y="2120278"/>
            <a:ext cx="7996332" cy="3970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ShenZhen</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Skyworth Digital Technology Co., LTD</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Sofidel</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S.p.A.</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Spinko</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Ltd</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Sun King</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Symrise AG</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The Clorox Company</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The Lego Group</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Unilever plc</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Versuni</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Group B.V.</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Videndum</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plc</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Vipack</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BV</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Vitra</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Holding AG</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WIK Far East Ltd</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Winga</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Apparel Group Ltd.</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WONDER Group</a:t>
            </a:r>
          </a:p>
          <a:p>
            <a:pPr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Adani Energy Solutions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Alperia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SpA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Amarenco</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Solar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Ammper</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Energía S.A.P.I de C.V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Ausgrid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AYDEM YENİLENEBİLİR ENERJİ A.Ş.</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BORALEX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Bryt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Energy</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Centrais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Elétricas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Brasileiras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S.A. -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Eletrobras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Clever</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ComBio</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Energia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Companhia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Energética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de Minas Gerais -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Cemig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Ditrolic</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Energy Holdings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Sdn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Bhd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EDF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EDP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Renováveis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Electricity Generating Public Company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ENGIE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Eviny</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Fiba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Yenilenebilir</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Enerji</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Holding 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Gamko</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Gransolar</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Hawaiian Electric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Holaluz</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Italgen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S.p.A.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JSW Energy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KELAG-</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Kärntner</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Elektrizitäts-Aktiengesellschaft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Korea Hydro &amp; Nuclear Power</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Mainstream Renewable Power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National Grid (Group)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Natural Power Consultants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Neoenergia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Norlys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Northern Ireland Electricity Networks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NRG Energy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NRGi</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a.m.b.a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Octopus Energy Group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OVO Energy</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Public Power Corporations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Reykjavik Energy (OR)</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RWE AG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Siemens Gamesa Renewable Energy,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SkyPower</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Global</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SSE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Statnett SF</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TenneT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Holding B.V.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Zenobe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Energy</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Zorlu</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Enerji</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ja-JP" altLang="pt-BR"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テキスト ボックス 16"/>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9" name="テキスト ボックス 18"/>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9" name="正方形/長方形 8"/>
          <p:cNvSpPr/>
          <p:nvPr/>
        </p:nvSpPr>
        <p:spPr>
          <a:xfrm>
            <a:off x="-114022" y="3199563"/>
            <a:ext cx="2495017" cy="215444"/>
          </a:xfrm>
          <a:prstGeom prst="rect">
            <a:avLst/>
          </a:prstGeom>
        </p:spPr>
        <p:txBody>
          <a:bodyPr wrap="square">
            <a:spAutoFit/>
          </a:bodyPr>
          <a:lstStyle/>
          <a:p>
            <a:pPr algn="r"/>
            <a:r>
              <a:rPr lang="ja-JP" altLang="en-US" sz="800" dirty="0">
                <a:latin typeface="Meiryo UI" panose="020B0604030504040204" pitchFamily="50" charset="-128"/>
                <a:ea typeface="Meiryo UI" panose="020B0604030504040204" pitchFamily="50" charset="-128"/>
                <a:cs typeface="Meiryo UI" panose="020B0604030504040204" pitchFamily="50" charset="-128"/>
              </a:rPr>
              <a:t>（化石燃料、代替エネルギー、原子力エネルギー含）</a:t>
            </a:r>
            <a:endParaRPr lang="ja-JP" altLang="en-US" sz="800" dirty="0"/>
          </a:p>
        </p:txBody>
      </p:sp>
    </p:spTree>
    <p:extLst>
      <p:ext uri="{BB962C8B-B14F-4D97-AF65-F5344CB8AC3E}">
        <p14:creationId xmlns:p14="http://schemas.microsoft.com/office/powerpoint/2010/main" val="96685742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kumimoji="1" lang="ja-JP" altLang="en-US" sz="2300" dirty="0"/>
              <a:t>目標設定のメリットを企業が実感</a:t>
            </a:r>
          </a:p>
        </p:txBody>
      </p:sp>
      <p:sp>
        <p:nvSpPr>
          <p:cNvPr id="4" name="コンテンツ プレースホルダー 3"/>
          <p:cNvSpPr>
            <a:spLocks noGrp="1"/>
          </p:cNvSpPr>
          <p:nvPr>
            <p:ph sz="quarter" idx="11"/>
          </p:nvPr>
        </p:nvSpPr>
        <p:spPr/>
        <p:txBody>
          <a:bodyPr/>
          <a:lstStyle/>
          <a:p>
            <a:r>
              <a:rPr lang="en-US" altLang="ja-JP" dirty="0"/>
              <a:t>SBT</a:t>
            </a:r>
            <a:r>
              <a:rPr kumimoji="1" lang="ja-JP" altLang="en-US" dirty="0"/>
              <a:t>に取り組むメリット①対投資家</a:t>
            </a:r>
          </a:p>
        </p:txBody>
      </p:sp>
      <p:sp>
        <p:nvSpPr>
          <p:cNvPr id="8" name="コンテンツ プレースホルダー 4"/>
          <p:cNvSpPr>
            <a:spLocks noGrp="1"/>
          </p:cNvSpPr>
          <p:nvPr>
            <p:ph sz="quarter" idx="12"/>
          </p:nvPr>
        </p:nvSpPr>
        <p:spPr>
          <a:xfrm>
            <a:off x="161925" y="1110920"/>
            <a:ext cx="10367963" cy="1019661"/>
          </a:xfrm>
        </p:spPr>
        <p:txBody>
          <a:bodyPr/>
          <a:lstStyle/>
          <a:p>
            <a:pPr marL="273050" indent="-273050"/>
            <a:r>
              <a:rPr lang="en-US" altLang="ja-JP" dirty="0"/>
              <a:t>SBT</a:t>
            </a:r>
            <a:r>
              <a:rPr lang="ja-JP" altLang="en-US" dirty="0"/>
              <a:t>にコミットした企業のうち</a:t>
            </a:r>
            <a:r>
              <a:rPr lang="en-US" altLang="ja-JP" dirty="0"/>
              <a:t>185</a:t>
            </a:r>
            <a:r>
              <a:rPr lang="ja-JP" altLang="en-US" dirty="0"/>
              <a:t>社の企業の役員に対しアンケートを実施</a:t>
            </a:r>
            <a:endParaRPr lang="en-US" altLang="ja-JP" dirty="0"/>
          </a:p>
          <a:p>
            <a:pPr marL="273050" indent="-273050"/>
            <a:r>
              <a:rPr lang="ja-JP" altLang="en-US" dirty="0"/>
              <a:t>全体の</a:t>
            </a:r>
            <a:r>
              <a:rPr lang="en-US" altLang="ja-JP" dirty="0"/>
              <a:t>52</a:t>
            </a:r>
            <a:r>
              <a:rPr lang="ja-JP" altLang="en-US" dirty="0"/>
              <a:t>％が、</a:t>
            </a:r>
            <a:r>
              <a:rPr lang="en-US" altLang="ja-JP" dirty="0"/>
              <a:t>SBT</a:t>
            </a:r>
            <a:r>
              <a:rPr lang="ja-JP" altLang="en-US" dirty="0" err="1"/>
              <a:t>への</a:t>
            </a:r>
            <a:r>
              <a:rPr lang="ja-JP" altLang="en-US" dirty="0"/>
              <a:t>コミットが投資家の信頼を向上させていると回答</a:t>
            </a:r>
            <a:endParaRPr lang="en-US" altLang="ja-JP" dirty="0"/>
          </a:p>
        </p:txBody>
      </p:sp>
      <p:pic>
        <p:nvPicPr>
          <p:cNvPr id="9" name="Picture 2" descr="https://sciencebasedtargets.org/wp-content/uploads/2018/07/invest3.jpg"/>
          <p:cNvPicPr>
            <a:picLocks noChangeAspect="1" noChangeArrowheads="1"/>
          </p:cNvPicPr>
          <p:nvPr/>
        </p:nvPicPr>
        <p:blipFill rotWithShape="1">
          <a:blip r:embed="rId2">
            <a:extLst>
              <a:ext uri="{28A0092B-C50C-407E-A947-70E740481C1C}">
                <a14:useLocalDpi xmlns:a14="http://schemas.microsoft.com/office/drawing/2010/main" val="0"/>
              </a:ext>
            </a:extLst>
          </a:blip>
          <a:srcRect/>
          <a:stretch/>
        </p:blipFill>
        <p:spPr bwMode="auto">
          <a:xfrm>
            <a:off x="729911" y="2295719"/>
            <a:ext cx="9101276" cy="4618234"/>
          </a:xfrm>
          <a:prstGeom prst="rect">
            <a:avLst/>
          </a:prstGeom>
          <a:noFill/>
          <a:extLst>
            <a:ext uri="{909E8E84-426E-40DD-AFC4-6F175D3DCCD1}">
              <a14:hiddenFill xmlns:a14="http://schemas.microsoft.com/office/drawing/2010/main">
                <a:solidFill>
                  <a:srgbClr val="FFFFFF"/>
                </a:solidFill>
              </a14:hiddenFill>
            </a:ext>
          </a:extLst>
        </p:spPr>
      </p:pic>
      <p:sp>
        <p:nvSpPr>
          <p:cNvPr id="13" name="テキスト ボックス 11"/>
          <p:cNvSpPr txBox="1">
            <a:spLocks noChangeArrowheads="1"/>
          </p:cNvSpPr>
          <p:nvPr/>
        </p:nvSpPr>
        <p:spPr bwMode="auto">
          <a:xfrm>
            <a:off x="799795" y="7003515"/>
            <a:ext cx="9633520" cy="4770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eaLnBrk="1" hangingPunct="1">
              <a:lnSpc>
                <a:spcPts val="1500"/>
              </a:lnSpc>
              <a:defRPr/>
            </a:pPr>
            <a:r>
              <a:rPr lang="en-US" altLang="ja-JP" sz="1100" b="0" dirty="0">
                <a:solidFill>
                  <a:srgbClr val="000000"/>
                </a:solidFill>
                <a:latin typeface="Meiryo UI" pitchFamily="50" charset="-128"/>
                <a:ea typeface="Meiryo UI" pitchFamily="50" charset="-128"/>
                <a:cs typeface="Meiryo UI" pitchFamily="50" charset="-128"/>
              </a:rPr>
              <a:t>[</a:t>
            </a:r>
            <a:r>
              <a:rPr lang="ja-JP" altLang="en-US" sz="1100" b="0" dirty="0">
                <a:solidFill>
                  <a:srgbClr val="000000"/>
                </a:solidFill>
                <a:latin typeface="Meiryo UI" pitchFamily="50" charset="-128"/>
                <a:ea typeface="Meiryo UI" pitchFamily="50" charset="-128"/>
                <a:cs typeface="Meiryo UI" pitchFamily="50" charset="-128"/>
              </a:rPr>
              <a:t>出所</a:t>
            </a:r>
            <a:r>
              <a:rPr lang="en-US" altLang="ja-JP" sz="1100" b="0" dirty="0">
                <a:solidFill>
                  <a:srgbClr val="000000"/>
                </a:solidFill>
                <a:latin typeface="Meiryo UI" pitchFamily="50" charset="-128"/>
                <a:ea typeface="Meiryo UI" pitchFamily="50" charset="-128"/>
                <a:cs typeface="Meiryo UI" pitchFamily="50" charset="-128"/>
              </a:rPr>
              <a:t>]</a:t>
            </a:r>
            <a:r>
              <a:rPr lang="en-US" altLang="ja-JP" sz="1100" dirty="0">
                <a:solidFill>
                  <a:srgbClr val="000000"/>
                </a:solidFill>
                <a:latin typeface="Meiryo UI" pitchFamily="50" charset="-128"/>
                <a:ea typeface="Meiryo UI" pitchFamily="50" charset="-128"/>
                <a:cs typeface="Meiryo UI" pitchFamily="50" charset="-128"/>
              </a:rPr>
              <a:t>Science Based Targets</a:t>
            </a:r>
            <a:r>
              <a:rPr lang="ja-JP" altLang="en-US" sz="1100" dirty="0">
                <a:solidFill>
                  <a:srgbClr val="000000"/>
                </a:solidFill>
                <a:latin typeface="Meiryo UI" pitchFamily="50" charset="-128"/>
                <a:ea typeface="Meiryo UI" pitchFamily="50" charset="-128"/>
                <a:cs typeface="Meiryo UI" pitchFamily="50" charset="-128"/>
              </a:rPr>
              <a:t>ホームページ</a:t>
            </a:r>
            <a:r>
              <a:rPr lang="ja-JP" altLang="en-US" sz="1100" b="0" dirty="0">
                <a:solidFill>
                  <a:srgbClr val="000000"/>
                </a:solidFill>
                <a:latin typeface="Meiryo UI" pitchFamily="50" charset="-128"/>
                <a:ea typeface="Meiryo UI" pitchFamily="50" charset="-128"/>
                <a:cs typeface="Meiryo UI" pitchFamily="50" charset="-128"/>
              </a:rPr>
              <a:t>　</a:t>
            </a:r>
            <a:r>
              <a:rPr lang="en-US" altLang="ja-JP" sz="1100" b="0" dirty="0">
                <a:solidFill>
                  <a:srgbClr val="000000"/>
                </a:solidFill>
                <a:latin typeface="Meiryo UI" pitchFamily="50" charset="-128"/>
                <a:ea typeface="Meiryo UI" pitchFamily="50" charset="-128"/>
                <a:cs typeface="Meiryo UI" pitchFamily="50" charset="-128"/>
              </a:rPr>
              <a:t>BLOG</a:t>
            </a:r>
            <a:r>
              <a:rPr lang="ja-JP" altLang="en-US" sz="1100" b="0" dirty="0">
                <a:solidFill>
                  <a:srgbClr val="000000"/>
                </a:solidFill>
                <a:latin typeface="Meiryo UI" pitchFamily="50" charset="-128"/>
                <a:ea typeface="Meiryo UI" pitchFamily="50" charset="-128"/>
                <a:cs typeface="Meiryo UI" pitchFamily="50" charset="-128"/>
              </a:rPr>
              <a:t>　</a:t>
            </a:r>
            <a:r>
              <a:rPr lang="en-US" altLang="ja-JP" sz="1100" dirty="0">
                <a:solidFill>
                  <a:srgbClr val="000000"/>
                </a:solidFill>
                <a:latin typeface="Meiryo UI" pitchFamily="50" charset="-128"/>
                <a:ea typeface="Meiryo UI" pitchFamily="50" charset="-128"/>
                <a:cs typeface="Meiryo UI" pitchFamily="50" charset="-128"/>
              </a:rPr>
              <a:t>Six business benefits of setting science-based targets</a:t>
            </a:r>
          </a:p>
          <a:p>
            <a:pPr lvl="0" eaLnBrk="1" hangingPunct="1">
              <a:lnSpc>
                <a:spcPts val="1500"/>
              </a:lnSpc>
              <a:defRPr/>
            </a:pPr>
            <a:r>
              <a:rPr lang="ja-JP" altLang="en-US" sz="1100" b="0" dirty="0">
                <a:solidFill>
                  <a:srgbClr val="000000"/>
                </a:solidFill>
                <a:latin typeface="Meiryo UI" pitchFamily="50" charset="-128"/>
                <a:ea typeface="Meiryo UI" pitchFamily="50" charset="-128"/>
                <a:cs typeface="Meiryo UI" pitchFamily="50" charset="-128"/>
              </a:rPr>
              <a:t>（</a:t>
            </a:r>
            <a:r>
              <a:rPr lang="en-US" altLang="ja-JP" sz="1100">
                <a:solidFill>
                  <a:srgbClr val="000000"/>
                </a:solidFill>
                <a:latin typeface="Meiryo UI" pitchFamily="50" charset="-128"/>
                <a:ea typeface="Meiryo UI" pitchFamily="50" charset="-128"/>
                <a:cs typeface="Meiryo UI" pitchFamily="50" charset="-128"/>
              </a:rPr>
              <a:t>https://sciencebasedtargets.org/2018/07/09/six-business-benefits-of-setting-science-based-targets/</a:t>
            </a:r>
            <a:r>
              <a:rPr lang="ja-JP" altLang="en-US" sz="1100" b="0">
                <a:solidFill>
                  <a:srgbClr val="000000"/>
                </a:solidFill>
                <a:latin typeface="Meiryo UI" pitchFamily="50" charset="-128"/>
                <a:ea typeface="Meiryo UI" pitchFamily="50" charset="-128"/>
                <a:cs typeface="Meiryo UI" pitchFamily="50" charset="-128"/>
              </a:rPr>
              <a:t>）</a:t>
            </a:r>
            <a:r>
              <a:rPr lang="ja-JP" altLang="en-US" sz="1100" b="0" dirty="0">
                <a:solidFill>
                  <a:srgbClr val="000000"/>
                </a:solidFill>
                <a:latin typeface="Meiryo UI" pitchFamily="50" charset="-128"/>
                <a:ea typeface="Meiryo UI" pitchFamily="50" charset="-128"/>
                <a:cs typeface="Meiryo UI" pitchFamily="50" charset="-128"/>
              </a:rPr>
              <a:t>より作成</a:t>
            </a:r>
            <a:endParaRPr kumimoji="1" lang="en-US" altLang="ja-JP" sz="1100" b="0" i="0" u="none" strike="noStrike" kern="1200" cap="none" spc="0" normalizeH="0" baseline="0" noProof="0" dirty="0">
              <a:ln>
                <a:noFill/>
              </a:ln>
              <a:solidFill>
                <a:srgbClr val="000000"/>
              </a:solidFill>
              <a:effectLst/>
              <a:uLnTx/>
              <a:uFillTx/>
              <a:latin typeface="Meiryo UI" pitchFamily="50" charset="-128"/>
              <a:ea typeface="Meiryo UI" pitchFamily="50" charset="-128"/>
              <a:cs typeface="Meiryo UI" pitchFamily="50" charset="-128"/>
            </a:endParaRPr>
          </a:p>
        </p:txBody>
      </p:sp>
    </p:spTree>
    <p:extLst>
      <p:ext uri="{BB962C8B-B14F-4D97-AF65-F5344CB8AC3E}">
        <p14:creationId xmlns:p14="http://schemas.microsoft.com/office/powerpoint/2010/main" val="325397957"/>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 Net-Zero</a:t>
            </a:r>
            <a:r>
              <a:rPr lang="ja-JP" altLang="en-US" dirty="0"/>
              <a:t>コミット中の海外企業 </a:t>
            </a:r>
            <a:r>
              <a:rPr lang="en-US" altLang="ja-JP" dirty="0"/>
              <a:t>18/26</a:t>
            </a:r>
            <a:endParaRPr kumimoji="1" lang="ja-JP" altLang="en-US" dirty="0"/>
          </a:p>
        </p:txBody>
      </p:sp>
      <p:sp>
        <p:nvSpPr>
          <p:cNvPr id="3" name="コンテンツ プレースホルダー 2"/>
          <p:cNvSpPr>
            <a:spLocks noGrp="1"/>
          </p:cNvSpPr>
          <p:nvPr>
            <p:ph sz="quarter" idx="12"/>
          </p:nvPr>
        </p:nvSpPr>
        <p:spPr>
          <a:xfrm>
            <a:off x="161925" y="1110920"/>
            <a:ext cx="10367963" cy="634941"/>
          </a:xfrm>
        </p:spPr>
        <p:txBody>
          <a:bodyPr/>
          <a:lstStyle/>
          <a:p>
            <a:r>
              <a:rPr lang="ja-JP" altLang="en-US" dirty="0"/>
              <a:t>世界的には建設業、専門サービス、金融・保険業が多い</a:t>
            </a:r>
            <a:endParaRPr lang="en-US" altLang="ja-JP" dirty="0"/>
          </a:p>
        </p:txBody>
      </p:sp>
      <p:sp>
        <p:nvSpPr>
          <p:cNvPr id="14" name="正方形/長方形 13"/>
          <p:cNvSpPr/>
          <p:nvPr/>
        </p:nvSpPr>
        <p:spPr>
          <a:xfrm>
            <a:off x="478568" y="1776650"/>
            <a:ext cx="9717404"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年以内の</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SBT Net-Zero</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認定取得をコミットしている海外企業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2,048</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18/26</a:t>
            </a:r>
          </a:p>
        </p:txBody>
      </p:sp>
      <p:sp>
        <p:nvSpPr>
          <p:cNvPr id="15" name="正方形/長方形 14"/>
          <p:cNvSpPr>
            <a:spLocks noChangeArrowheads="1"/>
          </p:cNvSpPr>
          <p:nvPr/>
        </p:nvSpPr>
        <p:spPr bwMode="auto">
          <a:xfrm>
            <a:off x="1" y="2120278"/>
            <a:ext cx="2380994" cy="5262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algn="r" eaLnBrk="1" hangingPunct="1">
              <a:defRPr/>
            </a:pP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銀行・その他金融・保険</a:t>
            </a:r>
            <a:r>
              <a:rPr lang="ja-JP" altLang="en-US" sz="110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100">
                <a:solidFill>
                  <a:prstClr val="black"/>
                </a:solidFill>
                <a:latin typeface="Meiryo UI" panose="020B0604030504040204" pitchFamily="50" charset="-128"/>
                <a:ea typeface="Meiryo UI" panose="020B0604030504040204" pitchFamily="50" charset="-128"/>
                <a:cs typeface="Meiryo UI" panose="020B0604030504040204" pitchFamily="50" charset="-128"/>
              </a:rPr>
              <a:t>1/2</a:t>
            </a: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正方形/長方形 15"/>
          <p:cNvSpPr>
            <a:spLocks noChangeArrowheads="1"/>
          </p:cNvSpPr>
          <p:nvPr/>
        </p:nvSpPr>
        <p:spPr bwMode="auto">
          <a:xfrm>
            <a:off x="2225262" y="2120278"/>
            <a:ext cx="8096275" cy="50475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Afore SURA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Aker Horizons ASA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Arc Legal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ARGOS WITYU PARTNERS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Arion Bank</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Asper Investment Management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ASX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Australian Ethical Investment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Avanza Bank Holding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Aviva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B2Holding ASA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Banco do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Brasil</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BauMont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Real Estate Capital</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BCB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Bendigo and Adelaide Bank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Beneva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BNG Bank</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BNK Financial Group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Bolsa Mexicana de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Valores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British Business Bank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bunq</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B.V.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CapMan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Cathay Financial Holding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Chambers Federation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CHANG HWA COMMERCIAL BANK,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China Development Financial Holding Corporation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CNP Assurances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Credit Suisse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CTBC Financial Holding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Danske Bank</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Definity Financial Corporation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Desjardins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DWS Group GmbH &amp; Co.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KGaA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E.SUN Financial Holding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Emirates NBD Bank (P.J.S.C.)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Ethias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EV Private Equity</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First Financial Holding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Formue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FSN Capital Partners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Fubon Financial Holdings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FullCycle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Garfunkelux</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Holdco 2 (trading as Lowell)</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Generation Investment Management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GENUI GmbH</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Gjensidige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Forsikring</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Great Southern Bank</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Grupo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Cooperativo</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Cajamar</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Hana Financial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Hannon Armstrong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IBF Financial Holdings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IG Group Holdings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Intesa Sanpaolo</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Íslandsbanki</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Italmobiliare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Julius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Bär</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KLP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Livingbridge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Manulife Financial Corporation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Mashreqbank PSC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Mega Financial Holding Company</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Merkur</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Andelskasse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Metrics Credit Partners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Nan Shan Life Insurance Company,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NatWest Group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Nederlandse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Waterschapsbank</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N.V.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nib holdings limited (nib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Northern Trust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Nykredit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Oberösterreichische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Landesbank</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Octopus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OSB Group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PensionDanmark</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PFA Pension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Phoenix Group Holdings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Pictet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ProCredit Holding AG &amp; Co.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KGaA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PT Bank Rakyat Indonesia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persero</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tbk</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Quálitas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Controladora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S.A.B. de C.V.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Rathbones Group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SCB X Public Company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Schroders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Sedgwick International UK</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Shin Kong Financial Holding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p>
        </p:txBody>
      </p:sp>
      <p:sp>
        <p:nvSpPr>
          <p:cNvPr id="17" name="テキスト ボックス 16"/>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9" name="テキスト ボックス 18"/>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745038369"/>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0D56E02-031C-4668-47F2-DE24288F93FA}"/>
            </a:ext>
          </a:extLst>
        </p:cNvPr>
        <p:cNvGrpSpPr/>
        <p:nvPr/>
      </p:nvGrpSpPr>
      <p:grpSpPr>
        <a:xfrm>
          <a:off x="0" y="0"/>
          <a:ext cx="0" cy="0"/>
          <a:chOff x="0" y="0"/>
          <a:chExt cx="0" cy="0"/>
        </a:xfrm>
      </p:grpSpPr>
      <p:sp>
        <p:nvSpPr>
          <p:cNvPr id="2" name="タイトル 1">
            <a:extLst>
              <a:ext uri="{FF2B5EF4-FFF2-40B4-BE49-F238E27FC236}">
                <a16:creationId xmlns:a16="http://schemas.microsoft.com/office/drawing/2014/main" id="{F3B6998D-A37F-0921-2DEF-8D414DE5F9F7}"/>
              </a:ext>
            </a:extLst>
          </p:cNvPr>
          <p:cNvSpPr>
            <a:spLocks noGrp="1"/>
          </p:cNvSpPr>
          <p:nvPr>
            <p:ph type="title"/>
          </p:nvPr>
        </p:nvSpPr>
        <p:spPr/>
        <p:txBody>
          <a:bodyPr/>
          <a:lstStyle/>
          <a:p>
            <a:r>
              <a:rPr lang="en-US" altLang="ja-JP" dirty="0"/>
              <a:t>SBT Net-Zero</a:t>
            </a:r>
            <a:r>
              <a:rPr lang="ja-JP" altLang="en-US" dirty="0"/>
              <a:t>コミット中の海外企業 </a:t>
            </a:r>
            <a:r>
              <a:rPr lang="en-US" altLang="ja-JP" dirty="0"/>
              <a:t>19/26</a:t>
            </a:r>
            <a:endParaRPr kumimoji="1" lang="ja-JP" altLang="en-US" dirty="0"/>
          </a:p>
        </p:txBody>
      </p:sp>
      <p:sp>
        <p:nvSpPr>
          <p:cNvPr id="3" name="コンテンツ プレースホルダー 2">
            <a:extLst>
              <a:ext uri="{FF2B5EF4-FFF2-40B4-BE49-F238E27FC236}">
                <a16:creationId xmlns:a16="http://schemas.microsoft.com/office/drawing/2014/main" id="{25090047-1847-6269-EADB-BCACC5F9BED6}"/>
              </a:ext>
            </a:extLst>
          </p:cNvPr>
          <p:cNvSpPr>
            <a:spLocks noGrp="1"/>
          </p:cNvSpPr>
          <p:nvPr>
            <p:ph sz="quarter" idx="12"/>
          </p:nvPr>
        </p:nvSpPr>
        <p:spPr>
          <a:xfrm>
            <a:off x="161925" y="1110920"/>
            <a:ext cx="10367963" cy="634941"/>
          </a:xfrm>
        </p:spPr>
        <p:txBody>
          <a:bodyPr/>
          <a:lstStyle/>
          <a:p>
            <a:r>
              <a:rPr lang="ja-JP" altLang="en-US" dirty="0"/>
              <a:t>世界的には建設業、専門サービス、金融・保険業が多い</a:t>
            </a:r>
            <a:endParaRPr lang="en-US" altLang="ja-JP" dirty="0"/>
          </a:p>
        </p:txBody>
      </p:sp>
      <p:sp>
        <p:nvSpPr>
          <p:cNvPr id="14" name="正方形/長方形 13">
            <a:extLst>
              <a:ext uri="{FF2B5EF4-FFF2-40B4-BE49-F238E27FC236}">
                <a16:creationId xmlns:a16="http://schemas.microsoft.com/office/drawing/2014/main" id="{0B7FE85B-C2D8-0C65-CCCA-F58825AA0BC7}"/>
              </a:ext>
            </a:extLst>
          </p:cNvPr>
          <p:cNvSpPr/>
          <p:nvPr/>
        </p:nvSpPr>
        <p:spPr>
          <a:xfrm>
            <a:off x="478568" y="1776650"/>
            <a:ext cx="9717404"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年以内の</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SBT Net-Zero</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認定取得をコミットしている海外企業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2,048</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19/26</a:t>
            </a:r>
          </a:p>
        </p:txBody>
      </p:sp>
      <p:sp>
        <p:nvSpPr>
          <p:cNvPr id="15" name="正方形/長方形 14">
            <a:extLst>
              <a:ext uri="{FF2B5EF4-FFF2-40B4-BE49-F238E27FC236}">
                <a16:creationId xmlns:a16="http://schemas.microsoft.com/office/drawing/2014/main" id="{A75D2FFA-F855-4076-4114-74917FB94B59}"/>
              </a:ext>
            </a:extLst>
          </p:cNvPr>
          <p:cNvSpPr>
            <a:spLocks noChangeArrowheads="1"/>
          </p:cNvSpPr>
          <p:nvPr/>
        </p:nvSpPr>
        <p:spPr bwMode="auto">
          <a:xfrm>
            <a:off x="-126124" y="2133434"/>
            <a:ext cx="2448909" cy="53937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algn="r" eaLnBrk="1" hangingPunct="1">
              <a:defRPr/>
            </a:pP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銀行・その他金融・保険（</a:t>
            </a:r>
            <a:r>
              <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2/2</a:t>
            </a: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p>
          <a:p>
            <a:pPr lvl="0" algn="r" eaLnBrk="1" hangingPunct="1">
              <a:defRPr/>
            </a:pPr>
            <a:endParaRPr lang="en-US" altLang="ja-JP" sz="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陸上輸送（鉄道輸送）</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r>
              <a:rPr lang="ja-JP" altLang="en-US" sz="10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医療提供者・医療サービス・医療技術：</a:t>
            </a:r>
            <a:endParaRPr lang="en-US" altLang="ja-JP" sz="10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2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05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28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正方形/長方形 15">
            <a:extLst>
              <a:ext uri="{FF2B5EF4-FFF2-40B4-BE49-F238E27FC236}">
                <a16:creationId xmlns:a16="http://schemas.microsoft.com/office/drawing/2014/main" id="{D8F3C75A-D0E3-61B3-16B1-66791EFCC46D}"/>
              </a:ext>
            </a:extLst>
          </p:cNvPr>
          <p:cNvSpPr>
            <a:spLocks noChangeArrowheads="1"/>
          </p:cNvSpPr>
          <p:nvPr/>
        </p:nvSpPr>
        <p:spPr bwMode="auto">
          <a:xfrm>
            <a:off x="2225263" y="2120278"/>
            <a:ext cx="7794226" cy="4832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Simplicity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SinoPac</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Financial Holdings Company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SpareBank</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1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Østlandet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Sparebanken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Vest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St. James's Place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Storebrand</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Storskogen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Svenska Handelsbanken publ.</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Swedbank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Swiss Re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Taishin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Financial Holdings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TAIWAN BUSINESS BANK,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Taiwan Cooperative Financial Holding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TATA AIG GENERAL INSURANCE COMPANY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Terra Alpha Investments LLC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The Renewables Infrastructure Group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The Shanghai Commercial &amp; Savings Bank,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Thurgauer</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Kantonalbank</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Topdanmark</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Triodos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Bank N.V.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Türkiye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Halk</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Bankası</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A.Ş.</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UNIQA Insurance Group AG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United Bankers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UnitedHealth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Varma Mutual Pension Insurance Company</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vdk</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bank</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Velliv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Veritas Asset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Managment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LLP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Vidia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Equity</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Waystone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Woori Financial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Yuanta Financial Holding Co Ltd</a:t>
            </a:r>
          </a:p>
          <a:p>
            <a:pPr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CAF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Canadian National Railway Company</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ColliCare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Logistics 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CPKC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Deutsche Bahn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FERCAM DOO BEOGRAD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Ferrocarrils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de la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Generalitat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de Catalunya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First Greater Western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FirstGroup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GB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Railfreight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GRUPO TRANSFESA LOGISTICS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London North Eastern Railway</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MTR Nordic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Network Rail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Stadler Rail AG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Transpennine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Express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Transport for London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Trenitalia c2c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Union Pacific Corporation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VR Group</a:t>
            </a:r>
          </a:p>
          <a:p>
            <a:pPr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AMN Healthcare Services,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Bioscript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Pharmacy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CDS S.p.A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Fresenius Medical Care AG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Henry Schein,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IVC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Evidensia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Marken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Mass General Brigham</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Medical University-Shuang Ho Hospital, Ministry of Health and Welfare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Northwest Permanente, PC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PureHealth</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Holding LLC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Ramsay Health Care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Vita Health Group</a:t>
            </a:r>
          </a:p>
          <a:p>
            <a:pPr eaLnBrk="1" hangingPunct="1">
              <a:defRPr/>
            </a:pPr>
            <a:endParaRPr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テキスト ボックス 16">
            <a:extLst>
              <a:ext uri="{FF2B5EF4-FFF2-40B4-BE49-F238E27FC236}">
                <a16:creationId xmlns:a16="http://schemas.microsoft.com/office/drawing/2014/main" id="{4D1E819B-5892-A35D-62EB-9E2B9329A4EE}"/>
              </a:ext>
            </a:extLst>
          </p:cNvPr>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9" name="テキスト ボックス 18">
            <a:extLst>
              <a:ext uri="{FF2B5EF4-FFF2-40B4-BE49-F238E27FC236}">
                <a16:creationId xmlns:a16="http://schemas.microsoft.com/office/drawing/2014/main" id="{4AF7BA29-08F1-C59C-BBB1-CB0C69A4118C}"/>
              </a:ext>
            </a:extLst>
          </p:cNvPr>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1022255822"/>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 Net-Zero</a:t>
            </a:r>
            <a:r>
              <a:rPr lang="ja-JP" altLang="en-US" dirty="0"/>
              <a:t>コミット中の海外企業 </a:t>
            </a:r>
            <a:r>
              <a:rPr lang="en-US" altLang="ja-JP" dirty="0"/>
              <a:t>20/26</a:t>
            </a:r>
            <a:endParaRPr kumimoji="1" lang="ja-JP" altLang="en-US" dirty="0"/>
          </a:p>
        </p:txBody>
      </p:sp>
      <p:sp>
        <p:nvSpPr>
          <p:cNvPr id="3" name="コンテンツ プレースホルダー 2"/>
          <p:cNvSpPr>
            <a:spLocks noGrp="1"/>
          </p:cNvSpPr>
          <p:nvPr>
            <p:ph sz="quarter" idx="12"/>
          </p:nvPr>
        </p:nvSpPr>
        <p:spPr>
          <a:xfrm>
            <a:off x="161925" y="1110920"/>
            <a:ext cx="10367963" cy="634941"/>
          </a:xfrm>
        </p:spPr>
        <p:txBody>
          <a:bodyPr/>
          <a:lstStyle/>
          <a:p>
            <a:r>
              <a:rPr lang="ja-JP" altLang="en-US" dirty="0"/>
              <a:t>世界的には建設業、専門サービス、金融・保険業が多い</a:t>
            </a:r>
            <a:endParaRPr lang="en-US" altLang="ja-JP" dirty="0"/>
          </a:p>
        </p:txBody>
      </p:sp>
      <p:sp>
        <p:nvSpPr>
          <p:cNvPr id="14" name="正方形/長方形 13"/>
          <p:cNvSpPr/>
          <p:nvPr/>
        </p:nvSpPr>
        <p:spPr>
          <a:xfrm>
            <a:off x="478568" y="1776650"/>
            <a:ext cx="9717404"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年以内の</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SBT Net-Zero</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認定取得をコミットしている海外企業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2,048</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20/26</a:t>
            </a:r>
          </a:p>
        </p:txBody>
      </p:sp>
      <p:sp>
        <p:nvSpPr>
          <p:cNvPr id="15" name="正方形/長方形 14"/>
          <p:cNvSpPr>
            <a:spLocks noChangeArrowheads="1"/>
          </p:cNvSpPr>
          <p:nvPr/>
        </p:nvSpPr>
        <p:spPr bwMode="auto">
          <a:xfrm>
            <a:off x="-126124" y="2133434"/>
            <a:ext cx="2448909" cy="370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algn="r" eaLnBrk="1" hangingPunct="1">
              <a:spcAft>
                <a:spcPct val="0"/>
              </a:spcAft>
              <a:defRPr/>
            </a:pPr>
            <a:r>
              <a:rPr lang="ja-JP" altLang="en-US" sz="105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商社・卸業者・商業サービス・商用品：</a:t>
            </a:r>
            <a:endParaRPr lang="en-US" altLang="ja-JP" sz="105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28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2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3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r" defTabSz="914400" rtl="0" eaLnBrk="1" fontAlgn="auto" latinLnBrk="0" hangingPunct="1">
              <a:lnSpc>
                <a:spcPct val="100000"/>
              </a:lnSpc>
              <a:spcBef>
                <a:spcPts val="0"/>
              </a:spcBef>
              <a:spcAft>
                <a:spcPct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鉱業（鉄・アルミ・その他金属）</a:t>
            </a:r>
            <a:r>
              <a:rPr kumimoji="1"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(1/2)</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正方形/長方形 15"/>
          <p:cNvSpPr>
            <a:spLocks noChangeArrowheads="1"/>
          </p:cNvSpPr>
          <p:nvPr/>
        </p:nvSpPr>
        <p:spPr bwMode="auto">
          <a:xfrm>
            <a:off x="2225262" y="2120278"/>
            <a:ext cx="7970709" cy="50475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Aico</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Arco</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Arcus FM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Beijing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Kyuan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Pharmaceutical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Bidvest Noonan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Brenntag SE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Bunzl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Carter Thermal Industries Group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CCL Industries,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CG CHEMIKALIEN GmbH &amp; Co. HOLDING KG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Cirka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City Facilities Management Holdings Ltd (UK)</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Consolidated Property Services (Australia) Pty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Dr.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Sasse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Gruppe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Elanders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Envita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Solutions, LLC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Ethos Facilities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Excellerate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Services UK</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Foxway</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Group O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Guangdong Textiles Imp. &amp; Exp.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Haberkorn Holding AG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Hayley Group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HSS HIRE GROUP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KAEFER SE &amp; Co. KG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Koninklijke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Paardekooper</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MBH Corporation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Nth Degree,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OCS Group UK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Oleter</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OT Group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Paragon Customer Communications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Principle Cleaning Services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Profile Security Services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SECURECORP PTY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SecuriGroup</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Serco Group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Speedy Asset Services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TES-AMM (Singapore) Pte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TOPCO SCIENTIFIC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TRAC Intermodal</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Turtle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TVS Supply Chain Solutions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UPDATER SERVICES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Ventia Services Group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Von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Bundit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W&amp;J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Linney</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Wackler</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Holding SE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Wilson James Ltd</a:t>
            </a:r>
          </a:p>
          <a:p>
            <a:pPr eaLnBrk="1" hangingPunct="1">
              <a:defRPr/>
            </a:pP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Acciaierie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Venete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S.p.A.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Acerinox,S.A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Aceros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AZA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AÇO VERDE DO BRASIL.S.A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AKDAŞ DÖKÜM A.Ş.</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Alleima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APL Apollo Tubes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Baotou Tianhe Magnetics Technology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Bilecik</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Demir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Çelik</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Borçelik</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Çelik</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Sanayii</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Ticaret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A.Ş.</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CELSA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ELECTRO AÇO ALTONA S 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Feralpi</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Siderurgica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SpA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Fortescue Metals Group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HAI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Aluminium</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Henan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Zhongfu</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High Precision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Aluminium</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Products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Hindalco Industries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HUNG HING METAL MANUFACTORY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Jiangsu Bono Casting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KME Germany GmbH</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KOCEL MACHINERY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KOCEL STEEL FOUNDRY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Lebronze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alloys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Ma'aden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Aluminum</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MERANTI GREEN STEEL</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p>
        </p:txBody>
      </p:sp>
      <p:sp>
        <p:nvSpPr>
          <p:cNvPr id="17" name="テキスト ボックス 16"/>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9" name="テキスト ボックス 18"/>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1866079208"/>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 Net-Zero</a:t>
            </a:r>
            <a:r>
              <a:rPr lang="ja-JP" altLang="en-US" dirty="0"/>
              <a:t>コミット中の海外企業 </a:t>
            </a:r>
            <a:r>
              <a:rPr lang="en-US" altLang="ja-JP" dirty="0"/>
              <a:t>21/26</a:t>
            </a:r>
            <a:endParaRPr kumimoji="1" lang="ja-JP" altLang="en-US" dirty="0"/>
          </a:p>
        </p:txBody>
      </p:sp>
      <p:sp>
        <p:nvSpPr>
          <p:cNvPr id="3" name="コンテンツ プレースホルダー 2"/>
          <p:cNvSpPr>
            <a:spLocks noGrp="1"/>
          </p:cNvSpPr>
          <p:nvPr>
            <p:ph sz="quarter" idx="12"/>
          </p:nvPr>
        </p:nvSpPr>
        <p:spPr>
          <a:xfrm>
            <a:off x="161925" y="1110920"/>
            <a:ext cx="10367963" cy="634941"/>
          </a:xfrm>
        </p:spPr>
        <p:txBody>
          <a:bodyPr/>
          <a:lstStyle/>
          <a:p>
            <a:r>
              <a:rPr lang="ja-JP" altLang="en-US" dirty="0"/>
              <a:t>世界的には建設業、専門サービス、金融・保険業が多い</a:t>
            </a:r>
            <a:endParaRPr lang="en-US" altLang="ja-JP" dirty="0"/>
          </a:p>
        </p:txBody>
      </p:sp>
      <p:sp>
        <p:nvSpPr>
          <p:cNvPr id="14" name="正方形/長方形 13"/>
          <p:cNvSpPr/>
          <p:nvPr/>
        </p:nvSpPr>
        <p:spPr>
          <a:xfrm>
            <a:off x="478568" y="1776650"/>
            <a:ext cx="9717404"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年以内の</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SBT Net-Zero</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認定取得をコミットしている海外企業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2,048</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21/26</a:t>
            </a:r>
          </a:p>
        </p:txBody>
      </p:sp>
      <p:sp>
        <p:nvSpPr>
          <p:cNvPr id="15" name="正方形/長方形 14"/>
          <p:cNvSpPr>
            <a:spLocks noChangeArrowheads="1"/>
          </p:cNvSpPr>
          <p:nvPr/>
        </p:nvSpPr>
        <p:spPr bwMode="auto">
          <a:xfrm>
            <a:off x="1" y="2120278"/>
            <a:ext cx="2380994" cy="3970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algn="r" eaLnBrk="1" hangingPunct="1">
              <a:spcAft>
                <a:spcPct val="0"/>
              </a:spcAft>
              <a:defRPr/>
            </a:pPr>
            <a:r>
              <a:rPr lang="ja-JP" altLang="en-US" sz="10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鉱業（鉄・アルミ・その他金属）</a:t>
            </a:r>
            <a:r>
              <a:rPr lang="en-US" altLang="ja-JP" sz="10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(2/2)</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医薬品・バイオテクノロジー・生命</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陸上輸送（トラック輸送）</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正方形/長方形 15"/>
          <p:cNvSpPr>
            <a:spLocks noChangeArrowheads="1"/>
          </p:cNvSpPr>
          <p:nvPr/>
        </p:nvSpPr>
        <p:spPr bwMode="auto">
          <a:xfrm>
            <a:off x="2225262" y="2120278"/>
            <a:ext cx="7970709" cy="54784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Plansee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SE (HPM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REINOSA FORGINGS &amp; CASTINGS SL</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Shandong Innovation Metal Technology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SHS - Stahl - Holding - Saar</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Speira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SSAB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SteelSummit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Holdings,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Stena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Aluminium</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Swiss Steel Holding AG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thyssenkrupp</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Steel Europe AG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Vedanta Zinc International</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Wieland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YANTAI WINHERE AUTO-PART MANUFACTURING CO., LTD.</a:t>
            </a:r>
          </a:p>
          <a:p>
            <a:pPr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Aarti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Pharmalabs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Abdi Ibrahim Pharmaceuticals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ACETO US LLC (dba ACTYLIS)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ACS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Dobfar</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S.p.A.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Almac Group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Ami Lifesciences Pvt.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Aragen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Life Sciences Private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Aurisco</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Pharmaceutical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Avid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Bioservices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Azenta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Bayer AG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BioAgilytix</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Labs, LLC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Bristol Myers Squibb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Cancer Research Horizons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Clario</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Clinigen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Corden Pharma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Danaher Corporation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Dechra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Pharmaceuticals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Divi's Laboratories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DWK Life Sciences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Eisai Europe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Envirotainer</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 ENV Topco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Evotec SE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Excella GmbH &amp; Co. KG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F. Hoffmann-La Roche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Ferring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GRANULES INDIA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Grape King Bio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Grupo Ferrer Internacional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ICON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Infomed</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Fluids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s.r.l</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Inizio</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IOL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chemcials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and pharmaceuticals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Ipsen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Johnson &amp; Johnson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LGC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LTS Lohmann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Therapie-Systeme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Lundbeck 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Merck &amp; Co., Inc., Rahway, NJ USA, which is known as MSD outside the U.S. and Canada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Miltenyi</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Biotec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Moderna,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Navitas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Data Sciences F/K/A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DataCeutics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Neuland</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Laboratories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Novartis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Novo Nordisk 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Orchid Pharma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Orifarm</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 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Oxford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Biomedica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Parexel International Corporation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PCI Pharma Services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Pfizer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Pharmaron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Beijing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Red Nucleus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Repligen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Corporation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Resolian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Sharp Services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Shilpa Pharma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LifeSciences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Siegfried Holding AG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Tabuk Pharmaceuticals Manufacturing Company</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TCI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UCB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VIRUPAKSHA ORGANICS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Viyash</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Life Sciences Private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Waters Corp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WuXi</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Biologics (Cayman)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Yuhan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Chemical</a:t>
            </a:r>
          </a:p>
          <a:p>
            <a:pPr eaLnBrk="1" hangingPunct="1">
              <a:defRPr/>
            </a:pPr>
            <a:endParaRPr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テキスト ボックス 16"/>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9" name="テキスト ボックス 18"/>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4241221649"/>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46AF902-103F-1AEE-5C6E-4D32AF39E6DF}"/>
            </a:ext>
          </a:extLst>
        </p:cNvPr>
        <p:cNvGrpSpPr/>
        <p:nvPr/>
      </p:nvGrpSpPr>
      <p:grpSpPr>
        <a:xfrm>
          <a:off x="0" y="0"/>
          <a:ext cx="0" cy="0"/>
          <a:chOff x="0" y="0"/>
          <a:chExt cx="0" cy="0"/>
        </a:xfrm>
      </p:grpSpPr>
      <p:sp>
        <p:nvSpPr>
          <p:cNvPr id="2" name="タイトル 1">
            <a:extLst>
              <a:ext uri="{FF2B5EF4-FFF2-40B4-BE49-F238E27FC236}">
                <a16:creationId xmlns:a16="http://schemas.microsoft.com/office/drawing/2014/main" id="{DF494568-F274-CFF5-3194-08290C7D4E9B}"/>
              </a:ext>
            </a:extLst>
          </p:cNvPr>
          <p:cNvSpPr>
            <a:spLocks noGrp="1"/>
          </p:cNvSpPr>
          <p:nvPr>
            <p:ph type="title"/>
          </p:nvPr>
        </p:nvSpPr>
        <p:spPr/>
        <p:txBody>
          <a:bodyPr/>
          <a:lstStyle/>
          <a:p>
            <a:r>
              <a:rPr lang="en-US" altLang="ja-JP" dirty="0"/>
              <a:t>SBT Net-Zero</a:t>
            </a:r>
            <a:r>
              <a:rPr lang="ja-JP" altLang="en-US" dirty="0"/>
              <a:t>コミット中の海外企業 </a:t>
            </a:r>
            <a:r>
              <a:rPr lang="en-US" altLang="ja-JP" dirty="0"/>
              <a:t>22/26</a:t>
            </a:r>
            <a:endParaRPr kumimoji="1" lang="ja-JP" altLang="en-US" dirty="0"/>
          </a:p>
        </p:txBody>
      </p:sp>
      <p:sp>
        <p:nvSpPr>
          <p:cNvPr id="3" name="コンテンツ プレースホルダー 2">
            <a:extLst>
              <a:ext uri="{FF2B5EF4-FFF2-40B4-BE49-F238E27FC236}">
                <a16:creationId xmlns:a16="http://schemas.microsoft.com/office/drawing/2014/main" id="{A4A6E55F-EEBD-7E36-4B38-81487FD9C315}"/>
              </a:ext>
            </a:extLst>
          </p:cNvPr>
          <p:cNvSpPr>
            <a:spLocks noGrp="1"/>
          </p:cNvSpPr>
          <p:nvPr>
            <p:ph sz="quarter" idx="12"/>
          </p:nvPr>
        </p:nvSpPr>
        <p:spPr>
          <a:xfrm>
            <a:off x="161925" y="1110920"/>
            <a:ext cx="10367963" cy="634941"/>
          </a:xfrm>
        </p:spPr>
        <p:txBody>
          <a:bodyPr/>
          <a:lstStyle/>
          <a:p>
            <a:r>
              <a:rPr lang="ja-JP" altLang="en-US" dirty="0"/>
              <a:t>世界的には建設業、専門サービス、金融・保険業が多い</a:t>
            </a:r>
            <a:endParaRPr lang="en-US" altLang="ja-JP" dirty="0"/>
          </a:p>
        </p:txBody>
      </p:sp>
      <p:sp>
        <p:nvSpPr>
          <p:cNvPr id="14" name="正方形/長方形 13">
            <a:extLst>
              <a:ext uri="{FF2B5EF4-FFF2-40B4-BE49-F238E27FC236}">
                <a16:creationId xmlns:a16="http://schemas.microsoft.com/office/drawing/2014/main" id="{FDAC2AE3-657D-2B87-7FBB-E418F33B7C42}"/>
              </a:ext>
            </a:extLst>
          </p:cNvPr>
          <p:cNvSpPr/>
          <p:nvPr/>
        </p:nvSpPr>
        <p:spPr>
          <a:xfrm>
            <a:off x="478568" y="1776650"/>
            <a:ext cx="9717404"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年以内の</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SBT Net-Zero</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認定取得をコミットしている海外企業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2,048</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22/26</a:t>
            </a:r>
          </a:p>
        </p:txBody>
      </p:sp>
      <p:sp>
        <p:nvSpPr>
          <p:cNvPr id="15" name="正方形/長方形 14">
            <a:extLst>
              <a:ext uri="{FF2B5EF4-FFF2-40B4-BE49-F238E27FC236}">
                <a16:creationId xmlns:a16="http://schemas.microsoft.com/office/drawing/2014/main" id="{088D2CA4-DC1E-64BE-4171-721F6F060983}"/>
              </a:ext>
            </a:extLst>
          </p:cNvPr>
          <p:cNvSpPr>
            <a:spLocks noChangeArrowheads="1"/>
          </p:cNvSpPr>
          <p:nvPr/>
        </p:nvSpPr>
        <p:spPr bwMode="auto">
          <a:xfrm>
            <a:off x="1" y="2120278"/>
            <a:ext cx="2380994" cy="29084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algn="r" eaLnBrk="1" hangingPunct="1">
              <a:spcAft>
                <a:spcPct val="0"/>
              </a:spcAft>
              <a:defRPr/>
            </a:pP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陸上輸送（トラック輸送）</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r" defTabSz="914400" rtl="0" eaLnBrk="1" fontAlgn="auto" latinLnBrk="0" hangingPunct="1">
              <a:lnSpc>
                <a:spcPct val="100000"/>
              </a:lnSpc>
              <a:spcBef>
                <a:spcPts val="0"/>
              </a:spcBef>
              <a:spcAft>
                <a:spcPct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r" defTabSz="914400" rtl="0" eaLnBrk="1" fontAlgn="auto" latinLnBrk="0" hangingPunct="1">
              <a:lnSpc>
                <a:spcPct val="100000"/>
              </a:lnSpc>
              <a:spcBef>
                <a:spcPts val="0"/>
              </a:spcBef>
              <a:spcAft>
                <a:spcPct val="0"/>
              </a:spcAft>
              <a:buClrTx/>
              <a:buSzTx/>
              <a:buFontTx/>
              <a:buNone/>
              <a:tabLst/>
              <a:defRPr/>
            </a:pPr>
            <a:endPar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r" defTabSz="914400" rtl="0" eaLnBrk="1" fontAlgn="auto" latinLnBrk="0" hangingPunct="1">
              <a:lnSpc>
                <a:spcPct val="100000"/>
              </a:lnSpc>
              <a:spcBef>
                <a:spcPts val="0"/>
              </a:spcBef>
              <a:spcAft>
                <a:spcPct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r" defTabSz="914400" rtl="0" eaLnBrk="1" fontAlgn="auto" latinLnBrk="0" hangingPunct="1">
              <a:lnSpc>
                <a:spcPct val="100000"/>
              </a:lnSpc>
              <a:spcBef>
                <a:spcPts val="0"/>
              </a:spcBef>
              <a:spcAft>
                <a:spcPct val="0"/>
              </a:spcAft>
              <a:buClrTx/>
              <a:buSzTx/>
              <a:buFontTx/>
              <a:buNone/>
              <a:tabLst/>
              <a:defRPr/>
            </a:pPr>
            <a:endPar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r" defTabSz="914400" rtl="0" eaLnBrk="1" fontAlgn="auto" latinLnBrk="0" hangingPunct="1">
              <a:lnSpc>
                <a:spcPct val="100000"/>
              </a:lnSpc>
              <a:spcBef>
                <a:spcPts val="0"/>
              </a:spcBef>
              <a:spcAft>
                <a:spcPct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r" defTabSz="914400" rtl="0" eaLnBrk="1" fontAlgn="auto" latinLnBrk="0" hangingPunct="1">
              <a:lnSpc>
                <a:spcPct val="100000"/>
              </a:lnSpc>
              <a:spcBef>
                <a:spcPts val="0"/>
              </a:spcBef>
              <a:spcAft>
                <a:spcPct val="0"/>
              </a:spcAft>
              <a:buClrTx/>
              <a:buSzTx/>
              <a:buFontTx/>
              <a:buNone/>
              <a:tabLst/>
              <a:defRPr/>
            </a:pPr>
            <a:endPar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r" defTabSz="914400" rtl="0" eaLnBrk="1" fontAlgn="auto" latinLnBrk="0" hangingPunct="1">
              <a:lnSpc>
                <a:spcPct val="100000"/>
              </a:lnSpc>
              <a:spcBef>
                <a:spcPts val="0"/>
              </a:spcBef>
              <a:spcAft>
                <a:spcPct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r" defTabSz="914400" rtl="0" eaLnBrk="1" fontAlgn="auto" latinLnBrk="0" hangingPunct="1">
              <a:lnSpc>
                <a:spcPct val="100000"/>
              </a:lnSpc>
              <a:spcBef>
                <a:spcPts val="0"/>
              </a:spcBef>
              <a:spcAft>
                <a:spcPct val="0"/>
              </a:spcAft>
              <a:buClrTx/>
              <a:buSzTx/>
              <a:buFontTx/>
              <a:buNone/>
              <a:tabLst/>
              <a:defRPr/>
            </a:pPr>
            <a:endPar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r" defTabSz="914400" rtl="0" eaLnBrk="1" fontAlgn="auto" latinLnBrk="0" hangingPunct="1">
              <a:lnSpc>
                <a:spcPct val="100000"/>
              </a:lnSpc>
              <a:spcBef>
                <a:spcPts val="0"/>
              </a:spcBef>
              <a:spcAft>
                <a:spcPct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r" defTabSz="914400" rtl="0" eaLnBrk="1" fontAlgn="auto" latinLnBrk="0" hangingPunct="1">
              <a:lnSpc>
                <a:spcPct val="100000"/>
              </a:lnSpc>
              <a:spcBef>
                <a:spcPts val="0"/>
              </a:spcBef>
              <a:spcAft>
                <a:spcPct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通信サービス</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正方形/長方形 15">
            <a:extLst>
              <a:ext uri="{FF2B5EF4-FFF2-40B4-BE49-F238E27FC236}">
                <a16:creationId xmlns:a16="http://schemas.microsoft.com/office/drawing/2014/main" id="{D6FE3431-81D5-31B8-1686-12AF2C836956}"/>
              </a:ext>
            </a:extLst>
          </p:cNvPr>
          <p:cNvSpPr>
            <a:spLocks noChangeArrowheads="1"/>
          </p:cNvSpPr>
          <p:nvPr/>
        </p:nvSpPr>
        <p:spPr bwMode="auto">
          <a:xfrm>
            <a:off x="2225262" y="2120278"/>
            <a:ext cx="7970709" cy="4401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AB Transport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AYVENS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Beijing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Huaxin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Supply Chain Management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Chilexpress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Cityzone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Express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Sdn.Bhd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Culina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Early Bird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ECS Corporate NV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Frode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Laursen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Gebrüder</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Weiss GmbH</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General Logistics Systems B.V.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H.Essers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BV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HEPPNER</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Hertz</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IPEC PTY LTD (TEAM GLOBAL EXPRESS)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Keolis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LA PAU S.C.C.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Malcolm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Menzies Distribution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Movida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MyMobility</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North Media 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SIXT SE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Spedition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Bork GmbH &amp; Co. KG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Stagecoach Group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TIER Mobility SE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Trancasa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Transportes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J. Amaral,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TRANSPORTES LOGISTICOS ESPECIALIZADOS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Zenith Automotive Holdings Ltd</a:t>
            </a:r>
          </a:p>
          <a:p>
            <a:pPr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A1 Telekom Austria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America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Movil</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S.A.B. de C.V.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Arqiva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Axiata Group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Berhad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Bharti Airtel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BT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CelcomDigi</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Berhad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Chunghwa Telecom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CK Hutchison Group Telecom Holdings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Cogeco</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eGroup</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Holding GmbH</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Eurofiber</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Holding BV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Far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EasTone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Telecommunications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Gamma Communications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Indus Towers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Koninklijke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KPN NV (Royal KPN)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Millicom International Cellular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NBN Co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Netel</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Holding AB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publ</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NOS, SPGS,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Open Fiber S.p.A.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ORANGE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Radiate Holdco, LLC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Retelit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Rogers Communications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SES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Sinch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Sterlite Technologies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SWIFT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Telenor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Telkom SA SOC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Telstra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TELUS Corporation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The Contact Company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Tre (Hi3G Access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True Corporation Public Company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VodafoneZiggo</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ZAYO GROUP LLC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Zelenza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Sistemas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de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Información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S.A.</a:t>
            </a:r>
          </a:p>
          <a:p>
            <a:pPr eaLnBrk="1" hangingPunct="1">
              <a:defRPr/>
            </a:pPr>
            <a:endParaRPr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テキスト ボックス 16">
            <a:extLst>
              <a:ext uri="{FF2B5EF4-FFF2-40B4-BE49-F238E27FC236}">
                <a16:creationId xmlns:a16="http://schemas.microsoft.com/office/drawing/2014/main" id="{B35F1F88-692A-01CA-61FB-BE21420BC3F4}"/>
              </a:ext>
            </a:extLst>
          </p:cNvPr>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9" name="テキスト ボックス 18">
            <a:extLst>
              <a:ext uri="{FF2B5EF4-FFF2-40B4-BE49-F238E27FC236}">
                <a16:creationId xmlns:a16="http://schemas.microsoft.com/office/drawing/2014/main" id="{574370D9-BB95-2193-9472-213F8A685A6D}"/>
              </a:ext>
            </a:extLst>
          </p:cNvPr>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780932560"/>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 Net-Zero</a:t>
            </a:r>
            <a:r>
              <a:rPr lang="ja-JP" altLang="en-US" dirty="0"/>
              <a:t>コミット中の海外企業 </a:t>
            </a:r>
            <a:r>
              <a:rPr lang="en-US" altLang="ja-JP" dirty="0"/>
              <a:t>23/26</a:t>
            </a:r>
            <a:endParaRPr kumimoji="1" lang="ja-JP" altLang="en-US" dirty="0"/>
          </a:p>
        </p:txBody>
      </p:sp>
      <p:sp>
        <p:nvSpPr>
          <p:cNvPr id="3" name="コンテンツ プレースホルダー 2"/>
          <p:cNvSpPr>
            <a:spLocks noGrp="1"/>
          </p:cNvSpPr>
          <p:nvPr>
            <p:ph sz="quarter" idx="12"/>
          </p:nvPr>
        </p:nvSpPr>
        <p:spPr>
          <a:xfrm>
            <a:off x="161925" y="1110920"/>
            <a:ext cx="10367963" cy="634941"/>
          </a:xfrm>
        </p:spPr>
        <p:txBody>
          <a:bodyPr/>
          <a:lstStyle/>
          <a:p>
            <a:r>
              <a:rPr lang="ja-JP" altLang="en-US" dirty="0"/>
              <a:t>世界的には建設業、専門サービス、金融・保険業が多い</a:t>
            </a:r>
            <a:endParaRPr lang="en-US" altLang="ja-JP" dirty="0"/>
          </a:p>
        </p:txBody>
      </p:sp>
      <p:sp>
        <p:nvSpPr>
          <p:cNvPr id="14" name="正方形/長方形 13"/>
          <p:cNvSpPr/>
          <p:nvPr/>
        </p:nvSpPr>
        <p:spPr>
          <a:xfrm>
            <a:off x="478568" y="1776650"/>
            <a:ext cx="9710030"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年以内の</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SBT Net-Zero</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認定取得をコミットしている海外企業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2,048</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23/26</a:t>
            </a:r>
          </a:p>
        </p:txBody>
      </p:sp>
      <p:sp>
        <p:nvSpPr>
          <p:cNvPr id="15" name="正方形/長方形 14"/>
          <p:cNvSpPr>
            <a:spLocks noChangeArrowheads="1"/>
          </p:cNvSpPr>
          <p:nvPr/>
        </p:nvSpPr>
        <p:spPr bwMode="auto">
          <a:xfrm>
            <a:off x="1" y="2120278"/>
            <a:ext cx="2380994" cy="42934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algn="r" eaLnBrk="1" hangingPunct="1">
              <a:spcAft>
                <a:spcPct val="0"/>
              </a:spcAft>
              <a:defRPr/>
            </a:pPr>
            <a:r>
              <a:rPr lang="ja-JP" altLang="en-US" sz="9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林産品（林業・木材・紙パルプ・ゴム）</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50000"/>
              </a:lnSpc>
              <a:spcAft>
                <a:spcPct val="0"/>
              </a:spcAft>
              <a:defRPr/>
            </a:pPr>
            <a:r>
              <a:rPr lang="ja-JP" altLang="en-US" sz="9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その他鉱業（希土類鉱物・貴金属・宝石）</a:t>
            </a:r>
            <a:r>
              <a:rPr lang="ja-JP" altLang="en-US" sz="10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0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50000"/>
              </a:lnSpc>
              <a:spcAft>
                <a:spcPct val="0"/>
              </a:spcAft>
              <a:defRPr/>
            </a:pPr>
            <a:endParaRPr lang="en-US" altLang="ja-JP" sz="8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eaLnBrk="1" hangingPunct="1">
              <a:spcAft>
                <a:spcPct val="0"/>
              </a:spcAft>
              <a:defRPr/>
            </a:pPr>
            <a:r>
              <a:rPr lang="ja-JP" altLang="en-US" sz="105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ホテル・レストラン・レジャー・観光業：</a:t>
            </a:r>
            <a:endParaRPr lang="en-US" altLang="ja-JP" sz="105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r>
              <a:rPr lang="ja-JP" altLang="en-US" sz="105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正方形/長方形 15"/>
          <p:cNvSpPr>
            <a:spLocks noChangeArrowheads="1"/>
          </p:cNvSpPr>
          <p:nvPr/>
        </p:nvSpPr>
        <p:spPr bwMode="auto">
          <a:xfrm>
            <a:off x="2225263" y="2120278"/>
            <a:ext cx="7996332" cy="5262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eaLnBrk="1" hangingPunct="1">
              <a:defRPr/>
            </a:pP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Ahlstrom-</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Munksjö</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Oyj</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Arauco</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Billerud</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AB</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BURGO GROUP</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Canfor</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Chung Hwa Pulp Corporation</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Coillte CGA</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delfortgroup</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AG</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DS Smith</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Fábrica</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de </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Papel</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e </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Papelão</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Nossa</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Senhora da Penha S/A</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Feldmuehle</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GmbH</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FOREIGN TRADE WUXI PRINTING CO .,LTD.</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HAMELIN GROUP</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Heinzel</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Holding GmbH</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Holmen AB</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Klabin</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S.A.</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Klingele</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Paper and Packaging SE &amp; Co. KG</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MASISA</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Mayer-network</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Mayr-</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Melnhof</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Karton</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AG</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MERINO INDUSTRIES LTD.</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Miquel y Costas &amp; Miquel, S.A</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Panther Packaging GmbH &amp; Co. KG</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PNZ-</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Produkte</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GmbH</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SAICA GROUP</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Schweitzer-Mauduit International</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Shanghai Young Sun Printing Co., Ltd.</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Södra</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Skogsägarna</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ekonomisk</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förening</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SURTECO Group SE</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Sveaskog</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AB</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UPM-</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Kymmene</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Corporation</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VPK Group</a:t>
            </a:r>
          </a:p>
          <a:p>
            <a:pPr lvl="0" eaLnBrk="1" hangingPunct="1">
              <a:defRPr/>
            </a:pP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Capital Limited</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De Beers Group</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Gold Fields</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Harmony Gold Mining Company Limited</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Impala Platinum Holdings Limited</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Salzgitter AG</a:t>
            </a:r>
          </a:p>
          <a:p>
            <a:pPr lvl="0" eaLnBrk="1" hangingPunct="1">
              <a:defRPr/>
            </a:pP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Accor S.A.</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AccorInvest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Group S.A.</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Audley Travel</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Azzurri Central Limited</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B&amp;B HOTELS</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Bellagroup</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A/S</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BKUK Group Ltd</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Booking Holdings Inc.</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Capella Hotel Group Pte. Ltd.</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Compass Group Nederland Holding B.V</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Compass Group UK&amp;I</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Comwell</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Hotels a-s</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David Lloyd Leisure Ltd</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DO &amp; CO AG</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Flight Centre Travel Group</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Genossenschaft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ZFV-</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Unternehmungen</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Holland Casino</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Hollywood Bowl Group Plc</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Hurtigruten Expeditions</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Hurtigruten Group</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Iberostar Hotels and Resorts</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Indian Hotels Company Limited</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Intrepid Travel</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KFC UK &amp; Ireland</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Kindred Group plc</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Mandai</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Wildlife Group</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Marriott International</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Minor International Public Company Limited</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NH Hotel Group</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Omni Facilities Management</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PPHE Hotel Group</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Reed &amp; Mackay Travel</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Restaurant Brands International Inc.</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solidFill>
                  <a:prstClr val="black"/>
                </a:solidFill>
                <a:latin typeface="Meiryo UI" panose="020B0604030504040204" pitchFamily="50" charset="-128"/>
                <a:ea typeface="Meiryo UI" panose="020B0604030504040204" pitchFamily="50" charset="-128"/>
                <a:cs typeface="Meiryo UI" panose="020B0604030504040204" pitchFamily="50" charset="-128"/>
              </a:rPr>
              <a:t>Staycity</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SV Group AG</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Synergy Global Housing</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Taos Ski Valley Inc.</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The Cheesecake Factory</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Trip.com Group Limited</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WORLD2MEET</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WSH International Investments Limited</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Yum China Holdings, Inc.</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Yum! Brands, Inc.</a:t>
            </a:r>
          </a:p>
          <a:p>
            <a:pPr lvl="0" eaLnBrk="1" hangingPunct="1">
              <a:defRPr/>
            </a:pPr>
            <a:endPar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テキスト ボックス 16"/>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9" name="テキスト ボックス 18"/>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151840456"/>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 Net-Zero</a:t>
            </a:r>
            <a:r>
              <a:rPr lang="ja-JP" altLang="en-US" dirty="0"/>
              <a:t>コミット中の海外企業 </a:t>
            </a:r>
            <a:r>
              <a:rPr lang="en-US" altLang="ja-JP" dirty="0"/>
              <a:t>24/26</a:t>
            </a:r>
            <a:endParaRPr kumimoji="1" lang="ja-JP" altLang="en-US" dirty="0"/>
          </a:p>
        </p:txBody>
      </p:sp>
      <p:sp>
        <p:nvSpPr>
          <p:cNvPr id="3" name="コンテンツ プレースホルダー 2"/>
          <p:cNvSpPr>
            <a:spLocks noGrp="1"/>
          </p:cNvSpPr>
          <p:nvPr>
            <p:ph sz="quarter" idx="12"/>
          </p:nvPr>
        </p:nvSpPr>
        <p:spPr>
          <a:xfrm>
            <a:off x="161925" y="1110920"/>
            <a:ext cx="10367963" cy="634941"/>
          </a:xfrm>
        </p:spPr>
        <p:txBody>
          <a:bodyPr/>
          <a:lstStyle/>
          <a:p>
            <a:r>
              <a:rPr lang="ja-JP" altLang="en-US" dirty="0"/>
              <a:t>世界的には建設業、専門サービス、金融・保険業が多い</a:t>
            </a:r>
            <a:endParaRPr lang="en-US" altLang="ja-JP" dirty="0"/>
          </a:p>
        </p:txBody>
      </p:sp>
      <p:sp>
        <p:nvSpPr>
          <p:cNvPr id="14" name="正方形/長方形 13"/>
          <p:cNvSpPr/>
          <p:nvPr/>
        </p:nvSpPr>
        <p:spPr>
          <a:xfrm>
            <a:off x="478568" y="1776650"/>
            <a:ext cx="9717404"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年以内の</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SBT Net-Zero</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認定取得をコミットしている海外企業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2,048</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24/26</a:t>
            </a:r>
          </a:p>
        </p:txBody>
      </p:sp>
      <p:sp>
        <p:nvSpPr>
          <p:cNvPr id="15" name="正方形/長方形 14"/>
          <p:cNvSpPr>
            <a:spLocks noChangeArrowheads="1"/>
          </p:cNvSpPr>
          <p:nvPr/>
        </p:nvSpPr>
        <p:spPr bwMode="auto">
          <a:xfrm>
            <a:off x="1" y="2120278"/>
            <a:ext cx="2380994" cy="3970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defTabSz="981700" eaLnBrk="1" hangingPunct="1">
              <a:spcAft>
                <a:spcPct val="0"/>
              </a:spcAft>
              <a:defRPr/>
            </a:pP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海運業</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defTabSz="981700" eaLnBrk="1" hangingPunct="1">
              <a:spcAft>
                <a:spcPct val="0"/>
              </a:spcAft>
              <a:defRPr/>
            </a:pP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生地・アパレル・靴・高級品（</a:t>
            </a:r>
            <a:r>
              <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1/2</a:t>
            </a: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defTabSz="981700"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defTabSz="981700"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defTabSz="981700"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defTabSz="981700"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defTabSz="981700"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defTabSz="981700"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defTabSz="981700"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defTabSz="981700"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defTabSz="981700"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defTabSz="981700"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defTabSz="981700"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defTabSz="981700"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defTabSz="981700"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defTabSz="981700"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正方形/長方形 15"/>
          <p:cNvSpPr>
            <a:spLocks noChangeArrowheads="1"/>
          </p:cNvSpPr>
          <p:nvPr/>
        </p:nvSpPr>
        <p:spPr bwMode="auto">
          <a:xfrm>
            <a:off x="2225263" y="2120278"/>
            <a:ext cx="8193060" cy="5262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Adani Ports and Special Economic Zone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Bibby Marine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Crowley Maritime Corporation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ESL Shipping Oy</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Evergreen Marine Corp.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Fountaine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Pajot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Nordic Ferry Infrastructure 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Samskip</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Holding B.V.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Stolt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Tankers B.V</a:t>
            </a:r>
          </a:p>
          <a:p>
            <a:pPr lvl="0"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Alliance One Apparel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Alsico</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Amer Sports Corporation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American Eagle Outfitters,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Apparel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Arc'teryx</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Equipment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Arezzo &amp; Co</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Artwell</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Holdings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Arvind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Asia Pacific Rayon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Asian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fabricx</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Private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Atlas Export Enterprises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AYYILDIZ DOKUMA KUMAS PAZ. SAN VE TIC. 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BekaertDeslee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Brilliant Earth, LLC.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Canada Goose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Capri Holdings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CARTIER</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CHANEL</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Changzhou New Wide Knitting &amp; Dyeing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chutex</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international CO.,LTD.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Coats Group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Crystal International Group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D'decor</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Home Fabrics Pvt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DAE YOUNG TEXTILE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dbramante1928</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Devgiri</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Dimexon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(Hong Kong)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Din Sen Viet Nam Enterprise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Domino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Tekstil</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Ürünleri</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San.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ve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Dış</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Tic. A.Ş.</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Dongjin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Textile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Dr. BABOR GmbH &amp; Co. KG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Elevate Textiles,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Evervan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International Cambodia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EVERVAN INTERNATIONAL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Evervan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International Vietnam ,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FAZE THREE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FLOURISH THRIVE DEVELOPMENTS LIMITED TAIWAN BRANCH</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Fossil Group,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Fulgentsun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Footwear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GANT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Gelal</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Socks Company- Cankiri Facility</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Gymshark</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Hermès International</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Hop Lun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Huge-Bamboo Enterprise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Kappahl</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Kering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KH EXPORTS INDIA PRIVATE LIMITED - LEATHER GOODS DIVISION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Kordsa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Teknik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Tekstil</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A.Ş</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Kvadrat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Landmark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Lojas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Renner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LONG WAY ENTERPRISE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LOYALTEXTILE MILLS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Luhta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Sportswear Company</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LVMH</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Mammut Sports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MCM</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Men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Chuen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Fibre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Industry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Mulberry Group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Nice Group Holding Corp.,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NIRU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Oriental Industries (Suzhou)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PAIHO SHIH HOLDINGS CORPORATION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Pandora 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PDS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Peak Performance Production AB</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Pentland Brands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PILOT KNIT SPORT WEAR (CAMBODIA)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p>
        </p:txBody>
      </p:sp>
      <p:sp>
        <p:nvSpPr>
          <p:cNvPr id="17" name="テキスト ボックス 16"/>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9" name="テキスト ボックス 18"/>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2181490972"/>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 Net-Zero</a:t>
            </a:r>
            <a:r>
              <a:rPr lang="ja-JP" altLang="en-US" dirty="0"/>
              <a:t>コミット中の海外企業 </a:t>
            </a:r>
            <a:r>
              <a:rPr lang="en-US" altLang="ja-JP" dirty="0"/>
              <a:t>25/26</a:t>
            </a:r>
            <a:endParaRPr kumimoji="1" lang="ja-JP" altLang="en-US" dirty="0"/>
          </a:p>
        </p:txBody>
      </p:sp>
      <p:sp>
        <p:nvSpPr>
          <p:cNvPr id="3" name="コンテンツ プレースホルダー 2"/>
          <p:cNvSpPr>
            <a:spLocks noGrp="1"/>
          </p:cNvSpPr>
          <p:nvPr>
            <p:ph sz="quarter" idx="12"/>
          </p:nvPr>
        </p:nvSpPr>
        <p:spPr>
          <a:xfrm>
            <a:off x="161925" y="1110920"/>
            <a:ext cx="10367963" cy="634941"/>
          </a:xfrm>
        </p:spPr>
        <p:txBody>
          <a:bodyPr/>
          <a:lstStyle/>
          <a:p>
            <a:r>
              <a:rPr lang="ja-JP" altLang="en-US" dirty="0"/>
              <a:t>世界的には建設業、専門サービス、金融・保険業が多い</a:t>
            </a:r>
            <a:endParaRPr lang="en-US" altLang="ja-JP" dirty="0"/>
          </a:p>
        </p:txBody>
      </p:sp>
      <p:sp>
        <p:nvSpPr>
          <p:cNvPr id="14" name="正方形/長方形 13"/>
          <p:cNvSpPr/>
          <p:nvPr/>
        </p:nvSpPr>
        <p:spPr>
          <a:xfrm>
            <a:off x="478568" y="1776650"/>
            <a:ext cx="9717404"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年以内の</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SBT Net-Zero</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認定取得をコミットしている海外企業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2,048</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25/26</a:t>
            </a:r>
          </a:p>
        </p:txBody>
      </p:sp>
      <p:sp>
        <p:nvSpPr>
          <p:cNvPr id="15" name="正方形/長方形 14"/>
          <p:cNvSpPr>
            <a:spLocks noChangeArrowheads="1"/>
          </p:cNvSpPr>
          <p:nvPr/>
        </p:nvSpPr>
        <p:spPr bwMode="auto">
          <a:xfrm>
            <a:off x="1" y="2120278"/>
            <a:ext cx="2380994" cy="50475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algn="r" defTabSz="981700" eaLnBrk="1" hangingPunct="1">
              <a:spcAft>
                <a:spcPct val="0"/>
              </a:spcAft>
              <a:defRPr/>
            </a:pP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生地・アパレル・靴・高級品（</a:t>
            </a:r>
            <a:r>
              <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2/2</a:t>
            </a: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defTabSz="981700"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defTabSz="981700"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defTabSz="981700"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defTabSz="981700"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defTabSz="981700"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defTabSz="981700"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defTabSz="981700"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defTabSz="981700"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defTabSz="981700"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defTabSz="981700"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defTabSz="981700"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defTabSz="981700"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defTabSz="981700"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defTabSz="981700"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defTabSz="981700"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defTabSz="981700"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defTabSz="981700"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defTabSz="981700"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海運業（港湾サービス）</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lvl="0" algn="r" defTabSz="981700"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defTabSz="981700"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defTabSz="981700"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正方形/長方形 15"/>
          <p:cNvSpPr>
            <a:spLocks noChangeArrowheads="1"/>
          </p:cNvSpPr>
          <p:nvPr/>
        </p:nvSpPr>
        <p:spPr bwMode="auto">
          <a:xfrm>
            <a:off x="2225263" y="2120278"/>
            <a:ext cx="7794226" cy="46166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Prada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PrimeAsia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Leather</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Promax Textile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PT KAHATEX</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PT Pan Brothers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Tbk</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PT PRIMA SEJATI SEJAHTERA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PT. Apparel One Indonesia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PT. EVER SHINE TEX,TBK</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Handal</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Sukses</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Karya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PT. Parkland World Indonesia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PT. TAH SUNG HUNG</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PUNGKOOK SAI GON TWO COPORATION - PUNGKOOK SAIGON III FACTORY</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PVH Corp.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Radiaant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Expovision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Pvt.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RADNIK EXPORTS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Raj Overseas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Ralph Lauren Corporation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Regina Miracle International ( Group )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RELAXSHOE SRL</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rosy blue NV</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s.Oliver</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Sae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 Trading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Saitex</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International Dong Nai</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Scottish Leather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Shanghai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Sunwin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Industry Group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Sharadha Terry products private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Shinwon</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Corporation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SHREE RAMKRISHNA EXPORTS PVT.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SHYANG SHIN BAO INDUSTRIAL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Spectre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SRG Apparels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SRI SPK INTERNATIONAL</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Star Asia Trading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Pte.Ltd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Stonemen Crafts India Pvt.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TAIWAN PAIHO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TAL Apparel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Tapestry,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TCE Jeans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TCE Vina Denim Joint Stock Company</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Thong Thai Textile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Tintex</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Textiles, S.A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Tom Tailor GmbH</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Trax Apparel (Cambodia)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TRIDENT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TUNG MUNG INTERNATIONAL PTE.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Under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Armour</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Usha Yarns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Valdese Weavers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Vamani</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Overseas Private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VAUDE Sport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VD Global Pvt.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VF Corporation</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Viet Nam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Samho</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Company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Welspun India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White Stuff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Y.R.C.Textile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Zamira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Fashion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Zhongshan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Huali</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Industrial Group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Zimmermann</a:t>
            </a:r>
          </a:p>
          <a:p>
            <a:pPr lvl="0"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DP World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LBC Tank Terminals Group</a:t>
            </a:r>
          </a:p>
          <a:p>
            <a:pPr lvl="0" eaLnBrk="1" hangingPunct="1">
              <a:defRPr/>
            </a:pPr>
            <a:endParaRPr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テキスト ボックス 16"/>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9" name="テキスト ボックス 18"/>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4233543467"/>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 Net-Zero</a:t>
            </a:r>
            <a:r>
              <a:rPr lang="ja-JP" altLang="en-US" dirty="0"/>
              <a:t>コミット中の海外企業 </a:t>
            </a:r>
            <a:r>
              <a:rPr lang="en-US" altLang="ja-JP" dirty="0"/>
              <a:t>26/26</a:t>
            </a:r>
            <a:endParaRPr kumimoji="1" lang="ja-JP" altLang="en-US" dirty="0"/>
          </a:p>
        </p:txBody>
      </p:sp>
      <p:sp>
        <p:nvSpPr>
          <p:cNvPr id="3" name="コンテンツ プレースホルダー 2"/>
          <p:cNvSpPr>
            <a:spLocks noGrp="1"/>
          </p:cNvSpPr>
          <p:nvPr>
            <p:ph sz="quarter" idx="12"/>
          </p:nvPr>
        </p:nvSpPr>
        <p:spPr>
          <a:xfrm>
            <a:off x="161925" y="1110920"/>
            <a:ext cx="10367963" cy="634941"/>
          </a:xfrm>
        </p:spPr>
        <p:txBody>
          <a:bodyPr/>
          <a:lstStyle/>
          <a:p>
            <a:r>
              <a:rPr lang="ja-JP" altLang="en-US" dirty="0"/>
              <a:t>世界的には建設業、専門サービス、金融・保険業が多い</a:t>
            </a:r>
            <a:endParaRPr lang="en-US" altLang="ja-JP" dirty="0"/>
          </a:p>
        </p:txBody>
      </p:sp>
      <p:sp>
        <p:nvSpPr>
          <p:cNvPr id="14" name="正方形/長方形 13"/>
          <p:cNvSpPr/>
          <p:nvPr/>
        </p:nvSpPr>
        <p:spPr>
          <a:xfrm>
            <a:off x="478568" y="1776650"/>
            <a:ext cx="9717404"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年以内の</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SBT Net-Zero</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認定取得をコミットしている海外企業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2,048</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26/26</a:t>
            </a:r>
            <a:endParaRPr lang="ja-JP" altLang="en-US" sz="2000" b="1" dirty="0"/>
          </a:p>
        </p:txBody>
      </p:sp>
      <p:sp>
        <p:nvSpPr>
          <p:cNvPr id="15" name="正方形/長方形 14"/>
          <p:cNvSpPr>
            <a:spLocks noChangeArrowheads="1"/>
          </p:cNvSpPr>
          <p:nvPr/>
        </p:nvSpPr>
        <p:spPr bwMode="auto">
          <a:xfrm>
            <a:off x="0" y="2130006"/>
            <a:ext cx="2371567" cy="2246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algn="r" eaLnBrk="1" hangingPunct="1">
              <a:defRPr/>
            </a:pPr>
            <a:r>
              <a:rPr lang="ja-JP" altLang="en-US" sz="8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専門金融サービス・消費者金融・保険証券会社</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8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8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ja-JP" altLang="en-US" sz="8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r>
              <a:rPr lang="ja-JP" altLang="en-US" sz="12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鉱業（石炭）</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p>
          <a:p>
            <a:pPr lvl="0" algn="r" eaLnBrk="1" hangingPunct="1">
              <a:defRPr/>
            </a:pPr>
            <a:endParaRPr lang="ja-JP" altLang="en-US" sz="8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8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テキスト ボックス 16"/>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9" name="テキスト ボックス 18"/>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9" name="正方形/長方形 8"/>
          <p:cNvSpPr>
            <a:spLocks noChangeArrowheads="1"/>
          </p:cNvSpPr>
          <p:nvPr/>
        </p:nvSpPr>
        <p:spPr bwMode="auto">
          <a:xfrm>
            <a:off x="2225263" y="2120278"/>
            <a:ext cx="7794226" cy="2677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ALD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Block, Inc.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Bursa Malaysia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Berhad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Charles Taylor</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Computershare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Deutsche Börse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DigitalBridge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DKV SEGUROS Y REASEGUROS S.A.E.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Equiniti Group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FNZ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Harith General Partners</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Hastings Group Holdings (HGH)</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Innovation Group Holdings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Just Group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Lionbridge Financing Leasing (China) Co., Ltd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Lockton Companies LLP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Lockton Re LLP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London Metal Exchange</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Markerstudy</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Mitsubishi HC Capital UK PLC</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Platcorp</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Holdings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SquareTrade</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Europe Limited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Summa Equity</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The Stock Exchange of Thailand</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WHEB Asset Management LLP</a:t>
            </a:r>
          </a:p>
          <a:p>
            <a:pPr eaLnBrk="1" hangingPunct="1">
              <a:defRPr/>
            </a:pPr>
            <a:r>
              <a:rPr lang="en-US" altLang="ja-JP" sz="1400" dirty="0">
                <a:latin typeface="Meiryo UI" panose="020B0604030504040204" pitchFamily="50" charset="-128"/>
                <a:ea typeface="Meiryo UI" panose="020B0604030504040204" pitchFamily="50" charset="-128"/>
                <a:cs typeface="Meiryo UI" panose="020B0604030504040204" pitchFamily="50" charset="-128"/>
              </a:rPr>
              <a:t>Tangshan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Dongya</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 Heavy-Industry Equipment </a:t>
            </a:r>
            <a:r>
              <a:rPr lang="en-US" altLang="ja-JP" sz="14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a:t>
            </a:r>
          </a:p>
          <a:p>
            <a:pPr eaLnBrk="1" hangingPunct="1">
              <a:defRPr/>
            </a:pP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ja-JP" altLang="en-US" sz="1400"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1564908224"/>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a:t>参考資料</a:t>
            </a:r>
          </a:p>
        </p:txBody>
      </p:sp>
      <p:sp>
        <p:nvSpPr>
          <p:cNvPr id="5" name="コンテンツ プレースホルダー 2"/>
          <p:cNvSpPr txBox="1">
            <a:spLocks/>
          </p:cNvSpPr>
          <p:nvPr/>
        </p:nvSpPr>
        <p:spPr>
          <a:xfrm>
            <a:off x="671805" y="1816532"/>
            <a:ext cx="9282236" cy="4525963"/>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fontAlgn="auto">
              <a:spcAft>
                <a:spcPts val="0"/>
              </a:spcAft>
            </a:pPr>
            <a:r>
              <a:rPr lang="ja-JP" altLang="en-US" dirty="0">
                <a:latin typeface="Meiryo UI" panose="020B0604030504040204" pitchFamily="50" charset="-128"/>
                <a:ea typeface="Meiryo UI" panose="020B0604030504040204" pitchFamily="50" charset="-128"/>
              </a:rPr>
              <a:t>環境省「グリーン・バリューチェーンプラットフォーム」</a:t>
            </a:r>
            <a:endParaRPr lang="en-US" altLang="ja-JP" dirty="0">
              <a:latin typeface="Meiryo UI" panose="020B0604030504040204" pitchFamily="50" charset="-128"/>
              <a:ea typeface="Meiryo UI" panose="020B0604030504040204" pitchFamily="50" charset="-128"/>
            </a:endParaRPr>
          </a:p>
          <a:p>
            <a:pPr lvl="1" fontAlgn="auto">
              <a:spcAft>
                <a:spcPts val="0"/>
              </a:spcAft>
            </a:pPr>
            <a:r>
              <a:rPr lang="en-US" altLang="ja-JP">
                <a:latin typeface="Meiryo UI" panose="020B0604030504040204" pitchFamily="50" charset="-128"/>
                <a:ea typeface="Meiryo UI" panose="020B0604030504040204" pitchFamily="50" charset="-128"/>
              </a:rPr>
              <a:t>https://www</a:t>
            </a:r>
            <a:r>
              <a:rPr lang="en-US" altLang="ja-JP" dirty="0">
                <a:latin typeface="Meiryo UI" panose="020B0604030504040204" pitchFamily="50" charset="-128"/>
                <a:ea typeface="Meiryo UI" panose="020B0604030504040204" pitchFamily="50" charset="-128"/>
              </a:rPr>
              <a:t>.env.go</a:t>
            </a:r>
            <a:r>
              <a:rPr lang="en-US" altLang="ja-JP">
                <a:latin typeface="Meiryo UI" panose="020B0604030504040204" pitchFamily="50" charset="-128"/>
                <a:ea typeface="Meiryo UI" panose="020B0604030504040204" pitchFamily="50" charset="-128"/>
              </a:rPr>
              <a:t>.jp/earth/ondanka/supply</a:t>
            </a:r>
            <a:r>
              <a:rPr lang="en-US" altLang="ja-JP" err="1">
                <a:latin typeface="Meiryo UI" panose="020B0604030504040204" pitchFamily="50" charset="-128"/>
                <a:ea typeface="Meiryo UI" panose="020B0604030504040204" pitchFamily="50" charset="-128"/>
              </a:rPr>
              <a:t>_</a:t>
            </a:r>
            <a:r>
              <a:rPr lang="en-US" altLang="ja-JP">
                <a:latin typeface="Meiryo UI" panose="020B0604030504040204" pitchFamily="50" charset="-128"/>
                <a:ea typeface="Meiryo UI" panose="020B0604030504040204" pitchFamily="50" charset="-128"/>
              </a:rPr>
              <a:t>chain/gvc/</a:t>
            </a:r>
            <a:endParaRPr lang="en-US" altLang="ja-JP" dirty="0">
              <a:latin typeface="Meiryo UI" panose="020B0604030504040204" pitchFamily="50" charset="-128"/>
              <a:ea typeface="Meiryo UI" panose="020B0604030504040204" pitchFamily="50" charset="-128"/>
            </a:endParaRPr>
          </a:p>
          <a:p>
            <a:pPr fontAlgn="auto">
              <a:spcAft>
                <a:spcPts val="0"/>
              </a:spcAft>
            </a:pPr>
            <a:r>
              <a:rPr lang="en-US" altLang="ja-JP" dirty="0">
                <a:latin typeface="Meiryo UI" panose="020B0604030504040204" pitchFamily="50" charset="-128"/>
                <a:ea typeface="Meiryo UI" panose="020B0604030504040204" pitchFamily="50" charset="-128"/>
              </a:rPr>
              <a:t>Science Based Targets</a:t>
            </a:r>
            <a:r>
              <a:rPr lang="ja-JP" altLang="en-US" dirty="0">
                <a:latin typeface="Meiryo UI" panose="020B0604030504040204" pitchFamily="50" charset="-128"/>
                <a:ea typeface="Meiryo UI" panose="020B0604030504040204" pitchFamily="50" charset="-128"/>
              </a:rPr>
              <a:t>ホームページ</a:t>
            </a:r>
            <a:endParaRPr lang="en-US" altLang="ja-JP" dirty="0">
              <a:latin typeface="Meiryo UI" panose="020B0604030504040204" pitchFamily="50" charset="-128"/>
              <a:ea typeface="Meiryo UI" panose="020B0604030504040204" pitchFamily="50" charset="-128"/>
            </a:endParaRPr>
          </a:p>
          <a:p>
            <a:pPr lvl="1" fontAlgn="auto">
              <a:spcAft>
                <a:spcPts val="0"/>
              </a:spcAft>
            </a:pPr>
            <a:r>
              <a:rPr lang="en-US" altLang="ja-JP">
                <a:latin typeface="Meiryo UI" panose="020B0604030504040204" pitchFamily="50" charset="-128"/>
                <a:ea typeface="Meiryo UI" panose="020B0604030504040204" pitchFamily="50" charset="-128"/>
              </a:rPr>
              <a:t>http://sciencebasedtargets.org/</a:t>
            </a:r>
            <a:endParaRPr lang="en-US" altLang="ja-JP"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105215989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dirty="0"/>
              <a:t>②</a:t>
            </a:r>
            <a:r>
              <a:rPr kumimoji="1" lang="ja-JP" altLang="en-US" dirty="0"/>
              <a:t>対顧客へのメリット</a:t>
            </a:r>
          </a:p>
        </p:txBody>
      </p:sp>
      <p:sp>
        <p:nvSpPr>
          <p:cNvPr id="5" name="タイトル 1"/>
          <p:cNvSpPr txBox="1">
            <a:spLocks/>
          </p:cNvSpPr>
          <p:nvPr/>
        </p:nvSpPr>
        <p:spPr bwMode="auto">
          <a:xfrm>
            <a:off x="430138" y="1480753"/>
            <a:ext cx="9649072" cy="53285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noAutofit/>
          </a:bodyPr>
          <a:lstStyle>
            <a:lvl1pPr algn="l" rtl="0" eaLnBrk="0" fontAlgn="base" hangingPunct="0">
              <a:spcBef>
                <a:spcPct val="0"/>
              </a:spcBef>
              <a:spcAft>
                <a:spcPct val="0"/>
              </a:spcAft>
              <a:defRPr kumimoji="1" sz="4000" b="1" cap="all">
                <a:solidFill>
                  <a:srgbClr val="140078"/>
                </a:solidFill>
                <a:latin typeface="Meiryo UI" panose="020B0604030504040204" pitchFamily="50" charset="-128"/>
                <a:ea typeface="Meiryo UI" panose="020B0604030504040204" pitchFamily="50" charset="-128"/>
                <a:cs typeface="Meiryo UI" panose="020B0604030504040204" pitchFamily="50" charset="-128"/>
              </a:defRPr>
            </a:lvl1pPr>
            <a:lvl2pPr algn="l" rtl="0" eaLnBrk="0" fontAlgn="base" hangingPunct="0">
              <a:spcBef>
                <a:spcPct val="0"/>
              </a:spcBef>
              <a:spcAft>
                <a:spcPct val="0"/>
              </a:spcAft>
              <a:defRPr kumimoji="1" sz="2800">
                <a:solidFill>
                  <a:srgbClr val="140078"/>
                </a:solidFill>
                <a:latin typeface="HGS創英角ｺﾞｼｯｸUB" pitchFamily="50" charset="-128"/>
                <a:ea typeface="HGS創英角ｺﾞｼｯｸUB" pitchFamily="50" charset="-128"/>
              </a:defRPr>
            </a:lvl2pPr>
            <a:lvl3pPr algn="l" rtl="0" eaLnBrk="0" fontAlgn="base" hangingPunct="0">
              <a:spcBef>
                <a:spcPct val="0"/>
              </a:spcBef>
              <a:spcAft>
                <a:spcPct val="0"/>
              </a:spcAft>
              <a:defRPr kumimoji="1" sz="2800">
                <a:solidFill>
                  <a:srgbClr val="140078"/>
                </a:solidFill>
                <a:latin typeface="HGS創英角ｺﾞｼｯｸUB" pitchFamily="50" charset="-128"/>
                <a:ea typeface="HGS創英角ｺﾞｼｯｸUB" pitchFamily="50" charset="-128"/>
              </a:defRPr>
            </a:lvl3pPr>
            <a:lvl4pPr algn="l" rtl="0" eaLnBrk="0" fontAlgn="base" hangingPunct="0">
              <a:spcBef>
                <a:spcPct val="0"/>
              </a:spcBef>
              <a:spcAft>
                <a:spcPct val="0"/>
              </a:spcAft>
              <a:defRPr kumimoji="1" sz="2800">
                <a:solidFill>
                  <a:srgbClr val="140078"/>
                </a:solidFill>
                <a:latin typeface="HGS創英角ｺﾞｼｯｸUB" pitchFamily="50" charset="-128"/>
                <a:ea typeface="HGS創英角ｺﾞｼｯｸUB" pitchFamily="50" charset="-128"/>
              </a:defRPr>
            </a:lvl4pPr>
            <a:lvl5pPr algn="l" rtl="0" eaLnBrk="0" fontAlgn="base" hangingPunct="0">
              <a:spcBef>
                <a:spcPct val="0"/>
              </a:spcBef>
              <a:spcAft>
                <a:spcPct val="0"/>
              </a:spcAft>
              <a:defRPr kumimoji="1" sz="2800">
                <a:solidFill>
                  <a:srgbClr val="140078"/>
                </a:solidFill>
                <a:latin typeface="HGS創英角ｺﾞｼｯｸUB" pitchFamily="50" charset="-128"/>
                <a:ea typeface="HGS創英角ｺﾞｼｯｸUB" pitchFamily="50" charset="-128"/>
              </a:defRPr>
            </a:lvl5pPr>
            <a:lvl6pPr marL="457200" algn="l" rtl="0" fontAlgn="base">
              <a:spcBef>
                <a:spcPct val="0"/>
              </a:spcBef>
              <a:spcAft>
                <a:spcPct val="0"/>
              </a:spcAft>
              <a:defRPr kumimoji="1" sz="2800">
                <a:solidFill>
                  <a:srgbClr val="140078"/>
                </a:solidFill>
                <a:latin typeface="HGS創英角ｺﾞｼｯｸUB" pitchFamily="50" charset="-128"/>
                <a:ea typeface="HGS創英角ｺﾞｼｯｸUB" pitchFamily="50" charset="-128"/>
              </a:defRPr>
            </a:lvl6pPr>
            <a:lvl7pPr marL="914400" algn="l" rtl="0" fontAlgn="base">
              <a:spcBef>
                <a:spcPct val="0"/>
              </a:spcBef>
              <a:spcAft>
                <a:spcPct val="0"/>
              </a:spcAft>
              <a:defRPr kumimoji="1" sz="2800">
                <a:solidFill>
                  <a:srgbClr val="140078"/>
                </a:solidFill>
                <a:latin typeface="HGS創英角ｺﾞｼｯｸUB" pitchFamily="50" charset="-128"/>
                <a:ea typeface="HGS創英角ｺﾞｼｯｸUB" pitchFamily="50" charset="-128"/>
              </a:defRPr>
            </a:lvl7pPr>
            <a:lvl8pPr marL="1371600" algn="l" rtl="0" fontAlgn="base">
              <a:spcBef>
                <a:spcPct val="0"/>
              </a:spcBef>
              <a:spcAft>
                <a:spcPct val="0"/>
              </a:spcAft>
              <a:defRPr kumimoji="1" sz="2800">
                <a:solidFill>
                  <a:srgbClr val="140078"/>
                </a:solidFill>
                <a:latin typeface="HGS創英角ｺﾞｼｯｸUB" pitchFamily="50" charset="-128"/>
                <a:ea typeface="HGS創英角ｺﾞｼｯｸUB" pitchFamily="50" charset="-128"/>
              </a:defRPr>
            </a:lvl8pPr>
            <a:lvl9pPr marL="1828800" algn="l" rtl="0" fontAlgn="base">
              <a:spcBef>
                <a:spcPct val="0"/>
              </a:spcBef>
              <a:spcAft>
                <a:spcPct val="0"/>
              </a:spcAft>
              <a:defRPr kumimoji="1" sz="2800">
                <a:solidFill>
                  <a:srgbClr val="140078"/>
                </a:solidFill>
                <a:latin typeface="HGS創英角ｺﾞｼｯｸUB" pitchFamily="50" charset="-128"/>
                <a:ea typeface="HGS創英角ｺﾞｼｯｸUB" pitchFamily="50" charset="-128"/>
              </a:defRPr>
            </a:lvl9pPr>
          </a:lstStyle>
          <a:p>
            <a:pPr marL="360363">
              <a:tabLst>
                <a:tab pos="87313" algn="l"/>
              </a:tabLst>
              <a:defRPr/>
            </a:pPr>
            <a:r>
              <a:rPr lang="ja-JP" altLang="en-US" sz="3600" b="0" kern="0" cap="none" dirty="0"/>
              <a:t>調達元へのリスク意識が高い顧客は、サプライヤーに対して野心度の高い目標、取組を求める</a:t>
            </a:r>
            <a:endParaRPr lang="en-US" altLang="ja-JP" sz="3600" b="0" kern="0" cap="none" dirty="0"/>
          </a:p>
          <a:p>
            <a:pPr>
              <a:defRPr/>
            </a:pPr>
            <a:endParaRPr lang="en-US" altLang="ja-JP" sz="3600" b="0" kern="0" dirty="0">
              <a:solidFill>
                <a:srgbClr val="FF0000"/>
              </a:solidFill>
            </a:endParaRPr>
          </a:p>
          <a:p>
            <a:pPr>
              <a:defRPr/>
            </a:pPr>
            <a:endParaRPr lang="en-US" altLang="ja-JP" sz="3600" b="0" kern="0" dirty="0">
              <a:solidFill>
                <a:srgbClr val="FF0000"/>
              </a:solidFill>
            </a:endParaRPr>
          </a:p>
          <a:p>
            <a:pPr marL="358775" indent="-3175">
              <a:defRPr/>
            </a:pPr>
            <a:r>
              <a:rPr lang="en-US" altLang="ja-JP" sz="3600" kern="0" cap="none" dirty="0">
                <a:solidFill>
                  <a:srgbClr val="FF0000"/>
                </a:solidFill>
                <a:latin typeface="+mn-ea"/>
              </a:rPr>
              <a:t>SBT</a:t>
            </a:r>
            <a:r>
              <a:rPr lang="ja-JP" altLang="en-US" sz="3600" kern="0" cap="none" dirty="0">
                <a:solidFill>
                  <a:srgbClr val="FF0000"/>
                </a:solidFill>
                <a:latin typeface="+mn-ea"/>
              </a:rPr>
              <a:t>設定をすることはリスク意識の高い顧客の声に答えることになり、自社のビジネス展開におけるリスクの低減・機会の獲得につながる</a:t>
            </a:r>
            <a:endParaRPr lang="ja-JP" altLang="en-US" sz="3600" kern="0" cap="none" dirty="0"/>
          </a:p>
        </p:txBody>
      </p:sp>
      <p:sp>
        <p:nvSpPr>
          <p:cNvPr id="3" name="AutoShape 15">
            <a:extLst>
              <a:ext uri="{FF2B5EF4-FFF2-40B4-BE49-F238E27FC236}">
                <a16:creationId xmlns:a16="http://schemas.microsoft.com/office/drawing/2014/main" id="{D5A2A67B-AF27-5129-BC2E-9F807C387A9E}"/>
              </a:ext>
            </a:extLst>
          </p:cNvPr>
          <p:cNvSpPr>
            <a:spLocks noChangeArrowheads="1"/>
          </p:cNvSpPr>
          <p:nvPr/>
        </p:nvSpPr>
        <p:spPr bwMode="auto">
          <a:xfrm rot="10800000">
            <a:off x="3761076" y="3786184"/>
            <a:ext cx="3169662" cy="274961"/>
          </a:xfrm>
          <a:prstGeom prst="triangle">
            <a:avLst>
              <a:gd name="adj" fmla="val 50000"/>
            </a:avLst>
          </a:prstGeom>
          <a:solidFill>
            <a:schemeClr val="tx2"/>
          </a:solidFill>
          <a:ln w="9525" cap="flat" cmpd="sng" algn="ctr">
            <a:noFill/>
            <a:prstDash val="solid"/>
            <a:headEnd/>
            <a:tailEnd/>
          </a:ln>
          <a:effectLst>
            <a:outerShdw blurRad="40000" dist="20000" dir="5400000" rotWithShape="0">
              <a:srgbClr val="000000">
                <a:alpha val="38000"/>
              </a:srgbClr>
            </a:outerShdw>
          </a:effectLst>
        </p:spPr>
        <p:txBody>
          <a:bodyPr wrap="none" lIns="86210" tIns="43105" rIns="86210" bIns="43105" anchor="ctr"/>
          <a:lstStyle>
            <a:lvl1pPr algn="l" eaLnBrk="0" hangingPunct="0">
              <a:lnSpc>
                <a:spcPct val="110000"/>
              </a:lnSpc>
              <a:spcBef>
                <a:spcPct val="20000"/>
              </a:spcBef>
              <a:buClr>
                <a:srgbClr val="140078"/>
              </a:buClr>
              <a:buFont typeface="Wingdings" pitchFamily="2" charset="2"/>
              <a:buChar char="l"/>
              <a:defRPr kumimoji="1">
                <a:solidFill>
                  <a:srgbClr val="140078"/>
                </a:solidFill>
                <a:latin typeface="Arial" pitchFamily="34" charset="0"/>
                <a:ea typeface="HGSｺﾞｼｯｸM" pitchFamily="50" charset="-128"/>
              </a:defRPr>
            </a:lvl1pPr>
            <a:lvl2pPr marL="742950" indent="-285750" algn="l" eaLnBrk="0" hangingPunct="0">
              <a:lnSpc>
                <a:spcPct val="110000"/>
              </a:lnSpc>
              <a:spcBef>
                <a:spcPct val="20000"/>
              </a:spcBef>
              <a:buClr>
                <a:schemeClr val="tx1"/>
              </a:buClr>
              <a:buFont typeface="Wingdings" pitchFamily="2" charset="2"/>
              <a:buChar char="£"/>
              <a:defRPr sz="1600">
                <a:solidFill>
                  <a:schemeClr val="tx1"/>
                </a:solidFill>
                <a:latin typeface="Arial" pitchFamily="34" charset="0"/>
                <a:ea typeface="HGSｺﾞｼｯｸM" pitchFamily="50" charset="-128"/>
              </a:defRPr>
            </a:lvl2pPr>
            <a:lvl3pPr marL="1143000" indent="-228600" algn="l" eaLnBrk="0" hangingPunct="0">
              <a:lnSpc>
                <a:spcPct val="110000"/>
              </a:lnSpc>
              <a:spcBef>
                <a:spcPct val="20000"/>
              </a:spcBef>
              <a:buClr>
                <a:schemeClr val="tx1"/>
              </a:buClr>
              <a:buChar char="•"/>
              <a:defRPr kumimoji="1" sz="1400">
                <a:solidFill>
                  <a:schemeClr val="tx1"/>
                </a:solidFill>
                <a:latin typeface="Arial" pitchFamily="34" charset="0"/>
                <a:ea typeface="HGSｺﾞｼｯｸM" pitchFamily="50" charset="-128"/>
              </a:defRPr>
            </a:lvl3pPr>
            <a:lvl4pPr marL="1600200" indent="-228600" algn="l" eaLnBrk="0" hangingPunct="0">
              <a:lnSpc>
                <a:spcPct val="110000"/>
              </a:lnSpc>
              <a:spcBef>
                <a:spcPct val="20000"/>
              </a:spcBef>
              <a:buChar char="–"/>
              <a:defRPr kumimoji="1" sz="1200">
                <a:solidFill>
                  <a:schemeClr val="tx1"/>
                </a:solidFill>
                <a:latin typeface="Arial" pitchFamily="34" charset="0"/>
                <a:ea typeface="HGSｺﾞｼｯｸM" pitchFamily="50" charset="-128"/>
              </a:defRPr>
            </a:lvl4pPr>
            <a:lvl5pPr marL="2057400" indent="-228600" algn="l" eaLnBrk="0" hangingPunct="0">
              <a:lnSpc>
                <a:spcPct val="110000"/>
              </a:lnSpc>
              <a:spcBef>
                <a:spcPct val="20000"/>
              </a:spcBef>
              <a:buChar char="»"/>
              <a:defRPr kumimoji="1" sz="1200">
                <a:solidFill>
                  <a:schemeClr val="tx1"/>
                </a:solidFill>
                <a:latin typeface="Arial" pitchFamily="34" charset="0"/>
                <a:ea typeface="HGSｺﾞｼｯｸM" pitchFamily="50" charset="-128"/>
              </a:defRPr>
            </a:lvl5pPr>
            <a:lvl6pPr marL="2514600" indent="-228600" eaLnBrk="0" fontAlgn="base" hangingPunct="0">
              <a:lnSpc>
                <a:spcPct val="110000"/>
              </a:lnSpc>
              <a:spcBef>
                <a:spcPct val="20000"/>
              </a:spcBef>
              <a:spcAft>
                <a:spcPct val="0"/>
              </a:spcAft>
              <a:buChar char="»"/>
              <a:defRPr kumimoji="1" sz="1200">
                <a:solidFill>
                  <a:schemeClr val="tx1"/>
                </a:solidFill>
                <a:latin typeface="Arial" pitchFamily="34" charset="0"/>
                <a:ea typeface="HGSｺﾞｼｯｸM" pitchFamily="50" charset="-128"/>
              </a:defRPr>
            </a:lvl6pPr>
            <a:lvl7pPr marL="2971800" indent="-228600" eaLnBrk="0" fontAlgn="base" hangingPunct="0">
              <a:lnSpc>
                <a:spcPct val="110000"/>
              </a:lnSpc>
              <a:spcBef>
                <a:spcPct val="20000"/>
              </a:spcBef>
              <a:spcAft>
                <a:spcPct val="0"/>
              </a:spcAft>
              <a:buChar char="»"/>
              <a:defRPr kumimoji="1" sz="1200">
                <a:solidFill>
                  <a:schemeClr val="tx1"/>
                </a:solidFill>
                <a:latin typeface="Arial" pitchFamily="34" charset="0"/>
                <a:ea typeface="HGSｺﾞｼｯｸM" pitchFamily="50" charset="-128"/>
              </a:defRPr>
            </a:lvl7pPr>
            <a:lvl8pPr marL="3429000" indent="-228600" eaLnBrk="0" fontAlgn="base" hangingPunct="0">
              <a:lnSpc>
                <a:spcPct val="110000"/>
              </a:lnSpc>
              <a:spcBef>
                <a:spcPct val="20000"/>
              </a:spcBef>
              <a:spcAft>
                <a:spcPct val="0"/>
              </a:spcAft>
              <a:buChar char="»"/>
              <a:defRPr kumimoji="1" sz="1200">
                <a:solidFill>
                  <a:schemeClr val="tx1"/>
                </a:solidFill>
                <a:latin typeface="Arial" pitchFamily="34" charset="0"/>
                <a:ea typeface="HGSｺﾞｼｯｸM" pitchFamily="50" charset="-128"/>
              </a:defRPr>
            </a:lvl8pPr>
            <a:lvl9pPr marL="3886200" indent="-228600" eaLnBrk="0" fontAlgn="base" hangingPunct="0">
              <a:lnSpc>
                <a:spcPct val="110000"/>
              </a:lnSpc>
              <a:spcBef>
                <a:spcPct val="20000"/>
              </a:spcBef>
              <a:spcAft>
                <a:spcPct val="0"/>
              </a:spcAft>
              <a:buChar char="»"/>
              <a:defRPr kumimoji="1" sz="1200">
                <a:solidFill>
                  <a:schemeClr val="tx1"/>
                </a:solidFill>
                <a:latin typeface="Arial" pitchFamily="34" charset="0"/>
                <a:ea typeface="HGSｺﾞｼｯｸM" pitchFamily="50" charset="-128"/>
              </a:defRPr>
            </a:lvl9pPr>
          </a:lstStyle>
          <a:p>
            <a:pPr algn="ctr">
              <a:lnSpc>
                <a:spcPct val="100000"/>
              </a:lnSpc>
              <a:spcBef>
                <a:spcPct val="0"/>
              </a:spcBef>
              <a:spcAft>
                <a:spcPct val="70000"/>
              </a:spcAft>
              <a:buClrTx/>
              <a:buNone/>
            </a:pPr>
            <a:endParaRPr lang="ja-JP" altLang="en-US" sz="1400" b="1" kern="0">
              <a:solidFill>
                <a:prstClr val="black"/>
              </a:solidFill>
              <a:latin typeface="HGP創英角ｺﾞｼｯｸUB" pitchFamily="50" charset="-128"/>
              <a:ea typeface="HGP創英角ｺﾞｼｯｸUB" pitchFamily="50" charset="-128"/>
            </a:endParaRPr>
          </a:p>
        </p:txBody>
      </p:sp>
    </p:spTree>
    <p:extLst>
      <p:ext uri="{BB962C8B-B14F-4D97-AF65-F5344CB8AC3E}">
        <p14:creationId xmlns:p14="http://schemas.microsoft.com/office/powerpoint/2010/main" val="1945854745"/>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790015733"/>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kumimoji="1" lang="ja-JP" altLang="en-US" sz="2300" dirty="0"/>
              <a:t>サプライヤーへの目標設定を求める</a:t>
            </a:r>
            <a:r>
              <a:rPr kumimoji="1" lang="en-US" altLang="ja-JP" sz="2300" dirty="0"/>
              <a:t>SBT</a:t>
            </a:r>
            <a:r>
              <a:rPr kumimoji="1" lang="ja-JP" altLang="en-US" sz="2300" dirty="0"/>
              <a:t>認定企業も</a:t>
            </a:r>
            <a:r>
              <a:rPr lang="ja-JP" altLang="en-US" sz="2300" dirty="0"/>
              <a:t>いる </a:t>
            </a:r>
            <a:r>
              <a:rPr lang="en-US" altLang="ja-JP" sz="2300" dirty="0"/>
              <a:t>1/4</a:t>
            </a:r>
            <a:endParaRPr kumimoji="1" lang="ja-JP" altLang="en-US" sz="2300" dirty="0"/>
          </a:p>
        </p:txBody>
      </p:sp>
      <p:sp>
        <p:nvSpPr>
          <p:cNvPr id="4" name="コンテンツ プレースホルダー 3"/>
          <p:cNvSpPr>
            <a:spLocks noGrp="1"/>
          </p:cNvSpPr>
          <p:nvPr>
            <p:ph sz="quarter" idx="11"/>
          </p:nvPr>
        </p:nvSpPr>
        <p:spPr/>
        <p:txBody>
          <a:bodyPr/>
          <a:lstStyle/>
          <a:p>
            <a:r>
              <a:rPr lang="en-US" altLang="ja-JP" dirty="0"/>
              <a:t>SBT</a:t>
            </a:r>
            <a:r>
              <a:rPr kumimoji="1" lang="ja-JP" altLang="en-US" dirty="0"/>
              <a:t>に取り組むメリット</a:t>
            </a:r>
            <a:r>
              <a:rPr lang="ja-JP" altLang="en-US" dirty="0"/>
              <a:t>②</a:t>
            </a:r>
            <a:r>
              <a:rPr kumimoji="1" lang="ja-JP" altLang="en-US" dirty="0"/>
              <a:t>対顧客</a:t>
            </a:r>
          </a:p>
        </p:txBody>
      </p:sp>
      <p:sp>
        <p:nvSpPr>
          <p:cNvPr id="7" name="テキスト ボックス 6"/>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10" name="表 9"/>
          <p:cNvGraphicFramePr>
            <a:graphicFrameLocks noGrp="1"/>
          </p:cNvGraphicFramePr>
          <p:nvPr>
            <p:extLst>
              <p:ext uri="{D42A27DB-BD31-4B8C-83A1-F6EECF244321}">
                <p14:modId xmlns:p14="http://schemas.microsoft.com/office/powerpoint/2010/main" val="3291104325"/>
              </p:ext>
            </p:extLst>
          </p:nvPr>
        </p:nvGraphicFramePr>
        <p:xfrm>
          <a:off x="485906" y="2973463"/>
          <a:ext cx="9720000" cy="4100640"/>
        </p:xfrm>
        <a:graphic>
          <a:graphicData uri="http://schemas.openxmlformats.org/drawingml/2006/table">
            <a:tbl>
              <a:tblPr firstRow="1" bandRow="1"/>
              <a:tblGrid>
                <a:gridCol w="1440000">
                  <a:extLst>
                    <a:ext uri="{9D8B030D-6E8A-4147-A177-3AD203B41FA5}">
                      <a16:colId xmlns:a16="http://schemas.microsoft.com/office/drawing/2014/main" val="20001"/>
                    </a:ext>
                  </a:extLst>
                </a:gridCol>
                <a:gridCol w="1080000">
                  <a:extLst>
                    <a:ext uri="{9D8B030D-6E8A-4147-A177-3AD203B41FA5}">
                      <a16:colId xmlns:a16="http://schemas.microsoft.com/office/drawing/2014/main" val="20000"/>
                    </a:ext>
                  </a:extLst>
                </a:gridCol>
                <a:gridCol w="1260000">
                  <a:extLst>
                    <a:ext uri="{9D8B030D-6E8A-4147-A177-3AD203B41FA5}">
                      <a16:colId xmlns:a16="http://schemas.microsoft.com/office/drawing/2014/main" val="20003"/>
                    </a:ext>
                  </a:extLst>
                </a:gridCol>
                <a:gridCol w="900000">
                  <a:extLst>
                    <a:ext uri="{9D8B030D-6E8A-4147-A177-3AD203B41FA5}">
                      <a16:colId xmlns:a16="http://schemas.microsoft.com/office/drawing/2014/main" val="20005"/>
                    </a:ext>
                  </a:extLst>
                </a:gridCol>
                <a:gridCol w="5040000">
                  <a:extLst>
                    <a:ext uri="{9D8B030D-6E8A-4147-A177-3AD203B41FA5}">
                      <a16:colId xmlns:a16="http://schemas.microsoft.com/office/drawing/2014/main" val="20007"/>
                    </a:ext>
                  </a:extLst>
                </a:gridCol>
              </a:tblGrid>
              <a:tr h="176726">
                <a:tc rowSpan="2">
                  <a:txBody>
                    <a:bodyPr/>
                    <a:lstStyle>
                      <a:lvl1pPr marL="0" algn="l" defTabSz="914400" rtl="0" eaLnBrk="1" latinLnBrk="0" hangingPunct="1">
                        <a:defRPr kumimoji="1" sz="1800" kern="1200">
                          <a:solidFill>
                            <a:schemeClr val="tx1"/>
                          </a:solidFill>
                          <a:latin typeface="Arial"/>
                          <a:ea typeface="HGSｺﾞｼｯｸM"/>
                        </a:defRPr>
                      </a:lvl1pPr>
                      <a:lvl2pPr marL="457200" algn="l" defTabSz="914400" rtl="0" eaLnBrk="1" latinLnBrk="0" hangingPunct="1">
                        <a:defRPr kumimoji="1" sz="1800" kern="1200">
                          <a:solidFill>
                            <a:schemeClr val="tx1"/>
                          </a:solidFill>
                          <a:latin typeface="Arial"/>
                          <a:ea typeface="HGSｺﾞｼｯｸM"/>
                        </a:defRPr>
                      </a:lvl2pPr>
                      <a:lvl3pPr marL="914400" algn="l" defTabSz="914400" rtl="0" eaLnBrk="1" latinLnBrk="0" hangingPunct="1">
                        <a:defRPr kumimoji="1" sz="1800" kern="1200">
                          <a:solidFill>
                            <a:schemeClr val="tx1"/>
                          </a:solidFill>
                          <a:latin typeface="Arial"/>
                          <a:ea typeface="HGSｺﾞｼｯｸM"/>
                        </a:defRPr>
                      </a:lvl3pPr>
                      <a:lvl4pPr marL="1371600" algn="l" defTabSz="914400" rtl="0" eaLnBrk="1" latinLnBrk="0" hangingPunct="1">
                        <a:defRPr kumimoji="1" sz="1800" kern="1200">
                          <a:solidFill>
                            <a:schemeClr val="tx1"/>
                          </a:solidFill>
                          <a:latin typeface="Arial"/>
                          <a:ea typeface="HGSｺﾞｼｯｸM"/>
                        </a:defRPr>
                      </a:lvl4pPr>
                      <a:lvl5pPr marL="1828800" algn="l" defTabSz="914400" rtl="0" eaLnBrk="1" latinLnBrk="0" hangingPunct="1">
                        <a:defRPr kumimoji="1" sz="1800" kern="1200">
                          <a:solidFill>
                            <a:schemeClr val="tx1"/>
                          </a:solidFill>
                          <a:latin typeface="Arial"/>
                          <a:ea typeface="HGSｺﾞｼｯｸM"/>
                        </a:defRPr>
                      </a:lvl5pPr>
                      <a:lvl6pPr marL="2286000" algn="l" defTabSz="914400" rtl="0" eaLnBrk="1" latinLnBrk="0" hangingPunct="1">
                        <a:defRPr kumimoji="1" sz="1800" kern="1200">
                          <a:solidFill>
                            <a:schemeClr val="tx1"/>
                          </a:solidFill>
                          <a:latin typeface="Arial"/>
                          <a:ea typeface="HGSｺﾞｼｯｸM"/>
                        </a:defRPr>
                      </a:lvl6pPr>
                      <a:lvl7pPr marL="2743200" algn="l" defTabSz="914400" rtl="0" eaLnBrk="1" latinLnBrk="0" hangingPunct="1">
                        <a:defRPr kumimoji="1" sz="1800" kern="1200">
                          <a:solidFill>
                            <a:schemeClr val="tx1"/>
                          </a:solidFill>
                          <a:latin typeface="Arial"/>
                          <a:ea typeface="HGSｺﾞｼｯｸM"/>
                        </a:defRPr>
                      </a:lvl7pPr>
                      <a:lvl8pPr marL="3200400" algn="l" defTabSz="914400" rtl="0" eaLnBrk="1" latinLnBrk="0" hangingPunct="1">
                        <a:defRPr kumimoji="1" sz="1800" kern="1200">
                          <a:solidFill>
                            <a:schemeClr val="tx1"/>
                          </a:solidFill>
                          <a:latin typeface="Arial"/>
                          <a:ea typeface="HGSｺﾞｼｯｸM"/>
                        </a:defRPr>
                      </a:lvl8pPr>
                      <a:lvl9pPr marL="3657600" algn="l" defTabSz="914400" rtl="0" eaLnBrk="1" latinLnBrk="0" hangingPunct="1">
                        <a:defRPr kumimoji="1" sz="1800" kern="1200">
                          <a:solidFill>
                            <a:schemeClr val="tx1"/>
                          </a:solidFill>
                          <a:latin typeface="Arial"/>
                          <a:ea typeface="HGSｺﾞｼｯｸM"/>
                        </a:defRPr>
                      </a:lvl9pPr>
                    </a:lstStyle>
                    <a:p>
                      <a:pPr algn="ctr"/>
                      <a:r>
                        <a:rPr kumimoji="1" lang="ja-JP" altLang="en-US" sz="1400" dirty="0">
                          <a:latin typeface="+mn-ea"/>
                          <a:ea typeface="+mn-ea"/>
                          <a:cs typeface="Meiryo UI" panose="020B0604030504040204" pitchFamily="50" charset="-128"/>
                        </a:rPr>
                        <a:t>企業名</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rowSpan="2">
                  <a:txBody>
                    <a:bodyPr/>
                    <a:lstStyle>
                      <a:lvl1pPr marL="0" algn="l" defTabSz="914400" rtl="0" eaLnBrk="1" latinLnBrk="0" hangingPunct="1">
                        <a:defRPr kumimoji="1" sz="1800" kern="1200">
                          <a:solidFill>
                            <a:schemeClr val="tx1"/>
                          </a:solidFill>
                          <a:latin typeface="Arial"/>
                          <a:ea typeface="HGSｺﾞｼｯｸM"/>
                        </a:defRPr>
                      </a:lvl1pPr>
                      <a:lvl2pPr marL="457200" algn="l" defTabSz="914400" rtl="0" eaLnBrk="1" latinLnBrk="0" hangingPunct="1">
                        <a:defRPr kumimoji="1" sz="1800" kern="1200">
                          <a:solidFill>
                            <a:schemeClr val="tx1"/>
                          </a:solidFill>
                          <a:latin typeface="Arial"/>
                          <a:ea typeface="HGSｺﾞｼｯｸM"/>
                        </a:defRPr>
                      </a:lvl2pPr>
                      <a:lvl3pPr marL="914400" algn="l" defTabSz="914400" rtl="0" eaLnBrk="1" latinLnBrk="0" hangingPunct="1">
                        <a:defRPr kumimoji="1" sz="1800" kern="1200">
                          <a:solidFill>
                            <a:schemeClr val="tx1"/>
                          </a:solidFill>
                          <a:latin typeface="Arial"/>
                          <a:ea typeface="HGSｺﾞｼｯｸM"/>
                        </a:defRPr>
                      </a:lvl3pPr>
                      <a:lvl4pPr marL="1371600" algn="l" defTabSz="914400" rtl="0" eaLnBrk="1" latinLnBrk="0" hangingPunct="1">
                        <a:defRPr kumimoji="1" sz="1800" kern="1200">
                          <a:solidFill>
                            <a:schemeClr val="tx1"/>
                          </a:solidFill>
                          <a:latin typeface="Arial"/>
                          <a:ea typeface="HGSｺﾞｼｯｸM"/>
                        </a:defRPr>
                      </a:lvl4pPr>
                      <a:lvl5pPr marL="1828800" algn="l" defTabSz="914400" rtl="0" eaLnBrk="1" latinLnBrk="0" hangingPunct="1">
                        <a:defRPr kumimoji="1" sz="1800" kern="1200">
                          <a:solidFill>
                            <a:schemeClr val="tx1"/>
                          </a:solidFill>
                          <a:latin typeface="Arial"/>
                          <a:ea typeface="HGSｺﾞｼｯｸM"/>
                        </a:defRPr>
                      </a:lvl5pPr>
                      <a:lvl6pPr marL="2286000" algn="l" defTabSz="914400" rtl="0" eaLnBrk="1" latinLnBrk="0" hangingPunct="1">
                        <a:defRPr kumimoji="1" sz="1800" kern="1200">
                          <a:solidFill>
                            <a:schemeClr val="tx1"/>
                          </a:solidFill>
                          <a:latin typeface="Arial"/>
                          <a:ea typeface="HGSｺﾞｼｯｸM"/>
                        </a:defRPr>
                      </a:lvl6pPr>
                      <a:lvl7pPr marL="2743200" algn="l" defTabSz="914400" rtl="0" eaLnBrk="1" latinLnBrk="0" hangingPunct="1">
                        <a:defRPr kumimoji="1" sz="1800" kern="1200">
                          <a:solidFill>
                            <a:schemeClr val="tx1"/>
                          </a:solidFill>
                          <a:latin typeface="Arial"/>
                          <a:ea typeface="HGSｺﾞｼｯｸM"/>
                        </a:defRPr>
                      </a:lvl7pPr>
                      <a:lvl8pPr marL="3200400" algn="l" defTabSz="914400" rtl="0" eaLnBrk="1" latinLnBrk="0" hangingPunct="1">
                        <a:defRPr kumimoji="1" sz="1800" kern="1200">
                          <a:solidFill>
                            <a:schemeClr val="tx1"/>
                          </a:solidFill>
                          <a:latin typeface="Arial"/>
                          <a:ea typeface="HGSｺﾞｼｯｸM"/>
                        </a:defRPr>
                      </a:lvl8pPr>
                      <a:lvl9pPr marL="3657600" algn="l" defTabSz="914400" rtl="0" eaLnBrk="1" latinLnBrk="0" hangingPunct="1">
                        <a:defRPr kumimoji="1" sz="1800" kern="1200">
                          <a:solidFill>
                            <a:schemeClr val="tx1"/>
                          </a:solidFill>
                          <a:latin typeface="Arial"/>
                          <a:ea typeface="HGSｺﾞｼｯｸM"/>
                        </a:defRPr>
                      </a:lvl9pPr>
                    </a:lstStyle>
                    <a:p>
                      <a:pPr algn="ctr"/>
                      <a:r>
                        <a:rPr kumimoji="1" lang="ja-JP" altLang="en-US" sz="1400" dirty="0">
                          <a:latin typeface="+mn-ea"/>
                          <a:ea typeface="+mn-ea"/>
                          <a:cs typeface="Meiryo UI" panose="020B0604030504040204" pitchFamily="50" charset="-128"/>
                        </a:rPr>
                        <a:t>セクター</a:t>
                      </a:r>
                    </a:p>
                  </a:txBody>
                  <a:tcPr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gridSpan="3">
                  <a:txBody>
                    <a:bodyPr/>
                    <a:lstStyle>
                      <a:lvl1pPr marL="0" algn="l" defTabSz="914400" rtl="0" eaLnBrk="1" latinLnBrk="0" hangingPunct="1">
                        <a:defRPr kumimoji="1" sz="1800" kern="1200">
                          <a:solidFill>
                            <a:schemeClr val="tx1"/>
                          </a:solidFill>
                          <a:latin typeface="Arial"/>
                          <a:ea typeface="HGSｺﾞｼｯｸM"/>
                        </a:defRPr>
                      </a:lvl1pPr>
                      <a:lvl2pPr marL="457200" algn="l" defTabSz="914400" rtl="0" eaLnBrk="1" latinLnBrk="0" hangingPunct="1">
                        <a:defRPr kumimoji="1" sz="1800" kern="1200">
                          <a:solidFill>
                            <a:schemeClr val="tx1"/>
                          </a:solidFill>
                          <a:latin typeface="Arial"/>
                          <a:ea typeface="HGSｺﾞｼｯｸM"/>
                        </a:defRPr>
                      </a:lvl2pPr>
                      <a:lvl3pPr marL="914400" algn="l" defTabSz="914400" rtl="0" eaLnBrk="1" latinLnBrk="0" hangingPunct="1">
                        <a:defRPr kumimoji="1" sz="1800" kern="1200">
                          <a:solidFill>
                            <a:schemeClr val="tx1"/>
                          </a:solidFill>
                          <a:latin typeface="Arial"/>
                          <a:ea typeface="HGSｺﾞｼｯｸM"/>
                        </a:defRPr>
                      </a:lvl3pPr>
                      <a:lvl4pPr marL="1371600" algn="l" defTabSz="914400" rtl="0" eaLnBrk="1" latinLnBrk="0" hangingPunct="1">
                        <a:defRPr kumimoji="1" sz="1800" kern="1200">
                          <a:solidFill>
                            <a:schemeClr val="tx1"/>
                          </a:solidFill>
                          <a:latin typeface="Arial"/>
                          <a:ea typeface="HGSｺﾞｼｯｸM"/>
                        </a:defRPr>
                      </a:lvl4pPr>
                      <a:lvl5pPr marL="1828800" algn="l" defTabSz="914400" rtl="0" eaLnBrk="1" latinLnBrk="0" hangingPunct="1">
                        <a:defRPr kumimoji="1" sz="1800" kern="1200">
                          <a:solidFill>
                            <a:schemeClr val="tx1"/>
                          </a:solidFill>
                          <a:latin typeface="Arial"/>
                          <a:ea typeface="HGSｺﾞｼｯｸM"/>
                        </a:defRPr>
                      </a:lvl5pPr>
                      <a:lvl6pPr marL="2286000" algn="l" defTabSz="914400" rtl="0" eaLnBrk="1" latinLnBrk="0" hangingPunct="1">
                        <a:defRPr kumimoji="1" sz="1800" kern="1200">
                          <a:solidFill>
                            <a:schemeClr val="tx1"/>
                          </a:solidFill>
                          <a:latin typeface="Arial"/>
                          <a:ea typeface="HGSｺﾞｼｯｸM"/>
                        </a:defRPr>
                      </a:lvl6pPr>
                      <a:lvl7pPr marL="2743200" algn="l" defTabSz="914400" rtl="0" eaLnBrk="1" latinLnBrk="0" hangingPunct="1">
                        <a:defRPr kumimoji="1" sz="1800" kern="1200">
                          <a:solidFill>
                            <a:schemeClr val="tx1"/>
                          </a:solidFill>
                          <a:latin typeface="Arial"/>
                          <a:ea typeface="HGSｺﾞｼｯｸM"/>
                        </a:defRPr>
                      </a:lvl7pPr>
                      <a:lvl8pPr marL="3200400" algn="l" defTabSz="914400" rtl="0" eaLnBrk="1" latinLnBrk="0" hangingPunct="1">
                        <a:defRPr kumimoji="1" sz="1800" kern="1200">
                          <a:solidFill>
                            <a:schemeClr val="tx1"/>
                          </a:solidFill>
                          <a:latin typeface="Arial"/>
                          <a:ea typeface="HGSｺﾞｼｯｸM"/>
                        </a:defRPr>
                      </a:lvl8pPr>
                      <a:lvl9pPr marL="3657600" algn="l" defTabSz="914400" rtl="0" eaLnBrk="1" latinLnBrk="0" hangingPunct="1">
                        <a:defRPr kumimoji="1" sz="1800" kern="1200">
                          <a:solidFill>
                            <a:schemeClr val="tx1"/>
                          </a:solidFill>
                          <a:latin typeface="Arial"/>
                          <a:ea typeface="HGSｺﾞｼｯｸM"/>
                        </a:defRPr>
                      </a:lvl9pPr>
                    </a:lstStyle>
                    <a:p>
                      <a:pPr algn="ctr"/>
                      <a:r>
                        <a:rPr kumimoji="1" lang="ja-JP" altLang="en-US" sz="1400" dirty="0">
                          <a:latin typeface="+mn-ea"/>
                          <a:ea typeface="+mn-ea"/>
                          <a:cs typeface="Meiryo UI" panose="020B0604030504040204" pitchFamily="50" charset="-128"/>
                        </a:rPr>
                        <a:t>目標</a:t>
                      </a:r>
                    </a:p>
                  </a:txBody>
                  <a:tcP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hMerge="1">
                  <a:txBody>
                    <a:bodyPr/>
                    <a:lstStyle/>
                    <a:p>
                      <a:endParaRPr kumimoji="1" lang="ja-JP" altLang="en-US" sz="1400"/>
                    </a:p>
                  </a:txBody>
                  <a:tcPr/>
                </a:tc>
                <a:tc hMerge="1">
                  <a:txBody>
                    <a:bodyPr/>
                    <a:lstStyle/>
                    <a:p>
                      <a:endParaRPr kumimoji="1" lang="ja-JP" altLang="en-US" sz="1400" dirty="0"/>
                    </a:p>
                  </a:txBody>
                  <a:tcPr/>
                </a:tc>
                <a:extLst>
                  <a:ext uri="{0D108BD9-81ED-4DB2-BD59-A6C34878D82A}">
                    <a16:rowId xmlns:a16="http://schemas.microsoft.com/office/drawing/2014/main" val="10000"/>
                  </a:ext>
                </a:extLst>
              </a:tr>
              <a:tr h="176726">
                <a:tc vMerge="1">
                  <a:txBody>
                    <a:bodyPr/>
                    <a:lstStyle/>
                    <a:p>
                      <a:pPr algn="ctr"/>
                      <a:endParaRPr kumimoji="1" lang="ja-JP" altLang="en-US" sz="1800" dirty="0">
                        <a:latin typeface="Meiryo UI" panose="020B0604030504040204" pitchFamily="50" charset="-128"/>
                        <a:ea typeface="Meiryo UI" panose="020B0604030504040204" pitchFamily="50" charset="-128"/>
                        <a:cs typeface="Meiryo UI" panose="020B0604030504040204" pitchFamily="50" charset="-128"/>
                      </a:endParaRPr>
                    </a:p>
                  </a:txBody>
                  <a:tcPr>
                    <a:solidFill>
                      <a:schemeClr val="accent5">
                        <a:lumMod val="20000"/>
                        <a:lumOff val="80000"/>
                      </a:schemeClr>
                    </a:solidFill>
                  </a:tcPr>
                </a:tc>
                <a:tc vMerge="1">
                  <a:txBody>
                    <a:bodyPr/>
                    <a:lstStyle/>
                    <a:p>
                      <a:endParaRPr lang="ja-JP" altLang="en-US" dirty="0"/>
                    </a:p>
                  </a:txBody>
                  <a:tcPr>
                    <a:lnL w="12700" cmpd="sng">
                      <a:solidFill>
                        <a:sysClr val="windowText" lastClr="000000"/>
                      </a:solidFill>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8021">
                        <a:lumMod val="20000"/>
                        <a:lumOff val="80000"/>
                      </a:srgbClr>
                    </a:solidFill>
                  </a:tcPr>
                </a:tc>
                <a:tc>
                  <a:txBody>
                    <a:bodyPr/>
                    <a:lstStyle>
                      <a:lvl1pPr marL="0" algn="l" defTabSz="914400" rtl="0" eaLnBrk="1" latinLnBrk="0" hangingPunct="1">
                        <a:defRPr kumimoji="1" sz="1800" kern="1200">
                          <a:solidFill>
                            <a:schemeClr val="tx1"/>
                          </a:solidFill>
                          <a:latin typeface="Arial"/>
                          <a:ea typeface="HGSｺﾞｼｯｸM"/>
                        </a:defRPr>
                      </a:lvl1pPr>
                      <a:lvl2pPr marL="457200" algn="l" defTabSz="914400" rtl="0" eaLnBrk="1" latinLnBrk="0" hangingPunct="1">
                        <a:defRPr kumimoji="1" sz="1800" kern="1200">
                          <a:solidFill>
                            <a:schemeClr val="tx1"/>
                          </a:solidFill>
                          <a:latin typeface="Arial"/>
                          <a:ea typeface="HGSｺﾞｼｯｸM"/>
                        </a:defRPr>
                      </a:lvl2pPr>
                      <a:lvl3pPr marL="914400" algn="l" defTabSz="914400" rtl="0" eaLnBrk="1" latinLnBrk="0" hangingPunct="1">
                        <a:defRPr kumimoji="1" sz="1800" kern="1200">
                          <a:solidFill>
                            <a:schemeClr val="tx1"/>
                          </a:solidFill>
                          <a:latin typeface="Arial"/>
                          <a:ea typeface="HGSｺﾞｼｯｸM"/>
                        </a:defRPr>
                      </a:lvl3pPr>
                      <a:lvl4pPr marL="1371600" algn="l" defTabSz="914400" rtl="0" eaLnBrk="1" latinLnBrk="0" hangingPunct="1">
                        <a:defRPr kumimoji="1" sz="1800" kern="1200">
                          <a:solidFill>
                            <a:schemeClr val="tx1"/>
                          </a:solidFill>
                          <a:latin typeface="Arial"/>
                          <a:ea typeface="HGSｺﾞｼｯｸM"/>
                        </a:defRPr>
                      </a:lvl4pPr>
                      <a:lvl5pPr marL="1828800" algn="l" defTabSz="914400" rtl="0" eaLnBrk="1" latinLnBrk="0" hangingPunct="1">
                        <a:defRPr kumimoji="1" sz="1800" kern="1200">
                          <a:solidFill>
                            <a:schemeClr val="tx1"/>
                          </a:solidFill>
                          <a:latin typeface="Arial"/>
                          <a:ea typeface="HGSｺﾞｼｯｸM"/>
                        </a:defRPr>
                      </a:lvl5pPr>
                      <a:lvl6pPr marL="2286000" algn="l" defTabSz="914400" rtl="0" eaLnBrk="1" latinLnBrk="0" hangingPunct="1">
                        <a:defRPr kumimoji="1" sz="1800" kern="1200">
                          <a:solidFill>
                            <a:schemeClr val="tx1"/>
                          </a:solidFill>
                          <a:latin typeface="Arial"/>
                          <a:ea typeface="HGSｺﾞｼｯｸM"/>
                        </a:defRPr>
                      </a:lvl6pPr>
                      <a:lvl7pPr marL="2743200" algn="l" defTabSz="914400" rtl="0" eaLnBrk="1" latinLnBrk="0" hangingPunct="1">
                        <a:defRPr kumimoji="1" sz="1800" kern="1200">
                          <a:solidFill>
                            <a:schemeClr val="tx1"/>
                          </a:solidFill>
                          <a:latin typeface="Arial"/>
                          <a:ea typeface="HGSｺﾞｼｯｸM"/>
                        </a:defRPr>
                      </a:lvl7pPr>
                      <a:lvl8pPr marL="3200400" algn="l" defTabSz="914400" rtl="0" eaLnBrk="1" latinLnBrk="0" hangingPunct="1">
                        <a:defRPr kumimoji="1" sz="1800" kern="1200">
                          <a:solidFill>
                            <a:schemeClr val="tx1"/>
                          </a:solidFill>
                          <a:latin typeface="Arial"/>
                          <a:ea typeface="HGSｺﾞｼｯｸM"/>
                        </a:defRPr>
                      </a:lvl8pPr>
                      <a:lvl9pPr marL="3657600" algn="l" defTabSz="914400" rtl="0" eaLnBrk="1" latinLnBrk="0" hangingPunct="1">
                        <a:defRPr kumimoji="1" sz="1800" kern="1200">
                          <a:solidFill>
                            <a:schemeClr val="tx1"/>
                          </a:solidFill>
                          <a:latin typeface="Arial"/>
                          <a:ea typeface="HGSｺﾞｼｯｸM"/>
                        </a:defRPr>
                      </a:lvl9pPr>
                    </a:lstStyle>
                    <a:p>
                      <a:pPr algn="ctr"/>
                      <a:r>
                        <a:rPr kumimoji="1" lang="en-US" altLang="ja-JP" sz="1400" dirty="0">
                          <a:latin typeface="+mn-ea"/>
                          <a:ea typeface="+mn-ea"/>
                          <a:cs typeface="Meiryo UI" panose="020B0604030504040204" pitchFamily="50" charset="-128"/>
                        </a:rPr>
                        <a:t>Scope</a:t>
                      </a:r>
                      <a:endParaRPr kumimoji="1" lang="ja-JP" altLang="en-US" sz="1400" dirty="0">
                        <a:latin typeface="+mn-ea"/>
                        <a:ea typeface="+mn-ea"/>
                        <a:cs typeface="Meiryo UI" panose="020B0604030504040204" pitchFamily="50" charset="-128"/>
                      </a:endParaRPr>
                    </a:p>
                  </a:txBody>
                  <a:tcPr>
                    <a:lnL w="12700" cmpd="sng">
                      <a:solidFill>
                        <a:sysClr val="windowText" lastClr="000000"/>
                      </a:solidFill>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Arial"/>
                          <a:ea typeface="HGSｺﾞｼｯｸM"/>
                        </a:defRPr>
                      </a:lvl1pPr>
                      <a:lvl2pPr marL="457200" algn="l" defTabSz="914400" rtl="0" eaLnBrk="1" latinLnBrk="0" hangingPunct="1">
                        <a:defRPr kumimoji="1" sz="1800" kern="1200">
                          <a:solidFill>
                            <a:schemeClr val="tx1"/>
                          </a:solidFill>
                          <a:latin typeface="Arial"/>
                          <a:ea typeface="HGSｺﾞｼｯｸM"/>
                        </a:defRPr>
                      </a:lvl2pPr>
                      <a:lvl3pPr marL="914400" algn="l" defTabSz="914400" rtl="0" eaLnBrk="1" latinLnBrk="0" hangingPunct="1">
                        <a:defRPr kumimoji="1" sz="1800" kern="1200">
                          <a:solidFill>
                            <a:schemeClr val="tx1"/>
                          </a:solidFill>
                          <a:latin typeface="Arial"/>
                          <a:ea typeface="HGSｺﾞｼｯｸM"/>
                        </a:defRPr>
                      </a:lvl3pPr>
                      <a:lvl4pPr marL="1371600" algn="l" defTabSz="914400" rtl="0" eaLnBrk="1" latinLnBrk="0" hangingPunct="1">
                        <a:defRPr kumimoji="1" sz="1800" kern="1200">
                          <a:solidFill>
                            <a:schemeClr val="tx1"/>
                          </a:solidFill>
                          <a:latin typeface="Arial"/>
                          <a:ea typeface="HGSｺﾞｼｯｸM"/>
                        </a:defRPr>
                      </a:lvl4pPr>
                      <a:lvl5pPr marL="1828800" algn="l" defTabSz="914400" rtl="0" eaLnBrk="1" latinLnBrk="0" hangingPunct="1">
                        <a:defRPr kumimoji="1" sz="1800" kern="1200">
                          <a:solidFill>
                            <a:schemeClr val="tx1"/>
                          </a:solidFill>
                          <a:latin typeface="Arial"/>
                          <a:ea typeface="HGSｺﾞｼｯｸM"/>
                        </a:defRPr>
                      </a:lvl5pPr>
                      <a:lvl6pPr marL="2286000" algn="l" defTabSz="914400" rtl="0" eaLnBrk="1" latinLnBrk="0" hangingPunct="1">
                        <a:defRPr kumimoji="1" sz="1800" kern="1200">
                          <a:solidFill>
                            <a:schemeClr val="tx1"/>
                          </a:solidFill>
                          <a:latin typeface="Arial"/>
                          <a:ea typeface="HGSｺﾞｼｯｸM"/>
                        </a:defRPr>
                      </a:lvl6pPr>
                      <a:lvl7pPr marL="2743200" algn="l" defTabSz="914400" rtl="0" eaLnBrk="1" latinLnBrk="0" hangingPunct="1">
                        <a:defRPr kumimoji="1" sz="1800" kern="1200">
                          <a:solidFill>
                            <a:schemeClr val="tx1"/>
                          </a:solidFill>
                          <a:latin typeface="Arial"/>
                          <a:ea typeface="HGSｺﾞｼｯｸM"/>
                        </a:defRPr>
                      </a:lvl7pPr>
                      <a:lvl8pPr marL="3200400" algn="l" defTabSz="914400" rtl="0" eaLnBrk="1" latinLnBrk="0" hangingPunct="1">
                        <a:defRPr kumimoji="1" sz="1800" kern="1200">
                          <a:solidFill>
                            <a:schemeClr val="tx1"/>
                          </a:solidFill>
                          <a:latin typeface="Arial"/>
                          <a:ea typeface="HGSｺﾞｼｯｸM"/>
                        </a:defRPr>
                      </a:lvl8pPr>
                      <a:lvl9pPr marL="3657600" algn="l" defTabSz="914400" rtl="0" eaLnBrk="1" latinLnBrk="0" hangingPunct="1">
                        <a:defRPr kumimoji="1" sz="1800" kern="1200">
                          <a:solidFill>
                            <a:schemeClr val="tx1"/>
                          </a:solidFill>
                          <a:latin typeface="Arial"/>
                          <a:ea typeface="HGSｺﾞｼｯｸM"/>
                        </a:defRPr>
                      </a:lvl9pPr>
                    </a:lstStyle>
                    <a:p>
                      <a:pPr algn="ctr"/>
                      <a:r>
                        <a:rPr kumimoji="1" lang="ja-JP" altLang="en-US" sz="1400" dirty="0">
                          <a:latin typeface="+mn-ea"/>
                          <a:ea typeface="+mn-ea"/>
                          <a:cs typeface="Meiryo UI" panose="020B0604030504040204" pitchFamily="50" charset="-128"/>
                        </a:rPr>
                        <a:t>目標年</a:t>
                      </a:r>
                    </a:p>
                  </a:txBody>
                  <a:tcP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Arial"/>
                          <a:ea typeface="HGSｺﾞｼｯｸM"/>
                        </a:defRPr>
                      </a:lvl1pPr>
                      <a:lvl2pPr marL="457200" algn="l" defTabSz="914400" rtl="0" eaLnBrk="1" latinLnBrk="0" hangingPunct="1">
                        <a:defRPr kumimoji="1" sz="1800" kern="1200">
                          <a:solidFill>
                            <a:schemeClr val="tx1"/>
                          </a:solidFill>
                          <a:latin typeface="Arial"/>
                          <a:ea typeface="HGSｺﾞｼｯｸM"/>
                        </a:defRPr>
                      </a:lvl2pPr>
                      <a:lvl3pPr marL="914400" algn="l" defTabSz="914400" rtl="0" eaLnBrk="1" latinLnBrk="0" hangingPunct="1">
                        <a:defRPr kumimoji="1" sz="1800" kern="1200">
                          <a:solidFill>
                            <a:schemeClr val="tx1"/>
                          </a:solidFill>
                          <a:latin typeface="Arial"/>
                          <a:ea typeface="HGSｺﾞｼｯｸM"/>
                        </a:defRPr>
                      </a:lvl3pPr>
                      <a:lvl4pPr marL="1371600" algn="l" defTabSz="914400" rtl="0" eaLnBrk="1" latinLnBrk="0" hangingPunct="1">
                        <a:defRPr kumimoji="1" sz="1800" kern="1200">
                          <a:solidFill>
                            <a:schemeClr val="tx1"/>
                          </a:solidFill>
                          <a:latin typeface="Arial"/>
                          <a:ea typeface="HGSｺﾞｼｯｸM"/>
                        </a:defRPr>
                      </a:lvl4pPr>
                      <a:lvl5pPr marL="1828800" algn="l" defTabSz="914400" rtl="0" eaLnBrk="1" latinLnBrk="0" hangingPunct="1">
                        <a:defRPr kumimoji="1" sz="1800" kern="1200">
                          <a:solidFill>
                            <a:schemeClr val="tx1"/>
                          </a:solidFill>
                          <a:latin typeface="Arial"/>
                          <a:ea typeface="HGSｺﾞｼｯｸM"/>
                        </a:defRPr>
                      </a:lvl5pPr>
                      <a:lvl6pPr marL="2286000" algn="l" defTabSz="914400" rtl="0" eaLnBrk="1" latinLnBrk="0" hangingPunct="1">
                        <a:defRPr kumimoji="1" sz="1800" kern="1200">
                          <a:solidFill>
                            <a:schemeClr val="tx1"/>
                          </a:solidFill>
                          <a:latin typeface="Arial"/>
                          <a:ea typeface="HGSｺﾞｼｯｸM"/>
                        </a:defRPr>
                      </a:lvl6pPr>
                      <a:lvl7pPr marL="2743200" algn="l" defTabSz="914400" rtl="0" eaLnBrk="1" latinLnBrk="0" hangingPunct="1">
                        <a:defRPr kumimoji="1" sz="1800" kern="1200">
                          <a:solidFill>
                            <a:schemeClr val="tx1"/>
                          </a:solidFill>
                          <a:latin typeface="Arial"/>
                          <a:ea typeface="HGSｺﾞｼｯｸM"/>
                        </a:defRPr>
                      </a:lvl7pPr>
                      <a:lvl8pPr marL="3200400" algn="l" defTabSz="914400" rtl="0" eaLnBrk="1" latinLnBrk="0" hangingPunct="1">
                        <a:defRPr kumimoji="1" sz="1800" kern="1200">
                          <a:solidFill>
                            <a:schemeClr val="tx1"/>
                          </a:solidFill>
                          <a:latin typeface="Arial"/>
                          <a:ea typeface="HGSｺﾞｼｯｸM"/>
                        </a:defRPr>
                      </a:lvl8pPr>
                      <a:lvl9pPr marL="3657600" algn="l" defTabSz="914400" rtl="0" eaLnBrk="1" latinLnBrk="0" hangingPunct="1">
                        <a:defRPr kumimoji="1" sz="1800" kern="1200">
                          <a:solidFill>
                            <a:schemeClr val="tx1"/>
                          </a:solidFill>
                          <a:latin typeface="Arial"/>
                          <a:ea typeface="HGSｺﾞｼｯｸM"/>
                        </a:defRPr>
                      </a:lvl9pPr>
                    </a:lstStyle>
                    <a:p>
                      <a:pPr algn="ctr"/>
                      <a:r>
                        <a:rPr kumimoji="1" lang="ja-JP" altLang="en-US" sz="1400" dirty="0">
                          <a:latin typeface="+mn-ea"/>
                          <a:ea typeface="+mn-ea"/>
                          <a:cs typeface="Meiryo UI" panose="020B0604030504040204" pitchFamily="50" charset="-128"/>
                        </a:rPr>
                        <a:t>概要</a:t>
                      </a:r>
                    </a:p>
                  </a:txBody>
                  <a:tcP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extLst>
                  <a:ext uri="{0D108BD9-81ED-4DB2-BD59-A6C34878D82A}">
                    <a16:rowId xmlns:a16="http://schemas.microsoft.com/office/drawing/2014/main" val="10001"/>
                  </a:ext>
                </a:extLst>
              </a:tr>
              <a:tr h="176726">
                <a:tc>
                  <a:txBody>
                    <a:bodyPr/>
                    <a:lstStyle>
                      <a:lvl1pPr marL="0" algn="l" defTabSz="914400" rtl="0" eaLnBrk="1" latinLnBrk="0" hangingPunct="1">
                        <a:defRPr kumimoji="1" sz="1800" kern="1200">
                          <a:solidFill>
                            <a:schemeClr val="tx1"/>
                          </a:solidFill>
                          <a:latin typeface="Arial"/>
                          <a:ea typeface="HGSｺﾞｼｯｸM"/>
                        </a:defRPr>
                      </a:lvl1pPr>
                      <a:lvl2pPr marL="457200" algn="l" defTabSz="914400" rtl="0" eaLnBrk="1" latinLnBrk="0" hangingPunct="1">
                        <a:defRPr kumimoji="1" sz="1800" kern="1200">
                          <a:solidFill>
                            <a:schemeClr val="tx1"/>
                          </a:solidFill>
                          <a:latin typeface="Arial"/>
                          <a:ea typeface="HGSｺﾞｼｯｸM"/>
                        </a:defRPr>
                      </a:lvl2pPr>
                      <a:lvl3pPr marL="914400" algn="l" defTabSz="914400" rtl="0" eaLnBrk="1" latinLnBrk="0" hangingPunct="1">
                        <a:defRPr kumimoji="1" sz="1800" kern="1200">
                          <a:solidFill>
                            <a:schemeClr val="tx1"/>
                          </a:solidFill>
                          <a:latin typeface="Arial"/>
                          <a:ea typeface="HGSｺﾞｼｯｸM"/>
                        </a:defRPr>
                      </a:lvl3pPr>
                      <a:lvl4pPr marL="1371600" algn="l" defTabSz="914400" rtl="0" eaLnBrk="1" latinLnBrk="0" hangingPunct="1">
                        <a:defRPr kumimoji="1" sz="1800" kern="1200">
                          <a:solidFill>
                            <a:schemeClr val="tx1"/>
                          </a:solidFill>
                          <a:latin typeface="Arial"/>
                          <a:ea typeface="HGSｺﾞｼｯｸM"/>
                        </a:defRPr>
                      </a:lvl4pPr>
                      <a:lvl5pPr marL="1828800" algn="l" defTabSz="914400" rtl="0" eaLnBrk="1" latinLnBrk="0" hangingPunct="1">
                        <a:defRPr kumimoji="1" sz="1800" kern="1200">
                          <a:solidFill>
                            <a:schemeClr val="tx1"/>
                          </a:solidFill>
                          <a:latin typeface="Arial"/>
                          <a:ea typeface="HGSｺﾞｼｯｸM"/>
                        </a:defRPr>
                      </a:lvl5pPr>
                      <a:lvl6pPr marL="2286000" algn="l" defTabSz="914400" rtl="0" eaLnBrk="1" latinLnBrk="0" hangingPunct="1">
                        <a:defRPr kumimoji="1" sz="1800" kern="1200">
                          <a:solidFill>
                            <a:schemeClr val="tx1"/>
                          </a:solidFill>
                          <a:latin typeface="Arial"/>
                          <a:ea typeface="HGSｺﾞｼｯｸM"/>
                        </a:defRPr>
                      </a:lvl6pPr>
                      <a:lvl7pPr marL="2743200" algn="l" defTabSz="914400" rtl="0" eaLnBrk="1" latinLnBrk="0" hangingPunct="1">
                        <a:defRPr kumimoji="1" sz="1800" kern="1200">
                          <a:solidFill>
                            <a:schemeClr val="tx1"/>
                          </a:solidFill>
                          <a:latin typeface="Arial"/>
                          <a:ea typeface="HGSｺﾞｼｯｸM"/>
                        </a:defRPr>
                      </a:lvl7pPr>
                      <a:lvl8pPr marL="3200400" algn="l" defTabSz="914400" rtl="0" eaLnBrk="1" latinLnBrk="0" hangingPunct="1">
                        <a:defRPr kumimoji="1" sz="1800" kern="1200">
                          <a:solidFill>
                            <a:schemeClr val="tx1"/>
                          </a:solidFill>
                          <a:latin typeface="Arial"/>
                          <a:ea typeface="HGSｺﾞｼｯｸM"/>
                        </a:defRPr>
                      </a:lvl8pPr>
                      <a:lvl9pPr marL="3657600" algn="l" defTabSz="914400" rtl="0" eaLnBrk="1" latinLnBrk="0" hangingPunct="1">
                        <a:defRPr kumimoji="1" sz="1800" kern="1200">
                          <a:solidFill>
                            <a:schemeClr val="tx1"/>
                          </a:solidFill>
                          <a:latin typeface="Arial"/>
                          <a:ea typeface="HGSｺﾞｼｯｸM"/>
                        </a:defRPr>
                      </a:lvl9pPr>
                    </a:lstStyle>
                    <a:p>
                      <a:pPr algn="ctr"/>
                      <a:r>
                        <a:rPr kumimoji="1" lang="ja-JP" altLang="en-US" sz="1400" dirty="0">
                          <a:latin typeface="+mn-ea"/>
                          <a:ea typeface="+mn-ea"/>
                          <a:cs typeface="Meiryo UI" panose="020B0604030504040204" pitchFamily="50" charset="-128"/>
                        </a:rPr>
                        <a:t>大和ハウス工業</a:t>
                      </a:r>
                    </a:p>
                  </a:txBody>
                  <a:tcPr marL="72000" marR="72000" marT="36000" marB="36000"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Segoe UI"/>
                          <a:ea typeface="Meiryo UI"/>
                        </a:defRPr>
                      </a:lvl1pPr>
                      <a:lvl2pPr marL="457200" algn="l" defTabSz="914400" rtl="0" eaLnBrk="1" latinLnBrk="0" hangingPunct="1">
                        <a:defRPr kumimoji="1" sz="1800" kern="1200">
                          <a:solidFill>
                            <a:schemeClr val="tx1"/>
                          </a:solidFill>
                          <a:latin typeface="Segoe UI"/>
                          <a:ea typeface="Meiryo UI"/>
                        </a:defRPr>
                      </a:lvl2pPr>
                      <a:lvl3pPr marL="914400" algn="l" defTabSz="914400" rtl="0" eaLnBrk="1" latinLnBrk="0" hangingPunct="1">
                        <a:defRPr kumimoji="1" sz="1800" kern="1200">
                          <a:solidFill>
                            <a:schemeClr val="tx1"/>
                          </a:solidFill>
                          <a:latin typeface="Segoe UI"/>
                          <a:ea typeface="Meiryo UI"/>
                        </a:defRPr>
                      </a:lvl3pPr>
                      <a:lvl4pPr marL="1371600" algn="l" defTabSz="914400" rtl="0" eaLnBrk="1" latinLnBrk="0" hangingPunct="1">
                        <a:defRPr kumimoji="1" sz="1800" kern="1200">
                          <a:solidFill>
                            <a:schemeClr val="tx1"/>
                          </a:solidFill>
                          <a:latin typeface="Segoe UI"/>
                          <a:ea typeface="Meiryo UI"/>
                        </a:defRPr>
                      </a:lvl4pPr>
                      <a:lvl5pPr marL="1828800" algn="l" defTabSz="914400" rtl="0" eaLnBrk="1" latinLnBrk="0" hangingPunct="1">
                        <a:defRPr kumimoji="1" sz="1800" kern="1200">
                          <a:solidFill>
                            <a:schemeClr val="tx1"/>
                          </a:solidFill>
                          <a:latin typeface="Segoe UI"/>
                          <a:ea typeface="Meiryo UI"/>
                        </a:defRPr>
                      </a:lvl5pPr>
                      <a:lvl6pPr marL="2286000" algn="l" defTabSz="914400" rtl="0" eaLnBrk="1" latinLnBrk="0" hangingPunct="1">
                        <a:defRPr kumimoji="1" sz="1800" kern="1200">
                          <a:solidFill>
                            <a:schemeClr val="tx1"/>
                          </a:solidFill>
                          <a:latin typeface="Segoe UI"/>
                          <a:ea typeface="Meiryo UI"/>
                        </a:defRPr>
                      </a:lvl6pPr>
                      <a:lvl7pPr marL="2743200" algn="l" defTabSz="914400" rtl="0" eaLnBrk="1" latinLnBrk="0" hangingPunct="1">
                        <a:defRPr kumimoji="1" sz="1800" kern="1200">
                          <a:solidFill>
                            <a:schemeClr val="tx1"/>
                          </a:solidFill>
                          <a:latin typeface="Segoe UI"/>
                          <a:ea typeface="Meiryo UI"/>
                        </a:defRPr>
                      </a:lvl7pPr>
                      <a:lvl8pPr marL="3200400" algn="l" defTabSz="914400" rtl="0" eaLnBrk="1" latinLnBrk="0" hangingPunct="1">
                        <a:defRPr kumimoji="1" sz="1800" kern="1200">
                          <a:solidFill>
                            <a:schemeClr val="tx1"/>
                          </a:solidFill>
                          <a:latin typeface="Segoe UI"/>
                          <a:ea typeface="Meiryo UI"/>
                        </a:defRPr>
                      </a:lvl8pPr>
                      <a:lvl9pPr marL="3657600" algn="l" defTabSz="914400" rtl="0" eaLnBrk="1" latinLnBrk="0" hangingPunct="1">
                        <a:defRPr kumimoji="1" sz="1800" kern="1200">
                          <a:solidFill>
                            <a:schemeClr val="tx1"/>
                          </a:solidFill>
                          <a:latin typeface="Segoe UI"/>
                          <a:ea typeface="Meiryo UI"/>
                        </a:defRPr>
                      </a:lvl9pPr>
                    </a:lstStyle>
                    <a:p>
                      <a:pPr algn="ctr"/>
                      <a:r>
                        <a:rPr kumimoji="1" lang="ja-JP" altLang="en-US" sz="1400" dirty="0">
                          <a:latin typeface="+mn-ea"/>
                          <a:ea typeface="+mn-ea"/>
                          <a:cs typeface="Meiryo UI" panose="020B0604030504040204" pitchFamily="50" charset="-128"/>
                        </a:rPr>
                        <a:t>建設業</a:t>
                      </a:r>
                    </a:p>
                  </a:txBody>
                  <a:tcPr marL="72000" marR="72000" marT="36000" marB="3600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Segoe UI"/>
                          <a:ea typeface="Meiryo UI"/>
                        </a:defRPr>
                      </a:lvl1pPr>
                      <a:lvl2pPr marL="457200" algn="l" defTabSz="914400" rtl="0" eaLnBrk="1" latinLnBrk="0" hangingPunct="1">
                        <a:defRPr kumimoji="1" sz="1800" kern="1200">
                          <a:solidFill>
                            <a:schemeClr val="tx1"/>
                          </a:solidFill>
                          <a:latin typeface="Segoe UI"/>
                          <a:ea typeface="Meiryo UI"/>
                        </a:defRPr>
                      </a:lvl2pPr>
                      <a:lvl3pPr marL="914400" algn="l" defTabSz="914400" rtl="0" eaLnBrk="1" latinLnBrk="0" hangingPunct="1">
                        <a:defRPr kumimoji="1" sz="1800" kern="1200">
                          <a:solidFill>
                            <a:schemeClr val="tx1"/>
                          </a:solidFill>
                          <a:latin typeface="Segoe UI"/>
                          <a:ea typeface="Meiryo UI"/>
                        </a:defRPr>
                      </a:lvl3pPr>
                      <a:lvl4pPr marL="1371600" algn="l" defTabSz="914400" rtl="0" eaLnBrk="1" latinLnBrk="0" hangingPunct="1">
                        <a:defRPr kumimoji="1" sz="1800" kern="1200">
                          <a:solidFill>
                            <a:schemeClr val="tx1"/>
                          </a:solidFill>
                          <a:latin typeface="Segoe UI"/>
                          <a:ea typeface="Meiryo UI"/>
                        </a:defRPr>
                      </a:lvl4pPr>
                      <a:lvl5pPr marL="1828800" algn="l" defTabSz="914400" rtl="0" eaLnBrk="1" latinLnBrk="0" hangingPunct="1">
                        <a:defRPr kumimoji="1" sz="1800" kern="1200">
                          <a:solidFill>
                            <a:schemeClr val="tx1"/>
                          </a:solidFill>
                          <a:latin typeface="Segoe UI"/>
                          <a:ea typeface="Meiryo UI"/>
                        </a:defRPr>
                      </a:lvl5pPr>
                      <a:lvl6pPr marL="2286000" algn="l" defTabSz="914400" rtl="0" eaLnBrk="1" latinLnBrk="0" hangingPunct="1">
                        <a:defRPr kumimoji="1" sz="1800" kern="1200">
                          <a:solidFill>
                            <a:schemeClr val="tx1"/>
                          </a:solidFill>
                          <a:latin typeface="Segoe UI"/>
                          <a:ea typeface="Meiryo UI"/>
                        </a:defRPr>
                      </a:lvl6pPr>
                      <a:lvl7pPr marL="2743200" algn="l" defTabSz="914400" rtl="0" eaLnBrk="1" latinLnBrk="0" hangingPunct="1">
                        <a:defRPr kumimoji="1" sz="1800" kern="1200">
                          <a:solidFill>
                            <a:schemeClr val="tx1"/>
                          </a:solidFill>
                          <a:latin typeface="Segoe UI"/>
                          <a:ea typeface="Meiryo UI"/>
                        </a:defRPr>
                      </a:lvl7pPr>
                      <a:lvl8pPr marL="3200400" algn="l" defTabSz="914400" rtl="0" eaLnBrk="1" latinLnBrk="0" hangingPunct="1">
                        <a:defRPr kumimoji="1" sz="1800" kern="1200">
                          <a:solidFill>
                            <a:schemeClr val="tx1"/>
                          </a:solidFill>
                          <a:latin typeface="Segoe UI"/>
                          <a:ea typeface="Meiryo UI"/>
                        </a:defRPr>
                      </a:lvl8pPr>
                      <a:lvl9pPr marL="3657600" algn="l" defTabSz="914400" rtl="0" eaLnBrk="1" latinLnBrk="0" hangingPunct="1">
                        <a:defRPr kumimoji="1" sz="1800" kern="1200">
                          <a:solidFill>
                            <a:schemeClr val="tx1"/>
                          </a:solidFill>
                          <a:latin typeface="Segoe UI"/>
                          <a:ea typeface="Meiryo UI"/>
                        </a:defRPr>
                      </a:lvl9pPr>
                    </a:lstStyle>
                    <a:p>
                      <a:pPr algn="ctr"/>
                      <a:r>
                        <a:rPr kumimoji="1" lang="en-US" altLang="ja-JP" sz="1400" dirty="0">
                          <a:latin typeface="+mn-ea"/>
                          <a:ea typeface="+mn-ea"/>
                          <a:cs typeface="Meiryo UI" panose="020B0604030504040204" pitchFamily="50" charset="-128"/>
                        </a:rPr>
                        <a:t>Scope3</a:t>
                      </a:r>
                    </a:p>
                    <a:p>
                      <a:pPr algn="ctr"/>
                      <a:r>
                        <a:rPr kumimoji="1" lang="ja-JP" altLang="en-US" sz="1400" dirty="0">
                          <a:latin typeface="+mn-ea"/>
                          <a:ea typeface="+mn-ea"/>
                          <a:cs typeface="Meiryo UI" panose="020B0604030504040204" pitchFamily="50" charset="-128"/>
                        </a:rPr>
                        <a:t>カテゴリ</a:t>
                      </a:r>
                      <a:r>
                        <a:rPr kumimoji="1" lang="en-US" altLang="ja-JP" sz="1400" dirty="0">
                          <a:latin typeface="+mn-ea"/>
                          <a:ea typeface="+mn-ea"/>
                          <a:cs typeface="Meiryo UI" panose="020B0604030504040204" pitchFamily="50" charset="-128"/>
                        </a:rPr>
                        <a:t>1</a:t>
                      </a:r>
                      <a:endParaRPr kumimoji="1" lang="ja-JP" altLang="en-US" sz="1400" dirty="0">
                        <a:latin typeface="+mn-ea"/>
                        <a:ea typeface="+mn-ea"/>
                        <a:cs typeface="Meiryo UI" panose="020B0604030504040204" pitchFamily="50" charset="-128"/>
                      </a:endParaRPr>
                    </a:p>
                  </a:txBody>
                  <a:tcPr marL="72000" marR="72000" marT="36000" marB="3600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Segoe UI"/>
                          <a:ea typeface="Meiryo UI"/>
                        </a:defRPr>
                      </a:lvl1pPr>
                      <a:lvl2pPr marL="457200" algn="l" defTabSz="914400" rtl="0" eaLnBrk="1" latinLnBrk="0" hangingPunct="1">
                        <a:defRPr kumimoji="1" sz="1800" kern="1200">
                          <a:solidFill>
                            <a:schemeClr val="tx1"/>
                          </a:solidFill>
                          <a:latin typeface="Segoe UI"/>
                          <a:ea typeface="Meiryo UI"/>
                        </a:defRPr>
                      </a:lvl2pPr>
                      <a:lvl3pPr marL="914400" algn="l" defTabSz="914400" rtl="0" eaLnBrk="1" latinLnBrk="0" hangingPunct="1">
                        <a:defRPr kumimoji="1" sz="1800" kern="1200">
                          <a:solidFill>
                            <a:schemeClr val="tx1"/>
                          </a:solidFill>
                          <a:latin typeface="Segoe UI"/>
                          <a:ea typeface="Meiryo UI"/>
                        </a:defRPr>
                      </a:lvl3pPr>
                      <a:lvl4pPr marL="1371600" algn="l" defTabSz="914400" rtl="0" eaLnBrk="1" latinLnBrk="0" hangingPunct="1">
                        <a:defRPr kumimoji="1" sz="1800" kern="1200">
                          <a:solidFill>
                            <a:schemeClr val="tx1"/>
                          </a:solidFill>
                          <a:latin typeface="Segoe UI"/>
                          <a:ea typeface="Meiryo UI"/>
                        </a:defRPr>
                      </a:lvl4pPr>
                      <a:lvl5pPr marL="1828800" algn="l" defTabSz="914400" rtl="0" eaLnBrk="1" latinLnBrk="0" hangingPunct="1">
                        <a:defRPr kumimoji="1" sz="1800" kern="1200">
                          <a:solidFill>
                            <a:schemeClr val="tx1"/>
                          </a:solidFill>
                          <a:latin typeface="Segoe UI"/>
                          <a:ea typeface="Meiryo UI"/>
                        </a:defRPr>
                      </a:lvl5pPr>
                      <a:lvl6pPr marL="2286000" algn="l" defTabSz="914400" rtl="0" eaLnBrk="1" latinLnBrk="0" hangingPunct="1">
                        <a:defRPr kumimoji="1" sz="1800" kern="1200">
                          <a:solidFill>
                            <a:schemeClr val="tx1"/>
                          </a:solidFill>
                          <a:latin typeface="Segoe UI"/>
                          <a:ea typeface="Meiryo UI"/>
                        </a:defRPr>
                      </a:lvl6pPr>
                      <a:lvl7pPr marL="2743200" algn="l" defTabSz="914400" rtl="0" eaLnBrk="1" latinLnBrk="0" hangingPunct="1">
                        <a:defRPr kumimoji="1" sz="1800" kern="1200">
                          <a:solidFill>
                            <a:schemeClr val="tx1"/>
                          </a:solidFill>
                          <a:latin typeface="Segoe UI"/>
                          <a:ea typeface="Meiryo UI"/>
                        </a:defRPr>
                      </a:lvl7pPr>
                      <a:lvl8pPr marL="3200400" algn="l" defTabSz="914400" rtl="0" eaLnBrk="1" latinLnBrk="0" hangingPunct="1">
                        <a:defRPr kumimoji="1" sz="1800" kern="1200">
                          <a:solidFill>
                            <a:schemeClr val="tx1"/>
                          </a:solidFill>
                          <a:latin typeface="Segoe UI"/>
                          <a:ea typeface="Meiryo UI"/>
                        </a:defRPr>
                      </a:lvl8pPr>
                      <a:lvl9pPr marL="3657600" algn="l" defTabSz="914400" rtl="0" eaLnBrk="1" latinLnBrk="0" hangingPunct="1">
                        <a:defRPr kumimoji="1" sz="1800" kern="1200">
                          <a:solidFill>
                            <a:schemeClr val="tx1"/>
                          </a:solidFill>
                          <a:latin typeface="Segoe UI"/>
                          <a:ea typeface="Meiryo UI"/>
                        </a:defRPr>
                      </a:lvl9pPr>
                    </a:lstStyle>
                    <a:p>
                      <a:pPr algn="ctr"/>
                      <a:r>
                        <a:rPr lang="en-US" altLang="ja-JP" sz="1400" dirty="0">
                          <a:latin typeface="+mn-ea"/>
                          <a:ea typeface="+mn-ea"/>
                        </a:rPr>
                        <a:t>2026</a:t>
                      </a:r>
                      <a:r>
                        <a:rPr lang="ja-JP" altLang="en-US" sz="1400" dirty="0">
                          <a:latin typeface="+mn-ea"/>
                          <a:ea typeface="+mn-ea"/>
                        </a:rPr>
                        <a:t>年</a:t>
                      </a:r>
                    </a:p>
                  </a:txBody>
                  <a:tcPr marL="72000" marR="72000" marT="36000" marB="3600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Segoe UI"/>
                          <a:ea typeface="Meiryo UI"/>
                        </a:defRPr>
                      </a:lvl1pPr>
                      <a:lvl2pPr marL="457200" algn="l" defTabSz="914400" rtl="0" eaLnBrk="1" latinLnBrk="0" hangingPunct="1">
                        <a:defRPr kumimoji="1" sz="1800" kern="1200">
                          <a:solidFill>
                            <a:schemeClr val="tx1"/>
                          </a:solidFill>
                          <a:latin typeface="Segoe UI"/>
                          <a:ea typeface="Meiryo UI"/>
                        </a:defRPr>
                      </a:lvl2pPr>
                      <a:lvl3pPr marL="914400" algn="l" defTabSz="914400" rtl="0" eaLnBrk="1" latinLnBrk="0" hangingPunct="1">
                        <a:defRPr kumimoji="1" sz="1800" kern="1200">
                          <a:solidFill>
                            <a:schemeClr val="tx1"/>
                          </a:solidFill>
                          <a:latin typeface="Segoe UI"/>
                          <a:ea typeface="Meiryo UI"/>
                        </a:defRPr>
                      </a:lvl3pPr>
                      <a:lvl4pPr marL="1371600" algn="l" defTabSz="914400" rtl="0" eaLnBrk="1" latinLnBrk="0" hangingPunct="1">
                        <a:defRPr kumimoji="1" sz="1800" kern="1200">
                          <a:solidFill>
                            <a:schemeClr val="tx1"/>
                          </a:solidFill>
                          <a:latin typeface="Segoe UI"/>
                          <a:ea typeface="Meiryo UI"/>
                        </a:defRPr>
                      </a:lvl4pPr>
                      <a:lvl5pPr marL="1828800" algn="l" defTabSz="914400" rtl="0" eaLnBrk="1" latinLnBrk="0" hangingPunct="1">
                        <a:defRPr kumimoji="1" sz="1800" kern="1200">
                          <a:solidFill>
                            <a:schemeClr val="tx1"/>
                          </a:solidFill>
                          <a:latin typeface="Segoe UI"/>
                          <a:ea typeface="Meiryo UI"/>
                        </a:defRPr>
                      </a:lvl5pPr>
                      <a:lvl6pPr marL="2286000" algn="l" defTabSz="914400" rtl="0" eaLnBrk="1" latinLnBrk="0" hangingPunct="1">
                        <a:defRPr kumimoji="1" sz="1800" kern="1200">
                          <a:solidFill>
                            <a:schemeClr val="tx1"/>
                          </a:solidFill>
                          <a:latin typeface="Segoe UI"/>
                          <a:ea typeface="Meiryo UI"/>
                        </a:defRPr>
                      </a:lvl6pPr>
                      <a:lvl7pPr marL="2743200" algn="l" defTabSz="914400" rtl="0" eaLnBrk="1" latinLnBrk="0" hangingPunct="1">
                        <a:defRPr kumimoji="1" sz="1800" kern="1200">
                          <a:solidFill>
                            <a:schemeClr val="tx1"/>
                          </a:solidFill>
                          <a:latin typeface="Segoe UI"/>
                          <a:ea typeface="Meiryo UI"/>
                        </a:defRPr>
                      </a:lvl7pPr>
                      <a:lvl8pPr marL="3200400" algn="l" defTabSz="914400" rtl="0" eaLnBrk="1" latinLnBrk="0" hangingPunct="1">
                        <a:defRPr kumimoji="1" sz="1800" kern="1200">
                          <a:solidFill>
                            <a:schemeClr val="tx1"/>
                          </a:solidFill>
                          <a:latin typeface="Segoe UI"/>
                          <a:ea typeface="Meiryo UI"/>
                        </a:defRPr>
                      </a:lvl8pPr>
                      <a:lvl9pPr marL="3657600" algn="l" defTabSz="914400" rtl="0" eaLnBrk="1" latinLnBrk="0" hangingPunct="1">
                        <a:defRPr kumimoji="1" sz="1800" kern="1200">
                          <a:solidFill>
                            <a:schemeClr val="tx1"/>
                          </a:solidFill>
                          <a:latin typeface="Segoe UI"/>
                          <a:ea typeface="Meiryo UI"/>
                        </a:defRPr>
                      </a:lvl9pPr>
                    </a:lstStyle>
                    <a:p>
                      <a:r>
                        <a:rPr lang="ja-JP" altLang="en-US" sz="1400" dirty="0">
                          <a:latin typeface="+mn-ea"/>
                          <a:ea typeface="+mn-ea"/>
                        </a:rPr>
                        <a:t>購入先サプライヤーの</a:t>
                      </a:r>
                      <a:r>
                        <a:rPr lang="en-US" altLang="ja-JP" sz="1400" dirty="0">
                          <a:latin typeface="+mn-ea"/>
                          <a:ea typeface="+mn-ea"/>
                        </a:rPr>
                        <a:t>90</a:t>
                      </a:r>
                      <a:r>
                        <a:rPr lang="ja-JP" altLang="en-US" sz="1400" dirty="0">
                          <a:latin typeface="+mn-ea"/>
                          <a:ea typeface="+mn-ea"/>
                        </a:rPr>
                        <a:t>％に</a:t>
                      </a:r>
                      <a:r>
                        <a:rPr lang="en-US" altLang="ja-JP" sz="1400" dirty="0">
                          <a:latin typeface="+mn-ea"/>
                          <a:ea typeface="+mn-ea"/>
                        </a:rPr>
                        <a:t>SBT</a:t>
                      </a:r>
                      <a:r>
                        <a:rPr lang="ja-JP" altLang="en-US" sz="1400" dirty="0">
                          <a:latin typeface="+mn-ea"/>
                          <a:ea typeface="+mn-ea"/>
                        </a:rPr>
                        <a:t>目標を設定させる</a:t>
                      </a:r>
                    </a:p>
                  </a:txBody>
                  <a:tcPr marL="72000" marR="72000" marT="36000" marB="36000">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76726">
                <a:tc>
                  <a:txBody>
                    <a:bodyPr/>
                    <a:lstStyle>
                      <a:lvl1pPr marL="0" algn="l" defTabSz="914400" rtl="0" eaLnBrk="1" latinLnBrk="0" hangingPunct="1">
                        <a:defRPr kumimoji="1" sz="1800" kern="1200">
                          <a:solidFill>
                            <a:schemeClr val="tx1"/>
                          </a:solidFill>
                          <a:latin typeface="Arial"/>
                          <a:ea typeface="HGSｺﾞｼｯｸM"/>
                        </a:defRPr>
                      </a:lvl1pPr>
                      <a:lvl2pPr marL="457200" algn="l" defTabSz="914400" rtl="0" eaLnBrk="1" latinLnBrk="0" hangingPunct="1">
                        <a:defRPr kumimoji="1" sz="1800" kern="1200">
                          <a:solidFill>
                            <a:schemeClr val="tx1"/>
                          </a:solidFill>
                          <a:latin typeface="Arial"/>
                          <a:ea typeface="HGSｺﾞｼｯｸM"/>
                        </a:defRPr>
                      </a:lvl2pPr>
                      <a:lvl3pPr marL="914400" algn="l" defTabSz="914400" rtl="0" eaLnBrk="1" latinLnBrk="0" hangingPunct="1">
                        <a:defRPr kumimoji="1" sz="1800" kern="1200">
                          <a:solidFill>
                            <a:schemeClr val="tx1"/>
                          </a:solidFill>
                          <a:latin typeface="Arial"/>
                          <a:ea typeface="HGSｺﾞｼｯｸM"/>
                        </a:defRPr>
                      </a:lvl3pPr>
                      <a:lvl4pPr marL="1371600" algn="l" defTabSz="914400" rtl="0" eaLnBrk="1" latinLnBrk="0" hangingPunct="1">
                        <a:defRPr kumimoji="1" sz="1800" kern="1200">
                          <a:solidFill>
                            <a:schemeClr val="tx1"/>
                          </a:solidFill>
                          <a:latin typeface="Arial"/>
                          <a:ea typeface="HGSｺﾞｼｯｸM"/>
                        </a:defRPr>
                      </a:lvl4pPr>
                      <a:lvl5pPr marL="1828800" algn="l" defTabSz="914400" rtl="0" eaLnBrk="1" latinLnBrk="0" hangingPunct="1">
                        <a:defRPr kumimoji="1" sz="1800" kern="1200">
                          <a:solidFill>
                            <a:schemeClr val="tx1"/>
                          </a:solidFill>
                          <a:latin typeface="Arial"/>
                          <a:ea typeface="HGSｺﾞｼｯｸM"/>
                        </a:defRPr>
                      </a:lvl5pPr>
                      <a:lvl6pPr marL="2286000" algn="l" defTabSz="914400" rtl="0" eaLnBrk="1" latinLnBrk="0" hangingPunct="1">
                        <a:defRPr kumimoji="1" sz="1800" kern="1200">
                          <a:solidFill>
                            <a:schemeClr val="tx1"/>
                          </a:solidFill>
                          <a:latin typeface="Arial"/>
                          <a:ea typeface="HGSｺﾞｼｯｸM"/>
                        </a:defRPr>
                      </a:lvl6pPr>
                      <a:lvl7pPr marL="2743200" algn="l" defTabSz="914400" rtl="0" eaLnBrk="1" latinLnBrk="0" hangingPunct="1">
                        <a:defRPr kumimoji="1" sz="1800" kern="1200">
                          <a:solidFill>
                            <a:schemeClr val="tx1"/>
                          </a:solidFill>
                          <a:latin typeface="Arial"/>
                          <a:ea typeface="HGSｺﾞｼｯｸM"/>
                        </a:defRPr>
                      </a:lvl7pPr>
                      <a:lvl8pPr marL="3200400" algn="l" defTabSz="914400" rtl="0" eaLnBrk="1" latinLnBrk="0" hangingPunct="1">
                        <a:defRPr kumimoji="1" sz="1800" kern="1200">
                          <a:solidFill>
                            <a:schemeClr val="tx1"/>
                          </a:solidFill>
                          <a:latin typeface="Arial"/>
                          <a:ea typeface="HGSｺﾞｼｯｸM"/>
                        </a:defRPr>
                      </a:lvl8pPr>
                      <a:lvl9pPr marL="3657600" algn="l" defTabSz="914400" rtl="0" eaLnBrk="1" latinLnBrk="0" hangingPunct="1">
                        <a:defRPr kumimoji="1" sz="1800" kern="1200">
                          <a:solidFill>
                            <a:schemeClr val="tx1"/>
                          </a:solidFill>
                          <a:latin typeface="Arial"/>
                          <a:ea typeface="HGSｺﾞｼｯｸM"/>
                        </a:defRPr>
                      </a:lvl9pPr>
                    </a:lstStyle>
                    <a:p>
                      <a:pPr algn="ctr"/>
                      <a:r>
                        <a:rPr kumimoji="1" lang="ja-JP" altLang="en-US" sz="1400" dirty="0">
                          <a:latin typeface="+mn-ea"/>
                          <a:ea typeface="+mn-ea"/>
                          <a:cs typeface="Meiryo UI" panose="020B0604030504040204" pitchFamily="50" charset="-128"/>
                        </a:rPr>
                        <a:t>第一三共</a:t>
                      </a:r>
                    </a:p>
                  </a:txBody>
                  <a:tcPr marL="72000" marR="72000" marT="36000" marB="3600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Segoe UI"/>
                          <a:ea typeface="Meiryo UI"/>
                        </a:defRPr>
                      </a:lvl1pPr>
                      <a:lvl2pPr marL="457200" algn="l" defTabSz="914400" rtl="0" eaLnBrk="1" latinLnBrk="0" hangingPunct="1">
                        <a:defRPr kumimoji="1" sz="1800" kern="1200">
                          <a:solidFill>
                            <a:schemeClr val="tx1"/>
                          </a:solidFill>
                          <a:latin typeface="Segoe UI"/>
                          <a:ea typeface="Meiryo UI"/>
                        </a:defRPr>
                      </a:lvl2pPr>
                      <a:lvl3pPr marL="914400" algn="l" defTabSz="914400" rtl="0" eaLnBrk="1" latinLnBrk="0" hangingPunct="1">
                        <a:defRPr kumimoji="1" sz="1800" kern="1200">
                          <a:solidFill>
                            <a:schemeClr val="tx1"/>
                          </a:solidFill>
                          <a:latin typeface="Segoe UI"/>
                          <a:ea typeface="Meiryo UI"/>
                        </a:defRPr>
                      </a:lvl3pPr>
                      <a:lvl4pPr marL="1371600" algn="l" defTabSz="914400" rtl="0" eaLnBrk="1" latinLnBrk="0" hangingPunct="1">
                        <a:defRPr kumimoji="1" sz="1800" kern="1200">
                          <a:solidFill>
                            <a:schemeClr val="tx1"/>
                          </a:solidFill>
                          <a:latin typeface="Segoe UI"/>
                          <a:ea typeface="Meiryo UI"/>
                        </a:defRPr>
                      </a:lvl4pPr>
                      <a:lvl5pPr marL="1828800" algn="l" defTabSz="914400" rtl="0" eaLnBrk="1" latinLnBrk="0" hangingPunct="1">
                        <a:defRPr kumimoji="1" sz="1800" kern="1200">
                          <a:solidFill>
                            <a:schemeClr val="tx1"/>
                          </a:solidFill>
                          <a:latin typeface="Segoe UI"/>
                          <a:ea typeface="Meiryo UI"/>
                        </a:defRPr>
                      </a:lvl5pPr>
                      <a:lvl6pPr marL="2286000" algn="l" defTabSz="914400" rtl="0" eaLnBrk="1" latinLnBrk="0" hangingPunct="1">
                        <a:defRPr kumimoji="1" sz="1800" kern="1200">
                          <a:solidFill>
                            <a:schemeClr val="tx1"/>
                          </a:solidFill>
                          <a:latin typeface="Segoe UI"/>
                          <a:ea typeface="Meiryo UI"/>
                        </a:defRPr>
                      </a:lvl6pPr>
                      <a:lvl7pPr marL="2743200" algn="l" defTabSz="914400" rtl="0" eaLnBrk="1" latinLnBrk="0" hangingPunct="1">
                        <a:defRPr kumimoji="1" sz="1800" kern="1200">
                          <a:solidFill>
                            <a:schemeClr val="tx1"/>
                          </a:solidFill>
                          <a:latin typeface="Segoe UI"/>
                          <a:ea typeface="Meiryo UI"/>
                        </a:defRPr>
                      </a:lvl7pPr>
                      <a:lvl8pPr marL="3200400" algn="l" defTabSz="914400" rtl="0" eaLnBrk="1" latinLnBrk="0" hangingPunct="1">
                        <a:defRPr kumimoji="1" sz="1800" kern="1200">
                          <a:solidFill>
                            <a:schemeClr val="tx1"/>
                          </a:solidFill>
                          <a:latin typeface="Segoe UI"/>
                          <a:ea typeface="Meiryo UI"/>
                        </a:defRPr>
                      </a:lvl8pPr>
                      <a:lvl9pPr marL="3657600" algn="l" defTabSz="914400" rtl="0" eaLnBrk="1" latinLnBrk="0" hangingPunct="1">
                        <a:defRPr kumimoji="1" sz="1800" kern="1200">
                          <a:solidFill>
                            <a:schemeClr val="tx1"/>
                          </a:solidFill>
                          <a:latin typeface="Segoe UI"/>
                          <a:ea typeface="Meiryo UI"/>
                        </a:defRPr>
                      </a:lvl9pPr>
                    </a:lstStyle>
                    <a:p>
                      <a:pPr algn="ctr"/>
                      <a:r>
                        <a:rPr kumimoji="1" lang="ja-JP" altLang="en-US" sz="1400" dirty="0">
                          <a:latin typeface="+mn-ea"/>
                          <a:ea typeface="+mn-ea"/>
                          <a:cs typeface="Meiryo UI" panose="020B0604030504040204" pitchFamily="50" charset="-128"/>
                        </a:rPr>
                        <a:t>医薬品</a:t>
                      </a: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Arial"/>
                          <a:ea typeface="HGSｺﾞｼｯｸM"/>
                        </a:defRPr>
                      </a:lvl1pPr>
                      <a:lvl2pPr marL="457200" algn="l" defTabSz="914400" rtl="0" eaLnBrk="1" latinLnBrk="0" hangingPunct="1">
                        <a:defRPr kumimoji="1" sz="1800" kern="1200">
                          <a:solidFill>
                            <a:schemeClr val="tx1"/>
                          </a:solidFill>
                          <a:latin typeface="Arial"/>
                          <a:ea typeface="HGSｺﾞｼｯｸM"/>
                        </a:defRPr>
                      </a:lvl2pPr>
                      <a:lvl3pPr marL="914400" algn="l" defTabSz="914400" rtl="0" eaLnBrk="1" latinLnBrk="0" hangingPunct="1">
                        <a:defRPr kumimoji="1" sz="1800" kern="1200">
                          <a:solidFill>
                            <a:schemeClr val="tx1"/>
                          </a:solidFill>
                          <a:latin typeface="Arial"/>
                          <a:ea typeface="HGSｺﾞｼｯｸM"/>
                        </a:defRPr>
                      </a:lvl3pPr>
                      <a:lvl4pPr marL="1371600" algn="l" defTabSz="914400" rtl="0" eaLnBrk="1" latinLnBrk="0" hangingPunct="1">
                        <a:defRPr kumimoji="1" sz="1800" kern="1200">
                          <a:solidFill>
                            <a:schemeClr val="tx1"/>
                          </a:solidFill>
                          <a:latin typeface="Arial"/>
                          <a:ea typeface="HGSｺﾞｼｯｸM"/>
                        </a:defRPr>
                      </a:lvl4pPr>
                      <a:lvl5pPr marL="1828800" algn="l" defTabSz="914400" rtl="0" eaLnBrk="1" latinLnBrk="0" hangingPunct="1">
                        <a:defRPr kumimoji="1" sz="1800" kern="1200">
                          <a:solidFill>
                            <a:schemeClr val="tx1"/>
                          </a:solidFill>
                          <a:latin typeface="Arial"/>
                          <a:ea typeface="HGSｺﾞｼｯｸM"/>
                        </a:defRPr>
                      </a:lvl5pPr>
                      <a:lvl6pPr marL="2286000" algn="l" defTabSz="914400" rtl="0" eaLnBrk="1" latinLnBrk="0" hangingPunct="1">
                        <a:defRPr kumimoji="1" sz="1800" kern="1200">
                          <a:solidFill>
                            <a:schemeClr val="tx1"/>
                          </a:solidFill>
                          <a:latin typeface="Arial"/>
                          <a:ea typeface="HGSｺﾞｼｯｸM"/>
                        </a:defRPr>
                      </a:lvl6pPr>
                      <a:lvl7pPr marL="2743200" algn="l" defTabSz="914400" rtl="0" eaLnBrk="1" latinLnBrk="0" hangingPunct="1">
                        <a:defRPr kumimoji="1" sz="1800" kern="1200">
                          <a:solidFill>
                            <a:schemeClr val="tx1"/>
                          </a:solidFill>
                          <a:latin typeface="Arial"/>
                          <a:ea typeface="HGSｺﾞｼｯｸM"/>
                        </a:defRPr>
                      </a:lvl7pPr>
                      <a:lvl8pPr marL="3200400" algn="l" defTabSz="914400" rtl="0" eaLnBrk="1" latinLnBrk="0" hangingPunct="1">
                        <a:defRPr kumimoji="1" sz="1800" kern="1200">
                          <a:solidFill>
                            <a:schemeClr val="tx1"/>
                          </a:solidFill>
                          <a:latin typeface="Arial"/>
                          <a:ea typeface="HGSｺﾞｼｯｸM"/>
                        </a:defRPr>
                      </a:lvl8pPr>
                      <a:lvl9pPr marL="3657600" algn="l" defTabSz="914400" rtl="0" eaLnBrk="1" latinLnBrk="0" hangingPunct="1">
                        <a:defRPr kumimoji="1" sz="1800" kern="1200">
                          <a:solidFill>
                            <a:schemeClr val="tx1"/>
                          </a:solidFill>
                          <a:latin typeface="Arial"/>
                          <a:ea typeface="HGSｺﾞｼｯｸM"/>
                        </a:defRPr>
                      </a:lvl9pPr>
                    </a:lstStyle>
                    <a:p>
                      <a:pPr algn="ctr"/>
                      <a:r>
                        <a:rPr kumimoji="1" lang="en-US" altLang="ja-JP" sz="1400" dirty="0">
                          <a:latin typeface="+mn-ea"/>
                          <a:ea typeface="+mn-ea"/>
                          <a:cs typeface="Meiryo UI" panose="020B0604030504040204" pitchFamily="50" charset="-128"/>
                        </a:rPr>
                        <a:t>Scope3</a:t>
                      </a:r>
                    </a:p>
                    <a:p>
                      <a:pPr algn="ctr"/>
                      <a:r>
                        <a:rPr kumimoji="1" lang="ja-JP" altLang="en-US" sz="1400" dirty="0">
                          <a:latin typeface="+mn-ea"/>
                          <a:ea typeface="+mn-ea"/>
                          <a:cs typeface="Meiryo UI" panose="020B0604030504040204" pitchFamily="50" charset="-128"/>
                        </a:rPr>
                        <a:t>カテゴリ</a:t>
                      </a:r>
                      <a:r>
                        <a:rPr kumimoji="1" lang="en-US" altLang="ja-JP" sz="1400" dirty="0">
                          <a:latin typeface="+mn-ea"/>
                          <a:ea typeface="+mn-ea"/>
                          <a:cs typeface="Meiryo UI" panose="020B0604030504040204" pitchFamily="50" charset="-128"/>
                        </a:rPr>
                        <a:t>1</a:t>
                      </a:r>
                      <a:endParaRPr kumimoji="1" lang="ja-JP" altLang="en-US" sz="1400" dirty="0">
                        <a:latin typeface="+mn-ea"/>
                        <a:ea typeface="+mn-ea"/>
                        <a:cs typeface="Meiryo UI" panose="020B0604030504040204" pitchFamily="50" charset="-128"/>
                      </a:endParaRP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Arial"/>
                          <a:ea typeface="HGSｺﾞｼｯｸM"/>
                        </a:defRPr>
                      </a:lvl1pPr>
                      <a:lvl2pPr marL="457200" algn="l" defTabSz="914400" rtl="0" eaLnBrk="1" latinLnBrk="0" hangingPunct="1">
                        <a:defRPr kumimoji="1" sz="1800" kern="1200">
                          <a:solidFill>
                            <a:schemeClr val="tx1"/>
                          </a:solidFill>
                          <a:latin typeface="Arial"/>
                          <a:ea typeface="HGSｺﾞｼｯｸM"/>
                        </a:defRPr>
                      </a:lvl2pPr>
                      <a:lvl3pPr marL="914400" algn="l" defTabSz="914400" rtl="0" eaLnBrk="1" latinLnBrk="0" hangingPunct="1">
                        <a:defRPr kumimoji="1" sz="1800" kern="1200">
                          <a:solidFill>
                            <a:schemeClr val="tx1"/>
                          </a:solidFill>
                          <a:latin typeface="Arial"/>
                          <a:ea typeface="HGSｺﾞｼｯｸM"/>
                        </a:defRPr>
                      </a:lvl3pPr>
                      <a:lvl4pPr marL="1371600" algn="l" defTabSz="914400" rtl="0" eaLnBrk="1" latinLnBrk="0" hangingPunct="1">
                        <a:defRPr kumimoji="1" sz="1800" kern="1200">
                          <a:solidFill>
                            <a:schemeClr val="tx1"/>
                          </a:solidFill>
                          <a:latin typeface="Arial"/>
                          <a:ea typeface="HGSｺﾞｼｯｸM"/>
                        </a:defRPr>
                      </a:lvl4pPr>
                      <a:lvl5pPr marL="1828800" algn="l" defTabSz="914400" rtl="0" eaLnBrk="1" latinLnBrk="0" hangingPunct="1">
                        <a:defRPr kumimoji="1" sz="1800" kern="1200">
                          <a:solidFill>
                            <a:schemeClr val="tx1"/>
                          </a:solidFill>
                          <a:latin typeface="Arial"/>
                          <a:ea typeface="HGSｺﾞｼｯｸM"/>
                        </a:defRPr>
                      </a:lvl5pPr>
                      <a:lvl6pPr marL="2286000" algn="l" defTabSz="914400" rtl="0" eaLnBrk="1" latinLnBrk="0" hangingPunct="1">
                        <a:defRPr kumimoji="1" sz="1800" kern="1200">
                          <a:solidFill>
                            <a:schemeClr val="tx1"/>
                          </a:solidFill>
                          <a:latin typeface="Arial"/>
                          <a:ea typeface="HGSｺﾞｼｯｸM"/>
                        </a:defRPr>
                      </a:lvl6pPr>
                      <a:lvl7pPr marL="2743200" algn="l" defTabSz="914400" rtl="0" eaLnBrk="1" latinLnBrk="0" hangingPunct="1">
                        <a:defRPr kumimoji="1" sz="1800" kern="1200">
                          <a:solidFill>
                            <a:schemeClr val="tx1"/>
                          </a:solidFill>
                          <a:latin typeface="Arial"/>
                          <a:ea typeface="HGSｺﾞｼｯｸM"/>
                        </a:defRPr>
                      </a:lvl7pPr>
                      <a:lvl8pPr marL="3200400" algn="l" defTabSz="914400" rtl="0" eaLnBrk="1" latinLnBrk="0" hangingPunct="1">
                        <a:defRPr kumimoji="1" sz="1800" kern="1200">
                          <a:solidFill>
                            <a:schemeClr val="tx1"/>
                          </a:solidFill>
                          <a:latin typeface="Arial"/>
                          <a:ea typeface="HGSｺﾞｼｯｸM"/>
                        </a:defRPr>
                      </a:lvl8pPr>
                      <a:lvl9pPr marL="3657600" algn="l" defTabSz="914400" rtl="0" eaLnBrk="1" latinLnBrk="0" hangingPunct="1">
                        <a:defRPr kumimoji="1" sz="1800" kern="1200">
                          <a:solidFill>
                            <a:schemeClr val="tx1"/>
                          </a:solidFill>
                          <a:latin typeface="Arial"/>
                          <a:ea typeface="HGSｺﾞｼｯｸM"/>
                        </a:defRPr>
                      </a:lvl9pPr>
                    </a:lstStyle>
                    <a:p>
                      <a:pPr algn="ctr" fontAlgn="ctr"/>
                      <a:r>
                        <a:rPr lang="en-US" altLang="ja-JP" sz="1400" u="none" strike="noStrike" dirty="0">
                          <a:solidFill>
                            <a:schemeClr val="tx1"/>
                          </a:solidFill>
                          <a:effectLst/>
                          <a:latin typeface="+mn-ea"/>
                          <a:ea typeface="+mn-ea"/>
                        </a:rPr>
                        <a:t>2025</a:t>
                      </a:r>
                      <a:r>
                        <a:rPr lang="ja-JP" altLang="en-US" sz="1400" u="none" strike="noStrike" dirty="0">
                          <a:solidFill>
                            <a:schemeClr val="tx1"/>
                          </a:solidFill>
                          <a:effectLst/>
                          <a:latin typeface="+mn-ea"/>
                          <a:ea typeface="+mn-ea"/>
                        </a:rPr>
                        <a:t>年</a:t>
                      </a:r>
                      <a:endParaRPr lang="ja-JP" altLang="en-US" sz="1400" b="0" i="0" u="none" strike="noStrike" dirty="0">
                        <a:solidFill>
                          <a:schemeClr val="tx1"/>
                        </a:solidFill>
                        <a:effectLst/>
                        <a:latin typeface="+mn-ea"/>
                        <a:ea typeface="+mn-ea"/>
                      </a:endParaRP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Arial"/>
                          <a:ea typeface="HGSｺﾞｼｯｸM"/>
                        </a:defRPr>
                      </a:lvl1pPr>
                      <a:lvl2pPr marL="457200" algn="l" defTabSz="914400" rtl="0" eaLnBrk="1" latinLnBrk="0" hangingPunct="1">
                        <a:defRPr kumimoji="1" sz="1800" kern="1200">
                          <a:solidFill>
                            <a:schemeClr val="tx1"/>
                          </a:solidFill>
                          <a:latin typeface="Arial"/>
                          <a:ea typeface="HGSｺﾞｼｯｸM"/>
                        </a:defRPr>
                      </a:lvl2pPr>
                      <a:lvl3pPr marL="914400" algn="l" defTabSz="914400" rtl="0" eaLnBrk="1" latinLnBrk="0" hangingPunct="1">
                        <a:defRPr kumimoji="1" sz="1800" kern="1200">
                          <a:solidFill>
                            <a:schemeClr val="tx1"/>
                          </a:solidFill>
                          <a:latin typeface="Arial"/>
                          <a:ea typeface="HGSｺﾞｼｯｸM"/>
                        </a:defRPr>
                      </a:lvl3pPr>
                      <a:lvl4pPr marL="1371600" algn="l" defTabSz="914400" rtl="0" eaLnBrk="1" latinLnBrk="0" hangingPunct="1">
                        <a:defRPr kumimoji="1" sz="1800" kern="1200">
                          <a:solidFill>
                            <a:schemeClr val="tx1"/>
                          </a:solidFill>
                          <a:latin typeface="Arial"/>
                          <a:ea typeface="HGSｺﾞｼｯｸM"/>
                        </a:defRPr>
                      </a:lvl4pPr>
                      <a:lvl5pPr marL="1828800" algn="l" defTabSz="914400" rtl="0" eaLnBrk="1" latinLnBrk="0" hangingPunct="1">
                        <a:defRPr kumimoji="1" sz="1800" kern="1200">
                          <a:solidFill>
                            <a:schemeClr val="tx1"/>
                          </a:solidFill>
                          <a:latin typeface="Arial"/>
                          <a:ea typeface="HGSｺﾞｼｯｸM"/>
                        </a:defRPr>
                      </a:lvl5pPr>
                      <a:lvl6pPr marL="2286000" algn="l" defTabSz="914400" rtl="0" eaLnBrk="1" latinLnBrk="0" hangingPunct="1">
                        <a:defRPr kumimoji="1" sz="1800" kern="1200">
                          <a:solidFill>
                            <a:schemeClr val="tx1"/>
                          </a:solidFill>
                          <a:latin typeface="Arial"/>
                          <a:ea typeface="HGSｺﾞｼｯｸM"/>
                        </a:defRPr>
                      </a:lvl6pPr>
                      <a:lvl7pPr marL="2743200" algn="l" defTabSz="914400" rtl="0" eaLnBrk="1" latinLnBrk="0" hangingPunct="1">
                        <a:defRPr kumimoji="1" sz="1800" kern="1200">
                          <a:solidFill>
                            <a:schemeClr val="tx1"/>
                          </a:solidFill>
                          <a:latin typeface="Arial"/>
                          <a:ea typeface="HGSｺﾞｼｯｸM"/>
                        </a:defRPr>
                      </a:lvl7pPr>
                      <a:lvl8pPr marL="3200400" algn="l" defTabSz="914400" rtl="0" eaLnBrk="1" latinLnBrk="0" hangingPunct="1">
                        <a:defRPr kumimoji="1" sz="1800" kern="1200">
                          <a:solidFill>
                            <a:schemeClr val="tx1"/>
                          </a:solidFill>
                          <a:latin typeface="Arial"/>
                          <a:ea typeface="HGSｺﾞｼｯｸM"/>
                        </a:defRPr>
                      </a:lvl8pPr>
                      <a:lvl9pPr marL="3657600" algn="l" defTabSz="914400" rtl="0" eaLnBrk="1" latinLnBrk="0" hangingPunct="1">
                        <a:defRPr kumimoji="1" sz="1800" kern="1200">
                          <a:solidFill>
                            <a:schemeClr val="tx1"/>
                          </a:solidFill>
                          <a:latin typeface="Arial"/>
                          <a:ea typeface="HGSｺﾞｼｯｸM"/>
                        </a:defRPr>
                      </a:lvl9pPr>
                    </a:lstStyle>
                    <a:p>
                      <a:pPr algn="l" rtl="0" fontAlgn="ctr"/>
                      <a:r>
                        <a:rPr lang="ja-JP" altLang="en-US" sz="1400" u="none" strike="noStrike" dirty="0">
                          <a:solidFill>
                            <a:schemeClr val="tx1"/>
                          </a:solidFill>
                          <a:effectLst/>
                          <a:latin typeface="+mn-ea"/>
                          <a:ea typeface="+mn-ea"/>
                        </a:rPr>
                        <a:t>主要サプライヤーの</a:t>
                      </a:r>
                      <a:r>
                        <a:rPr lang="en-US" altLang="ja-JP" sz="1400" u="none" strike="noStrike" dirty="0">
                          <a:solidFill>
                            <a:schemeClr val="tx1"/>
                          </a:solidFill>
                          <a:effectLst/>
                          <a:latin typeface="+mn-ea"/>
                          <a:ea typeface="+mn-ea"/>
                        </a:rPr>
                        <a:t>70.6%</a:t>
                      </a:r>
                      <a:r>
                        <a:rPr lang="ja-JP" altLang="en-US" sz="1400" u="none" strike="noStrike" dirty="0">
                          <a:solidFill>
                            <a:schemeClr val="tx1"/>
                          </a:solidFill>
                          <a:effectLst/>
                          <a:latin typeface="+mn-ea"/>
                          <a:ea typeface="+mn-ea"/>
                        </a:rPr>
                        <a:t>に削減目標を設定させる</a:t>
                      </a:r>
                      <a:endParaRPr lang="ja-JP" altLang="en-US" sz="1400" b="0" i="0" u="none" strike="noStrike" dirty="0">
                        <a:solidFill>
                          <a:schemeClr val="tx1"/>
                        </a:solidFill>
                        <a:effectLst/>
                        <a:latin typeface="+mn-ea"/>
                        <a:ea typeface="+mn-ea"/>
                      </a:endParaRPr>
                    </a:p>
                  </a:txBody>
                  <a:tcPr marL="72000" marR="72000" marT="36000" marB="3600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76726">
                <a:tc>
                  <a:txBody>
                    <a:bodyPr/>
                    <a:lstStyle>
                      <a:lvl1pPr marL="0" algn="l" defTabSz="914400" rtl="0" eaLnBrk="1" latinLnBrk="0" hangingPunct="1">
                        <a:defRPr kumimoji="1" sz="1800" kern="1200">
                          <a:solidFill>
                            <a:schemeClr val="tx1"/>
                          </a:solidFill>
                          <a:latin typeface="Segoe UI"/>
                          <a:ea typeface="Meiryo UI"/>
                        </a:defRPr>
                      </a:lvl1pPr>
                      <a:lvl2pPr marL="457200" algn="l" defTabSz="914400" rtl="0" eaLnBrk="1" latinLnBrk="0" hangingPunct="1">
                        <a:defRPr kumimoji="1" sz="1800" kern="1200">
                          <a:solidFill>
                            <a:schemeClr val="tx1"/>
                          </a:solidFill>
                          <a:latin typeface="Segoe UI"/>
                          <a:ea typeface="Meiryo UI"/>
                        </a:defRPr>
                      </a:lvl2pPr>
                      <a:lvl3pPr marL="914400" algn="l" defTabSz="914400" rtl="0" eaLnBrk="1" latinLnBrk="0" hangingPunct="1">
                        <a:defRPr kumimoji="1" sz="1800" kern="1200">
                          <a:solidFill>
                            <a:schemeClr val="tx1"/>
                          </a:solidFill>
                          <a:latin typeface="Segoe UI"/>
                          <a:ea typeface="Meiryo UI"/>
                        </a:defRPr>
                      </a:lvl3pPr>
                      <a:lvl4pPr marL="1371600" algn="l" defTabSz="914400" rtl="0" eaLnBrk="1" latinLnBrk="0" hangingPunct="1">
                        <a:defRPr kumimoji="1" sz="1800" kern="1200">
                          <a:solidFill>
                            <a:schemeClr val="tx1"/>
                          </a:solidFill>
                          <a:latin typeface="Segoe UI"/>
                          <a:ea typeface="Meiryo UI"/>
                        </a:defRPr>
                      </a:lvl4pPr>
                      <a:lvl5pPr marL="1828800" algn="l" defTabSz="914400" rtl="0" eaLnBrk="1" latinLnBrk="0" hangingPunct="1">
                        <a:defRPr kumimoji="1" sz="1800" kern="1200">
                          <a:solidFill>
                            <a:schemeClr val="tx1"/>
                          </a:solidFill>
                          <a:latin typeface="Segoe UI"/>
                          <a:ea typeface="Meiryo UI"/>
                        </a:defRPr>
                      </a:lvl5pPr>
                      <a:lvl6pPr marL="2286000" algn="l" defTabSz="914400" rtl="0" eaLnBrk="1" latinLnBrk="0" hangingPunct="1">
                        <a:defRPr kumimoji="1" sz="1800" kern="1200">
                          <a:solidFill>
                            <a:schemeClr val="tx1"/>
                          </a:solidFill>
                          <a:latin typeface="Segoe UI"/>
                          <a:ea typeface="Meiryo UI"/>
                        </a:defRPr>
                      </a:lvl6pPr>
                      <a:lvl7pPr marL="2743200" algn="l" defTabSz="914400" rtl="0" eaLnBrk="1" latinLnBrk="0" hangingPunct="1">
                        <a:defRPr kumimoji="1" sz="1800" kern="1200">
                          <a:solidFill>
                            <a:schemeClr val="tx1"/>
                          </a:solidFill>
                          <a:latin typeface="Segoe UI"/>
                          <a:ea typeface="Meiryo UI"/>
                        </a:defRPr>
                      </a:lvl7pPr>
                      <a:lvl8pPr marL="3200400" algn="l" defTabSz="914400" rtl="0" eaLnBrk="1" latinLnBrk="0" hangingPunct="1">
                        <a:defRPr kumimoji="1" sz="1800" kern="1200">
                          <a:solidFill>
                            <a:schemeClr val="tx1"/>
                          </a:solidFill>
                          <a:latin typeface="Segoe UI"/>
                          <a:ea typeface="Meiryo UI"/>
                        </a:defRPr>
                      </a:lvl8pPr>
                      <a:lvl9pPr marL="3657600" algn="l" defTabSz="914400" rtl="0" eaLnBrk="1" latinLnBrk="0" hangingPunct="1">
                        <a:defRPr kumimoji="1" sz="1800" kern="1200">
                          <a:solidFill>
                            <a:schemeClr val="tx1"/>
                          </a:solidFill>
                          <a:latin typeface="Segoe UI"/>
                          <a:ea typeface="Meiryo UI"/>
                        </a:defRPr>
                      </a:lvl9pPr>
                    </a:lstStyle>
                    <a:p>
                      <a:pPr algn="ctr"/>
                      <a:r>
                        <a:rPr kumimoji="1" lang="ja-JP" altLang="en-US" sz="1400" dirty="0">
                          <a:latin typeface="+mn-ea"/>
                          <a:ea typeface="+mn-ea"/>
                          <a:cs typeface="Meiryo UI" panose="020B0604030504040204" pitchFamily="50" charset="-128"/>
                        </a:rPr>
                        <a:t>ナブテスコ</a:t>
                      </a:r>
                    </a:p>
                  </a:txBody>
                  <a:tcPr marL="72000" marR="72000" marT="36000" marB="3600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Segoe UI"/>
                          <a:ea typeface="Meiryo UI"/>
                        </a:defRPr>
                      </a:lvl1pPr>
                      <a:lvl2pPr marL="457200" algn="l" defTabSz="914400" rtl="0" eaLnBrk="1" latinLnBrk="0" hangingPunct="1">
                        <a:defRPr kumimoji="1" sz="1800" kern="1200">
                          <a:solidFill>
                            <a:schemeClr val="tx1"/>
                          </a:solidFill>
                          <a:latin typeface="Segoe UI"/>
                          <a:ea typeface="Meiryo UI"/>
                        </a:defRPr>
                      </a:lvl2pPr>
                      <a:lvl3pPr marL="914400" algn="l" defTabSz="914400" rtl="0" eaLnBrk="1" latinLnBrk="0" hangingPunct="1">
                        <a:defRPr kumimoji="1" sz="1800" kern="1200">
                          <a:solidFill>
                            <a:schemeClr val="tx1"/>
                          </a:solidFill>
                          <a:latin typeface="Segoe UI"/>
                          <a:ea typeface="Meiryo UI"/>
                        </a:defRPr>
                      </a:lvl3pPr>
                      <a:lvl4pPr marL="1371600" algn="l" defTabSz="914400" rtl="0" eaLnBrk="1" latinLnBrk="0" hangingPunct="1">
                        <a:defRPr kumimoji="1" sz="1800" kern="1200">
                          <a:solidFill>
                            <a:schemeClr val="tx1"/>
                          </a:solidFill>
                          <a:latin typeface="Segoe UI"/>
                          <a:ea typeface="Meiryo UI"/>
                        </a:defRPr>
                      </a:lvl4pPr>
                      <a:lvl5pPr marL="1828800" algn="l" defTabSz="914400" rtl="0" eaLnBrk="1" latinLnBrk="0" hangingPunct="1">
                        <a:defRPr kumimoji="1" sz="1800" kern="1200">
                          <a:solidFill>
                            <a:schemeClr val="tx1"/>
                          </a:solidFill>
                          <a:latin typeface="Segoe UI"/>
                          <a:ea typeface="Meiryo UI"/>
                        </a:defRPr>
                      </a:lvl5pPr>
                      <a:lvl6pPr marL="2286000" algn="l" defTabSz="914400" rtl="0" eaLnBrk="1" latinLnBrk="0" hangingPunct="1">
                        <a:defRPr kumimoji="1" sz="1800" kern="1200">
                          <a:solidFill>
                            <a:schemeClr val="tx1"/>
                          </a:solidFill>
                          <a:latin typeface="Segoe UI"/>
                          <a:ea typeface="Meiryo UI"/>
                        </a:defRPr>
                      </a:lvl6pPr>
                      <a:lvl7pPr marL="2743200" algn="l" defTabSz="914400" rtl="0" eaLnBrk="1" latinLnBrk="0" hangingPunct="1">
                        <a:defRPr kumimoji="1" sz="1800" kern="1200">
                          <a:solidFill>
                            <a:schemeClr val="tx1"/>
                          </a:solidFill>
                          <a:latin typeface="Segoe UI"/>
                          <a:ea typeface="Meiryo UI"/>
                        </a:defRPr>
                      </a:lvl7pPr>
                      <a:lvl8pPr marL="3200400" algn="l" defTabSz="914400" rtl="0" eaLnBrk="1" latinLnBrk="0" hangingPunct="1">
                        <a:defRPr kumimoji="1" sz="1800" kern="1200">
                          <a:solidFill>
                            <a:schemeClr val="tx1"/>
                          </a:solidFill>
                          <a:latin typeface="Segoe UI"/>
                          <a:ea typeface="Meiryo UI"/>
                        </a:defRPr>
                      </a:lvl8pPr>
                      <a:lvl9pPr marL="3657600" algn="l" defTabSz="914400" rtl="0" eaLnBrk="1" latinLnBrk="0" hangingPunct="1">
                        <a:defRPr kumimoji="1" sz="1800" kern="1200">
                          <a:solidFill>
                            <a:schemeClr val="tx1"/>
                          </a:solidFill>
                          <a:latin typeface="Segoe UI"/>
                          <a:ea typeface="Meiryo UI"/>
                        </a:defRPr>
                      </a:lvl9pPr>
                    </a:lstStyle>
                    <a:p>
                      <a:pPr algn="ctr"/>
                      <a:r>
                        <a:rPr kumimoji="1" lang="ja-JP" altLang="en-US" sz="1400" dirty="0">
                          <a:latin typeface="+mn-ea"/>
                          <a:ea typeface="+mn-ea"/>
                          <a:cs typeface="Meiryo UI" panose="020B0604030504040204" pitchFamily="50" charset="-128"/>
                        </a:rPr>
                        <a:t>機械</a:t>
                      </a: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Segoe UI"/>
                          <a:ea typeface="Meiryo UI"/>
                        </a:defRPr>
                      </a:lvl1pPr>
                      <a:lvl2pPr marL="457200" algn="l" defTabSz="914400" rtl="0" eaLnBrk="1" latinLnBrk="0" hangingPunct="1">
                        <a:defRPr kumimoji="1" sz="1800" kern="1200">
                          <a:solidFill>
                            <a:schemeClr val="tx1"/>
                          </a:solidFill>
                          <a:latin typeface="Segoe UI"/>
                          <a:ea typeface="Meiryo UI"/>
                        </a:defRPr>
                      </a:lvl2pPr>
                      <a:lvl3pPr marL="914400" algn="l" defTabSz="914400" rtl="0" eaLnBrk="1" latinLnBrk="0" hangingPunct="1">
                        <a:defRPr kumimoji="1" sz="1800" kern="1200">
                          <a:solidFill>
                            <a:schemeClr val="tx1"/>
                          </a:solidFill>
                          <a:latin typeface="Segoe UI"/>
                          <a:ea typeface="Meiryo UI"/>
                        </a:defRPr>
                      </a:lvl3pPr>
                      <a:lvl4pPr marL="1371600" algn="l" defTabSz="914400" rtl="0" eaLnBrk="1" latinLnBrk="0" hangingPunct="1">
                        <a:defRPr kumimoji="1" sz="1800" kern="1200">
                          <a:solidFill>
                            <a:schemeClr val="tx1"/>
                          </a:solidFill>
                          <a:latin typeface="Segoe UI"/>
                          <a:ea typeface="Meiryo UI"/>
                        </a:defRPr>
                      </a:lvl4pPr>
                      <a:lvl5pPr marL="1828800" algn="l" defTabSz="914400" rtl="0" eaLnBrk="1" latinLnBrk="0" hangingPunct="1">
                        <a:defRPr kumimoji="1" sz="1800" kern="1200">
                          <a:solidFill>
                            <a:schemeClr val="tx1"/>
                          </a:solidFill>
                          <a:latin typeface="Segoe UI"/>
                          <a:ea typeface="Meiryo UI"/>
                        </a:defRPr>
                      </a:lvl5pPr>
                      <a:lvl6pPr marL="2286000" algn="l" defTabSz="914400" rtl="0" eaLnBrk="1" latinLnBrk="0" hangingPunct="1">
                        <a:defRPr kumimoji="1" sz="1800" kern="1200">
                          <a:solidFill>
                            <a:schemeClr val="tx1"/>
                          </a:solidFill>
                          <a:latin typeface="Segoe UI"/>
                          <a:ea typeface="Meiryo UI"/>
                        </a:defRPr>
                      </a:lvl6pPr>
                      <a:lvl7pPr marL="2743200" algn="l" defTabSz="914400" rtl="0" eaLnBrk="1" latinLnBrk="0" hangingPunct="1">
                        <a:defRPr kumimoji="1" sz="1800" kern="1200">
                          <a:solidFill>
                            <a:schemeClr val="tx1"/>
                          </a:solidFill>
                          <a:latin typeface="Segoe UI"/>
                          <a:ea typeface="Meiryo UI"/>
                        </a:defRPr>
                      </a:lvl7pPr>
                      <a:lvl8pPr marL="3200400" algn="l" defTabSz="914400" rtl="0" eaLnBrk="1" latinLnBrk="0" hangingPunct="1">
                        <a:defRPr kumimoji="1" sz="1800" kern="1200">
                          <a:solidFill>
                            <a:schemeClr val="tx1"/>
                          </a:solidFill>
                          <a:latin typeface="Segoe UI"/>
                          <a:ea typeface="Meiryo UI"/>
                        </a:defRPr>
                      </a:lvl8pPr>
                      <a:lvl9pPr marL="3657600" algn="l" defTabSz="914400" rtl="0" eaLnBrk="1" latinLnBrk="0" hangingPunct="1">
                        <a:defRPr kumimoji="1" sz="1800" kern="1200">
                          <a:solidFill>
                            <a:schemeClr val="tx1"/>
                          </a:solidFill>
                          <a:latin typeface="Segoe UI"/>
                          <a:ea typeface="Meiryo UI"/>
                        </a:defRPr>
                      </a:lvl9pPr>
                    </a:lstStyle>
                    <a:p>
                      <a:pPr algn="ctr"/>
                      <a:r>
                        <a:rPr kumimoji="1" lang="en-US" altLang="ja-JP" sz="1400" dirty="0">
                          <a:latin typeface="+mn-ea"/>
                          <a:ea typeface="+mn-ea"/>
                          <a:cs typeface="Meiryo UI" panose="020B0604030504040204" pitchFamily="50" charset="-128"/>
                        </a:rPr>
                        <a:t>Scope3</a:t>
                      </a:r>
                    </a:p>
                    <a:p>
                      <a:pPr algn="ctr"/>
                      <a:r>
                        <a:rPr kumimoji="1" lang="ja-JP" altLang="en-US" sz="1400" dirty="0">
                          <a:latin typeface="+mn-ea"/>
                          <a:ea typeface="+mn-ea"/>
                          <a:cs typeface="Meiryo UI" panose="020B0604030504040204" pitchFamily="50" charset="-128"/>
                        </a:rPr>
                        <a:t>カテゴリ</a:t>
                      </a:r>
                      <a:r>
                        <a:rPr kumimoji="1" lang="en-US" altLang="ja-JP" sz="1400" dirty="0">
                          <a:latin typeface="+mn-ea"/>
                          <a:ea typeface="+mn-ea"/>
                          <a:cs typeface="Meiryo UI" panose="020B0604030504040204" pitchFamily="50" charset="-128"/>
                        </a:rPr>
                        <a:t>1</a:t>
                      </a: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Segoe UI"/>
                          <a:ea typeface="Meiryo UI"/>
                        </a:defRPr>
                      </a:lvl1pPr>
                      <a:lvl2pPr marL="457200" algn="l" defTabSz="914400" rtl="0" eaLnBrk="1" latinLnBrk="0" hangingPunct="1">
                        <a:defRPr kumimoji="1" sz="1800" kern="1200">
                          <a:solidFill>
                            <a:schemeClr val="tx1"/>
                          </a:solidFill>
                          <a:latin typeface="Segoe UI"/>
                          <a:ea typeface="Meiryo UI"/>
                        </a:defRPr>
                      </a:lvl2pPr>
                      <a:lvl3pPr marL="914400" algn="l" defTabSz="914400" rtl="0" eaLnBrk="1" latinLnBrk="0" hangingPunct="1">
                        <a:defRPr kumimoji="1" sz="1800" kern="1200">
                          <a:solidFill>
                            <a:schemeClr val="tx1"/>
                          </a:solidFill>
                          <a:latin typeface="Segoe UI"/>
                          <a:ea typeface="Meiryo UI"/>
                        </a:defRPr>
                      </a:lvl3pPr>
                      <a:lvl4pPr marL="1371600" algn="l" defTabSz="914400" rtl="0" eaLnBrk="1" latinLnBrk="0" hangingPunct="1">
                        <a:defRPr kumimoji="1" sz="1800" kern="1200">
                          <a:solidFill>
                            <a:schemeClr val="tx1"/>
                          </a:solidFill>
                          <a:latin typeface="Segoe UI"/>
                          <a:ea typeface="Meiryo UI"/>
                        </a:defRPr>
                      </a:lvl4pPr>
                      <a:lvl5pPr marL="1828800" algn="l" defTabSz="914400" rtl="0" eaLnBrk="1" latinLnBrk="0" hangingPunct="1">
                        <a:defRPr kumimoji="1" sz="1800" kern="1200">
                          <a:solidFill>
                            <a:schemeClr val="tx1"/>
                          </a:solidFill>
                          <a:latin typeface="Segoe UI"/>
                          <a:ea typeface="Meiryo UI"/>
                        </a:defRPr>
                      </a:lvl5pPr>
                      <a:lvl6pPr marL="2286000" algn="l" defTabSz="914400" rtl="0" eaLnBrk="1" latinLnBrk="0" hangingPunct="1">
                        <a:defRPr kumimoji="1" sz="1800" kern="1200">
                          <a:solidFill>
                            <a:schemeClr val="tx1"/>
                          </a:solidFill>
                          <a:latin typeface="Segoe UI"/>
                          <a:ea typeface="Meiryo UI"/>
                        </a:defRPr>
                      </a:lvl6pPr>
                      <a:lvl7pPr marL="2743200" algn="l" defTabSz="914400" rtl="0" eaLnBrk="1" latinLnBrk="0" hangingPunct="1">
                        <a:defRPr kumimoji="1" sz="1800" kern="1200">
                          <a:solidFill>
                            <a:schemeClr val="tx1"/>
                          </a:solidFill>
                          <a:latin typeface="Segoe UI"/>
                          <a:ea typeface="Meiryo UI"/>
                        </a:defRPr>
                      </a:lvl7pPr>
                      <a:lvl8pPr marL="3200400" algn="l" defTabSz="914400" rtl="0" eaLnBrk="1" latinLnBrk="0" hangingPunct="1">
                        <a:defRPr kumimoji="1" sz="1800" kern="1200">
                          <a:solidFill>
                            <a:schemeClr val="tx1"/>
                          </a:solidFill>
                          <a:latin typeface="Segoe UI"/>
                          <a:ea typeface="Meiryo UI"/>
                        </a:defRPr>
                      </a:lvl8pPr>
                      <a:lvl9pPr marL="3657600" algn="l" defTabSz="914400" rtl="0" eaLnBrk="1" latinLnBrk="0" hangingPunct="1">
                        <a:defRPr kumimoji="1" sz="1800" kern="1200">
                          <a:solidFill>
                            <a:schemeClr val="tx1"/>
                          </a:solidFill>
                          <a:latin typeface="Segoe UI"/>
                          <a:ea typeface="Meiryo UI"/>
                        </a:defRPr>
                      </a:lvl9pPr>
                    </a:lstStyle>
                    <a:p>
                      <a:pPr algn="ctr" fontAlgn="ctr"/>
                      <a:r>
                        <a:rPr lang="en-US" altLang="ja-JP" sz="1400" b="0" i="0" u="none" strike="noStrike" dirty="0">
                          <a:solidFill>
                            <a:schemeClr val="tx1"/>
                          </a:solidFill>
                          <a:effectLst/>
                          <a:latin typeface="+mn-ea"/>
                          <a:ea typeface="+mn-ea"/>
                        </a:rPr>
                        <a:t>2025</a:t>
                      </a:r>
                      <a:r>
                        <a:rPr lang="ja-JP" altLang="en-US" sz="1400" b="0" i="0" u="none" strike="noStrike" dirty="0">
                          <a:solidFill>
                            <a:schemeClr val="tx1"/>
                          </a:solidFill>
                          <a:effectLst/>
                          <a:latin typeface="+mn-ea"/>
                          <a:ea typeface="+mn-ea"/>
                        </a:rPr>
                        <a:t>年</a:t>
                      </a: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Segoe UI"/>
                          <a:ea typeface="Meiryo UI"/>
                        </a:defRPr>
                      </a:lvl1pPr>
                      <a:lvl2pPr marL="457200" algn="l" defTabSz="914400" rtl="0" eaLnBrk="1" latinLnBrk="0" hangingPunct="1">
                        <a:defRPr kumimoji="1" sz="1800" kern="1200">
                          <a:solidFill>
                            <a:schemeClr val="tx1"/>
                          </a:solidFill>
                          <a:latin typeface="Segoe UI"/>
                          <a:ea typeface="Meiryo UI"/>
                        </a:defRPr>
                      </a:lvl2pPr>
                      <a:lvl3pPr marL="914400" algn="l" defTabSz="914400" rtl="0" eaLnBrk="1" latinLnBrk="0" hangingPunct="1">
                        <a:defRPr kumimoji="1" sz="1800" kern="1200">
                          <a:solidFill>
                            <a:schemeClr val="tx1"/>
                          </a:solidFill>
                          <a:latin typeface="Segoe UI"/>
                          <a:ea typeface="Meiryo UI"/>
                        </a:defRPr>
                      </a:lvl3pPr>
                      <a:lvl4pPr marL="1371600" algn="l" defTabSz="914400" rtl="0" eaLnBrk="1" latinLnBrk="0" hangingPunct="1">
                        <a:defRPr kumimoji="1" sz="1800" kern="1200">
                          <a:solidFill>
                            <a:schemeClr val="tx1"/>
                          </a:solidFill>
                          <a:latin typeface="Segoe UI"/>
                          <a:ea typeface="Meiryo UI"/>
                        </a:defRPr>
                      </a:lvl4pPr>
                      <a:lvl5pPr marL="1828800" algn="l" defTabSz="914400" rtl="0" eaLnBrk="1" latinLnBrk="0" hangingPunct="1">
                        <a:defRPr kumimoji="1" sz="1800" kern="1200">
                          <a:solidFill>
                            <a:schemeClr val="tx1"/>
                          </a:solidFill>
                          <a:latin typeface="Segoe UI"/>
                          <a:ea typeface="Meiryo UI"/>
                        </a:defRPr>
                      </a:lvl5pPr>
                      <a:lvl6pPr marL="2286000" algn="l" defTabSz="914400" rtl="0" eaLnBrk="1" latinLnBrk="0" hangingPunct="1">
                        <a:defRPr kumimoji="1" sz="1800" kern="1200">
                          <a:solidFill>
                            <a:schemeClr val="tx1"/>
                          </a:solidFill>
                          <a:latin typeface="Segoe UI"/>
                          <a:ea typeface="Meiryo UI"/>
                        </a:defRPr>
                      </a:lvl6pPr>
                      <a:lvl7pPr marL="2743200" algn="l" defTabSz="914400" rtl="0" eaLnBrk="1" latinLnBrk="0" hangingPunct="1">
                        <a:defRPr kumimoji="1" sz="1800" kern="1200">
                          <a:solidFill>
                            <a:schemeClr val="tx1"/>
                          </a:solidFill>
                          <a:latin typeface="Segoe UI"/>
                          <a:ea typeface="Meiryo UI"/>
                        </a:defRPr>
                      </a:lvl7pPr>
                      <a:lvl8pPr marL="3200400" algn="l" defTabSz="914400" rtl="0" eaLnBrk="1" latinLnBrk="0" hangingPunct="1">
                        <a:defRPr kumimoji="1" sz="1800" kern="1200">
                          <a:solidFill>
                            <a:schemeClr val="tx1"/>
                          </a:solidFill>
                          <a:latin typeface="Segoe UI"/>
                          <a:ea typeface="Meiryo UI"/>
                        </a:defRPr>
                      </a:lvl8pPr>
                      <a:lvl9pPr marL="3657600" algn="l" defTabSz="914400" rtl="0" eaLnBrk="1" latinLnBrk="0" hangingPunct="1">
                        <a:defRPr kumimoji="1" sz="1800" kern="1200">
                          <a:solidFill>
                            <a:schemeClr val="tx1"/>
                          </a:solidFill>
                          <a:latin typeface="Segoe UI"/>
                          <a:ea typeface="Meiryo UI"/>
                        </a:defRPr>
                      </a:lvl9pPr>
                    </a:lstStyle>
                    <a:p>
                      <a:pPr algn="l" rtl="0" fontAlgn="ctr"/>
                      <a:r>
                        <a:rPr lang="ja-JP" altLang="en-US" sz="1400" b="0" i="0" u="none" strike="noStrike" dirty="0">
                          <a:solidFill>
                            <a:schemeClr val="tx1"/>
                          </a:solidFill>
                          <a:effectLst/>
                          <a:latin typeface="+mn-ea"/>
                          <a:ea typeface="+mn-ea"/>
                        </a:rPr>
                        <a:t>主要サプライヤーの</a:t>
                      </a:r>
                      <a:r>
                        <a:rPr lang="en-US" altLang="ja-JP" sz="1400" b="0" i="0" u="none" strike="noStrike" dirty="0">
                          <a:solidFill>
                            <a:schemeClr val="tx1"/>
                          </a:solidFill>
                          <a:effectLst/>
                          <a:latin typeface="+mn-ea"/>
                          <a:ea typeface="+mn-ea"/>
                        </a:rPr>
                        <a:t>70</a:t>
                      </a:r>
                      <a:r>
                        <a:rPr lang="ja-JP" altLang="en-US" sz="1400" b="0" i="0" u="none" strike="noStrike" dirty="0">
                          <a:solidFill>
                            <a:schemeClr val="tx1"/>
                          </a:solidFill>
                          <a:effectLst/>
                          <a:latin typeface="+mn-ea"/>
                          <a:ea typeface="+mn-ea"/>
                        </a:rPr>
                        <a:t>％に削減目標を設定させ、</a:t>
                      </a:r>
                      <a:r>
                        <a:rPr lang="en-US" altLang="ja-JP" sz="1400" b="0" i="0" u="none" strike="noStrike" dirty="0">
                          <a:solidFill>
                            <a:schemeClr val="tx1"/>
                          </a:solidFill>
                          <a:effectLst/>
                          <a:latin typeface="+mn-ea"/>
                          <a:ea typeface="+mn-ea"/>
                        </a:rPr>
                        <a:t>2030</a:t>
                      </a:r>
                      <a:r>
                        <a:rPr lang="ja-JP" altLang="en-US" sz="1400" b="0" i="0" u="none" strike="noStrike" dirty="0">
                          <a:solidFill>
                            <a:schemeClr val="tx1"/>
                          </a:solidFill>
                          <a:effectLst/>
                          <a:latin typeface="+mn-ea"/>
                          <a:ea typeface="+mn-ea"/>
                        </a:rPr>
                        <a:t>年までに</a:t>
                      </a:r>
                      <a:r>
                        <a:rPr lang="en-US" altLang="ja-JP" sz="1400" b="0" i="0" u="none" strike="noStrike" dirty="0">
                          <a:solidFill>
                            <a:schemeClr val="tx1"/>
                          </a:solidFill>
                          <a:effectLst/>
                          <a:latin typeface="+mn-ea"/>
                          <a:ea typeface="+mn-ea"/>
                        </a:rPr>
                        <a:t>SBT</a:t>
                      </a:r>
                      <a:r>
                        <a:rPr lang="ja-JP" altLang="en-US" sz="1400" b="0" i="0" u="none" strike="noStrike" dirty="0">
                          <a:solidFill>
                            <a:schemeClr val="tx1"/>
                          </a:solidFill>
                          <a:effectLst/>
                          <a:latin typeface="+mn-ea"/>
                          <a:ea typeface="+mn-ea"/>
                        </a:rPr>
                        <a:t>を目指した削減目標を設定させる</a:t>
                      </a:r>
                    </a:p>
                  </a:txBody>
                  <a:tcPr marL="72000" marR="72000" marT="36000" marB="3600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76726">
                <a:tc>
                  <a:txBody>
                    <a:bodyPr/>
                    <a:lstStyle>
                      <a:lvl1pPr marL="0" algn="l" defTabSz="914400" rtl="0" eaLnBrk="1" latinLnBrk="0" hangingPunct="1">
                        <a:defRPr kumimoji="1" sz="1800" kern="1200">
                          <a:solidFill>
                            <a:schemeClr val="tx1"/>
                          </a:solidFill>
                          <a:latin typeface="Segoe UI"/>
                          <a:ea typeface="Meiryo UI"/>
                        </a:defRPr>
                      </a:lvl1pPr>
                      <a:lvl2pPr marL="457200" algn="l" defTabSz="914400" rtl="0" eaLnBrk="1" latinLnBrk="0" hangingPunct="1">
                        <a:defRPr kumimoji="1" sz="1800" kern="1200">
                          <a:solidFill>
                            <a:schemeClr val="tx1"/>
                          </a:solidFill>
                          <a:latin typeface="Segoe UI"/>
                          <a:ea typeface="Meiryo UI"/>
                        </a:defRPr>
                      </a:lvl2pPr>
                      <a:lvl3pPr marL="914400" algn="l" defTabSz="914400" rtl="0" eaLnBrk="1" latinLnBrk="0" hangingPunct="1">
                        <a:defRPr kumimoji="1" sz="1800" kern="1200">
                          <a:solidFill>
                            <a:schemeClr val="tx1"/>
                          </a:solidFill>
                          <a:latin typeface="Segoe UI"/>
                          <a:ea typeface="Meiryo UI"/>
                        </a:defRPr>
                      </a:lvl3pPr>
                      <a:lvl4pPr marL="1371600" algn="l" defTabSz="914400" rtl="0" eaLnBrk="1" latinLnBrk="0" hangingPunct="1">
                        <a:defRPr kumimoji="1" sz="1800" kern="1200">
                          <a:solidFill>
                            <a:schemeClr val="tx1"/>
                          </a:solidFill>
                          <a:latin typeface="Segoe UI"/>
                          <a:ea typeface="Meiryo UI"/>
                        </a:defRPr>
                      </a:lvl4pPr>
                      <a:lvl5pPr marL="1828800" algn="l" defTabSz="914400" rtl="0" eaLnBrk="1" latinLnBrk="0" hangingPunct="1">
                        <a:defRPr kumimoji="1" sz="1800" kern="1200">
                          <a:solidFill>
                            <a:schemeClr val="tx1"/>
                          </a:solidFill>
                          <a:latin typeface="Segoe UI"/>
                          <a:ea typeface="Meiryo UI"/>
                        </a:defRPr>
                      </a:lvl5pPr>
                      <a:lvl6pPr marL="2286000" algn="l" defTabSz="914400" rtl="0" eaLnBrk="1" latinLnBrk="0" hangingPunct="1">
                        <a:defRPr kumimoji="1" sz="1800" kern="1200">
                          <a:solidFill>
                            <a:schemeClr val="tx1"/>
                          </a:solidFill>
                          <a:latin typeface="Segoe UI"/>
                          <a:ea typeface="Meiryo UI"/>
                        </a:defRPr>
                      </a:lvl6pPr>
                      <a:lvl7pPr marL="2743200" algn="l" defTabSz="914400" rtl="0" eaLnBrk="1" latinLnBrk="0" hangingPunct="1">
                        <a:defRPr kumimoji="1" sz="1800" kern="1200">
                          <a:solidFill>
                            <a:schemeClr val="tx1"/>
                          </a:solidFill>
                          <a:latin typeface="Segoe UI"/>
                          <a:ea typeface="Meiryo UI"/>
                        </a:defRPr>
                      </a:lvl7pPr>
                      <a:lvl8pPr marL="3200400" algn="l" defTabSz="914400" rtl="0" eaLnBrk="1" latinLnBrk="0" hangingPunct="1">
                        <a:defRPr kumimoji="1" sz="1800" kern="1200">
                          <a:solidFill>
                            <a:schemeClr val="tx1"/>
                          </a:solidFill>
                          <a:latin typeface="Segoe UI"/>
                          <a:ea typeface="Meiryo UI"/>
                        </a:defRPr>
                      </a:lvl8pPr>
                      <a:lvl9pPr marL="3657600" algn="l" defTabSz="914400" rtl="0" eaLnBrk="1" latinLnBrk="0" hangingPunct="1">
                        <a:defRPr kumimoji="1" sz="1800" kern="1200">
                          <a:solidFill>
                            <a:schemeClr val="tx1"/>
                          </a:solidFill>
                          <a:latin typeface="Segoe UI"/>
                          <a:ea typeface="Meiryo UI"/>
                        </a:defRPr>
                      </a:lvl9pPr>
                    </a:lstStyle>
                    <a:p>
                      <a:pPr algn="ctr"/>
                      <a:r>
                        <a:rPr kumimoji="1" lang="ja-JP" altLang="en-US" sz="1400" dirty="0">
                          <a:latin typeface="+mn-ea"/>
                          <a:ea typeface="+mn-ea"/>
                          <a:cs typeface="Meiryo UI" panose="020B0604030504040204" pitchFamily="50" charset="-128"/>
                        </a:rPr>
                        <a:t>大日本印刷</a:t>
                      </a:r>
                    </a:p>
                  </a:txBody>
                  <a:tcPr marL="72000" marR="72000" marT="36000" marB="3600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Segoe UI"/>
                          <a:ea typeface="Meiryo UI"/>
                        </a:defRPr>
                      </a:lvl1pPr>
                      <a:lvl2pPr marL="457200" algn="l" defTabSz="914400" rtl="0" eaLnBrk="1" latinLnBrk="0" hangingPunct="1">
                        <a:defRPr kumimoji="1" sz="1800" kern="1200">
                          <a:solidFill>
                            <a:schemeClr val="tx1"/>
                          </a:solidFill>
                          <a:latin typeface="Segoe UI"/>
                          <a:ea typeface="Meiryo UI"/>
                        </a:defRPr>
                      </a:lvl2pPr>
                      <a:lvl3pPr marL="914400" algn="l" defTabSz="914400" rtl="0" eaLnBrk="1" latinLnBrk="0" hangingPunct="1">
                        <a:defRPr kumimoji="1" sz="1800" kern="1200">
                          <a:solidFill>
                            <a:schemeClr val="tx1"/>
                          </a:solidFill>
                          <a:latin typeface="Segoe UI"/>
                          <a:ea typeface="Meiryo UI"/>
                        </a:defRPr>
                      </a:lvl3pPr>
                      <a:lvl4pPr marL="1371600" algn="l" defTabSz="914400" rtl="0" eaLnBrk="1" latinLnBrk="0" hangingPunct="1">
                        <a:defRPr kumimoji="1" sz="1800" kern="1200">
                          <a:solidFill>
                            <a:schemeClr val="tx1"/>
                          </a:solidFill>
                          <a:latin typeface="Segoe UI"/>
                          <a:ea typeface="Meiryo UI"/>
                        </a:defRPr>
                      </a:lvl4pPr>
                      <a:lvl5pPr marL="1828800" algn="l" defTabSz="914400" rtl="0" eaLnBrk="1" latinLnBrk="0" hangingPunct="1">
                        <a:defRPr kumimoji="1" sz="1800" kern="1200">
                          <a:solidFill>
                            <a:schemeClr val="tx1"/>
                          </a:solidFill>
                          <a:latin typeface="Segoe UI"/>
                          <a:ea typeface="Meiryo UI"/>
                        </a:defRPr>
                      </a:lvl5pPr>
                      <a:lvl6pPr marL="2286000" algn="l" defTabSz="914400" rtl="0" eaLnBrk="1" latinLnBrk="0" hangingPunct="1">
                        <a:defRPr kumimoji="1" sz="1800" kern="1200">
                          <a:solidFill>
                            <a:schemeClr val="tx1"/>
                          </a:solidFill>
                          <a:latin typeface="Segoe UI"/>
                          <a:ea typeface="Meiryo UI"/>
                        </a:defRPr>
                      </a:lvl6pPr>
                      <a:lvl7pPr marL="2743200" algn="l" defTabSz="914400" rtl="0" eaLnBrk="1" latinLnBrk="0" hangingPunct="1">
                        <a:defRPr kumimoji="1" sz="1800" kern="1200">
                          <a:solidFill>
                            <a:schemeClr val="tx1"/>
                          </a:solidFill>
                          <a:latin typeface="Segoe UI"/>
                          <a:ea typeface="Meiryo UI"/>
                        </a:defRPr>
                      </a:lvl7pPr>
                      <a:lvl8pPr marL="3200400" algn="l" defTabSz="914400" rtl="0" eaLnBrk="1" latinLnBrk="0" hangingPunct="1">
                        <a:defRPr kumimoji="1" sz="1800" kern="1200">
                          <a:solidFill>
                            <a:schemeClr val="tx1"/>
                          </a:solidFill>
                          <a:latin typeface="Segoe UI"/>
                          <a:ea typeface="Meiryo UI"/>
                        </a:defRPr>
                      </a:lvl8pPr>
                      <a:lvl9pPr marL="3657600" algn="l" defTabSz="914400" rtl="0" eaLnBrk="1" latinLnBrk="0" hangingPunct="1">
                        <a:defRPr kumimoji="1" sz="1800" kern="1200">
                          <a:solidFill>
                            <a:schemeClr val="tx1"/>
                          </a:solidFill>
                          <a:latin typeface="Segoe UI"/>
                          <a:ea typeface="Meiryo UI"/>
                        </a:defRPr>
                      </a:lvl9pPr>
                    </a:lstStyle>
                    <a:p>
                      <a:pPr algn="ctr"/>
                      <a:r>
                        <a:rPr kumimoji="1" lang="ja-JP" altLang="en-US" sz="1400" dirty="0">
                          <a:latin typeface="+mn-ea"/>
                          <a:ea typeface="+mn-ea"/>
                          <a:cs typeface="Meiryo UI" panose="020B0604030504040204" pitchFamily="50" charset="-128"/>
                        </a:rPr>
                        <a:t>印刷</a:t>
                      </a: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Segoe UI"/>
                          <a:ea typeface="Meiryo UI"/>
                        </a:defRPr>
                      </a:lvl1pPr>
                      <a:lvl2pPr marL="457200" algn="l" defTabSz="914400" rtl="0" eaLnBrk="1" latinLnBrk="0" hangingPunct="1">
                        <a:defRPr kumimoji="1" sz="1800" kern="1200">
                          <a:solidFill>
                            <a:schemeClr val="tx1"/>
                          </a:solidFill>
                          <a:latin typeface="Segoe UI"/>
                          <a:ea typeface="Meiryo UI"/>
                        </a:defRPr>
                      </a:lvl2pPr>
                      <a:lvl3pPr marL="914400" algn="l" defTabSz="914400" rtl="0" eaLnBrk="1" latinLnBrk="0" hangingPunct="1">
                        <a:defRPr kumimoji="1" sz="1800" kern="1200">
                          <a:solidFill>
                            <a:schemeClr val="tx1"/>
                          </a:solidFill>
                          <a:latin typeface="Segoe UI"/>
                          <a:ea typeface="Meiryo UI"/>
                        </a:defRPr>
                      </a:lvl3pPr>
                      <a:lvl4pPr marL="1371600" algn="l" defTabSz="914400" rtl="0" eaLnBrk="1" latinLnBrk="0" hangingPunct="1">
                        <a:defRPr kumimoji="1" sz="1800" kern="1200">
                          <a:solidFill>
                            <a:schemeClr val="tx1"/>
                          </a:solidFill>
                          <a:latin typeface="Segoe UI"/>
                          <a:ea typeface="Meiryo UI"/>
                        </a:defRPr>
                      </a:lvl4pPr>
                      <a:lvl5pPr marL="1828800" algn="l" defTabSz="914400" rtl="0" eaLnBrk="1" latinLnBrk="0" hangingPunct="1">
                        <a:defRPr kumimoji="1" sz="1800" kern="1200">
                          <a:solidFill>
                            <a:schemeClr val="tx1"/>
                          </a:solidFill>
                          <a:latin typeface="Segoe UI"/>
                          <a:ea typeface="Meiryo UI"/>
                        </a:defRPr>
                      </a:lvl5pPr>
                      <a:lvl6pPr marL="2286000" algn="l" defTabSz="914400" rtl="0" eaLnBrk="1" latinLnBrk="0" hangingPunct="1">
                        <a:defRPr kumimoji="1" sz="1800" kern="1200">
                          <a:solidFill>
                            <a:schemeClr val="tx1"/>
                          </a:solidFill>
                          <a:latin typeface="Segoe UI"/>
                          <a:ea typeface="Meiryo UI"/>
                        </a:defRPr>
                      </a:lvl6pPr>
                      <a:lvl7pPr marL="2743200" algn="l" defTabSz="914400" rtl="0" eaLnBrk="1" latinLnBrk="0" hangingPunct="1">
                        <a:defRPr kumimoji="1" sz="1800" kern="1200">
                          <a:solidFill>
                            <a:schemeClr val="tx1"/>
                          </a:solidFill>
                          <a:latin typeface="Segoe UI"/>
                          <a:ea typeface="Meiryo UI"/>
                        </a:defRPr>
                      </a:lvl7pPr>
                      <a:lvl8pPr marL="3200400" algn="l" defTabSz="914400" rtl="0" eaLnBrk="1" latinLnBrk="0" hangingPunct="1">
                        <a:defRPr kumimoji="1" sz="1800" kern="1200">
                          <a:solidFill>
                            <a:schemeClr val="tx1"/>
                          </a:solidFill>
                          <a:latin typeface="Segoe UI"/>
                          <a:ea typeface="Meiryo UI"/>
                        </a:defRPr>
                      </a:lvl8pPr>
                      <a:lvl9pPr marL="3657600" algn="l" defTabSz="914400" rtl="0" eaLnBrk="1" latinLnBrk="0" hangingPunct="1">
                        <a:defRPr kumimoji="1" sz="1800" kern="1200">
                          <a:solidFill>
                            <a:schemeClr val="tx1"/>
                          </a:solidFill>
                          <a:latin typeface="Segoe UI"/>
                          <a:ea typeface="Meiryo UI"/>
                        </a:defRPr>
                      </a:lvl9pPr>
                    </a:lstStyle>
                    <a:p>
                      <a:pPr algn="ctr"/>
                      <a:r>
                        <a:rPr kumimoji="1" lang="en-US" altLang="ja-JP" sz="1400" dirty="0">
                          <a:latin typeface="+mn-ea"/>
                          <a:ea typeface="+mn-ea"/>
                          <a:cs typeface="Meiryo UI" panose="020B0604030504040204" pitchFamily="50" charset="-128"/>
                        </a:rPr>
                        <a:t>Scope3</a:t>
                      </a:r>
                    </a:p>
                    <a:p>
                      <a:pPr algn="ctr"/>
                      <a:r>
                        <a:rPr kumimoji="1" lang="ja-JP" altLang="en-US" sz="1400" dirty="0">
                          <a:latin typeface="+mn-ea"/>
                          <a:ea typeface="+mn-ea"/>
                          <a:cs typeface="Meiryo UI" panose="020B0604030504040204" pitchFamily="50" charset="-128"/>
                        </a:rPr>
                        <a:t>カテゴリ</a:t>
                      </a:r>
                      <a:r>
                        <a:rPr kumimoji="1" lang="en-US" altLang="ja-JP" sz="1400" dirty="0">
                          <a:latin typeface="+mn-ea"/>
                          <a:ea typeface="+mn-ea"/>
                          <a:cs typeface="Meiryo UI" panose="020B0604030504040204" pitchFamily="50" charset="-128"/>
                        </a:rPr>
                        <a:t>1</a:t>
                      </a:r>
                      <a:endParaRPr kumimoji="1" lang="ja-JP" altLang="en-US" sz="1400" dirty="0">
                        <a:latin typeface="+mn-ea"/>
                        <a:ea typeface="+mn-ea"/>
                        <a:cs typeface="Meiryo UI" panose="020B0604030504040204" pitchFamily="50" charset="-128"/>
                      </a:endParaRP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Segoe UI"/>
                          <a:ea typeface="Meiryo UI"/>
                        </a:defRPr>
                      </a:lvl1pPr>
                      <a:lvl2pPr marL="457200" algn="l" defTabSz="914400" rtl="0" eaLnBrk="1" latinLnBrk="0" hangingPunct="1">
                        <a:defRPr kumimoji="1" sz="1800" kern="1200">
                          <a:solidFill>
                            <a:schemeClr val="tx1"/>
                          </a:solidFill>
                          <a:latin typeface="Segoe UI"/>
                          <a:ea typeface="Meiryo UI"/>
                        </a:defRPr>
                      </a:lvl2pPr>
                      <a:lvl3pPr marL="914400" algn="l" defTabSz="914400" rtl="0" eaLnBrk="1" latinLnBrk="0" hangingPunct="1">
                        <a:defRPr kumimoji="1" sz="1800" kern="1200">
                          <a:solidFill>
                            <a:schemeClr val="tx1"/>
                          </a:solidFill>
                          <a:latin typeface="Segoe UI"/>
                          <a:ea typeface="Meiryo UI"/>
                        </a:defRPr>
                      </a:lvl3pPr>
                      <a:lvl4pPr marL="1371600" algn="l" defTabSz="914400" rtl="0" eaLnBrk="1" latinLnBrk="0" hangingPunct="1">
                        <a:defRPr kumimoji="1" sz="1800" kern="1200">
                          <a:solidFill>
                            <a:schemeClr val="tx1"/>
                          </a:solidFill>
                          <a:latin typeface="Segoe UI"/>
                          <a:ea typeface="Meiryo UI"/>
                        </a:defRPr>
                      </a:lvl4pPr>
                      <a:lvl5pPr marL="1828800" algn="l" defTabSz="914400" rtl="0" eaLnBrk="1" latinLnBrk="0" hangingPunct="1">
                        <a:defRPr kumimoji="1" sz="1800" kern="1200">
                          <a:solidFill>
                            <a:schemeClr val="tx1"/>
                          </a:solidFill>
                          <a:latin typeface="Segoe UI"/>
                          <a:ea typeface="Meiryo UI"/>
                        </a:defRPr>
                      </a:lvl5pPr>
                      <a:lvl6pPr marL="2286000" algn="l" defTabSz="914400" rtl="0" eaLnBrk="1" latinLnBrk="0" hangingPunct="1">
                        <a:defRPr kumimoji="1" sz="1800" kern="1200">
                          <a:solidFill>
                            <a:schemeClr val="tx1"/>
                          </a:solidFill>
                          <a:latin typeface="Segoe UI"/>
                          <a:ea typeface="Meiryo UI"/>
                        </a:defRPr>
                      </a:lvl6pPr>
                      <a:lvl7pPr marL="2743200" algn="l" defTabSz="914400" rtl="0" eaLnBrk="1" latinLnBrk="0" hangingPunct="1">
                        <a:defRPr kumimoji="1" sz="1800" kern="1200">
                          <a:solidFill>
                            <a:schemeClr val="tx1"/>
                          </a:solidFill>
                          <a:latin typeface="Segoe UI"/>
                          <a:ea typeface="Meiryo UI"/>
                        </a:defRPr>
                      </a:lvl7pPr>
                      <a:lvl8pPr marL="3200400" algn="l" defTabSz="914400" rtl="0" eaLnBrk="1" latinLnBrk="0" hangingPunct="1">
                        <a:defRPr kumimoji="1" sz="1800" kern="1200">
                          <a:solidFill>
                            <a:schemeClr val="tx1"/>
                          </a:solidFill>
                          <a:latin typeface="Segoe UI"/>
                          <a:ea typeface="Meiryo UI"/>
                        </a:defRPr>
                      </a:lvl8pPr>
                      <a:lvl9pPr marL="3657600" algn="l" defTabSz="914400" rtl="0" eaLnBrk="1" latinLnBrk="0" hangingPunct="1">
                        <a:defRPr kumimoji="1" sz="1800" kern="1200">
                          <a:solidFill>
                            <a:schemeClr val="tx1"/>
                          </a:solidFill>
                          <a:latin typeface="Segoe UI"/>
                          <a:ea typeface="Meiryo UI"/>
                        </a:defRPr>
                      </a:lvl9pPr>
                    </a:lstStyle>
                    <a:p>
                      <a:pPr algn="ctr" fontAlgn="ctr"/>
                      <a:r>
                        <a:rPr lang="en-US" altLang="ja-JP" sz="1400" b="0" i="0" u="none" strike="noStrike" dirty="0">
                          <a:solidFill>
                            <a:schemeClr val="tx1"/>
                          </a:solidFill>
                          <a:effectLst/>
                          <a:latin typeface="+mn-ea"/>
                          <a:ea typeface="+mn-ea"/>
                        </a:rPr>
                        <a:t>2025</a:t>
                      </a:r>
                      <a:r>
                        <a:rPr lang="ja-JP" altLang="en-US" sz="1400" b="0" i="0" u="none" strike="noStrike" dirty="0">
                          <a:solidFill>
                            <a:schemeClr val="tx1"/>
                          </a:solidFill>
                          <a:effectLst/>
                          <a:latin typeface="+mn-ea"/>
                          <a:ea typeface="+mn-ea"/>
                        </a:rPr>
                        <a:t>年</a:t>
                      </a: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Segoe UI"/>
                          <a:ea typeface="Meiryo UI"/>
                        </a:defRPr>
                      </a:lvl1pPr>
                      <a:lvl2pPr marL="457200" algn="l" defTabSz="914400" rtl="0" eaLnBrk="1" latinLnBrk="0" hangingPunct="1">
                        <a:defRPr kumimoji="1" sz="1800" kern="1200">
                          <a:solidFill>
                            <a:schemeClr val="tx1"/>
                          </a:solidFill>
                          <a:latin typeface="Segoe UI"/>
                          <a:ea typeface="Meiryo UI"/>
                        </a:defRPr>
                      </a:lvl2pPr>
                      <a:lvl3pPr marL="914400" algn="l" defTabSz="914400" rtl="0" eaLnBrk="1" latinLnBrk="0" hangingPunct="1">
                        <a:defRPr kumimoji="1" sz="1800" kern="1200">
                          <a:solidFill>
                            <a:schemeClr val="tx1"/>
                          </a:solidFill>
                          <a:latin typeface="Segoe UI"/>
                          <a:ea typeface="Meiryo UI"/>
                        </a:defRPr>
                      </a:lvl3pPr>
                      <a:lvl4pPr marL="1371600" algn="l" defTabSz="914400" rtl="0" eaLnBrk="1" latinLnBrk="0" hangingPunct="1">
                        <a:defRPr kumimoji="1" sz="1800" kern="1200">
                          <a:solidFill>
                            <a:schemeClr val="tx1"/>
                          </a:solidFill>
                          <a:latin typeface="Segoe UI"/>
                          <a:ea typeface="Meiryo UI"/>
                        </a:defRPr>
                      </a:lvl4pPr>
                      <a:lvl5pPr marL="1828800" algn="l" defTabSz="914400" rtl="0" eaLnBrk="1" latinLnBrk="0" hangingPunct="1">
                        <a:defRPr kumimoji="1" sz="1800" kern="1200">
                          <a:solidFill>
                            <a:schemeClr val="tx1"/>
                          </a:solidFill>
                          <a:latin typeface="Segoe UI"/>
                          <a:ea typeface="Meiryo UI"/>
                        </a:defRPr>
                      </a:lvl5pPr>
                      <a:lvl6pPr marL="2286000" algn="l" defTabSz="914400" rtl="0" eaLnBrk="1" latinLnBrk="0" hangingPunct="1">
                        <a:defRPr kumimoji="1" sz="1800" kern="1200">
                          <a:solidFill>
                            <a:schemeClr val="tx1"/>
                          </a:solidFill>
                          <a:latin typeface="Segoe UI"/>
                          <a:ea typeface="Meiryo UI"/>
                        </a:defRPr>
                      </a:lvl6pPr>
                      <a:lvl7pPr marL="2743200" algn="l" defTabSz="914400" rtl="0" eaLnBrk="1" latinLnBrk="0" hangingPunct="1">
                        <a:defRPr kumimoji="1" sz="1800" kern="1200">
                          <a:solidFill>
                            <a:schemeClr val="tx1"/>
                          </a:solidFill>
                          <a:latin typeface="Segoe UI"/>
                          <a:ea typeface="Meiryo UI"/>
                        </a:defRPr>
                      </a:lvl7pPr>
                      <a:lvl8pPr marL="3200400" algn="l" defTabSz="914400" rtl="0" eaLnBrk="1" latinLnBrk="0" hangingPunct="1">
                        <a:defRPr kumimoji="1" sz="1800" kern="1200">
                          <a:solidFill>
                            <a:schemeClr val="tx1"/>
                          </a:solidFill>
                          <a:latin typeface="Segoe UI"/>
                          <a:ea typeface="Meiryo UI"/>
                        </a:defRPr>
                      </a:lvl8pPr>
                      <a:lvl9pPr marL="3657600" algn="l" defTabSz="914400" rtl="0" eaLnBrk="1" latinLnBrk="0" hangingPunct="1">
                        <a:defRPr kumimoji="1" sz="1800" kern="1200">
                          <a:solidFill>
                            <a:schemeClr val="tx1"/>
                          </a:solidFill>
                          <a:latin typeface="Segoe UI"/>
                          <a:ea typeface="Meiryo UI"/>
                        </a:defRPr>
                      </a:lvl9pPr>
                    </a:lstStyle>
                    <a:p>
                      <a:pPr algn="l" rtl="0" fontAlgn="ctr"/>
                      <a:r>
                        <a:rPr lang="ja-JP" altLang="en-US" sz="1400" b="0" i="0" u="none" strike="noStrike" dirty="0">
                          <a:solidFill>
                            <a:schemeClr val="tx1"/>
                          </a:solidFill>
                          <a:effectLst/>
                          <a:latin typeface="+mn-ea"/>
                          <a:ea typeface="+mn-ea"/>
                        </a:rPr>
                        <a:t>購入金額の</a:t>
                      </a:r>
                      <a:r>
                        <a:rPr lang="en-US" altLang="ja-JP" sz="1400" b="0" i="0" u="none" strike="noStrike" dirty="0">
                          <a:solidFill>
                            <a:schemeClr val="tx1"/>
                          </a:solidFill>
                          <a:effectLst/>
                          <a:latin typeface="+mn-ea"/>
                          <a:ea typeface="+mn-ea"/>
                        </a:rPr>
                        <a:t>90</a:t>
                      </a:r>
                      <a:r>
                        <a:rPr lang="ja-JP" altLang="en-US" sz="1400" b="0" i="0" u="none" strike="noStrike" dirty="0">
                          <a:solidFill>
                            <a:schemeClr val="tx1"/>
                          </a:solidFill>
                          <a:effectLst/>
                          <a:latin typeface="+mn-ea"/>
                          <a:ea typeface="+mn-ea"/>
                        </a:rPr>
                        <a:t>％に相当する主要サプライヤーに、</a:t>
                      </a:r>
                      <a:r>
                        <a:rPr lang="en-US" altLang="ja-JP" sz="1400" b="0" i="0" u="none" strike="noStrike" dirty="0">
                          <a:solidFill>
                            <a:schemeClr val="tx1"/>
                          </a:solidFill>
                          <a:effectLst/>
                          <a:latin typeface="+mn-ea"/>
                          <a:ea typeface="+mn-ea"/>
                        </a:rPr>
                        <a:t>SBT</a:t>
                      </a:r>
                      <a:r>
                        <a:rPr lang="ja-JP" altLang="en-US" sz="1400" b="0" i="0" u="none" strike="noStrike" dirty="0">
                          <a:solidFill>
                            <a:schemeClr val="tx1"/>
                          </a:solidFill>
                          <a:effectLst/>
                          <a:latin typeface="+mn-ea"/>
                          <a:ea typeface="+mn-ea"/>
                        </a:rPr>
                        <a:t>目標を設定させる</a:t>
                      </a:r>
                    </a:p>
                  </a:txBody>
                  <a:tcPr marL="72000" marR="72000" marT="36000" marB="3600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76726">
                <a:tc>
                  <a:txBody>
                    <a:bodyPr/>
                    <a:lstStyle>
                      <a:lvl1pPr marL="0" algn="l" defTabSz="914400" rtl="0" eaLnBrk="1" latinLnBrk="0" hangingPunct="1">
                        <a:defRPr kumimoji="1" sz="1800" kern="1200">
                          <a:solidFill>
                            <a:schemeClr val="tx1"/>
                          </a:solidFill>
                          <a:latin typeface="Segoe UI"/>
                          <a:ea typeface="Meiryo UI"/>
                        </a:defRPr>
                      </a:lvl1pPr>
                      <a:lvl2pPr marL="457200" algn="l" defTabSz="914400" rtl="0" eaLnBrk="1" latinLnBrk="0" hangingPunct="1">
                        <a:defRPr kumimoji="1" sz="1800" kern="1200">
                          <a:solidFill>
                            <a:schemeClr val="tx1"/>
                          </a:solidFill>
                          <a:latin typeface="Segoe UI"/>
                          <a:ea typeface="Meiryo UI"/>
                        </a:defRPr>
                      </a:lvl2pPr>
                      <a:lvl3pPr marL="914400" algn="l" defTabSz="914400" rtl="0" eaLnBrk="1" latinLnBrk="0" hangingPunct="1">
                        <a:defRPr kumimoji="1" sz="1800" kern="1200">
                          <a:solidFill>
                            <a:schemeClr val="tx1"/>
                          </a:solidFill>
                          <a:latin typeface="Segoe UI"/>
                          <a:ea typeface="Meiryo UI"/>
                        </a:defRPr>
                      </a:lvl3pPr>
                      <a:lvl4pPr marL="1371600" algn="l" defTabSz="914400" rtl="0" eaLnBrk="1" latinLnBrk="0" hangingPunct="1">
                        <a:defRPr kumimoji="1" sz="1800" kern="1200">
                          <a:solidFill>
                            <a:schemeClr val="tx1"/>
                          </a:solidFill>
                          <a:latin typeface="Segoe UI"/>
                          <a:ea typeface="Meiryo UI"/>
                        </a:defRPr>
                      </a:lvl4pPr>
                      <a:lvl5pPr marL="1828800" algn="l" defTabSz="914400" rtl="0" eaLnBrk="1" latinLnBrk="0" hangingPunct="1">
                        <a:defRPr kumimoji="1" sz="1800" kern="1200">
                          <a:solidFill>
                            <a:schemeClr val="tx1"/>
                          </a:solidFill>
                          <a:latin typeface="Segoe UI"/>
                          <a:ea typeface="Meiryo UI"/>
                        </a:defRPr>
                      </a:lvl5pPr>
                      <a:lvl6pPr marL="2286000" algn="l" defTabSz="914400" rtl="0" eaLnBrk="1" latinLnBrk="0" hangingPunct="1">
                        <a:defRPr kumimoji="1" sz="1800" kern="1200">
                          <a:solidFill>
                            <a:schemeClr val="tx1"/>
                          </a:solidFill>
                          <a:latin typeface="Segoe UI"/>
                          <a:ea typeface="Meiryo UI"/>
                        </a:defRPr>
                      </a:lvl6pPr>
                      <a:lvl7pPr marL="2743200" algn="l" defTabSz="914400" rtl="0" eaLnBrk="1" latinLnBrk="0" hangingPunct="1">
                        <a:defRPr kumimoji="1" sz="1800" kern="1200">
                          <a:solidFill>
                            <a:schemeClr val="tx1"/>
                          </a:solidFill>
                          <a:latin typeface="Segoe UI"/>
                          <a:ea typeface="Meiryo UI"/>
                        </a:defRPr>
                      </a:lvl7pPr>
                      <a:lvl8pPr marL="3200400" algn="l" defTabSz="914400" rtl="0" eaLnBrk="1" latinLnBrk="0" hangingPunct="1">
                        <a:defRPr kumimoji="1" sz="1800" kern="1200">
                          <a:solidFill>
                            <a:schemeClr val="tx1"/>
                          </a:solidFill>
                          <a:latin typeface="Segoe UI"/>
                          <a:ea typeface="Meiryo UI"/>
                        </a:defRPr>
                      </a:lvl8pPr>
                      <a:lvl9pPr marL="3657600" algn="l" defTabSz="914400" rtl="0" eaLnBrk="1" latinLnBrk="0" hangingPunct="1">
                        <a:defRPr kumimoji="1" sz="1800" kern="1200">
                          <a:solidFill>
                            <a:schemeClr val="tx1"/>
                          </a:solidFill>
                          <a:latin typeface="Segoe UI"/>
                          <a:ea typeface="Meiryo UI"/>
                        </a:defRPr>
                      </a:lvl9pPr>
                    </a:lstStyle>
                    <a:p>
                      <a:pPr algn="ctr"/>
                      <a:r>
                        <a:rPr kumimoji="1" lang="ja-JP" altLang="en-US" sz="1400" dirty="0">
                          <a:latin typeface="+mn-ea"/>
                          <a:ea typeface="+mn-ea"/>
                          <a:cs typeface="Meiryo UI" panose="020B0604030504040204" pitchFamily="50" charset="-128"/>
                        </a:rPr>
                        <a:t>イオン</a:t>
                      </a:r>
                    </a:p>
                  </a:txBody>
                  <a:tcPr marL="72000" marR="72000" marT="36000" marB="3600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Segoe UI"/>
                          <a:ea typeface="Meiryo UI"/>
                        </a:defRPr>
                      </a:lvl1pPr>
                      <a:lvl2pPr marL="457200" algn="l" defTabSz="914400" rtl="0" eaLnBrk="1" latinLnBrk="0" hangingPunct="1">
                        <a:defRPr kumimoji="1" sz="1800" kern="1200">
                          <a:solidFill>
                            <a:schemeClr val="tx1"/>
                          </a:solidFill>
                          <a:latin typeface="Segoe UI"/>
                          <a:ea typeface="Meiryo UI"/>
                        </a:defRPr>
                      </a:lvl2pPr>
                      <a:lvl3pPr marL="914400" algn="l" defTabSz="914400" rtl="0" eaLnBrk="1" latinLnBrk="0" hangingPunct="1">
                        <a:defRPr kumimoji="1" sz="1800" kern="1200">
                          <a:solidFill>
                            <a:schemeClr val="tx1"/>
                          </a:solidFill>
                          <a:latin typeface="Segoe UI"/>
                          <a:ea typeface="Meiryo UI"/>
                        </a:defRPr>
                      </a:lvl3pPr>
                      <a:lvl4pPr marL="1371600" algn="l" defTabSz="914400" rtl="0" eaLnBrk="1" latinLnBrk="0" hangingPunct="1">
                        <a:defRPr kumimoji="1" sz="1800" kern="1200">
                          <a:solidFill>
                            <a:schemeClr val="tx1"/>
                          </a:solidFill>
                          <a:latin typeface="Segoe UI"/>
                          <a:ea typeface="Meiryo UI"/>
                        </a:defRPr>
                      </a:lvl4pPr>
                      <a:lvl5pPr marL="1828800" algn="l" defTabSz="914400" rtl="0" eaLnBrk="1" latinLnBrk="0" hangingPunct="1">
                        <a:defRPr kumimoji="1" sz="1800" kern="1200">
                          <a:solidFill>
                            <a:schemeClr val="tx1"/>
                          </a:solidFill>
                          <a:latin typeface="Segoe UI"/>
                          <a:ea typeface="Meiryo UI"/>
                        </a:defRPr>
                      </a:lvl5pPr>
                      <a:lvl6pPr marL="2286000" algn="l" defTabSz="914400" rtl="0" eaLnBrk="1" latinLnBrk="0" hangingPunct="1">
                        <a:defRPr kumimoji="1" sz="1800" kern="1200">
                          <a:solidFill>
                            <a:schemeClr val="tx1"/>
                          </a:solidFill>
                          <a:latin typeface="Segoe UI"/>
                          <a:ea typeface="Meiryo UI"/>
                        </a:defRPr>
                      </a:lvl6pPr>
                      <a:lvl7pPr marL="2743200" algn="l" defTabSz="914400" rtl="0" eaLnBrk="1" latinLnBrk="0" hangingPunct="1">
                        <a:defRPr kumimoji="1" sz="1800" kern="1200">
                          <a:solidFill>
                            <a:schemeClr val="tx1"/>
                          </a:solidFill>
                          <a:latin typeface="Segoe UI"/>
                          <a:ea typeface="Meiryo UI"/>
                        </a:defRPr>
                      </a:lvl7pPr>
                      <a:lvl8pPr marL="3200400" algn="l" defTabSz="914400" rtl="0" eaLnBrk="1" latinLnBrk="0" hangingPunct="1">
                        <a:defRPr kumimoji="1" sz="1800" kern="1200">
                          <a:solidFill>
                            <a:schemeClr val="tx1"/>
                          </a:solidFill>
                          <a:latin typeface="Segoe UI"/>
                          <a:ea typeface="Meiryo UI"/>
                        </a:defRPr>
                      </a:lvl8pPr>
                      <a:lvl9pPr marL="3657600" algn="l" defTabSz="914400" rtl="0" eaLnBrk="1" latinLnBrk="0" hangingPunct="1">
                        <a:defRPr kumimoji="1" sz="1800" kern="1200">
                          <a:solidFill>
                            <a:schemeClr val="tx1"/>
                          </a:solidFill>
                          <a:latin typeface="Segoe UI"/>
                          <a:ea typeface="Meiryo UI"/>
                        </a:defRPr>
                      </a:lvl9pPr>
                    </a:lstStyle>
                    <a:p>
                      <a:pPr algn="ctr"/>
                      <a:r>
                        <a:rPr kumimoji="1" lang="ja-JP" altLang="en-US" sz="1400" dirty="0">
                          <a:latin typeface="+mn-ea"/>
                          <a:ea typeface="+mn-ea"/>
                          <a:cs typeface="Meiryo UI" panose="020B0604030504040204" pitchFamily="50" charset="-128"/>
                        </a:rPr>
                        <a:t>小売</a:t>
                      </a: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Segoe UI"/>
                          <a:ea typeface="Meiryo UI"/>
                        </a:defRPr>
                      </a:lvl1pPr>
                      <a:lvl2pPr marL="457200" algn="l" defTabSz="914400" rtl="0" eaLnBrk="1" latinLnBrk="0" hangingPunct="1">
                        <a:defRPr kumimoji="1" sz="1800" kern="1200">
                          <a:solidFill>
                            <a:schemeClr val="tx1"/>
                          </a:solidFill>
                          <a:latin typeface="Segoe UI"/>
                          <a:ea typeface="Meiryo UI"/>
                        </a:defRPr>
                      </a:lvl2pPr>
                      <a:lvl3pPr marL="914400" algn="l" defTabSz="914400" rtl="0" eaLnBrk="1" latinLnBrk="0" hangingPunct="1">
                        <a:defRPr kumimoji="1" sz="1800" kern="1200">
                          <a:solidFill>
                            <a:schemeClr val="tx1"/>
                          </a:solidFill>
                          <a:latin typeface="Segoe UI"/>
                          <a:ea typeface="Meiryo UI"/>
                        </a:defRPr>
                      </a:lvl3pPr>
                      <a:lvl4pPr marL="1371600" algn="l" defTabSz="914400" rtl="0" eaLnBrk="1" latinLnBrk="0" hangingPunct="1">
                        <a:defRPr kumimoji="1" sz="1800" kern="1200">
                          <a:solidFill>
                            <a:schemeClr val="tx1"/>
                          </a:solidFill>
                          <a:latin typeface="Segoe UI"/>
                          <a:ea typeface="Meiryo UI"/>
                        </a:defRPr>
                      </a:lvl4pPr>
                      <a:lvl5pPr marL="1828800" algn="l" defTabSz="914400" rtl="0" eaLnBrk="1" latinLnBrk="0" hangingPunct="1">
                        <a:defRPr kumimoji="1" sz="1800" kern="1200">
                          <a:solidFill>
                            <a:schemeClr val="tx1"/>
                          </a:solidFill>
                          <a:latin typeface="Segoe UI"/>
                          <a:ea typeface="Meiryo UI"/>
                        </a:defRPr>
                      </a:lvl5pPr>
                      <a:lvl6pPr marL="2286000" algn="l" defTabSz="914400" rtl="0" eaLnBrk="1" latinLnBrk="0" hangingPunct="1">
                        <a:defRPr kumimoji="1" sz="1800" kern="1200">
                          <a:solidFill>
                            <a:schemeClr val="tx1"/>
                          </a:solidFill>
                          <a:latin typeface="Segoe UI"/>
                          <a:ea typeface="Meiryo UI"/>
                        </a:defRPr>
                      </a:lvl6pPr>
                      <a:lvl7pPr marL="2743200" algn="l" defTabSz="914400" rtl="0" eaLnBrk="1" latinLnBrk="0" hangingPunct="1">
                        <a:defRPr kumimoji="1" sz="1800" kern="1200">
                          <a:solidFill>
                            <a:schemeClr val="tx1"/>
                          </a:solidFill>
                          <a:latin typeface="Segoe UI"/>
                          <a:ea typeface="Meiryo UI"/>
                        </a:defRPr>
                      </a:lvl7pPr>
                      <a:lvl8pPr marL="3200400" algn="l" defTabSz="914400" rtl="0" eaLnBrk="1" latinLnBrk="0" hangingPunct="1">
                        <a:defRPr kumimoji="1" sz="1800" kern="1200">
                          <a:solidFill>
                            <a:schemeClr val="tx1"/>
                          </a:solidFill>
                          <a:latin typeface="Segoe UI"/>
                          <a:ea typeface="Meiryo UI"/>
                        </a:defRPr>
                      </a:lvl8pPr>
                      <a:lvl9pPr marL="3657600" algn="l" defTabSz="914400" rtl="0" eaLnBrk="1" latinLnBrk="0" hangingPunct="1">
                        <a:defRPr kumimoji="1" sz="1800" kern="1200">
                          <a:solidFill>
                            <a:schemeClr val="tx1"/>
                          </a:solidFill>
                          <a:latin typeface="Segoe UI"/>
                          <a:ea typeface="Meiryo UI"/>
                        </a:defRPr>
                      </a:lvl9pPr>
                    </a:lstStyle>
                    <a:p>
                      <a:pPr algn="ctr"/>
                      <a:r>
                        <a:rPr kumimoji="1" lang="en-US" altLang="ja-JP" sz="1400" dirty="0">
                          <a:latin typeface="+mn-ea"/>
                          <a:ea typeface="+mn-ea"/>
                          <a:cs typeface="Meiryo UI" panose="020B0604030504040204" pitchFamily="50" charset="-128"/>
                        </a:rPr>
                        <a:t>Scope3</a:t>
                      </a:r>
                    </a:p>
                    <a:p>
                      <a:pPr algn="ctr"/>
                      <a:r>
                        <a:rPr kumimoji="1" lang="ja-JP" altLang="en-US" sz="1400" dirty="0">
                          <a:latin typeface="+mn-ea"/>
                          <a:ea typeface="+mn-ea"/>
                          <a:cs typeface="Meiryo UI" panose="020B0604030504040204" pitchFamily="50" charset="-128"/>
                        </a:rPr>
                        <a:t>カテゴリ</a:t>
                      </a:r>
                      <a:r>
                        <a:rPr kumimoji="1" lang="en-US" altLang="ja-JP" sz="1400" dirty="0">
                          <a:latin typeface="+mn-ea"/>
                          <a:ea typeface="+mn-ea"/>
                          <a:cs typeface="Meiryo UI" panose="020B0604030504040204" pitchFamily="50" charset="-128"/>
                        </a:rPr>
                        <a:t>1</a:t>
                      </a:r>
                      <a:endParaRPr kumimoji="1" lang="ja-JP" altLang="en-US" sz="1400" dirty="0">
                        <a:latin typeface="+mn-ea"/>
                        <a:ea typeface="+mn-ea"/>
                        <a:cs typeface="Meiryo UI" panose="020B0604030504040204" pitchFamily="50" charset="-128"/>
                      </a:endParaRP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Segoe UI"/>
                          <a:ea typeface="Meiryo UI"/>
                        </a:defRPr>
                      </a:lvl1pPr>
                      <a:lvl2pPr marL="457200" algn="l" defTabSz="914400" rtl="0" eaLnBrk="1" latinLnBrk="0" hangingPunct="1">
                        <a:defRPr kumimoji="1" sz="1800" kern="1200">
                          <a:solidFill>
                            <a:schemeClr val="tx1"/>
                          </a:solidFill>
                          <a:latin typeface="Segoe UI"/>
                          <a:ea typeface="Meiryo UI"/>
                        </a:defRPr>
                      </a:lvl2pPr>
                      <a:lvl3pPr marL="914400" algn="l" defTabSz="914400" rtl="0" eaLnBrk="1" latinLnBrk="0" hangingPunct="1">
                        <a:defRPr kumimoji="1" sz="1800" kern="1200">
                          <a:solidFill>
                            <a:schemeClr val="tx1"/>
                          </a:solidFill>
                          <a:latin typeface="Segoe UI"/>
                          <a:ea typeface="Meiryo UI"/>
                        </a:defRPr>
                      </a:lvl3pPr>
                      <a:lvl4pPr marL="1371600" algn="l" defTabSz="914400" rtl="0" eaLnBrk="1" latinLnBrk="0" hangingPunct="1">
                        <a:defRPr kumimoji="1" sz="1800" kern="1200">
                          <a:solidFill>
                            <a:schemeClr val="tx1"/>
                          </a:solidFill>
                          <a:latin typeface="Segoe UI"/>
                          <a:ea typeface="Meiryo UI"/>
                        </a:defRPr>
                      </a:lvl4pPr>
                      <a:lvl5pPr marL="1828800" algn="l" defTabSz="914400" rtl="0" eaLnBrk="1" latinLnBrk="0" hangingPunct="1">
                        <a:defRPr kumimoji="1" sz="1800" kern="1200">
                          <a:solidFill>
                            <a:schemeClr val="tx1"/>
                          </a:solidFill>
                          <a:latin typeface="Segoe UI"/>
                          <a:ea typeface="Meiryo UI"/>
                        </a:defRPr>
                      </a:lvl5pPr>
                      <a:lvl6pPr marL="2286000" algn="l" defTabSz="914400" rtl="0" eaLnBrk="1" latinLnBrk="0" hangingPunct="1">
                        <a:defRPr kumimoji="1" sz="1800" kern="1200">
                          <a:solidFill>
                            <a:schemeClr val="tx1"/>
                          </a:solidFill>
                          <a:latin typeface="Segoe UI"/>
                          <a:ea typeface="Meiryo UI"/>
                        </a:defRPr>
                      </a:lvl6pPr>
                      <a:lvl7pPr marL="2743200" algn="l" defTabSz="914400" rtl="0" eaLnBrk="1" latinLnBrk="0" hangingPunct="1">
                        <a:defRPr kumimoji="1" sz="1800" kern="1200">
                          <a:solidFill>
                            <a:schemeClr val="tx1"/>
                          </a:solidFill>
                          <a:latin typeface="Segoe UI"/>
                          <a:ea typeface="Meiryo UI"/>
                        </a:defRPr>
                      </a:lvl7pPr>
                      <a:lvl8pPr marL="3200400" algn="l" defTabSz="914400" rtl="0" eaLnBrk="1" latinLnBrk="0" hangingPunct="1">
                        <a:defRPr kumimoji="1" sz="1800" kern="1200">
                          <a:solidFill>
                            <a:schemeClr val="tx1"/>
                          </a:solidFill>
                          <a:latin typeface="Segoe UI"/>
                          <a:ea typeface="Meiryo UI"/>
                        </a:defRPr>
                      </a:lvl8pPr>
                      <a:lvl9pPr marL="3657600" algn="l" defTabSz="914400" rtl="0" eaLnBrk="1" latinLnBrk="0" hangingPunct="1">
                        <a:defRPr kumimoji="1" sz="1800" kern="1200">
                          <a:solidFill>
                            <a:schemeClr val="tx1"/>
                          </a:solidFill>
                          <a:latin typeface="Segoe UI"/>
                          <a:ea typeface="Meiryo UI"/>
                        </a:defRPr>
                      </a:lvl9pPr>
                    </a:lstStyle>
                    <a:p>
                      <a:pPr algn="ctr" fontAlgn="ctr"/>
                      <a:r>
                        <a:rPr lang="en-US" altLang="ja-JP" sz="1400" b="0" i="0" u="none" strike="noStrike" dirty="0">
                          <a:solidFill>
                            <a:schemeClr val="tx1"/>
                          </a:solidFill>
                          <a:effectLst/>
                          <a:latin typeface="+mn-ea"/>
                          <a:ea typeface="+mn-ea"/>
                        </a:rPr>
                        <a:t>2021</a:t>
                      </a:r>
                      <a:r>
                        <a:rPr lang="ja-JP" altLang="en-US" sz="1400" b="0" i="0" u="none" strike="noStrike" dirty="0">
                          <a:solidFill>
                            <a:schemeClr val="tx1"/>
                          </a:solidFill>
                          <a:effectLst/>
                          <a:latin typeface="+mn-ea"/>
                          <a:ea typeface="+mn-ea"/>
                        </a:rPr>
                        <a:t>年</a:t>
                      </a: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Segoe UI"/>
                          <a:ea typeface="Meiryo UI"/>
                        </a:defRPr>
                      </a:lvl1pPr>
                      <a:lvl2pPr marL="457200" algn="l" defTabSz="914400" rtl="0" eaLnBrk="1" latinLnBrk="0" hangingPunct="1">
                        <a:defRPr kumimoji="1" sz="1800" kern="1200">
                          <a:solidFill>
                            <a:schemeClr val="tx1"/>
                          </a:solidFill>
                          <a:latin typeface="Segoe UI"/>
                          <a:ea typeface="Meiryo UI"/>
                        </a:defRPr>
                      </a:lvl2pPr>
                      <a:lvl3pPr marL="914400" algn="l" defTabSz="914400" rtl="0" eaLnBrk="1" latinLnBrk="0" hangingPunct="1">
                        <a:defRPr kumimoji="1" sz="1800" kern="1200">
                          <a:solidFill>
                            <a:schemeClr val="tx1"/>
                          </a:solidFill>
                          <a:latin typeface="Segoe UI"/>
                          <a:ea typeface="Meiryo UI"/>
                        </a:defRPr>
                      </a:lvl3pPr>
                      <a:lvl4pPr marL="1371600" algn="l" defTabSz="914400" rtl="0" eaLnBrk="1" latinLnBrk="0" hangingPunct="1">
                        <a:defRPr kumimoji="1" sz="1800" kern="1200">
                          <a:solidFill>
                            <a:schemeClr val="tx1"/>
                          </a:solidFill>
                          <a:latin typeface="Segoe UI"/>
                          <a:ea typeface="Meiryo UI"/>
                        </a:defRPr>
                      </a:lvl4pPr>
                      <a:lvl5pPr marL="1828800" algn="l" defTabSz="914400" rtl="0" eaLnBrk="1" latinLnBrk="0" hangingPunct="1">
                        <a:defRPr kumimoji="1" sz="1800" kern="1200">
                          <a:solidFill>
                            <a:schemeClr val="tx1"/>
                          </a:solidFill>
                          <a:latin typeface="Segoe UI"/>
                          <a:ea typeface="Meiryo UI"/>
                        </a:defRPr>
                      </a:lvl5pPr>
                      <a:lvl6pPr marL="2286000" algn="l" defTabSz="914400" rtl="0" eaLnBrk="1" latinLnBrk="0" hangingPunct="1">
                        <a:defRPr kumimoji="1" sz="1800" kern="1200">
                          <a:solidFill>
                            <a:schemeClr val="tx1"/>
                          </a:solidFill>
                          <a:latin typeface="Segoe UI"/>
                          <a:ea typeface="Meiryo UI"/>
                        </a:defRPr>
                      </a:lvl6pPr>
                      <a:lvl7pPr marL="2743200" algn="l" defTabSz="914400" rtl="0" eaLnBrk="1" latinLnBrk="0" hangingPunct="1">
                        <a:defRPr kumimoji="1" sz="1800" kern="1200">
                          <a:solidFill>
                            <a:schemeClr val="tx1"/>
                          </a:solidFill>
                          <a:latin typeface="Segoe UI"/>
                          <a:ea typeface="Meiryo UI"/>
                        </a:defRPr>
                      </a:lvl7pPr>
                      <a:lvl8pPr marL="3200400" algn="l" defTabSz="914400" rtl="0" eaLnBrk="1" latinLnBrk="0" hangingPunct="1">
                        <a:defRPr kumimoji="1" sz="1800" kern="1200">
                          <a:solidFill>
                            <a:schemeClr val="tx1"/>
                          </a:solidFill>
                          <a:latin typeface="Segoe UI"/>
                          <a:ea typeface="Meiryo UI"/>
                        </a:defRPr>
                      </a:lvl8pPr>
                      <a:lvl9pPr marL="3657600" algn="l" defTabSz="914400" rtl="0" eaLnBrk="1" latinLnBrk="0" hangingPunct="1">
                        <a:defRPr kumimoji="1" sz="1800" kern="1200">
                          <a:solidFill>
                            <a:schemeClr val="tx1"/>
                          </a:solidFill>
                          <a:latin typeface="Segoe UI"/>
                          <a:ea typeface="Meiryo UI"/>
                        </a:defRPr>
                      </a:lvl9pPr>
                    </a:lstStyle>
                    <a:p>
                      <a:pPr algn="l" rtl="0" fontAlgn="ctr"/>
                      <a:r>
                        <a:rPr lang="ja-JP" altLang="en-US" sz="1400" b="0" i="0" u="none" strike="noStrike" dirty="0">
                          <a:solidFill>
                            <a:schemeClr val="tx1"/>
                          </a:solidFill>
                          <a:effectLst/>
                          <a:latin typeface="+mn-ea"/>
                          <a:ea typeface="+mn-ea"/>
                        </a:rPr>
                        <a:t>購入した製品・サービスによる排出量の</a:t>
                      </a:r>
                      <a:r>
                        <a:rPr lang="en-US" altLang="ja-JP" sz="1400" b="0" i="0" u="none" strike="noStrike" dirty="0">
                          <a:solidFill>
                            <a:schemeClr val="tx1"/>
                          </a:solidFill>
                          <a:effectLst/>
                          <a:latin typeface="+mn-ea"/>
                          <a:ea typeface="+mn-ea"/>
                        </a:rPr>
                        <a:t>80</a:t>
                      </a:r>
                      <a:r>
                        <a:rPr lang="ja-JP" altLang="en-US" sz="1400" b="0" i="0" u="none" strike="noStrike" dirty="0">
                          <a:solidFill>
                            <a:schemeClr val="tx1"/>
                          </a:solidFill>
                          <a:effectLst/>
                          <a:latin typeface="+mn-ea"/>
                          <a:ea typeface="+mn-ea"/>
                        </a:rPr>
                        <a:t>％に相当するサプライヤーに、</a:t>
                      </a:r>
                      <a:r>
                        <a:rPr lang="en-US" altLang="ja-JP" sz="1400" b="0" i="0" u="none" strike="noStrike" dirty="0">
                          <a:solidFill>
                            <a:schemeClr val="tx1"/>
                          </a:solidFill>
                          <a:effectLst/>
                          <a:latin typeface="+mn-ea"/>
                          <a:ea typeface="+mn-ea"/>
                        </a:rPr>
                        <a:t>SBT</a:t>
                      </a:r>
                      <a:r>
                        <a:rPr lang="ja-JP" altLang="en-US" sz="1400" b="0" i="0" u="none" strike="noStrike" dirty="0">
                          <a:solidFill>
                            <a:schemeClr val="tx1"/>
                          </a:solidFill>
                          <a:effectLst/>
                          <a:latin typeface="+mn-ea"/>
                          <a:ea typeface="+mn-ea"/>
                        </a:rPr>
                        <a:t>目標を設定させる</a:t>
                      </a:r>
                    </a:p>
                  </a:txBody>
                  <a:tcPr marL="72000" marR="72000" marT="36000" marB="3600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76726">
                <a:tc>
                  <a:txBody>
                    <a:bodyPr/>
                    <a:lstStyle>
                      <a:lvl1pPr marL="0" algn="l" defTabSz="914400" rtl="0" eaLnBrk="1" latinLnBrk="0" hangingPunct="1">
                        <a:defRPr kumimoji="1" sz="1800" kern="1200">
                          <a:solidFill>
                            <a:schemeClr val="tx1"/>
                          </a:solidFill>
                          <a:latin typeface="Segoe UI"/>
                          <a:ea typeface="Meiryo UI"/>
                        </a:defRPr>
                      </a:lvl1pPr>
                      <a:lvl2pPr marL="457200" algn="l" defTabSz="914400" rtl="0" eaLnBrk="1" latinLnBrk="0" hangingPunct="1">
                        <a:defRPr kumimoji="1" sz="1800" kern="1200">
                          <a:solidFill>
                            <a:schemeClr val="tx1"/>
                          </a:solidFill>
                          <a:latin typeface="Segoe UI"/>
                          <a:ea typeface="Meiryo UI"/>
                        </a:defRPr>
                      </a:lvl2pPr>
                      <a:lvl3pPr marL="914400" algn="l" defTabSz="914400" rtl="0" eaLnBrk="1" latinLnBrk="0" hangingPunct="1">
                        <a:defRPr kumimoji="1" sz="1800" kern="1200">
                          <a:solidFill>
                            <a:schemeClr val="tx1"/>
                          </a:solidFill>
                          <a:latin typeface="Segoe UI"/>
                          <a:ea typeface="Meiryo UI"/>
                        </a:defRPr>
                      </a:lvl3pPr>
                      <a:lvl4pPr marL="1371600" algn="l" defTabSz="914400" rtl="0" eaLnBrk="1" latinLnBrk="0" hangingPunct="1">
                        <a:defRPr kumimoji="1" sz="1800" kern="1200">
                          <a:solidFill>
                            <a:schemeClr val="tx1"/>
                          </a:solidFill>
                          <a:latin typeface="Segoe UI"/>
                          <a:ea typeface="Meiryo UI"/>
                        </a:defRPr>
                      </a:lvl4pPr>
                      <a:lvl5pPr marL="1828800" algn="l" defTabSz="914400" rtl="0" eaLnBrk="1" latinLnBrk="0" hangingPunct="1">
                        <a:defRPr kumimoji="1" sz="1800" kern="1200">
                          <a:solidFill>
                            <a:schemeClr val="tx1"/>
                          </a:solidFill>
                          <a:latin typeface="Segoe UI"/>
                          <a:ea typeface="Meiryo UI"/>
                        </a:defRPr>
                      </a:lvl5pPr>
                      <a:lvl6pPr marL="2286000" algn="l" defTabSz="914400" rtl="0" eaLnBrk="1" latinLnBrk="0" hangingPunct="1">
                        <a:defRPr kumimoji="1" sz="1800" kern="1200">
                          <a:solidFill>
                            <a:schemeClr val="tx1"/>
                          </a:solidFill>
                          <a:latin typeface="Segoe UI"/>
                          <a:ea typeface="Meiryo UI"/>
                        </a:defRPr>
                      </a:lvl6pPr>
                      <a:lvl7pPr marL="2743200" algn="l" defTabSz="914400" rtl="0" eaLnBrk="1" latinLnBrk="0" hangingPunct="1">
                        <a:defRPr kumimoji="1" sz="1800" kern="1200">
                          <a:solidFill>
                            <a:schemeClr val="tx1"/>
                          </a:solidFill>
                          <a:latin typeface="Segoe UI"/>
                          <a:ea typeface="Meiryo UI"/>
                        </a:defRPr>
                      </a:lvl7pPr>
                      <a:lvl8pPr marL="3200400" algn="l" defTabSz="914400" rtl="0" eaLnBrk="1" latinLnBrk="0" hangingPunct="1">
                        <a:defRPr kumimoji="1" sz="1800" kern="1200">
                          <a:solidFill>
                            <a:schemeClr val="tx1"/>
                          </a:solidFill>
                          <a:latin typeface="Segoe UI"/>
                          <a:ea typeface="Meiryo UI"/>
                        </a:defRPr>
                      </a:lvl8pPr>
                      <a:lvl9pPr marL="3657600" algn="l" defTabSz="914400" rtl="0" eaLnBrk="1" latinLnBrk="0" hangingPunct="1">
                        <a:defRPr kumimoji="1" sz="1800" kern="1200">
                          <a:solidFill>
                            <a:schemeClr val="tx1"/>
                          </a:solidFill>
                          <a:latin typeface="Segoe UI"/>
                          <a:ea typeface="Meiryo UI"/>
                        </a:defRPr>
                      </a:lvl9pPr>
                    </a:lstStyle>
                    <a:p>
                      <a:pPr algn="ctr"/>
                      <a:r>
                        <a:rPr kumimoji="1" lang="ja-JP" altLang="en-US" sz="1400" dirty="0">
                          <a:latin typeface="+mn-ea"/>
                          <a:ea typeface="+mn-ea"/>
                          <a:cs typeface="Meiryo UI" panose="020B0604030504040204" pitchFamily="50" charset="-128"/>
                        </a:rPr>
                        <a:t>ジェネックス</a:t>
                      </a:r>
                    </a:p>
                  </a:txBody>
                  <a:tcPr marL="72000" marR="72000" marT="36000" marB="3600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Segoe UI"/>
                          <a:ea typeface="Meiryo UI"/>
                        </a:defRPr>
                      </a:lvl1pPr>
                      <a:lvl2pPr marL="457200" algn="l" defTabSz="914400" rtl="0" eaLnBrk="1" latinLnBrk="0" hangingPunct="1">
                        <a:defRPr kumimoji="1" sz="1800" kern="1200">
                          <a:solidFill>
                            <a:schemeClr val="tx1"/>
                          </a:solidFill>
                          <a:latin typeface="Segoe UI"/>
                          <a:ea typeface="Meiryo UI"/>
                        </a:defRPr>
                      </a:lvl2pPr>
                      <a:lvl3pPr marL="914400" algn="l" defTabSz="914400" rtl="0" eaLnBrk="1" latinLnBrk="0" hangingPunct="1">
                        <a:defRPr kumimoji="1" sz="1800" kern="1200">
                          <a:solidFill>
                            <a:schemeClr val="tx1"/>
                          </a:solidFill>
                          <a:latin typeface="Segoe UI"/>
                          <a:ea typeface="Meiryo UI"/>
                        </a:defRPr>
                      </a:lvl3pPr>
                      <a:lvl4pPr marL="1371600" algn="l" defTabSz="914400" rtl="0" eaLnBrk="1" latinLnBrk="0" hangingPunct="1">
                        <a:defRPr kumimoji="1" sz="1800" kern="1200">
                          <a:solidFill>
                            <a:schemeClr val="tx1"/>
                          </a:solidFill>
                          <a:latin typeface="Segoe UI"/>
                          <a:ea typeface="Meiryo UI"/>
                        </a:defRPr>
                      </a:lvl4pPr>
                      <a:lvl5pPr marL="1828800" algn="l" defTabSz="914400" rtl="0" eaLnBrk="1" latinLnBrk="0" hangingPunct="1">
                        <a:defRPr kumimoji="1" sz="1800" kern="1200">
                          <a:solidFill>
                            <a:schemeClr val="tx1"/>
                          </a:solidFill>
                          <a:latin typeface="Segoe UI"/>
                          <a:ea typeface="Meiryo UI"/>
                        </a:defRPr>
                      </a:lvl5pPr>
                      <a:lvl6pPr marL="2286000" algn="l" defTabSz="914400" rtl="0" eaLnBrk="1" latinLnBrk="0" hangingPunct="1">
                        <a:defRPr kumimoji="1" sz="1800" kern="1200">
                          <a:solidFill>
                            <a:schemeClr val="tx1"/>
                          </a:solidFill>
                          <a:latin typeface="Segoe UI"/>
                          <a:ea typeface="Meiryo UI"/>
                        </a:defRPr>
                      </a:lvl6pPr>
                      <a:lvl7pPr marL="2743200" algn="l" defTabSz="914400" rtl="0" eaLnBrk="1" latinLnBrk="0" hangingPunct="1">
                        <a:defRPr kumimoji="1" sz="1800" kern="1200">
                          <a:solidFill>
                            <a:schemeClr val="tx1"/>
                          </a:solidFill>
                          <a:latin typeface="Segoe UI"/>
                          <a:ea typeface="Meiryo UI"/>
                        </a:defRPr>
                      </a:lvl7pPr>
                      <a:lvl8pPr marL="3200400" algn="l" defTabSz="914400" rtl="0" eaLnBrk="1" latinLnBrk="0" hangingPunct="1">
                        <a:defRPr kumimoji="1" sz="1800" kern="1200">
                          <a:solidFill>
                            <a:schemeClr val="tx1"/>
                          </a:solidFill>
                          <a:latin typeface="Segoe UI"/>
                          <a:ea typeface="Meiryo UI"/>
                        </a:defRPr>
                      </a:lvl8pPr>
                      <a:lvl9pPr marL="3657600" algn="l" defTabSz="914400" rtl="0" eaLnBrk="1" latinLnBrk="0" hangingPunct="1">
                        <a:defRPr kumimoji="1" sz="1800" kern="1200">
                          <a:solidFill>
                            <a:schemeClr val="tx1"/>
                          </a:solidFill>
                          <a:latin typeface="Segoe UI"/>
                          <a:ea typeface="Meiryo UI"/>
                        </a:defRPr>
                      </a:lvl9pPr>
                    </a:lstStyle>
                    <a:p>
                      <a:pPr algn="ctr"/>
                      <a:r>
                        <a:rPr kumimoji="1" lang="ja-JP" altLang="en-US" sz="1400" dirty="0">
                          <a:latin typeface="+mn-ea"/>
                          <a:ea typeface="+mn-ea"/>
                          <a:cs typeface="Meiryo UI" panose="020B0604030504040204" pitchFamily="50" charset="-128"/>
                        </a:rPr>
                        <a:t>建設業</a:t>
                      </a: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Segoe UI"/>
                          <a:ea typeface="Meiryo UI"/>
                        </a:defRPr>
                      </a:lvl1pPr>
                      <a:lvl2pPr marL="457200" algn="l" defTabSz="914400" rtl="0" eaLnBrk="1" latinLnBrk="0" hangingPunct="1">
                        <a:defRPr kumimoji="1" sz="1800" kern="1200">
                          <a:solidFill>
                            <a:schemeClr val="tx1"/>
                          </a:solidFill>
                          <a:latin typeface="Segoe UI"/>
                          <a:ea typeface="Meiryo UI"/>
                        </a:defRPr>
                      </a:lvl2pPr>
                      <a:lvl3pPr marL="914400" algn="l" defTabSz="914400" rtl="0" eaLnBrk="1" latinLnBrk="0" hangingPunct="1">
                        <a:defRPr kumimoji="1" sz="1800" kern="1200">
                          <a:solidFill>
                            <a:schemeClr val="tx1"/>
                          </a:solidFill>
                          <a:latin typeface="Segoe UI"/>
                          <a:ea typeface="Meiryo UI"/>
                        </a:defRPr>
                      </a:lvl3pPr>
                      <a:lvl4pPr marL="1371600" algn="l" defTabSz="914400" rtl="0" eaLnBrk="1" latinLnBrk="0" hangingPunct="1">
                        <a:defRPr kumimoji="1" sz="1800" kern="1200">
                          <a:solidFill>
                            <a:schemeClr val="tx1"/>
                          </a:solidFill>
                          <a:latin typeface="Segoe UI"/>
                          <a:ea typeface="Meiryo UI"/>
                        </a:defRPr>
                      </a:lvl4pPr>
                      <a:lvl5pPr marL="1828800" algn="l" defTabSz="914400" rtl="0" eaLnBrk="1" latinLnBrk="0" hangingPunct="1">
                        <a:defRPr kumimoji="1" sz="1800" kern="1200">
                          <a:solidFill>
                            <a:schemeClr val="tx1"/>
                          </a:solidFill>
                          <a:latin typeface="Segoe UI"/>
                          <a:ea typeface="Meiryo UI"/>
                        </a:defRPr>
                      </a:lvl5pPr>
                      <a:lvl6pPr marL="2286000" algn="l" defTabSz="914400" rtl="0" eaLnBrk="1" latinLnBrk="0" hangingPunct="1">
                        <a:defRPr kumimoji="1" sz="1800" kern="1200">
                          <a:solidFill>
                            <a:schemeClr val="tx1"/>
                          </a:solidFill>
                          <a:latin typeface="Segoe UI"/>
                          <a:ea typeface="Meiryo UI"/>
                        </a:defRPr>
                      </a:lvl6pPr>
                      <a:lvl7pPr marL="2743200" algn="l" defTabSz="914400" rtl="0" eaLnBrk="1" latinLnBrk="0" hangingPunct="1">
                        <a:defRPr kumimoji="1" sz="1800" kern="1200">
                          <a:solidFill>
                            <a:schemeClr val="tx1"/>
                          </a:solidFill>
                          <a:latin typeface="Segoe UI"/>
                          <a:ea typeface="Meiryo UI"/>
                        </a:defRPr>
                      </a:lvl7pPr>
                      <a:lvl8pPr marL="3200400" algn="l" defTabSz="914400" rtl="0" eaLnBrk="1" latinLnBrk="0" hangingPunct="1">
                        <a:defRPr kumimoji="1" sz="1800" kern="1200">
                          <a:solidFill>
                            <a:schemeClr val="tx1"/>
                          </a:solidFill>
                          <a:latin typeface="Segoe UI"/>
                          <a:ea typeface="Meiryo UI"/>
                        </a:defRPr>
                      </a:lvl8pPr>
                      <a:lvl9pPr marL="3657600" algn="l" defTabSz="914400" rtl="0" eaLnBrk="1" latinLnBrk="0" hangingPunct="1">
                        <a:defRPr kumimoji="1" sz="1800" kern="1200">
                          <a:solidFill>
                            <a:schemeClr val="tx1"/>
                          </a:solidFill>
                          <a:latin typeface="Segoe UI"/>
                          <a:ea typeface="Meiryo UI"/>
                        </a:defRPr>
                      </a:lvl9pPr>
                    </a:lstStyle>
                    <a:p>
                      <a:pPr algn="ctr"/>
                      <a:r>
                        <a:rPr kumimoji="1" lang="en-US" altLang="ja-JP" sz="1400" dirty="0">
                          <a:latin typeface="+mn-ea"/>
                          <a:ea typeface="+mn-ea"/>
                          <a:cs typeface="Meiryo UI" panose="020B0604030504040204" pitchFamily="50" charset="-128"/>
                        </a:rPr>
                        <a:t>Scope3</a:t>
                      </a:r>
                    </a:p>
                    <a:p>
                      <a:pPr algn="ctr"/>
                      <a:r>
                        <a:rPr kumimoji="1" lang="ja-JP" altLang="en-US" sz="1400" dirty="0">
                          <a:latin typeface="+mn-ea"/>
                          <a:ea typeface="+mn-ea"/>
                          <a:cs typeface="Meiryo UI" panose="020B0604030504040204" pitchFamily="50" charset="-128"/>
                        </a:rPr>
                        <a:t>カテゴリ</a:t>
                      </a:r>
                      <a:r>
                        <a:rPr kumimoji="1" lang="en-US" altLang="ja-JP" sz="1400" dirty="0">
                          <a:latin typeface="+mn-ea"/>
                          <a:ea typeface="+mn-ea"/>
                          <a:cs typeface="Meiryo UI" panose="020B0604030504040204" pitchFamily="50" charset="-128"/>
                        </a:rPr>
                        <a:t>1</a:t>
                      </a:r>
                      <a:endParaRPr kumimoji="1" lang="ja-JP" altLang="en-US" sz="1400" dirty="0">
                        <a:latin typeface="+mn-ea"/>
                        <a:ea typeface="+mn-ea"/>
                        <a:cs typeface="Meiryo UI" panose="020B0604030504040204" pitchFamily="50" charset="-128"/>
                      </a:endParaRP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Segoe UI"/>
                          <a:ea typeface="Meiryo UI"/>
                        </a:defRPr>
                      </a:lvl1pPr>
                      <a:lvl2pPr marL="457200" algn="l" defTabSz="914400" rtl="0" eaLnBrk="1" latinLnBrk="0" hangingPunct="1">
                        <a:defRPr kumimoji="1" sz="1800" kern="1200">
                          <a:solidFill>
                            <a:schemeClr val="tx1"/>
                          </a:solidFill>
                          <a:latin typeface="Segoe UI"/>
                          <a:ea typeface="Meiryo UI"/>
                        </a:defRPr>
                      </a:lvl2pPr>
                      <a:lvl3pPr marL="914400" algn="l" defTabSz="914400" rtl="0" eaLnBrk="1" latinLnBrk="0" hangingPunct="1">
                        <a:defRPr kumimoji="1" sz="1800" kern="1200">
                          <a:solidFill>
                            <a:schemeClr val="tx1"/>
                          </a:solidFill>
                          <a:latin typeface="Segoe UI"/>
                          <a:ea typeface="Meiryo UI"/>
                        </a:defRPr>
                      </a:lvl3pPr>
                      <a:lvl4pPr marL="1371600" algn="l" defTabSz="914400" rtl="0" eaLnBrk="1" latinLnBrk="0" hangingPunct="1">
                        <a:defRPr kumimoji="1" sz="1800" kern="1200">
                          <a:solidFill>
                            <a:schemeClr val="tx1"/>
                          </a:solidFill>
                          <a:latin typeface="Segoe UI"/>
                          <a:ea typeface="Meiryo UI"/>
                        </a:defRPr>
                      </a:lvl4pPr>
                      <a:lvl5pPr marL="1828800" algn="l" defTabSz="914400" rtl="0" eaLnBrk="1" latinLnBrk="0" hangingPunct="1">
                        <a:defRPr kumimoji="1" sz="1800" kern="1200">
                          <a:solidFill>
                            <a:schemeClr val="tx1"/>
                          </a:solidFill>
                          <a:latin typeface="Segoe UI"/>
                          <a:ea typeface="Meiryo UI"/>
                        </a:defRPr>
                      </a:lvl5pPr>
                      <a:lvl6pPr marL="2286000" algn="l" defTabSz="914400" rtl="0" eaLnBrk="1" latinLnBrk="0" hangingPunct="1">
                        <a:defRPr kumimoji="1" sz="1800" kern="1200">
                          <a:solidFill>
                            <a:schemeClr val="tx1"/>
                          </a:solidFill>
                          <a:latin typeface="Segoe UI"/>
                          <a:ea typeface="Meiryo UI"/>
                        </a:defRPr>
                      </a:lvl6pPr>
                      <a:lvl7pPr marL="2743200" algn="l" defTabSz="914400" rtl="0" eaLnBrk="1" latinLnBrk="0" hangingPunct="1">
                        <a:defRPr kumimoji="1" sz="1800" kern="1200">
                          <a:solidFill>
                            <a:schemeClr val="tx1"/>
                          </a:solidFill>
                          <a:latin typeface="Segoe UI"/>
                          <a:ea typeface="Meiryo UI"/>
                        </a:defRPr>
                      </a:lvl7pPr>
                      <a:lvl8pPr marL="3200400" algn="l" defTabSz="914400" rtl="0" eaLnBrk="1" latinLnBrk="0" hangingPunct="1">
                        <a:defRPr kumimoji="1" sz="1800" kern="1200">
                          <a:solidFill>
                            <a:schemeClr val="tx1"/>
                          </a:solidFill>
                          <a:latin typeface="Segoe UI"/>
                          <a:ea typeface="Meiryo UI"/>
                        </a:defRPr>
                      </a:lvl8pPr>
                      <a:lvl9pPr marL="3657600" algn="l" defTabSz="914400" rtl="0" eaLnBrk="1" latinLnBrk="0" hangingPunct="1">
                        <a:defRPr kumimoji="1" sz="1800" kern="1200">
                          <a:solidFill>
                            <a:schemeClr val="tx1"/>
                          </a:solidFill>
                          <a:latin typeface="Segoe UI"/>
                          <a:ea typeface="Meiryo UI"/>
                        </a:defRPr>
                      </a:lvl9pPr>
                    </a:lstStyle>
                    <a:p>
                      <a:pPr algn="ctr" fontAlgn="ctr"/>
                      <a:r>
                        <a:rPr lang="en-US" altLang="ja-JP" sz="1400" b="0" i="0" u="none" strike="noStrike" dirty="0">
                          <a:solidFill>
                            <a:schemeClr val="tx1"/>
                          </a:solidFill>
                          <a:effectLst/>
                          <a:latin typeface="+mn-ea"/>
                          <a:ea typeface="+mn-ea"/>
                        </a:rPr>
                        <a:t>2024</a:t>
                      </a:r>
                      <a:r>
                        <a:rPr lang="ja-JP" altLang="en-US" sz="1400" b="0" i="0" u="none" strike="noStrike" dirty="0">
                          <a:solidFill>
                            <a:schemeClr val="tx1"/>
                          </a:solidFill>
                          <a:effectLst/>
                          <a:latin typeface="+mn-ea"/>
                          <a:ea typeface="+mn-ea"/>
                        </a:rPr>
                        <a:t>年</a:t>
                      </a: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Segoe UI"/>
                          <a:ea typeface="Meiryo UI"/>
                        </a:defRPr>
                      </a:lvl1pPr>
                      <a:lvl2pPr marL="457200" algn="l" defTabSz="914400" rtl="0" eaLnBrk="1" latinLnBrk="0" hangingPunct="1">
                        <a:defRPr kumimoji="1" sz="1800" kern="1200">
                          <a:solidFill>
                            <a:schemeClr val="tx1"/>
                          </a:solidFill>
                          <a:latin typeface="Segoe UI"/>
                          <a:ea typeface="Meiryo UI"/>
                        </a:defRPr>
                      </a:lvl2pPr>
                      <a:lvl3pPr marL="914400" algn="l" defTabSz="914400" rtl="0" eaLnBrk="1" latinLnBrk="0" hangingPunct="1">
                        <a:defRPr kumimoji="1" sz="1800" kern="1200">
                          <a:solidFill>
                            <a:schemeClr val="tx1"/>
                          </a:solidFill>
                          <a:latin typeface="Segoe UI"/>
                          <a:ea typeface="Meiryo UI"/>
                        </a:defRPr>
                      </a:lvl3pPr>
                      <a:lvl4pPr marL="1371600" algn="l" defTabSz="914400" rtl="0" eaLnBrk="1" latinLnBrk="0" hangingPunct="1">
                        <a:defRPr kumimoji="1" sz="1800" kern="1200">
                          <a:solidFill>
                            <a:schemeClr val="tx1"/>
                          </a:solidFill>
                          <a:latin typeface="Segoe UI"/>
                          <a:ea typeface="Meiryo UI"/>
                        </a:defRPr>
                      </a:lvl4pPr>
                      <a:lvl5pPr marL="1828800" algn="l" defTabSz="914400" rtl="0" eaLnBrk="1" latinLnBrk="0" hangingPunct="1">
                        <a:defRPr kumimoji="1" sz="1800" kern="1200">
                          <a:solidFill>
                            <a:schemeClr val="tx1"/>
                          </a:solidFill>
                          <a:latin typeface="Segoe UI"/>
                          <a:ea typeface="Meiryo UI"/>
                        </a:defRPr>
                      </a:lvl5pPr>
                      <a:lvl6pPr marL="2286000" algn="l" defTabSz="914400" rtl="0" eaLnBrk="1" latinLnBrk="0" hangingPunct="1">
                        <a:defRPr kumimoji="1" sz="1800" kern="1200">
                          <a:solidFill>
                            <a:schemeClr val="tx1"/>
                          </a:solidFill>
                          <a:latin typeface="Segoe UI"/>
                          <a:ea typeface="Meiryo UI"/>
                        </a:defRPr>
                      </a:lvl6pPr>
                      <a:lvl7pPr marL="2743200" algn="l" defTabSz="914400" rtl="0" eaLnBrk="1" latinLnBrk="0" hangingPunct="1">
                        <a:defRPr kumimoji="1" sz="1800" kern="1200">
                          <a:solidFill>
                            <a:schemeClr val="tx1"/>
                          </a:solidFill>
                          <a:latin typeface="Segoe UI"/>
                          <a:ea typeface="Meiryo UI"/>
                        </a:defRPr>
                      </a:lvl7pPr>
                      <a:lvl8pPr marL="3200400" algn="l" defTabSz="914400" rtl="0" eaLnBrk="1" latinLnBrk="0" hangingPunct="1">
                        <a:defRPr kumimoji="1" sz="1800" kern="1200">
                          <a:solidFill>
                            <a:schemeClr val="tx1"/>
                          </a:solidFill>
                          <a:latin typeface="Segoe UI"/>
                          <a:ea typeface="Meiryo UI"/>
                        </a:defRPr>
                      </a:lvl8pPr>
                      <a:lvl9pPr marL="3657600" algn="l" defTabSz="914400" rtl="0" eaLnBrk="1" latinLnBrk="0" hangingPunct="1">
                        <a:defRPr kumimoji="1" sz="1800" kern="1200">
                          <a:solidFill>
                            <a:schemeClr val="tx1"/>
                          </a:solidFill>
                          <a:latin typeface="Segoe UI"/>
                          <a:ea typeface="Meiryo U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購入した製品・サービスの排出量の</a:t>
                      </a:r>
                      <a:r>
                        <a:rPr kumimoji="1" lang="en-US" altLang="ja-JP"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90</a:t>
                      </a:r>
                      <a:r>
                        <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％に相当するサプライヤーに科学に基づく削減目標を策定</a:t>
                      </a:r>
                      <a:r>
                        <a:rPr kumimoji="1" lang="ja-JP" altLang="en-US" sz="1400" b="0" i="0" u="none" strike="noStrike" dirty="0">
                          <a:solidFill>
                            <a:schemeClr val="tx1"/>
                          </a:solidFill>
                          <a:effectLst/>
                          <a:latin typeface="+mn-ea"/>
                          <a:ea typeface="+mn-ea"/>
                          <a:cs typeface="+mn-cs"/>
                        </a:rPr>
                        <a:t>させる</a:t>
                      </a:r>
                      <a:endPar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72000" marR="72000" marT="36000" marB="3600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94770318"/>
                  </a:ext>
                </a:extLst>
              </a:tr>
              <a:tr h="176726">
                <a:tc>
                  <a:txBody>
                    <a:bodyPr/>
                    <a:lstStyle>
                      <a:lvl1pPr marL="0" algn="l" defTabSz="914400" rtl="0" eaLnBrk="1" latinLnBrk="0" hangingPunct="1">
                        <a:defRPr kumimoji="1" sz="1800" kern="1200">
                          <a:solidFill>
                            <a:schemeClr val="tx1"/>
                          </a:solidFill>
                          <a:latin typeface="Segoe UI"/>
                          <a:ea typeface="Meiryo UI"/>
                        </a:defRPr>
                      </a:lvl1pPr>
                      <a:lvl2pPr marL="457200" algn="l" defTabSz="914400" rtl="0" eaLnBrk="1" latinLnBrk="0" hangingPunct="1">
                        <a:defRPr kumimoji="1" sz="1800" kern="1200">
                          <a:solidFill>
                            <a:schemeClr val="tx1"/>
                          </a:solidFill>
                          <a:latin typeface="Segoe UI"/>
                          <a:ea typeface="Meiryo UI"/>
                        </a:defRPr>
                      </a:lvl2pPr>
                      <a:lvl3pPr marL="914400" algn="l" defTabSz="914400" rtl="0" eaLnBrk="1" latinLnBrk="0" hangingPunct="1">
                        <a:defRPr kumimoji="1" sz="1800" kern="1200">
                          <a:solidFill>
                            <a:schemeClr val="tx1"/>
                          </a:solidFill>
                          <a:latin typeface="Segoe UI"/>
                          <a:ea typeface="Meiryo UI"/>
                        </a:defRPr>
                      </a:lvl3pPr>
                      <a:lvl4pPr marL="1371600" algn="l" defTabSz="914400" rtl="0" eaLnBrk="1" latinLnBrk="0" hangingPunct="1">
                        <a:defRPr kumimoji="1" sz="1800" kern="1200">
                          <a:solidFill>
                            <a:schemeClr val="tx1"/>
                          </a:solidFill>
                          <a:latin typeface="Segoe UI"/>
                          <a:ea typeface="Meiryo UI"/>
                        </a:defRPr>
                      </a:lvl4pPr>
                      <a:lvl5pPr marL="1828800" algn="l" defTabSz="914400" rtl="0" eaLnBrk="1" latinLnBrk="0" hangingPunct="1">
                        <a:defRPr kumimoji="1" sz="1800" kern="1200">
                          <a:solidFill>
                            <a:schemeClr val="tx1"/>
                          </a:solidFill>
                          <a:latin typeface="Segoe UI"/>
                          <a:ea typeface="Meiryo UI"/>
                        </a:defRPr>
                      </a:lvl5pPr>
                      <a:lvl6pPr marL="2286000" algn="l" defTabSz="914400" rtl="0" eaLnBrk="1" latinLnBrk="0" hangingPunct="1">
                        <a:defRPr kumimoji="1" sz="1800" kern="1200">
                          <a:solidFill>
                            <a:schemeClr val="tx1"/>
                          </a:solidFill>
                          <a:latin typeface="Segoe UI"/>
                          <a:ea typeface="Meiryo UI"/>
                        </a:defRPr>
                      </a:lvl6pPr>
                      <a:lvl7pPr marL="2743200" algn="l" defTabSz="914400" rtl="0" eaLnBrk="1" latinLnBrk="0" hangingPunct="1">
                        <a:defRPr kumimoji="1" sz="1800" kern="1200">
                          <a:solidFill>
                            <a:schemeClr val="tx1"/>
                          </a:solidFill>
                          <a:latin typeface="Segoe UI"/>
                          <a:ea typeface="Meiryo UI"/>
                        </a:defRPr>
                      </a:lvl7pPr>
                      <a:lvl8pPr marL="3200400" algn="l" defTabSz="914400" rtl="0" eaLnBrk="1" latinLnBrk="0" hangingPunct="1">
                        <a:defRPr kumimoji="1" sz="1800" kern="1200">
                          <a:solidFill>
                            <a:schemeClr val="tx1"/>
                          </a:solidFill>
                          <a:latin typeface="Segoe UI"/>
                          <a:ea typeface="Meiryo UI"/>
                        </a:defRPr>
                      </a:lvl8pPr>
                      <a:lvl9pPr marL="3657600" algn="l" defTabSz="914400" rtl="0" eaLnBrk="1" latinLnBrk="0" hangingPunct="1">
                        <a:defRPr kumimoji="1" sz="1800" kern="1200">
                          <a:solidFill>
                            <a:schemeClr val="tx1"/>
                          </a:solidFill>
                          <a:latin typeface="Segoe UI"/>
                          <a:ea typeface="Meiryo UI"/>
                        </a:defRPr>
                      </a:lvl9pPr>
                    </a:lstStyle>
                    <a:p>
                      <a:pPr algn="ctr"/>
                      <a:r>
                        <a:rPr kumimoji="1" lang="ja-JP" altLang="en-US" sz="1400" dirty="0">
                          <a:latin typeface="+mn-ea"/>
                          <a:ea typeface="+mn-ea"/>
                          <a:cs typeface="Meiryo UI" panose="020B0604030504040204" pitchFamily="50" charset="-128"/>
                        </a:rPr>
                        <a:t>コマニー</a:t>
                      </a:r>
                    </a:p>
                  </a:txBody>
                  <a:tcPr marL="72000" marR="72000" marT="36000" marB="3600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Segoe UI"/>
                          <a:ea typeface="Meiryo UI"/>
                        </a:defRPr>
                      </a:lvl1pPr>
                      <a:lvl2pPr marL="457200" algn="l" defTabSz="914400" rtl="0" eaLnBrk="1" latinLnBrk="0" hangingPunct="1">
                        <a:defRPr kumimoji="1" sz="1800" kern="1200">
                          <a:solidFill>
                            <a:schemeClr val="tx1"/>
                          </a:solidFill>
                          <a:latin typeface="Segoe UI"/>
                          <a:ea typeface="Meiryo UI"/>
                        </a:defRPr>
                      </a:lvl2pPr>
                      <a:lvl3pPr marL="914400" algn="l" defTabSz="914400" rtl="0" eaLnBrk="1" latinLnBrk="0" hangingPunct="1">
                        <a:defRPr kumimoji="1" sz="1800" kern="1200">
                          <a:solidFill>
                            <a:schemeClr val="tx1"/>
                          </a:solidFill>
                          <a:latin typeface="Segoe UI"/>
                          <a:ea typeface="Meiryo UI"/>
                        </a:defRPr>
                      </a:lvl3pPr>
                      <a:lvl4pPr marL="1371600" algn="l" defTabSz="914400" rtl="0" eaLnBrk="1" latinLnBrk="0" hangingPunct="1">
                        <a:defRPr kumimoji="1" sz="1800" kern="1200">
                          <a:solidFill>
                            <a:schemeClr val="tx1"/>
                          </a:solidFill>
                          <a:latin typeface="Segoe UI"/>
                          <a:ea typeface="Meiryo UI"/>
                        </a:defRPr>
                      </a:lvl4pPr>
                      <a:lvl5pPr marL="1828800" algn="l" defTabSz="914400" rtl="0" eaLnBrk="1" latinLnBrk="0" hangingPunct="1">
                        <a:defRPr kumimoji="1" sz="1800" kern="1200">
                          <a:solidFill>
                            <a:schemeClr val="tx1"/>
                          </a:solidFill>
                          <a:latin typeface="Segoe UI"/>
                          <a:ea typeface="Meiryo UI"/>
                        </a:defRPr>
                      </a:lvl5pPr>
                      <a:lvl6pPr marL="2286000" algn="l" defTabSz="914400" rtl="0" eaLnBrk="1" latinLnBrk="0" hangingPunct="1">
                        <a:defRPr kumimoji="1" sz="1800" kern="1200">
                          <a:solidFill>
                            <a:schemeClr val="tx1"/>
                          </a:solidFill>
                          <a:latin typeface="Segoe UI"/>
                          <a:ea typeface="Meiryo UI"/>
                        </a:defRPr>
                      </a:lvl6pPr>
                      <a:lvl7pPr marL="2743200" algn="l" defTabSz="914400" rtl="0" eaLnBrk="1" latinLnBrk="0" hangingPunct="1">
                        <a:defRPr kumimoji="1" sz="1800" kern="1200">
                          <a:solidFill>
                            <a:schemeClr val="tx1"/>
                          </a:solidFill>
                          <a:latin typeface="Segoe UI"/>
                          <a:ea typeface="Meiryo UI"/>
                        </a:defRPr>
                      </a:lvl7pPr>
                      <a:lvl8pPr marL="3200400" algn="l" defTabSz="914400" rtl="0" eaLnBrk="1" latinLnBrk="0" hangingPunct="1">
                        <a:defRPr kumimoji="1" sz="1800" kern="1200">
                          <a:solidFill>
                            <a:schemeClr val="tx1"/>
                          </a:solidFill>
                          <a:latin typeface="Segoe UI"/>
                          <a:ea typeface="Meiryo UI"/>
                        </a:defRPr>
                      </a:lvl8pPr>
                      <a:lvl9pPr marL="3657600" algn="l" defTabSz="914400" rtl="0" eaLnBrk="1" latinLnBrk="0" hangingPunct="1">
                        <a:defRPr kumimoji="1" sz="1800" kern="1200">
                          <a:solidFill>
                            <a:schemeClr val="tx1"/>
                          </a:solidFill>
                          <a:latin typeface="Segoe UI"/>
                          <a:ea typeface="Meiryo UI"/>
                        </a:defRPr>
                      </a:lvl9pPr>
                    </a:lstStyle>
                    <a:p>
                      <a:pPr algn="ctr"/>
                      <a:r>
                        <a:rPr kumimoji="1" lang="ja-JP" altLang="en-US" sz="1400" dirty="0">
                          <a:latin typeface="+mn-ea"/>
                          <a:ea typeface="+mn-ea"/>
                          <a:cs typeface="Meiryo UI" panose="020B0604030504040204" pitchFamily="50" charset="-128"/>
                        </a:rPr>
                        <a:t>その他製品</a:t>
                      </a: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Segoe UI"/>
                          <a:ea typeface="Meiryo UI"/>
                        </a:defRPr>
                      </a:lvl1pPr>
                      <a:lvl2pPr marL="457200" algn="l" defTabSz="914400" rtl="0" eaLnBrk="1" latinLnBrk="0" hangingPunct="1">
                        <a:defRPr kumimoji="1" sz="1800" kern="1200">
                          <a:solidFill>
                            <a:schemeClr val="tx1"/>
                          </a:solidFill>
                          <a:latin typeface="Segoe UI"/>
                          <a:ea typeface="Meiryo UI"/>
                        </a:defRPr>
                      </a:lvl2pPr>
                      <a:lvl3pPr marL="914400" algn="l" defTabSz="914400" rtl="0" eaLnBrk="1" latinLnBrk="0" hangingPunct="1">
                        <a:defRPr kumimoji="1" sz="1800" kern="1200">
                          <a:solidFill>
                            <a:schemeClr val="tx1"/>
                          </a:solidFill>
                          <a:latin typeface="Segoe UI"/>
                          <a:ea typeface="Meiryo UI"/>
                        </a:defRPr>
                      </a:lvl3pPr>
                      <a:lvl4pPr marL="1371600" algn="l" defTabSz="914400" rtl="0" eaLnBrk="1" latinLnBrk="0" hangingPunct="1">
                        <a:defRPr kumimoji="1" sz="1800" kern="1200">
                          <a:solidFill>
                            <a:schemeClr val="tx1"/>
                          </a:solidFill>
                          <a:latin typeface="Segoe UI"/>
                          <a:ea typeface="Meiryo UI"/>
                        </a:defRPr>
                      </a:lvl4pPr>
                      <a:lvl5pPr marL="1828800" algn="l" defTabSz="914400" rtl="0" eaLnBrk="1" latinLnBrk="0" hangingPunct="1">
                        <a:defRPr kumimoji="1" sz="1800" kern="1200">
                          <a:solidFill>
                            <a:schemeClr val="tx1"/>
                          </a:solidFill>
                          <a:latin typeface="Segoe UI"/>
                          <a:ea typeface="Meiryo UI"/>
                        </a:defRPr>
                      </a:lvl5pPr>
                      <a:lvl6pPr marL="2286000" algn="l" defTabSz="914400" rtl="0" eaLnBrk="1" latinLnBrk="0" hangingPunct="1">
                        <a:defRPr kumimoji="1" sz="1800" kern="1200">
                          <a:solidFill>
                            <a:schemeClr val="tx1"/>
                          </a:solidFill>
                          <a:latin typeface="Segoe UI"/>
                          <a:ea typeface="Meiryo UI"/>
                        </a:defRPr>
                      </a:lvl6pPr>
                      <a:lvl7pPr marL="2743200" algn="l" defTabSz="914400" rtl="0" eaLnBrk="1" latinLnBrk="0" hangingPunct="1">
                        <a:defRPr kumimoji="1" sz="1800" kern="1200">
                          <a:solidFill>
                            <a:schemeClr val="tx1"/>
                          </a:solidFill>
                          <a:latin typeface="Segoe UI"/>
                          <a:ea typeface="Meiryo UI"/>
                        </a:defRPr>
                      </a:lvl7pPr>
                      <a:lvl8pPr marL="3200400" algn="l" defTabSz="914400" rtl="0" eaLnBrk="1" latinLnBrk="0" hangingPunct="1">
                        <a:defRPr kumimoji="1" sz="1800" kern="1200">
                          <a:solidFill>
                            <a:schemeClr val="tx1"/>
                          </a:solidFill>
                          <a:latin typeface="Segoe UI"/>
                          <a:ea typeface="Meiryo UI"/>
                        </a:defRPr>
                      </a:lvl8pPr>
                      <a:lvl9pPr marL="3657600" algn="l" defTabSz="914400" rtl="0" eaLnBrk="1" latinLnBrk="0" hangingPunct="1">
                        <a:defRPr kumimoji="1" sz="1800" kern="1200">
                          <a:solidFill>
                            <a:schemeClr val="tx1"/>
                          </a:solidFill>
                          <a:latin typeface="Segoe UI"/>
                          <a:ea typeface="Meiryo UI"/>
                        </a:defRPr>
                      </a:lvl9pPr>
                    </a:lstStyle>
                    <a:p>
                      <a:pPr algn="ctr"/>
                      <a:r>
                        <a:rPr kumimoji="1" lang="en-US" altLang="ja-JP" sz="1400" dirty="0">
                          <a:latin typeface="+mn-ea"/>
                          <a:ea typeface="+mn-ea"/>
                          <a:cs typeface="Meiryo UI" panose="020B0604030504040204" pitchFamily="50" charset="-128"/>
                        </a:rPr>
                        <a:t>Scope3</a:t>
                      </a:r>
                    </a:p>
                    <a:p>
                      <a:pPr algn="ctr"/>
                      <a:r>
                        <a:rPr kumimoji="1" lang="ja-JP" altLang="en-US" sz="1400" dirty="0">
                          <a:latin typeface="+mn-ea"/>
                          <a:ea typeface="+mn-ea"/>
                          <a:cs typeface="Meiryo UI" panose="020B0604030504040204" pitchFamily="50" charset="-128"/>
                        </a:rPr>
                        <a:t>カテゴリ</a:t>
                      </a:r>
                      <a:r>
                        <a:rPr kumimoji="1" lang="en-US" altLang="ja-JP" sz="1400" dirty="0">
                          <a:latin typeface="+mn-ea"/>
                          <a:ea typeface="+mn-ea"/>
                          <a:cs typeface="Meiryo UI" panose="020B0604030504040204" pitchFamily="50" charset="-128"/>
                        </a:rPr>
                        <a:t>1</a:t>
                      </a:r>
                      <a:endParaRPr kumimoji="1" lang="ja-JP" altLang="en-US" sz="1400" dirty="0">
                        <a:latin typeface="+mn-ea"/>
                        <a:ea typeface="+mn-ea"/>
                        <a:cs typeface="Meiryo UI" panose="020B0604030504040204" pitchFamily="50" charset="-128"/>
                      </a:endParaRP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Segoe UI"/>
                          <a:ea typeface="Meiryo UI"/>
                        </a:defRPr>
                      </a:lvl1pPr>
                      <a:lvl2pPr marL="457200" algn="l" defTabSz="914400" rtl="0" eaLnBrk="1" latinLnBrk="0" hangingPunct="1">
                        <a:defRPr kumimoji="1" sz="1800" kern="1200">
                          <a:solidFill>
                            <a:schemeClr val="tx1"/>
                          </a:solidFill>
                          <a:latin typeface="Segoe UI"/>
                          <a:ea typeface="Meiryo UI"/>
                        </a:defRPr>
                      </a:lvl2pPr>
                      <a:lvl3pPr marL="914400" algn="l" defTabSz="914400" rtl="0" eaLnBrk="1" latinLnBrk="0" hangingPunct="1">
                        <a:defRPr kumimoji="1" sz="1800" kern="1200">
                          <a:solidFill>
                            <a:schemeClr val="tx1"/>
                          </a:solidFill>
                          <a:latin typeface="Segoe UI"/>
                          <a:ea typeface="Meiryo UI"/>
                        </a:defRPr>
                      </a:lvl3pPr>
                      <a:lvl4pPr marL="1371600" algn="l" defTabSz="914400" rtl="0" eaLnBrk="1" latinLnBrk="0" hangingPunct="1">
                        <a:defRPr kumimoji="1" sz="1800" kern="1200">
                          <a:solidFill>
                            <a:schemeClr val="tx1"/>
                          </a:solidFill>
                          <a:latin typeface="Segoe UI"/>
                          <a:ea typeface="Meiryo UI"/>
                        </a:defRPr>
                      </a:lvl4pPr>
                      <a:lvl5pPr marL="1828800" algn="l" defTabSz="914400" rtl="0" eaLnBrk="1" latinLnBrk="0" hangingPunct="1">
                        <a:defRPr kumimoji="1" sz="1800" kern="1200">
                          <a:solidFill>
                            <a:schemeClr val="tx1"/>
                          </a:solidFill>
                          <a:latin typeface="Segoe UI"/>
                          <a:ea typeface="Meiryo UI"/>
                        </a:defRPr>
                      </a:lvl5pPr>
                      <a:lvl6pPr marL="2286000" algn="l" defTabSz="914400" rtl="0" eaLnBrk="1" latinLnBrk="0" hangingPunct="1">
                        <a:defRPr kumimoji="1" sz="1800" kern="1200">
                          <a:solidFill>
                            <a:schemeClr val="tx1"/>
                          </a:solidFill>
                          <a:latin typeface="Segoe UI"/>
                          <a:ea typeface="Meiryo UI"/>
                        </a:defRPr>
                      </a:lvl6pPr>
                      <a:lvl7pPr marL="2743200" algn="l" defTabSz="914400" rtl="0" eaLnBrk="1" latinLnBrk="0" hangingPunct="1">
                        <a:defRPr kumimoji="1" sz="1800" kern="1200">
                          <a:solidFill>
                            <a:schemeClr val="tx1"/>
                          </a:solidFill>
                          <a:latin typeface="Segoe UI"/>
                          <a:ea typeface="Meiryo UI"/>
                        </a:defRPr>
                      </a:lvl7pPr>
                      <a:lvl8pPr marL="3200400" algn="l" defTabSz="914400" rtl="0" eaLnBrk="1" latinLnBrk="0" hangingPunct="1">
                        <a:defRPr kumimoji="1" sz="1800" kern="1200">
                          <a:solidFill>
                            <a:schemeClr val="tx1"/>
                          </a:solidFill>
                          <a:latin typeface="Segoe UI"/>
                          <a:ea typeface="Meiryo UI"/>
                        </a:defRPr>
                      </a:lvl8pPr>
                      <a:lvl9pPr marL="3657600" algn="l" defTabSz="914400" rtl="0" eaLnBrk="1" latinLnBrk="0" hangingPunct="1">
                        <a:defRPr kumimoji="1" sz="1800" kern="1200">
                          <a:solidFill>
                            <a:schemeClr val="tx1"/>
                          </a:solidFill>
                          <a:latin typeface="Segoe UI"/>
                          <a:ea typeface="Meiryo UI"/>
                        </a:defRPr>
                      </a:lvl9pPr>
                    </a:lstStyle>
                    <a:p>
                      <a:pPr algn="ctr" fontAlgn="ctr"/>
                      <a:r>
                        <a:rPr lang="en-US" altLang="ja-JP" sz="1400" b="0" i="0" u="none" strike="noStrike" dirty="0">
                          <a:solidFill>
                            <a:schemeClr val="tx1"/>
                          </a:solidFill>
                          <a:effectLst/>
                          <a:latin typeface="+mn-ea"/>
                          <a:ea typeface="+mn-ea"/>
                        </a:rPr>
                        <a:t>2024</a:t>
                      </a:r>
                      <a:r>
                        <a:rPr lang="ja-JP" altLang="en-US" sz="1400" b="0" i="0" u="none" strike="noStrike" dirty="0">
                          <a:solidFill>
                            <a:schemeClr val="tx1"/>
                          </a:solidFill>
                          <a:effectLst/>
                          <a:latin typeface="+mn-ea"/>
                          <a:ea typeface="+mn-ea"/>
                        </a:rPr>
                        <a:t>年</a:t>
                      </a: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Segoe UI"/>
                          <a:ea typeface="Meiryo UI"/>
                        </a:defRPr>
                      </a:lvl1pPr>
                      <a:lvl2pPr marL="457200" algn="l" defTabSz="914400" rtl="0" eaLnBrk="1" latinLnBrk="0" hangingPunct="1">
                        <a:defRPr kumimoji="1" sz="1800" kern="1200">
                          <a:solidFill>
                            <a:schemeClr val="tx1"/>
                          </a:solidFill>
                          <a:latin typeface="Segoe UI"/>
                          <a:ea typeface="Meiryo UI"/>
                        </a:defRPr>
                      </a:lvl2pPr>
                      <a:lvl3pPr marL="914400" algn="l" defTabSz="914400" rtl="0" eaLnBrk="1" latinLnBrk="0" hangingPunct="1">
                        <a:defRPr kumimoji="1" sz="1800" kern="1200">
                          <a:solidFill>
                            <a:schemeClr val="tx1"/>
                          </a:solidFill>
                          <a:latin typeface="Segoe UI"/>
                          <a:ea typeface="Meiryo UI"/>
                        </a:defRPr>
                      </a:lvl3pPr>
                      <a:lvl4pPr marL="1371600" algn="l" defTabSz="914400" rtl="0" eaLnBrk="1" latinLnBrk="0" hangingPunct="1">
                        <a:defRPr kumimoji="1" sz="1800" kern="1200">
                          <a:solidFill>
                            <a:schemeClr val="tx1"/>
                          </a:solidFill>
                          <a:latin typeface="Segoe UI"/>
                          <a:ea typeface="Meiryo UI"/>
                        </a:defRPr>
                      </a:lvl4pPr>
                      <a:lvl5pPr marL="1828800" algn="l" defTabSz="914400" rtl="0" eaLnBrk="1" latinLnBrk="0" hangingPunct="1">
                        <a:defRPr kumimoji="1" sz="1800" kern="1200">
                          <a:solidFill>
                            <a:schemeClr val="tx1"/>
                          </a:solidFill>
                          <a:latin typeface="Segoe UI"/>
                          <a:ea typeface="Meiryo UI"/>
                        </a:defRPr>
                      </a:lvl5pPr>
                      <a:lvl6pPr marL="2286000" algn="l" defTabSz="914400" rtl="0" eaLnBrk="1" latinLnBrk="0" hangingPunct="1">
                        <a:defRPr kumimoji="1" sz="1800" kern="1200">
                          <a:solidFill>
                            <a:schemeClr val="tx1"/>
                          </a:solidFill>
                          <a:latin typeface="Segoe UI"/>
                          <a:ea typeface="Meiryo UI"/>
                        </a:defRPr>
                      </a:lvl6pPr>
                      <a:lvl7pPr marL="2743200" algn="l" defTabSz="914400" rtl="0" eaLnBrk="1" latinLnBrk="0" hangingPunct="1">
                        <a:defRPr kumimoji="1" sz="1800" kern="1200">
                          <a:solidFill>
                            <a:schemeClr val="tx1"/>
                          </a:solidFill>
                          <a:latin typeface="Segoe UI"/>
                          <a:ea typeface="Meiryo UI"/>
                        </a:defRPr>
                      </a:lvl7pPr>
                      <a:lvl8pPr marL="3200400" algn="l" defTabSz="914400" rtl="0" eaLnBrk="1" latinLnBrk="0" hangingPunct="1">
                        <a:defRPr kumimoji="1" sz="1800" kern="1200">
                          <a:solidFill>
                            <a:schemeClr val="tx1"/>
                          </a:solidFill>
                          <a:latin typeface="Segoe UI"/>
                          <a:ea typeface="Meiryo UI"/>
                        </a:defRPr>
                      </a:lvl8pPr>
                      <a:lvl9pPr marL="3657600" algn="l" defTabSz="914400" rtl="0" eaLnBrk="1" latinLnBrk="0" hangingPunct="1">
                        <a:defRPr kumimoji="1" sz="1800" kern="1200">
                          <a:solidFill>
                            <a:schemeClr val="tx1"/>
                          </a:solidFill>
                          <a:latin typeface="Segoe UI"/>
                          <a:ea typeface="Meiryo U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400" b="0" i="0" u="none" strike="noStrike" dirty="0">
                          <a:solidFill>
                            <a:schemeClr val="tx1"/>
                          </a:solidFill>
                          <a:effectLst/>
                          <a:latin typeface="+mn-ea"/>
                          <a:ea typeface="+mn-ea"/>
                        </a:rPr>
                        <a:t>購入した製品・サービスによる排出量の</a:t>
                      </a:r>
                      <a:r>
                        <a:rPr lang="en-US" altLang="ja-JP" sz="1400" b="0" i="0" u="none" strike="noStrike" dirty="0">
                          <a:solidFill>
                            <a:schemeClr val="tx1"/>
                          </a:solidFill>
                          <a:effectLst/>
                          <a:latin typeface="+mn-ea"/>
                          <a:ea typeface="+mn-ea"/>
                        </a:rPr>
                        <a:t>80</a:t>
                      </a:r>
                      <a:r>
                        <a:rPr lang="ja-JP" altLang="en-US" sz="1400" b="0" i="0" u="none" strike="noStrike" dirty="0">
                          <a:solidFill>
                            <a:schemeClr val="tx1"/>
                          </a:solidFill>
                          <a:effectLst/>
                          <a:latin typeface="+mn-ea"/>
                          <a:ea typeface="+mn-ea"/>
                        </a:rPr>
                        <a:t>％に相当するサプライヤーに、</a:t>
                      </a:r>
                      <a:r>
                        <a:rPr lang="en-US" altLang="ja-JP" sz="1400" b="0" i="0" u="none" strike="noStrike" dirty="0">
                          <a:solidFill>
                            <a:schemeClr val="tx1"/>
                          </a:solidFill>
                          <a:effectLst/>
                          <a:latin typeface="+mn-ea"/>
                          <a:ea typeface="+mn-ea"/>
                        </a:rPr>
                        <a:t>SBT</a:t>
                      </a:r>
                      <a:r>
                        <a:rPr lang="ja-JP" altLang="en-US" sz="1400" b="0" i="0" u="none" strike="noStrike" dirty="0">
                          <a:solidFill>
                            <a:schemeClr val="tx1"/>
                          </a:solidFill>
                          <a:effectLst/>
                          <a:latin typeface="+mn-ea"/>
                          <a:ea typeface="+mn-ea"/>
                        </a:rPr>
                        <a:t>目標を設定させる</a:t>
                      </a:r>
                    </a:p>
                  </a:txBody>
                  <a:tcPr marL="72000" marR="72000" marT="36000" marB="3600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4468716"/>
                  </a:ext>
                </a:extLst>
              </a:tr>
            </a:tbl>
          </a:graphicData>
        </a:graphic>
      </p:graphicFrame>
      <p:sp>
        <p:nvSpPr>
          <p:cNvPr id="11" name="テキスト ボックス 10"/>
          <p:cNvSpPr txBox="1">
            <a:spLocks noChangeArrowheads="1"/>
          </p:cNvSpPr>
          <p:nvPr/>
        </p:nvSpPr>
        <p:spPr bwMode="auto">
          <a:xfrm>
            <a:off x="485906" y="7205709"/>
            <a:ext cx="8955462"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base" hangingPunct="1">
              <a:lnSpc>
                <a:spcPct val="120000"/>
              </a:lnSpc>
              <a:spcBef>
                <a:spcPct val="0"/>
              </a:spcBef>
              <a:spcAft>
                <a:spcPct val="70000"/>
              </a:spcAft>
              <a:defRPr/>
            </a:pPr>
            <a:r>
              <a:rPr lang="en-US" altLang="ja-JP" sz="1050" dirty="0">
                <a:solidFill>
                  <a:srgbClr val="000000"/>
                </a:solidFill>
                <a:latin typeface="Meiryo UI"/>
                <a:ea typeface="Meiryo UI"/>
                <a:cs typeface="Meiryo UI" pitchFamily="50" charset="-128"/>
              </a:rPr>
              <a:t>[</a:t>
            </a:r>
            <a:r>
              <a:rPr lang="ja-JP" altLang="en-US" sz="1050" dirty="0">
                <a:solidFill>
                  <a:srgbClr val="000000"/>
                </a:solidFill>
                <a:latin typeface="Meiryo UI"/>
                <a:ea typeface="Meiryo UI"/>
                <a:cs typeface="Meiryo UI" pitchFamily="50" charset="-128"/>
              </a:rPr>
              <a:t>出所</a:t>
            </a:r>
            <a:r>
              <a:rPr lang="en-US" altLang="ja-JP" sz="1050" dirty="0">
                <a:solidFill>
                  <a:srgbClr val="000000"/>
                </a:solidFill>
                <a:latin typeface="Meiryo UI"/>
                <a:ea typeface="Meiryo UI"/>
                <a:cs typeface="Meiryo UI" pitchFamily="50" charset="-128"/>
              </a:rPr>
              <a:t>]Science Based Targets</a:t>
            </a:r>
            <a:r>
              <a:rPr lang="ja-JP" altLang="en-US" sz="1050" dirty="0">
                <a:solidFill>
                  <a:srgbClr val="000000"/>
                </a:solidFill>
                <a:latin typeface="Meiryo UI"/>
                <a:ea typeface="Meiryo UI"/>
                <a:cs typeface="Meiryo UI" pitchFamily="50" charset="-128"/>
              </a:rPr>
              <a:t>ホームページ　</a:t>
            </a:r>
            <a:r>
              <a:rPr lang="en-US" altLang="ja-JP" sz="1050" dirty="0">
                <a:solidFill>
                  <a:srgbClr val="000000"/>
                </a:solidFill>
                <a:latin typeface="Meiryo UI"/>
                <a:ea typeface="Meiryo UI"/>
                <a:cs typeface="Meiryo UI" pitchFamily="50" charset="-128"/>
              </a:rPr>
              <a:t>Companies</a:t>
            </a:r>
            <a:r>
              <a:rPr lang="ja-JP" altLang="en-US" sz="1050" dirty="0">
                <a:solidFill>
                  <a:srgbClr val="000000"/>
                </a:solidFill>
                <a:latin typeface="Meiryo UI"/>
                <a:ea typeface="Meiryo UI"/>
                <a:cs typeface="Meiryo UI" pitchFamily="50" charset="-128"/>
              </a:rPr>
              <a:t> </a:t>
            </a:r>
            <a:r>
              <a:rPr lang="en-US" altLang="ja-JP" sz="1050" dirty="0">
                <a:solidFill>
                  <a:srgbClr val="000000"/>
                </a:solidFill>
                <a:latin typeface="Meiryo UI"/>
                <a:ea typeface="Meiryo UI"/>
                <a:cs typeface="Meiryo UI" pitchFamily="50" charset="-128"/>
              </a:rPr>
              <a:t>Take</a:t>
            </a:r>
            <a:r>
              <a:rPr lang="ja-JP" altLang="en-US" sz="1050" dirty="0">
                <a:solidFill>
                  <a:srgbClr val="000000"/>
                </a:solidFill>
                <a:latin typeface="Meiryo UI"/>
                <a:ea typeface="Meiryo UI"/>
                <a:cs typeface="Meiryo UI" pitchFamily="50" charset="-128"/>
              </a:rPr>
              <a:t> </a:t>
            </a:r>
            <a:r>
              <a:rPr lang="en-US" altLang="ja-JP" sz="1050" dirty="0">
                <a:solidFill>
                  <a:srgbClr val="000000"/>
                </a:solidFill>
                <a:latin typeface="Meiryo UI"/>
                <a:ea typeface="Meiryo UI"/>
                <a:cs typeface="Meiryo UI" pitchFamily="50" charset="-128"/>
              </a:rPr>
              <a:t>Action</a:t>
            </a:r>
            <a:r>
              <a:rPr lang="ja-JP" altLang="en-US" sz="1050" dirty="0">
                <a:solidFill>
                  <a:srgbClr val="000000"/>
                </a:solidFill>
                <a:latin typeface="Meiryo UI"/>
                <a:ea typeface="Meiryo UI"/>
                <a:cs typeface="Meiryo UI" pitchFamily="50" charset="-128"/>
              </a:rPr>
              <a:t>　（</a:t>
            </a:r>
            <a:r>
              <a:rPr lang="en-US" altLang="ja-JP" sz="1050">
                <a:solidFill>
                  <a:srgbClr val="000000"/>
                </a:solidFill>
                <a:latin typeface="Meiryo UI"/>
                <a:ea typeface="Meiryo UI"/>
                <a:cs typeface="Meiryo UI" pitchFamily="50" charset="-128"/>
              </a:rPr>
              <a:t>http://sciencebasedtargets.org/companies-taking-action/</a:t>
            </a:r>
            <a:r>
              <a:rPr lang="ja-JP" altLang="en-US" sz="1050">
                <a:solidFill>
                  <a:srgbClr val="000000"/>
                </a:solidFill>
                <a:latin typeface="Meiryo UI"/>
                <a:ea typeface="Meiryo UI"/>
                <a:cs typeface="Meiryo UI" pitchFamily="50" charset="-128"/>
              </a:rPr>
              <a:t>）</a:t>
            </a:r>
            <a:r>
              <a:rPr lang="ja-JP" altLang="en-US" sz="1050" dirty="0">
                <a:solidFill>
                  <a:srgbClr val="000000"/>
                </a:solidFill>
                <a:latin typeface="Meiryo UI"/>
                <a:ea typeface="Meiryo UI"/>
                <a:cs typeface="Meiryo UI" pitchFamily="50" charset="-128"/>
              </a:rPr>
              <a:t>より作成</a:t>
            </a:r>
          </a:p>
        </p:txBody>
      </p:sp>
      <p:sp>
        <p:nvSpPr>
          <p:cNvPr id="13" name="コンテンツ プレースホルダー 2"/>
          <p:cNvSpPr>
            <a:spLocks noGrp="1"/>
          </p:cNvSpPr>
          <p:nvPr>
            <p:ph sz="quarter" idx="12"/>
          </p:nvPr>
        </p:nvSpPr>
        <p:spPr>
          <a:xfrm>
            <a:off x="161925" y="1164185"/>
            <a:ext cx="10368000" cy="1327438"/>
          </a:xfrm>
        </p:spPr>
        <p:txBody>
          <a:bodyPr/>
          <a:lstStyle/>
          <a:p>
            <a:r>
              <a:rPr lang="en-US" altLang="ja-JP" dirty="0"/>
              <a:t>SBT</a:t>
            </a:r>
            <a:r>
              <a:rPr lang="ja-JP" altLang="en-US" dirty="0"/>
              <a:t>認定企業は</a:t>
            </a:r>
            <a:r>
              <a:rPr lang="en-US" altLang="ja-JP" dirty="0"/>
              <a:t>Scope3</a:t>
            </a:r>
            <a:r>
              <a:rPr lang="ja-JP" altLang="en-US" dirty="0"/>
              <a:t>の削減目標も設定する必要があり、中には、その目標としてサプライヤーに</a:t>
            </a:r>
            <a:r>
              <a:rPr lang="en-US" altLang="ja-JP" dirty="0"/>
              <a:t>SBT</a:t>
            </a:r>
            <a:r>
              <a:rPr lang="ja-JP" altLang="en-US" dirty="0"/>
              <a:t>目標を設定させることを掲げる</a:t>
            </a:r>
            <a:r>
              <a:rPr lang="en-US" altLang="ja-JP" dirty="0"/>
              <a:t>SBT</a:t>
            </a:r>
            <a:r>
              <a:rPr lang="ja-JP" altLang="en-US" dirty="0"/>
              <a:t>認定企業も存在する。</a:t>
            </a:r>
            <a:endParaRPr lang="en-US" altLang="ja-JP" dirty="0"/>
          </a:p>
          <a:p>
            <a:r>
              <a:rPr lang="en-US" altLang="ja-JP" dirty="0"/>
              <a:t>SBT</a:t>
            </a:r>
            <a:r>
              <a:rPr lang="ja-JP" altLang="en-US" dirty="0"/>
              <a:t>認定を取得すれば、これらの顧客からの要望に対応できる。</a:t>
            </a:r>
            <a:endParaRPr lang="en-US" altLang="ja-JP" dirty="0"/>
          </a:p>
        </p:txBody>
      </p:sp>
      <p:sp>
        <p:nvSpPr>
          <p:cNvPr id="2" name="テキスト ボックス 1"/>
          <p:cNvSpPr txBox="1"/>
          <p:nvPr/>
        </p:nvSpPr>
        <p:spPr>
          <a:xfrm>
            <a:off x="171863" y="2610891"/>
            <a:ext cx="8137250" cy="338554"/>
          </a:xfrm>
          <a:prstGeom prst="rect">
            <a:avLst/>
          </a:prstGeom>
          <a:noFill/>
        </p:spPr>
        <p:txBody>
          <a:bodyPr wrap="square" rtlCol="0">
            <a:spAutoFit/>
          </a:bodyPr>
          <a:lstStyle/>
          <a:p>
            <a:r>
              <a:rPr kumimoji="1" lang="en-US" altLang="ja-JP" sz="1600" dirty="0"/>
              <a:t>Scope3</a:t>
            </a:r>
            <a:r>
              <a:rPr kumimoji="1" lang="ja-JP" altLang="en-US" sz="1600" dirty="0"/>
              <a:t>の削減目標として、サプライヤーへの</a:t>
            </a:r>
            <a:r>
              <a:rPr kumimoji="1" lang="en-US" altLang="ja-JP" sz="1600" dirty="0"/>
              <a:t>SBT</a:t>
            </a:r>
            <a:r>
              <a:rPr kumimoji="1" lang="ja-JP" altLang="en-US" sz="1600" dirty="0"/>
              <a:t>目標設定</a:t>
            </a:r>
            <a:r>
              <a:rPr lang="ja-JP" altLang="en-US" sz="1600" dirty="0"/>
              <a:t>を掲げる</a:t>
            </a:r>
            <a:r>
              <a:rPr lang="en-US" altLang="ja-JP" sz="1600" dirty="0"/>
              <a:t>SBT</a:t>
            </a:r>
            <a:r>
              <a:rPr lang="ja-JP" altLang="en-US" sz="1600" dirty="0"/>
              <a:t>認定企業一覧（</a:t>
            </a:r>
            <a:r>
              <a:rPr lang="en-US" altLang="ja-JP" sz="1600" dirty="0"/>
              <a:t>1/4</a:t>
            </a:r>
            <a:r>
              <a:rPr lang="ja-JP" altLang="en-US" sz="1600" dirty="0"/>
              <a:t>）</a:t>
            </a:r>
          </a:p>
        </p:txBody>
      </p:sp>
    </p:spTree>
    <p:extLst>
      <p:ext uri="{BB962C8B-B14F-4D97-AF65-F5344CB8AC3E}">
        <p14:creationId xmlns:p14="http://schemas.microsoft.com/office/powerpoint/2010/main" val="1232325791"/>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kumimoji="1" lang="ja-JP" altLang="en-US" sz="2300" dirty="0"/>
              <a:t>サプライヤーへの目標設定を求める</a:t>
            </a:r>
            <a:r>
              <a:rPr kumimoji="1" lang="en-US" altLang="ja-JP" sz="2300" dirty="0"/>
              <a:t>SBT</a:t>
            </a:r>
            <a:r>
              <a:rPr kumimoji="1" lang="ja-JP" altLang="en-US" sz="2300" dirty="0"/>
              <a:t>認定企業も</a:t>
            </a:r>
            <a:r>
              <a:rPr lang="ja-JP" altLang="en-US" sz="2300" dirty="0"/>
              <a:t>いる </a:t>
            </a:r>
            <a:r>
              <a:rPr lang="en-US" altLang="ja-JP" sz="2300" dirty="0"/>
              <a:t>2/4</a:t>
            </a:r>
            <a:endParaRPr kumimoji="1" lang="ja-JP" altLang="en-US" sz="2300" dirty="0"/>
          </a:p>
        </p:txBody>
      </p:sp>
      <p:sp>
        <p:nvSpPr>
          <p:cNvPr id="4" name="コンテンツ プレースホルダー 3"/>
          <p:cNvSpPr>
            <a:spLocks noGrp="1"/>
          </p:cNvSpPr>
          <p:nvPr>
            <p:ph sz="quarter" idx="11"/>
          </p:nvPr>
        </p:nvSpPr>
        <p:spPr/>
        <p:txBody>
          <a:bodyPr/>
          <a:lstStyle/>
          <a:p>
            <a:r>
              <a:rPr lang="en-US" altLang="ja-JP" dirty="0"/>
              <a:t>SBT</a:t>
            </a:r>
            <a:r>
              <a:rPr kumimoji="1" lang="ja-JP" altLang="en-US" dirty="0"/>
              <a:t>に取り組むメリット</a:t>
            </a:r>
            <a:r>
              <a:rPr lang="ja-JP" altLang="en-US" dirty="0"/>
              <a:t>②</a:t>
            </a:r>
            <a:r>
              <a:rPr kumimoji="1" lang="ja-JP" altLang="en-US" dirty="0"/>
              <a:t>対顧客</a:t>
            </a:r>
          </a:p>
        </p:txBody>
      </p:sp>
      <p:sp>
        <p:nvSpPr>
          <p:cNvPr id="7" name="テキスト ボックス 6"/>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10" name="表 9"/>
          <p:cNvGraphicFramePr>
            <a:graphicFrameLocks noGrp="1"/>
          </p:cNvGraphicFramePr>
          <p:nvPr>
            <p:extLst>
              <p:ext uri="{D42A27DB-BD31-4B8C-83A1-F6EECF244321}">
                <p14:modId xmlns:p14="http://schemas.microsoft.com/office/powerpoint/2010/main" val="1662770315"/>
              </p:ext>
            </p:extLst>
          </p:nvPr>
        </p:nvGraphicFramePr>
        <p:xfrm>
          <a:off x="485906" y="2973463"/>
          <a:ext cx="9720000" cy="4100640"/>
        </p:xfrm>
        <a:graphic>
          <a:graphicData uri="http://schemas.openxmlformats.org/drawingml/2006/table">
            <a:tbl>
              <a:tblPr firstRow="1" bandRow="1"/>
              <a:tblGrid>
                <a:gridCol w="1440000">
                  <a:extLst>
                    <a:ext uri="{9D8B030D-6E8A-4147-A177-3AD203B41FA5}">
                      <a16:colId xmlns:a16="http://schemas.microsoft.com/office/drawing/2014/main" val="20001"/>
                    </a:ext>
                  </a:extLst>
                </a:gridCol>
                <a:gridCol w="1080000">
                  <a:extLst>
                    <a:ext uri="{9D8B030D-6E8A-4147-A177-3AD203B41FA5}">
                      <a16:colId xmlns:a16="http://schemas.microsoft.com/office/drawing/2014/main" val="20000"/>
                    </a:ext>
                  </a:extLst>
                </a:gridCol>
                <a:gridCol w="1260000">
                  <a:extLst>
                    <a:ext uri="{9D8B030D-6E8A-4147-A177-3AD203B41FA5}">
                      <a16:colId xmlns:a16="http://schemas.microsoft.com/office/drawing/2014/main" val="20003"/>
                    </a:ext>
                  </a:extLst>
                </a:gridCol>
                <a:gridCol w="900000">
                  <a:extLst>
                    <a:ext uri="{9D8B030D-6E8A-4147-A177-3AD203B41FA5}">
                      <a16:colId xmlns:a16="http://schemas.microsoft.com/office/drawing/2014/main" val="20005"/>
                    </a:ext>
                  </a:extLst>
                </a:gridCol>
                <a:gridCol w="5040000">
                  <a:extLst>
                    <a:ext uri="{9D8B030D-6E8A-4147-A177-3AD203B41FA5}">
                      <a16:colId xmlns:a16="http://schemas.microsoft.com/office/drawing/2014/main" val="20007"/>
                    </a:ext>
                  </a:extLst>
                </a:gridCol>
              </a:tblGrid>
              <a:tr h="176726">
                <a:tc rowSpan="2">
                  <a:txBody>
                    <a:bodyPr/>
                    <a:lstStyle>
                      <a:lvl1pPr marL="0" algn="l" defTabSz="914400" rtl="0" eaLnBrk="1" latinLnBrk="0" hangingPunct="1">
                        <a:defRPr kumimoji="1" sz="1800" kern="1200">
                          <a:solidFill>
                            <a:schemeClr val="tx1"/>
                          </a:solidFill>
                          <a:latin typeface="Arial"/>
                          <a:ea typeface="HGSｺﾞｼｯｸM"/>
                        </a:defRPr>
                      </a:lvl1pPr>
                      <a:lvl2pPr marL="457200" algn="l" defTabSz="914400" rtl="0" eaLnBrk="1" latinLnBrk="0" hangingPunct="1">
                        <a:defRPr kumimoji="1" sz="1800" kern="1200">
                          <a:solidFill>
                            <a:schemeClr val="tx1"/>
                          </a:solidFill>
                          <a:latin typeface="Arial"/>
                          <a:ea typeface="HGSｺﾞｼｯｸM"/>
                        </a:defRPr>
                      </a:lvl2pPr>
                      <a:lvl3pPr marL="914400" algn="l" defTabSz="914400" rtl="0" eaLnBrk="1" latinLnBrk="0" hangingPunct="1">
                        <a:defRPr kumimoji="1" sz="1800" kern="1200">
                          <a:solidFill>
                            <a:schemeClr val="tx1"/>
                          </a:solidFill>
                          <a:latin typeface="Arial"/>
                          <a:ea typeface="HGSｺﾞｼｯｸM"/>
                        </a:defRPr>
                      </a:lvl3pPr>
                      <a:lvl4pPr marL="1371600" algn="l" defTabSz="914400" rtl="0" eaLnBrk="1" latinLnBrk="0" hangingPunct="1">
                        <a:defRPr kumimoji="1" sz="1800" kern="1200">
                          <a:solidFill>
                            <a:schemeClr val="tx1"/>
                          </a:solidFill>
                          <a:latin typeface="Arial"/>
                          <a:ea typeface="HGSｺﾞｼｯｸM"/>
                        </a:defRPr>
                      </a:lvl4pPr>
                      <a:lvl5pPr marL="1828800" algn="l" defTabSz="914400" rtl="0" eaLnBrk="1" latinLnBrk="0" hangingPunct="1">
                        <a:defRPr kumimoji="1" sz="1800" kern="1200">
                          <a:solidFill>
                            <a:schemeClr val="tx1"/>
                          </a:solidFill>
                          <a:latin typeface="Arial"/>
                          <a:ea typeface="HGSｺﾞｼｯｸM"/>
                        </a:defRPr>
                      </a:lvl5pPr>
                      <a:lvl6pPr marL="2286000" algn="l" defTabSz="914400" rtl="0" eaLnBrk="1" latinLnBrk="0" hangingPunct="1">
                        <a:defRPr kumimoji="1" sz="1800" kern="1200">
                          <a:solidFill>
                            <a:schemeClr val="tx1"/>
                          </a:solidFill>
                          <a:latin typeface="Arial"/>
                          <a:ea typeface="HGSｺﾞｼｯｸM"/>
                        </a:defRPr>
                      </a:lvl6pPr>
                      <a:lvl7pPr marL="2743200" algn="l" defTabSz="914400" rtl="0" eaLnBrk="1" latinLnBrk="0" hangingPunct="1">
                        <a:defRPr kumimoji="1" sz="1800" kern="1200">
                          <a:solidFill>
                            <a:schemeClr val="tx1"/>
                          </a:solidFill>
                          <a:latin typeface="Arial"/>
                          <a:ea typeface="HGSｺﾞｼｯｸM"/>
                        </a:defRPr>
                      </a:lvl7pPr>
                      <a:lvl8pPr marL="3200400" algn="l" defTabSz="914400" rtl="0" eaLnBrk="1" latinLnBrk="0" hangingPunct="1">
                        <a:defRPr kumimoji="1" sz="1800" kern="1200">
                          <a:solidFill>
                            <a:schemeClr val="tx1"/>
                          </a:solidFill>
                          <a:latin typeface="Arial"/>
                          <a:ea typeface="HGSｺﾞｼｯｸM"/>
                        </a:defRPr>
                      </a:lvl8pPr>
                      <a:lvl9pPr marL="3657600" algn="l" defTabSz="914400" rtl="0" eaLnBrk="1" latinLnBrk="0" hangingPunct="1">
                        <a:defRPr kumimoji="1" sz="1800" kern="1200">
                          <a:solidFill>
                            <a:schemeClr val="tx1"/>
                          </a:solidFill>
                          <a:latin typeface="Arial"/>
                          <a:ea typeface="HGSｺﾞｼｯｸM"/>
                        </a:defRPr>
                      </a:lvl9pPr>
                    </a:lstStyle>
                    <a:p>
                      <a:pPr algn="ctr"/>
                      <a:r>
                        <a:rPr kumimoji="1" lang="ja-JP" altLang="en-US" sz="1400" dirty="0">
                          <a:latin typeface="+mn-ea"/>
                          <a:ea typeface="+mn-ea"/>
                          <a:cs typeface="Meiryo UI" panose="020B0604030504040204" pitchFamily="50" charset="-128"/>
                        </a:rPr>
                        <a:t>企業名</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rowSpan="2">
                  <a:txBody>
                    <a:bodyPr/>
                    <a:lstStyle>
                      <a:lvl1pPr marL="0" algn="l" defTabSz="914400" rtl="0" eaLnBrk="1" latinLnBrk="0" hangingPunct="1">
                        <a:defRPr kumimoji="1" sz="1800" kern="1200">
                          <a:solidFill>
                            <a:schemeClr val="tx1"/>
                          </a:solidFill>
                          <a:latin typeface="Arial"/>
                          <a:ea typeface="HGSｺﾞｼｯｸM"/>
                        </a:defRPr>
                      </a:lvl1pPr>
                      <a:lvl2pPr marL="457200" algn="l" defTabSz="914400" rtl="0" eaLnBrk="1" latinLnBrk="0" hangingPunct="1">
                        <a:defRPr kumimoji="1" sz="1800" kern="1200">
                          <a:solidFill>
                            <a:schemeClr val="tx1"/>
                          </a:solidFill>
                          <a:latin typeface="Arial"/>
                          <a:ea typeface="HGSｺﾞｼｯｸM"/>
                        </a:defRPr>
                      </a:lvl2pPr>
                      <a:lvl3pPr marL="914400" algn="l" defTabSz="914400" rtl="0" eaLnBrk="1" latinLnBrk="0" hangingPunct="1">
                        <a:defRPr kumimoji="1" sz="1800" kern="1200">
                          <a:solidFill>
                            <a:schemeClr val="tx1"/>
                          </a:solidFill>
                          <a:latin typeface="Arial"/>
                          <a:ea typeface="HGSｺﾞｼｯｸM"/>
                        </a:defRPr>
                      </a:lvl3pPr>
                      <a:lvl4pPr marL="1371600" algn="l" defTabSz="914400" rtl="0" eaLnBrk="1" latinLnBrk="0" hangingPunct="1">
                        <a:defRPr kumimoji="1" sz="1800" kern="1200">
                          <a:solidFill>
                            <a:schemeClr val="tx1"/>
                          </a:solidFill>
                          <a:latin typeface="Arial"/>
                          <a:ea typeface="HGSｺﾞｼｯｸM"/>
                        </a:defRPr>
                      </a:lvl4pPr>
                      <a:lvl5pPr marL="1828800" algn="l" defTabSz="914400" rtl="0" eaLnBrk="1" latinLnBrk="0" hangingPunct="1">
                        <a:defRPr kumimoji="1" sz="1800" kern="1200">
                          <a:solidFill>
                            <a:schemeClr val="tx1"/>
                          </a:solidFill>
                          <a:latin typeface="Arial"/>
                          <a:ea typeface="HGSｺﾞｼｯｸM"/>
                        </a:defRPr>
                      </a:lvl5pPr>
                      <a:lvl6pPr marL="2286000" algn="l" defTabSz="914400" rtl="0" eaLnBrk="1" latinLnBrk="0" hangingPunct="1">
                        <a:defRPr kumimoji="1" sz="1800" kern="1200">
                          <a:solidFill>
                            <a:schemeClr val="tx1"/>
                          </a:solidFill>
                          <a:latin typeface="Arial"/>
                          <a:ea typeface="HGSｺﾞｼｯｸM"/>
                        </a:defRPr>
                      </a:lvl6pPr>
                      <a:lvl7pPr marL="2743200" algn="l" defTabSz="914400" rtl="0" eaLnBrk="1" latinLnBrk="0" hangingPunct="1">
                        <a:defRPr kumimoji="1" sz="1800" kern="1200">
                          <a:solidFill>
                            <a:schemeClr val="tx1"/>
                          </a:solidFill>
                          <a:latin typeface="Arial"/>
                          <a:ea typeface="HGSｺﾞｼｯｸM"/>
                        </a:defRPr>
                      </a:lvl7pPr>
                      <a:lvl8pPr marL="3200400" algn="l" defTabSz="914400" rtl="0" eaLnBrk="1" latinLnBrk="0" hangingPunct="1">
                        <a:defRPr kumimoji="1" sz="1800" kern="1200">
                          <a:solidFill>
                            <a:schemeClr val="tx1"/>
                          </a:solidFill>
                          <a:latin typeface="Arial"/>
                          <a:ea typeface="HGSｺﾞｼｯｸM"/>
                        </a:defRPr>
                      </a:lvl8pPr>
                      <a:lvl9pPr marL="3657600" algn="l" defTabSz="914400" rtl="0" eaLnBrk="1" latinLnBrk="0" hangingPunct="1">
                        <a:defRPr kumimoji="1" sz="1800" kern="1200">
                          <a:solidFill>
                            <a:schemeClr val="tx1"/>
                          </a:solidFill>
                          <a:latin typeface="Arial"/>
                          <a:ea typeface="HGSｺﾞｼｯｸM"/>
                        </a:defRPr>
                      </a:lvl9pPr>
                    </a:lstStyle>
                    <a:p>
                      <a:pPr algn="ctr"/>
                      <a:r>
                        <a:rPr kumimoji="1" lang="ja-JP" altLang="en-US" sz="1400" dirty="0">
                          <a:latin typeface="+mn-ea"/>
                          <a:ea typeface="+mn-ea"/>
                          <a:cs typeface="Meiryo UI" panose="020B0604030504040204" pitchFamily="50" charset="-128"/>
                        </a:rPr>
                        <a:t>セクター</a:t>
                      </a:r>
                    </a:p>
                  </a:txBody>
                  <a:tcPr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gridSpan="3">
                  <a:txBody>
                    <a:bodyPr/>
                    <a:lstStyle>
                      <a:lvl1pPr marL="0" algn="l" defTabSz="914400" rtl="0" eaLnBrk="1" latinLnBrk="0" hangingPunct="1">
                        <a:defRPr kumimoji="1" sz="1800" kern="1200">
                          <a:solidFill>
                            <a:schemeClr val="tx1"/>
                          </a:solidFill>
                          <a:latin typeface="Arial"/>
                          <a:ea typeface="HGSｺﾞｼｯｸM"/>
                        </a:defRPr>
                      </a:lvl1pPr>
                      <a:lvl2pPr marL="457200" algn="l" defTabSz="914400" rtl="0" eaLnBrk="1" latinLnBrk="0" hangingPunct="1">
                        <a:defRPr kumimoji="1" sz="1800" kern="1200">
                          <a:solidFill>
                            <a:schemeClr val="tx1"/>
                          </a:solidFill>
                          <a:latin typeface="Arial"/>
                          <a:ea typeface="HGSｺﾞｼｯｸM"/>
                        </a:defRPr>
                      </a:lvl2pPr>
                      <a:lvl3pPr marL="914400" algn="l" defTabSz="914400" rtl="0" eaLnBrk="1" latinLnBrk="0" hangingPunct="1">
                        <a:defRPr kumimoji="1" sz="1800" kern="1200">
                          <a:solidFill>
                            <a:schemeClr val="tx1"/>
                          </a:solidFill>
                          <a:latin typeface="Arial"/>
                          <a:ea typeface="HGSｺﾞｼｯｸM"/>
                        </a:defRPr>
                      </a:lvl3pPr>
                      <a:lvl4pPr marL="1371600" algn="l" defTabSz="914400" rtl="0" eaLnBrk="1" latinLnBrk="0" hangingPunct="1">
                        <a:defRPr kumimoji="1" sz="1800" kern="1200">
                          <a:solidFill>
                            <a:schemeClr val="tx1"/>
                          </a:solidFill>
                          <a:latin typeface="Arial"/>
                          <a:ea typeface="HGSｺﾞｼｯｸM"/>
                        </a:defRPr>
                      </a:lvl4pPr>
                      <a:lvl5pPr marL="1828800" algn="l" defTabSz="914400" rtl="0" eaLnBrk="1" latinLnBrk="0" hangingPunct="1">
                        <a:defRPr kumimoji="1" sz="1800" kern="1200">
                          <a:solidFill>
                            <a:schemeClr val="tx1"/>
                          </a:solidFill>
                          <a:latin typeface="Arial"/>
                          <a:ea typeface="HGSｺﾞｼｯｸM"/>
                        </a:defRPr>
                      </a:lvl5pPr>
                      <a:lvl6pPr marL="2286000" algn="l" defTabSz="914400" rtl="0" eaLnBrk="1" latinLnBrk="0" hangingPunct="1">
                        <a:defRPr kumimoji="1" sz="1800" kern="1200">
                          <a:solidFill>
                            <a:schemeClr val="tx1"/>
                          </a:solidFill>
                          <a:latin typeface="Arial"/>
                          <a:ea typeface="HGSｺﾞｼｯｸM"/>
                        </a:defRPr>
                      </a:lvl6pPr>
                      <a:lvl7pPr marL="2743200" algn="l" defTabSz="914400" rtl="0" eaLnBrk="1" latinLnBrk="0" hangingPunct="1">
                        <a:defRPr kumimoji="1" sz="1800" kern="1200">
                          <a:solidFill>
                            <a:schemeClr val="tx1"/>
                          </a:solidFill>
                          <a:latin typeface="Arial"/>
                          <a:ea typeface="HGSｺﾞｼｯｸM"/>
                        </a:defRPr>
                      </a:lvl7pPr>
                      <a:lvl8pPr marL="3200400" algn="l" defTabSz="914400" rtl="0" eaLnBrk="1" latinLnBrk="0" hangingPunct="1">
                        <a:defRPr kumimoji="1" sz="1800" kern="1200">
                          <a:solidFill>
                            <a:schemeClr val="tx1"/>
                          </a:solidFill>
                          <a:latin typeface="Arial"/>
                          <a:ea typeface="HGSｺﾞｼｯｸM"/>
                        </a:defRPr>
                      </a:lvl8pPr>
                      <a:lvl9pPr marL="3657600" algn="l" defTabSz="914400" rtl="0" eaLnBrk="1" latinLnBrk="0" hangingPunct="1">
                        <a:defRPr kumimoji="1" sz="1800" kern="1200">
                          <a:solidFill>
                            <a:schemeClr val="tx1"/>
                          </a:solidFill>
                          <a:latin typeface="Arial"/>
                          <a:ea typeface="HGSｺﾞｼｯｸM"/>
                        </a:defRPr>
                      </a:lvl9pPr>
                    </a:lstStyle>
                    <a:p>
                      <a:pPr algn="ctr"/>
                      <a:r>
                        <a:rPr kumimoji="1" lang="ja-JP" altLang="en-US" sz="1400" dirty="0">
                          <a:latin typeface="+mn-ea"/>
                          <a:ea typeface="+mn-ea"/>
                          <a:cs typeface="Meiryo UI" panose="020B0604030504040204" pitchFamily="50" charset="-128"/>
                        </a:rPr>
                        <a:t>目標</a:t>
                      </a:r>
                    </a:p>
                  </a:txBody>
                  <a:tcP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hMerge="1">
                  <a:txBody>
                    <a:bodyPr/>
                    <a:lstStyle/>
                    <a:p>
                      <a:endParaRPr kumimoji="1" lang="ja-JP" altLang="en-US" sz="1400"/>
                    </a:p>
                  </a:txBody>
                  <a:tcPr/>
                </a:tc>
                <a:tc hMerge="1">
                  <a:txBody>
                    <a:bodyPr/>
                    <a:lstStyle/>
                    <a:p>
                      <a:endParaRPr kumimoji="1" lang="ja-JP" altLang="en-US" sz="1400" dirty="0"/>
                    </a:p>
                  </a:txBody>
                  <a:tcPr/>
                </a:tc>
                <a:extLst>
                  <a:ext uri="{0D108BD9-81ED-4DB2-BD59-A6C34878D82A}">
                    <a16:rowId xmlns:a16="http://schemas.microsoft.com/office/drawing/2014/main" val="10000"/>
                  </a:ext>
                </a:extLst>
              </a:tr>
              <a:tr h="176726">
                <a:tc vMerge="1">
                  <a:txBody>
                    <a:bodyPr/>
                    <a:lstStyle/>
                    <a:p>
                      <a:pPr algn="ctr"/>
                      <a:endParaRPr kumimoji="1" lang="ja-JP" altLang="en-US" sz="1800" dirty="0">
                        <a:latin typeface="Meiryo UI" panose="020B0604030504040204" pitchFamily="50" charset="-128"/>
                        <a:ea typeface="Meiryo UI" panose="020B0604030504040204" pitchFamily="50" charset="-128"/>
                        <a:cs typeface="Meiryo UI" panose="020B0604030504040204" pitchFamily="50" charset="-128"/>
                      </a:endParaRPr>
                    </a:p>
                  </a:txBody>
                  <a:tcPr>
                    <a:solidFill>
                      <a:schemeClr val="accent5">
                        <a:lumMod val="20000"/>
                        <a:lumOff val="80000"/>
                      </a:schemeClr>
                    </a:solidFill>
                  </a:tcPr>
                </a:tc>
                <a:tc vMerge="1">
                  <a:txBody>
                    <a:bodyPr/>
                    <a:lstStyle/>
                    <a:p>
                      <a:endParaRPr lang="ja-JP" altLang="en-US" dirty="0"/>
                    </a:p>
                  </a:txBody>
                  <a:tcPr>
                    <a:lnL w="12700" cmpd="sng">
                      <a:solidFill>
                        <a:sysClr val="windowText" lastClr="000000"/>
                      </a:solidFill>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8021">
                        <a:lumMod val="20000"/>
                        <a:lumOff val="80000"/>
                      </a:srgbClr>
                    </a:solidFill>
                  </a:tcPr>
                </a:tc>
                <a:tc>
                  <a:txBody>
                    <a:bodyPr/>
                    <a:lstStyle>
                      <a:lvl1pPr marL="0" algn="l" defTabSz="914400" rtl="0" eaLnBrk="1" latinLnBrk="0" hangingPunct="1">
                        <a:defRPr kumimoji="1" sz="1800" kern="1200">
                          <a:solidFill>
                            <a:schemeClr val="tx1"/>
                          </a:solidFill>
                          <a:latin typeface="Arial"/>
                          <a:ea typeface="HGSｺﾞｼｯｸM"/>
                        </a:defRPr>
                      </a:lvl1pPr>
                      <a:lvl2pPr marL="457200" algn="l" defTabSz="914400" rtl="0" eaLnBrk="1" latinLnBrk="0" hangingPunct="1">
                        <a:defRPr kumimoji="1" sz="1800" kern="1200">
                          <a:solidFill>
                            <a:schemeClr val="tx1"/>
                          </a:solidFill>
                          <a:latin typeface="Arial"/>
                          <a:ea typeface="HGSｺﾞｼｯｸM"/>
                        </a:defRPr>
                      </a:lvl2pPr>
                      <a:lvl3pPr marL="914400" algn="l" defTabSz="914400" rtl="0" eaLnBrk="1" latinLnBrk="0" hangingPunct="1">
                        <a:defRPr kumimoji="1" sz="1800" kern="1200">
                          <a:solidFill>
                            <a:schemeClr val="tx1"/>
                          </a:solidFill>
                          <a:latin typeface="Arial"/>
                          <a:ea typeface="HGSｺﾞｼｯｸM"/>
                        </a:defRPr>
                      </a:lvl3pPr>
                      <a:lvl4pPr marL="1371600" algn="l" defTabSz="914400" rtl="0" eaLnBrk="1" latinLnBrk="0" hangingPunct="1">
                        <a:defRPr kumimoji="1" sz="1800" kern="1200">
                          <a:solidFill>
                            <a:schemeClr val="tx1"/>
                          </a:solidFill>
                          <a:latin typeface="Arial"/>
                          <a:ea typeface="HGSｺﾞｼｯｸM"/>
                        </a:defRPr>
                      </a:lvl4pPr>
                      <a:lvl5pPr marL="1828800" algn="l" defTabSz="914400" rtl="0" eaLnBrk="1" latinLnBrk="0" hangingPunct="1">
                        <a:defRPr kumimoji="1" sz="1800" kern="1200">
                          <a:solidFill>
                            <a:schemeClr val="tx1"/>
                          </a:solidFill>
                          <a:latin typeface="Arial"/>
                          <a:ea typeface="HGSｺﾞｼｯｸM"/>
                        </a:defRPr>
                      </a:lvl5pPr>
                      <a:lvl6pPr marL="2286000" algn="l" defTabSz="914400" rtl="0" eaLnBrk="1" latinLnBrk="0" hangingPunct="1">
                        <a:defRPr kumimoji="1" sz="1800" kern="1200">
                          <a:solidFill>
                            <a:schemeClr val="tx1"/>
                          </a:solidFill>
                          <a:latin typeface="Arial"/>
                          <a:ea typeface="HGSｺﾞｼｯｸM"/>
                        </a:defRPr>
                      </a:lvl6pPr>
                      <a:lvl7pPr marL="2743200" algn="l" defTabSz="914400" rtl="0" eaLnBrk="1" latinLnBrk="0" hangingPunct="1">
                        <a:defRPr kumimoji="1" sz="1800" kern="1200">
                          <a:solidFill>
                            <a:schemeClr val="tx1"/>
                          </a:solidFill>
                          <a:latin typeface="Arial"/>
                          <a:ea typeface="HGSｺﾞｼｯｸM"/>
                        </a:defRPr>
                      </a:lvl7pPr>
                      <a:lvl8pPr marL="3200400" algn="l" defTabSz="914400" rtl="0" eaLnBrk="1" latinLnBrk="0" hangingPunct="1">
                        <a:defRPr kumimoji="1" sz="1800" kern="1200">
                          <a:solidFill>
                            <a:schemeClr val="tx1"/>
                          </a:solidFill>
                          <a:latin typeface="Arial"/>
                          <a:ea typeface="HGSｺﾞｼｯｸM"/>
                        </a:defRPr>
                      </a:lvl8pPr>
                      <a:lvl9pPr marL="3657600" algn="l" defTabSz="914400" rtl="0" eaLnBrk="1" latinLnBrk="0" hangingPunct="1">
                        <a:defRPr kumimoji="1" sz="1800" kern="1200">
                          <a:solidFill>
                            <a:schemeClr val="tx1"/>
                          </a:solidFill>
                          <a:latin typeface="Arial"/>
                          <a:ea typeface="HGSｺﾞｼｯｸM"/>
                        </a:defRPr>
                      </a:lvl9pPr>
                    </a:lstStyle>
                    <a:p>
                      <a:pPr algn="ctr"/>
                      <a:r>
                        <a:rPr kumimoji="1" lang="en-US" altLang="ja-JP" sz="1400" dirty="0">
                          <a:latin typeface="+mn-ea"/>
                          <a:ea typeface="+mn-ea"/>
                          <a:cs typeface="Meiryo UI" panose="020B0604030504040204" pitchFamily="50" charset="-128"/>
                        </a:rPr>
                        <a:t>Scope</a:t>
                      </a:r>
                      <a:endParaRPr kumimoji="1" lang="ja-JP" altLang="en-US" sz="1400" dirty="0">
                        <a:latin typeface="+mn-ea"/>
                        <a:ea typeface="+mn-ea"/>
                        <a:cs typeface="Meiryo UI" panose="020B0604030504040204" pitchFamily="50" charset="-128"/>
                      </a:endParaRPr>
                    </a:p>
                  </a:txBody>
                  <a:tcPr>
                    <a:lnL w="12700" cmpd="sng">
                      <a:solidFill>
                        <a:sysClr val="windowText" lastClr="000000"/>
                      </a:solidFill>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Arial"/>
                          <a:ea typeface="HGSｺﾞｼｯｸM"/>
                        </a:defRPr>
                      </a:lvl1pPr>
                      <a:lvl2pPr marL="457200" algn="l" defTabSz="914400" rtl="0" eaLnBrk="1" latinLnBrk="0" hangingPunct="1">
                        <a:defRPr kumimoji="1" sz="1800" kern="1200">
                          <a:solidFill>
                            <a:schemeClr val="tx1"/>
                          </a:solidFill>
                          <a:latin typeface="Arial"/>
                          <a:ea typeface="HGSｺﾞｼｯｸM"/>
                        </a:defRPr>
                      </a:lvl2pPr>
                      <a:lvl3pPr marL="914400" algn="l" defTabSz="914400" rtl="0" eaLnBrk="1" latinLnBrk="0" hangingPunct="1">
                        <a:defRPr kumimoji="1" sz="1800" kern="1200">
                          <a:solidFill>
                            <a:schemeClr val="tx1"/>
                          </a:solidFill>
                          <a:latin typeface="Arial"/>
                          <a:ea typeface="HGSｺﾞｼｯｸM"/>
                        </a:defRPr>
                      </a:lvl3pPr>
                      <a:lvl4pPr marL="1371600" algn="l" defTabSz="914400" rtl="0" eaLnBrk="1" latinLnBrk="0" hangingPunct="1">
                        <a:defRPr kumimoji="1" sz="1800" kern="1200">
                          <a:solidFill>
                            <a:schemeClr val="tx1"/>
                          </a:solidFill>
                          <a:latin typeface="Arial"/>
                          <a:ea typeface="HGSｺﾞｼｯｸM"/>
                        </a:defRPr>
                      </a:lvl4pPr>
                      <a:lvl5pPr marL="1828800" algn="l" defTabSz="914400" rtl="0" eaLnBrk="1" latinLnBrk="0" hangingPunct="1">
                        <a:defRPr kumimoji="1" sz="1800" kern="1200">
                          <a:solidFill>
                            <a:schemeClr val="tx1"/>
                          </a:solidFill>
                          <a:latin typeface="Arial"/>
                          <a:ea typeface="HGSｺﾞｼｯｸM"/>
                        </a:defRPr>
                      </a:lvl5pPr>
                      <a:lvl6pPr marL="2286000" algn="l" defTabSz="914400" rtl="0" eaLnBrk="1" latinLnBrk="0" hangingPunct="1">
                        <a:defRPr kumimoji="1" sz="1800" kern="1200">
                          <a:solidFill>
                            <a:schemeClr val="tx1"/>
                          </a:solidFill>
                          <a:latin typeface="Arial"/>
                          <a:ea typeface="HGSｺﾞｼｯｸM"/>
                        </a:defRPr>
                      </a:lvl6pPr>
                      <a:lvl7pPr marL="2743200" algn="l" defTabSz="914400" rtl="0" eaLnBrk="1" latinLnBrk="0" hangingPunct="1">
                        <a:defRPr kumimoji="1" sz="1800" kern="1200">
                          <a:solidFill>
                            <a:schemeClr val="tx1"/>
                          </a:solidFill>
                          <a:latin typeface="Arial"/>
                          <a:ea typeface="HGSｺﾞｼｯｸM"/>
                        </a:defRPr>
                      </a:lvl7pPr>
                      <a:lvl8pPr marL="3200400" algn="l" defTabSz="914400" rtl="0" eaLnBrk="1" latinLnBrk="0" hangingPunct="1">
                        <a:defRPr kumimoji="1" sz="1800" kern="1200">
                          <a:solidFill>
                            <a:schemeClr val="tx1"/>
                          </a:solidFill>
                          <a:latin typeface="Arial"/>
                          <a:ea typeface="HGSｺﾞｼｯｸM"/>
                        </a:defRPr>
                      </a:lvl8pPr>
                      <a:lvl9pPr marL="3657600" algn="l" defTabSz="914400" rtl="0" eaLnBrk="1" latinLnBrk="0" hangingPunct="1">
                        <a:defRPr kumimoji="1" sz="1800" kern="1200">
                          <a:solidFill>
                            <a:schemeClr val="tx1"/>
                          </a:solidFill>
                          <a:latin typeface="Arial"/>
                          <a:ea typeface="HGSｺﾞｼｯｸM"/>
                        </a:defRPr>
                      </a:lvl9pPr>
                    </a:lstStyle>
                    <a:p>
                      <a:pPr algn="ctr"/>
                      <a:r>
                        <a:rPr kumimoji="1" lang="ja-JP" altLang="en-US" sz="1400" dirty="0">
                          <a:latin typeface="+mn-ea"/>
                          <a:ea typeface="+mn-ea"/>
                          <a:cs typeface="Meiryo UI" panose="020B0604030504040204" pitchFamily="50" charset="-128"/>
                        </a:rPr>
                        <a:t>目標年</a:t>
                      </a:r>
                    </a:p>
                  </a:txBody>
                  <a:tcP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Arial"/>
                          <a:ea typeface="HGSｺﾞｼｯｸM"/>
                        </a:defRPr>
                      </a:lvl1pPr>
                      <a:lvl2pPr marL="457200" algn="l" defTabSz="914400" rtl="0" eaLnBrk="1" latinLnBrk="0" hangingPunct="1">
                        <a:defRPr kumimoji="1" sz="1800" kern="1200">
                          <a:solidFill>
                            <a:schemeClr val="tx1"/>
                          </a:solidFill>
                          <a:latin typeface="Arial"/>
                          <a:ea typeface="HGSｺﾞｼｯｸM"/>
                        </a:defRPr>
                      </a:lvl2pPr>
                      <a:lvl3pPr marL="914400" algn="l" defTabSz="914400" rtl="0" eaLnBrk="1" latinLnBrk="0" hangingPunct="1">
                        <a:defRPr kumimoji="1" sz="1800" kern="1200">
                          <a:solidFill>
                            <a:schemeClr val="tx1"/>
                          </a:solidFill>
                          <a:latin typeface="Arial"/>
                          <a:ea typeface="HGSｺﾞｼｯｸM"/>
                        </a:defRPr>
                      </a:lvl3pPr>
                      <a:lvl4pPr marL="1371600" algn="l" defTabSz="914400" rtl="0" eaLnBrk="1" latinLnBrk="0" hangingPunct="1">
                        <a:defRPr kumimoji="1" sz="1800" kern="1200">
                          <a:solidFill>
                            <a:schemeClr val="tx1"/>
                          </a:solidFill>
                          <a:latin typeface="Arial"/>
                          <a:ea typeface="HGSｺﾞｼｯｸM"/>
                        </a:defRPr>
                      </a:lvl4pPr>
                      <a:lvl5pPr marL="1828800" algn="l" defTabSz="914400" rtl="0" eaLnBrk="1" latinLnBrk="0" hangingPunct="1">
                        <a:defRPr kumimoji="1" sz="1800" kern="1200">
                          <a:solidFill>
                            <a:schemeClr val="tx1"/>
                          </a:solidFill>
                          <a:latin typeface="Arial"/>
                          <a:ea typeface="HGSｺﾞｼｯｸM"/>
                        </a:defRPr>
                      </a:lvl5pPr>
                      <a:lvl6pPr marL="2286000" algn="l" defTabSz="914400" rtl="0" eaLnBrk="1" latinLnBrk="0" hangingPunct="1">
                        <a:defRPr kumimoji="1" sz="1800" kern="1200">
                          <a:solidFill>
                            <a:schemeClr val="tx1"/>
                          </a:solidFill>
                          <a:latin typeface="Arial"/>
                          <a:ea typeface="HGSｺﾞｼｯｸM"/>
                        </a:defRPr>
                      </a:lvl6pPr>
                      <a:lvl7pPr marL="2743200" algn="l" defTabSz="914400" rtl="0" eaLnBrk="1" latinLnBrk="0" hangingPunct="1">
                        <a:defRPr kumimoji="1" sz="1800" kern="1200">
                          <a:solidFill>
                            <a:schemeClr val="tx1"/>
                          </a:solidFill>
                          <a:latin typeface="Arial"/>
                          <a:ea typeface="HGSｺﾞｼｯｸM"/>
                        </a:defRPr>
                      </a:lvl7pPr>
                      <a:lvl8pPr marL="3200400" algn="l" defTabSz="914400" rtl="0" eaLnBrk="1" latinLnBrk="0" hangingPunct="1">
                        <a:defRPr kumimoji="1" sz="1800" kern="1200">
                          <a:solidFill>
                            <a:schemeClr val="tx1"/>
                          </a:solidFill>
                          <a:latin typeface="Arial"/>
                          <a:ea typeface="HGSｺﾞｼｯｸM"/>
                        </a:defRPr>
                      </a:lvl8pPr>
                      <a:lvl9pPr marL="3657600" algn="l" defTabSz="914400" rtl="0" eaLnBrk="1" latinLnBrk="0" hangingPunct="1">
                        <a:defRPr kumimoji="1" sz="1800" kern="1200">
                          <a:solidFill>
                            <a:schemeClr val="tx1"/>
                          </a:solidFill>
                          <a:latin typeface="Arial"/>
                          <a:ea typeface="HGSｺﾞｼｯｸM"/>
                        </a:defRPr>
                      </a:lvl9pPr>
                    </a:lstStyle>
                    <a:p>
                      <a:pPr algn="ctr"/>
                      <a:r>
                        <a:rPr kumimoji="1" lang="ja-JP" altLang="en-US" sz="1400" dirty="0">
                          <a:latin typeface="+mn-ea"/>
                          <a:ea typeface="+mn-ea"/>
                          <a:cs typeface="Meiryo UI" panose="020B0604030504040204" pitchFamily="50" charset="-128"/>
                        </a:rPr>
                        <a:t>概要</a:t>
                      </a:r>
                    </a:p>
                  </a:txBody>
                  <a:tcP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extLst>
                  <a:ext uri="{0D108BD9-81ED-4DB2-BD59-A6C34878D82A}">
                    <a16:rowId xmlns:a16="http://schemas.microsoft.com/office/drawing/2014/main" val="10001"/>
                  </a:ext>
                </a:extLst>
              </a:tr>
              <a:tr h="176726">
                <a:tc>
                  <a:txBody>
                    <a:bodyPr/>
                    <a:lstStyle>
                      <a:lvl1pPr marL="0" algn="l" defTabSz="914400" rtl="0" eaLnBrk="1" latinLnBrk="0" hangingPunct="1">
                        <a:defRPr kumimoji="1" sz="1800" kern="1200">
                          <a:solidFill>
                            <a:schemeClr val="tx1"/>
                          </a:solidFill>
                          <a:latin typeface="Segoe UI"/>
                          <a:ea typeface="Meiryo UI"/>
                        </a:defRPr>
                      </a:lvl1pPr>
                      <a:lvl2pPr marL="457200" algn="l" defTabSz="914400" rtl="0" eaLnBrk="1" latinLnBrk="0" hangingPunct="1">
                        <a:defRPr kumimoji="1" sz="1800" kern="1200">
                          <a:solidFill>
                            <a:schemeClr val="tx1"/>
                          </a:solidFill>
                          <a:latin typeface="Segoe UI"/>
                          <a:ea typeface="Meiryo UI"/>
                        </a:defRPr>
                      </a:lvl2pPr>
                      <a:lvl3pPr marL="914400" algn="l" defTabSz="914400" rtl="0" eaLnBrk="1" latinLnBrk="0" hangingPunct="1">
                        <a:defRPr kumimoji="1" sz="1800" kern="1200">
                          <a:solidFill>
                            <a:schemeClr val="tx1"/>
                          </a:solidFill>
                          <a:latin typeface="Segoe UI"/>
                          <a:ea typeface="Meiryo UI"/>
                        </a:defRPr>
                      </a:lvl3pPr>
                      <a:lvl4pPr marL="1371600" algn="l" defTabSz="914400" rtl="0" eaLnBrk="1" latinLnBrk="0" hangingPunct="1">
                        <a:defRPr kumimoji="1" sz="1800" kern="1200">
                          <a:solidFill>
                            <a:schemeClr val="tx1"/>
                          </a:solidFill>
                          <a:latin typeface="Segoe UI"/>
                          <a:ea typeface="Meiryo UI"/>
                        </a:defRPr>
                      </a:lvl4pPr>
                      <a:lvl5pPr marL="1828800" algn="l" defTabSz="914400" rtl="0" eaLnBrk="1" latinLnBrk="0" hangingPunct="1">
                        <a:defRPr kumimoji="1" sz="1800" kern="1200">
                          <a:solidFill>
                            <a:schemeClr val="tx1"/>
                          </a:solidFill>
                          <a:latin typeface="Segoe UI"/>
                          <a:ea typeface="Meiryo UI"/>
                        </a:defRPr>
                      </a:lvl5pPr>
                      <a:lvl6pPr marL="2286000" algn="l" defTabSz="914400" rtl="0" eaLnBrk="1" latinLnBrk="0" hangingPunct="1">
                        <a:defRPr kumimoji="1" sz="1800" kern="1200">
                          <a:solidFill>
                            <a:schemeClr val="tx1"/>
                          </a:solidFill>
                          <a:latin typeface="Segoe UI"/>
                          <a:ea typeface="Meiryo UI"/>
                        </a:defRPr>
                      </a:lvl6pPr>
                      <a:lvl7pPr marL="2743200" algn="l" defTabSz="914400" rtl="0" eaLnBrk="1" latinLnBrk="0" hangingPunct="1">
                        <a:defRPr kumimoji="1" sz="1800" kern="1200">
                          <a:solidFill>
                            <a:schemeClr val="tx1"/>
                          </a:solidFill>
                          <a:latin typeface="Segoe UI"/>
                          <a:ea typeface="Meiryo UI"/>
                        </a:defRPr>
                      </a:lvl7pPr>
                      <a:lvl8pPr marL="3200400" algn="l" defTabSz="914400" rtl="0" eaLnBrk="1" latinLnBrk="0" hangingPunct="1">
                        <a:defRPr kumimoji="1" sz="1800" kern="1200">
                          <a:solidFill>
                            <a:schemeClr val="tx1"/>
                          </a:solidFill>
                          <a:latin typeface="Segoe UI"/>
                          <a:ea typeface="Meiryo UI"/>
                        </a:defRPr>
                      </a:lvl8pPr>
                      <a:lvl9pPr marL="3657600" algn="l" defTabSz="914400" rtl="0" eaLnBrk="1" latinLnBrk="0" hangingPunct="1">
                        <a:defRPr kumimoji="1" sz="1800" kern="1200">
                          <a:solidFill>
                            <a:schemeClr val="tx1"/>
                          </a:solidFill>
                          <a:latin typeface="Segoe UI"/>
                          <a:ea typeface="Meiryo UI"/>
                        </a:defRPr>
                      </a:lvl9pPr>
                    </a:lstStyle>
                    <a:p>
                      <a:pPr algn="ctr"/>
                      <a:r>
                        <a:rPr kumimoji="1" lang="ja-JP" altLang="en-US" sz="1400" dirty="0">
                          <a:latin typeface="+mn-ea"/>
                          <a:ea typeface="+mn-ea"/>
                          <a:cs typeface="Meiryo UI" panose="020B0604030504040204" pitchFamily="50" charset="-128"/>
                        </a:rPr>
                        <a:t>武田薬品工業</a:t>
                      </a:r>
                    </a:p>
                  </a:txBody>
                  <a:tcPr marL="72000" marR="72000" marT="36000" marB="3600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Segoe UI"/>
                          <a:ea typeface="Meiryo UI"/>
                        </a:defRPr>
                      </a:lvl1pPr>
                      <a:lvl2pPr marL="457200" algn="l" defTabSz="914400" rtl="0" eaLnBrk="1" latinLnBrk="0" hangingPunct="1">
                        <a:defRPr kumimoji="1" sz="1800" kern="1200">
                          <a:solidFill>
                            <a:schemeClr val="tx1"/>
                          </a:solidFill>
                          <a:latin typeface="Segoe UI"/>
                          <a:ea typeface="Meiryo UI"/>
                        </a:defRPr>
                      </a:lvl2pPr>
                      <a:lvl3pPr marL="914400" algn="l" defTabSz="914400" rtl="0" eaLnBrk="1" latinLnBrk="0" hangingPunct="1">
                        <a:defRPr kumimoji="1" sz="1800" kern="1200">
                          <a:solidFill>
                            <a:schemeClr val="tx1"/>
                          </a:solidFill>
                          <a:latin typeface="Segoe UI"/>
                          <a:ea typeface="Meiryo UI"/>
                        </a:defRPr>
                      </a:lvl3pPr>
                      <a:lvl4pPr marL="1371600" algn="l" defTabSz="914400" rtl="0" eaLnBrk="1" latinLnBrk="0" hangingPunct="1">
                        <a:defRPr kumimoji="1" sz="1800" kern="1200">
                          <a:solidFill>
                            <a:schemeClr val="tx1"/>
                          </a:solidFill>
                          <a:latin typeface="Segoe UI"/>
                          <a:ea typeface="Meiryo UI"/>
                        </a:defRPr>
                      </a:lvl4pPr>
                      <a:lvl5pPr marL="1828800" algn="l" defTabSz="914400" rtl="0" eaLnBrk="1" latinLnBrk="0" hangingPunct="1">
                        <a:defRPr kumimoji="1" sz="1800" kern="1200">
                          <a:solidFill>
                            <a:schemeClr val="tx1"/>
                          </a:solidFill>
                          <a:latin typeface="Segoe UI"/>
                          <a:ea typeface="Meiryo UI"/>
                        </a:defRPr>
                      </a:lvl5pPr>
                      <a:lvl6pPr marL="2286000" algn="l" defTabSz="914400" rtl="0" eaLnBrk="1" latinLnBrk="0" hangingPunct="1">
                        <a:defRPr kumimoji="1" sz="1800" kern="1200">
                          <a:solidFill>
                            <a:schemeClr val="tx1"/>
                          </a:solidFill>
                          <a:latin typeface="Segoe UI"/>
                          <a:ea typeface="Meiryo UI"/>
                        </a:defRPr>
                      </a:lvl6pPr>
                      <a:lvl7pPr marL="2743200" algn="l" defTabSz="914400" rtl="0" eaLnBrk="1" latinLnBrk="0" hangingPunct="1">
                        <a:defRPr kumimoji="1" sz="1800" kern="1200">
                          <a:solidFill>
                            <a:schemeClr val="tx1"/>
                          </a:solidFill>
                          <a:latin typeface="Segoe UI"/>
                          <a:ea typeface="Meiryo UI"/>
                        </a:defRPr>
                      </a:lvl7pPr>
                      <a:lvl8pPr marL="3200400" algn="l" defTabSz="914400" rtl="0" eaLnBrk="1" latinLnBrk="0" hangingPunct="1">
                        <a:defRPr kumimoji="1" sz="1800" kern="1200">
                          <a:solidFill>
                            <a:schemeClr val="tx1"/>
                          </a:solidFill>
                          <a:latin typeface="Segoe UI"/>
                          <a:ea typeface="Meiryo UI"/>
                        </a:defRPr>
                      </a:lvl8pPr>
                      <a:lvl9pPr marL="3657600" algn="l" defTabSz="914400" rtl="0" eaLnBrk="1" latinLnBrk="0" hangingPunct="1">
                        <a:defRPr kumimoji="1" sz="1800" kern="1200">
                          <a:solidFill>
                            <a:schemeClr val="tx1"/>
                          </a:solidFill>
                          <a:latin typeface="Segoe UI"/>
                          <a:ea typeface="Meiryo UI"/>
                        </a:defRPr>
                      </a:lvl9pPr>
                    </a:lstStyle>
                    <a:p>
                      <a:pPr algn="ctr"/>
                      <a:r>
                        <a:rPr kumimoji="1" lang="ja-JP" altLang="en-US" sz="1400" dirty="0">
                          <a:latin typeface="+mn-ea"/>
                          <a:ea typeface="+mn-ea"/>
                          <a:cs typeface="Meiryo UI" panose="020B0604030504040204" pitchFamily="50" charset="-128"/>
                        </a:rPr>
                        <a:t>医薬品</a:t>
                      </a: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Segoe UI"/>
                          <a:ea typeface="Meiryo UI"/>
                        </a:defRPr>
                      </a:lvl1pPr>
                      <a:lvl2pPr marL="457200" algn="l" defTabSz="914400" rtl="0" eaLnBrk="1" latinLnBrk="0" hangingPunct="1">
                        <a:defRPr kumimoji="1" sz="1800" kern="1200">
                          <a:solidFill>
                            <a:schemeClr val="tx1"/>
                          </a:solidFill>
                          <a:latin typeface="Segoe UI"/>
                          <a:ea typeface="Meiryo UI"/>
                        </a:defRPr>
                      </a:lvl2pPr>
                      <a:lvl3pPr marL="914400" algn="l" defTabSz="914400" rtl="0" eaLnBrk="1" latinLnBrk="0" hangingPunct="1">
                        <a:defRPr kumimoji="1" sz="1800" kern="1200">
                          <a:solidFill>
                            <a:schemeClr val="tx1"/>
                          </a:solidFill>
                          <a:latin typeface="Segoe UI"/>
                          <a:ea typeface="Meiryo UI"/>
                        </a:defRPr>
                      </a:lvl3pPr>
                      <a:lvl4pPr marL="1371600" algn="l" defTabSz="914400" rtl="0" eaLnBrk="1" latinLnBrk="0" hangingPunct="1">
                        <a:defRPr kumimoji="1" sz="1800" kern="1200">
                          <a:solidFill>
                            <a:schemeClr val="tx1"/>
                          </a:solidFill>
                          <a:latin typeface="Segoe UI"/>
                          <a:ea typeface="Meiryo UI"/>
                        </a:defRPr>
                      </a:lvl4pPr>
                      <a:lvl5pPr marL="1828800" algn="l" defTabSz="914400" rtl="0" eaLnBrk="1" latinLnBrk="0" hangingPunct="1">
                        <a:defRPr kumimoji="1" sz="1800" kern="1200">
                          <a:solidFill>
                            <a:schemeClr val="tx1"/>
                          </a:solidFill>
                          <a:latin typeface="Segoe UI"/>
                          <a:ea typeface="Meiryo UI"/>
                        </a:defRPr>
                      </a:lvl5pPr>
                      <a:lvl6pPr marL="2286000" algn="l" defTabSz="914400" rtl="0" eaLnBrk="1" latinLnBrk="0" hangingPunct="1">
                        <a:defRPr kumimoji="1" sz="1800" kern="1200">
                          <a:solidFill>
                            <a:schemeClr val="tx1"/>
                          </a:solidFill>
                          <a:latin typeface="Segoe UI"/>
                          <a:ea typeface="Meiryo UI"/>
                        </a:defRPr>
                      </a:lvl6pPr>
                      <a:lvl7pPr marL="2743200" algn="l" defTabSz="914400" rtl="0" eaLnBrk="1" latinLnBrk="0" hangingPunct="1">
                        <a:defRPr kumimoji="1" sz="1800" kern="1200">
                          <a:solidFill>
                            <a:schemeClr val="tx1"/>
                          </a:solidFill>
                          <a:latin typeface="Segoe UI"/>
                          <a:ea typeface="Meiryo UI"/>
                        </a:defRPr>
                      </a:lvl7pPr>
                      <a:lvl8pPr marL="3200400" algn="l" defTabSz="914400" rtl="0" eaLnBrk="1" latinLnBrk="0" hangingPunct="1">
                        <a:defRPr kumimoji="1" sz="1800" kern="1200">
                          <a:solidFill>
                            <a:schemeClr val="tx1"/>
                          </a:solidFill>
                          <a:latin typeface="Segoe UI"/>
                          <a:ea typeface="Meiryo UI"/>
                        </a:defRPr>
                      </a:lvl8pPr>
                      <a:lvl9pPr marL="3657600" algn="l" defTabSz="914400" rtl="0" eaLnBrk="1" latinLnBrk="0" hangingPunct="1">
                        <a:defRPr kumimoji="1" sz="1800" kern="1200">
                          <a:solidFill>
                            <a:schemeClr val="tx1"/>
                          </a:solidFill>
                          <a:latin typeface="Segoe UI"/>
                          <a:ea typeface="Meiryo UI"/>
                        </a:defRPr>
                      </a:lvl9pPr>
                    </a:lstStyle>
                    <a:p>
                      <a:pPr algn="ctr"/>
                      <a:r>
                        <a:rPr kumimoji="1" lang="en-US" altLang="ja-JP" sz="1400" dirty="0">
                          <a:latin typeface="+mn-ea"/>
                          <a:ea typeface="+mn-ea"/>
                          <a:cs typeface="Meiryo UI" panose="020B0604030504040204" pitchFamily="50" charset="-128"/>
                        </a:rPr>
                        <a:t>Scope3</a:t>
                      </a:r>
                    </a:p>
                    <a:p>
                      <a:pPr algn="ctr"/>
                      <a:r>
                        <a:rPr kumimoji="1" lang="ja-JP" altLang="en-US" sz="1400" dirty="0">
                          <a:latin typeface="+mn-ea"/>
                          <a:ea typeface="+mn-ea"/>
                          <a:cs typeface="Meiryo UI" panose="020B0604030504040204" pitchFamily="50" charset="-128"/>
                        </a:rPr>
                        <a:t>カテゴリ</a:t>
                      </a:r>
                      <a:r>
                        <a:rPr kumimoji="1" lang="en-US" altLang="ja-JP" sz="1400" dirty="0">
                          <a:latin typeface="+mn-ea"/>
                          <a:ea typeface="+mn-ea"/>
                          <a:cs typeface="Meiryo UI" panose="020B0604030504040204" pitchFamily="50" charset="-128"/>
                        </a:rPr>
                        <a:t>1,2,4</a:t>
                      </a:r>
                      <a:endParaRPr kumimoji="1" lang="ja-JP" altLang="en-US" sz="1400" dirty="0">
                        <a:latin typeface="+mn-ea"/>
                        <a:ea typeface="+mn-ea"/>
                        <a:cs typeface="Meiryo UI" panose="020B0604030504040204" pitchFamily="50" charset="-128"/>
                      </a:endParaRP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Segoe UI"/>
                          <a:ea typeface="Meiryo UI"/>
                        </a:defRPr>
                      </a:lvl1pPr>
                      <a:lvl2pPr marL="457200" algn="l" defTabSz="914400" rtl="0" eaLnBrk="1" latinLnBrk="0" hangingPunct="1">
                        <a:defRPr kumimoji="1" sz="1800" kern="1200">
                          <a:solidFill>
                            <a:schemeClr val="tx1"/>
                          </a:solidFill>
                          <a:latin typeface="Segoe UI"/>
                          <a:ea typeface="Meiryo UI"/>
                        </a:defRPr>
                      </a:lvl2pPr>
                      <a:lvl3pPr marL="914400" algn="l" defTabSz="914400" rtl="0" eaLnBrk="1" latinLnBrk="0" hangingPunct="1">
                        <a:defRPr kumimoji="1" sz="1800" kern="1200">
                          <a:solidFill>
                            <a:schemeClr val="tx1"/>
                          </a:solidFill>
                          <a:latin typeface="Segoe UI"/>
                          <a:ea typeface="Meiryo UI"/>
                        </a:defRPr>
                      </a:lvl3pPr>
                      <a:lvl4pPr marL="1371600" algn="l" defTabSz="914400" rtl="0" eaLnBrk="1" latinLnBrk="0" hangingPunct="1">
                        <a:defRPr kumimoji="1" sz="1800" kern="1200">
                          <a:solidFill>
                            <a:schemeClr val="tx1"/>
                          </a:solidFill>
                          <a:latin typeface="Segoe UI"/>
                          <a:ea typeface="Meiryo UI"/>
                        </a:defRPr>
                      </a:lvl4pPr>
                      <a:lvl5pPr marL="1828800" algn="l" defTabSz="914400" rtl="0" eaLnBrk="1" latinLnBrk="0" hangingPunct="1">
                        <a:defRPr kumimoji="1" sz="1800" kern="1200">
                          <a:solidFill>
                            <a:schemeClr val="tx1"/>
                          </a:solidFill>
                          <a:latin typeface="Segoe UI"/>
                          <a:ea typeface="Meiryo UI"/>
                        </a:defRPr>
                      </a:lvl5pPr>
                      <a:lvl6pPr marL="2286000" algn="l" defTabSz="914400" rtl="0" eaLnBrk="1" latinLnBrk="0" hangingPunct="1">
                        <a:defRPr kumimoji="1" sz="1800" kern="1200">
                          <a:solidFill>
                            <a:schemeClr val="tx1"/>
                          </a:solidFill>
                          <a:latin typeface="Segoe UI"/>
                          <a:ea typeface="Meiryo UI"/>
                        </a:defRPr>
                      </a:lvl6pPr>
                      <a:lvl7pPr marL="2743200" algn="l" defTabSz="914400" rtl="0" eaLnBrk="1" latinLnBrk="0" hangingPunct="1">
                        <a:defRPr kumimoji="1" sz="1800" kern="1200">
                          <a:solidFill>
                            <a:schemeClr val="tx1"/>
                          </a:solidFill>
                          <a:latin typeface="Segoe UI"/>
                          <a:ea typeface="Meiryo UI"/>
                        </a:defRPr>
                      </a:lvl7pPr>
                      <a:lvl8pPr marL="3200400" algn="l" defTabSz="914400" rtl="0" eaLnBrk="1" latinLnBrk="0" hangingPunct="1">
                        <a:defRPr kumimoji="1" sz="1800" kern="1200">
                          <a:solidFill>
                            <a:schemeClr val="tx1"/>
                          </a:solidFill>
                          <a:latin typeface="Segoe UI"/>
                          <a:ea typeface="Meiryo UI"/>
                        </a:defRPr>
                      </a:lvl8pPr>
                      <a:lvl9pPr marL="3657600" algn="l" defTabSz="914400" rtl="0" eaLnBrk="1" latinLnBrk="0" hangingPunct="1">
                        <a:defRPr kumimoji="1" sz="1800" kern="1200">
                          <a:solidFill>
                            <a:schemeClr val="tx1"/>
                          </a:solidFill>
                          <a:latin typeface="Segoe UI"/>
                          <a:ea typeface="Meiryo UI"/>
                        </a:defRPr>
                      </a:lvl9pPr>
                    </a:lstStyle>
                    <a:p>
                      <a:pPr algn="ctr" fontAlgn="ctr"/>
                      <a:r>
                        <a:rPr lang="en-US" altLang="ja-JP" sz="1400" b="0" i="0" u="none" strike="noStrike" dirty="0">
                          <a:solidFill>
                            <a:schemeClr val="tx1"/>
                          </a:solidFill>
                          <a:effectLst/>
                          <a:latin typeface="+mn-ea"/>
                          <a:ea typeface="+mn-ea"/>
                        </a:rPr>
                        <a:t>2024</a:t>
                      </a:r>
                      <a:r>
                        <a:rPr lang="ja-JP" altLang="en-US" sz="1400" b="0" i="0" u="none" strike="noStrike" dirty="0">
                          <a:solidFill>
                            <a:schemeClr val="tx1"/>
                          </a:solidFill>
                          <a:effectLst/>
                          <a:latin typeface="+mn-ea"/>
                          <a:ea typeface="+mn-ea"/>
                        </a:rPr>
                        <a:t>年</a:t>
                      </a: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Segoe UI"/>
                          <a:ea typeface="Meiryo UI"/>
                        </a:defRPr>
                      </a:lvl1pPr>
                      <a:lvl2pPr marL="457200" algn="l" defTabSz="914400" rtl="0" eaLnBrk="1" latinLnBrk="0" hangingPunct="1">
                        <a:defRPr kumimoji="1" sz="1800" kern="1200">
                          <a:solidFill>
                            <a:schemeClr val="tx1"/>
                          </a:solidFill>
                          <a:latin typeface="Segoe UI"/>
                          <a:ea typeface="Meiryo UI"/>
                        </a:defRPr>
                      </a:lvl2pPr>
                      <a:lvl3pPr marL="914400" algn="l" defTabSz="914400" rtl="0" eaLnBrk="1" latinLnBrk="0" hangingPunct="1">
                        <a:defRPr kumimoji="1" sz="1800" kern="1200">
                          <a:solidFill>
                            <a:schemeClr val="tx1"/>
                          </a:solidFill>
                          <a:latin typeface="Segoe UI"/>
                          <a:ea typeface="Meiryo UI"/>
                        </a:defRPr>
                      </a:lvl3pPr>
                      <a:lvl4pPr marL="1371600" algn="l" defTabSz="914400" rtl="0" eaLnBrk="1" latinLnBrk="0" hangingPunct="1">
                        <a:defRPr kumimoji="1" sz="1800" kern="1200">
                          <a:solidFill>
                            <a:schemeClr val="tx1"/>
                          </a:solidFill>
                          <a:latin typeface="Segoe UI"/>
                          <a:ea typeface="Meiryo UI"/>
                        </a:defRPr>
                      </a:lvl4pPr>
                      <a:lvl5pPr marL="1828800" algn="l" defTabSz="914400" rtl="0" eaLnBrk="1" latinLnBrk="0" hangingPunct="1">
                        <a:defRPr kumimoji="1" sz="1800" kern="1200">
                          <a:solidFill>
                            <a:schemeClr val="tx1"/>
                          </a:solidFill>
                          <a:latin typeface="Segoe UI"/>
                          <a:ea typeface="Meiryo UI"/>
                        </a:defRPr>
                      </a:lvl5pPr>
                      <a:lvl6pPr marL="2286000" algn="l" defTabSz="914400" rtl="0" eaLnBrk="1" latinLnBrk="0" hangingPunct="1">
                        <a:defRPr kumimoji="1" sz="1800" kern="1200">
                          <a:solidFill>
                            <a:schemeClr val="tx1"/>
                          </a:solidFill>
                          <a:latin typeface="Segoe UI"/>
                          <a:ea typeface="Meiryo UI"/>
                        </a:defRPr>
                      </a:lvl6pPr>
                      <a:lvl7pPr marL="2743200" algn="l" defTabSz="914400" rtl="0" eaLnBrk="1" latinLnBrk="0" hangingPunct="1">
                        <a:defRPr kumimoji="1" sz="1800" kern="1200">
                          <a:solidFill>
                            <a:schemeClr val="tx1"/>
                          </a:solidFill>
                          <a:latin typeface="Segoe UI"/>
                          <a:ea typeface="Meiryo UI"/>
                        </a:defRPr>
                      </a:lvl7pPr>
                      <a:lvl8pPr marL="3200400" algn="l" defTabSz="914400" rtl="0" eaLnBrk="1" latinLnBrk="0" hangingPunct="1">
                        <a:defRPr kumimoji="1" sz="1800" kern="1200">
                          <a:solidFill>
                            <a:schemeClr val="tx1"/>
                          </a:solidFill>
                          <a:latin typeface="Segoe UI"/>
                          <a:ea typeface="Meiryo UI"/>
                        </a:defRPr>
                      </a:lvl8pPr>
                      <a:lvl9pPr marL="3657600" algn="l" defTabSz="914400" rtl="0" eaLnBrk="1" latinLnBrk="0" hangingPunct="1">
                        <a:defRPr kumimoji="1" sz="1800" kern="1200">
                          <a:solidFill>
                            <a:schemeClr val="tx1"/>
                          </a:solidFill>
                          <a:latin typeface="Segoe UI"/>
                          <a:ea typeface="Meiryo U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400" b="0" i="0" u="none" strike="noStrike" dirty="0">
                          <a:solidFill>
                            <a:schemeClr val="tx1"/>
                          </a:solidFill>
                          <a:effectLst/>
                          <a:latin typeface="+mn-ea"/>
                          <a:ea typeface="+mn-ea"/>
                        </a:rPr>
                        <a:t>購入した製品・サービス、資本財、輸送・配送（上流）による排出量の</a:t>
                      </a:r>
                      <a:r>
                        <a:rPr lang="en-US" altLang="ja-JP" sz="1400" b="0" i="0" u="none" strike="noStrike" dirty="0">
                          <a:solidFill>
                            <a:schemeClr val="tx1"/>
                          </a:solidFill>
                          <a:effectLst/>
                          <a:latin typeface="+mn-ea"/>
                          <a:ea typeface="+mn-ea"/>
                        </a:rPr>
                        <a:t>80</a:t>
                      </a:r>
                      <a:r>
                        <a:rPr lang="ja-JP" altLang="en-US" sz="1400" b="0" i="0" u="none" strike="noStrike" dirty="0">
                          <a:solidFill>
                            <a:schemeClr val="tx1"/>
                          </a:solidFill>
                          <a:effectLst/>
                          <a:latin typeface="+mn-ea"/>
                          <a:ea typeface="+mn-ea"/>
                        </a:rPr>
                        <a:t>％に相当するサプライヤーに、</a:t>
                      </a:r>
                      <a:r>
                        <a:rPr lang="en-US" altLang="ja-JP" sz="1400" b="0" i="0" u="none" strike="noStrike" dirty="0">
                          <a:solidFill>
                            <a:schemeClr val="tx1"/>
                          </a:solidFill>
                          <a:effectLst/>
                          <a:latin typeface="+mn-ea"/>
                          <a:ea typeface="+mn-ea"/>
                        </a:rPr>
                        <a:t>SBT</a:t>
                      </a:r>
                      <a:r>
                        <a:rPr lang="ja-JP" altLang="en-US" sz="1400" b="0" i="0" u="none" strike="noStrike" dirty="0">
                          <a:solidFill>
                            <a:schemeClr val="tx1"/>
                          </a:solidFill>
                          <a:effectLst/>
                          <a:latin typeface="+mn-ea"/>
                          <a:ea typeface="+mn-ea"/>
                        </a:rPr>
                        <a:t>目標を設定させる</a:t>
                      </a:r>
                    </a:p>
                  </a:txBody>
                  <a:tcPr marL="72000" marR="72000" marT="36000" marB="3600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76726">
                <a:tc>
                  <a:txBody>
                    <a:bodyPr/>
                    <a:lstStyle/>
                    <a:p>
                      <a:pPr algn="ctr"/>
                      <a:r>
                        <a:rPr kumimoji="1" lang="ja-JP" altLang="en-US" sz="1400" dirty="0">
                          <a:latin typeface="+mn-ea"/>
                          <a:ea typeface="+mn-ea"/>
                          <a:cs typeface="Meiryo UI" panose="020B0604030504040204" pitchFamily="50" charset="-128"/>
                        </a:rPr>
                        <a:t>国際航業</a:t>
                      </a:r>
                    </a:p>
                  </a:txBody>
                  <a:tcPr marL="72000" marR="72000" marT="36000" marB="3600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400" dirty="0">
                          <a:latin typeface="+mn-ea"/>
                          <a:ea typeface="+mn-ea"/>
                          <a:cs typeface="Meiryo UI" panose="020B0604030504040204" pitchFamily="50" charset="-128"/>
                        </a:rPr>
                        <a:t>空運業</a:t>
                      </a: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400" dirty="0">
                          <a:latin typeface="+mn-ea"/>
                          <a:ea typeface="+mn-ea"/>
                          <a:cs typeface="Meiryo UI" panose="020B0604030504040204" pitchFamily="50" charset="-128"/>
                        </a:rPr>
                        <a:t>Scope3</a:t>
                      </a:r>
                    </a:p>
                    <a:p>
                      <a:pPr algn="ctr"/>
                      <a:r>
                        <a:rPr kumimoji="1" lang="ja-JP" altLang="en-US" sz="1400" dirty="0">
                          <a:latin typeface="+mn-ea"/>
                          <a:ea typeface="+mn-ea"/>
                          <a:cs typeface="Meiryo UI" panose="020B0604030504040204" pitchFamily="50" charset="-128"/>
                        </a:rPr>
                        <a:t>カテゴリ</a:t>
                      </a:r>
                      <a:r>
                        <a:rPr kumimoji="1" lang="en-US" altLang="ja-JP" sz="1400" dirty="0">
                          <a:latin typeface="+mn-ea"/>
                          <a:ea typeface="+mn-ea"/>
                          <a:cs typeface="Meiryo UI" panose="020B0604030504040204" pitchFamily="50" charset="-128"/>
                        </a:rPr>
                        <a:t>1,2</a:t>
                      </a:r>
                      <a:endParaRPr kumimoji="1" lang="ja-JP" altLang="en-US" sz="1400" dirty="0">
                        <a:latin typeface="+mn-ea"/>
                        <a:ea typeface="+mn-ea"/>
                        <a:cs typeface="Meiryo UI" panose="020B0604030504040204" pitchFamily="50" charset="-128"/>
                      </a:endParaRP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ja-JP" sz="1400" b="0" i="0" u="none" strike="noStrike" dirty="0">
                          <a:solidFill>
                            <a:schemeClr val="tx1"/>
                          </a:solidFill>
                          <a:effectLst/>
                          <a:latin typeface="+mn-ea"/>
                          <a:ea typeface="+mn-ea"/>
                        </a:rPr>
                        <a:t>2026</a:t>
                      </a:r>
                      <a:r>
                        <a:rPr lang="ja-JP" altLang="en-US" sz="1400" b="0" i="0" u="none" strike="noStrike" dirty="0">
                          <a:solidFill>
                            <a:schemeClr val="tx1"/>
                          </a:solidFill>
                          <a:effectLst/>
                          <a:latin typeface="+mn-ea"/>
                          <a:ea typeface="+mn-ea"/>
                        </a:rPr>
                        <a:t>年</a:t>
                      </a: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400" b="0" i="0" u="none" strike="noStrike" dirty="0">
                          <a:solidFill>
                            <a:schemeClr val="tx1"/>
                          </a:solidFill>
                          <a:effectLst/>
                          <a:latin typeface="+mn-ea"/>
                          <a:ea typeface="+mn-ea"/>
                        </a:rPr>
                        <a:t>購入した製品・サービス、資本財による排出量の</a:t>
                      </a:r>
                      <a:r>
                        <a:rPr lang="en-US" altLang="ja-JP" sz="1400" b="0" i="0" u="none" strike="noStrike" dirty="0">
                          <a:solidFill>
                            <a:schemeClr val="tx1"/>
                          </a:solidFill>
                          <a:effectLst/>
                          <a:latin typeface="+mn-ea"/>
                          <a:ea typeface="+mn-ea"/>
                        </a:rPr>
                        <a:t>65</a:t>
                      </a:r>
                      <a:r>
                        <a:rPr lang="ja-JP" altLang="en-US" sz="1400" b="0" i="0" u="none" strike="noStrike" dirty="0">
                          <a:solidFill>
                            <a:schemeClr val="tx1"/>
                          </a:solidFill>
                          <a:effectLst/>
                          <a:latin typeface="+mn-ea"/>
                          <a:ea typeface="+mn-ea"/>
                        </a:rPr>
                        <a:t>％に相当するサプライヤーに</a:t>
                      </a:r>
                      <a:r>
                        <a:rPr lang="en-US" altLang="ja-JP" sz="1400" b="0" i="0" u="none" strike="noStrike" dirty="0">
                          <a:solidFill>
                            <a:schemeClr val="tx1"/>
                          </a:solidFill>
                          <a:effectLst/>
                          <a:latin typeface="+mn-ea"/>
                          <a:ea typeface="+mn-ea"/>
                        </a:rPr>
                        <a:t>SBT</a:t>
                      </a:r>
                      <a:r>
                        <a:rPr lang="ja-JP" altLang="en-US" sz="1400" b="0" i="0" u="none" strike="noStrike" dirty="0">
                          <a:solidFill>
                            <a:schemeClr val="tx1"/>
                          </a:solidFill>
                          <a:effectLst/>
                          <a:latin typeface="+mn-ea"/>
                          <a:ea typeface="+mn-ea"/>
                        </a:rPr>
                        <a:t>目標を設定させる</a:t>
                      </a:r>
                    </a:p>
                  </a:txBody>
                  <a:tcPr marL="72000" marR="72000" marT="36000" marB="3600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76726">
                <a:tc>
                  <a:txBody>
                    <a:bodyPr/>
                    <a:lstStyle/>
                    <a:p>
                      <a:pPr algn="ctr"/>
                      <a:r>
                        <a:rPr kumimoji="1" lang="ja-JP" altLang="en-US" sz="1400" dirty="0">
                          <a:latin typeface="+mn-ea"/>
                          <a:ea typeface="+mn-ea"/>
                          <a:cs typeface="Meiryo UI" panose="020B0604030504040204" pitchFamily="50" charset="-128"/>
                        </a:rPr>
                        <a:t>浜松ホトニクス</a:t>
                      </a:r>
                    </a:p>
                  </a:txBody>
                  <a:tcPr marL="72000" marR="72000" marT="36000" marB="3600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400" dirty="0">
                          <a:latin typeface="+mn-ea"/>
                          <a:ea typeface="+mn-ea"/>
                          <a:cs typeface="Meiryo UI" panose="020B0604030504040204" pitchFamily="50" charset="-128"/>
                        </a:rPr>
                        <a:t>電気機器</a:t>
                      </a: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400" dirty="0">
                          <a:latin typeface="+mn-ea"/>
                          <a:ea typeface="+mn-ea"/>
                          <a:cs typeface="Meiryo UI" panose="020B0604030504040204" pitchFamily="50" charset="-128"/>
                        </a:rPr>
                        <a:t>Scope3</a:t>
                      </a:r>
                    </a:p>
                    <a:p>
                      <a:pPr algn="ctr"/>
                      <a:r>
                        <a:rPr kumimoji="1" lang="ja-JP" altLang="en-US" sz="1400" dirty="0">
                          <a:latin typeface="+mn-ea"/>
                          <a:ea typeface="+mn-ea"/>
                          <a:cs typeface="Meiryo UI" panose="020B0604030504040204" pitchFamily="50" charset="-128"/>
                        </a:rPr>
                        <a:t>カテゴリ</a:t>
                      </a:r>
                      <a:r>
                        <a:rPr kumimoji="1" lang="en-US" altLang="ja-JP" sz="1400" dirty="0">
                          <a:latin typeface="+mn-ea"/>
                          <a:ea typeface="+mn-ea"/>
                          <a:cs typeface="Meiryo UI" panose="020B0604030504040204" pitchFamily="50" charset="-128"/>
                        </a:rPr>
                        <a:t>1</a:t>
                      </a:r>
                      <a:endParaRPr kumimoji="1" lang="ja-JP" altLang="en-US" sz="1400" dirty="0">
                        <a:latin typeface="+mn-ea"/>
                        <a:ea typeface="+mn-ea"/>
                        <a:cs typeface="Meiryo UI" panose="020B0604030504040204" pitchFamily="50" charset="-128"/>
                      </a:endParaRP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ja-JP" sz="1400" b="0" i="0" u="none" strike="noStrike" dirty="0">
                          <a:solidFill>
                            <a:schemeClr val="tx1"/>
                          </a:solidFill>
                          <a:effectLst/>
                          <a:latin typeface="+mn-ea"/>
                          <a:ea typeface="+mn-ea"/>
                        </a:rPr>
                        <a:t>2026</a:t>
                      </a:r>
                      <a:r>
                        <a:rPr lang="ja-JP" altLang="en-US" sz="1400" b="0" i="0" u="none" strike="noStrike" dirty="0">
                          <a:solidFill>
                            <a:schemeClr val="tx1"/>
                          </a:solidFill>
                          <a:effectLst/>
                          <a:latin typeface="+mn-ea"/>
                          <a:ea typeface="+mn-ea"/>
                        </a:rPr>
                        <a:t>年</a:t>
                      </a: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400" b="0" i="0" u="none" strike="noStrike" dirty="0">
                          <a:solidFill>
                            <a:schemeClr val="tx1"/>
                          </a:solidFill>
                          <a:effectLst/>
                          <a:latin typeface="+mn-ea"/>
                          <a:ea typeface="+mn-ea"/>
                        </a:rPr>
                        <a:t>購入した製品・サービスによる排出量の</a:t>
                      </a:r>
                      <a:r>
                        <a:rPr lang="en-US" altLang="ja-JP" sz="1400" b="0" i="0" u="none" strike="noStrike" dirty="0">
                          <a:solidFill>
                            <a:schemeClr val="tx1"/>
                          </a:solidFill>
                          <a:effectLst/>
                          <a:latin typeface="+mn-ea"/>
                          <a:ea typeface="+mn-ea"/>
                        </a:rPr>
                        <a:t>76</a:t>
                      </a:r>
                      <a:r>
                        <a:rPr lang="ja-JP" altLang="en-US" sz="1400" b="0" i="0" u="none" strike="noStrike" dirty="0">
                          <a:solidFill>
                            <a:schemeClr val="tx1"/>
                          </a:solidFill>
                          <a:effectLst/>
                          <a:latin typeface="+mn-ea"/>
                          <a:ea typeface="+mn-ea"/>
                        </a:rPr>
                        <a:t>％に相当するサプライヤーに</a:t>
                      </a:r>
                      <a:r>
                        <a:rPr lang="en-US" altLang="ja-JP" sz="1400" b="0" i="0" u="none" strike="noStrike" dirty="0">
                          <a:solidFill>
                            <a:schemeClr val="tx1"/>
                          </a:solidFill>
                          <a:effectLst/>
                          <a:latin typeface="+mn-ea"/>
                          <a:ea typeface="+mn-ea"/>
                        </a:rPr>
                        <a:t>SBT</a:t>
                      </a:r>
                      <a:r>
                        <a:rPr lang="ja-JP" altLang="en-US" sz="1400" b="0" i="0" u="none" strike="noStrike" dirty="0">
                          <a:solidFill>
                            <a:schemeClr val="tx1"/>
                          </a:solidFill>
                          <a:effectLst/>
                          <a:latin typeface="+mn-ea"/>
                          <a:ea typeface="+mn-ea"/>
                        </a:rPr>
                        <a:t>目標を設定させる</a:t>
                      </a:r>
                    </a:p>
                  </a:txBody>
                  <a:tcPr marL="72000" marR="72000" marT="36000" marB="3600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20711756"/>
                  </a:ext>
                </a:extLst>
              </a:tr>
              <a:tr h="176726">
                <a:tc>
                  <a:txBody>
                    <a:bodyPr/>
                    <a:lstStyle/>
                    <a:p>
                      <a:pPr algn="ctr"/>
                      <a:r>
                        <a:rPr kumimoji="1" lang="ja-JP" altLang="en-US" sz="1400" dirty="0">
                          <a:latin typeface="+mn-ea"/>
                          <a:ea typeface="+mn-ea"/>
                          <a:cs typeface="Meiryo UI" panose="020B0604030504040204" pitchFamily="50" charset="-128"/>
                        </a:rPr>
                        <a:t>朝日ウッドテック</a:t>
                      </a:r>
                    </a:p>
                  </a:txBody>
                  <a:tcPr marL="72000" marR="72000" marT="36000" marB="3600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400" dirty="0">
                          <a:latin typeface="+mn-ea"/>
                          <a:ea typeface="+mn-ea"/>
                          <a:cs typeface="Meiryo UI" panose="020B0604030504040204" pitchFamily="50" charset="-128"/>
                        </a:rPr>
                        <a:t>その他製品</a:t>
                      </a: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400" dirty="0">
                          <a:latin typeface="+mn-ea"/>
                          <a:ea typeface="+mn-ea"/>
                          <a:cs typeface="Meiryo UI" panose="020B0604030504040204" pitchFamily="50" charset="-128"/>
                        </a:rPr>
                        <a:t>Scope3</a:t>
                      </a:r>
                    </a:p>
                    <a:p>
                      <a:pPr algn="ctr"/>
                      <a:r>
                        <a:rPr kumimoji="1" lang="ja-JP" altLang="en-US" sz="1400" dirty="0">
                          <a:latin typeface="+mn-ea"/>
                          <a:ea typeface="+mn-ea"/>
                          <a:cs typeface="Meiryo UI" panose="020B0604030504040204" pitchFamily="50" charset="-128"/>
                        </a:rPr>
                        <a:t>カテゴリ</a:t>
                      </a:r>
                      <a:r>
                        <a:rPr kumimoji="1" lang="en-US" altLang="ja-JP" sz="1400" dirty="0">
                          <a:latin typeface="+mn-ea"/>
                          <a:ea typeface="+mn-ea"/>
                          <a:cs typeface="Meiryo UI" panose="020B0604030504040204" pitchFamily="50" charset="-128"/>
                        </a:rPr>
                        <a:t>1</a:t>
                      </a:r>
                      <a:endParaRPr kumimoji="1" lang="ja-JP" altLang="en-US" sz="1400" dirty="0">
                        <a:latin typeface="+mn-ea"/>
                        <a:ea typeface="+mn-ea"/>
                        <a:cs typeface="Meiryo UI" panose="020B0604030504040204" pitchFamily="50" charset="-128"/>
                      </a:endParaRP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ja-JP" sz="1400" b="0" i="0" u="none" strike="noStrike" dirty="0">
                          <a:solidFill>
                            <a:schemeClr val="tx1"/>
                          </a:solidFill>
                          <a:effectLst/>
                          <a:latin typeface="+mn-ea"/>
                          <a:ea typeface="+mn-ea"/>
                        </a:rPr>
                        <a:t>2027</a:t>
                      </a:r>
                      <a:r>
                        <a:rPr lang="ja-JP" altLang="en-US" sz="1400" b="0" i="0" u="none" strike="noStrike" dirty="0">
                          <a:solidFill>
                            <a:schemeClr val="tx1"/>
                          </a:solidFill>
                          <a:effectLst/>
                          <a:latin typeface="+mn-ea"/>
                          <a:ea typeface="+mn-ea"/>
                        </a:rPr>
                        <a:t>年</a:t>
                      </a: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400" b="0" i="0" u="none" strike="noStrike" dirty="0">
                          <a:solidFill>
                            <a:schemeClr val="tx1"/>
                          </a:solidFill>
                          <a:effectLst/>
                          <a:latin typeface="+mn-ea"/>
                          <a:ea typeface="+mn-ea"/>
                        </a:rPr>
                        <a:t>購入した製品・サービス、輸送・配送（上流）による排出量の</a:t>
                      </a:r>
                      <a:r>
                        <a:rPr lang="en-US" altLang="ja-JP" sz="1400" b="0" i="0" u="none" strike="noStrike" dirty="0">
                          <a:solidFill>
                            <a:schemeClr val="tx1"/>
                          </a:solidFill>
                          <a:effectLst/>
                          <a:latin typeface="+mn-ea"/>
                          <a:ea typeface="+mn-ea"/>
                        </a:rPr>
                        <a:t>80</a:t>
                      </a:r>
                      <a:r>
                        <a:rPr lang="ja-JP" altLang="en-US" sz="1400" b="0" i="0" u="none" strike="noStrike" dirty="0">
                          <a:solidFill>
                            <a:schemeClr val="tx1"/>
                          </a:solidFill>
                          <a:effectLst/>
                          <a:latin typeface="+mn-ea"/>
                          <a:ea typeface="+mn-ea"/>
                        </a:rPr>
                        <a:t>％に相当するサプライヤーに</a:t>
                      </a:r>
                      <a:r>
                        <a:rPr lang="en-US" altLang="ja-JP" sz="1400" b="0" i="0" u="none" strike="noStrike" dirty="0">
                          <a:solidFill>
                            <a:schemeClr val="tx1"/>
                          </a:solidFill>
                          <a:effectLst/>
                          <a:latin typeface="+mn-ea"/>
                          <a:ea typeface="+mn-ea"/>
                        </a:rPr>
                        <a:t>SBT</a:t>
                      </a:r>
                      <a:r>
                        <a:rPr lang="ja-JP" altLang="en-US" sz="1400" b="0" i="0" u="none" strike="noStrike" dirty="0">
                          <a:solidFill>
                            <a:schemeClr val="tx1"/>
                          </a:solidFill>
                          <a:effectLst/>
                          <a:latin typeface="+mn-ea"/>
                          <a:ea typeface="+mn-ea"/>
                        </a:rPr>
                        <a:t>目標を設定させる</a:t>
                      </a:r>
                    </a:p>
                  </a:txBody>
                  <a:tcPr marL="72000" marR="72000" marT="36000" marB="3600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2702689"/>
                  </a:ext>
                </a:extLst>
              </a:tr>
              <a:tr h="176726">
                <a:tc>
                  <a:txBody>
                    <a:bodyPr/>
                    <a:lstStyle/>
                    <a:p>
                      <a:pPr algn="ctr"/>
                      <a:r>
                        <a:rPr kumimoji="1" lang="ja-JP" altLang="en-US" sz="1400" dirty="0">
                          <a:latin typeface="+mn-ea"/>
                          <a:ea typeface="+mn-ea"/>
                          <a:cs typeface="Meiryo UI" panose="020B0604030504040204" pitchFamily="50" charset="-128"/>
                        </a:rPr>
                        <a:t>ロッテ</a:t>
                      </a:r>
                    </a:p>
                  </a:txBody>
                  <a:tcPr marL="72000" marR="72000" marT="36000" marB="3600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400" dirty="0">
                          <a:latin typeface="+mn-ea"/>
                          <a:ea typeface="+mn-ea"/>
                          <a:cs typeface="Meiryo UI" panose="020B0604030504040204" pitchFamily="50" charset="-128"/>
                        </a:rPr>
                        <a:t>食料品</a:t>
                      </a: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400" dirty="0">
                          <a:latin typeface="+mn-ea"/>
                          <a:ea typeface="+mn-ea"/>
                          <a:cs typeface="Meiryo UI" panose="020B0604030504040204" pitchFamily="50" charset="-128"/>
                        </a:rPr>
                        <a:t>Scope3</a:t>
                      </a:r>
                    </a:p>
                    <a:p>
                      <a:pPr algn="ctr"/>
                      <a:r>
                        <a:rPr kumimoji="1" lang="ja-JP" altLang="en-US" sz="1400" dirty="0">
                          <a:latin typeface="+mn-ea"/>
                          <a:ea typeface="+mn-ea"/>
                          <a:cs typeface="Meiryo UI" panose="020B0604030504040204" pitchFamily="50" charset="-128"/>
                        </a:rPr>
                        <a:t>カテゴリ</a:t>
                      </a:r>
                      <a:r>
                        <a:rPr kumimoji="1" lang="en-US" altLang="ja-JP" sz="1400" dirty="0">
                          <a:latin typeface="+mn-ea"/>
                          <a:ea typeface="+mn-ea"/>
                          <a:cs typeface="Meiryo UI" panose="020B0604030504040204" pitchFamily="50" charset="-128"/>
                        </a:rPr>
                        <a:t>1,2,4</a:t>
                      </a:r>
                      <a:endParaRPr kumimoji="1" lang="ja-JP" altLang="en-US" sz="1400" dirty="0">
                        <a:latin typeface="+mn-ea"/>
                        <a:ea typeface="+mn-ea"/>
                        <a:cs typeface="Meiryo UI" panose="020B0604030504040204" pitchFamily="50" charset="-128"/>
                      </a:endParaRP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ja-JP" sz="1400" b="0" i="0" u="none" strike="noStrike" dirty="0">
                          <a:solidFill>
                            <a:schemeClr val="tx1"/>
                          </a:solidFill>
                          <a:effectLst/>
                          <a:latin typeface="+mn-ea"/>
                          <a:ea typeface="+mn-ea"/>
                        </a:rPr>
                        <a:t>2027</a:t>
                      </a:r>
                      <a:r>
                        <a:rPr lang="ja-JP" altLang="en-US" sz="1400" b="0" i="0" u="none" strike="noStrike" dirty="0">
                          <a:solidFill>
                            <a:schemeClr val="tx1"/>
                          </a:solidFill>
                          <a:effectLst/>
                          <a:latin typeface="+mn-ea"/>
                          <a:ea typeface="+mn-ea"/>
                        </a:rPr>
                        <a:t>年</a:t>
                      </a: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fontAlgn="ctr"/>
                      <a:r>
                        <a:rPr lang="ja-JP" altLang="en-US" sz="1400" b="0" i="0" u="none" strike="noStrike" dirty="0">
                          <a:solidFill>
                            <a:schemeClr val="tx1"/>
                          </a:solidFill>
                          <a:effectLst/>
                          <a:latin typeface="+mn-ea"/>
                          <a:ea typeface="+mn-ea"/>
                        </a:rPr>
                        <a:t>購入した製品・サービス、資本財、輸送・配送（上流）による排出量の</a:t>
                      </a:r>
                      <a:r>
                        <a:rPr lang="en-US" altLang="ja-JP" sz="1400" b="0" i="0" u="none" strike="noStrike" dirty="0">
                          <a:solidFill>
                            <a:schemeClr val="tx1"/>
                          </a:solidFill>
                          <a:effectLst/>
                          <a:latin typeface="+mn-ea"/>
                          <a:ea typeface="+mn-ea"/>
                        </a:rPr>
                        <a:t>80</a:t>
                      </a:r>
                      <a:r>
                        <a:rPr lang="ja-JP" altLang="en-US" sz="1400" b="0" i="0" u="none" strike="noStrike" dirty="0">
                          <a:solidFill>
                            <a:schemeClr val="tx1"/>
                          </a:solidFill>
                          <a:effectLst/>
                          <a:latin typeface="+mn-ea"/>
                          <a:ea typeface="+mn-ea"/>
                        </a:rPr>
                        <a:t>％に相当するサプライヤーに</a:t>
                      </a:r>
                      <a:r>
                        <a:rPr lang="en-US" altLang="ja-JP" sz="1400" b="0" i="0" u="none" strike="noStrike" dirty="0">
                          <a:solidFill>
                            <a:schemeClr val="tx1"/>
                          </a:solidFill>
                          <a:effectLst/>
                          <a:latin typeface="+mn-ea"/>
                          <a:ea typeface="+mn-ea"/>
                        </a:rPr>
                        <a:t>SBT</a:t>
                      </a:r>
                      <a:r>
                        <a:rPr lang="ja-JP" altLang="en-US" sz="1400" b="0" i="0" u="none" strike="noStrike" dirty="0">
                          <a:solidFill>
                            <a:schemeClr val="tx1"/>
                          </a:solidFill>
                          <a:effectLst/>
                          <a:latin typeface="+mn-ea"/>
                          <a:ea typeface="+mn-ea"/>
                        </a:rPr>
                        <a:t>目標を設定させる</a:t>
                      </a:r>
                    </a:p>
                  </a:txBody>
                  <a:tcPr marL="72000" marR="72000" marT="36000" marB="3600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6648007"/>
                  </a:ext>
                </a:extLst>
              </a:tr>
              <a:tr h="176726">
                <a:tc>
                  <a:txBody>
                    <a:bodyPr/>
                    <a:lstStyle/>
                    <a:p>
                      <a:pPr algn="ctr"/>
                      <a:r>
                        <a:rPr kumimoji="1" lang="ja-JP" altLang="en-US" sz="1400" dirty="0">
                          <a:latin typeface="+mn-ea"/>
                          <a:ea typeface="+mn-ea"/>
                          <a:cs typeface="Meiryo UI" panose="020B0604030504040204" pitchFamily="50" charset="-128"/>
                        </a:rPr>
                        <a:t>ルネサス</a:t>
                      </a:r>
                      <a:br>
                        <a:rPr kumimoji="1" lang="en-US" altLang="ja-JP" sz="1400" dirty="0">
                          <a:latin typeface="+mn-ea"/>
                          <a:ea typeface="+mn-ea"/>
                          <a:cs typeface="Meiryo UI" panose="020B0604030504040204" pitchFamily="50" charset="-128"/>
                        </a:rPr>
                      </a:br>
                      <a:r>
                        <a:rPr kumimoji="1" lang="ja-JP" altLang="en-US" sz="1400" dirty="0">
                          <a:latin typeface="+mn-ea"/>
                          <a:ea typeface="+mn-ea"/>
                          <a:cs typeface="Meiryo UI" panose="020B0604030504040204" pitchFamily="50" charset="-128"/>
                        </a:rPr>
                        <a:t>エレクトロニクス</a:t>
                      </a:r>
                    </a:p>
                  </a:txBody>
                  <a:tcPr marL="72000" marR="72000" marT="36000" marB="3600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400" dirty="0">
                          <a:latin typeface="+mn-ea"/>
                          <a:ea typeface="+mn-ea"/>
                          <a:cs typeface="Meiryo UI" panose="020B0604030504040204" pitchFamily="50" charset="-128"/>
                        </a:rPr>
                        <a:t>電気機器</a:t>
                      </a: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400" dirty="0">
                          <a:latin typeface="+mn-ea"/>
                          <a:ea typeface="+mn-ea"/>
                          <a:cs typeface="Meiryo UI" panose="020B0604030504040204" pitchFamily="50" charset="-128"/>
                        </a:rPr>
                        <a:t>Scope3</a:t>
                      </a:r>
                    </a:p>
                    <a:p>
                      <a:pPr algn="ctr"/>
                      <a:r>
                        <a:rPr kumimoji="1" lang="ja-JP" altLang="en-US" sz="1400" dirty="0">
                          <a:latin typeface="+mn-ea"/>
                          <a:ea typeface="+mn-ea"/>
                          <a:cs typeface="Meiryo UI" panose="020B0604030504040204" pitchFamily="50" charset="-128"/>
                        </a:rPr>
                        <a:t>カテゴリ</a:t>
                      </a:r>
                      <a:r>
                        <a:rPr kumimoji="1" lang="en-US" altLang="ja-JP" sz="1400" dirty="0">
                          <a:latin typeface="+mn-ea"/>
                          <a:ea typeface="+mn-ea"/>
                          <a:cs typeface="Meiryo UI" panose="020B0604030504040204" pitchFamily="50" charset="-128"/>
                        </a:rPr>
                        <a:t>1</a:t>
                      </a:r>
                      <a:endParaRPr kumimoji="1" lang="ja-JP" altLang="en-US" sz="1400" dirty="0">
                        <a:latin typeface="+mn-ea"/>
                        <a:ea typeface="+mn-ea"/>
                        <a:cs typeface="Meiryo UI" panose="020B0604030504040204" pitchFamily="50" charset="-128"/>
                      </a:endParaRP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ja-JP" sz="1400" b="0" i="0" u="none" strike="noStrike" dirty="0">
                          <a:solidFill>
                            <a:schemeClr val="tx1"/>
                          </a:solidFill>
                          <a:effectLst/>
                          <a:latin typeface="+mn-ea"/>
                          <a:ea typeface="+mn-ea"/>
                        </a:rPr>
                        <a:t>2026</a:t>
                      </a:r>
                      <a:r>
                        <a:rPr lang="ja-JP" altLang="en-US" sz="1400" b="0" i="0" u="none" strike="noStrike" dirty="0">
                          <a:solidFill>
                            <a:schemeClr val="tx1"/>
                          </a:solidFill>
                          <a:effectLst/>
                          <a:latin typeface="+mn-ea"/>
                          <a:ea typeface="+mn-ea"/>
                        </a:rPr>
                        <a:t>年</a:t>
                      </a: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400" b="0" i="0" u="none" strike="noStrike" dirty="0">
                          <a:solidFill>
                            <a:schemeClr val="tx1"/>
                          </a:solidFill>
                          <a:effectLst/>
                          <a:latin typeface="+mn-ea"/>
                          <a:ea typeface="+mn-ea"/>
                        </a:rPr>
                        <a:t>購入した製品・サービスによる排出量の</a:t>
                      </a:r>
                      <a:r>
                        <a:rPr lang="en-US" altLang="ja-JP" sz="1400" b="0" i="0" u="none" strike="noStrike" dirty="0">
                          <a:solidFill>
                            <a:schemeClr val="tx1"/>
                          </a:solidFill>
                          <a:effectLst/>
                          <a:latin typeface="+mn-ea"/>
                          <a:ea typeface="+mn-ea"/>
                        </a:rPr>
                        <a:t>70</a:t>
                      </a:r>
                      <a:r>
                        <a:rPr lang="ja-JP" altLang="en-US" sz="1400" b="0" i="0" u="none" strike="noStrike" dirty="0">
                          <a:solidFill>
                            <a:schemeClr val="tx1"/>
                          </a:solidFill>
                          <a:effectLst/>
                          <a:latin typeface="+mn-ea"/>
                          <a:ea typeface="+mn-ea"/>
                        </a:rPr>
                        <a:t>％に相当するサプライヤーに</a:t>
                      </a:r>
                      <a:r>
                        <a:rPr lang="en-US" altLang="ja-JP" sz="1400" b="0" i="0" u="none" strike="noStrike" dirty="0">
                          <a:solidFill>
                            <a:schemeClr val="tx1"/>
                          </a:solidFill>
                          <a:effectLst/>
                          <a:latin typeface="+mn-ea"/>
                          <a:ea typeface="+mn-ea"/>
                        </a:rPr>
                        <a:t>SBT</a:t>
                      </a:r>
                      <a:r>
                        <a:rPr lang="ja-JP" altLang="en-US" sz="1400" b="0" i="0" u="none" strike="noStrike" dirty="0">
                          <a:solidFill>
                            <a:schemeClr val="tx1"/>
                          </a:solidFill>
                          <a:effectLst/>
                          <a:latin typeface="+mn-ea"/>
                          <a:ea typeface="+mn-ea"/>
                        </a:rPr>
                        <a:t>目標を設定させる</a:t>
                      </a:r>
                    </a:p>
                  </a:txBody>
                  <a:tcPr marL="72000" marR="72000" marT="36000" marB="3600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25984298"/>
                  </a:ext>
                </a:extLst>
              </a:tr>
              <a:tr h="176726">
                <a:tc>
                  <a:txBody>
                    <a:bodyPr/>
                    <a:lstStyle/>
                    <a:p>
                      <a:pPr algn="ctr"/>
                      <a:r>
                        <a:rPr kumimoji="1" lang="ja-JP" altLang="en-US" sz="1400" dirty="0">
                          <a:latin typeface="+mn-ea"/>
                          <a:ea typeface="+mn-ea"/>
                          <a:cs typeface="Meiryo UI" panose="020B0604030504040204" pitchFamily="50" charset="-128"/>
                        </a:rPr>
                        <a:t>ソニーグループ</a:t>
                      </a:r>
                    </a:p>
                  </a:txBody>
                  <a:tcPr marL="72000" marR="72000" marT="36000" marB="3600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mpd="sng">
                      <a:solidFill>
                        <a:sysClr val="windowText" lastClr="000000"/>
                      </a:solidFill>
                    </a:lnB>
                    <a:lnTlToBr w="12700" cmpd="sng">
                      <a:noFill/>
                      <a:prstDash val="solid"/>
                    </a:lnTlToBr>
                    <a:lnBlToTr w="12700" cmpd="sng">
                      <a:noFill/>
                      <a:prstDash val="solid"/>
                    </a:lnBlToTr>
                    <a:noFill/>
                  </a:tcPr>
                </a:tc>
                <a:tc>
                  <a:txBody>
                    <a:bodyPr/>
                    <a:lstStyle/>
                    <a:p>
                      <a:pPr algn="ctr"/>
                      <a:r>
                        <a:rPr kumimoji="1" lang="ja-JP" altLang="en-US" sz="1400" dirty="0">
                          <a:latin typeface="+mn-ea"/>
                          <a:ea typeface="+mn-ea"/>
                          <a:cs typeface="Meiryo UI" panose="020B0604030504040204" pitchFamily="50" charset="-128"/>
                        </a:rPr>
                        <a:t>電気機器</a:t>
                      </a: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400" dirty="0">
                          <a:latin typeface="+mn-ea"/>
                          <a:ea typeface="+mn-ea"/>
                          <a:cs typeface="Meiryo UI" panose="020B0604030504040204" pitchFamily="50" charset="-128"/>
                        </a:rPr>
                        <a:t>Scope3</a:t>
                      </a:r>
                    </a:p>
                    <a:p>
                      <a:pPr algn="ctr"/>
                      <a:r>
                        <a:rPr kumimoji="1" lang="ja-JP" altLang="en-US" sz="1400" dirty="0">
                          <a:latin typeface="+mn-ea"/>
                          <a:ea typeface="+mn-ea"/>
                          <a:cs typeface="Meiryo UI" panose="020B0604030504040204" pitchFamily="50" charset="-128"/>
                        </a:rPr>
                        <a:t>カテゴリ</a:t>
                      </a:r>
                      <a:r>
                        <a:rPr kumimoji="1" lang="en-US" altLang="ja-JP" sz="1400" dirty="0">
                          <a:latin typeface="+mn-ea"/>
                          <a:ea typeface="+mn-ea"/>
                          <a:cs typeface="Meiryo UI" panose="020B0604030504040204" pitchFamily="50" charset="-128"/>
                        </a:rPr>
                        <a:t>1</a:t>
                      </a:r>
                      <a:endParaRPr kumimoji="1" lang="ja-JP" altLang="en-US" sz="1400" dirty="0">
                        <a:latin typeface="+mn-ea"/>
                        <a:ea typeface="+mn-ea"/>
                        <a:cs typeface="Meiryo UI" panose="020B0604030504040204" pitchFamily="50" charset="-128"/>
                      </a:endParaRP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mpd="sng">
                      <a:solidFill>
                        <a:sysClr val="windowText" lastClr="000000"/>
                      </a:solidFill>
                    </a:lnB>
                    <a:lnTlToBr w="12700" cmpd="sng">
                      <a:noFill/>
                      <a:prstDash val="solid"/>
                    </a:lnTlToBr>
                    <a:lnBlToTr w="12700" cmpd="sng">
                      <a:noFill/>
                      <a:prstDash val="solid"/>
                    </a:lnBlToTr>
                    <a:noFill/>
                  </a:tcPr>
                </a:tc>
                <a:tc>
                  <a:txBody>
                    <a:bodyPr/>
                    <a:lstStyle/>
                    <a:p>
                      <a:pPr algn="ctr" fontAlgn="ctr"/>
                      <a:r>
                        <a:rPr lang="en-US" altLang="ja-JP" sz="1400" b="0" i="0" u="none" strike="noStrike" dirty="0">
                          <a:solidFill>
                            <a:schemeClr val="tx1"/>
                          </a:solidFill>
                          <a:effectLst/>
                          <a:latin typeface="+mn-ea"/>
                          <a:ea typeface="+mn-ea"/>
                        </a:rPr>
                        <a:t>2025</a:t>
                      </a:r>
                      <a:r>
                        <a:rPr lang="ja-JP" altLang="en-US" sz="1400" b="0" i="0" u="none" strike="noStrike" dirty="0">
                          <a:solidFill>
                            <a:schemeClr val="tx1"/>
                          </a:solidFill>
                          <a:effectLst/>
                          <a:latin typeface="+mn-ea"/>
                          <a:ea typeface="+mn-ea"/>
                        </a:rPr>
                        <a:t>年</a:t>
                      </a: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mpd="sng">
                      <a:solidFill>
                        <a:sysClr val="windowText" lastClr="000000"/>
                      </a:solidFill>
                    </a:lnB>
                    <a:lnTlToBr w="12700" cmpd="sng">
                      <a:noFill/>
                      <a:prstDash val="solid"/>
                    </a:lnTlToBr>
                    <a:lnBlToTr w="12700" cmpd="sng">
                      <a:noFill/>
                      <a:prstDash val="solid"/>
                    </a:lnBlToTr>
                    <a:no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400" b="0" i="0" u="none" strike="noStrike" dirty="0">
                          <a:solidFill>
                            <a:schemeClr val="tx1"/>
                          </a:solidFill>
                          <a:effectLst/>
                          <a:latin typeface="+mn-ea"/>
                          <a:ea typeface="+mn-ea"/>
                        </a:rPr>
                        <a:t>購入した製品・サービスによる排出量の</a:t>
                      </a:r>
                      <a:r>
                        <a:rPr lang="en-US" altLang="ja-JP" sz="1400" b="0" i="0" u="none" strike="noStrike" dirty="0">
                          <a:solidFill>
                            <a:schemeClr val="tx1"/>
                          </a:solidFill>
                          <a:effectLst/>
                          <a:latin typeface="+mn-ea"/>
                          <a:ea typeface="+mn-ea"/>
                        </a:rPr>
                        <a:t>10</a:t>
                      </a:r>
                      <a:r>
                        <a:rPr lang="ja-JP" altLang="en-US" sz="1400" b="0" i="0" u="none" strike="noStrike" dirty="0">
                          <a:solidFill>
                            <a:schemeClr val="tx1"/>
                          </a:solidFill>
                          <a:effectLst/>
                          <a:latin typeface="+mn-ea"/>
                          <a:ea typeface="+mn-ea"/>
                        </a:rPr>
                        <a:t>％に相当するサプライヤーに</a:t>
                      </a:r>
                      <a:r>
                        <a:rPr lang="en-US" altLang="ja-JP" sz="1400" b="0" i="0" u="none" strike="noStrike" dirty="0">
                          <a:solidFill>
                            <a:schemeClr val="tx1"/>
                          </a:solidFill>
                          <a:effectLst/>
                          <a:latin typeface="+mn-ea"/>
                          <a:ea typeface="+mn-ea"/>
                        </a:rPr>
                        <a:t>SBT</a:t>
                      </a:r>
                      <a:r>
                        <a:rPr lang="ja-JP" altLang="en-US" sz="1400" b="0" i="0" u="none" strike="noStrike" dirty="0">
                          <a:solidFill>
                            <a:schemeClr val="tx1"/>
                          </a:solidFill>
                          <a:effectLst/>
                          <a:latin typeface="+mn-ea"/>
                          <a:ea typeface="+mn-ea"/>
                        </a:rPr>
                        <a:t>目標を設定させる</a:t>
                      </a:r>
                    </a:p>
                  </a:txBody>
                  <a:tcPr marL="72000" marR="72000" marT="36000" marB="3600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mpd="sng">
                      <a:solidFill>
                        <a:sysClr val="windowText" lastClr="000000"/>
                      </a:solidFill>
                    </a:lnB>
                    <a:lnTlToBr w="12700" cmpd="sng">
                      <a:noFill/>
                      <a:prstDash val="solid"/>
                    </a:lnTlToBr>
                    <a:lnBlToTr w="12700" cmpd="sng">
                      <a:noFill/>
                      <a:prstDash val="solid"/>
                    </a:lnBlToTr>
                    <a:noFill/>
                  </a:tcPr>
                </a:tc>
                <a:extLst>
                  <a:ext uri="{0D108BD9-81ED-4DB2-BD59-A6C34878D82A}">
                    <a16:rowId xmlns:a16="http://schemas.microsoft.com/office/drawing/2014/main" val="2566399998"/>
                  </a:ext>
                </a:extLst>
              </a:tr>
            </a:tbl>
          </a:graphicData>
        </a:graphic>
      </p:graphicFrame>
      <p:sp>
        <p:nvSpPr>
          <p:cNvPr id="14" name="コンテンツ プレースホルダー 2"/>
          <p:cNvSpPr>
            <a:spLocks noGrp="1"/>
          </p:cNvSpPr>
          <p:nvPr>
            <p:ph sz="quarter" idx="12"/>
          </p:nvPr>
        </p:nvSpPr>
        <p:spPr>
          <a:xfrm>
            <a:off x="161925" y="1164185"/>
            <a:ext cx="10368000" cy="1327438"/>
          </a:xfrm>
        </p:spPr>
        <p:txBody>
          <a:bodyPr/>
          <a:lstStyle/>
          <a:p>
            <a:r>
              <a:rPr lang="en-US" altLang="ja-JP" dirty="0"/>
              <a:t>SBT</a:t>
            </a:r>
            <a:r>
              <a:rPr lang="ja-JP" altLang="en-US" dirty="0"/>
              <a:t>認定企業は</a:t>
            </a:r>
            <a:r>
              <a:rPr lang="en-US" altLang="ja-JP" dirty="0"/>
              <a:t>Scope3</a:t>
            </a:r>
            <a:r>
              <a:rPr lang="ja-JP" altLang="en-US" dirty="0"/>
              <a:t>の削減目標も設定する必要があり、中には、その目標としてサプライヤーに</a:t>
            </a:r>
            <a:r>
              <a:rPr lang="en-US" altLang="ja-JP" dirty="0"/>
              <a:t>SBT</a:t>
            </a:r>
            <a:r>
              <a:rPr lang="ja-JP" altLang="en-US" dirty="0"/>
              <a:t>目標を設定させることを掲げる</a:t>
            </a:r>
            <a:r>
              <a:rPr lang="en-US" altLang="ja-JP" dirty="0"/>
              <a:t>SBT</a:t>
            </a:r>
            <a:r>
              <a:rPr lang="ja-JP" altLang="en-US" dirty="0"/>
              <a:t>認定企業も存在する。</a:t>
            </a:r>
            <a:endParaRPr lang="en-US" altLang="ja-JP" dirty="0"/>
          </a:p>
          <a:p>
            <a:r>
              <a:rPr lang="en-US" altLang="ja-JP" dirty="0"/>
              <a:t>SBT</a:t>
            </a:r>
            <a:r>
              <a:rPr lang="ja-JP" altLang="en-US" dirty="0"/>
              <a:t>認定を取得すれば、これらの顧客からの要望に対応できる。</a:t>
            </a:r>
            <a:endParaRPr lang="en-US" altLang="ja-JP" dirty="0"/>
          </a:p>
        </p:txBody>
      </p:sp>
      <p:sp>
        <p:nvSpPr>
          <p:cNvPr id="15" name="テキスト ボックス 14"/>
          <p:cNvSpPr txBox="1"/>
          <p:nvPr/>
        </p:nvSpPr>
        <p:spPr>
          <a:xfrm>
            <a:off x="171863" y="2610891"/>
            <a:ext cx="8067676" cy="338554"/>
          </a:xfrm>
          <a:prstGeom prst="rect">
            <a:avLst/>
          </a:prstGeom>
          <a:noFill/>
        </p:spPr>
        <p:txBody>
          <a:bodyPr wrap="square" rtlCol="0">
            <a:spAutoFit/>
          </a:bodyPr>
          <a:lstStyle/>
          <a:p>
            <a:r>
              <a:rPr kumimoji="1" lang="en-US" altLang="ja-JP" sz="1600" dirty="0"/>
              <a:t>Scope3</a:t>
            </a:r>
            <a:r>
              <a:rPr kumimoji="1" lang="ja-JP" altLang="en-US" sz="1600" dirty="0"/>
              <a:t>の削減目標として、サプライヤーへの</a:t>
            </a:r>
            <a:r>
              <a:rPr kumimoji="1" lang="en-US" altLang="ja-JP" sz="1600" dirty="0"/>
              <a:t>SBT</a:t>
            </a:r>
            <a:r>
              <a:rPr kumimoji="1" lang="ja-JP" altLang="en-US" sz="1600" dirty="0"/>
              <a:t>目標設定</a:t>
            </a:r>
            <a:r>
              <a:rPr lang="ja-JP" altLang="en-US" sz="1600" dirty="0"/>
              <a:t>を掲げる</a:t>
            </a:r>
            <a:r>
              <a:rPr lang="en-US" altLang="ja-JP" sz="1600" dirty="0"/>
              <a:t>SBT</a:t>
            </a:r>
            <a:r>
              <a:rPr lang="ja-JP" altLang="en-US" sz="1600" dirty="0"/>
              <a:t>認定企業一覧（</a:t>
            </a:r>
            <a:r>
              <a:rPr lang="en-US" altLang="ja-JP" sz="1600" dirty="0"/>
              <a:t>2/4</a:t>
            </a:r>
            <a:r>
              <a:rPr lang="ja-JP" altLang="en-US" sz="1600" dirty="0"/>
              <a:t>）</a:t>
            </a:r>
            <a:endParaRPr kumimoji="1" lang="ja-JP" altLang="en-US" sz="1600" dirty="0"/>
          </a:p>
        </p:txBody>
      </p:sp>
      <p:sp>
        <p:nvSpPr>
          <p:cNvPr id="12" name="テキスト ボックス 11"/>
          <p:cNvSpPr txBox="1">
            <a:spLocks noChangeArrowheads="1"/>
          </p:cNvSpPr>
          <p:nvPr/>
        </p:nvSpPr>
        <p:spPr bwMode="auto">
          <a:xfrm>
            <a:off x="485906" y="7205709"/>
            <a:ext cx="8955462"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base" hangingPunct="1">
              <a:lnSpc>
                <a:spcPct val="120000"/>
              </a:lnSpc>
              <a:spcBef>
                <a:spcPct val="0"/>
              </a:spcBef>
              <a:spcAft>
                <a:spcPct val="70000"/>
              </a:spcAft>
              <a:defRPr/>
            </a:pPr>
            <a:r>
              <a:rPr lang="en-US" altLang="ja-JP" sz="1050" dirty="0">
                <a:solidFill>
                  <a:srgbClr val="000000"/>
                </a:solidFill>
                <a:latin typeface="Meiryo UI"/>
                <a:ea typeface="Meiryo UI"/>
                <a:cs typeface="Meiryo UI" pitchFamily="50" charset="-128"/>
              </a:rPr>
              <a:t>[</a:t>
            </a:r>
            <a:r>
              <a:rPr lang="ja-JP" altLang="en-US" sz="1050" dirty="0">
                <a:solidFill>
                  <a:srgbClr val="000000"/>
                </a:solidFill>
                <a:latin typeface="Meiryo UI"/>
                <a:ea typeface="Meiryo UI"/>
                <a:cs typeface="Meiryo UI" pitchFamily="50" charset="-128"/>
              </a:rPr>
              <a:t>出所</a:t>
            </a:r>
            <a:r>
              <a:rPr lang="en-US" altLang="ja-JP" sz="1050" dirty="0">
                <a:solidFill>
                  <a:srgbClr val="000000"/>
                </a:solidFill>
                <a:latin typeface="Meiryo UI"/>
                <a:ea typeface="Meiryo UI"/>
                <a:cs typeface="Meiryo UI" pitchFamily="50" charset="-128"/>
              </a:rPr>
              <a:t>]Science Based Targets</a:t>
            </a:r>
            <a:r>
              <a:rPr lang="ja-JP" altLang="en-US" sz="1050" dirty="0">
                <a:solidFill>
                  <a:srgbClr val="000000"/>
                </a:solidFill>
                <a:latin typeface="Meiryo UI"/>
                <a:ea typeface="Meiryo UI"/>
                <a:cs typeface="Meiryo UI" pitchFamily="50" charset="-128"/>
              </a:rPr>
              <a:t>ホームページ　</a:t>
            </a:r>
            <a:r>
              <a:rPr lang="en-US" altLang="ja-JP" sz="1050" dirty="0">
                <a:solidFill>
                  <a:srgbClr val="000000"/>
                </a:solidFill>
                <a:latin typeface="Meiryo UI"/>
                <a:ea typeface="Meiryo UI"/>
                <a:cs typeface="Meiryo UI" pitchFamily="50" charset="-128"/>
              </a:rPr>
              <a:t>Companies</a:t>
            </a:r>
            <a:r>
              <a:rPr lang="ja-JP" altLang="en-US" sz="1050" dirty="0">
                <a:solidFill>
                  <a:srgbClr val="000000"/>
                </a:solidFill>
                <a:latin typeface="Meiryo UI"/>
                <a:ea typeface="Meiryo UI"/>
                <a:cs typeface="Meiryo UI" pitchFamily="50" charset="-128"/>
              </a:rPr>
              <a:t> </a:t>
            </a:r>
            <a:r>
              <a:rPr lang="en-US" altLang="ja-JP" sz="1050" dirty="0">
                <a:solidFill>
                  <a:srgbClr val="000000"/>
                </a:solidFill>
                <a:latin typeface="Meiryo UI"/>
                <a:ea typeface="Meiryo UI"/>
                <a:cs typeface="Meiryo UI" pitchFamily="50" charset="-128"/>
              </a:rPr>
              <a:t>Take</a:t>
            </a:r>
            <a:r>
              <a:rPr lang="ja-JP" altLang="en-US" sz="1050" dirty="0">
                <a:solidFill>
                  <a:srgbClr val="000000"/>
                </a:solidFill>
                <a:latin typeface="Meiryo UI"/>
                <a:ea typeface="Meiryo UI"/>
                <a:cs typeface="Meiryo UI" pitchFamily="50" charset="-128"/>
              </a:rPr>
              <a:t> </a:t>
            </a:r>
            <a:r>
              <a:rPr lang="en-US" altLang="ja-JP" sz="1050" dirty="0">
                <a:solidFill>
                  <a:srgbClr val="000000"/>
                </a:solidFill>
                <a:latin typeface="Meiryo UI"/>
                <a:ea typeface="Meiryo UI"/>
                <a:cs typeface="Meiryo UI" pitchFamily="50" charset="-128"/>
              </a:rPr>
              <a:t>Action</a:t>
            </a:r>
            <a:r>
              <a:rPr lang="ja-JP" altLang="en-US" sz="1050" dirty="0">
                <a:solidFill>
                  <a:srgbClr val="000000"/>
                </a:solidFill>
                <a:latin typeface="Meiryo UI"/>
                <a:ea typeface="Meiryo UI"/>
                <a:cs typeface="Meiryo UI" pitchFamily="50" charset="-128"/>
              </a:rPr>
              <a:t>　（</a:t>
            </a:r>
            <a:r>
              <a:rPr lang="en-US" altLang="ja-JP" sz="1050">
                <a:solidFill>
                  <a:srgbClr val="000000"/>
                </a:solidFill>
                <a:latin typeface="Meiryo UI"/>
                <a:ea typeface="Meiryo UI"/>
                <a:cs typeface="Meiryo UI" pitchFamily="50" charset="-128"/>
              </a:rPr>
              <a:t>http://sciencebasedtargets.org/companies-taking-action/</a:t>
            </a:r>
            <a:r>
              <a:rPr lang="ja-JP" altLang="en-US" sz="1050">
                <a:solidFill>
                  <a:srgbClr val="000000"/>
                </a:solidFill>
                <a:latin typeface="Meiryo UI"/>
                <a:ea typeface="Meiryo UI"/>
                <a:cs typeface="Meiryo UI" pitchFamily="50" charset="-128"/>
              </a:rPr>
              <a:t>）</a:t>
            </a:r>
            <a:r>
              <a:rPr lang="ja-JP" altLang="en-US" sz="1050" dirty="0">
                <a:solidFill>
                  <a:srgbClr val="000000"/>
                </a:solidFill>
                <a:latin typeface="Meiryo UI"/>
                <a:ea typeface="Meiryo UI"/>
                <a:cs typeface="Meiryo UI" pitchFamily="50" charset="-128"/>
              </a:rPr>
              <a:t>より作成</a:t>
            </a:r>
          </a:p>
        </p:txBody>
      </p:sp>
    </p:spTree>
    <p:extLst>
      <p:ext uri="{BB962C8B-B14F-4D97-AF65-F5344CB8AC3E}">
        <p14:creationId xmlns:p14="http://schemas.microsoft.com/office/powerpoint/2010/main" val="301000392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kumimoji="1" lang="ja-JP" altLang="en-US" sz="2300" dirty="0"/>
              <a:t>サプライヤーへの目標設定を求める</a:t>
            </a:r>
            <a:r>
              <a:rPr kumimoji="1" lang="en-US" altLang="ja-JP" sz="2300" dirty="0"/>
              <a:t>SBT</a:t>
            </a:r>
            <a:r>
              <a:rPr kumimoji="1" lang="ja-JP" altLang="en-US" sz="2300" dirty="0"/>
              <a:t>認定企業も</a:t>
            </a:r>
            <a:r>
              <a:rPr lang="ja-JP" altLang="en-US" sz="2300" dirty="0"/>
              <a:t>いる </a:t>
            </a:r>
            <a:r>
              <a:rPr lang="en-US" altLang="ja-JP" sz="2300" dirty="0"/>
              <a:t>3/4</a:t>
            </a:r>
            <a:endParaRPr kumimoji="1" lang="ja-JP" altLang="en-US" sz="2300" dirty="0"/>
          </a:p>
        </p:txBody>
      </p:sp>
      <p:sp>
        <p:nvSpPr>
          <p:cNvPr id="4" name="コンテンツ プレースホルダー 3"/>
          <p:cNvSpPr>
            <a:spLocks noGrp="1"/>
          </p:cNvSpPr>
          <p:nvPr>
            <p:ph sz="quarter" idx="11"/>
          </p:nvPr>
        </p:nvSpPr>
        <p:spPr/>
        <p:txBody>
          <a:bodyPr/>
          <a:lstStyle/>
          <a:p>
            <a:r>
              <a:rPr lang="en-US" altLang="ja-JP" dirty="0"/>
              <a:t>SBT</a:t>
            </a:r>
            <a:r>
              <a:rPr kumimoji="1" lang="ja-JP" altLang="en-US" dirty="0"/>
              <a:t>に取り組むメリット</a:t>
            </a:r>
            <a:r>
              <a:rPr lang="ja-JP" altLang="en-US" dirty="0"/>
              <a:t>②</a:t>
            </a:r>
            <a:r>
              <a:rPr kumimoji="1" lang="ja-JP" altLang="en-US" dirty="0"/>
              <a:t>対顧客</a:t>
            </a:r>
          </a:p>
        </p:txBody>
      </p:sp>
      <p:sp>
        <p:nvSpPr>
          <p:cNvPr id="7" name="テキスト ボックス 6"/>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10" name="表 9"/>
          <p:cNvGraphicFramePr>
            <a:graphicFrameLocks noGrp="1"/>
          </p:cNvGraphicFramePr>
          <p:nvPr>
            <p:extLst>
              <p:ext uri="{D42A27DB-BD31-4B8C-83A1-F6EECF244321}">
                <p14:modId xmlns:p14="http://schemas.microsoft.com/office/powerpoint/2010/main" val="3318767962"/>
              </p:ext>
            </p:extLst>
          </p:nvPr>
        </p:nvGraphicFramePr>
        <p:xfrm>
          <a:off x="485906" y="2973463"/>
          <a:ext cx="9720000" cy="4314000"/>
        </p:xfrm>
        <a:graphic>
          <a:graphicData uri="http://schemas.openxmlformats.org/drawingml/2006/table">
            <a:tbl>
              <a:tblPr firstRow="1" bandRow="1"/>
              <a:tblGrid>
                <a:gridCol w="1440000">
                  <a:extLst>
                    <a:ext uri="{9D8B030D-6E8A-4147-A177-3AD203B41FA5}">
                      <a16:colId xmlns:a16="http://schemas.microsoft.com/office/drawing/2014/main" val="20001"/>
                    </a:ext>
                  </a:extLst>
                </a:gridCol>
                <a:gridCol w="1080000">
                  <a:extLst>
                    <a:ext uri="{9D8B030D-6E8A-4147-A177-3AD203B41FA5}">
                      <a16:colId xmlns:a16="http://schemas.microsoft.com/office/drawing/2014/main" val="20000"/>
                    </a:ext>
                  </a:extLst>
                </a:gridCol>
                <a:gridCol w="1260000">
                  <a:extLst>
                    <a:ext uri="{9D8B030D-6E8A-4147-A177-3AD203B41FA5}">
                      <a16:colId xmlns:a16="http://schemas.microsoft.com/office/drawing/2014/main" val="20003"/>
                    </a:ext>
                  </a:extLst>
                </a:gridCol>
                <a:gridCol w="900000">
                  <a:extLst>
                    <a:ext uri="{9D8B030D-6E8A-4147-A177-3AD203B41FA5}">
                      <a16:colId xmlns:a16="http://schemas.microsoft.com/office/drawing/2014/main" val="20005"/>
                    </a:ext>
                  </a:extLst>
                </a:gridCol>
                <a:gridCol w="5040000">
                  <a:extLst>
                    <a:ext uri="{9D8B030D-6E8A-4147-A177-3AD203B41FA5}">
                      <a16:colId xmlns:a16="http://schemas.microsoft.com/office/drawing/2014/main" val="20007"/>
                    </a:ext>
                  </a:extLst>
                </a:gridCol>
              </a:tblGrid>
              <a:tr h="176726">
                <a:tc rowSpan="2">
                  <a:txBody>
                    <a:bodyPr/>
                    <a:lstStyle>
                      <a:lvl1pPr marL="0" algn="l" defTabSz="914400" rtl="0" eaLnBrk="1" latinLnBrk="0" hangingPunct="1">
                        <a:defRPr kumimoji="1" sz="1800" kern="1200">
                          <a:solidFill>
                            <a:schemeClr val="tx1"/>
                          </a:solidFill>
                          <a:latin typeface="Arial"/>
                          <a:ea typeface="HGSｺﾞｼｯｸM"/>
                        </a:defRPr>
                      </a:lvl1pPr>
                      <a:lvl2pPr marL="457200" algn="l" defTabSz="914400" rtl="0" eaLnBrk="1" latinLnBrk="0" hangingPunct="1">
                        <a:defRPr kumimoji="1" sz="1800" kern="1200">
                          <a:solidFill>
                            <a:schemeClr val="tx1"/>
                          </a:solidFill>
                          <a:latin typeface="Arial"/>
                          <a:ea typeface="HGSｺﾞｼｯｸM"/>
                        </a:defRPr>
                      </a:lvl2pPr>
                      <a:lvl3pPr marL="914400" algn="l" defTabSz="914400" rtl="0" eaLnBrk="1" latinLnBrk="0" hangingPunct="1">
                        <a:defRPr kumimoji="1" sz="1800" kern="1200">
                          <a:solidFill>
                            <a:schemeClr val="tx1"/>
                          </a:solidFill>
                          <a:latin typeface="Arial"/>
                          <a:ea typeface="HGSｺﾞｼｯｸM"/>
                        </a:defRPr>
                      </a:lvl3pPr>
                      <a:lvl4pPr marL="1371600" algn="l" defTabSz="914400" rtl="0" eaLnBrk="1" latinLnBrk="0" hangingPunct="1">
                        <a:defRPr kumimoji="1" sz="1800" kern="1200">
                          <a:solidFill>
                            <a:schemeClr val="tx1"/>
                          </a:solidFill>
                          <a:latin typeface="Arial"/>
                          <a:ea typeface="HGSｺﾞｼｯｸM"/>
                        </a:defRPr>
                      </a:lvl4pPr>
                      <a:lvl5pPr marL="1828800" algn="l" defTabSz="914400" rtl="0" eaLnBrk="1" latinLnBrk="0" hangingPunct="1">
                        <a:defRPr kumimoji="1" sz="1800" kern="1200">
                          <a:solidFill>
                            <a:schemeClr val="tx1"/>
                          </a:solidFill>
                          <a:latin typeface="Arial"/>
                          <a:ea typeface="HGSｺﾞｼｯｸM"/>
                        </a:defRPr>
                      </a:lvl5pPr>
                      <a:lvl6pPr marL="2286000" algn="l" defTabSz="914400" rtl="0" eaLnBrk="1" latinLnBrk="0" hangingPunct="1">
                        <a:defRPr kumimoji="1" sz="1800" kern="1200">
                          <a:solidFill>
                            <a:schemeClr val="tx1"/>
                          </a:solidFill>
                          <a:latin typeface="Arial"/>
                          <a:ea typeface="HGSｺﾞｼｯｸM"/>
                        </a:defRPr>
                      </a:lvl6pPr>
                      <a:lvl7pPr marL="2743200" algn="l" defTabSz="914400" rtl="0" eaLnBrk="1" latinLnBrk="0" hangingPunct="1">
                        <a:defRPr kumimoji="1" sz="1800" kern="1200">
                          <a:solidFill>
                            <a:schemeClr val="tx1"/>
                          </a:solidFill>
                          <a:latin typeface="Arial"/>
                          <a:ea typeface="HGSｺﾞｼｯｸM"/>
                        </a:defRPr>
                      </a:lvl7pPr>
                      <a:lvl8pPr marL="3200400" algn="l" defTabSz="914400" rtl="0" eaLnBrk="1" latinLnBrk="0" hangingPunct="1">
                        <a:defRPr kumimoji="1" sz="1800" kern="1200">
                          <a:solidFill>
                            <a:schemeClr val="tx1"/>
                          </a:solidFill>
                          <a:latin typeface="Arial"/>
                          <a:ea typeface="HGSｺﾞｼｯｸM"/>
                        </a:defRPr>
                      </a:lvl8pPr>
                      <a:lvl9pPr marL="3657600" algn="l" defTabSz="914400" rtl="0" eaLnBrk="1" latinLnBrk="0" hangingPunct="1">
                        <a:defRPr kumimoji="1" sz="1800" kern="1200">
                          <a:solidFill>
                            <a:schemeClr val="tx1"/>
                          </a:solidFill>
                          <a:latin typeface="Arial"/>
                          <a:ea typeface="HGSｺﾞｼｯｸM"/>
                        </a:defRPr>
                      </a:lvl9pPr>
                    </a:lstStyle>
                    <a:p>
                      <a:pPr algn="ctr"/>
                      <a:r>
                        <a:rPr kumimoji="1" lang="ja-JP" altLang="en-US" sz="1400" dirty="0">
                          <a:latin typeface="+mn-ea"/>
                          <a:ea typeface="+mn-ea"/>
                          <a:cs typeface="Meiryo UI" panose="020B0604030504040204" pitchFamily="50" charset="-128"/>
                        </a:rPr>
                        <a:t>企業名</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rowSpan="2">
                  <a:txBody>
                    <a:bodyPr/>
                    <a:lstStyle>
                      <a:lvl1pPr marL="0" algn="l" defTabSz="914400" rtl="0" eaLnBrk="1" latinLnBrk="0" hangingPunct="1">
                        <a:defRPr kumimoji="1" sz="1800" kern="1200">
                          <a:solidFill>
                            <a:schemeClr val="tx1"/>
                          </a:solidFill>
                          <a:latin typeface="Arial"/>
                          <a:ea typeface="HGSｺﾞｼｯｸM"/>
                        </a:defRPr>
                      </a:lvl1pPr>
                      <a:lvl2pPr marL="457200" algn="l" defTabSz="914400" rtl="0" eaLnBrk="1" latinLnBrk="0" hangingPunct="1">
                        <a:defRPr kumimoji="1" sz="1800" kern="1200">
                          <a:solidFill>
                            <a:schemeClr val="tx1"/>
                          </a:solidFill>
                          <a:latin typeface="Arial"/>
                          <a:ea typeface="HGSｺﾞｼｯｸM"/>
                        </a:defRPr>
                      </a:lvl2pPr>
                      <a:lvl3pPr marL="914400" algn="l" defTabSz="914400" rtl="0" eaLnBrk="1" latinLnBrk="0" hangingPunct="1">
                        <a:defRPr kumimoji="1" sz="1800" kern="1200">
                          <a:solidFill>
                            <a:schemeClr val="tx1"/>
                          </a:solidFill>
                          <a:latin typeface="Arial"/>
                          <a:ea typeface="HGSｺﾞｼｯｸM"/>
                        </a:defRPr>
                      </a:lvl3pPr>
                      <a:lvl4pPr marL="1371600" algn="l" defTabSz="914400" rtl="0" eaLnBrk="1" latinLnBrk="0" hangingPunct="1">
                        <a:defRPr kumimoji="1" sz="1800" kern="1200">
                          <a:solidFill>
                            <a:schemeClr val="tx1"/>
                          </a:solidFill>
                          <a:latin typeface="Arial"/>
                          <a:ea typeface="HGSｺﾞｼｯｸM"/>
                        </a:defRPr>
                      </a:lvl4pPr>
                      <a:lvl5pPr marL="1828800" algn="l" defTabSz="914400" rtl="0" eaLnBrk="1" latinLnBrk="0" hangingPunct="1">
                        <a:defRPr kumimoji="1" sz="1800" kern="1200">
                          <a:solidFill>
                            <a:schemeClr val="tx1"/>
                          </a:solidFill>
                          <a:latin typeface="Arial"/>
                          <a:ea typeface="HGSｺﾞｼｯｸM"/>
                        </a:defRPr>
                      </a:lvl5pPr>
                      <a:lvl6pPr marL="2286000" algn="l" defTabSz="914400" rtl="0" eaLnBrk="1" latinLnBrk="0" hangingPunct="1">
                        <a:defRPr kumimoji="1" sz="1800" kern="1200">
                          <a:solidFill>
                            <a:schemeClr val="tx1"/>
                          </a:solidFill>
                          <a:latin typeface="Arial"/>
                          <a:ea typeface="HGSｺﾞｼｯｸM"/>
                        </a:defRPr>
                      </a:lvl6pPr>
                      <a:lvl7pPr marL="2743200" algn="l" defTabSz="914400" rtl="0" eaLnBrk="1" latinLnBrk="0" hangingPunct="1">
                        <a:defRPr kumimoji="1" sz="1800" kern="1200">
                          <a:solidFill>
                            <a:schemeClr val="tx1"/>
                          </a:solidFill>
                          <a:latin typeface="Arial"/>
                          <a:ea typeface="HGSｺﾞｼｯｸM"/>
                        </a:defRPr>
                      </a:lvl7pPr>
                      <a:lvl8pPr marL="3200400" algn="l" defTabSz="914400" rtl="0" eaLnBrk="1" latinLnBrk="0" hangingPunct="1">
                        <a:defRPr kumimoji="1" sz="1800" kern="1200">
                          <a:solidFill>
                            <a:schemeClr val="tx1"/>
                          </a:solidFill>
                          <a:latin typeface="Arial"/>
                          <a:ea typeface="HGSｺﾞｼｯｸM"/>
                        </a:defRPr>
                      </a:lvl8pPr>
                      <a:lvl9pPr marL="3657600" algn="l" defTabSz="914400" rtl="0" eaLnBrk="1" latinLnBrk="0" hangingPunct="1">
                        <a:defRPr kumimoji="1" sz="1800" kern="1200">
                          <a:solidFill>
                            <a:schemeClr val="tx1"/>
                          </a:solidFill>
                          <a:latin typeface="Arial"/>
                          <a:ea typeface="HGSｺﾞｼｯｸM"/>
                        </a:defRPr>
                      </a:lvl9pPr>
                    </a:lstStyle>
                    <a:p>
                      <a:pPr algn="ctr"/>
                      <a:r>
                        <a:rPr kumimoji="1" lang="ja-JP" altLang="en-US" sz="1400" dirty="0">
                          <a:latin typeface="+mn-ea"/>
                          <a:ea typeface="+mn-ea"/>
                          <a:cs typeface="Meiryo UI" panose="020B0604030504040204" pitchFamily="50" charset="-128"/>
                        </a:rPr>
                        <a:t>セクター</a:t>
                      </a:r>
                    </a:p>
                  </a:txBody>
                  <a:tcPr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gridSpan="3">
                  <a:txBody>
                    <a:bodyPr/>
                    <a:lstStyle>
                      <a:lvl1pPr marL="0" algn="l" defTabSz="914400" rtl="0" eaLnBrk="1" latinLnBrk="0" hangingPunct="1">
                        <a:defRPr kumimoji="1" sz="1800" kern="1200">
                          <a:solidFill>
                            <a:schemeClr val="tx1"/>
                          </a:solidFill>
                          <a:latin typeface="Arial"/>
                          <a:ea typeface="HGSｺﾞｼｯｸM"/>
                        </a:defRPr>
                      </a:lvl1pPr>
                      <a:lvl2pPr marL="457200" algn="l" defTabSz="914400" rtl="0" eaLnBrk="1" latinLnBrk="0" hangingPunct="1">
                        <a:defRPr kumimoji="1" sz="1800" kern="1200">
                          <a:solidFill>
                            <a:schemeClr val="tx1"/>
                          </a:solidFill>
                          <a:latin typeface="Arial"/>
                          <a:ea typeface="HGSｺﾞｼｯｸM"/>
                        </a:defRPr>
                      </a:lvl2pPr>
                      <a:lvl3pPr marL="914400" algn="l" defTabSz="914400" rtl="0" eaLnBrk="1" latinLnBrk="0" hangingPunct="1">
                        <a:defRPr kumimoji="1" sz="1800" kern="1200">
                          <a:solidFill>
                            <a:schemeClr val="tx1"/>
                          </a:solidFill>
                          <a:latin typeface="Arial"/>
                          <a:ea typeface="HGSｺﾞｼｯｸM"/>
                        </a:defRPr>
                      </a:lvl3pPr>
                      <a:lvl4pPr marL="1371600" algn="l" defTabSz="914400" rtl="0" eaLnBrk="1" latinLnBrk="0" hangingPunct="1">
                        <a:defRPr kumimoji="1" sz="1800" kern="1200">
                          <a:solidFill>
                            <a:schemeClr val="tx1"/>
                          </a:solidFill>
                          <a:latin typeface="Arial"/>
                          <a:ea typeface="HGSｺﾞｼｯｸM"/>
                        </a:defRPr>
                      </a:lvl4pPr>
                      <a:lvl5pPr marL="1828800" algn="l" defTabSz="914400" rtl="0" eaLnBrk="1" latinLnBrk="0" hangingPunct="1">
                        <a:defRPr kumimoji="1" sz="1800" kern="1200">
                          <a:solidFill>
                            <a:schemeClr val="tx1"/>
                          </a:solidFill>
                          <a:latin typeface="Arial"/>
                          <a:ea typeface="HGSｺﾞｼｯｸM"/>
                        </a:defRPr>
                      </a:lvl5pPr>
                      <a:lvl6pPr marL="2286000" algn="l" defTabSz="914400" rtl="0" eaLnBrk="1" latinLnBrk="0" hangingPunct="1">
                        <a:defRPr kumimoji="1" sz="1800" kern="1200">
                          <a:solidFill>
                            <a:schemeClr val="tx1"/>
                          </a:solidFill>
                          <a:latin typeface="Arial"/>
                          <a:ea typeface="HGSｺﾞｼｯｸM"/>
                        </a:defRPr>
                      </a:lvl6pPr>
                      <a:lvl7pPr marL="2743200" algn="l" defTabSz="914400" rtl="0" eaLnBrk="1" latinLnBrk="0" hangingPunct="1">
                        <a:defRPr kumimoji="1" sz="1800" kern="1200">
                          <a:solidFill>
                            <a:schemeClr val="tx1"/>
                          </a:solidFill>
                          <a:latin typeface="Arial"/>
                          <a:ea typeface="HGSｺﾞｼｯｸM"/>
                        </a:defRPr>
                      </a:lvl7pPr>
                      <a:lvl8pPr marL="3200400" algn="l" defTabSz="914400" rtl="0" eaLnBrk="1" latinLnBrk="0" hangingPunct="1">
                        <a:defRPr kumimoji="1" sz="1800" kern="1200">
                          <a:solidFill>
                            <a:schemeClr val="tx1"/>
                          </a:solidFill>
                          <a:latin typeface="Arial"/>
                          <a:ea typeface="HGSｺﾞｼｯｸM"/>
                        </a:defRPr>
                      </a:lvl8pPr>
                      <a:lvl9pPr marL="3657600" algn="l" defTabSz="914400" rtl="0" eaLnBrk="1" latinLnBrk="0" hangingPunct="1">
                        <a:defRPr kumimoji="1" sz="1800" kern="1200">
                          <a:solidFill>
                            <a:schemeClr val="tx1"/>
                          </a:solidFill>
                          <a:latin typeface="Arial"/>
                          <a:ea typeface="HGSｺﾞｼｯｸM"/>
                        </a:defRPr>
                      </a:lvl9pPr>
                    </a:lstStyle>
                    <a:p>
                      <a:pPr algn="ctr"/>
                      <a:r>
                        <a:rPr kumimoji="1" lang="ja-JP" altLang="en-US" sz="1400" dirty="0">
                          <a:latin typeface="+mn-ea"/>
                          <a:ea typeface="+mn-ea"/>
                          <a:cs typeface="Meiryo UI" panose="020B0604030504040204" pitchFamily="50" charset="-128"/>
                        </a:rPr>
                        <a:t>目標</a:t>
                      </a:r>
                    </a:p>
                  </a:txBody>
                  <a:tcP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hMerge="1">
                  <a:txBody>
                    <a:bodyPr/>
                    <a:lstStyle/>
                    <a:p>
                      <a:endParaRPr kumimoji="1" lang="ja-JP" altLang="en-US" sz="1400"/>
                    </a:p>
                  </a:txBody>
                  <a:tcPr/>
                </a:tc>
                <a:tc hMerge="1">
                  <a:txBody>
                    <a:bodyPr/>
                    <a:lstStyle/>
                    <a:p>
                      <a:endParaRPr kumimoji="1" lang="ja-JP" altLang="en-US" sz="1400" dirty="0"/>
                    </a:p>
                  </a:txBody>
                  <a:tcPr/>
                </a:tc>
                <a:extLst>
                  <a:ext uri="{0D108BD9-81ED-4DB2-BD59-A6C34878D82A}">
                    <a16:rowId xmlns:a16="http://schemas.microsoft.com/office/drawing/2014/main" val="10000"/>
                  </a:ext>
                </a:extLst>
              </a:tr>
              <a:tr h="176726">
                <a:tc vMerge="1">
                  <a:txBody>
                    <a:bodyPr/>
                    <a:lstStyle/>
                    <a:p>
                      <a:pPr algn="ctr"/>
                      <a:endParaRPr kumimoji="1" lang="ja-JP" altLang="en-US" sz="1800" dirty="0">
                        <a:latin typeface="Meiryo UI" panose="020B0604030504040204" pitchFamily="50" charset="-128"/>
                        <a:ea typeface="Meiryo UI" panose="020B0604030504040204" pitchFamily="50" charset="-128"/>
                        <a:cs typeface="Meiryo UI" panose="020B0604030504040204" pitchFamily="50" charset="-128"/>
                      </a:endParaRPr>
                    </a:p>
                  </a:txBody>
                  <a:tcPr>
                    <a:solidFill>
                      <a:schemeClr val="accent5">
                        <a:lumMod val="20000"/>
                        <a:lumOff val="80000"/>
                      </a:schemeClr>
                    </a:solidFill>
                  </a:tcPr>
                </a:tc>
                <a:tc vMerge="1">
                  <a:txBody>
                    <a:bodyPr/>
                    <a:lstStyle/>
                    <a:p>
                      <a:endParaRPr lang="ja-JP" altLang="en-US" dirty="0"/>
                    </a:p>
                  </a:txBody>
                  <a:tcPr>
                    <a:lnL w="12700" cmpd="sng">
                      <a:solidFill>
                        <a:sysClr val="windowText" lastClr="000000"/>
                      </a:solidFill>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8021">
                        <a:lumMod val="20000"/>
                        <a:lumOff val="80000"/>
                      </a:srgbClr>
                    </a:solidFill>
                  </a:tcPr>
                </a:tc>
                <a:tc>
                  <a:txBody>
                    <a:bodyPr/>
                    <a:lstStyle>
                      <a:lvl1pPr marL="0" algn="l" defTabSz="914400" rtl="0" eaLnBrk="1" latinLnBrk="0" hangingPunct="1">
                        <a:defRPr kumimoji="1" sz="1800" kern="1200">
                          <a:solidFill>
                            <a:schemeClr val="tx1"/>
                          </a:solidFill>
                          <a:latin typeface="Arial"/>
                          <a:ea typeface="HGSｺﾞｼｯｸM"/>
                        </a:defRPr>
                      </a:lvl1pPr>
                      <a:lvl2pPr marL="457200" algn="l" defTabSz="914400" rtl="0" eaLnBrk="1" latinLnBrk="0" hangingPunct="1">
                        <a:defRPr kumimoji="1" sz="1800" kern="1200">
                          <a:solidFill>
                            <a:schemeClr val="tx1"/>
                          </a:solidFill>
                          <a:latin typeface="Arial"/>
                          <a:ea typeface="HGSｺﾞｼｯｸM"/>
                        </a:defRPr>
                      </a:lvl2pPr>
                      <a:lvl3pPr marL="914400" algn="l" defTabSz="914400" rtl="0" eaLnBrk="1" latinLnBrk="0" hangingPunct="1">
                        <a:defRPr kumimoji="1" sz="1800" kern="1200">
                          <a:solidFill>
                            <a:schemeClr val="tx1"/>
                          </a:solidFill>
                          <a:latin typeface="Arial"/>
                          <a:ea typeface="HGSｺﾞｼｯｸM"/>
                        </a:defRPr>
                      </a:lvl3pPr>
                      <a:lvl4pPr marL="1371600" algn="l" defTabSz="914400" rtl="0" eaLnBrk="1" latinLnBrk="0" hangingPunct="1">
                        <a:defRPr kumimoji="1" sz="1800" kern="1200">
                          <a:solidFill>
                            <a:schemeClr val="tx1"/>
                          </a:solidFill>
                          <a:latin typeface="Arial"/>
                          <a:ea typeface="HGSｺﾞｼｯｸM"/>
                        </a:defRPr>
                      </a:lvl4pPr>
                      <a:lvl5pPr marL="1828800" algn="l" defTabSz="914400" rtl="0" eaLnBrk="1" latinLnBrk="0" hangingPunct="1">
                        <a:defRPr kumimoji="1" sz="1800" kern="1200">
                          <a:solidFill>
                            <a:schemeClr val="tx1"/>
                          </a:solidFill>
                          <a:latin typeface="Arial"/>
                          <a:ea typeface="HGSｺﾞｼｯｸM"/>
                        </a:defRPr>
                      </a:lvl5pPr>
                      <a:lvl6pPr marL="2286000" algn="l" defTabSz="914400" rtl="0" eaLnBrk="1" latinLnBrk="0" hangingPunct="1">
                        <a:defRPr kumimoji="1" sz="1800" kern="1200">
                          <a:solidFill>
                            <a:schemeClr val="tx1"/>
                          </a:solidFill>
                          <a:latin typeface="Arial"/>
                          <a:ea typeface="HGSｺﾞｼｯｸM"/>
                        </a:defRPr>
                      </a:lvl6pPr>
                      <a:lvl7pPr marL="2743200" algn="l" defTabSz="914400" rtl="0" eaLnBrk="1" latinLnBrk="0" hangingPunct="1">
                        <a:defRPr kumimoji="1" sz="1800" kern="1200">
                          <a:solidFill>
                            <a:schemeClr val="tx1"/>
                          </a:solidFill>
                          <a:latin typeface="Arial"/>
                          <a:ea typeface="HGSｺﾞｼｯｸM"/>
                        </a:defRPr>
                      </a:lvl7pPr>
                      <a:lvl8pPr marL="3200400" algn="l" defTabSz="914400" rtl="0" eaLnBrk="1" latinLnBrk="0" hangingPunct="1">
                        <a:defRPr kumimoji="1" sz="1800" kern="1200">
                          <a:solidFill>
                            <a:schemeClr val="tx1"/>
                          </a:solidFill>
                          <a:latin typeface="Arial"/>
                          <a:ea typeface="HGSｺﾞｼｯｸM"/>
                        </a:defRPr>
                      </a:lvl8pPr>
                      <a:lvl9pPr marL="3657600" algn="l" defTabSz="914400" rtl="0" eaLnBrk="1" latinLnBrk="0" hangingPunct="1">
                        <a:defRPr kumimoji="1" sz="1800" kern="1200">
                          <a:solidFill>
                            <a:schemeClr val="tx1"/>
                          </a:solidFill>
                          <a:latin typeface="Arial"/>
                          <a:ea typeface="HGSｺﾞｼｯｸM"/>
                        </a:defRPr>
                      </a:lvl9pPr>
                    </a:lstStyle>
                    <a:p>
                      <a:pPr algn="ctr"/>
                      <a:r>
                        <a:rPr kumimoji="1" lang="en-US" altLang="ja-JP" sz="1400" dirty="0">
                          <a:latin typeface="+mn-ea"/>
                          <a:ea typeface="+mn-ea"/>
                          <a:cs typeface="Meiryo UI" panose="020B0604030504040204" pitchFamily="50" charset="-128"/>
                        </a:rPr>
                        <a:t>Scope</a:t>
                      </a:r>
                      <a:endParaRPr kumimoji="1" lang="ja-JP" altLang="en-US" sz="1400" dirty="0">
                        <a:latin typeface="+mn-ea"/>
                        <a:ea typeface="+mn-ea"/>
                        <a:cs typeface="Meiryo UI" panose="020B0604030504040204" pitchFamily="50" charset="-128"/>
                      </a:endParaRPr>
                    </a:p>
                  </a:txBody>
                  <a:tcPr>
                    <a:lnL w="12700" cmpd="sng">
                      <a:solidFill>
                        <a:sysClr val="windowText" lastClr="000000"/>
                      </a:solidFill>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Arial"/>
                          <a:ea typeface="HGSｺﾞｼｯｸM"/>
                        </a:defRPr>
                      </a:lvl1pPr>
                      <a:lvl2pPr marL="457200" algn="l" defTabSz="914400" rtl="0" eaLnBrk="1" latinLnBrk="0" hangingPunct="1">
                        <a:defRPr kumimoji="1" sz="1800" kern="1200">
                          <a:solidFill>
                            <a:schemeClr val="tx1"/>
                          </a:solidFill>
                          <a:latin typeface="Arial"/>
                          <a:ea typeface="HGSｺﾞｼｯｸM"/>
                        </a:defRPr>
                      </a:lvl2pPr>
                      <a:lvl3pPr marL="914400" algn="l" defTabSz="914400" rtl="0" eaLnBrk="1" latinLnBrk="0" hangingPunct="1">
                        <a:defRPr kumimoji="1" sz="1800" kern="1200">
                          <a:solidFill>
                            <a:schemeClr val="tx1"/>
                          </a:solidFill>
                          <a:latin typeface="Arial"/>
                          <a:ea typeface="HGSｺﾞｼｯｸM"/>
                        </a:defRPr>
                      </a:lvl3pPr>
                      <a:lvl4pPr marL="1371600" algn="l" defTabSz="914400" rtl="0" eaLnBrk="1" latinLnBrk="0" hangingPunct="1">
                        <a:defRPr kumimoji="1" sz="1800" kern="1200">
                          <a:solidFill>
                            <a:schemeClr val="tx1"/>
                          </a:solidFill>
                          <a:latin typeface="Arial"/>
                          <a:ea typeface="HGSｺﾞｼｯｸM"/>
                        </a:defRPr>
                      </a:lvl4pPr>
                      <a:lvl5pPr marL="1828800" algn="l" defTabSz="914400" rtl="0" eaLnBrk="1" latinLnBrk="0" hangingPunct="1">
                        <a:defRPr kumimoji="1" sz="1800" kern="1200">
                          <a:solidFill>
                            <a:schemeClr val="tx1"/>
                          </a:solidFill>
                          <a:latin typeface="Arial"/>
                          <a:ea typeface="HGSｺﾞｼｯｸM"/>
                        </a:defRPr>
                      </a:lvl5pPr>
                      <a:lvl6pPr marL="2286000" algn="l" defTabSz="914400" rtl="0" eaLnBrk="1" latinLnBrk="0" hangingPunct="1">
                        <a:defRPr kumimoji="1" sz="1800" kern="1200">
                          <a:solidFill>
                            <a:schemeClr val="tx1"/>
                          </a:solidFill>
                          <a:latin typeface="Arial"/>
                          <a:ea typeface="HGSｺﾞｼｯｸM"/>
                        </a:defRPr>
                      </a:lvl6pPr>
                      <a:lvl7pPr marL="2743200" algn="l" defTabSz="914400" rtl="0" eaLnBrk="1" latinLnBrk="0" hangingPunct="1">
                        <a:defRPr kumimoji="1" sz="1800" kern="1200">
                          <a:solidFill>
                            <a:schemeClr val="tx1"/>
                          </a:solidFill>
                          <a:latin typeface="Arial"/>
                          <a:ea typeface="HGSｺﾞｼｯｸM"/>
                        </a:defRPr>
                      </a:lvl7pPr>
                      <a:lvl8pPr marL="3200400" algn="l" defTabSz="914400" rtl="0" eaLnBrk="1" latinLnBrk="0" hangingPunct="1">
                        <a:defRPr kumimoji="1" sz="1800" kern="1200">
                          <a:solidFill>
                            <a:schemeClr val="tx1"/>
                          </a:solidFill>
                          <a:latin typeface="Arial"/>
                          <a:ea typeface="HGSｺﾞｼｯｸM"/>
                        </a:defRPr>
                      </a:lvl8pPr>
                      <a:lvl9pPr marL="3657600" algn="l" defTabSz="914400" rtl="0" eaLnBrk="1" latinLnBrk="0" hangingPunct="1">
                        <a:defRPr kumimoji="1" sz="1800" kern="1200">
                          <a:solidFill>
                            <a:schemeClr val="tx1"/>
                          </a:solidFill>
                          <a:latin typeface="Arial"/>
                          <a:ea typeface="HGSｺﾞｼｯｸM"/>
                        </a:defRPr>
                      </a:lvl9pPr>
                    </a:lstStyle>
                    <a:p>
                      <a:pPr algn="ctr"/>
                      <a:r>
                        <a:rPr kumimoji="1" lang="ja-JP" altLang="en-US" sz="1400" dirty="0">
                          <a:latin typeface="+mn-ea"/>
                          <a:ea typeface="+mn-ea"/>
                          <a:cs typeface="Meiryo UI" panose="020B0604030504040204" pitchFamily="50" charset="-128"/>
                        </a:rPr>
                        <a:t>目標年</a:t>
                      </a:r>
                    </a:p>
                  </a:txBody>
                  <a:tcP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Arial"/>
                          <a:ea typeface="HGSｺﾞｼｯｸM"/>
                        </a:defRPr>
                      </a:lvl1pPr>
                      <a:lvl2pPr marL="457200" algn="l" defTabSz="914400" rtl="0" eaLnBrk="1" latinLnBrk="0" hangingPunct="1">
                        <a:defRPr kumimoji="1" sz="1800" kern="1200">
                          <a:solidFill>
                            <a:schemeClr val="tx1"/>
                          </a:solidFill>
                          <a:latin typeface="Arial"/>
                          <a:ea typeface="HGSｺﾞｼｯｸM"/>
                        </a:defRPr>
                      </a:lvl2pPr>
                      <a:lvl3pPr marL="914400" algn="l" defTabSz="914400" rtl="0" eaLnBrk="1" latinLnBrk="0" hangingPunct="1">
                        <a:defRPr kumimoji="1" sz="1800" kern="1200">
                          <a:solidFill>
                            <a:schemeClr val="tx1"/>
                          </a:solidFill>
                          <a:latin typeface="Arial"/>
                          <a:ea typeface="HGSｺﾞｼｯｸM"/>
                        </a:defRPr>
                      </a:lvl3pPr>
                      <a:lvl4pPr marL="1371600" algn="l" defTabSz="914400" rtl="0" eaLnBrk="1" latinLnBrk="0" hangingPunct="1">
                        <a:defRPr kumimoji="1" sz="1800" kern="1200">
                          <a:solidFill>
                            <a:schemeClr val="tx1"/>
                          </a:solidFill>
                          <a:latin typeface="Arial"/>
                          <a:ea typeface="HGSｺﾞｼｯｸM"/>
                        </a:defRPr>
                      </a:lvl4pPr>
                      <a:lvl5pPr marL="1828800" algn="l" defTabSz="914400" rtl="0" eaLnBrk="1" latinLnBrk="0" hangingPunct="1">
                        <a:defRPr kumimoji="1" sz="1800" kern="1200">
                          <a:solidFill>
                            <a:schemeClr val="tx1"/>
                          </a:solidFill>
                          <a:latin typeface="Arial"/>
                          <a:ea typeface="HGSｺﾞｼｯｸM"/>
                        </a:defRPr>
                      </a:lvl5pPr>
                      <a:lvl6pPr marL="2286000" algn="l" defTabSz="914400" rtl="0" eaLnBrk="1" latinLnBrk="0" hangingPunct="1">
                        <a:defRPr kumimoji="1" sz="1800" kern="1200">
                          <a:solidFill>
                            <a:schemeClr val="tx1"/>
                          </a:solidFill>
                          <a:latin typeface="Arial"/>
                          <a:ea typeface="HGSｺﾞｼｯｸM"/>
                        </a:defRPr>
                      </a:lvl6pPr>
                      <a:lvl7pPr marL="2743200" algn="l" defTabSz="914400" rtl="0" eaLnBrk="1" latinLnBrk="0" hangingPunct="1">
                        <a:defRPr kumimoji="1" sz="1800" kern="1200">
                          <a:solidFill>
                            <a:schemeClr val="tx1"/>
                          </a:solidFill>
                          <a:latin typeface="Arial"/>
                          <a:ea typeface="HGSｺﾞｼｯｸM"/>
                        </a:defRPr>
                      </a:lvl7pPr>
                      <a:lvl8pPr marL="3200400" algn="l" defTabSz="914400" rtl="0" eaLnBrk="1" latinLnBrk="0" hangingPunct="1">
                        <a:defRPr kumimoji="1" sz="1800" kern="1200">
                          <a:solidFill>
                            <a:schemeClr val="tx1"/>
                          </a:solidFill>
                          <a:latin typeface="Arial"/>
                          <a:ea typeface="HGSｺﾞｼｯｸM"/>
                        </a:defRPr>
                      </a:lvl8pPr>
                      <a:lvl9pPr marL="3657600" algn="l" defTabSz="914400" rtl="0" eaLnBrk="1" latinLnBrk="0" hangingPunct="1">
                        <a:defRPr kumimoji="1" sz="1800" kern="1200">
                          <a:solidFill>
                            <a:schemeClr val="tx1"/>
                          </a:solidFill>
                          <a:latin typeface="Arial"/>
                          <a:ea typeface="HGSｺﾞｼｯｸM"/>
                        </a:defRPr>
                      </a:lvl9pPr>
                    </a:lstStyle>
                    <a:p>
                      <a:pPr algn="ctr"/>
                      <a:r>
                        <a:rPr kumimoji="1" lang="ja-JP" altLang="en-US" sz="1400" dirty="0">
                          <a:latin typeface="+mn-ea"/>
                          <a:ea typeface="+mn-ea"/>
                          <a:cs typeface="Meiryo UI" panose="020B0604030504040204" pitchFamily="50" charset="-128"/>
                        </a:rPr>
                        <a:t>概要</a:t>
                      </a:r>
                    </a:p>
                  </a:txBody>
                  <a:tcP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extLst>
                  <a:ext uri="{0D108BD9-81ED-4DB2-BD59-A6C34878D82A}">
                    <a16:rowId xmlns:a16="http://schemas.microsoft.com/office/drawing/2014/main" val="10001"/>
                  </a:ext>
                </a:extLst>
              </a:tr>
              <a:tr h="176726">
                <a:tc>
                  <a:txBody>
                    <a:bodyPr/>
                    <a:lstStyle>
                      <a:lvl1pPr marL="0" algn="l" defTabSz="914400" rtl="0" eaLnBrk="1" latinLnBrk="0" hangingPunct="1">
                        <a:defRPr kumimoji="1" sz="1800" kern="1200">
                          <a:solidFill>
                            <a:schemeClr val="tx1"/>
                          </a:solidFill>
                          <a:latin typeface="Segoe UI"/>
                          <a:ea typeface="Meiryo UI"/>
                        </a:defRPr>
                      </a:lvl1pPr>
                      <a:lvl2pPr marL="457200" algn="l" defTabSz="914400" rtl="0" eaLnBrk="1" latinLnBrk="0" hangingPunct="1">
                        <a:defRPr kumimoji="1" sz="1800" kern="1200">
                          <a:solidFill>
                            <a:schemeClr val="tx1"/>
                          </a:solidFill>
                          <a:latin typeface="Segoe UI"/>
                          <a:ea typeface="Meiryo UI"/>
                        </a:defRPr>
                      </a:lvl2pPr>
                      <a:lvl3pPr marL="914400" algn="l" defTabSz="914400" rtl="0" eaLnBrk="1" latinLnBrk="0" hangingPunct="1">
                        <a:defRPr kumimoji="1" sz="1800" kern="1200">
                          <a:solidFill>
                            <a:schemeClr val="tx1"/>
                          </a:solidFill>
                          <a:latin typeface="Segoe UI"/>
                          <a:ea typeface="Meiryo UI"/>
                        </a:defRPr>
                      </a:lvl3pPr>
                      <a:lvl4pPr marL="1371600" algn="l" defTabSz="914400" rtl="0" eaLnBrk="1" latinLnBrk="0" hangingPunct="1">
                        <a:defRPr kumimoji="1" sz="1800" kern="1200">
                          <a:solidFill>
                            <a:schemeClr val="tx1"/>
                          </a:solidFill>
                          <a:latin typeface="Segoe UI"/>
                          <a:ea typeface="Meiryo UI"/>
                        </a:defRPr>
                      </a:lvl4pPr>
                      <a:lvl5pPr marL="1828800" algn="l" defTabSz="914400" rtl="0" eaLnBrk="1" latinLnBrk="0" hangingPunct="1">
                        <a:defRPr kumimoji="1" sz="1800" kern="1200">
                          <a:solidFill>
                            <a:schemeClr val="tx1"/>
                          </a:solidFill>
                          <a:latin typeface="Segoe UI"/>
                          <a:ea typeface="Meiryo UI"/>
                        </a:defRPr>
                      </a:lvl5pPr>
                      <a:lvl6pPr marL="2286000" algn="l" defTabSz="914400" rtl="0" eaLnBrk="1" latinLnBrk="0" hangingPunct="1">
                        <a:defRPr kumimoji="1" sz="1800" kern="1200">
                          <a:solidFill>
                            <a:schemeClr val="tx1"/>
                          </a:solidFill>
                          <a:latin typeface="Segoe UI"/>
                          <a:ea typeface="Meiryo UI"/>
                        </a:defRPr>
                      </a:lvl6pPr>
                      <a:lvl7pPr marL="2743200" algn="l" defTabSz="914400" rtl="0" eaLnBrk="1" latinLnBrk="0" hangingPunct="1">
                        <a:defRPr kumimoji="1" sz="1800" kern="1200">
                          <a:solidFill>
                            <a:schemeClr val="tx1"/>
                          </a:solidFill>
                          <a:latin typeface="Segoe UI"/>
                          <a:ea typeface="Meiryo UI"/>
                        </a:defRPr>
                      </a:lvl7pPr>
                      <a:lvl8pPr marL="3200400" algn="l" defTabSz="914400" rtl="0" eaLnBrk="1" latinLnBrk="0" hangingPunct="1">
                        <a:defRPr kumimoji="1" sz="1800" kern="1200">
                          <a:solidFill>
                            <a:schemeClr val="tx1"/>
                          </a:solidFill>
                          <a:latin typeface="Segoe UI"/>
                          <a:ea typeface="Meiryo UI"/>
                        </a:defRPr>
                      </a:lvl8pPr>
                      <a:lvl9pPr marL="3657600" algn="l" defTabSz="914400" rtl="0" eaLnBrk="1" latinLnBrk="0" hangingPunct="1">
                        <a:defRPr kumimoji="1" sz="1800" kern="1200">
                          <a:solidFill>
                            <a:schemeClr val="tx1"/>
                          </a:solidFill>
                          <a:latin typeface="Segoe UI"/>
                          <a:ea typeface="Meiryo UI"/>
                        </a:defRPr>
                      </a:lvl9pPr>
                    </a:lstStyle>
                    <a:p>
                      <a:pPr algn="ctr"/>
                      <a:r>
                        <a:rPr kumimoji="1" lang="en-US" altLang="ja-JP" sz="1400" dirty="0">
                          <a:latin typeface="+mn-ea"/>
                          <a:ea typeface="+mn-ea"/>
                          <a:cs typeface="Meiryo UI" panose="020B0604030504040204" pitchFamily="50" charset="-128"/>
                        </a:rPr>
                        <a:t>REINOWA</a:t>
                      </a:r>
                      <a:br>
                        <a:rPr kumimoji="1" lang="en-US" altLang="ja-JP" sz="1400" dirty="0">
                          <a:latin typeface="+mn-ea"/>
                          <a:ea typeface="+mn-ea"/>
                          <a:cs typeface="Meiryo UI" panose="020B0604030504040204" pitchFamily="50" charset="-128"/>
                        </a:rPr>
                      </a:br>
                      <a:r>
                        <a:rPr kumimoji="1" lang="ja-JP" altLang="en-US" sz="1400" dirty="0">
                          <a:latin typeface="+mn-ea"/>
                          <a:ea typeface="+mn-ea"/>
                          <a:cs typeface="Meiryo UI" panose="020B0604030504040204" pitchFamily="50" charset="-128"/>
                        </a:rPr>
                        <a:t>ホールディングス</a:t>
                      </a:r>
                    </a:p>
                  </a:txBody>
                  <a:tcPr marL="72000" marR="72000" marT="36000" marB="3600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Segoe UI"/>
                          <a:ea typeface="Meiryo UI"/>
                        </a:defRPr>
                      </a:lvl1pPr>
                      <a:lvl2pPr marL="457200" algn="l" defTabSz="914400" rtl="0" eaLnBrk="1" latinLnBrk="0" hangingPunct="1">
                        <a:defRPr kumimoji="1" sz="1800" kern="1200">
                          <a:solidFill>
                            <a:schemeClr val="tx1"/>
                          </a:solidFill>
                          <a:latin typeface="Segoe UI"/>
                          <a:ea typeface="Meiryo UI"/>
                        </a:defRPr>
                      </a:lvl2pPr>
                      <a:lvl3pPr marL="914400" algn="l" defTabSz="914400" rtl="0" eaLnBrk="1" latinLnBrk="0" hangingPunct="1">
                        <a:defRPr kumimoji="1" sz="1800" kern="1200">
                          <a:solidFill>
                            <a:schemeClr val="tx1"/>
                          </a:solidFill>
                          <a:latin typeface="Segoe UI"/>
                          <a:ea typeface="Meiryo UI"/>
                        </a:defRPr>
                      </a:lvl3pPr>
                      <a:lvl4pPr marL="1371600" algn="l" defTabSz="914400" rtl="0" eaLnBrk="1" latinLnBrk="0" hangingPunct="1">
                        <a:defRPr kumimoji="1" sz="1800" kern="1200">
                          <a:solidFill>
                            <a:schemeClr val="tx1"/>
                          </a:solidFill>
                          <a:latin typeface="Segoe UI"/>
                          <a:ea typeface="Meiryo UI"/>
                        </a:defRPr>
                      </a:lvl4pPr>
                      <a:lvl5pPr marL="1828800" algn="l" defTabSz="914400" rtl="0" eaLnBrk="1" latinLnBrk="0" hangingPunct="1">
                        <a:defRPr kumimoji="1" sz="1800" kern="1200">
                          <a:solidFill>
                            <a:schemeClr val="tx1"/>
                          </a:solidFill>
                          <a:latin typeface="Segoe UI"/>
                          <a:ea typeface="Meiryo UI"/>
                        </a:defRPr>
                      </a:lvl5pPr>
                      <a:lvl6pPr marL="2286000" algn="l" defTabSz="914400" rtl="0" eaLnBrk="1" latinLnBrk="0" hangingPunct="1">
                        <a:defRPr kumimoji="1" sz="1800" kern="1200">
                          <a:solidFill>
                            <a:schemeClr val="tx1"/>
                          </a:solidFill>
                          <a:latin typeface="Segoe UI"/>
                          <a:ea typeface="Meiryo UI"/>
                        </a:defRPr>
                      </a:lvl6pPr>
                      <a:lvl7pPr marL="2743200" algn="l" defTabSz="914400" rtl="0" eaLnBrk="1" latinLnBrk="0" hangingPunct="1">
                        <a:defRPr kumimoji="1" sz="1800" kern="1200">
                          <a:solidFill>
                            <a:schemeClr val="tx1"/>
                          </a:solidFill>
                          <a:latin typeface="Segoe UI"/>
                          <a:ea typeface="Meiryo UI"/>
                        </a:defRPr>
                      </a:lvl7pPr>
                      <a:lvl8pPr marL="3200400" algn="l" defTabSz="914400" rtl="0" eaLnBrk="1" latinLnBrk="0" hangingPunct="1">
                        <a:defRPr kumimoji="1" sz="1800" kern="1200">
                          <a:solidFill>
                            <a:schemeClr val="tx1"/>
                          </a:solidFill>
                          <a:latin typeface="Segoe UI"/>
                          <a:ea typeface="Meiryo UI"/>
                        </a:defRPr>
                      </a:lvl8pPr>
                      <a:lvl9pPr marL="3657600" algn="l" defTabSz="914400" rtl="0" eaLnBrk="1" latinLnBrk="0" hangingPunct="1">
                        <a:defRPr kumimoji="1" sz="1800" kern="1200">
                          <a:solidFill>
                            <a:schemeClr val="tx1"/>
                          </a:solidFill>
                          <a:latin typeface="Segoe UI"/>
                          <a:ea typeface="Meiryo UI"/>
                        </a:defRPr>
                      </a:lvl9pPr>
                    </a:lstStyle>
                    <a:p>
                      <a:pPr algn="ctr"/>
                      <a:r>
                        <a:rPr lang="ja-JP" altLang="en-US" sz="1400" b="0" dirty="0">
                          <a:latin typeface="Meiryo UI" panose="020B0604030504040204" pitchFamily="50" charset="-128"/>
                          <a:ea typeface="Meiryo UI" panose="020B0604030504040204" pitchFamily="50" charset="-128"/>
                          <a:cs typeface="Meiryo UI" panose="020B0604030504040204" pitchFamily="50" charset="-128"/>
                        </a:rPr>
                        <a:t>電気機器</a:t>
                      </a:r>
                      <a:endParaRPr kumimoji="1" lang="ja-JP" altLang="en-US" sz="1400" dirty="0">
                        <a:latin typeface="+mn-ea"/>
                        <a:ea typeface="+mn-ea"/>
                        <a:cs typeface="Meiryo UI" panose="020B0604030504040204" pitchFamily="50" charset="-128"/>
                      </a:endParaRP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Segoe UI"/>
                          <a:ea typeface="Meiryo UI"/>
                        </a:defRPr>
                      </a:lvl1pPr>
                      <a:lvl2pPr marL="457200" algn="l" defTabSz="914400" rtl="0" eaLnBrk="1" latinLnBrk="0" hangingPunct="1">
                        <a:defRPr kumimoji="1" sz="1800" kern="1200">
                          <a:solidFill>
                            <a:schemeClr val="tx1"/>
                          </a:solidFill>
                          <a:latin typeface="Segoe UI"/>
                          <a:ea typeface="Meiryo UI"/>
                        </a:defRPr>
                      </a:lvl2pPr>
                      <a:lvl3pPr marL="914400" algn="l" defTabSz="914400" rtl="0" eaLnBrk="1" latinLnBrk="0" hangingPunct="1">
                        <a:defRPr kumimoji="1" sz="1800" kern="1200">
                          <a:solidFill>
                            <a:schemeClr val="tx1"/>
                          </a:solidFill>
                          <a:latin typeface="Segoe UI"/>
                          <a:ea typeface="Meiryo UI"/>
                        </a:defRPr>
                      </a:lvl3pPr>
                      <a:lvl4pPr marL="1371600" algn="l" defTabSz="914400" rtl="0" eaLnBrk="1" latinLnBrk="0" hangingPunct="1">
                        <a:defRPr kumimoji="1" sz="1800" kern="1200">
                          <a:solidFill>
                            <a:schemeClr val="tx1"/>
                          </a:solidFill>
                          <a:latin typeface="Segoe UI"/>
                          <a:ea typeface="Meiryo UI"/>
                        </a:defRPr>
                      </a:lvl4pPr>
                      <a:lvl5pPr marL="1828800" algn="l" defTabSz="914400" rtl="0" eaLnBrk="1" latinLnBrk="0" hangingPunct="1">
                        <a:defRPr kumimoji="1" sz="1800" kern="1200">
                          <a:solidFill>
                            <a:schemeClr val="tx1"/>
                          </a:solidFill>
                          <a:latin typeface="Segoe UI"/>
                          <a:ea typeface="Meiryo UI"/>
                        </a:defRPr>
                      </a:lvl5pPr>
                      <a:lvl6pPr marL="2286000" algn="l" defTabSz="914400" rtl="0" eaLnBrk="1" latinLnBrk="0" hangingPunct="1">
                        <a:defRPr kumimoji="1" sz="1800" kern="1200">
                          <a:solidFill>
                            <a:schemeClr val="tx1"/>
                          </a:solidFill>
                          <a:latin typeface="Segoe UI"/>
                          <a:ea typeface="Meiryo UI"/>
                        </a:defRPr>
                      </a:lvl6pPr>
                      <a:lvl7pPr marL="2743200" algn="l" defTabSz="914400" rtl="0" eaLnBrk="1" latinLnBrk="0" hangingPunct="1">
                        <a:defRPr kumimoji="1" sz="1800" kern="1200">
                          <a:solidFill>
                            <a:schemeClr val="tx1"/>
                          </a:solidFill>
                          <a:latin typeface="Segoe UI"/>
                          <a:ea typeface="Meiryo UI"/>
                        </a:defRPr>
                      </a:lvl7pPr>
                      <a:lvl8pPr marL="3200400" algn="l" defTabSz="914400" rtl="0" eaLnBrk="1" latinLnBrk="0" hangingPunct="1">
                        <a:defRPr kumimoji="1" sz="1800" kern="1200">
                          <a:solidFill>
                            <a:schemeClr val="tx1"/>
                          </a:solidFill>
                          <a:latin typeface="Segoe UI"/>
                          <a:ea typeface="Meiryo UI"/>
                        </a:defRPr>
                      </a:lvl8pPr>
                      <a:lvl9pPr marL="3657600" algn="l" defTabSz="914400" rtl="0" eaLnBrk="1" latinLnBrk="0" hangingPunct="1">
                        <a:defRPr kumimoji="1" sz="1800" kern="1200">
                          <a:solidFill>
                            <a:schemeClr val="tx1"/>
                          </a:solidFill>
                          <a:latin typeface="Segoe UI"/>
                          <a:ea typeface="Meiryo UI"/>
                        </a:defRPr>
                      </a:lvl9pPr>
                    </a:lstStyle>
                    <a:p>
                      <a:pPr algn="ctr"/>
                      <a:r>
                        <a:rPr kumimoji="1" lang="en-US" altLang="ja-JP" sz="1400" dirty="0">
                          <a:latin typeface="+mn-ea"/>
                          <a:ea typeface="+mn-ea"/>
                          <a:cs typeface="Meiryo UI" panose="020B0604030504040204" pitchFamily="50" charset="-128"/>
                        </a:rPr>
                        <a:t>Scope3</a:t>
                      </a:r>
                    </a:p>
                    <a:p>
                      <a:pPr algn="ctr"/>
                      <a:r>
                        <a:rPr kumimoji="1" lang="ja-JP" altLang="en-US" sz="1400" dirty="0">
                          <a:latin typeface="+mn-ea"/>
                          <a:ea typeface="+mn-ea"/>
                          <a:cs typeface="Meiryo UI" panose="020B0604030504040204" pitchFamily="50" charset="-128"/>
                        </a:rPr>
                        <a:t>カテゴリ</a:t>
                      </a:r>
                      <a:r>
                        <a:rPr kumimoji="1" lang="en-US" altLang="ja-JP" sz="1400" dirty="0">
                          <a:latin typeface="+mn-ea"/>
                          <a:ea typeface="+mn-ea"/>
                          <a:cs typeface="Meiryo UI" panose="020B0604030504040204" pitchFamily="50" charset="-128"/>
                        </a:rPr>
                        <a:t>1</a:t>
                      </a:r>
                      <a:endParaRPr kumimoji="1" lang="ja-JP" altLang="en-US" sz="1400" dirty="0">
                        <a:latin typeface="+mn-ea"/>
                        <a:ea typeface="+mn-ea"/>
                        <a:cs typeface="Meiryo UI" panose="020B0604030504040204" pitchFamily="50" charset="-128"/>
                      </a:endParaRP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Segoe UI"/>
                          <a:ea typeface="Meiryo UI"/>
                        </a:defRPr>
                      </a:lvl1pPr>
                      <a:lvl2pPr marL="457200" algn="l" defTabSz="914400" rtl="0" eaLnBrk="1" latinLnBrk="0" hangingPunct="1">
                        <a:defRPr kumimoji="1" sz="1800" kern="1200">
                          <a:solidFill>
                            <a:schemeClr val="tx1"/>
                          </a:solidFill>
                          <a:latin typeface="Segoe UI"/>
                          <a:ea typeface="Meiryo UI"/>
                        </a:defRPr>
                      </a:lvl2pPr>
                      <a:lvl3pPr marL="914400" algn="l" defTabSz="914400" rtl="0" eaLnBrk="1" latinLnBrk="0" hangingPunct="1">
                        <a:defRPr kumimoji="1" sz="1800" kern="1200">
                          <a:solidFill>
                            <a:schemeClr val="tx1"/>
                          </a:solidFill>
                          <a:latin typeface="Segoe UI"/>
                          <a:ea typeface="Meiryo UI"/>
                        </a:defRPr>
                      </a:lvl3pPr>
                      <a:lvl4pPr marL="1371600" algn="l" defTabSz="914400" rtl="0" eaLnBrk="1" latinLnBrk="0" hangingPunct="1">
                        <a:defRPr kumimoji="1" sz="1800" kern="1200">
                          <a:solidFill>
                            <a:schemeClr val="tx1"/>
                          </a:solidFill>
                          <a:latin typeface="Segoe UI"/>
                          <a:ea typeface="Meiryo UI"/>
                        </a:defRPr>
                      </a:lvl4pPr>
                      <a:lvl5pPr marL="1828800" algn="l" defTabSz="914400" rtl="0" eaLnBrk="1" latinLnBrk="0" hangingPunct="1">
                        <a:defRPr kumimoji="1" sz="1800" kern="1200">
                          <a:solidFill>
                            <a:schemeClr val="tx1"/>
                          </a:solidFill>
                          <a:latin typeface="Segoe UI"/>
                          <a:ea typeface="Meiryo UI"/>
                        </a:defRPr>
                      </a:lvl5pPr>
                      <a:lvl6pPr marL="2286000" algn="l" defTabSz="914400" rtl="0" eaLnBrk="1" latinLnBrk="0" hangingPunct="1">
                        <a:defRPr kumimoji="1" sz="1800" kern="1200">
                          <a:solidFill>
                            <a:schemeClr val="tx1"/>
                          </a:solidFill>
                          <a:latin typeface="Segoe UI"/>
                          <a:ea typeface="Meiryo UI"/>
                        </a:defRPr>
                      </a:lvl6pPr>
                      <a:lvl7pPr marL="2743200" algn="l" defTabSz="914400" rtl="0" eaLnBrk="1" latinLnBrk="0" hangingPunct="1">
                        <a:defRPr kumimoji="1" sz="1800" kern="1200">
                          <a:solidFill>
                            <a:schemeClr val="tx1"/>
                          </a:solidFill>
                          <a:latin typeface="Segoe UI"/>
                          <a:ea typeface="Meiryo UI"/>
                        </a:defRPr>
                      </a:lvl7pPr>
                      <a:lvl8pPr marL="3200400" algn="l" defTabSz="914400" rtl="0" eaLnBrk="1" latinLnBrk="0" hangingPunct="1">
                        <a:defRPr kumimoji="1" sz="1800" kern="1200">
                          <a:solidFill>
                            <a:schemeClr val="tx1"/>
                          </a:solidFill>
                          <a:latin typeface="Segoe UI"/>
                          <a:ea typeface="Meiryo UI"/>
                        </a:defRPr>
                      </a:lvl8pPr>
                      <a:lvl9pPr marL="3657600" algn="l" defTabSz="914400" rtl="0" eaLnBrk="1" latinLnBrk="0" hangingPunct="1">
                        <a:defRPr kumimoji="1" sz="1800" kern="1200">
                          <a:solidFill>
                            <a:schemeClr val="tx1"/>
                          </a:solidFill>
                          <a:latin typeface="Segoe UI"/>
                          <a:ea typeface="Meiryo UI"/>
                        </a:defRPr>
                      </a:lvl9pPr>
                    </a:lstStyle>
                    <a:p>
                      <a:pPr algn="ctr" fontAlgn="ctr"/>
                      <a:r>
                        <a:rPr lang="en-US" altLang="ja-JP" sz="1400" b="0" i="0" u="none" strike="noStrike" dirty="0">
                          <a:solidFill>
                            <a:schemeClr val="tx1"/>
                          </a:solidFill>
                          <a:effectLst/>
                          <a:latin typeface="+mn-ea"/>
                          <a:ea typeface="+mn-ea"/>
                        </a:rPr>
                        <a:t>2026</a:t>
                      </a:r>
                      <a:r>
                        <a:rPr lang="ja-JP" altLang="en-US" sz="1400" b="0" i="0" u="none" strike="noStrike" dirty="0">
                          <a:solidFill>
                            <a:schemeClr val="tx1"/>
                          </a:solidFill>
                          <a:effectLst/>
                          <a:latin typeface="+mn-ea"/>
                          <a:ea typeface="+mn-ea"/>
                        </a:rPr>
                        <a:t>年</a:t>
                      </a: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Segoe UI"/>
                          <a:ea typeface="Meiryo UI"/>
                        </a:defRPr>
                      </a:lvl1pPr>
                      <a:lvl2pPr marL="457200" algn="l" defTabSz="914400" rtl="0" eaLnBrk="1" latinLnBrk="0" hangingPunct="1">
                        <a:defRPr kumimoji="1" sz="1800" kern="1200">
                          <a:solidFill>
                            <a:schemeClr val="tx1"/>
                          </a:solidFill>
                          <a:latin typeface="Segoe UI"/>
                          <a:ea typeface="Meiryo UI"/>
                        </a:defRPr>
                      </a:lvl2pPr>
                      <a:lvl3pPr marL="914400" algn="l" defTabSz="914400" rtl="0" eaLnBrk="1" latinLnBrk="0" hangingPunct="1">
                        <a:defRPr kumimoji="1" sz="1800" kern="1200">
                          <a:solidFill>
                            <a:schemeClr val="tx1"/>
                          </a:solidFill>
                          <a:latin typeface="Segoe UI"/>
                          <a:ea typeface="Meiryo UI"/>
                        </a:defRPr>
                      </a:lvl3pPr>
                      <a:lvl4pPr marL="1371600" algn="l" defTabSz="914400" rtl="0" eaLnBrk="1" latinLnBrk="0" hangingPunct="1">
                        <a:defRPr kumimoji="1" sz="1800" kern="1200">
                          <a:solidFill>
                            <a:schemeClr val="tx1"/>
                          </a:solidFill>
                          <a:latin typeface="Segoe UI"/>
                          <a:ea typeface="Meiryo UI"/>
                        </a:defRPr>
                      </a:lvl4pPr>
                      <a:lvl5pPr marL="1828800" algn="l" defTabSz="914400" rtl="0" eaLnBrk="1" latinLnBrk="0" hangingPunct="1">
                        <a:defRPr kumimoji="1" sz="1800" kern="1200">
                          <a:solidFill>
                            <a:schemeClr val="tx1"/>
                          </a:solidFill>
                          <a:latin typeface="Segoe UI"/>
                          <a:ea typeface="Meiryo UI"/>
                        </a:defRPr>
                      </a:lvl5pPr>
                      <a:lvl6pPr marL="2286000" algn="l" defTabSz="914400" rtl="0" eaLnBrk="1" latinLnBrk="0" hangingPunct="1">
                        <a:defRPr kumimoji="1" sz="1800" kern="1200">
                          <a:solidFill>
                            <a:schemeClr val="tx1"/>
                          </a:solidFill>
                          <a:latin typeface="Segoe UI"/>
                          <a:ea typeface="Meiryo UI"/>
                        </a:defRPr>
                      </a:lvl6pPr>
                      <a:lvl7pPr marL="2743200" algn="l" defTabSz="914400" rtl="0" eaLnBrk="1" latinLnBrk="0" hangingPunct="1">
                        <a:defRPr kumimoji="1" sz="1800" kern="1200">
                          <a:solidFill>
                            <a:schemeClr val="tx1"/>
                          </a:solidFill>
                          <a:latin typeface="Segoe UI"/>
                          <a:ea typeface="Meiryo UI"/>
                        </a:defRPr>
                      </a:lvl7pPr>
                      <a:lvl8pPr marL="3200400" algn="l" defTabSz="914400" rtl="0" eaLnBrk="1" latinLnBrk="0" hangingPunct="1">
                        <a:defRPr kumimoji="1" sz="1800" kern="1200">
                          <a:solidFill>
                            <a:schemeClr val="tx1"/>
                          </a:solidFill>
                          <a:latin typeface="Segoe UI"/>
                          <a:ea typeface="Meiryo UI"/>
                        </a:defRPr>
                      </a:lvl8pPr>
                      <a:lvl9pPr marL="3657600" algn="l" defTabSz="914400" rtl="0" eaLnBrk="1" latinLnBrk="0" hangingPunct="1">
                        <a:defRPr kumimoji="1" sz="1800" kern="1200">
                          <a:solidFill>
                            <a:schemeClr val="tx1"/>
                          </a:solidFill>
                          <a:latin typeface="Segoe UI"/>
                          <a:ea typeface="Meiryo U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400" b="0" i="0" u="none" strike="noStrike" dirty="0">
                          <a:solidFill>
                            <a:schemeClr val="tx1"/>
                          </a:solidFill>
                          <a:effectLst/>
                          <a:latin typeface="+mn-ea"/>
                          <a:ea typeface="+mn-ea"/>
                        </a:rPr>
                        <a:t>カテゴリ</a:t>
                      </a:r>
                      <a:r>
                        <a:rPr lang="en-US" altLang="ja-JP" sz="1400" b="0" i="0" u="none" strike="noStrike" dirty="0">
                          <a:solidFill>
                            <a:schemeClr val="tx1"/>
                          </a:solidFill>
                          <a:effectLst/>
                          <a:latin typeface="+mn-ea"/>
                          <a:ea typeface="+mn-ea"/>
                        </a:rPr>
                        <a:t>1</a:t>
                      </a:r>
                      <a:r>
                        <a:rPr lang="ja-JP" altLang="en-US" sz="1400" b="0" i="0" u="none" strike="noStrike" dirty="0">
                          <a:solidFill>
                            <a:schemeClr val="tx1"/>
                          </a:solidFill>
                          <a:effectLst/>
                          <a:latin typeface="+mn-ea"/>
                          <a:ea typeface="+mn-ea"/>
                        </a:rPr>
                        <a:t>（購入した製品・サービス）を対象とした排出量の</a:t>
                      </a:r>
                      <a:r>
                        <a:rPr lang="en-US" altLang="ja-JP" sz="1400" b="0" i="0" u="none" strike="noStrike" dirty="0">
                          <a:solidFill>
                            <a:schemeClr val="tx1"/>
                          </a:solidFill>
                          <a:effectLst/>
                          <a:latin typeface="+mn-ea"/>
                          <a:ea typeface="+mn-ea"/>
                        </a:rPr>
                        <a:t>76%</a:t>
                      </a:r>
                      <a:r>
                        <a:rPr lang="ja-JP" altLang="en-US" sz="1400" b="0" i="0" u="none" strike="noStrike" dirty="0">
                          <a:solidFill>
                            <a:schemeClr val="tx1"/>
                          </a:solidFill>
                          <a:effectLst/>
                          <a:latin typeface="+mn-ea"/>
                          <a:ea typeface="+mn-ea"/>
                        </a:rPr>
                        <a:t>に相当するサプライヤーの</a:t>
                      </a:r>
                      <a:r>
                        <a:rPr lang="en-US" altLang="ja-JP" sz="1400" b="0" i="0" u="none" strike="noStrike" dirty="0">
                          <a:solidFill>
                            <a:schemeClr val="tx1"/>
                          </a:solidFill>
                          <a:effectLst/>
                          <a:latin typeface="+mn-ea"/>
                          <a:ea typeface="+mn-ea"/>
                        </a:rPr>
                        <a:t>SBT</a:t>
                      </a:r>
                      <a:r>
                        <a:rPr lang="ja-JP" altLang="en-US" sz="1400" b="0" i="0" u="none" strike="noStrike" dirty="0">
                          <a:solidFill>
                            <a:schemeClr val="tx1"/>
                          </a:solidFill>
                          <a:effectLst/>
                          <a:latin typeface="+mn-ea"/>
                          <a:ea typeface="+mn-ea"/>
                        </a:rPr>
                        <a:t>の目標設定をさせる。</a:t>
                      </a:r>
                    </a:p>
                  </a:txBody>
                  <a:tcPr marL="72000" marR="72000" marT="36000" marB="3600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76726">
                <a:tc>
                  <a:txBody>
                    <a:bodyPr/>
                    <a:lstStyle/>
                    <a:p>
                      <a:pPr algn="ctr"/>
                      <a:r>
                        <a:rPr kumimoji="1" lang="en-US" altLang="ja-JP" sz="1400" dirty="0">
                          <a:latin typeface="+mn-ea"/>
                          <a:ea typeface="+mn-ea"/>
                          <a:cs typeface="Meiryo UI" panose="020B0604030504040204" pitchFamily="50" charset="-128"/>
                        </a:rPr>
                        <a:t>AGC</a:t>
                      </a:r>
                      <a:endParaRPr kumimoji="1" lang="ja-JP" altLang="en-US" sz="1400" dirty="0">
                        <a:latin typeface="+mn-ea"/>
                        <a:ea typeface="+mn-ea"/>
                        <a:cs typeface="Meiryo UI" panose="020B0604030504040204" pitchFamily="50" charset="-128"/>
                      </a:endParaRPr>
                    </a:p>
                  </a:txBody>
                  <a:tcPr marL="72000" marR="72000" marT="36000" marB="3600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400" dirty="0">
                          <a:latin typeface="+mn-ea"/>
                          <a:ea typeface="+mn-ea"/>
                          <a:cs typeface="Meiryo UI" panose="020B0604030504040204" pitchFamily="50" charset="-128"/>
                        </a:rPr>
                        <a:t>ガラス・土石製品</a:t>
                      </a: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400" dirty="0">
                          <a:latin typeface="+mn-ea"/>
                          <a:ea typeface="+mn-ea"/>
                          <a:cs typeface="Meiryo UI" panose="020B0604030504040204" pitchFamily="50" charset="-128"/>
                        </a:rPr>
                        <a:t>Scope3</a:t>
                      </a:r>
                    </a:p>
                    <a:p>
                      <a:pPr algn="ctr"/>
                      <a:r>
                        <a:rPr kumimoji="1" lang="ja-JP" altLang="en-US" sz="1400" dirty="0">
                          <a:latin typeface="+mn-ea"/>
                          <a:ea typeface="+mn-ea"/>
                          <a:cs typeface="Meiryo UI" panose="020B0604030504040204" pitchFamily="50" charset="-128"/>
                        </a:rPr>
                        <a:t>カテゴリ</a:t>
                      </a:r>
                      <a:r>
                        <a:rPr kumimoji="1" lang="en-US" altLang="ja-JP" sz="1400" dirty="0">
                          <a:latin typeface="+mn-ea"/>
                          <a:ea typeface="+mn-ea"/>
                          <a:cs typeface="Meiryo UI" panose="020B0604030504040204" pitchFamily="50" charset="-128"/>
                        </a:rPr>
                        <a:t>1</a:t>
                      </a:r>
                    </a:p>
                    <a:p>
                      <a:pPr algn="ctr"/>
                      <a:r>
                        <a:rPr kumimoji="1" lang="ja-JP" altLang="en-US" sz="1400" dirty="0">
                          <a:latin typeface="+mn-ea"/>
                          <a:ea typeface="+mn-ea"/>
                          <a:cs typeface="Meiryo UI" panose="020B0604030504040204" pitchFamily="50" charset="-128"/>
                        </a:rPr>
                        <a:t>カテゴリ</a:t>
                      </a:r>
                      <a:r>
                        <a:rPr kumimoji="1" lang="en-US" altLang="ja-JP" sz="1400" dirty="0">
                          <a:latin typeface="+mn-ea"/>
                          <a:ea typeface="+mn-ea"/>
                          <a:cs typeface="Meiryo UI" panose="020B0604030504040204" pitchFamily="50" charset="-128"/>
                        </a:rPr>
                        <a:t>3</a:t>
                      </a:r>
                      <a:endParaRPr kumimoji="1" lang="ja-JP" altLang="en-US" sz="1400" dirty="0">
                        <a:latin typeface="+mn-ea"/>
                        <a:ea typeface="+mn-ea"/>
                        <a:cs typeface="Meiryo UI" panose="020B0604030504040204" pitchFamily="50" charset="-128"/>
                      </a:endParaRP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ja-JP" sz="1400" b="0" i="0" u="none" strike="noStrike" dirty="0">
                          <a:solidFill>
                            <a:schemeClr val="tx1"/>
                          </a:solidFill>
                          <a:effectLst/>
                          <a:latin typeface="+mn-ea"/>
                          <a:ea typeface="+mn-ea"/>
                        </a:rPr>
                        <a:t>2027</a:t>
                      </a:r>
                      <a:r>
                        <a:rPr lang="ja-JP" altLang="en-US" sz="1400" b="0" i="0" u="none" strike="noStrike" dirty="0">
                          <a:solidFill>
                            <a:schemeClr val="tx1"/>
                          </a:solidFill>
                          <a:effectLst/>
                          <a:latin typeface="+mn-ea"/>
                          <a:ea typeface="+mn-ea"/>
                        </a:rPr>
                        <a:t>年</a:t>
                      </a: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400" b="0" i="0" u="none" strike="noStrike" dirty="0">
                          <a:solidFill>
                            <a:schemeClr val="tx1"/>
                          </a:solidFill>
                          <a:effectLst/>
                          <a:latin typeface="+mn-ea"/>
                          <a:ea typeface="+mn-ea"/>
                        </a:rPr>
                        <a:t>購入した商品とサービス、および燃料とエネルギー関連の活動を対象とした排出量で、サプライヤーの </a:t>
                      </a:r>
                      <a:r>
                        <a:rPr lang="en-US" altLang="ja-JP" sz="1400" b="0" i="0" u="none" strike="noStrike" dirty="0">
                          <a:solidFill>
                            <a:schemeClr val="tx1"/>
                          </a:solidFill>
                          <a:effectLst/>
                          <a:latin typeface="+mn-ea"/>
                          <a:ea typeface="+mn-ea"/>
                        </a:rPr>
                        <a:t>30% </a:t>
                      </a:r>
                      <a:r>
                        <a:rPr lang="ja-JP" altLang="en-US" sz="1400" b="0" i="0" u="none" strike="noStrike" dirty="0">
                          <a:solidFill>
                            <a:schemeClr val="tx1"/>
                          </a:solidFill>
                          <a:effectLst/>
                          <a:latin typeface="+mn-ea"/>
                          <a:ea typeface="+mn-ea"/>
                        </a:rPr>
                        <a:t>に科学に基づく目標を設定させる。</a:t>
                      </a:r>
                    </a:p>
                  </a:txBody>
                  <a:tcPr marL="72000" marR="72000" marT="36000" marB="3600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42667775"/>
                  </a:ext>
                </a:extLst>
              </a:tr>
              <a:tr h="176726">
                <a:tc>
                  <a:txBody>
                    <a:bodyPr/>
                    <a:lstStyle/>
                    <a:p>
                      <a:pPr algn="ctr"/>
                      <a:r>
                        <a:rPr kumimoji="1" lang="en-US" altLang="ja-JP" sz="1400" dirty="0">
                          <a:latin typeface="+mn-ea"/>
                          <a:ea typeface="+mn-ea"/>
                          <a:cs typeface="Meiryo UI" panose="020B0604030504040204" pitchFamily="50" charset="-128"/>
                        </a:rPr>
                        <a:t>DIC</a:t>
                      </a:r>
                      <a:endParaRPr kumimoji="1" lang="ja-JP" altLang="en-US" sz="1400" dirty="0">
                        <a:latin typeface="+mn-ea"/>
                        <a:ea typeface="+mn-ea"/>
                        <a:cs typeface="Meiryo UI" panose="020B0604030504040204" pitchFamily="50" charset="-128"/>
                      </a:endParaRPr>
                    </a:p>
                  </a:txBody>
                  <a:tcPr marL="72000" marR="72000" marT="36000" marB="3600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400" dirty="0">
                          <a:latin typeface="+mn-ea"/>
                          <a:ea typeface="+mn-ea"/>
                          <a:cs typeface="Meiryo UI" panose="020B0604030504040204" pitchFamily="50" charset="-128"/>
                        </a:rPr>
                        <a:t>化学</a:t>
                      </a: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400" dirty="0">
                          <a:latin typeface="+mn-ea"/>
                          <a:ea typeface="+mn-ea"/>
                          <a:cs typeface="Meiryo UI" panose="020B0604030504040204" pitchFamily="50" charset="-128"/>
                        </a:rPr>
                        <a:t>Scope3</a:t>
                      </a:r>
                    </a:p>
                    <a:p>
                      <a:pPr algn="ctr"/>
                      <a:r>
                        <a:rPr kumimoji="1" lang="ja-JP" altLang="en-US" sz="1400" dirty="0">
                          <a:latin typeface="+mn-ea"/>
                          <a:ea typeface="+mn-ea"/>
                          <a:cs typeface="Meiryo UI" panose="020B0604030504040204" pitchFamily="50" charset="-128"/>
                        </a:rPr>
                        <a:t>カテゴリ</a:t>
                      </a:r>
                      <a:r>
                        <a:rPr kumimoji="1" lang="en-US" altLang="ja-JP" sz="1400" dirty="0">
                          <a:latin typeface="+mn-ea"/>
                          <a:ea typeface="+mn-ea"/>
                          <a:cs typeface="Meiryo UI" panose="020B0604030504040204" pitchFamily="50" charset="-128"/>
                        </a:rPr>
                        <a:t>1</a:t>
                      </a: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ja-JP" sz="1400" b="0" i="0" u="none" strike="noStrike" dirty="0">
                          <a:solidFill>
                            <a:schemeClr val="tx1"/>
                          </a:solidFill>
                          <a:effectLst/>
                          <a:latin typeface="+mn-ea"/>
                          <a:ea typeface="+mn-ea"/>
                        </a:rPr>
                        <a:t>2027</a:t>
                      </a:r>
                      <a:r>
                        <a:rPr lang="ja-JP" altLang="en-US" sz="1400" b="0" i="0" u="none" strike="noStrike" dirty="0">
                          <a:solidFill>
                            <a:schemeClr val="tx1"/>
                          </a:solidFill>
                          <a:effectLst/>
                          <a:latin typeface="+mn-ea"/>
                          <a:ea typeface="+mn-ea"/>
                        </a:rPr>
                        <a:t>年</a:t>
                      </a: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400" b="0" i="0" u="none" strike="noStrike" dirty="0">
                          <a:solidFill>
                            <a:schemeClr val="tx1"/>
                          </a:solidFill>
                          <a:effectLst/>
                          <a:latin typeface="+mn-ea"/>
                          <a:ea typeface="+mn-ea"/>
                        </a:rPr>
                        <a:t>購入した商品やサービスをカバーするサプライヤーの</a:t>
                      </a:r>
                      <a:r>
                        <a:rPr lang="en-US" altLang="ja-JP" sz="1400" b="0" i="0" u="none" strike="noStrike" dirty="0">
                          <a:solidFill>
                            <a:schemeClr val="tx1"/>
                          </a:solidFill>
                          <a:effectLst/>
                          <a:latin typeface="+mn-ea"/>
                          <a:ea typeface="+mn-ea"/>
                        </a:rPr>
                        <a:t>80%</a:t>
                      </a:r>
                      <a:r>
                        <a:rPr lang="ja-JP" altLang="en-US" sz="1400" b="0" i="0" u="none" strike="noStrike" dirty="0">
                          <a:solidFill>
                            <a:schemeClr val="tx1"/>
                          </a:solidFill>
                          <a:effectLst/>
                          <a:latin typeface="+mn-ea"/>
                          <a:ea typeface="+mn-ea"/>
                        </a:rPr>
                        <a:t>に、</a:t>
                      </a:r>
                      <a:r>
                        <a:rPr lang="en-US" altLang="ja-JP" sz="1400" b="0" i="0" u="none" strike="noStrike" dirty="0">
                          <a:solidFill>
                            <a:schemeClr val="tx1"/>
                          </a:solidFill>
                          <a:effectLst/>
                          <a:latin typeface="+mn-ea"/>
                          <a:ea typeface="+mn-ea"/>
                        </a:rPr>
                        <a:t>2027</a:t>
                      </a:r>
                      <a:r>
                        <a:rPr lang="ja-JP" altLang="en-US" sz="1400" b="0" i="0" u="none" strike="noStrike" dirty="0">
                          <a:solidFill>
                            <a:schemeClr val="tx1"/>
                          </a:solidFill>
                          <a:effectLst/>
                          <a:latin typeface="+mn-ea"/>
                          <a:ea typeface="+mn-ea"/>
                        </a:rPr>
                        <a:t>年までに科学的根拠に基づいた目標を設定させる。</a:t>
                      </a:r>
                    </a:p>
                  </a:txBody>
                  <a:tcPr marL="72000" marR="72000" marT="36000" marB="3600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02559347"/>
                  </a:ext>
                </a:extLst>
              </a:tr>
              <a:tr h="176726">
                <a:tc>
                  <a:txBody>
                    <a:bodyPr/>
                    <a:lstStyle/>
                    <a:p>
                      <a:pPr algn="ctr"/>
                      <a:r>
                        <a:rPr kumimoji="1" lang="ja-JP" altLang="en-US" sz="1400" dirty="0">
                          <a:latin typeface="+mn-ea"/>
                          <a:ea typeface="+mn-ea"/>
                          <a:cs typeface="Meiryo UI" panose="020B0604030504040204" pitchFamily="50" charset="-128"/>
                        </a:rPr>
                        <a:t>ブリヂストン</a:t>
                      </a:r>
                    </a:p>
                  </a:txBody>
                  <a:tcPr marL="72000" marR="72000" marT="36000" marB="3600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400" dirty="0">
                          <a:latin typeface="+mn-ea"/>
                          <a:ea typeface="+mn-ea"/>
                          <a:cs typeface="Meiryo UI" panose="020B0604030504040204" pitchFamily="50" charset="-128"/>
                        </a:rPr>
                        <a:t>ゴム製品</a:t>
                      </a: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400" dirty="0">
                          <a:latin typeface="+mn-ea"/>
                          <a:ea typeface="+mn-ea"/>
                          <a:cs typeface="Meiryo UI" panose="020B0604030504040204" pitchFamily="50" charset="-128"/>
                        </a:rPr>
                        <a:t>Scope3</a:t>
                      </a:r>
                    </a:p>
                    <a:p>
                      <a:pPr algn="ctr"/>
                      <a:r>
                        <a:rPr kumimoji="1" lang="ja-JP" altLang="en-US" sz="1400" dirty="0">
                          <a:latin typeface="+mn-ea"/>
                          <a:ea typeface="+mn-ea"/>
                          <a:cs typeface="Meiryo UI" panose="020B0604030504040204" pitchFamily="50" charset="-128"/>
                        </a:rPr>
                        <a:t>カテゴリ</a:t>
                      </a:r>
                      <a:r>
                        <a:rPr kumimoji="1" lang="en-US" altLang="ja-JP" sz="1400" dirty="0">
                          <a:latin typeface="+mn-ea"/>
                          <a:ea typeface="+mn-ea"/>
                          <a:cs typeface="Meiryo UI" panose="020B0604030504040204" pitchFamily="50" charset="-128"/>
                        </a:rPr>
                        <a:t>1</a:t>
                      </a: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ja-JP" sz="1400" b="0" i="0" u="none" strike="noStrike" dirty="0">
                          <a:solidFill>
                            <a:schemeClr val="tx1"/>
                          </a:solidFill>
                          <a:effectLst/>
                          <a:latin typeface="+mn-ea"/>
                          <a:ea typeface="+mn-ea"/>
                        </a:rPr>
                        <a:t>2026</a:t>
                      </a:r>
                      <a:r>
                        <a:rPr lang="ja-JP" altLang="en-US" sz="1400" b="0" i="0" u="none" strike="noStrike" dirty="0">
                          <a:solidFill>
                            <a:schemeClr val="tx1"/>
                          </a:solidFill>
                          <a:effectLst/>
                          <a:latin typeface="+mn-ea"/>
                          <a:ea typeface="+mn-ea"/>
                        </a:rPr>
                        <a:t>年</a:t>
                      </a: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400" b="0" i="0" u="none" strike="noStrike" dirty="0">
                          <a:solidFill>
                            <a:schemeClr val="tx1"/>
                          </a:solidFill>
                          <a:effectLst/>
                          <a:latin typeface="+mn-ea"/>
                          <a:ea typeface="+mn-ea"/>
                        </a:rPr>
                        <a:t>購入した製品・サービスに関わる排出量の</a:t>
                      </a:r>
                      <a:r>
                        <a:rPr lang="en-US" altLang="ja-JP" sz="1400" b="0" i="0" u="none" strike="noStrike" dirty="0">
                          <a:solidFill>
                            <a:schemeClr val="tx1"/>
                          </a:solidFill>
                          <a:effectLst/>
                          <a:latin typeface="+mn-ea"/>
                          <a:ea typeface="+mn-ea"/>
                        </a:rPr>
                        <a:t>92</a:t>
                      </a:r>
                      <a:r>
                        <a:rPr lang="ja-JP" altLang="en-US" sz="1400" b="0" i="0" u="none" strike="noStrike" dirty="0">
                          <a:solidFill>
                            <a:schemeClr val="tx1"/>
                          </a:solidFill>
                          <a:effectLst/>
                          <a:latin typeface="+mn-ea"/>
                          <a:ea typeface="+mn-ea"/>
                        </a:rPr>
                        <a:t>％に相当するサプライヤーに</a:t>
                      </a:r>
                      <a:r>
                        <a:rPr lang="en-US" altLang="ja-JP" sz="1400" b="0" i="0" u="none" strike="noStrike" dirty="0">
                          <a:solidFill>
                            <a:schemeClr val="tx1"/>
                          </a:solidFill>
                          <a:effectLst/>
                          <a:latin typeface="+mn-ea"/>
                          <a:ea typeface="+mn-ea"/>
                        </a:rPr>
                        <a:t>SBT</a:t>
                      </a:r>
                      <a:r>
                        <a:rPr lang="ja-JP" altLang="en-US" sz="1400" b="0" i="0" u="none" strike="noStrike" dirty="0">
                          <a:solidFill>
                            <a:schemeClr val="tx1"/>
                          </a:solidFill>
                          <a:effectLst/>
                          <a:latin typeface="+mn-ea"/>
                          <a:ea typeface="+mn-ea"/>
                        </a:rPr>
                        <a:t>の目標を設定させる。</a:t>
                      </a:r>
                    </a:p>
                  </a:txBody>
                  <a:tcPr marL="72000" marR="72000" marT="36000" marB="3600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30809703"/>
                  </a:ext>
                </a:extLst>
              </a:tr>
              <a:tr h="176726">
                <a:tc>
                  <a:txBody>
                    <a:bodyPr/>
                    <a:lstStyle/>
                    <a:p>
                      <a:pPr algn="ctr"/>
                      <a:r>
                        <a:rPr kumimoji="1" lang="ja-JP" altLang="en-US" sz="1400" dirty="0">
                          <a:latin typeface="+mn-ea"/>
                          <a:ea typeface="+mn-ea"/>
                          <a:cs typeface="Meiryo UI" panose="020B0604030504040204" pitchFamily="50" charset="-128"/>
                        </a:rPr>
                        <a:t>積水ハウス</a:t>
                      </a:r>
                    </a:p>
                  </a:txBody>
                  <a:tcPr marL="72000" marR="72000" marT="36000" marB="3600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400" dirty="0">
                          <a:latin typeface="+mn-ea"/>
                          <a:ea typeface="+mn-ea"/>
                          <a:cs typeface="Meiryo UI" panose="020B0604030504040204" pitchFamily="50" charset="-128"/>
                        </a:rPr>
                        <a:t>建設業</a:t>
                      </a: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400" dirty="0">
                          <a:latin typeface="+mn-ea"/>
                          <a:ea typeface="+mn-ea"/>
                          <a:cs typeface="Meiryo UI" panose="020B0604030504040204" pitchFamily="50" charset="-128"/>
                        </a:rPr>
                        <a:t>Scope3</a:t>
                      </a: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ja-JP" sz="1400" b="0" i="0" u="none" strike="noStrike" dirty="0">
                          <a:solidFill>
                            <a:schemeClr val="tx1"/>
                          </a:solidFill>
                          <a:effectLst/>
                          <a:latin typeface="+mn-ea"/>
                          <a:ea typeface="+mn-ea"/>
                        </a:rPr>
                        <a:t>2027</a:t>
                      </a:r>
                      <a:r>
                        <a:rPr lang="ja-JP" altLang="en-US" sz="1400" b="0" i="0" u="none" strike="noStrike" dirty="0">
                          <a:solidFill>
                            <a:schemeClr val="tx1"/>
                          </a:solidFill>
                          <a:effectLst/>
                          <a:latin typeface="+mn-ea"/>
                          <a:ea typeface="+mn-ea"/>
                        </a:rPr>
                        <a:t>年</a:t>
                      </a: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400" b="0" i="0" u="none" strike="noStrike" dirty="0">
                          <a:solidFill>
                            <a:schemeClr val="tx1"/>
                          </a:solidFill>
                          <a:effectLst/>
                          <a:latin typeface="+mn-ea"/>
                          <a:ea typeface="+mn-ea"/>
                        </a:rPr>
                        <a:t>購入した製品・サービスによる排出量の</a:t>
                      </a:r>
                      <a:r>
                        <a:rPr lang="en-US" altLang="ja-JP" sz="1400" b="0" i="0" u="none" strike="noStrike" dirty="0">
                          <a:solidFill>
                            <a:schemeClr val="tx1"/>
                          </a:solidFill>
                          <a:effectLst/>
                          <a:latin typeface="+mn-ea"/>
                          <a:ea typeface="+mn-ea"/>
                        </a:rPr>
                        <a:t>65.8</a:t>
                      </a:r>
                      <a:r>
                        <a:rPr lang="ja-JP" altLang="en-US" sz="1400" b="0" i="0" u="none" strike="noStrike" dirty="0">
                          <a:solidFill>
                            <a:schemeClr val="tx1"/>
                          </a:solidFill>
                          <a:effectLst/>
                          <a:latin typeface="+mn-ea"/>
                          <a:ea typeface="+mn-ea"/>
                        </a:rPr>
                        <a:t>％に相当するサプライヤーに</a:t>
                      </a:r>
                      <a:r>
                        <a:rPr lang="en-US" altLang="ja-JP" sz="1400" b="0" i="0" u="none" strike="noStrike" dirty="0">
                          <a:solidFill>
                            <a:schemeClr val="tx1"/>
                          </a:solidFill>
                          <a:effectLst/>
                          <a:latin typeface="+mn-ea"/>
                          <a:ea typeface="+mn-ea"/>
                        </a:rPr>
                        <a:t>SBT</a:t>
                      </a:r>
                      <a:r>
                        <a:rPr lang="ja-JP" altLang="en-US" sz="1400" b="0" i="0" u="none" strike="noStrike" dirty="0">
                          <a:solidFill>
                            <a:schemeClr val="tx1"/>
                          </a:solidFill>
                          <a:effectLst/>
                          <a:latin typeface="+mn-ea"/>
                          <a:ea typeface="+mn-ea"/>
                        </a:rPr>
                        <a:t>目標を設定させる</a:t>
                      </a:r>
                    </a:p>
                  </a:txBody>
                  <a:tcPr marL="72000" marR="72000" marT="36000" marB="3600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71758742"/>
                  </a:ext>
                </a:extLst>
              </a:tr>
              <a:tr h="176726">
                <a:tc>
                  <a:txBody>
                    <a:bodyPr/>
                    <a:lstStyle/>
                    <a:p>
                      <a:pPr algn="ctr"/>
                      <a:r>
                        <a:rPr kumimoji="1" lang="ja-JP" altLang="en-US" sz="1400" dirty="0">
                          <a:latin typeface="+mn-ea"/>
                          <a:ea typeface="+mn-ea"/>
                          <a:cs typeface="Meiryo UI" panose="020B0604030504040204" pitchFamily="50" charset="-128"/>
                        </a:rPr>
                        <a:t>野村総合研究所</a:t>
                      </a:r>
                    </a:p>
                  </a:txBody>
                  <a:tcPr marL="72000" marR="72000" marT="36000" marB="3600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400" dirty="0">
                          <a:latin typeface="+mn-ea"/>
                          <a:ea typeface="+mn-ea"/>
                          <a:cs typeface="Meiryo UI" panose="020B0604030504040204" pitchFamily="50" charset="-128"/>
                        </a:rPr>
                        <a:t>ソフトウェア・サービス</a:t>
                      </a: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07943" rtl="0" eaLnBrk="1" fontAlgn="auto" latinLnBrk="0" hangingPunct="1">
                        <a:lnSpc>
                          <a:spcPct val="100000"/>
                        </a:lnSpc>
                        <a:spcBef>
                          <a:spcPts val="0"/>
                        </a:spcBef>
                        <a:spcAft>
                          <a:spcPts val="0"/>
                        </a:spcAft>
                        <a:buClrTx/>
                        <a:buSzTx/>
                        <a:buFontTx/>
                        <a:buNone/>
                        <a:tabLst/>
                        <a:defRPr/>
                      </a:pPr>
                      <a:r>
                        <a:rPr kumimoji="1" lang="en-US" altLang="ja-JP" sz="1400" dirty="0">
                          <a:latin typeface="+mn-ea"/>
                          <a:ea typeface="+mn-ea"/>
                          <a:cs typeface="Meiryo UI" panose="020B0604030504040204" pitchFamily="50" charset="-128"/>
                        </a:rPr>
                        <a:t>Scope3</a:t>
                      </a: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ja-JP" sz="1400" b="0" i="0" u="none" strike="noStrike" dirty="0">
                          <a:solidFill>
                            <a:schemeClr val="tx1"/>
                          </a:solidFill>
                          <a:effectLst/>
                          <a:latin typeface="+mn-ea"/>
                          <a:ea typeface="+mn-ea"/>
                        </a:rPr>
                        <a:t>2023</a:t>
                      </a:r>
                      <a:r>
                        <a:rPr lang="ja-JP" altLang="en-US" sz="1400" b="0" i="0" u="none" strike="noStrike" dirty="0">
                          <a:solidFill>
                            <a:schemeClr val="tx1"/>
                          </a:solidFill>
                          <a:effectLst/>
                          <a:latin typeface="+mn-ea"/>
                          <a:ea typeface="+mn-ea"/>
                        </a:rPr>
                        <a:t>年</a:t>
                      </a: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400" b="0" i="0" u="none" strike="noStrike" dirty="0">
                          <a:solidFill>
                            <a:schemeClr val="tx1"/>
                          </a:solidFill>
                          <a:effectLst/>
                          <a:latin typeface="+mn-ea"/>
                          <a:ea typeface="+mn-ea"/>
                        </a:rPr>
                        <a:t>排出ベースで、サプライヤーとベンダーの</a:t>
                      </a:r>
                      <a:r>
                        <a:rPr lang="en-US" altLang="ja-JP" sz="1400" b="0" i="0" u="none" strike="noStrike" dirty="0">
                          <a:solidFill>
                            <a:schemeClr val="tx1"/>
                          </a:solidFill>
                          <a:effectLst/>
                          <a:latin typeface="+mn-ea"/>
                          <a:ea typeface="+mn-ea"/>
                        </a:rPr>
                        <a:t>70%</a:t>
                      </a:r>
                      <a:r>
                        <a:rPr lang="ja-JP" altLang="en-US" sz="1400" b="0" i="0" u="none" strike="noStrike" dirty="0">
                          <a:solidFill>
                            <a:schemeClr val="tx1"/>
                          </a:solidFill>
                          <a:effectLst/>
                          <a:latin typeface="+mn-ea"/>
                          <a:ea typeface="+mn-ea"/>
                        </a:rPr>
                        <a:t>に</a:t>
                      </a:r>
                      <a:r>
                        <a:rPr lang="en-US" altLang="ja-JP" sz="1400" b="0" i="0" u="none" strike="noStrike" dirty="0">
                          <a:solidFill>
                            <a:schemeClr val="tx1"/>
                          </a:solidFill>
                          <a:effectLst/>
                          <a:latin typeface="+mn-ea"/>
                          <a:ea typeface="+mn-ea"/>
                        </a:rPr>
                        <a:t>SBT</a:t>
                      </a:r>
                      <a:r>
                        <a:rPr lang="ja-JP" altLang="en-US" sz="1400" b="0" i="0" u="none" strike="noStrike" dirty="0">
                          <a:solidFill>
                            <a:schemeClr val="tx1"/>
                          </a:solidFill>
                          <a:effectLst/>
                          <a:latin typeface="+mn-ea"/>
                          <a:ea typeface="+mn-ea"/>
                        </a:rPr>
                        <a:t>目標を設定させる</a:t>
                      </a:r>
                    </a:p>
                  </a:txBody>
                  <a:tcPr marL="72000" marR="72000" marT="36000" marB="3600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5811145"/>
                  </a:ext>
                </a:extLst>
              </a:tr>
              <a:tr h="176726">
                <a:tc>
                  <a:txBody>
                    <a:bodyPr/>
                    <a:lstStyle/>
                    <a:p>
                      <a:pPr algn="ctr"/>
                      <a:r>
                        <a:rPr kumimoji="1" lang="ja-JP" altLang="en-US" sz="1400" dirty="0">
                          <a:latin typeface="+mn-ea"/>
                          <a:ea typeface="+mn-ea"/>
                          <a:cs typeface="Meiryo UI" panose="020B0604030504040204" pitchFamily="50" charset="-128"/>
                        </a:rPr>
                        <a:t>旭化成ホームズ</a:t>
                      </a:r>
                    </a:p>
                  </a:txBody>
                  <a:tcPr marL="72000" marR="72000" marT="36000" marB="3600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400" dirty="0">
                          <a:latin typeface="+mn-ea"/>
                          <a:ea typeface="+mn-ea"/>
                          <a:cs typeface="Meiryo UI" panose="020B0604030504040204" pitchFamily="50" charset="-128"/>
                        </a:rPr>
                        <a:t>建設業</a:t>
                      </a: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400" dirty="0">
                          <a:latin typeface="+mn-ea"/>
                          <a:ea typeface="+mn-ea"/>
                          <a:cs typeface="Meiryo UI" panose="020B0604030504040204" pitchFamily="50" charset="-128"/>
                        </a:rPr>
                        <a:t>Scope3</a:t>
                      </a:r>
                    </a:p>
                    <a:p>
                      <a:pPr algn="ctr"/>
                      <a:r>
                        <a:rPr kumimoji="1" lang="ja-JP" altLang="en-US" sz="1400" dirty="0">
                          <a:latin typeface="+mn-ea"/>
                          <a:ea typeface="+mn-ea"/>
                          <a:cs typeface="Meiryo UI" panose="020B0604030504040204" pitchFamily="50" charset="-128"/>
                        </a:rPr>
                        <a:t>カテゴリ</a:t>
                      </a:r>
                      <a:r>
                        <a:rPr kumimoji="1" lang="en-US" altLang="ja-JP" sz="1400" dirty="0">
                          <a:latin typeface="+mn-ea"/>
                          <a:ea typeface="+mn-ea"/>
                          <a:cs typeface="Meiryo UI" panose="020B0604030504040204" pitchFamily="50" charset="-128"/>
                        </a:rPr>
                        <a:t>1</a:t>
                      </a: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ja-JP" sz="1400" b="0" i="0" u="none" strike="noStrike" dirty="0">
                          <a:solidFill>
                            <a:schemeClr val="tx1"/>
                          </a:solidFill>
                          <a:effectLst/>
                          <a:latin typeface="+mn-ea"/>
                          <a:ea typeface="+mn-ea"/>
                        </a:rPr>
                        <a:t>2027</a:t>
                      </a:r>
                      <a:r>
                        <a:rPr lang="ja-JP" altLang="en-US" sz="1400" b="0" i="0" u="none" strike="noStrike" dirty="0">
                          <a:solidFill>
                            <a:schemeClr val="tx1"/>
                          </a:solidFill>
                          <a:effectLst/>
                          <a:latin typeface="+mn-ea"/>
                          <a:ea typeface="+mn-ea"/>
                        </a:rPr>
                        <a:t>年</a:t>
                      </a: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400" b="0" i="0" u="none" strike="noStrike" dirty="0">
                          <a:solidFill>
                            <a:schemeClr val="tx1"/>
                          </a:solidFill>
                          <a:effectLst/>
                          <a:latin typeface="+mn-ea"/>
                          <a:ea typeface="+mn-ea"/>
                        </a:rPr>
                        <a:t>購入した製品・サービスに関わる排出量の</a:t>
                      </a:r>
                      <a:r>
                        <a:rPr lang="en-US" altLang="ja-JP" sz="1400" b="0" i="0" u="none" strike="noStrike" dirty="0">
                          <a:solidFill>
                            <a:schemeClr val="tx1"/>
                          </a:solidFill>
                          <a:effectLst/>
                          <a:latin typeface="+mn-ea"/>
                          <a:ea typeface="+mn-ea"/>
                        </a:rPr>
                        <a:t>72</a:t>
                      </a:r>
                      <a:r>
                        <a:rPr lang="ja-JP" altLang="en-US" sz="1400" b="0" i="0" u="none" strike="noStrike" dirty="0">
                          <a:solidFill>
                            <a:schemeClr val="tx1"/>
                          </a:solidFill>
                          <a:effectLst/>
                          <a:latin typeface="+mn-ea"/>
                          <a:ea typeface="+mn-ea"/>
                        </a:rPr>
                        <a:t>％に相当するサプライヤーに</a:t>
                      </a:r>
                      <a:r>
                        <a:rPr lang="en-US" altLang="ja-JP" sz="1400" b="0" i="0" u="none" strike="noStrike" dirty="0">
                          <a:solidFill>
                            <a:schemeClr val="tx1"/>
                          </a:solidFill>
                          <a:effectLst/>
                          <a:latin typeface="+mn-ea"/>
                          <a:ea typeface="+mn-ea"/>
                        </a:rPr>
                        <a:t>SBT</a:t>
                      </a:r>
                      <a:r>
                        <a:rPr lang="ja-JP" altLang="en-US" sz="1400" b="0" i="0" u="none" strike="noStrike" dirty="0">
                          <a:solidFill>
                            <a:schemeClr val="tx1"/>
                          </a:solidFill>
                          <a:effectLst/>
                          <a:latin typeface="+mn-ea"/>
                          <a:ea typeface="+mn-ea"/>
                        </a:rPr>
                        <a:t>の目標を設定させる。</a:t>
                      </a:r>
                    </a:p>
                  </a:txBody>
                  <a:tcPr marL="72000" marR="72000" marT="36000" marB="3600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77667981"/>
                  </a:ext>
                </a:extLst>
              </a:tr>
            </a:tbl>
          </a:graphicData>
        </a:graphic>
      </p:graphicFrame>
      <p:sp>
        <p:nvSpPr>
          <p:cNvPr id="14" name="コンテンツ プレースホルダー 2"/>
          <p:cNvSpPr>
            <a:spLocks noGrp="1"/>
          </p:cNvSpPr>
          <p:nvPr>
            <p:ph sz="quarter" idx="12"/>
          </p:nvPr>
        </p:nvSpPr>
        <p:spPr>
          <a:xfrm>
            <a:off x="161925" y="1164185"/>
            <a:ext cx="10368000" cy="1327438"/>
          </a:xfrm>
        </p:spPr>
        <p:txBody>
          <a:bodyPr/>
          <a:lstStyle/>
          <a:p>
            <a:r>
              <a:rPr lang="en-US" altLang="ja-JP" dirty="0"/>
              <a:t>SBT</a:t>
            </a:r>
            <a:r>
              <a:rPr lang="ja-JP" altLang="en-US" dirty="0"/>
              <a:t>認定企業は</a:t>
            </a:r>
            <a:r>
              <a:rPr lang="en-US" altLang="ja-JP" dirty="0"/>
              <a:t>Scope3</a:t>
            </a:r>
            <a:r>
              <a:rPr lang="ja-JP" altLang="en-US" dirty="0"/>
              <a:t>の削減目標も設定する必要があり、中には、その目標としてサプライヤーに</a:t>
            </a:r>
            <a:r>
              <a:rPr lang="en-US" altLang="ja-JP" dirty="0"/>
              <a:t>SBT</a:t>
            </a:r>
            <a:r>
              <a:rPr lang="ja-JP" altLang="en-US" dirty="0"/>
              <a:t>目標を設定させることを掲げる</a:t>
            </a:r>
            <a:r>
              <a:rPr lang="en-US" altLang="ja-JP" dirty="0"/>
              <a:t>SBT</a:t>
            </a:r>
            <a:r>
              <a:rPr lang="ja-JP" altLang="en-US" dirty="0"/>
              <a:t>認定企業も存在する。</a:t>
            </a:r>
            <a:endParaRPr lang="en-US" altLang="ja-JP" dirty="0"/>
          </a:p>
          <a:p>
            <a:r>
              <a:rPr lang="en-US" altLang="ja-JP" dirty="0"/>
              <a:t>SBT</a:t>
            </a:r>
            <a:r>
              <a:rPr lang="ja-JP" altLang="en-US" dirty="0"/>
              <a:t>認定を取得すれば、これらの顧客からの要望に対応できる。</a:t>
            </a:r>
            <a:endParaRPr lang="en-US" altLang="ja-JP" dirty="0"/>
          </a:p>
        </p:txBody>
      </p:sp>
      <p:sp>
        <p:nvSpPr>
          <p:cNvPr id="15" name="テキスト ボックス 14"/>
          <p:cNvSpPr txBox="1"/>
          <p:nvPr/>
        </p:nvSpPr>
        <p:spPr>
          <a:xfrm>
            <a:off x="171863" y="2610891"/>
            <a:ext cx="8067676" cy="338554"/>
          </a:xfrm>
          <a:prstGeom prst="rect">
            <a:avLst/>
          </a:prstGeom>
          <a:noFill/>
        </p:spPr>
        <p:txBody>
          <a:bodyPr wrap="square" rtlCol="0">
            <a:spAutoFit/>
          </a:bodyPr>
          <a:lstStyle/>
          <a:p>
            <a:r>
              <a:rPr kumimoji="1" lang="en-US" altLang="ja-JP" sz="1600" dirty="0"/>
              <a:t>Scope3</a:t>
            </a:r>
            <a:r>
              <a:rPr kumimoji="1" lang="ja-JP" altLang="en-US" sz="1600" dirty="0"/>
              <a:t>の削減目標として、サプライヤーへの</a:t>
            </a:r>
            <a:r>
              <a:rPr kumimoji="1" lang="en-US" altLang="ja-JP" sz="1600" dirty="0"/>
              <a:t>SBT</a:t>
            </a:r>
            <a:r>
              <a:rPr kumimoji="1" lang="ja-JP" altLang="en-US" sz="1600" dirty="0"/>
              <a:t>目標設定</a:t>
            </a:r>
            <a:r>
              <a:rPr lang="ja-JP" altLang="en-US" sz="1600" dirty="0"/>
              <a:t>を掲げる</a:t>
            </a:r>
            <a:r>
              <a:rPr lang="en-US" altLang="ja-JP" sz="1600" dirty="0"/>
              <a:t>SBT</a:t>
            </a:r>
            <a:r>
              <a:rPr lang="ja-JP" altLang="en-US" sz="1600" dirty="0"/>
              <a:t>認定企業一覧（</a:t>
            </a:r>
            <a:r>
              <a:rPr lang="en-US" altLang="ja-JP" sz="1600" dirty="0"/>
              <a:t>3/4</a:t>
            </a:r>
            <a:r>
              <a:rPr lang="ja-JP" altLang="en-US" sz="1600" dirty="0"/>
              <a:t>）</a:t>
            </a:r>
            <a:endParaRPr kumimoji="1" lang="ja-JP" altLang="en-US" sz="1600" dirty="0"/>
          </a:p>
        </p:txBody>
      </p:sp>
      <p:sp>
        <p:nvSpPr>
          <p:cNvPr id="12" name="テキスト ボックス 11"/>
          <p:cNvSpPr txBox="1">
            <a:spLocks noChangeArrowheads="1"/>
          </p:cNvSpPr>
          <p:nvPr/>
        </p:nvSpPr>
        <p:spPr bwMode="auto">
          <a:xfrm>
            <a:off x="485906" y="7205709"/>
            <a:ext cx="8955462"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base" hangingPunct="1">
              <a:lnSpc>
                <a:spcPct val="120000"/>
              </a:lnSpc>
              <a:spcBef>
                <a:spcPct val="0"/>
              </a:spcBef>
              <a:spcAft>
                <a:spcPct val="70000"/>
              </a:spcAft>
              <a:defRPr/>
            </a:pPr>
            <a:r>
              <a:rPr lang="en-US" altLang="ja-JP" sz="1050" dirty="0">
                <a:solidFill>
                  <a:srgbClr val="000000"/>
                </a:solidFill>
                <a:latin typeface="Meiryo UI"/>
                <a:ea typeface="Meiryo UI"/>
                <a:cs typeface="Meiryo UI" pitchFamily="50" charset="-128"/>
              </a:rPr>
              <a:t>[</a:t>
            </a:r>
            <a:r>
              <a:rPr lang="ja-JP" altLang="en-US" sz="1050" dirty="0">
                <a:solidFill>
                  <a:srgbClr val="000000"/>
                </a:solidFill>
                <a:latin typeface="Meiryo UI"/>
                <a:ea typeface="Meiryo UI"/>
                <a:cs typeface="Meiryo UI" pitchFamily="50" charset="-128"/>
              </a:rPr>
              <a:t>出所</a:t>
            </a:r>
            <a:r>
              <a:rPr lang="en-US" altLang="ja-JP" sz="1050" dirty="0">
                <a:solidFill>
                  <a:srgbClr val="000000"/>
                </a:solidFill>
                <a:latin typeface="Meiryo UI"/>
                <a:ea typeface="Meiryo UI"/>
                <a:cs typeface="Meiryo UI" pitchFamily="50" charset="-128"/>
              </a:rPr>
              <a:t>]Science Based Targets</a:t>
            </a:r>
            <a:r>
              <a:rPr lang="ja-JP" altLang="en-US" sz="1050" dirty="0">
                <a:solidFill>
                  <a:srgbClr val="000000"/>
                </a:solidFill>
                <a:latin typeface="Meiryo UI"/>
                <a:ea typeface="Meiryo UI"/>
                <a:cs typeface="Meiryo UI" pitchFamily="50" charset="-128"/>
              </a:rPr>
              <a:t>ホームページ　</a:t>
            </a:r>
            <a:r>
              <a:rPr lang="en-US" altLang="ja-JP" sz="1050" dirty="0">
                <a:solidFill>
                  <a:srgbClr val="000000"/>
                </a:solidFill>
                <a:latin typeface="Meiryo UI"/>
                <a:ea typeface="Meiryo UI"/>
                <a:cs typeface="Meiryo UI" pitchFamily="50" charset="-128"/>
              </a:rPr>
              <a:t>Companies</a:t>
            </a:r>
            <a:r>
              <a:rPr lang="ja-JP" altLang="en-US" sz="1050" dirty="0">
                <a:solidFill>
                  <a:srgbClr val="000000"/>
                </a:solidFill>
                <a:latin typeface="Meiryo UI"/>
                <a:ea typeface="Meiryo UI"/>
                <a:cs typeface="Meiryo UI" pitchFamily="50" charset="-128"/>
              </a:rPr>
              <a:t> </a:t>
            </a:r>
            <a:r>
              <a:rPr lang="en-US" altLang="ja-JP" sz="1050" dirty="0">
                <a:solidFill>
                  <a:srgbClr val="000000"/>
                </a:solidFill>
                <a:latin typeface="Meiryo UI"/>
                <a:ea typeface="Meiryo UI"/>
                <a:cs typeface="Meiryo UI" pitchFamily="50" charset="-128"/>
              </a:rPr>
              <a:t>Take</a:t>
            </a:r>
            <a:r>
              <a:rPr lang="ja-JP" altLang="en-US" sz="1050" dirty="0">
                <a:solidFill>
                  <a:srgbClr val="000000"/>
                </a:solidFill>
                <a:latin typeface="Meiryo UI"/>
                <a:ea typeface="Meiryo UI"/>
                <a:cs typeface="Meiryo UI" pitchFamily="50" charset="-128"/>
              </a:rPr>
              <a:t> </a:t>
            </a:r>
            <a:r>
              <a:rPr lang="en-US" altLang="ja-JP" sz="1050" dirty="0">
                <a:solidFill>
                  <a:srgbClr val="000000"/>
                </a:solidFill>
                <a:latin typeface="Meiryo UI"/>
                <a:ea typeface="Meiryo UI"/>
                <a:cs typeface="Meiryo UI" pitchFamily="50" charset="-128"/>
              </a:rPr>
              <a:t>Action</a:t>
            </a:r>
            <a:r>
              <a:rPr lang="ja-JP" altLang="en-US" sz="1050" dirty="0">
                <a:solidFill>
                  <a:srgbClr val="000000"/>
                </a:solidFill>
                <a:latin typeface="Meiryo UI"/>
                <a:ea typeface="Meiryo UI"/>
                <a:cs typeface="Meiryo UI" pitchFamily="50" charset="-128"/>
              </a:rPr>
              <a:t>　（</a:t>
            </a:r>
            <a:r>
              <a:rPr lang="en-US" altLang="ja-JP" sz="1050" dirty="0">
                <a:solidFill>
                  <a:srgbClr val="000000"/>
                </a:solidFill>
                <a:latin typeface="Meiryo UI"/>
                <a:ea typeface="Meiryo UI"/>
                <a:cs typeface="Meiryo UI" pitchFamily="50" charset="-128"/>
              </a:rPr>
              <a:t>http://sciencebasedtargets.org/companies-taking-action/</a:t>
            </a:r>
            <a:r>
              <a:rPr lang="ja-JP" altLang="en-US" sz="1050" dirty="0">
                <a:solidFill>
                  <a:srgbClr val="000000"/>
                </a:solidFill>
                <a:latin typeface="Meiryo UI"/>
                <a:ea typeface="Meiryo UI"/>
                <a:cs typeface="Meiryo UI" pitchFamily="50" charset="-128"/>
              </a:rPr>
              <a:t>）より作成</a:t>
            </a:r>
          </a:p>
        </p:txBody>
      </p:sp>
    </p:spTree>
    <p:extLst>
      <p:ext uri="{BB962C8B-B14F-4D97-AF65-F5344CB8AC3E}">
        <p14:creationId xmlns:p14="http://schemas.microsoft.com/office/powerpoint/2010/main" val="3298113282"/>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kumimoji="1" lang="ja-JP" altLang="en-US" sz="2300" dirty="0"/>
              <a:t>サプライヤーへの目標設定を求める</a:t>
            </a:r>
            <a:r>
              <a:rPr kumimoji="1" lang="en-US" altLang="ja-JP" sz="2300" dirty="0"/>
              <a:t>SBT</a:t>
            </a:r>
            <a:r>
              <a:rPr kumimoji="1" lang="ja-JP" altLang="en-US" sz="2300" dirty="0"/>
              <a:t>認定企業も</a:t>
            </a:r>
            <a:r>
              <a:rPr lang="ja-JP" altLang="en-US" sz="2300" dirty="0"/>
              <a:t>いる </a:t>
            </a:r>
            <a:r>
              <a:rPr lang="en-US" altLang="ja-JP" sz="2300" dirty="0"/>
              <a:t>4/4</a:t>
            </a:r>
            <a:endParaRPr kumimoji="1" lang="ja-JP" altLang="en-US" sz="2300" dirty="0"/>
          </a:p>
        </p:txBody>
      </p:sp>
      <p:sp>
        <p:nvSpPr>
          <p:cNvPr id="4" name="コンテンツ プレースホルダー 3"/>
          <p:cNvSpPr>
            <a:spLocks noGrp="1"/>
          </p:cNvSpPr>
          <p:nvPr>
            <p:ph sz="quarter" idx="11"/>
          </p:nvPr>
        </p:nvSpPr>
        <p:spPr/>
        <p:txBody>
          <a:bodyPr/>
          <a:lstStyle/>
          <a:p>
            <a:r>
              <a:rPr lang="en-US" altLang="ja-JP" dirty="0"/>
              <a:t>SBT</a:t>
            </a:r>
            <a:r>
              <a:rPr kumimoji="1" lang="ja-JP" altLang="en-US" dirty="0"/>
              <a:t>に取り組むメリット</a:t>
            </a:r>
            <a:r>
              <a:rPr lang="ja-JP" altLang="en-US" dirty="0"/>
              <a:t>②</a:t>
            </a:r>
            <a:r>
              <a:rPr kumimoji="1" lang="ja-JP" altLang="en-US" dirty="0"/>
              <a:t>対顧客</a:t>
            </a:r>
          </a:p>
        </p:txBody>
      </p:sp>
      <p:sp>
        <p:nvSpPr>
          <p:cNvPr id="7" name="テキスト ボックス 6"/>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10" name="表 9"/>
          <p:cNvGraphicFramePr>
            <a:graphicFrameLocks noGrp="1"/>
          </p:cNvGraphicFramePr>
          <p:nvPr>
            <p:extLst>
              <p:ext uri="{D42A27DB-BD31-4B8C-83A1-F6EECF244321}">
                <p14:modId xmlns:p14="http://schemas.microsoft.com/office/powerpoint/2010/main" val="1189168376"/>
              </p:ext>
            </p:extLst>
          </p:nvPr>
        </p:nvGraphicFramePr>
        <p:xfrm>
          <a:off x="485906" y="2973463"/>
          <a:ext cx="9720000" cy="2105760"/>
        </p:xfrm>
        <a:graphic>
          <a:graphicData uri="http://schemas.openxmlformats.org/drawingml/2006/table">
            <a:tbl>
              <a:tblPr firstRow="1" bandRow="1"/>
              <a:tblGrid>
                <a:gridCol w="1440000">
                  <a:extLst>
                    <a:ext uri="{9D8B030D-6E8A-4147-A177-3AD203B41FA5}">
                      <a16:colId xmlns:a16="http://schemas.microsoft.com/office/drawing/2014/main" val="20001"/>
                    </a:ext>
                  </a:extLst>
                </a:gridCol>
                <a:gridCol w="1080000">
                  <a:extLst>
                    <a:ext uri="{9D8B030D-6E8A-4147-A177-3AD203B41FA5}">
                      <a16:colId xmlns:a16="http://schemas.microsoft.com/office/drawing/2014/main" val="20000"/>
                    </a:ext>
                  </a:extLst>
                </a:gridCol>
                <a:gridCol w="1260000">
                  <a:extLst>
                    <a:ext uri="{9D8B030D-6E8A-4147-A177-3AD203B41FA5}">
                      <a16:colId xmlns:a16="http://schemas.microsoft.com/office/drawing/2014/main" val="20003"/>
                    </a:ext>
                  </a:extLst>
                </a:gridCol>
                <a:gridCol w="900000">
                  <a:extLst>
                    <a:ext uri="{9D8B030D-6E8A-4147-A177-3AD203B41FA5}">
                      <a16:colId xmlns:a16="http://schemas.microsoft.com/office/drawing/2014/main" val="20005"/>
                    </a:ext>
                  </a:extLst>
                </a:gridCol>
                <a:gridCol w="5040000">
                  <a:extLst>
                    <a:ext uri="{9D8B030D-6E8A-4147-A177-3AD203B41FA5}">
                      <a16:colId xmlns:a16="http://schemas.microsoft.com/office/drawing/2014/main" val="20007"/>
                    </a:ext>
                  </a:extLst>
                </a:gridCol>
              </a:tblGrid>
              <a:tr h="176726">
                <a:tc rowSpan="2">
                  <a:txBody>
                    <a:bodyPr/>
                    <a:lstStyle>
                      <a:lvl1pPr marL="0" algn="l" defTabSz="914400" rtl="0" eaLnBrk="1" latinLnBrk="0" hangingPunct="1">
                        <a:defRPr kumimoji="1" sz="1800" kern="1200">
                          <a:solidFill>
                            <a:schemeClr val="tx1"/>
                          </a:solidFill>
                          <a:latin typeface="Arial"/>
                          <a:ea typeface="HGSｺﾞｼｯｸM"/>
                        </a:defRPr>
                      </a:lvl1pPr>
                      <a:lvl2pPr marL="457200" algn="l" defTabSz="914400" rtl="0" eaLnBrk="1" latinLnBrk="0" hangingPunct="1">
                        <a:defRPr kumimoji="1" sz="1800" kern="1200">
                          <a:solidFill>
                            <a:schemeClr val="tx1"/>
                          </a:solidFill>
                          <a:latin typeface="Arial"/>
                          <a:ea typeface="HGSｺﾞｼｯｸM"/>
                        </a:defRPr>
                      </a:lvl2pPr>
                      <a:lvl3pPr marL="914400" algn="l" defTabSz="914400" rtl="0" eaLnBrk="1" latinLnBrk="0" hangingPunct="1">
                        <a:defRPr kumimoji="1" sz="1800" kern="1200">
                          <a:solidFill>
                            <a:schemeClr val="tx1"/>
                          </a:solidFill>
                          <a:latin typeface="Arial"/>
                          <a:ea typeface="HGSｺﾞｼｯｸM"/>
                        </a:defRPr>
                      </a:lvl3pPr>
                      <a:lvl4pPr marL="1371600" algn="l" defTabSz="914400" rtl="0" eaLnBrk="1" latinLnBrk="0" hangingPunct="1">
                        <a:defRPr kumimoji="1" sz="1800" kern="1200">
                          <a:solidFill>
                            <a:schemeClr val="tx1"/>
                          </a:solidFill>
                          <a:latin typeface="Arial"/>
                          <a:ea typeface="HGSｺﾞｼｯｸM"/>
                        </a:defRPr>
                      </a:lvl4pPr>
                      <a:lvl5pPr marL="1828800" algn="l" defTabSz="914400" rtl="0" eaLnBrk="1" latinLnBrk="0" hangingPunct="1">
                        <a:defRPr kumimoji="1" sz="1800" kern="1200">
                          <a:solidFill>
                            <a:schemeClr val="tx1"/>
                          </a:solidFill>
                          <a:latin typeface="Arial"/>
                          <a:ea typeface="HGSｺﾞｼｯｸM"/>
                        </a:defRPr>
                      </a:lvl5pPr>
                      <a:lvl6pPr marL="2286000" algn="l" defTabSz="914400" rtl="0" eaLnBrk="1" latinLnBrk="0" hangingPunct="1">
                        <a:defRPr kumimoji="1" sz="1800" kern="1200">
                          <a:solidFill>
                            <a:schemeClr val="tx1"/>
                          </a:solidFill>
                          <a:latin typeface="Arial"/>
                          <a:ea typeface="HGSｺﾞｼｯｸM"/>
                        </a:defRPr>
                      </a:lvl6pPr>
                      <a:lvl7pPr marL="2743200" algn="l" defTabSz="914400" rtl="0" eaLnBrk="1" latinLnBrk="0" hangingPunct="1">
                        <a:defRPr kumimoji="1" sz="1800" kern="1200">
                          <a:solidFill>
                            <a:schemeClr val="tx1"/>
                          </a:solidFill>
                          <a:latin typeface="Arial"/>
                          <a:ea typeface="HGSｺﾞｼｯｸM"/>
                        </a:defRPr>
                      </a:lvl7pPr>
                      <a:lvl8pPr marL="3200400" algn="l" defTabSz="914400" rtl="0" eaLnBrk="1" latinLnBrk="0" hangingPunct="1">
                        <a:defRPr kumimoji="1" sz="1800" kern="1200">
                          <a:solidFill>
                            <a:schemeClr val="tx1"/>
                          </a:solidFill>
                          <a:latin typeface="Arial"/>
                          <a:ea typeface="HGSｺﾞｼｯｸM"/>
                        </a:defRPr>
                      </a:lvl8pPr>
                      <a:lvl9pPr marL="3657600" algn="l" defTabSz="914400" rtl="0" eaLnBrk="1" latinLnBrk="0" hangingPunct="1">
                        <a:defRPr kumimoji="1" sz="1800" kern="1200">
                          <a:solidFill>
                            <a:schemeClr val="tx1"/>
                          </a:solidFill>
                          <a:latin typeface="Arial"/>
                          <a:ea typeface="HGSｺﾞｼｯｸM"/>
                        </a:defRPr>
                      </a:lvl9pPr>
                    </a:lstStyle>
                    <a:p>
                      <a:pPr algn="ctr"/>
                      <a:r>
                        <a:rPr kumimoji="1" lang="ja-JP" altLang="en-US" sz="1400" dirty="0">
                          <a:latin typeface="+mn-ea"/>
                          <a:ea typeface="+mn-ea"/>
                          <a:cs typeface="Meiryo UI" panose="020B0604030504040204" pitchFamily="50" charset="-128"/>
                        </a:rPr>
                        <a:t>企業名</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rowSpan="2">
                  <a:txBody>
                    <a:bodyPr/>
                    <a:lstStyle>
                      <a:lvl1pPr marL="0" algn="l" defTabSz="914400" rtl="0" eaLnBrk="1" latinLnBrk="0" hangingPunct="1">
                        <a:defRPr kumimoji="1" sz="1800" kern="1200">
                          <a:solidFill>
                            <a:schemeClr val="tx1"/>
                          </a:solidFill>
                          <a:latin typeface="Arial"/>
                          <a:ea typeface="HGSｺﾞｼｯｸM"/>
                        </a:defRPr>
                      </a:lvl1pPr>
                      <a:lvl2pPr marL="457200" algn="l" defTabSz="914400" rtl="0" eaLnBrk="1" latinLnBrk="0" hangingPunct="1">
                        <a:defRPr kumimoji="1" sz="1800" kern="1200">
                          <a:solidFill>
                            <a:schemeClr val="tx1"/>
                          </a:solidFill>
                          <a:latin typeface="Arial"/>
                          <a:ea typeface="HGSｺﾞｼｯｸM"/>
                        </a:defRPr>
                      </a:lvl2pPr>
                      <a:lvl3pPr marL="914400" algn="l" defTabSz="914400" rtl="0" eaLnBrk="1" latinLnBrk="0" hangingPunct="1">
                        <a:defRPr kumimoji="1" sz="1800" kern="1200">
                          <a:solidFill>
                            <a:schemeClr val="tx1"/>
                          </a:solidFill>
                          <a:latin typeface="Arial"/>
                          <a:ea typeface="HGSｺﾞｼｯｸM"/>
                        </a:defRPr>
                      </a:lvl3pPr>
                      <a:lvl4pPr marL="1371600" algn="l" defTabSz="914400" rtl="0" eaLnBrk="1" latinLnBrk="0" hangingPunct="1">
                        <a:defRPr kumimoji="1" sz="1800" kern="1200">
                          <a:solidFill>
                            <a:schemeClr val="tx1"/>
                          </a:solidFill>
                          <a:latin typeface="Arial"/>
                          <a:ea typeface="HGSｺﾞｼｯｸM"/>
                        </a:defRPr>
                      </a:lvl4pPr>
                      <a:lvl5pPr marL="1828800" algn="l" defTabSz="914400" rtl="0" eaLnBrk="1" latinLnBrk="0" hangingPunct="1">
                        <a:defRPr kumimoji="1" sz="1800" kern="1200">
                          <a:solidFill>
                            <a:schemeClr val="tx1"/>
                          </a:solidFill>
                          <a:latin typeface="Arial"/>
                          <a:ea typeface="HGSｺﾞｼｯｸM"/>
                        </a:defRPr>
                      </a:lvl5pPr>
                      <a:lvl6pPr marL="2286000" algn="l" defTabSz="914400" rtl="0" eaLnBrk="1" latinLnBrk="0" hangingPunct="1">
                        <a:defRPr kumimoji="1" sz="1800" kern="1200">
                          <a:solidFill>
                            <a:schemeClr val="tx1"/>
                          </a:solidFill>
                          <a:latin typeface="Arial"/>
                          <a:ea typeface="HGSｺﾞｼｯｸM"/>
                        </a:defRPr>
                      </a:lvl6pPr>
                      <a:lvl7pPr marL="2743200" algn="l" defTabSz="914400" rtl="0" eaLnBrk="1" latinLnBrk="0" hangingPunct="1">
                        <a:defRPr kumimoji="1" sz="1800" kern="1200">
                          <a:solidFill>
                            <a:schemeClr val="tx1"/>
                          </a:solidFill>
                          <a:latin typeface="Arial"/>
                          <a:ea typeface="HGSｺﾞｼｯｸM"/>
                        </a:defRPr>
                      </a:lvl7pPr>
                      <a:lvl8pPr marL="3200400" algn="l" defTabSz="914400" rtl="0" eaLnBrk="1" latinLnBrk="0" hangingPunct="1">
                        <a:defRPr kumimoji="1" sz="1800" kern="1200">
                          <a:solidFill>
                            <a:schemeClr val="tx1"/>
                          </a:solidFill>
                          <a:latin typeface="Arial"/>
                          <a:ea typeface="HGSｺﾞｼｯｸM"/>
                        </a:defRPr>
                      </a:lvl8pPr>
                      <a:lvl9pPr marL="3657600" algn="l" defTabSz="914400" rtl="0" eaLnBrk="1" latinLnBrk="0" hangingPunct="1">
                        <a:defRPr kumimoji="1" sz="1800" kern="1200">
                          <a:solidFill>
                            <a:schemeClr val="tx1"/>
                          </a:solidFill>
                          <a:latin typeface="Arial"/>
                          <a:ea typeface="HGSｺﾞｼｯｸM"/>
                        </a:defRPr>
                      </a:lvl9pPr>
                    </a:lstStyle>
                    <a:p>
                      <a:pPr algn="ctr"/>
                      <a:r>
                        <a:rPr kumimoji="1" lang="ja-JP" altLang="en-US" sz="1400" dirty="0">
                          <a:latin typeface="+mn-ea"/>
                          <a:ea typeface="+mn-ea"/>
                          <a:cs typeface="Meiryo UI" panose="020B0604030504040204" pitchFamily="50" charset="-128"/>
                        </a:rPr>
                        <a:t>セクター</a:t>
                      </a:r>
                    </a:p>
                  </a:txBody>
                  <a:tcPr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gridSpan="3">
                  <a:txBody>
                    <a:bodyPr/>
                    <a:lstStyle>
                      <a:lvl1pPr marL="0" algn="l" defTabSz="914400" rtl="0" eaLnBrk="1" latinLnBrk="0" hangingPunct="1">
                        <a:defRPr kumimoji="1" sz="1800" kern="1200">
                          <a:solidFill>
                            <a:schemeClr val="tx1"/>
                          </a:solidFill>
                          <a:latin typeface="Arial"/>
                          <a:ea typeface="HGSｺﾞｼｯｸM"/>
                        </a:defRPr>
                      </a:lvl1pPr>
                      <a:lvl2pPr marL="457200" algn="l" defTabSz="914400" rtl="0" eaLnBrk="1" latinLnBrk="0" hangingPunct="1">
                        <a:defRPr kumimoji="1" sz="1800" kern="1200">
                          <a:solidFill>
                            <a:schemeClr val="tx1"/>
                          </a:solidFill>
                          <a:latin typeface="Arial"/>
                          <a:ea typeface="HGSｺﾞｼｯｸM"/>
                        </a:defRPr>
                      </a:lvl2pPr>
                      <a:lvl3pPr marL="914400" algn="l" defTabSz="914400" rtl="0" eaLnBrk="1" latinLnBrk="0" hangingPunct="1">
                        <a:defRPr kumimoji="1" sz="1800" kern="1200">
                          <a:solidFill>
                            <a:schemeClr val="tx1"/>
                          </a:solidFill>
                          <a:latin typeface="Arial"/>
                          <a:ea typeface="HGSｺﾞｼｯｸM"/>
                        </a:defRPr>
                      </a:lvl3pPr>
                      <a:lvl4pPr marL="1371600" algn="l" defTabSz="914400" rtl="0" eaLnBrk="1" latinLnBrk="0" hangingPunct="1">
                        <a:defRPr kumimoji="1" sz="1800" kern="1200">
                          <a:solidFill>
                            <a:schemeClr val="tx1"/>
                          </a:solidFill>
                          <a:latin typeface="Arial"/>
                          <a:ea typeface="HGSｺﾞｼｯｸM"/>
                        </a:defRPr>
                      </a:lvl4pPr>
                      <a:lvl5pPr marL="1828800" algn="l" defTabSz="914400" rtl="0" eaLnBrk="1" latinLnBrk="0" hangingPunct="1">
                        <a:defRPr kumimoji="1" sz="1800" kern="1200">
                          <a:solidFill>
                            <a:schemeClr val="tx1"/>
                          </a:solidFill>
                          <a:latin typeface="Arial"/>
                          <a:ea typeface="HGSｺﾞｼｯｸM"/>
                        </a:defRPr>
                      </a:lvl5pPr>
                      <a:lvl6pPr marL="2286000" algn="l" defTabSz="914400" rtl="0" eaLnBrk="1" latinLnBrk="0" hangingPunct="1">
                        <a:defRPr kumimoji="1" sz="1800" kern="1200">
                          <a:solidFill>
                            <a:schemeClr val="tx1"/>
                          </a:solidFill>
                          <a:latin typeface="Arial"/>
                          <a:ea typeface="HGSｺﾞｼｯｸM"/>
                        </a:defRPr>
                      </a:lvl6pPr>
                      <a:lvl7pPr marL="2743200" algn="l" defTabSz="914400" rtl="0" eaLnBrk="1" latinLnBrk="0" hangingPunct="1">
                        <a:defRPr kumimoji="1" sz="1800" kern="1200">
                          <a:solidFill>
                            <a:schemeClr val="tx1"/>
                          </a:solidFill>
                          <a:latin typeface="Arial"/>
                          <a:ea typeface="HGSｺﾞｼｯｸM"/>
                        </a:defRPr>
                      </a:lvl7pPr>
                      <a:lvl8pPr marL="3200400" algn="l" defTabSz="914400" rtl="0" eaLnBrk="1" latinLnBrk="0" hangingPunct="1">
                        <a:defRPr kumimoji="1" sz="1800" kern="1200">
                          <a:solidFill>
                            <a:schemeClr val="tx1"/>
                          </a:solidFill>
                          <a:latin typeface="Arial"/>
                          <a:ea typeface="HGSｺﾞｼｯｸM"/>
                        </a:defRPr>
                      </a:lvl8pPr>
                      <a:lvl9pPr marL="3657600" algn="l" defTabSz="914400" rtl="0" eaLnBrk="1" latinLnBrk="0" hangingPunct="1">
                        <a:defRPr kumimoji="1" sz="1800" kern="1200">
                          <a:solidFill>
                            <a:schemeClr val="tx1"/>
                          </a:solidFill>
                          <a:latin typeface="Arial"/>
                          <a:ea typeface="HGSｺﾞｼｯｸM"/>
                        </a:defRPr>
                      </a:lvl9pPr>
                    </a:lstStyle>
                    <a:p>
                      <a:pPr algn="ctr"/>
                      <a:r>
                        <a:rPr kumimoji="1" lang="ja-JP" altLang="en-US" sz="1400" dirty="0">
                          <a:latin typeface="+mn-ea"/>
                          <a:ea typeface="+mn-ea"/>
                          <a:cs typeface="Meiryo UI" panose="020B0604030504040204" pitchFamily="50" charset="-128"/>
                        </a:rPr>
                        <a:t>目標</a:t>
                      </a:r>
                    </a:p>
                  </a:txBody>
                  <a:tcP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hMerge="1">
                  <a:txBody>
                    <a:bodyPr/>
                    <a:lstStyle/>
                    <a:p>
                      <a:endParaRPr kumimoji="1" lang="ja-JP" altLang="en-US" sz="1400"/>
                    </a:p>
                  </a:txBody>
                  <a:tcPr/>
                </a:tc>
                <a:tc hMerge="1">
                  <a:txBody>
                    <a:bodyPr/>
                    <a:lstStyle/>
                    <a:p>
                      <a:endParaRPr kumimoji="1" lang="ja-JP" altLang="en-US" sz="1400" dirty="0"/>
                    </a:p>
                  </a:txBody>
                  <a:tcPr/>
                </a:tc>
                <a:extLst>
                  <a:ext uri="{0D108BD9-81ED-4DB2-BD59-A6C34878D82A}">
                    <a16:rowId xmlns:a16="http://schemas.microsoft.com/office/drawing/2014/main" val="10000"/>
                  </a:ext>
                </a:extLst>
              </a:tr>
              <a:tr h="176726">
                <a:tc vMerge="1">
                  <a:txBody>
                    <a:bodyPr/>
                    <a:lstStyle/>
                    <a:p>
                      <a:pPr algn="ctr"/>
                      <a:endParaRPr kumimoji="1" lang="ja-JP" altLang="en-US" sz="1800" dirty="0">
                        <a:latin typeface="Meiryo UI" panose="020B0604030504040204" pitchFamily="50" charset="-128"/>
                        <a:ea typeface="Meiryo UI" panose="020B0604030504040204" pitchFamily="50" charset="-128"/>
                        <a:cs typeface="Meiryo UI" panose="020B0604030504040204" pitchFamily="50" charset="-128"/>
                      </a:endParaRPr>
                    </a:p>
                  </a:txBody>
                  <a:tcPr>
                    <a:solidFill>
                      <a:schemeClr val="accent5">
                        <a:lumMod val="20000"/>
                        <a:lumOff val="80000"/>
                      </a:schemeClr>
                    </a:solidFill>
                  </a:tcPr>
                </a:tc>
                <a:tc vMerge="1">
                  <a:txBody>
                    <a:bodyPr/>
                    <a:lstStyle/>
                    <a:p>
                      <a:endParaRPr lang="ja-JP" altLang="en-US" dirty="0"/>
                    </a:p>
                  </a:txBody>
                  <a:tcPr>
                    <a:lnL w="12700" cmpd="sng">
                      <a:solidFill>
                        <a:sysClr val="windowText" lastClr="000000"/>
                      </a:solidFill>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8021">
                        <a:lumMod val="20000"/>
                        <a:lumOff val="80000"/>
                      </a:srgbClr>
                    </a:solidFill>
                  </a:tcPr>
                </a:tc>
                <a:tc>
                  <a:txBody>
                    <a:bodyPr/>
                    <a:lstStyle>
                      <a:lvl1pPr marL="0" algn="l" defTabSz="914400" rtl="0" eaLnBrk="1" latinLnBrk="0" hangingPunct="1">
                        <a:defRPr kumimoji="1" sz="1800" kern="1200">
                          <a:solidFill>
                            <a:schemeClr val="tx1"/>
                          </a:solidFill>
                          <a:latin typeface="Arial"/>
                          <a:ea typeface="HGSｺﾞｼｯｸM"/>
                        </a:defRPr>
                      </a:lvl1pPr>
                      <a:lvl2pPr marL="457200" algn="l" defTabSz="914400" rtl="0" eaLnBrk="1" latinLnBrk="0" hangingPunct="1">
                        <a:defRPr kumimoji="1" sz="1800" kern="1200">
                          <a:solidFill>
                            <a:schemeClr val="tx1"/>
                          </a:solidFill>
                          <a:latin typeface="Arial"/>
                          <a:ea typeface="HGSｺﾞｼｯｸM"/>
                        </a:defRPr>
                      </a:lvl2pPr>
                      <a:lvl3pPr marL="914400" algn="l" defTabSz="914400" rtl="0" eaLnBrk="1" latinLnBrk="0" hangingPunct="1">
                        <a:defRPr kumimoji="1" sz="1800" kern="1200">
                          <a:solidFill>
                            <a:schemeClr val="tx1"/>
                          </a:solidFill>
                          <a:latin typeface="Arial"/>
                          <a:ea typeface="HGSｺﾞｼｯｸM"/>
                        </a:defRPr>
                      </a:lvl3pPr>
                      <a:lvl4pPr marL="1371600" algn="l" defTabSz="914400" rtl="0" eaLnBrk="1" latinLnBrk="0" hangingPunct="1">
                        <a:defRPr kumimoji="1" sz="1800" kern="1200">
                          <a:solidFill>
                            <a:schemeClr val="tx1"/>
                          </a:solidFill>
                          <a:latin typeface="Arial"/>
                          <a:ea typeface="HGSｺﾞｼｯｸM"/>
                        </a:defRPr>
                      </a:lvl4pPr>
                      <a:lvl5pPr marL="1828800" algn="l" defTabSz="914400" rtl="0" eaLnBrk="1" latinLnBrk="0" hangingPunct="1">
                        <a:defRPr kumimoji="1" sz="1800" kern="1200">
                          <a:solidFill>
                            <a:schemeClr val="tx1"/>
                          </a:solidFill>
                          <a:latin typeface="Arial"/>
                          <a:ea typeface="HGSｺﾞｼｯｸM"/>
                        </a:defRPr>
                      </a:lvl5pPr>
                      <a:lvl6pPr marL="2286000" algn="l" defTabSz="914400" rtl="0" eaLnBrk="1" latinLnBrk="0" hangingPunct="1">
                        <a:defRPr kumimoji="1" sz="1800" kern="1200">
                          <a:solidFill>
                            <a:schemeClr val="tx1"/>
                          </a:solidFill>
                          <a:latin typeface="Arial"/>
                          <a:ea typeface="HGSｺﾞｼｯｸM"/>
                        </a:defRPr>
                      </a:lvl6pPr>
                      <a:lvl7pPr marL="2743200" algn="l" defTabSz="914400" rtl="0" eaLnBrk="1" latinLnBrk="0" hangingPunct="1">
                        <a:defRPr kumimoji="1" sz="1800" kern="1200">
                          <a:solidFill>
                            <a:schemeClr val="tx1"/>
                          </a:solidFill>
                          <a:latin typeface="Arial"/>
                          <a:ea typeface="HGSｺﾞｼｯｸM"/>
                        </a:defRPr>
                      </a:lvl7pPr>
                      <a:lvl8pPr marL="3200400" algn="l" defTabSz="914400" rtl="0" eaLnBrk="1" latinLnBrk="0" hangingPunct="1">
                        <a:defRPr kumimoji="1" sz="1800" kern="1200">
                          <a:solidFill>
                            <a:schemeClr val="tx1"/>
                          </a:solidFill>
                          <a:latin typeface="Arial"/>
                          <a:ea typeface="HGSｺﾞｼｯｸM"/>
                        </a:defRPr>
                      </a:lvl8pPr>
                      <a:lvl9pPr marL="3657600" algn="l" defTabSz="914400" rtl="0" eaLnBrk="1" latinLnBrk="0" hangingPunct="1">
                        <a:defRPr kumimoji="1" sz="1800" kern="1200">
                          <a:solidFill>
                            <a:schemeClr val="tx1"/>
                          </a:solidFill>
                          <a:latin typeface="Arial"/>
                          <a:ea typeface="HGSｺﾞｼｯｸM"/>
                        </a:defRPr>
                      </a:lvl9pPr>
                    </a:lstStyle>
                    <a:p>
                      <a:pPr algn="ctr"/>
                      <a:r>
                        <a:rPr kumimoji="1" lang="en-US" altLang="ja-JP" sz="1400" dirty="0">
                          <a:latin typeface="+mn-ea"/>
                          <a:ea typeface="+mn-ea"/>
                          <a:cs typeface="Meiryo UI" panose="020B0604030504040204" pitchFamily="50" charset="-128"/>
                        </a:rPr>
                        <a:t>Scope</a:t>
                      </a:r>
                      <a:endParaRPr kumimoji="1" lang="ja-JP" altLang="en-US" sz="1400" dirty="0">
                        <a:latin typeface="+mn-ea"/>
                        <a:ea typeface="+mn-ea"/>
                        <a:cs typeface="Meiryo UI" panose="020B0604030504040204" pitchFamily="50" charset="-128"/>
                      </a:endParaRPr>
                    </a:p>
                  </a:txBody>
                  <a:tcPr>
                    <a:lnL w="12700" cmpd="sng">
                      <a:solidFill>
                        <a:sysClr val="windowText" lastClr="000000"/>
                      </a:solidFill>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Arial"/>
                          <a:ea typeface="HGSｺﾞｼｯｸM"/>
                        </a:defRPr>
                      </a:lvl1pPr>
                      <a:lvl2pPr marL="457200" algn="l" defTabSz="914400" rtl="0" eaLnBrk="1" latinLnBrk="0" hangingPunct="1">
                        <a:defRPr kumimoji="1" sz="1800" kern="1200">
                          <a:solidFill>
                            <a:schemeClr val="tx1"/>
                          </a:solidFill>
                          <a:latin typeface="Arial"/>
                          <a:ea typeface="HGSｺﾞｼｯｸM"/>
                        </a:defRPr>
                      </a:lvl2pPr>
                      <a:lvl3pPr marL="914400" algn="l" defTabSz="914400" rtl="0" eaLnBrk="1" latinLnBrk="0" hangingPunct="1">
                        <a:defRPr kumimoji="1" sz="1800" kern="1200">
                          <a:solidFill>
                            <a:schemeClr val="tx1"/>
                          </a:solidFill>
                          <a:latin typeface="Arial"/>
                          <a:ea typeface="HGSｺﾞｼｯｸM"/>
                        </a:defRPr>
                      </a:lvl3pPr>
                      <a:lvl4pPr marL="1371600" algn="l" defTabSz="914400" rtl="0" eaLnBrk="1" latinLnBrk="0" hangingPunct="1">
                        <a:defRPr kumimoji="1" sz="1800" kern="1200">
                          <a:solidFill>
                            <a:schemeClr val="tx1"/>
                          </a:solidFill>
                          <a:latin typeface="Arial"/>
                          <a:ea typeface="HGSｺﾞｼｯｸM"/>
                        </a:defRPr>
                      </a:lvl4pPr>
                      <a:lvl5pPr marL="1828800" algn="l" defTabSz="914400" rtl="0" eaLnBrk="1" latinLnBrk="0" hangingPunct="1">
                        <a:defRPr kumimoji="1" sz="1800" kern="1200">
                          <a:solidFill>
                            <a:schemeClr val="tx1"/>
                          </a:solidFill>
                          <a:latin typeface="Arial"/>
                          <a:ea typeface="HGSｺﾞｼｯｸM"/>
                        </a:defRPr>
                      </a:lvl5pPr>
                      <a:lvl6pPr marL="2286000" algn="l" defTabSz="914400" rtl="0" eaLnBrk="1" latinLnBrk="0" hangingPunct="1">
                        <a:defRPr kumimoji="1" sz="1800" kern="1200">
                          <a:solidFill>
                            <a:schemeClr val="tx1"/>
                          </a:solidFill>
                          <a:latin typeface="Arial"/>
                          <a:ea typeface="HGSｺﾞｼｯｸM"/>
                        </a:defRPr>
                      </a:lvl6pPr>
                      <a:lvl7pPr marL="2743200" algn="l" defTabSz="914400" rtl="0" eaLnBrk="1" latinLnBrk="0" hangingPunct="1">
                        <a:defRPr kumimoji="1" sz="1800" kern="1200">
                          <a:solidFill>
                            <a:schemeClr val="tx1"/>
                          </a:solidFill>
                          <a:latin typeface="Arial"/>
                          <a:ea typeface="HGSｺﾞｼｯｸM"/>
                        </a:defRPr>
                      </a:lvl7pPr>
                      <a:lvl8pPr marL="3200400" algn="l" defTabSz="914400" rtl="0" eaLnBrk="1" latinLnBrk="0" hangingPunct="1">
                        <a:defRPr kumimoji="1" sz="1800" kern="1200">
                          <a:solidFill>
                            <a:schemeClr val="tx1"/>
                          </a:solidFill>
                          <a:latin typeface="Arial"/>
                          <a:ea typeface="HGSｺﾞｼｯｸM"/>
                        </a:defRPr>
                      </a:lvl8pPr>
                      <a:lvl9pPr marL="3657600" algn="l" defTabSz="914400" rtl="0" eaLnBrk="1" latinLnBrk="0" hangingPunct="1">
                        <a:defRPr kumimoji="1" sz="1800" kern="1200">
                          <a:solidFill>
                            <a:schemeClr val="tx1"/>
                          </a:solidFill>
                          <a:latin typeface="Arial"/>
                          <a:ea typeface="HGSｺﾞｼｯｸM"/>
                        </a:defRPr>
                      </a:lvl9pPr>
                    </a:lstStyle>
                    <a:p>
                      <a:pPr algn="ctr"/>
                      <a:r>
                        <a:rPr kumimoji="1" lang="ja-JP" altLang="en-US" sz="1400" dirty="0">
                          <a:latin typeface="+mn-ea"/>
                          <a:ea typeface="+mn-ea"/>
                          <a:cs typeface="Meiryo UI" panose="020B0604030504040204" pitchFamily="50" charset="-128"/>
                        </a:rPr>
                        <a:t>目標年</a:t>
                      </a:r>
                    </a:p>
                  </a:txBody>
                  <a:tcP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tx1"/>
                          </a:solidFill>
                          <a:latin typeface="Arial"/>
                          <a:ea typeface="HGSｺﾞｼｯｸM"/>
                        </a:defRPr>
                      </a:lvl1pPr>
                      <a:lvl2pPr marL="457200" algn="l" defTabSz="914400" rtl="0" eaLnBrk="1" latinLnBrk="0" hangingPunct="1">
                        <a:defRPr kumimoji="1" sz="1800" kern="1200">
                          <a:solidFill>
                            <a:schemeClr val="tx1"/>
                          </a:solidFill>
                          <a:latin typeface="Arial"/>
                          <a:ea typeface="HGSｺﾞｼｯｸM"/>
                        </a:defRPr>
                      </a:lvl2pPr>
                      <a:lvl3pPr marL="914400" algn="l" defTabSz="914400" rtl="0" eaLnBrk="1" latinLnBrk="0" hangingPunct="1">
                        <a:defRPr kumimoji="1" sz="1800" kern="1200">
                          <a:solidFill>
                            <a:schemeClr val="tx1"/>
                          </a:solidFill>
                          <a:latin typeface="Arial"/>
                          <a:ea typeface="HGSｺﾞｼｯｸM"/>
                        </a:defRPr>
                      </a:lvl3pPr>
                      <a:lvl4pPr marL="1371600" algn="l" defTabSz="914400" rtl="0" eaLnBrk="1" latinLnBrk="0" hangingPunct="1">
                        <a:defRPr kumimoji="1" sz="1800" kern="1200">
                          <a:solidFill>
                            <a:schemeClr val="tx1"/>
                          </a:solidFill>
                          <a:latin typeface="Arial"/>
                          <a:ea typeface="HGSｺﾞｼｯｸM"/>
                        </a:defRPr>
                      </a:lvl4pPr>
                      <a:lvl5pPr marL="1828800" algn="l" defTabSz="914400" rtl="0" eaLnBrk="1" latinLnBrk="0" hangingPunct="1">
                        <a:defRPr kumimoji="1" sz="1800" kern="1200">
                          <a:solidFill>
                            <a:schemeClr val="tx1"/>
                          </a:solidFill>
                          <a:latin typeface="Arial"/>
                          <a:ea typeface="HGSｺﾞｼｯｸM"/>
                        </a:defRPr>
                      </a:lvl5pPr>
                      <a:lvl6pPr marL="2286000" algn="l" defTabSz="914400" rtl="0" eaLnBrk="1" latinLnBrk="0" hangingPunct="1">
                        <a:defRPr kumimoji="1" sz="1800" kern="1200">
                          <a:solidFill>
                            <a:schemeClr val="tx1"/>
                          </a:solidFill>
                          <a:latin typeface="Arial"/>
                          <a:ea typeface="HGSｺﾞｼｯｸM"/>
                        </a:defRPr>
                      </a:lvl6pPr>
                      <a:lvl7pPr marL="2743200" algn="l" defTabSz="914400" rtl="0" eaLnBrk="1" latinLnBrk="0" hangingPunct="1">
                        <a:defRPr kumimoji="1" sz="1800" kern="1200">
                          <a:solidFill>
                            <a:schemeClr val="tx1"/>
                          </a:solidFill>
                          <a:latin typeface="Arial"/>
                          <a:ea typeface="HGSｺﾞｼｯｸM"/>
                        </a:defRPr>
                      </a:lvl7pPr>
                      <a:lvl8pPr marL="3200400" algn="l" defTabSz="914400" rtl="0" eaLnBrk="1" latinLnBrk="0" hangingPunct="1">
                        <a:defRPr kumimoji="1" sz="1800" kern="1200">
                          <a:solidFill>
                            <a:schemeClr val="tx1"/>
                          </a:solidFill>
                          <a:latin typeface="Arial"/>
                          <a:ea typeface="HGSｺﾞｼｯｸM"/>
                        </a:defRPr>
                      </a:lvl8pPr>
                      <a:lvl9pPr marL="3657600" algn="l" defTabSz="914400" rtl="0" eaLnBrk="1" latinLnBrk="0" hangingPunct="1">
                        <a:defRPr kumimoji="1" sz="1800" kern="1200">
                          <a:solidFill>
                            <a:schemeClr val="tx1"/>
                          </a:solidFill>
                          <a:latin typeface="Arial"/>
                          <a:ea typeface="HGSｺﾞｼｯｸM"/>
                        </a:defRPr>
                      </a:lvl9pPr>
                    </a:lstStyle>
                    <a:p>
                      <a:pPr algn="ctr"/>
                      <a:r>
                        <a:rPr kumimoji="1" lang="ja-JP" altLang="en-US" sz="1400" dirty="0">
                          <a:latin typeface="+mn-ea"/>
                          <a:ea typeface="+mn-ea"/>
                          <a:cs typeface="Meiryo UI" panose="020B0604030504040204" pitchFamily="50" charset="-128"/>
                        </a:rPr>
                        <a:t>概要</a:t>
                      </a:r>
                    </a:p>
                  </a:txBody>
                  <a:tcP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extLst>
                  <a:ext uri="{0D108BD9-81ED-4DB2-BD59-A6C34878D82A}">
                    <a16:rowId xmlns:a16="http://schemas.microsoft.com/office/drawing/2014/main" val="10001"/>
                  </a:ext>
                </a:extLst>
              </a:tr>
              <a:tr h="176726">
                <a:tc>
                  <a:txBody>
                    <a:bodyPr/>
                    <a:lstStyle>
                      <a:lvl1pPr marL="0" algn="l" defTabSz="914400" rtl="0" eaLnBrk="1" latinLnBrk="0" hangingPunct="1">
                        <a:defRPr kumimoji="1" sz="1800" kern="1200">
                          <a:solidFill>
                            <a:schemeClr val="tx1"/>
                          </a:solidFill>
                          <a:latin typeface="Segoe UI"/>
                          <a:ea typeface="Meiryo UI"/>
                        </a:defRPr>
                      </a:lvl1pPr>
                      <a:lvl2pPr marL="457200" algn="l" defTabSz="914400" rtl="0" eaLnBrk="1" latinLnBrk="0" hangingPunct="1">
                        <a:defRPr kumimoji="1" sz="1800" kern="1200">
                          <a:solidFill>
                            <a:schemeClr val="tx1"/>
                          </a:solidFill>
                          <a:latin typeface="Segoe UI"/>
                          <a:ea typeface="Meiryo UI"/>
                        </a:defRPr>
                      </a:lvl2pPr>
                      <a:lvl3pPr marL="914400" algn="l" defTabSz="914400" rtl="0" eaLnBrk="1" latinLnBrk="0" hangingPunct="1">
                        <a:defRPr kumimoji="1" sz="1800" kern="1200">
                          <a:solidFill>
                            <a:schemeClr val="tx1"/>
                          </a:solidFill>
                          <a:latin typeface="Segoe UI"/>
                          <a:ea typeface="Meiryo UI"/>
                        </a:defRPr>
                      </a:lvl3pPr>
                      <a:lvl4pPr marL="1371600" algn="l" defTabSz="914400" rtl="0" eaLnBrk="1" latinLnBrk="0" hangingPunct="1">
                        <a:defRPr kumimoji="1" sz="1800" kern="1200">
                          <a:solidFill>
                            <a:schemeClr val="tx1"/>
                          </a:solidFill>
                          <a:latin typeface="Segoe UI"/>
                          <a:ea typeface="Meiryo UI"/>
                        </a:defRPr>
                      </a:lvl4pPr>
                      <a:lvl5pPr marL="1828800" algn="l" defTabSz="914400" rtl="0" eaLnBrk="1" latinLnBrk="0" hangingPunct="1">
                        <a:defRPr kumimoji="1" sz="1800" kern="1200">
                          <a:solidFill>
                            <a:schemeClr val="tx1"/>
                          </a:solidFill>
                          <a:latin typeface="Segoe UI"/>
                          <a:ea typeface="Meiryo UI"/>
                        </a:defRPr>
                      </a:lvl5pPr>
                      <a:lvl6pPr marL="2286000" algn="l" defTabSz="914400" rtl="0" eaLnBrk="1" latinLnBrk="0" hangingPunct="1">
                        <a:defRPr kumimoji="1" sz="1800" kern="1200">
                          <a:solidFill>
                            <a:schemeClr val="tx1"/>
                          </a:solidFill>
                          <a:latin typeface="Segoe UI"/>
                          <a:ea typeface="Meiryo UI"/>
                        </a:defRPr>
                      </a:lvl6pPr>
                      <a:lvl7pPr marL="2743200" algn="l" defTabSz="914400" rtl="0" eaLnBrk="1" latinLnBrk="0" hangingPunct="1">
                        <a:defRPr kumimoji="1" sz="1800" kern="1200">
                          <a:solidFill>
                            <a:schemeClr val="tx1"/>
                          </a:solidFill>
                          <a:latin typeface="Segoe UI"/>
                          <a:ea typeface="Meiryo UI"/>
                        </a:defRPr>
                      </a:lvl7pPr>
                      <a:lvl8pPr marL="3200400" algn="l" defTabSz="914400" rtl="0" eaLnBrk="1" latinLnBrk="0" hangingPunct="1">
                        <a:defRPr kumimoji="1" sz="1800" kern="1200">
                          <a:solidFill>
                            <a:schemeClr val="tx1"/>
                          </a:solidFill>
                          <a:latin typeface="Segoe UI"/>
                          <a:ea typeface="Meiryo UI"/>
                        </a:defRPr>
                      </a:lvl8pPr>
                      <a:lvl9pPr marL="3657600" algn="l" defTabSz="914400" rtl="0" eaLnBrk="1" latinLnBrk="0" hangingPunct="1">
                        <a:defRPr kumimoji="1" sz="1800" kern="1200">
                          <a:solidFill>
                            <a:schemeClr val="tx1"/>
                          </a:solidFill>
                          <a:latin typeface="Segoe UI"/>
                          <a:ea typeface="Meiryo UI"/>
                        </a:defRPr>
                      </a:lvl9pPr>
                    </a:lstStyle>
                    <a:p>
                      <a:pPr algn="ctr"/>
                      <a:r>
                        <a:rPr kumimoji="1" lang="en-US" altLang="ja-JP" sz="1400" dirty="0">
                          <a:latin typeface="+mn-ea"/>
                          <a:ea typeface="+mn-ea"/>
                          <a:cs typeface="Meiryo UI" panose="020B0604030504040204" pitchFamily="50" charset="-128"/>
                        </a:rPr>
                        <a:t>E</a:t>
                      </a:r>
                      <a:r>
                        <a:rPr kumimoji="1" lang="ja-JP" altLang="en-US" sz="1400" dirty="0">
                          <a:latin typeface="+mn-ea"/>
                          <a:ea typeface="+mn-ea"/>
                          <a:cs typeface="Meiryo UI" panose="020B0604030504040204" pitchFamily="50" charset="-128"/>
                        </a:rPr>
                        <a:t>・</a:t>
                      </a:r>
                      <a:r>
                        <a:rPr kumimoji="1" lang="en-US" altLang="ja-JP" sz="1400" dirty="0">
                          <a:latin typeface="+mn-ea"/>
                          <a:ea typeface="+mn-ea"/>
                          <a:cs typeface="Meiryo UI" panose="020B0604030504040204" pitchFamily="50" charset="-128"/>
                        </a:rPr>
                        <a:t>J</a:t>
                      </a:r>
                      <a:r>
                        <a:rPr kumimoji="1" lang="ja-JP" altLang="en-US" sz="1400" dirty="0">
                          <a:latin typeface="+mn-ea"/>
                          <a:ea typeface="+mn-ea"/>
                          <a:cs typeface="Meiryo UI" panose="020B0604030504040204" pitchFamily="50" charset="-128"/>
                        </a:rPr>
                        <a:t>ホールディングス</a:t>
                      </a:r>
                    </a:p>
                  </a:txBody>
                  <a:tcPr marL="72000" marR="72000" marT="36000" marB="3600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Segoe UI"/>
                          <a:ea typeface="Meiryo UI"/>
                        </a:defRPr>
                      </a:lvl1pPr>
                      <a:lvl2pPr marL="457200" algn="l" defTabSz="914400" rtl="0" eaLnBrk="1" latinLnBrk="0" hangingPunct="1">
                        <a:defRPr kumimoji="1" sz="1800" kern="1200">
                          <a:solidFill>
                            <a:schemeClr val="tx1"/>
                          </a:solidFill>
                          <a:latin typeface="Segoe UI"/>
                          <a:ea typeface="Meiryo UI"/>
                        </a:defRPr>
                      </a:lvl2pPr>
                      <a:lvl3pPr marL="914400" algn="l" defTabSz="914400" rtl="0" eaLnBrk="1" latinLnBrk="0" hangingPunct="1">
                        <a:defRPr kumimoji="1" sz="1800" kern="1200">
                          <a:solidFill>
                            <a:schemeClr val="tx1"/>
                          </a:solidFill>
                          <a:latin typeface="Segoe UI"/>
                          <a:ea typeface="Meiryo UI"/>
                        </a:defRPr>
                      </a:lvl3pPr>
                      <a:lvl4pPr marL="1371600" algn="l" defTabSz="914400" rtl="0" eaLnBrk="1" latinLnBrk="0" hangingPunct="1">
                        <a:defRPr kumimoji="1" sz="1800" kern="1200">
                          <a:solidFill>
                            <a:schemeClr val="tx1"/>
                          </a:solidFill>
                          <a:latin typeface="Segoe UI"/>
                          <a:ea typeface="Meiryo UI"/>
                        </a:defRPr>
                      </a:lvl4pPr>
                      <a:lvl5pPr marL="1828800" algn="l" defTabSz="914400" rtl="0" eaLnBrk="1" latinLnBrk="0" hangingPunct="1">
                        <a:defRPr kumimoji="1" sz="1800" kern="1200">
                          <a:solidFill>
                            <a:schemeClr val="tx1"/>
                          </a:solidFill>
                          <a:latin typeface="Segoe UI"/>
                          <a:ea typeface="Meiryo UI"/>
                        </a:defRPr>
                      </a:lvl5pPr>
                      <a:lvl6pPr marL="2286000" algn="l" defTabSz="914400" rtl="0" eaLnBrk="1" latinLnBrk="0" hangingPunct="1">
                        <a:defRPr kumimoji="1" sz="1800" kern="1200">
                          <a:solidFill>
                            <a:schemeClr val="tx1"/>
                          </a:solidFill>
                          <a:latin typeface="Segoe UI"/>
                          <a:ea typeface="Meiryo UI"/>
                        </a:defRPr>
                      </a:lvl6pPr>
                      <a:lvl7pPr marL="2743200" algn="l" defTabSz="914400" rtl="0" eaLnBrk="1" latinLnBrk="0" hangingPunct="1">
                        <a:defRPr kumimoji="1" sz="1800" kern="1200">
                          <a:solidFill>
                            <a:schemeClr val="tx1"/>
                          </a:solidFill>
                          <a:latin typeface="Segoe UI"/>
                          <a:ea typeface="Meiryo UI"/>
                        </a:defRPr>
                      </a:lvl7pPr>
                      <a:lvl8pPr marL="3200400" algn="l" defTabSz="914400" rtl="0" eaLnBrk="1" latinLnBrk="0" hangingPunct="1">
                        <a:defRPr kumimoji="1" sz="1800" kern="1200">
                          <a:solidFill>
                            <a:schemeClr val="tx1"/>
                          </a:solidFill>
                          <a:latin typeface="Segoe UI"/>
                          <a:ea typeface="Meiryo UI"/>
                        </a:defRPr>
                      </a:lvl8pPr>
                      <a:lvl9pPr marL="3657600" algn="l" defTabSz="914400" rtl="0" eaLnBrk="1" latinLnBrk="0" hangingPunct="1">
                        <a:defRPr kumimoji="1" sz="1800" kern="1200">
                          <a:solidFill>
                            <a:schemeClr val="tx1"/>
                          </a:solidFill>
                          <a:latin typeface="Segoe UI"/>
                          <a:ea typeface="Meiryo UI"/>
                        </a:defRPr>
                      </a:lvl9pPr>
                    </a:lstStyle>
                    <a:p>
                      <a:pPr algn="ctr"/>
                      <a:r>
                        <a:rPr kumimoji="1" lang="ja-JP" altLang="en-US" sz="1400" dirty="0">
                          <a:latin typeface="+mn-ea"/>
                          <a:ea typeface="+mn-ea"/>
                          <a:cs typeface="Meiryo UI" panose="020B0604030504040204" pitchFamily="50" charset="-128"/>
                        </a:rPr>
                        <a:t>サービス業</a:t>
                      </a: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Segoe UI"/>
                          <a:ea typeface="Meiryo UI"/>
                        </a:defRPr>
                      </a:lvl1pPr>
                      <a:lvl2pPr marL="457200" algn="l" defTabSz="914400" rtl="0" eaLnBrk="1" latinLnBrk="0" hangingPunct="1">
                        <a:defRPr kumimoji="1" sz="1800" kern="1200">
                          <a:solidFill>
                            <a:schemeClr val="tx1"/>
                          </a:solidFill>
                          <a:latin typeface="Segoe UI"/>
                          <a:ea typeface="Meiryo UI"/>
                        </a:defRPr>
                      </a:lvl2pPr>
                      <a:lvl3pPr marL="914400" algn="l" defTabSz="914400" rtl="0" eaLnBrk="1" latinLnBrk="0" hangingPunct="1">
                        <a:defRPr kumimoji="1" sz="1800" kern="1200">
                          <a:solidFill>
                            <a:schemeClr val="tx1"/>
                          </a:solidFill>
                          <a:latin typeface="Segoe UI"/>
                          <a:ea typeface="Meiryo UI"/>
                        </a:defRPr>
                      </a:lvl3pPr>
                      <a:lvl4pPr marL="1371600" algn="l" defTabSz="914400" rtl="0" eaLnBrk="1" latinLnBrk="0" hangingPunct="1">
                        <a:defRPr kumimoji="1" sz="1800" kern="1200">
                          <a:solidFill>
                            <a:schemeClr val="tx1"/>
                          </a:solidFill>
                          <a:latin typeface="Segoe UI"/>
                          <a:ea typeface="Meiryo UI"/>
                        </a:defRPr>
                      </a:lvl4pPr>
                      <a:lvl5pPr marL="1828800" algn="l" defTabSz="914400" rtl="0" eaLnBrk="1" latinLnBrk="0" hangingPunct="1">
                        <a:defRPr kumimoji="1" sz="1800" kern="1200">
                          <a:solidFill>
                            <a:schemeClr val="tx1"/>
                          </a:solidFill>
                          <a:latin typeface="Segoe UI"/>
                          <a:ea typeface="Meiryo UI"/>
                        </a:defRPr>
                      </a:lvl5pPr>
                      <a:lvl6pPr marL="2286000" algn="l" defTabSz="914400" rtl="0" eaLnBrk="1" latinLnBrk="0" hangingPunct="1">
                        <a:defRPr kumimoji="1" sz="1800" kern="1200">
                          <a:solidFill>
                            <a:schemeClr val="tx1"/>
                          </a:solidFill>
                          <a:latin typeface="Segoe UI"/>
                          <a:ea typeface="Meiryo UI"/>
                        </a:defRPr>
                      </a:lvl6pPr>
                      <a:lvl7pPr marL="2743200" algn="l" defTabSz="914400" rtl="0" eaLnBrk="1" latinLnBrk="0" hangingPunct="1">
                        <a:defRPr kumimoji="1" sz="1800" kern="1200">
                          <a:solidFill>
                            <a:schemeClr val="tx1"/>
                          </a:solidFill>
                          <a:latin typeface="Segoe UI"/>
                          <a:ea typeface="Meiryo UI"/>
                        </a:defRPr>
                      </a:lvl7pPr>
                      <a:lvl8pPr marL="3200400" algn="l" defTabSz="914400" rtl="0" eaLnBrk="1" latinLnBrk="0" hangingPunct="1">
                        <a:defRPr kumimoji="1" sz="1800" kern="1200">
                          <a:solidFill>
                            <a:schemeClr val="tx1"/>
                          </a:solidFill>
                          <a:latin typeface="Segoe UI"/>
                          <a:ea typeface="Meiryo UI"/>
                        </a:defRPr>
                      </a:lvl8pPr>
                      <a:lvl9pPr marL="3657600" algn="l" defTabSz="914400" rtl="0" eaLnBrk="1" latinLnBrk="0" hangingPunct="1">
                        <a:defRPr kumimoji="1" sz="1800" kern="1200">
                          <a:solidFill>
                            <a:schemeClr val="tx1"/>
                          </a:solidFill>
                          <a:latin typeface="Segoe UI"/>
                          <a:ea typeface="Meiryo UI"/>
                        </a:defRPr>
                      </a:lvl9pPr>
                    </a:lstStyle>
                    <a:p>
                      <a:pPr algn="ctr"/>
                      <a:r>
                        <a:rPr kumimoji="1" lang="en-US" altLang="ja-JP" sz="1400" kern="1200" dirty="0">
                          <a:solidFill>
                            <a:schemeClr val="tx1"/>
                          </a:solidFill>
                          <a:latin typeface="+mn-ea"/>
                          <a:ea typeface="Meiryo UI"/>
                          <a:cs typeface="Meiryo UI" panose="020B0604030504040204" pitchFamily="50" charset="-128"/>
                        </a:rPr>
                        <a:t>Scope3</a:t>
                      </a:r>
                    </a:p>
                    <a:p>
                      <a:pPr algn="ctr"/>
                      <a:r>
                        <a:rPr kumimoji="1" lang="ja-JP" altLang="en-US" sz="1400" kern="1200" dirty="0">
                          <a:solidFill>
                            <a:schemeClr val="tx1"/>
                          </a:solidFill>
                          <a:latin typeface="+mn-ea"/>
                          <a:ea typeface="Meiryo UI"/>
                          <a:cs typeface="Meiryo UI" panose="020B0604030504040204" pitchFamily="50" charset="-128"/>
                        </a:rPr>
                        <a:t>カテゴリ</a:t>
                      </a:r>
                      <a:r>
                        <a:rPr kumimoji="1" lang="en-US" altLang="ja-JP" sz="1400" kern="1200" dirty="0">
                          <a:solidFill>
                            <a:schemeClr val="tx1"/>
                          </a:solidFill>
                          <a:latin typeface="+mn-ea"/>
                          <a:ea typeface="Meiryo UI"/>
                          <a:cs typeface="Meiryo UI" panose="020B0604030504040204" pitchFamily="50" charset="-128"/>
                        </a:rPr>
                        <a:t>1</a:t>
                      </a:r>
                      <a:endParaRPr kumimoji="1" lang="ja-JP" altLang="en-US" sz="1400" kern="1200" dirty="0">
                        <a:solidFill>
                          <a:schemeClr val="tx1"/>
                        </a:solidFill>
                        <a:latin typeface="+mn-ea"/>
                        <a:ea typeface="Meiryo UI"/>
                        <a:cs typeface="Meiryo UI" panose="020B0604030504040204" pitchFamily="50" charset="-128"/>
                      </a:endParaRP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Segoe UI"/>
                          <a:ea typeface="Meiryo UI"/>
                        </a:defRPr>
                      </a:lvl1pPr>
                      <a:lvl2pPr marL="457200" algn="l" defTabSz="914400" rtl="0" eaLnBrk="1" latinLnBrk="0" hangingPunct="1">
                        <a:defRPr kumimoji="1" sz="1800" kern="1200">
                          <a:solidFill>
                            <a:schemeClr val="tx1"/>
                          </a:solidFill>
                          <a:latin typeface="Segoe UI"/>
                          <a:ea typeface="Meiryo UI"/>
                        </a:defRPr>
                      </a:lvl2pPr>
                      <a:lvl3pPr marL="914400" algn="l" defTabSz="914400" rtl="0" eaLnBrk="1" latinLnBrk="0" hangingPunct="1">
                        <a:defRPr kumimoji="1" sz="1800" kern="1200">
                          <a:solidFill>
                            <a:schemeClr val="tx1"/>
                          </a:solidFill>
                          <a:latin typeface="Segoe UI"/>
                          <a:ea typeface="Meiryo UI"/>
                        </a:defRPr>
                      </a:lvl3pPr>
                      <a:lvl4pPr marL="1371600" algn="l" defTabSz="914400" rtl="0" eaLnBrk="1" latinLnBrk="0" hangingPunct="1">
                        <a:defRPr kumimoji="1" sz="1800" kern="1200">
                          <a:solidFill>
                            <a:schemeClr val="tx1"/>
                          </a:solidFill>
                          <a:latin typeface="Segoe UI"/>
                          <a:ea typeface="Meiryo UI"/>
                        </a:defRPr>
                      </a:lvl4pPr>
                      <a:lvl5pPr marL="1828800" algn="l" defTabSz="914400" rtl="0" eaLnBrk="1" latinLnBrk="0" hangingPunct="1">
                        <a:defRPr kumimoji="1" sz="1800" kern="1200">
                          <a:solidFill>
                            <a:schemeClr val="tx1"/>
                          </a:solidFill>
                          <a:latin typeface="Segoe UI"/>
                          <a:ea typeface="Meiryo UI"/>
                        </a:defRPr>
                      </a:lvl5pPr>
                      <a:lvl6pPr marL="2286000" algn="l" defTabSz="914400" rtl="0" eaLnBrk="1" latinLnBrk="0" hangingPunct="1">
                        <a:defRPr kumimoji="1" sz="1800" kern="1200">
                          <a:solidFill>
                            <a:schemeClr val="tx1"/>
                          </a:solidFill>
                          <a:latin typeface="Segoe UI"/>
                          <a:ea typeface="Meiryo UI"/>
                        </a:defRPr>
                      </a:lvl6pPr>
                      <a:lvl7pPr marL="2743200" algn="l" defTabSz="914400" rtl="0" eaLnBrk="1" latinLnBrk="0" hangingPunct="1">
                        <a:defRPr kumimoji="1" sz="1800" kern="1200">
                          <a:solidFill>
                            <a:schemeClr val="tx1"/>
                          </a:solidFill>
                          <a:latin typeface="Segoe UI"/>
                          <a:ea typeface="Meiryo UI"/>
                        </a:defRPr>
                      </a:lvl7pPr>
                      <a:lvl8pPr marL="3200400" algn="l" defTabSz="914400" rtl="0" eaLnBrk="1" latinLnBrk="0" hangingPunct="1">
                        <a:defRPr kumimoji="1" sz="1800" kern="1200">
                          <a:solidFill>
                            <a:schemeClr val="tx1"/>
                          </a:solidFill>
                          <a:latin typeface="Segoe UI"/>
                          <a:ea typeface="Meiryo UI"/>
                        </a:defRPr>
                      </a:lvl8pPr>
                      <a:lvl9pPr marL="3657600" algn="l" defTabSz="914400" rtl="0" eaLnBrk="1" latinLnBrk="0" hangingPunct="1">
                        <a:defRPr kumimoji="1" sz="1800" kern="1200">
                          <a:solidFill>
                            <a:schemeClr val="tx1"/>
                          </a:solidFill>
                          <a:latin typeface="Segoe UI"/>
                          <a:ea typeface="Meiryo UI"/>
                        </a:defRPr>
                      </a:lvl9pPr>
                    </a:lstStyle>
                    <a:p>
                      <a:pPr algn="ctr" fontAlgn="ctr"/>
                      <a:r>
                        <a:rPr lang="en-US" altLang="ja-JP" sz="1400" b="0" i="0" u="none" strike="noStrike" dirty="0">
                          <a:solidFill>
                            <a:schemeClr val="tx1"/>
                          </a:solidFill>
                          <a:effectLst/>
                          <a:latin typeface="+mn-ea"/>
                          <a:ea typeface="+mn-ea"/>
                        </a:rPr>
                        <a:t>2027</a:t>
                      </a:r>
                      <a:r>
                        <a:rPr lang="ja-JP" altLang="en-US" sz="1400" b="0" i="0" u="none" strike="noStrike" dirty="0">
                          <a:solidFill>
                            <a:schemeClr val="tx1"/>
                          </a:solidFill>
                          <a:effectLst/>
                          <a:latin typeface="+mn-ea"/>
                          <a:ea typeface="+mn-ea"/>
                        </a:rPr>
                        <a:t>年</a:t>
                      </a: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Segoe UI"/>
                          <a:ea typeface="Meiryo UI"/>
                        </a:defRPr>
                      </a:lvl1pPr>
                      <a:lvl2pPr marL="457200" algn="l" defTabSz="914400" rtl="0" eaLnBrk="1" latinLnBrk="0" hangingPunct="1">
                        <a:defRPr kumimoji="1" sz="1800" kern="1200">
                          <a:solidFill>
                            <a:schemeClr val="tx1"/>
                          </a:solidFill>
                          <a:latin typeface="Segoe UI"/>
                          <a:ea typeface="Meiryo UI"/>
                        </a:defRPr>
                      </a:lvl2pPr>
                      <a:lvl3pPr marL="914400" algn="l" defTabSz="914400" rtl="0" eaLnBrk="1" latinLnBrk="0" hangingPunct="1">
                        <a:defRPr kumimoji="1" sz="1800" kern="1200">
                          <a:solidFill>
                            <a:schemeClr val="tx1"/>
                          </a:solidFill>
                          <a:latin typeface="Segoe UI"/>
                          <a:ea typeface="Meiryo UI"/>
                        </a:defRPr>
                      </a:lvl3pPr>
                      <a:lvl4pPr marL="1371600" algn="l" defTabSz="914400" rtl="0" eaLnBrk="1" latinLnBrk="0" hangingPunct="1">
                        <a:defRPr kumimoji="1" sz="1800" kern="1200">
                          <a:solidFill>
                            <a:schemeClr val="tx1"/>
                          </a:solidFill>
                          <a:latin typeface="Segoe UI"/>
                          <a:ea typeface="Meiryo UI"/>
                        </a:defRPr>
                      </a:lvl4pPr>
                      <a:lvl5pPr marL="1828800" algn="l" defTabSz="914400" rtl="0" eaLnBrk="1" latinLnBrk="0" hangingPunct="1">
                        <a:defRPr kumimoji="1" sz="1800" kern="1200">
                          <a:solidFill>
                            <a:schemeClr val="tx1"/>
                          </a:solidFill>
                          <a:latin typeface="Segoe UI"/>
                          <a:ea typeface="Meiryo UI"/>
                        </a:defRPr>
                      </a:lvl5pPr>
                      <a:lvl6pPr marL="2286000" algn="l" defTabSz="914400" rtl="0" eaLnBrk="1" latinLnBrk="0" hangingPunct="1">
                        <a:defRPr kumimoji="1" sz="1800" kern="1200">
                          <a:solidFill>
                            <a:schemeClr val="tx1"/>
                          </a:solidFill>
                          <a:latin typeface="Segoe UI"/>
                          <a:ea typeface="Meiryo UI"/>
                        </a:defRPr>
                      </a:lvl6pPr>
                      <a:lvl7pPr marL="2743200" algn="l" defTabSz="914400" rtl="0" eaLnBrk="1" latinLnBrk="0" hangingPunct="1">
                        <a:defRPr kumimoji="1" sz="1800" kern="1200">
                          <a:solidFill>
                            <a:schemeClr val="tx1"/>
                          </a:solidFill>
                          <a:latin typeface="Segoe UI"/>
                          <a:ea typeface="Meiryo UI"/>
                        </a:defRPr>
                      </a:lvl7pPr>
                      <a:lvl8pPr marL="3200400" algn="l" defTabSz="914400" rtl="0" eaLnBrk="1" latinLnBrk="0" hangingPunct="1">
                        <a:defRPr kumimoji="1" sz="1800" kern="1200">
                          <a:solidFill>
                            <a:schemeClr val="tx1"/>
                          </a:solidFill>
                          <a:latin typeface="Segoe UI"/>
                          <a:ea typeface="Meiryo UI"/>
                        </a:defRPr>
                      </a:lvl8pPr>
                      <a:lvl9pPr marL="3657600" algn="l" defTabSz="914400" rtl="0" eaLnBrk="1" latinLnBrk="0" hangingPunct="1">
                        <a:defRPr kumimoji="1" sz="1800" kern="1200">
                          <a:solidFill>
                            <a:schemeClr val="tx1"/>
                          </a:solidFill>
                          <a:latin typeface="Segoe UI"/>
                          <a:ea typeface="Meiryo U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購入した製品・サービスからの排出量の</a:t>
                      </a:r>
                      <a:r>
                        <a:rPr lang="en-US" altLang="ja-JP" sz="1400" b="0" i="0" u="none" strike="noStrike" dirty="0">
                          <a:solidFill>
                            <a:srgbClr val="000000"/>
                          </a:solidFill>
                          <a:effectLst/>
                          <a:latin typeface="Meiryo UI" panose="020B0604030504040204" pitchFamily="50" charset="-128"/>
                          <a:ea typeface="Meiryo UI" panose="020B0604030504040204" pitchFamily="50" charset="-128"/>
                        </a:rPr>
                        <a:t>72.9</a:t>
                      </a: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％に相当するサプライヤーに</a:t>
                      </a:r>
                      <a:r>
                        <a:rPr lang="en-US" altLang="ja-JP" sz="1400" b="0" i="0" u="none" strike="noStrike" dirty="0">
                          <a:solidFill>
                            <a:srgbClr val="000000"/>
                          </a:solidFill>
                          <a:effectLst/>
                          <a:latin typeface="Meiryo UI" panose="020B0604030504040204" pitchFamily="50" charset="-128"/>
                          <a:ea typeface="Meiryo UI" panose="020B0604030504040204" pitchFamily="50" charset="-128"/>
                        </a:rPr>
                        <a:t>SBT</a:t>
                      </a: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目標を設定させる</a:t>
                      </a:r>
                      <a:endParaRPr lang="ja-JP" altLang="en-US" sz="1400" b="0" i="0" u="none" strike="noStrike" dirty="0">
                        <a:solidFill>
                          <a:schemeClr val="tx1"/>
                        </a:solidFill>
                        <a:effectLst/>
                        <a:latin typeface="+mn-ea"/>
                        <a:ea typeface="+mn-ea"/>
                      </a:endParaRPr>
                    </a:p>
                  </a:txBody>
                  <a:tcPr marL="72000" marR="72000" marT="36000" marB="3600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76726">
                <a:tc>
                  <a:txBody>
                    <a:bodyPr/>
                    <a:lstStyle/>
                    <a:p>
                      <a:pPr algn="ctr"/>
                      <a:r>
                        <a:rPr kumimoji="1" lang="ja-JP" altLang="en-US" sz="1400" dirty="0">
                          <a:latin typeface="+mn-ea"/>
                          <a:ea typeface="+mn-ea"/>
                          <a:cs typeface="Meiryo UI" panose="020B0604030504040204" pitchFamily="50" charset="-128"/>
                        </a:rPr>
                        <a:t>オリンパス</a:t>
                      </a:r>
                    </a:p>
                  </a:txBody>
                  <a:tcPr marL="72000" marR="72000" marT="36000" marB="3600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400" dirty="0">
                          <a:latin typeface="+mn-ea"/>
                          <a:ea typeface="+mn-ea"/>
                          <a:cs typeface="Meiryo UI" panose="020B0604030504040204" pitchFamily="50" charset="-128"/>
                        </a:rPr>
                        <a:t>精密機器</a:t>
                      </a: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400" kern="1200" dirty="0">
                          <a:solidFill>
                            <a:schemeClr val="tx1"/>
                          </a:solidFill>
                          <a:latin typeface="+mn-ea"/>
                          <a:ea typeface="+mn-ea"/>
                          <a:cs typeface="Meiryo UI" panose="020B0604030504040204" pitchFamily="50" charset="-128"/>
                        </a:rPr>
                        <a:t>Scope3</a:t>
                      </a:r>
                    </a:p>
                    <a:p>
                      <a:pPr algn="ctr"/>
                      <a:r>
                        <a:rPr kumimoji="1" lang="ja-JP" altLang="en-US" sz="1400" kern="1200" dirty="0">
                          <a:solidFill>
                            <a:schemeClr val="tx1"/>
                          </a:solidFill>
                          <a:latin typeface="+mn-ea"/>
                          <a:ea typeface="+mn-ea"/>
                          <a:cs typeface="Meiryo UI" panose="020B0604030504040204" pitchFamily="50" charset="-128"/>
                        </a:rPr>
                        <a:t>カテゴリ</a:t>
                      </a:r>
                      <a:r>
                        <a:rPr kumimoji="1" lang="en-US" altLang="ja-JP" sz="1400" kern="1200" dirty="0">
                          <a:solidFill>
                            <a:schemeClr val="tx1"/>
                          </a:solidFill>
                          <a:latin typeface="+mn-ea"/>
                          <a:ea typeface="+mn-ea"/>
                          <a:cs typeface="Meiryo UI" panose="020B0604030504040204" pitchFamily="50" charset="-128"/>
                        </a:rPr>
                        <a:t>1</a:t>
                      </a:r>
                      <a:endParaRPr kumimoji="1" lang="ja-JP" altLang="en-US" sz="1400" kern="1200" dirty="0">
                        <a:solidFill>
                          <a:schemeClr val="tx1"/>
                        </a:solidFill>
                        <a:latin typeface="+mn-ea"/>
                        <a:ea typeface="+mn-ea"/>
                        <a:cs typeface="Meiryo UI" panose="020B0604030504040204" pitchFamily="50" charset="-128"/>
                      </a:endParaRP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ja-JP" sz="1400" b="0" i="0" u="none" strike="noStrike" dirty="0">
                          <a:solidFill>
                            <a:schemeClr val="tx1"/>
                          </a:solidFill>
                          <a:effectLst/>
                          <a:latin typeface="+mn-ea"/>
                          <a:ea typeface="+mn-ea"/>
                        </a:rPr>
                        <a:t>2028</a:t>
                      </a:r>
                      <a:r>
                        <a:rPr lang="ja-JP" altLang="en-US" sz="1400" b="0" i="0" u="none" strike="noStrike" dirty="0">
                          <a:solidFill>
                            <a:schemeClr val="tx1"/>
                          </a:solidFill>
                          <a:effectLst/>
                          <a:latin typeface="+mn-ea"/>
                          <a:ea typeface="+mn-ea"/>
                        </a:rPr>
                        <a:t>年</a:t>
                      </a: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購入した製品・サービスからの排出量の</a:t>
                      </a:r>
                      <a:r>
                        <a:rPr lang="en-US" altLang="ja-JP" sz="1400" b="0" i="0" u="none" strike="noStrike" dirty="0">
                          <a:solidFill>
                            <a:srgbClr val="000000"/>
                          </a:solidFill>
                          <a:effectLst/>
                          <a:latin typeface="Meiryo UI" panose="020B0604030504040204" pitchFamily="50" charset="-128"/>
                          <a:ea typeface="Meiryo UI" panose="020B0604030504040204" pitchFamily="50" charset="-128"/>
                        </a:rPr>
                        <a:t>80</a:t>
                      </a: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％に相当するサプライヤーに</a:t>
                      </a:r>
                      <a:r>
                        <a:rPr lang="en-US" altLang="ja-JP" sz="1400" b="0" i="0" u="none" strike="noStrike" dirty="0">
                          <a:solidFill>
                            <a:srgbClr val="000000"/>
                          </a:solidFill>
                          <a:effectLst/>
                          <a:latin typeface="Meiryo UI" panose="020B0604030504040204" pitchFamily="50" charset="-128"/>
                          <a:ea typeface="Meiryo UI" panose="020B0604030504040204" pitchFamily="50" charset="-128"/>
                        </a:rPr>
                        <a:t>SBT</a:t>
                      </a: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目標を設定させる</a:t>
                      </a:r>
                      <a:endParaRPr lang="ja-JP" altLang="en-US" sz="1400" b="0" i="0" u="none" strike="noStrike" dirty="0">
                        <a:solidFill>
                          <a:schemeClr val="tx1"/>
                        </a:solidFill>
                        <a:effectLst/>
                        <a:latin typeface="+mn-ea"/>
                        <a:ea typeface="+mn-ea"/>
                      </a:endParaRPr>
                    </a:p>
                  </a:txBody>
                  <a:tcPr marL="72000" marR="72000" marT="36000" marB="3600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42667775"/>
                  </a:ext>
                </a:extLst>
              </a:tr>
              <a:tr h="176726">
                <a:tc>
                  <a:txBody>
                    <a:bodyPr/>
                    <a:lstStyle/>
                    <a:p>
                      <a:pPr algn="ctr"/>
                      <a:r>
                        <a:rPr kumimoji="1" lang="ja-JP" altLang="en-US" sz="1400" dirty="0">
                          <a:latin typeface="+mn-ea"/>
                          <a:ea typeface="+mn-ea"/>
                          <a:cs typeface="Meiryo UI" panose="020B0604030504040204" pitchFamily="50" charset="-128"/>
                        </a:rPr>
                        <a:t>川島織物コセルコン</a:t>
                      </a:r>
                    </a:p>
                  </a:txBody>
                  <a:tcPr marL="72000" marR="72000" marT="36000" marB="3600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400" dirty="0">
                          <a:latin typeface="+mn-ea"/>
                          <a:ea typeface="+mn-ea"/>
                          <a:cs typeface="Meiryo UI" panose="020B0604030504040204" pitchFamily="50" charset="-128"/>
                        </a:rPr>
                        <a:t>繊維製品</a:t>
                      </a: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400" kern="1200" dirty="0">
                          <a:solidFill>
                            <a:schemeClr val="tx1"/>
                          </a:solidFill>
                          <a:latin typeface="+mn-ea"/>
                          <a:ea typeface="+mn-ea"/>
                          <a:cs typeface="Meiryo UI" panose="020B0604030504040204" pitchFamily="50" charset="-128"/>
                        </a:rPr>
                        <a:t>Scope3</a:t>
                      </a:r>
                    </a:p>
                    <a:p>
                      <a:pPr algn="ctr"/>
                      <a:r>
                        <a:rPr kumimoji="1" lang="ja-JP" altLang="en-US" sz="1400" kern="1200" dirty="0">
                          <a:solidFill>
                            <a:schemeClr val="tx1"/>
                          </a:solidFill>
                          <a:latin typeface="+mn-ea"/>
                          <a:ea typeface="+mn-ea"/>
                          <a:cs typeface="Meiryo UI" panose="020B0604030504040204" pitchFamily="50" charset="-128"/>
                        </a:rPr>
                        <a:t>カテゴリ</a:t>
                      </a:r>
                      <a:r>
                        <a:rPr kumimoji="1" lang="en-US" altLang="ja-JP" sz="1400" kern="1200" dirty="0">
                          <a:solidFill>
                            <a:schemeClr val="tx1"/>
                          </a:solidFill>
                          <a:latin typeface="+mn-ea"/>
                          <a:ea typeface="+mn-ea"/>
                          <a:cs typeface="Meiryo UI" panose="020B0604030504040204" pitchFamily="50" charset="-128"/>
                        </a:rPr>
                        <a:t>1</a:t>
                      </a:r>
                      <a:endParaRPr kumimoji="1" lang="ja-JP" altLang="en-US" sz="1400" kern="1200" dirty="0">
                        <a:solidFill>
                          <a:schemeClr val="tx1"/>
                        </a:solidFill>
                        <a:latin typeface="+mn-ea"/>
                        <a:ea typeface="+mn-ea"/>
                        <a:cs typeface="Meiryo UI" panose="020B0604030504040204" pitchFamily="50" charset="-128"/>
                      </a:endParaRP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ja-JP" sz="1400" b="0" i="0" u="none" strike="noStrike" dirty="0">
                          <a:solidFill>
                            <a:schemeClr val="tx1"/>
                          </a:solidFill>
                          <a:effectLst/>
                          <a:latin typeface="+mn-ea"/>
                          <a:ea typeface="+mn-ea"/>
                        </a:rPr>
                        <a:t>2027</a:t>
                      </a:r>
                      <a:r>
                        <a:rPr lang="ja-JP" altLang="en-US" sz="1400" b="0" i="0" u="none" strike="noStrike" dirty="0">
                          <a:solidFill>
                            <a:schemeClr val="tx1"/>
                          </a:solidFill>
                          <a:effectLst/>
                          <a:latin typeface="+mn-ea"/>
                          <a:ea typeface="+mn-ea"/>
                        </a:rPr>
                        <a:t>年</a:t>
                      </a:r>
                    </a:p>
                  </a:txBody>
                  <a:tcPr marL="72000" marR="72000" marT="36000" marB="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購入した製品・サービスからの排出量の</a:t>
                      </a:r>
                      <a:r>
                        <a:rPr lang="en-US" altLang="ja-JP" sz="1400" b="0" i="0" u="none" strike="noStrike" dirty="0">
                          <a:solidFill>
                            <a:srgbClr val="000000"/>
                          </a:solidFill>
                          <a:effectLst/>
                          <a:latin typeface="Meiryo UI" panose="020B0604030504040204" pitchFamily="50" charset="-128"/>
                          <a:ea typeface="Meiryo UI" panose="020B0604030504040204" pitchFamily="50" charset="-128"/>
                        </a:rPr>
                        <a:t>80</a:t>
                      </a: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％に相当するサプライヤーに</a:t>
                      </a:r>
                      <a:r>
                        <a:rPr lang="en-US" altLang="ja-JP" sz="1400" b="0" i="0" u="none" strike="noStrike" dirty="0">
                          <a:solidFill>
                            <a:srgbClr val="000000"/>
                          </a:solidFill>
                          <a:effectLst/>
                          <a:latin typeface="Meiryo UI" panose="020B0604030504040204" pitchFamily="50" charset="-128"/>
                          <a:ea typeface="Meiryo UI" panose="020B0604030504040204" pitchFamily="50" charset="-128"/>
                        </a:rPr>
                        <a:t>SBT</a:t>
                      </a: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目標を設定させる</a:t>
                      </a:r>
                      <a:endParaRPr lang="ja-JP" altLang="en-US" sz="1400" b="0" i="0" u="none" strike="noStrike" dirty="0">
                        <a:solidFill>
                          <a:schemeClr val="tx1"/>
                        </a:solidFill>
                        <a:effectLst/>
                        <a:latin typeface="+mn-ea"/>
                        <a:ea typeface="+mn-ea"/>
                      </a:endParaRPr>
                    </a:p>
                  </a:txBody>
                  <a:tcPr marL="72000" marR="72000" marT="36000" marB="3600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02559347"/>
                  </a:ext>
                </a:extLst>
              </a:tr>
            </a:tbl>
          </a:graphicData>
        </a:graphic>
      </p:graphicFrame>
      <p:sp>
        <p:nvSpPr>
          <p:cNvPr id="14" name="コンテンツ プレースホルダー 2"/>
          <p:cNvSpPr>
            <a:spLocks noGrp="1"/>
          </p:cNvSpPr>
          <p:nvPr>
            <p:ph sz="quarter" idx="12"/>
          </p:nvPr>
        </p:nvSpPr>
        <p:spPr>
          <a:xfrm>
            <a:off x="161925" y="1164185"/>
            <a:ext cx="10368000" cy="1327438"/>
          </a:xfrm>
        </p:spPr>
        <p:txBody>
          <a:bodyPr/>
          <a:lstStyle/>
          <a:p>
            <a:r>
              <a:rPr lang="en-US" altLang="ja-JP" dirty="0"/>
              <a:t>SBT</a:t>
            </a:r>
            <a:r>
              <a:rPr lang="ja-JP" altLang="en-US" dirty="0"/>
              <a:t>認定企業は</a:t>
            </a:r>
            <a:r>
              <a:rPr lang="en-US" altLang="ja-JP" dirty="0"/>
              <a:t>Scope3</a:t>
            </a:r>
            <a:r>
              <a:rPr lang="ja-JP" altLang="en-US" dirty="0"/>
              <a:t>の削減目標も設定する必要があり、中には、その目標としてサプライヤーに</a:t>
            </a:r>
            <a:r>
              <a:rPr lang="en-US" altLang="ja-JP" dirty="0"/>
              <a:t>SBT</a:t>
            </a:r>
            <a:r>
              <a:rPr lang="ja-JP" altLang="en-US" dirty="0"/>
              <a:t>目標を設定させることを掲げる</a:t>
            </a:r>
            <a:r>
              <a:rPr lang="en-US" altLang="ja-JP" dirty="0"/>
              <a:t>SBT</a:t>
            </a:r>
            <a:r>
              <a:rPr lang="ja-JP" altLang="en-US" dirty="0"/>
              <a:t>認定企業も存在する。</a:t>
            </a:r>
            <a:endParaRPr lang="en-US" altLang="ja-JP" dirty="0"/>
          </a:p>
          <a:p>
            <a:r>
              <a:rPr lang="en-US" altLang="ja-JP" dirty="0"/>
              <a:t>SBT</a:t>
            </a:r>
            <a:r>
              <a:rPr lang="ja-JP" altLang="en-US" dirty="0"/>
              <a:t>認定を取得すれば、これらの顧客からの要望に対応できる。</a:t>
            </a:r>
            <a:endParaRPr lang="en-US" altLang="ja-JP" dirty="0"/>
          </a:p>
        </p:txBody>
      </p:sp>
      <p:sp>
        <p:nvSpPr>
          <p:cNvPr id="15" name="テキスト ボックス 14"/>
          <p:cNvSpPr txBox="1"/>
          <p:nvPr/>
        </p:nvSpPr>
        <p:spPr>
          <a:xfrm>
            <a:off x="171863" y="2610891"/>
            <a:ext cx="8067676" cy="338554"/>
          </a:xfrm>
          <a:prstGeom prst="rect">
            <a:avLst/>
          </a:prstGeom>
          <a:noFill/>
        </p:spPr>
        <p:txBody>
          <a:bodyPr wrap="square" rtlCol="0">
            <a:spAutoFit/>
          </a:bodyPr>
          <a:lstStyle/>
          <a:p>
            <a:r>
              <a:rPr kumimoji="1" lang="en-US" altLang="ja-JP" sz="1600" dirty="0"/>
              <a:t>Scope3</a:t>
            </a:r>
            <a:r>
              <a:rPr kumimoji="1" lang="ja-JP" altLang="en-US" sz="1600" dirty="0"/>
              <a:t>の削減目標として、サプライヤーへの</a:t>
            </a:r>
            <a:r>
              <a:rPr kumimoji="1" lang="en-US" altLang="ja-JP" sz="1600" dirty="0"/>
              <a:t>SBT</a:t>
            </a:r>
            <a:r>
              <a:rPr kumimoji="1" lang="ja-JP" altLang="en-US" sz="1600" dirty="0"/>
              <a:t>目標設定</a:t>
            </a:r>
            <a:r>
              <a:rPr lang="ja-JP" altLang="en-US" sz="1600" dirty="0"/>
              <a:t>を掲げる</a:t>
            </a:r>
            <a:r>
              <a:rPr lang="en-US" altLang="ja-JP" sz="1600" dirty="0"/>
              <a:t>SBT</a:t>
            </a:r>
            <a:r>
              <a:rPr lang="ja-JP" altLang="en-US" sz="1600" dirty="0"/>
              <a:t>認定企業一覧（</a:t>
            </a:r>
            <a:r>
              <a:rPr lang="en-US" altLang="ja-JP" sz="1600" dirty="0"/>
              <a:t>4/4</a:t>
            </a:r>
            <a:r>
              <a:rPr lang="ja-JP" altLang="en-US" sz="1600" dirty="0"/>
              <a:t>）</a:t>
            </a:r>
            <a:endParaRPr kumimoji="1" lang="ja-JP" altLang="en-US" sz="1600" dirty="0"/>
          </a:p>
        </p:txBody>
      </p:sp>
      <p:sp>
        <p:nvSpPr>
          <p:cNvPr id="12" name="テキスト ボックス 11"/>
          <p:cNvSpPr txBox="1">
            <a:spLocks noChangeArrowheads="1"/>
          </p:cNvSpPr>
          <p:nvPr/>
        </p:nvSpPr>
        <p:spPr bwMode="auto">
          <a:xfrm>
            <a:off x="485906" y="7205709"/>
            <a:ext cx="8955462"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base" hangingPunct="1">
              <a:lnSpc>
                <a:spcPct val="120000"/>
              </a:lnSpc>
              <a:spcBef>
                <a:spcPct val="0"/>
              </a:spcBef>
              <a:spcAft>
                <a:spcPct val="70000"/>
              </a:spcAft>
              <a:defRPr/>
            </a:pPr>
            <a:r>
              <a:rPr lang="en-US" altLang="ja-JP" sz="1050" dirty="0">
                <a:solidFill>
                  <a:srgbClr val="000000"/>
                </a:solidFill>
                <a:latin typeface="Meiryo UI"/>
                <a:ea typeface="Meiryo UI"/>
                <a:cs typeface="Meiryo UI" pitchFamily="50" charset="-128"/>
              </a:rPr>
              <a:t>[</a:t>
            </a:r>
            <a:r>
              <a:rPr lang="ja-JP" altLang="en-US" sz="1050" dirty="0">
                <a:solidFill>
                  <a:srgbClr val="000000"/>
                </a:solidFill>
                <a:latin typeface="Meiryo UI"/>
                <a:ea typeface="Meiryo UI"/>
                <a:cs typeface="Meiryo UI" pitchFamily="50" charset="-128"/>
              </a:rPr>
              <a:t>出所</a:t>
            </a:r>
            <a:r>
              <a:rPr lang="en-US" altLang="ja-JP" sz="1050" dirty="0">
                <a:solidFill>
                  <a:srgbClr val="000000"/>
                </a:solidFill>
                <a:latin typeface="Meiryo UI"/>
                <a:ea typeface="Meiryo UI"/>
                <a:cs typeface="Meiryo UI" pitchFamily="50" charset="-128"/>
              </a:rPr>
              <a:t>]Science Based Targets</a:t>
            </a:r>
            <a:r>
              <a:rPr lang="ja-JP" altLang="en-US" sz="1050" dirty="0">
                <a:solidFill>
                  <a:srgbClr val="000000"/>
                </a:solidFill>
                <a:latin typeface="Meiryo UI"/>
                <a:ea typeface="Meiryo UI"/>
                <a:cs typeface="Meiryo UI" pitchFamily="50" charset="-128"/>
              </a:rPr>
              <a:t>ホームページ　</a:t>
            </a:r>
            <a:r>
              <a:rPr lang="en-US" altLang="ja-JP" sz="1050" dirty="0">
                <a:solidFill>
                  <a:srgbClr val="000000"/>
                </a:solidFill>
                <a:latin typeface="Meiryo UI"/>
                <a:ea typeface="Meiryo UI"/>
                <a:cs typeface="Meiryo UI" pitchFamily="50" charset="-128"/>
              </a:rPr>
              <a:t>Companies</a:t>
            </a:r>
            <a:r>
              <a:rPr lang="ja-JP" altLang="en-US" sz="1050" dirty="0">
                <a:solidFill>
                  <a:srgbClr val="000000"/>
                </a:solidFill>
                <a:latin typeface="Meiryo UI"/>
                <a:ea typeface="Meiryo UI"/>
                <a:cs typeface="Meiryo UI" pitchFamily="50" charset="-128"/>
              </a:rPr>
              <a:t> </a:t>
            </a:r>
            <a:r>
              <a:rPr lang="en-US" altLang="ja-JP" sz="1050" dirty="0">
                <a:solidFill>
                  <a:srgbClr val="000000"/>
                </a:solidFill>
                <a:latin typeface="Meiryo UI"/>
                <a:ea typeface="Meiryo UI"/>
                <a:cs typeface="Meiryo UI" pitchFamily="50" charset="-128"/>
              </a:rPr>
              <a:t>Take</a:t>
            </a:r>
            <a:r>
              <a:rPr lang="ja-JP" altLang="en-US" sz="1050" dirty="0">
                <a:solidFill>
                  <a:srgbClr val="000000"/>
                </a:solidFill>
                <a:latin typeface="Meiryo UI"/>
                <a:ea typeface="Meiryo UI"/>
                <a:cs typeface="Meiryo UI" pitchFamily="50" charset="-128"/>
              </a:rPr>
              <a:t> </a:t>
            </a:r>
            <a:r>
              <a:rPr lang="en-US" altLang="ja-JP" sz="1050" dirty="0">
                <a:solidFill>
                  <a:srgbClr val="000000"/>
                </a:solidFill>
                <a:latin typeface="Meiryo UI"/>
                <a:ea typeface="Meiryo UI"/>
                <a:cs typeface="Meiryo UI" pitchFamily="50" charset="-128"/>
              </a:rPr>
              <a:t>Action</a:t>
            </a:r>
            <a:r>
              <a:rPr lang="ja-JP" altLang="en-US" sz="1050" dirty="0">
                <a:solidFill>
                  <a:srgbClr val="000000"/>
                </a:solidFill>
                <a:latin typeface="Meiryo UI"/>
                <a:ea typeface="Meiryo UI"/>
                <a:cs typeface="Meiryo UI" pitchFamily="50" charset="-128"/>
              </a:rPr>
              <a:t>　（</a:t>
            </a:r>
            <a:r>
              <a:rPr lang="en-US" altLang="ja-JP" sz="1050" dirty="0">
                <a:solidFill>
                  <a:srgbClr val="000000"/>
                </a:solidFill>
                <a:latin typeface="Meiryo UI"/>
                <a:ea typeface="Meiryo UI"/>
                <a:cs typeface="Meiryo UI" pitchFamily="50" charset="-128"/>
              </a:rPr>
              <a:t>http://sciencebasedtargets.org/companies-taking-action/</a:t>
            </a:r>
            <a:r>
              <a:rPr lang="ja-JP" altLang="en-US" sz="1050" dirty="0">
                <a:solidFill>
                  <a:srgbClr val="000000"/>
                </a:solidFill>
                <a:latin typeface="Meiryo UI"/>
                <a:ea typeface="Meiryo UI"/>
                <a:cs typeface="Meiryo UI" pitchFamily="50" charset="-128"/>
              </a:rPr>
              <a:t>）より作成</a:t>
            </a:r>
          </a:p>
        </p:txBody>
      </p:sp>
    </p:spTree>
    <p:extLst>
      <p:ext uri="{BB962C8B-B14F-4D97-AF65-F5344CB8AC3E}">
        <p14:creationId xmlns:p14="http://schemas.microsoft.com/office/powerpoint/2010/main" val="33852167"/>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kumimoji="1" lang="ja-JP" altLang="en-US" sz="2300" dirty="0"/>
              <a:t>顧客対応のために</a:t>
            </a:r>
            <a:r>
              <a:rPr kumimoji="1" lang="en-US" altLang="ja-JP" sz="2300" dirty="0"/>
              <a:t>SBT</a:t>
            </a:r>
            <a:r>
              <a:rPr kumimoji="1" lang="ja-JP" altLang="en-US" sz="2300" dirty="0"/>
              <a:t>設定を行った事例</a:t>
            </a:r>
          </a:p>
        </p:txBody>
      </p:sp>
      <p:sp>
        <p:nvSpPr>
          <p:cNvPr id="4" name="コンテンツ プレースホルダー 3"/>
          <p:cNvSpPr>
            <a:spLocks noGrp="1"/>
          </p:cNvSpPr>
          <p:nvPr>
            <p:ph sz="quarter" idx="11"/>
          </p:nvPr>
        </p:nvSpPr>
        <p:spPr/>
        <p:txBody>
          <a:bodyPr/>
          <a:lstStyle/>
          <a:p>
            <a:r>
              <a:rPr lang="en-US" altLang="ja-JP" dirty="0"/>
              <a:t>SBT</a:t>
            </a:r>
            <a:r>
              <a:rPr kumimoji="1" lang="ja-JP" altLang="en-US" dirty="0"/>
              <a:t>に取り組むメリット</a:t>
            </a:r>
            <a:r>
              <a:rPr lang="ja-JP" altLang="en-US" dirty="0"/>
              <a:t>②</a:t>
            </a:r>
            <a:r>
              <a:rPr kumimoji="1" lang="ja-JP" altLang="en-US" dirty="0"/>
              <a:t>対顧客</a:t>
            </a:r>
          </a:p>
        </p:txBody>
      </p:sp>
      <p:sp>
        <p:nvSpPr>
          <p:cNvPr id="8" name="コンテンツ プレースホルダー 4"/>
          <p:cNvSpPr>
            <a:spLocks noGrp="1"/>
          </p:cNvSpPr>
          <p:nvPr>
            <p:ph sz="quarter" idx="12"/>
          </p:nvPr>
        </p:nvSpPr>
        <p:spPr>
          <a:xfrm>
            <a:off x="161925" y="1110920"/>
            <a:ext cx="10367963" cy="942717"/>
          </a:xfrm>
        </p:spPr>
        <p:txBody>
          <a:bodyPr/>
          <a:lstStyle/>
          <a:p>
            <a:pPr marL="273050" indent="-273050"/>
            <a:r>
              <a:rPr lang="ja-JP" altLang="en-US" dirty="0"/>
              <a:t>顧客が野心的な目標設定をしている場合に、サプライヤーに対しても削減を求める場合がある。</a:t>
            </a:r>
            <a:r>
              <a:rPr lang="en-US" altLang="ja-JP" dirty="0"/>
              <a:t>SBT</a:t>
            </a:r>
            <a:r>
              <a:rPr lang="ja-JP" altLang="en-US" dirty="0"/>
              <a:t>の認定を取得していることで顧客の要望に応えられる</a:t>
            </a:r>
            <a:endParaRPr lang="en-US" altLang="ja-JP" dirty="0"/>
          </a:p>
        </p:txBody>
      </p:sp>
      <p:sp>
        <p:nvSpPr>
          <p:cNvPr id="9" name="テキスト ボックス 8"/>
          <p:cNvSpPr txBox="1"/>
          <p:nvPr/>
        </p:nvSpPr>
        <p:spPr>
          <a:xfrm>
            <a:off x="593725" y="3428965"/>
            <a:ext cx="9454947" cy="1631216"/>
          </a:xfrm>
          <a:prstGeom prst="rect">
            <a:avLst/>
          </a:prstGeom>
          <a:noFill/>
          <a:ln>
            <a:solidFill>
              <a:sysClr val="windowText" lastClr="000000"/>
            </a:solidFill>
          </a:ln>
        </p:spPr>
        <p:txBody>
          <a:bodyPr wrap="square" rtlCol="0">
            <a:spAutoFit/>
          </a:bodyPr>
          <a:lstStyle/>
          <a:p>
            <a:r>
              <a:rPr lang="ja-JP" altLang="en-US" sz="2000" dirty="0">
                <a:latin typeface="Meiryo UI" panose="020B0604030504040204" pitchFamily="50" charset="-128"/>
                <a:ea typeface="Meiryo UI" panose="020B0604030504040204" pitchFamily="50" charset="-128"/>
                <a:cs typeface="Meiryo UI" panose="020B0604030504040204" pitchFamily="50" charset="-128"/>
              </a:rPr>
              <a:t>　</a:t>
            </a:r>
            <a:r>
              <a:rPr lang="ja-JP" altLang="ja-JP" sz="2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2000" dirty="0">
                <a:latin typeface="Meiryo UI" panose="020B0604030504040204" pitchFamily="50" charset="-128"/>
                <a:ea typeface="Meiryo UI" panose="020B0604030504040204" pitchFamily="50" charset="-128"/>
                <a:cs typeface="Meiryo UI" panose="020B0604030504040204" pitchFamily="50" charset="-128"/>
              </a:rPr>
              <a:t>SBT</a:t>
            </a:r>
            <a:r>
              <a:rPr lang="ja-JP" altLang="en-US" sz="2000" dirty="0">
                <a:latin typeface="Meiryo UI" panose="020B0604030504040204" pitchFamily="50" charset="-128"/>
                <a:ea typeface="Meiryo UI" panose="020B0604030504040204" pitchFamily="50" charset="-128"/>
                <a:cs typeface="Meiryo UI" panose="020B0604030504040204" pitchFamily="50" charset="-128"/>
              </a:rPr>
              <a:t>の設定は、</a:t>
            </a:r>
            <a:r>
              <a:rPr lang="ja-JP" altLang="en-US" sz="2000" b="1" u="sng" dirty="0">
                <a:latin typeface="Meiryo UI" panose="020B0604030504040204" pitchFamily="50" charset="-128"/>
                <a:ea typeface="Meiryo UI" panose="020B0604030504040204" pitchFamily="50" charset="-128"/>
                <a:cs typeface="Meiryo UI" panose="020B0604030504040204" pitchFamily="50" charset="-128"/>
              </a:rPr>
              <a:t>自らのフットプリントについて考えている我々の顧客全員のニーズに直接答えました</a:t>
            </a:r>
            <a:r>
              <a:rPr lang="ja-JP" altLang="en-US" sz="2000" dirty="0">
                <a:latin typeface="Meiryo UI" panose="020B0604030504040204" pitchFamily="50" charset="-128"/>
                <a:ea typeface="Meiryo UI" panose="020B0604030504040204" pitchFamily="50" charset="-128"/>
                <a:cs typeface="Meiryo UI" panose="020B0604030504040204" pitchFamily="50" charset="-128"/>
              </a:rPr>
              <a:t>。これは、我々が、短期的及び中期的、長期的にリスクについて考えていることを知る必要のある投資家にとっても大事なことです。高い目標を掲げることは、私たちが今後とも引き続き信頼にたる、</a:t>
            </a:r>
            <a:r>
              <a:rPr lang="ja-JP" altLang="en-US" sz="2000" b="1" u="sng" dirty="0">
                <a:latin typeface="Meiryo UI" panose="020B0604030504040204" pitchFamily="50" charset="-128"/>
                <a:ea typeface="Meiryo UI" panose="020B0604030504040204" pitchFamily="50" charset="-128"/>
                <a:cs typeface="Meiryo UI" panose="020B0604030504040204" pitchFamily="50" charset="-128"/>
              </a:rPr>
              <a:t>持続可能で安全なサプライヤーであり続けると示す</a:t>
            </a:r>
            <a:r>
              <a:rPr lang="ja-JP" altLang="en-US" sz="2000" dirty="0">
                <a:latin typeface="Meiryo UI" panose="020B0604030504040204" pitchFamily="50" charset="-128"/>
                <a:ea typeface="Meiryo UI" panose="020B0604030504040204" pitchFamily="50" charset="-128"/>
                <a:cs typeface="Meiryo UI" panose="020B0604030504040204" pitchFamily="50" charset="-128"/>
              </a:rPr>
              <a:t>ために重要です</a:t>
            </a:r>
            <a:r>
              <a:rPr lang="ja-JP" altLang="ja-JP" sz="2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2000" dirty="0">
                <a:latin typeface="Meiryo UI" panose="020B0604030504040204" pitchFamily="50" charset="-128"/>
                <a:ea typeface="Meiryo UI" panose="020B0604030504040204" pitchFamily="50" charset="-128"/>
                <a:cs typeface="Meiryo UI" panose="020B0604030504040204" pitchFamily="50" charset="-128"/>
              </a:rPr>
              <a:t>NRG</a:t>
            </a:r>
            <a:r>
              <a:rPr lang="ja-JP" altLang="en-US" sz="2000" dirty="0">
                <a:latin typeface="Meiryo UI" panose="020B0604030504040204" pitchFamily="50" charset="-128"/>
                <a:ea typeface="Meiryo UI" panose="020B0604030504040204" pitchFamily="50" charset="-128"/>
                <a:cs typeface="Meiryo UI" panose="020B0604030504040204" pitchFamily="50" charset="-128"/>
              </a:rPr>
              <a:t> サステナビリティ部門長、ローレル・ピーコック氏</a:t>
            </a:r>
            <a:r>
              <a:rPr lang="ja-JP" altLang="ja-JP" sz="2000" dirty="0">
                <a:latin typeface="Meiryo UI" panose="020B0604030504040204" pitchFamily="50" charset="-128"/>
                <a:ea typeface="Meiryo UI" panose="020B0604030504040204" pitchFamily="50" charset="-128"/>
                <a:cs typeface="Meiryo UI" panose="020B0604030504040204" pitchFamily="50" charset="-128"/>
              </a:rPr>
              <a:t>）</a:t>
            </a:r>
            <a:endParaRPr lang="ja-JP" altLang="en-US" sz="2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テキスト ボックス 11"/>
          <p:cNvSpPr txBox="1">
            <a:spLocks noChangeArrowheads="1"/>
          </p:cNvSpPr>
          <p:nvPr/>
        </p:nvSpPr>
        <p:spPr bwMode="auto">
          <a:xfrm>
            <a:off x="681272" y="6960718"/>
            <a:ext cx="9454950" cy="498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marL="361950" indent="-361950" defTabSz="844083" eaLnBrk="1" fontAlgn="base" hangingPunct="1">
              <a:lnSpc>
                <a:spcPct val="120000"/>
              </a:lnSpc>
              <a:spcBef>
                <a:spcPct val="0"/>
              </a:spcBef>
              <a:spcAft>
                <a:spcPct val="70000"/>
              </a:spcAft>
              <a:defRPr/>
            </a:pPr>
            <a:r>
              <a:rPr lang="en-US" altLang="ja-JP" sz="1100" dirty="0">
                <a:solidFill>
                  <a:srgbClr val="000000"/>
                </a:solidFill>
                <a:latin typeface="Meiryo UI"/>
                <a:ea typeface="Meiryo UI"/>
                <a:cs typeface="Meiryo UI" pitchFamily="50" charset="-128"/>
              </a:rPr>
              <a:t>[</a:t>
            </a:r>
            <a:r>
              <a:rPr lang="ja-JP" altLang="en-US" sz="1100" dirty="0">
                <a:solidFill>
                  <a:srgbClr val="000000"/>
                </a:solidFill>
                <a:latin typeface="Meiryo UI"/>
                <a:ea typeface="Meiryo UI"/>
                <a:cs typeface="Meiryo UI" pitchFamily="50" charset="-128"/>
              </a:rPr>
              <a:t>出所</a:t>
            </a:r>
            <a:r>
              <a:rPr lang="en-US" altLang="ja-JP" sz="1100" dirty="0">
                <a:solidFill>
                  <a:srgbClr val="000000"/>
                </a:solidFill>
                <a:latin typeface="Meiryo UI"/>
                <a:ea typeface="Meiryo UI"/>
                <a:cs typeface="Meiryo UI" pitchFamily="50" charset="-128"/>
              </a:rPr>
              <a:t>]Science Based Targets</a:t>
            </a:r>
            <a:r>
              <a:rPr lang="ja-JP" altLang="en-US" sz="1100" dirty="0">
                <a:solidFill>
                  <a:srgbClr val="000000"/>
                </a:solidFill>
                <a:latin typeface="Meiryo UI"/>
                <a:ea typeface="Meiryo UI"/>
                <a:cs typeface="Meiryo UI" pitchFamily="50" charset="-128"/>
              </a:rPr>
              <a:t>ホームページ　</a:t>
            </a:r>
            <a:r>
              <a:rPr lang="en-US" altLang="ja-JP" sz="1100" dirty="0">
                <a:solidFill>
                  <a:srgbClr val="000000"/>
                </a:solidFill>
                <a:latin typeface="Meiryo UI"/>
                <a:ea typeface="Meiryo UI"/>
                <a:cs typeface="Meiryo UI" pitchFamily="50" charset="-128"/>
              </a:rPr>
              <a:t>Science-based Target Setting Manual Version4.1(</a:t>
            </a:r>
            <a:r>
              <a:rPr lang="en-US" altLang="ja-JP" sz="1100">
                <a:solidFill>
                  <a:srgbClr val="000000"/>
                </a:solidFill>
                <a:latin typeface="Meiryo UI"/>
                <a:ea typeface="Meiryo UI"/>
                <a:cs typeface="Meiryo UI" pitchFamily="50" charset="-128"/>
              </a:rPr>
              <a:t>https://sciencebasedtargets.org/wp-content/uploads/2017/04/SBTi-manual</a:t>
            </a:r>
            <a:r>
              <a:rPr lang="en-US" altLang="ja-JP" sz="1100" dirty="0">
                <a:solidFill>
                  <a:srgbClr val="000000"/>
                </a:solidFill>
                <a:latin typeface="Meiryo UI"/>
                <a:ea typeface="Meiryo UI"/>
                <a:cs typeface="Meiryo UI" pitchFamily="50" charset="-128"/>
              </a:rPr>
              <a:t>.pdf)</a:t>
            </a:r>
            <a:r>
              <a:rPr lang="ja-JP" altLang="en-US" sz="1100" dirty="0">
                <a:solidFill>
                  <a:srgbClr val="000000"/>
                </a:solidFill>
                <a:latin typeface="Meiryo UI"/>
                <a:ea typeface="Meiryo UI"/>
                <a:cs typeface="Meiryo UI" pitchFamily="50" charset="-128"/>
              </a:rPr>
              <a:t>より作成</a:t>
            </a:r>
          </a:p>
        </p:txBody>
      </p:sp>
      <p:sp>
        <p:nvSpPr>
          <p:cNvPr id="14" name="正方形/長方形 13"/>
          <p:cNvSpPr/>
          <p:nvPr/>
        </p:nvSpPr>
        <p:spPr bwMode="auto">
          <a:xfrm>
            <a:off x="593725" y="2467791"/>
            <a:ext cx="9454948" cy="864096"/>
          </a:xfrm>
          <a:prstGeom prst="rect">
            <a:avLst/>
          </a:prstGeom>
          <a:noFill/>
          <a:ln w="9525" cap="flat" cmpd="sng" algn="ctr">
            <a:noFill/>
            <a:prstDash val="solid"/>
            <a:round/>
            <a:headEnd type="none" w="med" len="med"/>
            <a:tailEnd type="none" w="med" len="med"/>
          </a:ln>
          <a:effectLst/>
        </p:spPr>
        <p:txBody>
          <a:bodyPr vert="horz" wrap="none" lIns="90000" tIns="46800" rIns="90000" bIns="46800" numCol="1" rtlCol="0" anchor="ctr" anchorCtr="0" compatLnSpc="1">
            <a:prstTxWarp prst="textNoShape">
              <a:avLst/>
            </a:prstTxWarp>
          </a:bodyPr>
          <a:lstStyle/>
          <a:p>
            <a:pPr marL="342900" marR="0" indent="-342900" defTabSz="914400" rtl="0" eaLnBrk="1" fontAlgn="base" latinLnBrk="0" hangingPunct="1">
              <a:lnSpc>
                <a:spcPct val="100000"/>
              </a:lnSpc>
              <a:spcBef>
                <a:spcPct val="0"/>
              </a:spcBef>
              <a:spcAft>
                <a:spcPct val="0"/>
              </a:spcAft>
              <a:buClrTx/>
              <a:buSzTx/>
              <a:buFont typeface="Wingdings" panose="05000000000000000000" pitchFamily="2" charset="2"/>
              <a:buChar char="l"/>
              <a:tabLst/>
            </a:pPr>
            <a:r>
              <a:rPr kumimoji="1" lang="en-US" altLang="ja-JP" sz="2600" b="0" i="0" u="none" strike="noStrike" cap="none" normalizeH="0" baseline="0" dirty="0">
                <a:ln>
                  <a:noFill/>
                </a:ln>
                <a:solidFill>
                  <a:schemeClr val="tx1"/>
                </a:solidFill>
                <a:effectLst/>
                <a:latin typeface="+mn-ea"/>
                <a:ea typeface="+mn-ea"/>
              </a:rPr>
              <a:t>SBT</a:t>
            </a:r>
            <a:r>
              <a:rPr kumimoji="1" lang="ja-JP" altLang="en-US" sz="2600" b="0" i="0" u="none" strike="noStrike" cap="none" normalizeH="0" baseline="0" dirty="0">
                <a:ln>
                  <a:noFill/>
                </a:ln>
                <a:solidFill>
                  <a:schemeClr val="tx1"/>
                </a:solidFill>
                <a:effectLst/>
                <a:latin typeface="+mn-ea"/>
                <a:ea typeface="+mn-ea"/>
              </a:rPr>
              <a:t>認定を取得した企業の声</a:t>
            </a:r>
            <a:endParaRPr kumimoji="1" lang="en-US" altLang="ja-JP" sz="2600" b="0" i="0" u="none" strike="noStrike" cap="none" normalizeH="0" baseline="0" dirty="0">
              <a:ln>
                <a:noFill/>
              </a:ln>
              <a:solidFill>
                <a:schemeClr val="tx1"/>
              </a:solidFill>
              <a:effectLst/>
              <a:latin typeface="+mn-ea"/>
              <a:ea typeface="+mn-ea"/>
            </a:endParaRPr>
          </a:p>
          <a:p>
            <a:pPr marL="0" marR="0" indent="0" defTabSz="914400" rtl="0" eaLnBrk="1" fontAlgn="base" latinLnBrk="0" hangingPunct="1">
              <a:lnSpc>
                <a:spcPct val="100000"/>
              </a:lnSpc>
              <a:spcBef>
                <a:spcPct val="0"/>
              </a:spcBef>
              <a:spcAft>
                <a:spcPct val="0"/>
              </a:spcAft>
              <a:buClrTx/>
              <a:buSzTx/>
              <a:buFontTx/>
              <a:buNone/>
              <a:tabLst/>
            </a:pPr>
            <a:r>
              <a:rPr kumimoji="1" lang="ja-JP" altLang="en-US" sz="2400" b="0" i="0" u="none" strike="noStrike" cap="none" normalizeH="0" baseline="0" dirty="0">
                <a:ln>
                  <a:noFill/>
                </a:ln>
                <a:solidFill>
                  <a:schemeClr val="tx1"/>
                </a:solidFill>
                <a:effectLst/>
                <a:latin typeface="+mn-ea"/>
                <a:ea typeface="+mn-ea"/>
              </a:rPr>
              <a:t>＜</a:t>
            </a:r>
            <a:r>
              <a:rPr kumimoji="1" lang="en-US" altLang="ja-JP" sz="2400" b="0" i="0" u="none" strike="noStrike" cap="none" normalizeH="0" baseline="0" dirty="0">
                <a:ln>
                  <a:noFill/>
                </a:ln>
                <a:solidFill>
                  <a:schemeClr val="tx1"/>
                </a:solidFill>
                <a:effectLst/>
                <a:latin typeface="+mn-ea"/>
                <a:ea typeface="+mn-ea"/>
              </a:rPr>
              <a:t>NRG</a:t>
            </a:r>
            <a:r>
              <a:rPr kumimoji="1" lang="ja-JP" altLang="en-US" sz="2400" b="0" i="0" u="none" strike="noStrike" cap="none" normalizeH="0" baseline="0" dirty="0">
                <a:ln>
                  <a:noFill/>
                </a:ln>
                <a:solidFill>
                  <a:schemeClr val="tx1"/>
                </a:solidFill>
                <a:effectLst/>
                <a:latin typeface="+mn-ea"/>
                <a:ea typeface="+mn-ea"/>
              </a:rPr>
              <a:t>エネルギーの場合＞</a:t>
            </a:r>
          </a:p>
        </p:txBody>
      </p:sp>
    </p:spTree>
    <p:extLst>
      <p:ext uri="{BB962C8B-B14F-4D97-AF65-F5344CB8AC3E}">
        <p14:creationId xmlns:p14="http://schemas.microsoft.com/office/powerpoint/2010/main" val="3861535851"/>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kumimoji="1" lang="ja-JP" altLang="en-US" sz="2300" dirty="0"/>
              <a:t>企業事例　－</a:t>
            </a:r>
            <a:r>
              <a:rPr kumimoji="1" lang="en-US" altLang="ja-JP" sz="2300" dirty="0"/>
              <a:t>DELL</a:t>
            </a:r>
            <a:r>
              <a:rPr lang="ja-JP" altLang="en-US" sz="2300" dirty="0"/>
              <a:t>－</a:t>
            </a:r>
            <a:endParaRPr kumimoji="1" lang="ja-JP" altLang="en-US" sz="2300" dirty="0"/>
          </a:p>
        </p:txBody>
      </p:sp>
      <p:sp>
        <p:nvSpPr>
          <p:cNvPr id="4" name="コンテンツ プレースホルダー 3"/>
          <p:cNvSpPr>
            <a:spLocks noGrp="1"/>
          </p:cNvSpPr>
          <p:nvPr>
            <p:ph sz="quarter" idx="11"/>
          </p:nvPr>
        </p:nvSpPr>
        <p:spPr/>
        <p:txBody>
          <a:bodyPr/>
          <a:lstStyle/>
          <a:p>
            <a:r>
              <a:rPr lang="en-US" altLang="ja-JP" dirty="0"/>
              <a:t>SBT</a:t>
            </a:r>
            <a:r>
              <a:rPr kumimoji="1" lang="ja-JP" altLang="en-US" dirty="0"/>
              <a:t>に取り組むメリット</a:t>
            </a:r>
            <a:r>
              <a:rPr lang="ja-JP" altLang="en-US" dirty="0"/>
              <a:t>②</a:t>
            </a:r>
            <a:r>
              <a:rPr kumimoji="1" lang="ja-JP" altLang="en-US" dirty="0"/>
              <a:t>対顧客</a:t>
            </a:r>
          </a:p>
        </p:txBody>
      </p:sp>
      <p:graphicFrame>
        <p:nvGraphicFramePr>
          <p:cNvPr id="15" name="表 14"/>
          <p:cNvGraphicFramePr>
            <a:graphicFrameLocks noGrp="1"/>
          </p:cNvGraphicFramePr>
          <p:nvPr>
            <p:extLst>
              <p:ext uri="{D42A27DB-BD31-4B8C-83A1-F6EECF244321}">
                <p14:modId xmlns:p14="http://schemas.microsoft.com/office/powerpoint/2010/main" val="2577357837"/>
              </p:ext>
            </p:extLst>
          </p:nvPr>
        </p:nvGraphicFramePr>
        <p:xfrm>
          <a:off x="495258" y="1369300"/>
          <a:ext cx="9660365" cy="2535942"/>
        </p:xfrm>
        <a:graphic>
          <a:graphicData uri="http://schemas.openxmlformats.org/drawingml/2006/table">
            <a:tbl>
              <a:tblPr firstRow="1" bandRow="1"/>
              <a:tblGrid>
                <a:gridCol w="696365">
                  <a:extLst>
                    <a:ext uri="{9D8B030D-6E8A-4147-A177-3AD203B41FA5}">
                      <a16:colId xmlns:a16="http://schemas.microsoft.com/office/drawing/2014/main" val="20000"/>
                    </a:ext>
                  </a:extLst>
                </a:gridCol>
                <a:gridCol w="828000">
                  <a:extLst>
                    <a:ext uri="{9D8B030D-6E8A-4147-A177-3AD203B41FA5}">
                      <a16:colId xmlns:a16="http://schemas.microsoft.com/office/drawing/2014/main" val="20001"/>
                    </a:ext>
                  </a:extLst>
                </a:gridCol>
                <a:gridCol w="1152000">
                  <a:extLst>
                    <a:ext uri="{9D8B030D-6E8A-4147-A177-3AD203B41FA5}">
                      <a16:colId xmlns:a16="http://schemas.microsoft.com/office/drawing/2014/main" val="20002"/>
                    </a:ext>
                  </a:extLst>
                </a:gridCol>
                <a:gridCol w="1260000">
                  <a:extLst>
                    <a:ext uri="{9D8B030D-6E8A-4147-A177-3AD203B41FA5}">
                      <a16:colId xmlns:a16="http://schemas.microsoft.com/office/drawing/2014/main" val="20003"/>
                    </a:ext>
                  </a:extLst>
                </a:gridCol>
                <a:gridCol w="1116000">
                  <a:extLst>
                    <a:ext uri="{9D8B030D-6E8A-4147-A177-3AD203B41FA5}">
                      <a16:colId xmlns:a16="http://schemas.microsoft.com/office/drawing/2014/main" val="20004"/>
                    </a:ext>
                  </a:extLst>
                </a:gridCol>
                <a:gridCol w="1116000">
                  <a:extLst>
                    <a:ext uri="{9D8B030D-6E8A-4147-A177-3AD203B41FA5}">
                      <a16:colId xmlns:a16="http://schemas.microsoft.com/office/drawing/2014/main" val="20005"/>
                    </a:ext>
                  </a:extLst>
                </a:gridCol>
                <a:gridCol w="1044000">
                  <a:extLst>
                    <a:ext uri="{9D8B030D-6E8A-4147-A177-3AD203B41FA5}">
                      <a16:colId xmlns:a16="http://schemas.microsoft.com/office/drawing/2014/main" val="20006"/>
                    </a:ext>
                  </a:extLst>
                </a:gridCol>
                <a:gridCol w="2448000">
                  <a:extLst>
                    <a:ext uri="{9D8B030D-6E8A-4147-A177-3AD203B41FA5}">
                      <a16:colId xmlns:a16="http://schemas.microsoft.com/office/drawing/2014/main" val="20007"/>
                    </a:ext>
                  </a:extLst>
                </a:gridCol>
              </a:tblGrid>
              <a:tr h="359286">
                <a:tc gridSpan="3">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国・セクター</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4BACC6">
                        <a:lumMod val="20000"/>
                        <a:lumOff val="80000"/>
                      </a:srgbClr>
                    </a:solidFill>
                  </a:tcPr>
                </a:tc>
                <a:tc hMerge="1">
                  <a:txBody>
                    <a:bodyPr/>
                    <a:lstStyle/>
                    <a:p>
                      <a:endParaRPr kumimoji="1" lang="ja-JP" altLang="en-US" dirty="0"/>
                    </a:p>
                  </a:txBody>
                  <a:tcPr/>
                </a:tc>
                <a:tc hMerge="1">
                  <a:txBody>
                    <a:bodyPr/>
                    <a:lstStyle/>
                    <a:p>
                      <a:endParaRPr kumimoji="1" lang="ja-JP" altLang="en-US" dirty="0"/>
                    </a:p>
                  </a:txBody>
                  <a:tcPr/>
                </a:tc>
                <a:tc gridSpan="5">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en-US" altLang="ja-JP" sz="1600" dirty="0">
                          <a:latin typeface="Meiryo UI" panose="020B0604030504040204" pitchFamily="50" charset="-128"/>
                          <a:ea typeface="Meiryo UI" panose="020B0604030504040204" pitchFamily="50" charset="-128"/>
                          <a:cs typeface="Meiryo UI" panose="020B0604030504040204" pitchFamily="50" charset="-128"/>
                        </a:rPr>
                        <a:t>SBT</a:t>
                      </a: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目標</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4BACC6">
                        <a:lumMod val="20000"/>
                        <a:lumOff val="80000"/>
                      </a:srgbClr>
                    </a:solidFill>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a:p>
                  </a:txBody>
                  <a:tcPr/>
                </a:tc>
                <a:extLst>
                  <a:ext uri="{0D108BD9-81ED-4DB2-BD59-A6C34878D82A}">
                    <a16:rowId xmlns:a16="http://schemas.microsoft.com/office/drawing/2014/main" val="10000"/>
                  </a:ext>
                </a:extLst>
              </a:tr>
              <a:tr h="359286">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国</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4BACC6">
                        <a:lumMod val="20000"/>
                        <a:lumOff val="80000"/>
                      </a:srgbClr>
                    </a:solid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地域</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4BACC6">
                        <a:lumMod val="20000"/>
                        <a:lumOff val="80000"/>
                      </a:srgbClr>
                    </a:solid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セクター</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4BACC6">
                        <a:lumMod val="20000"/>
                        <a:lumOff val="80000"/>
                      </a:srgbClr>
                    </a:solid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en-US" altLang="ja-JP" sz="1600" dirty="0">
                          <a:latin typeface="Meiryo UI" panose="020B0604030504040204" pitchFamily="50" charset="-128"/>
                          <a:ea typeface="Meiryo UI" panose="020B0604030504040204" pitchFamily="50" charset="-128"/>
                          <a:cs typeface="Meiryo UI" panose="020B0604030504040204" pitchFamily="50" charset="-128"/>
                        </a:rPr>
                        <a:t>Scope</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4BACC6">
                        <a:lumMod val="20000"/>
                        <a:lumOff val="80000"/>
                      </a:srgbClr>
                    </a:solid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基準年</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4BACC6">
                        <a:lumMod val="20000"/>
                        <a:lumOff val="80000"/>
                      </a:srgbClr>
                    </a:solid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目標年</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4BACC6">
                        <a:lumMod val="20000"/>
                        <a:lumOff val="80000"/>
                      </a:srgbClr>
                    </a:solid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単位</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4BACC6">
                        <a:lumMod val="20000"/>
                        <a:lumOff val="80000"/>
                      </a:srgbClr>
                    </a:solid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概要</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4BACC6">
                        <a:lumMod val="20000"/>
                        <a:lumOff val="80000"/>
                      </a:srgbClr>
                    </a:solidFill>
                  </a:tcPr>
                </a:tc>
                <a:extLst>
                  <a:ext uri="{0D108BD9-81ED-4DB2-BD59-A6C34878D82A}">
                    <a16:rowId xmlns:a16="http://schemas.microsoft.com/office/drawing/2014/main" val="10001"/>
                  </a:ext>
                </a:extLst>
              </a:tr>
              <a:tr h="925862">
                <a:tc rowSpan="2">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米国</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rowSpan="2">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北米</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rowSpan="2">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ハードウェア・設備</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en-US" altLang="ja-JP" sz="1600" dirty="0">
                          <a:latin typeface="Meiryo UI" panose="020B0604030504040204" pitchFamily="50" charset="-128"/>
                          <a:ea typeface="Meiryo UI" panose="020B0604030504040204" pitchFamily="50" charset="-128"/>
                          <a:cs typeface="Meiryo UI" panose="020B0604030504040204" pitchFamily="50" charset="-128"/>
                        </a:rPr>
                        <a:t>1</a:t>
                      </a: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600" dirty="0">
                          <a:latin typeface="Meiryo UI" panose="020B0604030504040204" pitchFamily="50" charset="-128"/>
                          <a:ea typeface="Meiryo UI" panose="020B0604030504040204" pitchFamily="50" charset="-128"/>
                          <a:cs typeface="Meiryo UI" panose="020B0604030504040204" pitchFamily="50" charset="-128"/>
                        </a:rPr>
                        <a:t>2</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en-US" altLang="ja-JP" sz="1600" dirty="0">
                          <a:latin typeface="Meiryo UI" panose="020B0604030504040204" pitchFamily="50" charset="-128"/>
                          <a:ea typeface="Meiryo UI" panose="020B0604030504040204" pitchFamily="50" charset="-128"/>
                          <a:cs typeface="Meiryo UI" panose="020B0604030504040204" pitchFamily="50" charset="-128"/>
                        </a:rPr>
                        <a:t>2010</a:t>
                      </a: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年</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en-US" altLang="ja-JP" sz="1600" dirty="0">
                          <a:latin typeface="Meiryo UI" panose="020B0604030504040204" pitchFamily="50" charset="-128"/>
                          <a:ea typeface="Meiryo UI" panose="020B0604030504040204" pitchFamily="50" charset="-128"/>
                          <a:cs typeface="Meiryo UI" panose="020B0604030504040204" pitchFamily="50" charset="-128"/>
                        </a:rPr>
                        <a:t>2020</a:t>
                      </a: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年</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総量</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l"/>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施設及び物流事業からの</a:t>
                      </a:r>
                      <a:r>
                        <a:rPr kumimoji="1" lang="en-US" altLang="ja-JP" sz="1600" dirty="0">
                          <a:latin typeface="Meiryo UI" panose="020B0604030504040204" pitchFamily="50" charset="-128"/>
                          <a:ea typeface="Meiryo UI" panose="020B0604030504040204" pitchFamily="50" charset="-128"/>
                          <a:cs typeface="Meiryo UI" panose="020B0604030504040204" pitchFamily="50" charset="-128"/>
                        </a:rPr>
                        <a:t>GHG</a:t>
                      </a: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排出量を</a:t>
                      </a:r>
                      <a:r>
                        <a:rPr kumimoji="1" lang="en-US" altLang="ja-JP" sz="1600" dirty="0">
                          <a:latin typeface="Meiryo UI" panose="020B0604030504040204" pitchFamily="50" charset="-128"/>
                          <a:ea typeface="Meiryo UI" panose="020B0604030504040204" pitchFamily="50" charset="-128"/>
                          <a:cs typeface="Meiryo UI" panose="020B0604030504040204" pitchFamily="50" charset="-128"/>
                        </a:rPr>
                        <a:t>40</a:t>
                      </a: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％削減</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891508">
                <a:tc vMerge="1">
                  <a:txBody>
                    <a:bodyPr/>
                    <a:lstStyle/>
                    <a:p>
                      <a:endParaRPr kumimoji="1" lang="ja-JP" altLang="en-US" sz="1200" dirty="0"/>
                    </a:p>
                  </a:txBody>
                  <a:tcPr/>
                </a:tc>
                <a:tc vMerge="1">
                  <a:txBody>
                    <a:bodyPr/>
                    <a:lstStyle/>
                    <a:p>
                      <a:endParaRPr kumimoji="1" lang="ja-JP" altLang="en-US" sz="1200" dirty="0"/>
                    </a:p>
                  </a:txBody>
                  <a:tcPr/>
                </a:tc>
                <a:tc vMerge="1">
                  <a:txBody>
                    <a:bodyPr/>
                    <a:lstStyle/>
                    <a:p>
                      <a:endParaRPr kumimoji="1" lang="ja-JP" altLang="en-US" sz="1200" dirty="0"/>
                    </a:p>
                  </a:txBody>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en-US" altLang="ja-JP" sz="1600" dirty="0">
                          <a:latin typeface="Meiryo UI" panose="020B0604030504040204" pitchFamily="50" charset="-128"/>
                          <a:ea typeface="Meiryo UI" panose="020B0604030504040204" pitchFamily="50" charset="-128"/>
                          <a:cs typeface="Meiryo UI" panose="020B0604030504040204" pitchFamily="50" charset="-128"/>
                        </a:rPr>
                        <a:t>3</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en-US" altLang="ja-JP" sz="1600" dirty="0">
                          <a:latin typeface="Meiryo UI" panose="020B0604030504040204" pitchFamily="50" charset="-128"/>
                          <a:ea typeface="Meiryo UI" panose="020B0604030504040204" pitchFamily="50" charset="-128"/>
                          <a:cs typeface="Meiryo UI" panose="020B0604030504040204" pitchFamily="50" charset="-128"/>
                        </a:rPr>
                        <a:t>2011</a:t>
                      </a: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年</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en-US" altLang="ja-JP" sz="1600" dirty="0">
                          <a:latin typeface="Meiryo UI" panose="020B0604030504040204" pitchFamily="50" charset="-128"/>
                          <a:ea typeface="Meiryo UI" panose="020B0604030504040204" pitchFamily="50" charset="-128"/>
                          <a:cs typeface="Meiryo UI" panose="020B0604030504040204" pitchFamily="50" charset="-128"/>
                        </a:rPr>
                        <a:t>2020</a:t>
                      </a: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年</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原単位</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l"/>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製品ポートフォリオからのエネルギー原単位を</a:t>
                      </a:r>
                      <a:r>
                        <a:rPr kumimoji="1" lang="en-US" altLang="ja-JP" sz="1600" dirty="0">
                          <a:latin typeface="Meiryo UI" panose="020B0604030504040204" pitchFamily="50" charset="-128"/>
                          <a:ea typeface="Meiryo UI" panose="020B0604030504040204" pitchFamily="50" charset="-128"/>
                          <a:cs typeface="Meiryo UI" panose="020B0604030504040204" pitchFamily="50" charset="-128"/>
                        </a:rPr>
                        <a:t>80</a:t>
                      </a: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％削減</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sp>
        <p:nvSpPr>
          <p:cNvPr id="16" name="テキスト ボックス 15"/>
          <p:cNvSpPr txBox="1"/>
          <p:nvPr/>
        </p:nvSpPr>
        <p:spPr>
          <a:xfrm>
            <a:off x="478783" y="3905612"/>
            <a:ext cx="9655011" cy="2795317"/>
          </a:xfrm>
          <a:prstGeom prst="rect">
            <a:avLst/>
          </a:prstGeom>
          <a:noFill/>
        </p:spPr>
        <p:txBody>
          <a:bodyPr wrap="square" rtlCol="0">
            <a:spAutoFit/>
          </a:bodyPr>
          <a:lstStyle/>
          <a:p>
            <a:pPr marL="285750" indent="-285750" fontAlgn="auto">
              <a:lnSpc>
                <a:spcPct val="120000"/>
              </a:lnSpc>
              <a:spcBef>
                <a:spcPts val="0"/>
              </a:spcBef>
              <a:spcAft>
                <a:spcPts val="0"/>
              </a:spcAft>
              <a:buFont typeface="Wingdings" panose="05000000000000000000" pitchFamily="2" charset="2"/>
              <a:buChar char="p"/>
              <a:defRPr/>
            </a:pPr>
            <a:r>
              <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コミット経緯</a:t>
            </a:r>
            <a:endParaRPr lang="en-US" altLang="ja-JP"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542925" lvl="1" indent="-285750" fontAlgn="auto">
              <a:lnSpc>
                <a:spcPct val="120000"/>
              </a:lnSpc>
              <a:spcBef>
                <a:spcPts val="0"/>
              </a:spcBef>
              <a:spcAft>
                <a:spcPts val="0"/>
              </a:spcAft>
              <a:buClr>
                <a:prstClr val="black"/>
              </a:buClr>
              <a:buFont typeface="Wingdings" panose="05000000000000000000" pitchFamily="2" charset="2"/>
              <a:buChar char="l"/>
              <a:defRPr/>
            </a:pPr>
            <a:r>
              <a:rPr lang="ja-JP" altLang="en-US" sz="1600" b="1" u="sng" dirty="0">
                <a:solidFill>
                  <a:srgbClr val="1400A0"/>
                </a:solidFill>
                <a:latin typeface="Meiryo UI" panose="020B0604030504040204" pitchFamily="50" charset="-128"/>
                <a:ea typeface="Meiryo UI" panose="020B0604030504040204" pitchFamily="50" charset="-128"/>
                <a:cs typeface="Meiryo UI" panose="020B0604030504040204" pitchFamily="50" charset="-128"/>
              </a:rPr>
              <a:t>サプライチェーン上流・下流（特に下流の顧客側）での</a:t>
            </a:r>
            <a:r>
              <a:rPr lang="en-US" altLang="ja-JP" sz="1600" b="1" u="sng" dirty="0">
                <a:solidFill>
                  <a:srgbClr val="1400A0"/>
                </a:solidFill>
                <a:latin typeface="Meiryo UI" panose="020B0604030504040204" pitchFamily="50" charset="-128"/>
                <a:ea typeface="Meiryo UI" panose="020B0604030504040204" pitchFamily="50" charset="-128"/>
                <a:cs typeface="Meiryo UI" panose="020B0604030504040204" pitchFamily="50" charset="-128"/>
              </a:rPr>
              <a:t>GHG</a:t>
            </a:r>
            <a:r>
              <a:rPr lang="ja-JP" altLang="en-US" sz="1600" b="1" u="sng" dirty="0">
                <a:solidFill>
                  <a:srgbClr val="1400A0"/>
                </a:solidFill>
                <a:latin typeface="Meiryo UI" panose="020B0604030504040204" pitchFamily="50" charset="-128"/>
                <a:ea typeface="Meiryo UI" panose="020B0604030504040204" pitchFamily="50" charset="-128"/>
                <a:cs typeface="Meiryo UI" panose="020B0604030504040204" pitchFamily="50" charset="-128"/>
              </a:rPr>
              <a:t>排出量への対応</a:t>
            </a:r>
            <a:r>
              <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の重要性を認識し、自社目標を検討してきた</a:t>
            </a:r>
            <a:endParaRPr lang="en-US" altLang="ja-JP"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542925" lvl="1" indent="-285750" fontAlgn="auto">
              <a:lnSpc>
                <a:spcPct val="120000"/>
              </a:lnSpc>
              <a:spcBef>
                <a:spcPts val="0"/>
              </a:spcBef>
              <a:spcAft>
                <a:spcPts val="0"/>
              </a:spcAft>
              <a:buFont typeface="Wingdings" panose="05000000000000000000" pitchFamily="2" charset="2"/>
              <a:buChar char="l"/>
              <a:defRPr/>
            </a:pPr>
            <a:r>
              <a:rPr lang="en-US" altLang="ja-JP"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2015</a:t>
            </a:r>
            <a:r>
              <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年に、サステナビリティ戦略見直しの一環として</a:t>
            </a:r>
            <a:r>
              <a:rPr lang="en-US" altLang="ja-JP"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SBT</a:t>
            </a:r>
            <a:r>
              <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へコミット</a:t>
            </a:r>
            <a:endParaRPr lang="en-US" altLang="ja-JP"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534988" lvl="1" indent="-285750" fontAlgn="auto">
              <a:lnSpc>
                <a:spcPct val="120000"/>
              </a:lnSpc>
              <a:spcBef>
                <a:spcPts val="0"/>
              </a:spcBef>
              <a:spcAft>
                <a:spcPts val="0"/>
              </a:spcAft>
              <a:buFont typeface="Wingdings" panose="05000000000000000000" pitchFamily="2" charset="2"/>
              <a:buChar char="l"/>
              <a:defRPr/>
            </a:pPr>
            <a:r>
              <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顧客の製品機能等への要望を踏まえると</a:t>
            </a:r>
            <a:r>
              <a:rPr lang="en-US" altLang="ja-JP"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GHG</a:t>
            </a:r>
            <a:r>
              <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排出は増えるため、</a:t>
            </a:r>
            <a:br>
              <a:rPr lang="en-US" altLang="ja-JP"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br>
            <a:r>
              <a:rPr lang="ja-JP" altLang="en-US" sz="1600" b="1" u="sng" dirty="0">
                <a:solidFill>
                  <a:srgbClr val="1400A0"/>
                </a:solidFill>
                <a:latin typeface="Meiryo UI" panose="020B0604030504040204" pitchFamily="50" charset="-128"/>
                <a:ea typeface="Meiryo UI" panose="020B0604030504040204" pitchFamily="50" charset="-128"/>
                <a:cs typeface="Meiryo UI" panose="020B0604030504040204" pitchFamily="50" charset="-128"/>
              </a:rPr>
              <a:t>“顧客需要を満たすことと排出削減の両立”が論点</a:t>
            </a:r>
            <a:r>
              <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に</a:t>
            </a:r>
            <a:endParaRPr lang="en-US" altLang="ja-JP"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285750" indent="-285750" fontAlgn="auto">
              <a:lnSpc>
                <a:spcPct val="120000"/>
              </a:lnSpc>
              <a:spcBef>
                <a:spcPts val="600"/>
              </a:spcBef>
              <a:spcAft>
                <a:spcPts val="0"/>
              </a:spcAft>
              <a:buFont typeface="Wingdings" panose="05000000000000000000" pitchFamily="2" charset="2"/>
              <a:buChar char="p"/>
              <a:defRPr/>
            </a:pPr>
            <a:r>
              <a:rPr lang="en-US" altLang="ja-JP"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SBT</a:t>
            </a:r>
            <a:r>
              <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設定メリット</a:t>
            </a:r>
            <a:endParaRPr lang="en-US" altLang="ja-JP"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534988" lvl="1" indent="-285750" fontAlgn="auto">
              <a:lnSpc>
                <a:spcPct val="120000"/>
              </a:lnSpc>
              <a:spcBef>
                <a:spcPts val="0"/>
              </a:spcBef>
              <a:spcAft>
                <a:spcPts val="0"/>
              </a:spcAft>
              <a:buFont typeface="Wingdings" panose="05000000000000000000" pitchFamily="2" charset="2"/>
              <a:buChar char="l"/>
              <a:defRPr/>
            </a:pPr>
            <a:r>
              <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自社のサステナビリティ確保と、</a:t>
            </a:r>
            <a:r>
              <a:rPr lang="ja-JP" altLang="en-US" sz="1600" b="1" u="sng" dirty="0">
                <a:solidFill>
                  <a:srgbClr val="1400A0"/>
                </a:solidFill>
                <a:latin typeface="Meiryo UI" panose="020B0604030504040204" pitchFamily="50" charset="-128"/>
                <a:ea typeface="Meiryo UI" panose="020B0604030504040204" pitchFamily="50" charset="-128"/>
                <a:cs typeface="Meiryo UI" panose="020B0604030504040204" pitchFamily="50" charset="-128"/>
              </a:rPr>
              <a:t>将来ビジネスニーズ（顧客からの期待）への対応</a:t>
            </a:r>
            <a:r>
              <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となる</a:t>
            </a:r>
            <a:endParaRPr lang="en-US" altLang="ja-JP"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534988" lvl="1" indent="-285750" fontAlgn="auto">
              <a:lnSpc>
                <a:spcPct val="120000"/>
              </a:lnSpc>
              <a:spcBef>
                <a:spcPts val="0"/>
              </a:spcBef>
              <a:spcAft>
                <a:spcPts val="0"/>
              </a:spcAft>
              <a:buFont typeface="Wingdings" panose="05000000000000000000" pitchFamily="2" charset="2"/>
              <a:buChar char="l"/>
              <a:defRPr/>
            </a:pPr>
            <a:r>
              <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潜在的な技術課題とその解決策を理解し、進捗状況を測る機能への投資となる</a:t>
            </a:r>
            <a:endParaRPr lang="en-US" altLang="ja-JP"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テキスト ボックス 11"/>
          <p:cNvSpPr txBox="1">
            <a:spLocks noChangeArrowheads="1"/>
          </p:cNvSpPr>
          <p:nvPr/>
        </p:nvSpPr>
        <p:spPr bwMode="auto">
          <a:xfrm>
            <a:off x="745731" y="7059710"/>
            <a:ext cx="8032750" cy="4137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hangingPunct="1">
              <a:lnSpc>
                <a:spcPct val="50000"/>
              </a:lnSpc>
              <a:spcAft>
                <a:spcPct val="70000"/>
              </a:spcAft>
              <a:defRPr/>
            </a:pPr>
            <a:r>
              <a:rPr lang="en-US" altLang="ja-JP" sz="1200" dirty="0">
                <a:solidFill>
                  <a:srgbClr val="000000"/>
                </a:solidFill>
                <a:latin typeface="Meiryo UI" pitchFamily="50" charset="-128"/>
                <a:ea typeface="Meiryo UI" pitchFamily="50" charset="-128"/>
                <a:cs typeface="Meiryo UI" pitchFamily="50" charset="-128"/>
              </a:rPr>
              <a:t>[</a:t>
            </a:r>
            <a:r>
              <a:rPr lang="ja-JP" altLang="en-US" sz="1200" dirty="0">
                <a:solidFill>
                  <a:srgbClr val="000000"/>
                </a:solidFill>
                <a:latin typeface="Meiryo UI" pitchFamily="50" charset="-128"/>
                <a:ea typeface="Meiryo UI" pitchFamily="50" charset="-128"/>
                <a:cs typeface="Meiryo UI" pitchFamily="50" charset="-128"/>
              </a:rPr>
              <a:t>出所</a:t>
            </a:r>
            <a:r>
              <a:rPr lang="en-US" altLang="ja-JP" sz="1200" dirty="0">
                <a:solidFill>
                  <a:srgbClr val="000000"/>
                </a:solidFill>
                <a:latin typeface="Meiryo UI" pitchFamily="50" charset="-128"/>
                <a:ea typeface="Meiryo UI" pitchFamily="50" charset="-128"/>
                <a:cs typeface="Meiryo UI" pitchFamily="50" charset="-128"/>
              </a:rPr>
              <a:t>]Science Based Targets</a:t>
            </a:r>
            <a:r>
              <a:rPr lang="ja-JP" altLang="en-US" sz="1200" dirty="0">
                <a:solidFill>
                  <a:srgbClr val="000000"/>
                </a:solidFill>
                <a:latin typeface="Meiryo UI" pitchFamily="50" charset="-128"/>
                <a:ea typeface="Meiryo UI" pitchFamily="50" charset="-128"/>
                <a:cs typeface="Meiryo UI" pitchFamily="50" charset="-128"/>
              </a:rPr>
              <a:t>ホームページ　</a:t>
            </a:r>
            <a:r>
              <a:rPr lang="en-US" altLang="ja-JP" sz="1200" dirty="0">
                <a:solidFill>
                  <a:srgbClr val="000000"/>
                </a:solidFill>
                <a:latin typeface="Meiryo UI" pitchFamily="50" charset="-128"/>
                <a:ea typeface="Meiryo UI" pitchFamily="50" charset="-128"/>
                <a:cs typeface="Meiryo UI" pitchFamily="50" charset="-128"/>
              </a:rPr>
              <a:t>CASE</a:t>
            </a:r>
            <a:r>
              <a:rPr lang="ja-JP" altLang="en-US" sz="1200" dirty="0">
                <a:solidFill>
                  <a:srgbClr val="000000"/>
                </a:solidFill>
                <a:latin typeface="Meiryo UI" pitchFamily="50" charset="-128"/>
                <a:ea typeface="Meiryo UI" pitchFamily="50" charset="-128"/>
                <a:cs typeface="Meiryo UI" pitchFamily="50" charset="-128"/>
              </a:rPr>
              <a:t> </a:t>
            </a:r>
            <a:r>
              <a:rPr lang="en-US" altLang="ja-JP" sz="1200" dirty="0">
                <a:solidFill>
                  <a:srgbClr val="000000"/>
                </a:solidFill>
                <a:latin typeface="Meiryo UI" pitchFamily="50" charset="-128"/>
                <a:ea typeface="Meiryo UI" pitchFamily="50" charset="-128"/>
                <a:cs typeface="Meiryo UI" pitchFamily="50" charset="-128"/>
              </a:rPr>
              <a:t>STUDY</a:t>
            </a:r>
          </a:p>
          <a:p>
            <a:pPr marL="365125" defTabSz="844083" eaLnBrk="1" hangingPunct="1">
              <a:lnSpc>
                <a:spcPct val="50000"/>
              </a:lnSpc>
              <a:spcAft>
                <a:spcPct val="70000"/>
              </a:spcAft>
              <a:defRPr/>
            </a:pPr>
            <a:r>
              <a:rPr lang="ja-JP" altLang="en-US" sz="1200" dirty="0">
                <a:solidFill>
                  <a:srgbClr val="000000"/>
                </a:solidFill>
                <a:latin typeface="Meiryo UI" pitchFamily="50" charset="-128"/>
                <a:ea typeface="Meiryo UI" pitchFamily="50" charset="-128"/>
                <a:cs typeface="Meiryo UI" pitchFamily="50" charset="-128"/>
              </a:rPr>
              <a:t>（</a:t>
            </a:r>
            <a:r>
              <a:rPr lang="en-US" altLang="ja-JP" sz="1200">
                <a:solidFill>
                  <a:srgbClr val="000000"/>
                </a:solidFill>
                <a:latin typeface="Meiryo UI" pitchFamily="50" charset="-128"/>
                <a:ea typeface="Meiryo UI" pitchFamily="50" charset="-128"/>
                <a:cs typeface="Meiryo UI" pitchFamily="50" charset="-128"/>
              </a:rPr>
              <a:t>https://sciencebasedtargets.org/companies-taking-action/case-studies/dell</a:t>
            </a:r>
            <a:r>
              <a:rPr lang="ja-JP" altLang="en-US" sz="1200" dirty="0">
                <a:solidFill>
                  <a:srgbClr val="000000"/>
                </a:solidFill>
                <a:latin typeface="Meiryo UI" pitchFamily="50" charset="-128"/>
                <a:ea typeface="Meiryo UI" pitchFamily="50" charset="-128"/>
                <a:cs typeface="Meiryo UI" pitchFamily="50" charset="-128"/>
              </a:rPr>
              <a:t>）より作成</a:t>
            </a:r>
          </a:p>
        </p:txBody>
      </p:sp>
    </p:spTree>
    <p:extLst>
      <p:ext uri="{BB962C8B-B14F-4D97-AF65-F5344CB8AC3E}">
        <p14:creationId xmlns:p14="http://schemas.microsoft.com/office/powerpoint/2010/main" val="143527897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8EFA0E9B-9F04-4296-A40B-CF80463D00D0}"/>
              </a:ext>
            </a:extLst>
          </p:cNvPr>
          <p:cNvSpPr>
            <a:spLocks noGrp="1"/>
          </p:cNvSpPr>
          <p:nvPr>
            <p:ph type="title"/>
          </p:nvPr>
        </p:nvSpPr>
        <p:spPr/>
        <p:txBody>
          <a:bodyPr>
            <a:normAutofit/>
          </a:bodyPr>
          <a:lstStyle/>
          <a:p>
            <a:r>
              <a:rPr lang="ja-JP" altLang="en-US" sz="4800" dirty="0"/>
              <a:t>第１部 </a:t>
            </a:r>
            <a:r>
              <a:rPr lang="en-US" altLang="ja-JP" sz="4800" dirty="0"/>
              <a:t>SBT</a:t>
            </a:r>
            <a:r>
              <a:rPr lang="ja-JP" altLang="en-US" sz="4800" dirty="0"/>
              <a:t>の概要</a:t>
            </a:r>
          </a:p>
        </p:txBody>
      </p:sp>
    </p:spTree>
    <p:extLst>
      <p:ext uri="{BB962C8B-B14F-4D97-AF65-F5344CB8AC3E}">
        <p14:creationId xmlns:p14="http://schemas.microsoft.com/office/powerpoint/2010/main" val="2277763670"/>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kumimoji="1" lang="ja-JP" altLang="en-US" sz="2300" dirty="0"/>
              <a:t>目標設定のメリットを企業が</a:t>
            </a:r>
            <a:r>
              <a:rPr kumimoji="1" lang="ja-JP" altLang="en-US" sz="2300"/>
              <a:t>実感 </a:t>
            </a:r>
            <a:r>
              <a:rPr kumimoji="1" lang="en-US" altLang="ja-JP" sz="2300"/>
              <a:t>1/2</a:t>
            </a:r>
            <a:endParaRPr kumimoji="1" lang="ja-JP" altLang="en-US" sz="2300" dirty="0"/>
          </a:p>
        </p:txBody>
      </p:sp>
      <p:sp>
        <p:nvSpPr>
          <p:cNvPr id="4" name="コンテンツ プレースホルダー 3"/>
          <p:cNvSpPr>
            <a:spLocks noGrp="1"/>
          </p:cNvSpPr>
          <p:nvPr>
            <p:ph sz="quarter" idx="11"/>
          </p:nvPr>
        </p:nvSpPr>
        <p:spPr/>
        <p:txBody>
          <a:bodyPr/>
          <a:lstStyle/>
          <a:p>
            <a:r>
              <a:rPr lang="en-US" altLang="ja-JP" dirty="0"/>
              <a:t>SBT</a:t>
            </a:r>
            <a:r>
              <a:rPr kumimoji="1" lang="ja-JP" altLang="en-US" dirty="0"/>
              <a:t>に取り組むメリット</a:t>
            </a:r>
            <a:r>
              <a:rPr lang="ja-JP" altLang="en-US" dirty="0"/>
              <a:t>②対顧客</a:t>
            </a:r>
            <a:endParaRPr kumimoji="1" lang="ja-JP" altLang="en-US" dirty="0"/>
          </a:p>
        </p:txBody>
      </p:sp>
      <p:sp>
        <p:nvSpPr>
          <p:cNvPr id="8" name="コンテンツ プレースホルダー 4"/>
          <p:cNvSpPr>
            <a:spLocks noGrp="1"/>
          </p:cNvSpPr>
          <p:nvPr>
            <p:ph sz="quarter" idx="12"/>
          </p:nvPr>
        </p:nvSpPr>
        <p:spPr>
          <a:xfrm>
            <a:off x="161925" y="1110920"/>
            <a:ext cx="10367963" cy="1019661"/>
          </a:xfrm>
        </p:spPr>
        <p:txBody>
          <a:bodyPr/>
          <a:lstStyle/>
          <a:p>
            <a:pPr marL="273050" indent="-273050"/>
            <a:r>
              <a:rPr lang="en-US" altLang="ja-JP" dirty="0"/>
              <a:t>SBT</a:t>
            </a:r>
            <a:r>
              <a:rPr lang="ja-JP" altLang="en-US" dirty="0"/>
              <a:t>にコミットした企業のうち</a:t>
            </a:r>
            <a:r>
              <a:rPr lang="en-US" altLang="ja-JP" dirty="0"/>
              <a:t>185</a:t>
            </a:r>
            <a:r>
              <a:rPr lang="ja-JP" altLang="en-US" dirty="0"/>
              <a:t>社の企業の役員に対しアンケートを実施</a:t>
            </a:r>
            <a:endParaRPr lang="en-US" altLang="ja-JP" dirty="0"/>
          </a:p>
          <a:p>
            <a:pPr marL="273050" indent="-273050"/>
            <a:r>
              <a:rPr lang="ja-JP" altLang="en-US" dirty="0"/>
              <a:t>全体の</a:t>
            </a:r>
            <a:r>
              <a:rPr lang="en-US" altLang="ja-JP" dirty="0"/>
              <a:t>79</a:t>
            </a:r>
            <a:r>
              <a:rPr lang="ja-JP" altLang="en-US" dirty="0"/>
              <a:t>％が、</a:t>
            </a:r>
            <a:r>
              <a:rPr lang="en-US" altLang="ja-JP" dirty="0"/>
              <a:t>SBT</a:t>
            </a:r>
            <a:r>
              <a:rPr lang="ja-JP" altLang="en-US" dirty="0" err="1"/>
              <a:t>への</a:t>
            </a:r>
            <a:r>
              <a:rPr lang="ja-JP" altLang="en-US" dirty="0"/>
              <a:t>コミットがブランドの評価を向上させていると回答</a:t>
            </a:r>
            <a:endParaRPr lang="en-US" altLang="ja-JP" dirty="0"/>
          </a:p>
        </p:txBody>
      </p:sp>
      <p:sp>
        <p:nvSpPr>
          <p:cNvPr id="13" name="テキスト ボックス 11"/>
          <p:cNvSpPr txBox="1">
            <a:spLocks noChangeArrowheads="1"/>
          </p:cNvSpPr>
          <p:nvPr/>
        </p:nvSpPr>
        <p:spPr bwMode="auto">
          <a:xfrm>
            <a:off x="799795" y="7003515"/>
            <a:ext cx="9633520" cy="4770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eaLnBrk="1" hangingPunct="1">
              <a:lnSpc>
                <a:spcPts val="1500"/>
              </a:lnSpc>
              <a:defRPr/>
            </a:pPr>
            <a:r>
              <a:rPr lang="en-US" altLang="ja-JP" sz="1100" b="0" dirty="0">
                <a:solidFill>
                  <a:srgbClr val="000000"/>
                </a:solidFill>
                <a:latin typeface="Meiryo UI" pitchFamily="50" charset="-128"/>
                <a:ea typeface="Meiryo UI" pitchFamily="50" charset="-128"/>
                <a:cs typeface="Meiryo UI" pitchFamily="50" charset="-128"/>
              </a:rPr>
              <a:t>[</a:t>
            </a:r>
            <a:r>
              <a:rPr lang="ja-JP" altLang="en-US" sz="1100" b="0" dirty="0">
                <a:solidFill>
                  <a:srgbClr val="000000"/>
                </a:solidFill>
                <a:latin typeface="Meiryo UI" pitchFamily="50" charset="-128"/>
                <a:ea typeface="Meiryo UI" pitchFamily="50" charset="-128"/>
                <a:cs typeface="Meiryo UI" pitchFamily="50" charset="-128"/>
              </a:rPr>
              <a:t>出所</a:t>
            </a:r>
            <a:r>
              <a:rPr lang="en-US" altLang="ja-JP" sz="1100" b="0" dirty="0">
                <a:solidFill>
                  <a:srgbClr val="000000"/>
                </a:solidFill>
                <a:latin typeface="Meiryo UI" pitchFamily="50" charset="-128"/>
                <a:ea typeface="Meiryo UI" pitchFamily="50" charset="-128"/>
                <a:cs typeface="Meiryo UI" pitchFamily="50" charset="-128"/>
              </a:rPr>
              <a:t>]</a:t>
            </a:r>
            <a:r>
              <a:rPr lang="en-US" altLang="ja-JP" sz="1100" dirty="0">
                <a:solidFill>
                  <a:srgbClr val="000000"/>
                </a:solidFill>
                <a:latin typeface="Meiryo UI" pitchFamily="50" charset="-128"/>
                <a:ea typeface="Meiryo UI" pitchFamily="50" charset="-128"/>
                <a:cs typeface="Meiryo UI" pitchFamily="50" charset="-128"/>
              </a:rPr>
              <a:t>Science Based Targets</a:t>
            </a:r>
            <a:r>
              <a:rPr lang="ja-JP" altLang="en-US" sz="1100" dirty="0">
                <a:solidFill>
                  <a:srgbClr val="000000"/>
                </a:solidFill>
                <a:latin typeface="Meiryo UI" pitchFamily="50" charset="-128"/>
                <a:ea typeface="Meiryo UI" pitchFamily="50" charset="-128"/>
                <a:cs typeface="Meiryo UI" pitchFamily="50" charset="-128"/>
              </a:rPr>
              <a:t>ホームページ</a:t>
            </a:r>
            <a:r>
              <a:rPr lang="ja-JP" altLang="en-US" sz="1100" b="0" dirty="0">
                <a:solidFill>
                  <a:srgbClr val="000000"/>
                </a:solidFill>
                <a:latin typeface="Meiryo UI" pitchFamily="50" charset="-128"/>
                <a:ea typeface="Meiryo UI" pitchFamily="50" charset="-128"/>
                <a:cs typeface="Meiryo UI" pitchFamily="50" charset="-128"/>
              </a:rPr>
              <a:t>　</a:t>
            </a:r>
            <a:r>
              <a:rPr lang="en-US" altLang="ja-JP" sz="1100" b="0" dirty="0">
                <a:solidFill>
                  <a:srgbClr val="000000"/>
                </a:solidFill>
                <a:latin typeface="Meiryo UI" pitchFamily="50" charset="-128"/>
                <a:ea typeface="Meiryo UI" pitchFamily="50" charset="-128"/>
                <a:cs typeface="Meiryo UI" pitchFamily="50" charset="-128"/>
              </a:rPr>
              <a:t>BLOG</a:t>
            </a:r>
            <a:r>
              <a:rPr lang="ja-JP" altLang="en-US" sz="1100" b="0" dirty="0">
                <a:solidFill>
                  <a:srgbClr val="000000"/>
                </a:solidFill>
                <a:latin typeface="Meiryo UI" pitchFamily="50" charset="-128"/>
                <a:ea typeface="Meiryo UI" pitchFamily="50" charset="-128"/>
                <a:cs typeface="Meiryo UI" pitchFamily="50" charset="-128"/>
              </a:rPr>
              <a:t>　</a:t>
            </a:r>
            <a:r>
              <a:rPr lang="en-US" altLang="ja-JP" sz="1100" dirty="0">
                <a:solidFill>
                  <a:srgbClr val="000000"/>
                </a:solidFill>
                <a:latin typeface="Meiryo UI" pitchFamily="50" charset="-128"/>
                <a:ea typeface="Meiryo UI" pitchFamily="50" charset="-128"/>
                <a:cs typeface="Meiryo UI" pitchFamily="50" charset="-128"/>
              </a:rPr>
              <a:t>Six business benefits of setting science-based targets</a:t>
            </a:r>
          </a:p>
          <a:p>
            <a:pPr lvl="0" eaLnBrk="1" hangingPunct="1">
              <a:lnSpc>
                <a:spcPts val="1500"/>
              </a:lnSpc>
              <a:defRPr/>
            </a:pPr>
            <a:r>
              <a:rPr lang="ja-JP" altLang="en-US" sz="1100" b="0" dirty="0">
                <a:solidFill>
                  <a:srgbClr val="000000"/>
                </a:solidFill>
                <a:latin typeface="Meiryo UI" pitchFamily="50" charset="-128"/>
                <a:ea typeface="Meiryo UI" pitchFamily="50" charset="-128"/>
                <a:cs typeface="Meiryo UI" pitchFamily="50" charset="-128"/>
              </a:rPr>
              <a:t>（</a:t>
            </a:r>
            <a:r>
              <a:rPr lang="en-US" altLang="ja-JP" sz="1100">
                <a:solidFill>
                  <a:srgbClr val="000000"/>
                </a:solidFill>
                <a:latin typeface="Meiryo UI" pitchFamily="50" charset="-128"/>
                <a:ea typeface="Meiryo UI" pitchFamily="50" charset="-128"/>
                <a:cs typeface="Meiryo UI" pitchFamily="50" charset="-128"/>
              </a:rPr>
              <a:t>https://sciencebasedtargets.org/2018/07/09/six-business-benefits-of-setting-science-based-targets/</a:t>
            </a:r>
            <a:r>
              <a:rPr lang="ja-JP" altLang="en-US" sz="1100" b="0">
                <a:solidFill>
                  <a:srgbClr val="000000"/>
                </a:solidFill>
                <a:latin typeface="Meiryo UI" pitchFamily="50" charset="-128"/>
                <a:ea typeface="Meiryo UI" pitchFamily="50" charset="-128"/>
                <a:cs typeface="Meiryo UI" pitchFamily="50" charset="-128"/>
              </a:rPr>
              <a:t>）</a:t>
            </a:r>
            <a:r>
              <a:rPr lang="ja-JP" altLang="en-US" sz="1100" b="0" dirty="0">
                <a:solidFill>
                  <a:srgbClr val="000000"/>
                </a:solidFill>
                <a:latin typeface="Meiryo UI" pitchFamily="50" charset="-128"/>
                <a:ea typeface="Meiryo UI" pitchFamily="50" charset="-128"/>
                <a:cs typeface="Meiryo UI" pitchFamily="50" charset="-128"/>
              </a:rPr>
              <a:t>より作成</a:t>
            </a:r>
            <a:endParaRPr kumimoji="1" lang="en-US" altLang="ja-JP" sz="1100" b="0" i="0" u="none" strike="noStrike" kern="1200" cap="none" spc="0" normalizeH="0" baseline="0" noProof="0" dirty="0">
              <a:ln>
                <a:noFill/>
              </a:ln>
              <a:solidFill>
                <a:srgbClr val="000000"/>
              </a:solidFill>
              <a:effectLst/>
              <a:uLnTx/>
              <a:uFillTx/>
              <a:latin typeface="Meiryo UI" pitchFamily="50" charset="-128"/>
              <a:ea typeface="Meiryo UI" pitchFamily="50" charset="-128"/>
              <a:cs typeface="Meiryo UI" pitchFamily="50" charset="-128"/>
            </a:endParaRPr>
          </a:p>
        </p:txBody>
      </p:sp>
      <p:pic>
        <p:nvPicPr>
          <p:cNvPr id="7" name="Picture 2" descr="https://sciencebasedtargets.org/wp-content/uploads/2018/07/brand3.jpg"/>
          <p:cNvPicPr>
            <a:picLocks noChangeAspect="1" noChangeArrowheads="1"/>
          </p:cNvPicPr>
          <p:nvPr/>
        </p:nvPicPr>
        <p:blipFill rotWithShape="1">
          <a:blip r:embed="rId2">
            <a:extLst>
              <a:ext uri="{28A0092B-C50C-407E-A947-70E740481C1C}">
                <a14:useLocalDpi xmlns:a14="http://schemas.microsoft.com/office/drawing/2010/main" val="0"/>
              </a:ext>
            </a:extLst>
          </a:blip>
          <a:srcRect/>
          <a:stretch/>
        </p:blipFill>
        <p:spPr bwMode="auto">
          <a:xfrm>
            <a:off x="593724" y="2295719"/>
            <a:ext cx="9181483" cy="461823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48070303"/>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kumimoji="1" lang="ja-JP" altLang="en-US" sz="2300" dirty="0"/>
              <a:t>目標設定のメリットを企業が</a:t>
            </a:r>
            <a:r>
              <a:rPr kumimoji="1" lang="ja-JP" altLang="en-US" sz="2300"/>
              <a:t>実感 </a:t>
            </a:r>
            <a:r>
              <a:rPr lang="en-US" altLang="ja-JP" sz="2300"/>
              <a:t>2</a:t>
            </a:r>
            <a:r>
              <a:rPr kumimoji="1" lang="en-US" altLang="ja-JP" sz="2300"/>
              <a:t>/2</a:t>
            </a:r>
            <a:endParaRPr kumimoji="1" lang="ja-JP" altLang="en-US" sz="2300" dirty="0"/>
          </a:p>
        </p:txBody>
      </p:sp>
      <p:sp>
        <p:nvSpPr>
          <p:cNvPr id="4" name="コンテンツ プレースホルダー 3"/>
          <p:cNvSpPr>
            <a:spLocks noGrp="1"/>
          </p:cNvSpPr>
          <p:nvPr>
            <p:ph sz="quarter" idx="11"/>
          </p:nvPr>
        </p:nvSpPr>
        <p:spPr/>
        <p:txBody>
          <a:bodyPr/>
          <a:lstStyle/>
          <a:p>
            <a:r>
              <a:rPr lang="en-US" altLang="ja-JP" dirty="0"/>
              <a:t>SBT</a:t>
            </a:r>
            <a:r>
              <a:rPr kumimoji="1" lang="ja-JP" altLang="en-US" dirty="0"/>
              <a:t>に取り組むメリット</a:t>
            </a:r>
            <a:r>
              <a:rPr lang="ja-JP" altLang="en-US" dirty="0"/>
              <a:t>②対顧客</a:t>
            </a:r>
            <a:endParaRPr kumimoji="1" lang="ja-JP" altLang="en-US" dirty="0"/>
          </a:p>
        </p:txBody>
      </p:sp>
      <p:sp>
        <p:nvSpPr>
          <p:cNvPr id="8" name="コンテンツ プレースホルダー 4"/>
          <p:cNvSpPr>
            <a:spLocks noGrp="1"/>
          </p:cNvSpPr>
          <p:nvPr>
            <p:ph sz="quarter" idx="12"/>
          </p:nvPr>
        </p:nvSpPr>
        <p:spPr>
          <a:xfrm>
            <a:off x="161925" y="1110920"/>
            <a:ext cx="10367963" cy="1019661"/>
          </a:xfrm>
        </p:spPr>
        <p:txBody>
          <a:bodyPr/>
          <a:lstStyle/>
          <a:p>
            <a:pPr marL="273050" indent="-273050"/>
            <a:r>
              <a:rPr lang="en-US" altLang="ja-JP" dirty="0"/>
              <a:t>SBT</a:t>
            </a:r>
            <a:r>
              <a:rPr lang="ja-JP" altLang="en-US" dirty="0"/>
              <a:t>にコミットした企業のうち</a:t>
            </a:r>
            <a:r>
              <a:rPr lang="en-US" altLang="ja-JP" dirty="0"/>
              <a:t>185</a:t>
            </a:r>
            <a:r>
              <a:rPr lang="ja-JP" altLang="en-US" dirty="0"/>
              <a:t>社の企業の役員に対しアンケートを実施</a:t>
            </a:r>
            <a:endParaRPr lang="en-US" altLang="ja-JP" dirty="0"/>
          </a:p>
          <a:p>
            <a:pPr marL="273050" indent="-273050"/>
            <a:r>
              <a:rPr lang="ja-JP" altLang="en-US" dirty="0"/>
              <a:t>全体の</a:t>
            </a:r>
            <a:r>
              <a:rPr lang="en-US" altLang="ja-JP" dirty="0"/>
              <a:t>55</a:t>
            </a:r>
            <a:r>
              <a:rPr lang="ja-JP" altLang="en-US" dirty="0"/>
              <a:t>％が、</a:t>
            </a:r>
            <a:r>
              <a:rPr lang="en-US" altLang="ja-JP" dirty="0"/>
              <a:t>SBT</a:t>
            </a:r>
            <a:r>
              <a:rPr lang="ja-JP" altLang="en-US" dirty="0" err="1"/>
              <a:t>への</a:t>
            </a:r>
            <a:r>
              <a:rPr lang="ja-JP" altLang="en-US" dirty="0"/>
              <a:t>コミットが競争力をもたらしていると回答</a:t>
            </a:r>
            <a:endParaRPr lang="en-US" altLang="ja-JP" dirty="0"/>
          </a:p>
        </p:txBody>
      </p:sp>
      <p:sp>
        <p:nvSpPr>
          <p:cNvPr id="13" name="テキスト ボックス 11"/>
          <p:cNvSpPr txBox="1">
            <a:spLocks noChangeArrowheads="1"/>
          </p:cNvSpPr>
          <p:nvPr/>
        </p:nvSpPr>
        <p:spPr bwMode="auto">
          <a:xfrm>
            <a:off x="799795" y="7003515"/>
            <a:ext cx="9633520" cy="4770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eaLnBrk="1" hangingPunct="1">
              <a:lnSpc>
                <a:spcPts val="1500"/>
              </a:lnSpc>
              <a:defRPr/>
            </a:pPr>
            <a:r>
              <a:rPr lang="en-US" altLang="ja-JP" sz="1100" b="0" dirty="0">
                <a:solidFill>
                  <a:srgbClr val="000000"/>
                </a:solidFill>
                <a:latin typeface="Meiryo UI" pitchFamily="50" charset="-128"/>
                <a:ea typeface="Meiryo UI" pitchFamily="50" charset="-128"/>
                <a:cs typeface="Meiryo UI" pitchFamily="50" charset="-128"/>
              </a:rPr>
              <a:t>[</a:t>
            </a:r>
            <a:r>
              <a:rPr lang="ja-JP" altLang="en-US" sz="1100" b="0" dirty="0">
                <a:solidFill>
                  <a:srgbClr val="000000"/>
                </a:solidFill>
                <a:latin typeface="Meiryo UI" pitchFamily="50" charset="-128"/>
                <a:ea typeface="Meiryo UI" pitchFamily="50" charset="-128"/>
                <a:cs typeface="Meiryo UI" pitchFamily="50" charset="-128"/>
              </a:rPr>
              <a:t>出所</a:t>
            </a:r>
            <a:r>
              <a:rPr lang="en-US" altLang="ja-JP" sz="1100" b="0" dirty="0">
                <a:solidFill>
                  <a:srgbClr val="000000"/>
                </a:solidFill>
                <a:latin typeface="Meiryo UI" pitchFamily="50" charset="-128"/>
                <a:ea typeface="Meiryo UI" pitchFamily="50" charset="-128"/>
                <a:cs typeface="Meiryo UI" pitchFamily="50" charset="-128"/>
              </a:rPr>
              <a:t>]</a:t>
            </a:r>
            <a:r>
              <a:rPr lang="en-US" altLang="ja-JP" sz="1100" dirty="0">
                <a:solidFill>
                  <a:srgbClr val="000000"/>
                </a:solidFill>
                <a:latin typeface="Meiryo UI" pitchFamily="50" charset="-128"/>
                <a:ea typeface="Meiryo UI" pitchFamily="50" charset="-128"/>
                <a:cs typeface="Meiryo UI" pitchFamily="50" charset="-128"/>
              </a:rPr>
              <a:t>Science Based Targets</a:t>
            </a:r>
            <a:r>
              <a:rPr lang="ja-JP" altLang="en-US" sz="1100" dirty="0">
                <a:solidFill>
                  <a:srgbClr val="000000"/>
                </a:solidFill>
                <a:latin typeface="Meiryo UI" pitchFamily="50" charset="-128"/>
                <a:ea typeface="Meiryo UI" pitchFamily="50" charset="-128"/>
                <a:cs typeface="Meiryo UI" pitchFamily="50" charset="-128"/>
              </a:rPr>
              <a:t>ホームページ</a:t>
            </a:r>
            <a:r>
              <a:rPr lang="ja-JP" altLang="en-US" sz="1100" b="0" dirty="0">
                <a:solidFill>
                  <a:srgbClr val="000000"/>
                </a:solidFill>
                <a:latin typeface="Meiryo UI" pitchFamily="50" charset="-128"/>
                <a:ea typeface="Meiryo UI" pitchFamily="50" charset="-128"/>
                <a:cs typeface="Meiryo UI" pitchFamily="50" charset="-128"/>
              </a:rPr>
              <a:t>　</a:t>
            </a:r>
            <a:r>
              <a:rPr lang="en-US" altLang="ja-JP" sz="1100" b="0" dirty="0">
                <a:solidFill>
                  <a:srgbClr val="000000"/>
                </a:solidFill>
                <a:latin typeface="Meiryo UI" pitchFamily="50" charset="-128"/>
                <a:ea typeface="Meiryo UI" pitchFamily="50" charset="-128"/>
                <a:cs typeface="Meiryo UI" pitchFamily="50" charset="-128"/>
              </a:rPr>
              <a:t>BLOG</a:t>
            </a:r>
            <a:r>
              <a:rPr lang="ja-JP" altLang="en-US" sz="1100" b="0" dirty="0">
                <a:solidFill>
                  <a:srgbClr val="000000"/>
                </a:solidFill>
                <a:latin typeface="Meiryo UI" pitchFamily="50" charset="-128"/>
                <a:ea typeface="Meiryo UI" pitchFamily="50" charset="-128"/>
                <a:cs typeface="Meiryo UI" pitchFamily="50" charset="-128"/>
              </a:rPr>
              <a:t>　</a:t>
            </a:r>
            <a:r>
              <a:rPr lang="en-US" altLang="ja-JP" sz="1100" dirty="0">
                <a:solidFill>
                  <a:srgbClr val="000000"/>
                </a:solidFill>
                <a:latin typeface="Meiryo UI" pitchFamily="50" charset="-128"/>
                <a:ea typeface="Meiryo UI" pitchFamily="50" charset="-128"/>
                <a:cs typeface="Meiryo UI" pitchFamily="50" charset="-128"/>
              </a:rPr>
              <a:t>Six business benefits of setting science-based targets</a:t>
            </a:r>
          </a:p>
          <a:p>
            <a:pPr lvl="0" eaLnBrk="1" hangingPunct="1">
              <a:lnSpc>
                <a:spcPts val="1500"/>
              </a:lnSpc>
              <a:defRPr/>
            </a:pPr>
            <a:r>
              <a:rPr lang="ja-JP" altLang="en-US" sz="1100" b="0" dirty="0">
                <a:solidFill>
                  <a:srgbClr val="000000"/>
                </a:solidFill>
                <a:latin typeface="Meiryo UI" pitchFamily="50" charset="-128"/>
                <a:ea typeface="Meiryo UI" pitchFamily="50" charset="-128"/>
                <a:cs typeface="Meiryo UI" pitchFamily="50" charset="-128"/>
              </a:rPr>
              <a:t>（</a:t>
            </a:r>
            <a:r>
              <a:rPr lang="en-US" altLang="ja-JP" sz="1100">
                <a:solidFill>
                  <a:srgbClr val="000000"/>
                </a:solidFill>
                <a:latin typeface="Meiryo UI" pitchFamily="50" charset="-128"/>
                <a:ea typeface="Meiryo UI" pitchFamily="50" charset="-128"/>
                <a:cs typeface="Meiryo UI" pitchFamily="50" charset="-128"/>
              </a:rPr>
              <a:t>https://sciencebasedtargets.org/2018/07/09/six-business-benefits-of-setting-science-based-targets/</a:t>
            </a:r>
            <a:r>
              <a:rPr lang="ja-JP" altLang="en-US" sz="1100" b="0">
                <a:solidFill>
                  <a:srgbClr val="000000"/>
                </a:solidFill>
                <a:latin typeface="Meiryo UI" pitchFamily="50" charset="-128"/>
                <a:ea typeface="Meiryo UI" pitchFamily="50" charset="-128"/>
                <a:cs typeface="Meiryo UI" pitchFamily="50" charset="-128"/>
              </a:rPr>
              <a:t>）</a:t>
            </a:r>
            <a:r>
              <a:rPr lang="ja-JP" altLang="en-US" sz="1100" b="0" dirty="0">
                <a:solidFill>
                  <a:srgbClr val="000000"/>
                </a:solidFill>
                <a:latin typeface="Meiryo UI" pitchFamily="50" charset="-128"/>
                <a:ea typeface="Meiryo UI" pitchFamily="50" charset="-128"/>
                <a:cs typeface="Meiryo UI" pitchFamily="50" charset="-128"/>
              </a:rPr>
              <a:t>より作成</a:t>
            </a:r>
            <a:endParaRPr kumimoji="1" lang="en-US" altLang="ja-JP" sz="1100" b="0" i="0" u="none" strike="noStrike" kern="1200" cap="none" spc="0" normalizeH="0" baseline="0" noProof="0" dirty="0">
              <a:ln>
                <a:noFill/>
              </a:ln>
              <a:solidFill>
                <a:srgbClr val="000000"/>
              </a:solidFill>
              <a:effectLst/>
              <a:uLnTx/>
              <a:uFillTx/>
              <a:latin typeface="Meiryo UI" pitchFamily="50" charset="-128"/>
              <a:ea typeface="Meiryo UI" pitchFamily="50" charset="-128"/>
              <a:cs typeface="Meiryo UI" pitchFamily="50" charset="-128"/>
            </a:endParaRPr>
          </a:p>
        </p:txBody>
      </p:sp>
      <p:pic>
        <p:nvPicPr>
          <p:cNvPr id="9" name="Picture 2" descr="https://sciencebasedtargets.org/wp-content/uploads/2018/07/compet.jpg"/>
          <p:cNvPicPr>
            <a:picLocks noChangeAspect="1" noChangeArrowheads="1"/>
          </p:cNvPicPr>
          <p:nvPr/>
        </p:nvPicPr>
        <p:blipFill rotWithShape="1">
          <a:blip r:embed="rId2">
            <a:extLst>
              <a:ext uri="{28A0092B-C50C-407E-A947-70E740481C1C}">
                <a14:useLocalDpi xmlns:a14="http://schemas.microsoft.com/office/drawing/2010/main" val="0"/>
              </a:ext>
            </a:extLst>
          </a:blip>
          <a:srcRect/>
          <a:stretch/>
        </p:blipFill>
        <p:spPr bwMode="auto">
          <a:xfrm>
            <a:off x="593724" y="2295719"/>
            <a:ext cx="9181483" cy="461823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72742985"/>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dirty="0"/>
              <a:t>③</a:t>
            </a:r>
            <a:r>
              <a:rPr kumimoji="1" lang="ja-JP" altLang="en-US" dirty="0"/>
              <a:t>対サプライヤーへのメリット</a:t>
            </a:r>
          </a:p>
        </p:txBody>
      </p:sp>
      <p:sp>
        <p:nvSpPr>
          <p:cNvPr id="6" name="タイトル 1"/>
          <p:cNvSpPr txBox="1">
            <a:spLocks/>
          </p:cNvSpPr>
          <p:nvPr/>
        </p:nvSpPr>
        <p:spPr bwMode="auto">
          <a:xfrm>
            <a:off x="359906" y="1480753"/>
            <a:ext cx="9972000" cy="53285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noAutofit/>
          </a:bodyPr>
          <a:lstStyle>
            <a:lvl1pPr algn="l" rtl="0" eaLnBrk="0" fontAlgn="base" hangingPunct="0">
              <a:spcBef>
                <a:spcPct val="0"/>
              </a:spcBef>
              <a:spcAft>
                <a:spcPct val="0"/>
              </a:spcAft>
              <a:defRPr kumimoji="1" sz="4000" b="1" cap="all">
                <a:solidFill>
                  <a:srgbClr val="140078"/>
                </a:solidFill>
                <a:latin typeface="Meiryo UI" panose="020B0604030504040204" pitchFamily="50" charset="-128"/>
                <a:ea typeface="Meiryo UI" panose="020B0604030504040204" pitchFamily="50" charset="-128"/>
                <a:cs typeface="Meiryo UI" panose="020B0604030504040204" pitchFamily="50" charset="-128"/>
              </a:defRPr>
            </a:lvl1pPr>
            <a:lvl2pPr algn="l" rtl="0" eaLnBrk="0" fontAlgn="base" hangingPunct="0">
              <a:spcBef>
                <a:spcPct val="0"/>
              </a:spcBef>
              <a:spcAft>
                <a:spcPct val="0"/>
              </a:spcAft>
              <a:defRPr kumimoji="1" sz="2800">
                <a:solidFill>
                  <a:srgbClr val="140078"/>
                </a:solidFill>
                <a:latin typeface="HGS創英角ｺﾞｼｯｸUB" pitchFamily="50" charset="-128"/>
                <a:ea typeface="HGS創英角ｺﾞｼｯｸUB" pitchFamily="50" charset="-128"/>
              </a:defRPr>
            </a:lvl2pPr>
            <a:lvl3pPr algn="l" rtl="0" eaLnBrk="0" fontAlgn="base" hangingPunct="0">
              <a:spcBef>
                <a:spcPct val="0"/>
              </a:spcBef>
              <a:spcAft>
                <a:spcPct val="0"/>
              </a:spcAft>
              <a:defRPr kumimoji="1" sz="2800">
                <a:solidFill>
                  <a:srgbClr val="140078"/>
                </a:solidFill>
                <a:latin typeface="HGS創英角ｺﾞｼｯｸUB" pitchFamily="50" charset="-128"/>
                <a:ea typeface="HGS創英角ｺﾞｼｯｸUB" pitchFamily="50" charset="-128"/>
              </a:defRPr>
            </a:lvl3pPr>
            <a:lvl4pPr algn="l" rtl="0" eaLnBrk="0" fontAlgn="base" hangingPunct="0">
              <a:spcBef>
                <a:spcPct val="0"/>
              </a:spcBef>
              <a:spcAft>
                <a:spcPct val="0"/>
              </a:spcAft>
              <a:defRPr kumimoji="1" sz="2800">
                <a:solidFill>
                  <a:srgbClr val="140078"/>
                </a:solidFill>
                <a:latin typeface="HGS創英角ｺﾞｼｯｸUB" pitchFamily="50" charset="-128"/>
                <a:ea typeface="HGS創英角ｺﾞｼｯｸUB" pitchFamily="50" charset="-128"/>
              </a:defRPr>
            </a:lvl4pPr>
            <a:lvl5pPr algn="l" rtl="0" eaLnBrk="0" fontAlgn="base" hangingPunct="0">
              <a:spcBef>
                <a:spcPct val="0"/>
              </a:spcBef>
              <a:spcAft>
                <a:spcPct val="0"/>
              </a:spcAft>
              <a:defRPr kumimoji="1" sz="2800">
                <a:solidFill>
                  <a:srgbClr val="140078"/>
                </a:solidFill>
                <a:latin typeface="HGS創英角ｺﾞｼｯｸUB" pitchFamily="50" charset="-128"/>
                <a:ea typeface="HGS創英角ｺﾞｼｯｸUB" pitchFamily="50" charset="-128"/>
              </a:defRPr>
            </a:lvl5pPr>
            <a:lvl6pPr marL="457200" algn="l" rtl="0" fontAlgn="base">
              <a:spcBef>
                <a:spcPct val="0"/>
              </a:spcBef>
              <a:spcAft>
                <a:spcPct val="0"/>
              </a:spcAft>
              <a:defRPr kumimoji="1" sz="2800">
                <a:solidFill>
                  <a:srgbClr val="140078"/>
                </a:solidFill>
                <a:latin typeface="HGS創英角ｺﾞｼｯｸUB" pitchFamily="50" charset="-128"/>
                <a:ea typeface="HGS創英角ｺﾞｼｯｸUB" pitchFamily="50" charset="-128"/>
              </a:defRPr>
            </a:lvl6pPr>
            <a:lvl7pPr marL="914400" algn="l" rtl="0" fontAlgn="base">
              <a:spcBef>
                <a:spcPct val="0"/>
              </a:spcBef>
              <a:spcAft>
                <a:spcPct val="0"/>
              </a:spcAft>
              <a:defRPr kumimoji="1" sz="2800">
                <a:solidFill>
                  <a:srgbClr val="140078"/>
                </a:solidFill>
                <a:latin typeface="HGS創英角ｺﾞｼｯｸUB" pitchFamily="50" charset="-128"/>
                <a:ea typeface="HGS創英角ｺﾞｼｯｸUB" pitchFamily="50" charset="-128"/>
              </a:defRPr>
            </a:lvl7pPr>
            <a:lvl8pPr marL="1371600" algn="l" rtl="0" fontAlgn="base">
              <a:spcBef>
                <a:spcPct val="0"/>
              </a:spcBef>
              <a:spcAft>
                <a:spcPct val="0"/>
              </a:spcAft>
              <a:defRPr kumimoji="1" sz="2800">
                <a:solidFill>
                  <a:srgbClr val="140078"/>
                </a:solidFill>
                <a:latin typeface="HGS創英角ｺﾞｼｯｸUB" pitchFamily="50" charset="-128"/>
                <a:ea typeface="HGS創英角ｺﾞｼｯｸUB" pitchFamily="50" charset="-128"/>
              </a:defRPr>
            </a:lvl8pPr>
            <a:lvl9pPr marL="1828800" algn="l" rtl="0" fontAlgn="base">
              <a:spcBef>
                <a:spcPct val="0"/>
              </a:spcBef>
              <a:spcAft>
                <a:spcPct val="0"/>
              </a:spcAft>
              <a:defRPr kumimoji="1" sz="2800">
                <a:solidFill>
                  <a:srgbClr val="140078"/>
                </a:solidFill>
                <a:latin typeface="HGS創英角ｺﾞｼｯｸUB" pitchFamily="50" charset="-128"/>
                <a:ea typeface="HGS創英角ｺﾞｼｯｸUB" pitchFamily="50" charset="-128"/>
              </a:defRPr>
            </a:lvl9pPr>
          </a:lstStyle>
          <a:p>
            <a:pPr marL="538163" indent="-538163">
              <a:buFont typeface="Wingdings" panose="05000000000000000000" pitchFamily="2" charset="2"/>
              <a:buChar char="l"/>
              <a:defRPr/>
            </a:pPr>
            <a:r>
              <a:rPr lang="ja-JP" altLang="en-US" sz="3200" b="0" kern="0" dirty="0"/>
              <a:t>サプライヤーが環境対策に取組まないことは、自社の評判の低下や、排出規制によるコスト増といったサプライチェーンのリスクになりうる</a:t>
            </a:r>
            <a:endParaRPr lang="en-US" altLang="ja-JP" sz="3200" b="0" kern="0" dirty="0"/>
          </a:p>
          <a:p>
            <a:pPr marL="538163" indent="-538163">
              <a:buFont typeface="Wingdings" panose="05000000000000000000" pitchFamily="2" charset="2"/>
              <a:buChar char="l"/>
              <a:defRPr/>
            </a:pPr>
            <a:r>
              <a:rPr lang="en-US" altLang="ja-JP" sz="3200" b="0" kern="0" dirty="0"/>
              <a:t>SBT</a:t>
            </a:r>
            <a:r>
              <a:rPr lang="ja-JP" altLang="en-US" sz="3200" b="0" kern="0" dirty="0"/>
              <a:t>はサプライチェーンの目標を設定するため、</a:t>
            </a:r>
            <a:br>
              <a:rPr lang="en-US" altLang="ja-JP" sz="3200" b="0" kern="0" dirty="0"/>
            </a:br>
            <a:r>
              <a:rPr lang="ja-JP" altLang="en-US" sz="3200" b="0" kern="0" dirty="0"/>
              <a:t>サプライヤーに対して削減取組を求めることにつながる</a:t>
            </a:r>
            <a:endParaRPr lang="en-US" altLang="ja-JP" sz="3200" b="0" kern="0" dirty="0"/>
          </a:p>
          <a:p>
            <a:pPr>
              <a:defRPr/>
            </a:pPr>
            <a:endParaRPr lang="en-US" altLang="ja-JP" sz="3200" b="0" kern="0" dirty="0">
              <a:solidFill>
                <a:srgbClr val="FF0000"/>
              </a:solidFill>
            </a:endParaRPr>
          </a:p>
          <a:p>
            <a:pPr>
              <a:defRPr/>
            </a:pPr>
            <a:endParaRPr lang="en-US" altLang="ja-JP" sz="3200" b="0" kern="0" dirty="0">
              <a:solidFill>
                <a:srgbClr val="FF0000"/>
              </a:solidFill>
            </a:endParaRPr>
          </a:p>
          <a:p>
            <a:pPr marL="358775" indent="-3175">
              <a:defRPr/>
            </a:pPr>
            <a:r>
              <a:rPr lang="en-US" altLang="ja-JP" sz="3200" kern="0" cap="none" dirty="0">
                <a:solidFill>
                  <a:srgbClr val="FF0000"/>
                </a:solidFill>
                <a:latin typeface="+mn-ea"/>
              </a:rPr>
              <a:t>SBT</a:t>
            </a:r>
            <a:r>
              <a:rPr lang="ja-JP" altLang="en-US" sz="3200" kern="0" cap="none" dirty="0">
                <a:solidFill>
                  <a:srgbClr val="FF0000"/>
                </a:solidFill>
                <a:latin typeface="+mn-ea"/>
              </a:rPr>
              <a:t>で設定した削減目標を、サプライヤーに対して示す</a:t>
            </a:r>
            <a:br>
              <a:rPr lang="en-US" altLang="ja-JP" sz="3200" kern="0" cap="none" dirty="0">
                <a:solidFill>
                  <a:srgbClr val="FF0000"/>
                </a:solidFill>
                <a:latin typeface="+mn-ea"/>
              </a:rPr>
            </a:br>
            <a:r>
              <a:rPr lang="ja-JP" altLang="en-US" sz="3200" kern="0" cap="none" dirty="0">
                <a:solidFill>
                  <a:srgbClr val="FF0000"/>
                </a:solidFill>
                <a:latin typeface="+mn-ea"/>
              </a:rPr>
              <a:t>ことで、サプライチェーンの調達リスク低減やイノベーションの促進へつなげることができる</a:t>
            </a:r>
            <a:endParaRPr lang="en-US" altLang="ja-JP" sz="3200" b="0" kern="0" dirty="0">
              <a:solidFill>
                <a:srgbClr val="FF0000"/>
              </a:solidFill>
            </a:endParaRPr>
          </a:p>
        </p:txBody>
      </p:sp>
      <p:sp>
        <p:nvSpPr>
          <p:cNvPr id="8" name="下矢印 7"/>
          <p:cNvSpPr/>
          <p:nvPr/>
        </p:nvSpPr>
        <p:spPr bwMode="auto">
          <a:xfrm>
            <a:off x="4985866" y="4292939"/>
            <a:ext cx="720080" cy="648072"/>
          </a:xfrm>
          <a:prstGeom prst="downArrow">
            <a:avLst/>
          </a:prstGeom>
          <a:solidFill>
            <a:sysClr val="window" lastClr="FFFFFF"/>
          </a:solidFill>
          <a:ln w="28575" cap="flat" cmpd="sng" algn="ctr">
            <a:solidFill>
              <a:sysClr val="windowText" lastClr="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0000" tIns="46800" rIns="90000" bIns="46800" numCol="1" rtlCol="0" anchor="ctr" anchorCtr="0" compatLnSpc="1">
            <a:prstTxWarp prst="textNoShape">
              <a:avLst/>
            </a:prstTxWarp>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ja-JP" altLang="en-US" sz="1400" b="0" i="0" u="none" strike="noStrike" kern="0" cap="none" spc="0" normalizeH="0" baseline="0" noProof="0">
              <a:ln>
                <a:noFill/>
              </a:ln>
              <a:solidFill>
                <a:prstClr val="black"/>
              </a:solidFill>
              <a:effectLst/>
              <a:uLnTx/>
              <a:uFillTx/>
              <a:ea typeface="HGPｺﾞｼｯｸM" pitchFamily="50" charset="-128"/>
            </a:endParaRPr>
          </a:p>
        </p:txBody>
      </p:sp>
    </p:spTree>
    <p:extLst>
      <p:ext uri="{BB962C8B-B14F-4D97-AF65-F5344CB8AC3E}">
        <p14:creationId xmlns:p14="http://schemas.microsoft.com/office/powerpoint/2010/main" val="2155726712"/>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kumimoji="1" lang="ja-JP" altLang="en-US" sz="2300" dirty="0"/>
              <a:t>サプライチェーンには様々なリスクが潜んでいる</a:t>
            </a:r>
          </a:p>
        </p:txBody>
      </p:sp>
      <p:sp>
        <p:nvSpPr>
          <p:cNvPr id="4" name="コンテンツ プレースホルダー 3"/>
          <p:cNvSpPr>
            <a:spLocks noGrp="1"/>
          </p:cNvSpPr>
          <p:nvPr>
            <p:ph sz="quarter" idx="11"/>
          </p:nvPr>
        </p:nvSpPr>
        <p:spPr/>
        <p:txBody>
          <a:bodyPr/>
          <a:lstStyle/>
          <a:p>
            <a:r>
              <a:rPr lang="en-US" altLang="ja-JP" dirty="0"/>
              <a:t>SBT</a:t>
            </a:r>
            <a:r>
              <a:rPr kumimoji="1" lang="ja-JP" altLang="en-US" dirty="0"/>
              <a:t>に取り組むメリット</a:t>
            </a:r>
            <a:r>
              <a:rPr lang="ja-JP" altLang="en-US" dirty="0"/>
              <a:t>③対サプライヤー</a:t>
            </a:r>
            <a:endParaRPr kumimoji="1" lang="ja-JP" altLang="en-US" dirty="0"/>
          </a:p>
        </p:txBody>
      </p:sp>
      <p:sp>
        <p:nvSpPr>
          <p:cNvPr id="8" name="コンテンツ プレースホルダー 4"/>
          <p:cNvSpPr>
            <a:spLocks noGrp="1"/>
          </p:cNvSpPr>
          <p:nvPr>
            <p:ph sz="quarter" idx="12"/>
          </p:nvPr>
        </p:nvSpPr>
        <p:spPr>
          <a:xfrm>
            <a:off x="161925" y="1110920"/>
            <a:ext cx="10367963" cy="942717"/>
          </a:xfrm>
        </p:spPr>
        <p:txBody>
          <a:bodyPr/>
          <a:lstStyle/>
          <a:p>
            <a:pPr marL="273050" indent="-273050"/>
            <a:r>
              <a:rPr lang="ja-JP" altLang="en-US" dirty="0"/>
              <a:t>サプライチェーンには物理的・評判・規制リスクがあり、これらのリスク低減のためには、サプライヤーに対して環境対策に取組むことを求める必要がある</a:t>
            </a:r>
            <a:endParaRPr lang="en-US" altLang="ja-JP" dirty="0"/>
          </a:p>
        </p:txBody>
      </p:sp>
      <p:sp>
        <p:nvSpPr>
          <p:cNvPr id="7" name="正方形/長方形 6"/>
          <p:cNvSpPr/>
          <p:nvPr/>
        </p:nvSpPr>
        <p:spPr>
          <a:xfrm>
            <a:off x="586648" y="2403890"/>
            <a:ext cx="9644198" cy="3908762"/>
          </a:xfrm>
          <a:prstGeom prst="rect">
            <a:avLst/>
          </a:prstGeom>
        </p:spPr>
        <p:txBody>
          <a:bodyPr wrap="square">
            <a:spAutoFit/>
          </a:bodyPr>
          <a:lstStyle/>
          <a:p>
            <a:r>
              <a:rPr lang="en-US" altLang="ja-JP" sz="2600" dirty="0">
                <a:latin typeface="Meiryo UI" panose="020B0604030504040204" pitchFamily="50" charset="-128"/>
                <a:ea typeface="Meiryo UI" panose="020B0604030504040204" pitchFamily="50" charset="-128"/>
                <a:cs typeface="Meiryo UI" panose="020B0604030504040204" pitchFamily="50" charset="-128"/>
              </a:rPr>
              <a:t>【</a:t>
            </a:r>
            <a:r>
              <a:rPr lang="ja-JP" altLang="en-US" sz="2600" dirty="0">
                <a:latin typeface="Meiryo UI" panose="020B0604030504040204" pitchFamily="50" charset="-128"/>
                <a:ea typeface="Meiryo UI" panose="020B0604030504040204" pitchFamily="50" charset="-128"/>
                <a:cs typeface="Meiryo UI" panose="020B0604030504040204" pitchFamily="50" charset="-128"/>
              </a:rPr>
              <a:t>サプライチェーンを取り巻くリスク</a:t>
            </a:r>
            <a:r>
              <a:rPr lang="en-US" altLang="ja-JP" sz="2600" dirty="0">
                <a:latin typeface="Meiryo UI" panose="020B0604030504040204" pitchFamily="50" charset="-128"/>
                <a:ea typeface="Meiryo UI" panose="020B0604030504040204" pitchFamily="50" charset="-128"/>
                <a:cs typeface="Meiryo UI" panose="020B0604030504040204" pitchFamily="50" charset="-128"/>
              </a:rPr>
              <a:t>】</a:t>
            </a:r>
          </a:p>
          <a:p>
            <a:pPr>
              <a:spcBef>
                <a:spcPts val="600"/>
              </a:spcBef>
            </a:pPr>
            <a:r>
              <a:rPr lang="ja-JP" altLang="en-US" sz="2400" dirty="0">
                <a:latin typeface="Meiryo UI" panose="020B0604030504040204" pitchFamily="50" charset="-128"/>
                <a:ea typeface="Meiryo UI" panose="020B0604030504040204" pitchFamily="50" charset="-128"/>
                <a:cs typeface="Meiryo UI" panose="020B0604030504040204" pitchFamily="50" charset="-128"/>
              </a:rPr>
              <a:t>＜物理的リスク＞</a:t>
            </a:r>
            <a:endParaRPr lang="en-US" altLang="ja-JP" sz="2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342900" indent="-342900">
              <a:spcBef>
                <a:spcPts val="600"/>
              </a:spcBef>
              <a:buFont typeface="Arial" panose="020B0604020202020204" pitchFamily="34" charset="0"/>
              <a:buChar char="•"/>
            </a:pPr>
            <a:r>
              <a:rPr lang="ja-JP" altLang="en-US" sz="2400" dirty="0">
                <a:latin typeface="Meiryo UI" panose="020B0604030504040204" pitchFamily="50" charset="-128"/>
                <a:ea typeface="Meiryo UI" panose="020B0604030504040204" pitchFamily="50" charset="-128"/>
                <a:cs typeface="Meiryo UI" panose="020B0604030504040204" pitchFamily="50" charset="-128"/>
              </a:rPr>
              <a:t>潜在的サプライチェーン寸断リスク（気候変動、天災、人災、価格高騰、その他）</a:t>
            </a:r>
            <a:endParaRPr lang="en-US" altLang="ja-JP" sz="2400" dirty="0">
              <a:latin typeface="Meiryo UI" panose="020B0604030504040204" pitchFamily="50" charset="-128"/>
              <a:ea typeface="Meiryo UI" panose="020B0604030504040204" pitchFamily="50" charset="-128"/>
              <a:cs typeface="Meiryo UI" panose="020B0604030504040204" pitchFamily="50" charset="-128"/>
            </a:endParaRPr>
          </a:p>
          <a:p>
            <a:pPr>
              <a:spcBef>
                <a:spcPts val="600"/>
              </a:spcBef>
            </a:pPr>
            <a:r>
              <a:rPr lang="ja-JP" altLang="en-US" sz="2400" dirty="0">
                <a:latin typeface="Meiryo UI" panose="020B0604030504040204" pitchFamily="50" charset="-128"/>
                <a:ea typeface="Meiryo UI" panose="020B0604030504040204" pitchFamily="50" charset="-128"/>
                <a:cs typeface="Meiryo UI" panose="020B0604030504040204" pitchFamily="50" charset="-128"/>
              </a:rPr>
              <a:t>＜評判リスク＞</a:t>
            </a:r>
            <a:endParaRPr lang="en-US" altLang="ja-JP" sz="2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342900" indent="-342900">
              <a:spcBef>
                <a:spcPts val="600"/>
              </a:spcBef>
              <a:buFont typeface="Arial" panose="020B0604020202020204" pitchFamily="34" charset="0"/>
              <a:buChar char="•"/>
            </a:pPr>
            <a:r>
              <a:rPr lang="ja-JP" altLang="en-US" sz="2400" dirty="0">
                <a:latin typeface="Meiryo UI" panose="020B0604030504040204" pitchFamily="50" charset="-128"/>
                <a:ea typeface="Meiryo UI" panose="020B0604030504040204" pitchFamily="50" charset="-128"/>
                <a:cs typeface="Meiryo UI" panose="020B0604030504040204" pitchFamily="50" charset="-128"/>
              </a:rPr>
              <a:t>投資家・消費者の目、評判リスク・風評リスク（管理体制、</a:t>
            </a:r>
            <a:r>
              <a:rPr lang="en-US" altLang="ja-JP" sz="2400" dirty="0">
                <a:latin typeface="Meiryo UI" panose="020B0604030504040204" pitchFamily="50" charset="-128"/>
                <a:ea typeface="Meiryo UI" panose="020B0604030504040204" pitchFamily="50" charset="-128"/>
                <a:cs typeface="Meiryo UI" panose="020B0604030504040204" pitchFamily="50" charset="-128"/>
              </a:rPr>
              <a:t>Scope3</a:t>
            </a:r>
            <a:r>
              <a:rPr lang="ja-JP" altLang="en-US" sz="2400" dirty="0">
                <a:latin typeface="Meiryo UI" panose="020B0604030504040204" pitchFamily="50" charset="-128"/>
                <a:ea typeface="Meiryo UI" panose="020B0604030504040204" pitchFamily="50" charset="-128"/>
                <a:cs typeface="Meiryo UI" panose="020B0604030504040204" pitchFamily="50" charset="-128"/>
              </a:rPr>
              <a:t>開示も投資家評価対象）</a:t>
            </a:r>
            <a:endParaRPr lang="en-US" altLang="ja-JP" sz="2400" dirty="0">
              <a:latin typeface="Meiryo UI" panose="020B0604030504040204" pitchFamily="50" charset="-128"/>
              <a:ea typeface="Meiryo UI" panose="020B0604030504040204" pitchFamily="50" charset="-128"/>
              <a:cs typeface="Meiryo UI" panose="020B0604030504040204" pitchFamily="50" charset="-128"/>
            </a:endParaRPr>
          </a:p>
          <a:p>
            <a:pPr>
              <a:spcBef>
                <a:spcPts val="600"/>
              </a:spcBef>
            </a:pPr>
            <a:r>
              <a:rPr lang="ja-JP" altLang="en-US" sz="2400" dirty="0">
                <a:latin typeface="Meiryo UI" panose="020B0604030504040204" pitchFamily="50" charset="-128"/>
                <a:ea typeface="Meiryo UI" panose="020B0604030504040204" pitchFamily="50" charset="-128"/>
                <a:cs typeface="Meiryo UI" panose="020B0604030504040204" pitchFamily="50" charset="-128"/>
              </a:rPr>
              <a:t>＜規制リスク＞</a:t>
            </a:r>
            <a:endParaRPr lang="en-US" altLang="ja-JP" sz="2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342900" indent="-342900">
              <a:spcBef>
                <a:spcPts val="600"/>
              </a:spcBef>
              <a:buFont typeface="Arial" panose="020B0604020202020204" pitchFamily="34" charset="0"/>
              <a:buChar char="•"/>
            </a:pPr>
            <a:r>
              <a:rPr lang="ja-JP" altLang="en-US" sz="2400" dirty="0">
                <a:latin typeface="Meiryo UI" panose="020B0604030504040204" pitchFamily="50" charset="-128"/>
                <a:ea typeface="Meiryo UI" panose="020B0604030504040204" pitchFamily="50" charset="-128"/>
                <a:cs typeface="Meiryo UI" panose="020B0604030504040204" pitchFamily="50" charset="-128"/>
              </a:rPr>
              <a:t>レギュレーション・コンプライアンス対応</a:t>
            </a:r>
            <a:endParaRPr lang="en-US" altLang="ja-JP" sz="24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テキスト ボックス 11"/>
          <p:cNvSpPr txBox="1">
            <a:spLocks noChangeArrowheads="1"/>
          </p:cNvSpPr>
          <p:nvPr/>
        </p:nvSpPr>
        <p:spPr bwMode="auto">
          <a:xfrm>
            <a:off x="807448" y="6908018"/>
            <a:ext cx="9633520" cy="4770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marL="0" marR="0" lvl="0" indent="0" algn="l" defTabSz="914400" rtl="0" eaLnBrk="1" fontAlgn="base" latinLnBrk="0" hangingPunct="1">
              <a:lnSpc>
                <a:spcPts val="1500"/>
              </a:lnSpc>
              <a:spcBef>
                <a:spcPct val="0"/>
              </a:spcBef>
              <a:spcAft>
                <a:spcPct val="0"/>
              </a:spcAft>
              <a:buClrTx/>
              <a:buSzTx/>
              <a:buFontTx/>
              <a:buNone/>
              <a:tabLst/>
              <a:defRPr/>
            </a:pPr>
            <a:r>
              <a:rPr lang="en-US" altLang="ja-JP" sz="1000" b="0" dirty="0">
                <a:solidFill>
                  <a:srgbClr val="000000"/>
                </a:solidFill>
                <a:latin typeface="Meiryo UI" pitchFamily="50" charset="-128"/>
                <a:ea typeface="Meiryo UI" pitchFamily="50" charset="-128"/>
                <a:cs typeface="Meiryo UI" pitchFamily="50" charset="-128"/>
              </a:rPr>
              <a:t>[</a:t>
            </a:r>
            <a:r>
              <a:rPr lang="ja-JP" altLang="en-US" sz="1000" b="0" dirty="0">
                <a:solidFill>
                  <a:srgbClr val="000000"/>
                </a:solidFill>
                <a:latin typeface="Meiryo UI" pitchFamily="50" charset="-128"/>
                <a:ea typeface="Meiryo UI" pitchFamily="50" charset="-128"/>
                <a:cs typeface="Meiryo UI" pitchFamily="50" charset="-128"/>
              </a:rPr>
              <a:t>出所</a:t>
            </a:r>
            <a:r>
              <a:rPr lang="en-US" altLang="ja-JP" sz="1000" b="0" dirty="0">
                <a:solidFill>
                  <a:srgbClr val="000000"/>
                </a:solidFill>
                <a:latin typeface="Meiryo UI" pitchFamily="50" charset="-128"/>
                <a:ea typeface="Meiryo UI" pitchFamily="50" charset="-128"/>
                <a:cs typeface="Meiryo UI" pitchFamily="50" charset="-128"/>
              </a:rPr>
              <a:t>]</a:t>
            </a:r>
            <a:r>
              <a:rPr lang="ja-JP" altLang="en-US" sz="1000" b="0" dirty="0">
                <a:solidFill>
                  <a:srgbClr val="000000"/>
                </a:solidFill>
                <a:latin typeface="Meiryo UI" pitchFamily="50" charset="-128"/>
                <a:ea typeface="Meiryo UI" pitchFamily="50" charset="-128"/>
                <a:cs typeface="Meiryo UI" pitchFamily="50" charset="-128"/>
              </a:rPr>
              <a:t>環境省「グリーン・バリューチェーンプラットフォーム」　サプライチェーン排出量算定セミナー　「</a:t>
            </a:r>
            <a:r>
              <a:rPr lang="en-US" altLang="ja-JP" sz="1000" b="0" dirty="0">
                <a:solidFill>
                  <a:srgbClr val="000000"/>
                </a:solidFill>
                <a:latin typeface="Meiryo UI" pitchFamily="50" charset="-128"/>
                <a:ea typeface="Meiryo UI" pitchFamily="50" charset="-128"/>
                <a:cs typeface="Meiryo UI" pitchFamily="50" charset="-128"/>
              </a:rPr>
              <a:t>CDP</a:t>
            </a:r>
            <a:r>
              <a:rPr lang="ja-JP" altLang="en-US" sz="1000" b="0" dirty="0">
                <a:solidFill>
                  <a:srgbClr val="000000"/>
                </a:solidFill>
                <a:latin typeface="Meiryo UI" pitchFamily="50" charset="-128"/>
                <a:ea typeface="Meiryo UI" pitchFamily="50" charset="-128"/>
                <a:cs typeface="Meiryo UI" pitchFamily="50" charset="-128"/>
              </a:rPr>
              <a:t>のサプライチェーンの取り組み～最新のサプライチェーン動向」</a:t>
            </a:r>
            <a:endParaRPr lang="en-US" altLang="ja-JP" sz="1000" dirty="0">
              <a:solidFill>
                <a:srgbClr val="000000"/>
              </a:solidFill>
              <a:latin typeface="Meiryo UI" pitchFamily="50" charset="-128"/>
              <a:ea typeface="Meiryo UI" pitchFamily="50" charset="-128"/>
              <a:cs typeface="Meiryo UI" pitchFamily="50" charset="-128"/>
            </a:endParaRPr>
          </a:p>
          <a:p>
            <a:pPr marL="266700" lvl="0" eaLnBrk="1" hangingPunct="1">
              <a:lnSpc>
                <a:spcPts val="1500"/>
              </a:lnSpc>
              <a:defRPr/>
            </a:pPr>
            <a:r>
              <a:rPr lang="ja-JP" altLang="en-US" sz="1000" dirty="0">
                <a:solidFill>
                  <a:srgbClr val="000000"/>
                </a:solidFill>
                <a:latin typeface="Meiryo UI" pitchFamily="50" charset="-128"/>
                <a:ea typeface="Meiryo UI" pitchFamily="50" charset="-128"/>
                <a:cs typeface="Meiryo UI" pitchFamily="50" charset="-128"/>
              </a:rPr>
              <a:t>（</a:t>
            </a:r>
            <a:r>
              <a:rPr lang="en-US" altLang="ja-JP" sz="1000">
                <a:solidFill>
                  <a:srgbClr val="000000"/>
                </a:solidFill>
                <a:latin typeface="Meiryo UI" pitchFamily="50" charset="-128"/>
                <a:ea typeface="Meiryo UI" pitchFamily="50" charset="-128"/>
                <a:cs typeface="Meiryo UI" pitchFamily="50" charset="-128"/>
              </a:rPr>
              <a:t>http://www</a:t>
            </a:r>
            <a:r>
              <a:rPr lang="en-US" altLang="ja-JP" sz="1000" dirty="0">
                <a:solidFill>
                  <a:srgbClr val="000000"/>
                </a:solidFill>
                <a:latin typeface="Meiryo UI" pitchFamily="50" charset="-128"/>
                <a:ea typeface="Meiryo UI" pitchFamily="50" charset="-128"/>
                <a:cs typeface="Meiryo UI" pitchFamily="50" charset="-128"/>
              </a:rPr>
              <a:t>.env.go</a:t>
            </a:r>
            <a:r>
              <a:rPr lang="en-US" altLang="ja-JP" sz="1000">
                <a:solidFill>
                  <a:srgbClr val="000000"/>
                </a:solidFill>
                <a:latin typeface="Meiryo UI" pitchFamily="50" charset="-128"/>
                <a:ea typeface="Meiryo UI" pitchFamily="50" charset="-128"/>
                <a:cs typeface="Meiryo UI" pitchFamily="50" charset="-128"/>
              </a:rPr>
              <a:t>.jp/earth/ondanka/supply</a:t>
            </a:r>
            <a:r>
              <a:rPr lang="en-US" altLang="ja-JP" sz="1000" err="1">
                <a:solidFill>
                  <a:srgbClr val="000000"/>
                </a:solidFill>
                <a:latin typeface="Meiryo UI" pitchFamily="50" charset="-128"/>
                <a:ea typeface="Meiryo UI" pitchFamily="50" charset="-128"/>
                <a:cs typeface="Meiryo UI" pitchFamily="50" charset="-128"/>
              </a:rPr>
              <a:t>_</a:t>
            </a:r>
            <a:r>
              <a:rPr lang="en-US" altLang="ja-JP" sz="1000">
                <a:solidFill>
                  <a:srgbClr val="000000"/>
                </a:solidFill>
                <a:latin typeface="Meiryo UI" pitchFamily="50" charset="-128"/>
                <a:ea typeface="Meiryo UI" pitchFamily="50" charset="-128"/>
                <a:cs typeface="Meiryo UI" pitchFamily="50" charset="-128"/>
              </a:rPr>
              <a:t>chain/gvc/dms</a:t>
            </a:r>
            <a:r>
              <a:rPr lang="en-US" altLang="ja-JP" sz="1000" dirty="0">
                <a:solidFill>
                  <a:srgbClr val="000000"/>
                </a:solidFill>
                <a:latin typeface="Meiryo UI" pitchFamily="50" charset="-128"/>
                <a:ea typeface="Meiryo UI" pitchFamily="50" charset="-128"/>
                <a:cs typeface="Meiryo UI" pitchFamily="50" charset="-128"/>
              </a:rPr>
              <a:t>_trends.html#2017nendo</a:t>
            </a:r>
            <a:r>
              <a:rPr lang="ja-JP" altLang="en-US" sz="1000" dirty="0">
                <a:solidFill>
                  <a:srgbClr val="000000"/>
                </a:solidFill>
                <a:latin typeface="Meiryo UI" pitchFamily="50" charset="-128"/>
                <a:ea typeface="Meiryo UI" pitchFamily="50" charset="-128"/>
                <a:cs typeface="Meiryo UI" pitchFamily="50" charset="-128"/>
              </a:rPr>
              <a:t>）より作成</a:t>
            </a:r>
            <a:endParaRPr lang="en-US" altLang="ja-JP" sz="1000" dirty="0">
              <a:solidFill>
                <a:srgbClr val="000000"/>
              </a:solidFill>
              <a:latin typeface="Meiryo UI" pitchFamily="50" charset="-128"/>
              <a:ea typeface="Meiryo UI" pitchFamily="50" charset="-128"/>
              <a:cs typeface="Meiryo UI" pitchFamily="50" charset="-128"/>
            </a:endParaRPr>
          </a:p>
        </p:txBody>
      </p:sp>
    </p:spTree>
    <p:extLst>
      <p:ext uri="{BB962C8B-B14F-4D97-AF65-F5344CB8AC3E}">
        <p14:creationId xmlns:p14="http://schemas.microsoft.com/office/powerpoint/2010/main" val="1384693143"/>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kumimoji="1" lang="ja-JP" altLang="en-US" sz="2300" dirty="0"/>
              <a:t>サプライヤー対応のために</a:t>
            </a:r>
            <a:r>
              <a:rPr kumimoji="1" lang="en-US" altLang="ja-JP" sz="2300" dirty="0"/>
              <a:t>SBT</a:t>
            </a:r>
            <a:r>
              <a:rPr kumimoji="1" lang="ja-JP" altLang="en-US" sz="2300" dirty="0"/>
              <a:t>設定を行った事例</a:t>
            </a:r>
          </a:p>
        </p:txBody>
      </p:sp>
      <p:sp>
        <p:nvSpPr>
          <p:cNvPr id="4" name="コンテンツ プレースホルダー 3"/>
          <p:cNvSpPr>
            <a:spLocks noGrp="1"/>
          </p:cNvSpPr>
          <p:nvPr>
            <p:ph sz="quarter" idx="11"/>
          </p:nvPr>
        </p:nvSpPr>
        <p:spPr/>
        <p:txBody>
          <a:bodyPr/>
          <a:lstStyle/>
          <a:p>
            <a:r>
              <a:rPr lang="en-US" altLang="ja-JP" dirty="0"/>
              <a:t>SBT</a:t>
            </a:r>
            <a:r>
              <a:rPr kumimoji="1" lang="ja-JP" altLang="en-US" dirty="0"/>
              <a:t>に取り組むメリット</a:t>
            </a:r>
            <a:r>
              <a:rPr lang="ja-JP" altLang="en-US" dirty="0"/>
              <a:t>③対サプライヤー</a:t>
            </a:r>
            <a:endParaRPr kumimoji="1" lang="ja-JP" altLang="en-US" dirty="0"/>
          </a:p>
        </p:txBody>
      </p:sp>
      <p:sp>
        <p:nvSpPr>
          <p:cNvPr id="8" name="コンテンツ プレースホルダー 4"/>
          <p:cNvSpPr>
            <a:spLocks noGrp="1"/>
          </p:cNvSpPr>
          <p:nvPr>
            <p:ph sz="quarter" idx="12"/>
          </p:nvPr>
        </p:nvSpPr>
        <p:spPr>
          <a:xfrm>
            <a:off x="161925" y="1110920"/>
            <a:ext cx="10367963" cy="634941"/>
          </a:xfrm>
        </p:spPr>
        <p:txBody>
          <a:bodyPr/>
          <a:lstStyle/>
          <a:p>
            <a:pPr marL="273050" indent="-273050"/>
            <a:r>
              <a:rPr lang="en-US" altLang="ja-JP" dirty="0"/>
              <a:t>SBT</a:t>
            </a:r>
            <a:r>
              <a:rPr lang="ja-JP" altLang="en-US" dirty="0"/>
              <a:t>設定をきっかけにサプライヤーに働きかけて、サプライチェーンにおけるリスク低減に取組む</a:t>
            </a:r>
            <a:endParaRPr lang="en-US" altLang="ja-JP" dirty="0"/>
          </a:p>
        </p:txBody>
      </p:sp>
      <p:sp>
        <p:nvSpPr>
          <p:cNvPr id="9" name="テキスト ボックス 8"/>
          <p:cNvSpPr txBox="1"/>
          <p:nvPr/>
        </p:nvSpPr>
        <p:spPr>
          <a:xfrm>
            <a:off x="593725" y="3219415"/>
            <a:ext cx="9454947" cy="3170099"/>
          </a:xfrm>
          <a:prstGeom prst="rect">
            <a:avLst/>
          </a:prstGeom>
          <a:noFill/>
          <a:ln>
            <a:solidFill>
              <a:sysClr val="windowText" lastClr="000000"/>
            </a:solidFill>
          </a:ln>
        </p:spPr>
        <p:txBody>
          <a:bodyPr wrap="square" rtlCol="0">
            <a:spAutoFit/>
          </a:bodyPr>
          <a:lstStyle/>
          <a:p>
            <a:r>
              <a:rPr lang="ja-JP" altLang="en-US" sz="2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2000" dirty="0">
                <a:latin typeface="Meiryo UI" panose="020B0604030504040204" pitchFamily="50" charset="-128"/>
                <a:ea typeface="Meiryo UI" panose="020B0604030504040204" pitchFamily="50" charset="-128"/>
                <a:cs typeface="Meiryo UI" panose="020B0604030504040204" pitchFamily="50" charset="-128"/>
              </a:rPr>
              <a:t>SBT</a:t>
            </a:r>
            <a:r>
              <a:rPr lang="ja-JP" altLang="ja-JP" sz="2000" dirty="0">
                <a:latin typeface="Meiryo UI" panose="020B0604030504040204" pitchFamily="50" charset="-128"/>
                <a:ea typeface="Meiryo UI" panose="020B0604030504040204" pitchFamily="50" charset="-128"/>
                <a:cs typeface="Meiryo UI" panose="020B0604030504040204" pitchFamily="50" charset="-128"/>
              </a:rPr>
              <a:t>の一環として、ケロッグはスコープ</a:t>
            </a:r>
            <a:r>
              <a:rPr lang="en-US" altLang="ja-JP" sz="2000" dirty="0">
                <a:latin typeface="Meiryo UI" panose="020B0604030504040204" pitchFamily="50" charset="-128"/>
                <a:ea typeface="Meiryo UI" panose="020B0604030504040204" pitchFamily="50" charset="-128"/>
                <a:cs typeface="Meiryo UI" panose="020B0604030504040204" pitchFamily="50" charset="-128"/>
              </a:rPr>
              <a:t>3</a:t>
            </a:r>
            <a:r>
              <a:rPr lang="ja-JP" altLang="ja-JP" sz="2000" dirty="0" err="1">
                <a:latin typeface="Meiryo UI" panose="020B0604030504040204" pitchFamily="50" charset="-128"/>
                <a:ea typeface="Meiryo UI" panose="020B0604030504040204" pitchFamily="50" charset="-128"/>
                <a:cs typeface="Meiryo UI" panose="020B0604030504040204" pitchFamily="50" charset="-128"/>
              </a:rPr>
              <a:t>の排</a:t>
            </a:r>
            <a:r>
              <a:rPr lang="ja-JP" altLang="ja-JP" sz="2000" dirty="0">
                <a:latin typeface="Meiryo UI" panose="020B0604030504040204" pitchFamily="50" charset="-128"/>
                <a:ea typeface="Meiryo UI" panose="020B0604030504040204" pitchFamily="50" charset="-128"/>
                <a:cs typeface="Meiryo UI" panose="020B0604030504040204" pitchFamily="50" charset="-128"/>
              </a:rPr>
              <a:t>出総量を、</a:t>
            </a:r>
            <a:r>
              <a:rPr lang="en-US" altLang="ja-JP" sz="2000" dirty="0">
                <a:latin typeface="Meiryo UI" panose="020B0604030504040204" pitchFamily="50" charset="-128"/>
                <a:ea typeface="Meiryo UI" panose="020B0604030504040204" pitchFamily="50" charset="-128"/>
                <a:cs typeface="Meiryo UI" panose="020B0604030504040204" pitchFamily="50" charset="-128"/>
              </a:rPr>
              <a:t>2015</a:t>
            </a:r>
            <a:r>
              <a:rPr lang="ja-JP" altLang="ja-JP" sz="2000" dirty="0">
                <a:latin typeface="Meiryo UI" panose="020B0604030504040204" pitchFamily="50" charset="-128"/>
                <a:ea typeface="Meiryo UI" panose="020B0604030504040204" pitchFamily="50" charset="-128"/>
                <a:cs typeface="Meiryo UI" panose="020B0604030504040204" pitchFamily="50" charset="-128"/>
              </a:rPr>
              <a:t>年を基準年として</a:t>
            </a:r>
            <a:r>
              <a:rPr lang="en-US" altLang="ja-JP" sz="2000" dirty="0">
                <a:latin typeface="Meiryo UI" panose="020B0604030504040204" pitchFamily="50" charset="-128"/>
                <a:ea typeface="Meiryo UI" panose="020B0604030504040204" pitchFamily="50" charset="-128"/>
                <a:cs typeface="Meiryo UI" panose="020B0604030504040204" pitchFamily="50" charset="-128"/>
              </a:rPr>
              <a:t>2030</a:t>
            </a:r>
            <a:r>
              <a:rPr lang="ja-JP" altLang="ja-JP" sz="2000" dirty="0">
                <a:latin typeface="Meiryo UI" panose="020B0604030504040204" pitchFamily="50" charset="-128"/>
                <a:ea typeface="Meiryo UI" panose="020B0604030504040204" pitchFamily="50" charset="-128"/>
                <a:cs typeface="Meiryo UI" panose="020B0604030504040204" pitchFamily="50" charset="-128"/>
              </a:rPr>
              <a:t>年までに</a:t>
            </a:r>
            <a:r>
              <a:rPr lang="en-US" altLang="ja-JP" sz="2000" dirty="0">
                <a:latin typeface="Meiryo UI" panose="020B0604030504040204" pitchFamily="50" charset="-128"/>
                <a:ea typeface="Meiryo UI" panose="020B0604030504040204" pitchFamily="50" charset="-128"/>
                <a:cs typeface="Meiryo UI" panose="020B0604030504040204" pitchFamily="50" charset="-128"/>
              </a:rPr>
              <a:t>20</a:t>
            </a:r>
            <a:r>
              <a:rPr lang="ja-JP" altLang="ja-JP" sz="2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2000" dirty="0">
                <a:latin typeface="Meiryo UI" panose="020B0604030504040204" pitchFamily="50" charset="-128"/>
                <a:ea typeface="Meiryo UI" panose="020B0604030504040204" pitchFamily="50" charset="-128"/>
                <a:cs typeface="Meiryo UI" panose="020B0604030504040204" pitchFamily="50" charset="-128"/>
              </a:rPr>
              <a:t>2050</a:t>
            </a:r>
            <a:r>
              <a:rPr lang="ja-JP" altLang="ja-JP" sz="2000" dirty="0">
                <a:latin typeface="Meiryo UI" panose="020B0604030504040204" pitchFamily="50" charset="-128"/>
                <a:ea typeface="Meiryo UI" panose="020B0604030504040204" pitchFamily="50" charset="-128"/>
                <a:cs typeface="Meiryo UI" panose="020B0604030504040204" pitchFamily="50" charset="-128"/>
              </a:rPr>
              <a:t>年までに</a:t>
            </a:r>
            <a:r>
              <a:rPr lang="en-US" altLang="ja-JP" sz="2000" dirty="0">
                <a:latin typeface="Meiryo UI" panose="020B0604030504040204" pitchFamily="50" charset="-128"/>
                <a:ea typeface="Meiryo UI" panose="020B0604030504040204" pitchFamily="50" charset="-128"/>
                <a:cs typeface="Meiryo UI" panose="020B0604030504040204" pitchFamily="50" charset="-128"/>
              </a:rPr>
              <a:t>50</a:t>
            </a:r>
            <a:r>
              <a:rPr lang="ja-JP" altLang="ja-JP" sz="2000" dirty="0">
                <a:latin typeface="Meiryo UI" panose="020B0604030504040204" pitchFamily="50" charset="-128"/>
                <a:ea typeface="Meiryo UI" panose="020B0604030504040204" pitchFamily="50" charset="-128"/>
                <a:cs typeface="Meiryo UI" panose="020B0604030504040204" pitchFamily="50" charset="-128"/>
              </a:rPr>
              <a:t>％を削減すると宣言した。</a:t>
            </a:r>
          </a:p>
          <a:p>
            <a:r>
              <a:rPr lang="en-US" altLang="ja-JP" sz="2000" dirty="0">
                <a:latin typeface="Meiryo UI" panose="020B0604030504040204" pitchFamily="50" charset="-128"/>
                <a:ea typeface="Meiryo UI" panose="020B0604030504040204" pitchFamily="50" charset="-128"/>
                <a:cs typeface="Meiryo UI" panose="020B0604030504040204" pitchFamily="50" charset="-128"/>
              </a:rPr>
              <a:t> </a:t>
            </a:r>
            <a:r>
              <a:rPr lang="ja-JP" altLang="ja-JP" sz="2000" dirty="0">
                <a:latin typeface="Meiryo UI" panose="020B0604030504040204" pitchFamily="50" charset="-128"/>
                <a:ea typeface="Meiryo UI" panose="020B0604030504040204" pitchFamily="50" charset="-128"/>
                <a:cs typeface="Meiryo UI" panose="020B0604030504040204" pitchFamily="50" charset="-128"/>
              </a:rPr>
              <a:t>これは、ケロッグ初のスコープ</a:t>
            </a:r>
            <a:r>
              <a:rPr lang="en-US" altLang="ja-JP" sz="2000" dirty="0">
                <a:latin typeface="Meiryo UI" panose="020B0604030504040204" pitchFamily="50" charset="-128"/>
                <a:ea typeface="Meiryo UI" panose="020B0604030504040204" pitchFamily="50" charset="-128"/>
                <a:cs typeface="Meiryo UI" panose="020B0604030504040204" pitchFamily="50" charset="-128"/>
              </a:rPr>
              <a:t>3</a:t>
            </a:r>
            <a:r>
              <a:rPr lang="ja-JP" altLang="ja-JP" sz="2000" dirty="0">
                <a:latin typeface="Meiryo UI" panose="020B0604030504040204" pitchFamily="50" charset="-128"/>
                <a:ea typeface="Meiryo UI" panose="020B0604030504040204" pitchFamily="50" charset="-128"/>
                <a:cs typeface="Meiryo UI" panose="020B0604030504040204" pitchFamily="50" charset="-128"/>
              </a:rPr>
              <a:t>の量的目標であり、達成のために同社は、基準年の</a:t>
            </a:r>
            <a:r>
              <a:rPr lang="en-US" altLang="ja-JP" sz="2000" dirty="0">
                <a:latin typeface="Meiryo UI" panose="020B0604030504040204" pitchFamily="50" charset="-128"/>
                <a:ea typeface="Meiryo UI" panose="020B0604030504040204" pitchFamily="50" charset="-128"/>
                <a:cs typeface="Meiryo UI" panose="020B0604030504040204" pitchFamily="50" charset="-128"/>
              </a:rPr>
              <a:t>GHG</a:t>
            </a:r>
            <a:r>
              <a:rPr lang="ja-JP" altLang="ja-JP" sz="2000" dirty="0">
                <a:latin typeface="Meiryo UI" panose="020B0604030504040204" pitchFamily="50" charset="-128"/>
                <a:ea typeface="Meiryo UI" panose="020B0604030504040204" pitchFamily="50" charset="-128"/>
                <a:cs typeface="Meiryo UI" panose="020B0604030504040204" pitchFamily="50" charset="-128"/>
              </a:rPr>
              <a:t>インベントリを設置し、</a:t>
            </a:r>
            <a:r>
              <a:rPr lang="ja-JP" altLang="ja-JP" sz="2000" b="1" u="sng" dirty="0">
                <a:latin typeface="Meiryo UI" panose="020B0604030504040204" pitchFamily="50" charset="-128"/>
                <a:ea typeface="Meiryo UI" panose="020B0604030504040204" pitchFamily="50" charset="-128"/>
                <a:cs typeface="Meiryo UI" panose="020B0604030504040204" pitchFamily="50" charset="-128"/>
              </a:rPr>
              <a:t>どのような変化が可能かを特定するため、サプライヤーに働きかけている</a:t>
            </a:r>
            <a:r>
              <a:rPr lang="ja-JP" altLang="ja-JP" sz="2000" dirty="0">
                <a:latin typeface="Meiryo UI" panose="020B0604030504040204" pitchFamily="50" charset="-128"/>
                <a:ea typeface="Meiryo UI" panose="020B0604030504040204" pitchFamily="50" charset="-128"/>
                <a:cs typeface="Meiryo UI" panose="020B0604030504040204" pitchFamily="50" charset="-128"/>
              </a:rPr>
              <a:t>。目標を設定して以来、ケロッグは問題や改善可能な選択肢について理解を促すため、</a:t>
            </a:r>
            <a:r>
              <a:rPr lang="ja-JP" altLang="ja-JP" sz="2000" b="1" u="sng" dirty="0">
                <a:latin typeface="Meiryo UI" panose="020B0604030504040204" pitchFamily="50" charset="-128"/>
                <a:ea typeface="Meiryo UI" panose="020B0604030504040204" pitchFamily="50" charset="-128"/>
                <a:cs typeface="Meiryo UI" panose="020B0604030504040204" pitchFamily="50" charset="-128"/>
              </a:rPr>
              <a:t>排出量や</a:t>
            </a:r>
            <a:r>
              <a:rPr lang="ja-JP" altLang="en-US" sz="2000" b="1" u="sng" dirty="0">
                <a:latin typeface="Meiryo UI" panose="020B0604030504040204" pitchFamily="50" charset="-128"/>
                <a:ea typeface="Meiryo UI" panose="020B0604030504040204" pitchFamily="50" charset="-128"/>
                <a:cs typeface="Meiryo UI" panose="020B0604030504040204" pitchFamily="50" charset="-128"/>
              </a:rPr>
              <a:t>調達物</a:t>
            </a:r>
            <a:r>
              <a:rPr lang="ja-JP" altLang="ja-JP" sz="2000" b="1" u="sng" dirty="0">
                <a:latin typeface="Meiryo UI" panose="020B0604030504040204" pitchFamily="50" charset="-128"/>
                <a:ea typeface="Meiryo UI" panose="020B0604030504040204" pitchFamily="50" charset="-128"/>
                <a:cs typeface="Meiryo UI" panose="020B0604030504040204" pitchFamily="50" charset="-128"/>
              </a:rPr>
              <a:t>に関する</a:t>
            </a:r>
            <a:r>
              <a:rPr lang="en-US" altLang="ja-JP" sz="2000" b="1" u="sng" dirty="0">
                <a:latin typeface="Meiryo UI" panose="020B0604030504040204" pitchFamily="50" charset="-128"/>
                <a:ea typeface="Meiryo UI" panose="020B0604030504040204" pitchFamily="50" charset="-128"/>
                <a:cs typeface="Meiryo UI" panose="020B0604030504040204" pitchFamily="50" charset="-128"/>
              </a:rPr>
              <a:t>CDP</a:t>
            </a:r>
            <a:r>
              <a:rPr lang="ja-JP" altLang="ja-JP" sz="2000" b="1" u="sng" dirty="0">
                <a:latin typeface="Meiryo UI" panose="020B0604030504040204" pitchFamily="50" charset="-128"/>
                <a:ea typeface="Meiryo UI" panose="020B0604030504040204" pitchFamily="50" charset="-128"/>
                <a:cs typeface="Meiryo UI" panose="020B0604030504040204" pitchFamily="50" charset="-128"/>
              </a:rPr>
              <a:t>の質問に答えるようサプライヤーに奨励</a:t>
            </a:r>
            <a:r>
              <a:rPr lang="ja-JP" altLang="ja-JP" sz="2000" dirty="0">
                <a:latin typeface="Meiryo UI" panose="020B0604030504040204" pitchFamily="50" charset="-128"/>
                <a:ea typeface="Meiryo UI" panose="020B0604030504040204" pitchFamily="50" charset="-128"/>
                <a:cs typeface="Meiryo UI" panose="020B0604030504040204" pitchFamily="50" charset="-128"/>
              </a:rPr>
              <a:t>し、すでにサプライヤーの</a:t>
            </a:r>
            <a:r>
              <a:rPr lang="en-US" altLang="ja-JP" sz="2000" dirty="0">
                <a:latin typeface="Meiryo UI" panose="020B0604030504040204" pitchFamily="50" charset="-128"/>
                <a:ea typeface="Meiryo UI" panose="020B0604030504040204" pitchFamily="50" charset="-128"/>
                <a:cs typeface="Meiryo UI" panose="020B0604030504040204" pitchFamily="50" charset="-128"/>
              </a:rPr>
              <a:t>75</a:t>
            </a:r>
            <a:r>
              <a:rPr lang="ja-JP" altLang="ja-JP" sz="2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2000" dirty="0">
                <a:latin typeface="Meiryo UI" panose="020B0604030504040204" pitchFamily="50" charset="-128"/>
                <a:ea typeface="Meiryo UI" panose="020B0604030504040204" pitchFamily="50" charset="-128"/>
                <a:cs typeface="Meiryo UI" panose="020B0604030504040204" pitchFamily="50" charset="-128"/>
              </a:rPr>
              <a:t>400</a:t>
            </a:r>
            <a:r>
              <a:rPr lang="ja-JP" altLang="ja-JP" sz="2000" dirty="0">
                <a:latin typeface="Meiryo UI" panose="020B0604030504040204" pitchFamily="50" charset="-128"/>
                <a:ea typeface="Meiryo UI" panose="020B0604030504040204" pitchFamily="50" charset="-128"/>
                <a:cs typeface="Meiryo UI" panose="020B0604030504040204" pitchFamily="50" charset="-128"/>
              </a:rPr>
              <a:t>社超）</a:t>
            </a:r>
            <a:r>
              <a:rPr lang="ja-JP" altLang="ja-JP" sz="2000" dirty="0" err="1">
                <a:latin typeface="Meiryo UI" panose="020B0604030504040204" pitchFamily="50" charset="-128"/>
                <a:ea typeface="Meiryo UI" panose="020B0604030504040204" pitchFamily="50" charset="-128"/>
                <a:cs typeface="Meiryo UI" panose="020B0604030504040204" pitchFamily="50" charset="-128"/>
              </a:rPr>
              <a:t>と</a:t>
            </a:r>
            <a:r>
              <a:rPr lang="ja-JP" altLang="ja-JP" sz="2000" dirty="0">
                <a:latin typeface="Meiryo UI" panose="020B0604030504040204" pitchFamily="50" charset="-128"/>
                <a:ea typeface="Meiryo UI" panose="020B0604030504040204" pitchFamily="50" charset="-128"/>
                <a:cs typeface="Meiryo UI" panose="020B0604030504040204" pitchFamily="50" charset="-128"/>
              </a:rPr>
              <a:t>関わってきた。また、農家が排出量を減らすために</a:t>
            </a:r>
            <a:r>
              <a:rPr lang="en-US" altLang="ja-JP" sz="2000" dirty="0">
                <a:latin typeface="Meiryo UI" panose="020B0604030504040204" pitchFamily="50" charset="-128"/>
                <a:ea typeface="Meiryo UI" panose="020B0604030504040204" pitchFamily="50" charset="-128"/>
                <a:cs typeface="Meiryo UI" panose="020B0604030504040204" pitchFamily="50" charset="-128"/>
              </a:rPr>
              <a:t>35</a:t>
            </a:r>
            <a:r>
              <a:rPr lang="ja-JP" altLang="ja-JP" sz="2000" dirty="0">
                <a:latin typeface="Meiryo UI" panose="020B0604030504040204" pitchFamily="50" charset="-128"/>
                <a:ea typeface="Meiryo UI" panose="020B0604030504040204" pitchFamily="50" charset="-128"/>
                <a:cs typeface="Meiryo UI" panose="020B0604030504040204" pitchFamily="50" charset="-128"/>
              </a:rPr>
              <a:t>のプログラムを世界中で実施しており、</a:t>
            </a:r>
            <a:r>
              <a:rPr lang="ja-JP" altLang="ja-JP" sz="2000" b="1" u="sng" dirty="0">
                <a:latin typeface="Meiryo UI" panose="020B0604030504040204" pitchFamily="50" charset="-128"/>
                <a:ea typeface="Meiryo UI" panose="020B0604030504040204" pitchFamily="50" charset="-128"/>
                <a:cs typeface="Meiryo UI" panose="020B0604030504040204" pitchFamily="50" charset="-128"/>
              </a:rPr>
              <a:t>排出削減量やレジリエンスに注力した賢い農業の取組を実践するため、</a:t>
            </a:r>
            <a:r>
              <a:rPr lang="en-US" altLang="ja-JP" sz="2000" b="1" u="sng" dirty="0">
                <a:latin typeface="Meiryo UI" panose="020B0604030504040204" pitchFamily="50" charset="-128"/>
                <a:ea typeface="Meiryo UI" panose="020B0604030504040204" pitchFamily="50" charset="-128"/>
                <a:cs typeface="Meiryo UI" panose="020B0604030504040204" pitchFamily="50" charset="-128"/>
              </a:rPr>
              <a:t>50</a:t>
            </a:r>
            <a:r>
              <a:rPr lang="ja-JP" altLang="ja-JP" sz="2000" b="1" u="sng" dirty="0">
                <a:latin typeface="Meiryo UI" panose="020B0604030504040204" pitchFamily="50" charset="-128"/>
                <a:ea typeface="Meiryo UI" panose="020B0604030504040204" pitchFamily="50" charset="-128"/>
                <a:cs typeface="Meiryo UI" panose="020B0604030504040204" pitchFamily="50" charset="-128"/>
              </a:rPr>
              <a:t>万の農業従事者を支えている</a:t>
            </a:r>
            <a:r>
              <a:rPr lang="ja-JP" altLang="ja-JP" sz="2000" dirty="0">
                <a:latin typeface="Meiryo UI" panose="020B0604030504040204" pitchFamily="50" charset="-128"/>
                <a:ea typeface="Meiryo UI" panose="020B0604030504040204" pitchFamily="50" charset="-128"/>
                <a:cs typeface="Meiryo UI" panose="020B0604030504040204" pitchFamily="50" charset="-128"/>
              </a:rPr>
              <a:t>。また、同社は、研究結果や学んだ教訓をまとめ、個人農家と共有している。</a:t>
            </a:r>
            <a:endParaRPr lang="ja-JP" altLang="en-US" sz="2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テキスト ボックス 11"/>
          <p:cNvSpPr txBox="1">
            <a:spLocks noChangeArrowheads="1"/>
          </p:cNvSpPr>
          <p:nvPr/>
        </p:nvSpPr>
        <p:spPr bwMode="auto">
          <a:xfrm>
            <a:off x="681272" y="6960718"/>
            <a:ext cx="9454950" cy="498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marL="361950" indent="-361950" defTabSz="844083" eaLnBrk="1" fontAlgn="base" hangingPunct="1">
              <a:lnSpc>
                <a:spcPct val="120000"/>
              </a:lnSpc>
              <a:spcBef>
                <a:spcPct val="0"/>
              </a:spcBef>
              <a:spcAft>
                <a:spcPct val="70000"/>
              </a:spcAft>
              <a:defRPr/>
            </a:pPr>
            <a:r>
              <a:rPr lang="en-US" altLang="ja-JP" sz="1100" dirty="0">
                <a:solidFill>
                  <a:srgbClr val="000000"/>
                </a:solidFill>
                <a:latin typeface="Meiryo UI"/>
                <a:ea typeface="Meiryo UI"/>
                <a:cs typeface="Meiryo UI" pitchFamily="50" charset="-128"/>
              </a:rPr>
              <a:t>[</a:t>
            </a:r>
            <a:r>
              <a:rPr lang="ja-JP" altLang="en-US" sz="1100" dirty="0">
                <a:solidFill>
                  <a:srgbClr val="000000"/>
                </a:solidFill>
                <a:latin typeface="Meiryo UI"/>
                <a:ea typeface="Meiryo UI"/>
                <a:cs typeface="Meiryo UI" pitchFamily="50" charset="-128"/>
              </a:rPr>
              <a:t>出所</a:t>
            </a:r>
            <a:r>
              <a:rPr lang="en-US" altLang="ja-JP" sz="1100" dirty="0">
                <a:solidFill>
                  <a:srgbClr val="000000"/>
                </a:solidFill>
                <a:latin typeface="Meiryo UI"/>
                <a:ea typeface="Meiryo UI"/>
                <a:cs typeface="Meiryo UI" pitchFamily="50" charset="-128"/>
              </a:rPr>
              <a:t>]Science Based Targets</a:t>
            </a:r>
            <a:r>
              <a:rPr lang="ja-JP" altLang="en-US" sz="1100" dirty="0">
                <a:solidFill>
                  <a:srgbClr val="000000"/>
                </a:solidFill>
                <a:latin typeface="Meiryo UI"/>
                <a:ea typeface="Meiryo UI"/>
                <a:cs typeface="Meiryo UI" pitchFamily="50" charset="-128"/>
              </a:rPr>
              <a:t>ホームページ　</a:t>
            </a:r>
            <a:r>
              <a:rPr lang="en-US" altLang="ja-JP" sz="1100" dirty="0">
                <a:solidFill>
                  <a:srgbClr val="000000"/>
                </a:solidFill>
                <a:latin typeface="Meiryo UI"/>
                <a:ea typeface="Meiryo UI"/>
                <a:cs typeface="Meiryo UI" pitchFamily="50" charset="-128"/>
              </a:rPr>
              <a:t>Science-based Target Setting Manual Version4.1(</a:t>
            </a:r>
            <a:r>
              <a:rPr lang="en-US" altLang="ja-JP" sz="1100">
                <a:solidFill>
                  <a:srgbClr val="000000"/>
                </a:solidFill>
                <a:latin typeface="Meiryo UI"/>
                <a:ea typeface="Meiryo UI"/>
                <a:cs typeface="Meiryo UI" pitchFamily="50" charset="-128"/>
              </a:rPr>
              <a:t>https://sciencebasedtargets.org/wp-content/uploads/2017/04/SBTi-manual</a:t>
            </a:r>
            <a:r>
              <a:rPr lang="en-US" altLang="ja-JP" sz="1100" dirty="0">
                <a:solidFill>
                  <a:srgbClr val="000000"/>
                </a:solidFill>
                <a:latin typeface="Meiryo UI"/>
                <a:ea typeface="Meiryo UI"/>
                <a:cs typeface="Meiryo UI" pitchFamily="50" charset="-128"/>
              </a:rPr>
              <a:t>.pdf)</a:t>
            </a:r>
            <a:r>
              <a:rPr lang="ja-JP" altLang="en-US" sz="1100" dirty="0">
                <a:solidFill>
                  <a:srgbClr val="000000"/>
                </a:solidFill>
                <a:latin typeface="Meiryo UI"/>
                <a:ea typeface="Meiryo UI"/>
                <a:cs typeface="Meiryo UI" pitchFamily="50" charset="-128"/>
              </a:rPr>
              <a:t>より作成</a:t>
            </a:r>
          </a:p>
        </p:txBody>
      </p:sp>
      <p:sp>
        <p:nvSpPr>
          <p:cNvPr id="12" name="正方形/長方形 11"/>
          <p:cNvSpPr/>
          <p:nvPr/>
        </p:nvSpPr>
        <p:spPr bwMode="auto">
          <a:xfrm>
            <a:off x="593725" y="2258241"/>
            <a:ext cx="9454948" cy="864096"/>
          </a:xfrm>
          <a:prstGeom prst="rect">
            <a:avLst/>
          </a:prstGeom>
          <a:noFill/>
          <a:ln w="9525" cap="flat" cmpd="sng" algn="ctr">
            <a:noFill/>
            <a:prstDash val="solid"/>
            <a:round/>
            <a:headEnd type="none" w="med" len="med"/>
            <a:tailEnd type="none" w="med" len="med"/>
          </a:ln>
          <a:effectLst/>
        </p:spPr>
        <p:txBody>
          <a:bodyPr vert="horz" wrap="none" lIns="90000" tIns="46800" rIns="90000" bIns="46800" numCol="1" rtlCol="0" anchor="ctr" anchorCtr="0" compatLnSpc="1">
            <a:prstTxWarp prst="textNoShape">
              <a:avLst/>
            </a:prstTxWarp>
          </a:bodyPr>
          <a:lstStyle/>
          <a:p>
            <a:pPr marL="342900" marR="0" indent="-342900" defTabSz="914400" rtl="0" eaLnBrk="1" fontAlgn="base" latinLnBrk="0" hangingPunct="1">
              <a:lnSpc>
                <a:spcPct val="100000"/>
              </a:lnSpc>
              <a:spcBef>
                <a:spcPct val="0"/>
              </a:spcBef>
              <a:spcAft>
                <a:spcPct val="0"/>
              </a:spcAft>
              <a:buClrTx/>
              <a:buSzTx/>
              <a:buFont typeface="Wingdings" panose="05000000000000000000" pitchFamily="2" charset="2"/>
              <a:buChar char="l"/>
              <a:tabLst/>
            </a:pPr>
            <a:r>
              <a:rPr kumimoji="1" lang="en-US" altLang="ja-JP" sz="2600" b="0" i="0" u="none" strike="noStrike" cap="none" normalizeH="0" baseline="0" dirty="0">
                <a:ln>
                  <a:noFill/>
                </a:ln>
                <a:solidFill>
                  <a:schemeClr val="tx1"/>
                </a:solidFill>
                <a:effectLst/>
                <a:latin typeface="+mn-ea"/>
                <a:ea typeface="+mn-ea"/>
              </a:rPr>
              <a:t>SBT</a:t>
            </a:r>
            <a:r>
              <a:rPr kumimoji="1" lang="ja-JP" altLang="en-US" sz="2600" b="0" i="0" u="none" strike="noStrike" cap="none" normalizeH="0" baseline="0" dirty="0">
                <a:ln>
                  <a:noFill/>
                </a:ln>
                <a:solidFill>
                  <a:schemeClr val="tx1"/>
                </a:solidFill>
                <a:effectLst/>
                <a:latin typeface="+mn-ea"/>
                <a:ea typeface="+mn-ea"/>
              </a:rPr>
              <a:t>認定を取得した企業の声</a:t>
            </a:r>
            <a:endParaRPr kumimoji="1" lang="en-US" altLang="ja-JP" sz="2600" b="0" i="0" u="none" strike="noStrike" cap="none" normalizeH="0" baseline="0" dirty="0">
              <a:ln>
                <a:noFill/>
              </a:ln>
              <a:solidFill>
                <a:schemeClr val="tx1"/>
              </a:solidFill>
              <a:effectLst/>
              <a:latin typeface="+mn-ea"/>
              <a:ea typeface="+mn-ea"/>
            </a:endParaRPr>
          </a:p>
          <a:p>
            <a:pPr marL="0" marR="0" indent="0" defTabSz="914400" rtl="0" eaLnBrk="1" fontAlgn="base" latinLnBrk="0" hangingPunct="1">
              <a:lnSpc>
                <a:spcPct val="100000"/>
              </a:lnSpc>
              <a:spcBef>
                <a:spcPct val="0"/>
              </a:spcBef>
              <a:spcAft>
                <a:spcPct val="0"/>
              </a:spcAft>
              <a:buClrTx/>
              <a:buSzTx/>
              <a:buFontTx/>
              <a:buNone/>
              <a:tabLst/>
            </a:pPr>
            <a:r>
              <a:rPr kumimoji="1" lang="ja-JP" altLang="en-US" sz="2400" b="0" i="0" u="none" strike="noStrike" cap="none" normalizeH="0" baseline="0" dirty="0">
                <a:ln>
                  <a:noFill/>
                </a:ln>
                <a:solidFill>
                  <a:schemeClr val="tx1"/>
                </a:solidFill>
                <a:effectLst/>
                <a:latin typeface="+mn-ea"/>
                <a:ea typeface="+mn-ea"/>
              </a:rPr>
              <a:t>＜</a:t>
            </a:r>
            <a:r>
              <a:rPr lang="ja-JP" altLang="en-US" sz="2400" dirty="0">
                <a:latin typeface="+mn-ea"/>
              </a:rPr>
              <a:t>ケロッグ</a:t>
            </a:r>
            <a:r>
              <a:rPr kumimoji="1" lang="ja-JP" altLang="en-US" sz="2400" b="0" i="0" u="none" strike="noStrike" cap="none" normalizeH="0" baseline="0" dirty="0">
                <a:ln>
                  <a:noFill/>
                </a:ln>
                <a:solidFill>
                  <a:schemeClr val="tx1"/>
                </a:solidFill>
                <a:effectLst/>
                <a:latin typeface="+mn-ea"/>
                <a:ea typeface="+mn-ea"/>
              </a:rPr>
              <a:t>の場合＞</a:t>
            </a:r>
          </a:p>
        </p:txBody>
      </p:sp>
    </p:spTree>
    <p:extLst>
      <p:ext uri="{BB962C8B-B14F-4D97-AF65-F5344CB8AC3E}">
        <p14:creationId xmlns:p14="http://schemas.microsoft.com/office/powerpoint/2010/main" val="2237632798"/>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kumimoji="1" lang="ja-JP" altLang="en-US" sz="2300" dirty="0"/>
              <a:t>企業事例　－</a:t>
            </a:r>
            <a:r>
              <a:rPr kumimoji="1" lang="en-US" altLang="ja-JP" sz="2300" dirty="0" err="1"/>
              <a:t>Kellog</a:t>
            </a:r>
            <a:r>
              <a:rPr kumimoji="1" lang="ja-JP" altLang="en-US" sz="2300" dirty="0"/>
              <a:t>－</a:t>
            </a:r>
          </a:p>
        </p:txBody>
      </p:sp>
      <p:sp>
        <p:nvSpPr>
          <p:cNvPr id="4" name="コンテンツ プレースホルダー 3"/>
          <p:cNvSpPr>
            <a:spLocks noGrp="1"/>
          </p:cNvSpPr>
          <p:nvPr>
            <p:ph sz="quarter" idx="11"/>
          </p:nvPr>
        </p:nvSpPr>
        <p:spPr/>
        <p:txBody>
          <a:bodyPr/>
          <a:lstStyle/>
          <a:p>
            <a:r>
              <a:rPr lang="en-US" altLang="ja-JP" dirty="0"/>
              <a:t>SBT</a:t>
            </a:r>
            <a:r>
              <a:rPr kumimoji="1" lang="ja-JP" altLang="en-US" dirty="0"/>
              <a:t>に取り組むメリット</a:t>
            </a:r>
            <a:r>
              <a:rPr lang="ja-JP" altLang="en-US" dirty="0"/>
              <a:t>③対サプライヤー</a:t>
            </a:r>
            <a:endParaRPr kumimoji="1" lang="ja-JP" altLang="en-US" dirty="0"/>
          </a:p>
        </p:txBody>
      </p:sp>
      <p:graphicFrame>
        <p:nvGraphicFramePr>
          <p:cNvPr id="10" name="表 9"/>
          <p:cNvGraphicFramePr>
            <a:graphicFrameLocks noGrp="1"/>
          </p:cNvGraphicFramePr>
          <p:nvPr>
            <p:extLst>
              <p:ext uri="{D42A27DB-BD31-4B8C-83A1-F6EECF244321}">
                <p14:modId xmlns:p14="http://schemas.microsoft.com/office/powerpoint/2010/main" val="4209667925"/>
              </p:ext>
            </p:extLst>
          </p:nvPr>
        </p:nvGraphicFramePr>
        <p:xfrm>
          <a:off x="495609" y="1368930"/>
          <a:ext cx="9638185" cy="2987040"/>
        </p:xfrm>
        <a:graphic>
          <a:graphicData uri="http://schemas.openxmlformats.org/drawingml/2006/table">
            <a:tbl>
              <a:tblPr firstRow="1" bandRow="1"/>
              <a:tblGrid>
                <a:gridCol w="692969">
                  <a:extLst>
                    <a:ext uri="{9D8B030D-6E8A-4147-A177-3AD203B41FA5}">
                      <a16:colId xmlns:a16="http://schemas.microsoft.com/office/drawing/2014/main" val="20000"/>
                    </a:ext>
                  </a:extLst>
                </a:gridCol>
                <a:gridCol w="828000">
                  <a:extLst>
                    <a:ext uri="{9D8B030D-6E8A-4147-A177-3AD203B41FA5}">
                      <a16:colId xmlns:a16="http://schemas.microsoft.com/office/drawing/2014/main" val="20001"/>
                    </a:ext>
                  </a:extLst>
                </a:gridCol>
                <a:gridCol w="1152000">
                  <a:extLst>
                    <a:ext uri="{9D8B030D-6E8A-4147-A177-3AD203B41FA5}">
                      <a16:colId xmlns:a16="http://schemas.microsoft.com/office/drawing/2014/main" val="20002"/>
                    </a:ext>
                  </a:extLst>
                </a:gridCol>
                <a:gridCol w="1260000">
                  <a:extLst>
                    <a:ext uri="{9D8B030D-6E8A-4147-A177-3AD203B41FA5}">
                      <a16:colId xmlns:a16="http://schemas.microsoft.com/office/drawing/2014/main" val="20003"/>
                    </a:ext>
                  </a:extLst>
                </a:gridCol>
                <a:gridCol w="1116000">
                  <a:extLst>
                    <a:ext uri="{9D8B030D-6E8A-4147-A177-3AD203B41FA5}">
                      <a16:colId xmlns:a16="http://schemas.microsoft.com/office/drawing/2014/main" val="20004"/>
                    </a:ext>
                  </a:extLst>
                </a:gridCol>
                <a:gridCol w="1127858">
                  <a:extLst>
                    <a:ext uri="{9D8B030D-6E8A-4147-A177-3AD203B41FA5}">
                      <a16:colId xmlns:a16="http://schemas.microsoft.com/office/drawing/2014/main" val="20005"/>
                    </a:ext>
                  </a:extLst>
                </a:gridCol>
                <a:gridCol w="1050075">
                  <a:extLst>
                    <a:ext uri="{9D8B030D-6E8A-4147-A177-3AD203B41FA5}">
                      <a16:colId xmlns:a16="http://schemas.microsoft.com/office/drawing/2014/main" val="20006"/>
                    </a:ext>
                  </a:extLst>
                </a:gridCol>
                <a:gridCol w="2411283">
                  <a:extLst>
                    <a:ext uri="{9D8B030D-6E8A-4147-A177-3AD203B41FA5}">
                      <a16:colId xmlns:a16="http://schemas.microsoft.com/office/drawing/2014/main" val="20007"/>
                    </a:ext>
                  </a:extLst>
                </a:gridCol>
              </a:tblGrid>
              <a:tr h="313367">
                <a:tc gridSpan="3">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国・セクター</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4BACC6">
                        <a:lumMod val="20000"/>
                        <a:lumOff val="80000"/>
                      </a:srgbClr>
                    </a:solidFill>
                  </a:tcPr>
                </a:tc>
                <a:tc hMerge="1">
                  <a:txBody>
                    <a:bodyPr/>
                    <a:lstStyle/>
                    <a:p>
                      <a:endParaRPr kumimoji="1" lang="ja-JP" altLang="en-US" dirty="0"/>
                    </a:p>
                  </a:txBody>
                  <a:tcPr/>
                </a:tc>
                <a:tc hMerge="1">
                  <a:txBody>
                    <a:bodyPr/>
                    <a:lstStyle/>
                    <a:p>
                      <a:endParaRPr kumimoji="1" lang="ja-JP" altLang="en-US" dirty="0"/>
                    </a:p>
                  </a:txBody>
                  <a:tcPr/>
                </a:tc>
                <a:tc gridSpan="5">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en-US" altLang="ja-JP" sz="1600" dirty="0">
                          <a:latin typeface="Meiryo UI" panose="020B0604030504040204" pitchFamily="50" charset="-128"/>
                          <a:ea typeface="Meiryo UI" panose="020B0604030504040204" pitchFamily="50" charset="-128"/>
                          <a:cs typeface="Meiryo UI" panose="020B0604030504040204" pitchFamily="50" charset="-128"/>
                        </a:rPr>
                        <a:t>SBT</a:t>
                      </a: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目標</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4BACC6">
                        <a:lumMod val="20000"/>
                        <a:lumOff val="80000"/>
                      </a:srgbClr>
                    </a:solidFill>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a:p>
                  </a:txBody>
                  <a:tcPr/>
                </a:tc>
                <a:extLst>
                  <a:ext uri="{0D108BD9-81ED-4DB2-BD59-A6C34878D82A}">
                    <a16:rowId xmlns:a16="http://schemas.microsoft.com/office/drawing/2014/main" val="10000"/>
                  </a:ext>
                </a:extLst>
              </a:tr>
              <a:tr h="313367">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国</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4BACC6">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地域</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4BACC6">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セクター</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4BACC6">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en-US" altLang="ja-JP" sz="1600" dirty="0">
                          <a:latin typeface="Meiryo UI" panose="020B0604030504040204" pitchFamily="50" charset="-128"/>
                          <a:ea typeface="Meiryo UI" panose="020B0604030504040204" pitchFamily="50" charset="-128"/>
                          <a:cs typeface="Meiryo UI" panose="020B0604030504040204" pitchFamily="50" charset="-128"/>
                        </a:rPr>
                        <a:t>Scope</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4BACC6">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基準年</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4BACC6">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目標年</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4BACC6">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単位</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4BACC6">
                        <a:lumMod val="20000"/>
                        <a:lumOff val="80000"/>
                      </a:srgb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概要</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4BACC6">
                        <a:lumMod val="20000"/>
                        <a:lumOff val="80000"/>
                      </a:srgbClr>
                    </a:solidFill>
                  </a:tcPr>
                </a:tc>
                <a:extLst>
                  <a:ext uri="{0D108BD9-81ED-4DB2-BD59-A6C34878D82A}">
                    <a16:rowId xmlns:a16="http://schemas.microsoft.com/office/drawing/2014/main" val="10001"/>
                  </a:ext>
                </a:extLst>
              </a:tr>
              <a:tr h="541271">
                <a:tc rowSpan="4">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米国</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rowSpan="4">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北米</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rowSpan="4">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食品・飲料製造</a:t>
                      </a:r>
                      <a:endParaRPr kumimoji="1" lang="en-US" altLang="ja-JP" sz="16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en-US" altLang="ja-JP" sz="1600" dirty="0">
                          <a:latin typeface="Meiryo UI" panose="020B0604030504040204" pitchFamily="50" charset="-128"/>
                          <a:ea typeface="Meiryo UI" panose="020B0604030504040204" pitchFamily="50" charset="-128"/>
                          <a:cs typeface="Meiryo UI" panose="020B0604030504040204" pitchFamily="50" charset="-128"/>
                        </a:rPr>
                        <a:t>1</a:t>
                      </a: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600" dirty="0">
                          <a:latin typeface="Meiryo UI" panose="020B0604030504040204" pitchFamily="50" charset="-128"/>
                          <a:ea typeface="Meiryo UI" panose="020B0604030504040204" pitchFamily="50" charset="-128"/>
                          <a:cs typeface="Meiryo UI" panose="020B0604030504040204" pitchFamily="50" charset="-128"/>
                        </a:rPr>
                        <a:t>2</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en-US" altLang="ja-JP" sz="1600" dirty="0">
                          <a:latin typeface="Meiryo UI" panose="020B0604030504040204" pitchFamily="50" charset="-128"/>
                          <a:ea typeface="Meiryo UI" panose="020B0604030504040204" pitchFamily="50" charset="-128"/>
                          <a:cs typeface="Meiryo UI" panose="020B0604030504040204" pitchFamily="50" charset="-128"/>
                        </a:rPr>
                        <a:t>2015</a:t>
                      </a: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年</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en-US" altLang="ja-JP" sz="1600" dirty="0">
                          <a:latin typeface="Meiryo UI" panose="020B0604030504040204" pitchFamily="50" charset="-128"/>
                          <a:ea typeface="Meiryo UI" panose="020B0604030504040204" pitchFamily="50" charset="-128"/>
                          <a:cs typeface="Meiryo UI" panose="020B0604030504040204" pitchFamily="50" charset="-128"/>
                        </a:rPr>
                        <a:t>2020</a:t>
                      </a: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年</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原単位</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600" dirty="0">
                          <a:latin typeface="Meiryo UI" panose="020B0604030504040204" pitchFamily="50" charset="-128"/>
                          <a:ea typeface="Meiryo UI" panose="020B0604030504040204" pitchFamily="50" charset="-128"/>
                          <a:cs typeface="Meiryo UI" panose="020B0604030504040204" pitchFamily="50" charset="-128"/>
                        </a:rPr>
                        <a:t>食品生産高当たりの排出量を</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15</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％削減</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541271">
                <a:tc vMerge="1">
                  <a:txBody>
                    <a:bodyPr/>
                    <a:lstStyle/>
                    <a:p>
                      <a:endParaRPr kumimoji="1" lang="ja-JP" altLang="en-US" sz="1200" dirty="0"/>
                    </a:p>
                  </a:txBody>
                  <a:tcPr/>
                </a:tc>
                <a:tc vMerge="1">
                  <a:txBody>
                    <a:bodyPr/>
                    <a:lstStyle/>
                    <a:p>
                      <a:endParaRPr kumimoji="1" lang="ja-JP" altLang="en-US" sz="1200" dirty="0"/>
                    </a:p>
                  </a:txBody>
                  <a:tcPr/>
                </a:tc>
                <a:tc vMerge="1">
                  <a:txBody>
                    <a:bodyPr/>
                    <a:lstStyle/>
                    <a:p>
                      <a:endParaRPr kumimoji="1" lang="ja-JP" altLang="en-US" sz="1200" dirty="0"/>
                    </a:p>
                  </a:txBody>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en-US" altLang="ja-JP" sz="1600" dirty="0">
                          <a:latin typeface="Meiryo UI" panose="020B0604030504040204" pitchFamily="50" charset="-128"/>
                          <a:ea typeface="Meiryo UI" panose="020B0604030504040204" pitchFamily="50" charset="-128"/>
                          <a:cs typeface="Meiryo UI" panose="020B0604030504040204" pitchFamily="50" charset="-128"/>
                        </a:rPr>
                        <a:t>3</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en-US" altLang="ja-JP" sz="1600" dirty="0">
                          <a:latin typeface="Meiryo UI" panose="020B0604030504040204" pitchFamily="50" charset="-128"/>
                          <a:ea typeface="Meiryo UI" panose="020B0604030504040204" pitchFamily="50" charset="-128"/>
                          <a:cs typeface="Meiryo UI" panose="020B0604030504040204" pitchFamily="50" charset="-128"/>
                        </a:rPr>
                        <a:t>2015</a:t>
                      </a: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年</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en-US" altLang="ja-JP" sz="1600" dirty="0">
                          <a:latin typeface="Meiryo UI" panose="020B0604030504040204" pitchFamily="50" charset="-128"/>
                          <a:ea typeface="Meiryo UI" panose="020B0604030504040204" pitchFamily="50" charset="-128"/>
                          <a:cs typeface="Meiryo UI" panose="020B0604030504040204" pitchFamily="50" charset="-128"/>
                        </a:rPr>
                        <a:t>2030</a:t>
                      </a: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年</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総量</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r>
                        <a:rPr lang="en-US" altLang="ja-JP" sz="1600" dirty="0">
                          <a:latin typeface="Meiryo UI" panose="020B0604030504040204" pitchFamily="50" charset="-128"/>
                          <a:ea typeface="Meiryo UI" panose="020B0604030504040204" pitchFamily="50" charset="-128"/>
                          <a:cs typeface="Meiryo UI" panose="020B0604030504040204" pitchFamily="50" charset="-128"/>
                        </a:rPr>
                        <a:t>Scope3</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全体での</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GHG</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排出量を</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20</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％削減</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541271">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pPr algn="ctr"/>
                      <a:r>
                        <a:rPr kumimoji="1" lang="en-US" altLang="ja-JP" sz="1600" dirty="0">
                          <a:latin typeface="Meiryo UI" panose="020B0604030504040204" pitchFamily="50" charset="-128"/>
                          <a:ea typeface="Meiryo UI" panose="020B0604030504040204" pitchFamily="50" charset="-128"/>
                          <a:cs typeface="Meiryo UI" panose="020B0604030504040204" pitchFamily="50" charset="-128"/>
                        </a:rPr>
                        <a:t>1+2</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600" dirty="0">
                          <a:latin typeface="Meiryo UI" panose="020B0604030504040204" pitchFamily="50" charset="-128"/>
                          <a:ea typeface="Meiryo UI" panose="020B0604030504040204" pitchFamily="50" charset="-128"/>
                          <a:cs typeface="Meiryo UI" panose="020B0604030504040204" pitchFamily="50" charset="-128"/>
                        </a:rPr>
                        <a:t>2015</a:t>
                      </a: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年</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600" dirty="0">
                          <a:latin typeface="Meiryo UI" panose="020B0604030504040204" pitchFamily="50" charset="-128"/>
                          <a:ea typeface="Meiryo UI" panose="020B0604030504040204" pitchFamily="50" charset="-128"/>
                          <a:cs typeface="Meiryo UI" panose="020B0604030504040204" pitchFamily="50" charset="-128"/>
                        </a:rPr>
                        <a:t>2050</a:t>
                      </a: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年</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総量</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ja-JP" altLang="en-US" sz="1600" dirty="0">
                          <a:latin typeface="Meiryo UI" panose="020B0604030504040204" pitchFamily="50" charset="-128"/>
                          <a:ea typeface="Meiryo UI" panose="020B0604030504040204" pitchFamily="50" charset="-128"/>
                          <a:cs typeface="Meiryo UI" panose="020B0604030504040204" pitchFamily="50" charset="-128"/>
                        </a:rPr>
                        <a:t>事業活動からの</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GHG</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排出量を</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65</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％削減</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541271">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pPr algn="ctr"/>
                      <a:r>
                        <a:rPr kumimoji="1" lang="en-US" altLang="ja-JP" sz="1600" dirty="0">
                          <a:latin typeface="Meiryo UI" panose="020B0604030504040204" pitchFamily="50" charset="-128"/>
                          <a:ea typeface="Meiryo UI" panose="020B0604030504040204" pitchFamily="50" charset="-128"/>
                          <a:cs typeface="Meiryo UI" panose="020B0604030504040204" pitchFamily="50" charset="-128"/>
                        </a:rPr>
                        <a:t>3</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mpd="sng">
                      <a:solidFill>
                        <a:sysClr val="windowText" lastClr="000000"/>
                      </a:solidFill>
                    </a:lnB>
                    <a:lnTlToBr w="12700" cmpd="sng">
                      <a:noFill/>
                      <a:prstDash val="solid"/>
                    </a:lnTlToBr>
                    <a:lnBlToTr w="12700" cmpd="sng">
                      <a:noFill/>
                      <a:prstDash val="solid"/>
                    </a:lnBlToTr>
                    <a:noFill/>
                  </a:tcPr>
                </a:tc>
                <a:tc>
                  <a:txBody>
                    <a:bodyPr/>
                    <a:lstStyle/>
                    <a:p>
                      <a:pPr algn="ctr"/>
                      <a:r>
                        <a:rPr kumimoji="1" lang="en-US" altLang="ja-JP" sz="1600" dirty="0">
                          <a:latin typeface="Meiryo UI" panose="020B0604030504040204" pitchFamily="50" charset="-128"/>
                          <a:ea typeface="Meiryo UI" panose="020B0604030504040204" pitchFamily="50" charset="-128"/>
                          <a:cs typeface="Meiryo UI" panose="020B0604030504040204" pitchFamily="50" charset="-128"/>
                        </a:rPr>
                        <a:t>2015</a:t>
                      </a: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年</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mpd="sng">
                      <a:solidFill>
                        <a:sysClr val="windowText" lastClr="000000"/>
                      </a:solidFill>
                    </a:lnB>
                    <a:lnTlToBr w="12700" cmpd="sng">
                      <a:noFill/>
                      <a:prstDash val="solid"/>
                    </a:lnTlToBr>
                    <a:lnBlToTr w="12700" cmpd="sng">
                      <a:noFill/>
                      <a:prstDash val="solid"/>
                    </a:lnBlToTr>
                    <a:noFill/>
                  </a:tcPr>
                </a:tc>
                <a:tc>
                  <a:txBody>
                    <a:bodyPr/>
                    <a:lstStyle/>
                    <a:p>
                      <a:pPr algn="ctr"/>
                      <a:r>
                        <a:rPr kumimoji="1" lang="en-US" altLang="ja-JP" sz="1600" dirty="0">
                          <a:latin typeface="Meiryo UI" panose="020B0604030504040204" pitchFamily="50" charset="-128"/>
                          <a:ea typeface="Meiryo UI" panose="020B0604030504040204" pitchFamily="50" charset="-128"/>
                          <a:cs typeface="Meiryo UI" panose="020B0604030504040204" pitchFamily="50" charset="-128"/>
                        </a:rPr>
                        <a:t>2050</a:t>
                      </a: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年</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mpd="sng">
                      <a:solidFill>
                        <a:sysClr val="windowText" lastClr="000000"/>
                      </a:solid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総量</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mpd="sng">
                      <a:solidFill>
                        <a:sysClr val="windowText" lastClr="000000"/>
                      </a:solidFill>
                    </a:lnB>
                    <a:lnTlToBr w="12700" cmpd="sng">
                      <a:noFill/>
                      <a:prstDash val="solid"/>
                    </a:lnTlToBr>
                    <a:lnBlToTr w="12700" cmpd="sng">
                      <a:noFill/>
                      <a:prstDash val="solid"/>
                    </a:lnBlToTr>
                    <a:noFill/>
                  </a:tcPr>
                </a:tc>
                <a:tc>
                  <a:txBody>
                    <a:bodyPr/>
                    <a:lstStyle/>
                    <a:p>
                      <a:r>
                        <a:rPr lang="en-US" altLang="ja-JP" sz="1600" dirty="0">
                          <a:latin typeface="Meiryo UI" panose="020B0604030504040204" pitchFamily="50" charset="-128"/>
                          <a:ea typeface="Meiryo UI" panose="020B0604030504040204" pitchFamily="50" charset="-128"/>
                          <a:cs typeface="Meiryo UI" panose="020B0604030504040204" pitchFamily="50" charset="-128"/>
                        </a:rPr>
                        <a:t>Scope3</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全体での</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GHG</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排出量を</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50</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％削減</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mpd="sng">
                      <a:solidFill>
                        <a:sysClr val="windowText" lastClr="000000"/>
                      </a:solid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bl>
          </a:graphicData>
        </a:graphic>
      </p:graphicFrame>
      <p:sp>
        <p:nvSpPr>
          <p:cNvPr id="13" name="テキスト ボックス 12"/>
          <p:cNvSpPr txBox="1"/>
          <p:nvPr/>
        </p:nvSpPr>
        <p:spPr>
          <a:xfrm>
            <a:off x="478783" y="4355970"/>
            <a:ext cx="9655011" cy="2547877"/>
          </a:xfrm>
          <a:prstGeom prst="rect">
            <a:avLst/>
          </a:prstGeom>
          <a:noFill/>
        </p:spPr>
        <p:txBody>
          <a:bodyPr wrap="square" rtlCol="0">
            <a:spAutoFit/>
          </a:bodyPr>
          <a:lstStyle/>
          <a:p>
            <a:pPr marL="285750" indent="-285750" fontAlgn="auto">
              <a:spcBef>
                <a:spcPts val="0"/>
              </a:spcBef>
              <a:spcAft>
                <a:spcPts val="0"/>
              </a:spcAft>
              <a:buFont typeface="Wingdings" panose="05000000000000000000" pitchFamily="2" charset="2"/>
              <a:buChar char="p"/>
              <a:defRPr/>
            </a:pPr>
            <a:r>
              <a:rPr lang="ja-JP" altLang="en-US"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コミット経緯</a:t>
            </a:r>
            <a:endParaRPr lang="en-US" altLang="ja-JP"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542925" lvl="1" indent="-285750" fontAlgn="auto">
              <a:spcBef>
                <a:spcPts val="0"/>
              </a:spcBef>
              <a:spcAft>
                <a:spcPts val="0"/>
              </a:spcAft>
              <a:buFont typeface="Wingdings" panose="05000000000000000000" pitchFamily="2" charset="2"/>
              <a:buChar char="l"/>
              <a:defRPr/>
            </a:pPr>
            <a:r>
              <a:rPr lang="ja-JP" altLang="en-US"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既に設定していた</a:t>
            </a:r>
            <a:r>
              <a:rPr lang="ja-JP" altLang="en-US" b="1" u="sng" dirty="0">
                <a:solidFill>
                  <a:srgbClr val="1400A0"/>
                </a:solidFill>
                <a:latin typeface="Meiryo UI" panose="020B0604030504040204" pitchFamily="50" charset="-128"/>
                <a:ea typeface="Meiryo UI" panose="020B0604030504040204" pitchFamily="50" charset="-128"/>
                <a:cs typeface="Meiryo UI" panose="020B0604030504040204" pitchFamily="50" charset="-128"/>
              </a:rPr>
              <a:t>バリューチェーン目標の正当性を強める</a:t>
            </a:r>
            <a:r>
              <a:rPr lang="ja-JP" altLang="en-US"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ため、科学を組み込むことを決定</a:t>
            </a:r>
            <a:endParaRPr lang="en-US" altLang="ja-JP" b="1" u="sng" dirty="0">
              <a:solidFill>
                <a:srgbClr val="1400A0"/>
              </a:solidFill>
              <a:latin typeface="Meiryo UI" panose="020B0604030504040204" pitchFamily="50" charset="-128"/>
              <a:ea typeface="Meiryo UI" panose="020B0604030504040204" pitchFamily="50" charset="-128"/>
              <a:cs typeface="Meiryo UI" panose="020B0604030504040204" pitchFamily="50" charset="-128"/>
            </a:endParaRPr>
          </a:p>
          <a:p>
            <a:pPr marL="542925" lvl="1" indent="-285750" fontAlgn="auto">
              <a:spcBef>
                <a:spcPts val="0"/>
              </a:spcBef>
              <a:spcAft>
                <a:spcPts val="0"/>
              </a:spcAft>
              <a:buFont typeface="Wingdings" panose="05000000000000000000" pitchFamily="2" charset="2"/>
              <a:buChar char="l"/>
              <a:defRPr/>
            </a:pPr>
            <a:r>
              <a:rPr lang="en-US" altLang="ja-JP"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NGO</a:t>
            </a:r>
            <a:r>
              <a:rPr lang="ja-JP" altLang="en-US"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のアドバイザーを招集し、自社の現状や過去のコミットを調べ、これらを長期的かつ野心的にするための議論を行った</a:t>
            </a:r>
            <a:endParaRPr lang="en-US" altLang="ja-JP"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534988" lvl="1" indent="-285750" fontAlgn="auto">
              <a:spcBef>
                <a:spcPts val="0"/>
              </a:spcBef>
              <a:spcAft>
                <a:spcPts val="0"/>
              </a:spcAft>
              <a:buFont typeface="Wingdings" panose="05000000000000000000" pitchFamily="2" charset="2"/>
              <a:buChar char="l"/>
              <a:defRPr/>
            </a:pPr>
            <a:r>
              <a:rPr lang="ja-JP" altLang="en-US"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短期コミットが長期ビジョンの実現にどう影響するか、社内の認識を変えることは挑戦だった</a:t>
            </a:r>
            <a:endParaRPr lang="en-US" altLang="ja-JP"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285750" indent="-285750" fontAlgn="auto">
              <a:spcBef>
                <a:spcPts val="600"/>
              </a:spcBef>
              <a:spcAft>
                <a:spcPts val="0"/>
              </a:spcAft>
              <a:buFont typeface="Wingdings" panose="05000000000000000000" pitchFamily="2" charset="2"/>
              <a:buChar char="p"/>
              <a:defRPr/>
            </a:pPr>
            <a:r>
              <a:rPr lang="en-US" altLang="ja-JP"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SBT</a:t>
            </a:r>
            <a:r>
              <a:rPr lang="ja-JP" altLang="en-US"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設定メリット</a:t>
            </a:r>
            <a:endParaRPr lang="en-US" altLang="ja-JP"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534988" lvl="1" indent="-285750" fontAlgn="auto">
              <a:spcBef>
                <a:spcPts val="0"/>
              </a:spcBef>
              <a:spcAft>
                <a:spcPts val="0"/>
              </a:spcAft>
              <a:buClr>
                <a:prstClr val="black"/>
              </a:buClr>
              <a:buFont typeface="Wingdings" panose="05000000000000000000" pitchFamily="2" charset="2"/>
              <a:buChar char="l"/>
              <a:defRPr/>
            </a:pPr>
            <a:r>
              <a:rPr lang="ja-JP" altLang="en-US" b="1" u="sng" dirty="0">
                <a:solidFill>
                  <a:srgbClr val="1400A0"/>
                </a:solidFill>
                <a:latin typeface="Meiryo UI" panose="020B0604030504040204" pitchFamily="50" charset="-128"/>
                <a:ea typeface="Meiryo UI" panose="020B0604030504040204" pitchFamily="50" charset="-128"/>
                <a:cs typeface="Meiryo UI" panose="020B0604030504040204" pitchFamily="50" charset="-128"/>
              </a:rPr>
              <a:t>全サプライヤーに全体的な</a:t>
            </a:r>
            <a:r>
              <a:rPr lang="en-US" altLang="ja-JP" b="1" u="sng" dirty="0">
                <a:solidFill>
                  <a:srgbClr val="1400A0"/>
                </a:solidFill>
                <a:latin typeface="Meiryo UI" panose="020B0604030504040204" pitchFamily="50" charset="-128"/>
                <a:ea typeface="Meiryo UI" panose="020B0604030504040204" pitchFamily="50" charset="-128"/>
                <a:cs typeface="Meiryo UI" panose="020B0604030504040204" pitchFamily="50" charset="-128"/>
              </a:rPr>
              <a:t>Scope3</a:t>
            </a:r>
            <a:r>
              <a:rPr lang="ja-JP" altLang="en-US" b="1" u="sng" dirty="0">
                <a:solidFill>
                  <a:srgbClr val="1400A0"/>
                </a:solidFill>
                <a:latin typeface="Meiryo UI" panose="020B0604030504040204" pitchFamily="50" charset="-128"/>
                <a:ea typeface="Meiryo UI" panose="020B0604030504040204" pitchFamily="50" charset="-128"/>
                <a:cs typeface="Meiryo UI" panose="020B0604030504040204" pitchFamily="50" charset="-128"/>
              </a:rPr>
              <a:t>目標を設定</a:t>
            </a:r>
            <a:r>
              <a:rPr lang="ja-JP" altLang="en-US" dirty="0">
                <a:latin typeface="Meiryo UI" panose="020B0604030504040204" pitchFamily="50" charset="-128"/>
                <a:ea typeface="Meiryo UI" panose="020B0604030504040204" pitchFamily="50" charset="-128"/>
                <a:cs typeface="Meiryo UI" panose="020B0604030504040204" pitchFamily="50" charset="-128"/>
              </a:rPr>
              <a:t>させることができた</a:t>
            </a:r>
            <a:endParaRPr lang="en-US" altLang="ja-JP" dirty="0">
              <a:latin typeface="Meiryo UI" panose="020B0604030504040204" pitchFamily="50" charset="-128"/>
              <a:ea typeface="Meiryo UI" panose="020B0604030504040204" pitchFamily="50" charset="-128"/>
              <a:cs typeface="Meiryo UI" panose="020B0604030504040204" pitchFamily="50" charset="-128"/>
            </a:endParaRPr>
          </a:p>
          <a:p>
            <a:pPr marL="534988" lvl="1" indent="-285750" fontAlgn="auto">
              <a:spcBef>
                <a:spcPts val="0"/>
              </a:spcBef>
              <a:spcAft>
                <a:spcPts val="0"/>
              </a:spcAft>
              <a:buClr>
                <a:prstClr val="black"/>
              </a:buClr>
              <a:buFont typeface="Wingdings" panose="05000000000000000000" pitchFamily="2" charset="2"/>
              <a:buChar char="l"/>
              <a:defRPr/>
            </a:pPr>
            <a:r>
              <a:rPr lang="ja-JP" altLang="en-US" b="1" u="sng" dirty="0">
                <a:solidFill>
                  <a:srgbClr val="1400A0"/>
                </a:solidFill>
                <a:latin typeface="Meiryo UI" panose="020B0604030504040204" pitchFamily="50" charset="-128"/>
                <a:ea typeface="Meiryo UI" panose="020B0604030504040204" pitchFamily="50" charset="-128"/>
                <a:cs typeface="Meiryo UI" panose="020B0604030504040204" pitchFamily="50" charset="-128"/>
              </a:rPr>
              <a:t>革新技術研究の動機づけ</a:t>
            </a:r>
            <a:r>
              <a:rPr lang="ja-JP" altLang="en-US"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になり、自社で使用する燃料電池技術を開発した</a:t>
            </a:r>
            <a:endParaRPr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テキスト ボックス 11"/>
          <p:cNvSpPr txBox="1">
            <a:spLocks noChangeArrowheads="1"/>
          </p:cNvSpPr>
          <p:nvPr/>
        </p:nvSpPr>
        <p:spPr bwMode="auto">
          <a:xfrm>
            <a:off x="745731" y="7059710"/>
            <a:ext cx="8032750" cy="4137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hangingPunct="1">
              <a:lnSpc>
                <a:spcPct val="50000"/>
              </a:lnSpc>
              <a:spcAft>
                <a:spcPct val="70000"/>
              </a:spcAft>
              <a:defRPr/>
            </a:pPr>
            <a:r>
              <a:rPr lang="en-US" altLang="ja-JP" sz="1200" dirty="0">
                <a:solidFill>
                  <a:srgbClr val="000000"/>
                </a:solidFill>
                <a:latin typeface="Meiryo UI" pitchFamily="50" charset="-128"/>
                <a:ea typeface="Meiryo UI" pitchFamily="50" charset="-128"/>
                <a:cs typeface="Meiryo UI" pitchFamily="50" charset="-128"/>
              </a:rPr>
              <a:t>[</a:t>
            </a:r>
            <a:r>
              <a:rPr lang="ja-JP" altLang="en-US" sz="1200" dirty="0">
                <a:solidFill>
                  <a:srgbClr val="000000"/>
                </a:solidFill>
                <a:latin typeface="Meiryo UI" pitchFamily="50" charset="-128"/>
                <a:ea typeface="Meiryo UI" pitchFamily="50" charset="-128"/>
                <a:cs typeface="Meiryo UI" pitchFamily="50" charset="-128"/>
              </a:rPr>
              <a:t>出所</a:t>
            </a:r>
            <a:r>
              <a:rPr lang="en-US" altLang="ja-JP" sz="1200" dirty="0">
                <a:solidFill>
                  <a:srgbClr val="000000"/>
                </a:solidFill>
                <a:latin typeface="Meiryo UI" pitchFamily="50" charset="-128"/>
                <a:ea typeface="Meiryo UI" pitchFamily="50" charset="-128"/>
                <a:cs typeface="Meiryo UI" pitchFamily="50" charset="-128"/>
              </a:rPr>
              <a:t>]Science Based Targets</a:t>
            </a:r>
            <a:r>
              <a:rPr lang="ja-JP" altLang="en-US" sz="1200" dirty="0">
                <a:solidFill>
                  <a:srgbClr val="000000"/>
                </a:solidFill>
                <a:latin typeface="Meiryo UI" pitchFamily="50" charset="-128"/>
                <a:ea typeface="Meiryo UI" pitchFamily="50" charset="-128"/>
                <a:cs typeface="Meiryo UI" pitchFamily="50" charset="-128"/>
              </a:rPr>
              <a:t>ホームページ　</a:t>
            </a:r>
            <a:r>
              <a:rPr lang="en-US" altLang="ja-JP" sz="1200" dirty="0">
                <a:solidFill>
                  <a:srgbClr val="000000"/>
                </a:solidFill>
                <a:latin typeface="Meiryo UI" pitchFamily="50" charset="-128"/>
                <a:ea typeface="Meiryo UI" pitchFamily="50" charset="-128"/>
                <a:cs typeface="Meiryo UI" pitchFamily="50" charset="-128"/>
              </a:rPr>
              <a:t>CASE</a:t>
            </a:r>
            <a:r>
              <a:rPr lang="ja-JP" altLang="en-US" sz="1200" dirty="0">
                <a:solidFill>
                  <a:srgbClr val="000000"/>
                </a:solidFill>
                <a:latin typeface="Meiryo UI" pitchFamily="50" charset="-128"/>
                <a:ea typeface="Meiryo UI" pitchFamily="50" charset="-128"/>
                <a:cs typeface="Meiryo UI" pitchFamily="50" charset="-128"/>
              </a:rPr>
              <a:t> </a:t>
            </a:r>
            <a:r>
              <a:rPr lang="en-US" altLang="ja-JP" sz="1200" dirty="0">
                <a:solidFill>
                  <a:srgbClr val="000000"/>
                </a:solidFill>
                <a:latin typeface="Meiryo UI" pitchFamily="50" charset="-128"/>
                <a:ea typeface="Meiryo UI" pitchFamily="50" charset="-128"/>
                <a:cs typeface="Meiryo UI" pitchFamily="50" charset="-128"/>
              </a:rPr>
              <a:t>STUDY</a:t>
            </a:r>
          </a:p>
          <a:p>
            <a:pPr marL="365125" defTabSz="844083" eaLnBrk="1" hangingPunct="1">
              <a:lnSpc>
                <a:spcPct val="50000"/>
              </a:lnSpc>
              <a:spcAft>
                <a:spcPct val="70000"/>
              </a:spcAft>
              <a:defRPr/>
            </a:pPr>
            <a:r>
              <a:rPr lang="ja-JP" altLang="en-US" sz="1200" dirty="0">
                <a:solidFill>
                  <a:srgbClr val="000000"/>
                </a:solidFill>
                <a:latin typeface="Meiryo UI" pitchFamily="50" charset="-128"/>
                <a:ea typeface="Meiryo UI" pitchFamily="50" charset="-128"/>
                <a:cs typeface="Meiryo UI" pitchFamily="50" charset="-128"/>
              </a:rPr>
              <a:t>（</a:t>
            </a:r>
            <a:r>
              <a:rPr lang="en-US" altLang="ja-JP" sz="1200">
                <a:solidFill>
                  <a:srgbClr val="000000"/>
                </a:solidFill>
                <a:latin typeface="Meiryo UI" pitchFamily="50" charset="-128"/>
                <a:ea typeface="Meiryo UI" pitchFamily="50" charset="-128"/>
                <a:cs typeface="Meiryo UI" pitchFamily="50" charset="-128"/>
              </a:rPr>
              <a:t>https://sciencebasedtargets.org/case-studies-2/case-study-kellogg/</a:t>
            </a:r>
            <a:r>
              <a:rPr lang="ja-JP" altLang="en-US" sz="1200">
                <a:solidFill>
                  <a:srgbClr val="000000"/>
                </a:solidFill>
                <a:latin typeface="Meiryo UI" pitchFamily="50" charset="-128"/>
                <a:ea typeface="Meiryo UI" pitchFamily="50" charset="-128"/>
                <a:cs typeface="Meiryo UI" pitchFamily="50" charset="-128"/>
              </a:rPr>
              <a:t>）</a:t>
            </a:r>
            <a:r>
              <a:rPr lang="ja-JP" altLang="en-US" sz="1200" dirty="0">
                <a:solidFill>
                  <a:srgbClr val="000000"/>
                </a:solidFill>
                <a:latin typeface="Meiryo UI" pitchFamily="50" charset="-128"/>
                <a:ea typeface="Meiryo UI" pitchFamily="50" charset="-128"/>
                <a:cs typeface="Meiryo UI" pitchFamily="50" charset="-128"/>
              </a:rPr>
              <a:t>より作成</a:t>
            </a:r>
          </a:p>
        </p:txBody>
      </p:sp>
    </p:spTree>
    <p:extLst>
      <p:ext uri="{BB962C8B-B14F-4D97-AF65-F5344CB8AC3E}">
        <p14:creationId xmlns:p14="http://schemas.microsoft.com/office/powerpoint/2010/main" val="4218047991"/>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dirty="0"/>
              <a:t>④対社内・従業員</a:t>
            </a:r>
            <a:r>
              <a:rPr kumimoji="1" lang="ja-JP" altLang="en-US" dirty="0"/>
              <a:t>へのメリット</a:t>
            </a:r>
          </a:p>
        </p:txBody>
      </p:sp>
      <p:sp>
        <p:nvSpPr>
          <p:cNvPr id="5" name="タイトル 1"/>
          <p:cNvSpPr txBox="1">
            <a:spLocks/>
          </p:cNvSpPr>
          <p:nvPr/>
        </p:nvSpPr>
        <p:spPr bwMode="auto">
          <a:xfrm>
            <a:off x="430138" y="1480753"/>
            <a:ext cx="9649072" cy="53285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noAutofit/>
          </a:bodyPr>
          <a:lstStyle>
            <a:lvl1pPr algn="l" rtl="0" eaLnBrk="0" fontAlgn="base" hangingPunct="0">
              <a:spcBef>
                <a:spcPct val="0"/>
              </a:spcBef>
              <a:spcAft>
                <a:spcPct val="0"/>
              </a:spcAft>
              <a:defRPr kumimoji="1" sz="4000" b="1" cap="all">
                <a:solidFill>
                  <a:srgbClr val="140078"/>
                </a:solidFill>
                <a:latin typeface="Meiryo UI" panose="020B0604030504040204" pitchFamily="50" charset="-128"/>
                <a:ea typeface="Meiryo UI" panose="020B0604030504040204" pitchFamily="50" charset="-128"/>
                <a:cs typeface="Meiryo UI" panose="020B0604030504040204" pitchFamily="50" charset="-128"/>
              </a:defRPr>
            </a:lvl1pPr>
            <a:lvl2pPr algn="l" rtl="0" eaLnBrk="0" fontAlgn="base" hangingPunct="0">
              <a:spcBef>
                <a:spcPct val="0"/>
              </a:spcBef>
              <a:spcAft>
                <a:spcPct val="0"/>
              </a:spcAft>
              <a:defRPr kumimoji="1" sz="2800">
                <a:solidFill>
                  <a:srgbClr val="140078"/>
                </a:solidFill>
                <a:latin typeface="HGS創英角ｺﾞｼｯｸUB" pitchFamily="50" charset="-128"/>
                <a:ea typeface="HGS創英角ｺﾞｼｯｸUB" pitchFamily="50" charset="-128"/>
              </a:defRPr>
            </a:lvl2pPr>
            <a:lvl3pPr algn="l" rtl="0" eaLnBrk="0" fontAlgn="base" hangingPunct="0">
              <a:spcBef>
                <a:spcPct val="0"/>
              </a:spcBef>
              <a:spcAft>
                <a:spcPct val="0"/>
              </a:spcAft>
              <a:defRPr kumimoji="1" sz="2800">
                <a:solidFill>
                  <a:srgbClr val="140078"/>
                </a:solidFill>
                <a:latin typeface="HGS創英角ｺﾞｼｯｸUB" pitchFamily="50" charset="-128"/>
                <a:ea typeface="HGS創英角ｺﾞｼｯｸUB" pitchFamily="50" charset="-128"/>
              </a:defRPr>
            </a:lvl3pPr>
            <a:lvl4pPr algn="l" rtl="0" eaLnBrk="0" fontAlgn="base" hangingPunct="0">
              <a:spcBef>
                <a:spcPct val="0"/>
              </a:spcBef>
              <a:spcAft>
                <a:spcPct val="0"/>
              </a:spcAft>
              <a:defRPr kumimoji="1" sz="2800">
                <a:solidFill>
                  <a:srgbClr val="140078"/>
                </a:solidFill>
                <a:latin typeface="HGS創英角ｺﾞｼｯｸUB" pitchFamily="50" charset="-128"/>
                <a:ea typeface="HGS創英角ｺﾞｼｯｸUB" pitchFamily="50" charset="-128"/>
              </a:defRPr>
            </a:lvl4pPr>
            <a:lvl5pPr algn="l" rtl="0" eaLnBrk="0" fontAlgn="base" hangingPunct="0">
              <a:spcBef>
                <a:spcPct val="0"/>
              </a:spcBef>
              <a:spcAft>
                <a:spcPct val="0"/>
              </a:spcAft>
              <a:defRPr kumimoji="1" sz="2800">
                <a:solidFill>
                  <a:srgbClr val="140078"/>
                </a:solidFill>
                <a:latin typeface="HGS創英角ｺﾞｼｯｸUB" pitchFamily="50" charset="-128"/>
                <a:ea typeface="HGS創英角ｺﾞｼｯｸUB" pitchFamily="50" charset="-128"/>
              </a:defRPr>
            </a:lvl5pPr>
            <a:lvl6pPr marL="457200" algn="l" rtl="0" fontAlgn="base">
              <a:spcBef>
                <a:spcPct val="0"/>
              </a:spcBef>
              <a:spcAft>
                <a:spcPct val="0"/>
              </a:spcAft>
              <a:defRPr kumimoji="1" sz="2800">
                <a:solidFill>
                  <a:srgbClr val="140078"/>
                </a:solidFill>
                <a:latin typeface="HGS創英角ｺﾞｼｯｸUB" pitchFamily="50" charset="-128"/>
                <a:ea typeface="HGS創英角ｺﾞｼｯｸUB" pitchFamily="50" charset="-128"/>
              </a:defRPr>
            </a:lvl6pPr>
            <a:lvl7pPr marL="914400" algn="l" rtl="0" fontAlgn="base">
              <a:spcBef>
                <a:spcPct val="0"/>
              </a:spcBef>
              <a:spcAft>
                <a:spcPct val="0"/>
              </a:spcAft>
              <a:defRPr kumimoji="1" sz="2800">
                <a:solidFill>
                  <a:srgbClr val="140078"/>
                </a:solidFill>
                <a:latin typeface="HGS創英角ｺﾞｼｯｸUB" pitchFamily="50" charset="-128"/>
                <a:ea typeface="HGS創英角ｺﾞｼｯｸUB" pitchFamily="50" charset="-128"/>
              </a:defRPr>
            </a:lvl7pPr>
            <a:lvl8pPr marL="1371600" algn="l" rtl="0" fontAlgn="base">
              <a:spcBef>
                <a:spcPct val="0"/>
              </a:spcBef>
              <a:spcAft>
                <a:spcPct val="0"/>
              </a:spcAft>
              <a:defRPr kumimoji="1" sz="2800">
                <a:solidFill>
                  <a:srgbClr val="140078"/>
                </a:solidFill>
                <a:latin typeface="HGS創英角ｺﾞｼｯｸUB" pitchFamily="50" charset="-128"/>
                <a:ea typeface="HGS創英角ｺﾞｼｯｸUB" pitchFamily="50" charset="-128"/>
              </a:defRPr>
            </a:lvl8pPr>
            <a:lvl9pPr marL="1828800" algn="l" rtl="0" fontAlgn="base">
              <a:spcBef>
                <a:spcPct val="0"/>
              </a:spcBef>
              <a:spcAft>
                <a:spcPct val="0"/>
              </a:spcAft>
              <a:defRPr kumimoji="1" sz="2800">
                <a:solidFill>
                  <a:srgbClr val="140078"/>
                </a:solidFill>
                <a:latin typeface="HGS創英角ｺﾞｼｯｸUB" pitchFamily="50" charset="-128"/>
                <a:ea typeface="HGS創英角ｺﾞｼｯｸUB" pitchFamily="50" charset="-128"/>
              </a:defRPr>
            </a:lvl9pPr>
          </a:lstStyle>
          <a:p>
            <a:pPr marL="447675" indent="-447675">
              <a:buFont typeface="Wingdings" panose="05000000000000000000" pitchFamily="2" charset="2"/>
              <a:buChar char="l"/>
              <a:defRPr/>
            </a:pPr>
            <a:r>
              <a:rPr lang="ja-JP" altLang="en-US" sz="3200" b="0" kern="0" dirty="0"/>
              <a:t>企業が省エネ、再エネ、環境貢献製品の開発に取組むことは、コスト削減や評判向上といった企業価値向上につながる</a:t>
            </a:r>
            <a:endParaRPr lang="en-US" altLang="ja-JP" sz="3200" b="0" kern="0" dirty="0"/>
          </a:p>
          <a:p>
            <a:pPr marL="447675" indent="-447675">
              <a:buFont typeface="Wingdings" panose="05000000000000000000" pitchFamily="2" charset="2"/>
              <a:buChar char="l"/>
              <a:defRPr/>
            </a:pPr>
            <a:r>
              <a:rPr lang="en-US" altLang="ja-JP" sz="3200" b="0" kern="0" dirty="0"/>
              <a:t>SBT</a:t>
            </a:r>
            <a:r>
              <a:rPr lang="ja-JP" altLang="en-US" sz="3200" b="0" kern="0" dirty="0"/>
              <a:t>は社内に対して野心的な削減目標を課すため、</a:t>
            </a:r>
            <a:br>
              <a:rPr lang="en-US" altLang="ja-JP" sz="3200" b="0" kern="0" dirty="0"/>
            </a:br>
            <a:r>
              <a:rPr lang="ja-JP" altLang="en-US" sz="3200" b="0" kern="0" dirty="0"/>
              <a:t>積極的な削減取組を求めることにつながる</a:t>
            </a:r>
            <a:endParaRPr lang="en-US" altLang="ja-JP" sz="3200" b="0" kern="0" dirty="0"/>
          </a:p>
          <a:p>
            <a:pPr>
              <a:defRPr/>
            </a:pPr>
            <a:endParaRPr lang="en-US" altLang="ja-JP" sz="3200" b="0" kern="0" cap="none" dirty="0">
              <a:solidFill>
                <a:srgbClr val="FF0000"/>
              </a:solidFill>
              <a:latin typeface="+mn-ea"/>
            </a:endParaRPr>
          </a:p>
          <a:p>
            <a:pPr>
              <a:defRPr/>
            </a:pPr>
            <a:endParaRPr lang="en-US" altLang="ja-JP" sz="3200" b="0" kern="0" cap="none" dirty="0">
              <a:solidFill>
                <a:srgbClr val="FF0000"/>
              </a:solidFill>
              <a:latin typeface="+mn-ea"/>
            </a:endParaRPr>
          </a:p>
          <a:p>
            <a:pPr marL="449263">
              <a:defRPr/>
            </a:pPr>
            <a:r>
              <a:rPr lang="en-US" altLang="ja-JP" sz="3200" kern="0" cap="none" dirty="0">
                <a:solidFill>
                  <a:srgbClr val="FF0000"/>
                </a:solidFill>
                <a:latin typeface="+mn-ea"/>
              </a:rPr>
              <a:t>SBT</a:t>
            </a:r>
            <a:r>
              <a:rPr lang="ja-JP" altLang="en-US" sz="3200" kern="0" cap="none" dirty="0">
                <a:solidFill>
                  <a:srgbClr val="FF0000"/>
                </a:solidFill>
                <a:latin typeface="+mn-ea"/>
              </a:rPr>
              <a:t>は野心的な目標達成水準であり、</a:t>
            </a:r>
            <a:r>
              <a:rPr lang="en-US" altLang="ja-JP" sz="3200" kern="0" cap="none" dirty="0">
                <a:solidFill>
                  <a:srgbClr val="FF0000"/>
                </a:solidFill>
                <a:latin typeface="+mn-ea"/>
              </a:rPr>
              <a:t>SBT</a:t>
            </a:r>
            <a:r>
              <a:rPr lang="ja-JP" altLang="en-US" sz="3200" kern="0" cap="none" dirty="0">
                <a:solidFill>
                  <a:srgbClr val="FF0000"/>
                </a:solidFill>
                <a:latin typeface="+mn-ea"/>
              </a:rPr>
              <a:t>を設定</a:t>
            </a:r>
            <a:br>
              <a:rPr lang="en-US" altLang="ja-JP" sz="3200" kern="0" cap="none" dirty="0">
                <a:solidFill>
                  <a:srgbClr val="FF0000"/>
                </a:solidFill>
                <a:latin typeface="+mn-ea"/>
              </a:rPr>
            </a:br>
            <a:r>
              <a:rPr lang="ja-JP" altLang="en-US" sz="3200" kern="0" cap="none" dirty="0">
                <a:solidFill>
                  <a:srgbClr val="FF0000"/>
                </a:solidFill>
                <a:latin typeface="+mn-ea"/>
              </a:rPr>
              <a:t>することは、社内で画期的なイノベーションを起こそうとする機運を高める</a:t>
            </a:r>
            <a:endParaRPr lang="ja-JP" altLang="en-US" sz="3200" kern="0" dirty="0"/>
          </a:p>
        </p:txBody>
      </p:sp>
      <p:sp>
        <p:nvSpPr>
          <p:cNvPr id="7" name="下矢印 6"/>
          <p:cNvSpPr/>
          <p:nvPr/>
        </p:nvSpPr>
        <p:spPr bwMode="auto">
          <a:xfrm>
            <a:off x="4985866" y="4305692"/>
            <a:ext cx="720080" cy="648072"/>
          </a:xfrm>
          <a:prstGeom prst="downArrow">
            <a:avLst/>
          </a:prstGeom>
          <a:solidFill>
            <a:sysClr val="window" lastClr="FFFFFF"/>
          </a:solidFill>
          <a:ln w="28575" cap="flat" cmpd="sng" algn="ctr">
            <a:solidFill>
              <a:sysClr val="windowText" lastClr="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0000" tIns="46800" rIns="90000" bIns="46800" numCol="1" rtlCol="0" anchor="ctr" anchorCtr="0" compatLnSpc="1">
            <a:prstTxWarp prst="textNoShape">
              <a:avLst/>
            </a:prstTxWarp>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ja-JP" altLang="en-US" sz="1400" b="0" i="0" u="none" strike="noStrike" kern="0" cap="none" spc="0" normalizeH="0" baseline="0" noProof="0">
              <a:ln>
                <a:noFill/>
              </a:ln>
              <a:solidFill>
                <a:prstClr val="black"/>
              </a:solidFill>
              <a:effectLst/>
              <a:uLnTx/>
              <a:uFillTx/>
              <a:ea typeface="HGPｺﾞｼｯｸM" pitchFamily="50" charset="-128"/>
            </a:endParaRPr>
          </a:p>
        </p:txBody>
      </p:sp>
    </p:spTree>
    <p:extLst>
      <p:ext uri="{BB962C8B-B14F-4D97-AF65-F5344CB8AC3E}">
        <p14:creationId xmlns:p14="http://schemas.microsoft.com/office/powerpoint/2010/main" val="1341715410"/>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kumimoji="1" lang="en-US" altLang="ja-JP" sz="2300" dirty="0"/>
              <a:t>SBT</a:t>
            </a:r>
            <a:r>
              <a:rPr kumimoji="1" lang="ja-JP" altLang="en-US" sz="2300" dirty="0"/>
              <a:t>は社内の削減取組みを促進させる</a:t>
            </a:r>
          </a:p>
        </p:txBody>
      </p:sp>
      <p:sp>
        <p:nvSpPr>
          <p:cNvPr id="4" name="コンテンツ プレースホルダー 3"/>
          <p:cNvSpPr>
            <a:spLocks noGrp="1"/>
          </p:cNvSpPr>
          <p:nvPr>
            <p:ph sz="quarter" idx="11"/>
          </p:nvPr>
        </p:nvSpPr>
        <p:spPr/>
        <p:txBody>
          <a:bodyPr/>
          <a:lstStyle/>
          <a:p>
            <a:r>
              <a:rPr lang="en-US" altLang="ja-JP" dirty="0"/>
              <a:t>SBT</a:t>
            </a:r>
            <a:r>
              <a:rPr kumimoji="1" lang="ja-JP" altLang="en-US" dirty="0"/>
              <a:t>に取り組むメリット</a:t>
            </a:r>
            <a:r>
              <a:rPr lang="ja-JP" altLang="en-US" dirty="0"/>
              <a:t>④対社内</a:t>
            </a:r>
            <a:endParaRPr kumimoji="1" lang="ja-JP" altLang="en-US" dirty="0"/>
          </a:p>
        </p:txBody>
      </p:sp>
      <p:sp>
        <p:nvSpPr>
          <p:cNvPr id="8" name="コンテンツ プレースホルダー 4"/>
          <p:cNvSpPr>
            <a:spLocks noGrp="1"/>
          </p:cNvSpPr>
          <p:nvPr>
            <p:ph sz="quarter" idx="12"/>
          </p:nvPr>
        </p:nvSpPr>
        <p:spPr>
          <a:xfrm>
            <a:off x="161925" y="1110920"/>
            <a:ext cx="10367963" cy="1019661"/>
          </a:xfrm>
        </p:spPr>
        <p:txBody>
          <a:bodyPr/>
          <a:lstStyle/>
          <a:p>
            <a:pPr marL="273050" indent="-273050"/>
            <a:r>
              <a:rPr lang="en-US" altLang="ja-JP" dirty="0"/>
              <a:t>SBT</a:t>
            </a:r>
            <a:r>
              <a:rPr lang="ja-JP" altLang="en-US" dirty="0"/>
              <a:t>が課す野心的な削減目標は、社内の省エネ・再エネ導入の成果指標となる</a:t>
            </a:r>
            <a:endParaRPr lang="en-US" altLang="ja-JP" dirty="0"/>
          </a:p>
          <a:p>
            <a:pPr marL="273050" indent="-273050"/>
            <a:r>
              <a:rPr lang="ja-JP" altLang="en-US" dirty="0"/>
              <a:t>積極的な省エネ・再エネ導入はコスト削減・イノベーション促進にもつながる</a:t>
            </a:r>
            <a:endParaRPr lang="en-US" altLang="ja-JP" dirty="0"/>
          </a:p>
        </p:txBody>
      </p:sp>
      <p:sp>
        <p:nvSpPr>
          <p:cNvPr id="10" name="テキスト ボックス 9"/>
          <p:cNvSpPr txBox="1"/>
          <p:nvPr/>
        </p:nvSpPr>
        <p:spPr>
          <a:xfrm>
            <a:off x="487397" y="2517870"/>
            <a:ext cx="9648825" cy="4462760"/>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lang="en-US" altLang="ja-JP" sz="2400" b="0" noProof="0" dirty="0">
                <a:solidFill>
                  <a:schemeClr val="tx1"/>
                </a:solidFill>
                <a:latin typeface="Meiryo UI" panose="020B0604030504040204" pitchFamily="50" charset="-128"/>
                <a:ea typeface="Meiryo UI" panose="020B0604030504040204" pitchFamily="50" charset="-128"/>
              </a:rPr>
              <a:t>SBT</a:t>
            </a:r>
            <a:r>
              <a:rPr lang="ja-JP" altLang="en-US" sz="2400" b="0" noProof="0" dirty="0">
                <a:solidFill>
                  <a:schemeClr val="tx1"/>
                </a:solidFill>
                <a:latin typeface="Meiryo UI" panose="020B0604030504040204" pitchFamily="50" charset="-128"/>
                <a:ea typeface="Meiryo UI" panose="020B0604030504040204" pitchFamily="50" charset="-128"/>
              </a:rPr>
              <a:t>という意欲的な削減目標は、</a:t>
            </a:r>
            <a:r>
              <a:rPr lang="ja-JP" altLang="en-US" sz="2400" b="0" noProof="0" dirty="0">
                <a:solidFill>
                  <a:srgbClr val="FF0000"/>
                </a:solidFill>
                <a:latin typeface="Meiryo UI" panose="020B0604030504040204" pitchFamily="50" charset="-128"/>
                <a:ea typeface="Meiryo UI" panose="020B0604030504040204" pitchFamily="50" charset="-128"/>
              </a:rPr>
              <a:t>省エネ、働き方改革、業務効率化等の生産性向上推進の動機づけとなる</a:t>
            </a:r>
            <a:endParaRPr kumimoji="1" lang="en-US" altLang="ja-JP" sz="2400" b="0" i="0"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endParaRPr>
          </a:p>
          <a:p>
            <a:pPr marL="285750" marR="0" lvl="0" indent="-285750" algn="l" defTabSz="914400" rtl="0" eaLnBrk="1" fontAlgn="auto" latinLnBrk="0" hangingPunct="1">
              <a:lnSpc>
                <a:spcPct val="100000"/>
              </a:lnSpc>
              <a:spcBef>
                <a:spcPts val="600"/>
              </a:spcBef>
              <a:spcAft>
                <a:spcPts val="0"/>
              </a:spcAft>
              <a:buClrTx/>
              <a:buSzTx/>
              <a:buFont typeface="Wingdings" panose="05000000000000000000" pitchFamily="2" charset="2"/>
              <a:buChar char="l"/>
              <a:tabLst/>
              <a:defRPr/>
            </a:pPr>
            <a:r>
              <a:rPr kumimoji="1" lang="ja-JP" altLang="en-US" sz="2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rPr>
              <a:t>生産性向上に向けた取組の一つとしてとらえることで、</a:t>
            </a:r>
            <a:r>
              <a:rPr kumimoji="1" lang="ja-JP" altLang="en-US" sz="2400" b="0" i="0"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rPr>
              <a:t>成果指標として</a:t>
            </a:r>
            <a:r>
              <a:rPr kumimoji="1" lang="en-US" altLang="ja-JP" sz="2400" b="0" i="0"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rPr>
              <a:t>SBT</a:t>
            </a:r>
            <a:r>
              <a:rPr kumimoji="1" lang="ja-JP" altLang="en-US" sz="2400" b="0" i="0"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rPr>
              <a:t>を活用できる</a:t>
            </a:r>
            <a:endParaRPr kumimoji="1" lang="en-US" altLang="ja-JP" sz="2400" b="0" i="0"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endParaRPr>
          </a:p>
          <a:p>
            <a:pPr marL="285750" marR="0" lvl="0" indent="-285750" algn="l" defTabSz="914400" rtl="0" eaLnBrk="1" fontAlgn="auto" latinLnBrk="0" hangingPunct="1">
              <a:lnSpc>
                <a:spcPct val="100000"/>
              </a:lnSpc>
              <a:spcBef>
                <a:spcPts val="600"/>
              </a:spcBef>
              <a:spcAft>
                <a:spcPts val="0"/>
              </a:spcAft>
              <a:buClrTx/>
              <a:buSzTx/>
              <a:buFont typeface="Wingdings" panose="05000000000000000000" pitchFamily="2" charset="2"/>
              <a:buChar char="l"/>
              <a:tabLst/>
              <a:defRPr/>
            </a:pPr>
            <a:r>
              <a:rPr kumimoji="1" lang="ja-JP" altLang="en-US" sz="2400" b="0" i="0"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rPr>
              <a:t>海外では再エネ調達がコストメリットを有する場合も出始めている。積極的な</a:t>
            </a:r>
            <a:r>
              <a:rPr kumimoji="1" lang="ja-JP" altLang="en-US" sz="2400" b="0" i="0"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rPr>
              <a:t>再エネの導入がコスト削減</a:t>
            </a:r>
            <a:r>
              <a:rPr kumimoji="1" lang="ja-JP" altLang="en-US" sz="2400" b="0" i="0"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rPr>
              <a:t>につながる可能性がある。</a:t>
            </a:r>
            <a:r>
              <a:rPr kumimoji="1" lang="ja-JP" altLang="en-US" sz="2400" b="0" i="0"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rPr>
              <a:t>自社のエネルギー調達を安価でクリーンなものにするために、</a:t>
            </a:r>
            <a:r>
              <a:rPr kumimoji="1" lang="en-US" altLang="ja-JP" sz="2400" b="0" i="0"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rPr>
              <a:t>SBT</a:t>
            </a:r>
            <a:r>
              <a:rPr kumimoji="1" lang="ja-JP" altLang="en-US" sz="2400" b="0" i="0"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rPr>
              <a:t>を利用したい企業も</a:t>
            </a:r>
            <a:r>
              <a:rPr lang="ja-JP" altLang="en-US" sz="2400" b="0" dirty="0">
                <a:solidFill>
                  <a:schemeClr val="tx1"/>
                </a:solidFill>
                <a:latin typeface="Meiryo UI" panose="020B0604030504040204" pitchFamily="50" charset="-128"/>
                <a:ea typeface="Meiryo UI" panose="020B0604030504040204" pitchFamily="50" charset="-128"/>
              </a:rPr>
              <a:t>ある</a:t>
            </a:r>
            <a:endParaRPr lang="en-US" altLang="ja-JP" sz="2400" b="0" dirty="0">
              <a:solidFill>
                <a:schemeClr val="tx1"/>
              </a:solidFill>
              <a:latin typeface="Meiryo UI" panose="020B0604030504040204" pitchFamily="50" charset="-128"/>
              <a:ea typeface="Meiryo UI" panose="020B0604030504040204" pitchFamily="50" charset="-128"/>
            </a:endParaRPr>
          </a:p>
          <a:p>
            <a:pPr marL="285750" indent="-285750" fontAlgn="auto">
              <a:lnSpc>
                <a:spcPct val="100000"/>
              </a:lnSpc>
              <a:spcBef>
                <a:spcPts val="600"/>
              </a:spcBef>
              <a:spcAft>
                <a:spcPts val="0"/>
              </a:spcAft>
              <a:buFont typeface="Wingdings" panose="05000000000000000000" pitchFamily="2" charset="2"/>
              <a:buChar char="l"/>
              <a:defRPr/>
            </a:pPr>
            <a:r>
              <a:rPr lang="en-US" altLang="ja-JP" sz="2400" b="0" dirty="0">
                <a:solidFill>
                  <a:prstClr val="black"/>
                </a:solidFill>
                <a:latin typeface="Meiryo UI" panose="020B0604030504040204" pitchFamily="50" charset="-128"/>
                <a:ea typeface="Meiryo UI" panose="020B0604030504040204" pitchFamily="50" charset="-128"/>
              </a:rPr>
              <a:t>SBT</a:t>
            </a:r>
            <a:r>
              <a:rPr lang="ja-JP" altLang="en-US" sz="2400" b="0" dirty="0">
                <a:solidFill>
                  <a:prstClr val="black"/>
                </a:solidFill>
                <a:latin typeface="Meiryo UI" panose="020B0604030504040204" pitchFamily="50" charset="-128"/>
                <a:ea typeface="Meiryo UI" panose="020B0604030504040204" pitchFamily="50" charset="-128"/>
              </a:rPr>
              <a:t>で求められる水準の削減は、既存の技術のみで実現できるものは少ない。</a:t>
            </a:r>
            <a:r>
              <a:rPr lang="en-US" altLang="ja-JP" sz="2400" b="0" dirty="0">
                <a:solidFill>
                  <a:prstClr val="black"/>
                </a:solidFill>
                <a:latin typeface="Meiryo UI" panose="020B0604030504040204" pitchFamily="50" charset="-128"/>
                <a:ea typeface="Meiryo UI" panose="020B0604030504040204" pitchFamily="50" charset="-128"/>
              </a:rPr>
              <a:t>AI</a:t>
            </a:r>
            <a:r>
              <a:rPr lang="ja-JP" altLang="en-US" sz="2400" b="0" dirty="0" err="1">
                <a:solidFill>
                  <a:prstClr val="black"/>
                </a:solidFill>
                <a:latin typeface="Meiryo UI" panose="020B0604030504040204" pitchFamily="50" charset="-128"/>
                <a:ea typeface="Meiryo UI" panose="020B0604030504040204" pitchFamily="50" charset="-128"/>
              </a:rPr>
              <a:t>、</a:t>
            </a:r>
            <a:r>
              <a:rPr lang="en-US" altLang="ja-JP" sz="2400" b="0" dirty="0" err="1">
                <a:solidFill>
                  <a:prstClr val="black"/>
                </a:solidFill>
                <a:latin typeface="Meiryo UI" panose="020B0604030504040204" pitchFamily="50" charset="-128"/>
                <a:ea typeface="Meiryo UI" panose="020B0604030504040204" pitchFamily="50" charset="-128"/>
              </a:rPr>
              <a:t>IoT</a:t>
            </a:r>
            <a:r>
              <a:rPr lang="ja-JP" altLang="en-US" sz="2400" b="0" dirty="0">
                <a:solidFill>
                  <a:prstClr val="black"/>
                </a:solidFill>
                <a:latin typeface="Meiryo UI" panose="020B0604030504040204" pitchFamily="50" charset="-128"/>
                <a:ea typeface="Meiryo UI" panose="020B0604030504040204" pitchFamily="50" charset="-128"/>
              </a:rPr>
              <a:t>などの新たなるテクノロジーをいち早く取り入れ</a:t>
            </a:r>
            <a:r>
              <a:rPr lang="ja-JP" altLang="en-US" sz="2400" b="0" dirty="0">
                <a:solidFill>
                  <a:srgbClr val="FF0000"/>
                </a:solidFill>
                <a:latin typeface="Meiryo UI" panose="020B0604030504040204" pitchFamily="50" charset="-128"/>
                <a:ea typeface="Meiryo UI" panose="020B0604030504040204" pitchFamily="50" charset="-128"/>
              </a:rPr>
              <a:t>イノベーションを促進することができる</a:t>
            </a:r>
            <a:endParaRPr lang="en-US" altLang="ja-JP" sz="2400" b="0" dirty="0">
              <a:solidFill>
                <a:srgbClr val="FF0000"/>
              </a:solidFill>
              <a:latin typeface="Meiryo UI" panose="020B0604030504040204" pitchFamily="50" charset="-128"/>
              <a:ea typeface="Meiryo UI" panose="020B0604030504040204" pitchFamily="50" charset="-128"/>
            </a:endParaRPr>
          </a:p>
          <a:p>
            <a:pPr marL="342900" indent="-342900" fontAlgn="auto">
              <a:lnSpc>
                <a:spcPct val="100000"/>
              </a:lnSpc>
              <a:spcBef>
                <a:spcPts val="600"/>
              </a:spcBef>
              <a:spcAft>
                <a:spcPts val="0"/>
              </a:spcAft>
              <a:buFont typeface="Wingdings" panose="05000000000000000000" pitchFamily="2" charset="2"/>
              <a:buChar char="l"/>
              <a:defRPr/>
            </a:pPr>
            <a:r>
              <a:rPr lang="ja-JP" altLang="en-US" sz="2400" dirty="0">
                <a:latin typeface="Meiryo UI" panose="020B0604030504040204" pitchFamily="50" charset="-128"/>
                <a:ea typeface="Meiryo UI" panose="020B0604030504040204" pitchFamily="50" charset="-128"/>
              </a:rPr>
              <a:t>脱炭素化の潮流を踏まえた</a:t>
            </a:r>
            <a:r>
              <a:rPr lang="ja-JP" altLang="en-US" sz="2400" dirty="0">
                <a:solidFill>
                  <a:srgbClr val="FF0000"/>
                </a:solidFill>
                <a:latin typeface="Meiryo UI" panose="020B0604030504040204" pitchFamily="50" charset="-128"/>
                <a:ea typeface="Meiryo UI" panose="020B0604030504040204" pitchFamily="50" charset="-128"/>
              </a:rPr>
              <a:t>新たな事業モデル</a:t>
            </a:r>
            <a:r>
              <a:rPr lang="ja-JP" altLang="en-US" sz="2400" dirty="0">
                <a:latin typeface="Meiryo UI" panose="020B0604030504040204" pitchFamily="50" charset="-128"/>
                <a:ea typeface="Meiryo UI" panose="020B0604030504040204" pitchFamily="50" charset="-128"/>
              </a:rPr>
              <a:t>を見出せることも</a:t>
            </a:r>
            <a:endParaRPr lang="en-US" altLang="ja-JP" sz="2400" b="0"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1387635114"/>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kumimoji="1" lang="en-US" altLang="ja-JP" sz="2300" dirty="0"/>
              <a:t>SBT</a:t>
            </a:r>
            <a:r>
              <a:rPr kumimoji="1" lang="ja-JP" altLang="en-US" sz="2300" dirty="0"/>
              <a:t>設定により社内モチベーションを高めた事例</a:t>
            </a:r>
          </a:p>
        </p:txBody>
      </p:sp>
      <p:sp>
        <p:nvSpPr>
          <p:cNvPr id="4" name="コンテンツ プレースホルダー 3"/>
          <p:cNvSpPr>
            <a:spLocks noGrp="1"/>
          </p:cNvSpPr>
          <p:nvPr>
            <p:ph sz="quarter" idx="11"/>
          </p:nvPr>
        </p:nvSpPr>
        <p:spPr/>
        <p:txBody>
          <a:bodyPr/>
          <a:lstStyle/>
          <a:p>
            <a:r>
              <a:rPr lang="en-US" altLang="ja-JP" dirty="0"/>
              <a:t>SBT</a:t>
            </a:r>
            <a:r>
              <a:rPr kumimoji="1" lang="ja-JP" altLang="en-US" dirty="0"/>
              <a:t>に取り組むメリット</a:t>
            </a:r>
            <a:r>
              <a:rPr lang="ja-JP" altLang="en-US" dirty="0"/>
              <a:t>④対社内</a:t>
            </a:r>
            <a:endParaRPr kumimoji="1" lang="ja-JP" altLang="en-US" dirty="0"/>
          </a:p>
        </p:txBody>
      </p:sp>
      <p:sp>
        <p:nvSpPr>
          <p:cNvPr id="8" name="コンテンツ プレースホルダー 4"/>
          <p:cNvSpPr>
            <a:spLocks noGrp="1"/>
          </p:cNvSpPr>
          <p:nvPr>
            <p:ph sz="quarter" idx="12"/>
          </p:nvPr>
        </p:nvSpPr>
        <p:spPr>
          <a:xfrm>
            <a:off x="161925" y="1110920"/>
            <a:ext cx="10367963" cy="942717"/>
          </a:xfrm>
        </p:spPr>
        <p:txBody>
          <a:bodyPr/>
          <a:lstStyle/>
          <a:p>
            <a:pPr marL="273050" indent="-273050"/>
            <a:r>
              <a:rPr lang="en-US" altLang="ja-JP" dirty="0"/>
              <a:t>SBT</a:t>
            </a:r>
            <a:r>
              <a:rPr lang="ja-JP" altLang="en-US" dirty="0"/>
              <a:t>は社内・社員のモチベーションを高め、新たなアイデアの創出につながることや、イノベーションを起こそうとする機運を高めることができる</a:t>
            </a:r>
            <a:endParaRPr lang="en-US" altLang="ja-JP" dirty="0"/>
          </a:p>
        </p:txBody>
      </p:sp>
      <p:sp>
        <p:nvSpPr>
          <p:cNvPr id="6" name="テキスト ボックス 5"/>
          <p:cNvSpPr txBox="1"/>
          <p:nvPr/>
        </p:nvSpPr>
        <p:spPr>
          <a:xfrm>
            <a:off x="593725" y="3204777"/>
            <a:ext cx="9454947" cy="1323439"/>
          </a:xfrm>
          <a:prstGeom prst="rect">
            <a:avLst/>
          </a:prstGeom>
          <a:noFill/>
          <a:ln>
            <a:solidFill>
              <a:sysClr val="windowText" lastClr="000000"/>
            </a:solidFill>
          </a:ln>
        </p:spPr>
        <p:txBody>
          <a:bodyPr wrap="square" rtlCol="0">
            <a:spAutoFit/>
          </a:bodyPr>
          <a:lstStyle/>
          <a:p>
            <a:r>
              <a:rPr lang="ja-JP" altLang="en-US" sz="2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2000" dirty="0">
                <a:latin typeface="Meiryo UI" panose="020B0604030504040204" pitchFamily="50" charset="-128"/>
                <a:ea typeface="Meiryo UI" panose="020B0604030504040204" pitchFamily="50" charset="-128"/>
                <a:cs typeface="Meiryo UI" panose="020B0604030504040204" pitchFamily="50" charset="-128"/>
              </a:rPr>
              <a:t>P&amp;G</a:t>
            </a:r>
            <a:r>
              <a:rPr lang="ja-JP" altLang="ja-JP" sz="2000" dirty="0">
                <a:latin typeface="Meiryo UI" panose="020B0604030504040204" pitchFamily="50" charset="-128"/>
                <a:ea typeface="Meiryo UI" panose="020B0604030504040204" pitchFamily="50" charset="-128"/>
                <a:cs typeface="Meiryo UI" panose="020B0604030504040204" pitchFamily="50" charset="-128"/>
              </a:rPr>
              <a:t>はまた、エネルギーを節約するための新たな方法を、従業員に模索するよう期待している。同社は、</a:t>
            </a:r>
            <a:r>
              <a:rPr lang="ja-JP" altLang="ja-JP" sz="2000" b="1" u="sng" dirty="0">
                <a:latin typeface="Meiryo UI" panose="020B0604030504040204" pitchFamily="50" charset="-128"/>
                <a:ea typeface="Meiryo UI" panose="020B0604030504040204" pitchFamily="50" charset="-128"/>
                <a:cs typeface="Meiryo UI" panose="020B0604030504040204" pitchFamily="50" charset="-128"/>
              </a:rPr>
              <a:t>従業員が省エネや経費節約に関するアイデアを共有</a:t>
            </a:r>
            <a:r>
              <a:rPr lang="ja-JP" altLang="ja-JP" sz="2000" dirty="0">
                <a:latin typeface="Meiryo UI" panose="020B0604030504040204" pitchFamily="50" charset="-128"/>
                <a:ea typeface="Meiryo UI" panose="020B0604030504040204" pitchFamily="50" charset="-128"/>
                <a:cs typeface="Meiryo UI" panose="020B0604030504040204" pitchFamily="50" charset="-128"/>
              </a:rPr>
              <a:t>するための</a:t>
            </a:r>
            <a:r>
              <a:rPr lang="en-US" altLang="ja-JP" sz="2000" dirty="0">
                <a:latin typeface="Meiryo UI" panose="020B0604030504040204" pitchFamily="50" charset="-128"/>
                <a:ea typeface="Meiryo UI" panose="020B0604030504040204" pitchFamily="50" charset="-128"/>
                <a:cs typeface="Meiryo UI" panose="020B0604030504040204" pitchFamily="50" charset="-128"/>
              </a:rPr>
              <a:t>”Power of 5”</a:t>
            </a:r>
            <a:r>
              <a:rPr lang="ja-JP" altLang="ja-JP" sz="2000" dirty="0">
                <a:latin typeface="Meiryo UI" panose="020B0604030504040204" pitchFamily="50" charset="-128"/>
                <a:ea typeface="Meiryo UI" panose="020B0604030504040204" pitchFamily="50" charset="-128"/>
                <a:cs typeface="Meiryo UI" panose="020B0604030504040204" pitchFamily="50" charset="-128"/>
              </a:rPr>
              <a:t>と呼ばれるプログラムを立ち上げた。これまで、同プログラムは、</a:t>
            </a:r>
            <a:r>
              <a:rPr lang="en-US" altLang="ja-JP" sz="2000" b="1" u="sng" dirty="0">
                <a:latin typeface="Meiryo UI" panose="020B0604030504040204" pitchFamily="50" charset="-128"/>
                <a:ea typeface="Meiryo UI" panose="020B0604030504040204" pitchFamily="50" charset="-128"/>
                <a:cs typeface="Meiryo UI" panose="020B0604030504040204" pitchFamily="50" charset="-128"/>
              </a:rPr>
              <a:t>2,500</a:t>
            </a:r>
            <a:r>
              <a:rPr lang="ja-JP" altLang="ja-JP" sz="2000" b="1" u="sng" dirty="0">
                <a:latin typeface="Meiryo UI" panose="020B0604030504040204" pitchFamily="50" charset="-128"/>
                <a:ea typeface="Meiryo UI" panose="020B0604030504040204" pitchFamily="50" charset="-128"/>
                <a:cs typeface="Meiryo UI" panose="020B0604030504040204" pitchFamily="50" charset="-128"/>
              </a:rPr>
              <a:t>万ドル超の新たな省エネの機会</a:t>
            </a:r>
            <a:r>
              <a:rPr lang="ja-JP" altLang="ja-JP" sz="2000" dirty="0">
                <a:latin typeface="Meiryo UI" panose="020B0604030504040204" pitchFamily="50" charset="-128"/>
                <a:ea typeface="Meiryo UI" panose="020B0604030504040204" pitchFamily="50" charset="-128"/>
                <a:cs typeface="Meiryo UI" panose="020B0604030504040204" pitchFamily="50" charset="-128"/>
              </a:rPr>
              <a:t>を作り出しており、今後</a:t>
            </a:r>
            <a:r>
              <a:rPr lang="en-US" altLang="ja-JP" sz="2000" dirty="0">
                <a:latin typeface="Meiryo UI" panose="020B0604030504040204" pitchFamily="50" charset="-128"/>
                <a:ea typeface="Meiryo UI" panose="020B0604030504040204" pitchFamily="50" charset="-128"/>
                <a:cs typeface="Meiryo UI" panose="020B0604030504040204" pitchFamily="50" charset="-128"/>
              </a:rPr>
              <a:t>2</a:t>
            </a:r>
            <a:r>
              <a:rPr lang="ja-JP" altLang="ja-JP" sz="2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2000" dirty="0">
                <a:latin typeface="Meiryo UI" panose="020B0604030504040204" pitchFamily="50" charset="-128"/>
                <a:ea typeface="Meiryo UI" panose="020B0604030504040204" pitchFamily="50" charset="-128"/>
                <a:cs typeface="Meiryo UI" panose="020B0604030504040204" pitchFamily="50" charset="-128"/>
              </a:rPr>
              <a:t>3</a:t>
            </a:r>
            <a:r>
              <a:rPr lang="ja-JP" altLang="ja-JP" sz="2000" dirty="0">
                <a:latin typeface="Meiryo UI" panose="020B0604030504040204" pitchFamily="50" charset="-128"/>
                <a:ea typeface="Meiryo UI" panose="020B0604030504040204" pitchFamily="50" charset="-128"/>
                <a:cs typeface="Meiryo UI" panose="020B0604030504040204" pitchFamily="50" charset="-128"/>
              </a:rPr>
              <a:t>年で実施する予定である。</a:t>
            </a:r>
            <a:endParaRPr lang="ja-JP" altLang="en-US" sz="2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7" name="テキスト ボックス 11"/>
          <p:cNvSpPr txBox="1">
            <a:spLocks noChangeArrowheads="1"/>
          </p:cNvSpPr>
          <p:nvPr/>
        </p:nvSpPr>
        <p:spPr bwMode="auto">
          <a:xfrm>
            <a:off x="681272" y="6960718"/>
            <a:ext cx="9454950" cy="498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marL="361950" indent="-361950" defTabSz="844083" eaLnBrk="1" fontAlgn="base" hangingPunct="1">
              <a:lnSpc>
                <a:spcPct val="120000"/>
              </a:lnSpc>
              <a:spcBef>
                <a:spcPct val="0"/>
              </a:spcBef>
              <a:spcAft>
                <a:spcPct val="70000"/>
              </a:spcAft>
              <a:defRPr/>
            </a:pPr>
            <a:r>
              <a:rPr lang="en-US" altLang="ja-JP" sz="1100" dirty="0">
                <a:solidFill>
                  <a:srgbClr val="000000"/>
                </a:solidFill>
                <a:latin typeface="Meiryo UI"/>
                <a:ea typeface="Meiryo UI"/>
                <a:cs typeface="Meiryo UI" pitchFamily="50" charset="-128"/>
              </a:rPr>
              <a:t>[</a:t>
            </a:r>
            <a:r>
              <a:rPr lang="ja-JP" altLang="en-US" sz="1100" dirty="0">
                <a:solidFill>
                  <a:srgbClr val="000000"/>
                </a:solidFill>
                <a:latin typeface="Meiryo UI"/>
                <a:ea typeface="Meiryo UI"/>
                <a:cs typeface="Meiryo UI" pitchFamily="50" charset="-128"/>
              </a:rPr>
              <a:t>出所</a:t>
            </a:r>
            <a:r>
              <a:rPr lang="en-US" altLang="ja-JP" sz="1100" dirty="0">
                <a:solidFill>
                  <a:srgbClr val="000000"/>
                </a:solidFill>
                <a:latin typeface="Meiryo UI"/>
                <a:ea typeface="Meiryo UI"/>
                <a:cs typeface="Meiryo UI" pitchFamily="50" charset="-128"/>
              </a:rPr>
              <a:t>]Science Based Targets</a:t>
            </a:r>
            <a:r>
              <a:rPr lang="ja-JP" altLang="en-US" sz="1100" dirty="0">
                <a:solidFill>
                  <a:srgbClr val="000000"/>
                </a:solidFill>
                <a:latin typeface="Meiryo UI"/>
                <a:ea typeface="Meiryo UI"/>
                <a:cs typeface="Meiryo UI" pitchFamily="50" charset="-128"/>
              </a:rPr>
              <a:t>ホームページ　</a:t>
            </a:r>
            <a:r>
              <a:rPr lang="en-US" altLang="ja-JP" sz="1100" dirty="0">
                <a:solidFill>
                  <a:srgbClr val="000000"/>
                </a:solidFill>
                <a:latin typeface="Meiryo UI"/>
                <a:ea typeface="Meiryo UI"/>
                <a:cs typeface="Meiryo UI" pitchFamily="50" charset="-128"/>
              </a:rPr>
              <a:t>Science-based Target Setting Manual Version4.1(</a:t>
            </a:r>
            <a:r>
              <a:rPr lang="en-US" altLang="ja-JP" sz="1100">
                <a:solidFill>
                  <a:srgbClr val="000000"/>
                </a:solidFill>
                <a:latin typeface="Meiryo UI"/>
                <a:ea typeface="Meiryo UI"/>
                <a:cs typeface="Meiryo UI" pitchFamily="50" charset="-128"/>
              </a:rPr>
              <a:t>https://sciencebasedtargets.org/wp-content/uploads/2017/04/SBTi-manual</a:t>
            </a:r>
            <a:r>
              <a:rPr lang="en-US" altLang="ja-JP" sz="1100" dirty="0">
                <a:solidFill>
                  <a:srgbClr val="000000"/>
                </a:solidFill>
                <a:latin typeface="Meiryo UI"/>
                <a:ea typeface="Meiryo UI"/>
                <a:cs typeface="Meiryo UI" pitchFamily="50" charset="-128"/>
              </a:rPr>
              <a:t>.pdf)</a:t>
            </a:r>
            <a:r>
              <a:rPr lang="ja-JP" altLang="en-US" sz="1100" dirty="0">
                <a:solidFill>
                  <a:srgbClr val="000000"/>
                </a:solidFill>
                <a:latin typeface="Meiryo UI"/>
                <a:ea typeface="Meiryo UI"/>
                <a:cs typeface="Meiryo UI" pitchFamily="50" charset="-128"/>
              </a:rPr>
              <a:t>より作成</a:t>
            </a:r>
          </a:p>
        </p:txBody>
      </p:sp>
      <p:sp>
        <p:nvSpPr>
          <p:cNvPr id="9" name="正方形/長方形 8"/>
          <p:cNvSpPr/>
          <p:nvPr/>
        </p:nvSpPr>
        <p:spPr bwMode="auto">
          <a:xfrm>
            <a:off x="593725" y="2243603"/>
            <a:ext cx="9454948" cy="864096"/>
          </a:xfrm>
          <a:prstGeom prst="rect">
            <a:avLst/>
          </a:prstGeom>
          <a:noFill/>
          <a:ln w="9525" cap="flat" cmpd="sng" algn="ctr">
            <a:noFill/>
            <a:prstDash val="solid"/>
            <a:round/>
            <a:headEnd type="none" w="med" len="med"/>
            <a:tailEnd type="none" w="med" len="med"/>
          </a:ln>
          <a:effectLst/>
        </p:spPr>
        <p:txBody>
          <a:bodyPr vert="horz" wrap="none" lIns="90000" tIns="46800" rIns="90000" bIns="46800" numCol="1" rtlCol="0" anchor="ctr" anchorCtr="0" compatLnSpc="1">
            <a:prstTxWarp prst="textNoShape">
              <a:avLst/>
            </a:prstTxWarp>
          </a:bodyPr>
          <a:lstStyle/>
          <a:p>
            <a:pPr marL="342900" marR="0" indent="-342900" defTabSz="914400" rtl="0" eaLnBrk="1" fontAlgn="base" latinLnBrk="0" hangingPunct="1">
              <a:lnSpc>
                <a:spcPct val="100000"/>
              </a:lnSpc>
              <a:spcBef>
                <a:spcPct val="0"/>
              </a:spcBef>
              <a:spcAft>
                <a:spcPct val="0"/>
              </a:spcAft>
              <a:buClrTx/>
              <a:buSzTx/>
              <a:buFont typeface="Wingdings" panose="05000000000000000000" pitchFamily="2" charset="2"/>
              <a:buChar char="l"/>
              <a:tabLst/>
            </a:pPr>
            <a:r>
              <a:rPr kumimoji="1" lang="en-US" altLang="ja-JP" sz="2600" b="0" i="0" u="none" strike="noStrike" cap="none" normalizeH="0" baseline="0" dirty="0">
                <a:ln>
                  <a:noFill/>
                </a:ln>
                <a:solidFill>
                  <a:schemeClr val="tx1"/>
                </a:solidFill>
                <a:effectLst/>
                <a:latin typeface="+mn-ea"/>
                <a:ea typeface="+mn-ea"/>
              </a:rPr>
              <a:t>SBT</a:t>
            </a:r>
            <a:r>
              <a:rPr kumimoji="1" lang="ja-JP" altLang="en-US" sz="2600" b="0" i="0" u="none" strike="noStrike" cap="none" normalizeH="0" baseline="0" dirty="0">
                <a:ln>
                  <a:noFill/>
                </a:ln>
                <a:solidFill>
                  <a:schemeClr val="tx1"/>
                </a:solidFill>
                <a:effectLst/>
                <a:latin typeface="+mn-ea"/>
                <a:ea typeface="+mn-ea"/>
              </a:rPr>
              <a:t>認定を取得した企業の声</a:t>
            </a:r>
            <a:endParaRPr kumimoji="1" lang="en-US" altLang="ja-JP" sz="2600" b="0" i="0" u="none" strike="noStrike" cap="none" normalizeH="0" baseline="0" dirty="0">
              <a:ln>
                <a:noFill/>
              </a:ln>
              <a:solidFill>
                <a:schemeClr val="tx1"/>
              </a:solidFill>
              <a:effectLst/>
              <a:latin typeface="+mn-ea"/>
              <a:ea typeface="+mn-ea"/>
            </a:endParaRPr>
          </a:p>
          <a:p>
            <a:pPr marL="0" marR="0" indent="0" defTabSz="914400" rtl="0" eaLnBrk="1" fontAlgn="base" latinLnBrk="0" hangingPunct="1">
              <a:lnSpc>
                <a:spcPct val="100000"/>
              </a:lnSpc>
              <a:spcBef>
                <a:spcPct val="0"/>
              </a:spcBef>
              <a:spcAft>
                <a:spcPct val="0"/>
              </a:spcAft>
              <a:buClrTx/>
              <a:buSzTx/>
              <a:buFontTx/>
              <a:buNone/>
              <a:tabLst/>
            </a:pPr>
            <a:r>
              <a:rPr kumimoji="1" lang="ja-JP" altLang="en-US" sz="2400" b="0" i="0" u="none" strike="noStrike" cap="none" normalizeH="0" baseline="0" dirty="0">
                <a:ln>
                  <a:noFill/>
                </a:ln>
                <a:solidFill>
                  <a:schemeClr val="tx1"/>
                </a:solidFill>
                <a:effectLst/>
                <a:latin typeface="+mn-ea"/>
                <a:ea typeface="+mn-ea"/>
              </a:rPr>
              <a:t>＜</a:t>
            </a:r>
            <a:r>
              <a:rPr lang="en-US" altLang="ja-JP" sz="2400" dirty="0">
                <a:latin typeface="+mn-ea"/>
              </a:rPr>
              <a:t>P&amp;G</a:t>
            </a:r>
            <a:r>
              <a:rPr kumimoji="1" lang="ja-JP" altLang="en-US" sz="2400" b="0" i="0" u="none" strike="noStrike" cap="none" normalizeH="0" baseline="0" dirty="0">
                <a:ln>
                  <a:noFill/>
                </a:ln>
                <a:solidFill>
                  <a:schemeClr val="tx1"/>
                </a:solidFill>
                <a:effectLst/>
                <a:latin typeface="+mn-ea"/>
                <a:ea typeface="+mn-ea"/>
              </a:rPr>
              <a:t>の場合＞</a:t>
            </a:r>
          </a:p>
        </p:txBody>
      </p:sp>
      <p:sp>
        <p:nvSpPr>
          <p:cNvPr id="11" name="テキスト ボックス 10"/>
          <p:cNvSpPr txBox="1"/>
          <p:nvPr/>
        </p:nvSpPr>
        <p:spPr>
          <a:xfrm>
            <a:off x="593725" y="5086661"/>
            <a:ext cx="9454948" cy="1631216"/>
          </a:xfrm>
          <a:prstGeom prst="rect">
            <a:avLst/>
          </a:prstGeom>
          <a:noFill/>
          <a:ln>
            <a:solidFill>
              <a:schemeClr val="tx1"/>
            </a:solidFill>
          </a:ln>
        </p:spPr>
        <p:txBody>
          <a:bodyPr wrap="square" rtlCol="0">
            <a:spAutoFit/>
          </a:bodyPr>
          <a:lstStyle/>
          <a:p>
            <a:r>
              <a:rPr lang="ja-JP" altLang="en-US" sz="2000" dirty="0">
                <a:latin typeface="Meiryo UI" panose="020B0604030504040204" pitchFamily="50" charset="-128"/>
                <a:ea typeface="Meiryo UI" panose="020B0604030504040204" pitchFamily="50" charset="-128"/>
                <a:cs typeface="Meiryo UI" panose="020B0604030504040204" pitchFamily="50" charset="-128"/>
              </a:rPr>
              <a:t>　</a:t>
            </a:r>
            <a:r>
              <a:rPr lang="ja-JP" altLang="ja-JP" sz="2000" dirty="0">
                <a:latin typeface="Meiryo UI" panose="020B0604030504040204" pitchFamily="50" charset="-128"/>
                <a:ea typeface="Meiryo UI" panose="020B0604030504040204" pitchFamily="50" charset="-128"/>
                <a:cs typeface="Meiryo UI" panose="020B0604030504040204" pitchFamily="50" charset="-128"/>
              </a:rPr>
              <a:t>「人はなんでも目の前にあるものに対して、最も難しいと感じるが、それは同時に</a:t>
            </a:r>
            <a:r>
              <a:rPr lang="ja-JP" altLang="ja-JP" sz="2000" b="1" u="sng" dirty="0">
                <a:latin typeface="Meiryo UI" panose="020B0604030504040204" pitchFamily="50" charset="-128"/>
                <a:ea typeface="Meiryo UI" panose="020B0604030504040204" pitchFamily="50" charset="-128"/>
                <a:cs typeface="Meiryo UI" panose="020B0604030504040204" pitchFamily="50" charset="-128"/>
              </a:rPr>
              <a:t>多くの画期的なイノベーションをもたらす</a:t>
            </a:r>
            <a:r>
              <a:rPr lang="ja-JP" altLang="ja-JP" sz="2000" dirty="0">
                <a:latin typeface="Meiryo UI" panose="020B0604030504040204" pitchFamily="50" charset="-128"/>
                <a:ea typeface="Meiryo UI" panose="020B0604030504040204" pitchFamily="50" charset="-128"/>
                <a:cs typeface="Meiryo UI" panose="020B0604030504040204" pitchFamily="50" charset="-128"/>
              </a:rPr>
              <a:t>ものでもある。</a:t>
            </a:r>
            <a:r>
              <a:rPr lang="en-US" altLang="ja-JP" sz="2000" b="1" u="sng" dirty="0">
                <a:latin typeface="Meiryo UI" panose="020B0604030504040204" pitchFamily="50" charset="-128"/>
                <a:ea typeface="Meiryo UI" panose="020B0604030504040204" pitchFamily="50" charset="-128"/>
                <a:cs typeface="Meiryo UI" panose="020B0604030504040204" pitchFamily="50" charset="-128"/>
              </a:rPr>
              <a:t>SBT</a:t>
            </a:r>
            <a:r>
              <a:rPr lang="ja-JP" altLang="ja-JP" sz="2000" b="1" u="sng" dirty="0">
                <a:latin typeface="Meiryo UI" panose="020B0604030504040204" pitchFamily="50" charset="-128"/>
                <a:ea typeface="Meiryo UI" panose="020B0604030504040204" pitchFamily="50" charset="-128"/>
                <a:cs typeface="Meiryo UI" panose="020B0604030504040204" pitchFamily="50" charset="-128"/>
              </a:rPr>
              <a:t>を設定することは</a:t>
            </a:r>
            <a:r>
              <a:rPr lang="ja-JP" altLang="ja-JP" sz="2000" dirty="0">
                <a:latin typeface="Meiryo UI" panose="020B0604030504040204" pitchFamily="50" charset="-128"/>
                <a:ea typeface="Meiryo UI" panose="020B0604030504040204" pitchFamily="50" charset="-128"/>
                <a:cs typeface="Meiryo UI" panose="020B0604030504040204" pitchFamily="50" charset="-128"/>
              </a:rPr>
              <a:t>、私達の具体的な目標の中でも最長の期間となるだけでなく、</a:t>
            </a:r>
            <a:r>
              <a:rPr lang="ja-JP" altLang="ja-JP" sz="2000" b="1" u="sng" dirty="0">
                <a:latin typeface="Meiryo UI" panose="020B0604030504040204" pitchFamily="50" charset="-128"/>
                <a:ea typeface="Meiryo UI" panose="020B0604030504040204" pitchFamily="50" charset="-128"/>
                <a:cs typeface="Meiryo UI" panose="020B0604030504040204" pitchFamily="50" charset="-128"/>
              </a:rPr>
              <a:t>会社として設定する最も積極的で包括的な目標</a:t>
            </a:r>
            <a:r>
              <a:rPr lang="ja-JP" altLang="ja-JP" sz="2000" dirty="0">
                <a:latin typeface="Meiryo UI" panose="020B0604030504040204" pitchFamily="50" charset="-128"/>
                <a:ea typeface="Meiryo UI" panose="020B0604030504040204" pitchFamily="50" charset="-128"/>
                <a:cs typeface="Meiryo UI" panose="020B0604030504040204" pitchFamily="50" charset="-128"/>
              </a:rPr>
              <a:t>となる。それは、</a:t>
            </a:r>
            <a:r>
              <a:rPr lang="ja-JP" altLang="ja-JP" sz="2000" b="1" u="sng" dirty="0">
                <a:latin typeface="Meiryo UI" panose="020B0604030504040204" pitchFamily="50" charset="-128"/>
                <a:ea typeface="Meiryo UI" panose="020B0604030504040204" pitchFamily="50" charset="-128"/>
                <a:cs typeface="Meiryo UI" panose="020B0604030504040204" pitchFamily="50" charset="-128"/>
              </a:rPr>
              <a:t>イノベーションを起こすために、私たちやステークホルダーを本気で推し進めることになる</a:t>
            </a:r>
            <a:r>
              <a:rPr lang="ja-JP" altLang="ja-JP" sz="2000" dirty="0">
                <a:latin typeface="Meiryo UI" panose="020B0604030504040204" pitchFamily="50" charset="-128"/>
                <a:ea typeface="Meiryo UI" panose="020B0604030504040204" pitchFamily="50" charset="-128"/>
                <a:cs typeface="Meiryo UI" panose="020B0604030504040204" pitchFamily="50" charset="-128"/>
              </a:rPr>
              <a:t>と思う。」（</a:t>
            </a:r>
            <a:r>
              <a:rPr lang="ja-JP" altLang="en-US" sz="2000" dirty="0">
                <a:latin typeface="Meiryo UI" panose="020B0604030504040204" pitchFamily="50" charset="-128"/>
                <a:ea typeface="Meiryo UI" panose="020B0604030504040204" pitchFamily="50" charset="-128"/>
                <a:cs typeface="Meiryo UI" panose="020B0604030504040204" pitchFamily="50" charset="-128"/>
              </a:rPr>
              <a:t>ウォル</a:t>
            </a:r>
            <a:r>
              <a:rPr lang="ja-JP" altLang="ja-JP" sz="2000" dirty="0">
                <a:latin typeface="Meiryo UI" panose="020B0604030504040204" pitchFamily="50" charset="-128"/>
                <a:ea typeface="Meiryo UI" panose="020B0604030504040204" pitchFamily="50" charset="-128"/>
                <a:cs typeface="Meiryo UI" panose="020B0604030504040204" pitchFamily="50" charset="-128"/>
              </a:rPr>
              <a:t>マート　サステナビリティ部門長、フレッド・ベドアー氏）</a:t>
            </a:r>
            <a:endParaRPr lang="ja-JP" altLang="en-US" sz="2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正方形/長方形 11"/>
          <p:cNvSpPr/>
          <p:nvPr/>
        </p:nvSpPr>
        <p:spPr bwMode="auto">
          <a:xfrm>
            <a:off x="593724" y="4552401"/>
            <a:ext cx="9648825" cy="582337"/>
          </a:xfrm>
          <a:prstGeom prst="rect">
            <a:avLst/>
          </a:prstGeom>
          <a:noFill/>
          <a:ln w="9525" cap="flat" cmpd="sng" algn="ctr">
            <a:noFill/>
            <a:prstDash val="solid"/>
            <a:round/>
            <a:headEnd type="none" w="med" len="med"/>
            <a:tailEnd type="none" w="med" len="med"/>
          </a:ln>
          <a:effectLst/>
        </p:spPr>
        <p:txBody>
          <a:bodyPr vert="horz" wrap="none" lIns="90000" tIns="46800" rIns="90000" bIns="46800" numCol="1" rtlCol="0" anchor="ctr" anchorCtr="0" compatLnSpc="1">
            <a:prstTxWarp prst="textNoShape">
              <a:avLst/>
            </a:prstTxWarp>
          </a:bodyPr>
          <a:lstStyle/>
          <a:p>
            <a:r>
              <a:rPr kumimoji="1" lang="ja-JP" altLang="en-US" sz="2400" b="0" i="0" u="none" strike="noStrike" cap="none" normalizeH="0" baseline="0" dirty="0">
                <a:ln>
                  <a:noFill/>
                </a:ln>
                <a:solidFill>
                  <a:schemeClr val="tx1"/>
                </a:solidFill>
                <a:effectLst/>
                <a:latin typeface="+mn-ea"/>
                <a:ea typeface="+mn-ea"/>
              </a:rPr>
              <a:t>＜ウォルマートの場合＞</a:t>
            </a:r>
          </a:p>
        </p:txBody>
      </p:sp>
    </p:spTree>
    <p:extLst>
      <p:ext uri="{BB962C8B-B14F-4D97-AF65-F5344CB8AC3E}">
        <p14:creationId xmlns:p14="http://schemas.microsoft.com/office/powerpoint/2010/main" val="498494846"/>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kumimoji="1" lang="ja-JP" altLang="en-US" sz="2300" dirty="0"/>
              <a:t>企業事例　－</a:t>
            </a:r>
            <a:r>
              <a:rPr kumimoji="1" lang="en-US" altLang="ja-JP" sz="2300" dirty="0"/>
              <a:t>Pfizer</a:t>
            </a:r>
            <a:r>
              <a:rPr kumimoji="1" lang="ja-JP" altLang="en-US" sz="2300" dirty="0"/>
              <a:t>－</a:t>
            </a:r>
          </a:p>
        </p:txBody>
      </p:sp>
      <p:sp>
        <p:nvSpPr>
          <p:cNvPr id="4" name="コンテンツ プレースホルダー 3"/>
          <p:cNvSpPr>
            <a:spLocks noGrp="1"/>
          </p:cNvSpPr>
          <p:nvPr>
            <p:ph sz="quarter" idx="11"/>
          </p:nvPr>
        </p:nvSpPr>
        <p:spPr/>
        <p:txBody>
          <a:bodyPr/>
          <a:lstStyle/>
          <a:p>
            <a:r>
              <a:rPr lang="en-US" altLang="ja-JP" dirty="0"/>
              <a:t>SBT</a:t>
            </a:r>
            <a:r>
              <a:rPr kumimoji="1" lang="ja-JP" altLang="en-US" dirty="0"/>
              <a:t>に取り組むメリット</a:t>
            </a:r>
            <a:r>
              <a:rPr lang="ja-JP" altLang="en-US" dirty="0"/>
              <a:t>④対社内</a:t>
            </a:r>
            <a:endParaRPr kumimoji="1" lang="ja-JP" altLang="en-US" dirty="0"/>
          </a:p>
        </p:txBody>
      </p:sp>
      <p:sp>
        <p:nvSpPr>
          <p:cNvPr id="13" name="テキスト ボックス 12"/>
          <p:cNvSpPr txBox="1"/>
          <p:nvPr/>
        </p:nvSpPr>
        <p:spPr>
          <a:xfrm>
            <a:off x="478783" y="4355970"/>
            <a:ext cx="9655011" cy="2385268"/>
          </a:xfrm>
          <a:prstGeom prst="rect">
            <a:avLst/>
          </a:prstGeom>
          <a:noFill/>
        </p:spPr>
        <p:txBody>
          <a:bodyPr wrap="square" rtlCol="0">
            <a:spAutoFit/>
          </a:bodyPr>
          <a:lstStyle/>
          <a:p>
            <a:pPr marL="285750" indent="-285750" fontAlgn="auto">
              <a:spcBef>
                <a:spcPts val="0"/>
              </a:spcBef>
              <a:spcAft>
                <a:spcPts val="0"/>
              </a:spcAft>
              <a:buFont typeface="Wingdings" panose="05000000000000000000" pitchFamily="2" charset="2"/>
              <a:buChar char="p"/>
              <a:defRPr/>
            </a:pPr>
            <a:r>
              <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コミット経緯</a:t>
            </a:r>
            <a:endParaRPr lang="en-US" altLang="ja-JP"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534988" lvl="1" indent="-285750" fontAlgn="auto">
              <a:spcBef>
                <a:spcPts val="0"/>
              </a:spcBef>
              <a:spcAft>
                <a:spcPts val="0"/>
              </a:spcAft>
              <a:buFont typeface="Wingdings" panose="05000000000000000000" pitchFamily="2" charset="2"/>
              <a:buChar char="l"/>
              <a:defRPr/>
            </a:pPr>
            <a:r>
              <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環境医学グループ、環境法グループ、グローバル工学グループの３つの部会を立ち上げ</a:t>
            </a:r>
            <a:endParaRPr lang="en-US" altLang="ja-JP"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534988" lvl="1" indent="-285750" fontAlgn="auto">
              <a:spcBef>
                <a:spcPts val="0"/>
              </a:spcBef>
              <a:spcAft>
                <a:spcPts val="0"/>
              </a:spcAft>
              <a:buFont typeface="Wingdings" panose="05000000000000000000" pitchFamily="2" charset="2"/>
              <a:buChar char="l"/>
              <a:defRPr/>
            </a:pPr>
            <a:r>
              <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グローバル工学グループが、</a:t>
            </a:r>
            <a:r>
              <a:rPr lang="ja-JP" altLang="en-US" sz="1600" b="1" u="sng" dirty="0">
                <a:solidFill>
                  <a:srgbClr val="1400A0"/>
                </a:solidFill>
                <a:latin typeface="Meiryo UI" panose="020B0604030504040204" pitchFamily="50" charset="-128"/>
                <a:ea typeface="Meiryo UI" panose="020B0604030504040204" pitchFamily="50" charset="-128"/>
                <a:cs typeface="Meiryo UI" panose="020B0604030504040204" pitchFamily="50" charset="-128"/>
              </a:rPr>
              <a:t>省エネと再エネの促進がコスト的に負担ではなくメリットを生み出す</a:t>
            </a:r>
            <a:r>
              <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と捉え、社内調整に尽力</a:t>
            </a:r>
            <a:endParaRPr lang="en-US" altLang="ja-JP"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534988" lvl="1" indent="-285750" fontAlgn="auto">
              <a:spcBef>
                <a:spcPts val="0"/>
              </a:spcBef>
              <a:spcAft>
                <a:spcPts val="0"/>
              </a:spcAft>
              <a:buFont typeface="Wingdings" panose="05000000000000000000" pitchFamily="2" charset="2"/>
              <a:buChar char="l"/>
              <a:defRPr/>
            </a:pPr>
            <a:r>
              <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取締役会で目標が承認された後は、社内調整がスムーズに</a:t>
            </a:r>
            <a:endParaRPr lang="en-US" altLang="ja-JP"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285750" indent="-285750" fontAlgn="auto">
              <a:spcBef>
                <a:spcPts val="600"/>
              </a:spcBef>
              <a:spcAft>
                <a:spcPts val="0"/>
              </a:spcAft>
              <a:buFont typeface="Wingdings" panose="05000000000000000000" pitchFamily="2" charset="2"/>
              <a:buChar char="p"/>
              <a:defRPr/>
            </a:pPr>
            <a:r>
              <a:rPr lang="en-US" altLang="ja-JP"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SBT</a:t>
            </a:r>
            <a:r>
              <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設定メリット</a:t>
            </a:r>
            <a:endParaRPr lang="en-US" altLang="ja-JP"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534988" lvl="1" indent="-285750" fontAlgn="auto">
              <a:spcBef>
                <a:spcPts val="0"/>
              </a:spcBef>
              <a:spcAft>
                <a:spcPts val="0"/>
              </a:spcAft>
              <a:buClr>
                <a:prstClr val="black"/>
              </a:buClr>
              <a:buFont typeface="Wingdings" panose="05000000000000000000" pitchFamily="2" charset="2"/>
              <a:buChar char="l"/>
              <a:defRPr/>
            </a:pPr>
            <a:r>
              <a:rPr lang="ja-JP" altLang="en-US" sz="1600" b="1" u="sng" dirty="0">
                <a:solidFill>
                  <a:srgbClr val="1400A0"/>
                </a:solidFill>
                <a:latin typeface="Meiryo UI" panose="020B0604030504040204" pitchFamily="50" charset="-128"/>
                <a:ea typeface="Meiryo UI" panose="020B0604030504040204" pitchFamily="50" charset="-128"/>
                <a:cs typeface="Meiryo UI" panose="020B0604030504040204" pitchFamily="50" charset="-128"/>
              </a:rPr>
              <a:t>エネルギー節約の見える化ができた（設備単位での効果は小さいが、</a:t>
            </a:r>
            <a:r>
              <a:rPr lang="en-US" altLang="ja-JP" sz="1600" b="1" u="sng" dirty="0">
                <a:solidFill>
                  <a:srgbClr val="1400A0"/>
                </a:solidFill>
                <a:latin typeface="Meiryo UI" panose="020B0604030504040204" pitchFamily="50" charset="-128"/>
                <a:ea typeface="Meiryo UI" panose="020B0604030504040204" pitchFamily="50" charset="-128"/>
                <a:cs typeface="Meiryo UI" panose="020B0604030504040204" pitchFamily="50" charset="-128"/>
              </a:rPr>
              <a:t>2000</a:t>
            </a:r>
            <a:r>
              <a:rPr lang="ja-JP" altLang="en-US" sz="1600" b="1" u="sng" dirty="0">
                <a:solidFill>
                  <a:srgbClr val="1400A0"/>
                </a:solidFill>
                <a:latin typeface="Meiryo UI" panose="020B0604030504040204" pitchFamily="50" charset="-128"/>
                <a:ea typeface="Meiryo UI" panose="020B0604030504040204" pitchFamily="50" charset="-128"/>
                <a:cs typeface="Meiryo UI" panose="020B0604030504040204" pitchFamily="50" charset="-128"/>
              </a:rPr>
              <a:t>年以降</a:t>
            </a:r>
            <a:r>
              <a:rPr lang="en-US" altLang="ja-JP" sz="1600" b="1" u="sng" dirty="0">
                <a:solidFill>
                  <a:srgbClr val="1400A0"/>
                </a:solidFill>
                <a:latin typeface="Meiryo UI" panose="020B0604030504040204" pitchFamily="50" charset="-128"/>
                <a:ea typeface="Meiryo UI" panose="020B0604030504040204" pitchFamily="50" charset="-128"/>
                <a:cs typeface="Meiryo UI" panose="020B0604030504040204" pitchFamily="50" charset="-128"/>
              </a:rPr>
              <a:t>3300</a:t>
            </a:r>
            <a:r>
              <a:rPr lang="ja-JP" altLang="en-US" sz="1600" b="1" u="sng" dirty="0">
                <a:solidFill>
                  <a:srgbClr val="1400A0"/>
                </a:solidFill>
                <a:latin typeface="Meiryo UI" panose="020B0604030504040204" pitchFamily="50" charset="-128"/>
                <a:ea typeface="Meiryo UI" panose="020B0604030504040204" pitchFamily="50" charset="-128"/>
                <a:cs typeface="Meiryo UI" panose="020B0604030504040204" pitchFamily="50" charset="-128"/>
              </a:rPr>
              <a:t>のプロジェクトを合算すると年間</a:t>
            </a:r>
            <a:r>
              <a:rPr lang="en-US" altLang="ja-JP" sz="1600" b="1" u="sng" dirty="0">
                <a:solidFill>
                  <a:srgbClr val="1400A0"/>
                </a:solidFill>
                <a:latin typeface="Meiryo UI" panose="020B0604030504040204" pitchFamily="50" charset="-128"/>
                <a:ea typeface="Meiryo UI" panose="020B0604030504040204" pitchFamily="50" charset="-128"/>
                <a:cs typeface="Meiryo UI" panose="020B0604030504040204" pitchFamily="50" charset="-128"/>
              </a:rPr>
              <a:t>150</a:t>
            </a:r>
            <a:r>
              <a:rPr lang="ja-JP" altLang="en-US" sz="1600" b="1" u="sng" dirty="0">
                <a:solidFill>
                  <a:srgbClr val="1400A0"/>
                </a:solidFill>
                <a:latin typeface="Meiryo UI" panose="020B0604030504040204" pitchFamily="50" charset="-128"/>
                <a:ea typeface="Meiryo UI" panose="020B0604030504040204" pitchFamily="50" charset="-128"/>
                <a:cs typeface="Meiryo UI" panose="020B0604030504040204" pitchFamily="50" charset="-128"/>
              </a:rPr>
              <a:t>億円の節約となっている）</a:t>
            </a:r>
            <a:endParaRPr lang="en-US" altLang="ja-JP" sz="1600" b="1" u="sng" dirty="0">
              <a:solidFill>
                <a:srgbClr val="1400A0"/>
              </a:solidFill>
              <a:latin typeface="Meiryo UI" panose="020B0604030504040204" pitchFamily="50" charset="-128"/>
              <a:ea typeface="Meiryo UI" panose="020B0604030504040204" pitchFamily="50" charset="-128"/>
              <a:cs typeface="Meiryo UI" panose="020B0604030504040204" pitchFamily="50" charset="-128"/>
            </a:endParaRPr>
          </a:p>
          <a:p>
            <a:pPr marL="534988" lvl="1" indent="-285750" fontAlgn="auto">
              <a:spcBef>
                <a:spcPts val="0"/>
              </a:spcBef>
              <a:spcAft>
                <a:spcPts val="0"/>
              </a:spcAft>
              <a:buFont typeface="Wingdings" panose="05000000000000000000" pitchFamily="2" charset="2"/>
              <a:buChar char="l"/>
              <a:defRPr/>
            </a:pPr>
            <a:r>
              <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社内からエネルギー節約アイデアを募り、</a:t>
            </a:r>
            <a:r>
              <a:rPr lang="en-US" altLang="ja-JP"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SBT</a:t>
            </a:r>
            <a:r>
              <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に関わる社員も増えている</a:t>
            </a:r>
            <a:endParaRPr lang="en-US" altLang="ja-JP"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テキスト ボックス 11"/>
          <p:cNvSpPr txBox="1">
            <a:spLocks noChangeArrowheads="1"/>
          </p:cNvSpPr>
          <p:nvPr/>
        </p:nvSpPr>
        <p:spPr bwMode="auto">
          <a:xfrm>
            <a:off x="745731" y="7059710"/>
            <a:ext cx="8032750" cy="4137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hangingPunct="1">
              <a:lnSpc>
                <a:spcPct val="50000"/>
              </a:lnSpc>
              <a:spcAft>
                <a:spcPct val="70000"/>
              </a:spcAft>
              <a:defRPr/>
            </a:pPr>
            <a:r>
              <a:rPr lang="en-US" altLang="ja-JP" sz="1200" dirty="0">
                <a:solidFill>
                  <a:srgbClr val="000000"/>
                </a:solidFill>
                <a:latin typeface="Meiryo UI" pitchFamily="50" charset="-128"/>
                <a:ea typeface="Meiryo UI" pitchFamily="50" charset="-128"/>
                <a:cs typeface="Meiryo UI" pitchFamily="50" charset="-128"/>
              </a:rPr>
              <a:t>[</a:t>
            </a:r>
            <a:r>
              <a:rPr lang="ja-JP" altLang="en-US" sz="1200" dirty="0">
                <a:solidFill>
                  <a:srgbClr val="000000"/>
                </a:solidFill>
                <a:latin typeface="Meiryo UI" pitchFamily="50" charset="-128"/>
                <a:ea typeface="Meiryo UI" pitchFamily="50" charset="-128"/>
                <a:cs typeface="Meiryo UI" pitchFamily="50" charset="-128"/>
              </a:rPr>
              <a:t>出所</a:t>
            </a:r>
            <a:r>
              <a:rPr lang="en-US" altLang="ja-JP" sz="1200" dirty="0">
                <a:solidFill>
                  <a:srgbClr val="000000"/>
                </a:solidFill>
                <a:latin typeface="Meiryo UI" pitchFamily="50" charset="-128"/>
                <a:ea typeface="Meiryo UI" pitchFamily="50" charset="-128"/>
                <a:cs typeface="Meiryo UI" pitchFamily="50" charset="-128"/>
              </a:rPr>
              <a:t>]Science Based Targets</a:t>
            </a:r>
            <a:r>
              <a:rPr lang="ja-JP" altLang="en-US" sz="1200" dirty="0">
                <a:solidFill>
                  <a:srgbClr val="000000"/>
                </a:solidFill>
                <a:latin typeface="Meiryo UI" pitchFamily="50" charset="-128"/>
                <a:ea typeface="Meiryo UI" pitchFamily="50" charset="-128"/>
                <a:cs typeface="Meiryo UI" pitchFamily="50" charset="-128"/>
              </a:rPr>
              <a:t>ホームページ　</a:t>
            </a:r>
            <a:r>
              <a:rPr lang="en-US" altLang="ja-JP" sz="1200" dirty="0">
                <a:solidFill>
                  <a:srgbClr val="000000"/>
                </a:solidFill>
                <a:latin typeface="Meiryo UI" pitchFamily="50" charset="-128"/>
                <a:ea typeface="Meiryo UI" pitchFamily="50" charset="-128"/>
                <a:cs typeface="Meiryo UI" pitchFamily="50" charset="-128"/>
              </a:rPr>
              <a:t>CASE</a:t>
            </a:r>
            <a:r>
              <a:rPr lang="ja-JP" altLang="en-US" sz="1200" dirty="0">
                <a:solidFill>
                  <a:srgbClr val="000000"/>
                </a:solidFill>
                <a:latin typeface="Meiryo UI" pitchFamily="50" charset="-128"/>
                <a:ea typeface="Meiryo UI" pitchFamily="50" charset="-128"/>
                <a:cs typeface="Meiryo UI" pitchFamily="50" charset="-128"/>
              </a:rPr>
              <a:t> </a:t>
            </a:r>
            <a:r>
              <a:rPr lang="en-US" altLang="ja-JP" sz="1200" dirty="0">
                <a:solidFill>
                  <a:srgbClr val="000000"/>
                </a:solidFill>
                <a:latin typeface="Meiryo UI" pitchFamily="50" charset="-128"/>
                <a:ea typeface="Meiryo UI" pitchFamily="50" charset="-128"/>
                <a:cs typeface="Meiryo UI" pitchFamily="50" charset="-128"/>
              </a:rPr>
              <a:t>STUDY</a:t>
            </a:r>
          </a:p>
          <a:p>
            <a:pPr marL="365125" defTabSz="844083" eaLnBrk="1" hangingPunct="1">
              <a:lnSpc>
                <a:spcPct val="50000"/>
              </a:lnSpc>
              <a:spcAft>
                <a:spcPct val="70000"/>
              </a:spcAft>
              <a:defRPr/>
            </a:pPr>
            <a:r>
              <a:rPr lang="ja-JP" altLang="en-US" sz="1200" dirty="0">
                <a:solidFill>
                  <a:srgbClr val="000000"/>
                </a:solidFill>
                <a:latin typeface="Meiryo UI" pitchFamily="50" charset="-128"/>
                <a:ea typeface="Meiryo UI" pitchFamily="50" charset="-128"/>
                <a:cs typeface="Meiryo UI" pitchFamily="50" charset="-128"/>
              </a:rPr>
              <a:t>（</a:t>
            </a:r>
            <a:r>
              <a:rPr lang="en-US" altLang="ja-JP" sz="1200">
                <a:solidFill>
                  <a:srgbClr val="000000"/>
                </a:solidFill>
                <a:latin typeface="Meiryo UI" pitchFamily="50" charset="-128"/>
                <a:ea typeface="Meiryo UI" pitchFamily="50" charset="-128"/>
                <a:cs typeface="Meiryo UI" pitchFamily="50" charset="-128"/>
              </a:rPr>
              <a:t>https://sciencebasedtargets.org/companies-taking-action/case-studies/pfizer</a:t>
            </a:r>
            <a:r>
              <a:rPr lang="ja-JP" altLang="en-US" sz="1200" dirty="0">
                <a:solidFill>
                  <a:srgbClr val="000000"/>
                </a:solidFill>
                <a:latin typeface="Meiryo UI" pitchFamily="50" charset="-128"/>
                <a:ea typeface="Meiryo UI" pitchFamily="50" charset="-128"/>
                <a:cs typeface="Meiryo UI" pitchFamily="50" charset="-128"/>
              </a:rPr>
              <a:t>）より作成</a:t>
            </a:r>
          </a:p>
        </p:txBody>
      </p:sp>
      <p:graphicFrame>
        <p:nvGraphicFramePr>
          <p:cNvPr id="15" name="表 14"/>
          <p:cNvGraphicFramePr>
            <a:graphicFrameLocks noGrp="1"/>
          </p:cNvGraphicFramePr>
          <p:nvPr>
            <p:extLst>
              <p:ext uri="{D42A27DB-BD31-4B8C-83A1-F6EECF244321}">
                <p14:modId xmlns:p14="http://schemas.microsoft.com/office/powerpoint/2010/main" val="1419798051"/>
              </p:ext>
            </p:extLst>
          </p:nvPr>
        </p:nvGraphicFramePr>
        <p:xfrm>
          <a:off x="501796" y="1368930"/>
          <a:ext cx="9648824" cy="2869301"/>
        </p:xfrm>
        <a:graphic>
          <a:graphicData uri="http://schemas.openxmlformats.org/drawingml/2006/table">
            <a:tbl>
              <a:tblPr firstRow="1" bandRow="1"/>
              <a:tblGrid>
                <a:gridCol w="693735">
                  <a:extLst>
                    <a:ext uri="{9D8B030D-6E8A-4147-A177-3AD203B41FA5}">
                      <a16:colId xmlns:a16="http://schemas.microsoft.com/office/drawing/2014/main" val="20000"/>
                    </a:ext>
                  </a:extLst>
                </a:gridCol>
                <a:gridCol w="856562">
                  <a:extLst>
                    <a:ext uri="{9D8B030D-6E8A-4147-A177-3AD203B41FA5}">
                      <a16:colId xmlns:a16="http://schemas.microsoft.com/office/drawing/2014/main" val="20001"/>
                    </a:ext>
                  </a:extLst>
                </a:gridCol>
                <a:gridCol w="973367">
                  <a:extLst>
                    <a:ext uri="{9D8B030D-6E8A-4147-A177-3AD203B41FA5}">
                      <a16:colId xmlns:a16="http://schemas.microsoft.com/office/drawing/2014/main" val="20002"/>
                    </a:ext>
                  </a:extLst>
                </a:gridCol>
                <a:gridCol w="1440582">
                  <a:extLst>
                    <a:ext uri="{9D8B030D-6E8A-4147-A177-3AD203B41FA5}">
                      <a16:colId xmlns:a16="http://schemas.microsoft.com/office/drawing/2014/main" val="20003"/>
                    </a:ext>
                  </a:extLst>
                </a:gridCol>
                <a:gridCol w="1090291">
                  <a:extLst>
                    <a:ext uri="{9D8B030D-6E8A-4147-A177-3AD203B41FA5}">
                      <a16:colId xmlns:a16="http://schemas.microsoft.com/office/drawing/2014/main" val="20004"/>
                    </a:ext>
                  </a:extLst>
                </a:gridCol>
                <a:gridCol w="1129104">
                  <a:extLst>
                    <a:ext uri="{9D8B030D-6E8A-4147-A177-3AD203B41FA5}">
                      <a16:colId xmlns:a16="http://schemas.microsoft.com/office/drawing/2014/main" val="20005"/>
                    </a:ext>
                  </a:extLst>
                </a:gridCol>
                <a:gridCol w="1051235">
                  <a:extLst>
                    <a:ext uri="{9D8B030D-6E8A-4147-A177-3AD203B41FA5}">
                      <a16:colId xmlns:a16="http://schemas.microsoft.com/office/drawing/2014/main" val="20006"/>
                    </a:ext>
                  </a:extLst>
                </a:gridCol>
                <a:gridCol w="2413948">
                  <a:extLst>
                    <a:ext uri="{9D8B030D-6E8A-4147-A177-3AD203B41FA5}">
                      <a16:colId xmlns:a16="http://schemas.microsoft.com/office/drawing/2014/main" val="20007"/>
                    </a:ext>
                  </a:extLst>
                </a:gridCol>
              </a:tblGrid>
              <a:tr h="377360">
                <a:tc gridSpan="3">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国・セクター</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4BACC6">
                        <a:lumMod val="20000"/>
                        <a:lumOff val="80000"/>
                      </a:srgbClr>
                    </a:solidFill>
                  </a:tcPr>
                </a:tc>
                <a:tc hMerge="1">
                  <a:txBody>
                    <a:bodyPr/>
                    <a:lstStyle/>
                    <a:p>
                      <a:endParaRPr kumimoji="1" lang="ja-JP" altLang="en-US" dirty="0"/>
                    </a:p>
                  </a:txBody>
                  <a:tcPr/>
                </a:tc>
                <a:tc hMerge="1">
                  <a:txBody>
                    <a:bodyPr/>
                    <a:lstStyle/>
                    <a:p>
                      <a:endParaRPr kumimoji="1" lang="ja-JP" altLang="en-US" dirty="0"/>
                    </a:p>
                  </a:txBody>
                  <a:tcPr/>
                </a:tc>
                <a:tc gridSpan="5">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en-US" altLang="ja-JP" sz="1600" dirty="0">
                          <a:latin typeface="Meiryo UI" panose="020B0604030504040204" pitchFamily="50" charset="-128"/>
                          <a:ea typeface="Meiryo UI" panose="020B0604030504040204" pitchFamily="50" charset="-128"/>
                          <a:cs typeface="Meiryo UI" panose="020B0604030504040204" pitchFamily="50" charset="-128"/>
                        </a:rPr>
                        <a:t>SBT</a:t>
                      </a: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目標</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4BACC6">
                        <a:lumMod val="20000"/>
                        <a:lumOff val="80000"/>
                      </a:srgbClr>
                    </a:solidFill>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a:p>
                  </a:txBody>
                  <a:tcPr/>
                </a:tc>
                <a:extLst>
                  <a:ext uri="{0D108BD9-81ED-4DB2-BD59-A6C34878D82A}">
                    <a16:rowId xmlns:a16="http://schemas.microsoft.com/office/drawing/2014/main" val="10000"/>
                  </a:ext>
                </a:extLst>
              </a:tr>
              <a:tr h="377360">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国</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4BACC6">
                        <a:lumMod val="20000"/>
                        <a:lumOff val="80000"/>
                      </a:srgbClr>
                    </a:solid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地域</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4BACC6">
                        <a:lumMod val="20000"/>
                        <a:lumOff val="80000"/>
                      </a:srgbClr>
                    </a:solid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セクター</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4BACC6">
                        <a:lumMod val="20000"/>
                        <a:lumOff val="80000"/>
                      </a:srgbClr>
                    </a:solid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en-US" altLang="ja-JP" sz="1600" dirty="0">
                          <a:latin typeface="Meiryo UI" panose="020B0604030504040204" pitchFamily="50" charset="-128"/>
                          <a:ea typeface="Meiryo UI" panose="020B0604030504040204" pitchFamily="50" charset="-128"/>
                          <a:cs typeface="Meiryo UI" panose="020B0604030504040204" pitchFamily="50" charset="-128"/>
                        </a:rPr>
                        <a:t>Scope</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4BACC6">
                        <a:lumMod val="20000"/>
                        <a:lumOff val="80000"/>
                      </a:srgbClr>
                    </a:solid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基準年</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4BACC6">
                        <a:lumMod val="20000"/>
                        <a:lumOff val="80000"/>
                      </a:srgbClr>
                    </a:solid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目標年</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4BACC6">
                        <a:lumMod val="20000"/>
                        <a:lumOff val="80000"/>
                      </a:srgbClr>
                    </a:solid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単位</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4BACC6">
                        <a:lumMod val="20000"/>
                        <a:lumOff val="80000"/>
                      </a:srgbClr>
                    </a:solid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概要</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4BACC6">
                        <a:lumMod val="20000"/>
                        <a:lumOff val="80000"/>
                      </a:srgbClr>
                    </a:solidFill>
                  </a:tcPr>
                </a:tc>
                <a:extLst>
                  <a:ext uri="{0D108BD9-81ED-4DB2-BD59-A6C34878D82A}">
                    <a16:rowId xmlns:a16="http://schemas.microsoft.com/office/drawing/2014/main" val="10001"/>
                  </a:ext>
                </a:extLst>
              </a:tr>
              <a:tr h="599131">
                <a:tc rowSpan="3">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米国</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rowSpan="3">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北米</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rowSpan="3">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医薬品</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en-US" altLang="ja-JP" sz="1600" dirty="0">
                          <a:latin typeface="Meiryo UI" panose="020B0604030504040204" pitchFamily="50" charset="-128"/>
                          <a:ea typeface="Meiryo UI" panose="020B0604030504040204" pitchFamily="50" charset="-128"/>
                          <a:cs typeface="Meiryo UI" panose="020B0604030504040204" pitchFamily="50" charset="-128"/>
                        </a:rPr>
                        <a:t>1</a:t>
                      </a: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600" dirty="0">
                          <a:latin typeface="Meiryo UI" panose="020B0604030504040204" pitchFamily="50" charset="-128"/>
                          <a:ea typeface="Meiryo UI" panose="020B0604030504040204" pitchFamily="50" charset="-128"/>
                          <a:cs typeface="Meiryo UI" panose="020B0604030504040204" pitchFamily="50" charset="-128"/>
                        </a:rPr>
                        <a:t>2</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en-US" altLang="ja-JP" sz="1600" dirty="0">
                          <a:latin typeface="Meiryo UI" panose="020B0604030504040204" pitchFamily="50" charset="-128"/>
                          <a:ea typeface="Meiryo UI" panose="020B0604030504040204" pitchFamily="50" charset="-128"/>
                          <a:cs typeface="Meiryo UI" panose="020B0604030504040204" pitchFamily="50" charset="-128"/>
                        </a:rPr>
                        <a:t>2012</a:t>
                      </a: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年</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en-US" altLang="ja-JP" sz="1600" dirty="0">
                          <a:latin typeface="Meiryo UI" panose="020B0604030504040204" pitchFamily="50" charset="-128"/>
                          <a:ea typeface="Meiryo UI" panose="020B0604030504040204" pitchFamily="50" charset="-128"/>
                          <a:cs typeface="Meiryo UI" panose="020B0604030504040204" pitchFamily="50" charset="-128"/>
                        </a:rPr>
                        <a:t>2020</a:t>
                      </a: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年</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総量</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r>
                        <a:rPr lang="ja-JP" altLang="en-US" sz="1600" dirty="0">
                          <a:latin typeface="Meiryo UI" panose="020B0604030504040204" pitchFamily="50" charset="-128"/>
                          <a:ea typeface="Meiryo UI" panose="020B0604030504040204" pitchFamily="50" charset="-128"/>
                          <a:cs typeface="Meiryo UI" panose="020B0604030504040204" pitchFamily="50" charset="-128"/>
                        </a:rPr>
                        <a:t>事業活動からの</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GHG</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排出量を</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20</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％削減</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634374">
                <a:tc vMerge="1">
                  <a:txBody>
                    <a:bodyPr/>
                    <a:lstStyle/>
                    <a:p>
                      <a:endParaRPr kumimoji="1" lang="ja-JP" altLang="en-US" sz="1200" dirty="0"/>
                    </a:p>
                  </a:txBody>
                  <a:tcPr/>
                </a:tc>
                <a:tc vMerge="1">
                  <a:txBody>
                    <a:bodyPr/>
                    <a:lstStyle/>
                    <a:p>
                      <a:endParaRPr kumimoji="1" lang="ja-JP" altLang="en-US" sz="1200" dirty="0"/>
                    </a:p>
                  </a:txBody>
                  <a:tcPr/>
                </a:tc>
                <a:tc vMerge="1">
                  <a:txBody>
                    <a:bodyPr/>
                    <a:lstStyle/>
                    <a:p>
                      <a:endParaRPr kumimoji="1" lang="ja-JP" altLang="en-US" sz="1200" dirty="0"/>
                    </a:p>
                  </a:txBody>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en-US" altLang="ja-JP" sz="1600" dirty="0">
                          <a:latin typeface="Meiryo UI" panose="020B0604030504040204" pitchFamily="50" charset="-128"/>
                          <a:ea typeface="Meiryo UI" panose="020B0604030504040204" pitchFamily="50" charset="-128"/>
                          <a:cs typeface="Meiryo UI" panose="020B0604030504040204" pitchFamily="50" charset="-128"/>
                        </a:rPr>
                        <a:t>1</a:t>
                      </a: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600" dirty="0">
                          <a:latin typeface="Meiryo UI" panose="020B0604030504040204" pitchFamily="50" charset="-128"/>
                          <a:ea typeface="Meiryo UI" panose="020B0604030504040204" pitchFamily="50" charset="-128"/>
                          <a:cs typeface="Meiryo UI" panose="020B0604030504040204" pitchFamily="50" charset="-128"/>
                        </a:rPr>
                        <a:t>2</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en-US" altLang="ja-JP" sz="1600" dirty="0">
                          <a:latin typeface="Meiryo UI" panose="020B0604030504040204" pitchFamily="50" charset="-128"/>
                          <a:ea typeface="Meiryo UI" panose="020B0604030504040204" pitchFamily="50" charset="-128"/>
                          <a:cs typeface="Meiryo UI" panose="020B0604030504040204" pitchFamily="50" charset="-128"/>
                        </a:rPr>
                        <a:t>2000</a:t>
                      </a: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年</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en-US" altLang="ja-JP" sz="1600" dirty="0">
                          <a:latin typeface="Meiryo UI" panose="020B0604030504040204" pitchFamily="50" charset="-128"/>
                          <a:ea typeface="Meiryo UI" panose="020B0604030504040204" pitchFamily="50" charset="-128"/>
                          <a:cs typeface="Meiryo UI" panose="020B0604030504040204" pitchFamily="50" charset="-128"/>
                        </a:rPr>
                        <a:t>2050</a:t>
                      </a: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年</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総量</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r>
                        <a:rPr lang="ja-JP" altLang="en-US" sz="1600" dirty="0">
                          <a:latin typeface="Meiryo UI" panose="020B0604030504040204" pitchFamily="50" charset="-128"/>
                          <a:ea typeface="Meiryo UI" panose="020B0604030504040204" pitchFamily="50" charset="-128"/>
                          <a:cs typeface="Meiryo UI" panose="020B0604030504040204" pitchFamily="50" charset="-128"/>
                        </a:rPr>
                        <a:t>事業活動からの</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GHG</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排出量を</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60</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80</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％削減</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881076">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en-US" altLang="ja-JP" sz="1600" dirty="0">
                          <a:latin typeface="Meiryo UI" panose="020B0604030504040204" pitchFamily="50" charset="-128"/>
                          <a:ea typeface="Meiryo UI" panose="020B0604030504040204" pitchFamily="50" charset="-128"/>
                          <a:cs typeface="Meiryo UI" panose="020B0604030504040204" pitchFamily="50" charset="-128"/>
                        </a:rPr>
                        <a:t>3</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en-US" altLang="ja-JP" sz="1600" dirty="0">
                          <a:latin typeface="Meiryo UI" panose="020B0604030504040204" pitchFamily="50" charset="-128"/>
                          <a:ea typeface="Meiryo UI" panose="020B0604030504040204" pitchFamily="50" charset="-128"/>
                          <a:cs typeface="Meiryo UI" panose="020B0604030504040204" pitchFamily="50" charset="-128"/>
                        </a:rPr>
                        <a:t>2020</a:t>
                      </a: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年</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l"/>
                      <a:r>
                        <a:rPr kumimoji="1" lang="en-US" altLang="ja-JP" sz="1600" dirty="0">
                          <a:latin typeface="Meiryo UI" panose="020B0604030504040204" pitchFamily="50" charset="-128"/>
                          <a:ea typeface="Meiryo UI" panose="020B0604030504040204" pitchFamily="50" charset="-128"/>
                          <a:cs typeface="Meiryo UI" panose="020B0604030504040204" pitchFamily="50" charset="-128"/>
                        </a:rPr>
                        <a:t>90</a:t>
                      </a: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％の主要サプライヤーに対して</a:t>
                      </a:r>
                      <a:r>
                        <a:rPr kumimoji="1" lang="en-US" altLang="ja-JP" sz="1600" dirty="0">
                          <a:latin typeface="Meiryo UI" panose="020B0604030504040204" pitchFamily="50" charset="-128"/>
                          <a:ea typeface="Meiryo UI" panose="020B0604030504040204" pitchFamily="50" charset="-128"/>
                          <a:cs typeface="Meiryo UI" panose="020B0604030504040204" pitchFamily="50" charset="-128"/>
                        </a:rPr>
                        <a:t>GHG</a:t>
                      </a: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削減目標を設定させる</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132501043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8EFA0E9B-9F04-4296-A40B-CF80463D00D0}"/>
              </a:ext>
            </a:extLst>
          </p:cNvPr>
          <p:cNvSpPr>
            <a:spLocks noGrp="1"/>
          </p:cNvSpPr>
          <p:nvPr>
            <p:ph type="title"/>
          </p:nvPr>
        </p:nvSpPr>
        <p:spPr/>
        <p:txBody>
          <a:bodyPr/>
          <a:lstStyle/>
          <a:p>
            <a:pPr marL="514800" indent="-514800">
              <a:buFont typeface="+mj-lt"/>
              <a:buAutoNum type="arabicPeriod"/>
            </a:pPr>
            <a:r>
              <a:rPr lang="en-US" altLang="ja-JP" dirty="0"/>
              <a:t>SBT</a:t>
            </a:r>
            <a:r>
              <a:rPr lang="ja-JP" altLang="en-US" dirty="0"/>
              <a:t>とは？</a:t>
            </a:r>
          </a:p>
        </p:txBody>
      </p:sp>
    </p:spTree>
    <p:extLst>
      <p:ext uri="{BB962C8B-B14F-4D97-AF65-F5344CB8AC3E}">
        <p14:creationId xmlns:p14="http://schemas.microsoft.com/office/powerpoint/2010/main" val="574467874"/>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kumimoji="1" lang="ja-JP" altLang="en-US" sz="2300" dirty="0"/>
              <a:t>企業事例　－</a:t>
            </a:r>
            <a:r>
              <a:rPr lang="en-US" altLang="ja-JP" sz="2300" dirty="0" err="1"/>
              <a:t>Ørsted</a:t>
            </a:r>
            <a:r>
              <a:rPr kumimoji="1" lang="ja-JP" altLang="en-US" sz="2300" dirty="0"/>
              <a:t>－</a:t>
            </a:r>
          </a:p>
        </p:txBody>
      </p:sp>
      <p:sp>
        <p:nvSpPr>
          <p:cNvPr id="4" name="コンテンツ プレースホルダー 3"/>
          <p:cNvSpPr>
            <a:spLocks noGrp="1"/>
          </p:cNvSpPr>
          <p:nvPr>
            <p:ph sz="quarter" idx="11"/>
          </p:nvPr>
        </p:nvSpPr>
        <p:spPr/>
        <p:txBody>
          <a:bodyPr/>
          <a:lstStyle/>
          <a:p>
            <a:r>
              <a:rPr lang="en-US" altLang="ja-JP" dirty="0"/>
              <a:t>SBT</a:t>
            </a:r>
            <a:r>
              <a:rPr kumimoji="1" lang="ja-JP" altLang="en-US" dirty="0"/>
              <a:t>に取り組むメリット</a:t>
            </a:r>
            <a:r>
              <a:rPr lang="ja-JP" altLang="en-US" dirty="0"/>
              <a:t>④対社内</a:t>
            </a:r>
            <a:endParaRPr kumimoji="1" lang="ja-JP" altLang="en-US" dirty="0"/>
          </a:p>
        </p:txBody>
      </p:sp>
      <p:sp>
        <p:nvSpPr>
          <p:cNvPr id="7" name="テキスト ボックス 6"/>
          <p:cNvSpPr txBox="1"/>
          <p:nvPr/>
        </p:nvSpPr>
        <p:spPr>
          <a:xfrm>
            <a:off x="478783" y="3193446"/>
            <a:ext cx="9655011" cy="3170099"/>
          </a:xfrm>
          <a:prstGeom prst="rect">
            <a:avLst/>
          </a:prstGeom>
          <a:noFill/>
        </p:spPr>
        <p:txBody>
          <a:bodyPr wrap="square" rtlCol="0">
            <a:spAutoFit/>
          </a:bodyPr>
          <a:lstStyle/>
          <a:p>
            <a:pPr marL="285750" indent="-285750" fontAlgn="auto">
              <a:spcBef>
                <a:spcPts val="0"/>
              </a:spcBef>
              <a:spcAft>
                <a:spcPts val="0"/>
              </a:spcAft>
              <a:buFont typeface="Wingdings" panose="05000000000000000000" pitchFamily="2" charset="2"/>
              <a:buChar char="p"/>
              <a:defRPr/>
            </a:pPr>
            <a:r>
              <a:rPr lang="ja-JP" altLang="en-US" sz="195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コミット経緯</a:t>
            </a:r>
            <a:endParaRPr lang="en-US" altLang="ja-JP" sz="195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542925" lvl="1" indent="-285750" fontAlgn="auto">
              <a:spcBef>
                <a:spcPts val="0"/>
              </a:spcBef>
              <a:spcAft>
                <a:spcPts val="0"/>
              </a:spcAft>
              <a:buFont typeface="Wingdings" panose="05000000000000000000" pitchFamily="2" charset="2"/>
              <a:buChar char="l"/>
              <a:defRPr/>
            </a:pPr>
            <a:r>
              <a:rPr lang="ja-JP" altLang="en-US" sz="195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化石燃料事業が衰退し、将来の収益性に対する</a:t>
            </a:r>
            <a:r>
              <a:rPr lang="ja-JP" altLang="en-US" sz="1950" b="1" u="sng" dirty="0">
                <a:solidFill>
                  <a:srgbClr val="1400A0"/>
                </a:solidFill>
                <a:latin typeface="Meiryo UI" panose="020B0604030504040204" pitchFamily="50" charset="-128"/>
                <a:ea typeface="Meiryo UI" panose="020B0604030504040204" pitchFamily="50" charset="-128"/>
                <a:cs typeface="Meiryo UI" panose="020B0604030504040204" pitchFamily="50" charset="-128"/>
              </a:rPr>
              <a:t>実質的なリスクに直面</a:t>
            </a:r>
            <a:endParaRPr lang="en-US" altLang="ja-JP" sz="1950" b="1" u="sng" dirty="0">
              <a:solidFill>
                <a:srgbClr val="1400A0"/>
              </a:solidFill>
              <a:latin typeface="Meiryo UI" panose="020B0604030504040204" pitchFamily="50" charset="-128"/>
              <a:ea typeface="Meiryo UI" panose="020B0604030504040204" pitchFamily="50" charset="-128"/>
              <a:cs typeface="Meiryo UI" panose="020B0604030504040204" pitchFamily="50" charset="-128"/>
            </a:endParaRPr>
          </a:p>
          <a:p>
            <a:pPr marL="542925" lvl="1" indent="-285750" fontAlgn="auto">
              <a:spcBef>
                <a:spcPts val="0"/>
              </a:spcBef>
              <a:spcAft>
                <a:spcPts val="0"/>
              </a:spcAft>
              <a:buFont typeface="Wingdings" panose="05000000000000000000" pitchFamily="2" charset="2"/>
              <a:buChar char="l"/>
              <a:defRPr/>
            </a:pPr>
            <a:r>
              <a:rPr lang="ja-JP" altLang="en-US" sz="195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未来において気候変動対策と</a:t>
            </a:r>
            <a:r>
              <a:rPr lang="en-US" altLang="ja-JP" sz="195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GHG</a:t>
            </a:r>
            <a:r>
              <a:rPr lang="ja-JP" altLang="en-US" sz="195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排出削減が求められる中で、完全な再生可能エネルギー企業へと</a:t>
            </a:r>
            <a:r>
              <a:rPr lang="ja-JP" altLang="en-US" sz="1950" b="1" u="sng" dirty="0">
                <a:solidFill>
                  <a:srgbClr val="1400A0"/>
                </a:solidFill>
                <a:latin typeface="Meiryo UI" panose="020B0604030504040204" pitchFamily="50" charset="-128"/>
                <a:ea typeface="Meiryo UI" panose="020B0604030504040204" pitchFamily="50" charset="-128"/>
                <a:cs typeface="Meiryo UI" panose="020B0604030504040204" pitchFamily="50" charset="-128"/>
              </a:rPr>
              <a:t>事業モデル転換を決意</a:t>
            </a:r>
            <a:endParaRPr lang="en-US" altLang="ja-JP" sz="1950" b="1" u="sng" dirty="0">
              <a:solidFill>
                <a:srgbClr val="1400A0"/>
              </a:solidFill>
              <a:latin typeface="Meiryo UI" panose="020B0604030504040204" pitchFamily="50" charset="-128"/>
              <a:ea typeface="Meiryo UI" panose="020B0604030504040204" pitchFamily="50" charset="-128"/>
              <a:cs typeface="Meiryo UI" panose="020B0604030504040204" pitchFamily="50" charset="-128"/>
            </a:endParaRPr>
          </a:p>
          <a:p>
            <a:pPr marL="534988" lvl="1" indent="-285750" fontAlgn="auto">
              <a:spcBef>
                <a:spcPts val="0"/>
              </a:spcBef>
              <a:spcAft>
                <a:spcPts val="0"/>
              </a:spcAft>
              <a:buFont typeface="Wingdings" panose="05000000000000000000" pitchFamily="2" charset="2"/>
              <a:buChar char="l"/>
              <a:defRPr/>
            </a:pPr>
            <a:r>
              <a:rPr lang="ja-JP" altLang="en-US" sz="195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目標設定の大部分は</a:t>
            </a:r>
            <a:r>
              <a:rPr lang="ja-JP" altLang="en-US" sz="1950" b="1" u="sng" dirty="0">
                <a:solidFill>
                  <a:srgbClr val="1400A0"/>
                </a:solidFill>
                <a:latin typeface="Meiryo UI" panose="020B0604030504040204" pitchFamily="50" charset="-128"/>
                <a:ea typeface="Meiryo UI" panose="020B0604030504040204" pitchFamily="50" charset="-128"/>
                <a:cs typeface="Meiryo UI" panose="020B0604030504040204" pitchFamily="50" charset="-128"/>
              </a:rPr>
              <a:t>既存の目標を</a:t>
            </a:r>
            <a:r>
              <a:rPr lang="en-US" altLang="ja-JP" sz="1950" b="1" u="sng" dirty="0">
                <a:solidFill>
                  <a:srgbClr val="1400A0"/>
                </a:solidFill>
                <a:latin typeface="Meiryo UI" panose="020B0604030504040204" pitchFamily="50" charset="-128"/>
                <a:ea typeface="Meiryo UI" panose="020B0604030504040204" pitchFamily="50" charset="-128"/>
                <a:cs typeface="Meiryo UI" panose="020B0604030504040204" pitchFamily="50" charset="-128"/>
              </a:rPr>
              <a:t>SBT</a:t>
            </a:r>
            <a:r>
              <a:rPr lang="ja-JP" altLang="en-US" sz="1950" b="1" u="sng" dirty="0">
                <a:solidFill>
                  <a:srgbClr val="1400A0"/>
                </a:solidFill>
                <a:latin typeface="Meiryo UI" panose="020B0604030504040204" pitchFamily="50" charset="-128"/>
                <a:ea typeface="Meiryo UI" panose="020B0604030504040204" pitchFamily="50" charset="-128"/>
                <a:cs typeface="Meiryo UI" panose="020B0604030504040204" pitchFamily="50" charset="-128"/>
              </a:rPr>
              <a:t>基準に照らして確認</a:t>
            </a:r>
            <a:r>
              <a:rPr lang="ja-JP" altLang="en-US" sz="195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することで実施</a:t>
            </a:r>
            <a:endParaRPr lang="en-US" altLang="ja-JP" sz="195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285750" indent="-285750" fontAlgn="auto">
              <a:spcBef>
                <a:spcPts val="600"/>
              </a:spcBef>
              <a:spcAft>
                <a:spcPts val="0"/>
              </a:spcAft>
              <a:buFont typeface="Wingdings" panose="05000000000000000000" pitchFamily="2" charset="2"/>
              <a:buChar char="p"/>
              <a:defRPr/>
            </a:pPr>
            <a:r>
              <a:rPr lang="en-US" altLang="ja-JP" sz="195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SBT</a:t>
            </a:r>
            <a:r>
              <a:rPr lang="ja-JP" altLang="en-US" sz="195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設定メリット</a:t>
            </a:r>
            <a:endParaRPr lang="en-US" altLang="ja-JP" sz="195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534988" lvl="1" indent="-285750" fontAlgn="auto">
              <a:spcBef>
                <a:spcPts val="0"/>
              </a:spcBef>
              <a:spcAft>
                <a:spcPts val="0"/>
              </a:spcAft>
              <a:buClr>
                <a:prstClr val="black"/>
              </a:buClr>
              <a:buFont typeface="Wingdings" panose="05000000000000000000" pitchFamily="2" charset="2"/>
              <a:buChar char="l"/>
              <a:defRPr/>
            </a:pPr>
            <a:r>
              <a:rPr lang="ja-JP" altLang="en-US" sz="1950" dirty="0">
                <a:latin typeface="Meiryo UI" panose="020B0604030504040204" pitchFamily="50" charset="-128"/>
                <a:ea typeface="Meiryo UI" panose="020B0604030504040204" pitchFamily="50" charset="-128"/>
                <a:cs typeface="Meiryo UI" panose="020B0604030504040204" pitchFamily="50" charset="-128"/>
              </a:rPr>
              <a:t>再生可能エネルギー市場において強固な地位を築いた</a:t>
            </a:r>
          </a:p>
          <a:p>
            <a:pPr marL="534988" lvl="1" indent="-285750" fontAlgn="auto">
              <a:spcBef>
                <a:spcPts val="0"/>
              </a:spcBef>
              <a:spcAft>
                <a:spcPts val="0"/>
              </a:spcAft>
              <a:buFont typeface="Wingdings" panose="05000000000000000000" pitchFamily="2" charset="2"/>
              <a:buChar char="l"/>
            </a:pPr>
            <a:r>
              <a:rPr lang="ja-JP" altLang="en-US" sz="195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脱炭素への移行を決断することで</a:t>
            </a:r>
            <a:r>
              <a:rPr lang="ja-JP" altLang="en-US" sz="1950" b="1" u="sng" dirty="0">
                <a:solidFill>
                  <a:srgbClr val="1400A0"/>
                </a:solidFill>
                <a:latin typeface="Meiryo UI" panose="020B0604030504040204" pitchFamily="50" charset="-128"/>
                <a:ea typeface="Meiryo UI" panose="020B0604030504040204" pitchFamily="50" charset="-128"/>
                <a:cs typeface="Meiryo UI" panose="020B0604030504040204" pitchFamily="50" charset="-128"/>
              </a:rPr>
              <a:t>事業の存続可能性を見出す</a:t>
            </a:r>
            <a:r>
              <a:rPr lang="ja-JP" altLang="en-US" sz="195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ことが出来た</a:t>
            </a:r>
            <a:endParaRPr lang="en-US" altLang="ja-JP" sz="195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534988" lvl="1" indent="-285750" fontAlgn="auto">
              <a:spcBef>
                <a:spcPts val="0"/>
              </a:spcBef>
              <a:spcAft>
                <a:spcPts val="0"/>
              </a:spcAft>
              <a:buFont typeface="Wingdings" panose="05000000000000000000" pitchFamily="2" charset="2"/>
              <a:buChar char="l"/>
            </a:pPr>
            <a:r>
              <a:rPr lang="ja-JP" altLang="en-US" sz="195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増加、主流化傾向にある、低炭素移行を課題と認識する投資家から優良企業と見られるようになった</a:t>
            </a:r>
            <a:endParaRPr lang="en-US" altLang="ja-JP" sz="195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8" name="テキスト ボックス 11"/>
          <p:cNvSpPr txBox="1">
            <a:spLocks noChangeArrowheads="1"/>
          </p:cNvSpPr>
          <p:nvPr/>
        </p:nvSpPr>
        <p:spPr bwMode="auto">
          <a:xfrm>
            <a:off x="745731" y="7059710"/>
            <a:ext cx="8032750" cy="4137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hangingPunct="1">
              <a:lnSpc>
                <a:spcPct val="50000"/>
              </a:lnSpc>
              <a:spcAft>
                <a:spcPct val="70000"/>
              </a:spcAft>
              <a:defRPr/>
            </a:pPr>
            <a:r>
              <a:rPr lang="en-US" altLang="ja-JP" sz="1200" dirty="0">
                <a:solidFill>
                  <a:srgbClr val="000000"/>
                </a:solidFill>
                <a:latin typeface="Meiryo UI" pitchFamily="50" charset="-128"/>
                <a:ea typeface="Meiryo UI" pitchFamily="50" charset="-128"/>
                <a:cs typeface="Meiryo UI" pitchFamily="50" charset="-128"/>
              </a:rPr>
              <a:t>[</a:t>
            </a:r>
            <a:r>
              <a:rPr lang="ja-JP" altLang="en-US" sz="1200" dirty="0">
                <a:solidFill>
                  <a:srgbClr val="000000"/>
                </a:solidFill>
                <a:latin typeface="Meiryo UI" pitchFamily="50" charset="-128"/>
                <a:ea typeface="Meiryo UI" pitchFamily="50" charset="-128"/>
                <a:cs typeface="Meiryo UI" pitchFamily="50" charset="-128"/>
              </a:rPr>
              <a:t>出所</a:t>
            </a:r>
            <a:r>
              <a:rPr lang="en-US" altLang="ja-JP" sz="1200" dirty="0">
                <a:solidFill>
                  <a:srgbClr val="000000"/>
                </a:solidFill>
                <a:latin typeface="Meiryo UI" pitchFamily="50" charset="-128"/>
                <a:ea typeface="Meiryo UI" pitchFamily="50" charset="-128"/>
                <a:cs typeface="Meiryo UI" pitchFamily="50" charset="-128"/>
              </a:rPr>
              <a:t>]Science Based Targets</a:t>
            </a:r>
            <a:r>
              <a:rPr lang="ja-JP" altLang="en-US" sz="1200" dirty="0">
                <a:solidFill>
                  <a:srgbClr val="000000"/>
                </a:solidFill>
                <a:latin typeface="Meiryo UI" pitchFamily="50" charset="-128"/>
                <a:ea typeface="Meiryo UI" pitchFamily="50" charset="-128"/>
                <a:cs typeface="Meiryo UI" pitchFamily="50" charset="-128"/>
              </a:rPr>
              <a:t>ホームページ　</a:t>
            </a:r>
            <a:r>
              <a:rPr lang="en-US" altLang="ja-JP" sz="1200" dirty="0">
                <a:solidFill>
                  <a:srgbClr val="000000"/>
                </a:solidFill>
                <a:latin typeface="Meiryo UI" pitchFamily="50" charset="-128"/>
                <a:ea typeface="Meiryo UI" pitchFamily="50" charset="-128"/>
                <a:cs typeface="Meiryo UI" pitchFamily="50" charset="-128"/>
              </a:rPr>
              <a:t>CASE</a:t>
            </a:r>
            <a:r>
              <a:rPr lang="ja-JP" altLang="en-US" sz="1200" dirty="0">
                <a:solidFill>
                  <a:srgbClr val="000000"/>
                </a:solidFill>
                <a:latin typeface="Meiryo UI" pitchFamily="50" charset="-128"/>
                <a:ea typeface="Meiryo UI" pitchFamily="50" charset="-128"/>
                <a:cs typeface="Meiryo UI" pitchFamily="50" charset="-128"/>
              </a:rPr>
              <a:t> </a:t>
            </a:r>
            <a:r>
              <a:rPr lang="en-US" altLang="ja-JP" sz="1200" dirty="0">
                <a:solidFill>
                  <a:srgbClr val="000000"/>
                </a:solidFill>
                <a:latin typeface="Meiryo UI" pitchFamily="50" charset="-128"/>
                <a:ea typeface="Meiryo UI" pitchFamily="50" charset="-128"/>
                <a:cs typeface="Meiryo UI" pitchFamily="50" charset="-128"/>
              </a:rPr>
              <a:t>STUDY</a:t>
            </a:r>
          </a:p>
          <a:p>
            <a:pPr marL="365125" defTabSz="844083" eaLnBrk="1" hangingPunct="1">
              <a:lnSpc>
                <a:spcPct val="50000"/>
              </a:lnSpc>
              <a:spcAft>
                <a:spcPct val="70000"/>
              </a:spcAft>
              <a:defRPr/>
            </a:pPr>
            <a:r>
              <a:rPr lang="ja-JP" altLang="en-US" sz="1200" dirty="0">
                <a:solidFill>
                  <a:srgbClr val="000000"/>
                </a:solidFill>
                <a:latin typeface="Meiryo UI" pitchFamily="50" charset="-128"/>
                <a:ea typeface="Meiryo UI" pitchFamily="50" charset="-128"/>
                <a:cs typeface="Meiryo UI" pitchFamily="50" charset="-128"/>
              </a:rPr>
              <a:t>（</a:t>
            </a:r>
            <a:r>
              <a:rPr lang="en-US" altLang="ja-JP" sz="1200">
                <a:solidFill>
                  <a:srgbClr val="000000"/>
                </a:solidFill>
                <a:latin typeface="Meiryo UI" pitchFamily="50" charset="-128"/>
                <a:ea typeface="Meiryo UI" pitchFamily="50" charset="-128"/>
                <a:cs typeface="Meiryo UI" pitchFamily="50" charset="-128"/>
              </a:rPr>
              <a:t>https://sciencebasedtargets.org/companies-taking-action/case-studies/orsted</a:t>
            </a:r>
            <a:r>
              <a:rPr lang="ja-JP" altLang="en-US" sz="1200" dirty="0">
                <a:solidFill>
                  <a:srgbClr val="000000"/>
                </a:solidFill>
                <a:latin typeface="Meiryo UI" pitchFamily="50" charset="-128"/>
                <a:ea typeface="Meiryo UI" pitchFamily="50" charset="-128"/>
                <a:cs typeface="Meiryo UI" pitchFamily="50" charset="-128"/>
              </a:rPr>
              <a:t>）より作成</a:t>
            </a:r>
          </a:p>
        </p:txBody>
      </p:sp>
      <p:graphicFrame>
        <p:nvGraphicFramePr>
          <p:cNvPr id="9" name="表 8"/>
          <p:cNvGraphicFramePr>
            <a:graphicFrameLocks noGrp="1"/>
          </p:cNvGraphicFramePr>
          <p:nvPr>
            <p:extLst>
              <p:ext uri="{D42A27DB-BD31-4B8C-83A1-F6EECF244321}">
                <p14:modId xmlns:p14="http://schemas.microsoft.com/office/powerpoint/2010/main" val="742843874"/>
              </p:ext>
            </p:extLst>
          </p:nvPr>
        </p:nvGraphicFramePr>
        <p:xfrm>
          <a:off x="507115" y="1368930"/>
          <a:ext cx="9638185" cy="1807038"/>
        </p:xfrm>
        <a:graphic>
          <a:graphicData uri="http://schemas.openxmlformats.org/drawingml/2006/table">
            <a:tbl>
              <a:tblPr firstRow="1" bandRow="1"/>
              <a:tblGrid>
                <a:gridCol w="692969">
                  <a:extLst>
                    <a:ext uri="{9D8B030D-6E8A-4147-A177-3AD203B41FA5}">
                      <a16:colId xmlns:a16="http://schemas.microsoft.com/office/drawing/2014/main" val="20000"/>
                    </a:ext>
                  </a:extLst>
                </a:gridCol>
                <a:gridCol w="828000">
                  <a:extLst>
                    <a:ext uri="{9D8B030D-6E8A-4147-A177-3AD203B41FA5}">
                      <a16:colId xmlns:a16="http://schemas.microsoft.com/office/drawing/2014/main" val="20001"/>
                    </a:ext>
                  </a:extLst>
                </a:gridCol>
                <a:gridCol w="1152000">
                  <a:extLst>
                    <a:ext uri="{9D8B030D-6E8A-4147-A177-3AD203B41FA5}">
                      <a16:colId xmlns:a16="http://schemas.microsoft.com/office/drawing/2014/main" val="20002"/>
                    </a:ext>
                  </a:extLst>
                </a:gridCol>
                <a:gridCol w="1260000">
                  <a:extLst>
                    <a:ext uri="{9D8B030D-6E8A-4147-A177-3AD203B41FA5}">
                      <a16:colId xmlns:a16="http://schemas.microsoft.com/office/drawing/2014/main" val="20003"/>
                    </a:ext>
                  </a:extLst>
                </a:gridCol>
                <a:gridCol w="1116000">
                  <a:extLst>
                    <a:ext uri="{9D8B030D-6E8A-4147-A177-3AD203B41FA5}">
                      <a16:colId xmlns:a16="http://schemas.microsoft.com/office/drawing/2014/main" val="20004"/>
                    </a:ext>
                  </a:extLst>
                </a:gridCol>
                <a:gridCol w="1127858">
                  <a:extLst>
                    <a:ext uri="{9D8B030D-6E8A-4147-A177-3AD203B41FA5}">
                      <a16:colId xmlns:a16="http://schemas.microsoft.com/office/drawing/2014/main" val="20005"/>
                    </a:ext>
                  </a:extLst>
                </a:gridCol>
                <a:gridCol w="1050075">
                  <a:extLst>
                    <a:ext uri="{9D8B030D-6E8A-4147-A177-3AD203B41FA5}">
                      <a16:colId xmlns:a16="http://schemas.microsoft.com/office/drawing/2014/main" val="20006"/>
                    </a:ext>
                  </a:extLst>
                </a:gridCol>
                <a:gridCol w="2411283">
                  <a:extLst>
                    <a:ext uri="{9D8B030D-6E8A-4147-A177-3AD203B41FA5}">
                      <a16:colId xmlns:a16="http://schemas.microsoft.com/office/drawing/2014/main" val="20007"/>
                    </a:ext>
                  </a:extLst>
                </a:gridCol>
              </a:tblGrid>
              <a:tr h="370119">
                <a:tc gridSpan="3">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国・セクター</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4BACC6">
                        <a:lumMod val="20000"/>
                        <a:lumOff val="80000"/>
                      </a:srgbClr>
                    </a:solidFill>
                  </a:tcPr>
                </a:tc>
                <a:tc hMerge="1">
                  <a:txBody>
                    <a:bodyPr/>
                    <a:lstStyle/>
                    <a:p>
                      <a:endParaRPr kumimoji="1" lang="ja-JP" altLang="en-US" dirty="0"/>
                    </a:p>
                  </a:txBody>
                  <a:tcPr/>
                </a:tc>
                <a:tc hMerge="1">
                  <a:txBody>
                    <a:bodyPr/>
                    <a:lstStyle/>
                    <a:p>
                      <a:endParaRPr kumimoji="1" lang="ja-JP" altLang="en-US" dirty="0"/>
                    </a:p>
                  </a:txBody>
                  <a:tcPr/>
                </a:tc>
                <a:tc gridSpan="5">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en-US" altLang="ja-JP" sz="1600" dirty="0">
                          <a:latin typeface="Meiryo UI" panose="020B0604030504040204" pitchFamily="50" charset="-128"/>
                          <a:ea typeface="Meiryo UI" panose="020B0604030504040204" pitchFamily="50" charset="-128"/>
                          <a:cs typeface="Meiryo UI" panose="020B0604030504040204" pitchFamily="50" charset="-128"/>
                        </a:rPr>
                        <a:t>SBT</a:t>
                      </a: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目標</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4BACC6">
                        <a:lumMod val="20000"/>
                        <a:lumOff val="80000"/>
                      </a:srgbClr>
                    </a:solidFill>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a:p>
                  </a:txBody>
                  <a:tcPr/>
                </a:tc>
                <a:extLst>
                  <a:ext uri="{0D108BD9-81ED-4DB2-BD59-A6C34878D82A}">
                    <a16:rowId xmlns:a16="http://schemas.microsoft.com/office/drawing/2014/main" val="10000"/>
                  </a:ext>
                </a:extLst>
              </a:tr>
              <a:tr h="370119">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国</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4BACC6">
                        <a:lumMod val="20000"/>
                        <a:lumOff val="80000"/>
                      </a:srgbClr>
                    </a:solid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地域</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4BACC6">
                        <a:lumMod val="20000"/>
                        <a:lumOff val="80000"/>
                      </a:srgbClr>
                    </a:solid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セクター</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4BACC6">
                        <a:lumMod val="20000"/>
                        <a:lumOff val="80000"/>
                      </a:srgbClr>
                    </a:solid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en-US" altLang="ja-JP" sz="1600" dirty="0">
                          <a:latin typeface="Meiryo UI" panose="020B0604030504040204" pitchFamily="50" charset="-128"/>
                          <a:ea typeface="Meiryo UI" panose="020B0604030504040204" pitchFamily="50" charset="-128"/>
                          <a:cs typeface="Meiryo UI" panose="020B0604030504040204" pitchFamily="50" charset="-128"/>
                        </a:rPr>
                        <a:t>Scope</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4BACC6">
                        <a:lumMod val="20000"/>
                        <a:lumOff val="80000"/>
                      </a:srgbClr>
                    </a:solid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基準年</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4BACC6">
                        <a:lumMod val="20000"/>
                        <a:lumOff val="80000"/>
                      </a:srgbClr>
                    </a:solid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目標年</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4BACC6">
                        <a:lumMod val="20000"/>
                        <a:lumOff val="80000"/>
                      </a:srgbClr>
                    </a:solid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単位</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4BACC6">
                        <a:lumMod val="20000"/>
                        <a:lumOff val="80000"/>
                      </a:srgbClr>
                    </a:solid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概要</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4BACC6">
                        <a:lumMod val="20000"/>
                        <a:lumOff val="80000"/>
                      </a:srgbClr>
                    </a:solidFill>
                  </a:tcPr>
                </a:tc>
                <a:extLst>
                  <a:ext uri="{0D108BD9-81ED-4DB2-BD59-A6C34878D82A}">
                    <a16:rowId xmlns:a16="http://schemas.microsoft.com/office/drawing/2014/main" val="10001"/>
                  </a:ext>
                </a:extLst>
              </a:tr>
              <a:tr h="612000">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デンマーク</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欧州</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電力事業・エネルギー関連</a:t>
                      </a:r>
                      <a:endParaRPr kumimoji="1" lang="en-US" altLang="ja-JP" sz="16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en-US" altLang="ja-JP" sz="1600" dirty="0">
                          <a:latin typeface="Meiryo UI" panose="020B0604030504040204" pitchFamily="50" charset="-128"/>
                          <a:ea typeface="Meiryo UI" panose="020B0604030504040204" pitchFamily="50" charset="-128"/>
                          <a:cs typeface="Meiryo UI" panose="020B0604030504040204" pitchFamily="50" charset="-128"/>
                        </a:rPr>
                        <a:t>2006</a:t>
                      </a: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年</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en-US" altLang="ja-JP" sz="1600" dirty="0">
                          <a:latin typeface="Meiryo UI" panose="020B0604030504040204" pitchFamily="50" charset="-128"/>
                          <a:ea typeface="Meiryo UI" panose="020B0604030504040204" pitchFamily="50" charset="-128"/>
                          <a:cs typeface="Meiryo UI" panose="020B0604030504040204" pitchFamily="50" charset="-128"/>
                        </a:rPr>
                        <a:t>2023</a:t>
                      </a: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年</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algn="ctr"/>
                      <a:r>
                        <a:rPr kumimoji="1" lang="ja-JP" altLang="en-US" sz="1600" dirty="0">
                          <a:latin typeface="Meiryo UI" panose="020B0604030504040204" pitchFamily="50" charset="-128"/>
                          <a:ea typeface="Meiryo UI" panose="020B0604030504040204" pitchFamily="50" charset="-128"/>
                          <a:cs typeface="Meiryo UI" panose="020B0604030504040204" pitchFamily="50" charset="-128"/>
                        </a:rPr>
                        <a:t>原単位</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ea typeface="Meiryo UI"/>
                        </a:defRPr>
                      </a:lvl1pPr>
                      <a:lvl2pPr marL="457200" algn="l" defTabSz="914400" rtl="0" eaLnBrk="1" latinLnBrk="0" hangingPunct="1">
                        <a:defRPr kumimoji="1" sz="1800" kern="1200">
                          <a:solidFill>
                            <a:schemeClr val="tx1"/>
                          </a:solidFill>
                          <a:latin typeface="Calibri"/>
                          <a:ea typeface="Meiryo UI"/>
                        </a:defRPr>
                      </a:lvl2pPr>
                      <a:lvl3pPr marL="914400" algn="l" defTabSz="914400" rtl="0" eaLnBrk="1" latinLnBrk="0" hangingPunct="1">
                        <a:defRPr kumimoji="1" sz="1800" kern="1200">
                          <a:solidFill>
                            <a:schemeClr val="tx1"/>
                          </a:solidFill>
                          <a:latin typeface="Calibri"/>
                          <a:ea typeface="Meiryo UI"/>
                        </a:defRPr>
                      </a:lvl3pPr>
                      <a:lvl4pPr marL="1371600" algn="l" defTabSz="914400" rtl="0" eaLnBrk="1" latinLnBrk="0" hangingPunct="1">
                        <a:defRPr kumimoji="1" sz="1800" kern="1200">
                          <a:solidFill>
                            <a:schemeClr val="tx1"/>
                          </a:solidFill>
                          <a:latin typeface="Calibri"/>
                          <a:ea typeface="Meiryo UI"/>
                        </a:defRPr>
                      </a:lvl4pPr>
                      <a:lvl5pPr marL="1828800" algn="l" defTabSz="914400" rtl="0" eaLnBrk="1" latinLnBrk="0" hangingPunct="1">
                        <a:defRPr kumimoji="1" sz="1800" kern="1200">
                          <a:solidFill>
                            <a:schemeClr val="tx1"/>
                          </a:solidFill>
                          <a:latin typeface="Calibri"/>
                          <a:ea typeface="Meiryo UI"/>
                        </a:defRPr>
                      </a:lvl5pPr>
                      <a:lvl6pPr marL="2286000" algn="l" defTabSz="914400" rtl="0" eaLnBrk="1" latinLnBrk="0" hangingPunct="1">
                        <a:defRPr kumimoji="1" sz="1800" kern="1200">
                          <a:solidFill>
                            <a:schemeClr val="tx1"/>
                          </a:solidFill>
                          <a:latin typeface="Calibri"/>
                          <a:ea typeface="Meiryo UI"/>
                        </a:defRPr>
                      </a:lvl6pPr>
                      <a:lvl7pPr marL="2743200" algn="l" defTabSz="914400" rtl="0" eaLnBrk="1" latinLnBrk="0" hangingPunct="1">
                        <a:defRPr kumimoji="1" sz="1800" kern="1200">
                          <a:solidFill>
                            <a:schemeClr val="tx1"/>
                          </a:solidFill>
                          <a:latin typeface="Calibri"/>
                          <a:ea typeface="Meiryo UI"/>
                        </a:defRPr>
                      </a:lvl7pPr>
                      <a:lvl8pPr marL="3200400" algn="l" defTabSz="914400" rtl="0" eaLnBrk="1" latinLnBrk="0" hangingPunct="1">
                        <a:defRPr kumimoji="1" sz="1800" kern="1200">
                          <a:solidFill>
                            <a:schemeClr val="tx1"/>
                          </a:solidFill>
                          <a:latin typeface="Calibri"/>
                          <a:ea typeface="Meiryo UI"/>
                        </a:defRPr>
                      </a:lvl8pPr>
                      <a:lvl9pPr marL="3657600" algn="l" defTabSz="914400" rtl="0" eaLnBrk="1" latinLnBrk="0" hangingPunct="1">
                        <a:defRPr kumimoji="1" sz="1800" kern="1200">
                          <a:solidFill>
                            <a:schemeClr val="tx1"/>
                          </a:solidFill>
                          <a:latin typeface="Calibri"/>
                          <a:ea typeface="Meiryo UI"/>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600" dirty="0">
                          <a:latin typeface="Meiryo UI" panose="020B0604030504040204" pitchFamily="50" charset="-128"/>
                          <a:ea typeface="Meiryo UI" panose="020B0604030504040204" pitchFamily="50" charset="-128"/>
                          <a:cs typeface="Meiryo UI" panose="020B0604030504040204" pitchFamily="50" charset="-128"/>
                        </a:rPr>
                        <a:t>エネルギー生産</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1kWh</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当たりの</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GHG</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排出量を</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96</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％削減</a:t>
                      </a:r>
                      <a:r>
                        <a:rPr lang="ja-JP" altLang="en-US" sz="1600">
                          <a:latin typeface="Meiryo UI" panose="020B0604030504040204" pitchFamily="50" charset="-128"/>
                          <a:ea typeface="Meiryo UI" panose="020B0604030504040204" pitchFamily="50" charset="-128"/>
                          <a:cs typeface="Meiryo UI" panose="020B0604030504040204" pitchFamily="50" charset="-128"/>
                        </a:rPr>
                        <a:t>（</a:t>
                      </a:r>
                      <a:r>
                        <a:rPr lang="en-US" altLang="ja-JP" sz="1600">
                          <a:latin typeface="Meiryo UI" panose="020B0604030504040204" pitchFamily="50" charset="-128"/>
                          <a:ea typeface="Meiryo UI" panose="020B0604030504040204" pitchFamily="50" charset="-128"/>
                          <a:cs typeface="Meiryo UI" panose="020B0604030504040204" pitchFamily="50" charset="-128"/>
                        </a:rPr>
                        <a:t>20gCO2e/kWh</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の電力排出係数に相当）</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1954039383"/>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kumimoji="1" lang="ja-JP" altLang="en-US" sz="2300" dirty="0"/>
              <a:t>目標設定のメリットを企業が実感</a:t>
            </a:r>
          </a:p>
        </p:txBody>
      </p:sp>
      <p:sp>
        <p:nvSpPr>
          <p:cNvPr id="4" name="コンテンツ プレースホルダー 3"/>
          <p:cNvSpPr>
            <a:spLocks noGrp="1"/>
          </p:cNvSpPr>
          <p:nvPr>
            <p:ph sz="quarter" idx="11"/>
          </p:nvPr>
        </p:nvSpPr>
        <p:spPr/>
        <p:txBody>
          <a:bodyPr/>
          <a:lstStyle/>
          <a:p>
            <a:r>
              <a:rPr lang="en-US" altLang="ja-JP" dirty="0"/>
              <a:t>SBT</a:t>
            </a:r>
            <a:r>
              <a:rPr kumimoji="1" lang="ja-JP" altLang="en-US" dirty="0"/>
              <a:t>に取り組むメリット</a:t>
            </a:r>
            <a:r>
              <a:rPr lang="ja-JP" altLang="en-US" dirty="0"/>
              <a:t>④対社内</a:t>
            </a:r>
            <a:endParaRPr kumimoji="1" lang="ja-JP" altLang="en-US" dirty="0"/>
          </a:p>
        </p:txBody>
      </p:sp>
      <p:sp>
        <p:nvSpPr>
          <p:cNvPr id="8" name="コンテンツ プレースホルダー 4"/>
          <p:cNvSpPr>
            <a:spLocks noGrp="1"/>
          </p:cNvSpPr>
          <p:nvPr>
            <p:ph sz="quarter" idx="12"/>
          </p:nvPr>
        </p:nvSpPr>
        <p:spPr>
          <a:xfrm>
            <a:off x="161925" y="1110920"/>
            <a:ext cx="10367963" cy="1019661"/>
          </a:xfrm>
        </p:spPr>
        <p:txBody>
          <a:bodyPr/>
          <a:lstStyle/>
          <a:p>
            <a:pPr marL="273050" indent="-273050"/>
            <a:r>
              <a:rPr lang="en-US" altLang="ja-JP" dirty="0"/>
              <a:t>SBT</a:t>
            </a:r>
            <a:r>
              <a:rPr lang="ja-JP" altLang="en-US" dirty="0"/>
              <a:t>にコミットした企業のうち</a:t>
            </a:r>
            <a:r>
              <a:rPr lang="en-US" altLang="ja-JP" dirty="0"/>
              <a:t>185</a:t>
            </a:r>
            <a:r>
              <a:rPr lang="ja-JP" altLang="en-US" dirty="0"/>
              <a:t>社の企業の役員に対しアンケートを実施</a:t>
            </a:r>
            <a:endParaRPr lang="en-US" altLang="ja-JP" dirty="0"/>
          </a:p>
          <a:p>
            <a:pPr marL="273050" indent="-273050"/>
            <a:r>
              <a:rPr lang="ja-JP" altLang="en-US" dirty="0"/>
              <a:t>全体の</a:t>
            </a:r>
            <a:r>
              <a:rPr lang="en-US" altLang="ja-JP" dirty="0"/>
              <a:t>63</a:t>
            </a:r>
            <a:r>
              <a:rPr lang="ja-JP" altLang="en-US" dirty="0"/>
              <a:t>％が、</a:t>
            </a:r>
            <a:r>
              <a:rPr lang="en-US" altLang="ja-JP" dirty="0"/>
              <a:t>SBT</a:t>
            </a:r>
            <a:r>
              <a:rPr lang="ja-JP" altLang="en-US" dirty="0"/>
              <a:t>目標の設定がイノベーションを推進させていると回答</a:t>
            </a:r>
            <a:endParaRPr lang="en-US" altLang="ja-JP" dirty="0"/>
          </a:p>
        </p:txBody>
      </p:sp>
      <p:pic>
        <p:nvPicPr>
          <p:cNvPr id="7" name="Picture 2" descr="https://sciencebasedtargets.org/wp-content/uploads/2018/07/innov.jpg"/>
          <p:cNvPicPr>
            <a:picLocks noChangeAspect="1" noChangeArrowheads="1"/>
          </p:cNvPicPr>
          <p:nvPr/>
        </p:nvPicPr>
        <p:blipFill rotWithShape="1">
          <a:blip r:embed="rId2">
            <a:extLst>
              <a:ext uri="{28A0092B-C50C-407E-A947-70E740481C1C}">
                <a14:useLocalDpi xmlns:a14="http://schemas.microsoft.com/office/drawing/2010/main" val="0"/>
              </a:ext>
            </a:extLst>
          </a:blip>
          <a:srcRect/>
          <a:stretch/>
        </p:blipFill>
        <p:spPr bwMode="auto">
          <a:xfrm>
            <a:off x="593724" y="2295719"/>
            <a:ext cx="9181483" cy="4618234"/>
          </a:xfrm>
          <a:prstGeom prst="rect">
            <a:avLst/>
          </a:prstGeom>
          <a:noFill/>
          <a:extLst>
            <a:ext uri="{909E8E84-426E-40DD-AFC4-6F175D3DCCD1}">
              <a14:hiddenFill xmlns:a14="http://schemas.microsoft.com/office/drawing/2010/main">
                <a:solidFill>
                  <a:srgbClr val="FFFFFF"/>
                </a:solidFill>
              </a14:hiddenFill>
            </a:ext>
          </a:extLst>
        </p:spPr>
      </p:pic>
      <p:sp>
        <p:nvSpPr>
          <p:cNvPr id="10" name="テキスト ボックス 11"/>
          <p:cNvSpPr txBox="1">
            <a:spLocks noChangeArrowheads="1"/>
          </p:cNvSpPr>
          <p:nvPr/>
        </p:nvSpPr>
        <p:spPr bwMode="auto">
          <a:xfrm>
            <a:off x="799795" y="7003515"/>
            <a:ext cx="9633520" cy="4770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eaLnBrk="1" hangingPunct="1">
              <a:lnSpc>
                <a:spcPts val="1500"/>
              </a:lnSpc>
              <a:defRPr/>
            </a:pPr>
            <a:r>
              <a:rPr lang="en-US" altLang="ja-JP" sz="1100" b="0" dirty="0">
                <a:solidFill>
                  <a:srgbClr val="000000"/>
                </a:solidFill>
                <a:latin typeface="Meiryo UI" pitchFamily="50" charset="-128"/>
                <a:ea typeface="Meiryo UI" pitchFamily="50" charset="-128"/>
                <a:cs typeface="Meiryo UI" pitchFamily="50" charset="-128"/>
              </a:rPr>
              <a:t>[</a:t>
            </a:r>
            <a:r>
              <a:rPr lang="ja-JP" altLang="en-US" sz="1100" b="0" dirty="0">
                <a:solidFill>
                  <a:srgbClr val="000000"/>
                </a:solidFill>
                <a:latin typeface="Meiryo UI" pitchFamily="50" charset="-128"/>
                <a:ea typeface="Meiryo UI" pitchFamily="50" charset="-128"/>
                <a:cs typeface="Meiryo UI" pitchFamily="50" charset="-128"/>
              </a:rPr>
              <a:t>出所</a:t>
            </a:r>
            <a:r>
              <a:rPr lang="en-US" altLang="ja-JP" sz="1100" b="0" dirty="0">
                <a:solidFill>
                  <a:srgbClr val="000000"/>
                </a:solidFill>
                <a:latin typeface="Meiryo UI" pitchFamily="50" charset="-128"/>
                <a:ea typeface="Meiryo UI" pitchFamily="50" charset="-128"/>
                <a:cs typeface="Meiryo UI" pitchFamily="50" charset="-128"/>
              </a:rPr>
              <a:t>]</a:t>
            </a:r>
            <a:r>
              <a:rPr lang="en-US" altLang="ja-JP" sz="1100" dirty="0">
                <a:solidFill>
                  <a:srgbClr val="000000"/>
                </a:solidFill>
                <a:latin typeface="Meiryo UI" pitchFamily="50" charset="-128"/>
                <a:ea typeface="Meiryo UI" pitchFamily="50" charset="-128"/>
                <a:cs typeface="Meiryo UI" pitchFamily="50" charset="-128"/>
              </a:rPr>
              <a:t>Science Based Targets</a:t>
            </a:r>
            <a:r>
              <a:rPr lang="ja-JP" altLang="en-US" sz="1100" dirty="0">
                <a:solidFill>
                  <a:srgbClr val="000000"/>
                </a:solidFill>
                <a:latin typeface="Meiryo UI" pitchFamily="50" charset="-128"/>
                <a:ea typeface="Meiryo UI" pitchFamily="50" charset="-128"/>
                <a:cs typeface="Meiryo UI" pitchFamily="50" charset="-128"/>
              </a:rPr>
              <a:t>ホームページ</a:t>
            </a:r>
            <a:r>
              <a:rPr lang="ja-JP" altLang="en-US" sz="1100" b="0" dirty="0">
                <a:solidFill>
                  <a:srgbClr val="000000"/>
                </a:solidFill>
                <a:latin typeface="Meiryo UI" pitchFamily="50" charset="-128"/>
                <a:ea typeface="Meiryo UI" pitchFamily="50" charset="-128"/>
                <a:cs typeface="Meiryo UI" pitchFamily="50" charset="-128"/>
              </a:rPr>
              <a:t>　</a:t>
            </a:r>
            <a:r>
              <a:rPr lang="en-US" altLang="ja-JP" sz="1100" b="0" dirty="0">
                <a:solidFill>
                  <a:srgbClr val="000000"/>
                </a:solidFill>
                <a:latin typeface="Meiryo UI" pitchFamily="50" charset="-128"/>
                <a:ea typeface="Meiryo UI" pitchFamily="50" charset="-128"/>
                <a:cs typeface="Meiryo UI" pitchFamily="50" charset="-128"/>
              </a:rPr>
              <a:t>BLOG</a:t>
            </a:r>
            <a:r>
              <a:rPr lang="ja-JP" altLang="en-US" sz="1100" b="0" dirty="0">
                <a:solidFill>
                  <a:srgbClr val="000000"/>
                </a:solidFill>
                <a:latin typeface="Meiryo UI" pitchFamily="50" charset="-128"/>
                <a:ea typeface="Meiryo UI" pitchFamily="50" charset="-128"/>
                <a:cs typeface="Meiryo UI" pitchFamily="50" charset="-128"/>
              </a:rPr>
              <a:t>　</a:t>
            </a:r>
            <a:r>
              <a:rPr lang="en-US" altLang="ja-JP" sz="1100" dirty="0">
                <a:solidFill>
                  <a:srgbClr val="000000"/>
                </a:solidFill>
                <a:latin typeface="Meiryo UI" pitchFamily="50" charset="-128"/>
                <a:ea typeface="Meiryo UI" pitchFamily="50" charset="-128"/>
                <a:cs typeface="Meiryo UI" pitchFamily="50" charset="-128"/>
              </a:rPr>
              <a:t>Six business benefits of setting science-based targets</a:t>
            </a:r>
          </a:p>
          <a:p>
            <a:pPr lvl="0" eaLnBrk="1" hangingPunct="1">
              <a:lnSpc>
                <a:spcPts val="1500"/>
              </a:lnSpc>
              <a:defRPr/>
            </a:pPr>
            <a:r>
              <a:rPr lang="ja-JP" altLang="en-US" sz="1100" b="0" dirty="0">
                <a:solidFill>
                  <a:srgbClr val="000000"/>
                </a:solidFill>
                <a:latin typeface="Meiryo UI" pitchFamily="50" charset="-128"/>
                <a:ea typeface="Meiryo UI" pitchFamily="50" charset="-128"/>
                <a:cs typeface="Meiryo UI" pitchFamily="50" charset="-128"/>
              </a:rPr>
              <a:t>（</a:t>
            </a:r>
            <a:r>
              <a:rPr lang="en-US" altLang="ja-JP" sz="1100">
                <a:solidFill>
                  <a:srgbClr val="000000"/>
                </a:solidFill>
                <a:latin typeface="Meiryo UI" pitchFamily="50" charset="-128"/>
                <a:ea typeface="Meiryo UI" pitchFamily="50" charset="-128"/>
                <a:cs typeface="Meiryo UI" pitchFamily="50" charset="-128"/>
              </a:rPr>
              <a:t>https://sciencebasedtargets.org/2018/07/09/six-business-benefits-of-setting-science-based-targets/</a:t>
            </a:r>
            <a:r>
              <a:rPr lang="ja-JP" altLang="en-US" sz="1100" b="0">
                <a:solidFill>
                  <a:srgbClr val="000000"/>
                </a:solidFill>
                <a:latin typeface="Meiryo UI" pitchFamily="50" charset="-128"/>
                <a:ea typeface="Meiryo UI" pitchFamily="50" charset="-128"/>
                <a:cs typeface="Meiryo UI" pitchFamily="50" charset="-128"/>
              </a:rPr>
              <a:t>）</a:t>
            </a:r>
            <a:r>
              <a:rPr lang="ja-JP" altLang="en-US" sz="1100" b="0" dirty="0">
                <a:solidFill>
                  <a:srgbClr val="000000"/>
                </a:solidFill>
                <a:latin typeface="Meiryo UI" pitchFamily="50" charset="-128"/>
                <a:ea typeface="Meiryo UI" pitchFamily="50" charset="-128"/>
                <a:cs typeface="Meiryo UI" pitchFamily="50" charset="-128"/>
              </a:rPr>
              <a:t>より作成</a:t>
            </a:r>
            <a:endParaRPr kumimoji="1" lang="en-US" altLang="ja-JP" sz="1100" b="0" i="0" u="none" strike="noStrike" kern="1200" cap="none" spc="0" normalizeH="0" baseline="0" noProof="0" dirty="0">
              <a:ln>
                <a:noFill/>
              </a:ln>
              <a:solidFill>
                <a:srgbClr val="000000"/>
              </a:solidFill>
              <a:effectLst/>
              <a:uLnTx/>
              <a:uFillTx/>
              <a:latin typeface="Meiryo UI" pitchFamily="50" charset="-128"/>
              <a:ea typeface="Meiryo UI" pitchFamily="50" charset="-128"/>
              <a:cs typeface="Meiryo UI" pitchFamily="50" charset="-128"/>
            </a:endParaRPr>
          </a:p>
        </p:txBody>
      </p:sp>
    </p:spTree>
    <p:extLst>
      <p:ext uri="{BB962C8B-B14F-4D97-AF65-F5344CB8AC3E}">
        <p14:creationId xmlns:p14="http://schemas.microsoft.com/office/powerpoint/2010/main" val="2796545579"/>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8EFA0E9B-9F04-4296-A40B-CF80463D00D0}"/>
              </a:ext>
            </a:extLst>
          </p:cNvPr>
          <p:cNvSpPr>
            <a:spLocks noGrp="1"/>
          </p:cNvSpPr>
          <p:nvPr>
            <p:ph type="title"/>
          </p:nvPr>
        </p:nvSpPr>
        <p:spPr/>
        <p:txBody>
          <a:bodyPr/>
          <a:lstStyle/>
          <a:p>
            <a:pPr marL="742950" indent="-742950">
              <a:buFont typeface="+mj-lt"/>
              <a:buAutoNum type="arabicPeriod" startAt="4"/>
            </a:pPr>
            <a:r>
              <a:rPr lang="en-US" altLang="ja-JP" dirty="0"/>
              <a:t>SBT</a:t>
            </a:r>
            <a:r>
              <a:rPr lang="ja-JP" altLang="en-US" dirty="0"/>
              <a:t>参加企業</a:t>
            </a:r>
          </a:p>
        </p:txBody>
      </p:sp>
    </p:spTree>
    <p:extLst>
      <p:ext uri="{BB962C8B-B14F-4D97-AF65-F5344CB8AC3E}">
        <p14:creationId xmlns:p14="http://schemas.microsoft.com/office/powerpoint/2010/main" val="3371029995"/>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a:t>
            </a:r>
            <a:r>
              <a:rPr lang="ja-JP" altLang="en-US" dirty="0"/>
              <a:t>に参加する企業は世界全体で年々増加</a:t>
            </a:r>
            <a:endParaRPr kumimoji="1" lang="ja-JP" altLang="en-US" dirty="0"/>
          </a:p>
        </p:txBody>
      </p:sp>
      <p:sp>
        <p:nvSpPr>
          <p:cNvPr id="8" name="テキスト ボックス 7"/>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 name="コンテンツ プレースホルダー 2">
            <a:extLst>
              <a:ext uri="{FF2B5EF4-FFF2-40B4-BE49-F238E27FC236}">
                <a16:creationId xmlns:a16="http://schemas.microsoft.com/office/drawing/2014/main" id="{35BEA784-71CB-E5A6-49A5-FC953746D032}"/>
              </a:ext>
            </a:extLst>
          </p:cNvPr>
          <p:cNvSpPr txBox="1">
            <a:spLocks/>
          </p:cNvSpPr>
          <p:nvPr/>
        </p:nvSpPr>
        <p:spPr>
          <a:xfrm>
            <a:off x="163899" y="1109987"/>
            <a:ext cx="10359254" cy="880905"/>
          </a:xfrm>
          <a:prstGeom prst="rect">
            <a:avLst/>
          </a:prstGeom>
          <a:ln w="19050">
            <a:solidFill>
              <a:schemeClr val="tx2"/>
            </a:solidFill>
          </a:ln>
        </p:spPr>
        <p:txBody>
          <a:bodyPr wrap="square" lIns="180000" tIns="180000" rIns="180000" bIns="144000" anchor="t" anchorCtr="0">
            <a:spAutoFit/>
          </a:bodyPr>
          <a:lstStyle>
            <a:defPPr>
              <a:defRPr lang="ja-JP"/>
            </a:defPPr>
            <a:lvl1pPr marL="0" indent="-285750" algn="l" defTabSz="913760" rtl="0" eaLnBrk="1" latinLnBrk="0" hangingPunct="1">
              <a:lnSpc>
                <a:spcPct val="100000"/>
              </a:lnSpc>
              <a:spcBef>
                <a:spcPts val="600"/>
              </a:spcBef>
              <a:spcAft>
                <a:spcPts val="0"/>
              </a:spcAft>
              <a:buFont typeface="Wingdings" panose="05000000000000000000" pitchFamily="2" charset="2"/>
              <a:buChar char="n"/>
              <a:defRPr kumimoji="1" sz="1799" b="0" kern="1200">
                <a:solidFill>
                  <a:schemeClr val="tx1"/>
                </a:solidFill>
                <a:latin typeface="+mn-lt"/>
                <a:ea typeface="+mn-ea"/>
                <a:cs typeface="+mn-cs"/>
              </a:defRPr>
            </a:lvl1pPr>
            <a:lvl2pPr marL="456880" indent="0" algn="l" defTabSz="913760" rtl="0" eaLnBrk="1" latinLnBrk="0" hangingPunct="1">
              <a:lnSpc>
                <a:spcPct val="90000"/>
              </a:lnSpc>
              <a:spcBef>
                <a:spcPts val="551"/>
              </a:spcBef>
              <a:buFontTx/>
              <a:buNone/>
              <a:defRPr kumimoji="1" sz="1799" kern="1200">
                <a:solidFill>
                  <a:schemeClr val="tx1"/>
                </a:solidFill>
                <a:latin typeface="+mn-lt"/>
                <a:ea typeface="+mn-ea"/>
                <a:cs typeface="+mn-cs"/>
              </a:defRPr>
            </a:lvl2pPr>
            <a:lvl3pPr marL="913760" indent="0" algn="l" defTabSz="913760" rtl="0" eaLnBrk="1" latinLnBrk="0" hangingPunct="1">
              <a:lnSpc>
                <a:spcPct val="90000"/>
              </a:lnSpc>
              <a:spcBef>
                <a:spcPts val="551"/>
              </a:spcBef>
              <a:buFontTx/>
              <a:buNone/>
              <a:defRPr kumimoji="1" sz="1799" kern="1200">
                <a:solidFill>
                  <a:schemeClr val="tx1"/>
                </a:solidFill>
                <a:latin typeface="+mn-lt"/>
                <a:ea typeface="+mn-ea"/>
                <a:cs typeface="+mn-cs"/>
              </a:defRPr>
            </a:lvl3pPr>
            <a:lvl4pPr marL="1370640" indent="0" algn="l" defTabSz="913760" rtl="0" eaLnBrk="1" latinLnBrk="0" hangingPunct="1">
              <a:lnSpc>
                <a:spcPct val="90000"/>
              </a:lnSpc>
              <a:spcBef>
                <a:spcPts val="551"/>
              </a:spcBef>
              <a:buFontTx/>
              <a:buNone/>
              <a:defRPr kumimoji="1" sz="1799" kern="1200">
                <a:solidFill>
                  <a:schemeClr val="tx1"/>
                </a:solidFill>
                <a:latin typeface="+mn-lt"/>
                <a:ea typeface="+mn-ea"/>
                <a:cs typeface="+mn-cs"/>
              </a:defRPr>
            </a:lvl4pPr>
            <a:lvl5pPr marL="1827520" indent="0" algn="l" defTabSz="913760" rtl="0" eaLnBrk="1" latinLnBrk="0" hangingPunct="1">
              <a:lnSpc>
                <a:spcPct val="90000"/>
              </a:lnSpc>
              <a:spcBef>
                <a:spcPts val="551"/>
              </a:spcBef>
              <a:buFontTx/>
              <a:buNone/>
              <a:defRPr kumimoji="1" sz="1799" kern="1200">
                <a:solidFill>
                  <a:schemeClr val="tx1"/>
                </a:solidFill>
                <a:latin typeface="+mn-lt"/>
                <a:ea typeface="+mn-ea"/>
                <a:cs typeface="+mn-cs"/>
              </a:defRPr>
            </a:lvl5pPr>
            <a:lvl6pPr marL="2284400" indent="-251986" algn="l" defTabSz="913760" rtl="0" eaLnBrk="1" latinLnBrk="0" hangingPunct="1">
              <a:lnSpc>
                <a:spcPct val="90000"/>
              </a:lnSpc>
              <a:spcBef>
                <a:spcPts val="551"/>
              </a:spcBef>
              <a:buFont typeface="Arial" panose="020B0604020202020204" pitchFamily="34" charset="0"/>
              <a:buChar char="•"/>
              <a:defRPr kumimoji="1" sz="1799" kern="1200">
                <a:solidFill>
                  <a:schemeClr val="tx1"/>
                </a:solidFill>
                <a:latin typeface="+mn-lt"/>
                <a:ea typeface="+mn-ea"/>
                <a:cs typeface="+mn-cs"/>
              </a:defRPr>
            </a:lvl6pPr>
            <a:lvl7pPr marL="2741280" indent="-251986" algn="l" defTabSz="913760" rtl="0" eaLnBrk="1" latinLnBrk="0" hangingPunct="1">
              <a:lnSpc>
                <a:spcPct val="90000"/>
              </a:lnSpc>
              <a:spcBef>
                <a:spcPts val="551"/>
              </a:spcBef>
              <a:buFont typeface="Arial" panose="020B0604020202020204" pitchFamily="34" charset="0"/>
              <a:buChar char="•"/>
              <a:defRPr kumimoji="1" sz="1799" kern="1200">
                <a:solidFill>
                  <a:schemeClr val="tx1"/>
                </a:solidFill>
                <a:latin typeface="+mn-lt"/>
                <a:ea typeface="+mn-ea"/>
                <a:cs typeface="+mn-cs"/>
              </a:defRPr>
            </a:lvl7pPr>
            <a:lvl8pPr marL="3198160" indent="-251986" algn="l" defTabSz="913760" rtl="0" eaLnBrk="1" latinLnBrk="0" hangingPunct="1">
              <a:lnSpc>
                <a:spcPct val="90000"/>
              </a:lnSpc>
              <a:spcBef>
                <a:spcPts val="551"/>
              </a:spcBef>
              <a:buFont typeface="Arial" panose="020B0604020202020204" pitchFamily="34" charset="0"/>
              <a:buChar char="•"/>
              <a:defRPr kumimoji="1" sz="1799" kern="1200">
                <a:solidFill>
                  <a:schemeClr val="tx1"/>
                </a:solidFill>
                <a:latin typeface="+mn-lt"/>
                <a:ea typeface="+mn-ea"/>
                <a:cs typeface="+mn-cs"/>
              </a:defRPr>
            </a:lvl8pPr>
            <a:lvl9pPr marL="3655040" indent="-251986" algn="l" defTabSz="913760" rtl="0" eaLnBrk="1" latinLnBrk="0" hangingPunct="1">
              <a:lnSpc>
                <a:spcPct val="90000"/>
              </a:lnSpc>
              <a:spcBef>
                <a:spcPts val="551"/>
              </a:spcBef>
              <a:buFont typeface="Arial" panose="020B0604020202020204" pitchFamily="34" charset="0"/>
              <a:buChar char="•"/>
              <a:defRPr kumimoji="1" sz="1799" kern="1200">
                <a:solidFill>
                  <a:schemeClr val="tx1"/>
                </a:solidFill>
                <a:latin typeface="+mn-lt"/>
                <a:ea typeface="+mn-ea"/>
                <a:cs typeface="+mn-cs"/>
              </a:defRPr>
            </a:lvl9pPr>
          </a:lstStyle>
          <a:p>
            <a:pPr marL="285750"/>
            <a:r>
              <a:rPr lang="en-US" altLang="ja-JP" dirty="0"/>
              <a:t>2024</a:t>
            </a:r>
            <a:r>
              <a:rPr lang="ja-JP" altLang="en-US" dirty="0"/>
              <a:t>年</a:t>
            </a:r>
            <a:r>
              <a:rPr lang="en-US" altLang="ja-JP" dirty="0"/>
              <a:t>3</a:t>
            </a:r>
            <a:r>
              <a:rPr lang="ja-JP" altLang="en-US" dirty="0"/>
              <a:t>月時点で世界全体の</a:t>
            </a:r>
            <a:r>
              <a:rPr lang="en-US" altLang="ja-JP" dirty="0"/>
              <a:t>SBT</a:t>
            </a:r>
            <a:r>
              <a:rPr lang="ja-JP" altLang="en-US" dirty="0"/>
              <a:t>認定企業は</a:t>
            </a:r>
            <a:r>
              <a:rPr lang="en-US" altLang="ja-JP" dirty="0"/>
              <a:t>4,779</a:t>
            </a:r>
            <a:r>
              <a:rPr lang="ja-JP" altLang="en-US" dirty="0"/>
              <a:t>社、コミット中企業は</a:t>
            </a:r>
            <a:r>
              <a:rPr lang="en-US" altLang="ja-JP" dirty="0"/>
              <a:t>2,926</a:t>
            </a:r>
            <a:r>
              <a:rPr lang="ja-JP" altLang="en-US" dirty="0"/>
              <a:t>社であり、</a:t>
            </a:r>
            <a:r>
              <a:rPr lang="en-US" altLang="ja-JP" dirty="0"/>
              <a:t> </a:t>
            </a:r>
            <a:br>
              <a:rPr lang="en-US" altLang="ja-JP" dirty="0"/>
            </a:br>
            <a:r>
              <a:rPr lang="en-US" altLang="ja-JP" dirty="0"/>
              <a:t>2023</a:t>
            </a:r>
            <a:r>
              <a:rPr lang="ja-JP" altLang="en-US" dirty="0"/>
              <a:t>年</a:t>
            </a:r>
            <a:r>
              <a:rPr lang="en-US" altLang="ja-JP" dirty="0"/>
              <a:t>3</a:t>
            </a:r>
            <a:r>
              <a:rPr lang="ja-JP" altLang="en-US" dirty="0"/>
              <a:t>月と比較して増加率はそれぞれ</a:t>
            </a:r>
            <a:r>
              <a:rPr lang="en-US" altLang="ja-JP" dirty="0"/>
              <a:t>112%</a:t>
            </a:r>
            <a:r>
              <a:rPr lang="ja-JP" altLang="en-US" dirty="0"/>
              <a:t>、</a:t>
            </a:r>
            <a:r>
              <a:rPr lang="en-US" altLang="ja-JP" dirty="0"/>
              <a:t>14%</a:t>
            </a:r>
            <a:r>
              <a:rPr lang="ja-JP" altLang="en-US" dirty="0"/>
              <a:t>となった</a:t>
            </a:r>
            <a:endParaRPr lang="en-US" altLang="ja-JP" dirty="0"/>
          </a:p>
        </p:txBody>
      </p:sp>
      <p:sp>
        <p:nvSpPr>
          <p:cNvPr id="22" name="テキスト ボックス 21">
            <a:extLst>
              <a:ext uri="{FF2B5EF4-FFF2-40B4-BE49-F238E27FC236}">
                <a16:creationId xmlns:a16="http://schemas.microsoft.com/office/drawing/2014/main" id="{F04B61A4-6954-9029-B364-AE5A2B7F7EC8}"/>
              </a:ext>
            </a:extLst>
          </p:cNvPr>
          <p:cNvSpPr txBox="1"/>
          <p:nvPr/>
        </p:nvSpPr>
        <p:spPr bwMode="auto">
          <a:xfrm>
            <a:off x="1422891" y="6607963"/>
            <a:ext cx="4478168" cy="307518"/>
          </a:xfrm>
          <a:prstGeom prst="rect">
            <a:avLst/>
          </a:prstGeom>
          <a:noFill/>
          <a:ln w="9525">
            <a:noFill/>
            <a:miter lim="800000"/>
            <a:headEnd/>
            <a:tailEnd/>
          </a:ln>
        </p:spPr>
        <p:txBody>
          <a:bodyPr wrap="square" rtlCol="0">
            <a:spAutoFit/>
          </a:bodyPr>
          <a:lstStyle>
            <a:defPPr>
              <a:defRPr lang="ja-JP"/>
            </a:defPPr>
            <a:lvl1pPr marL="0" algn="l" defTabSz="913760" rtl="0" eaLnBrk="1" latinLnBrk="0" hangingPunct="1">
              <a:defRPr kumimoji="1" sz="1799" kern="1200">
                <a:solidFill>
                  <a:schemeClr val="tx1"/>
                </a:solidFill>
                <a:latin typeface="+mn-lt"/>
                <a:ea typeface="+mn-ea"/>
                <a:cs typeface="+mn-cs"/>
              </a:defRPr>
            </a:lvl1pPr>
            <a:lvl2pPr marL="456880" algn="l" defTabSz="913760" rtl="0" eaLnBrk="1" latinLnBrk="0" hangingPunct="1">
              <a:defRPr kumimoji="1" sz="1799" kern="1200">
                <a:solidFill>
                  <a:schemeClr val="tx1"/>
                </a:solidFill>
                <a:latin typeface="+mn-lt"/>
                <a:ea typeface="+mn-ea"/>
                <a:cs typeface="+mn-cs"/>
              </a:defRPr>
            </a:lvl2pPr>
            <a:lvl3pPr marL="913760" algn="l" defTabSz="913760" rtl="0" eaLnBrk="1" latinLnBrk="0" hangingPunct="1">
              <a:defRPr kumimoji="1" sz="1799" kern="1200">
                <a:solidFill>
                  <a:schemeClr val="tx1"/>
                </a:solidFill>
                <a:latin typeface="+mn-lt"/>
                <a:ea typeface="+mn-ea"/>
                <a:cs typeface="+mn-cs"/>
              </a:defRPr>
            </a:lvl3pPr>
            <a:lvl4pPr marL="1370640" algn="l" defTabSz="913760" rtl="0" eaLnBrk="1" latinLnBrk="0" hangingPunct="1">
              <a:defRPr kumimoji="1" sz="1799" kern="1200">
                <a:solidFill>
                  <a:schemeClr val="tx1"/>
                </a:solidFill>
                <a:latin typeface="+mn-lt"/>
                <a:ea typeface="+mn-ea"/>
                <a:cs typeface="+mn-cs"/>
              </a:defRPr>
            </a:lvl4pPr>
            <a:lvl5pPr marL="1827520" algn="l" defTabSz="913760" rtl="0" eaLnBrk="1" latinLnBrk="0" hangingPunct="1">
              <a:defRPr kumimoji="1" sz="1799" kern="1200">
                <a:solidFill>
                  <a:schemeClr val="tx1"/>
                </a:solidFill>
                <a:latin typeface="+mn-lt"/>
                <a:ea typeface="+mn-ea"/>
                <a:cs typeface="+mn-cs"/>
              </a:defRPr>
            </a:lvl5pPr>
            <a:lvl6pPr marL="2284400" algn="l" defTabSz="913760" rtl="0" eaLnBrk="1" latinLnBrk="0" hangingPunct="1">
              <a:defRPr kumimoji="1" sz="1799" kern="1200">
                <a:solidFill>
                  <a:schemeClr val="tx1"/>
                </a:solidFill>
                <a:latin typeface="+mn-lt"/>
                <a:ea typeface="+mn-ea"/>
                <a:cs typeface="+mn-cs"/>
              </a:defRPr>
            </a:lvl6pPr>
            <a:lvl7pPr marL="2741280" algn="l" defTabSz="913760" rtl="0" eaLnBrk="1" latinLnBrk="0" hangingPunct="1">
              <a:defRPr kumimoji="1" sz="1799" kern="1200">
                <a:solidFill>
                  <a:schemeClr val="tx1"/>
                </a:solidFill>
                <a:latin typeface="+mn-lt"/>
                <a:ea typeface="+mn-ea"/>
                <a:cs typeface="+mn-cs"/>
              </a:defRPr>
            </a:lvl7pPr>
            <a:lvl8pPr marL="3198160" algn="l" defTabSz="913760" rtl="0" eaLnBrk="1" latinLnBrk="0" hangingPunct="1">
              <a:defRPr kumimoji="1" sz="1799" kern="1200">
                <a:solidFill>
                  <a:schemeClr val="tx1"/>
                </a:solidFill>
                <a:latin typeface="+mn-lt"/>
                <a:ea typeface="+mn-ea"/>
                <a:cs typeface="+mn-cs"/>
              </a:defRPr>
            </a:lvl8pPr>
            <a:lvl9pPr marL="3655040" algn="l" defTabSz="913760" rtl="0" eaLnBrk="1" latinLnBrk="0" hangingPunct="1">
              <a:defRPr kumimoji="1" sz="1799" kern="1200">
                <a:solidFill>
                  <a:schemeClr val="tx1"/>
                </a:solidFill>
                <a:latin typeface="+mn-lt"/>
                <a:ea typeface="+mn-ea"/>
                <a:cs typeface="+mn-cs"/>
              </a:defRPr>
            </a:lvl9pPr>
          </a:lstStyle>
          <a:p>
            <a:r>
              <a:rPr lang="en-US" altLang="ja-JP" sz="1399" dirty="0"/>
              <a:t>※</a:t>
            </a:r>
            <a:r>
              <a:rPr lang="ja-JP" altLang="en-US" sz="1399" dirty="0"/>
              <a:t>コミットとは、</a:t>
            </a:r>
            <a:r>
              <a:rPr lang="en-US" altLang="ja-JP" sz="1399" dirty="0"/>
              <a:t>2</a:t>
            </a:r>
            <a:r>
              <a:rPr lang="ja-JP" altLang="en-US" sz="1399" dirty="0"/>
              <a:t>年以内に</a:t>
            </a:r>
            <a:r>
              <a:rPr lang="en-US" altLang="ja-JP" sz="1399" dirty="0"/>
              <a:t>SBT</a:t>
            </a:r>
            <a:r>
              <a:rPr lang="ja-JP" altLang="en-US" sz="1399" dirty="0"/>
              <a:t>認定を取得すると宣言すること</a:t>
            </a:r>
            <a:endParaRPr lang="en-US" altLang="ja-JP" sz="1399" dirty="0"/>
          </a:p>
        </p:txBody>
      </p:sp>
      <p:sp>
        <p:nvSpPr>
          <p:cNvPr id="23" name="テキスト ボックス 11">
            <a:extLst>
              <a:ext uri="{FF2B5EF4-FFF2-40B4-BE49-F238E27FC236}">
                <a16:creationId xmlns:a16="http://schemas.microsoft.com/office/drawing/2014/main" id="{77AEEE05-E0C3-7389-54C1-7CADDE151FF8}"/>
              </a:ext>
            </a:extLst>
          </p:cNvPr>
          <p:cNvSpPr txBox="1">
            <a:spLocks noChangeArrowheads="1"/>
          </p:cNvSpPr>
          <p:nvPr/>
        </p:nvSpPr>
        <p:spPr bwMode="auto">
          <a:xfrm>
            <a:off x="696211" y="7259257"/>
            <a:ext cx="10104324" cy="261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ja-JP"/>
            </a:defPPr>
            <a:lvl1pPr marL="0" algn="l" defTabSz="913760" rtl="0" eaLnBrk="1" latinLnBrk="0" hangingPunct="1">
              <a:defRPr kumimoji="1" sz="1799" kern="1200">
                <a:solidFill>
                  <a:schemeClr val="tx1"/>
                </a:solidFill>
                <a:latin typeface="+mn-lt"/>
                <a:ea typeface="+mn-ea"/>
                <a:cs typeface="+mn-cs"/>
              </a:defRPr>
            </a:lvl1pPr>
            <a:lvl2pPr marL="456880" algn="l" defTabSz="913760" rtl="0" eaLnBrk="1" latinLnBrk="0" hangingPunct="1">
              <a:defRPr kumimoji="1" sz="1799" kern="1200">
                <a:solidFill>
                  <a:schemeClr val="tx1"/>
                </a:solidFill>
                <a:latin typeface="+mn-lt"/>
                <a:ea typeface="+mn-ea"/>
                <a:cs typeface="+mn-cs"/>
              </a:defRPr>
            </a:lvl2pPr>
            <a:lvl3pPr marL="913760" algn="l" defTabSz="913760" rtl="0" eaLnBrk="1" latinLnBrk="0" hangingPunct="1">
              <a:defRPr kumimoji="1" sz="1799" kern="1200">
                <a:solidFill>
                  <a:schemeClr val="tx1"/>
                </a:solidFill>
                <a:latin typeface="+mn-lt"/>
                <a:ea typeface="+mn-ea"/>
                <a:cs typeface="+mn-cs"/>
              </a:defRPr>
            </a:lvl3pPr>
            <a:lvl4pPr marL="1370640" algn="l" defTabSz="913760" rtl="0" eaLnBrk="1" latinLnBrk="0" hangingPunct="1">
              <a:defRPr kumimoji="1" sz="1799" kern="1200">
                <a:solidFill>
                  <a:schemeClr val="tx1"/>
                </a:solidFill>
                <a:latin typeface="+mn-lt"/>
                <a:ea typeface="+mn-ea"/>
                <a:cs typeface="+mn-cs"/>
              </a:defRPr>
            </a:lvl4pPr>
            <a:lvl5pPr marL="1827520" algn="l" defTabSz="913760" rtl="0" eaLnBrk="1" latinLnBrk="0" hangingPunct="1">
              <a:defRPr kumimoji="1" sz="1799" kern="1200">
                <a:solidFill>
                  <a:schemeClr val="tx1"/>
                </a:solidFill>
                <a:latin typeface="+mn-lt"/>
                <a:ea typeface="+mn-ea"/>
                <a:cs typeface="+mn-cs"/>
              </a:defRPr>
            </a:lvl5pPr>
            <a:lvl6pPr marL="2284400" algn="l" defTabSz="913760" rtl="0" eaLnBrk="1" latinLnBrk="0" hangingPunct="1">
              <a:defRPr kumimoji="1" sz="1799" kern="1200">
                <a:solidFill>
                  <a:schemeClr val="tx1"/>
                </a:solidFill>
                <a:latin typeface="+mn-lt"/>
                <a:ea typeface="+mn-ea"/>
                <a:cs typeface="+mn-cs"/>
              </a:defRPr>
            </a:lvl6pPr>
            <a:lvl7pPr marL="2741280" algn="l" defTabSz="913760" rtl="0" eaLnBrk="1" latinLnBrk="0" hangingPunct="1">
              <a:defRPr kumimoji="1" sz="1799" kern="1200">
                <a:solidFill>
                  <a:schemeClr val="tx1"/>
                </a:solidFill>
                <a:latin typeface="+mn-lt"/>
                <a:ea typeface="+mn-ea"/>
                <a:cs typeface="+mn-cs"/>
              </a:defRPr>
            </a:lvl7pPr>
            <a:lvl8pPr marL="3198160" algn="l" defTabSz="913760" rtl="0" eaLnBrk="1" latinLnBrk="0" hangingPunct="1">
              <a:defRPr kumimoji="1" sz="1799" kern="1200">
                <a:solidFill>
                  <a:schemeClr val="tx1"/>
                </a:solidFill>
                <a:latin typeface="+mn-lt"/>
                <a:ea typeface="+mn-ea"/>
                <a:cs typeface="+mn-cs"/>
              </a:defRPr>
            </a:lvl8pPr>
            <a:lvl9pPr marL="3655040" algn="l" defTabSz="913760" rtl="0" eaLnBrk="1" latinLnBrk="0" hangingPunct="1">
              <a:defRPr kumimoji="1" sz="1799" kern="1200">
                <a:solidFill>
                  <a:schemeClr val="tx1"/>
                </a:solidFill>
                <a:latin typeface="+mn-lt"/>
                <a:ea typeface="+mn-ea"/>
                <a:cs typeface="+mn-cs"/>
              </a:defRPr>
            </a:lvl9pPr>
          </a:lstStyle>
          <a:p>
            <a:pPr lvl="0" defTabSz="843408" eaLnBrk="1" fontAlgn="auto" hangingPunct="1">
              <a:lnSpc>
                <a:spcPct val="100000"/>
              </a:lnSpc>
              <a:spcBef>
                <a:spcPts val="0"/>
              </a:spcBef>
              <a:spcAft>
                <a:spcPts val="0"/>
              </a:spcAft>
              <a:defRPr/>
            </a:pPr>
            <a:r>
              <a:rPr lang="en-US" altLang="ja-JP" sz="1099" b="0" dirty="0">
                <a:solidFill>
                  <a:srgbClr val="000000"/>
                </a:solidFill>
                <a:latin typeface="Meiryo UI" pitchFamily="50" charset="-128"/>
                <a:ea typeface="Meiryo UI" pitchFamily="50" charset="-128"/>
                <a:cs typeface="Meiryo UI" pitchFamily="50" charset="-128"/>
              </a:rPr>
              <a:t>[</a:t>
            </a:r>
            <a:r>
              <a:rPr lang="ja-JP" altLang="en-US" sz="1099" b="0" dirty="0">
                <a:solidFill>
                  <a:srgbClr val="000000"/>
                </a:solidFill>
                <a:latin typeface="Meiryo UI" pitchFamily="50" charset="-128"/>
                <a:ea typeface="Meiryo UI" pitchFamily="50" charset="-128"/>
                <a:cs typeface="Meiryo UI" pitchFamily="50" charset="-128"/>
              </a:rPr>
              <a:t>出所</a:t>
            </a:r>
            <a:r>
              <a:rPr lang="en-US" altLang="ja-JP" sz="1099" b="0" dirty="0">
                <a:solidFill>
                  <a:srgbClr val="000000"/>
                </a:solidFill>
                <a:latin typeface="Meiryo UI" pitchFamily="50" charset="-128"/>
                <a:ea typeface="Meiryo UI" pitchFamily="50" charset="-128"/>
                <a:cs typeface="Meiryo UI" pitchFamily="50" charset="-128"/>
              </a:rPr>
              <a:t>]Science Based Targets</a:t>
            </a:r>
            <a:r>
              <a:rPr lang="ja-JP" altLang="en-US" sz="1099" b="0" dirty="0">
                <a:solidFill>
                  <a:srgbClr val="000000"/>
                </a:solidFill>
                <a:latin typeface="Meiryo UI" pitchFamily="50" charset="-128"/>
                <a:ea typeface="Meiryo UI" pitchFamily="50" charset="-128"/>
                <a:cs typeface="Meiryo UI" pitchFamily="50" charset="-128"/>
              </a:rPr>
              <a:t>ホームページ　</a:t>
            </a:r>
            <a:r>
              <a:rPr lang="en-US" altLang="ja-JP" sz="1099" b="0" dirty="0">
                <a:solidFill>
                  <a:srgbClr val="000000"/>
                </a:solidFill>
                <a:latin typeface="Meiryo UI" pitchFamily="50" charset="-128"/>
                <a:ea typeface="Meiryo UI" pitchFamily="50" charset="-128"/>
                <a:cs typeface="Meiryo UI" pitchFamily="50" charset="-128"/>
              </a:rPr>
              <a:t>Companies</a:t>
            </a:r>
            <a:r>
              <a:rPr lang="ja-JP" altLang="en-US" sz="1099" b="0" dirty="0">
                <a:solidFill>
                  <a:srgbClr val="000000"/>
                </a:solidFill>
                <a:latin typeface="Meiryo UI" pitchFamily="50" charset="-128"/>
                <a:ea typeface="Meiryo UI" pitchFamily="50" charset="-128"/>
                <a:cs typeface="Meiryo UI" pitchFamily="50" charset="-128"/>
              </a:rPr>
              <a:t> </a:t>
            </a:r>
            <a:r>
              <a:rPr lang="en-US" altLang="ja-JP" sz="1099" b="0" dirty="0">
                <a:solidFill>
                  <a:srgbClr val="000000"/>
                </a:solidFill>
                <a:latin typeface="Meiryo UI" pitchFamily="50" charset="-128"/>
                <a:ea typeface="Meiryo UI" pitchFamily="50" charset="-128"/>
                <a:cs typeface="Meiryo UI" pitchFamily="50" charset="-128"/>
              </a:rPr>
              <a:t>Take</a:t>
            </a:r>
            <a:r>
              <a:rPr lang="ja-JP" altLang="en-US" sz="1099" b="0" dirty="0">
                <a:solidFill>
                  <a:srgbClr val="000000"/>
                </a:solidFill>
                <a:latin typeface="Meiryo UI" pitchFamily="50" charset="-128"/>
                <a:ea typeface="Meiryo UI" pitchFamily="50" charset="-128"/>
                <a:cs typeface="Meiryo UI" pitchFamily="50" charset="-128"/>
              </a:rPr>
              <a:t> </a:t>
            </a:r>
            <a:r>
              <a:rPr lang="en-US" altLang="ja-JP" sz="1099" b="0" dirty="0">
                <a:latin typeface="Meiryo UI" pitchFamily="50" charset="-128"/>
                <a:ea typeface="Meiryo UI" pitchFamily="50" charset="-128"/>
                <a:cs typeface="Meiryo UI" pitchFamily="50" charset="-128"/>
              </a:rPr>
              <a:t>Action</a:t>
            </a:r>
            <a:r>
              <a:rPr lang="en-US" altLang="ja-JP" sz="1099" dirty="0">
                <a:latin typeface="Meiryo UI" pitchFamily="50" charset="-128"/>
                <a:ea typeface="Meiryo UI" pitchFamily="50" charset="-128"/>
                <a:cs typeface="Meiryo UI" pitchFamily="50" charset="-128"/>
              </a:rPr>
              <a:t>(</a:t>
            </a:r>
            <a:r>
              <a:rPr lang="en-US" altLang="ja-JP" sz="1099" b="0">
                <a:latin typeface="Meiryo UI" pitchFamily="50" charset="-128"/>
                <a:ea typeface="Meiryo UI" pitchFamily="50" charset="-128"/>
                <a:cs typeface="Meiryo UI" pitchFamily="50" charset="-128"/>
              </a:rPr>
              <a:t>http://sciencebasedtargets.org/companies-taking-action/</a:t>
            </a:r>
            <a:r>
              <a:rPr lang="en-US" altLang="ja-JP" sz="1099">
                <a:latin typeface="Meiryo UI" pitchFamily="50" charset="-128"/>
                <a:ea typeface="Meiryo UI" pitchFamily="50" charset="-128"/>
                <a:cs typeface="Meiryo UI" pitchFamily="50" charset="-128"/>
              </a:rPr>
              <a:t>)</a:t>
            </a:r>
            <a:r>
              <a:rPr lang="ja-JP" altLang="en-US" sz="1099" b="0" dirty="0">
                <a:latin typeface="Meiryo UI" pitchFamily="50" charset="-128"/>
                <a:ea typeface="Meiryo UI" pitchFamily="50" charset="-128"/>
                <a:cs typeface="Meiryo UI" pitchFamily="50" charset="-128"/>
              </a:rPr>
              <a:t>より作成</a:t>
            </a:r>
          </a:p>
        </p:txBody>
      </p:sp>
      <p:graphicFrame>
        <p:nvGraphicFramePr>
          <p:cNvPr id="25" name="グラフ 24">
            <a:extLst>
              <a:ext uri="{FF2B5EF4-FFF2-40B4-BE49-F238E27FC236}">
                <a16:creationId xmlns:a16="http://schemas.microsoft.com/office/drawing/2014/main" id="{34668D23-54BE-0D5B-DE1A-6D140985EC50}"/>
              </a:ext>
            </a:extLst>
          </p:cNvPr>
          <p:cNvGraphicFramePr>
            <a:graphicFrameLocks/>
          </p:cNvGraphicFramePr>
          <p:nvPr/>
        </p:nvGraphicFramePr>
        <p:xfrm>
          <a:off x="629398" y="2189760"/>
          <a:ext cx="9358922" cy="4488194"/>
        </p:xfrm>
        <a:graphic>
          <a:graphicData uri="http://schemas.openxmlformats.org/drawingml/2006/chart">
            <c:chart xmlns:c="http://schemas.openxmlformats.org/drawingml/2006/chart" xmlns:r="http://schemas.openxmlformats.org/officeDocument/2006/relationships" r:id="rId2"/>
          </a:graphicData>
        </a:graphic>
      </p:graphicFrame>
      <p:sp>
        <p:nvSpPr>
          <p:cNvPr id="26" name="テキスト ボックス 25">
            <a:extLst>
              <a:ext uri="{FF2B5EF4-FFF2-40B4-BE49-F238E27FC236}">
                <a16:creationId xmlns:a16="http://schemas.microsoft.com/office/drawing/2014/main" id="{BBD48C12-7F18-87EE-838E-C792669C48C9}"/>
              </a:ext>
            </a:extLst>
          </p:cNvPr>
          <p:cNvSpPr txBox="1"/>
          <p:nvPr/>
        </p:nvSpPr>
        <p:spPr>
          <a:xfrm>
            <a:off x="1684104" y="5512094"/>
            <a:ext cx="396000" cy="369022"/>
          </a:xfrm>
          <a:prstGeom prst="rect">
            <a:avLst/>
          </a:prstGeom>
          <a:noFill/>
        </p:spPr>
        <p:txBody>
          <a:bodyPr wrap="none" rtlCol="0">
            <a:noAutofit/>
          </a:bodyPr>
          <a:lstStyle>
            <a:defPPr>
              <a:defRPr lang="ja-JP"/>
            </a:defPPr>
            <a:lvl1pPr marL="0" algn="l" defTabSz="913760" rtl="0" eaLnBrk="1" latinLnBrk="0" hangingPunct="1">
              <a:defRPr kumimoji="1" sz="1799" kern="1200">
                <a:solidFill>
                  <a:schemeClr val="tx1"/>
                </a:solidFill>
                <a:latin typeface="+mn-lt"/>
                <a:ea typeface="+mn-ea"/>
                <a:cs typeface="+mn-cs"/>
              </a:defRPr>
            </a:lvl1pPr>
            <a:lvl2pPr marL="456880" algn="l" defTabSz="913760" rtl="0" eaLnBrk="1" latinLnBrk="0" hangingPunct="1">
              <a:defRPr kumimoji="1" sz="1799" kern="1200">
                <a:solidFill>
                  <a:schemeClr val="tx1"/>
                </a:solidFill>
                <a:latin typeface="+mn-lt"/>
                <a:ea typeface="+mn-ea"/>
                <a:cs typeface="+mn-cs"/>
              </a:defRPr>
            </a:lvl2pPr>
            <a:lvl3pPr marL="913760" algn="l" defTabSz="913760" rtl="0" eaLnBrk="1" latinLnBrk="0" hangingPunct="1">
              <a:defRPr kumimoji="1" sz="1799" kern="1200">
                <a:solidFill>
                  <a:schemeClr val="tx1"/>
                </a:solidFill>
                <a:latin typeface="+mn-lt"/>
                <a:ea typeface="+mn-ea"/>
                <a:cs typeface="+mn-cs"/>
              </a:defRPr>
            </a:lvl3pPr>
            <a:lvl4pPr marL="1370640" algn="l" defTabSz="913760" rtl="0" eaLnBrk="1" latinLnBrk="0" hangingPunct="1">
              <a:defRPr kumimoji="1" sz="1799" kern="1200">
                <a:solidFill>
                  <a:schemeClr val="tx1"/>
                </a:solidFill>
                <a:latin typeface="+mn-lt"/>
                <a:ea typeface="+mn-ea"/>
                <a:cs typeface="+mn-cs"/>
              </a:defRPr>
            </a:lvl4pPr>
            <a:lvl5pPr marL="1827520" algn="l" defTabSz="913760" rtl="0" eaLnBrk="1" latinLnBrk="0" hangingPunct="1">
              <a:defRPr kumimoji="1" sz="1799" kern="1200">
                <a:solidFill>
                  <a:schemeClr val="tx1"/>
                </a:solidFill>
                <a:latin typeface="+mn-lt"/>
                <a:ea typeface="+mn-ea"/>
                <a:cs typeface="+mn-cs"/>
              </a:defRPr>
            </a:lvl5pPr>
            <a:lvl6pPr marL="2284400" algn="l" defTabSz="913760" rtl="0" eaLnBrk="1" latinLnBrk="0" hangingPunct="1">
              <a:defRPr kumimoji="1" sz="1799" kern="1200">
                <a:solidFill>
                  <a:schemeClr val="tx1"/>
                </a:solidFill>
                <a:latin typeface="+mn-lt"/>
                <a:ea typeface="+mn-ea"/>
                <a:cs typeface="+mn-cs"/>
              </a:defRPr>
            </a:lvl6pPr>
            <a:lvl7pPr marL="2741280" algn="l" defTabSz="913760" rtl="0" eaLnBrk="1" latinLnBrk="0" hangingPunct="1">
              <a:defRPr kumimoji="1" sz="1799" kern="1200">
                <a:solidFill>
                  <a:schemeClr val="tx1"/>
                </a:solidFill>
                <a:latin typeface="+mn-lt"/>
                <a:ea typeface="+mn-ea"/>
                <a:cs typeface="+mn-cs"/>
              </a:defRPr>
            </a:lvl7pPr>
            <a:lvl8pPr marL="3198160" algn="l" defTabSz="913760" rtl="0" eaLnBrk="1" latinLnBrk="0" hangingPunct="1">
              <a:defRPr kumimoji="1" sz="1799" kern="1200">
                <a:solidFill>
                  <a:schemeClr val="tx1"/>
                </a:solidFill>
                <a:latin typeface="+mn-lt"/>
                <a:ea typeface="+mn-ea"/>
                <a:cs typeface="+mn-cs"/>
              </a:defRPr>
            </a:lvl8pPr>
            <a:lvl9pPr marL="3655040" algn="l" defTabSz="913760" rtl="0" eaLnBrk="1" latinLnBrk="0" hangingPunct="1">
              <a:defRPr kumimoji="1" sz="1799" kern="1200">
                <a:solidFill>
                  <a:schemeClr val="tx1"/>
                </a:solidFill>
                <a:latin typeface="+mn-lt"/>
                <a:ea typeface="+mn-ea"/>
                <a:cs typeface="+mn-cs"/>
              </a:defRPr>
            </a:lvl9pPr>
          </a:lstStyle>
          <a:p>
            <a:pPr algn="ctr"/>
            <a:r>
              <a:rPr kumimoji="1" lang="en-US" altLang="ja-JP" sz="1798" b="1" dirty="0">
                <a:solidFill>
                  <a:srgbClr val="FF0000"/>
                </a:solidFill>
              </a:rPr>
              <a:t>17</a:t>
            </a:r>
            <a:endParaRPr kumimoji="1" lang="ja-JP" altLang="en-US" sz="1798" b="1" dirty="0">
              <a:solidFill>
                <a:srgbClr val="FF0000"/>
              </a:solidFill>
            </a:endParaRPr>
          </a:p>
        </p:txBody>
      </p:sp>
      <p:sp>
        <p:nvSpPr>
          <p:cNvPr id="27" name="テキスト ボックス 26">
            <a:extLst>
              <a:ext uri="{FF2B5EF4-FFF2-40B4-BE49-F238E27FC236}">
                <a16:creationId xmlns:a16="http://schemas.microsoft.com/office/drawing/2014/main" id="{2C01AB89-E79C-BAA4-83AD-5D0630DB23A1}"/>
              </a:ext>
            </a:extLst>
          </p:cNvPr>
          <p:cNvSpPr txBox="1"/>
          <p:nvPr/>
        </p:nvSpPr>
        <p:spPr>
          <a:xfrm>
            <a:off x="2527495" y="5327583"/>
            <a:ext cx="396000" cy="369022"/>
          </a:xfrm>
          <a:prstGeom prst="rect">
            <a:avLst/>
          </a:prstGeom>
          <a:noFill/>
        </p:spPr>
        <p:txBody>
          <a:bodyPr wrap="none" rtlCol="0">
            <a:noAutofit/>
          </a:bodyPr>
          <a:lstStyle>
            <a:defPPr>
              <a:defRPr lang="ja-JP"/>
            </a:defPPr>
            <a:lvl1pPr marL="0" algn="l" defTabSz="913760" rtl="0" eaLnBrk="1" latinLnBrk="0" hangingPunct="1">
              <a:defRPr kumimoji="1" sz="1799" kern="1200">
                <a:solidFill>
                  <a:schemeClr val="tx1"/>
                </a:solidFill>
                <a:latin typeface="+mn-lt"/>
                <a:ea typeface="+mn-ea"/>
                <a:cs typeface="+mn-cs"/>
              </a:defRPr>
            </a:lvl1pPr>
            <a:lvl2pPr marL="456880" algn="l" defTabSz="913760" rtl="0" eaLnBrk="1" latinLnBrk="0" hangingPunct="1">
              <a:defRPr kumimoji="1" sz="1799" kern="1200">
                <a:solidFill>
                  <a:schemeClr val="tx1"/>
                </a:solidFill>
                <a:latin typeface="+mn-lt"/>
                <a:ea typeface="+mn-ea"/>
                <a:cs typeface="+mn-cs"/>
              </a:defRPr>
            </a:lvl2pPr>
            <a:lvl3pPr marL="913760" algn="l" defTabSz="913760" rtl="0" eaLnBrk="1" latinLnBrk="0" hangingPunct="1">
              <a:defRPr kumimoji="1" sz="1799" kern="1200">
                <a:solidFill>
                  <a:schemeClr val="tx1"/>
                </a:solidFill>
                <a:latin typeface="+mn-lt"/>
                <a:ea typeface="+mn-ea"/>
                <a:cs typeface="+mn-cs"/>
              </a:defRPr>
            </a:lvl3pPr>
            <a:lvl4pPr marL="1370640" algn="l" defTabSz="913760" rtl="0" eaLnBrk="1" latinLnBrk="0" hangingPunct="1">
              <a:defRPr kumimoji="1" sz="1799" kern="1200">
                <a:solidFill>
                  <a:schemeClr val="tx1"/>
                </a:solidFill>
                <a:latin typeface="+mn-lt"/>
                <a:ea typeface="+mn-ea"/>
                <a:cs typeface="+mn-cs"/>
              </a:defRPr>
            </a:lvl4pPr>
            <a:lvl5pPr marL="1827520" algn="l" defTabSz="913760" rtl="0" eaLnBrk="1" latinLnBrk="0" hangingPunct="1">
              <a:defRPr kumimoji="1" sz="1799" kern="1200">
                <a:solidFill>
                  <a:schemeClr val="tx1"/>
                </a:solidFill>
                <a:latin typeface="+mn-lt"/>
                <a:ea typeface="+mn-ea"/>
                <a:cs typeface="+mn-cs"/>
              </a:defRPr>
            </a:lvl5pPr>
            <a:lvl6pPr marL="2284400" algn="l" defTabSz="913760" rtl="0" eaLnBrk="1" latinLnBrk="0" hangingPunct="1">
              <a:defRPr kumimoji="1" sz="1799" kern="1200">
                <a:solidFill>
                  <a:schemeClr val="tx1"/>
                </a:solidFill>
                <a:latin typeface="+mn-lt"/>
                <a:ea typeface="+mn-ea"/>
                <a:cs typeface="+mn-cs"/>
              </a:defRPr>
            </a:lvl6pPr>
            <a:lvl7pPr marL="2741280" algn="l" defTabSz="913760" rtl="0" eaLnBrk="1" latinLnBrk="0" hangingPunct="1">
              <a:defRPr kumimoji="1" sz="1799" kern="1200">
                <a:solidFill>
                  <a:schemeClr val="tx1"/>
                </a:solidFill>
                <a:latin typeface="+mn-lt"/>
                <a:ea typeface="+mn-ea"/>
                <a:cs typeface="+mn-cs"/>
              </a:defRPr>
            </a:lvl7pPr>
            <a:lvl8pPr marL="3198160" algn="l" defTabSz="913760" rtl="0" eaLnBrk="1" latinLnBrk="0" hangingPunct="1">
              <a:defRPr kumimoji="1" sz="1799" kern="1200">
                <a:solidFill>
                  <a:schemeClr val="tx1"/>
                </a:solidFill>
                <a:latin typeface="+mn-lt"/>
                <a:ea typeface="+mn-ea"/>
                <a:cs typeface="+mn-cs"/>
              </a:defRPr>
            </a:lvl8pPr>
            <a:lvl9pPr marL="3655040" algn="l" defTabSz="913760" rtl="0" eaLnBrk="1" latinLnBrk="0" hangingPunct="1">
              <a:defRPr kumimoji="1" sz="1799" kern="1200">
                <a:solidFill>
                  <a:schemeClr val="tx1"/>
                </a:solidFill>
                <a:latin typeface="+mn-lt"/>
                <a:ea typeface="+mn-ea"/>
                <a:cs typeface="+mn-cs"/>
              </a:defRPr>
            </a:lvl9pPr>
          </a:lstStyle>
          <a:p>
            <a:pPr algn="ctr"/>
            <a:r>
              <a:rPr lang="en-US" altLang="ja-JP" sz="1798" b="1" dirty="0">
                <a:solidFill>
                  <a:srgbClr val="FF0000"/>
                </a:solidFill>
              </a:rPr>
              <a:t>101</a:t>
            </a:r>
            <a:endParaRPr kumimoji="1" lang="ja-JP" altLang="en-US" sz="1798" b="1" dirty="0">
              <a:solidFill>
                <a:srgbClr val="FF0000"/>
              </a:solidFill>
            </a:endParaRPr>
          </a:p>
        </p:txBody>
      </p:sp>
      <p:sp>
        <p:nvSpPr>
          <p:cNvPr id="28" name="テキスト ボックス 27">
            <a:extLst>
              <a:ext uri="{FF2B5EF4-FFF2-40B4-BE49-F238E27FC236}">
                <a16:creationId xmlns:a16="http://schemas.microsoft.com/office/drawing/2014/main" id="{170AC265-2733-9E08-C58F-2766D5B7C00C}"/>
              </a:ext>
            </a:extLst>
          </p:cNvPr>
          <p:cNvSpPr txBox="1"/>
          <p:nvPr/>
        </p:nvSpPr>
        <p:spPr>
          <a:xfrm>
            <a:off x="3370886" y="5278292"/>
            <a:ext cx="396000" cy="369022"/>
          </a:xfrm>
          <a:prstGeom prst="rect">
            <a:avLst/>
          </a:prstGeom>
          <a:noFill/>
        </p:spPr>
        <p:txBody>
          <a:bodyPr wrap="none" rtlCol="0">
            <a:noAutofit/>
          </a:bodyPr>
          <a:lstStyle>
            <a:defPPr>
              <a:defRPr lang="ja-JP"/>
            </a:defPPr>
            <a:lvl1pPr marL="0" algn="l" defTabSz="913760" rtl="0" eaLnBrk="1" latinLnBrk="0" hangingPunct="1">
              <a:defRPr kumimoji="1" sz="1799" kern="1200">
                <a:solidFill>
                  <a:schemeClr val="tx1"/>
                </a:solidFill>
                <a:latin typeface="+mn-lt"/>
                <a:ea typeface="+mn-ea"/>
                <a:cs typeface="+mn-cs"/>
              </a:defRPr>
            </a:lvl1pPr>
            <a:lvl2pPr marL="456880" algn="l" defTabSz="913760" rtl="0" eaLnBrk="1" latinLnBrk="0" hangingPunct="1">
              <a:defRPr kumimoji="1" sz="1799" kern="1200">
                <a:solidFill>
                  <a:schemeClr val="tx1"/>
                </a:solidFill>
                <a:latin typeface="+mn-lt"/>
                <a:ea typeface="+mn-ea"/>
                <a:cs typeface="+mn-cs"/>
              </a:defRPr>
            </a:lvl2pPr>
            <a:lvl3pPr marL="913760" algn="l" defTabSz="913760" rtl="0" eaLnBrk="1" latinLnBrk="0" hangingPunct="1">
              <a:defRPr kumimoji="1" sz="1799" kern="1200">
                <a:solidFill>
                  <a:schemeClr val="tx1"/>
                </a:solidFill>
                <a:latin typeface="+mn-lt"/>
                <a:ea typeface="+mn-ea"/>
                <a:cs typeface="+mn-cs"/>
              </a:defRPr>
            </a:lvl3pPr>
            <a:lvl4pPr marL="1370640" algn="l" defTabSz="913760" rtl="0" eaLnBrk="1" latinLnBrk="0" hangingPunct="1">
              <a:defRPr kumimoji="1" sz="1799" kern="1200">
                <a:solidFill>
                  <a:schemeClr val="tx1"/>
                </a:solidFill>
                <a:latin typeface="+mn-lt"/>
                <a:ea typeface="+mn-ea"/>
                <a:cs typeface="+mn-cs"/>
              </a:defRPr>
            </a:lvl4pPr>
            <a:lvl5pPr marL="1827520" algn="l" defTabSz="913760" rtl="0" eaLnBrk="1" latinLnBrk="0" hangingPunct="1">
              <a:defRPr kumimoji="1" sz="1799" kern="1200">
                <a:solidFill>
                  <a:schemeClr val="tx1"/>
                </a:solidFill>
                <a:latin typeface="+mn-lt"/>
                <a:ea typeface="+mn-ea"/>
                <a:cs typeface="+mn-cs"/>
              </a:defRPr>
            </a:lvl5pPr>
            <a:lvl6pPr marL="2284400" algn="l" defTabSz="913760" rtl="0" eaLnBrk="1" latinLnBrk="0" hangingPunct="1">
              <a:defRPr kumimoji="1" sz="1799" kern="1200">
                <a:solidFill>
                  <a:schemeClr val="tx1"/>
                </a:solidFill>
                <a:latin typeface="+mn-lt"/>
                <a:ea typeface="+mn-ea"/>
                <a:cs typeface="+mn-cs"/>
              </a:defRPr>
            </a:lvl6pPr>
            <a:lvl7pPr marL="2741280" algn="l" defTabSz="913760" rtl="0" eaLnBrk="1" latinLnBrk="0" hangingPunct="1">
              <a:defRPr kumimoji="1" sz="1799" kern="1200">
                <a:solidFill>
                  <a:schemeClr val="tx1"/>
                </a:solidFill>
                <a:latin typeface="+mn-lt"/>
                <a:ea typeface="+mn-ea"/>
                <a:cs typeface="+mn-cs"/>
              </a:defRPr>
            </a:lvl7pPr>
            <a:lvl8pPr marL="3198160" algn="l" defTabSz="913760" rtl="0" eaLnBrk="1" latinLnBrk="0" hangingPunct="1">
              <a:defRPr kumimoji="1" sz="1799" kern="1200">
                <a:solidFill>
                  <a:schemeClr val="tx1"/>
                </a:solidFill>
                <a:latin typeface="+mn-lt"/>
                <a:ea typeface="+mn-ea"/>
                <a:cs typeface="+mn-cs"/>
              </a:defRPr>
            </a:lvl8pPr>
            <a:lvl9pPr marL="3655040" algn="l" defTabSz="913760" rtl="0" eaLnBrk="1" latinLnBrk="0" hangingPunct="1">
              <a:defRPr kumimoji="1" sz="1799" kern="1200">
                <a:solidFill>
                  <a:schemeClr val="tx1"/>
                </a:solidFill>
                <a:latin typeface="+mn-lt"/>
                <a:ea typeface="+mn-ea"/>
                <a:cs typeface="+mn-cs"/>
              </a:defRPr>
            </a:lvl9pPr>
          </a:lstStyle>
          <a:p>
            <a:pPr algn="ctr"/>
            <a:r>
              <a:rPr kumimoji="1" lang="en-US" altLang="ja-JP" sz="1798" b="1" dirty="0">
                <a:solidFill>
                  <a:srgbClr val="FF0000"/>
                </a:solidFill>
              </a:rPr>
              <a:t>206</a:t>
            </a:r>
            <a:endParaRPr kumimoji="1" lang="ja-JP" altLang="en-US" sz="1798" b="1" dirty="0">
              <a:solidFill>
                <a:srgbClr val="FF0000"/>
              </a:solidFill>
            </a:endParaRPr>
          </a:p>
        </p:txBody>
      </p:sp>
      <p:sp>
        <p:nvSpPr>
          <p:cNvPr id="29" name="テキスト ボックス 28">
            <a:extLst>
              <a:ext uri="{FF2B5EF4-FFF2-40B4-BE49-F238E27FC236}">
                <a16:creationId xmlns:a16="http://schemas.microsoft.com/office/drawing/2014/main" id="{384190E9-FBA3-0128-11EA-C1AB562F9CDD}"/>
              </a:ext>
            </a:extLst>
          </p:cNvPr>
          <p:cNvSpPr txBox="1"/>
          <p:nvPr/>
        </p:nvSpPr>
        <p:spPr>
          <a:xfrm>
            <a:off x="4214277" y="5262350"/>
            <a:ext cx="396000" cy="369022"/>
          </a:xfrm>
          <a:prstGeom prst="rect">
            <a:avLst/>
          </a:prstGeom>
          <a:noFill/>
        </p:spPr>
        <p:txBody>
          <a:bodyPr wrap="none" rtlCol="0">
            <a:noAutofit/>
          </a:bodyPr>
          <a:lstStyle>
            <a:defPPr>
              <a:defRPr lang="ja-JP"/>
            </a:defPPr>
            <a:lvl1pPr marL="0" algn="l" defTabSz="913760" rtl="0" eaLnBrk="1" latinLnBrk="0" hangingPunct="1">
              <a:defRPr kumimoji="1" sz="1799" kern="1200">
                <a:solidFill>
                  <a:schemeClr val="tx1"/>
                </a:solidFill>
                <a:latin typeface="+mn-lt"/>
                <a:ea typeface="+mn-ea"/>
                <a:cs typeface="+mn-cs"/>
              </a:defRPr>
            </a:lvl1pPr>
            <a:lvl2pPr marL="456880" algn="l" defTabSz="913760" rtl="0" eaLnBrk="1" latinLnBrk="0" hangingPunct="1">
              <a:defRPr kumimoji="1" sz="1799" kern="1200">
                <a:solidFill>
                  <a:schemeClr val="tx1"/>
                </a:solidFill>
                <a:latin typeface="+mn-lt"/>
                <a:ea typeface="+mn-ea"/>
                <a:cs typeface="+mn-cs"/>
              </a:defRPr>
            </a:lvl2pPr>
            <a:lvl3pPr marL="913760" algn="l" defTabSz="913760" rtl="0" eaLnBrk="1" latinLnBrk="0" hangingPunct="1">
              <a:defRPr kumimoji="1" sz="1799" kern="1200">
                <a:solidFill>
                  <a:schemeClr val="tx1"/>
                </a:solidFill>
                <a:latin typeface="+mn-lt"/>
                <a:ea typeface="+mn-ea"/>
                <a:cs typeface="+mn-cs"/>
              </a:defRPr>
            </a:lvl3pPr>
            <a:lvl4pPr marL="1370640" algn="l" defTabSz="913760" rtl="0" eaLnBrk="1" latinLnBrk="0" hangingPunct="1">
              <a:defRPr kumimoji="1" sz="1799" kern="1200">
                <a:solidFill>
                  <a:schemeClr val="tx1"/>
                </a:solidFill>
                <a:latin typeface="+mn-lt"/>
                <a:ea typeface="+mn-ea"/>
                <a:cs typeface="+mn-cs"/>
              </a:defRPr>
            </a:lvl4pPr>
            <a:lvl5pPr marL="1827520" algn="l" defTabSz="913760" rtl="0" eaLnBrk="1" latinLnBrk="0" hangingPunct="1">
              <a:defRPr kumimoji="1" sz="1799" kern="1200">
                <a:solidFill>
                  <a:schemeClr val="tx1"/>
                </a:solidFill>
                <a:latin typeface="+mn-lt"/>
                <a:ea typeface="+mn-ea"/>
                <a:cs typeface="+mn-cs"/>
              </a:defRPr>
            </a:lvl5pPr>
            <a:lvl6pPr marL="2284400" algn="l" defTabSz="913760" rtl="0" eaLnBrk="1" latinLnBrk="0" hangingPunct="1">
              <a:defRPr kumimoji="1" sz="1799" kern="1200">
                <a:solidFill>
                  <a:schemeClr val="tx1"/>
                </a:solidFill>
                <a:latin typeface="+mn-lt"/>
                <a:ea typeface="+mn-ea"/>
                <a:cs typeface="+mn-cs"/>
              </a:defRPr>
            </a:lvl6pPr>
            <a:lvl7pPr marL="2741280" algn="l" defTabSz="913760" rtl="0" eaLnBrk="1" latinLnBrk="0" hangingPunct="1">
              <a:defRPr kumimoji="1" sz="1799" kern="1200">
                <a:solidFill>
                  <a:schemeClr val="tx1"/>
                </a:solidFill>
                <a:latin typeface="+mn-lt"/>
                <a:ea typeface="+mn-ea"/>
                <a:cs typeface="+mn-cs"/>
              </a:defRPr>
            </a:lvl7pPr>
            <a:lvl8pPr marL="3198160" algn="l" defTabSz="913760" rtl="0" eaLnBrk="1" latinLnBrk="0" hangingPunct="1">
              <a:defRPr kumimoji="1" sz="1799" kern="1200">
                <a:solidFill>
                  <a:schemeClr val="tx1"/>
                </a:solidFill>
                <a:latin typeface="+mn-lt"/>
                <a:ea typeface="+mn-ea"/>
                <a:cs typeface="+mn-cs"/>
              </a:defRPr>
            </a:lvl8pPr>
            <a:lvl9pPr marL="3655040" algn="l" defTabSz="913760" rtl="0" eaLnBrk="1" latinLnBrk="0" hangingPunct="1">
              <a:defRPr kumimoji="1" sz="1799" kern="1200">
                <a:solidFill>
                  <a:schemeClr val="tx1"/>
                </a:solidFill>
                <a:latin typeface="+mn-lt"/>
                <a:ea typeface="+mn-ea"/>
                <a:cs typeface="+mn-cs"/>
              </a:defRPr>
            </a:lvl9pPr>
          </a:lstStyle>
          <a:p>
            <a:pPr algn="ctr"/>
            <a:r>
              <a:rPr lang="en-US" altLang="ja-JP" sz="1798" b="1" dirty="0">
                <a:solidFill>
                  <a:srgbClr val="FF0000"/>
                </a:solidFill>
              </a:rPr>
              <a:t>369</a:t>
            </a:r>
            <a:endParaRPr kumimoji="1" lang="ja-JP" altLang="en-US" sz="1798" b="1" dirty="0">
              <a:solidFill>
                <a:srgbClr val="FF0000"/>
              </a:solidFill>
            </a:endParaRPr>
          </a:p>
        </p:txBody>
      </p:sp>
      <p:sp>
        <p:nvSpPr>
          <p:cNvPr id="30" name="テキスト ボックス 29">
            <a:extLst>
              <a:ext uri="{FF2B5EF4-FFF2-40B4-BE49-F238E27FC236}">
                <a16:creationId xmlns:a16="http://schemas.microsoft.com/office/drawing/2014/main" id="{861ACB12-98B9-45FD-D0CC-9A142F2E42D1}"/>
              </a:ext>
            </a:extLst>
          </p:cNvPr>
          <p:cNvSpPr txBox="1"/>
          <p:nvPr/>
        </p:nvSpPr>
        <p:spPr>
          <a:xfrm>
            <a:off x="5057668" y="5234667"/>
            <a:ext cx="396000" cy="369022"/>
          </a:xfrm>
          <a:prstGeom prst="rect">
            <a:avLst/>
          </a:prstGeom>
          <a:noFill/>
        </p:spPr>
        <p:txBody>
          <a:bodyPr wrap="none" rtlCol="0">
            <a:noAutofit/>
          </a:bodyPr>
          <a:lstStyle>
            <a:defPPr>
              <a:defRPr lang="ja-JP"/>
            </a:defPPr>
            <a:lvl1pPr marL="0" algn="l" defTabSz="913760" rtl="0" eaLnBrk="1" latinLnBrk="0" hangingPunct="1">
              <a:defRPr kumimoji="1" sz="1799" kern="1200">
                <a:solidFill>
                  <a:schemeClr val="tx1"/>
                </a:solidFill>
                <a:latin typeface="+mn-lt"/>
                <a:ea typeface="+mn-ea"/>
                <a:cs typeface="+mn-cs"/>
              </a:defRPr>
            </a:lvl1pPr>
            <a:lvl2pPr marL="456880" algn="l" defTabSz="913760" rtl="0" eaLnBrk="1" latinLnBrk="0" hangingPunct="1">
              <a:defRPr kumimoji="1" sz="1799" kern="1200">
                <a:solidFill>
                  <a:schemeClr val="tx1"/>
                </a:solidFill>
                <a:latin typeface="+mn-lt"/>
                <a:ea typeface="+mn-ea"/>
                <a:cs typeface="+mn-cs"/>
              </a:defRPr>
            </a:lvl2pPr>
            <a:lvl3pPr marL="913760" algn="l" defTabSz="913760" rtl="0" eaLnBrk="1" latinLnBrk="0" hangingPunct="1">
              <a:defRPr kumimoji="1" sz="1799" kern="1200">
                <a:solidFill>
                  <a:schemeClr val="tx1"/>
                </a:solidFill>
                <a:latin typeface="+mn-lt"/>
                <a:ea typeface="+mn-ea"/>
                <a:cs typeface="+mn-cs"/>
              </a:defRPr>
            </a:lvl3pPr>
            <a:lvl4pPr marL="1370640" algn="l" defTabSz="913760" rtl="0" eaLnBrk="1" latinLnBrk="0" hangingPunct="1">
              <a:defRPr kumimoji="1" sz="1799" kern="1200">
                <a:solidFill>
                  <a:schemeClr val="tx1"/>
                </a:solidFill>
                <a:latin typeface="+mn-lt"/>
                <a:ea typeface="+mn-ea"/>
                <a:cs typeface="+mn-cs"/>
              </a:defRPr>
            </a:lvl4pPr>
            <a:lvl5pPr marL="1827520" algn="l" defTabSz="913760" rtl="0" eaLnBrk="1" latinLnBrk="0" hangingPunct="1">
              <a:defRPr kumimoji="1" sz="1799" kern="1200">
                <a:solidFill>
                  <a:schemeClr val="tx1"/>
                </a:solidFill>
                <a:latin typeface="+mn-lt"/>
                <a:ea typeface="+mn-ea"/>
                <a:cs typeface="+mn-cs"/>
              </a:defRPr>
            </a:lvl5pPr>
            <a:lvl6pPr marL="2284400" algn="l" defTabSz="913760" rtl="0" eaLnBrk="1" latinLnBrk="0" hangingPunct="1">
              <a:defRPr kumimoji="1" sz="1799" kern="1200">
                <a:solidFill>
                  <a:schemeClr val="tx1"/>
                </a:solidFill>
                <a:latin typeface="+mn-lt"/>
                <a:ea typeface="+mn-ea"/>
                <a:cs typeface="+mn-cs"/>
              </a:defRPr>
            </a:lvl6pPr>
            <a:lvl7pPr marL="2741280" algn="l" defTabSz="913760" rtl="0" eaLnBrk="1" latinLnBrk="0" hangingPunct="1">
              <a:defRPr kumimoji="1" sz="1799" kern="1200">
                <a:solidFill>
                  <a:schemeClr val="tx1"/>
                </a:solidFill>
                <a:latin typeface="+mn-lt"/>
                <a:ea typeface="+mn-ea"/>
                <a:cs typeface="+mn-cs"/>
              </a:defRPr>
            </a:lvl7pPr>
            <a:lvl8pPr marL="3198160" algn="l" defTabSz="913760" rtl="0" eaLnBrk="1" latinLnBrk="0" hangingPunct="1">
              <a:defRPr kumimoji="1" sz="1799" kern="1200">
                <a:solidFill>
                  <a:schemeClr val="tx1"/>
                </a:solidFill>
                <a:latin typeface="+mn-lt"/>
                <a:ea typeface="+mn-ea"/>
                <a:cs typeface="+mn-cs"/>
              </a:defRPr>
            </a:lvl8pPr>
            <a:lvl9pPr marL="3655040" algn="l" defTabSz="913760" rtl="0" eaLnBrk="1" latinLnBrk="0" hangingPunct="1">
              <a:defRPr kumimoji="1" sz="1799" kern="1200">
                <a:solidFill>
                  <a:schemeClr val="tx1"/>
                </a:solidFill>
                <a:latin typeface="+mn-lt"/>
                <a:ea typeface="+mn-ea"/>
                <a:cs typeface="+mn-cs"/>
              </a:defRPr>
            </a:lvl9pPr>
          </a:lstStyle>
          <a:p>
            <a:pPr algn="ctr"/>
            <a:r>
              <a:rPr kumimoji="1" lang="en-US" altLang="ja-JP" sz="1798" b="1" dirty="0">
                <a:solidFill>
                  <a:srgbClr val="FF0000"/>
                </a:solidFill>
              </a:rPr>
              <a:t>541</a:t>
            </a:r>
            <a:endParaRPr kumimoji="1" lang="ja-JP" altLang="en-US" sz="1798" b="1" dirty="0">
              <a:solidFill>
                <a:srgbClr val="FF0000"/>
              </a:solidFill>
            </a:endParaRPr>
          </a:p>
        </p:txBody>
      </p:sp>
      <p:sp>
        <p:nvSpPr>
          <p:cNvPr id="31" name="テキスト ボックス 30">
            <a:extLst>
              <a:ext uri="{FF2B5EF4-FFF2-40B4-BE49-F238E27FC236}">
                <a16:creationId xmlns:a16="http://schemas.microsoft.com/office/drawing/2014/main" id="{5A9F2431-CB10-0A66-9B5C-D423E8BF4D41}"/>
              </a:ext>
            </a:extLst>
          </p:cNvPr>
          <p:cNvSpPr txBox="1"/>
          <p:nvPr/>
        </p:nvSpPr>
        <p:spPr>
          <a:xfrm>
            <a:off x="5901059" y="5143072"/>
            <a:ext cx="396000" cy="369022"/>
          </a:xfrm>
          <a:prstGeom prst="rect">
            <a:avLst/>
          </a:prstGeom>
          <a:noFill/>
        </p:spPr>
        <p:txBody>
          <a:bodyPr wrap="none" rtlCol="0">
            <a:noAutofit/>
          </a:bodyPr>
          <a:lstStyle>
            <a:defPPr>
              <a:defRPr lang="ja-JP"/>
            </a:defPPr>
            <a:lvl1pPr marL="0" algn="l" defTabSz="913760" rtl="0" eaLnBrk="1" latinLnBrk="0" hangingPunct="1">
              <a:defRPr kumimoji="1" sz="1799" kern="1200">
                <a:solidFill>
                  <a:schemeClr val="tx1"/>
                </a:solidFill>
                <a:latin typeface="+mn-lt"/>
                <a:ea typeface="+mn-ea"/>
                <a:cs typeface="+mn-cs"/>
              </a:defRPr>
            </a:lvl1pPr>
            <a:lvl2pPr marL="456880" algn="l" defTabSz="913760" rtl="0" eaLnBrk="1" latinLnBrk="0" hangingPunct="1">
              <a:defRPr kumimoji="1" sz="1799" kern="1200">
                <a:solidFill>
                  <a:schemeClr val="tx1"/>
                </a:solidFill>
                <a:latin typeface="+mn-lt"/>
                <a:ea typeface="+mn-ea"/>
                <a:cs typeface="+mn-cs"/>
              </a:defRPr>
            </a:lvl2pPr>
            <a:lvl3pPr marL="913760" algn="l" defTabSz="913760" rtl="0" eaLnBrk="1" latinLnBrk="0" hangingPunct="1">
              <a:defRPr kumimoji="1" sz="1799" kern="1200">
                <a:solidFill>
                  <a:schemeClr val="tx1"/>
                </a:solidFill>
                <a:latin typeface="+mn-lt"/>
                <a:ea typeface="+mn-ea"/>
                <a:cs typeface="+mn-cs"/>
              </a:defRPr>
            </a:lvl3pPr>
            <a:lvl4pPr marL="1370640" algn="l" defTabSz="913760" rtl="0" eaLnBrk="1" latinLnBrk="0" hangingPunct="1">
              <a:defRPr kumimoji="1" sz="1799" kern="1200">
                <a:solidFill>
                  <a:schemeClr val="tx1"/>
                </a:solidFill>
                <a:latin typeface="+mn-lt"/>
                <a:ea typeface="+mn-ea"/>
                <a:cs typeface="+mn-cs"/>
              </a:defRPr>
            </a:lvl4pPr>
            <a:lvl5pPr marL="1827520" algn="l" defTabSz="913760" rtl="0" eaLnBrk="1" latinLnBrk="0" hangingPunct="1">
              <a:defRPr kumimoji="1" sz="1799" kern="1200">
                <a:solidFill>
                  <a:schemeClr val="tx1"/>
                </a:solidFill>
                <a:latin typeface="+mn-lt"/>
                <a:ea typeface="+mn-ea"/>
                <a:cs typeface="+mn-cs"/>
              </a:defRPr>
            </a:lvl5pPr>
            <a:lvl6pPr marL="2284400" algn="l" defTabSz="913760" rtl="0" eaLnBrk="1" latinLnBrk="0" hangingPunct="1">
              <a:defRPr kumimoji="1" sz="1799" kern="1200">
                <a:solidFill>
                  <a:schemeClr val="tx1"/>
                </a:solidFill>
                <a:latin typeface="+mn-lt"/>
                <a:ea typeface="+mn-ea"/>
                <a:cs typeface="+mn-cs"/>
              </a:defRPr>
            </a:lvl6pPr>
            <a:lvl7pPr marL="2741280" algn="l" defTabSz="913760" rtl="0" eaLnBrk="1" latinLnBrk="0" hangingPunct="1">
              <a:defRPr kumimoji="1" sz="1799" kern="1200">
                <a:solidFill>
                  <a:schemeClr val="tx1"/>
                </a:solidFill>
                <a:latin typeface="+mn-lt"/>
                <a:ea typeface="+mn-ea"/>
                <a:cs typeface="+mn-cs"/>
              </a:defRPr>
            </a:lvl7pPr>
            <a:lvl8pPr marL="3198160" algn="l" defTabSz="913760" rtl="0" eaLnBrk="1" latinLnBrk="0" hangingPunct="1">
              <a:defRPr kumimoji="1" sz="1799" kern="1200">
                <a:solidFill>
                  <a:schemeClr val="tx1"/>
                </a:solidFill>
                <a:latin typeface="+mn-lt"/>
                <a:ea typeface="+mn-ea"/>
                <a:cs typeface="+mn-cs"/>
              </a:defRPr>
            </a:lvl8pPr>
            <a:lvl9pPr marL="3655040" algn="l" defTabSz="913760" rtl="0" eaLnBrk="1" latinLnBrk="0" hangingPunct="1">
              <a:defRPr kumimoji="1" sz="1799" kern="1200">
                <a:solidFill>
                  <a:schemeClr val="tx1"/>
                </a:solidFill>
                <a:latin typeface="+mn-lt"/>
                <a:ea typeface="+mn-ea"/>
                <a:cs typeface="+mn-cs"/>
              </a:defRPr>
            </a:lvl9pPr>
          </a:lstStyle>
          <a:p>
            <a:pPr algn="ctr"/>
            <a:r>
              <a:rPr lang="en-US" altLang="ja-JP" sz="1798" b="1" dirty="0">
                <a:solidFill>
                  <a:srgbClr val="FF0000"/>
                </a:solidFill>
              </a:rPr>
              <a:t>8</a:t>
            </a:r>
            <a:r>
              <a:rPr kumimoji="1" lang="en-US" altLang="ja-JP" sz="1798" b="1" dirty="0">
                <a:solidFill>
                  <a:srgbClr val="FF0000"/>
                </a:solidFill>
              </a:rPr>
              <a:t>41</a:t>
            </a:r>
            <a:endParaRPr kumimoji="1" lang="ja-JP" altLang="en-US" sz="1798" b="1" dirty="0">
              <a:solidFill>
                <a:srgbClr val="FF0000"/>
              </a:solidFill>
            </a:endParaRPr>
          </a:p>
        </p:txBody>
      </p:sp>
      <p:sp>
        <p:nvSpPr>
          <p:cNvPr id="32" name="テキスト ボックス 31">
            <a:extLst>
              <a:ext uri="{FF2B5EF4-FFF2-40B4-BE49-F238E27FC236}">
                <a16:creationId xmlns:a16="http://schemas.microsoft.com/office/drawing/2014/main" id="{D5A72FB1-1C91-D9D6-05D1-1C920C643B88}"/>
              </a:ext>
            </a:extLst>
          </p:cNvPr>
          <p:cNvSpPr txBox="1"/>
          <p:nvPr/>
        </p:nvSpPr>
        <p:spPr>
          <a:xfrm>
            <a:off x="6744450" y="4958561"/>
            <a:ext cx="396000" cy="369022"/>
          </a:xfrm>
          <a:prstGeom prst="rect">
            <a:avLst/>
          </a:prstGeom>
          <a:noFill/>
        </p:spPr>
        <p:txBody>
          <a:bodyPr wrap="none" rtlCol="0">
            <a:noAutofit/>
          </a:bodyPr>
          <a:lstStyle>
            <a:defPPr>
              <a:defRPr lang="ja-JP"/>
            </a:defPPr>
            <a:lvl1pPr marL="0" algn="l" defTabSz="913760" rtl="0" eaLnBrk="1" latinLnBrk="0" hangingPunct="1">
              <a:defRPr kumimoji="1" sz="1799" kern="1200">
                <a:solidFill>
                  <a:schemeClr val="tx1"/>
                </a:solidFill>
                <a:latin typeface="+mn-lt"/>
                <a:ea typeface="+mn-ea"/>
                <a:cs typeface="+mn-cs"/>
              </a:defRPr>
            </a:lvl1pPr>
            <a:lvl2pPr marL="456880" algn="l" defTabSz="913760" rtl="0" eaLnBrk="1" latinLnBrk="0" hangingPunct="1">
              <a:defRPr kumimoji="1" sz="1799" kern="1200">
                <a:solidFill>
                  <a:schemeClr val="tx1"/>
                </a:solidFill>
                <a:latin typeface="+mn-lt"/>
                <a:ea typeface="+mn-ea"/>
                <a:cs typeface="+mn-cs"/>
              </a:defRPr>
            </a:lvl2pPr>
            <a:lvl3pPr marL="913760" algn="l" defTabSz="913760" rtl="0" eaLnBrk="1" latinLnBrk="0" hangingPunct="1">
              <a:defRPr kumimoji="1" sz="1799" kern="1200">
                <a:solidFill>
                  <a:schemeClr val="tx1"/>
                </a:solidFill>
                <a:latin typeface="+mn-lt"/>
                <a:ea typeface="+mn-ea"/>
                <a:cs typeface="+mn-cs"/>
              </a:defRPr>
            </a:lvl3pPr>
            <a:lvl4pPr marL="1370640" algn="l" defTabSz="913760" rtl="0" eaLnBrk="1" latinLnBrk="0" hangingPunct="1">
              <a:defRPr kumimoji="1" sz="1799" kern="1200">
                <a:solidFill>
                  <a:schemeClr val="tx1"/>
                </a:solidFill>
                <a:latin typeface="+mn-lt"/>
                <a:ea typeface="+mn-ea"/>
                <a:cs typeface="+mn-cs"/>
              </a:defRPr>
            </a:lvl4pPr>
            <a:lvl5pPr marL="1827520" algn="l" defTabSz="913760" rtl="0" eaLnBrk="1" latinLnBrk="0" hangingPunct="1">
              <a:defRPr kumimoji="1" sz="1799" kern="1200">
                <a:solidFill>
                  <a:schemeClr val="tx1"/>
                </a:solidFill>
                <a:latin typeface="+mn-lt"/>
                <a:ea typeface="+mn-ea"/>
                <a:cs typeface="+mn-cs"/>
              </a:defRPr>
            </a:lvl5pPr>
            <a:lvl6pPr marL="2284400" algn="l" defTabSz="913760" rtl="0" eaLnBrk="1" latinLnBrk="0" hangingPunct="1">
              <a:defRPr kumimoji="1" sz="1799" kern="1200">
                <a:solidFill>
                  <a:schemeClr val="tx1"/>
                </a:solidFill>
                <a:latin typeface="+mn-lt"/>
                <a:ea typeface="+mn-ea"/>
                <a:cs typeface="+mn-cs"/>
              </a:defRPr>
            </a:lvl6pPr>
            <a:lvl7pPr marL="2741280" algn="l" defTabSz="913760" rtl="0" eaLnBrk="1" latinLnBrk="0" hangingPunct="1">
              <a:defRPr kumimoji="1" sz="1799" kern="1200">
                <a:solidFill>
                  <a:schemeClr val="tx1"/>
                </a:solidFill>
                <a:latin typeface="+mn-lt"/>
                <a:ea typeface="+mn-ea"/>
                <a:cs typeface="+mn-cs"/>
              </a:defRPr>
            </a:lvl7pPr>
            <a:lvl8pPr marL="3198160" algn="l" defTabSz="913760" rtl="0" eaLnBrk="1" latinLnBrk="0" hangingPunct="1">
              <a:defRPr kumimoji="1" sz="1799" kern="1200">
                <a:solidFill>
                  <a:schemeClr val="tx1"/>
                </a:solidFill>
                <a:latin typeface="+mn-lt"/>
                <a:ea typeface="+mn-ea"/>
                <a:cs typeface="+mn-cs"/>
              </a:defRPr>
            </a:lvl8pPr>
            <a:lvl9pPr marL="3655040" algn="l" defTabSz="913760" rtl="0" eaLnBrk="1" latinLnBrk="0" hangingPunct="1">
              <a:defRPr kumimoji="1" sz="1799" kern="1200">
                <a:solidFill>
                  <a:schemeClr val="tx1"/>
                </a:solidFill>
                <a:latin typeface="+mn-lt"/>
                <a:ea typeface="+mn-ea"/>
                <a:cs typeface="+mn-cs"/>
              </a:defRPr>
            </a:lvl9pPr>
          </a:lstStyle>
          <a:p>
            <a:pPr algn="ctr"/>
            <a:r>
              <a:rPr kumimoji="1" lang="en-US" altLang="ja-JP" sz="1798" b="1" dirty="0">
                <a:solidFill>
                  <a:srgbClr val="FF0000"/>
                </a:solidFill>
              </a:rPr>
              <a:t>1,310</a:t>
            </a:r>
            <a:endParaRPr kumimoji="1" lang="ja-JP" altLang="en-US" sz="1798" b="1" dirty="0">
              <a:solidFill>
                <a:srgbClr val="FF0000"/>
              </a:solidFill>
            </a:endParaRPr>
          </a:p>
        </p:txBody>
      </p:sp>
      <p:sp>
        <p:nvSpPr>
          <p:cNvPr id="33" name="テキスト ボックス 32">
            <a:extLst>
              <a:ext uri="{FF2B5EF4-FFF2-40B4-BE49-F238E27FC236}">
                <a16:creationId xmlns:a16="http://schemas.microsoft.com/office/drawing/2014/main" id="{9093D23E-52B2-E29F-2F66-E0DC71A582CE}"/>
              </a:ext>
            </a:extLst>
          </p:cNvPr>
          <p:cNvSpPr txBox="1"/>
          <p:nvPr/>
        </p:nvSpPr>
        <p:spPr>
          <a:xfrm>
            <a:off x="7587841" y="4360827"/>
            <a:ext cx="396000" cy="369022"/>
          </a:xfrm>
          <a:prstGeom prst="rect">
            <a:avLst/>
          </a:prstGeom>
          <a:noFill/>
        </p:spPr>
        <p:txBody>
          <a:bodyPr wrap="none" rtlCol="0">
            <a:noAutofit/>
          </a:bodyPr>
          <a:lstStyle>
            <a:defPPr>
              <a:defRPr lang="ja-JP"/>
            </a:defPPr>
            <a:lvl1pPr marL="0" algn="l" defTabSz="913760" rtl="0" eaLnBrk="1" latinLnBrk="0" hangingPunct="1">
              <a:defRPr kumimoji="1" sz="1799" kern="1200">
                <a:solidFill>
                  <a:schemeClr val="tx1"/>
                </a:solidFill>
                <a:latin typeface="+mn-lt"/>
                <a:ea typeface="+mn-ea"/>
                <a:cs typeface="+mn-cs"/>
              </a:defRPr>
            </a:lvl1pPr>
            <a:lvl2pPr marL="456880" algn="l" defTabSz="913760" rtl="0" eaLnBrk="1" latinLnBrk="0" hangingPunct="1">
              <a:defRPr kumimoji="1" sz="1799" kern="1200">
                <a:solidFill>
                  <a:schemeClr val="tx1"/>
                </a:solidFill>
                <a:latin typeface="+mn-lt"/>
                <a:ea typeface="+mn-ea"/>
                <a:cs typeface="+mn-cs"/>
              </a:defRPr>
            </a:lvl2pPr>
            <a:lvl3pPr marL="913760" algn="l" defTabSz="913760" rtl="0" eaLnBrk="1" latinLnBrk="0" hangingPunct="1">
              <a:defRPr kumimoji="1" sz="1799" kern="1200">
                <a:solidFill>
                  <a:schemeClr val="tx1"/>
                </a:solidFill>
                <a:latin typeface="+mn-lt"/>
                <a:ea typeface="+mn-ea"/>
                <a:cs typeface="+mn-cs"/>
              </a:defRPr>
            </a:lvl3pPr>
            <a:lvl4pPr marL="1370640" algn="l" defTabSz="913760" rtl="0" eaLnBrk="1" latinLnBrk="0" hangingPunct="1">
              <a:defRPr kumimoji="1" sz="1799" kern="1200">
                <a:solidFill>
                  <a:schemeClr val="tx1"/>
                </a:solidFill>
                <a:latin typeface="+mn-lt"/>
                <a:ea typeface="+mn-ea"/>
                <a:cs typeface="+mn-cs"/>
              </a:defRPr>
            </a:lvl4pPr>
            <a:lvl5pPr marL="1827520" algn="l" defTabSz="913760" rtl="0" eaLnBrk="1" latinLnBrk="0" hangingPunct="1">
              <a:defRPr kumimoji="1" sz="1799" kern="1200">
                <a:solidFill>
                  <a:schemeClr val="tx1"/>
                </a:solidFill>
                <a:latin typeface="+mn-lt"/>
                <a:ea typeface="+mn-ea"/>
                <a:cs typeface="+mn-cs"/>
              </a:defRPr>
            </a:lvl5pPr>
            <a:lvl6pPr marL="2284400" algn="l" defTabSz="913760" rtl="0" eaLnBrk="1" latinLnBrk="0" hangingPunct="1">
              <a:defRPr kumimoji="1" sz="1799" kern="1200">
                <a:solidFill>
                  <a:schemeClr val="tx1"/>
                </a:solidFill>
                <a:latin typeface="+mn-lt"/>
                <a:ea typeface="+mn-ea"/>
                <a:cs typeface="+mn-cs"/>
              </a:defRPr>
            </a:lvl6pPr>
            <a:lvl7pPr marL="2741280" algn="l" defTabSz="913760" rtl="0" eaLnBrk="1" latinLnBrk="0" hangingPunct="1">
              <a:defRPr kumimoji="1" sz="1799" kern="1200">
                <a:solidFill>
                  <a:schemeClr val="tx1"/>
                </a:solidFill>
                <a:latin typeface="+mn-lt"/>
                <a:ea typeface="+mn-ea"/>
                <a:cs typeface="+mn-cs"/>
              </a:defRPr>
            </a:lvl7pPr>
            <a:lvl8pPr marL="3198160" algn="l" defTabSz="913760" rtl="0" eaLnBrk="1" latinLnBrk="0" hangingPunct="1">
              <a:defRPr kumimoji="1" sz="1799" kern="1200">
                <a:solidFill>
                  <a:schemeClr val="tx1"/>
                </a:solidFill>
                <a:latin typeface="+mn-lt"/>
                <a:ea typeface="+mn-ea"/>
                <a:cs typeface="+mn-cs"/>
              </a:defRPr>
            </a:lvl8pPr>
            <a:lvl9pPr marL="3655040" algn="l" defTabSz="913760" rtl="0" eaLnBrk="1" latinLnBrk="0" hangingPunct="1">
              <a:defRPr kumimoji="1" sz="1799" kern="1200">
                <a:solidFill>
                  <a:schemeClr val="tx1"/>
                </a:solidFill>
                <a:latin typeface="+mn-lt"/>
                <a:ea typeface="+mn-ea"/>
                <a:cs typeface="+mn-cs"/>
              </a:defRPr>
            </a:lvl9pPr>
          </a:lstStyle>
          <a:p>
            <a:pPr algn="ctr"/>
            <a:r>
              <a:rPr lang="en-US" altLang="ja-JP" sz="1798" b="1" dirty="0">
                <a:solidFill>
                  <a:srgbClr val="FF0000"/>
                </a:solidFill>
              </a:rPr>
              <a:t>2,671</a:t>
            </a:r>
            <a:endParaRPr kumimoji="1" lang="ja-JP" altLang="en-US" sz="1798" b="1" dirty="0">
              <a:solidFill>
                <a:srgbClr val="FF0000"/>
              </a:solidFill>
            </a:endParaRPr>
          </a:p>
        </p:txBody>
      </p:sp>
      <p:pic>
        <p:nvPicPr>
          <p:cNvPr id="35" name="図 34">
            <a:extLst>
              <a:ext uri="{FF2B5EF4-FFF2-40B4-BE49-F238E27FC236}">
                <a16:creationId xmlns:a16="http://schemas.microsoft.com/office/drawing/2014/main" id="{DDCBEDC6-3D78-901E-9B08-000400665552}"/>
              </a:ext>
            </a:extLst>
          </p:cNvPr>
          <p:cNvPicPr>
            <a:picLocks noChangeAspect="1"/>
          </p:cNvPicPr>
          <p:nvPr/>
        </p:nvPicPr>
        <p:blipFill>
          <a:blip r:embed="rId3"/>
          <a:stretch>
            <a:fillRect/>
          </a:stretch>
        </p:blipFill>
        <p:spPr>
          <a:xfrm>
            <a:off x="1490010" y="2709890"/>
            <a:ext cx="1260921" cy="1133001"/>
          </a:xfrm>
          <a:prstGeom prst="rect">
            <a:avLst/>
          </a:prstGeom>
        </p:spPr>
      </p:pic>
      <p:sp>
        <p:nvSpPr>
          <p:cNvPr id="36" name="テキスト ボックス 35">
            <a:extLst>
              <a:ext uri="{FF2B5EF4-FFF2-40B4-BE49-F238E27FC236}">
                <a16:creationId xmlns:a16="http://schemas.microsoft.com/office/drawing/2014/main" id="{F9E294FF-D1E9-2771-2C45-7B0402CA2C67}"/>
              </a:ext>
            </a:extLst>
          </p:cNvPr>
          <p:cNvSpPr txBox="1"/>
          <p:nvPr/>
        </p:nvSpPr>
        <p:spPr>
          <a:xfrm>
            <a:off x="1257067" y="2203173"/>
            <a:ext cx="1909496" cy="369022"/>
          </a:xfrm>
          <a:prstGeom prst="rect">
            <a:avLst/>
          </a:prstGeom>
          <a:solidFill>
            <a:schemeClr val="bg1">
              <a:lumMod val="95000"/>
            </a:schemeClr>
          </a:solidFill>
          <a:ln>
            <a:solidFill>
              <a:schemeClr val="tx1"/>
            </a:solidFill>
          </a:ln>
          <a:effectLst>
            <a:outerShdw blurRad="50800" dist="38100" dir="2700000" algn="tl" rotWithShape="0">
              <a:prstClr val="black">
                <a:alpha val="40000"/>
              </a:prstClr>
            </a:outerShdw>
          </a:effectLst>
        </p:spPr>
        <p:txBody>
          <a:bodyPr wrap="square" rtlCol="0">
            <a:spAutoFit/>
          </a:bodyPr>
          <a:lstStyle>
            <a:defPPr>
              <a:defRPr lang="ja-JP"/>
            </a:defPPr>
            <a:lvl1pPr marL="0" algn="l" defTabSz="913760" rtl="0" eaLnBrk="1" latinLnBrk="0" hangingPunct="1">
              <a:defRPr kumimoji="1" sz="1799" kern="1200">
                <a:solidFill>
                  <a:schemeClr val="tx1"/>
                </a:solidFill>
                <a:latin typeface="+mn-lt"/>
                <a:ea typeface="+mn-ea"/>
                <a:cs typeface="+mn-cs"/>
              </a:defRPr>
            </a:lvl1pPr>
            <a:lvl2pPr marL="456880" algn="l" defTabSz="913760" rtl="0" eaLnBrk="1" latinLnBrk="0" hangingPunct="1">
              <a:defRPr kumimoji="1" sz="1799" kern="1200">
                <a:solidFill>
                  <a:schemeClr val="tx1"/>
                </a:solidFill>
                <a:latin typeface="+mn-lt"/>
                <a:ea typeface="+mn-ea"/>
                <a:cs typeface="+mn-cs"/>
              </a:defRPr>
            </a:lvl2pPr>
            <a:lvl3pPr marL="913760" algn="l" defTabSz="913760" rtl="0" eaLnBrk="1" latinLnBrk="0" hangingPunct="1">
              <a:defRPr kumimoji="1" sz="1799" kern="1200">
                <a:solidFill>
                  <a:schemeClr val="tx1"/>
                </a:solidFill>
                <a:latin typeface="+mn-lt"/>
                <a:ea typeface="+mn-ea"/>
                <a:cs typeface="+mn-cs"/>
              </a:defRPr>
            </a:lvl3pPr>
            <a:lvl4pPr marL="1370640" algn="l" defTabSz="913760" rtl="0" eaLnBrk="1" latinLnBrk="0" hangingPunct="1">
              <a:defRPr kumimoji="1" sz="1799" kern="1200">
                <a:solidFill>
                  <a:schemeClr val="tx1"/>
                </a:solidFill>
                <a:latin typeface="+mn-lt"/>
                <a:ea typeface="+mn-ea"/>
                <a:cs typeface="+mn-cs"/>
              </a:defRPr>
            </a:lvl4pPr>
            <a:lvl5pPr marL="1827520" algn="l" defTabSz="913760" rtl="0" eaLnBrk="1" latinLnBrk="0" hangingPunct="1">
              <a:defRPr kumimoji="1" sz="1799" kern="1200">
                <a:solidFill>
                  <a:schemeClr val="tx1"/>
                </a:solidFill>
                <a:latin typeface="+mn-lt"/>
                <a:ea typeface="+mn-ea"/>
                <a:cs typeface="+mn-cs"/>
              </a:defRPr>
            </a:lvl5pPr>
            <a:lvl6pPr marL="2284400" algn="l" defTabSz="913760" rtl="0" eaLnBrk="1" latinLnBrk="0" hangingPunct="1">
              <a:defRPr kumimoji="1" sz="1799" kern="1200">
                <a:solidFill>
                  <a:schemeClr val="tx1"/>
                </a:solidFill>
                <a:latin typeface="+mn-lt"/>
                <a:ea typeface="+mn-ea"/>
                <a:cs typeface="+mn-cs"/>
              </a:defRPr>
            </a:lvl6pPr>
            <a:lvl7pPr marL="2741280" algn="l" defTabSz="913760" rtl="0" eaLnBrk="1" latinLnBrk="0" hangingPunct="1">
              <a:defRPr kumimoji="1" sz="1799" kern="1200">
                <a:solidFill>
                  <a:schemeClr val="tx1"/>
                </a:solidFill>
                <a:latin typeface="+mn-lt"/>
                <a:ea typeface="+mn-ea"/>
                <a:cs typeface="+mn-cs"/>
              </a:defRPr>
            </a:lvl7pPr>
            <a:lvl8pPr marL="3198160" algn="l" defTabSz="913760" rtl="0" eaLnBrk="1" latinLnBrk="0" hangingPunct="1">
              <a:defRPr kumimoji="1" sz="1799" kern="1200">
                <a:solidFill>
                  <a:schemeClr val="tx1"/>
                </a:solidFill>
                <a:latin typeface="+mn-lt"/>
                <a:ea typeface="+mn-ea"/>
                <a:cs typeface="+mn-cs"/>
              </a:defRPr>
            </a:lvl8pPr>
            <a:lvl9pPr marL="3655040" algn="l" defTabSz="913760" rtl="0" eaLnBrk="1" latinLnBrk="0" hangingPunct="1">
              <a:defRPr kumimoji="1" sz="1799" kern="1200">
                <a:solidFill>
                  <a:schemeClr val="tx1"/>
                </a:solidFill>
                <a:latin typeface="+mn-lt"/>
                <a:ea typeface="+mn-ea"/>
                <a:cs typeface="+mn-cs"/>
              </a:defRPr>
            </a:lvl9pPr>
          </a:lstStyle>
          <a:p>
            <a:pPr algn="ctr"/>
            <a:r>
              <a:rPr kumimoji="1" lang="ja-JP" altLang="en-US" sz="1798" b="1" dirty="0">
                <a:latin typeface="+mn-lt"/>
                <a:ea typeface="+mn-ea"/>
              </a:rPr>
              <a:t>累計企業数グラフ</a:t>
            </a:r>
          </a:p>
        </p:txBody>
      </p:sp>
      <p:sp>
        <p:nvSpPr>
          <p:cNvPr id="37" name="テキスト ボックス 36">
            <a:extLst>
              <a:ext uri="{FF2B5EF4-FFF2-40B4-BE49-F238E27FC236}">
                <a16:creationId xmlns:a16="http://schemas.microsoft.com/office/drawing/2014/main" id="{F6DBEB12-2626-4687-1C54-DE48D3D492C5}"/>
              </a:ext>
            </a:extLst>
          </p:cNvPr>
          <p:cNvSpPr txBox="1"/>
          <p:nvPr/>
        </p:nvSpPr>
        <p:spPr>
          <a:xfrm>
            <a:off x="8431232" y="3387926"/>
            <a:ext cx="396000" cy="369022"/>
          </a:xfrm>
          <a:prstGeom prst="rect">
            <a:avLst/>
          </a:prstGeom>
          <a:noFill/>
        </p:spPr>
        <p:txBody>
          <a:bodyPr wrap="none" rtlCol="0">
            <a:noAutofit/>
          </a:bodyPr>
          <a:lstStyle>
            <a:defPPr>
              <a:defRPr lang="ja-JP"/>
            </a:defPPr>
            <a:lvl1pPr marL="0" algn="l" defTabSz="913760" rtl="0" eaLnBrk="1" latinLnBrk="0" hangingPunct="1">
              <a:defRPr kumimoji="1" sz="1799" kern="1200">
                <a:solidFill>
                  <a:schemeClr val="tx1"/>
                </a:solidFill>
                <a:latin typeface="+mn-lt"/>
                <a:ea typeface="+mn-ea"/>
                <a:cs typeface="+mn-cs"/>
              </a:defRPr>
            </a:lvl1pPr>
            <a:lvl2pPr marL="456880" algn="l" defTabSz="913760" rtl="0" eaLnBrk="1" latinLnBrk="0" hangingPunct="1">
              <a:defRPr kumimoji="1" sz="1799" kern="1200">
                <a:solidFill>
                  <a:schemeClr val="tx1"/>
                </a:solidFill>
                <a:latin typeface="+mn-lt"/>
                <a:ea typeface="+mn-ea"/>
                <a:cs typeface="+mn-cs"/>
              </a:defRPr>
            </a:lvl2pPr>
            <a:lvl3pPr marL="913760" algn="l" defTabSz="913760" rtl="0" eaLnBrk="1" latinLnBrk="0" hangingPunct="1">
              <a:defRPr kumimoji="1" sz="1799" kern="1200">
                <a:solidFill>
                  <a:schemeClr val="tx1"/>
                </a:solidFill>
                <a:latin typeface="+mn-lt"/>
                <a:ea typeface="+mn-ea"/>
                <a:cs typeface="+mn-cs"/>
              </a:defRPr>
            </a:lvl3pPr>
            <a:lvl4pPr marL="1370640" algn="l" defTabSz="913760" rtl="0" eaLnBrk="1" latinLnBrk="0" hangingPunct="1">
              <a:defRPr kumimoji="1" sz="1799" kern="1200">
                <a:solidFill>
                  <a:schemeClr val="tx1"/>
                </a:solidFill>
                <a:latin typeface="+mn-lt"/>
                <a:ea typeface="+mn-ea"/>
                <a:cs typeface="+mn-cs"/>
              </a:defRPr>
            </a:lvl4pPr>
            <a:lvl5pPr marL="1827520" algn="l" defTabSz="913760" rtl="0" eaLnBrk="1" latinLnBrk="0" hangingPunct="1">
              <a:defRPr kumimoji="1" sz="1799" kern="1200">
                <a:solidFill>
                  <a:schemeClr val="tx1"/>
                </a:solidFill>
                <a:latin typeface="+mn-lt"/>
                <a:ea typeface="+mn-ea"/>
                <a:cs typeface="+mn-cs"/>
              </a:defRPr>
            </a:lvl5pPr>
            <a:lvl6pPr marL="2284400" algn="l" defTabSz="913760" rtl="0" eaLnBrk="1" latinLnBrk="0" hangingPunct="1">
              <a:defRPr kumimoji="1" sz="1799" kern="1200">
                <a:solidFill>
                  <a:schemeClr val="tx1"/>
                </a:solidFill>
                <a:latin typeface="+mn-lt"/>
                <a:ea typeface="+mn-ea"/>
                <a:cs typeface="+mn-cs"/>
              </a:defRPr>
            </a:lvl6pPr>
            <a:lvl7pPr marL="2741280" algn="l" defTabSz="913760" rtl="0" eaLnBrk="1" latinLnBrk="0" hangingPunct="1">
              <a:defRPr kumimoji="1" sz="1799" kern="1200">
                <a:solidFill>
                  <a:schemeClr val="tx1"/>
                </a:solidFill>
                <a:latin typeface="+mn-lt"/>
                <a:ea typeface="+mn-ea"/>
                <a:cs typeface="+mn-cs"/>
              </a:defRPr>
            </a:lvl7pPr>
            <a:lvl8pPr marL="3198160" algn="l" defTabSz="913760" rtl="0" eaLnBrk="1" latinLnBrk="0" hangingPunct="1">
              <a:defRPr kumimoji="1" sz="1799" kern="1200">
                <a:solidFill>
                  <a:schemeClr val="tx1"/>
                </a:solidFill>
                <a:latin typeface="+mn-lt"/>
                <a:ea typeface="+mn-ea"/>
                <a:cs typeface="+mn-cs"/>
              </a:defRPr>
            </a:lvl8pPr>
            <a:lvl9pPr marL="3655040" algn="l" defTabSz="913760" rtl="0" eaLnBrk="1" latinLnBrk="0" hangingPunct="1">
              <a:defRPr kumimoji="1" sz="1799" kern="1200">
                <a:solidFill>
                  <a:schemeClr val="tx1"/>
                </a:solidFill>
                <a:latin typeface="+mn-lt"/>
                <a:ea typeface="+mn-ea"/>
                <a:cs typeface="+mn-cs"/>
              </a:defRPr>
            </a:lvl9pPr>
          </a:lstStyle>
          <a:p>
            <a:pPr algn="ctr"/>
            <a:r>
              <a:rPr lang="en-US" altLang="ja-JP" sz="1798" b="1" dirty="0">
                <a:solidFill>
                  <a:srgbClr val="FF0000"/>
                </a:solidFill>
              </a:rPr>
              <a:t>4,810</a:t>
            </a:r>
            <a:endParaRPr kumimoji="1" lang="ja-JP" altLang="en-US" sz="1798" b="1" dirty="0">
              <a:solidFill>
                <a:srgbClr val="FF0000"/>
              </a:solidFill>
            </a:endParaRPr>
          </a:p>
        </p:txBody>
      </p:sp>
      <p:sp>
        <p:nvSpPr>
          <p:cNvPr id="4" name="テキスト ボックス 3">
            <a:extLst>
              <a:ext uri="{FF2B5EF4-FFF2-40B4-BE49-F238E27FC236}">
                <a16:creationId xmlns:a16="http://schemas.microsoft.com/office/drawing/2014/main" id="{AE9D2D3E-EEB2-D1AB-A6FE-D955B7E1B594}"/>
              </a:ext>
            </a:extLst>
          </p:cNvPr>
          <p:cNvSpPr txBox="1"/>
          <p:nvPr/>
        </p:nvSpPr>
        <p:spPr>
          <a:xfrm>
            <a:off x="9274622" y="2417894"/>
            <a:ext cx="396000" cy="369012"/>
          </a:xfrm>
          <a:prstGeom prst="rect">
            <a:avLst/>
          </a:prstGeom>
          <a:noFill/>
        </p:spPr>
        <p:txBody>
          <a:bodyPr wrap="none" rtlCol="0">
            <a:noAutofit/>
          </a:bodyPr>
          <a:lstStyle>
            <a:defPPr>
              <a:defRPr lang="ja-JP"/>
            </a:defPPr>
            <a:lvl1pPr marL="0" algn="l" defTabSz="913760" rtl="0" eaLnBrk="1" latinLnBrk="0" hangingPunct="1">
              <a:defRPr kumimoji="1" sz="1799" kern="1200">
                <a:solidFill>
                  <a:schemeClr val="tx1"/>
                </a:solidFill>
                <a:latin typeface="+mn-lt"/>
                <a:ea typeface="+mn-ea"/>
                <a:cs typeface="+mn-cs"/>
              </a:defRPr>
            </a:lvl1pPr>
            <a:lvl2pPr marL="456880" algn="l" defTabSz="913760" rtl="0" eaLnBrk="1" latinLnBrk="0" hangingPunct="1">
              <a:defRPr kumimoji="1" sz="1799" kern="1200">
                <a:solidFill>
                  <a:schemeClr val="tx1"/>
                </a:solidFill>
                <a:latin typeface="+mn-lt"/>
                <a:ea typeface="+mn-ea"/>
                <a:cs typeface="+mn-cs"/>
              </a:defRPr>
            </a:lvl2pPr>
            <a:lvl3pPr marL="913760" algn="l" defTabSz="913760" rtl="0" eaLnBrk="1" latinLnBrk="0" hangingPunct="1">
              <a:defRPr kumimoji="1" sz="1799" kern="1200">
                <a:solidFill>
                  <a:schemeClr val="tx1"/>
                </a:solidFill>
                <a:latin typeface="+mn-lt"/>
                <a:ea typeface="+mn-ea"/>
                <a:cs typeface="+mn-cs"/>
              </a:defRPr>
            </a:lvl3pPr>
            <a:lvl4pPr marL="1370640" algn="l" defTabSz="913760" rtl="0" eaLnBrk="1" latinLnBrk="0" hangingPunct="1">
              <a:defRPr kumimoji="1" sz="1799" kern="1200">
                <a:solidFill>
                  <a:schemeClr val="tx1"/>
                </a:solidFill>
                <a:latin typeface="+mn-lt"/>
                <a:ea typeface="+mn-ea"/>
                <a:cs typeface="+mn-cs"/>
              </a:defRPr>
            </a:lvl4pPr>
            <a:lvl5pPr marL="1827520" algn="l" defTabSz="913760" rtl="0" eaLnBrk="1" latinLnBrk="0" hangingPunct="1">
              <a:defRPr kumimoji="1" sz="1799" kern="1200">
                <a:solidFill>
                  <a:schemeClr val="tx1"/>
                </a:solidFill>
                <a:latin typeface="+mn-lt"/>
                <a:ea typeface="+mn-ea"/>
                <a:cs typeface="+mn-cs"/>
              </a:defRPr>
            </a:lvl5pPr>
            <a:lvl6pPr marL="2284400" algn="l" defTabSz="913760" rtl="0" eaLnBrk="1" latinLnBrk="0" hangingPunct="1">
              <a:defRPr kumimoji="1" sz="1799" kern="1200">
                <a:solidFill>
                  <a:schemeClr val="tx1"/>
                </a:solidFill>
                <a:latin typeface="+mn-lt"/>
                <a:ea typeface="+mn-ea"/>
                <a:cs typeface="+mn-cs"/>
              </a:defRPr>
            </a:lvl6pPr>
            <a:lvl7pPr marL="2741280" algn="l" defTabSz="913760" rtl="0" eaLnBrk="1" latinLnBrk="0" hangingPunct="1">
              <a:defRPr kumimoji="1" sz="1799" kern="1200">
                <a:solidFill>
                  <a:schemeClr val="tx1"/>
                </a:solidFill>
                <a:latin typeface="+mn-lt"/>
                <a:ea typeface="+mn-ea"/>
                <a:cs typeface="+mn-cs"/>
              </a:defRPr>
            </a:lvl7pPr>
            <a:lvl8pPr marL="3198160" algn="l" defTabSz="913760" rtl="0" eaLnBrk="1" latinLnBrk="0" hangingPunct="1">
              <a:defRPr kumimoji="1" sz="1799" kern="1200">
                <a:solidFill>
                  <a:schemeClr val="tx1"/>
                </a:solidFill>
                <a:latin typeface="+mn-lt"/>
                <a:ea typeface="+mn-ea"/>
                <a:cs typeface="+mn-cs"/>
              </a:defRPr>
            </a:lvl8pPr>
            <a:lvl9pPr marL="3655040" algn="l" defTabSz="913760" rtl="0" eaLnBrk="1" latinLnBrk="0" hangingPunct="1">
              <a:defRPr kumimoji="1" sz="1799" kern="1200">
                <a:solidFill>
                  <a:schemeClr val="tx1"/>
                </a:solidFill>
                <a:latin typeface="+mn-lt"/>
                <a:ea typeface="+mn-ea"/>
                <a:cs typeface="+mn-cs"/>
              </a:defRPr>
            </a:lvl9pPr>
          </a:lstStyle>
          <a:p>
            <a:pPr algn="ctr"/>
            <a:r>
              <a:rPr lang="en-US" altLang="ja-JP" sz="1798" b="1" dirty="0">
                <a:solidFill>
                  <a:srgbClr val="FF0000"/>
                </a:solidFill>
              </a:rPr>
              <a:t>7</a:t>
            </a:r>
            <a:r>
              <a:rPr kumimoji="1" lang="en-US" altLang="ja-JP" sz="1798" b="1" dirty="0">
                <a:solidFill>
                  <a:srgbClr val="FF0000"/>
                </a:solidFill>
              </a:rPr>
              <a:t>,705</a:t>
            </a:r>
            <a:endParaRPr kumimoji="1" lang="ja-JP" altLang="en-US" sz="1798" b="1" dirty="0">
              <a:solidFill>
                <a:srgbClr val="FF0000"/>
              </a:solidFill>
            </a:endParaRPr>
          </a:p>
        </p:txBody>
      </p:sp>
    </p:spTree>
    <p:extLst>
      <p:ext uri="{BB962C8B-B14F-4D97-AF65-F5344CB8AC3E}">
        <p14:creationId xmlns:p14="http://schemas.microsoft.com/office/powerpoint/2010/main" val="2542436172"/>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グラフ 2">
            <a:extLst>
              <a:ext uri="{FF2B5EF4-FFF2-40B4-BE49-F238E27FC236}">
                <a16:creationId xmlns:a16="http://schemas.microsoft.com/office/drawing/2014/main" id="{954EC395-3DB0-854E-6B88-631FB6B02018}"/>
              </a:ext>
            </a:extLst>
          </p:cNvPr>
          <p:cNvGraphicFramePr>
            <a:graphicFrameLocks/>
          </p:cNvGraphicFramePr>
          <p:nvPr/>
        </p:nvGraphicFramePr>
        <p:xfrm>
          <a:off x="618071" y="2306513"/>
          <a:ext cx="9489010" cy="4814229"/>
        </p:xfrm>
        <a:graphic>
          <a:graphicData uri="http://schemas.openxmlformats.org/drawingml/2006/chart">
            <c:chart xmlns:c="http://schemas.openxmlformats.org/drawingml/2006/chart" xmlns:r="http://schemas.openxmlformats.org/officeDocument/2006/relationships" r:id="rId2"/>
          </a:graphicData>
        </a:graphic>
      </p:graphicFrame>
      <p:sp>
        <p:nvSpPr>
          <p:cNvPr id="2" name="タイトル 1"/>
          <p:cNvSpPr>
            <a:spLocks noGrp="1"/>
          </p:cNvSpPr>
          <p:nvPr>
            <p:ph type="title"/>
          </p:nvPr>
        </p:nvSpPr>
        <p:spPr/>
        <p:txBody>
          <a:bodyPr/>
          <a:lstStyle/>
          <a:p>
            <a:r>
              <a:rPr kumimoji="1" lang="en-US" altLang="ja-JP" dirty="0"/>
              <a:t>SBT</a:t>
            </a:r>
            <a:r>
              <a:rPr kumimoji="1" lang="ja-JP" altLang="en-US" dirty="0"/>
              <a:t>に参加する日本企業の認定数が更に増加</a:t>
            </a:r>
          </a:p>
        </p:txBody>
      </p:sp>
      <p:sp>
        <p:nvSpPr>
          <p:cNvPr id="16" name="テキスト ボックス 15"/>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2" name="コンテンツ プレースホルダー 2">
            <a:extLst>
              <a:ext uri="{FF2B5EF4-FFF2-40B4-BE49-F238E27FC236}">
                <a16:creationId xmlns:a16="http://schemas.microsoft.com/office/drawing/2014/main" id="{FAF6C088-9132-99D3-C265-8B98BA5A248C}"/>
              </a:ext>
            </a:extLst>
          </p:cNvPr>
          <p:cNvSpPr>
            <a:spLocks noGrp="1"/>
          </p:cNvSpPr>
          <p:nvPr>
            <p:ph sz="quarter" idx="12"/>
          </p:nvPr>
        </p:nvSpPr>
        <p:spPr>
          <a:xfrm>
            <a:off x="163899" y="1109987"/>
            <a:ext cx="10359254" cy="957850"/>
          </a:xfrm>
        </p:spPr>
        <p:txBody>
          <a:bodyPr/>
          <a:lstStyle>
            <a:defPPr>
              <a:defRPr lang="ja-JP"/>
            </a:defPPr>
            <a:lvl1pPr marL="0" algn="l" defTabSz="913760" rtl="0" eaLnBrk="1" latinLnBrk="0" hangingPunct="1">
              <a:defRPr kumimoji="1" sz="1799" kern="1200">
                <a:solidFill>
                  <a:schemeClr val="tx1"/>
                </a:solidFill>
                <a:latin typeface="+mn-lt"/>
                <a:ea typeface="+mn-ea"/>
                <a:cs typeface="+mn-cs"/>
              </a:defRPr>
            </a:lvl1pPr>
            <a:lvl2pPr marL="456880" algn="l" defTabSz="913760" rtl="0" eaLnBrk="1" latinLnBrk="0" hangingPunct="1">
              <a:defRPr kumimoji="1" sz="1799" kern="1200">
                <a:solidFill>
                  <a:schemeClr val="tx1"/>
                </a:solidFill>
                <a:latin typeface="+mn-lt"/>
                <a:ea typeface="+mn-ea"/>
                <a:cs typeface="+mn-cs"/>
              </a:defRPr>
            </a:lvl2pPr>
            <a:lvl3pPr marL="913760" algn="l" defTabSz="913760" rtl="0" eaLnBrk="1" latinLnBrk="0" hangingPunct="1">
              <a:defRPr kumimoji="1" sz="1799" kern="1200">
                <a:solidFill>
                  <a:schemeClr val="tx1"/>
                </a:solidFill>
                <a:latin typeface="+mn-lt"/>
                <a:ea typeface="+mn-ea"/>
                <a:cs typeface="+mn-cs"/>
              </a:defRPr>
            </a:lvl3pPr>
            <a:lvl4pPr marL="1370640" algn="l" defTabSz="913760" rtl="0" eaLnBrk="1" latinLnBrk="0" hangingPunct="1">
              <a:defRPr kumimoji="1" sz="1799" kern="1200">
                <a:solidFill>
                  <a:schemeClr val="tx1"/>
                </a:solidFill>
                <a:latin typeface="+mn-lt"/>
                <a:ea typeface="+mn-ea"/>
                <a:cs typeface="+mn-cs"/>
              </a:defRPr>
            </a:lvl4pPr>
            <a:lvl5pPr marL="1827520" algn="l" defTabSz="913760" rtl="0" eaLnBrk="1" latinLnBrk="0" hangingPunct="1">
              <a:defRPr kumimoji="1" sz="1799" kern="1200">
                <a:solidFill>
                  <a:schemeClr val="tx1"/>
                </a:solidFill>
                <a:latin typeface="+mn-lt"/>
                <a:ea typeface="+mn-ea"/>
                <a:cs typeface="+mn-cs"/>
              </a:defRPr>
            </a:lvl5pPr>
            <a:lvl6pPr marL="2284400" algn="l" defTabSz="913760" rtl="0" eaLnBrk="1" latinLnBrk="0" hangingPunct="1">
              <a:defRPr kumimoji="1" sz="1799" kern="1200">
                <a:solidFill>
                  <a:schemeClr val="tx1"/>
                </a:solidFill>
                <a:latin typeface="+mn-lt"/>
                <a:ea typeface="+mn-ea"/>
                <a:cs typeface="+mn-cs"/>
              </a:defRPr>
            </a:lvl6pPr>
            <a:lvl7pPr marL="2741280" algn="l" defTabSz="913760" rtl="0" eaLnBrk="1" latinLnBrk="0" hangingPunct="1">
              <a:defRPr kumimoji="1" sz="1799" kern="1200">
                <a:solidFill>
                  <a:schemeClr val="tx1"/>
                </a:solidFill>
                <a:latin typeface="+mn-lt"/>
                <a:ea typeface="+mn-ea"/>
                <a:cs typeface="+mn-cs"/>
              </a:defRPr>
            </a:lvl7pPr>
            <a:lvl8pPr marL="3198160" algn="l" defTabSz="913760" rtl="0" eaLnBrk="1" latinLnBrk="0" hangingPunct="1">
              <a:defRPr kumimoji="1" sz="1799" kern="1200">
                <a:solidFill>
                  <a:schemeClr val="tx1"/>
                </a:solidFill>
                <a:latin typeface="+mn-lt"/>
                <a:ea typeface="+mn-ea"/>
                <a:cs typeface="+mn-cs"/>
              </a:defRPr>
            </a:lvl8pPr>
            <a:lvl9pPr marL="3655040" algn="l" defTabSz="913760" rtl="0" eaLnBrk="1" latinLnBrk="0" hangingPunct="1">
              <a:defRPr kumimoji="1" sz="1799" kern="1200">
                <a:solidFill>
                  <a:schemeClr val="tx1"/>
                </a:solidFill>
                <a:latin typeface="+mn-lt"/>
                <a:ea typeface="+mn-ea"/>
                <a:cs typeface="+mn-cs"/>
              </a:defRPr>
            </a:lvl9pPr>
          </a:lstStyle>
          <a:p>
            <a:r>
              <a:rPr lang="en-US" altLang="ja-JP" dirty="0"/>
              <a:t>2023</a:t>
            </a:r>
            <a:r>
              <a:rPr lang="ja-JP" altLang="en-US" dirty="0"/>
              <a:t>年</a:t>
            </a:r>
            <a:r>
              <a:rPr lang="en-US" altLang="ja-JP" dirty="0"/>
              <a:t>3</a:t>
            </a:r>
            <a:r>
              <a:rPr lang="ja-JP" altLang="en-US" dirty="0"/>
              <a:t>月から</a:t>
            </a:r>
            <a:r>
              <a:rPr lang="en-US" altLang="ja-JP" dirty="0"/>
              <a:t>2024</a:t>
            </a:r>
            <a:r>
              <a:rPr lang="ja-JP" altLang="en-US" dirty="0"/>
              <a:t>年</a:t>
            </a:r>
            <a:r>
              <a:rPr lang="en-US" altLang="ja-JP" dirty="0"/>
              <a:t>3</a:t>
            </a:r>
            <a:r>
              <a:rPr lang="ja-JP" altLang="en-US" dirty="0"/>
              <a:t>月までの</a:t>
            </a:r>
            <a:r>
              <a:rPr lang="en-US" altLang="ja-JP" dirty="0"/>
              <a:t>1</a:t>
            </a:r>
            <a:r>
              <a:rPr lang="ja-JP" altLang="en-US" dirty="0"/>
              <a:t>年間で</a:t>
            </a:r>
            <a:r>
              <a:rPr lang="en-US" altLang="ja-JP" dirty="0"/>
              <a:t>479</a:t>
            </a:r>
            <a:r>
              <a:rPr lang="ja-JP" altLang="en-US" dirty="0"/>
              <a:t>社が認定を取得</a:t>
            </a:r>
            <a:endParaRPr lang="en-US" altLang="ja-JP" dirty="0"/>
          </a:p>
          <a:p>
            <a:r>
              <a:rPr lang="ja-JP" altLang="en-US" dirty="0"/>
              <a:t>日本企業の</a:t>
            </a:r>
            <a:r>
              <a:rPr lang="en-US" altLang="ja-JP" dirty="0"/>
              <a:t>SBT</a:t>
            </a:r>
            <a:r>
              <a:rPr lang="ja-JP" altLang="en-US" dirty="0"/>
              <a:t>認定数は年々増加している</a:t>
            </a:r>
            <a:endParaRPr lang="en-US" altLang="ja-JP" dirty="0"/>
          </a:p>
        </p:txBody>
      </p:sp>
      <p:sp>
        <p:nvSpPr>
          <p:cNvPr id="33" name="テキスト ボックス 11">
            <a:extLst>
              <a:ext uri="{FF2B5EF4-FFF2-40B4-BE49-F238E27FC236}">
                <a16:creationId xmlns:a16="http://schemas.microsoft.com/office/drawing/2014/main" id="{3A661A00-7C09-9820-9FE0-AA059ABC529D}"/>
              </a:ext>
            </a:extLst>
          </p:cNvPr>
          <p:cNvSpPr txBox="1">
            <a:spLocks noChangeArrowheads="1"/>
          </p:cNvSpPr>
          <p:nvPr/>
        </p:nvSpPr>
        <p:spPr bwMode="auto">
          <a:xfrm>
            <a:off x="696211" y="7259257"/>
            <a:ext cx="10104324" cy="261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ja-JP"/>
            </a:defPPr>
            <a:lvl1pPr marL="0" algn="l" defTabSz="913760" rtl="0" eaLnBrk="1" latinLnBrk="0" hangingPunct="1">
              <a:defRPr kumimoji="1" sz="1799" kern="1200">
                <a:solidFill>
                  <a:schemeClr val="tx1"/>
                </a:solidFill>
                <a:latin typeface="+mn-lt"/>
                <a:ea typeface="+mn-ea"/>
                <a:cs typeface="+mn-cs"/>
              </a:defRPr>
            </a:lvl1pPr>
            <a:lvl2pPr marL="456880" algn="l" defTabSz="913760" rtl="0" eaLnBrk="1" latinLnBrk="0" hangingPunct="1">
              <a:defRPr kumimoji="1" sz="1799" kern="1200">
                <a:solidFill>
                  <a:schemeClr val="tx1"/>
                </a:solidFill>
                <a:latin typeface="+mn-lt"/>
                <a:ea typeface="+mn-ea"/>
                <a:cs typeface="+mn-cs"/>
              </a:defRPr>
            </a:lvl2pPr>
            <a:lvl3pPr marL="913760" algn="l" defTabSz="913760" rtl="0" eaLnBrk="1" latinLnBrk="0" hangingPunct="1">
              <a:defRPr kumimoji="1" sz="1799" kern="1200">
                <a:solidFill>
                  <a:schemeClr val="tx1"/>
                </a:solidFill>
                <a:latin typeface="+mn-lt"/>
                <a:ea typeface="+mn-ea"/>
                <a:cs typeface="+mn-cs"/>
              </a:defRPr>
            </a:lvl3pPr>
            <a:lvl4pPr marL="1370640" algn="l" defTabSz="913760" rtl="0" eaLnBrk="1" latinLnBrk="0" hangingPunct="1">
              <a:defRPr kumimoji="1" sz="1799" kern="1200">
                <a:solidFill>
                  <a:schemeClr val="tx1"/>
                </a:solidFill>
                <a:latin typeface="+mn-lt"/>
                <a:ea typeface="+mn-ea"/>
                <a:cs typeface="+mn-cs"/>
              </a:defRPr>
            </a:lvl4pPr>
            <a:lvl5pPr marL="1827520" algn="l" defTabSz="913760" rtl="0" eaLnBrk="1" latinLnBrk="0" hangingPunct="1">
              <a:defRPr kumimoji="1" sz="1799" kern="1200">
                <a:solidFill>
                  <a:schemeClr val="tx1"/>
                </a:solidFill>
                <a:latin typeface="+mn-lt"/>
                <a:ea typeface="+mn-ea"/>
                <a:cs typeface="+mn-cs"/>
              </a:defRPr>
            </a:lvl5pPr>
            <a:lvl6pPr marL="2284400" algn="l" defTabSz="913760" rtl="0" eaLnBrk="1" latinLnBrk="0" hangingPunct="1">
              <a:defRPr kumimoji="1" sz="1799" kern="1200">
                <a:solidFill>
                  <a:schemeClr val="tx1"/>
                </a:solidFill>
                <a:latin typeface="+mn-lt"/>
                <a:ea typeface="+mn-ea"/>
                <a:cs typeface="+mn-cs"/>
              </a:defRPr>
            </a:lvl6pPr>
            <a:lvl7pPr marL="2741280" algn="l" defTabSz="913760" rtl="0" eaLnBrk="1" latinLnBrk="0" hangingPunct="1">
              <a:defRPr kumimoji="1" sz="1799" kern="1200">
                <a:solidFill>
                  <a:schemeClr val="tx1"/>
                </a:solidFill>
                <a:latin typeface="+mn-lt"/>
                <a:ea typeface="+mn-ea"/>
                <a:cs typeface="+mn-cs"/>
              </a:defRPr>
            </a:lvl7pPr>
            <a:lvl8pPr marL="3198160" algn="l" defTabSz="913760" rtl="0" eaLnBrk="1" latinLnBrk="0" hangingPunct="1">
              <a:defRPr kumimoji="1" sz="1799" kern="1200">
                <a:solidFill>
                  <a:schemeClr val="tx1"/>
                </a:solidFill>
                <a:latin typeface="+mn-lt"/>
                <a:ea typeface="+mn-ea"/>
                <a:cs typeface="+mn-cs"/>
              </a:defRPr>
            </a:lvl8pPr>
            <a:lvl9pPr marL="3655040" algn="l" defTabSz="913760" rtl="0" eaLnBrk="1" latinLnBrk="0" hangingPunct="1">
              <a:defRPr kumimoji="1" sz="1799" kern="1200">
                <a:solidFill>
                  <a:schemeClr val="tx1"/>
                </a:solidFill>
                <a:latin typeface="+mn-lt"/>
                <a:ea typeface="+mn-ea"/>
                <a:cs typeface="+mn-cs"/>
              </a:defRPr>
            </a:lvl9pPr>
          </a:lstStyle>
          <a:p>
            <a:pPr lvl="0" defTabSz="843408" eaLnBrk="1" fontAlgn="auto" hangingPunct="1">
              <a:lnSpc>
                <a:spcPct val="100000"/>
              </a:lnSpc>
              <a:spcBef>
                <a:spcPts val="0"/>
              </a:spcBef>
              <a:spcAft>
                <a:spcPts val="0"/>
              </a:spcAft>
              <a:defRPr/>
            </a:pPr>
            <a:r>
              <a:rPr lang="en-US" altLang="ja-JP" sz="1099" b="0" dirty="0">
                <a:solidFill>
                  <a:srgbClr val="000000"/>
                </a:solidFill>
                <a:latin typeface="Meiryo UI" pitchFamily="50" charset="-128"/>
                <a:ea typeface="Meiryo UI" pitchFamily="50" charset="-128"/>
                <a:cs typeface="Meiryo UI" pitchFamily="50" charset="-128"/>
              </a:rPr>
              <a:t>[</a:t>
            </a:r>
            <a:r>
              <a:rPr lang="ja-JP" altLang="en-US" sz="1099" b="0" dirty="0">
                <a:solidFill>
                  <a:srgbClr val="000000"/>
                </a:solidFill>
                <a:latin typeface="Meiryo UI" pitchFamily="50" charset="-128"/>
                <a:ea typeface="Meiryo UI" pitchFamily="50" charset="-128"/>
                <a:cs typeface="Meiryo UI" pitchFamily="50" charset="-128"/>
              </a:rPr>
              <a:t>出所</a:t>
            </a:r>
            <a:r>
              <a:rPr lang="en-US" altLang="ja-JP" sz="1099" b="0" dirty="0">
                <a:solidFill>
                  <a:srgbClr val="000000"/>
                </a:solidFill>
                <a:latin typeface="Meiryo UI" pitchFamily="50" charset="-128"/>
                <a:ea typeface="Meiryo UI" pitchFamily="50" charset="-128"/>
                <a:cs typeface="Meiryo UI" pitchFamily="50" charset="-128"/>
              </a:rPr>
              <a:t>]Science Based Targets</a:t>
            </a:r>
            <a:r>
              <a:rPr lang="ja-JP" altLang="en-US" sz="1099" b="0" dirty="0">
                <a:solidFill>
                  <a:srgbClr val="000000"/>
                </a:solidFill>
                <a:latin typeface="Meiryo UI" pitchFamily="50" charset="-128"/>
                <a:ea typeface="Meiryo UI" pitchFamily="50" charset="-128"/>
                <a:cs typeface="Meiryo UI" pitchFamily="50" charset="-128"/>
              </a:rPr>
              <a:t>ホームページ　</a:t>
            </a:r>
            <a:r>
              <a:rPr lang="en-US" altLang="ja-JP" sz="1099" b="0" dirty="0">
                <a:solidFill>
                  <a:srgbClr val="000000"/>
                </a:solidFill>
                <a:latin typeface="Meiryo UI" pitchFamily="50" charset="-128"/>
                <a:ea typeface="Meiryo UI" pitchFamily="50" charset="-128"/>
                <a:cs typeface="Meiryo UI" pitchFamily="50" charset="-128"/>
              </a:rPr>
              <a:t>Companies</a:t>
            </a:r>
            <a:r>
              <a:rPr lang="ja-JP" altLang="en-US" sz="1099" b="0" dirty="0">
                <a:solidFill>
                  <a:srgbClr val="000000"/>
                </a:solidFill>
                <a:latin typeface="Meiryo UI" pitchFamily="50" charset="-128"/>
                <a:ea typeface="Meiryo UI" pitchFamily="50" charset="-128"/>
                <a:cs typeface="Meiryo UI" pitchFamily="50" charset="-128"/>
              </a:rPr>
              <a:t> </a:t>
            </a:r>
            <a:r>
              <a:rPr lang="en-US" altLang="ja-JP" sz="1099" b="0" dirty="0">
                <a:solidFill>
                  <a:srgbClr val="000000"/>
                </a:solidFill>
                <a:latin typeface="Meiryo UI" pitchFamily="50" charset="-128"/>
                <a:ea typeface="Meiryo UI" pitchFamily="50" charset="-128"/>
                <a:cs typeface="Meiryo UI" pitchFamily="50" charset="-128"/>
              </a:rPr>
              <a:t>Take</a:t>
            </a:r>
            <a:r>
              <a:rPr lang="ja-JP" altLang="en-US" sz="1099" b="0" dirty="0">
                <a:solidFill>
                  <a:srgbClr val="000000"/>
                </a:solidFill>
                <a:latin typeface="Meiryo UI" pitchFamily="50" charset="-128"/>
                <a:ea typeface="Meiryo UI" pitchFamily="50" charset="-128"/>
                <a:cs typeface="Meiryo UI" pitchFamily="50" charset="-128"/>
              </a:rPr>
              <a:t> </a:t>
            </a:r>
            <a:r>
              <a:rPr lang="en-US" altLang="ja-JP" sz="1099" b="0" dirty="0">
                <a:latin typeface="Meiryo UI" pitchFamily="50" charset="-128"/>
                <a:ea typeface="Meiryo UI" pitchFamily="50" charset="-128"/>
                <a:cs typeface="Meiryo UI" pitchFamily="50" charset="-128"/>
              </a:rPr>
              <a:t>Action</a:t>
            </a:r>
            <a:r>
              <a:rPr lang="en-US" altLang="ja-JP" sz="1099" dirty="0">
                <a:latin typeface="Meiryo UI" pitchFamily="50" charset="-128"/>
                <a:ea typeface="Meiryo UI" pitchFamily="50" charset="-128"/>
                <a:cs typeface="Meiryo UI" pitchFamily="50" charset="-128"/>
              </a:rPr>
              <a:t>(</a:t>
            </a:r>
            <a:r>
              <a:rPr lang="en-US" altLang="ja-JP" sz="1099" b="0" dirty="0">
                <a:latin typeface="Meiryo UI" pitchFamily="50" charset="-128"/>
                <a:ea typeface="Meiryo UI" pitchFamily="50" charset="-128"/>
                <a:cs typeface="Meiryo UI" pitchFamily="50" charset="-128"/>
              </a:rPr>
              <a:t>http://sciencebasedtargets.org/companies-taking-action/</a:t>
            </a:r>
            <a:r>
              <a:rPr lang="en-US" altLang="ja-JP" sz="1099" dirty="0">
                <a:latin typeface="Meiryo UI" pitchFamily="50" charset="-128"/>
                <a:ea typeface="Meiryo UI" pitchFamily="50" charset="-128"/>
                <a:cs typeface="Meiryo UI" pitchFamily="50" charset="-128"/>
              </a:rPr>
              <a:t>)</a:t>
            </a:r>
            <a:r>
              <a:rPr lang="ja-JP" altLang="en-US" sz="1099" b="0" dirty="0">
                <a:latin typeface="Meiryo UI" pitchFamily="50" charset="-128"/>
                <a:ea typeface="Meiryo UI" pitchFamily="50" charset="-128"/>
                <a:cs typeface="Meiryo UI" pitchFamily="50" charset="-128"/>
              </a:rPr>
              <a:t>より作成</a:t>
            </a:r>
          </a:p>
        </p:txBody>
      </p:sp>
      <p:sp>
        <p:nvSpPr>
          <p:cNvPr id="34" name="テキスト ボックス 33">
            <a:extLst>
              <a:ext uri="{FF2B5EF4-FFF2-40B4-BE49-F238E27FC236}">
                <a16:creationId xmlns:a16="http://schemas.microsoft.com/office/drawing/2014/main" id="{B9100AAE-05C0-EB30-252E-8ED9EC48F935}"/>
              </a:ext>
            </a:extLst>
          </p:cNvPr>
          <p:cNvSpPr txBox="1"/>
          <p:nvPr/>
        </p:nvSpPr>
        <p:spPr>
          <a:xfrm>
            <a:off x="1174167" y="2398068"/>
            <a:ext cx="1909496" cy="369022"/>
          </a:xfrm>
          <a:prstGeom prst="rect">
            <a:avLst/>
          </a:prstGeom>
          <a:solidFill>
            <a:schemeClr val="bg1">
              <a:lumMod val="95000"/>
            </a:schemeClr>
          </a:solidFill>
          <a:ln>
            <a:solidFill>
              <a:schemeClr val="tx1"/>
            </a:solidFill>
          </a:ln>
          <a:effectLst>
            <a:outerShdw blurRad="50800" dist="38100" dir="2700000" algn="tl" rotWithShape="0">
              <a:prstClr val="black">
                <a:alpha val="40000"/>
              </a:prstClr>
            </a:outerShdw>
          </a:effectLst>
        </p:spPr>
        <p:txBody>
          <a:bodyPr wrap="square" rtlCol="0">
            <a:spAutoFit/>
          </a:bodyPr>
          <a:lstStyle>
            <a:defPPr>
              <a:defRPr lang="ja-JP"/>
            </a:defPPr>
            <a:lvl1pPr marL="0" algn="l" defTabSz="913760" rtl="0" eaLnBrk="1" latinLnBrk="0" hangingPunct="1">
              <a:defRPr kumimoji="1" sz="1799" kern="1200">
                <a:solidFill>
                  <a:schemeClr val="tx1"/>
                </a:solidFill>
                <a:latin typeface="+mn-lt"/>
                <a:ea typeface="+mn-ea"/>
                <a:cs typeface="+mn-cs"/>
              </a:defRPr>
            </a:lvl1pPr>
            <a:lvl2pPr marL="456880" algn="l" defTabSz="913760" rtl="0" eaLnBrk="1" latinLnBrk="0" hangingPunct="1">
              <a:defRPr kumimoji="1" sz="1799" kern="1200">
                <a:solidFill>
                  <a:schemeClr val="tx1"/>
                </a:solidFill>
                <a:latin typeface="+mn-lt"/>
                <a:ea typeface="+mn-ea"/>
                <a:cs typeface="+mn-cs"/>
              </a:defRPr>
            </a:lvl2pPr>
            <a:lvl3pPr marL="913760" algn="l" defTabSz="913760" rtl="0" eaLnBrk="1" latinLnBrk="0" hangingPunct="1">
              <a:defRPr kumimoji="1" sz="1799" kern="1200">
                <a:solidFill>
                  <a:schemeClr val="tx1"/>
                </a:solidFill>
                <a:latin typeface="+mn-lt"/>
                <a:ea typeface="+mn-ea"/>
                <a:cs typeface="+mn-cs"/>
              </a:defRPr>
            </a:lvl3pPr>
            <a:lvl4pPr marL="1370640" algn="l" defTabSz="913760" rtl="0" eaLnBrk="1" latinLnBrk="0" hangingPunct="1">
              <a:defRPr kumimoji="1" sz="1799" kern="1200">
                <a:solidFill>
                  <a:schemeClr val="tx1"/>
                </a:solidFill>
                <a:latin typeface="+mn-lt"/>
                <a:ea typeface="+mn-ea"/>
                <a:cs typeface="+mn-cs"/>
              </a:defRPr>
            </a:lvl4pPr>
            <a:lvl5pPr marL="1827520" algn="l" defTabSz="913760" rtl="0" eaLnBrk="1" latinLnBrk="0" hangingPunct="1">
              <a:defRPr kumimoji="1" sz="1799" kern="1200">
                <a:solidFill>
                  <a:schemeClr val="tx1"/>
                </a:solidFill>
                <a:latin typeface="+mn-lt"/>
                <a:ea typeface="+mn-ea"/>
                <a:cs typeface="+mn-cs"/>
              </a:defRPr>
            </a:lvl5pPr>
            <a:lvl6pPr marL="2284400" algn="l" defTabSz="913760" rtl="0" eaLnBrk="1" latinLnBrk="0" hangingPunct="1">
              <a:defRPr kumimoji="1" sz="1799" kern="1200">
                <a:solidFill>
                  <a:schemeClr val="tx1"/>
                </a:solidFill>
                <a:latin typeface="+mn-lt"/>
                <a:ea typeface="+mn-ea"/>
                <a:cs typeface="+mn-cs"/>
              </a:defRPr>
            </a:lvl6pPr>
            <a:lvl7pPr marL="2741280" algn="l" defTabSz="913760" rtl="0" eaLnBrk="1" latinLnBrk="0" hangingPunct="1">
              <a:defRPr kumimoji="1" sz="1799" kern="1200">
                <a:solidFill>
                  <a:schemeClr val="tx1"/>
                </a:solidFill>
                <a:latin typeface="+mn-lt"/>
                <a:ea typeface="+mn-ea"/>
                <a:cs typeface="+mn-cs"/>
              </a:defRPr>
            </a:lvl7pPr>
            <a:lvl8pPr marL="3198160" algn="l" defTabSz="913760" rtl="0" eaLnBrk="1" latinLnBrk="0" hangingPunct="1">
              <a:defRPr kumimoji="1" sz="1799" kern="1200">
                <a:solidFill>
                  <a:schemeClr val="tx1"/>
                </a:solidFill>
                <a:latin typeface="+mn-lt"/>
                <a:ea typeface="+mn-ea"/>
                <a:cs typeface="+mn-cs"/>
              </a:defRPr>
            </a:lvl8pPr>
            <a:lvl9pPr marL="3655040" algn="l" defTabSz="913760" rtl="0" eaLnBrk="1" latinLnBrk="0" hangingPunct="1">
              <a:defRPr kumimoji="1" sz="1799" kern="1200">
                <a:solidFill>
                  <a:schemeClr val="tx1"/>
                </a:solidFill>
                <a:latin typeface="+mn-lt"/>
                <a:ea typeface="+mn-ea"/>
                <a:cs typeface="+mn-cs"/>
              </a:defRPr>
            </a:lvl9pPr>
          </a:lstStyle>
          <a:p>
            <a:pPr algn="ctr"/>
            <a:r>
              <a:rPr kumimoji="1" lang="ja-JP" altLang="en-US" sz="1798" b="1" dirty="0">
                <a:latin typeface="+mn-lt"/>
                <a:ea typeface="+mn-ea"/>
              </a:rPr>
              <a:t>累計企業数グラフ</a:t>
            </a:r>
          </a:p>
        </p:txBody>
      </p:sp>
      <p:pic>
        <p:nvPicPr>
          <p:cNvPr id="35" name="図 34">
            <a:extLst>
              <a:ext uri="{FF2B5EF4-FFF2-40B4-BE49-F238E27FC236}">
                <a16:creationId xmlns:a16="http://schemas.microsoft.com/office/drawing/2014/main" id="{392D59C3-F8AD-105D-88DF-99913E2DB8BF}"/>
              </a:ext>
            </a:extLst>
          </p:cNvPr>
          <p:cNvPicPr>
            <a:picLocks noChangeAspect="1"/>
          </p:cNvPicPr>
          <p:nvPr/>
        </p:nvPicPr>
        <p:blipFill>
          <a:blip r:embed="rId3"/>
          <a:stretch>
            <a:fillRect/>
          </a:stretch>
        </p:blipFill>
        <p:spPr>
          <a:xfrm>
            <a:off x="1336529" y="3007285"/>
            <a:ext cx="1260921" cy="1133001"/>
          </a:xfrm>
          <a:prstGeom prst="rect">
            <a:avLst/>
          </a:prstGeom>
        </p:spPr>
      </p:pic>
      <p:sp>
        <p:nvSpPr>
          <p:cNvPr id="4" name="テキスト ボックス 3">
            <a:extLst>
              <a:ext uri="{FF2B5EF4-FFF2-40B4-BE49-F238E27FC236}">
                <a16:creationId xmlns:a16="http://schemas.microsoft.com/office/drawing/2014/main" id="{8DB35978-2D2F-1C0F-80A2-0B1CA8BE18C5}"/>
              </a:ext>
            </a:extLst>
          </p:cNvPr>
          <p:cNvSpPr txBox="1"/>
          <p:nvPr/>
        </p:nvSpPr>
        <p:spPr>
          <a:xfrm>
            <a:off x="1614204" y="6138931"/>
            <a:ext cx="396000" cy="369022"/>
          </a:xfrm>
          <a:prstGeom prst="rect">
            <a:avLst/>
          </a:prstGeom>
          <a:noFill/>
        </p:spPr>
        <p:txBody>
          <a:bodyPr wrap="none" rtlCol="0">
            <a:noAutofit/>
          </a:bodyPr>
          <a:lstStyle>
            <a:defPPr>
              <a:defRPr lang="ja-JP"/>
            </a:defPPr>
            <a:lvl1pPr marL="0" algn="l" defTabSz="913760" rtl="0" eaLnBrk="1" latinLnBrk="0" hangingPunct="1">
              <a:defRPr kumimoji="1" sz="1799" kern="1200">
                <a:solidFill>
                  <a:schemeClr val="tx1"/>
                </a:solidFill>
                <a:latin typeface="+mn-lt"/>
                <a:ea typeface="+mn-ea"/>
                <a:cs typeface="+mn-cs"/>
              </a:defRPr>
            </a:lvl1pPr>
            <a:lvl2pPr marL="456880" algn="l" defTabSz="913760" rtl="0" eaLnBrk="1" latinLnBrk="0" hangingPunct="1">
              <a:defRPr kumimoji="1" sz="1799" kern="1200">
                <a:solidFill>
                  <a:schemeClr val="tx1"/>
                </a:solidFill>
                <a:latin typeface="+mn-lt"/>
                <a:ea typeface="+mn-ea"/>
                <a:cs typeface="+mn-cs"/>
              </a:defRPr>
            </a:lvl2pPr>
            <a:lvl3pPr marL="913760" algn="l" defTabSz="913760" rtl="0" eaLnBrk="1" latinLnBrk="0" hangingPunct="1">
              <a:defRPr kumimoji="1" sz="1799" kern="1200">
                <a:solidFill>
                  <a:schemeClr val="tx1"/>
                </a:solidFill>
                <a:latin typeface="+mn-lt"/>
                <a:ea typeface="+mn-ea"/>
                <a:cs typeface="+mn-cs"/>
              </a:defRPr>
            </a:lvl3pPr>
            <a:lvl4pPr marL="1370640" algn="l" defTabSz="913760" rtl="0" eaLnBrk="1" latinLnBrk="0" hangingPunct="1">
              <a:defRPr kumimoji="1" sz="1799" kern="1200">
                <a:solidFill>
                  <a:schemeClr val="tx1"/>
                </a:solidFill>
                <a:latin typeface="+mn-lt"/>
                <a:ea typeface="+mn-ea"/>
                <a:cs typeface="+mn-cs"/>
              </a:defRPr>
            </a:lvl4pPr>
            <a:lvl5pPr marL="1827520" algn="l" defTabSz="913760" rtl="0" eaLnBrk="1" latinLnBrk="0" hangingPunct="1">
              <a:defRPr kumimoji="1" sz="1799" kern="1200">
                <a:solidFill>
                  <a:schemeClr val="tx1"/>
                </a:solidFill>
                <a:latin typeface="+mn-lt"/>
                <a:ea typeface="+mn-ea"/>
                <a:cs typeface="+mn-cs"/>
              </a:defRPr>
            </a:lvl5pPr>
            <a:lvl6pPr marL="2284400" algn="l" defTabSz="913760" rtl="0" eaLnBrk="1" latinLnBrk="0" hangingPunct="1">
              <a:defRPr kumimoji="1" sz="1799" kern="1200">
                <a:solidFill>
                  <a:schemeClr val="tx1"/>
                </a:solidFill>
                <a:latin typeface="+mn-lt"/>
                <a:ea typeface="+mn-ea"/>
                <a:cs typeface="+mn-cs"/>
              </a:defRPr>
            </a:lvl6pPr>
            <a:lvl7pPr marL="2741280" algn="l" defTabSz="913760" rtl="0" eaLnBrk="1" latinLnBrk="0" hangingPunct="1">
              <a:defRPr kumimoji="1" sz="1799" kern="1200">
                <a:solidFill>
                  <a:schemeClr val="tx1"/>
                </a:solidFill>
                <a:latin typeface="+mn-lt"/>
                <a:ea typeface="+mn-ea"/>
                <a:cs typeface="+mn-cs"/>
              </a:defRPr>
            </a:lvl7pPr>
            <a:lvl8pPr marL="3198160" algn="l" defTabSz="913760" rtl="0" eaLnBrk="1" latinLnBrk="0" hangingPunct="1">
              <a:defRPr kumimoji="1" sz="1799" kern="1200">
                <a:solidFill>
                  <a:schemeClr val="tx1"/>
                </a:solidFill>
                <a:latin typeface="+mn-lt"/>
                <a:ea typeface="+mn-ea"/>
                <a:cs typeface="+mn-cs"/>
              </a:defRPr>
            </a:lvl8pPr>
            <a:lvl9pPr marL="3655040" algn="l" defTabSz="913760" rtl="0" eaLnBrk="1" latinLnBrk="0" hangingPunct="1">
              <a:defRPr kumimoji="1" sz="1799" kern="1200">
                <a:solidFill>
                  <a:schemeClr val="tx1"/>
                </a:solidFill>
                <a:latin typeface="+mn-lt"/>
                <a:ea typeface="+mn-ea"/>
                <a:cs typeface="+mn-cs"/>
              </a:defRPr>
            </a:lvl9pPr>
          </a:lstStyle>
          <a:p>
            <a:pPr algn="ctr"/>
            <a:r>
              <a:rPr lang="en-US" altLang="ja-JP" sz="1798" b="1" dirty="0">
                <a:solidFill>
                  <a:srgbClr val="FF0000"/>
                </a:solidFill>
              </a:rPr>
              <a:t>3</a:t>
            </a:r>
          </a:p>
        </p:txBody>
      </p:sp>
      <p:sp>
        <p:nvSpPr>
          <p:cNvPr id="5" name="テキスト ボックス 4">
            <a:extLst>
              <a:ext uri="{FF2B5EF4-FFF2-40B4-BE49-F238E27FC236}">
                <a16:creationId xmlns:a16="http://schemas.microsoft.com/office/drawing/2014/main" id="{AFBCD548-CC53-171A-D761-DA5EF750977A}"/>
              </a:ext>
            </a:extLst>
          </p:cNvPr>
          <p:cNvSpPr txBox="1"/>
          <p:nvPr/>
        </p:nvSpPr>
        <p:spPr>
          <a:xfrm>
            <a:off x="2476667" y="5963945"/>
            <a:ext cx="396000" cy="369022"/>
          </a:xfrm>
          <a:prstGeom prst="rect">
            <a:avLst/>
          </a:prstGeom>
          <a:noFill/>
        </p:spPr>
        <p:txBody>
          <a:bodyPr wrap="none" rtlCol="0">
            <a:noAutofit/>
          </a:bodyPr>
          <a:lstStyle>
            <a:defPPr>
              <a:defRPr lang="ja-JP"/>
            </a:defPPr>
            <a:lvl1pPr marL="0" algn="l" defTabSz="913760" rtl="0" eaLnBrk="1" latinLnBrk="0" hangingPunct="1">
              <a:defRPr kumimoji="1" sz="1799" kern="1200">
                <a:solidFill>
                  <a:schemeClr val="tx1"/>
                </a:solidFill>
                <a:latin typeface="+mn-lt"/>
                <a:ea typeface="+mn-ea"/>
                <a:cs typeface="+mn-cs"/>
              </a:defRPr>
            </a:lvl1pPr>
            <a:lvl2pPr marL="456880" algn="l" defTabSz="913760" rtl="0" eaLnBrk="1" latinLnBrk="0" hangingPunct="1">
              <a:defRPr kumimoji="1" sz="1799" kern="1200">
                <a:solidFill>
                  <a:schemeClr val="tx1"/>
                </a:solidFill>
                <a:latin typeface="+mn-lt"/>
                <a:ea typeface="+mn-ea"/>
                <a:cs typeface="+mn-cs"/>
              </a:defRPr>
            </a:lvl2pPr>
            <a:lvl3pPr marL="913760" algn="l" defTabSz="913760" rtl="0" eaLnBrk="1" latinLnBrk="0" hangingPunct="1">
              <a:defRPr kumimoji="1" sz="1799" kern="1200">
                <a:solidFill>
                  <a:schemeClr val="tx1"/>
                </a:solidFill>
                <a:latin typeface="+mn-lt"/>
                <a:ea typeface="+mn-ea"/>
                <a:cs typeface="+mn-cs"/>
              </a:defRPr>
            </a:lvl3pPr>
            <a:lvl4pPr marL="1370640" algn="l" defTabSz="913760" rtl="0" eaLnBrk="1" latinLnBrk="0" hangingPunct="1">
              <a:defRPr kumimoji="1" sz="1799" kern="1200">
                <a:solidFill>
                  <a:schemeClr val="tx1"/>
                </a:solidFill>
                <a:latin typeface="+mn-lt"/>
                <a:ea typeface="+mn-ea"/>
                <a:cs typeface="+mn-cs"/>
              </a:defRPr>
            </a:lvl4pPr>
            <a:lvl5pPr marL="1827520" algn="l" defTabSz="913760" rtl="0" eaLnBrk="1" latinLnBrk="0" hangingPunct="1">
              <a:defRPr kumimoji="1" sz="1799" kern="1200">
                <a:solidFill>
                  <a:schemeClr val="tx1"/>
                </a:solidFill>
                <a:latin typeface="+mn-lt"/>
                <a:ea typeface="+mn-ea"/>
                <a:cs typeface="+mn-cs"/>
              </a:defRPr>
            </a:lvl5pPr>
            <a:lvl6pPr marL="2284400" algn="l" defTabSz="913760" rtl="0" eaLnBrk="1" latinLnBrk="0" hangingPunct="1">
              <a:defRPr kumimoji="1" sz="1799" kern="1200">
                <a:solidFill>
                  <a:schemeClr val="tx1"/>
                </a:solidFill>
                <a:latin typeface="+mn-lt"/>
                <a:ea typeface="+mn-ea"/>
                <a:cs typeface="+mn-cs"/>
              </a:defRPr>
            </a:lvl6pPr>
            <a:lvl7pPr marL="2741280" algn="l" defTabSz="913760" rtl="0" eaLnBrk="1" latinLnBrk="0" hangingPunct="1">
              <a:defRPr kumimoji="1" sz="1799" kern="1200">
                <a:solidFill>
                  <a:schemeClr val="tx1"/>
                </a:solidFill>
                <a:latin typeface="+mn-lt"/>
                <a:ea typeface="+mn-ea"/>
                <a:cs typeface="+mn-cs"/>
              </a:defRPr>
            </a:lvl7pPr>
            <a:lvl8pPr marL="3198160" algn="l" defTabSz="913760" rtl="0" eaLnBrk="1" latinLnBrk="0" hangingPunct="1">
              <a:defRPr kumimoji="1" sz="1799" kern="1200">
                <a:solidFill>
                  <a:schemeClr val="tx1"/>
                </a:solidFill>
                <a:latin typeface="+mn-lt"/>
                <a:ea typeface="+mn-ea"/>
                <a:cs typeface="+mn-cs"/>
              </a:defRPr>
            </a:lvl8pPr>
            <a:lvl9pPr marL="3655040" algn="l" defTabSz="913760" rtl="0" eaLnBrk="1" latinLnBrk="0" hangingPunct="1">
              <a:defRPr kumimoji="1" sz="1799" kern="1200">
                <a:solidFill>
                  <a:schemeClr val="tx1"/>
                </a:solidFill>
                <a:latin typeface="+mn-lt"/>
                <a:ea typeface="+mn-ea"/>
                <a:cs typeface="+mn-cs"/>
              </a:defRPr>
            </a:lvl9pPr>
          </a:lstStyle>
          <a:p>
            <a:pPr algn="ctr"/>
            <a:r>
              <a:rPr lang="en-US" altLang="ja-JP" sz="1798" b="1" dirty="0">
                <a:solidFill>
                  <a:srgbClr val="FF0000"/>
                </a:solidFill>
              </a:rPr>
              <a:t>7</a:t>
            </a:r>
          </a:p>
        </p:txBody>
      </p:sp>
      <p:sp>
        <p:nvSpPr>
          <p:cNvPr id="6" name="テキスト ボックス 5">
            <a:extLst>
              <a:ext uri="{FF2B5EF4-FFF2-40B4-BE49-F238E27FC236}">
                <a16:creationId xmlns:a16="http://schemas.microsoft.com/office/drawing/2014/main" id="{6ACA0A9B-F478-46E2-C9E0-82DC943B4B0D}"/>
              </a:ext>
            </a:extLst>
          </p:cNvPr>
          <p:cNvSpPr txBox="1"/>
          <p:nvPr/>
        </p:nvSpPr>
        <p:spPr>
          <a:xfrm>
            <a:off x="3339130" y="5848216"/>
            <a:ext cx="396000" cy="369012"/>
          </a:xfrm>
          <a:prstGeom prst="rect">
            <a:avLst/>
          </a:prstGeom>
          <a:noFill/>
        </p:spPr>
        <p:txBody>
          <a:bodyPr wrap="none" rtlCol="0">
            <a:noAutofit/>
          </a:bodyPr>
          <a:lstStyle>
            <a:defPPr>
              <a:defRPr lang="ja-JP"/>
            </a:defPPr>
            <a:lvl1pPr marL="0" algn="l" defTabSz="913760" rtl="0" eaLnBrk="1" latinLnBrk="0" hangingPunct="1">
              <a:defRPr kumimoji="1" sz="1799" kern="1200">
                <a:solidFill>
                  <a:schemeClr val="tx1"/>
                </a:solidFill>
                <a:latin typeface="+mn-lt"/>
                <a:ea typeface="+mn-ea"/>
                <a:cs typeface="+mn-cs"/>
              </a:defRPr>
            </a:lvl1pPr>
            <a:lvl2pPr marL="456880" algn="l" defTabSz="913760" rtl="0" eaLnBrk="1" latinLnBrk="0" hangingPunct="1">
              <a:defRPr kumimoji="1" sz="1799" kern="1200">
                <a:solidFill>
                  <a:schemeClr val="tx1"/>
                </a:solidFill>
                <a:latin typeface="+mn-lt"/>
                <a:ea typeface="+mn-ea"/>
                <a:cs typeface="+mn-cs"/>
              </a:defRPr>
            </a:lvl2pPr>
            <a:lvl3pPr marL="913760" algn="l" defTabSz="913760" rtl="0" eaLnBrk="1" latinLnBrk="0" hangingPunct="1">
              <a:defRPr kumimoji="1" sz="1799" kern="1200">
                <a:solidFill>
                  <a:schemeClr val="tx1"/>
                </a:solidFill>
                <a:latin typeface="+mn-lt"/>
                <a:ea typeface="+mn-ea"/>
                <a:cs typeface="+mn-cs"/>
              </a:defRPr>
            </a:lvl3pPr>
            <a:lvl4pPr marL="1370640" algn="l" defTabSz="913760" rtl="0" eaLnBrk="1" latinLnBrk="0" hangingPunct="1">
              <a:defRPr kumimoji="1" sz="1799" kern="1200">
                <a:solidFill>
                  <a:schemeClr val="tx1"/>
                </a:solidFill>
                <a:latin typeface="+mn-lt"/>
                <a:ea typeface="+mn-ea"/>
                <a:cs typeface="+mn-cs"/>
              </a:defRPr>
            </a:lvl4pPr>
            <a:lvl5pPr marL="1827520" algn="l" defTabSz="913760" rtl="0" eaLnBrk="1" latinLnBrk="0" hangingPunct="1">
              <a:defRPr kumimoji="1" sz="1799" kern="1200">
                <a:solidFill>
                  <a:schemeClr val="tx1"/>
                </a:solidFill>
                <a:latin typeface="+mn-lt"/>
                <a:ea typeface="+mn-ea"/>
                <a:cs typeface="+mn-cs"/>
              </a:defRPr>
            </a:lvl5pPr>
            <a:lvl6pPr marL="2284400" algn="l" defTabSz="913760" rtl="0" eaLnBrk="1" latinLnBrk="0" hangingPunct="1">
              <a:defRPr kumimoji="1" sz="1799" kern="1200">
                <a:solidFill>
                  <a:schemeClr val="tx1"/>
                </a:solidFill>
                <a:latin typeface="+mn-lt"/>
                <a:ea typeface="+mn-ea"/>
                <a:cs typeface="+mn-cs"/>
              </a:defRPr>
            </a:lvl6pPr>
            <a:lvl7pPr marL="2741280" algn="l" defTabSz="913760" rtl="0" eaLnBrk="1" latinLnBrk="0" hangingPunct="1">
              <a:defRPr kumimoji="1" sz="1799" kern="1200">
                <a:solidFill>
                  <a:schemeClr val="tx1"/>
                </a:solidFill>
                <a:latin typeface="+mn-lt"/>
                <a:ea typeface="+mn-ea"/>
                <a:cs typeface="+mn-cs"/>
              </a:defRPr>
            </a:lvl7pPr>
            <a:lvl8pPr marL="3198160" algn="l" defTabSz="913760" rtl="0" eaLnBrk="1" latinLnBrk="0" hangingPunct="1">
              <a:defRPr kumimoji="1" sz="1799" kern="1200">
                <a:solidFill>
                  <a:schemeClr val="tx1"/>
                </a:solidFill>
                <a:latin typeface="+mn-lt"/>
                <a:ea typeface="+mn-ea"/>
                <a:cs typeface="+mn-cs"/>
              </a:defRPr>
            </a:lvl8pPr>
            <a:lvl9pPr marL="3655040" algn="l" defTabSz="913760" rtl="0" eaLnBrk="1" latinLnBrk="0" hangingPunct="1">
              <a:defRPr kumimoji="1" sz="1799" kern="1200">
                <a:solidFill>
                  <a:schemeClr val="tx1"/>
                </a:solidFill>
                <a:latin typeface="+mn-lt"/>
                <a:ea typeface="+mn-ea"/>
                <a:cs typeface="+mn-cs"/>
              </a:defRPr>
            </a:lvl9pPr>
          </a:lstStyle>
          <a:p>
            <a:pPr algn="ctr"/>
            <a:r>
              <a:rPr lang="en-US" altLang="ja-JP" sz="1798" b="1" dirty="0">
                <a:solidFill>
                  <a:srgbClr val="FF0000"/>
                </a:solidFill>
              </a:rPr>
              <a:t>19</a:t>
            </a:r>
          </a:p>
        </p:txBody>
      </p:sp>
      <p:sp>
        <p:nvSpPr>
          <p:cNvPr id="7" name="テキスト ボックス 6">
            <a:extLst>
              <a:ext uri="{FF2B5EF4-FFF2-40B4-BE49-F238E27FC236}">
                <a16:creationId xmlns:a16="http://schemas.microsoft.com/office/drawing/2014/main" id="{313DB070-6664-238B-1E60-D2FE0FD1EEA2}"/>
              </a:ext>
            </a:extLst>
          </p:cNvPr>
          <p:cNvSpPr txBox="1"/>
          <p:nvPr/>
        </p:nvSpPr>
        <p:spPr>
          <a:xfrm>
            <a:off x="4201593" y="6071634"/>
            <a:ext cx="396000" cy="369012"/>
          </a:xfrm>
          <a:prstGeom prst="rect">
            <a:avLst/>
          </a:prstGeom>
          <a:noFill/>
        </p:spPr>
        <p:txBody>
          <a:bodyPr wrap="none" rtlCol="0">
            <a:noAutofit/>
          </a:bodyPr>
          <a:lstStyle>
            <a:defPPr>
              <a:defRPr lang="ja-JP"/>
            </a:defPPr>
            <a:lvl1pPr marL="0" algn="l" defTabSz="913760" rtl="0" eaLnBrk="1" latinLnBrk="0" hangingPunct="1">
              <a:defRPr kumimoji="1" sz="1799" kern="1200">
                <a:solidFill>
                  <a:schemeClr val="tx1"/>
                </a:solidFill>
                <a:latin typeface="+mn-lt"/>
                <a:ea typeface="+mn-ea"/>
                <a:cs typeface="+mn-cs"/>
              </a:defRPr>
            </a:lvl1pPr>
            <a:lvl2pPr marL="456880" algn="l" defTabSz="913760" rtl="0" eaLnBrk="1" latinLnBrk="0" hangingPunct="1">
              <a:defRPr kumimoji="1" sz="1799" kern="1200">
                <a:solidFill>
                  <a:schemeClr val="tx1"/>
                </a:solidFill>
                <a:latin typeface="+mn-lt"/>
                <a:ea typeface="+mn-ea"/>
                <a:cs typeface="+mn-cs"/>
              </a:defRPr>
            </a:lvl2pPr>
            <a:lvl3pPr marL="913760" algn="l" defTabSz="913760" rtl="0" eaLnBrk="1" latinLnBrk="0" hangingPunct="1">
              <a:defRPr kumimoji="1" sz="1799" kern="1200">
                <a:solidFill>
                  <a:schemeClr val="tx1"/>
                </a:solidFill>
                <a:latin typeface="+mn-lt"/>
                <a:ea typeface="+mn-ea"/>
                <a:cs typeface="+mn-cs"/>
              </a:defRPr>
            </a:lvl3pPr>
            <a:lvl4pPr marL="1370640" algn="l" defTabSz="913760" rtl="0" eaLnBrk="1" latinLnBrk="0" hangingPunct="1">
              <a:defRPr kumimoji="1" sz="1799" kern="1200">
                <a:solidFill>
                  <a:schemeClr val="tx1"/>
                </a:solidFill>
                <a:latin typeface="+mn-lt"/>
                <a:ea typeface="+mn-ea"/>
                <a:cs typeface="+mn-cs"/>
              </a:defRPr>
            </a:lvl4pPr>
            <a:lvl5pPr marL="1827520" algn="l" defTabSz="913760" rtl="0" eaLnBrk="1" latinLnBrk="0" hangingPunct="1">
              <a:defRPr kumimoji="1" sz="1799" kern="1200">
                <a:solidFill>
                  <a:schemeClr val="tx1"/>
                </a:solidFill>
                <a:latin typeface="+mn-lt"/>
                <a:ea typeface="+mn-ea"/>
                <a:cs typeface="+mn-cs"/>
              </a:defRPr>
            </a:lvl5pPr>
            <a:lvl6pPr marL="2284400" algn="l" defTabSz="913760" rtl="0" eaLnBrk="1" latinLnBrk="0" hangingPunct="1">
              <a:defRPr kumimoji="1" sz="1799" kern="1200">
                <a:solidFill>
                  <a:schemeClr val="tx1"/>
                </a:solidFill>
                <a:latin typeface="+mn-lt"/>
                <a:ea typeface="+mn-ea"/>
                <a:cs typeface="+mn-cs"/>
              </a:defRPr>
            </a:lvl6pPr>
            <a:lvl7pPr marL="2741280" algn="l" defTabSz="913760" rtl="0" eaLnBrk="1" latinLnBrk="0" hangingPunct="1">
              <a:defRPr kumimoji="1" sz="1799" kern="1200">
                <a:solidFill>
                  <a:schemeClr val="tx1"/>
                </a:solidFill>
                <a:latin typeface="+mn-lt"/>
                <a:ea typeface="+mn-ea"/>
                <a:cs typeface="+mn-cs"/>
              </a:defRPr>
            </a:lvl7pPr>
            <a:lvl8pPr marL="3198160" algn="l" defTabSz="913760" rtl="0" eaLnBrk="1" latinLnBrk="0" hangingPunct="1">
              <a:defRPr kumimoji="1" sz="1799" kern="1200">
                <a:solidFill>
                  <a:schemeClr val="tx1"/>
                </a:solidFill>
                <a:latin typeface="+mn-lt"/>
                <a:ea typeface="+mn-ea"/>
                <a:cs typeface="+mn-cs"/>
              </a:defRPr>
            </a:lvl8pPr>
            <a:lvl9pPr marL="3655040" algn="l" defTabSz="913760" rtl="0" eaLnBrk="1" latinLnBrk="0" hangingPunct="1">
              <a:defRPr kumimoji="1" sz="1799" kern="1200">
                <a:solidFill>
                  <a:schemeClr val="tx1"/>
                </a:solidFill>
                <a:latin typeface="+mn-lt"/>
                <a:ea typeface="+mn-ea"/>
                <a:cs typeface="+mn-cs"/>
              </a:defRPr>
            </a:lvl9pPr>
          </a:lstStyle>
          <a:p>
            <a:pPr algn="ctr"/>
            <a:r>
              <a:rPr lang="en-US" altLang="ja-JP" sz="1798" b="1" dirty="0">
                <a:solidFill>
                  <a:srgbClr val="FF0000"/>
                </a:solidFill>
              </a:rPr>
              <a:t>55</a:t>
            </a:r>
          </a:p>
        </p:txBody>
      </p:sp>
      <p:sp>
        <p:nvSpPr>
          <p:cNvPr id="8" name="テキスト ボックス 7">
            <a:extLst>
              <a:ext uri="{FF2B5EF4-FFF2-40B4-BE49-F238E27FC236}">
                <a16:creationId xmlns:a16="http://schemas.microsoft.com/office/drawing/2014/main" id="{63B73DAF-A4F8-DB76-3F3E-0D469C81721E}"/>
              </a:ext>
            </a:extLst>
          </p:cNvPr>
          <p:cNvSpPr txBox="1"/>
          <p:nvPr/>
        </p:nvSpPr>
        <p:spPr>
          <a:xfrm>
            <a:off x="5064056" y="6140552"/>
            <a:ext cx="396000" cy="369012"/>
          </a:xfrm>
          <a:prstGeom prst="rect">
            <a:avLst/>
          </a:prstGeom>
          <a:noFill/>
        </p:spPr>
        <p:txBody>
          <a:bodyPr wrap="none" rtlCol="0">
            <a:noAutofit/>
          </a:bodyPr>
          <a:lstStyle>
            <a:defPPr>
              <a:defRPr lang="ja-JP"/>
            </a:defPPr>
            <a:lvl1pPr marL="0" algn="l" defTabSz="913760" rtl="0" eaLnBrk="1" latinLnBrk="0" hangingPunct="1">
              <a:defRPr kumimoji="1" sz="1799" kern="1200">
                <a:solidFill>
                  <a:schemeClr val="tx1"/>
                </a:solidFill>
                <a:latin typeface="+mn-lt"/>
                <a:ea typeface="+mn-ea"/>
                <a:cs typeface="+mn-cs"/>
              </a:defRPr>
            </a:lvl1pPr>
            <a:lvl2pPr marL="456880" algn="l" defTabSz="913760" rtl="0" eaLnBrk="1" latinLnBrk="0" hangingPunct="1">
              <a:defRPr kumimoji="1" sz="1799" kern="1200">
                <a:solidFill>
                  <a:schemeClr val="tx1"/>
                </a:solidFill>
                <a:latin typeface="+mn-lt"/>
                <a:ea typeface="+mn-ea"/>
                <a:cs typeface="+mn-cs"/>
              </a:defRPr>
            </a:lvl2pPr>
            <a:lvl3pPr marL="913760" algn="l" defTabSz="913760" rtl="0" eaLnBrk="1" latinLnBrk="0" hangingPunct="1">
              <a:defRPr kumimoji="1" sz="1799" kern="1200">
                <a:solidFill>
                  <a:schemeClr val="tx1"/>
                </a:solidFill>
                <a:latin typeface="+mn-lt"/>
                <a:ea typeface="+mn-ea"/>
                <a:cs typeface="+mn-cs"/>
              </a:defRPr>
            </a:lvl3pPr>
            <a:lvl4pPr marL="1370640" algn="l" defTabSz="913760" rtl="0" eaLnBrk="1" latinLnBrk="0" hangingPunct="1">
              <a:defRPr kumimoji="1" sz="1799" kern="1200">
                <a:solidFill>
                  <a:schemeClr val="tx1"/>
                </a:solidFill>
                <a:latin typeface="+mn-lt"/>
                <a:ea typeface="+mn-ea"/>
                <a:cs typeface="+mn-cs"/>
              </a:defRPr>
            </a:lvl4pPr>
            <a:lvl5pPr marL="1827520" algn="l" defTabSz="913760" rtl="0" eaLnBrk="1" latinLnBrk="0" hangingPunct="1">
              <a:defRPr kumimoji="1" sz="1799" kern="1200">
                <a:solidFill>
                  <a:schemeClr val="tx1"/>
                </a:solidFill>
                <a:latin typeface="+mn-lt"/>
                <a:ea typeface="+mn-ea"/>
                <a:cs typeface="+mn-cs"/>
              </a:defRPr>
            </a:lvl5pPr>
            <a:lvl6pPr marL="2284400" algn="l" defTabSz="913760" rtl="0" eaLnBrk="1" latinLnBrk="0" hangingPunct="1">
              <a:defRPr kumimoji="1" sz="1799" kern="1200">
                <a:solidFill>
                  <a:schemeClr val="tx1"/>
                </a:solidFill>
                <a:latin typeface="+mn-lt"/>
                <a:ea typeface="+mn-ea"/>
                <a:cs typeface="+mn-cs"/>
              </a:defRPr>
            </a:lvl6pPr>
            <a:lvl7pPr marL="2741280" algn="l" defTabSz="913760" rtl="0" eaLnBrk="1" latinLnBrk="0" hangingPunct="1">
              <a:defRPr kumimoji="1" sz="1799" kern="1200">
                <a:solidFill>
                  <a:schemeClr val="tx1"/>
                </a:solidFill>
                <a:latin typeface="+mn-lt"/>
                <a:ea typeface="+mn-ea"/>
                <a:cs typeface="+mn-cs"/>
              </a:defRPr>
            </a:lvl7pPr>
            <a:lvl8pPr marL="3198160" algn="l" defTabSz="913760" rtl="0" eaLnBrk="1" latinLnBrk="0" hangingPunct="1">
              <a:defRPr kumimoji="1" sz="1799" kern="1200">
                <a:solidFill>
                  <a:schemeClr val="tx1"/>
                </a:solidFill>
                <a:latin typeface="+mn-lt"/>
                <a:ea typeface="+mn-ea"/>
                <a:cs typeface="+mn-cs"/>
              </a:defRPr>
            </a:lvl8pPr>
            <a:lvl9pPr marL="3655040" algn="l" defTabSz="913760" rtl="0" eaLnBrk="1" latinLnBrk="0" hangingPunct="1">
              <a:defRPr kumimoji="1" sz="1799" kern="1200">
                <a:solidFill>
                  <a:schemeClr val="tx1"/>
                </a:solidFill>
                <a:latin typeface="+mn-lt"/>
                <a:ea typeface="+mn-ea"/>
                <a:cs typeface="+mn-cs"/>
              </a:defRPr>
            </a:lvl9pPr>
          </a:lstStyle>
          <a:p>
            <a:pPr algn="ctr"/>
            <a:r>
              <a:rPr lang="en-US" altLang="ja-JP" sz="1798" b="1" dirty="0">
                <a:solidFill>
                  <a:srgbClr val="FF0000"/>
                </a:solidFill>
              </a:rPr>
              <a:t>73</a:t>
            </a:r>
          </a:p>
        </p:txBody>
      </p:sp>
      <p:sp>
        <p:nvSpPr>
          <p:cNvPr id="9" name="テキスト ボックス 8">
            <a:extLst>
              <a:ext uri="{FF2B5EF4-FFF2-40B4-BE49-F238E27FC236}">
                <a16:creationId xmlns:a16="http://schemas.microsoft.com/office/drawing/2014/main" id="{99C359F1-340D-7E85-D998-C2F5E2E32F85}"/>
              </a:ext>
            </a:extLst>
          </p:cNvPr>
          <p:cNvSpPr txBox="1"/>
          <p:nvPr/>
        </p:nvSpPr>
        <p:spPr>
          <a:xfrm>
            <a:off x="5926519" y="6032246"/>
            <a:ext cx="396000" cy="369012"/>
          </a:xfrm>
          <a:prstGeom prst="rect">
            <a:avLst/>
          </a:prstGeom>
          <a:noFill/>
        </p:spPr>
        <p:txBody>
          <a:bodyPr wrap="none" rtlCol="0">
            <a:noAutofit/>
          </a:bodyPr>
          <a:lstStyle>
            <a:defPPr>
              <a:defRPr lang="ja-JP"/>
            </a:defPPr>
            <a:lvl1pPr marL="0" algn="l" defTabSz="913760" rtl="0" eaLnBrk="1" latinLnBrk="0" hangingPunct="1">
              <a:defRPr kumimoji="1" sz="1799" kern="1200">
                <a:solidFill>
                  <a:schemeClr val="tx1"/>
                </a:solidFill>
                <a:latin typeface="+mn-lt"/>
                <a:ea typeface="+mn-ea"/>
                <a:cs typeface="+mn-cs"/>
              </a:defRPr>
            </a:lvl1pPr>
            <a:lvl2pPr marL="456880" algn="l" defTabSz="913760" rtl="0" eaLnBrk="1" latinLnBrk="0" hangingPunct="1">
              <a:defRPr kumimoji="1" sz="1799" kern="1200">
                <a:solidFill>
                  <a:schemeClr val="tx1"/>
                </a:solidFill>
                <a:latin typeface="+mn-lt"/>
                <a:ea typeface="+mn-ea"/>
                <a:cs typeface="+mn-cs"/>
              </a:defRPr>
            </a:lvl2pPr>
            <a:lvl3pPr marL="913760" algn="l" defTabSz="913760" rtl="0" eaLnBrk="1" latinLnBrk="0" hangingPunct="1">
              <a:defRPr kumimoji="1" sz="1799" kern="1200">
                <a:solidFill>
                  <a:schemeClr val="tx1"/>
                </a:solidFill>
                <a:latin typeface="+mn-lt"/>
                <a:ea typeface="+mn-ea"/>
                <a:cs typeface="+mn-cs"/>
              </a:defRPr>
            </a:lvl3pPr>
            <a:lvl4pPr marL="1370640" algn="l" defTabSz="913760" rtl="0" eaLnBrk="1" latinLnBrk="0" hangingPunct="1">
              <a:defRPr kumimoji="1" sz="1799" kern="1200">
                <a:solidFill>
                  <a:schemeClr val="tx1"/>
                </a:solidFill>
                <a:latin typeface="+mn-lt"/>
                <a:ea typeface="+mn-ea"/>
                <a:cs typeface="+mn-cs"/>
              </a:defRPr>
            </a:lvl4pPr>
            <a:lvl5pPr marL="1827520" algn="l" defTabSz="913760" rtl="0" eaLnBrk="1" latinLnBrk="0" hangingPunct="1">
              <a:defRPr kumimoji="1" sz="1799" kern="1200">
                <a:solidFill>
                  <a:schemeClr val="tx1"/>
                </a:solidFill>
                <a:latin typeface="+mn-lt"/>
                <a:ea typeface="+mn-ea"/>
                <a:cs typeface="+mn-cs"/>
              </a:defRPr>
            </a:lvl5pPr>
            <a:lvl6pPr marL="2284400" algn="l" defTabSz="913760" rtl="0" eaLnBrk="1" latinLnBrk="0" hangingPunct="1">
              <a:defRPr kumimoji="1" sz="1799" kern="1200">
                <a:solidFill>
                  <a:schemeClr val="tx1"/>
                </a:solidFill>
                <a:latin typeface="+mn-lt"/>
                <a:ea typeface="+mn-ea"/>
                <a:cs typeface="+mn-cs"/>
              </a:defRPr>
            </a:lvl6pPr>
            <a:lvl7pPr marL="2741280" algn="l" defTabSz="913760" rtl="0" eaLnBrk="1" latinLnBrk="0" hangingPunct="1">
              <a:defRPr kumimoji="1" sz="1799" kern="1200">
                <a:solidFill>
                  <a:schemeClr val="tx1"/>
                </a:solidFill>
                <a:latin typeface="+mn-lt"/>
                <a:ea typeface="+mn-ea"/>
                <a:cs typeface="+mn-cs"/>
              </a:defRPr>
            </a:lvl7pPr>
            <a:lvl8pPr marL="3198160" algn="l" defTabSz="913760" rtl="0" eaLnBrk="1" latinLnBrk="0" hangingPunct="1">
              <a:defRPr kumimoji="1" sz="1799" kern="1200">
                <a:solidFill>
                  <a:schemeClr val="tx1"/>
                </a:solidFill>
                <a:latin typeface="+mn-lt"/>
                <a:ea typeface="+mn-ea"/>
                <a:cs typeface="+mn-cs"/>
              </a:defRPr>
            </a:lvl8pPr>
            <a:lvl9pPr marL="3655040" algn="l" defTabSz="913760" rtl="0" eaLnBrk="1" latinLnBrk="0" hangingPunct="1">
              <a:defRPr kumimoji="1" sz="1799" kern="1200">
                <a:solidFill>
                  <a:schemeClr val="tx1"/>
                </a:solidFill>
                <a:latin typeface="+mn-lt"/>
                <a:ea typeface="+mn-ea"/>
                <a:cs typeface="+mn-cs"/>
              </a:defRPr>
            </a:lvl9pPr>
          </a:lstStyle>
          <a:p>
            <a:pPr algn="ctr"/>
            <a:r>
              <a:rPr lang="en-US" altLang="ja-JP" sz="1798" b="1" dirty="0">
                <a:solidFill>
                  <a:srgbClr val="FF0000"/>
                </a:solidFill>
              </a:rPr>
              <a:t>88</a:t>
            </a:r>
          </a:p>
        </p:txBody>
      </p:sp>
      <p:sp>
        <p:nvSpPr>
          <p:cNvPr id="10" name="テキスト ボックス 9">
            <a:extLst>
              <a:ext uri="{FF2B5EF4-FFF2-40B4-BE49-F238E27FC236}">
                <a16:creationId xmlns:a16="http://schemas.microsoft.com/office/drawing/2014/main" id="{5FBA5817-9788-FA5D-843E-A8313500819C}"/>
              </a:ext>
            </a:extLst>
          </p:cNvPr>
          <p:cNvSpPr txBox="1"/>
          <p:nvPr/>
        </p:nvSpPr>
        <p:spPr>
          <a:xfrm>
            <a:off x="6788982" y="5951804"/>
            <a:ext cx="396000" cy="369012"/>
          </a:xfrm>
          <a:prstGeom prst="rect">
            <a:avLst/>
          </a:prstGeom>
          <a:noFill/>
        </p:spPr>
        <p:txBody>
          <a:bodyPr wrap="none" rtlCol="0">
            <a:noAutofit/>
          </a:bodyPr>
          <a:lstStyle>
            <a:defPPr>
              <a:defRPr lang="ja-JP"/>
            </a:defPPr>
            <a:lvl1pPr marL="0" algn="l" defTabSz="913760" rtl="0" eaLnBrk="1" latinLnBrk="0" hangingPunct="1">
              <a:defRPr kumimoji="1" sz="1799" kern="1200">
                <a:solidFill>
                  <a:schemeClr val="tx1"/>
                </a:solidFill>
                <a:latin typeface="+mn-lt"/>
                <a:ea typeface="+mn-ea"/>
                <a:cs typeface="+mn-cs"/>
              </a:defRPr>
            </a:lvl1pPr>
            <a:lvl2pPr marL="456880" algn="l" defTabSz="913760" rtl="0" eaLnBrk="1" latinLnBrk="0" hangingPunct="1">
              <a:defRPr kumimoji="1" sz="1799" kern="1200">
                <a:solidFill>
                  <a:schemeClr val="tx1"/>
                </a:solidFill>
                <a:latin typeface="+mn-lt"/>
                <a:ea typeface="+mn-ea"/>
                <a:cs typeface="+mn-cs"/>
              </a:defRPr>
            </a:lvl2pPr>
            <a:lvl3pPr marL="913760" algn="l" defTabSz="913760" rtl="0" eaLnBrk="1" latinLnBrk="0" hangingPunct="1">
              <a:defRPr kumimoji="1" sz="1799" kern="1200">
                <a:solidFill>
                  <a:schemeClr val="tx1"/>
                </a:solidFill>
                <a:latin typeface="+mn-lt"/>
                <a:ea typeface="+mn-ea"/>
                <a:cs typeface="+mn-cs"/>
              </a:defRPr>
            </a:lvl3pPr>
            <a:lvl4pPr marL="1370640" algn="l" defTabSz="913760" rtl="0" eaLnBrk="1" latinLnBrk="0" hangingPunct="1">
              <a:defRPr kumimoji="1" sz="1799" kern="1200">
                <a:solidFill>
                  <a:schemeClr val="tx1"/>
                </a:solidFill>
                <a:latin typeface="+mn-lt"/>
                <a:ea typeface="+mn-ea"/>
                <a:cs typeface="+mn-cs"/>
              </a:defRPr>
            </a:lvl4pPr>
            <a:lvl5pPr marL="1827520" algn="l" defTabSz="913760" rtl="0" eaLnBrk="1" latinLnBrk="0" hangingPunct="1">
              <a:defRPr kumimoji="1" sz="1799" kern="1200">
                <a:solidFill>
                  <a:schemeClr val="tx1"/>
                </a:solidFill>
                <a:latin typeface="+mn-lt"/>
                <a:ea typeface="+mn-ea"/>
                <a:cs typeface="+mn-cs"/>
              </a:defRPr>
            </a:lvl5pPr>
            <a:lvl6pPr marL="2284400" algn="l" defTabSz="913760" rtl="0" eaLnBrk="1" latinLnBrk="0" hangingPunct="1">
              <a:defRPr kumimoji="1" sz="1799" kern="1200">
                <a:solidFill>
                  <a:schemeClr val="tx1"/>
                </a:solidFill>
                <a:latin typeface="+mn-lt"/>
                <a:ea typeface="+mn-ea"/>
                <a:cs typeface="+mn-cs"/>
              </a:defRPr>
            </a:lvl6pPr>
            <a:lvl7pPr marL="2741280" algn="l" defTabSz="913760" rtl="0" eaLnBrk="1" latinLnBrk="0" hangingPunct="1">
              <a:defRPr kumimoji="1" sz="1799" kern="1200">
                <a:solidFill>
                  <a:schemeClr val="tx1"/>
                </a:solidFill>
                <a:latin typeface="+mn-lt"/>
                <a:ea typeface="+mn-ea"/>
                <a:cs typeface="+mn-cs"/>
              </a:defRPr>
            </a:lvl7pPr>
            <a:lvl8pPr marL="3198160" algn="l" defTabSz="913760" rtl="0" eaLnBrk="1" latinLnBrk="0" hangingPunct="1">
              <a:defRPr kumimoji="1" sz="1799" kern="1200">
                <a:solidFill>
                  <a:schemeClr val="tx1"/>
                </a:solidFill>
                <a:latin typeface="+mn-lt"/>
                <a:ea typeface="+mn-ea"/>
                <a:cs typeface="+mn-cs"/>
              </a:defRPr>
            </a:lvl8pPr>
            <a:lvl9pPr marL="3655040" algn="l" defTabSz="913760" rtl="0" eaLnBrk="1" latinLnBrk="0" hangingPunct="1">
              <a:defRPr kumimoji="1" sz="1799" kern="1200">
                <a:solidFill>
                  <a:schemeClr val="tx1"/>
                </a:solidFill>
                <a:latin typeface="+mn-lt"/>
                <a:ea typeface="+mn-ea"/>
                <a:cs typeface="+mn-cs"/>
              </a:defRPr>
            </a:lvl9pPr>
          </a:lstStyle>
          <a:p>
            <a:pPr algn="ctr"/>
            <a:r>
              <a:rPr lang="en-US" altLang="ja-JP" sz="1798" b="1" dirty="0">
                <a:solidFill>
                  <a:srgbClr val="FF0000"/>
                </a:solidFill>
              </a:rPr>
              <a:t>124</a:t>
            </a:r>
          </a:p>
        </p:txBody>
      </p:sp>
      <p:sp>
        <p:nvSpPr>
          <p:cNvPr id="11" name="テキスト ボックス 10">
            <a:extLst>
              <a:ext uri="{FF2B5EF4-FFF2-40B4-BE49-F238E27FC236}">
                <a16:creationId xmlns:a16="http://schemas.microsoft.com/office/drawing/2014/main" id="{05FF6BA5-5124-A75F-7FCA-E716A6165BD6}"/>
              </a:ext>
            </a:extLst>
          </p:cNvPr>
          <p:cNvSpPr txBox="1"/>
          <p:nvPr/>
        </p:nvSpPr>
        <p:spPr>
          <a:xfrm>
            <a:off x="7651445" y="5615392"/>
            <a:ext cx="396000" cy="369012"/>
          </a:xfrm>
          <a:prstGeom prst="rect">
            <a:avLst/>
          </a:prstGeom>
          <a:noFill/>
        </p:spPr>
        <p:txBody>
          <a:bodyPr wrap="none" rtlCol="0">
            <a:noAutofit/>
          </a:bodyPr>
          <a:lstStyle>
            <a:defPPr>
              <a:defRPr lang="ja-JP"/>
            </a:defPPr>
            <a:lvl1pPr marL="0" algn="l" defTabSz="913760" rtl="0" eaLnBrk="1" latinLnBrk="0" hangingPunct="1">
              <a:defRPr kumimoji="1" sz="1799" kern="1200">
                <a:solidFill>
                  <a:schemeClr val="tx1"/>
                </a:solidFill>
                <a:latin typeface="+mn-lt"/>
                <a:ea typeface="+mn-ea"/>
                <a:cs typeface="+mn-cs"/>
              </a:defRPr>
            </a:lvl1pPr>
            <a:lvl2pPr marL="456880" algn="l" defTabSz="913760" rtl="0" eaLnBrk="1" latinLnBrk="0" hangingPunct="1">
              <a:defRPr kumimoji="1" sz="1799" kern="1200">
                <a:solidFill>
                  <a:schemeClr val="tx1"/>
                </a:solidFill>
                <a:latin typeface="+mn-lt"/>
                <a:ea typeface="+mn-ea"/>
                <a:cs typeface="+mn-cs"/>
              </a:defRPr>
            </a:lvl2pPr>
            <a:lvl3pPr marL="913760" algn="l" defTabSz="913760" rtl="0" eaLnBrk="1" latinLnBrk="0" hangingPunct="1">
              <a:defRPr kumimoji="1" sz="1799" kern="1200">
                <a:solidFill>
                  <a:schemeClr val="tx1"/>
                </a:solidFill>
                <a:latin typeface="+mn-lt"/>
                <a:ea typeface="+mn-ea"/>
                <a:cs typeface="+mn-cs"/>
              </a:defRPr>
            </a:lvl3pPr>
            <a:lvl4pPr marL="1370640" algn="l" defTabSz="913760" rtl="0" eaLnBrk="1" latinLnBrk="0" hangingPunct="1">
              <a:defRPr kumimoji="1" sz="1799" kern="1200">
                <a:solidFill>
                  <a:schemeClr val="tx1"/>
                </a:solidFill>
                <a:latin typeface="+mn-lt"/>
                <a:ea typeface="+mn-ea"/>
                <a:cs typeface="+mn-cs"/>
              </a:defRPr>
            </a:lvl4pPr>
            <a:lvl5pPr marL="1827520" algn="l" defTabSz="913760" rtl="0" eaLnBrk="1" latinLnBrk="0" hangingPunct="1">
              <a:defRPr kumimoji="1" sz="1799" kern="1200">
                <a:solidFill>
                  <a:schemeClr val="tx1"/>
                </a:solidFill>
                <a:latin typeface="+mn-lt"/>
                <a:ea typeface="+mn-ea"/>
                <a:cs typeface="+mn-cs"/>
              </a:defRPr>
            </a:lvl5pPr>
            <a:lvl6pPr marL="2284400" algn="l" defTabSz="913760" rtl="0" eaLnBrk="1" latinLnBrk="0" hangingPunct="1">
              <a:defRPr kumimoji="1" sz="1799" kern="1200">
                <a:solidFill>
                  <a:schemeClr val="tx1"/>
                </a:solidFill>
                <a:latin typeface="+mn-lt"/>
                <a:ea typeface="+mn-ea"/>
                <a:cs typeface="+mn-cs"/>
              </a:defRPr>
            </a:lvl6pPr>
            <a:lvl7pPr marL="2741280" algn="l" defTabSz="913760" rtl="0" eaLnBrk="1" latinLnBrk="0" hangingPunct="1">
              <a:defRPr kumimoji="1" sz="1799" kern="1200">
                <a:solidFill>
                  <a:schemeClr val="tx1"/>
                </a:solidFill>
                <a:latin typeface="+mn-lt"/>
                <a:ea typeface="+mn-ea"/>
                <a:cs typeface="+mn-cs"/>
              </a:defRPr>
            </a:lvl7pPr>
            <a:lvl8pPr marL="3198160" algn="l" defTabSz="913760" rtl="0" eaLnBrk="1" latinLnBrk="0" hangingPunct="1">
              <a:defRPr kumimoji="1" sz="1799" kern="1200">
                <a:solidFill>
                  <a:schemeClr val="tx1"/>
                </a:solidFill>
                <a:latin typeface="+mn-lt"/>
                <a:ea typeface="+mn-ea"/>
                <a:cs typeface="+mn-cs"/>
              </a:defRPr>
            </a:lvl8pPr>
            <a:lvl9pPr marL="3655040" algn="l" defTabSz="913760" rtl="0" eaLnBrk="1" latinLnBrk="0" hangingPunct="1">
              <a:defRPr kumimoji="1" sz="1799" kern="1200">
                <a:solidFill>
                  <a:schemeClr val="tx1"/>
                </a:solidFill>
                <a:latin typeface="+mn-lt"/>
                <a:ea typeface="+mn-ea"/>
                <a:cs typeface="+mn-cs"/>
              </a:defRPr>
            </a:lvl9pPr>
          </a:lstStyle>
          <a:p>
            <a:pPr algn="ctr"/>
            <a:r>
              <a:rPr lang="en-US" altLang="ja-JP" sz="1798" b="1" dirty="0">
                <a:solidFill>
                  <a:srgbClr val="FF0000"/>
                </a:solidFill>
              </a:rPr>
              <a:t>202</a:t>
            </a:r>
          </a:p>
        </p:txBody>
      </p:sp>
      <p:sp>
        <p:nvSpPr>
          <p:cNvPr id="12" name="テキスト ボックス 11">
            <a:extLst>
              <a:ext uri="{FF2B5EF4-FFF2-40B4-BE49-F238E27FC236}">
                <a16:creationId xmlns:a16="http://schemas.microsoft.com/office/drawing/2014/main" id="{59ED80FE-1288-C869-D61C-F3F5D513DA24}"/>
              </a:ext>
            </a:extLst>
          </p:cNvPr>
          <p:cNvSpPr txBox="1"/>
          <p:nvPr/>
        </p:nvSpPr>
        <p:spPr>
          <a:xfrm>
            <a:off x="8513908" y="4582345"/>
            <a:ext cx="396000" cy="369012"/>
          </a:xfrm>
          <a:prstGeom prst="rect">
            <a:avLst/>
          </a:prstGeom>
          <a:noFill/>
        </p:spPr>
        <p:txBody>
          <a:bodyPr wrap="none" rtlCol="0">
            <a:noAutofit/>
          </a:bodyPr>
          <a:lstStyle>
            <a:defPPr>
              <a:defRPr lang="ja-JP"/>
            </a:defPPr>
            <a:lvl1pPr marL="0" algn="l" defTabSz="913760" rtl="0" eaLnBrk="1" latinLnBrk="0" hangingPunct="1">
              <a:defRPr kumimoji="1" sz="1799" kern="1200">
                <a:solidFill>
                  <a:schemeClr val="tx1"/>
                </a:solidFill>
                <a:latin typeface="+mn-lt"/>
                <a:ea typeface="+mn-ea"/>
                <a:cs typeface="+mn-cs"/>
              </a:defRPr>
            </a:lvl1pPr>
            <a:lvl2pPr marL="456880" algn="l" defTabSz="913760" rtl="0" eaLnBrk="1" latinLnBrk="0" hangingPunct="1">
              <a:defRPr kumimoji="1" sz="1799" kern="1200">
                <a:solidFill>
                  <a:schemeClr val="tx1"/>
                </a:solidFill>
                <a:latin typeface="+mn-lt"/>
                <a:ea typeface="+mn-ea"/>
                <a:cs typeface="+mn-cs"/>
              </a:defRPr>
            </a:lvl2pPr>
            <a:lvl3pPr marL="913760" algn="l" defTabSz="913760" rtl="0" eaLnBrk="1" latinLnBrk="0" hangingPunct="1">
              <a:defRPr kumimoji="1" sz="1799" kern="1200">
                <a:solidFill>
                  <a:schemeClr val="tx1"/>
                </a:solidFill>
                <a:latin typeface="+mn-lt"/>
                <a:ea typeface="+mn-ea"/>
                <a:cs typeface="+mn-cs"/>
              </a:defRPr>
            </a:lvl3pPr>
            <a:lvl4pPr marL="1370640" algn="l" defTabSz="913760" rtl="0" eaLnBrk="1" latinLnBrk="0" hangingPunct="1">
              <a:defRPr kumimoji="1" sz="1799" kern="1200">
                <a:solidFill>
                  <a:schemeClr val="tx1"/>
                </a:solidFill>
                <a:latin typeface="+mn-lt"/>
                <a:ea typeface="+mn-ea"/>
                <a:cs typeface="+mn-cs"/>
              </a:defRPr>
            </a:lvl4pPr>
            <a:lvl5pPr marL="1827520" algn="l" defTabSz="913760" rtl="0" eaLnBrk="1" latinLnBrk="0" hangingPunct="1">
              <a:defRPr kumimoji="1" sz="1799" kern="1200">
                <a:solidFill>
                  <a:schemeClr val="tx1"/>
                </a:solidFill>
                <a:latin typeface="+mn-lt"/>
                <a:ea typeface="+mn-ea"/>
                <a:cs typeface="+mn-cs"/>
              </a:defRPr>
            </a:lvl5pPr>
            <a:lvl6pPr marL="2284400" algn="l" defTabSz="913760" rtl="0" eaLnBrk="1" latinLnBrk="0" hangingPunct="1">
              <a:defRPr kumimoji="1" sz="1799" kern="1200">
                <a:solidFill>
                  <a:schemeClr val="tx1"/>
                </a:solidFill>
                <a:latin typeface="+mn-lt"/>
                <a:ea typeface="+mn-ea"/>
                <a:cs typeface="+mn-cs"/>
              </a:defRPr>
            </a:lvl6pPr>
            <a:lvl7pPr marL="2741280" algn="l" defTabSz="913760" rtl="0" eaLnBrk="1" latinLnBrk="0" hangingPunct="1">
              <a:defRPr kumimoji="1" sz="1799" kern="1200">
                <a:solidFill>
                  <a:schemeClr val="tx1"/>
                </a:solidFill>
                <a:latin typeface="+mn-lt"/>
                <a:ea typeface="+mn-ea"/>
                <a:cs typeface="+mn-cs"/>
              </a:defRPr>
            </a:lvl7pPr>
            <a:lvl8pPr marL="3198160" algn="l" defTabSz="913760" rtl="0" eaLnBrk="1" latinLnBrk="0" hangingPunct="1">
              <a:defRPr kumimoji="1" sz="1799" kern="1200">
                <a:solidFill>
                  <a:schemeClr val="tx1"/>
                </a:solidFill>
                <a:latin typeface="+mn-lt"/>
                <a:ea typeface="+mn-ea"/>
                <a:cs typeface="+mn-cs"/>
              </a:defRPr>
            </a:lvl8pPr>
            <a:lvl9pPr marL="3655040" algn="l" defTabSz="913760" rtl="0" eaLnBrk="1" latinLnBrk="0" hangingPunct="1">
              <a:defRPr kumimoji="1" sz="1799" kern="1200">
                <a:solidFill>
                  <a:schemeClr val="tx1"/>
                </a:solidFill>
                <a:latin typeface="+mn-lt"/>
                <a:ea typeface="+mn-ea"/>
                <a:cs typeface="+mn-cs"/>
              </a:defRPr>
            </a:lvl9pPr>
          </a:lstStyle>
          <a:p>
            <a:pPr algn="ctr"/>
            <a:r>
              <a:rPr lang="en-US" altLang="ja-JP" sz="1798" b="1" dirty="0">
                <a:solidFill>
                  <a:srgbClr val="FF0000"/>
                </a:solidFill>
              </a:rPr>
              <a:t>492</a:t>
            </a:r>
          </a:p>
        </p:txBody>
      </p:sp>
      <p:sp>
        <p:nvSpPr>
          <p:cNvPr id="14" name="テキスト ボックス 13">
            <a:extLst>
              <a:ext uri="{FF2B5EF4-FFF2-40B4-BE49-F238E27FC236}">
                <a16:creationId xmlns:a16="http://schemas.microsoft.com/office/drawing/2014/main" id="{4EE8AE48-B25E-9226-C6A6-CACFF1313277}"/>
              </a:ext>
            </a:extLst>
          </p:cNvPr>
          <p:cNvSpPr txBox="1"/>
          <p:nvPr/>
        </p:nvSpPr>
        <p:spPr>
          <a:xfrm>
            <a:off x="9376369" y="2871791"/>
            <a:ext cx="396000" cy="369012"/>
          </a:xfrm>
          <a:prstGeom prst="rect">
            <a:avLst/>
          </a:prstGeom>
          <a:noFill/>
        </p:spPr>
        <p:txBody>
          <a:bodyPr wrap="none" rtlCol="0">
            <a:noAutofit/>
          </a:bodyPr>
          <a:lstStyle>
            <a:defPPr>
              <a:defRPr lang="ja-JP"/>
            </a:defPPr>
            <a:lvl1pPr marL="0" algn="l" defTabSz="913760" rtl="0" eaLnBrk="1" latinLnBrk="0" hangingPunct="1">
              <a:defRPr kumimoji="1" sz="1799" kern="1200">
                <a:solidFill>
                  <a:schemeClr val="tx1"/>
                </a:solidFill>
                <a:latin typeface="+mn-lt"/>
                <a:ea typeface="+mn-ea"/>
                <a:cs typeface="+mn-cs"/>
              </a:defRPr>
            </a:lvl1pPr>
            <a:lvl2pPr marL="456880" algn="l" defTabSz="913760" rtl="0" eaLnBrk="1" latinLnBrk="0" hangingPunct="1">
              <a:defRPr kumimoji="1" sz="1799" kern="1200">
                <a:solidFill>
                  <a:schemeClr val="tx1"/>
                </a:solidFill>
                <a:latin typeface="+mn-lt"/>
                <a:ea typeface="+mn-ea"/>
                <a:cs typeface="+mn-cs"/>
              </a:defRPr>
            </a:lvl2pPr>
            <a:lvl3pPr marL="913760" algn="l" defTabSz="913760" rtl="0" eaLnBrk="1" latinLnBrk="0" hangingPunct="1">
              <a:defRPr kumimoji="1" sz="1799" kern="1200">
                <a:solidFill>
                  <a:schemeClr val="tx1"/>
                </a:solidFill>
                <a:latin typeface="+mn-lt"/>
                <a:ea typeface="+mn-ea"/>
                <a:cs typeface="+mn-cs"/>
              </a:defRPr>
            </a:lvl3pPr>
            <a:lvl4pPr marL="1370640" algn="l" defTabSz="913760" rtl="0" eaLnBrk="1" latinLnBrk="0" hangingPunct="1">
              <a:defRPr kumimoji="1" sz="1799" kern="1200">
                <a:solidFill>
                  <a:schemeClr val="tx1"/>
                </a:solidFill>
                <a:latin typeface="+mn-lt"/>
                <a:ea typeface="+mn-ea"/>
                <a:cs typeface="+mn-cs"/>
              </a:defRPr>
            </a:lvl4pPr>
            <a:lvl5pPr marL="1827520" algn="l" defTabSz="913760" rtl="0" eaLnBrk="1" latinLnBrk="0" hangingPunct="1">
              <a:defRPr kumimoji="1" sz="1799" kern="1200">
                <a:solidFill>
                  <a:schemeClr val="tx1"/>
                </a:solidFill>
                <a:latin typeface="+mn-lt"/>
                <a:ea typeface="+mn-ea"/>
                <a:cs typeface="+mn-cs"/>
              </a:defRPr>
            </a:lvl5pPr>
            <a:lvl6pPr marL="2284400" algn="l" defTabSz="913760" rtl="0" eaLnBrk="1" latinLnBrk="0" hangingPunct="1">
              <a:defRPr kumimoji="1" sz="1799" kern="1200">
                <a:solidFill>
                  <a:schemeClr val="tx1"/>
                </a:solidFill>
                <a:latin typeface="+mn-lt"/>
                <a:ea typeface="+mn-ea"/>
                <a:cs typeface="+mn-cs"/>
              </a:defRPr>
            </a:lvl6pPr>
            <a:lvl7pPr marL="2741280" algn="l" defTabSz="913760" rtl="0" eaLnBrk="1" latinLnBrk="0" hangingPunct="1">
              <a:defRPr kumimoji="1" sz="1799" kern="1200">
                <a:solidFill>
                  <a:schemeClr val="tx1"/>
                </a:solidFill>
                <a:latin typeface="+mn-lt"/>
                <a:ea typeface="+mn-ea"/>
                <a:cs typeface="+mn-cs"/>
              </a:defRPr>
            </a:lvl7pPr>
            <a:lvl8pPr marL="3198160" algn="l" defTabSz="913760" rtl="0" eaLnBrk="1" latinLnBrk="0" hangingPunct="1">
              <a:defRPr kumimoji="1" sz="1799" kern="1200">
                <a:solidFill>
                  <a:schemeClr val="tx1"/>
                </a:solidFill>
                <a:latin typeface="+mn-lt"/>
                <a:ea typeface="+mn-ea"/>
                <a:cs typeface="+mn-cs"/>
              </a:defRPr>
            </a:lvl8pPr>
            <a:lvl9pPr marL="3655040" algn="l" defTabSz="913760" rtl="0" eaLnBrk="1" latinLnBrk="0" hangingPunct="1">
              <a:defRPr kumimoji="1" sz="1799" kern="1200">
                <a:solidFill>
                  <a:schemeClr val="tx1"/>
                </a:solidFill>
                <a:latin typeface="+mn-lt"/>
                <a:ea typeface="+mn-ea"/>
                <a:cs typeface="+mn-cs"/>
              </a:defRPr>
            </a:lvl9pPr>
          </a:lstStyle>
          <a:p>
            <a:pPr algn="ctr"/>
            <a:r>
              <a:rPr lang="en-US" altLang="ja-JP" sz="1798" b="1" dirty="0">
                <a:solidFill>
                  <a:srgbClr val="FF0000"/>
                </a:solidFill>
              </a:rPr>
              <a:t>988</a:t>
            </a:r>
          </a:p>
        </p:txBody>
      </p:sp>
    </p:spTree>
    <p:extLst>
      <p:ext uri="{BB962C8B-B14F-4D97-AF65-F5344CB8AC3E}">
        <p14:creationId xmlns:p14="http://schemas.microsoft.com/office/powerpoint/2010/main" val="1393768379"/>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グラフ 4">
            <a:extLst>
              <a:ext uri="{FF2B5EF4-FFF2-40B4-BE49-F238E27FC236}">
                <a16:creationId xmlns:a16="http://schemas.microsoft.com/office/drawing/2014/main" id="{04EEEDA3-5554-5803-0B3D-7DBC9BE8C6D4}"/>
              </a:ext>
            </a:extLst>
          </p:cNvPr>
          <p:cNvGraphicFramePr>
            <a:graphicFrameLocks/>
          </p:cNvGraphicFramePr>
          <p:nvPr>
            <p:extLst>
              <p:ext uri="{D42A27DB-BD31-4B8C-83A1-F6EECF244321}">
                <p14:modId xmlns:p14="http://schemas.microsoft.com/office/powerpoint/2010/main" val="3563019869"/>
              </p:ext>
            </p:extLst>
          </p:nvPr>
        </p:nvGraphicFramePr>
        <p:xfrm>
          <a:off x="767666" y="2716310"/>
          <a:ext cx="9156479" cy="4367509"/>
        </p:xfrm>
        <a:graphic>
          <a:graphicData uri="http://schemas.openxmlformats.org/drawingml/2006/chart">
            <c:chart xmlns:c="http://schemas.openxmlformats.org/drawingml/2006/chart" xmlns:r="http://schemas.openxmlformats.org/officeDocument/2006/relationships" r:id="rId2"/>
          </a:graphicData>
        </a:graphic>
      </p:graphicFrame>
      <p:sp>
        <p:nvSpPr>
          <p:cNvPr id="2" name="タイトル 1"/>
          <p:cNvSpPr>
            <a:spLocks noGrp="1"/>
          </p:cNvSpPr>
          <p:nvPr>
            <p:ph type="title"/>
          </p:nvPr>
        </p:nvSpPr>
        <p:spPr/>
        <p:txBody>
          <a:bodyPr/>
          <a:lstStyle/>
          <a:p>
            <a:r>
              <a:rPr kumimoji="1" lang="en-US" altLang="ja-JP" dirty="0"/>
              <a:t>SBT</a:t>
            </a:r>
            <a:r>
              <a:rPr kumimoji="1" lang="ja-JP" altLang="en-US" dirty="0"/>
              <a:t>に参加している国別企業数</a:t>
            </a:r>
          </a:p>
        </p:txBody>
      </p:sp>
      <p:sp>
        <p:nvSpPr>
          <p:cNvPr id="3" name="コンテンツ プレースホルダー 2"/>
          <p:cNvSpPr>
            <a:spLocks noGrp="1"/>
          </p:cNvSpPr>
          <p:nvPr>
            <p:ph sz="quarter" idx="12"/>
          </p:nvPr>
        </p:nvSpPr>
        <p:spPr>
          <a:xfrm>
            <a:off x="161925" y="1110920"/>
            <a:ext cx="10367963" cy="881162"/>
          </a:xfrm>
        </p:spPr>
        <p:txBody>
          <a:bodyPr/>
          <a:lstStyle/>
          <a:p>
            <a:r>
              <a:rPr lang="ja-JP" altLang="en-US" sz="1800" dirty="0"/>
              <a:t>現在、国別では</a:t>
            </a:r>
            <a:r>
              <a:rPr lang="en-US" altLang="ja-JP" sz="1800" dirty="0"/>
              <a:t>86</a:t>
            </a:r>
            <a:r>
              <a:rPr lang="ja-JP" altLang="en-US" sz="1800" dirty="0"/>
              <a:t>カ国から</a:t>
            </a:r>
            <a:r>
              <a:rPr lang="en-US" altLang="ja-JP" dirty="0"/>
              <a:t>7</a:t>
            </a:r>
            <a:r>
              <a:rPr lang="en-US" altLang="ja-JP" sz="1800" dirty="0"/>
              <a:t>,705</a:t>
            </a:r>
            <a:r>
              <a:rPr lang="ja-JP" altLang="en-US" sz="1800" dirty="0"/>
              <a:t>社の参加があり、国別認定企業数では、日本が</a:t>
            </a:r>
            <a:r>
              <a:rPr lang="en-US" altLang="ja-JP" sz="1800" dirty="0"/>
              <a:t>904</a:t>
            </a:r>
            <a:r>
              <a:rPr lang="ja-JP" altLang="en-US" sz="1800" dirty="0"/>
              <a:t>社であり</a:t>
            </a:r>
            <a:br>
              <a:rPr lang="en-US" altLang="ja-JP" sz="1800" dirty="0"/>
            </a:br>
            <a:r>
              <a:rPr lang="ja-JP" altLang="en-US" sz="1800" dirty="0"/>
              <a:t>イギリスが</a:t>
            </a:r>
            <a:r>
              <a:rPr lang="en-US" altLang="ja-JP" dirty="0"/>
              <a:t>781</a:t>
            </a:r>
            <a:r>
              <a:rPr lang="ja-JP" altLang="en-US" sz="1800" dirty="0"/>
              <a:t>社と続く。</a:t>
            </a:r>
            <a:endParaRPr lang="en-US" altLang="ja-JP" sz="1800" dirty="0"/>
          </a:p>
        </p:txBody>
      </p:sp>
      <p:sp>
        <p:nvSpPr>
          <p:cNvPr id="15" name="テキスト ボックス 11"/>
          <p:cNvSpPr txBox="1">
            <a:spLocks noChangeArrowheads="1"/>
          </p:cNvSpPr>
          <p:nvPr/>
        </p:nvSpPr>
        <p:spPr bwMode="auto">
          <a:xfrm>
            <a:off x="694685" y="7265356"/>
            <a:ext cx="9497066" cy="2616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defTabSz="844083" eaLnBrk="1" fontAlgn="auto" hangingPunct="1">
              <a:lnSpc>
                <a:spcPct val="100000"/>
              </a:lnSpc>
              <a:spcBef>
                <a:spcPts val="0"/>
              </a:spcBef>
              <a:spcAft>
                <a:spcPts val="0"/>
              </a:spcAft>
              <a:defRPr/>
            </a:pPr>
            <a:r>
              <a:rPr lang="en-US" altLang="ja-JP" sz="1100" b="0" dirty="0">
                <a:solidFill>
                  <a:srgbClr val="000000"/>
                </a:solidFill>
                <a:latin typeface="Meiryo UI" pitchFamily="50" charset="-128"/>
                <a:ea typeface="Meiryo UI" pitchFamily="50" charset="-128"/>
                <a:cs typeface="Meiryo UI" pitchFamily="50" charset="-128"/>
              </a:rPr>
              <a:t>[</a:t>
            </a:r>
            <a:r>
              <a:rPr lang="ja-JP" altLang="en-US" sz="1100" b="0" dirty="0">
                <a:solidFill>
                  <a:srgbClr val="000000"/>
                </a:solidFill>
                <a:latin typeface="Meiryo UI" pitchFamily="50" charset="-128"/>
                <a:ea typeface="Meiryo UI" pitchFamily="50" charset="-128"/>
                <a:cs typeface="Meiryo UI" pitchFamily="50" charset="-128"/>
              </a:rPr>
              <a:t>出所</a:t>
            </a:r>
            <a:r>
              <a:rPr lang="en-US" altLang="ja-JP" sz="1100" b="0" dirty="0">
                <a:solidFill>
                  <a:srgbClr val="000000"/>
                </a:solidFill>
                <a:latin typeface="Meiryo UI" pitchFamily="50" charset="-128"/>
                <a:ea typeface="Meiryo UI" pitchFamily="50" charset="-128"/>
                <a:cs typeface="Meiryo UI" pitchFamily="50" charset="-128"/>
              </a:rPr>
              <a:t>]Science Based Targets</a:t>
            </a:r>
            <a:r>
              <a:rPr lang="ja-JP" altLang="en-US" sz="1100" b="0" dirty="0">
                <a:solidFill>
                  <a:srgbClr val="000000"/>
                </a:solidFill>
                <a:latin typeface="Meiryo UI" pitchFamily="50" charset="-128"/>
                <a:ea typeface="Meiryo UI" pitchFamily="50" charset="-128"/>
                <a:cs typeface="Meiryo UI" pitchFamily="50" charset="-128"/>
              </a:rPr>
              <a:t>ホームページ　</a:t>
            </a:r>
            <a:r>
              <a:rPr lang="en-US" altLang="ja-JP" sz="1100" b="0" dirty="0">
                <a:solidFill>
                  <a:srgbClr val="000000"/>
                </a:solidFill>
                <a:latin typeface="Meiryo UI" pitchFamily="50" charset="-128"/>
                <a:ea typeface="Meiryo UI" pitchFamily="50" charset="-128"/>
                <a:cs typeface="Meiryo UI" pitchFamily="50" charset="-128"/>
              </a:rPr>
              <a:t>Companies</a:t>
            </a:r>
            <a:r>
              <a:rPr lang="ja-JP" altLang="en-US" sz="1100" b="0" dirty="0">
                <a:solidFill>
                  <a:srgbClr val="000000"/>
                </a:solidFill>
                <a:latin typeface="Meiryo UI" pitchFamily="50" charset="-128"/>
                <a:ea typeface="Meiryo UI" pitchFamily="50" charset="-128"/>
                <a:cs typeface="Meiryo UI" pitchFamily="50" charset="-128"/>
              </a:rPr>
              <a:t> </a:t>
            </a:r>
            <a:r>
              <a:rPr lang="en-US" altLang="ja-JP" sz="1100" b="0" dirty="0">
                <a:solidFill>
                  <a:srgbClr val="000000"/>
                </a:solidFill>
                <a:latin typeface="Meiryo UI" pitchFamily="50" charset="-128"/>
                <a:ea typeface="Meiryo UI" pitchFamily="50" charset="-128"/>
                <a:cs typeface="Meiryo UI" pitchFamily="50" charset="-128"/>
              </a:rPr>
              <a:t>Take</a:t>
            </a:r>
            <a:r>
              <a:rPr lang="ja-JP" altLang="en-US" sz="1100" b="0" dirty="0">
                <a:solidFill>
                  <a:srgbClr val="000000"/>
                </a:solidFill>
                <a:latin typeface="Meiryo UI" pitchFamily="50" charset="-128"/>
                <a:ea typeface="Meiryo UI" pitchFamily="50" charset="-128"/>
                <a:cs typeface="Meiryo UI" pitchFamily="50" charset="-128"/>
              </a:rPr>
              <a:t> </a:t>
            </a:r>
            <a:r>
              <a:rPr lang="en-US" altLang="ja-JP" sz="1100" b="0" dirty="0">
                <a:latin typeface="Meiryo UI" pitchFamily="50" charset="-128"/>
                <a:ea typeface="Meiryo UI" pitchFamily="50" charset="-128"/>
                <a:cs typeface="Meiryo UI" pitchFamily="50" charset="-128"/>
              </a:rPr>
              <a:t>Action</a:t>
            </a:r>
            <a:r>
              <a:rPr lang="en-US" altLang="ja-JP" sz="1100" dirty="0">
                <a:latin typeface="Meiryo UI" pitchFamily="50" charset="-128"/>
                <a:ea typeface="Meiryo UI" pitchFamily="50" charset="-128"/>
                <a:cs typeface="Meiryo UI" pitchFamily="50" charset="-128"/>
              </a:rPr>
              <a:t>(</a:t>
            </a:r>
            <a:r>
              <a:rPr lang="en-US" altLang="ja-JP" sz="1100" b="0">
                <a:latin typeface="Meiryo UI" pitchFamily="50" charset="-128"/>
                <a:ea typeface="Meiryo UI" pitchFamily="50" charset="-128"/>
                <a:cs typeface="Meiryo UI" pitchFamily="50" charset="-128"/>
              </a:rPr>
              <a:t>http://sciencebasedtargets.org/companies-taking-action/</a:t>
            </a:r>
            <a:r>
              <a:rPr lang="en-US" altLang="ja-JP" sz="1100">
                <a:latin typeface="Meiryo UI" pitchFamily="50" charset="-128"/>
                <a:ea typeface="Meiryo UI" pitchFamily="50" charset="-128"/>
                <a:cs typeface="Meiryo UI" pitchFamily="50" charset="-128"/>
              </a:rPr>
              <a:t>)</a:t>
            </a:r>
            <a:r>
              <a:rPr lang="ja-JP" altLang="en-US" sz="1100" b="0" dirty="0">
                <a:latin typeface="Meiryo UI" pitchFamily="50" charset="-128"/>
                <a:ea typeface="Meiryo UI" pitchFamily="50" charset="-128"/>
                <a:cs typeface="Meiryo UI" pitchFamily="50" charset="-128"/>
              </a:rPr>
              <a:t>より作成</a:t>
            </a:r>
          </a:p>
        </p:txBody>
      </p:sp>
      <p:sp>
        <p:nvSpPr>
          <p:cNvPr id="16" name="正方形/長方形 15"/>
          <p:cNvSpPr/>
          <p:nvPr/>
        </p:nvSpPr>
        <p:spPr>
          <a:xfrm>
            <a:off x="694685" y="2141525"/>
            <a:ext cx="6329618"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pPr marL="342900" marR="0" lvl="0" indent="-342900" algn="l" defTabSz="914400" rtl="0" eaLnBrk="1" fontAlgn="base" latinLnBrk="0" hangingPunct="1">
              <a:lnSpc>
                <a:spcPct val="100000"/>
              </a:lnSpc>
              <a:spcBef>
                <a:spcPct val="0"/>
              </a:spcBef>
              <a:spcAft>
                <a:spcPct val="0"/>
              </a:spcAft>
              <a:buClrTx/>
              <a:buSzTx/>
              <a:buFont typeface="Wingdings" panose="05000000000000000000" pitchFamily="2" charset="2"/>
              <a:buChar char="n"/>
              <a:tabLst/>
              <a:defRPr/>
            </a:pPr>
            <a:r>
              <a:rPr kumimoji="1" lang="en-US" altLang="ja-JP" sz="2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SBT</a:t>
            </a:r>
            <a:r>
              <a:rPr kumimoji="1" lang="ja-JP" altLang="en-US" sz="2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に参加している国別企業数グラフ（上位</a:t>
            </a:r>
            <a:r>
              <a:rPr kumimoji="1" lang="en-US" altLang="ja-JP" sz="2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10</a:t>
            </a:r>
            <a:r>
              <a:rPr kumimoji="1" lang="ja-JP" altLang="en-US" sz="2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カ国）</a:t>
            </a:r>
            <a:endParaRPr kumimoji="1" lang="ja-JP" altLang="en-US" sz="2000" b="1" i="0" u="none" strike="noStrike" kern="1200" cap="none" spc="0" normalizeH="0" baseline="0" noProof="0" dirty="0">
              <a:ln>
                <a:noFill/>
              </a:ln>
              <a:solidFill>
                <a:prstClr val="black"/>
              </a:solidFill>
              <a:effectLst/>
              <a:uLnTx/>
              <a:uFillTx/>
              <a:latin typeface="Calibri" pitchFamily="34" charset="0"/>
              <a:ea typeface="ＭＳ Ｐゴシック" pitchFamily="50" charset="-128"/>
              <a:cs typeface="+mn-cs"/>
            </a:endParaRPr>
          </a:p>
        </p:txBody>
      </p:sp>
      <p:sp>
        <p:nvSpPr>
          <p:cNvPr id="13" name="テキスト ボックス 12"/>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pic>
        <p:nvPicPr>
          <p:cNvPr id="17" name="図 16"/>
          <p:cNvPicPr>
            <a:picLocks noChangeAspect="1"/>
          </p:cNvPicPr>
          <p:nvPr/>
        </p:nvPicPr>
        <p:blipFill>
          <a:blip r:embed="rId3"/>
          <a:stretch>
            <a:fillRect/>
          </a:stretch>
        </p:blipFill>
        <p:spPr>
          <a:xfrm>
            <a:off x="8488214" y="2874267"/>
            <a:ext cx="1261981" cy="1133954"/>
          </a:xfrm>
          <a:prstGeom prst="rect">
            <a:avLst/>
          </a:prstGeom>
        </p:spPr>
      </p:pic>
    </p:spTree>
    <p:extLst>
      <p:ext uri="{BB962C8B-B14F-4D97-AF65-F5344CB8AC3E}">
        <p14:creationId xmlns:p14="http://schemas.microsoft.com/office/powerpoint/2010/main" val="623165279"/>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SBT</a:t>
            </a:r>
            <a:r>
              <a:rPr lang="ja-JP" altLang="en-US" dirty="0"/>
              <a:t>認定取得済の日本企業 </a:t>
            </a:r>
            <a:r>
              <a:rPr lang="en-US" altLang="ja-JP" dirty="0"/>
              <a:t>1/7</a:t>
            </a:r>
            <a:endParaRPr kumimoji="1" lang="ja-JP" altLang="en-US" dirty="0"/>
          </a:p>
        </p:txBody>
      </p:sp>
      <p:sp>
        <p:nvSpPr>
          <p:cNvPr id="20" name="テキスト ボックス 19"/>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6" name="正方形/長方形 25"/>
          <p:cNvSpPr/>
          <p:nvPr/>
        </p:nvSpPr>
        <p:spPr>
          <a:xfrm>
            <a:off x="161925" y="2150630"/>
            <a:ext cx="6367449" cy="430887"/>
          </a:xfrm>
          <a:prstGeom prst="rect">
            <a:avLst/>
          </a:prstGeom>
        </p:spPr>
        <p:txBody>
          <a:bodyPr wrap="none">
            <a:spAutoFit/>
          </a:bodyPr>
          <a:lstStyle/>
          <a:p>
            <a:r>
              <a:rPr lang="ja-JP" altLang="en-US" sz="2200" b="1" dirty="0">
                <a:latin typeface="Meiryo UI" panose="020B0604030504040204" pitchFamily="50" charset="-128"/>
                <a:ea typeface="Meiryo UI" panose="020B0604030504040204" pitchFamily="50" charset="-128"/>
                <a:cs typeface="Meiryo UI" panose="020B0604030504040204" pitchFamily="50" charset="-128"/>
              </a:rPr>
              <a:t>すでに認定を受けている日本企業</a:t>
            </a:r>
            <a:r>
              <a:rPr lang="en-US" altLang="ja-JP" sz="2200" b="1" dirty="0">
                <a:latin typeface="Meiryo UI" panose="020B0604030504040204" pitchFamily="50" charset="-128"/>
                <a:ea typeface="Meiryo UI" panose="020B0604030504040204" pitchFamily="50" charset="-128"/>
                <a:cs typeface="Meiryo UI" panose="020B0604030504040204" pitchFamily="50" charset="-128"/>
              </a:rPr>
              <a:t>904</a:t>
            </a:r>
            <a:r>
              <a:rPr lang="ja-JP" altLang="en-US" sz="22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200" b="1" dirty="0">
                <a:latin typeface="Meiryo UI" panose="020B0604030504040204" pitchFamily="50" charset="-128"/>
                <a:ea typeface="Meiryo UI" panose="020B0604030504040204" pitchFamily="50" charset="-128"/>
                <a:cs typeface="Meiryo UI" panose="020B0604030504040204" pitchFamily="50" charset="-128"/>
              </a:rPr>
              <a:t>1/7</a:t>
            </a:r>
            <a:endParaRPr lang="ja-JP" altLang="en-US" sz="2200" b="1" dirty="0"/>
          </a:p>
        </p:txBody>
      </p:sp>
      <p:sp>
        <p:nvSpPr>
          <p:cNvPr id="27" name="テキスト ボックス 26"/>
          <p:cNvSpPr txBox="1"/>
          <p:nvPr/>
        </p:nvSpPr>
        <p:spPr bwMode="auto">
          <a:xfrm>
            <a:off x="6389912" y="2194576"/>
            <a:ext cx="4139976" cy="369332"/>
          </a:xfrm>
          <a:prstGeom prst="rect">
            <a:avLst/>
          </a:prstGeom>
          <a:noFill/>
          <a:ln w="9525">
            <a:noFill/>
            <a:miter lim="800000"/>
            <a:headEnd/>
            <a:tailEnd/>
          </a:ln>
        </p:spPr>
        <p:txBody>
          <a:bodyPr wrap="square" rtlCol="0">
            <a:spAutoFit/>
          </a:bodyPr>
          <a:lstStyle/>
          <a:p>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業種内五十音順</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a:p>
            <a:pPr fontAlgn="auto">
              <a:spcBef>
                <a:spcPts val="0"/>
              </a:spcBef>
              <a:spcAft>
                <a:spcPts val="0"/>
              </a:spcAft>
            </a:pPr>
            <a:r>
              <a:rPr lang="en-US" altLang="ja-JP" sz="900" dirty="0">
                <a:latin typeface="Meiryo UI" panose="020B0604030504040204" pitchFamily="50" charset="-128"/>
                <a:ea typeface="Meiryo UI" panose="020B0604030504040204" pitchFamily="50" charset="-128"/>
                <a:cs typeface="Meiryo UI" panose="020B0604030504040204" pitchFamily="50" charset="-128"/>
              </a:rPr>
              <a:t>※</a:t>
            </a:r>
            <a:r>
              <a:rPr lang="ja-JP" altLang="en-US" sz="900" u="sng" dirty="0">
                <a:latin typeface="Meiryo UI" panose="020B0604030504040204" pitchFamily="50" charset="-128"/>
                <a:ea typeface="Meiryo UI" panose="020B0604030504040204" pitchFamily="50" charset="-128"/>
                <a:cs typeface="Meiryo UI" panose="020B0604030504040204" pitchFamily="50" charset="-128"/>
              </a:rPr>
              <a:t>下線</a:t>
            </a:r>
            <a:r>
              <a:rPr lang="ja-JP" altLang="en-US" sz="900" dirty="0">
                <a:latin typeface="Meiryo UI" panose="020B0604030504040204" pitchFamily="50" charset="-128"/>
                <a:ea typeface="Meiryo UI" panose="020B0604030504040204" pitchFamily="50" charset="-128"/>
                <a:cs typeface="Meiryo UI" panose="020B0604030504040204" pitchFamily="50" charset="-128"/>
              </a:rPr>
              <a:t>付の企業は環境省</a:t>
            </a:r>
            <a:r>
              <a:rPr lang="en-US" altLang="ja-JP" sz="900" dirty="0">
                <a:latin typeface="Meiryo UI" panose="020B0604030504040204" pitchFamily="50" charset="-128"/>
                <a:ea typeface="Meiryo UI" panose="020B0604030504040204" pitchFamily="50" charset="-128"/>
                <a:cs typeface="Meiryo UI" panose="020B0604030504040204" pitchFamily="50" charset="-128"/>
              </a:rPr>
              <a:t>SBT</a:t>
            </a:r>
            <a:r>
              <a:rPr lang="ja-JP" altLang="en-US" sz="900" dirty="0">
                <a:latin typeface="Meiryo UI" panose="020B0604030504040204" pitchFamily="50" charset="-128"/>
                <a:ea typeface="Meiryo UI" panose="020B0604030504040204" pitchFamily="50" charset="-128"/>
                <a:cs typeface="Meiryo UI" panose="020B0604030504040204" pitchFamily="50" charset="-128"/>
              </a:rPr>
              <a:t>策定</a:t>
            </a:r>
            <a:r>
              <a:rPr lang="ja-JP" altLang="en-US" sz="900" dirty="0">
                <a:solidFill>
                  <a:prstClr val="black"/>
                </a:solidFill>
                <a:latin typeface="Meiryo UI" panose="020B0604030504040204" pitchFamily="50" charset="-128"/>
                <a:ea typeface="Meiryo UI" panose="020B0604030504040204" pitchFamily="50" charset="-128"/>
              </a:rPr>
              <a:t>個社別支援実施企業</a:t>
            </a:r>
            <a:r>
              <a:rPr lang="ja-JP" altLang="en-US" sz="900" dirty="0">
                <a:latin typeface="Meiryo UI" panose="020B0604030504040204" pitchFamily="50" charset="-128"/>
                <a:ea typeface="Meiryo UI" panose="020B0604030504040204" pitchFamily="50" charset="-128"/>
                <a:cs typeface="Meiryo UI" panose="020B0604030504040204" pitchFamily="50" charset="-128"/>
              </a:rPr>
              <a:t>（</a:t>
            </a:r>
            <a:r>
              <a:rPr lang="en-US" altLang="ja-JP" sz="900" dirty="0">
                <a:latin typeface="Meiryo UI" panose="020B0604030504040204" pitchFamily="50" charset="-128"/>
                <a:ea typeface="Meiryo UI" panose="020B0604030504040204" pitchFamily="50" charset="-128"/>
                <a:cs typeface="Meiryo UI" panose="020B0604030504040204" pitchFamily="50" charset="-128"/>
              </a:rPr>
              <a:t>2017~2020</a:t>
            </a:r>
            <a:r>
              <a:rPr lang="ja-JP" altLang="en-US" sz="900" dirty="0">
                <a:latin typeface="Meiryo UI" panose="020B0604030504040204" pitchFamily="50" charset="-128"/>
                <a:ea typeface="Meiryo UI" panose="020B0604030504040204" pitchFamily="50" charset="-128"/>
                <a:cs typeface="Meiryo UI" panose="020B0604030504040204" pitchFamily="50" charset="-128"/>
              </a:rPr>
              <a:t>年度）</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8" name="正方形/長方形 27"/>
          <p:cNvSpPr>
            <a:spLocks noChangeArrowheads="1"/>
          </p:cNvSpPr>
          <p:nvPr/>
        </p:nvSpPr>
        <p:spPr bwMode="auto">
          <a:xfrm>
            <a:off x="37064" y="2692525"/>
            <a:ext cx="1460132" cy="4401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algn="r" eaLnBrk="1" hangingPunct="1">
              <a:lnSpc>
                <a:spcPct val="100000"/>
              </a:lnSpc>
              <a:spcAft>
                <a:spcPct val="0"/>
              </a:spcAft>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建設業</a:t>
            </a:r>
            <a:r>
              <a:rPr lang="en-US" altLang="ja-JP" sz="1000" b="1" dirty="0">
                <a:latin typeface="Meiryo UI" panose="020B0604030504040204" pitchFamily="50" charset="-128"/>
                <a:ea typeface="Meiryo UI" panose="020B0604030504040204" pitchFamily="50" charset="-128"/>
                <a:cs typeface="Meiryo UI" panose="020B0604030504040204" pitchFamily="50" charset="-128"/>
              </a:rPr>
              <a:t>(27)</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食料品</a:t>
            </a:r>
            <a:r>
              <a:rPr lang="en-US" altLang="ja-JP" sz="1000" b="1" dirty="0">
                <a:latin typeface="Meiryo UI" panose="020B0604030504040204" pitchFamily="50" charset="-128"/>
                <a:ea typeface="Meiryo UI" panose="020B0604030504040204" pitchFamily="50" charset="-128"/>
                <a:cs typeface="Meiryo UI" panose="020B0604030504040204" pitchFamily="50" charset="-128"/>
              </a:rPr>
              <a:t>(13)</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繊維製品</a:t>
            </a:r>
            <a:r>
              <a:rPr lang="en-US" altLang="ja-JP" sz="1000" b="1" dirty="0">
                <a:latin typeface="Meiryo UI" panose="020B0604030504040204" pitchFamily="50" charset="-128"/>
                <a:ea typeface="Meiryo UI" panose="020B0604030504040204" pitchFamily="50" charset="-128"/>
                <a:cs typeface="Meiryo UI" panose="020B0604030504040204" pitchFamily="50" charset="-128"/>
              </a:rPr>
              <a:t>(4)</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化学</a:t>
            </a:r>
            <a:r>
              <a:rPr lang="en-US" altLang="ja-JP" sz="1000" b="1" dirty="0">
                <a:latin typeface="Meiryo UI" panose="020B0604030504040204" pitchFamily="50" charset="-128"/>
                <a:ea typeface="Meiryo UI" panose="020B0604030504040204" pitchFamily="50" charset="-128"/>
                <a:cs typeface="Meiryo UI" panose="020B0604030504040204" pitchFamily="50" charset="-128"/>
              </a:rPr>
              <a:t>(16)</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医薬品</a:t>
            </a:r>
            <a:r>
              <a:rPr lang="en-US" altLang="ja-JP" sz="1000" b="1" dirty="0">
                <a:latin typeface="Meiryo UI" panose="020B0604030504040204" pitchFamily="50" charset="-128"/>
                <a:ea typeface="Meiryo UI" panose="020B0604030504040204" pitchFamily="50" charset="-128"/>
                <a:cs typeface="Meiryo UI" panose="020B0604030504040204" pitchFamily="50" charset="-128"/>
              </a:rPr>
              <a:t>(12)</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ゴム製品</a:t>
            </a:r>
            <a:r>
              <a:rPr lang="en-US" altLang="ja-JP" sz="1000" b="1" dirty="0">
                <a:latin typeface="Meiryo UI" panose="020B0604030504040204" pitchFamily="50" charset="-128"/>
                <a:ea typeface="Meiryo UI" panose="020B0604030504040204" pitchFamily="50" charset="-128"/>
                <a:cs typeface="Meiryo UI" panose="020B0604030504040204" pitchFamily="50" charset="-128"/>
              </a:rPr>
              <a:t>(1)</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金属製品</a:t>
            </a:r>
            <a:r>
              <a:rPr lang="en-US" altLang="ja-JP" sz="1000" b="1" dirty="0">
                <a:latin typeface="Meiryo UI" panose="020B0604030504040204" pitchFamily="50" charset="-128"/>
                <a:ea typeface="Meiryo UI" panose="020B0604030504040204" pitchFamily="50" charset="-128"/>
                <a:cs typeface="Meiryo UI" panose="020B0604030504040204" pitchFamily="50" charset="-128"/>
              </a:rPr>
              <a:t>(4)</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ガラス・土石製品</a:t>
            </a:r>
            <a:r>
              <a:rPr lang="en-US" altLang="ja-JP" sz="1000" b="1" dirty="0">
                <a:latin typeface="Meiryo UI" panose="020B0604030504040204" pitchFamily="50" charset="-128"/>
                <a:ea typeface="Meiryo UI" panose="020B0604030504040204" pitchFamily="50" charset="-128"/>
                <a:cs typeface="Meiryo UI" panose="020B0604030504040204" pitchFamily="50" charset="-128"/>
              </a:rPr>
              <a:t>(6)</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非鉄金属</a:t>
            </a:r>
            <a:r>
              <a:rPr lang="en-US" altLang="ja-JP" sz="1000" b="1" dirty="0">
                <a:latin typeface="Meiryo UI" panose="020B0604030504040204" pitchFamily="50" charset="-128"/>
                <a:ea typeface="Meiryo UI" panose="020B0604030504040204" pitchFamily="50" charset="-128"/>
                <a:cs typeface="Meiryo UI" panose="020B0604030504040204" pitchFamily="50" charset="-128"/>
              </a:rPr>
              <a:t>(5)</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電気機器</a:t>
            </a:r>
            <a:r>
              <a:rPr lang="en-US" altLang="ja-JP" sz="1000" b="1" dirty="0">
                <a:latin typeface="Meiryo UI" panose="020B0604030504040204" pitchFamily="50" charset="-128"/>
                <a:ea typeface="Meiryo UI" panose="020B0604030504040204" pitchFamily="50" charset="-128"/>
                <a:cs typeface="Meiryo UI" panose="020B0604030504040204" pitchFamily="50" charset="-128"/>
              </a:rPr>
              <a:t>(41)</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機械</a:t>
            </a:r>
            <a:r>
              <a:rPr lang="en-US" altLang="ja-JP" sz="1000" b="1" dirty="0">
                <a:latin typeface="Meiryo UI" panose="020B0604030504040204" pitchFamily="50" charset="-128"/>
                <a:ea typeface="Meiryo UI" panose="020B0604030504040204" pitchFamily="50" charset="-128"/>
                <a:cs typeface="Meiryo UI" panose="020B0604030504040204" pitchFamily="50" charset="-128"/>
              </a:rPr>
              <a:t>(8)</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テキスト ボックス 11">
            <a:extLst>
              <a:ext uri="{FF2B5EF4-FFF2-40B4-BE49-F238E27FC236}">
                <a16:creationId xmlns:a16="http://schemas.microsoft.com/office/drawing/2014/main" id="{4FEFC65D-1983-D223-9471-C1CF4189C491}"/>
              </a:ext>
            </a:extLst>
          </p:cNvPr>
          <p:cNvSpPr txBox="1">
            <a:spLocks noChangeArrowheads="1"/>
          </p:cNvSpPr>
          <p:nvPr/>
        </p:nvSpPr>
        <p:spPr bwMode="auto">
          <a:xfrm>
            <a:off x="620938" y="7331288"/>
            <a:ext cx="9745337" cy="2205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marL="0" marR="0" lvl="0" indent="0" algn="l" defTabSz="914400" rtl="0" eaLnBrk="1" fontAlgn="base" latinLnBrk="0" hangingPunct="1">
              <a:lnSpc>
                <a:spcPts val="1000"/>
              </a:lnSpc>
              <a:spcBef>
                <a:spcPct val="0"/>
              </a:spcBef>
              <a:spcAft>
                <a:spcPct val="0"/>
              </a:spcAft>
              <a:buClrTx/>
              <a:buSzTx/>
              <a:buFontTx/>
              <a:buNone/>
              <a:tabLst/>
              <a:defRPr/>
            </a:pPr>
            <a:r>
              <a:rPr lang="en-US" altLang="ja-JP" sz="850" b="0" dirty="0">
                <a:solidFill>
                  <a:srgbClr val="000000"/>
                </a:solidFill>
                <a:latin typeface="Meiryo UI" pitchFamily="50" charset="-128"/>
                <a:ea typeface="Meiryo UI" pitchFamily="50" charset="-128"/>
                <a:cs typeface="Meiryo UI" pitchFamily="50" charset="-128"/>
              </a:rPr>
              <a:t>[</a:t>
            </a:r>
            <a:r>
              <a:rPr lang="ja-JP" altLang="en-US" sz="850" b="0" dirty="0">
                <a:solidFill>
                  <a:srgbClr val="000000"/>
                </a:solidFill>
                <a:latin typeface="Meiryo UI" pitchFamily="50" charset="-128"/>
                <a:ea typeface="Meiryo UI" pitchFamily="50" charset="-128"/>
                <a:cs typeface="Meiryo UI" pitchFamily="50" charset="-128"/>
              </a:rPr>
              <a:t>出所</a:t>
            </a:r>
            <a:r>
              <a:rPr lang="en-US" altLang="ja-JP" sz="850" b="0" dirty="0">
                <a:solidFill>
                  <a:srgbClr val="000000"/>
                </a:solidFill>
                <a:latin typeface="Meiryo UI" pitchFamily="50" charset="-128"/>
                <a:ea typeface="Meiryo UI" pitchFamily="50" charset="-128"/>
                <a:cs typeface="Meiryo UI" pitchFamily="50" charset="-128"/>
              </a:rPr>
              <a:t>]</a:t>
            </a:r>
            <a:r>
              <a:rPr kumimoji="1" lang="en-US" altLang="ja-JP" sz="850" b="0" i="0" u="none" strike="noStrike" kern="1200" cap="none" spc="0" normalizeH="0" baseline="0" noProof="0" dirty="0">
                <a:ln>
                  <a:noFill/>
                </a:ln>
                <a:solidFill>
                  <a:srgbClr val="000000"/>
                </a:solidFill>
                <a:effectLst/>
                <a:uLnTx/>
                <a:uFillTx/>
                <a:latin typeface="Meiryo UI" pitchFamily="50" charset="-128"/>
                <a:ea typeface="Meiryo UI" pitchFamily="50" charset="-128"/>
                <a:cs typeface="Meiryo UI" pitchFamily="50" charset="-128"/>
              </a:rPr>
              <a:t>Science Based Targets</a:t>
            </a:r>
            <a:r>
              <a:rPr kumimoji="1" lang="ja-JP" altLang="en-US" sz="850" b="0" i="0" u="none" strike="noStrike" kern="1200" cap="none" spc="0" normalizeH="0" baseline="0" noProof="0" dirty="0">
                <a:ln>
                  <a:noFill/>
                </a:ln>
                <a:solidFill>
                  <a:srgbClr val="000000"/>
                </a:solidFill>
                <a:effectLst/>
                <a:uLnTx/>
                <a:uFillTx/>
                <a:latin typeface="Meiryo UI" pitchFamily="50" charset="-128"/>
                <a:ea typeface="Meiryo UI" pitchFamily="50" charset="-128"/>
                <a:cs typeface="Meiryo UI" pitchFamily="50" charset="-128"/>
              </a:rPr>
              <a:t>ホームページ</a:t>
            </a:r>
            <a:r>
              <a:rPr lang="ja-JP" altLang="en-US" sz="850" b="0" dirty="0">
                <a:solidFill>
                  <a:srgbClr val="000000"/>
                </a:solidFill>
                <a:latin typeface="Meiryo UI" pitchFamily="50" charset="-128"/>
                <a:ea typeface="Meiryo UI" pitchFamily="50" charset="-128"/>
                <a:cs typeface="Meiryo UI" pitchFamily="50" charset="-128"/>
              </a:rPr>
              <a:t>　</a:t>
            </a:r>
            <a:r>
              <a:rPr lang="en-US" altLang="ja-JP" sz="850" b="0" dirty="0">
                <a:solidFill>
                  <a:srgbClr val="000000"/>
                </a:solidFill>
                <a:latin typeface="Meiryo UI" pitchFamily="50" charset="-128"/>
                <a:ea typeface="Meiryo UI" pitchFamily="50" charset="-128"/>
                <a:cs typeface="Meiryo UI" pitchFamily="50" charset="-128"/>
              </a:rPr>
              <a:t>Companies</a:t>
            </a:r>
            <a:r>
              <a:rPr lang="ja-JP" altLang="en-US" sz="850" b="0" dirty="0">
                <a:solidFill>
                  <a:srgbClr val="000000"/>
                </a:solidFill>
                <a:latin typeface="Meiryo UI" pitchFamily="50" charset="-128"/>
                <a:ea typeface="Meiryo UI" pitchFamily="50" charset="-128"/>
                <a:cs typeface="Meiryo UI" pitchFamily="50" charset="-128"/>
              </a:rPr>
              <a:t> </a:t>
            </a:r>
            <a:r>
              <a:rPr lang="en-US" altLang="ja-JP" sz="850" b="0" dirty="0">
                <a:latin typeface="Meiryo UI" pitchFamily="50" charset="-128"/>
                <a:ea typeface="Meiryo UI" pitchFamily="50" charset="-128"/>
                <a:cs typeface="Meiryo UI" pitchFamily="50" charset="-128"/>
              </a:rPr>
              <a:t>Take</a:t>
            </a:r>
            <a:r>
              <a:rPr lang="ja-JP" altLang="en-US" sz="850" b="0" dirty="0">
                <a:latin typeface="Meiryo UI" pitchFamily="50" charset="-128"/>
                <a:ea typeface="Meiryo UI" pitchFamily="50" charset="-128"/>
                <a:cs typeface="Meiryo UI" pitchFamily="50" charset="-128"/>
              </a:rPr>
              <a:t> </a:t>
            </a:r>
            <a:r>
              <a:rPr lang="en-US" altLang="ja-JP" sz="850" b="0" dirty="0">
                <a:latin typeface="Meiryo UI" pitchFamily="50" charset="-128"/>
                <a:ea typeface="Meiryo UI" pitchFamily="50" charset="-128"/>
                <a:cs typeface="Meiryo UI" pitchFamily="50" charset="-128"/>
              </a:rPr>
              <a:t>Action</a:t>
            </a:r>
            <a:r>
              <a:rPr lang="en-US" altLang="ja-JP" sz="850" dirty="0">
                <a:latin typeface="Meiryo UI" pitchFamily="50" charset="-128"/>
                <a:ea typeface="Meiryo UI" pitchFamily="50" charset="-128"/>
                <a:cs typeface="Meiryo UI" pitchFamily="50" charset="-128"/>
              </a:rPr>
              <a:t>(</a:t>
            </a:r>
            <a:r>
              <a:rPr kumimoji="1" lang="en-US" altLang="ja-JP" sz="850" b="0" i="0" strike="noStrike" kern="1200" cap="none" spc="0" normalizeH="0" baseline="0" noProof="0">
                <a:ln>
                  <a:noFill/>
                </a:ln>
                <a:effectLst/>
                <a:uLnTx/>
                <a:uFillTx/>
                <a:latin typeface="Meiryo UI" pitchFamily="50" charset="-128"/>
                <a:ea typeface="Meiryo UI" pitchFamily="50" charset="-128"/>
                <a:cs typeface="Meiryo UI" pitchFamily="50" charset="-128"/>
              </a:rPr>
              <a:t>http://sciencebasedtargets.org/companies-taking-action/</a:t>
            </a:r>
            <a:r>
              <a:rPr lang="en-US" altLang="ja-JP" sz="850">
                <a:latin typeface="Meiryo UI" pitchFamily="50" charset="-128"/>
                <a:ea typeface="Meiryo UI" pitchFamily="50" charset="-128"/>
                <a:cs typeface="Meiryo UI" pitchFamily="50" charset="-128"/>
              </a:rPr>
              <a:t>)</a:t>
            </a:r>
            <a:r>
              <a:rPr kumimoji="1" lang="ja-JP" altLang="en-US" sz="850" b="0" i="0" u="none" strike="noStrike" kern="1200" cap="none" spc="0" normalizeH="0" baseline="0" noProof="0" dirty="0">
                <a:ln>
                  <a:noFill/>
                </a:ln>
                <a:solidFill>
                  <a:srgbClr val="000000"/>
                </a:solidFill>
                <a:effectLst/>
                <a:uLnTx/>
                <a:uFillTx/>
                <a:latin typeface="Meiryo UI" pitchFamily="50" charset="-128"/>
                <a:ea typeface="Meiryo UI" pitchFamily="50" charset="-128"/>
                <a:cs typeface="Meiryo UI" pitchFamily="50" charset="-128"/>
              </a:rPr>
              <a:t>より作成。</a:t>
            </a:r>
            <a:r>
              <a:rPr lang="ja-JP" altLang="en-US" sz="850" b="0" dirty="0">
                <a:solidFill>
                  <a:srgbClr val="000000"/>
                </a:solidFill>
                <a:latin typeface="Meiryo UI" pitchFamily="50" charset="-128"/>
                <a:ea typeface="Meiryo UI" pitchFamily="50" charset="-128"/>
                <a:cs typeface="Meiryo UI" pitchFamily="50" charset="-128"/>
              </a:rPr>
              <a:t>業種分類は事務局が日本標準産業分類等に当てはめ作成。</a:t>
            </a:r>
          </a:p>
        </p:txBody>
      </p:sp>
      <p:sp>
        <p:nvSpPr>
          <p:cNvPr id="5" name="テキスト ボックス 11">
            <a:extLst>
              <a:ext uri="{FF2B5EF4-FFF2-40B4-BE49-F238E27FC236}">
                <a16:creationId xmlns:a16="http://schemas.microsoft.com/office/drawing/2014/main" id="{75229F71-1D99-370C-9A2A-D33D2339FBBD}"/>
              </a:ext>
            </a:extLst>
          </p:cNvPr>
          <p:cNvSpPr txBox="1">
            <a:spLocks noChangeArrowheads="1"/>
          </p:cNvSpPr>
          <p:nvPr/>
        </p:nvSpPr>
        <p:spPr bwMode="auto">
          <a:xfrm>
            <a:off x="358511" y="7181262"/>
            <a:ext cx="9974790" cy="233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marL="0" marR="0" lvl="0" indent="0" algn="l" defTabSz="914400" rtl="0" eaLnBrk="1" fontAlgn="base" latinLnBrk="0" hangingPunct="1">
              <a:lnSpc>
                <a:spcPts val="1100"/>
              </a:lnSpc>
              <a:spcBef>
                <a:spcPct val="0"/>
              </a:spcBef>
              <a:spcAft>
                <a:spcPct val="0"/>
              </a:spcAft>
              <a:buClrTx/>
              <a:buSzTx/>
              <a:buFontTx/>
              <a:buNone/>
              <a:tabLst/>
              <a:defRPr/>
            </a:pPr>
            <a:r>
              <a:rPr lang="en-US" altLang="ja-JP" sz="900" b="0" dirty="0">
                <a:solidFill>
                  <a:srgbClr val="000000"/>
                </a:solidFill>
                <a:latin typeface="Meiryo UI" pitchFamily="50" charset="-128"/>
                <a:ea typeface="Meiryo UI" pitchFamily="50" charset="-128"/>
                <a:cs typeface="Meiryo UI" pitchFamily="50" charset="-128"/>
              </a:rPr>
              <a:t>※</a:t>
            </a:r>
            <a:r>
              <a:rPr lang="ja-JP" altLang="en-US" sz="900" b="0" dirty="0">
                <a:solidFill>
                  <a:srgbClr val="000000"/>
                </a:solidFill>
                <a:latin typeface="Meiryo UI" pitchFamily="50" charset="-128"/>
                <a:ea typeface="Meiryo UI" pitchFamily="50" charset="-128"/>
                <a:cs typeface="Meiryo UI" pitchFamily="50" charset="-128"/>
              </a:rPr>
              <a:t>なお、金融の業種に該当する企業は、</a:t>
            </a:r>
            <a:r>
              <a:rPr lang="en-US" altLang="ja-JP" sz="900" b="0" dirty="0">
                <a:solidFill>
                  <a:srgbClr val="000000"/>
                </a:solidFill>
                <a:latin typeface="Meiryo UI" pitchFamily="50" charset="-128"/>
                <a:ea typeface="Meiryo UI" pitchFamily="50" charset="-128"/>
                <a:cs typeface="Meiryo UI" pitchFamily="50" charset="-128"/>
              </a:rPr>
              <a:t>SBT</a:t>
            </a:r>
            <a:r>
              <a:rPr lang="ja-JP" altLang="en-US" sz="900" b="0" dirty="0">
                <a:solidFill>
                  <a:srgbClr val="000000"/>
                </a:solidFill>
                <a:latin typeface="Meiryo UI" pitchFamily="50" charset="-128"/>
                <a:ea typeface="Meiryo UI" pitchFamily="50" charset="-128"/>
                <a:cs typeface="Meiryo UI" pitchFamily="50" charset="-128"/>
              </a:rPr>
              <a:t>事務局において業種別の認定基準を検討中であるため、認定が行われていない。</a:t>
            </a:r>
            <a:r>
              <a:rPr lang="ja-JP" altLang="en-US" sz="900" dirty="0">
                <a:solidFill>
                  <a:srgbClr val="000000"/>
                </a:solidFill>
                <a:latin typeface="Meiryo UI" pitchFamily="50" charset="-128"/>
                <a:ea typeface="Meiryo UI" pitchFamily="50" charset="-128"/>
                <a:cs typeface="Meiryo UI" pitchFamily="50" charset="-128"/>
              </a:rPr>
              <a:t>  「中小企業」の項目には、中小企業版</a:t>
            </a:r>
            <a:r>
              <a:rPr lang="en-US" altLang="ja-JP" sz="900" dirty="0">
                <a:solidFill>
                  <a:srgbClr val="000000"/>
                </a:solidFill>
                <a:latin typeface="Meiryo UI" pitchFamily="50" charset="-128"/>
                <a:ea typeface="Meiryo UI" pitchFamily="50" charset="-128"/>
                <a:cs typeface="Meiryo UI" pitchFamily="50" charset="-128"/>
              </a:rPr>
              <a:t>SBT</a:t>
            </a:r>
            <a:r>
              <a:rPr lang="ja-JP" altLang="en-US" sz="900" dirty="0" err="1">
                <a:solidFill>
                  <a:srgbClr val="000000"/>
                </a:solidFill>
                <a:latin typeface="Meiryo UI" pitchFamily="50" charset="-128"/>
                <a:ea typeface="Meiryo UI" pitchFamily="50" charset="-128"/>
                <a:cs typeface="Meiryo UI" pitchFamily="50" charset="-128"/>
              </a:rPr>
              <a:t>にて</a:t>
            </a:r>
            <a:r>
              <a:rPr lang="ja-JP" altLang="en-US" sz="900" dirty="0">
                <a:solidFill>
                  <a:srgbClr val="000000"/>
                </a:solidFill>
                <a:latin typeface="Meiryo UI" pitchFamily="50" charset="-128"/>
                <a:ea typeface="Meiryo UI" pitchFamily="50" charset="-128"/>
                <a:cs typeface="Meiryo UI" pitchFamily="50" charset="-128"/>
              </a:rPr>
              <a:t>認定を取得した企業名を記載している。</a:t>
            </a:r>
            <a:endParaRPr lang="en-US" altLang="ja-JP" sz="900" b="0" dirty="0">
              <a:solidFill>
                <a:srgbClr val="000000"/>
              </a:solidFill>
              <a:latin typeface="Meiryo UI" pitchFamily="50" charset="-128"/>
              <a:ea typeface="Meiryo UI" pitchFamily="50" charset="-128"/>
              <a:cs typeface="Meiryo UI" pitchFamily="50" charset="-128"/>
            </a:endParaRPr>
          </a:p>
        </p:txBody>
      </p:sp>
      <p:sp>
        <p:nvSpPr>
          <p:cNvPr id="8" name="コンテンツ プレースホルダー 2">
            <a:extLst>
              <a:ext uri="{FF2B5EF4-FFF2-40B4-BE49-F238E27FC236}">
                <a16:creationId xmlns:a16="http://schemas.microsoft.com/office/drawing/2014/main" id="{4FA48435-3B23-1BB5-D710-F248A4A6CCB8}"/>
              </a:ext>
            </a:extLst>
          </p:cNvPr>
          <p:cNvSpPr>
            <a:spLocks noGrp="1"/>
          </p:cNvSpPr>
          <p:nvPr>
            <p:ph sz="quarter" idx="12"/>
          </p:nvPr>
        </p:nvSpPr>
        <p:spPr>
          <a:xfrm>
            <a:off x="163899" y="1109987"/>
            <a:ext cx="10359254" cy="957850"/>
          </a:xfrm>
        </p:spPr>
        <p:txBody>
          <a:bodyPr/>
          <a:lstStyle>
            <a:defPPr>
              <a:defRPr lang="ja-JP"/>
            </a:defPPr>
            <a:lvl1pPr marL="0" algn="l" defTabSz="913760" rtl="0" eaLnBrk="1" latinLnBrk="0" hangingPunct="1">
              <a:defRPr kumimoji="1" sz="1799" kern="1200">
                <a:solidFill>
                  <a:schemeClr val="tx1"/>
                </a:solidFill>
                <a:latin typeface="+mn-lt"/>
                <a:ea typeface="+mn-ea"/>
                <a:cs typeface="+mn-cs"/>
              </a:defRPr>
            </a:lvl1pPr>
            <a:lvl2pPr marL="456880" algn="l" defTabSz="913760" rtl="0" eaLnBrk="1" latinLnBrk="0" hangingPunct="1">
              <a:defRPr kumimoji="1" sz="1799" kern="1200">
                <a:solidFill>
                  <a:schemeClr val="tx1"/>
                </a:solidFill>
                <a:latin typeface="+mn-lt"/>
                <a:ea typeface="+mn-ea"/>
                <a:cs typeface="+mn-cs"/>
              </a:defRPr>
            </a:lvl2pPr>
            <a:lvl3pPr marL="913760" algn="l" defTabSz="913760" rtl="0" eaLnBrk="1" latinLnBrk="0" hangingPunct="1">
              <a:defRPr kumimoji="1" sz="1799" kern="1200">
                <a:solidFill>
                  <a:schemeClr val="tx1"/>
                </a:solidFill>
                <a:latin typeface="+mn-lt"/>
                <a:ea typeface="+mn-ea"/>
                <a:cs typeface="+mn-cs"/>
              </a:defRPr>
            </a:lvl3pPr>
            <a:lvl4pPr marL="1370640" algn="l" defTabSz="913760" rtl="0" eaLnBrk="1" latinLnBrk="0" hangingPunct="1">
              <a:defRPr kumimoji="1" sz="1799" kern="1200">
                <a:solidFill>
                  <a:schemeClr val="tx1"/>
                </a:solidFill>
                <a:latin typeface="+mn-lt"/>
                <a:ea typeface="+mn-ea"/>
                <a:cs typeface="+mn-cs"/>
              </a:defRPr>
            </a:lvl4pPr>
            <a:lvl5pPr marL="1827520" algn="l" defTabSz="913760" rtl="0" eaLnBrk="1" latinLnBrk="0" hangingPunct="1">
              <a:defRPr kumimoji="1" sz="1799" kern="1200">
                <a:solidFill>
                  <a:schemeClr val="tx1"/>
                </a:solidFill>
                <a:latin typeface="+mn-lt"/>
                <a:ea typeface="+mn-ea"/>
                <a:cs typeface="+mn-cs"/>
              </a:defRPr>
            </a:lvl5pPr>
            <a:lvl6pPr marL="2284400" algn="l" defTabSz="913760" rtl="0" eaLnBrk="1" latinLnBrk="0" hangingPunct="1">
              <a:defRPr kumimoji="1" sz="1799" kern="1200">
                <a:solidFill>
                  <a:schemeClr val="tx1"/>
                </a:solidFill>
                <a:latin typeface="+mn-lt"/>
                <a:ea typeface="+mn-ea"/>
                <a:cs typeface="+mn-cs"/>
              </a:defRPr>
            </a:lvl6pPr>
            <a:lvl7pPr marL="2741280" algn="l" defTabSz="913760" rtl="0" eaLnBrk="1" latinLnBrk="0" hangingPunct="1">
              <a:defRPr kumimoji="1" sz="1799" kern="1200">
                <a:solidFill>
                  <a:schemeClr val="tx1"/>
                </a:solidFill>
                <a:latin typeface="+mn-lt"/>
                <a:ea typeface="+mn-ea"/>
                <a:cs typeface="+mn-cs"/>
              </a:defRPr>
            </a:lvl7pPr>
            <a:lvl8pPr marL="3198160" algn="l" defTabSz="913760" rtl="0" eaLnBrk="1" latinLnBrk="0" hangingPunct="1">
              <a:defRPr kumimoji="1" sz="1799" kern="1200">
                <a:solidFill>
                  <a:schemeClr val="tx1"/>
                </a:solidFill>
                <a:latin typeface="+mn-lt"/>
                <a:ea typeface="+mn-ea"/>
                <a:cs typeface="+mn-cs"/>
              </a:defRPr>
            </a:lvl8pPr>
            <a:lvl9pPr marL="3655040" algn="l" defTabSz="913760" rtl="0" eaLnBrk="1" latinLnBrk="0" hangingPunct="1">
              <a:defRPr kumimoji="1" sz="1799" kern="1200">
                <a:solidFill>
                  <a:schemeClr val="tx1"/>
                </a:solidFill>
                <a:latin typeface="+mn-lt"/>
                <a:ea typeface="+mn-ea"/>
                <a:cs typeface="+mn-cs"/>
              </a:defRPr>
            </a:lvl9pPr>
          </a:lstStyle>
          <a:p>
            <a:r>
              <a:rPr lang="ja-JP" altLang="en-US" dirty="0"/>
              <a:t>認定取得済の企業は日本で</a:t>
            </a:r>
            <a:r>
              <a:rPr lang="en-US" altLang="ja-JP" dirty="0"/>
              <a:t>904</a:t>
            </a:r>
            <a:r>
              <a:rPr lang="ja-JP" altLang="en-US" dirty="0"/>
              <a:t>社</a:t>
            </a:r>
            <a:endParaRPr lang="en-US" altLang="ja-JP" dirty="0"/>
          </a:p>
          <a:p>
            <a:r>
              <a:rPr lang="ja-JP" altLang="en-US" dirty="0"/>
              <a:t>日本では電気機器、建設業が多い</a:t>
            </a:r>
            <a:endParaRPr lang="en-US" altLang="ja-JP" dirty="0"/>
          </a:p>
        </p:txBody>
      </p:sp>
      <p:cxnSp>
        <p:nvCxnSpPr>
          <p:cNvPr id="6" name="直線コネクタ 5">
            <a:extLst>
              <a:ext uri="{FF2B5EF4-FFF2-40B4-BE49-F238E27FC236}">
                <a16:creationId xmlns:a16="http://schemas.microsoft.com/office/drawing/2014/main" id="{F447D1C4-157F-BDA4-F2E4-78C8514F5FDF}"/>
              </a:ext>
            </a:extLst>
          </p:cNvPr>
          <p:cNvCxnSpPr/>
          <p:nvPr/>
        </p:nvCxnSpPr>
        <p:spPr>
          <a:xfrm>
            <a:off x="1399431" y="3259886"/>
            <a:ext cx="9000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 name="直線コネクタ 6">
            <a:extLst>
              <a:ext uri="{FF2B5EF4-FFF2-40B4-BE49-F238E27FC236}">
                <a16:creationId xmlns:a16="http://schemas.microsoft.com/office/drawing/2014/main" id="{BE1EEC4D-203E-F131-B8A5-ADFB0E60C020}"/>
              </a:ext>
            </a:extLst>
          </p:cNvPr>
          <p:cNvCxnSpPr/>
          <p:nvPr/>
        </p:nvCxnSpPr>
        <p:spPr>
          <a:xfrm>
            <a:off x="1399431" y="3721441"/>
            <a:ext cx="9000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 name="直線コネクタ 8">
            <a:extLst>
              <a:ext uri="{FF2B5EF4-FFF2-40B4-BE49-F238E27FC236}">
                <a16:creationId xmlns:a16="http://schemas.microsoft.com/office/drawing/2014/main" id="{F16764E1-E9DF-63AB-0F92-CDC1A3516AC8}"/>
              </a:ext>
            </a:extLst>
          </p:cNvPr>
          <p:cNvCxnSpPr/>
          <p:nvPr/>
        </p:nvCxnSpPr>
        <p:spPr>
          <a:xfrm>
            <a:off x="1399431" y="4043658"/>
            <a:ext cx="9000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 name="直線コネクタ 9">
            <a:extLst>
              <a:ext uri="{FF2B5EF4-FFF2-40B4-BE49-F238E27FC236}">
                <a16:creationId xmlns:a16="http://schemas.microsoft.com/office/drawing/2014/main" id="{D0F5D829-198D-0669-9670-DEB26C891A7A}"/>
              </a:ext>
            </a:extLst>
          </p:cNvPr>
          <p:cNvCxnSpPr/>
          <p:nvPr/>
        </p:nvCxnSpPr>
        <p:spPr>
          <a:xfrm>
            <a:off x="1399431" y="4479086"/>
            <a:ext cx="9000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直線コネクタ 10">
            <a:extLst>
              <a:ext uri="{FF2B5EF4-FFF2-40B4-BE49-F238E27FC236}">
                <a16:creationId xmlns:a16="http://schemas.microsoft.com/office/drawing/2014/main" id="{05F23685-7080-840C-6019-95EAE364E597}"/>
              </a:ext>
            </a:extLst>
          </p:cNvPr>
          <p:cNvCxnSpPr/>
          <p:nvPr/>
        </p:nvCxnSpPr>
        <p:spPr>
          <a:xfrm>
            <a:off x="1399431" y="4792595"/>
            <a:ext cx="9000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直線コネクタ 11">
            <a:extLst>
              <a:ext uri="{FF2B5EF4-FFF2-40B4-BE49-F238E27FC236}">
                <a16:creationId xmlns:a16="http://schemas.microsoft.com/office/drawing/2014/main" id="{299ECE1B-3FD0-962E-849A-D22DCE73BD6B}"/>
              </a:ext>
            </a:extLst>
          </p:cNvPr>
          <p:cNvCxnSpPr/>
          <p:nvPr/>
        </p:nvCxnSpPr>
        <p:spPr>
          <a:xfrm>
            <a:off x="1399431" y="5088686"/>
            <a:ext cx="9000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直線コネクタ 12">
            <a:extLst>
              <a:ext uri="{FF2B5EF4-FFF2-40B4-BE49-F238E27FC236}">
                <a16:creationId xmlns:a16="http://schemas.microsoft.com/office/drawing/2014/main" id="{0A949F5E-6E64-3819-BA61-49032BE9ED5B}"/>
              </a:ext>
            </a:extLst>
          </p:cNvPr>
          <p:cNvCxnSpPr/>
          <p:nvPr/>
        </p:nvCxnSpPr>
        <p:spPr>
          <a:xfrm>
            <a:off x="1399431" y="5393487"/>
            <a:ext cx="9000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直線コネクタ 13">
            <a:extLst>
              <a:ext uri="{FF2B5EF4-FFF2-40B4-BE49-F238E27FC236}">
                <a16:creationId xmlns:a16="http://schemas.microsoft.com/office/drawing/2014/main" id="{323A0549-880C-E250-3DF7-0733883313A3}"/>
              </a:ext>
            </a:extLst>
          </p:cNvPr>
          <p:cNvCxnSpPr/>
          <p:nvPr/>
        </p:nvCxnSpPr>
        <p:spPr>
          <a:xfrm>
            <a:off x="1399431" y="5706996"/>
            <a:ext cx="9000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直線コネクタ 14">
            <a:extLst>
              <a:ext uri="{FF2B5EF4-FFF2-40B4-BE49-F238E27FC236}">
                <a16:creationId xmlns:a16="http://schemas.microsoft.com/office/drawing/2014/main" id="{F59E8503-95F5-0AB0-BE08-0BF4153FE172}"/>
              </a:ext>
            </a:extLst>
          </p:cNvPr>
          <p:cNvCxnSpPr/>
          <p:nvPr/>
        </p:nvCxnSpPr>
        <p:spPr>
          <a:xfrm>
            <a:off x="1399431" y="6003087"/>
            <a:ext cx="9000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直線コネクタ 15">
            <a:extLst>
              <a:ext uri="{FF2B5EF4-FFF2-40B4-BE49-F238E27FC236}">
                <a16:creationId xmlns:a16="http://schemas.microsoft.com/office/drawing/2014/main" id="{F0C3EE7D-74D7-195C-F2FE-8AA1F5C059D5}"/>
              </a:ext>
            </a:extLst>
          </p:cNvPr>
          <p:cNvCxnSpPr/>
          <p:nvPr/>
        </p:nvCxnSpPr>
        <p:spPr>
          <a:xfrm>
            <a:off x="1399431" y="6766903"/>
            <a:ext cx="9000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3" name="テキスト ボックス 2">
            <a:extLst>
              <a:ext uri="{FF2B5EF4-FFF2-40B4-BE49-F238E27FC236}">
                <a16:creationId xmlns:a16="http://schemas.microsoft.com/office/drawing/2014/main" id="{3A2ADE37-D016-0A2F-93D3-FD479DE9713E}"/>
              </a:ext>
            </a:extLst>
          </p:cNvPr>
          <p:cNvSpPr txBox="1"/>
          <p:nvPr/>
        </p:nvSpPr>
        <p:spPr>
          <a:xfrm>
            <a:off x="1399432" y="2692525"/>
            <a:ext cx="9123722" cy="4555093"/>
          </a:xfrm>
          <a:prstGeom prst="rect">
            <a:avLst/>
          </a:prstGeom>
          <a:noFill/>
        </p:spPr>
        <p:txBody>
          <a:bodyPr wrap="square" rtlCol="0">
            <a:spAutoFit/>
          </a:bodyPr>
          <a:lstStyle/>
          <a:p>
            <a:r>
              <a:rPr kumimoji="1" lang="ja-JP" altLang="en-US" sz="1000" dirty="0"/>
              <a:t>旭化成ホームズ／飛鳥建設／安藤・間／大林組／奥村組／</a:t>
            </a:r>
            <a:r>
              <a:rPr kumimoji="1" lang="ja-JP" altLang="en-US" sz="1000" u="sng" dirty="0"/>
              <a:t>鹿島建設</a:t>
            </a:r>
            <a:r>
              <a:rPr kumimoji="1" lang="ja-JP" altLang="en-US" sz="1000" dirty="0"/>
              <a:t>／熊谷組／コムシスホールディングス／五洋建設／</a:t>
            </a:r>
            <a:r>
              <a:rPr kumimoji="1" lang="ja-JP" altLang="en-US" sz="1000" u="sng" dirty="0"/>
              <a:t>ジェネックス</a:t>
            </a:r>
            <a:r>
              <a:rPr kumimoji="1" lang="ja-JP" altLang="en-US" sz="1000" dirty="0"/>
              <a:t>／清水建設／</a:t>
            </a:r>
            <a:r>
              <a:rPr kumimoji="1" lang="ja-JP" altLang="en-US" sz="1000" u="sng" dirty="0"/>
              <a:t>住友林業</a:t>
            </a:r>
            <a:r>
              <a:rPr kumimoji="1" lang="ja-JP" altLang="en-US" sz="1000" dirty="0"/>
              <a:t>／</a:t>
            </a:r>
            <a:endParaRPr kumimoji="1" lang="en-US" altLang="ja-JP" sz="1000" dirty="0"/>
          </a:p>
          <a:p>
            <a:r>
              <a:rPr kumimoji="1" lang="ja-JP" altLang="en-US" sz="1000" dirty="0"/>
              <a:t>世紀東急工業／</a:t>
            </a:r>
            <a:r>
              <a:rPr kumimoji="1" lang="ja-JP" altLang="en-US" sz="1000" u="sng" dirty="0"/>
              <a:t>積水ハウス</a:t>
            </a:r>
            <a:r>
              <a:rPr kumimoji="1" lang="ja-JP" altLang="en-US" sz="1000" dirty="0"/>
              <a:t>／</a:t>
            </a:r>
            <a:r>
              <a:rPr kumimoji="1" lang="ja-JP" altLang="en-US" sz="1000" u="sng" dirty="0"/>
              <a:t>大建工業</a:t>
            </a:r>
            <a:r>
              <a:rPr kumimoji="1" lang="ja-JP" altLang="en-US" sz="1000" dirty="0"/>
              <a:t>／</a:t>
            </a:r>
            <a:r>
              <a:rPr kumimoji="1" lang="ja-JP" altLang="en-US" sz="1000" u="sng" dirty="0"/>
              <a:t>大成建設</a:t>
            </a:r>
            <a:r>
              <a:rPr kumimoji="1" lang="ja-JP" altLang="en-US" sz="1000" dirty="0"/>
              <a:t>／</a:t>
            </a:r>
            <a:r>
              <a:rPr kumimoji="1" lang="ja-JP" altLang="en-US" sz="1000" u="sng" dirty="0"/>
              <a:t>大和ハウス工業</a:t>
            </a:r>
            <a:r>
              <a:rPr kumimoji="1" lang="ja-JP" altLang="en-US" sz="1000" dirty="0"/>
              <a:t>／高砂熱学工業／東急建設／戸田建設／西松建設／日本国土開発／長谷工コーポレーション／</a:t>
            </a:r>
            <a:endParaRPr kumimoji="1" lang="en-US" altLang="ja-JP" sz="1000" dirty="0"/>
          </a:p>
          <a:p>
            <a:r>
              <a:rPr kumimoji="1" lang="ja-JP" altLang="en-US" sz="1000" dirty="0"/>
              <a:t>前田建設工業／</a:t>
            </a:r>
            <a:r>
              <a:rPr kumimoji="1" lang="zh-TW" altLang="en-US" sz="1000" dirty="0"/>
              <a:t>三井住友建設</a:t>
            </a:r>
            <a:r>
              <a:rPr kumimoji="1" lang="ja-JP" altLang="en-US" sz="1000" dirty="0"/>
              <a:t>／ミライト・ワン／</a:t>
            </a:r>
            <a:r>
              <a:rPr kumimoji="1" lang="en-US" altLang="ja-JP" sz="1000" dirty="0"/>
              <a:t>LIXIL</a:t>
            </a:r>
            <a:r>
              <a:rPr kumimoji="1" lang="ja-JP" altLang="en-US" sz="1000" dirty="0"/>
              <a:t>グループ</a:t>
            </a:r>
            <a:endParaRPr kumimoji="1" lang="en-US" altLang="ja-JP" sz="1000" dirty="0"/>
          </a:p>
          <a:p>
            <a:endParaRPr lang="en-US" altLang="ja-JP" sz="1000" dirty="0"/>
          </a:p>
          <a:p>
            <a:r>
              <a:rPr kumimoji="1" lang="ja-JP" altLang="en-US" sz="1000" dirty="0"/>
              <a:t>アサヒグループホールディングス／</a:t>
            </a:r>
            <a:r>
              <a:rPr kumimoji="1" lang="ja-JP" altLang="en-US" sz="1000" u="sng" dirty="0"/>
              <a:t>味の素</a:t>
            </a:r>
            <a:r>
              <a:rPr kumimoji="1" lang="ja-JP" altLang="en-US" sz="1000" dirty="0"/>
              <a:t>／カゴメ／</a:t>
            </a:r>
            <a:r>
              <a:rPr lang="ja-JP" altLang="en-US" sz="1000" dirty="0"/>
              <a:t>キッコーマン／</a:t>
            </a:r>
            <a:r>
              <a:rPr kumimoji="1" lang="ja-JP" altLang="en-US" sz="1000" dirty="0"/>
              <a:t>キリンホールディングス／サントリーホールディングス／サントリー食品インターナショナル／</a:t>
            </a:r>
            <a:r>
              <a:rPr kumimoji="1" lang="ja-JP" altLang="en-US" sz="1000" u="sng" dirty="0"/>
              <a:t>日清食品ホールディングス</a:t>
            </a:r>
            <a:r>
              <a:rPr kumimoji="1" lang="ja-JP" altLang="en-US" sz="1000" dirty="0"/>
              <a:t>／</a:t>
            </a:r>
            <a:endParaRPr kumimoji="1" lang="en-US" altLang="ja-JP" sz="1000" dirty="0"/>
          </a:p>
          <a:p>
            <a:r>
              <a:rPr kumimoji="1" lang="ja-JP" altLang="en-US" sz="1000" dirty="0"/>
              <a:t>日本たばこ産業／不二製油グループ本社／フジパングループ本社／</a:t>
            </a:r>
            <a:r>
              <a:rPr kumimoji="1" lang="ja-JP" altLang="en-US" sz="1000" u="sng" dirty="0"/>
              <a:t>明治ホールディングス</a:t>
            </a:r>
            <a:r>
              <a:rPr kumimoji="1" lang="ja-JP" altLang="en-US" sz="1000" dirty="0"/>
              <a:t>／ロッテ</a:t>
            </a:r>
            <a:endParaRPr kumimoji="1" lang="en-US" altLang="ja-JP" sz="1000" dirty="0"/>
          </a:p>
          <a:p>
            <a:endParaRPr lang="en-US" altLang="ja-JP" sz="1000" dirty="0"/>
          </a:p>
          <a:p>
            <a:r>
              <a:rPr kumimoji="1" lang="en-US" altLang="ja-JP" sz="1000" dirty="0"/>
              <a:t>TSI</a:t>
            </a:r>
            <a:r>
              <a:rPr kumimoji="1" lang="ja-JP" altLang="en-US" sz="1000" dirty="0"/>
              <a:t>ホールディングス／川島織物セルコン／帝人／東洋紡</a:t>
            </a:r>
            <a:endParaRPr kumimoji="1" lang="en-US" altLang="ja-JP" sz="1000" dirty="0"/>
          </a:p>
          <a:p>
            <a:endParaRPr lang="en-US" altLang="ja-JP" sz="1000" dirty="0"/>
          </a:p>
          <a:p>
            <a:r>
              <a:rPr kumimoji="1" lang="en-US" altLang="ja-JP" sz="1000" dirty="0"/>
              <a:t>UBE</a:t>
            </a:r>
            <a:r>
              <a:rPr kumimoji="1" lang="ja-JP" altLang="en-US" sz="1000" dirty="0"/>
              <a:t>／</a:t>
            </a:r>
            <a:r>
              <a:rPr kumimoji="1" lang="ja-JP" altLang="en-US" sz="1000" u="sng" dirty="0"/>
              <a:t>花王</a:t>
            </a:r>
            <a:r>
              <a:rPr kumimoji="1" lang="ja-JP" altLang="en-US" sz="1000" dirty="0"/>
              <a:t>／コーセー／小林製薬／</a:t>
            </a:r>
            <a:r>
              <a:rPr kumimoji="1" lang="ja-JP" altLang="en-US" sz="1000" u="sng" dirty="0"/>
              <a:t>三甲</a:t>
            </a:r>
            <a:r>
              <a:rPr kumimoji="1" lang="ja-JP" altLang="en-US" sz="1000" dirty="0"/>
              <a:t>／資生堂／住友化学／積水化学工業／</a:t>
            </a:r>
            <a:r>
              <a:rPr kumimoji="1" lang="ja-JP" altLang="en-US" sz="1000" u="sng" dirty="0"/>
              <a:t>高砂香料工業</a:t>
            </a:r>
            <a:r>
              <a:rPr kumimoji="1" lang="ja-JP" altLang="en-US" sz="1000" dirty="0"/>
              <a:t>／ファイントゥデイ</a:t>
            </a:r>
            <a:r>
              <a:rPr lang="ja-JP" altLang="en-US" sz="1000" dirty="0"/>
              <a:t>／</a:t>
            </a:r>
            <a:r>
              <a:rPr kumimoji="1" lang="en-US" altLang="ja-JP" sz="1000" u="sng" dirty="0"/>
              <a:t>DIC</a:t>
            </a:r>
            <a:r>
              <a:rPr kumimoji="1" lang="ja-JP" altLang="en-US" sz="1000" dirty="0"/>
              <a:t>／</a:t>
            </a:r>
            <a:r>
              <a:rPr kumimoji="1" lang="ja-JP" altLang="en-US" sz="1000" u="sng" dirty="0"/>
              <a:t>富士フイルムホールディングス</a:t>
            </a:r>
            <a:r>
              <a:rPr kumimoji="1" lang="ja-JP" altLang="en-US" sz="1000" dirty="0"/>
              <a:t>／</a:t>
            </a:r>
            <a:endParaRPr kumimoji="1" lang="en-US" altLang="ja-JP" sz="1000" dirty="0"/>
          </a:p>
          <a:p>
            <a:r>
              <a:rPr kumimoji="1" lang="ja-JP" altLang="en-US" sz="1000" dirty="0"/>
              <a:t>ポーラ・オルビスホールディングス／ユニ・チャーム／</a:t>
            </a:r>
            <a:r>
              <a:rPr kumimoji="1" lang="ja-JP" altLang="en-US" sz="1000" u="sng" dirty="0"/>
              <a:t>ライオン</a:t>
            </a:r>
            <a:r>
              <a:rPr kumimoji="1" lang="ja-JP" altLang="en-US" sz="1000" dirty="0"/>
              <a:t>／ロックペイント</a:t>
            </a:r>
            <a:endParaRPr kumimoji="1" lang="en-US" altLang="ja-JP" sz="1000" dirty="0"/>
          </a:p>
          <a:p>
            <a:endParaRPr lang="en-US" altLang="ja-JP" sz="1000" dirty="0"/>
          </a:p>
          <a:p>
            <a:r>
              <a:rPr kumimoji="1" lang="ja-JP" altLang="en-US" sz="1000" u="sng" dirty="0"/>
              <a:t>アステラス製薬</a:t>
            </a:r>
            <a:r>
              <a:rPr kumimoji="1" lang="ja-JP" altLang="en-US" sz="1000" dirty="0"/>
              <a:t>／エーザイ／</a:t>
            </a:r>
            <a:r>
              <a:rPr kumimoji="1" lang="ja-JP" altLang="en-US" sz="1000" u="sng" dirty="0"/>
              <a:t>大塚製薬</a:t>
            </a:r>
            <a:r>
              <a:rPr kumimoji="1" lang="ja-JP" altLang="en-US" sz="1000" dirty="0"/>
              <a:t>／小野薬品工業／参天製薬／</a:t>
            </a:r>
            <a:r>
              <a:rPr kumimoji="1" lang="ja-JP" altLang="en-US" sz="1000" u="sng" dirty="0"/>
              <a:t>塩野義製薬</a:t>
            </a:r>
            <a:r>
              <a:rPr kumimoji="1" lang="ja-JP" altLang="en-US" sz="1000" dirty="0"/>
              <a:t>／</a:t>
            </a:r>
            <a:r>
              <a:rPr kumimoji="1" lang="ja-JP" altLang="en-US" sz="1000" u="sng" dirty="0"/>
              <a:t>住友ファーマ</a:t>
            </a:r>
            <a:r>
              <a:rPr kumimoji="1" lang="ja-JP" altLang="en-US" sz="1000" dirty="0"/>
              <a:t>／第一三共／</a:t>
            </a:r>
            <a:r>
              <a:rPr kumimoji="1" lang="ja-JP" altLang="en-US" sz="1000" u="sng" dirty="0"/>
              <a:t>大鵬薬品工業</a:t>
            </a:r>
            <a:r>
              <a:rPr kumimoji="1" lang="ja-JP" altLang="en-US" sz="1000" dirty="0"/>
              <a:t>／武田薬品工業／中外製薬／日本新薬</a:t>
            </a:r>
            <a:endParaRPr kumimoji="1" lang="en-US" altLang="ja-JP" sz="1000" dirty="0"/>
          </a:p>
          <a:p>
            <a:endParaRPr lang="en-US" altLang="ja-JP" sz="1000" dirty="0"/>
          </a:p>
          <a:p>
            <a:r>
              <a:rPr kumimoji="1" lang="ja-JP" altLang="en-US" sz="1000" dirty="0"/>
              <a:t>ブリヂストン</a:t>
            </a:r>
            <a:endParaRPr kumimoji="1" lang="en-US" altLang="ja-JP" sz="1000" dirty="0"/>
          </a:p>
          <a:p>
            <a:endParaRPr lang="en-US" altLang="ja-JP" sz="1000" dirty="0"/>
          </a:p>
          <a:p>
            <a:r>
              <a:rPr kumimoji="1" lang="ja-JP" altLang="en-US" sz="1000" dirty="0"/>
              <a:t>岡部／東洋製罐グループホールディングス／文化シャッター／</a:t>
            </a:r>
            <a:r>
              <a:rPr kumimoji="1" lang="en-US" altLang="ja-JP" sz="1000" dirty="0"/>
              <a:t>YKKAP</a:t>
            </a:r>
          </a:p>
          <a:p>
            <a:endParaRPr lang="en-US" altLang="ja-JP" sz="1000" dirty="0"/>
          </a:p>
          <a:p>
            <a:r>
              <a:rPr lang="ja-JP" altLang="en-US" sz="1000" dirty="0"/>
              <a:t>石塚硝子</a:t>
            </a:r>
            <a:r>
              <a:rPr kumimoji="1" lang="ja-JP" altLang="en-US" sz="1000" dirty="0"/>
              <a:t>／</a:t>
            </a:r>
            <a:r>
              <a:rPr kumimoji="1" lang="en-US" altLang="ja-JP" sz="1000" u="sng" dirty="0"/>
              <a:t>AGC</a:t>
            </a:r>
            <a:r>
              <a:rPr kumimoji="1" lang="ja-JP" altLang="en-US" sz="1000" dirty="0"/>
              <a:t>／日本特殊陶業／日本山村硝子／日本板硝子／</a:t>
            </a:r>
            <a:r>
              <a:rPr kumimoji="1" lang="en-US" altLang="ja-JP" sz="1000" dirty="0"/>
              <a:t>TOTO</a:t>
            </a:r>
          </a:p>
          <a:p>
            <a:endParaRPr lang="en-US" altLang="ja-JP" sz="1000" dirty="0"/>
          </a:p>
          <a:p>
            <a:r>
              <a:rPr kumimoji="1" lang="ja-JP" altLang="en-US" sz="1000" dirty="0"/>
              <a:t>住友電気工業／</a:t>
            </a:r>
            <a:r>
              <a:rPr kumimoji="1" lang="ja-JP" altLang="en-US" sz="1000" u="sng" dirty="0"/>
              <a:t>フジクラ</a:t>
            </a:r>
            <a:r>
              <a:rPr kumimoji="1" lang="ja-JP" altLang="en-US" sz="1000" dirty="0"/>
              <a:t>／古河電気工業／三菱マテリアル／</a:t>
            </a:r>
            <a:r>
              <a:rPr kumimoji="1" lang="en-US" altLang="ja-JP" sz="1000" u="sng" dirty="0"/>
              <a:t>YKK</a:t>
            </a:r>
          </a:p>
          <a:p>
            <a:endParaRPr lang="en-US" altLang="ja-JP" sz="1000" dirty="0"/>
          </a:p>
          <a:p>
            <a:r>
              <a:rPr kumimoji="1" lang="ja-JP" altLang="en-US" sz="1000" u="sng" dirty="0"/>
              <a:t>アズビル</a:t>
            </a:r>
            <a:r>
              <a:rPr kumimoji="1" lang="ja-JP" altLang="en-US" sz="1000" dirty="0"/>
              <a:t>／アドバンテスト／アンリツ／岩崎通信機／</a:t>
            </a:r>
            <a:r>
              <a:rPr kumimoji="1" lang="ja-JP" altLang="en-US" sz="1000" u="sng" dirty="0"/>
              <a:t>ウシオ電機</a:t>
            </a:r>
            <a:r>
              <a:rPr kumimoji="1" lang="ja-JP" altLang="en-US" sz="1000" dirty="0"/>
              <a:t>／</a:t>
            </a:r>
            <a:r>
              <a:rPr kumimoji="1" lang="en-US" altLang="ja-JP" sz="1000" dirty="0"/>
              <a:t> EIZO</a:t>
            </a:r>
            <a:r>
              <a:rPr kumimoji="1" lang="ja-JP" altLang="en-US" sz="1000" dirty="0"/>
              <a:t>／</a:t>
            </a:r>
            <a:r>
              <a:rPr kumimoji="1" lang="ja-JP" altLang="en-US" sz="1000" u="sng" dirty="0"/>
              <a:t>エスペック</a:t>
            </a:r>
            <a:r>
              <a:rPr kumimoji="1" lang="ja-JP" altLang="en-US" sz="1000" dirty="0"/>
              <a:t>／沖電気工業／</a:t>
            </a:r>
            <a:r>
              <a:rPr kumimoji="1" lang="ja-JP" altLang="en-US" sz="1000" u="sng" dirty="0"/>
              <a:t>オムロン</a:t>
            </a:r>
            <a:r>
              <a:rPr kumimoji="1" lang="ja-JP" altLang="en-US" sz="1000" dirty="0"/>
              <a:t>／カシオ計算機／キャノン／</a:t>
            </a:r>
            <a:r>
              <a:rPr kumimoji="1" lang="ja-JP" altLang="en-US" sz="1000" u="sng" dirty="0"/>
              <a:t>京セラ</a:t>
            </a:r>
            <a:r>
              <a:rPr kumimoji="1" lang="ja-JP" altLang="en-US" sz="1000" dirty="0"/>
              <a:t>／コニカミノルタ／シャープ／</a:t>
            </a:r>
            <a:endParaRPr kumimoji="1" lang="en-US" altLang="ja-JP" sz="1000" dirty="0"/>
          </a:p>
          <a:p>
            <a:r>
              <a:rPr kumimoji="1" lang="ja-JP" altLang="en-US" sz="1000" dirty="0"/>
              <a:t>新電元工業／</a:t>
            </a:r>
            <a:r>
              <a:rPr kumimoji="1" lang="en-US" altLang="ja-JP" sz="1000" u="sng" dirty="0"/>
              <a:t>SCREEN</a:t>
            </a:r>
            <a:r>
              <a:rPr kumimoji="1" lang="ja-JP" altLang="en-US" sz="1000" u="sng" dirty="0"/>
              <a:t>ホールディングス</a:t>
            </a:r>
            <a:r>
              <a:rPr kumimoji="1" lang="ja-JP" altLang="en-US" sz="1000" dirty="0"/>
              <a:t>／セイコーエプソン／ソニーグループ／デンソー／</a:t>
            </a:r>
            <a:r>
              <a:rPr kumimoji="1" lang="en-US" altLang="ja-JP" sz="1000" dirty="0"/>
              <a:t>TOA</a:t>
            </a:r>
            <a:r>
              <a:rPr kumimoji="1" lang="ja-JP" altLang="en-US" sz="1000" dirty="0"/>
              <a:t>／東京エレクトロン／東芝／ニチコン／</a:t>
            </a:r>
            <a:r>
              <a:rPr kumimoji="1" lang="ja-JP" altLang="en-US" sz="1000" u="sng" dirty="0"/>
              <a:t>日新電機</a:t>
            </a:r>
            <a:r>
              <a:rPr kumimoji="1" lang="ja-JP" altLang="en-US" sz="1000" dirty="0"/>
              <a:t>／日本電気／</a:t>
            </a:r>
            <a:endParaRPr kumimoji="1" lang="en-US" altLang="ja-JP" sz="1000" dirty="0"/>
          </a:p>
          <a:p>
            <a:r>
              <a:rPr kumimoji="1" lang="ja-JP" altLang="en-US" sz="1000" dirty="0"/>
              <a:t>パナソニックホールディングス／</a:t>
            </a:r>
            <a:r>
              <a:rPr kumimoji="1" lang="ja-JP" altLang="en-US" sz="1000" u="sng" dirty="0"/>
              <a:t>浜松ホトニクス</a:t>
            </a:r>
            <a:r>
              <a:rPr kumimoji="1" lang="ja-JP" altLang="en-US" sz="1000" dirty="0"/>
              <a:t>／日立製作所／ファナック／富士通／</a:t>
            </a:r>
            <a:r>
              <a:rPr kumimoji="1" lang="ja-JP" altLang="en-US" sz="1000" u="sng" dirty="0"/>
              <a:t>富士電機</a:t>
            </a:r>
            <a:r>
              <a:rPr kumimoji="1" lang="ja-JP" altLang="en-US" sz="1000" dirty="0"/>
              <a:t>／ブラザー工業／三菱電機／村田製作所／</a:t>
            </a:r>
            <a:r>
              <a:rPr kumimoji="1" lang="ja-JP" altLang="en-US" sz="1000" u="sng" dirty="0"/>
              <a:t>明電舎</a:t>
            </a:r>
            <a:r>
              <a:rPr kumimoji="1" lang="ja-JP" altLang="en-US" sz="1000" dirty="0"/>
              <a:t>／</a:t>
            </a:r>
            <a:endParaRPr kumimoji="1" lang="en-US" altLang="ja-JP" sz="1000" dirty="0"/>
          </a:p>
          <a:p>
            <a:r>
              <a:rPr kumimoji="1" lang="ja-JP" altLang="en-US" sz="1000" u="sng" dirty="0"/>
              <a:t>安川電機</a:t>
            </a:r>
            <a:r>
              <a:rPr kumimoji="1" lang="ja-JP" altLang="en-US" sz="1000" dirty="0"/>
              <a:t>／横河電機／リコー／ルネサスエレクトロニクス／</a:t>
            </a:r>
            <a:r>
              <a:rPr kumimoji="1" lang="en-US" altLang="ja-JP" sz="1000" dirty="0"/>
              <a:t> REINOWA</a:t>
            </a:r>
            <a:r>
              <a:rPr kumimoji="1" lang="ja-JP" altLang="en-US" sz="1000" dirty="0"/>
              <a:t>ホールディングス／</a:t>
            </a:r>
            <a:r>
              <a:rPr kumimoji="1" lang="ja-JP" altLang="en-US" sz="1000" u="sng" dirty="0"/>
              <a:t>ローム</a:t>
            </a:r>
            <a:endParaRPr kumimoji="1" lang="en-US" altLang="ja-JP" sz="1000" u="sng" dirty="0"/>
          </a:p>
          <a:p>
            <a:endParaRPr kumimoji="1" lang="en-US" altLang="ja-JP" sz="1000" dirty="0"/>
          </a:p>
          <a:p>
            <a:r>
              <a:rPr lang="ja-JP" altLang="en-US" sz="1000" dirty="0"/>
              <a:t>アマダ／小松製作所／サンデン／</a:t>
            </a:r>
            <a:r>
              <a:rPr lang="en-US" altLang="ja-JP" sz="1000" dirty="0"/>
              <a:t>DMG</a:t>
            </a:r>
            <a:r>
              <a:rPr lang="ja-JP" altLang="en-US" sz="1000" dirty="0"/>
              <a:t>森精機／椿本チエイン／ナブテスコ／</a:t>
            </a:r>
            <a:r>
              <a:rPr lang="ja-JP" altLang="en-US" sz="1000" u="sng" dirty="0"/>
              <a:t>日立建機</a:t>
            </a:r>
            <a:r>
              <a:rPr lang="ja-JP" altLang="en-US" sz="1000" dirty="0"/>
              <a:t>／東芝三菱電機産業システム</a:t>
            </a:r>
            <a:endParaRPr lang="en-US" altLang="ja-JP" sz="1000" dirty="0"/>
          </a:p>
        </p:txBody>
      </p:sp>
    </p:spTree>
    <p:extLst>
      <p:ext uri="{BB962C8B-B14F-4D97-AF65-F5344CB8AC3E}">
        <p14:creationId xmlns:p14="http://schemas.microsoft.com/office/powerpoint/2010/main" val="1194964836"/>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SBT</a:t>
            </a:r>
            <a:r>
              <a:rPr lang="ja-JP" altLang="en-US" dirty="0"/>
              <a:t>認定取得済の日本企業 </a:t>
            </a:r>
            <a:r>
              <a:rPr lang="en-US" altLang="ja-JP" dirty="0"/>
              <a:t>2/7</a:t>
            </a:r>
            <a:endParaRPr kumimoji="1" lang="ja-JP" altLang="en-US" dirty="0"/>
          </a:p>
        </p:txBody>
      </p:sp>
      <p:sp>
        <p:nvSpPr>
          <p:cNvPr id="20" name="テキスト ボックス 19"/>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4" name="正方形/長方形 23"/>
          <p:cNvSpPr>
            <a:spLocks noChangeArrowheads="1"/>
          </p:cNvSpPr>
          <p:nvPr/>
        </p:nvSpPr>
        <p:spPr bwMode="auto">
          <a:xfrm>
            <a:off x="1338468" y="2692525"/>
            <a:ext cx="9191420" cy="37856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ja-JP" altLang="en-US" sz="1000" dirty="0">
                <a:latin typeface="Meiryo UI" panose="020B0604030504040204" pitchFamily="50" charset="-128"/>
                <a:ea typeface="Meiryo UI" panose="020B0604030504040204" pitchFamily="50" charset="-128"/>
                <a:cs typeface="Meiryo UI" panose="020B0604030504040204" pitchFamily="50" charset="-128"/>
              </a:rPr>
              <a:t>アイシン／豊田合成／トヨタ自動車／日産自動車／日立</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Astemo</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ja-JP" altLang="en-US" sz="1000" dirty="0">
                <a:latin typeface="Meiryo UI" panose="020B0604030504040204" pitchFamily="50" charset="-128"/>
                <a:ea typeface="Meiryo UI" panose="020B0604030504040204" pitchFamily="50" charset="-128"/>
                <a:cs typeface="Meiryo UI" panose="020B0604030504040204" pitchFamily="50" charset="-128"/>
              </a:rPr>
              <a:t>オリンパス／シチズン時計／島津製作所／テルモ／</a:t>
            </a:r>
            <a:r>
              <a:rPr lang="ja-JP" altLang="en-US" sz="1000" u="sng" dirty="0">
                <a:latin typeface="Meiryo UI" panose="020B0604030504040204" pitchFamily="50" charset="-128"/>
                <a:ea typeface="Meiryo UI" panose="020B0604030504040204" pitchFamily="50" charset="-128"/>
                <a:cs typeface="Meiryo UI" panose="020B0604030504040204" pitchFamily="50" charset="-128"/>
              </a:rPr>
              <a:t>ニコン</a:t>
            </a:r>
            <a:endParaRPr lang="en-US" altLang="ja-JP" sz="1000" u="sng"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ja-JP" altLang="en-US" sz="1000" dirty="0">
                <a:latin typeface="Meiryo UI" panose="020B0604030504040204" pitchFamily="50" charset="-128"/>
                <a:ea typeface="Meiryo UI" panose="020B0604030504040204" pitchFamily="50" charset="-128"/>
                <a:cs typeface="Meiryo UI" panose="020B0604030504040204" pitchFamily="50" charset="-128"/>
              </a:rPr>
              <a:t>朝日ウッドテック／</a:t>
            </a:r>
            <a:r>
              <a:rPr lang="ja-JP" altLang="en-US" sz="1000" u="sng" dirty="0">
                <a:latin typeface="Meiryo UI" panose="020B0604030504040204" pitchFamily="50" charset="-128"/>
                <a:ea typeface="Meiryo UI" panose="020B0604030504040204" pitchFamily="50" charset="-128"/>
                <a:cs typeface="Meiryo UI" panose="020B0604030504040204" pitchFamily="50" charset="-128"/>
              </a:rPr>
              <a:t>アシックス</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／オカムラ／クリナップ／コマニー／</a:t>
            </a:r>
            <a:r>
              <a:rPr lang="ja-JP" altLang="en-US" sz="1000" u="sng" dirty="0">
                <a:latin typeface="Meiryo UI" panose="020B0604030504040204" pitchFamily="50" charset="-128"/>
                <a:ea typeface="Meiryo UI" panose="020B0604030504040204" pitchFamily="50" charset="-128"/>
                <a:cs typeface="Meiryo UI" panose="020B0604030504040204" pitchFamily="50" charset="-128"/>
              </a:rPr>
              <a:t>大日本印刷</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u="sng" dirty="0">
                <a:latin typeface="Meiryo UI" panose="020B0604030504040204" pitchFamily="50" charset="-128"/>
                <a:ea typeface="Meiryo UI" panose="020B0604030504040204" pitchFamily="50" charset="-128"/>
                <a:cs typeface="Meiryo UI" panose="020B0604030504040204" pitchFamily="50" charset="-128"/>
              </a:rPr>
              <a:t>TOPPAN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u="sng" dirty="0">
                <a:latin typeface="Meiryo UI" panose="020B0604030504040204" pitchFamily="50" charset="-128"/>
                <a:ea typeface="Meiryo UI" panose="020B0604030504040204" pitchFamily="50" charset="-128"/>
                <a:cs typeface="Meiryo UI" panose="020B0604030504040204" pitchFamily="50" charset="-128"/>
              </a:rPr>
              <a:t>ヤマハ</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／レンゴー</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zh-TW" altLang="en-US" sz="1000" dirty="0">
                <a:latin typeface="Meiryo UI" panose="020B0604030504040204" pitchFamily="50" charset="-128"/>
                <a:ea typeface="Meiryo UI" panose="020B0604030504040204" pitchFamily="50" charset="-128"/>
                <a:cs typeface="Meiryo UI" panose="020B0604030504040204" pitchFamily="50" charset="-128"/>
              </a:rPr>
              <a:t>川崎汽船／</a:t>
            </a:r>
            <a:r>
              <a:rPr lang="zh-TW" altLang="en-US" sz="1000" u="sng" dirty="0">
                <a:latin typeface="Meiryo UI" panose="020B0604030504040204" pitchFamily="50" charset="-128"/>
                <a:ea typeface="Meiryo UI" panose="020B0604030504040204" pitchFamily="50" charset="-128"/>
                <a:cs typeface="Meiryo UI" panose="020B0604030504040204" pitchFamily="50" charset="-128"/>
              </a:rPr>
              <a:t>日本郵船</a:t>
            </a:r>
            <a:endParaRPr lang="en-US" altLang="zh-TW" sz="1000" u="sng"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u="sng" dirty="0">
                <a:latin typeface="Meiryo UI" panose="020B0604030504040204" pitchFamily="50" charset="-128"/>
                <a:ea typeface="Meiryo UI" panose="020B0604030504040204" pitchFamily="50" charset="-128"/>
                <a:cs typeface="Meiryo UI" panose="020B0604030504040204" pitchFamily="50" charset="-128"/>
              </a:rPr>
              <a:t>ANA</a:t>
            </a:r>
            <a:r>
              <a:rPr lang="ja-JP" altLang="en-US" sz="1000" u="sng" dirty="0">
                <a:latin typeface="Meiryo UI" panose="020B0604030504040204" pitchFamily="50" charset="-128"/>
                <a:ea typeface="Meiryo UI" panose="020B0604030504040204" pitchFamily="50" charset="-128"/>
                <a:cs typeface="Meiryo UI" panose="020B0604030504040204" pitchFamily="50" charset="-128"/>
              </a:rPr>
              <a:t>ホールディングス</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／国際航業</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ja-JP" altLang="en-US" sz="1000" u="sng" dirty="0">
                <a:latin typeface="Meiryo UI" panose="020B0604030504040204" pitchFamily="50" charset="-128"/>
                <a:ea typeface="Meiryo UI" panose="020B0604030504040204" pitchFamily="50" charset="-128"/>
                <a:cs typeface="Meiryo UI" panose="020B0604030504040204" pitchFamily="50" charset="-128"/>
              </a:rPr>
              <a:t>佐川急便</a:t>
            </a:r>
            <a:endParaRPr lang="en-US" altLang="ja-JP" sz="1000" u="sng"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SCSK</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u="sng" dirty="0">
                <a:latin typeface="Meiryo UI" panose="020B0604030504040204" pitchFamily="50" charset="-128"/>
                <a:ea typeface="Meiryo UI" panose="020B0604030504040204" pitchFamily="50" charset="-128"/>
                <a:cs typeface="Meiryo UI" panose="020B0604030504040204" pitchFamily="50" charset="-128"/>
              </a:rPr>
              <a:t>エヌ・ティ・ティ・データ</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u="sng" dirty="0">
                <a:latin typeface="Meiryo UI" panose="020B0604030504040204" pitchFamily="50" charset="-128"/>
                <a:ea typeface="Meiryo UI" panose="020B0604030504040204" pitchFamily="50" charset="-128"/>
                <a:cs typeface="Meiryo UI" panose="020B0604030504040204" pitchFamily="50" charset="-128"/>
              </a:rPr>
              <a:t>NTT</a:t>
            </a:r>
            <a:r>
              <a:rPr lang="ja-JP" altLang="en-US" sz="1000" u="sng" dirty="0">
                <a:latin typeface="Meiryo UI" panose="020B0604030504040204" pitchFamily="50" charset="-128"/>
                <a:ea typeface="Meiryo UI" panose="020B0604030504040204" pitchFamily="50" charset="-128"/>
                <a:cs typeface="Meiryo UI" panose="020B0604030504040204" pitchFamily="50" charset="-128"/>
              </a:rPr>
              <a:t>ドコモ</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／大塚商会／</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KDDI</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／ソフトバンク／</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TIS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／日本電信電話／野村総合研究所</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J.</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フロントリテイリング／</a:t>
            </a:r>
            <a:r>
              <a:rPr lang="ja-JP" altLang="en-US" sz="1000" u="sng" dirty="0">
                <a:latin typeface="Meiryo UI" panose="020B0604030504040204" pitchFamily="50" charset="-128"/>
                <a:ea typeface="Meiryo UI" panose="020B0604030504040204" pitchFamily="50" charset="-128"/>
                <a:cs typeface="Meiryo UI" panose="020B0604030504040204" pitchFamily="50" charset="-128"/>
              </a:rPr>
              <a:t>アスクル</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／イオン／上新電機／ファーストリテイリング／</a:t>
            </a:r>
            <a:r>
              <a:rPr lang="ja-JP" altLang="en-US" sz="1000" u="sng" dirty="0">
                <a:latin typeface="Meiryo UI" panose="020B0604030504040204" pitchFamily="50" charset="-128"/>
                <a:ea typeface="Meiryo UI" panose="020B0604030504040204" pitchFamily="50" charset="-128"/>
                <a:cs typeface="Meiryo UI" panose="020B0604030504040204" pitchFamily="50" charset="-128"/>
              </a:rPr>
              <a:t>ファミリーマート</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u="sng" dirty="0">
                <a:latin typeface="Meiryo UI" panose="020B0604030504040204" pitchFamily="50" charset="-128"/>
                <a:ea typeface="Meiryo UI" panose="020B0604030504040204" pitchFamily="50" charset="-128"/>
                <a:cs typeface="Meiryo UI" panose="020B0604030504040204" pitchFamily="50" charset="-128"/>
              </a:rPr>
              <a:t>丸井グループ</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u="sng" dirty="0">
                <a:latin typeface="Meiryo UI" panose="020B0604030504040204" pitchFamily="50" charset="-128"/>
                <a:ea typeface="Meiryo UI" panose="020B0604030504040204" pitchFamily="50" charset="-128"/>
                <a:cs typeface="Meiryo UI" panose="020B0604030504040204" pitchFamily="50" charset="-128"/>
              </a:rPr>
              <a:t>ユナイテッドアローズ</a:t>
            </a:r>
            <a:endParaRPr lang="en-US" altLang="ja-JP" sz="1000" u="sng"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NTT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アーバンソリューションズ／</a:t>
            </a:r>
            <a:r>
              <a:rPr lang="ja-JP" altLang="en-US" sz="1000" u="sng" dirty="0">
                <a:latin typeface="Meiryo UI" panose="020B0604030504040204" pitchFamily="50" charset="-128"/>
                <a:ea typeface="Meiryo UI" panose="020B0604030504040204" pitchFamily="50" charset="-128"/>
                <a:cs typeface="Meiryo UI" panose="020B0604030504040204" pitchFamily="50" charset="-128"/>
              </a:rPr>
              <a:t>大東建託</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u="sng" dirty="0">
                <a:latin typeface="Meiryo UI" panose="020B0604030504040204" pitchFamily="50" charset="-128"/>
                <a:ea typeface="Meiryo UI" panose="020B0604030504040204" pitchFamily="50" charset="-128"/>
                <a:cs typeface="Meiryo UI" panose="020B0604030504040204" pitchFamily="50" charset="-128"/>
              </a:rPr>
              <a:t>東急不動産ホールディングス</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／東京建物／野村不動産ホールディングス／ヒューリック／三井不動産／</a:t>
            </a:r>
            <a:r>
              <a:rPr lang="ja-JP" altLang="en-US" sz="1000" u="sng" dirty="0">
                <a:latin typeface="Meiryo UI" panose="020B0604030504040204" pitchFamily="50" charset="-128"/>
                <a:ea typeface="Meiryo UI" panose="020B0604030504040204" pitchFamily="50" charset="-128"/>
                <a:cs typeface="Meiryo UI" panose="020B0604030504040204" pitchFamily="50" charset="-128"/>
              </a:rPr>
              <a:t>三菱地所</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／森ビル</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ホールディングス／アジア航測／</a:t>
            </a:r>
            <a:r>
              <a:rPr lang="ja-JP" altLang="en-US" sz="1000" u="sng" dirty="0">
                <a:latin typeface="Meiryo UI" panose="020B0604030504040204" pitchFamily="50" charset="-128"/>
                <a:ea typeface="Meiryo UI" panose="020B0604030504040204" pitchFamily="50" charset="-128"/>
                <a:cs typeface="Meiryo UI" panose="020B0604030504040204" pitchFamily="50" charset="-128"/>
              </a:rPr>
              <a:t>セコム</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／ダイセキ／電通／パシフィックコンサルタンツ／</a:t>
            </a:r>
            <a:r>
              <a:rPr lang="ja-JP" altLang="en-US" sz="1000" u="sng" dirty="0">
                <a:latin typeface="Meiryo UI" panose="020B0604030504040204" pitchFamily="50" charset="-128"/>
                <a:ea typeface="Meiryo UI" panose="020B0604030504040204" pitchFamily="50" charset="-128"/>
                <a:cs typeface="Meiryo UI" panose="020B0604030504040204" pitchFamily="50" charset="-128"/>
              </a:rPr>
              <a:t>ベネッセコーポレーション</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／八千代エンジニヤリング／ユー・エス・エス／ 横河レンタ・リース</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ja-JP" altLang="en-US" sz="1000" dirty="0">
                <a:latin typeface="Meiryo UI" panose="020B0604030504040204" pitchFamily="50" charset="-128"/>
                <a:ea typeface="Meiryo UI" panose="020B0604030504040204" pitchFamily="50" charset="-128"/>
                <a:cs typeface="Meiryo UI" panose="020B0604030504040204" pitchFamily="50" charset="-128"/>
              </a:rPr>
              <a:t>／リクルートホールディングス</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ja-JP" altLang="en-US" sz="1000" dirty="0">
                <a:latin typeface="Meiryo UI" panose="020B0604030504040204" pitchFamily="50" charset="-128"/>
                <a:ea typeface="Meiryo UI" panose="020B0604030504040204" pitchFamily="50" charset="-128"/>
                <a:cs typeface="Meiryo UI" panose="020B0604030504040204" pitchFamily="50" charset="-128"/>
              </a:rPr>
              <a:t>九州電力</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ja-JP" altLang="en-US" sz="1000" dirty="0">
                <a:latin typeface="Meiryo UI" panose="020B0604030504040204" pitchFamily="50" charset="-128"/>
                <a:ea typeface="Meiryo UI" panose="020B0604030504040204" pitchFamily="50" charset="-128"/>
                <a:cs typeface="Meiryo UI" panose="020B0604030504040204" pitchFamily="50" charset="-128"/>
              </a:rPr>
              <a:t>松田産業</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6" name="正方形/長方形 25"/>
          <p:cNvSpPr/>
          <p:nvPr/>
        </p:nvSpPr>
        <p:spPr>
          <a:xfrm>
            <a:off x="161925" y="2150630"/>
            <a:ext cx="6371424" cy="430887"/>
          </a:xfrm>
          <a:prstGeom prst="rect">
            <a:avLst/>
          </a:prstGeom>
        </p:spPr>
        <p:txBody>
          <a:bodyPr wrap="none">
            <a:spAutoFit/>
          </a:bodyPr>
          <a:lstStyle/>
          <a:p>
            <a:r>
              <a:rPr lang="ja-JP" altLang="en-US" sz="2200" b="1" dirty="0">
                <a:latin typeface="Meiryo UI" panose="020B0604030504040204" pitchFamily="50" charset="-128"/>
                <a:ea typeface="Meiryo UI" panose="020B0604030504040204" pitchFamily="50" charset="-128"/>
                <a:cs typeface="Meiryo UI" panose="020B0604030504040204" pitchFamily="50" charset="-128"/>
              </a:rPr>
              <a:t>すでに認定を受けている日本企業</a:t>
            </a:r>
            <a:r>
              <a:rPr lang="en-US" altLang="ja-JP" sz="2200" b="1" dirty="0">
                <a:latin typeface="Meiryo UI" panose="020B0604030504040204" pitchFamily="50" charset="-128"/>
                <a:ea typeface="Meiryo UI" panose="020B0604030504040204" pitchFamily="50" charset="-128"/>
                <a:cs typeface="Meiryo UI" panose="020B0604030504040204" pitchFamily="50" charset="-128"/>
              </a:rPr>
              <a:t>904</a:t>
            </a:r>
            <a:r>
              <a:rPr lang="ja-JP" altLang="en-US" sz="22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200" b="1" dirty="0">
                <a:latin typeface="Meiryo UI" panose="020B0604030504040204" pitchFamily="50" charset="-128"/>
                <a:ea typeface="Meiryo UI" panose="020B0604030504040204" pitchFamily="50" charset="-128"/>
                <a:cs typeface="Meiryo UI" panose="020B0604030504040204" pitchFamily="50" charset="-128"/>
              </a:rPr>
              <a:t>2/7</a:t>
            </a:r>
            <a:endParaRPr lang="ja-JP" altLang="en-US" sz="2200" b="1" dirty="0"/>
          </a:p>
        </p:txBody>
      </p:sp>
      <p:sp>
        <p:nvSpPr>
          <p:cNvPr id="28" name="正方形/長方形 27"/>
          <p:cNvSpPr>
            <a:spLocks noChangeArrowheads="1"/>
          </p:cNvSpPr>
          <p:nvPr/>
        </p:nvSpPr>
        <p:spPr bwMode="auto">
          <a:xfrm>
            <a:off x="37064" y="2692525"/>
            <a:ext cx="1460132" cy="37856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algn="r" eaLnBrk="1" hangingPunct="1">
              <a:lnSpc>
                <a:spcPct val="100000"/>
              </a:lnSpc>
              <a:spcAft>
                <a:spcPct val="0"/>
              </a:spcAft>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輸送用機器</a:t>
            </a:r>
            <a:r>
              <a:rPr lang="en-US" altLang="ja-JP" sz="1000" b="1" dirty="0">
                <a:latin typeface="Meiryo UI" panose="020B0604030504040204" pitchFamily="50" charset="-128"/>
                <a:ea typeface="Meiryo UI" panose="020B0604030504040204" pitchFamily="50" charset="-128"/>
                <a:cs typeface="Meiryo UI" panose="020B0604030504040204" pitchFamily="50" charset="-128"/>
              </a:rPr>
              <a:t>(5)</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精密機器</a:t>
            </a:r>
            <a:r>
              <a:rPr lang="en-US" altLang="ja-JP" sz="1000" b="1" dirty="0">
                <a:latin typeface="Meiryo UI" panose="020B0604030504040204" pitchFamily="50" charset="-128"/>
                <a:ea typeface="Meiryo UI" panose="020B0604030504040204" pitchFamily="50" charset="-128"/>
                <a:cs typeface="Meiryo UI" panose="020B0604030504040204" pitchFamily="50" charset="-128"/>
              </a:rPr>
              <a:t>(5)</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その他製品</a:t>
            </a:r>
            <a:r>
              <a:rPr lang="en-US" altLang="ja-JP" sz="1000" b="1" dirty="0">
                <a:latin typeface="Meiryo UI" panose="020B0604030504040204" pitchFamily="50" charset="-128"/>
                <a:ea typeface="Meiryo UI" panose="020B0604030504040204" pitchFamily="50" charset="-128"/>
                <a:cs typeface="Meiryo UI" panose="020B0604030504040204" pitchFamily="50" charset="-128"/>
              </a:rPr>
              <a:t>(9)</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海運業</a:t>
            </a:r>
            <a:r>
              <a:rPr lang="en-US" altLang="ja-JP" sz="1000" b="1" dirty="0">
                <a:latin typeface="Meiryo UI" panose="020B0604030504040204" pitchFamily="50" charset="-128"/>
                <a:ea typeface="Meiryo UI" panose="020B0604030504040204" pitchFamily="50" charset="-128"/>
                <a:cs typeface="Meiryo UI" panose="020B0604030504040204" pitchFamily="50" charset="-128"/>
              </a:rPr>
              <a:t>(2)</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空運業</a:t>
            </a:r>
            <a:r>
              <a:rPr lang="en-US" altLang="ja-JP" sz="1000" b="1" dirty="0">
                <a:latin typeface="Meiryo UI" panose="020B0604030504040204" pitchFamily="50" charset="-128"/>
                <a:ea typeface="Meiryo UI" panose="020B0604030504040204" pitchFamily="50" charset="-128"/>
                <a:cs typeface="Meiryo UI" panose="020B0604030504040204" pitchFamily="50" charset="-128"/>
              </a:rPr>
              <a:t>(2)</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陸運業</a:t>
            </a:r>
            <a:r>
              <a:rPr lang="en-US" altLang="ja-JP" sz="1000" b="1" dirty="0">
                <a:latin typeface="Meiryo UI" panose="020B0604030504040204" pitchFamily="50" charset="-128"/>
                <a:ea typeface="Meiryo UI" panose="020B0604030504040204" pitchFamily="50" charset="-128"/>
                <a:cs typeface="Meiryo UI" panose="020B0604030504040204" pitchFamily="50" charset="-128"/>
              </a:rPr>
              <a:t>(1)</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情報・通信業</a:t>
            </a:r>
            <a:r>
              <a:rPr lang="en-US" altLang="ja-JP" sz="1000" b="1" dirty="0">
                <a:latin typeface="Meiryo UI" panose="020B0604030504040204" pitchFamily="50" charset="-128"/>
                <a:ea typeface="Meiryo UI" panose="020B0604030504040204" pitchFamily="50" charset="-128"/>
                <a:cs typeface="Meiryo UI" panose="020B0604030504040204" pitchFamily="50" charset="-128"/>
              </a:rPr>
              <a:t>(9)</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小売業</a:t>
            </a:r>
            <a:r>
              <a:rPr lang="en-US" altLang="ja-JP" sz="1000" b="1" dirty="0">
                <a:latin typeface="Meiryo UI" panose="020B0604030504040204" pitchFamily="50" charset="-128"/>
                <a:ea typeface="Meiryo UI" panose="020B0604030504040204" pitchFamily="50" charset="-128"/>
                <a:cs typeface="Meiryo UI" panose="020B0604030504040204" pitchFamily="50" charset="-128"/>
              </a:rPr>
              <a:t>(8)</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不動産業</a:t>
            </a:r>
            <a:r>
              <a:rPr lang="en-US" altLang="ja-JP" sz="1000" b="1" dirty="0">
                <a:latin typeface="Meiryo UI" panose="020B0604030504040204" pitchFamily="50" charset="-128"/>
                <a:ea typeface="Meiryo UI" panose="020B0604030504040204" pitchFamily="50" charset="-128"/>
                <a:cs typeface="Meiryo UI" panose="020B0604030504040204" pitchFamily="50" charset="-128"/>
              </a:rPr>
              <a:t>(9)</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サービス業</a:t>
            </a:r>
            <a:r>
              <a:rPr lang="en-US" altLang="ja-JP" sz="1000" b="1" dirty="0">
                <a:latin typeface="Meiryo UI" panose="020B0604030504040204" pitchFamily="50" charset="-128"/>
                <a:ea typeface="Meiryo UI" panose="020B0604030504040204" pitchFamily="50" charset="-128"/>
                <a:cs typeface="Meiryo UI" panose="020B0604030504040204" pitchFamily="50" charset="-128"/>
              </a:rPr>
              <a:t>(11)</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電力・ガス</a:t>
            </a:r>
            <a:r>
              <a:rPr lang="en-US" altLang="ja-JP" sz="1000" b="1" dirty="0">
                <a:latin typeface="Meiryo UI" panose="020B0604030504040204" pitchFamily="50" charset="-128"/>
                <a:ea typeface="Meiryo UI" panose="020B0604030504040204" pitchFamily="50" charset="-128"/>
                <a:cs typeface="Meiryo UI" panose="020B0604030504040204" pitchFamily="50" charset="-128"/>
              </a:rPr>
              <a:t>(1)</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卸売業</a:t>
            </a:r>
            <a:r>
              <a:rPr lang="en-US" altLang="ja-JP" sz="1000" b="1" dirty="0">
                <a:latin typeface="Meiryo UI" panose="020B0604030504040204" pitchFamily="50" charset="-128"/>
                <a:ea typeface="Meiryo UI" panose="020B0604030504040204" pitchFamily="50" charset="-128"/>
                <a:cs typeface="Meiryo UI" panose="020B0604030504040204" pitchFamily="50" charset="-128"/>
              </a:rPr>
              <a:t>(1)</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テキスト ボックス 11">
            <a:extLst>
              <a:ext uri="{FF2B5EF4-FFF2-40B4-BE49-F238E27FC236}">
                <a16:creationId xmlns:a16="http://schemas.microsoft.com/office/drawing/2014/main" id="{4FEFC65D-1983-D223-9471-C1CF4189C491}"/>
              </a:ext>
            </a:extLst>
          </p:cNvPr>
          <p:cNvSpPr txBox="1">
            <a:spLocks noChangeArrowheads="1"/>
          </p:cNvSpPr>
          <p:nvPr/>
        </p:nvSpPr>
        <p:spPr bwMode="auto">
          <a:xfrm>
            <a:off x="620938" y="7331288"/>
            <a:ext cx="9745337" cy="2205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marL="0" marR="0" lvl="0" indent="0" algn="l" defTabSz="914400" rtl="0" eaLnBrk="1" fontAlgn="base" latinLnBrk="0" hangingPunct="1">
              <a:lnSpc>
                <a:spcPts val="1000"/>
              </a:lnSpc>
              <a:spcBef>
                <a:spcPct val="0"/>
              </a:spcBef>
              <a:spcAft>
                <a:spcPct val="0"/>
              </a:spcAft>
              <a:buClrTx/>
              <a:buSzTx/>
              <a:buFontTx/>
              <a:buNone/>
              <a:tabLst/>
              <a:defRPr/>
            </a:pPr>
            <a:r>
              <a:rPr lang="en-US" altLang="ja-JP" sz="850" b="0" dirty="0">
                <a:solidFill>
                  <a:srgbClr val="000000"/>
                </a:solidFill>
                <a:latin typeface="Meiryo UI" pitchFamily="50" charset="-128"/>
                <a:ea typeface="Meiryo UI" pitchFamily="50" charset="-128"/>
                <a:cs typeface="Meiryo UI" pitchFamily="50" charset="-128"/>
              </a:rPr>
              <a:t>[</a:t>
            </a:r>
            <a:r>
              <a:rPr lang="ja-JP" altLang="en-US" sz="850" b="0" dirty="0">
                <a:solidFill>
                  <a:srgbClr val="000000"/>
                </a:solidFill>
                <a:latin typeface="Meiryo UI" pitchFamily="50" charset="-128"/>
                <a:ea typeface="Meiryo UI" pitchFamily="50" charset="-128"/>
                <a:cs typeface="Meiryo UI" pitchFamily="50" charset="-128"/>
              </a:rPr>
              <a:t>出所</a:t>
            </a:r>
            <a:r>
              <a:rPr lang="en-US" altLang="ja-JP" sz="850" b="0" dirty="0">
                <a:solidFill>
                  <a:srgbClr val="000000"/>
                </a:solidFill>
                <a:latin typeface="Meiryo UI" pitchFamily="50" charset="-128"/>
                <a:ea typeface="Meiryo UI" pitchFamily="50" charset="-128"/>
                <a:cs typeface="Meiryo UI" pitchFamily="50" charset="-128"/>
              </a:rPr>
              <a:t>]</a:t>
            </a:r>
            <a:r>
              <a:rPr kumimoji="1" lang="en-US" altLang="ja-JP" sz="850" b="0" i="0" u="none" strike="noStrike" kern="1200" cap="none" spc="0" normalizeH="0" baseline="0" noProof="0" dirty="0">
                <a:ln>
                  <a:noFill/>
                </a:ln>
                <a:solidFill>
                  <a:srgbClr val="000000"/>
                </a:solidFill>
                <a:effectLst/>
                <a:uLnTx/>
                <a:uFillTx/>
                <a:latin typeface="Meiryo UI" pitchFamily="50" charset="-128"/>
                <a:ea typeface="Meiryo UI" pitchFamily="50" charset="-128"/>
                <a:cs typeface="Meiryo UI" pitchFamily="50" charset="-128"/>
              </a:rPr>
              <a:t>Science Based Targets</a:t>
            </a:r>
            <a:r>
              <a:rPr kumimoji="1" lang="ja-JP" altLang="en-US" sz="850" b="0" i="0" u="none" strike="noStrike" kern="1200" cap="none" spc="0" normalizeH="0" baseline="0" noProof="0" dirty="0">
                <a:ln>
                  <a:noFill/>
                </a:ln>
                <a:solidFill>
                  <a:srgbClr val="000000"/>
                </a:solidFill>
                <a:effectLst/>
                <a:uLnTx/>
                <a:uFillTx/>
                <a:latin typeface="Meiryo UI" pitchFamily="50" charset="-128"/>
                <a:ea typeface="Meiryo UI" pitchFamily="50" charset="-128"/>
                <a:cs typeface="Meiryo UI" pitchFamily="50" charset="-128"/>
              </a:rPr>
              <a:t>ホームページ</a:t>
            </a:r>
            <a:r>
              <a:rPr lang="ja-JP" altLang="en-US" sz="850" b="0" dirty="0">
                <a:solidFill>
                  <a:srgbClr val="000000"/>
                </a:solidFill>
                <a:latin typeface="Meiryo UI" pitchFamily="50" charset="-128"/>
                <a:ea typeface="Meiryo UI" pitchFamily="50" charset="-128"/>
                <a:cs typeface="Meiryo UI" pitchFamily="50" charset="-128"/>
              </a:rPr>
              <a:t>　</a:t>
            </a:r>
            <a:r>
              <a:rPr lang="en-US" altLang="ja-JP" sz="850" b="0" dirty="0">
                <a:solidFill>
                  <a:srgbClr val="000000"/>
                </a:solidFill>
                <a:latin typeface="Meiryo UI" pitchFamily="50" charset="-128"/>
                <a:ea typeface="Meiryo UI" pitchFamily="50" charset="-128"/>
                <a:cs typeface="Meiryo UI" pitchFamily="50" charset="-128"/>
              </a:rPr>
              <a:t>Companies</a:t>
            </a:r>
            <a:r>
              <a:rPr lang="ja-JP" altLang="en-US" sz="850" b="0" dirty="0">
                <a:solidFill>
                  <a:srgbClr val="000000"/>
                </a:solidFill>
                <a:latin typeface="Meiryo UI" pitchFamily="50" charset="-128"/>
                <a:ea typeface="Meiryo UI" pitchFamily="50" charset="-128"/>
                <a:cs typeface="Meiryo UI" pitchFamily="50" charset="-128"/>
              </a:rPr>
              <a:t> </a:t>
            </a:r>
            <a:r>
              <a:rPr lang="en-US" altLang="ja-JP" sz="850" b="0" dirty="0">
                <a:latin typeface="Meiryo UI" pitchFamily="50" charset="-128"/>
                <a:ea typeface="Meiryo UI" pitchFamily="50" charset="-128"/>
                <a:cs typeface="Meiryo UI" pitchFamily="50" charset="-128"/>
              </a:rPr>
              <a:t>Take</a:t>
            </a:r>
            <a:r>
              <a:rPr lang="ja-JP" altLang="en-US" sz="850" b="0" dirty="0">
                <a:latin typeface="Meiryo UI" pitchFamily="50" charset="-128"/>
                <a:ea typeface="Meiryo UI" pitchFamily="50" charset="-128"/>
                <a:cs typeface="Meiryo UI" pitchFamily="50" charset="-128"/>
              </a:rPr>
              <a:t> </a:t>
            </a:r>
            <a:r>
              <a:rPr lang="en-US" altLang="ja-JP" sz="850" b="0" dirty="0">
                <a:latin typeface="Meiryo UI" pitchFamily="50" charset="-128"/>
                <a:ea typeface="Meiryo UI" pitchFamily="50" charset="-128"/>
                <a:cs typeface="Meiryo UI" pitchFamily="50" charset="-128"/>
              </a:rPr>
              <a:t>Action</a:t>
            </a:r>
            <a:r>
              <a:rPr lang="en-US" altLang="ja-JP" sz="850" dirty="0">
                <a:latin typeface="Meiryo UI" pitchFamily="50" charset="-128"/>
                <a:ea typeface="Meiryo UI" pitchFamily="50" charset="-128"/>
                <a:cs typeface="Meiryo UI" pitchFamily="50" charset="-128"/>
              </a:rPr>
              <a:t>(</a:t>
            </a:r>
            <a:r>
              <a:rPr kumimoji="1" lang="en-US" altLang="ja-JP" sz="850" b="0" i="0" strike="noStrike" kern="1200" cap="none" spc="0" normalizeH="0" baseline="0" noProof="0">
                <a:ln>
                  <a:noFill/>
                </a:ln>
                <a:effectLst/>
                <a:uLnTx/>
                <a:uFillTx/>
                <a:latin typeface="Meiryo UI" pitchFamily="50" charset="-128"/>
                <a:ea typeface="Meiryo UI" pitchFamily="50" charset="-128"/>
                <a:cs typeface="Meiryo UI" pitchFamily="50" charset="-128"/>
              </a:rPr>
              <a:t>http://sciencebasedtargets.org/companies-taking-action/</a:t>
            </a:r>
            <a:r>
              <a:rPr lang="en-US" altLang="ja-JP" sz="850">
                <a:latin typeface="Meiryo UI" pitchFamily="50" charset="-128"/>
                <a:ea typeface="Meiryo UI" pitchFamily="50" charset="-128"/>
                <a:cs typeface="Meiryo UI" pitchFamily="50" charset="-128"/>
              </a:rPr>
              <a:t>)</a:t>
            </a:r>
            <a:r>
              <a:rPr kumimoji="1" lang="ja-JP" altLang="en-US" sz="850" b="0" i="0" u="none" strike="noStrike" kern="1200" cap="none" spc="0" normalizeH="0" baseline="0" noProof="0" dirty="0">
                <a:ln>
                  <a:noFill/>
                </a:ln>
                <a:solidFill>
                  <a:srgbClr val="000000"/>
                </a:solidFill>
                <a:effectLst/>
                <a:uLnTx/>
                <a:uFillTx/>
                <a:latin typeface="Meiryo UI" pitchFamily="50" charset="-128"/>
                <a:ea typeface="Meiryo UI" pitchFamily="50" charset="-128"/>
                <a:cs typeface="Meiryo UI" pitchFamily="50" charset="-128"/>
              </a:rPr>
              <a:t>より作成。</a:t>
            </a:r>
            <a:r>
              <a:rPr lang="ja-JP" altLang="en-US" sz="850" b="0" dirty="0">
                <a:solidFill>
                  <a:srgbClr val="000000"/>
                </a:solidFill>
                <a:latin typeface="Meiryo UI" pitchFamily="50" charset="-128"/>
                <a:ea typeface="Meiryo UI" pitchFamily="50" charset="-128"/>
                <a:cs typeface="Meiryo UI" pitchFamily="50" charset="-128"/>
              </a:rPr>
              <a:t>業種分類は事務局が日本標準産業分類等に当てはめ作成。</a:t>
            </a:r>
          </a:p>
        </p:txBody>
      </p:sp>
      <p:sp>
        <p:nvSpPr>
          <p:cNvPr id="5" name="テキスト ボックス 11">
            <a:extLst>
              <a:ext uri="{FF2B5EF4-FFF2-40B4-BE49-F238E27FC236}">
                <a16:creationId xmlns:a16="http://schemas.microsoft.com/office/drawing/2014/main" id="{75229F71-1D99-370C-9A2A-D33D2339FBBD}"/>
              </a:ext>
            </a:extLst>
          </p:cNvPr>
          <p:cNvSpPr txBox="1">
            <a:spLocks noChangeArrowheads="1"/>
          </p:cNvSpPr>
          <p:nvPr/>
        </p:nvSpPr>
        <p:spPr bwMode="auto">
          <a:xfrm>
            <a:off x="358511" y="7181262"/>
            <a:ext cx="9974790" cy="233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marL="0" marR="0" lvl="0" indent="0" algn="l" defTabSz="914400" rtl="0" eaLnBrk="1" fontAlgn="base" latinLnBrk="0" hangingPunct="1">
              <a:lnSpc>
                <a:spcPts val="1100"/>
              </a:lnSpc>
              <a:spcBef>
                <a:spcPct val="0"/>
              </a:spcBef>
              <a:spcAft>
                <a:spcPct val="0"/>
              </a:spcAft>
              <a:buClrTx/>
              <a:buSzTx/>
              <a:buFontTx/>
              <a:buNone/>
              <a:tabLst/>
              <a:defRPr/>
            </a:pPr>
            <a:r>
              <a:rPr lang="en-US" altLang="ja-JP" sz="900" b="0" dirty="0">
                <a:solidFill>
                  <a:srgbClr val="000000"/>
                </a:solidFill>
                <a:latin typeface="Meiryo UI" pitchFamily="50" charset="-128"/>
                <a:ea typeface="Meiryo UI" pitchFamily="50" charset="-128"/>
                <a:cs typeface="Meiryo UI" pitchFamily="50" charset="-128"/>
              </a:rPr>
              <a:t>※</a:t>
            </a:r>
            <a:r>
              <a:rPr lang="ja-JP" altLang="en-US" sz="900" b="0" dirty="0">
                <a:solidFill>
                  <a:srgbClr val="000000"/>
                </a:solidFill>
                <a:latin typeface="Meiryo UI" pitchFamily="50" charset="-128"/>
                <a:ea typeface="Meiryo UI" pitchFamily="50" charset="-128"/>
                <a:cs typeface="Meiryo UI" pitchFamily="50" charset="-128"/>
              </a:rPr>
              <a:t>なお、金融の業種に該当する企業は、</a:t>
            </a:r>
            <a:r>
              <a:rPr lang="en-US" altLang="ja-JP" sz="900" b="0" dirty="0">
                <a:solidFill>
                  <a:srgbClr val="000000"/>
                </a:solidFill>
                <a:latin typeface="Meiryo UI" pitchFamily="50" charset="-128"/>
                <a:ea typeface="Meiryo UI" pitchFamily="50" charset="-128"/>
                <a:cs typeface="Meiryo UI" pitchFamily="50" charset="-128"/>
              </a:rPr>
              <a:t>SBT</a:t>
            </a:r>
            <a:r>
              <a:rPr lang="ja-JP" altLang="en-US" sz="900" b="0" dirty="0">
                <a:solidFill>
                  <a:srgbClr val="000000"/>
                </a:solidFill>
                <a:latin typeface="Meiryo UI" pitchFamily="50" charset="-128"/>
                <a:ea typeface="Meiryo UI" pitchFamily="50" charset="-128"/>
                <a:cs typeface="Meiryo UI" pitchFamily="50" charset="-128"/>
              </a:rPr>
              <a:t>事務局において業種別の認定基準を検討中であるため、認定が行われていない。</a:t>
            </a:r>
            <a:r>
              <a:rPr lang="ja-JP" altLang="en-US" sz="900" dirty="0">
                <a:solidFill>
                  <a:srgbClr val="000000"/>
                </a:solidFill>
                <a:latin typeface="Meiryo UI" pitchFamily="50" charset="-128"/>
                <a:ea typeface="Meiryo UI" pitchFamily="50" charset="-128"/>
                <a:cs typeface="Meiryo UI" pitchFamily="50" charset="-128"/>
              </a:rPr>
              <a:t>  「中小企業」の項目には、中小企業版</a:t>
            </a:r>
            <a:r>
              <a:rPr lang="en-US" altLang="ja-JP" sz="900" dirty="0">
                <a:solidFill>
                  <a:srgbClr val="000000"/>
                </a:solidFill>
                <a:latin typeface="Meiryo UI" pitchFamily="50" charset="-128"/>
                <a:ea typeface="Meiryo UI" pitchFamily="50" charset="-128"/>
                <a:cs typeface="Meiryo UI" pitchFamily="50" charset="-128"/>
              </a:rPr>
              <a:t>SBT</a:t>
            </a:r>
            <a:r>
              <a:rPr lang="ja-JP" altLang="en-US" sz="900" dirty="0" err="1">
                <a:solidFill>
                  <a:srgbClr val="000000"/>
                </a:solidFill>
                <a:latin typeface="Meiryo UI" pitchFamily="50" charset="-128"/>
                <a:ea typeface="Meiryo UI" pitchFamily="50" charset="-128"/>
                <a:cs typeface="Meiryo UI" pitchFamily="50" charset="-128"/>
              </a:rPr>
              <a:t>にて</a:t>
            </a:r>
            <a:r>
              <a:rPr lang="ja-JP" altLang="en-US" sz="900" dirty="0">
                <a:solidFill>
                  <a:srgbClr val="000000"/>
                </a:solidFill>
                <a:latin typeface="Meiryo UI" pitchFamily="50" charset="-128"/>
                <a:ea typeface="Meiryo UI" pitchFamily="50" charset="-128"/>
                <a:cs typeface="Meiryo UI" pitchFamily="50" charset="-128"/>
              </a:rPr>
              <a:t>認定を取得した企業名を記載している。</a:t>
            </a:r>
            <a:endParaRPr lang="en-US" altLang="ja-JP" sz="900" b="0" dirty="0">
              <a:solidFill>
                <a:srgbClr val="000000"/>
              </a:solidFill>
              <a:latin typeface="Meiryo UI" pitchFamily="50" charset="-128"/>
              <a:ea typeface="Meiryo UI" pitchFamily="50" charset="-128"/>
              <a:cs typeface="Meiryo UI" pitchFamily="50" charset="-128"/>
            </a:endParaRPr>
          </a:p>
        </p:txBody>
      </p:sp>
      <p:sp>
        <p:nvSpPr>
          <p:cNvPr id="8" name="コンテンツ プレースホルダー 2">
            <a:extLst>
              <a:ext uri="{FF2B5EF4-FFF2-40B4-BE49-F238E27FC236}">
                <a16:creationId xmlns:a16="http://schemas.microsoft.com/office/drawing/2014/main" id="{4FA48435-3B23-1BB5-D710-F248A4A6CCB8}"/>
              </a:ext>
            </a:extLst>
          </p:cNvPr>
          <p:cNvSpPr>
            <a:spLocks noGrp="1"/>
          </p:cNvSpPr>
          <p:nvPr>
            <p:ph sz="quarter" idx="12"/>
          </p:nvPr>
        </p:nvSpPr>
        <p:spPr>
          <a:xfrm>
            <a:off x="163899" y="1109987"/>
            <a:ext cx="10359254" cy="957850"/>
          </a:xfrm>
        </p:spPr>
        <p:txBody>
          <a:bodyPr/>
          <a:lstStyle>
            <a:defPPr>
              <a:defRPr lang="ja-JP"/>
            </a:defPPr>
            <a:lvl1pPr marL="0" algn="l" defTabSz="913760" rtl="0" eaLnBrk="1" latinLnBrk="0" hangingPunct="1">
              <a:defRPr kumimoji="1" sz="1799" kern="1200">
                <a:solidFill>
                  <a:schemeClr val="tx1"/>
                </a:solidFill>
                <a:latin typeface="+mn-lt"/>
                <a:ea typeface="+mn-ea"/>
                <a:cs typeface="+mn-cs"/>
              </a:defRPr>
            </a:lvl1pPr>
            <a:lvl2pPr marL="456880" algn="l" defTabSz="913760" rtl="0" eaLnBrk="1" latinLnBrk="0" hangingPunct="1">
              <a:defRPr kumimoji="1" sz="1799" kern="1200">
                <a:solidFill>
                  <a:schemeClr val="tx1"/>
                </a:solidFill>
                <a:latin typeface="+mn-lt"/>
                <a:ea typeface="+mn-ea"/>
                <a:cs typeface="+mn-cs"/>
              </a:defRPr>
            </a:lvl2pPr>
            <a:lvl3pPr marL="913760" algn="l" defTabSz="913760" rtl="0" eaLnBrk="1" latinLnBrk="0" hangingPunct="1">
              <a:defRPr kumimoji="1" sz="1799" kern="1200">
                <a:solidFill>
                  <a:schemeClr val="tx1"/>
                </a:solidFill>
                <a:latin typeface="+mn-lt"/>
                <a:ea typeface="+mn-ea"/>
                <a:cs typeface="+mn-cs"/>
              </a:defRPr>
            </a:lvl3pPr>
            <a:lvl4pPr marL="1370640" algn="l" defTabSz="913760" rtl="0" eaLnBrk="1" latinLnBrk="0" hangingPunct="1">
              <a:defRPr kumimoji="1" sz="1799" kern="1200">
                <a:solidFill>
                  <a:schemeClr val="tx1"/>
                </a:solidFill>
                <a:latin typeface="+mn-lt"/>
                <a:ea typeface="+mn-ea"/>
                <a:cs typeface="+mn-cs"/>
              </a:defRPr>
            </a:lvl4pPr>
            <a:lvl5pPr marL="1827520" algn="l" defTabSz="913760" rtl="0" eaLnBrk="1" latinLnBrk="0" hangingPunct="1">
              <a:defRPr kumimoji="1" sz="1799" kern="1200">
                <a:solidFill>
                  <a:schemeClr val="tx1"/>
                </a:solidFill>
                <a:latin typeface="+mn-lt"/>
                <a:ea typeface="+mn-ea"/>
                <a:cs typeface="+mn-cs"/>
              </a:defRPr>
            </a:lvl5pPr>
            <a:lvl6pPr marL="2284400" algn="l" defTabSz="913760" rtl="0" eaLnBrk="1" latinLnBrk="0" hangingPunct="1">
              <a:defRPr kumimoji="1" sz="1799" kern="1200">
                <a:solidFill>
                  <a:schemeClr val="tx1"/>
                </a:solidFill>
                <a:latin typeface="+mn-lt"/>
                <a:ea typeface="+mn-ea"/>
                <a:cs typeface="+mn-cs"/>
              </a:defRPr>
            </a:lvl6pPr>
            <a:lvl7pPr marL="2741280" algn="l" defTabSz="913760" rtl="0" eaLnBrk="1" latinLnBrk="0" hangingPunct="1">
              <a:defRPr kumimoji="1" sz="1799" kern="1200">
                <a:solidFill>
                  <a:schemeClr val="tx1"/>
                </a:solidFill>
                <a:latin typeface="+mn-lt"/>
                <a:ea typeface="+mn-ea"/>
                <a:cs typeface="+mn-cs"/>
              </a:defRPr>
            </a:lvl7pPr>
            <a:lvl8pPr marL="3198160" algn="l" defTabSz="913760" rtl="0" eaLnBrk="1" latinLnBrk="0" hangingPunct="1">
              <a:defRPr kumimoji="1" sz="1799" kern="1200">
                <a:solidFill>
                  <a:schemeClr val="tx1"/>
                </a:solidFill>
                <a:latin typeface="+mn-lt"/>
                <a:ea typeface="+mn-ea"/>
                <a:cs typeface="+mn-cs"/>
              </a:defRPr>
            </a:lvl8pPr>
            <a:lvl9pPr marL="3655040" algn="l" defTabSz="913760" rtl="0" eaLnBrk="1" latinLnBrk="0" hangingPunct="1">
              <a:defRPr kumimoji="1" sz="1799" kern="1200">
                <a:solidFill>
                  <a:schemeClr val="tx1"/>
                </a:solidFill>
                <a:latin typeface="+mn-lt"/>
                <a:ea typeface="+mn-ea"/>
                <a:cs typeface="+mn-cs"/>
              </a:defRPr>
            </a:lvl9pPr>
          </a:lstStyle>
          <a:p>
            <a:r>
              <a:rPr lang="ja-JP" altLang="en-US" dirty="0"/>
              <a:t>認定取得済の企業は日本で</a:t>
            </a:r>
            <a:r>
              <a:rPr lang="en-US" altLang="ja-JP" dirty="0"/>
              <a:t>904</a:t>
            </a:r>
            <a:r>
              <a:rPr lang="ja-JP" altLang="en-US" dirty="0"/>
              <a:t>社</a:t>
            </a:r>
            <a:endParaRPr lang="en-US" altLang="ja-JP" dirty="0"/>
          </a:p>
          <a:p>
            <a:r>
              <a:rPr lang="ja-JP" altLang="en-US" dirty="0"/>
              <a:t>日本では電気機器、建設業が多い</a:t>
            </a:r>
            <a:endParaRPr lang="en-US" altLang="ja-JP" dirty="0"/>
          </a:p>
        </p:txBody>
      </p:sp>
      <p:cxnSp>
        <p:nvCxnSpPr>
          <p:cNvPr id="3" name="直線コネクタ 2">
            <a:extLst>
              <a:ext uri="{FF2B5EF4-FFF2-40B4-BE49-F238E27FC236}">
                <a16:creationId xmlns:a16="http://schemas.microsoft.com/office/drawing/2014/main" id="{55ED59F4-925C-3789-41A1-CA6B71AF78AA}"/>
              </a:ext>
            </a:extLst>
          </p:cNvPr>
          <p:cNvCxnSpPr/>
          <p:nvPr/>
        </p:nvCxnSpPr>
        <p:spPr>
          <a:xfrm>
            <a:off x="1399431" y="2952198"/>
            <a:ext cx="9000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 name="直線コネクタ 5">
            <a:extLst>
              <a:ext uri="{FF2B5EF4-FFF2-40B4-BE49-F238E27FC236}">
                <a16:creationId xmlns:a16="http://schemas.microsoft.com/office/drawing/2014/main" id="{F25B6745-515D-A4BD-6A43-E938BCA2B88A}"/>
              </a:ext>
            </a:extLst>
          </p:cNvPr>
          <p:cNvCxnSpPr/>
          <p:nvPr/>
        </p:nvCxnSpPr>
        <p:spPr>
          <a:xfrm>
            <a:off x="1399431" y="3257869"/>
            <a:ext cx="9000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 name="直線コネクタ 6">
            <a:extLst>
              <a:ext uri="{FF2B5EF4-FFF2-40B4-BE49-F238E27FC236}">
                <a16:creationId xmlns:a16="http://schemas.microsoft.com/office/drawing/2014/main" id="{B83507C8-9F88-93E4-325C-663BCCAE767D}"/>
              </a:ext>
            </a:extLst>
          </p:cNvPr>
          <p:cNvCxnSpPr/>
          <p:nvPr/>
        </p:nvCxnSpPr>
        <p:spPr>
          <a:xfrm>
            <a:off x="1399431" y="3563540"/>
            <a:ext cx="9000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 name="直線コネクタ 8">
            <a:extLst>
              <a:ext uri="{FF2B5EF4-FFF2-40B4-BE49-F238E27FC236}">
                <a16:creationId xmlns:a16="http://schemas.microsoft.com/office/drawing/2014/main" id="{650F55DD-6D56-FF1B-5E8B-97C3AD64EDA6}"/>
              </a:ext>
            </a:extLst>
          </p:cNvPr>
          <p:cNvCxnSpPr/>
          <p:nvPr/>
        </p:nvCxnSpPr>
        <p:spPr>
          <a:xfrm>
            <a:off x="1399431" y="3869211"/>
            <a:ext cx="9000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 name="直線コネクタ 9">
            <a:extLst>
              <a:ext uri="{FF2B5EF4-FFF2-40B4-BE49-F238E27FC236}">
                <a16:creationId xmlns:a16="http://schemas.microsoft.com/office/drawing/2014/main" id="{358A1B9C-0378-F84C-A719-DE4F59FF9803}"/>
              </a:ext>
            </a:extLst>
          </p:cNvPr>
          <p:cNvCxnSpPr/>
          <p:nvPr/>
        </p:nvCxnSpPr>
        <p:spPr>
          <a:xfrm>
            <a:off x="1399431" y="4174882"/>
            <a:ext cx="9000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直線コネクタ 10">
            <a:extLst>
              <a:ext uri="{FF2B5EF4-FFF2-40B4-BE49-F238E27FC236}">
                <a16:creationId xmlns:a16="http://schemas.microsoft.com/office/drawing/2014/main" id="{6EFE9622-A0FA-5201-CDF6-6DED350194AD}"/>
              </a:ext>
            </a:extLst>
          </p:cNvPr>
          <p:cNvCxnSpPr/>
          <p:nvPr/>
        </p:nvCxnSpPr>
        <p:spPr>
          <a:xfrm>
            <a:off x="1399431" y="4480553"/>
            <a:ext cx="9000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直線コネクタ 11">
            <a:extLst>
              <a:ext uri="{FF2B5EF4-FFF2-40B4-BE49-F238E27FC236}">
                <a16:creationId xmlns:a16="http://schemas.microsoft.com/office/drawing/2014/main" id="{1F8333BF-7EBC-2D5E-E2A5-CEEDB66A11D4}"/>
              </a:ext>
            </a:extLst>
          </p:cNvPr>
          <p:cNvCxnSpPr/>
          <p:nvPr/>
        </p:nvCxnSpPr>
        <p:spPr>
          <a:xfrm>
            <a:off x="1399431" y="4786224"/>
            <a:ext cx="9000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直線コネクタ 12">
            <a:extLst>
              <a:ext uri="{FF2B5EF4-FFF2-40B4-BE49-F238E27FC236}">
                <a16:creationId xmlns:a16="http://schemas.microsoft.com/office/drawing/2014/main" id="{4F5B886E-3996-AFFC-E900-8FABDC2F5B06}"/>
              </a:ext>
            </a:extLst>
          </p:cNvPr>
          <p:cNvCxnSpPr/>
          <p:nvPr/>
        </p:nvCxnSpPr>
        <p:spPr>
          <a:xfrm>
            <a:off x="1399431" y="5091895"/>
            <a:ext cx="9000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直線コネクタ 13">
            <a:extLst>
              <a:ext uri="{FF2B5EF4-FFF2-40B4-BE49-F238E27FC236}">
                <a16:creationId xmlns:a16="http://schemas.microsoft.com/office/drawing/2014/main" id="{F9455E70-1205-C60C-AFED-CF87A6A3DF8C}"/>
              </a:ext>
            </a:extLst>
          </p:cNvPr>
          <p:cNvCxnSpPr/>
          <p:nvPr/>
        </p:nvCxnSpPr>
        <p:spPr>
          <a:xfrm>
            <a:off x="1399431" y="5397566"/>
            <a:ext cx="9000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直線コネクタ 14">
            <a:extLst>
              <a:ext uri="{FF2B5EF4-FFF2-40B4-BE49-F238E27FC236}">
                <a16:creationId xmlns:a16="http://schemas.microsoft.com/office/drawing/2014/main" id="{4095B032-BC4B-CAC5-5119-CA5BD1FEA6C3}"/>
              </a:ext>
            </a:extLst>
          </p:cNvPr>
          <p:cNvCxnSpPr/>
          <p:nvPr/>
        </p:nvCxnSpPr>
        <p:spPr>
          <a:xfrm>
            <a:off x="1399431" y="5873363"/>
            <a:ext cx="9000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直線コネクタ 15">
            <a:extLst>
              <a:ext uri="{FF2B5EF4-FFF2-40B4-BE49-F238E27FC236}">
                <a16:creationId xmlns:a16="http://schemas.microsoft.com/office/drawing/2014/main" id="{212C63DE-C8C7-E97A-752B-3C513EBA0688}"/>
              </a:ext>
            </a:extLst>
          </p:cNvPr>
          <p:cNvCxnSpPr/>
          <p:nvPr/>
        </p:nvCxnSpPr>
        <p:spPr>
          <a:xfrm>
            <a:off x="1399431" y="6179036"/>
            <a:ext cx="9000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7" name="テキスト ボックス 16">
            <a:extLst>
              <a:ext uri="{FF2B5EF4-FFF2-40B4-BE49-F238E27FC236}">
                <a16:creationId xmlns:a16="http://schemas.microsoft.com/office/drawing/2014/main" id="{E0857151-76BF-D93D-0828-4BD1A5F3A393}"/>
              </a:ext>
            </a:extLst>
          </p:cNvPr>
          <p:cNvSpPr txBox="1"/>
          <p:nvPr/>
        </p:nvSpPr>
        <p:spPr bwMode="auto">
          <a:xfrm>
            <a:off x="6389912" y="2194576"/>
            <a:ext cx="4139976" cy="369332"/>
          </a:xfrm>
          <a:prstGeom prst="rect">
            <a:avLst/>
          </a:prstGeom>
          <a:noFill/>
          <a:ln w="9525">
            <a:noFill/>
            <a:miter lim="800000"/>
            <a:headEnd/>
            <a:tailEnd/>
          </a:ln>
        </p:spPr>
        <p:txBody>
          <a:bodyPr wrap="square" rtlCol="0">
            <a:spAutoFit/>
          </a:bodyPr>
          <a:lstStyle/>
          <a:p>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業種内五十音順</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a:p>
            <a:pPr fontAlgn="auto">
              <a:spcBef>
                <a:spcPts val="0"/>
              </a:spcBef>
              <a:spcAft>
                <a:spcPts val="0"/>
              </a:spcAft>
            </a:pPr>
            <a:r>
              <a:rPr lang="en-US" altLang="ja-JP" sz="900" dirty="0">
                <a:latin typeface="Meiryo UI" panose="020B0604030504040204" pitchFamily="50" charset="-128"/>
                <a:ea typeface="Meiryo UI" panose="020B0604030504040204" pitchFamily="50" charset="-128"/>
                <a:cs typeface="Meiryo UI" panose="020B0604030504040204" pitchFamily="50" charset="-128"/>
              </a:rPr>
              <a:t>※</a:t>
            </a:r>
            <a:r>
              <a:rPr lang="ja-JP" altLang="en-US" sz="900" u="sng" dirty="0">
                <a:latin typeface="Meiryo UI" panose="020B0604030504040204" pitchFamily="50" charset="-128"/>
                <a:ea typeface="Meiryo UI" panose="020B0604030504040204" pitchFamily="50" charset="-128"/>
                <a:cs typeface="Meiryo UI" panose="020B0604030504040204" pitchFamily="50" charset="-128"/>
              </a:rPr>
              <a:t>下線</a:t>
            </a:r>
            <a:r>
              <a:rPr lang="ja-JP" altLang="en-US" sz="900" dirty="0">
                <a:latin typeface="Meiryo UI" panose="020B0604030504040204" pitchFamily="50" charset="-128"/>
                <a:ea typeface="Meiryo UI" panose="020B0604030504040204" pitchFamily="50" charset="-128"/>
                <a:cs typeface="Meiryo UI" panose="020B0604030504040204" pitchFamily="50" charset="-128"/>
              </a:rPr>
              <a:t>付の企業は環境省</a:t>
            </a:r>
            <a:r>
              <a:rPr lang="en-US" altLang="ja-JP" sz="900" dirty="0">
                <a:latin typeface="Meiryo UI" panose="020B0604030504040204" pitchFamily="50" charset="-128"/>
                <a:ea typeface="Meiryo UI" panose="020B0604030504040204" pitchFamily="50" charset="-128"/>
                <a:cs typeface="Meiryo UI" panose="020B0604030504040204" pitchFamily="50" charset="-128"/>
              </a:rPr>
              <a:t>SBT</a:t>
            </a:r>
            <a:r>
              <a:rPr lang="ja-JP" altLang="en-US" sz="900" dirty="0">
                <a:latin typeface="Meiryo UI" panose="020B0604030504040204" pitchFamily="50" charset="-128"/>
                <a:ea typeface="Meiryo UI" panose="020B0604030504040204" pitchFamily="50" charset="-128"/>
                <a:cs typeface="Meiryo UI" panose="020B0604030504040204" pitchFamily="50" charset="-128"/>
              </a:rPr>
              <a:t>策定</a:t>
            </a:r>
            <a:r>
              <a:rPr lang="ja-JP" altLang="en-US" sz="900" dirty="0">
                <a:solidFill>
                  <a:prstClr val="black"/>
                </a:solidFill>
                <a:latin typeface="Meiryo UI" panose="020B0604030504040204" pitchFamily="50" charset="-128"/>
                <a:ea typeface="Meiryo UI" panose="020B0604030504040204" pitchFamily="50" charset="-128"/>
              </a:rPr>
              <a:t>個社別支援実施企業</a:t>
            </a:r>
            <a:r>
              <a:rPr lang="ja-JP" altLang="en-US" sz="900" dirty="0">
                <a:latin typeface="Meiryo UI" panose="020B0604030504040204" pitchFamily="50" charset="-128"/>
                <a:ea typeface="Meiryo UI" panose="020B0604030504040204" pitchFamily="50" charset="-128"/>
                <a:cs typeface="Meiryo UI" panose="020B0604030504040204" pitchFamily="50" charset="-128"/>
              </a:rPr>
              <a:t>（</a:t>
            </a:r>
            <a:r>
              <a:rPr lang="en-US" altLang="ja-JP" sz="900" dirty="0">
                <a:latin typeface="Meiryo UI" panose="020B0604030504040204" pitchFamily="50" charset="-128"/>
                <a:ea typeface="Meiryo UI" panose="020B0604030504040204" pitchFamily="50" charset="-128"/>
                <a:cs typeface="Meiryo UI" panose="020B0604030504040204" pitchFamily="50" charset="-128"/>
              </a:rPr>
              <a:t>2017~2020</a:t>
            </a:r>
            <a:r>
              <a:rPr lang="ja-JP" altLang="en-US" sz="900" dirty="0">
                <a:latin typeface="Meiryo UI" panose="020B0604030504040204" pitchFamily="50" charset="-128"/>
                <a:ea typeface="Meiryo UI" panose="020B0604030504040204" pitchFamily="50" charset="-128"/>
                <a:cs typeface="Meiryo UI" panose="020B0604030504040204" pitchFamily="50" charset="-128"/>
              </a:rPr>
              <a:t>年度）</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695593041"/>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SBT</a:t>
            </a:r>
            <a:r>
              <a:rPr lang="ja-JP" altLang="en-US" dirty="0"/>
              <a:t>認定取得済の日本企業 </a:t>
            </a:r>
            <a:r>
              <a:rPr lang="en-US" altLang="ja-JP" dirty="0"/>
              <a:t>3/7</a:t>
            </a:r>
            <a:endParaRPr kumimoji="1" lang="ja-JP" altLang="en-US" dirty="0"/>
          </a:p>
        </p:txBody>
      </p:sp>
      <p:sp>
        <p:nvSpPr>
          <p:cNvPr id="20" name="テキスト ボックス 19"/>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6" name="正方形/長方形 25"/>
          <p:cNvSpPr/>
          <p:nvPr/>
        </p:nvSpPr>
        <p:spPr>
          <a:xfrm>
            <a:off x="161925" y="2150630"/>
            <a:ext cx="6367449" cy="430887"/>
          </a:xfrm>
          <a:prstGeom prst="rect">
            <a:avLst/>
          </a:prstGeom>
        </p:spPr>
        <p:txBody>
          <a:bodyPr wrap="none">
            <a:spAutoFit/>
          </a:bodyPr>
          <a:lstStyle/>
          <a:p>
            <a:r>
              <a:rPr lang="ja-JP" altLang="en-US" sz="2200" b="1" dirty="0">
                <a:latin typeface="Meiryo UI" panose="020B0604030504040204" pitchFamily="50" charset="-128"/>
                <a:ea typeface="Meiryo UI" panose="020B0604030504040204" pitchFamily="50" charset="-128"/>
                <a:cs typeface="Meiryo UI" panose="020B0604030504040204" pitchFamily="50" charset="-128"/>
              </a:rPr>
              <a:t>すでに認定を受けている日本企業</a:t>
            </a:r>
            <a:r>
              <a:rPr lang="en-US" altLang="ja-JP" sz="2200" b="1" dirty="0">
                <a:latin typeface="Meiryo UI" panose="020B0604030504040204" pitchFamily="50" charset="-128"/>
                <a:ea typeface="Meiryo UI" panose="020B0604030504040204" pitchFamily="50" charset="-128"/>
                <a:cs typeface="Meiryo UI" panose="020B0604030504040204" pitchFamily="50" charset="-128"/>
              </a:rPr>
              <a:t>904</a:t>
            </a:r>
            <a:r>
              <a:rPr lang="ja-JP" altLang="en-US" sz="22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200" b="1" dirty="0">
                <a:latin typeface="Meiryo UI" panose="020B0604030504040204" pitchFamily="50" charset="-128"/>
                <a:ea typeface="Meiryo UI" panose="020B0604030504040204" pitchFamily="50" charset="-128"/>
                <a:cs typeface="Meiryo UI" panose="020B0604030504040204" pitchFamily="50" charset="-128"/>
              </a:rPr>
              <a:t>3/7</a:t>
            </a:r>
            <a:endParaRPr lang="ja-JP" altLang="en-US" sz="2200" b="1" dirty="0"/>
          </a:p>
        </p:txBody>
      </p:sp>
      <p:sp>
        <p:nvSpPr>
          <p:cNvPr id="28" name="正方形/長方形 27"/>
          <p:cNvSpPr>
            <a:spLocks noChangeArrowheads="1"/>
          </p:cNvSpPr>
          <p:nvPr/>
        </p:nvSpPr>
        <p:spPr bwMode="auto">
          <a:xfrm>
            <a:off x="105557" y="2684058"/>
            <a:ext cx="1460132"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algn="r" eaLnBrk="1" hangingPunct="1">
              <a:lnSpc>
                <a:spcPct val="100000"/>
              </a:lnSpc>
              <a:spcAft>
                <a:spcPct val="0"/>
              </a:spcAft>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中小企業</a:t>
            </a:r>
            <a:r>
              <a:rPr lang="en-US" altLang="ja-JP" sz="1000" b="1" dirty="0">
                <a:latin typeface="Meiryo UI" panose="020B0604030504040204" pitchFamily="50" charset="-128"/>
                <a:ea typeface="Meiryo UI" panose="020B0604030504040204" pitchFamily="50" charset="-128"/>
                <a:cs typeface="Meiryo UI" panose="020B0604030504040204" pitchFamily="50" charset="-128"/>
              </a:rPr>
              <a:t>(704):</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b="1" dirty="0">
                <a:latin typeface="Meiryo UI" panose="020B0604030504040204" pitchFamily="50" charset="-128"/>
                <a:ea typeface="Meiryo UI" panose="020B0604030504040204" pitchFamily="50" charset="-128"/>
                <a:cs typeface="Meiryo UI" panose="020B0604030504040204" pitchFamily="50" charset="-128"/>
              </a:rPr>
              <a:t>1/5</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7" name="正方形/長方形 6">
            <a:extLst>
              <a:ext uri="{FF2B5EF4-FFF2-40B4-BE49-F238E27FC236}">
                <a16:creationId xmlns:a16="http://schemas.microsoft.com/office/drawing/2014/main" id="{95DFD07D-9B59-8477-6A6A-19EC3B83A6A3}"/>
              </a:ext>
            </a:extLst>
          </p:cNvPr>
          <p:cNvSpPr>
            <a:spLocks noChangeArrowheads="1"/>
          </p:cNvSpPr>
          <p:nvPr/>
        </p:nvSpPr>
        <p:spPr bwMode="auto">
          <a:xfrm>
            <a:off x="1393815" y="2683121"/>
            <a:ext cx="9136073" cy="47089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ja-JP" altLang="en-US" sz="1000" dirty="0">
                <a:latin typeface="Meiryo UI" panose="020B0604030504040204" pitchFamily="50" charset="-128"/>
                <a:ea typeface="Meiryo UI" panose="020B0604030504040204" pitchFamily="50" charset="-128"/>
                <a:cs typeface="Meiryo UI" panose="020B0604030504040204" pitchFamily="50" charset="-128"/>
              </a:rPr>
              <a:t>アークエルテクノロジーズ／アースサポート／アイエフ物流サービス／アイギハウジング／愛工舎製作所／愛幸／株式アイシス／愛知ホイスト工業／アイチシステム／アイピック／</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ja-JP" altLang="en-US" sz="1000" dirty="0">
                <a:latin typeface="Meiryo UI" panose="020B0604030504040204" pitchFamily="50" charset="-128"/>
                <a:ea typeface="Meiryo UI" panose="020B0604030504040204" pitchFamily="50" charset="-128"/>
                <a:cs typeface="Meiryo UI" panose="020B0604030504040204" pitchFamily="50" charset="-128"/>
              </a:rPr>
              <a:t>愛豊精機製作所／アイミクロン／アイリーシステム／アイレック／あおいと創研／青山商店／あかおに鉄工所／アキスチール／旭化成／旭金属工業／朝日沪過材／</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ja-JP" altLang="en-US" sz="1000" dirty="0">
                <a:latin typeface="Meiryo UI" panose="020B0604030504040204" pitchFamily="50" charset="-128"/>
                <a:ea typeface="Meiryo UI" panose="020B0604030504040204" pitchFamily="50" charset="-128"/>
                <a:cs typeface="Meiryo UI" panose="020B0604030504040204" pitchFamily="50" charset="-128"/>
              </a:rPr>
              <a:t>アサヒ繊維工業／アスエネ／アストロサーブ／アセンテック／アテック／アテナ工業／アドバンス・レジデンス投資法人投資証券／アドバンス電気工業／アトムリビンテック／阿部商店／</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ja-JP" altLang="en-US" sz="1000" dirty="0">
                <a:latin typeface="Meiryo UI" panose="020B0604030504040204" pitchFamily="50" charset="-128"/>
                <a:ea typeface="Meiryo UI" panose="020B0604030504040204" pitchFamily="50" charset="-128"/>
                <a:cs typeface="Meiryo UI" panose="020B0604030504040204" pitchFamily="50" charset="-128"/>
              </a:rPr>
              <a:t>有川製作所／アルカディア／アルテック／アルマックス／アルメタックス／アローエム／アロック・サンワ／アンスコ／イイダテクノ／イードア／</a:t>
            </a:r>
            <a:r>
              <a:rPr lang="zh-TW" altLang="en-US" sz="1000" dirty="0">
                <a:latin typeface="Meiryo UI" panose="020B0604030504040204" pitchFamily="50" charset="-128"/>
                <a:ea typeface="Meiryo UI" panose="020B0604030504040204" pitchFamily="50" charset="-128"/>
                <a:cs typeface="Meiryo UI" panose="020B0604030504040204" pitchFamily="50" charset="-128"/>
              </a:rPr>
              <a:t>池田技建工業</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／石垣商店／石亀工業／</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ja-JP" altLang="en-US" sz="1000" dirty="0">
                <a:latin typeface="Meiryo UI" panose="020B0604030504040204" pitchFamily="50" charset="-128"/>
                <a:ea typeface="Meiryo UI" panose="020B0604030504040204" pitchFamily="50" charset="-128"/>
                <a:cs typeface="Meiryo UI" panose="020B0604030504040204" pitchFamily="50" charset="-128"/>
              </a:rPr>
              <a:t>石川プレート／石田製作所／石原金属／石原製作所／イズミコーポレーション／イズミテック／イチイ産業／市川鉄工所／市川メッキ／一沢コンクリート工業／</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ja-JP" altLang="en-US" sz="1000" dirty="0">
                <a:latin typeface="Meiryo UI" panose="020B0604030504040204" pitchFamily="50" charset="-128"/>
                <a:ea typeface="Meiryo UI" panose="020B0604030504040204" pitchFamily="50" charset="-128"/>
                <a:cs typeface="Meiryo UI" panose="020B0604030504040204" pitchFamily="50" charset="-128"/>
              </a:rPr>
              <a:t>一般社団法人中部産業連盟／稲川メタル／稲葉屋冷熱産業／井上商事／井上製作所／イビケン／イワキ／岩佐鐵工所／岩田商会／岩谷住建／イングリウッド／院庄林業</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ja-JP" altLang="en-US" sz="1000" dirty="0">
                <a:latin typeface="Meiryo UI" panose="020B0604030504040204" pitchFamily="50" charset="-128"/>
                <a:ea typeface="Meiryo UI" panose="020B0604030504040204" pitchFamily="50" charset="-128"/>
                <a:cs typeface="Meiryo UI" panose="020B0604030504040204" pitchFamily="50" charset="-128"/>
              </a:rPr>
              <a:t>インターサイエンス社／ウイードプランニング／ウイング／ウェイストボックス／上田商会／ヴォンエルフ／内海／ウフル／ウムヴェルト／ウルトラファブリックス・ホールディングス／</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ja-JP" altLang="en-US" sz="1000" dirty="0">
                <a:latin typeface="Meiryo UI" panose="020B0604030504040204" pitchFamily="50" charset="-128"/>
                <a:ea typeface="Meiryo UI" panose="020B0604030504040204" pitchFamily="50" charset="-128"/>
                <a:cs typeface="Meiryo UI" panose="020B0604030504040204" pitchFamily="50" charset="-128"/>
              </a:rPr>
              <a:t>栄光堂ホールディングス／栄四郎瓦／栄進産業／永大化学／</a:t>
            </a:r>
            <a:r>
              <a:rPr lang="ja-JP" altLang="en-US" sz="1000" u="sng" dirty="0">
                <a:latin typeface="Meiryo UI" panose="020B0604030504040204" pitchFamily="50" charset="-128"/>
                <a:ea typeface="Meiryo UI" panose="020B0604030504040204" pitchFamily="50" charset="-128"/>
                <a:cs typeface="Meiryo UI" panose="020B0604030504040204" pitchFamily="50" charset="-128"/>
              </a:rPr>
              <a:t>エコ・プラン</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／エコスタイル／エコミナミ／</a:t>
            </a:r>
            <a:r>
              <a:rPr lang="ja-JP" altLang="en-US" sz="1000" u="sng" dirty="0">
                <a:latin typeface="Meiryo UI" panose="020B0604030504040204" pitchFamily="50" charset="-128"/>
                <a:ea typeface="Meiryo UI" panose="020B0604030504040204" pitchFamily="50" charset="-128"/>
                <a:cs typeface="Meiryo UI" panose="020B0604030504040204" pitchFamily="50" charset="-128"/>
              </a:rPr>
              <a:t>エコワークス</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／エスビック／エナジーソリューション／エナ手クス／エネクラウド／</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ja-JP" altLang="en-US" sz="1000" dirty="0">
                <a:latin typeface="Meiryo UI" panose="020B0604030504040204" pitchFamily="50" charset="-128"/>
                <a:ea typeface="Meiryo UI" panose="020B0604030504040204" pitchFamily="50" charset="-128"/>
                <a:cs typeface="Meiryo UI" panose="020B0604030504040204" pitchFamily="50" charset="-128"/>
              </a:rPr>
              <a:t>エムアップホールディングス／エムエス製作所／エム･シー･アンド･ピー／エレビスタ／</a:t>
            </a:r>
            <a:r>
              <a:rPr lang="ja-JP" altLang="en-US" sz="1000" u="sng" dirty="0">
                <a:latin typeface="Meiryo UI" panose="020B0604030504040204" pitchFamily="50" charset="-128"/>
                <a:ea typeface="Meiryo UI" panose="020B0604030504040204" pitchFamily="50" charset="-128"/>
                <a:cs typeface="Meiryo UI" panose="020B0604030504040204" pitchFamily="50" charset="-128"/>
              </a:rPr>
              <a:t>大川印刷</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／オークマ／大蔵工業／大阪故鉄／大澤ワックス／オーセロ／大鳥機工／大野建設</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ja-JP" altLang="en-US" sz="1000" dirty="0">
                <a:latin typeface="Meiryo UI" panose="020B0604030504040204" pitchFamily="50" charset="-128"/>
                <a:ea typeface="Meiryo UI" panose="020B0604030504040204" pitchFamily="50" charset="-128"/>
                <a:cs typeface="Meiryo UI" panose="020B0604030504040204" pitchFamily="50" charset="-128"/>
              </a:rPr>
              <a:t>大林製工／大洞印刷／大堀研磨工業所／オオモリ／岡部工業／岡本工機／奥地建産／オザキ／オリザ油化／オリックス不動産投資法人／カーボンフリーコンサルティング／</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ja-JP" altLang="en-US" sz="1000" dirty="0">
                <a:latin typeface="Meiryo UI" panose="020B0604030504040204" pitchFamily="50" charset="-128"/>
                <a:ea typeface="Meiryo UI" panose="020B0604030504040204" pitchFamily="50" charset="-128"/>
                <a:cs typeface="Meiryo UI" panose="020B0604030504040204" pitchFamily="50" charset="-128"/>
              </a:rPr>
              <a:t>カーボンフリーネットワーク／開誠／会宝産業／加賀産業／鏡水産／風岡／</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KASAHAR SYOUJI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／カジケイ鉄工／梶哲商店／春日井資材運輸／</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ja-JP" altLang="en-US" sz="1000" dirty="0">
                <a:latin typeface="Meiryo UI" panose="020B0604030504040204" pitchFamily="50" charset="-128"/>
                <a:ea typeface="Meiryo UI" panose="020B0604030504040204" pitchFamily="50" charset="-128"/>
                <a:cs typeface="Meiryo UI" panose="020B0604030504040204" pitchFamily="50" charset="-128"/>
              </a:rPr>
              <a:t>片桐銘木工業／片山化学工業／春日部資材／カッシーナ・イクスシー／カドワキカラーワークス／カナック／カネトヨ／カネヨシ／加平／</a:t>
            </a:r>
            <a:r>
              <a:rPr lang="ja-JP" altLang="en-US" sz="1000" u="sng" dirty="0">
                <a:latin typeface="Meiryo UI" panose="020B0604030504040204" pitchFamily="50" charset="-128"/>
                <a:ea typeface="Meiryo UI" panose="020B0604030504040204" pitchFamily="50" charset="-128"/>
                <a:cs typeface="Meiryo UI" panose="020B0604030504040204" pitchFamily="50" charset="-128"/>
              </a:rPr>
              <a:t>加山興業</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／カラーズ／カワイ／</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ja-JP" altLang="en-US" sz="1000" dirty="0">
                <a:latin typeface="Meiryo UI" panose="020B0604030504040204" pitchFamily="50" charset="-128"/>
                <a:ea typeface="Meiryo UI" panose="020B0604030504040204" pitchFamily="50" charset="-128"/>
                <a:cs typeface="Meiryo UI" panose="020B0604030504040204" pitchFamily="50" charset="-128"/>
              </a:rPr>
              <a:t>川瀬樹脂工業／加和太建設／</a:t>
            </a:r>
            <a:r>
              <a:rPr lang="ja-JP" altLang="en-US" sz="1000" u="sng" dirty="0">
                <a:latin typeface="Meiryo UI" panose="020B0604030504040204" pitchFamily="50" charset="-128"/>
                <a:ea typeface="Meiryo UI" panose="020B0604030504040204" pitchFamily="50" charset="-128"/>
                <a:cs typeface="Meiryo UI" panose="020B0604030504040204" pitchFamily="50" charset="-128"/>
              </a:rPr>
              <a:t>河田フェザー</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／河村産業／甘強酒造／神田印刷工業／関東建設工業／関東実行センター／関東精工／キィポーション／木島通信電線／</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ja-JP" altLang="en-US" sz="1000" dirty="0">
                <a:latin typeface="Meiryo UI" panose="020B0604030504040204" pitchFamily="50" charset="-128"/>
                <a:ea typeface="Meiryo UI" panose="020B0604030504040204" pitchFamily="50" charset="-128"/>
                <a:cs typeface="Meiryo UI" panose="020B0604030504040204" pitchFamily="50" charset="-128"/>
              </a:rPr>
              <a:t>北村製作所／衣笠木材／岐阜産研工業／岐阜ベルト／共愛／京西テクノス／行田製作所／協同電子工業／京都調帯／</a:t>
            </a:r>
            <a:r>
              <a:rPr lang="ja-JP" altLang="en-US" sz="1000" u="sng" dirty="0">
                <a:latin typeface="Meiryo UI" panose="020B0604030504040204" pitchFamily="50" charset="-128"/>
                <a:ea typeface="Meiryo UI" panose="020B0604030504040204" pitchFamily="50" charset="-128"/>
                <a:cs typeface="Meiryo UI" panose="020B0604030504040204" pitchFamily="50" charset="-128"/>
              </a:rPr>
              <a:t>協発工業</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／協和精工／キョーテック／極東輸送／</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ja-JP" altLang="en-US" sz="1000" dirty="0">
                <a:latin typeface="Meiryo UI" panose="020B0604030504040204" pitchFamily="50" charset="-128"/>
                <a:ea typeface="Meiryo UI" panose="020B0604030504040204" pitchFamily="50" charset="-128"/>
                <a:cs typeface="Meiryo UI" panose="020B0604030504040204" pitchFamily="50" charset="-128"/>
              </a:rPr>
              <a:t>桐生明治／亀和組鋼業／グーン／久保鉄工／熊野製作所／倉衛工業／クリーンシステム／クリーン・ジャパン・エンジニアリング／グリーン・ワイズ／グループセンス／</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テキスト ボックス 11">
            <a:extLst>
              <a:ext uri="{FF2B5EF4-FFF2-40B4-BE49-F238E27FC236}">
                <a16:creationId xmlns:a16="http://schemas.microsoft.com/office/drawing/2014/main" id="{D40B74C1-D822-D64A-9C7E-2673B1B6913B}"/>
              </a:ext>
            </a:extLst>
          </p:cNvPr>
          <p:cNvSpPr txBox="1">
            <a:spLocks noChangeArrowheads="1"/>
          </p:cNvSpPr>
          <p:nvPr/>
        </p:nvSpPr>
        <p:spPr bwMode="auto">
          <a:xfrm>
            <a:off x="620938" y="7331288"/>
            <a:ext cx="9745337" cy="2205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marL="0" marR="0" lvl="0" indent="0" algn="l" defTabSz="914400" rtl="0" eaLnBrk="1" fontAlgn="base" latinLnBrk="0" hangingPunct="1">
              <a:lnSpc>
                <a:spcPts val="1000"/>
              </a:lnSpc>
              <a:spcBef>
                <a:spcPct val="0"/>
              </a:spcBef>
              <a:spcAft>
                <a:spcPct val="0"/>
              </a:spcAft>
              <a:buClrTx/>
              <a:buSzTx/>
              <a:buFontTx/>
              <a:buNone/>
              <a:tabLst/>
              <a:defRPr/>
            </a:pPr>
            <a:r>
              <a:rPr lang="en-US" altLang="ja-JP" sz="850" b="0" dirty="0">
                <a:solidFill>
                  <a:srgbClr val="000000"/>
                </a:solidFill>
                <a:latin typeface="Meiryo UI" pitchFamily="50" charset="-128"/>
                <a:ea typeface="Meiryo UI" pitchFamily="50" charset="-128"/>
                <a:cs typeface="Meiryo UI" pitchFamily="50" charset="-128"/>
              </a:rPr>
              <a:t>[</a:t>
            </a:r>
            <a:r>
              <a:rPr lang="ja-JP" altLang="en-US" sz="850" b="0" dirty="0">
                <a:solidFill>
                  <a:srgbClr val="000000"/>
                </a:solidFill>
                <a:latin typeface="Meiryo UI" pitchFamily="50" charset="-128"/>
                <a:ea typeface="Meiryo UI" pitchFamily="50" charset="-128"/>
                <a:cs typeface="Meiryo UI" pitchFamily="50" charset="-128"/>
              </a:rPr>
              <a:t>出所</a:t>
            </a:r>
            <a:r>
              <a:rPr lang="en-US" altLang="ja-JP" sz="850" b="0" dirty="0">
                <a:solidFill>
                  <a:srgbClr val="000000"/>
                </a:solidFill>
                <a:latin typeface="Meiryo UI" pitchFamily="50" charset="-128"/>
                <a:ea typeface="Meiryo UI" pitchFamily="50" charset="-128"/>
                <a:cs typeface="Meiryo UI" pitchFamily="50" charset="-128"/>
              </a:rPr>
              <a:t>]</a:t>
            </a:r>
            <a:r>
              <a:rPr kumimoji="1" lang="en-US" altLang="ja-JP" sz="850" b="0" i="0" u="none" strike="noStrike" kern="1200" cap="none" spc="0" normalizeH="0" baseline="0" noProof="0" dirty="0">
                <a:ln>
                  <a:noFill/>
                </a:ln>
                <a:solidFill>
                  <a:srgbClr val="000000"/>
                </a:solidFill>
                <a:effectLst/>
                <a:uLnTx/>
                <a:uFillTx/>
                <a:latin typeface="Meiryo UI" pitchFamily="50" charset="-128"/>
                <a:ea typeface="Meiryo UI" pitchFamily="50" charset="-128"/>
                <a:cs typeface="Meiryo UI" pitchFamily="50" charset="-128"/>
              </a:rPr>
              <a:t>Science Based Targets</a:t>
            </a:r>
            <a:r>
              <a:rPr kumimoji="1" lang="ja-JP" altLang="en-US" sz="850" b="0" i="0" u="none" strike="noStrike" kern="1200" cap="none" spc="0" normalizeH="0" baseline="0" noProof="0" dirty="0">
                <a:ln>
                  <a:noFill/>
                </a:ln>
                <a:solidFill>
                  <a:srgbClr val="000000"/>
                </a:solidFill>
                <a:effectLst/>
                <a:uLnTx/>
                <a:uFillTx/>
                <a:latin typeface="Meiryo UI" pitchFamily="50" charset="-128"/>
                <a:ea typeface="Meiryo UI" pitchFamily="50" charset="-128"/>
                <a:cs typeface="Meiryo UI" pitchFamily="50" charset="-128"/>
              </a:rPr>
              <a:t>ホームページ</a:t>
            </a:r>
            <a:r>
              <a:rPr lang="ja-JP" altLang="en-US" sz="850" b="0" dirty="0">
                <a:solidFill>
                  <a:srgbClr val="000000"/>
                </a:solidFill>
                <a:latin typeface="Meiryo UI" pitchFamily="50" charset="-128"/>
                <a:ea typeface="Meiryo UI" pitchFamily="50" charset="-128"/>
                <a:cs typeface="Meiryo UI" pitchFamily="50" charset="-128"/>
              </a:rPr>
              <a:t>　</a:t>
            </a:r>
            <a:r>
              <a:rPr lang="en-US" altLang="ja-JP" sz="850" b="0" dirty="0">
                <a:solidFill>
                  <a:srgbClr val="000000"/>
                </a:solidFill>
                <a:latin typeface="Meiryo UI" pitchFamily="50" charset="-128"/>
                <a:ea typeface="Meiryo UI" pitchFamily="50" charset="-128"/>
                <a:cs typeface="Meiryo UI" pitchFamily="50" charset="-128"/>
              </a:rPr>
              <a:t>Companies</a:t>
            </a:r>
            <a:r>
              <a:rPr lang="ja-JP" altLang="en-US" sz="850" b="0" dirty="0">
                <a:solidFill>
                  <a:srgbClr val="000000"/>
                </a:solidFill>
                <a:latin typeface="Meiryo UI" pitchFamily="50" charset="-128"/>
                <a:ea typeface="Meiryo UI" pitchFamily="50" charset="-128"/>
                <a:cs typeface="Meiryo UI" pitchFamily="50" charset="-128"/>
              </a:rPr>
              <a:t> </a:t>
            </a:r>
            <a:r>
              <a:rPr lang="en-US" altLang="ja-JP" sz="850" b="0" dirty="0">
                <a:latin typeface="Meiryo UI" pitchFamily="50" charset="-128"/>
                <a:ea typeface="Meiryo UI" pitchFamily="50" charset="-128"/>
                <a:cs typeface="Meiryo UI" pitchFamily="50" charset="-128"/>
              </a:rPr>
              <a:t>Take</a:t>
            </a:r>
            <a:r>
              <a:rPr lang="ja-JP" altLang="en-US" sz="850" b="0" dirty="0">
                <a:latin typeface="Meiryo UI" pitchFamily="50" charset="-128"/>
                <a:ea typeface="Meiryo UI" pitchFamily="50" charset="-128"/>
                <a:cs typeface="Meiryo UI" pitchFamily="50" charset="-128"/>
              </a:rPr>
              <a:t> </a:t>
            </a:r>
            <a:r>
              <a:rPr lang="en-US" altLang="ja-JP" sz="850" b="0" dirty="0">
                <a:latin typeface="Meiryo UI" pitchFamily="50" charset="-128"/>
                <a:ea typeface="Meiryo UI" pitchFamily="50" charset="-128"/>
                <a:cs typeface="Meiryo UI" pitchFamily="50" charset="-128"/>
              </a:rPr>
              <a:t>Action</a:t>
            </a:r>
            <a:r>
              <a:rPr lang="en-US" altLang="ja-JP" sz="850" dirty="0">
                <a:latin typeface="Meiryo UI" pitchFamily="50" charset="-128"/>
                <a:ea typeface="Meiryo UI" pitchFamily="50" charset="-128"/>
                <a:cs typeface="Meiryo UI" pitchFamily="50" charset="-128"/>
              </a:rPr>
              <a:t>(</a:t>
            </a:r>
            <a:r>
              <a:rPr kumimoji="1" lang="en-US" altLang="ja-JP" sz="850" b="0" i="0" strike="noStrike" kern="1200" cap="none" spc="0" normalizeH="0" baseline="0" noProof="0">
                <a:ln>
                  <a:noFill/>
                </a:ln>
                <a:effectLst/>
                <a:uLnTx/>
                <a:uFillTx/>
                <a:latin typeface="Meiryo UI" pitchFamily="50" charset="-128"/>
                <a:ea typeface="Meiryo UI" pitchFamily="50" charset="-128"/>
                <a:cs typeface="Meiryo UI" pitchFamily="50" charset="-128"/>
              </a:rPr>
              <a:t>http://sciencebasedtargets.org/companies-taking-action/</a:t>
            </a:r>
            <a:r>
              <a:rPr lang="en-US" altLang="ja-JP" sz="850">
                <a:latin typeface="Meiryo UI" pitchFamily="50" charset="-128"/>
                <a:ea typeface="Meiryo UI" pitchFamily="50" charset="-128"/>
                <a:cs typeface="Meiryo UI" pitchFamily="50" charset="-128"/>
              </a:rPr>
              <a:t>)</a:t>
            </a:r>
            <a:r>
              <a:rPr kumimoji="1" lang="ja-JP" altLang="en-US" sz="850" b="0" i="0" u="none" strike="noStrike" kern="1200" cap="none" spc="0" normalizeH="0" baseline="0" noProof="0" dirty="0">
                <a:ln>
                  <a:noFill/>
                </a:ln>
                <a:solidFill>
                  <a:srgbClr val="000000"/>
                </a:solidFill>
                <a:effectLst/>
                <a:uLnTx/>
                <a:uFillTx/>
                <a:latin typeface="Meiryo UI" pitchFamily="50" charset="-128"/>
                <a:ea typeface="Meiryo UI" pitchFamily="50" charset="-128"/>
                <a:cs typeface="Meiryo UI" pitchFamily="50" charset="-128"/>
              </a:rPr>
              <a:t>より作成。</a:t>
            </a:r>
            <a:r>
              <a:rPr lang="ja-JP" altLang="en-US" sz="850" b="0" dirty="0">
                <a:solidFill>
                  <a:srgbClr val="000000"/>
                </a:solidFill>
                <a:latin typeface="Meiryo UI" pitchFamily="50" charset="-128"/>
                <a:ea typeface="Meiryo UI" pitchFamily="50" charset="-128"/>
                <a:cs typeface="Meiryo UI" pitchFamily="50" charset="-128"/>
              </a:rPr>
              <a:t>業種分類は事務局が日本標準産業分類等に当てはめ作成。</a:t>
            </a:r>
          </a:p>
        </p:txBody>
      </p:sp>
      <p:sp>
        <p:nvSpPr>
          <p:cNvPr id="5" name="テキスト ボックス 11">
            <a:extLst>
              <a:ext uri="{FF2B5EF4-FFF2-40B4-BE49-F238E27FC236}">
                <a16:creationId xmlns:a16="http://schemas.microsoft.com/office/drawing/2014/main" id="{68B46849-234D-39E1-B766-65D65067BBC3}"/>
              </a:ext>
            </a:extLst>
          </p:cNvPr>
          <p:cNvSpPr txBox="1">
            <a:spLocks noChangeArrowheads="1"/>
          </p:cNvSpPr>
          <p:nvPr/>
        </p:nvSpPr>
        <p:spPr bwMode="auto">
          <a:xfrm>
            <a:off x="358511" y="7181262"/>
            <a:ext cx="9974790" cy="233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marL="0" marR="0" lvl="0" indent="0" algn="l" defTabSz="914400" rtl="0" eaLnBrk="1" fontAlgn="base" latinLnBrk="0" hangingPunct="1">
              <a:lnSpc>
                <a:spcPts val="1100"/>
              </a:lnSpc>
              <a:spcBef>
                <a:spcPct val="0"/>
              </a:spcBef>
              <a:spcAft>
                <a:spcPct val="0"/>
              </a:spcAft>
              <a:buClrTx/>
              <a:buSzTx/>
              <a:buFontTx/>
              <a:buNone/>
              <a:tabLst/>
              <a:defRPr/>
            </a:pPr>
            <a:r>
              <a:rPr lang="en-US" altLang="ja-JP" sz="900" b="0" dirty="0">
                <a:solidFill>
                  <a:srgbClr val="000000"/>
                </a:solidFill>
                <a:latin typeface="Meiryo UI" pitchFamily="50" charset="-128"/>
                <a:ea typeface="Meiryo UI" pitchFamily="50" charset="-128"/>
                <a:cs typeface="Meiryo UI" pitchFamily="50" charset="-128"/>
              </a:rPr>
              <a:t>※</a:t>
            </a:r>
            <a:r>
              <a:rPr lang="ja-JP" altLang="en-US" sz="900" b="0" dirty="0">
                <a:solidFill>
                  <a:srgbClr val="000000"/>
                </a:solidFill>
                <a:latin typeface="Meiryo UI" pitchFamily="50" charset="-128"/>
                <a:ea typeface="Meiryo UI" pitchFamily="50" charset="-128"/>
                <a:cs typeface="Meiryo UI" pitchFamily="50" charset="-128"/>
              </a:rPr>
              <a:t>なお、金融の業種に該当する企業は、</a:t>
            </a:r>
            <a:r>
              <a:rPr lang="en-US" altLang="ja-JP" sz="900" b="0" dirty="0">
                <a:solidFill>
                  <a:srgbClr val="000000"/>
                </a:solidFill>
                <a:latin typeface="Meiryo UI" pitchFamily="50" charset="-128"/>
                <a:ea typeface="Meiryo UI" pitchFamily="50" charset="-128"/>
                <a:cs typeface="Meiryo UI" pitchFamily="50" charset="-128"/>
              </a:rPr>
              <a:t>SBT</a:t>
            </a:r>
            <a:r>
              <a:rPr lang="ja-JP" altLang="en-US" sz="900" b="0" dirty="0">
                <a:solidFill>
                  <a:srgbClr val="000000"/>
                </a:solidFill>
                <a:latin typeface="Meiryo UI" pitchFamily="50" charset="-128"/>
                <a:ea typeface="Meiryo UI" pitchFamily="50" charset="-128"/>
                <a:cs typeface="Meiryo UI" pitchFamily="50" charset="-128"/>
              </a:rPr>
              <a:t>事務局において業種別の認定基準を検討中であるため、認定が行われていない。</a:t>
            </a:r>
            <a:r>
              <a:rPr lang="ja-JP" altLang="en-US" sz="900" dirty="0">
                <a:solidFill>
                  <a:srgbClr val="000000"/>
                </a:solidFill>
                <a:latin typeface="Meiryo UI" pitchFamily="50" charset="-128"/>
                <a:ea typeface="Meiryo UI" pitchFamily="50" charset="-128"/>
                <a:cs typeface="Meiryo UI" pitchFamily="50" charset="-128"/>
              </a:rPr>
              <a:t>  「中小企業」の項目には、中小企業版</a:t>
            </a:r>
            <a:r>
              <a:rPr lang="en-US" altLang="ja-JP" sz="900" dirty="0">
                <a:solidFill>
                  <a:srgbClr val="000000"/>
                </a:solidFill>
                <a:latin typeface="Meiryo UI" pitchFamily="50" charset="-128"/>
                <a:ea typeface="Meiryo UI" pitchFamily="50" charset="-128"/>
                <a:cs typeface="Meiryo UI" pitchFamily="50" charset="-128"/>
              </a:rPr>
              <a:t>SBT</a:t>
            </a:r>
            <a:r>
              <a:rPr lang="ja-JP" altLang="en-US" sz="900" dirty="0" err="1">
                <a:solidFill>
                  <a:srgbClr val="000000"/>
                </a:solidFill>
                <a:latin typeface="Meiryo UI" pitchFamily="50" charset="-128"/>
                <a:ea typeface="Meiryo UI" pitchFamily="50" charset="-128"/>
                <a:cs typeface="Meiryo UI" pitchFamily="50" charset="-128"/>
              </a:rPr>
              <a:t>にて</a:t>
            </a:r>
            <a:r>
              <a:rPr lang="ja-JP" altLang="en-US" sz="900" dirty="0">
                <a:solidFill>
                  <a:srgbClr val="000000"/>
                </a:solidFill>
                <a:latin typeface="Meiryo UI" pitchFamily="50" charset="-128"/>
                <a:ea typeface="Meiryo UI" pitchFamily="50" charset="-128"/>
                <a:cs typeface="Meiryo UI" pitchFamily="50" charset="-128"/>
              </a:rPr>
              <a:t>認定を取得した企業名を記載している。</a:t>
            </a:r>
            <a:endParaRPr lang="en-US" altLang="ja-JP" sz="900" b="0" dirty="0">
              <a:solidFill>
                <a:srgbClr val="000000"/>
              </a:solidFill>
              <a:latin typeface="Meiryo UI" pitchFamily="50" charset="-128"/>
              <a:ea typeface="Meiryo UI" pitchFamily="50" charset="-128"/>
              <a:cs typeface="Meiryo UI" pitchFamily="50" charset="-128"/>
            </a:endParaRPr>
          </a:p>
        </p:txBody>
      </p:sp>
      <p:sp>
        <p:nvSpPr>
          <p:cNvPr id="8" name="コンテンツ プレースホルダー 2">
            <a:extLst>
              <a:ext uri="{FF2B5EF4-FFF2-40B4-BE49-F238E27FC236}">
                <a16:creationId xmlns:a16="http://schemas.microsoft.com/office/drawing/2014/main" id="{492693D4-8ECF-AA55-D634-2541DE0F8251}"/>
              </a:ext>
            </a:extLst>
          </p:cNvPr>
          <p:cNvSpPr>
            <a:spLocks noGrp="1"/>
          </p:cNvSpPr>
          <p:nvPr>
            <p:ph sz="quarter" idx="12"/>
          </p:nvPr>
        </p:nvSpPr>
        <p:spPr>
          <a:xfrm>
            <a:off x="163899" y="1109987"/>
            <a:ext cx="10359254" cy="957850"/>
          </a:xfrm>
        </p:spPr>
        <p:txBody>
          <a:bodyPr/>
          <a:lstStyle>
            <a:defPPr>
              <a:defRPr lang="ja-JP"/>
            </a:defPPr>
            <a:lvl1pPr marL="0" algn="l" defTabSz="913760" rtl="0" eaLnBrk="1" latinLnBrk="0" hangingPunct="1">
              <a:defRPr kumimoji="1" sz="1799" kern="1200">
                <a:solidFill>
                  <a:schemeClr val="tx1"/>
                </a:solidFill>
                <a:latin typeface="+mn-lt"/>
                <a:ea typeface="+mn-ea"/>
                <a:cs typeface="+mn-cs"/>
              </a:defRPr>
            </a:lvl1pPr>
            <a:lvl2pPr marL="456880" algn="l" defTabSz="913760" rtl="0" eaLnBrk="1" latinLnBrk="0" hangingPunct="1">
              <a:defRPr kumimoji="1" sz="1799" kern="1200">
                <a:solidFill>
                  <a:schemeClr val="tx1"/>
                </a:solidFill>
                <a:latin typeface="+mn-lt"/>
                <a:ea typeface="+mn-ea"/>
                <a:cs typeface="+mn-cs"/>
              </a:defRPr>
            </a:lvl2pPr>
            <a:lvl3pPr marL="913760" algn="l" defTabSz="913760" rtl="0" eaLnBrk="1" latinLnBrk="0" hangingPunct="1">
              <a:defRPr kumimoji="1" sz="1799" kern="1200">
                <a:solidFill>
                  <a:schemeClr val="tx1"/>
                </a:solidFill>
                <a:latin typeface="+mn-lt"/>
                <a:ea typeface="+mn-ea"/>
                <a:cs typeface="+mn-cs"/>
              </a:defRPr>
            </a:lvl3pPr>
            <a:lvl4pPr marL="1370640" algn="l" defTabSz="913760" rtl="0" eaLnBrk="1" latinLnBrk="0" hangingPunct="1">
              <a:defRPr kumimoji="1" sz="1799" kern="1200">
                <a:solidFill>
                  <a:schemeClr val="tx1"/>
                </a:solidFill>
                <a:latin typeface="+mn-lt"/>
                <a:ea typeface="+mn-ea"/>
                <a:cs typeface="+mn-cs"/>
              </a:defRPr>
            </a:lvl4pPr>
            <a:lvl5pPr marL="1827520" algn="l" defTabSz="913760" rtl="0" eaLnBrk="1" latinLnBrk="0" hangingPunct="1">
              <a:defRPr kumimoji="1" sz="1799" kern="1200">
                <a:solidFill>
                  <a:schemeClr val="tx1"/>
                </a:solidFill>
                <a:latin typeface="+mn-lt"/>
                <a:ea typeface="+mn-ea"/>
                <a:cs typeface="+mn-cs"/>
              </a:defRPr>
            </a:lvl5pPr>
            <a:lvl6pPr marL="2284400" algn="l" defTabSz="913760" rtl="0" eaLnBrk="1" latinLnBrk="0" hangingPunct="1">
              <a:defRPr kumimoji="1" sz="1799" kern="1200">
                <a:solidFill>
                  <a:schemeClr val="tx1"/>
                </a:solidFill>
                <a:latin typeface="+mn-lt"/>
                <a:ea typeface="+mn-ea"/>
                <a:cs typeface="+mn-cs"/>
              </a:defRPr>
            </a:lvl6pPr>
            <a:lvl7pPr marL="2741280" algn="l" defTabSz="913760" rtl="0" eaLnBrk="1" latinLnBrk="0" hangingPunct="1">
              <a:defRPr kumimoji="1" sz="1799" kern="1200">
                <a:solidFill>
                  <a:schemeClr val="tx1"/>
                </a:solidFill>
                <a:latin typeface="+mn-lt"/>
                <a:ea typeface="+mn-ea"/>
                <a:cs typeface="+mn-cs"/>
              </a:defRPr>
            </a:lvl7pPr>
            <a:lvl8pPr marL="3198160" algn="l" defTabSz="913760" rtl="0" eaLnBrk="1" latinLnBrk="0" hangingPunct="1">
              <a:defRPr kumimoji="1" sz="1799" kern="1200">
                <a:solidFill>
                  <a:schemeClr val="tx1"/>
                </a:solidFill>
                <a:latin typeface="+mn-lt"/>
                <a:ea typeface="+mn-ea"/>
                <a:cs typeface="+mn-cs"/>
              </a:defRPr>
            </a:lvl8pPr>
            <a:lvl9pPr marL="3655040" algn="l" defTabSz="913760" rtl="0" eaLnBrk="1" latinLnBrk="0" hangingPunct="1">
              <a:defRPr kumimoji="1" sz="1799" kern="1200">
                <a:solidFill>
                  <a:schemeClr val="tx1"/>
                </a:solidFill>
                <a:latin typeface="+mn-lt"/>
                <a:ea typeface="+mn-ea"/>
                <a:cs typeface="+mn-cs"/>
              </a:defRPr>
            </a:lvl9pPr>
          </a:lstStyle>
          <a:p>
            <a:r>
              <a:rPr lang="ja-JP" altLang="en-US" dirty="0"/>
              <a:t>認定取得済の企業は日本で</a:t>
            </a:r>
            <a:r>
              <a:rPr lang="en-US" altLang="ja-JP" dirty="0"/>
              <a:t>904</a:t>
            </a:r>
            <a:r>
              <a:rPr lang="ja-JP" altLang="en-US" dirty="0"/>
              <a:t>社</a:t>
            </a:r>
            <a:endParaRPr lang="en-US" altLang="ja-JP" dirty="0"/>
          </a:p>
          <a:p>
            <a:r>
              <a:rPr lang="ja-JP" altLang="en-US" dirty="0"/>
              <a:t>日本では電気機器、建設業が多い</a:t>
            </a:r>
            <a:endParaRPr lang="en-US" altLang="ja-JP" dirty="0"/>
          </a:p>
        </p:txBody>
      </p:sp>
      <p:sp>
        <p:nvSpPr>
          <p:cNvPr id="6" name="テキスト ボックス 5">
            <a:extLst>
              <a:ext uri="{FF2B5EF4-FFF2-40B4-BE49-F238E27FC236}">
                <a16:creationId xmlns:a16="http://schemas.microsoft.com/office/drawing/2014/main" id="{FBC971A4-EC0D-9CBE-B374-661C597F3D7D}"/>
              </a:ext>
            </a:extLst>
          </p:cNvPr>
          <p:cNvSpPr txBox="1"/>
          <p:nvPr/>
        </p:nvSpPr>
        <p:spPr bwMode="auto">
          <a:xfrm>
            <a:off x="6389912" y="2194576"/>
            <a:ext cx="4139976" cy="369332"/>
          </a:xfrm>
          <a:prstGeom prst="rect">
            <a:avLst/>
          </a:prstGeom>
          <a:noFill/>
          <a:ln w="9525">
            <a:noFill/>
            <a:miter lim="800000"/>
            <a:headEnd/>
            <a:tailEnd/>
          </a:ln>
        </p:spPr>
        <p:txBody>
          <a:bodyPr wrap="square" rtlCol="0">
            <a:spAutoFit/>
          </a:bodyPr>
          <a:lstStyle/>
          <a:p>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業種内五十音順</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a:p>
            <a:pPr fontAlgn="auto">
              <a:spcBef>
                <a:spcPts val="0"/>
              </a:spcBef>
              <a:spcAft>
                <a:spcPts val="0"/>
              </a:spcAft>
            </a:pPr>
            <a:r>
              <a:rPr lang="en-US" altLang="ja-JP" sz="900" dirty="0">
                <a:latin typeface="Meiryo UI" panose="020B0604030504040204" pitchFamily="50" charset="-128"/>
                <a:ea typeface="Meiryo UI" panose="020B0604030504040204" pitchFamily="50" charset="-128"/>
                <a:cs typeface="Meiryo UI" panose="020B0604030504040204" pitchFamily="50" charset="-128"/>
              </a:rPr>
              <a:t>※</a:t>
            </a:r>
            <a:r>
              <a:rPr lang="ja-JP" altLang="en-US" sz="900" u="sng" dirty="0">
                <a:latin typeface="Meiryo UI" panose="020B0604030504040204" pitchFamily="50" charset="-128"/>
                <a:ea typeface="Meiryo UI" panose="020B0604030504040204" pitchFamily="50" charset="-128"/>
                <a:cs typeface="Meiryo UI" panose="020B0604030504040204" pitchFamily="50" charset="-128"/>
              </a:rPr>
              <a:t>下線</a:t>
            </a:r>
            <a:r>
              <a:rPr lang="ja-JP" altLang="en-US" sz="900" dirty="0">
                <a:latin typeface="Meiryo UI" panose="020B0604030504040204" pitchFamily="50" charset="-128"/>
                <a:ea typeface="Meiryo UI" panose="020B0604030504040204" pitchFamily="50" charset="-128"/>
                <a:cs typeface="Meiryo UI" panose="020B0604030504040204" pitchFamily="50" charset="-128"/>
              </a:rPr>
              <a:t>付の企業は環境省</a:t>
            </a:r>
            <a:r>
              <a:rPr lang="en-US" altLang="ja-JP" sz="900" dirty="0">
                <a:latin typeface="Meiryo UI" panose="020B0604030504040204" pitchFamily="50" charset="-128"/>
                <a:ea typeface="Meiryo UI" panose="020B0604030504040204" pitchFamily="50" charset="-128"/>
                <a:cs typeface="Meiryo UI" panose="020B0604030504040204" pitchFamily="50" charset="-128"/>
              </a:rPr>
              <a:t>SBT</a:t>
            </a:r>
            <a:r>
              <a:rPr lang="ja-JP" altLang="en-US" sz="900" dirty="0">
                <a:latin typeface="Meiryo UI" panose="020B0604030504040204" pitchFamily="50" charset="-128"/>
                <a:ea typeface="Meiryo UI" panose="020B0604030504040204" pitchFamily="50" charset="-128"/>
                <a:cs typeface="Meiryo UI" panose="020B0604030504040204" pitchFamily="50" charset="-128"/>
              </a:rPr>
              <a:t>策定</a:t>
            </a:r>
            <a:r>
              <a:rPr lang="ja-JP" altLang="en-US" sz="900" dirty="0">
                <a:solidFill>
                  <a:prstClr val="black"/>
                </a:solidFill>
                <a:latin typeface="Meiryo UI" panose="020B0604030504040204" pitchFamily="50" charset="-128"/>
                <a:ea typeface="Meiryo UI" panose="020B0604030504040204" pitchFamily="50" charset="-128"/>
              </a:rPr>
              <a:t>個社別支援実施企業</a:t>
            </a:r>
            <a:r>
              <a:rPr lang="ja-JP" altLang="en-US" sz="900" dirty="0">
                <a:latin typeface="Meiryo UI" panose="020B0604030504040204" pitchFamily="50" charset="-128"/>
                <a:ea typeface="Meiryo UI" panose="020B0604030504040204" pitchFamily="50" charset="-128"/>
                <a:cs typeface="Meiryo UI" panose="020B0604030504040204" pitchFamily="50" charset="-128"/>
              </a:rPr>
              <a:t>（</a:t>
            </a:r>
            <a:r>
              <a:rPr lang="en-US" altLang="ja-JP" sz="900" dirty="0">
                <a:latin typeface="Meiryo UI" panose="020B0604030504040204" pitchFamily="50" charset="-128"/>
                <a:ea typeface="Meiryo UI" panose="020B0604030504040204" pitchFamily="50" charset="-128"/>
                <a:cs typeface="Meiryo UI" panose="020B0604030504040204" pitchFamily="50" charset="-128"/>
              </a:rPr>
              <a:t>2017~2020</a:t>
            </a:r>
            <a:r>
              <a:rPr lang="ja-JP" altLang="en-US" sz="900" dirty="0">
                <a:latin typeface="Meiryo UI" panose="020B0604030504040204" pitchFamily="50" charset="-128"/>
                <a:ea typeface="Meiryo UI" panose="020B0604030504040204" pitchFamily="50" charset="-128"/>
                <a:cs typeface="Meiryo UI" panose="020B0604030504040204" pitchFamily="50" charset="-128"/>
              </a:rPr>
              <a:t>年度）</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2700393769"/>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SBT</a:t>
            </a:r>
            <a:r>
              <a:rPr lang="ja-JP" altLang="en-US" dirty="0"/>
              <a:t>認定取得済の日本企業 </a:t>
            </a:r>
            <a:r>
              <a:rPr lang="en-US" altLang="ja-JP" dirty="0"/>
              <a:t>4/7</a:t>
            </a:r>
            <a:endParaRPr kumimoji="1" lang="ja-JP" altLang="en-US" dirty="0"/>
          </a:p>
        </p:txBody>
      </p:sp>
      <p:sp>
        <p:nvSpPr>
          <p:cNvPr id="20" name="テキスト ボックス 19"/>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6" name="正方形/長方形 25"/>
          <p:cNvSpPr/>
          <p:nvPr/>
        </p:nvSpPr>
        <p:spPr>
          <a:xfrm>
            <a:off x="161925" y="2150630"/>
            <a:ext cx="6367449" cy="430887"/>
          </a:xfrm>
          <a:prstGeom prst="rect">
            <a:avLst/>
          </a:prstGeom>
        </p:spPr>
        <p:txBody>
          <a:bodyPr wrap="none">
            <a:spAutoFit/>
          </a:bodyPr>
          <a:lstStyle/>
          <a:p>
            <a:r>
              <a:rPr lang="ja-JP" altLang="en-US" sz="2200" b="1" dirty="0">
                <a:latin typeface="Meiryo UI" panose="020B0604030504040204" pitchFamily="50" charset="-128"/>
                <a:ea typeface="Meiryo UI" panose="020B0604030504040204" pitchFamily="50" charset="-128"/>
                <a:cs typeface="Meiryo UI" panose="020B0604030504040204" pitchFamily="50" charset="-128"/>
              </a:rPr>
              <a:t>すでに認定を受けている日本企業</a:t>
            </a:r>
            <a:r>
              <a:rPr lang="en-US" altLang="ja-JP" sz="2200" b="1" dirty="0">
                <a:latin typeface="Meiryo UI" panose="020B0604030504040204" pitchFamily="50" charset="-128"/>
                <a:ea typeface="Meiryo UI" panose="020B0604030504040204" pitchFamily="50" charset="-128"/>
                <a:cs typeface="Meiryo UI" panose="020B0604030504040204" pitchFamily="50" charset="-128"/>
              </a:rPr>
              <a:t>904</a:t>
            </a:r>
            <a:r>
              <a:rPr lang="ja-JP" altLang="en-US" sz="22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200" b="1" dirty="0">
                <a:latin typeface="Meiryo UI" panose="020B0604030504040204" pitchFamily="50" charset="-128"/>
                <a:ea typeface="Meiryo UI" panose="020B0604030504040204" pitchFamily="50" charset="-128"/>
                <a:cs typeface="Meiryo UI" panose="020B0604030504040204" pitchFamily="50" charset="-128"/>
              </a:rPr>
              <a:t>4/7</a:t>
            </a:r>
            <a:endParaRPr lang="ja-JP" altLang="en-US" sz="2200" b="1" dirty="0"/>
          </a:p>
        </p:txBody>
      </p:sp>
      <p:sp>
        <p:nvSpPr>
          <p:cNvPr id="7" name="正方形/長方形 6">
            <a:extLst>
              <a:ext uri="{FF2B5EF4-FFF2-40B4-BE49-F238E27FC236}">
                <a16:creationId xmlns:a16="http://schemas.microsoft.com/office/drawing/2014/main" id="{95DFD07D-9B59-8477-6A6A-19EC3B83A6A3}"/>
              </a:ext>
            </a:extLst>
          </p:cNvPr>
          <p:cNvSpPr>
            <a:spLocks noChangeArrowheads="1"/>
          </p:cNvSpPr>
          <p:nvPr/>
        </p:nvSpPr>
        <p:spPr bwMode="auto">
          <a:xfrm>
            <a:off x="1393815" y="2683121"/>
            <a:ext cx="9136073" cy="45550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ja-JP" altLang="en-US" sz="1000" dirty="0">
                <a:latin typeface="Meiryo UI" panose="020B0604030504040204" pitchFamily="50" charset="-128"/>
                <a:ea typeface="Meiryo UI" panose="020B0604030504040204" pitchFamily="50" charset="-128"/>
                <a:cs typeface="Meiryo UI" panose="020B0604030504040204" pitchFamily="50" charset="-128"/>
              </a:rPr>
              <a:t>グローバル・ワン不動産投資法人／グローバルシェア／グロービング／クロタ精工／黒姫／ケイエスエス／経済法令研究会／京阪神ビルディング／</a:t>
            </a:r>
            <a:r>
              <a:rPr lang="ja-JP" altLang="en-US" sz="1000" u="sng" dirty="0">
                <a:latin typeface="Meiryo UI" panose="020B0604030504040204" pitchFamily="50" charset="-128"/>
                <a:ea typeface="Meiryo UI" panose="020B0604030504040204" pitchFamily="50" charset="-128"/>
                <a:cs typeface="Meiryo UI" panose="020B0604030504040204" pitchFamily="50" charset="-128"/>
              </a:rPr>
              <a:t>ゲットイット</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ja-JP" altLang="en-US" sz="1000" dirty="0">
                <a:latin typeface="Meiryo UI" panose="020B0604030504040204" pitchFamily="50" charset="-128"/>
                <a:ea typeface="Meiryo UI" panose="020B0604030504040204" pitchFamily="50" charset="-128"/>
                <a:cs typeface="Meiryo UI" panose="020B0604030504040204" pitchFamily="50" charset="-128"/>
              </a:rPr>
              <a:t>ケネディクス・オフィス投資法人／研文社／コアスリー／興栄商事／ゴウダ／神戸衡機／神戸電化工業／神戸板金工業／光陽社／幸和製作所／国府印刷社／</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ja-JP" altLang="en-US" sz="1000" dirty="0">
                <a:latin typeface="Meiryo UI" panose="020B0604030504040204" pitchFamily="50" charset="-128"/>
                <a:ea typeface="Meiryo UI" panose="020B0604030504040204" pitchFamily="50" charset="-128"/>
                <a:cs typeface="Meiryo UI" panose="020B0604030504040204" pitchFamily="50" charset="-128"/>
              </a:rPr>
              <a:t>コクボホールディングス／コダマ樹脂工業／駒谷ゲージ／コモン計装／コラント／近藤印刷／近藤石灰工業／近藤鉄筋／斎藤製作所／栄工業／榊原工業／榊原精器／</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ja-JP" altLang="en-US" sz="1000" dirty="0">
                <a:latin typeface="Meiryo UI" panose="020B0604030504040204" pitchFamily="50" charset="-128"/>
                <a:ea typeface="Meiryo UI" panose="020B0604030504040204" pitchFamily="50" charset="-128"/>
                <a:cs typeface="Meiryo UI" panose="020B0604030504040204" pitchFamily="50" charset="-128"/>
              </a:rPr>
              <a:t>相良製作所／桜井／桜井工業／桜田工業／サクラパックス／笹森産業／佐野塗工店／サハシ特殊鋼／サンエス／三喜工作所／三協製作所／三晃精密／</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ja-JP" altLang="en-US" sz="1000" dirty="0">
                <a:latin typeface="Meiryo UI" panose="020B0604030504040204" pitchFamily="50" charset="-128"/>
                <a:ea typeface="Meiryo UI" panose="020B0604030504040204" pitchFamily="50" charset="-128"/>
                <a:cs typeface="Meiryo UI" panose="020B0604030504040204" pitchFamily="50" charset="-128"/>
              </a:rPr>
              <a:t>サンコーリサイクル／三周全工業／山城精機／三昌製作所／三条精密工業／三友テクノス／三洋工事／山陽製紙／サンワインダストリー／三和建設／シイエヌエス／</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ja-JP" altLang="en-US" sz="1000" dirty="0">
                <a:latin typeface="Meiryo UI" panose="020B0604030504040204" pitchFamily="50" charset="-128"/>
                <a:ea typeface="Meiryo UI" panose="020B0604030504040204" pitchFamily="50" charset="-128"/>
                <a:cs typeface="Meiryo UI" panose="020B0604030504040204" pitchFamily="50" charset="-128"/>
              </a:rPr>
              <a:t>滋賀ロジステック／シグマ／鈴木特殊鋼／篠崎木工／篠田／島田工業／清水工業／ジャパンリアルエステイト投資法人／十全化学／松陽電工／昭和技研工業／</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ja-JP" altLang="en-US" sz="1000" dirty="0">
                <a:latin typeface="Meiryo UI" panose="020B0604030504040204" pitchFamily="50" charset="-128"/>
                <a:ea typeface="Meiryo UI" panose="020B0604030504040204" pitchFamily="50" charset="-128"/>
                <a:cs typeface="Meiryo UI" panose="020B0604030504040204" pitchFamily="50" charset="-128"/>
              </a:rPr>
              <a:t>正和興業／昭和電機／昭和丸筒／ジラフ・コーポレーション／シンエイ精工／シンコー金属／信州セラミックス／新盛インダストリーズ／新世日本金属／新拓興産／新東／</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ja-JP" altLang="en-US" sz="1000" dirty="0">
                <a:latin typeface="Meiryo UI" panose="020B0604030504040204" pitchFamily="50" charset="-128"/>
                <a:ea typeface="Meiryo UI" panose="020B0604030504040204" pitchFamily="50" charset="-128"/>
                <a:cs typeface="Meiryo UI" panose="020B0604030504040204" pitchFamily="50" charset="-128"/>
              </a:rPr>
              <a:t>新日本印刷／新日本金属工業／シンノエパック／新和建設／スエナミ工業／スキット／スギヤマ鋼業所／須崎工業所／鈴鹿グループ／鈴木保全／鈴鉦運輸／スズデン／</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ja-JP" altLang="en-US" sz="1000" dirty="0">
                <a:latin typeface="Meiryo UI" panose="020B0604030504040204" pitchFamily="50" charset="-128"/>
                <a:ea typeface="Meiryo UI" panose="020B0604030504040204" pitchFamily="50" charset="-128"/>
                <a:cs typeface="Meiryo UI" panose="020B0604030504040204" pitchFamily="50" charset="-128"/>
              </a:rPr>
              <a:t>スタジオオニオン／スタッフ／スタンダード運輸／スマートエナジー／セイキ工業／精器商会／正晃／精密工業／積水ハウス・リート投資法人／セブントゥワン／セラフ榎本／創桐／</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ja-JP" altLang="en-US" sz="1000" dirty="0">
                <a:latin typeface="Meiryo UI" panose="020B0604030504040204" pitchFamily="50" charset="-128"/>
                <a:ea typeface="Meiryo UI" panose="020B0604030504040204" pitchFamily="50" charset="-128"/>
                <a:cs typeface="Meiryo UI" panose="020B0604030504040204" pitchFamily="50" charset="-128"/>
              </a:rPr>
              <a:t>創和工業／ソルプラス／ダイアトップ／大榮／ダイキャスト東和産業／ダイコー製作所／大松精機／大進プレス工業／大成工業／大成プラス／</a:t>
            </a:r>
            <a:r>
              <a:rPr lang="ja-JP" altLang="en-US" sz="1000" u="sng" dirty="0">
                <a:latin typeface="Meiryo UI" panose="020B0604030504040204" pitchFamily="50" charset="-128"/>
                <a:ea typeface="Meiryo UI" panose="020B0604030504040204" pitchFamily="50" charset="-128"/>
                <a:cs typeface="Meiryo UI" panose="020B0604030504040204" pitchFamily="50" charset="-128"/>
              </a:rPr>
              <a:t>大同トレーディング</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／ダイドー／</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ja-JP" altLang="en-US" sz="1000" dirty="0">
                <a:latin typeface="Meiryo UI" panose="020B0604030504040204" pitchFamily="50" charset="-128"/>
                <a:ea typeface="Meiryo UI" panose="020B0604030504040204" pitchFamily="50" charset="-128"/>
                <a:cs typeface="Meiryo UI" panose="020B0604030504040204" pitchFamily="50" charset="-128"/>
              </a:rPr>
              <a:t>大富運輸／ダイフク／大平洋ランダム／大豊産業／太洋紙工／</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TAIYO DENKA KOGYO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／ダイワエクセル／大和鋼業／ダイワテック／大和ハウスリート投資法人／</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ja-JP" altLang="en-US" sz="1000" dirty="0">
                <a:latin typeface="Meiryo UI" panose="020B0604030504040204" pitchFamily="50" charset="-128"/>
                <a:ea typeface="Meiryo UI" panose="020B0604030504040204" pitchFamily="50" charset="-128"/>
                <a:cs typeface="Meiryo UI" panose="020B0604030504040204" pitchFamily="50" charset="-128"/>
              </a:rPr>
              <a:t>髙木化学研究所／髙嶋礦業社／高島リボン／高田機工／高千穂シラス／高橋金属／高橋製作所／多貴商運／多喜プラスチック／竹内木材工業／竹田鉄工場／</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ja-JP" altLang="en-US" sz="1000" dirty="0">
                <a:latin typeface="Meiryo UI" panose="020B0604030504040204" pitchFamily="50" charset="-128"/>
                <a:ea typeface="Meiryo UI" panose="020B0604030504040204" pitchFamily="50" charset="-128"/>
                <a:cs typeface="Meiryo UI" panose="020B0604030504040204" pitchFamily="50" charset="-128"/>
              </a:rPr>
              <a:t>武田精機／竹屋化学研究所／田代建設／舘林・ホールディングス／田中／田中精機／タナカ善／田中陸運／タナック／タニハタ／中央化工機／中央工機／</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ja-JP" altLang="en-US" sz="1000" dirty="0">
                <a:latin typeface="Meiryo UI" panose="020B0604030504040204" pitchFamily="50" charset="-128"/>
                <a:ea typeface="Meiryo UI" panose="020B0604030504040204" pitchFamily="50" charset="-128"/>
                <a:cs typeface="Meiryo UI" panose="020B0604030504040204" pitchFamily="50" charset="-128"/>
              </a:rPr>
              <a:t>中央サッシュ工業／中央日土地プライベートリート投資法人／中興電機／中部工業／中部テプロ／千代田機工／ツカサペトコ／續橋製作所／辻精機／津田工業／</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ja-JP" altLang="en-US" sz="1000" dirty="0">
                <a:latin typeface="Meiryo UI" panose="020B0604030504040204" pitchFamily="50" charset="-128"/>
                <a:ea typeface="Meiryo UI" panose="020B0604030504040204" pitchFamily="50" charset="-128"/>
                <a:cs typeface="Meiryo UI" panose="020B0604030504040204" pitchFamily="50" charset="-128"/>
              </a:rPr>
              <a:t>都築産業／ツボタテクニカ／艶金／ティーエスケー／テイクオン／</a:t>
            </a:r>
            <a:r>
              <a:rPr lang="ja-JP" altLang="en-US" sz="1000" u="sng" dirty="0">
                <a:latin typeface="Meiryo UI" panose="020B0604030504040204" pitchFamily="50" charset="-128"/>
                <a:ea typeface="Meiryo UI" panose="020B0604030504040204" pitchFamily="50" charset="-128"/>
                <a:cs typeface="Meiryo UI" panose="020B0604030504040204" pitchFamily="50" charset="-128"/>
              </a:rPr>
              <a:t>デジタルグリッド</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／テラオホールディングス／土居工作所／東海機械製作所／東海商販／東海テクノ／</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テキスト ボックス 11">
            <a:extLst>
              <a:ext uri="{FF2B5EF4-FFF2-40B4-BE49-F238E27FC236}">
                <a16:creationId xmlns:a16="http://schemas.microsoft.com/office/drawing/2014/main" id="{D40B74C1-D822-D64A-9C7E-2673B1B6913B}"/>
              </a:ext>
            </a:extLst>
          </p:cNvPr>
          <p:cNvSpPr txBox="1">
            <a:spLocks noChangeArrowheads="1"/>
          </p:cNvSpPr>
          <p:nvPr/>
        </p:nvSpPr>
        <p:spPr bwMode="auto">
          <a:xfrm>
            <a:off x="620938" y="7331288"/>
            <a:ext cx="9745337" cy="2205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marL="0" marR="0" lvl="0" indent="0" algn="l" defTabSz="914400" rtl="0" eaLnBrk="1" fontAlgn="base" latinLnBrk="0" hangingPunct="1">
              <a:lnSpc>
                <a:spcPts val="1000"/>
              </a:lnSpc>
              <a:spcBef>
                <a:spcPct val="0"/>
              </a:spcBef>
              <a:spcAft>
                <a:spcPct val="0"/>
              </a:spcAft>
              <a:buClrTx/>
              <a:buSzTx/>
              <a:buFontTx/>
              <a:buNone/>
              <a:tabLst/>
              <a:defRPr/>
            </a:pPr>
            <a:r>
              <a:rPr lang="en-US" altLang="ja-JP" sz="850" b="0" dirty="0">
                <a:solidFill>
                  <a:srgbClr val="000000"/>
                </a:solidFill>
                <a:latin typeface="Meiryo UI" pitchFamily="50" charset="-128"/>
                <a:ea typeface="Meiryo UI" pitchFamily="50" charset="-128"/>
                <a:cs typeface="Meiryo UI" pitchFamily="50" charset="-128"/>
              </a:rPr>
              <a:t>[</a:t>
            </a:r>
            <a:r>
              <a:rPr lang="ja-JP" altLang="en-US" sz="850" b="0" dirty="0">
                <a:solidFill>
                  <a:srgbClr val="000000"/>
                </a:solidFill>
                <a:latin typeface="Meiryo UI" pitchFamily="50" charset="-128"/>
                <a:ea typeface="Meiryo UI" pitchFamily="50" charset="-128"/>
                <a:cs typeface="Meiryo UI" pitchFamily="50" charset="-128"/>
              </a:rPr>
              <a:t>出所</a:t>
            </a:r>
            <a:r>
              <a:rPr lang="en-US" altLang="ja-JP" sz="850" b="0" dirty="0">
                <a:solidFill>
                  <a:srgbClr val="000000"/>
                </a:solidFill>
                <a:latin typeface="Meiryo UI" pitchFamily="50" charset="-128"/>
                <a:ea typeface="Meiryo UI" pitchFamily="50" charset="-128"/>
                <a:cs typeface="Meiryo UI" pitchFamily="50" charset="-128"/>
              </a:rPr>
              <a:t>]</a:t>
            </a:r>
            <a:r>
              <a:rPr kumimoji="1" lang="en-US" altLang="ja-JP" sz="850" b="0" i="0" u="none" strike="noStrike" kern="1200" cap="none" spc="0" normalizeH="0" baseline="0" noProof="0" dirty="0">
                <a:ln>
                  <a:noFill/>
                </a:ln>
                <a:solidFill>
                  <a:srgbClr val="000000"/>
                </a:solidFill>
                <a:effectLst/>
                <a:uLnTx/>
                <a:uFillTx/>
                <a:latin typeface="Meiryo UI" pitchFamily="50" charset="-128"/>
                <a:ea typeface="Meiryo UI" pitchFamily="50" charset="-128"/>
                <a:cs typeface="Meiryo UI" pitchFamily="50" charset="-128"/>
              </a:rPr>
              <a:t>Science Based Targets</a:t>
            </a:r>
            <a:r>
              <a:rPr kumimoji="1" lang="ja-JP" altLang="en-US" sz="850" b="0" i="0" u="none" strike="noStrike" kern="1200" cap="none" spc="0" normalizeH="0" baseline="0" noProof="0" dirty="0">
                <a:ln>
                  <a:noFill/>
                </a:ln>
                <a:solidFill>
                  <a:srgbClr val="000000"/>
                </a:solidFill>
                <a:effectLst/>
                <a:uLnTx/>
                <a:uFillTx/>
                <a:latin typeface="Meiryo UI" pitchFamily="50" charset="-128"/>
                <a:ea typeface="Meiryo UI" pitchFamily="50" charset="-128"/>
                <a:cs typeface="Meiryo UI" pitchFamily="50" charset="-128"/>
              </a:rPr>
              <a:t>ホームページ</a:t>
            </a:r>
            <a:r>
              <a:rPr lang="ja-JP" altLang="en-US" sz="850" b="0" dirty="0">
                <a:solidFill>
                  <a:srgbClr val="000000"/>
                </a:solidFill>
                <a:latin typeface="Meiryo UI" pitchFamily="50" charset="-128"/>
                <a:ea typeface="Meiryo UI" pitchFamily="50" charset="-128"/>
                <a:cs typeface="Meiryo UI" pitchFamily="50" charset="-128"/>
              </a:rPr>
              <a:t>　</a:t>
            </a:r>
            <a:r>
              <a:rPr lang="en-US" altLang="ja-JP" sz="850" b="0" dirty="0">
                <a:solidFill>
                  <a:srgbClr val="000000"/>
                </a:solidFill>
                <a:latin typeface="Meiryo UI" pitchFamily="50" charset="-128"/>
                <a:ea typeface="Meiryo UI" pitchFamily="50" charset="-128"/>
                <a:cs typeface="Meiryo UI" pitchFamily="50" charset="-128"/>
              </a:rPr>
              <a:t>Companies</a:t>
            </a:r>
            <a:r>
              <a:rPr lang="ja-JP" altLang="en-US" sz="850" b="0" dirty="0">
                <a:solidFill>
                  <a:srgbClr val="000000"/>
                </a:solidFill>
                <a:latin typeface="Meiryo UI" pitchFamily="50" charset="-128"/>
                <a:ea typeface="Meiryo UI" pitchFamily="50" charset="-128"/>
                <a:cs typeface="Meiryo UI" pitchFamily="50" charset="-128"/>
              </a:rPr>
              <a:t> </a:t>
            </a:r>
            <a:r>
              <a:rPr lang="en-US" altLang="ja-JP" sz="850" b="0" dirty="0">
                <a:latin typeface="Meiryo UI" pitchFamily="50" charset="-128"/>
                <a:ea typeface="Meiryo UI" pitchFamily="50" charset="-128"/>
                <a:cs typeface="Meiryo UI" pitchFamily="50" charset="-128"/>
              </a:rPr>
              <a:t>Take</a:t>
            </a:r>
            <a:r>
              <a:rPr lang="ja-JP" altLang="en-US" sz="850" b="0" dirty="0">
                <a:latin typeface="Meiryo UI" pitchFamily="50" charset="-128"/>
                <a:ea typeface="Meiryo UI" pitchFamily="50" charset="-128"/>
                <a:cs typeface="Meiryo UI" pitchFamily="50" charset="-128"/>
              </a:rPr>
              <a:t> </a:t>
            </a:r>
            <a:r>
              <a:rPr lang="en-US" altLang="ja-JP" sz="850" b="0" dirty="0">
                <a:latin typeface="Meiryo UI" pitchFamily="50" charset="-128"/>
                <a:ea typeface="Meiryo UI" pitchFamily="50" charset="-128"/>
                <a:cs typeface="Meiryo UI" pitchFamily="50" charset="-128"/>
              </a:rPr>
              <a:t>Action</a:t>
            </a:r>
            <a:r>
              <a:rPr lang="en-US" altLang="ja-JP" sz="850" dirty="0">
                <a:latin typeface="Meiryo UI" pitchFamily="50" charset="-128"/>
                <a:ea typeface="Meiryo UI" pitchFamily="50" charset="-128"/>
                <a:cs typeface="Meiryo UI" pitchFamily="50" charset="-128"/>
              </a:rPr>
              <a:t>(</a:t>
            </a:r>
            <a:r>
              <a:rPr kumimoji="1" lang="en-US" altLang="ja-JP" sz="850" b="0" i="0" strike="noStrike" kern="1200" cap="none" spc="0" normalizeH="0" baseline="0" noProof="0" dirty="0">
                <a:ln>
                  <a:noFill/>
                </a:ln>
                <a:effectLst/>
                <a:uLnTx/>
                <a:uFillTx/>
                <a:latin typeface="Meiryo UI" pitchFamily="50" charset="-128"/>
                <a:ea typeface="Meiryo UI" pitchFamily="50" charset="-128"/>
                <a:cs typeface="Meiryo UI" pitchFamily="50" charset="-128"/>
              </a:rPr>
              <a:t>http://sciencebasedtargets.org/companies-taking-action/</a:t>
            </a:r>
            <a:r>
              <a:rPr lang="en-US" altLang="ja-JP" sz="850" dirty="0">
                <a:latin typeface="Meiryo UI" pitchFamily="50" charset="-128"/>
                <a:ea typeface="Meiryo UI" pitchFamily="50" charset="-128"/>
                <a:cs typeface="Meiryo UI" pitchFamily="50" charset="-128"/>
              </a:rPr>
              <a:t>)</a:t>
            </a:r>
            <a:r>
              <a:rPr kumimoji="1" lang="ja-JP" altLang="en-US" sz="850" b="0" i="0" u="none" strike="noStrike" kern="1200" cap="none" spc="0" normalizeH="0" baseline="0" noProof="0" dirty="0">
                <a:ln>
                  <a:noFill/>
                </a:ln>
                <a:solidFill>
                  <a:srgbClr val="000000"/>
                </a:solidFill>
                <a:effectLst/>
                <a:uLnTx/>
                <a:uFillTx/>
                <a:latin typeface="Meiryo UI" pitchFamily="50" charset="-128"/>
                <a:ea typeface="Meiryo UI" pitchFamily="50" charset="-128"/>
                <a:cs typeface="Meiryo UI" pitchFamily="50" charset="-128"/>
              </a:rPr>
              <a:t>より作成。</a:t>
            </a:r>
            <a:r>
              <a:rPr lang="ja-JP" altLang="en-US" sz="850" b="0" dirty="0">
                <a:solidFill>
                  <a:srgbClr val="000000"/>
                </a:solidFill>
                <a:latin typeface="Meiryo UI" pitchFamily="50" charset="-128"/>
                <a:ea typeface="Meiryo UI" pitchFamily="50" charset="-128"/>
                <a:cs typeface="Meiryo UI" pitchFamily="50" charset="-128"/>
              </a:rPr>
              <a:t>業種分類は事務局が日本標準産業分類等に当てはめ作成。</a:t>
            </a:r>
          </a:p>
        </p:txBody>
      </p:sp>
      <p:sp>
        <p:nvSpPr>
          <p:cNvPr id="5" name="テキスト ボックス 11">
            <a:extLst>
              <a:ext uri="{FF2B5EF4-FFF2-40B4-BE49-F238E27FC236}">
                <a16:creationId xmlns:a16="http://schemas.microsoft.com/office/drawing/2014/main" id="{68B46849-234D-39E1-B766-65D65067BBC3}"/>
              </a:ext>
            </a:extLst>
          </p:cNvPr>
          <p:cNvSpPr txBox="1">
            <a:spLocks noChangeArrowheads="1"/>
          </p:cNvSpPr>
          <p:nvPr/>
        </p:nvSpPr>
        <p:spPr bwMode="auto">
          <a:xfrm>
            <a:off x="358511" y="7181262"/>
            <a:ext cx="9974790" cy="233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marL="0" marR="0" lvl="0" indent="0" algn="l" defTabSz="914400" rtl="0" eaLnBrk="1" fontAlgn="base" latinLnBrk="0" hangingPunct="1">
              <a:lnSpc>
                <a:spcPts val="1100"/>
              </a:lnSpc>
              <a:spcBef>
                <a:spcPct val="0"/>
              </a:spcBef>
              <a:spcAft>
                <a:spcPct val="0"/>
              </a:spcAft>
              <a:buClrTx/>
              <a:buSzTx/>
              <a:buFontTx/>
              <a:buNone/>
              <a:tabLst/>
              <a:defRPr/>
            </a:pPr>
            <a:r>
              <a:rPr lang="en-US" altLang="ja-JP" sz="900" b="0" dirty="0">
                <a:solidFill>
                  <a:srgbClr val="000000"/>
                </a:solidFill>
                <a:latin typeface="Meiryo UI" pitchFamily="50" charset="-128"/>
                <a:ea typeface="Meiryo UI" pitchFamily="50" charset="-128"/>
                <a:cs typeface="Meiryo UI" pitchFamily="50" charset="-128"/>
              </a:rPr>
              <a:t>※</a:t>
            </a:r>
            <a:r>
              <a:rPr lang="ja-JP" altLang="en-US" sz="900" b="0" dirty="0">
                <a:solidFill>
                  <a:srgbClr val="000000"/>
                </a:solidFill>
                <a:latin typeface="Meiryo UI" pitchFamily="50" charset="-128"/>
                <a:ea typeface="Meiryo UI" pitchFamily="50" charset="-128"/>
                <a:cs typeface="Meiryo UI" pitchFamily="50" charset="-128"/>
              </a:rPr>
              <a:t>なお、金融の業種に該当する企業は、</a:t>
            </a:r>
            <a:r>
              <a:rPr lang="en-US" altLang="ja-JP" sz="900" b="0" dirty="0">
                <a:solidFill>
                  <a:srgbClr val="000000"/>
                </a:solidFill>
                <a:latin typeface="Meiryo UI" pitchFamily="50" charset="-128"/>
                <a:ea typeface="Meiryo UI" pitchFamily="50" charset="-128"/>
                <a:cs typeface="Meiryo UI" pitchFamily="50" charset="-128"/>
              </a:rPr>
              <a:t>SBT</a:t>
            </a:r>
            <a:r>
              <a:rPr lang="ja-JP" altLang="en-US" sz="900" b="0" dirty="0">
                <a:solidFill>
                  <a:srgbClr val="000000"/>
                </a:solidFill>
                <a:latin typeface="Meiryo UI" pitchFamily="50" charset="-128"/>
                <a:ea typeface="Meiryo UI" pitchFamily="50" charset="-128"/>
                <a:cs typeface="Meiryo UI" pitchFamily="50" charset="-128"/>
              </a:rPr>
              <a:t>事務局において業種別の認定基準を検討中であるため、認定が行われていない。</a:t>
            </a:r>
            <a:r>
              <a:rPr lang="ja-JP" altLang="en-US" sz="900" dirty="0">
                <a:solidFill>
                  <a:srgbClr val="000000"/>
                </a:solidFill>
                <a:latin typeface="Meiryo UI" pitchFamily="50" charset="-128"/>
                <a:ea typeface="Meiryo UI" pitchFamily="50" charset="-128"/>
                <a:cs typeface="Meiryo UI" pitchFamily="50" charset="-128"/>
              </a:rPr>
              <a:t>  「中小企業」の項目には、中小企業版</a:t>
            </a:r>
            <a:r>
              <a:rPr lang="en-US" altLang="ja-JP" sz="900" dirty="0">
                <a:solidFill>
                  <a:srgbClr val="000000"/>
                </a:solidFill>
                <a:latin typeface="Meiryo UI" pitchFamily="50" charset="-128"/>
                <a:ea typeface="Meiryo UI" pitchFamily="50" charset="-128"/>
                <a:cs typeface="Meiryo UI" pitchFamily="50" charset="-128"/>
              </a:rPr>
              <a:t>SBT</a:t>
            </a:r>
            <a:r>
              <a:rPr lang="ja-JP" altLang="en-US" sz="900" dirty="0" err="1">
                <a:solidFill>
                  <a:srgbClr val="000000"/>
                </a:solidFill>
                <a:latin typeface="Meiryo UI" pitchFamily="50" charset="-128"/>
                <a:ea typeface="Meiryo UI" pitchFamily="50" charset="-128"/>
                <a:cs typeface="Meiryo UI" pitchFamily="50" charset="-128"/>
              </a:rPr>
              <a:t>にて</a:t>
            </a:r>
            <a:r>
              <a:rPr lang="ja-JP" altLang="en-US" sz="900" dirty="0">
                <a:solidFill>
                  <a:srgbClr val="000000"/>
                </a:solidFill>
                <a:latin typeface="Meiryo UI" pitchFamily="50" charset="-128"/>
                <a:ea typeface="Meiryo UI" pitchFamily="50" charset="-128"/>
                <a:cs typeface="Meiryo UI" pitchFamily="50" charset="-128"/>
              </a:rPr>
              <a:t>認定を取得した企業名を記載している。</a:t>
            </a:r>
            <a:endParaRPr lang="en-US" altLang="ja-JP" sz="900" b="0" dirty="0">
              <a:solidFill>
                <a:srgbClr val="000000"/>
              </a:solidFill>
              <a:latin typeface="Meiryo UI" pitchFamily="50" charset="-128"/>
              <a:ea typeface="Meiryo UI" pitchFamily="50" charset="-128"/>
              <a:cs typeface="Meiryo UI" pitchFamily="50" charset="-128"/>
            </a:endParaRPr>
          </a:p>
        </p:txBody>
      </p:sp>
      <p:sp>
        <p:nvSpPr>
          <p:cNvPr id="8" name="コンテンツ プレースホルダー 2">
            <a:extLst>
              <a:ext uri="{FF2B5EF4-FFF2-40B4-BE49-F238E27FC236}">
                <a16:creationId xmlns:a16="http://schemas.microsoft.com/office/drawing/2014/main" id="{492693D4-8ECF-AA55-D634-2541DE0F8251}"/>
              </a:ext>
            </a:extLst>
          </p:cNvPr>
          <p:cNvSpPr>
            <a:spLocks noGrp="1"/>
          </p:cNvSpPr>
          <p:nvPr>
            <p:ph sz="quarter" idx="12"/>
          </p:nvPr>
        </p:nvSpPr>
        <p:spPr>
          <a:xfrm>
            <a:off x="163899" y="1109987"/>
            <a:ext cx="10359254" cy="957850"/>
          </a:xfrm>
        </p:spPr>
        <p:txBody>
          <a:bodyPr/>
          <a:lstStyle>
            <a:defPPr>
              <a:defRPr lang="ja-JP"/>
            </a:defPPr>
            <a:lvl1pPr marL="0" algn="l" defTabSz="913760" rtl="0" eaLnBrk="1" latinLnBrk="0" hangingPunct="1">
              <a:defRPr kumimoji="1" sz="1799" kern="1200">
                <a:solidFill>
                  <a:schemeClr val="tx1"/>
                </a:solidFill>
                <a:latin typeface="+mn-lt"/>
                <a:ea typeface="+mn-ea"/>
                <a:cs typeface="+mn-cs"/>
              </a:defRPr>
            </a:lvl1pPr>
            <a:lvl2pPr marL="456880" algn="l" defTabSz="913760" rtl="0" eaLnBrk="1" latinLnBrk="0" hangingPunct="1">
              <a:defRPr kumimoji="1" sz="1799" kern="1200">
                <a:solidFill>
                  <a:schemeClr val="tx1"/>
                </a:solidFill>
                <a:latin typeface="+mn-lt"/>
                <a:ea typeface="+mn-ea"/>
                <a:cs typeface="+mn-cs"/>
              </a:defRPr>
            </a:lvl2pPr>
            <a:lvl3pPr marL="913760" algn="l" defTabSz="913760" rtl="0" eaLnBrk="1" latinLnBrk="0" hangingPunct="1">
              <a:defRPr kumimoji="1" sz="1799" kern="1200">
                <a:solidFill>
                  <a:schemeClr val="tx1"/>
                </a:solidFill>
                <a:latin typeface="+mn-lt"/>
                <a:ea typeface="+mn-ea"/>
                <a:cs typeface="+mn-cs"/>
              </a:defRPr>
            </a:lvl3pPr>
            <a:lvl4pPr marL="1370640" algn="l" defTabSz="913760" rtl="0" eaLnBrk="1" latinLnBrk="0" hangingPunct="1">
              <a:defRPr kumimoji="1" sz="1799" kern="1200">
                <a:solidFill>
                  <a:schemeClr val="tx1"/>
                </a:solidFill>
                <a:latin typeface="+mn-lt"/>
                <a:ea typeface="+mn-ea"/>
                <a:cs typeface="+mn-cs"/>
              </a:defRPr>
            </a:lvl4pPr>
            <a:lvl5pPr marL="1827520" algn="l" defTabSz="913760" rtl="0" eaLnBrk="1" latinLnBrk="0" hangingPunct="1">
              <a:defRPr kumimoji="1" sz="1799" kern="1200">
                <a:solidFill>
                  <a:schemeClr val="tx1"/>
                </a:solidFill>
                <a:latin typeface="+mn-lt"/>
                <a:ea typeface="+mn-ea"/>
                <a:cs typeface="+mn-cs"/>
              </a:defRPr>
            </a:lvl5pPr>
            <a:lvl6pPr marL="2284400" algn="l" defTabSz="913760" rtl="0" eaLnBrk="1" latinLnBrk="0" hangingPunct="1">
              <a:defRPr kumimoji="1" sz="1799" kern="1200">
                <a:solidFill>
                  <a:schemeClr val="tx1"/>
                </a:solidFill>
                <a:latin typeface="+mn-lt"/>
                <a:ea typeface="+mn-ea"/>
                <a:cs typeface="+mn-cs"/>
              </a:defRPr>
            </a:lvl6pPr>
            <a:lvl7pPr marL="2741280" algn="l" defTabSz="913760" rtl="0" eaLnBrk="1" latinLnBrk="0" hangingPunct="1">
              <a:defRPr kumimoji="1" sz="1799" kern="1200">
                <a:solidFill>
                  <a:schemeClr val="tx1"/>
                </a:solidFill>
                <a:latin typeface="+mn-lt"/>
                <a:ea typeface="+mn-ea"/>
                <a:cs typeface="+mn-cs"/>
              </a:defRPr>
            </a:lvl7pPr>
            <a:lvl8pPr marL="3198160" algn="l" defTabSz="913760" rtl="0" eaLnBrk="1" latinLnBrk="0" hangingPunct="1">
              <a:defRPr kumimoji="1" sz="1799" kern="1200">
                <a:solidFill>
                  <a:schemeClr val="tx1"/>
                </a:solidFill>
                <a:latin typeface="+mn-lt"/>
                <a:ea typeface="+mn-ea"/>
                <a:cs typeface="+mn-cs"/>
              </a:defRPr>
            </a:lvl8pPr>
            <a:lvl9pPr marL="3655040" algn="l" defTabSz="913760" rtl="0" eaLnBrk="1" latinLnBrk="0" hangingPunct="1">
              <a:defRPr kumimoji="1" sz="1799" kern="1200">
                <a:solidFill>
                  <a:schemeClr val="tx1"/>
                </a:solidFill>
                <a:latin typeface="+mn-lt"/>
                <a:ea typeface="+mn-ea"/>
                <a:cs typeface="+mn-cs"/>
              </a:defRPr>
            </a:lvl9pPr>
          </a:lstStyle>
          <a:p>
            <a:r>
              <a:rPr lang="ja-JP" altLang="en-US" dirty="0"/>
              <a:t>認定取得済の企業は日本で</a:t>
            </a:r>
            <a:r>
              <a:rPr lang="en-US" altLang="ja-JP" dirty="0"/>
              <a:t>904</a:t>
            </a:r>
            <a:r>
              <a:rPr lang="ja-JP" altLang="en-US" dirty="0"/>
              <a:t>社</a:t>
            </a:r>
            <a:endParaRPr lang="en-US" altLang="ja-JP" dirty="0"/>
          </a:p>
          <a:p>
            <a:r>
              <a:rPr lang="ja-JP" altLang="en-US" dirty="0"/>
              <a:t>日本では電気機器、建設業が多い</a:t>
            </a:r>
            <a:endParaRPr lang="en-US" altLang="ja-JP" dirty="0"/>
          </a:p>
        </p:txBody>
      </p:sp>
      <p:sp>
        <p:nvSpPr>
          <p:cNvPr id="6" name="テキスト ボックス 5">
            <a:extLst>
              <a:ext uri="{FF2B5EF4-FFF2-40B4-BE49-F238E27FC236}">
                <a16:creationId xmlns:a16="http://schemas.microsoft.com/office/drawing/2014/main" id="{5CF95644-70F7-EADC-C4D3-D69C3B79A363}"/>
              </a:ext>
            </a:extLst>
          </p:cNvPr>
          <p:cNvSpPr txBox="1"/>
          <p:nvPr/>
        </p:nvSpPr>
        <p:spPr bwMode="auto">
          <a:xfrm>
            <a:off x="6389912" y="2194576"/>
            <a:ext cx="4139976" cy="369332"/>
          </a:xfrm>
          <a:prstGeom prst="rect">
            <a:avLst/>
          </a:prstGeom>
          <a:noFill/>
          <a:ln w="9525">
            <a:noFill/>
            <a:miter lim="800000"/>
            <a:headEnd/>
            <a:tailEnd/>
          </a:ln>
        </p:spPr>
        <p:txBody>
          <a:bodyPr wrap="square" rtlCol="0">
            <a:spAutoFit/>
          </a:bodyPr>
          <a:lstStyle/>
          <a:p>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業種内五十音順</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a:p>
            <a:pPr fontAlgn="auto">
              <a:spcBef>
                <a:spcPts val="0"/>
              </a:spcBef>
              <a:spcAft>
                <a:spcPts val="0"/>
              </a:spcAft>
            </a:pPr>
            <a:r>
              <a:rPr lang="en-US" altLang="ja-JP" sz="900" dirty="0">
                <a:latin typeface="Meiryo UI" panose="020B0604030504040204" pitchFamily="50" charset="-128"/>
                <a:ea typeface="Meiryo UI" panose="020B0604030504040204" pitchFamily="50" charset="-128"/>
                <a:cs typeface="Meiryo UI" panose="020B0604030504040204" pitchFamily="50" charset="-128"/>
              </a:rPr>
              <a:t>※</a:t>
            </a:r>
            <a:r>
              <a:rPr lang="ja-JP" altLang="en-US" sz="900" u="sng" dirty="0">
                <a:latin typeface="Meiryo UI" panose="020B0604030504040204" pitchFamily="50" charset="-128"/>
                <a:ea typeface="Meiryo UI" panose="020B0604030504040204" pitchFamily="50" charset="-128"/>
                <a:cs typeface="Meiryo UI" panose="020B0604030504040204" pitchFamily="50" charset="-128"/>
              </a:rPr>
              <a:t>下線</a:t>
            </a:r>
            <a:r>
              <a:rPr lang="ja-JP" altLang="en-US" sz="900" dirty="0">
                <a:latin typeface="Meiryo UI" panose="020B0604030504040204" pitchFamily="50" charset="-128"/>
                <a:ea typeface="Meiryo UI" panose="020B0604030504040204" pitchFamily="50" charset="-128"/>
                <a:cs typeface="Meiryo UI" panose="020B0604030504040204" pitchFamily="50" charset="-128"/>
              </a:rPr>
              <a:t>付の企業は環境省</a:t>
            </a:r>
            <a:r>
              <a:rPr lang="en-US" altLang="ja-JP" sz="900" dirty="0">
                <a:latin typeface="Meiryo UI" panose="020B0604030504040204" pitchFamily="50" charset="-128"/>
                <a:ea typeface="Meiryo UI" panose="020B0604030504040204" pitchFamily="50" charset="-128"/>
                <a:cs typeface="Meiryo UI" panose="020B0604030504040204" pitchFamily="50" charset="-128"/>
              </a:rPr>
              <a:t>SBT</a:t>
            </a:r>
            <a:r>
              <a:rPr lang="ja-JP" altLang="en-US" sz="900" dirty="0">
                <a:latin typeface="Meiryo UI" panose="020B0604030504040204" pitchFamily="50" charset="-128"/>
                <a:ea typeface="Meiryo UI" panose="020B0604030504040204" pitchFamily="50" charset="-128"/>
                <a:cs typeface="Meiryo UI" panose="020B0604030504040204" pitchFamily="50" charset="-128"/>
              </a:rPr>
              <a:t>策定</a:t>
            </a:r>
            <a:r>
              <a:rPr lang="ja-JP" altLang="en-US" sz="900" dirty="0">
                <a:solidFill>
                  <a:prstClr val="black"/>
                </a:solidFill>
                <a:latin typeface="Meiryo UI" panose="020B0604030504040204" pitchFamily="50" charset="-128"/>
                <a:ea typeface="Meiryo UI" panose="020B0604030504040204" pitchFamily="50" charset="-128"/>
              </a:rPr>
              <a:t>個社別支援実施企業</a:t>
            </a:r>
            <a:r>
              <a:rPr lang="ja-JP" altLang="en-US" sz="900" dirty="0">
                <a:latin typeface="Meiryo UI" panose="020B0604030504040204" pitchFamily="50" charset="-128"/>
                <a:ea typeface="Meiryo UI" panose="020B0604030504040204" pitchFamily="50" charset="-128"/>
                <a:cs typeface="Meiryo UI" panose="020B0604030504040204" pitchFamily="50" charset="-128"/>
              </a:rPr>
              <a:t>（</a:t>
            </a:r>
            <a:r>
              <a:rPr lang="en-US" altLang="ja-JP" sz="900" dirty="0">
                <a:latin typeface="Meiryo UI" panose="020B0604030504040204" pitchFamily="50" charset="-128"/>
                <a:ea typeface="Meiryo UI" panose="020B0604030504040204" pitchFamily="50" charset="-128"/>
                <a:cs typeface="Meiryo UI" panose="020B0604030504040204" pitchFamily="50" charset="-128"/>
              </a:rPr>
              <a:t>2017~2020</a:t>
            </a:r>
            <a:r>
              <a:rPr lang="ja-JP" altLang="en-US" sz="900" dirty="0">
                <a:latin typeface="Meiryo UI" panose="020B0604030504040204" pitchFamily="50" charset="-128"/>
                <a:ea typeface="Meiryo UI" panose="020B0604030504040204" pitchFamily="50" charset="-128"/>
                <a:cs typeface="Meiryo UI" panose="020B0604030504040204" pitchFamily="50" charset="-128"/>
              </a:rPr>
              <a:t>年度）</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 name="正方形/長方形 2">
            <a:extLst>
              <a:ext uri="{FF2B5EF4-FFF2-40B4-BE49-F238E27FC236}">
                <a16:creationId xmlns:a16="http://schemas.microsoft.com/office/drawing/2014/main" id="{9182FA3D-DF08-0E9D-0A18-4AD0FE110986}"/>
              </a:ext>
            </a:extLst>
          </p:cNvPr>
          <p:cNvSpPr>
            <a:spLocks noChangeArrowheads="1"/>
          </p:cNvSpPr>
          <p:nvPr/>
        </p:nvSpPr>
        <p:spPr bwMode="auto">
          <a:xfrm>
            <a:off x="105557" y="2684058"/>
            <a:ext cx="1460132"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algn="r" eaLnBrk="1" hangingPunct="1">
              <a:lnSpc>
                <a:spcPct val="100000"/>
              </a:lnSpc>
              <a:spcAft>
                <a:spcPct val="0"/>
              </a:spcAft>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中小企業</a:t>
            </a:r>
            <a:r>
              <a:rPr lang="en-US" altLang="ja-JP" sz="1000" b="1" dirty="0">
                <a:latin typeface="Meiryo UI" panose="020B0604030504040204" pitchFamily="50" charset="-128"/>
                <a:ea typeface="Meiryo UI" panose="020B0604030504040204" pitchFamily="50" charset="-128"/>
                <a:cs typeface="Meiryo UI" panose="020B0604030504040204" pitchFamily="50" charset="-128"/>
              </a:rPr>
              <a:t>(704):</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b="1" dirty="0">
                <a:latin typeface="Meiryo UI" panose="020B0604030504040204" pitchFamily="50" charset="-128"/>
                <a:ea typeface="Meiryo UI" panose="020B0604030504040204" pitchFamily="50" charset="-128"/>
                <a:cs typeface="Meiryo UI" panose="020B0604030504040204" pitchFamily="50" charset="-128"/>
              </a:rPr>
              <a:t>2/5</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220072081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a:t>
            </a:r>
            <a:r>
              <a:rPr lang="ja-JP" altLang="en-US" dirty="0"/>
              <a:t>（</a:t>
            </a:r>
            <a:r>
              <a:rPr lang="en-US" altLang="ja-JP" dirty="0"/>
              <a:t>Science Based Targets</a:t>
            </a:r>
            <a:r>
              <a:rPr lang="ja-JP" altLang="en-US" dirty="0"/>
              <a:t>）とは？</a:t>
            </a:r>
            <a:endParaRPr kumimoji="1" lang="ja-JP" altLang="en-US" dirty="0"/>
          </a:p>
        </p:txBody>
      </p:sp>
      <p:sp>
        <p:nvSpPr>
          <p:cNvPr id="3" name="コンテンツ プレースホルダー 2"/>
          <p:cNvSpPr>
            <a:spLocks noGrp="1"/>
          </p:cNvSpPr>
          <p:nvPr>
            <p:ph sz="quarter" idx="12"/>
          </p:nvPr>
        </p:nvSpPr>
        <p:spPr>
          <a:xfrm>
            <a:off x="161925" y="1110920"/>
            <a:ext cx="10367963" cy="634941"/>
          </a:xfrm>
        </p:spPr>
        <p:txBody>
          <a:bodyPr/>
          <a:lstStyle/>
          <a:p>
            <a:pPr>
              <a:buClr>
                <a:schemeClr val="tx1"/>
              </a:buClr>
            </a:pPr>
            <a:r>
              <a:rPr lang="ja-JP" altLang="en-US" b="1" dirty="0">
                <a:solidFill>
                  <a:srgbClr val="FF0000"/>
                </a:solidFill>
              </a:rPr>
              <a:t>パリ協定が求める水準と整合した、企業が設定する温室効果ガス排出削減目標</a:t>
            </a:r>
            <a:r>
              <a:rPr lang="ja-JP" altLang="en-US" dirty="0"/>
              <a:t>のこと</a:t>
            </a:r>
          </a:p>
        </p:txBody>
      </p:sp>
      <p:pic>
        <p:nvPicPr>
          <p:cNvPr id="7" name="Picture 4" descr="「science based targets logo」の画像検索結果"/>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1621468" y="2484583"/>
            <a:ext cx="7448876" cy="419745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71672358"/>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SBT</a:t>
            </a:r>
            <a:r>
              <a:rPr lang="ja-JP" altLang="en-US" dirty="0"/>
              <a:t>認定取得済の日本企業 </a:t>
            </a:r>
            <a:r>
              <a:rPr lang="en-US" altLang="ja-JP" dirty="0"/>
              <a:t>5/7</a:t>
            </a:r>
            <a:endParaRPr kumimoji="1" lang="ja-JP" altLang="en-US" dirty="0"/>
          </a:p>
        </p:txBody>
      </p:sp>
      <p:sp>
        <p:nvSpPr>
          <p:cNvPr id="20" name="テキスト ボックス 19"/>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6" name="正方形/長方形 25"/>
          <p:cNvSpPr/>
          <p:nvPr/>
        </p:nvSpPr>
        <p:spPr>
          <a:xfrm>
            <a:off x="161925" y="2150630"/>
            <a:ext cx="6367449" cy="430887"/>
          </a:xfrm>
          <a:prstGeom prst="rect">
            <a:avLst/>
          </a:prstGeom>
        </p:spPr>
        <p:txBody>
          <a:bodyPr wrap="none">
            <a:spAutoFit/>
          </a:bodyPr>
          <a:lstStyle/>
          <a:p>
            <a:r>
              <a:rPr lang="ja-JP" altLang="en-US" sz="2200" b="1" dirty="0">
                <a:latin typeface="Meiryo UI" panose="020B0604030504040204" pitchFamily="50" charset="-128"/>
                <a:ea typeface="Meiryo UI" panose="020B0604030504040204" pitchFamily="50" charset="-128"/>
                <a:cs typeface="Meiryo UI" panose="020B0604030504040204" pitchFamily="50" charset="-128"/>
              </a:rPr>
              <a:t>すでに認定を受けている日本企業</a:t>
            </a:r>
            <a:r>
              <a:rPr lang="en-US" altLang="ja-JP" sz="2200" b="1" dirty="0">
                <a:latin typeface="Meiryo UI" panose="020B0604030504040204" pitchFamily="50" charset="-128"/>
                <a:ea typeface="Meiryo UI" panose="020B0604030504040204" pitchFamily="50" charset="-128"/>
                <a:cs typeface="Meiryo UI" panose="020B0604030504040204" pitchFamily="50" charset="-128"/>
              </a:rPr>
              <a:t>904</a:t>
            </a:r>
            <a:r>
              <a:rPr lang="ja-JP" altLang="en-US" sz="22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200" b="1" dirty="0">
                <a:latin typeface="Meiryo UI" panose="020B0604030504040204" pitchFamily="50" charset="-128"/>
                <a:ea typeface="Meiryo UI" panose="020B0604030504040204" pitchFamily="50" charset="-128"/>
                <a:cs typeface="Meiryo UI" panose="020B0604030504040204" pitchFamily="50" charset="-128"/>
              </a:rPr>
              <a:t>5/7</a:t>
            </a:r>
            <a:endParaRPr lang="ja-JP" altLang="en-US" sz="2200" b="1" dirty="0"/>
          </a:p>
        </p:txBody>
      </p:sp>
      <p:sp>
        <p:nvSpPr>
          <p:cNvPr id="7" name="正方形/長方形 6">
            <a:extLst>
              <a:ext uri="{FF2B5EF4-FFF2-40B4-BE49-F238E27FC236}">
                <a16:creationId xmlns:a16="http://schemas.microsoft.com/office/drawing/2014/main" id="{95DFD07D-9B59-8477-6A6A-19EC3B83A6A3}"/>
              </a:ext>
            </a:extLst>
          </p:cNvPr>
          <p:cNvSpPr>
            <a:spLocks noChangeArrowheads="1"/>
          </p:cNvSpPr>
          <p:nvPr/>
        </p:nvSpPr>
        <p:spPr bwMode="auto">
          <a:xfrm>
            <a:off x="1393815" y="2683121"/>
            <a:ext cx="9136073" cy="45550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ja-JP" altLang="en-US" sz="1000" dirty="0">
                <a:latin typeface="Meiryo UI" panose="020B0604030504040204" pitchFamily="50" charset="-128"/>
                <a:ea typeface="Meiryo UI" panose="020B0604030504040204" pitchFamily="50" charset="-128"/>
                <a:cs typeface="Meiryo UI" panose="020B0604030504040204" pitchFamily="50" charset="-128"/>
              </a:rPr>
              <a:t>東海バネ工業／東海メンテナンス／東伸／東濃コアー／東福鍛工／東邦金属／東邦シートフレーム／東洋硬化／東洋工務店／東予産業／東利工業／銅林工業所／</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ja-JP" altLang="en-US" sz="1000" dirty="0">
                <a:latin typeface="Meiryo UI" panose="020B0604030504040204" pitchFamily="50" charset="-128"/>
                <a:ea typeface="Meiryo UI" panose="020B0604030504040204" pitchFamily="50" charset="-128"/>
                <a:cs typeface="Meiryo UI" panose="020B0604030504040204" pitchFamily="50" charset="-128"/>
              </a:rPr>
              <a:t>東和化学／豊栄商会／トータルクリエート／徳倉／栃木木材工業／富信／豊田電気／トライエンジニアリング／トリパス／内藤建設／中尾フイルター工業／中川鋼管／</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ja-JP" altLang="en-US" sz="1000" dirty="0">
                <a:latin typeface="Meiryo UI" panose="020B0604030504040204" pitchFamily="50" charset="-128"/>
                <a:ea typeface="Meiryo UI" panose="020B0604030504040204" pitchFamily="50" charset="-128"/>
                <a:cs typeface="Meiryo UI" panose="020B0604030504040204" pitchFamily="50" charset="-128"/>
              </a:rPr>
              <a:t>中嶋製作所／中島田鉄工所／長苗印刷／中日本カプセル／中日本鋳工／中原工業／中村精工／中村電設／中山精工／長良電業／成田製陶所／鳴島工業／</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ja-JP" altLang="en-US" sz="1000" dirty="0">
                <a:latin typeface="Meiryo UI" panose="020B0604030504040204" pitchFamily="50" charset="-128"/>
                <a:ea typeface="Meiryo UI" panose="020B0604030504040204" pitchFamily="50" charset="-128"/>
                <a:cs typeface="Meiryo UI" panose="020B0604030504040204" pitchFamily="50" charset="-128"/>
              </a:rPr>
              <a:t>鳴海組／南海興業／ナンバースリー／西垣林業／西川コミュニケーションズ／ニッカトー／日幸製菓／日伸精機／日東電工／日本アルテック／</a:t>
            </a:r>
            <a:r>
              <a:rPr lang="ja-JP" altLang="en-US" sz="1000" u="sng" dirty="0">
                <a:latin typeface="Meiryo UI" panose="020B0604030504040204" pitchFamily="50" charset="-128"/>
                <a:ea typeface="Meiryo UI" panose="020B0604030504040204" pitchFamily="50" charset="-128"/>
                <a:cs typeface="Meiryo UI" panose="020B0604030504040204" pitchFamily="50" charset="-128"/>
              </a:rPr>
              <a:t>日本ウエストン</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／日本エンジン／</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ja-JP" altLang="en-US" sz="1000" dirty="0">
                <a:latin typeface="Meiryo UI" panose="020B0604030504040204" pitchFamily="50" charset="-128"/>
                <a:ea typeface="Meiryo UI" panose="020B0604030504040204" pitchFamily="50" charset="-128"/>
                <a:cs typeface="Meiryo UI" panose="020B0604030504040204" pitchFamily="50" charset="-128"/>
              </a:rPr>
              <a:t>日本カーボンマネジメント／日本気象／日本公認会計士協会／日本シール／日本ゼルス／日本宅配システム／日本中央住販／日本電業工作／日本ノボパン工業／</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ja-JP" altLang="en-US" sz="1000" dirty="0">
                <a:latin typeface="Meiryo UI" panose="020B0604030504040204" pitchFamily="50" charset="-128"/>
                <a:ea typeface="Meiryo UI" panose="020B0604030504040204" pitchFamily="50" charset="-128"/>
                <a:cs typeface="Meiryo UI" panose="020B0604030504040204" pitchFamily="50" charset="-128"/>
              </a:rPr>
              <a:t>日本ピーエス／日本ビルファンド投資法人／日本プライムリアルティ投資法人／日本ロジスティクスファンド投資法人／丹羽鋼業／ネイチャーズウェイ／ノザワ／ノダ／野田クレーン／</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ja-JP" altLang="en-US" sz="1000" dirty="0">
                <a:latin typeface="Meiryo UI" panose="020B0604030504040204" pitchFamily="50" charset="-128"/>
                <a:ea typeface="Meiryo UI" panose="020B0604030504040204" pitchFamily="50" charset="-128"/>
                <a:cs typeface="Meiryo UI" panose="020B0604030504040204" pitchFamily="50" charset="-128"/>
              </a:rPr>
              <a:t>登尾鉄工／野村不動産プライベート投資法人／野村ユニゾン／ハーチ／バイトルヒクマ／ハイパー／太陽刷毛／ハウスメッシュ／ハウテック／バウハウス丸栄／創興業／</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ja-JP" altLang="en-US" sz="1000" dirty="0">
                <a:latin typeface="Meiryo UI" panose="020B0604030504040204" pitchFamily="50" charset="-128"/>
                <a:ea typeface="Meiryo UI" panose="020B0604030504040204" pitchFamily="50" charset="-128"/>
                <a:cs typeface="Meiryo UI" panose="020B0604030504040204" pitchFamily="50" charset="-128"/>
              </a:rPr>
              <a:t>橋本金属工業／ハズ／斫木村／パネックス／パブリック／ハマダ／林商会／早野研工／原貿易／ハリタ金属／春近製作所／ビー・アイ・エフ／ビーエム工業／ビーフプレイス／</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ja-JP" altLang="en-US" sz="1000" dirty="0">
                <a:latin typeface="Meiryo UI" panose="020B0604030504040204" pitchFamily="50" charset="-128"/>
                <a:ea typeface="Meiryo UI" panose="020B0604030504040204" pitchFamily="50" charset="-128"/>
                <a:cs typeface="Meiryo UI" panose="020B0604030504040204" pitchFamily="50" charset="-128"/>
              </a:rPr>
              <a:t>光運送／樋口製作所／日の丸自動車／日の本穀粉／日比清工業／ヒメプラ／平田運輸／平野／平松工業／広池製作所／ファーマインターナショナル／</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ja-JP" altLang="en-US" sz="1000" dirty="0">
                <a:latin typeface="Meiryo UI" panose="020B0604030504040204" pitchFamily="50" charset="-128"/>
                <a:ea typeface="Meiryo UI" panose="020B0604030504040204" pitchFamily="50" charset="-128"/>
                <a:cs typeface="Meiryo UI" panose="020B0604030504040204" pitchFamily="50" charset="-128"/>
              </a:rPr>
              <a:t>フカサワ／福重／福富金属／フクモト／藤久運輸倉庫／富士興産／富士製作所／富士経編／富士凸版印刷／藤野興業／藤本化学製品／フタガワグループ／</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ja-JP" altLang="en-US" sz="1000" dirty="0">
                <a:latin typeface="Meiryo UI" panose="020B0604030504040204" pitchFamily="50" charset="-128"/>
                <a:ea typeface="Meiryo UI" panose="020B0604030504040204" pitchFamily="50" charset="-128"/>
                <a:cs typeface="Meiryo UI" panose="020B0604030504040204" pitchFamily="50" charset="-128"/>
              </a:rPr>
              <a:t>フネンアクロス／文創／フラームジャパン／古郡建設／プレッシオ／プロモ／文溪堂／文昌堂／平成工業／平和不動産／平和不動産リート投資法人／ベルシステム</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24</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ja-JP" altLang="en-US" sz="1000" dirty="0">
                <a:latin typeface="Meiryo UI" panose="020B0604030504040204" pitchFamily="50" charset="-128"/>
                <a:ea typeface="Meiryo UI" panose="020B0604030504040204" pitchFamily="50" charset="-128"/>
                <a:cs typeface="Meiryo UI" panose="020B0604030504040204" pitchFamily="50" charset="-128"/>
              </a:rPr>
              <a:t>豊国エコソリューションズ／防除研究所／豊桑産業／ホームサーチ／ホクサン／北拓／北斗工業エンヂニアリング／北米産業／堀忠染織／正光／マサル／増田喜／</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ja-JP" altLang="en-US" sz="1000" dirty="0">
                <a:latin typeface="Meiryo UI" panose="020B0604030504040204" pitchFamily="50" charset="-128"/>
                <a:ea typeface="Meiryo UI" panose="020B0604030504040204" pitchFamily="50" charset="-128"/>
                <a:cs typeface="Meiryo UI" panose="020B0604030504040204" pitchFamily="50" charset="-128"/>
              </a:rPr>
              <a:t>まち未来製作所／松岡特殊鋼／松ケ谷鉄工建設／松川レピヤン／松永建設／松本製作所／マツ六／真鍋プランテック／真庭木材事業協同組合／マルイチセーリング／</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ja-JP" altLang="en-US" sz="1000" dirty="0">
                <a:latin typeface="Meiryo UI" panose="020B0604030504040204" pitchFamily="50" charset="-128"/>
                <a:ea typeface="Meiryo UI" panose="020B0604030504040204" pitchFamily="50" charset="-128"/>
                <a:cs typeface="Meiryo UI" panose="020B0604030504040204" pitchFamily="50" charset="-128"/>
              </a:rPr>
              <a:t>丸喜産業／丸源竹内組／丸五／丸正／マルト／丸昌／丸東製作所／丸洋建設／丸理印刷／三浦工業株式会社／三重エネウッド／ミクニ機工／水生活製作所／</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ja-JP" altLang="en-US" sz="1000" dirty="0">
                <a:latin typeface="Meiryo UI" panose="020B0604030504040204" pitchFamily="50" charset="-128"/>
                <a:ea typeface="Meiryo UI" panose="020B0604030504040204" pitchFamily="50" charset="-128"/>
                <a:cs typeface="Meiryo UI" panose="020B0604030504040204" pitchFamily="50" charset="-128"/>
              </a:rPr>
              <a:t>ミズタニバルブ工業／</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／水ノ上災害防具</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／三谷建設／ミック／三菱地所物流リート投資法人／三星毛糸／宮城衛生環境公社／都インキ／</a:t>
            </a:r>
            <a:r>
              <a:rPr lang="ja-JP" altLang="en-US" sz="1000" u="sng" dirty="0">
                <a:latin typeface="Meiryo UI" panose="020B0604030504040204" pitchFamily="50" charset="-128"/>
                <a:ea typeface="Meiryo UI" panose="020B0604030504040204" pitchFamily="50" charset="-128"/>
                <a:cs typeface="Meiryo UI" panose="020B0604030504040204" pitchFamily="50" charset="-128"/>
              </a:rPr>
              <a:t>都田建設</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／みやび／</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テキスト ボックス 11">
            <a:extLst>
              <a:ext uri="{FF2B5EF4-FFF2-40B4-BE49-F238E27FC236}">
                <a16:creationId xmlns:a16="http://schemas.microsoft.com/office/drawing/2014/main" id="{D40B74C1-D822-D64A-9C7E-2673B1B6913B}"/>
              </a:ext>
            </a:extLst>
          </p:cNvPr>
          <p:cNvSpPr txBox="1">
            <a:spLocks noChangeArrowheads="1"/>
          </p:cNvSpPr>
          <p:nvPr/>
        </p:nvSpPr>
        <p:spPr bwMode="auto">
          <a:xfrm>
            <a:off x="620938" y="7331288"/>
            <a:ext cx="9745337" cy="2205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marL="0" marR="0" lvl="0" indent="0" algn="l" defTabSz="914400" rtl="0" eaLnBrk="1" fontAlgn="base" latinLnBrk="0" hangingPunct="1">
              <a:lnSpc>
                <a:spcPts val="1000"/>
              </a:lnSpc>
              <a:spcBef>
                <a:spcPct val="0"/>
              </a:spcBef>
              <a:spcAft>
                <a:spcPct val="0"/>
              </a:spcAft>
              <a:buClrTx/>
              <a:buSzTx/>
              <a:buFontTx/>
              <a:buNone/>
              <a:tabLst/>
              <a:defRPr/>
            </a:pPr>
            <a:r>
              <a:rPr lang="en-US" altLang="ja-JP" sz="850" b="0" dirty="0">
                <a:solidFill>
                  <a:srgbClr val="000000"/>
                </a:solidFill>
                <a:latin typeface="Meiryo UI" pitchFamily="50" charset="-128"/>
                <a:ea typeface="Meiryo UI" pitchFamily="50" charset="-128"/>
                <a:cs typeface="Meiryo UI" pitchFamily="50" charset="-128"/>
              </a:rPr>
              <a:t>[</a:t>
            </a:r>
            <a:r>
              <a:rPr lang="ja-JP" altLang="en-US" sz="850" b="0" dirty="0">
                <a:solidFill>
                  <a:srgbClr val="000000"/>
                </a:solidFill>
                <a:latin typeface="Meiryo UI" pitchFamily="50" charset="-128"/>
                <a:ea typeface="Meiryo UI" pitchFamily="50" charset="-128"/>
                <a:cs typeface="Meiryo UI" pitchFamily="50" charset="-128"/>
              </a:rPr>
              <a:t>出所</a:t>
            </a:r>
            <a:r>
              <a:rPr lang="en-US" altLang="ja-JP" sz="850" b="0" dirty="0">
                <a:solidFill>
                  <a:srgbClr val="000000"/>
                </a:solidFill>
                <a:latin typeface="Meiryo UI" pitchFamily="50" charset="-128"/>
                <a:ea typeface="Meiryo UI" pitchFamily="50" charset="-128"/>
                <a:cs typeface="Meiryo UI" pitchFamily="50" charset="-128"/>
              </a:rPr>
              <a:t>]</a:t>
            </a:r>
            <a:r>
              <a:rPr kumimoji="1" lang="en-US" altLang="ja-JP" sz="850" b="0" i="0" u="none" strike="noStrike" kern="1200" cap="none" spc="0" normalizeH="0" baseline="0" noProof="0" dirty="0">
                <a:ln>
                  <a:noFill/>
                </a:ln>
                <a:solidFill>
                  <a:srgbClr val="000000"/>
                </a:solidFill>
                <a:effectLst/>
                <a:uLnTx/>
                <a:uFillTx/>
                <a:latin typeface="Meiryo UI" pitchFamily="50" charset="-128"/>
                <a:ea typeface="Meiryo UI" pitchFamily="50" charset="-128"/>
                <a:cs typeface="Meiryo UI" pitchFamily="50" charset="-128"/>
              </a:rPr>
              <a:t>Science Based Targets</a:t>
            </a:r>
            <a:r>
              <a:rPr kumimoji="1" lang="ja-JP" altLang="en-US" sz="850" b="0" i="0" u="none" strike="noStrike" kern="1200" cap="none" spc="0" normalizeH="0" baseline="0" noProof="0" dirty="0">
                <a:ln>
                  <a:noFill/>
                </a:ln>
                <a:solidFill>
                  <a:srgbClr val="000000"/>
                </a:solidFill>
                <a:effectLst/>
                <a:uLnTx/>
                <a:uFillTx/>
                <a:latin typeface="Meiryo UI" pitchFamily="50" charset="-128"/>
                <a:ea typeface="Meiryo UI" pitchFamily="50" charset="-128"/>
                <a:cs typeface="Meiryo UI" pitchFamily="50" charset="-128"/>
              </a:rPr>
              <a:t>ホームページ</a:t>
            </a:r>
            <a:r>
              <a:rPr lang="ja-JP" altLang="en-US" sz="850" b="0" dirty="0">
                <a:solidFill>
                  <a:srgbClr val="000000"/>
                </a:solidFill>
                <a:latin typeface="Meiryo UI" pitchFamily="50" charset="-128"/>
                <a:ea typeface="Meiryo UI" pitchFamily="50" charset="-128"/>
                <a:cs typeface="Meiryo UI" pitchFamily="50" charset="-128"/>
              </a:rPr>
              <a:t>　</a:t>
            </a:r>
            <a:r>
              <a:rPr lang="en-US" altLang="ja-JP" sz="850" b="0" dirty="0">
                <a:solidFill>
                  <a:srgbClr val="000000"/>
                </a:solidFill>
                <a:latin typeface="Meiryo UI" pitchFamily="50" charset="-128"/>
                <a:ea typeface="Meiryo UI" pitchFamily="50" charset="-128"/>
                <a:cs typeface="Meiryo UI" pitchFamily="50" charset="-128"/>
              </a:rPr>
              <a:t>Companies</a:t>
            </a:r>
            <a:r>
              <a:rPr lang="ja-JP" altLang="en-US" sz="850" b="0" dirty="0">
                <a:solidFill>
                  <a:srgbClr val="000000"/>
                </a:solidFill>
                <a:latin typeface="Meiryo UI" pitchFamily="50" charset="-128"/>
                <a:ea typeface="Meiryo UI" pitchFamily="50" charset="-128"/>
                <a:cs typeface="Meiryo UI" pitchFamily="50" charset="-128"/>
              </a:rPr>
              <a:t> </a:t>
            </a:r>
            <a:r>
              <a:rPr lang="en-US" altLang="ja-JP" sz="850" b="0" dirty="0">
                <a:latin typeface="Meiryo UI" pitchFamily="50" charset="-128"/>
                <a:ea typeface="Meiryo UI" pitchFamily="50" charset="-128"/>
                <a:cs typeface="Meiryo UI" pitchFamily="50" charset="-128"/>
              </a:rPr>
              <a:t>Take</a:t>
            </a:r>
            <a:r>
              <a:rPr lang="ja-JP" altLang="en-US" sz="850" b="0" dirty="0">
                <a:latin typeface="Meiryo UI" pitchFamily="50" charset="-128"/>
                <a:ea typeface="Meiryo UI" pitchFamily="50" charset="-128"/>
                <a:cs typeface="Meiryo UI" pitchFamily="50" charset="-128"/>
              </a:rPr>
              <a:t> </a:t>
            </a:r>
            <a:r>
              <a:rPr lang="en-US" altLang="ja-JP" sz="850" b="0" dirty="0">
                <a:latin typeface="Meiryo UI" pitchFamily="50" charset="-128"/>
                <a:ea typeface="Meiryo UI" pitchFamily="50" charset="-128"/>
                <a:cs typeface="Meiryo UI" pitchFamily="50" charset="-128"/>
              </a:rPr>
              <a:t>Action</a:t>
            </a:r>
            <a:r>
              <a:rPr lang="en-US" altLang="ja-JP" sz="850" dirty="0">
                <a:latin typeface="Meiryo UI" pitchFamily="50" charset="-128"/>
                <a:ea typeface="Meiryo UI" pitchFamily="50" charset="-128"/>
                <a:cs typeface="Meiryo UI" pitchFamily="50" charset="-128"/>
              </a:rPr>
              <a:t>(</a:t>
            </a:r>
            <a:r>
              <a:rPr kumimoji="1" lang="en-US" altLang="ja-JP" sz="850" b="0" i="0" strike="noStrike" kern="1200" cap="none" spc="0" normalizeH="0" baseline="0" noProof="0">
                <a:ln>
                  <a:noFill/>
                </a:ln>
                <a:effectLst/>
                <a:uLnTx/>
                <a:uFillTx/>
                <a:latin typeface="Meiryo UI" pitchFamily="50" charset="-128"/>
                <a:ea typeface="Meiryo UI" pitchFamily="50" charset="-128"/>
                <a:cs typeface="Meiryo UI" pitchFamily="50" charset="-128"/>
              </a:rPr>
              <a:t>http://sciencebasedtargets.org/companies-taking-action/</a:t>
            </a:r>
            <a:r>
              <a:rPr lang="en-US" altLang="ja-JP" sz="850">
                <a:latin typeface="Meiryo UI" pitchFamily="50" charset="-128"/>
                <a:ea typeface="Meiryo UI" pitchFamily="50" charset="-128"/>
                <a:cs typeface="Meiryo UI" pitchFamily="50" charset="-128"/>
              </a:rPr>
              <a:t>)</a:t>
            </a:r>
            <a:r>
              <a:rPr kumimoji="1" lang="ja-JP" altLang="en-US" sz="850" b="0" i="0" u="none" strike="noStrike" kern="1200" cap="none" spc="0" normalizeH="0" baseline="0" noProof="0" dirty="0">
                <a:ln>
                  <a:noFill/>
                </a:ln>
                <a:solidFill>
                  <a:srgbClr val="000000"/>
                </a:solidFill>
                <a:effectLst/>
                <a:uLnTx/>
                <a:uFillTx/>
                <a:latin typeface="Meiryo UI" pitchFamily="50" charset="-128"/>
                <a:ea typeface="Meiryo UI" pitchFamily="50" charset="-128"/>
                <a:cs typeface="Meiryo UI" pitchFamily="50" charset="-128"/>
              </a:rPr>
              <a:t>より作成。</a:t>
            </a:r>
            <a:r>
              <a:rPr lang="ja-JP" altLang="en-US" sz="850" b="0" dirty="0">
                <a:solidFill>
                  <a:srgbClr val="000000"/>
                </a:solidFill>
                <a:latin typeface="Meiryo UI" pitchFamily="50" charset="-128"/>
                <a:ea typeface="Meiryo UI" pitchFamily="50" charset="-128"/>
                <a:cs typeface="Meiryo UI" pitchFamily="50" charset="-128"/>
              </a:rPr>
              <a:t>業種分類は事務局が日本標準産業分類等に当てはめ作成。</a:t>
            </a:r>
          </a:p>
        </p:txBody>
      </p:sp>
      <p:sp>
        <p:nvSpPr>
          <p:cNvPr id="5" name="テキスト ボックス 11">
            <a:extLst>
              <a:ext uri="{FF2B5EF4-FFF2-40B4-BE49-F238E27FC236}">
                <a16:creationId xmlns:a16="http://schemas.microsoft.com/office/drawing/2014/main" id="{68B46849-234D-39E1-B766-65D65067BBC3}"/>
              </a:ext>
            </a:extLst>
          </p:cNvPr>
          <p:cNvSpPr txBox="1">
            <a:spLocks noChangeArrowheads="1"/>
          </p:cNvSpPr>
          <p:nvPr/>
        </p:nvSpPr>
        <p:spPr bwMode="auto">
          <a:xfrm>
            <a:off x="358511" y="7181262"/>
            <a:ext cx="9974790" cy="233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marL="0" marR="0" lvl="0" indent="0" algn="l" defTabSz="914400" rtl="0" eaLnBrk="1" fontAlgn="base" latinLnBrk="0" hangingPunct="1">
              <a:lnSpc>
                <a:spcPts val="1100"/>
              </a:lnSpc>
              <a:spcBef>
                <a:spcPct val="0"/>
              </a:spcBef>
              <a:spcAft>
                <a:spcPct val="0"/>
              </a:spcAft>
              <a:buClrTx/>
              <a:buSzTx/>
              <a:buFontTx/>
              <a:buNone/>
              <a:tabLst/>
              <a:defRPr/>
            </a:pPr>
            <a:r>
              <a:rPr lang="en-US" altLang="ja-JP" sz="900" b="0" dirty="0">
                <a:solidFill>
                  <a:srgbClr val="000000"/>
                </a:solidFill>
                <a:latin typeface="Meiryo UI" pitchFamily="50" charset="-128"/>
                <a:ea typeface="Meiryo UI" pitchFamily="50" charset="-128"/>
                <a:cs typeface="Meiryo UI" pitchFamily="50" charset="-128"/>
              </a:rPr>
              <a:t>※</a:t>
            </a:r>
            <a:r>
              <a:rPr lang="ja-JP" altLang="en-US" sz="900" b="0" dirty="0">
                <a:solidFill>
                  <a:srgbClr val="000000"/>
                </a:solidFill>
                <a:latin typeface="Meiryo UI" pitchFamily="50" charset="-128"/>
                <a:ea typeface="Meiryo UI" pitchFamily="50" charset="-128"/>
                <a:cs typeface="Meiryo UI" pitchFamily="50" charset="-128"/>
              </a:rPr>
              <a:t>なお、金融の業種に該当する企業は、</a:t>
            </a:r>
            <a:r>
              <a:rPr lang="en-US" altLang="ja-JP" sz="900" b="0" dirty="0">
                <a:solidFill>
                  <a:srgbClr val="000000"/>
                </a:solidFill>
                <a:latin typeface="Meiryo UI" pitchFamily="50" charset="-128"/>
                <a:ea typeface="Meiryo UI" pitchFamily="50" charset="-128"/>
                <a:cs typeface="Meiryo UI" pitchFamily="50" charset="-128"/>
              </a:rPr>
              <a:t>SBT</a:t>
            </a:r>
            <a:r>
              <a:rPr lang="ja-JP" altLang="en-US" sz="900" b="0" dirty="0">
                <a:solidFill>
                  <a:srgbClr val="000000"/>
                </a:solidFill>
                <a:latin typeface="Meiryo UI" pitchFamily="50" charset="-128"/>
                <a:ea typeface="Meiryo UI" pitchFamily="50" charset="-128"/>
                <a:cs typeface="Meiryo UI" pitchFamily="50" charset="-128"/>
              </a:rPr>
              <a:t>事務局において業種別の認定基準を検討中であるため、認定が行われていない。</a:t>
            </a:r>
            <a:r>
              <a:rPr lang="ja-JP" altLang="en-US" sz="900" dirty="0">
                <a:solidFill>
                  <a:srgbClr val="000000"/>
                </a:solidFill>
                <a:latin typeface="Meiryo UI" pitchFamily="50" charset="-128"/>
                <a:ea typeface="Meiryo UI" pitchFamily="50" charset="-128"/>
                <a:cs typeface="Meiryo UI" pitchFamily="50" charset="-128"/>
              </a:rPr>
              <a:t>  「中小企業」の項目には、中小企業版</a:t>
            </a:r>
            <a:r>
              <a:rPr lang="en-US" altLang="ja-JP" sz="900" dirty="0">
                <a:solidFill>
                  <a:srgbClr val="000000"/>
                </a:solidFill>
                <a:latin typeface="Meiryo UI" pitchFamily="50" charset="-128"/>
                <a:ea typeface="Meiryo UI" pitchFamily="50" charset="-128"/>
                <a:cs typeface="Meiryo UI" pitchFamily="50" charset="-128"/>
              </a:rPr>
              <a:t>SBT</a:t>
            </a:r>
            <a:r>
              <a:rPr lang="ja-JP" altLang="en-US" sz="900" dirty="0" err="1">
                <a:solidFill>
                  <a:srgbClr val="000000"/>
                </a:solidFill>
                <a:latin typeface="Meiryo UI" pitchFamily="50" charset="-128"/>
                <a:ea typeface="Meiryo UI" pitchFamily="50" charset="-128"/>
                <a:cs typeface="Meiryo UI" pitchFamily="50" charset="-128"/>
              </a:rPr>
              <a:t>にて</a:t>
            </a:r>
            <a:r>
              <a:rPr lang="ja-JP" altLang="en-US" sz="900" dirty="0">
                <a:solidFill>
                  <a:srgbClr val="000000"/>
                </a:solidFill>
                <a:latin typeface="Meiryo UI" pitchFamily="50" charset="-128"/>
                <a:ea typeface="Meiryo UI" pitchFamily="50" charset="-128"/>
                <a:cs typeface="Meiryo UI" pitchFamily="50" charset="-128"/>
              </a:rPr>
              <a:t>認定を取得した企業名を記載している。</a:t>
            </a:r>
            <a:endParaRPr lang="en-US" altLang="ja-JP" sz="900" b="0" dirty="0">
              <a:solidFill>
                <a:srgbClr val="000000"/>
              </a:solidFill>
              <a:latin typeface="Meiryo UI" pitchFamily="50" charset="-128"/>
              <a:ea typeface="Meiryo UI" pitchFamily="50" charset="-128"/>
              <a:cs typeface="Meiryo UI" pitchFamily="50" charset="-128"/>
            </a:endParaRPr>
          </a:p>
        </p:txBody>
      </p:sp>
      <p:sp>
        <p:nvSpPr>
          <p:cNvPr id="8" name="コンテンツ プレースホルダー 2">
            <a:extLst>
              <a:ext uri="{FF2B5EF4-FFF2-40B4-BE49-F238E27FC236}">
                <a16:creationId xmlns:a16="http://schemas.microsoft.com/office/drawing/2014/main" id="{492693D4-8ECF-AA55-D634-2541DE0F8251}"/>
              </a:ext>
            </a:extLst>
          </p:cNvPr>
          <p:cNvSpPr>
            <a:spLocks noGrp="1"/>
          </p:cNvSpPr>
          <p:nvPr>
            <p:ph sz="quarter" idx="12"/>
          </p:nvPr>
        </p:nvSpPr>
        <p:spPr>
          <a:xfrm>
            <a:off x="163899" y="1109987"/>
            <a:ext cx="10359254" cy="957850"/>
          </a:xfrm>
        </p:spPr>
        <p:txBody>
          <a:bodyPr/>
          <a:lstStyle>
            <a:defPPr>
              <a:defRPr lang="ja-JP"/>
            </a:defPPr>
            <a:lvl1pPr marL="0" algn="l" defTabSz="913760" rtl="0" eaLnBrk="1" latinLnBrk="0" hangingPunct="1">
              <a:defRPr kumimoji="1" sz="1799" kern="1200">
                <a:solidFill>
                  <a:schemeClr val="tx1"/>
                </a:solidFill>
                <a:latin typeface="+mn-lt"/>
                <a:ea typeface="+mn-ea"/>
                <a:cs typeface="+mn-cs"/>
              </a:defRPr>
            </a:lvl1pPr>
            <a:lvl2pPr marL="456880" algn="l" defTabSz="913760" rtl="0" eaLnBrk="1" latinLnBrk="0" hangingPunct="1">
              <a:defRPr kumimoji="1" sz="1799" kern="1200">
                <a:solidFill>
                  <a:schemeClr val="tx1"/>
                </a:solidFill>
                <a:latin typeface="+mn-lt"/>
                <a:ea typeface="+mn-ea"/>
                <a:cs typeface="+mn-cs"/>
              </a:defRPr>
            </a:lvl2pPr>
            <a:lvl3pPr marL="913760" algn="l" defTabSz="913760" rtl="0" eaLnBrk="1" latinLnBrk="0" hangingPunct="1">
              <a:defRPr kumimoji="1" sz="1799" kern="1200">
                <a:solidFill>
                  <a:schemeClr val="tx1"/>
                </a:solidFill>
                <a:latin typeface="+mn-lt"/>
                <a:ea typeface="+mn-ea"/>
                <a:cs typeface="+mn-cs"/>
              </a:defRPr>
            </a:lvl3pPr>
            <a:lvl4pPr marL="1370640" algn="l" defTabSz="913760" rtl="0" eaLnBrk="1" latinLnBrk="0" hangingPunct="1">
              <a:defRPr kumimoji="1" sz="1799" kern="1200">
                <a:solidFill>
                  <a:schemeClr val="tx1"/>
                </a:solidFill>
                <a:latin typeface="+mn-lt"/>
                <a:ea typeface="+mn-ea"/>
                <a:cs typeface="+mn-cs"/>
              </a:defRPr>
            </a:lvl4pPr>
            <a:lvl5pPr marL="1827520" algn="l" defTabSz="913760" rtl="0" eaLnBrk="1" latinLnBrk="0" hangingPunct="1">
              <a:defRPr kumimoji="1" sz="1799" kern="1200">
                <a:solidFill>
                  <a:schemeClr val="tx1"/>
                </a:solidFill>
                <a:latin typeface="+mn-lt"/>
                <a:ea typeface="+mn-ea"/>
                <a:cs typeface="+mn-cs"/>
              </a:defRPr>
            </a:lvl5pPr>
            <a:lvl6pPr marL="2284400" algn="l" defTabSz="913760" rtl="0" eaLnBrk="1" latinLnBrk="0" hangingPunct="1">
              <a:defRPr kumimoji="1" sz="1799" kern="1200">
                <a:solidFill>
                  <a:schemeClr val="tx1"/>
                </a:solidFill>
                <a:latin typeface="+mn-lt"/>
                <a:ea typeface="+mn-ea"/>
                <a:cs typeface="+mn-cs"/>
              </a:defRPr>
            </a:lvl6pPr>
            <a:lvl7pPr marL="2741280" algn="l" defTabSz="913760" rtl="0" eaLnBrk="1" latinLnBrk="0" hangingPunct="1">
              <a:defRPr kumimoji="1" sz="1799" kern="1200">
                <a:solidFill>
                  <a:schemeClr val="tx1"/>
                </a:solidFill>
                <a:latin typeface="+mn-lt"/>
                <a:ea typeface="+mn-ea"/>
                <a:cs typeface="+mn-cs"/>
              </a:defRPr>
            </a:lvl7pPr>
            <a:lvl8pPr marL="3198160" algn="l" defTabSz="913760" rtl="0" eaLnBrk="1" latinLnBrk="0" hangingPunct="1">
              <a:defRPr kumimoji="1" sz="1799" kern="1200">
                <a:solidFill>
                  <a:schemeClr val="tx1"/>
                </a:solidFill>
                <a:latin typeface="+mn-lt"/>
                <a:ea typeface="+mn-ea"/>
                <a:cs typeface="+mn-cs"/>
              </a:defRPr>
            </a:lvl8pPr>
            <a:lvl9pPr marL="3655040" algn="l" defTabSz="913760" rtl="0" eaLnBrk="1" latinLnBrk="0" hangingPunct="1">
              <a:defRPr kumimoji="1" sz="1799" kern="1200">
                <a:solidFill>
                  <a:schemeClr val="tx1"/>
                </a:solidFill>
                <a:latin typeface="+mn-lt"/>
                <a:ea typeface="+mn-ea"/>
                <a:cs typeface="+mn-cs"/>
              </a:defRPr>
            </a:lvl9pPr>
          </a:lstStyle>
          <a:p>
            <a:r>
              <a:rPr lang="ja-JP" altLang="en-US" dirty="0"/>
              <a:t>認定取得済の企業は日本で</a:t>
            </a:r>
            <a:r>
              <a:rPr lang="en-US" altLang="ja-JP" dirty="0"/>
              <a:t>904</a:t>
            </a:r>
            <a:r>
              <a:rPr lang="ja-JP" altLang="en-US" dirty="0"/>
              <a:t>社</a:t>
            </a:r>
            <a:endParaRPr lang="en-US" altLang="ja-JP" dirty="0"/>
          </a:p>
          <a:p>
            <a:r>
              <a:rPr lang="ja-JP" altLang="en-US" dirty="0"/>
              <a:t>日本では電気機器、建設業が多い</a:t>
            </a:r>
            <a:endParaRPr lang="en-US" altLang="ja-JP" dirty="0"/>
          </a:p>
        </p:txBody>
      </p:sp>
      <p:sp>
        <p:nvSpPr>
          <p:cNvPr id="6" name="テキスト ボックス 5">
            <a:extLst>
              <a:ext uri="{FF2B5EF4-FFF2-40B4-BE49-F238E27FC236}">
                <a16:creationId xmlns:a16="http://schemas.microsoft.com/office/drawing/2014/main" id="{B5BF9C54-A611-2B00-760E-A73506460619}"/>
              </a:ext>
            </a:extLst>
          </p:cNvPr>
          <p:cNvSpPr txBox="1"/>
          <p:nvPr/>
        </p:nvSpPr>
        <p:spPr bwMode="auto">
          <a:xfrm>
            <a:off x="6389912" y="2194576"/>
            <a:ext cx="4139976" cy="369332"/>
          </a:xfrm>
          <a:prstGeom prst="rect">
            <a:avLst/>
          </a:prstGeom>
          <a:noFill/>
          <a:ln w="9525">
            <a:noFill/>
            <a:miter lim="800000"/>
            <a:headEnd/>
            <a:tailEnd/>
          </a:ln>
        </p:spPr>
        <p:txBody>
          <a:bodyPr wrap="square" rtlCol="0">
            <a:spAutoFit/>
          </a:bodyPr>
          <a:lstStyle/>
          <a:p>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業種内五十音順</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a:p>
            <a:pPr fontAlgn="auto">
              <a:spcBef>
                <a:spcPts val="0"/>
              </a:spcBef>
              <a:spcAft>
                <a:spcPts val="0"/>
              </a:spcAft>
            </a:pPr>
            <a:r>
              <a:rPr lang="en-US" altLang="ja-JP" sz="900" dirty="0">
                <a:latin typeface="Meiryo UI" panose="020B0604030504040204" pitchFamily="50" charset="-128"/>
                <a:ea typeface="Meiryo UI" panose="020B0604030504040204" pitchFamily="50" charset="-128"/>
                <a:cs typeface="Meiryo UI" panose="020B0604030504040204" pitchFamily="50" charset="-128"/>
              </a:rPr>
              <a:t>※</a:t>
            </a:r>
            <a:r>
              <a:rPr lang="ja-JP" altLang="en-US" sz="900" u="sng" dirty="0">
                <a:latin typeface="Meiryo UI" panose="020B0604030504040204" pitchFamily="50" charset="-128"/>
                <a:ea typeface="Meiryo UI" panose="020B0604030504040204" pitchFamily="50" charset="-128"/>
                <a:cs typeface="Meiryo UI" panose="020B0604030504040204" pitchFamily="50" charset="-128"/>
              </a:rPr>
              <a:t>下線</a:t>
            </a:r>
            <a:r>
              <a:rPr lang="ja-JP" altLang="en-US" sz="900" dirty="0">
                <a:latin typeface="Meiryo UI" panose="020B0604030504040204" pitchFamily="50" charset="-128"/>
                <a:ea typeface="Meiryo UI" panose="020B0604030504040204" pitchFamily="50" charset="-128"/>
                <a:cs typeface="Meiryo UI" panose="020B0604030504040204" pitchFamily="50" charset="-128"/>
              </a:rPr>
              <a:t>付の企業は環境省</a:t>
            </a:r>
            <a:r>
              <a:rPr lang="en-US" altLang="ja-JP" sz="900" dirty="0">
                <a:latin typeface="Meiryo UI" panose="020B0604030504040204" pitchFamily="50" charset="-128"/>
                <a:ea typeface="Meiryo UI" panose="020B0604030504040204" pitchFamily="50" charset="-128"/>
                <a:cs typeface="Meiryo UI" panose="020B0604030504040204" pitchFamily="50" charset="-128"/>
              </a:rPr>
              <a:t>SBT</a:t>
            </a:r>
            <a:r>
              <a:rPr lang="ja-JP" altLang="en-US" sz="900" dirty="0">
                <a:latin typeface="Meiryo UI" panose="020B0604030504040204" pitchFamily="50" charset="-128"/>
                <a:ea typeface="Meiryo UI" panose="020B0604030504040204" pitchFamily="50" charset="-128"/>
                <a:cs typeface="Meiryo UI" panose="020B0604030504040204" pitchFamily="50" charset="-128"/>
              </a:rPr>
              <a:t>策定</a:t>
            </a:r>
            <a:r>
              <a:rPr lang="ja-JP" altLang="en-US" sz="900" dirty="0">
                <a:solidFill>
                  <a:prstClr val="black"/>
                </a:solidFill>
                <a:latin typeface="Meiryo UI" panose="020B0604030504040204" pitchFamily="50" charset="-128"/>
                <a:ea typeface="Meiryo UI" panose="020B0604030504040204" pitchFamily="50" charset="-128"/>
              </a:rPr>
              <a:t>個社別支援実施企業</a:t>
            </a:r>
            <a:r>
              <a:rPr lang="ja-JP" altLang="en-US" sz="900" dirty="0">
                <a:latin typeface="Meiryo UI" panose="020B0604030504040204" pitchFamily="50" charset="-128"/>
                <a:ea typeface="Meiryo UI" panose="020B0604030504040204" pitchFamily="50" charset="-128"/>
                <a:cs typeface="Meiryo UI" panose="020B0604030504040204" pitchFamily="50" charset="-128"/>
              </a:rPr>
              <a:t>（</a:t>
            </a:r>
            <a:r>
              <a:rPr lang="en-US" altLang="ja-JP" sz="900" dirty="0">
                <a:latin typeface="Meiryo UI" panose="020B0604030504040204" pitchFamily="50" charset="-128"/>
                <a:ea typeface="Meiryo UI" panose="020B0604030504040204" pitchFamily="50" charset="-128"/>
                <a:cs typeface="Meiryo UI" panose="020B0604030504040204" pitchFamily="50" charset="-128"/>
              </a:rPr>
              <a:t>2017~2020</a:t>
            </a:r>
            <a:r>
              <a:rPr lang="ja-JP" altLang="en-US" sz="900" dirty="0">
                <a:latin typeface="Meiryo UI" panose="020B0604030504040204" pitchFamily="50" charset="-128"/>
                <a:ea typeface="Meiryo UI" panose="020B0604030504040204" pitchFamily="50" charset="-128"/>
                <a:cs typeface="Meiryo UI" panose="020B0604030504040204" pitchFamily="50" charset="-128"/>
              </a:rPr>
              <a:t>年度）</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 name="正方形/長方形 2">
            <a:extLst>
              <a:ext uri="{FF2B5EF4-FFF2-40B4-BE49-F238E27FC236}">
                <a16:creationId xmlns:a16="http://schemas.microsoft.com/office/drawing/2014/main" id="{AAF789BB-A9F8-77E3-E96D-6614D69E8ABD}"/>
              </a:ext>
            </a:extLst>
          </p:cNvPr>
          <p:cNvSpPr>
            <a:spLocks noChangeArrowheads="1"/>
          </p:cNvSpPr>
          <p:nvPr/>
        </p:nvSpPr>
        <p:spPr bwMode="auto">
          <a:xfrm>
            <a:off x="105557" y="2684058"/>
            <a:ext cx="1460132"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algn="r" eaLnBrk="1" hangingPunct="1">
              <a:lnSpc>
                <a:spcPct val="100000"/>
              </a:lnSpc>
              <a:spcAft>
                <a:spcPct val="0"/>
              </a:spcAft>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中小企業</a:t>
            </a:r>
            <a:r>
              <a:rPr lang="en-US" altLang="ja-JP" sz="1000" b="1" dirty="0">
                <a:latin typeface="Meiryo UI" panose="020B0604030504040204" pitchFamily="50" charset="-128"/>
                <a:ea typeface="Meiryo UI" panose="020B0604030504040204" pitchFamily="50" charset="-128"/>
                <a:cs typeface="Meiryo UI" panose="020B0604030504040204" pitchFamily="50" charset="-128"/>
              </a:rPr>
              <a:t>(704):</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b="1" dirty="0">
                <a:latin typeface="Meiryo UI" panose="020B0604030504040204" pitchFamily="50" charset="-128"/>
                <a:ea typeface="Meiryo UI" panose="020B0604030504040204" pitchFamily="50" charset="-128"/>
                <a:cs typeface="Meiryo UI" panose="020B0604030504040204" pitchFamily="50" charset="-128"/>
              </a:rPr>
              <a:t>3/5</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2883379111"/>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SBT</a:t>
            </a:r>
            <a:r>
              <a:rPr lang="ja-JP" altLang="en-US" dirty="0"/>
              <a:t>認定取得済の日本企業 </a:t>
            </a:r>
            <a:r>
              <a:rPr lang="en-US" altLang="ja-JP" dirty="0"/>
              <a:t>6/7</a:t>
            </a:r>
            <a:endParaRPr kumimoji="1" lang="ja-JP" altLang="en-US" dirty="0"/>
          </a:p>
        </p:txBody>
      </p:sp>
      <p:sp>
        <p:nvSpPr>
          <p:cNvPr id="20" name="テキスト ボックス 19"/>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6" name="正方形/長方形 25"/>
          <p:cNvSpPr/>
          <p:nvPr/>
        </p:nvSpPr>
        <p:spPr>
          <a:xfrm>
            <a:off x="161925" y="2150630"/>
            <a:ext cx="6367449" cy="430887"/>
          </a:xfrm>
          <a:prstGeom prst="rect">
            <a:avLst/>
          </a:prstGeom>
        </p:spPr>
        <p:txBody>
          <a:bodyPr wrap="none">
            <a:spAutoFit/>
          </a:bodyPr>
          <a:lstStyle/>
          <a:p>
            <a:r>
              <a:rPr lang="ja-JP" altLang="en-US" sz="2200" b="1" dirty="0">
                <a:latin typeface="Meiryo UI" panose="020B0604030504040204" pitchFamily="50" charset="-128"/>
                <a:ea typeface="Meiryo UI" panose="020B0604030504040204" pitchFamily="50" charset="-128"/>
                <a:cs typeface="Meiryo UI" panose="020B0604030504040204" pitchFamily="50" charset="-128"/>
              </a:rPr>
              <a:t>すでに認定を受けている日本企業</a:t>
            </a:r>
            <a:r>
              <a:rPr lang="en-US" altLang="ja-JP" sz="2200" b="1" dirty="0">
                <a:latin typeface="Meiryo UI" panose="020B0604030504040204" pitchFamily="50" charset="-128"/>
                <a:ea typeface="Meiryo UI" panose="020B0604030504040204" pitchFamily="50" charset="-128"/>
                <a:cs typeface="Meiryo UI" panose="020B0604030504040204" pitchFamily="50" charset="-128"/>
              </a:rPr>
              <a:t>904</a:t>
            </a:r>
            <a:r>
              <a:rPr lang="ja-JP" altLang="en-US" sz="22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200" b="1" dirty="0">
                <a:latin typeface="Meiryo UI" panose="020B0604030504040204" pitchFamily="50" charset="-128"/>
                <a:ea typeface="Meiryo UI" panose="020B0604030504040204" pitchFamily="50" charset="-128"/>
                <a:cs typeface="Meiryo UI" panose="020B0604030504040204" pitchFamily="50" charset="-128"/>
              </a:rPr>
              <a:t>6/7</a:t>
            </a:r>
            <a:endParaRPr lang="ja-JP" altLang="en-US" sz="2200" b="1" dirty="0"/>
          </a:p>
        </p:txBody>
      </p:sp>
      <p:sp>
        <p:nvSpPr>
          <p:cNvPr id="7" name="正方形/長方形 6">
            <a:extLst>
              <a:ext uri="{FF2B5EF4-FFF2-40B4-BE49-F238E27FC236}">
                <a16:creationId xmlns:a16="http://schemas.microsoft.com/office/drawing/2014/main" id="{95DFD07D-9B59-8477-6A6A-19EC3B83A6A3}"/>
              </a:ext>
            </a:extLst>
          </p:cNvPr>
          <p:cNvSpPr>
            <a:spLocks noChangeArrowheads="1"/>
          </p:cNvSpPr>
          <p:nvPr/>
        </p:nvSpPr>
        <p:spPr bwMode="auto">
          <a:xfrm>
            <a:off x="1393815" y="2683121"/>
            <a:ext cx="9136073" cy="47089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ja-JP" altLang="en-US" sz="1000" dirty="0">
                <a:latin typeface="Meiryo UI" panose="020B0604030504040204" pitchFamily="50" charset="-128"/>
                <a:ea typeface="Meiryo UI" panose="020B0604030504040204" pitchFamily="50" charset="-128"/>
                <a:cs typeface="Meiryo UI" panose="020B0604030504040204" pitchFamily="50" charset="-128"/>
              </a:rPr>
              <a:t>三好化成／美和製作所／ミワテック／睦製作所／村上木材／ムラタ興業／村中建設／室中産業／</a:t>
            </a:r>
            <a:r>
              <a:rPr lang="zh-CN" altLang="en-US" sz="1000" dirty="0">
                <a:latin typeface="Meiryo UI" panose="020B0604030504040204" pitchFamily="50" charset="-128"/>
                <a:ea typeface="Meiryo UI" panose="020B0604030504040204" pitchFamily="50" charset="-128"/>
                <a:cs typeface="Meiryo UI" panose="020B0604030504040204" pitchFamily="50" charset="-128"/>
              </a:rPr>
              <a:t>名晃</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／メイユー／明和鋼業／メインコンセプト／森組／</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ja-JP" altLang="en-US" sz="1000" dirty="0">
                <a:latin typeface="Meiryo UI" panose="020B0604030504040204" pitchFamily="50" charset="-128"/>
                <a:ea typeface="Meiryo UI" panose="020B0604030504040204" pitchFamily="50" charset="-128"/>
                <a:cs typeface="Meiryo UI" panose="020B0604030504040204" pitchFamily="50" charset="-128"/>
              </a:rPr>
              <a:t>森重精機／森村金属／柳沼ボデー工場／</a:t>
            </a:r>
            <a:r>
              <a:rPr lang="ja-JP" altLang="en-US" sz="1000" u="sng" dirty="0">
                <a:latin typeface="Meiryo UI" panose="020B0604030504040204" pitchFamily="50" charset="-128"/>
                <a:ea typeface="Meiryo UI" panose="020B0604030504040204" pitchFamily="50" charset="-128"/>
                <a:cs typeface="Meiryo UI" panose="020B0604030504040204" pitchFamily="50" charset="-128"/>
              </a:rPr>
              <a:t>八洲建設</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／ヤスヒラ／柳田鉄工所／ヤベホーム／山一金属／ヤマウラ／ヤマシタ／ヤマセイ／山善／ヤマダインフラテクノス／</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ja-JP" altLang="en-US" sz="1000" dirty="0">
                <a:latin typeface="Meiryo UI" panose="020B0604030504040204" pitchFamily="50" charset="-128"/>
                <a:ea typeface="Meiryo UI" panose="020B0604030504040204" pitchFamily="50" charset="-128"/>
                <a:cs typeface="Meiryo UI" panose="020B0604030504040204" pitchFamily="50" charset="-128"/>
              </a:rPr>
              <a:t>山田製作所／山田電器工業／山田鍍金工業／ヤマプラス／山文／山本機械／山本工作所／山本清掃／ヤマモトロックマシン／ユーエスウラサキ／幸美商事／</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ja-JP" altLang="en-US" sz="1000" dirty="0">
                <a:latin typeface="Meiryo UI" panose="020B0604030504040204" pitchFamily="50" charset="-128"/>
                <a:ea typeface="Meiryo UI" panose="020B0604030504040204" pitchFamily="50" charset="-128"/>
                <a:cs typeface="Meiryo UI" panose="020B0604030504040204" pitchFamily="50" charset="-128"/>
              </a:rPr>
              <a:t>輸出入・港湾関連情報処理センター／ユタカ／豊ファインパック／</a:t>
            </a:r>
            <a:r>
              <a:rPr lang="ja-JP" altLang="en-US" sz="1000" u="sng" dirty="0">
                <a:latin typeface="Meiryo UI" panose="020B0604030504040204" pitchFamily="50" charset="-128"/>
                <a:ea typeface="Meiryo UI" panose="020B0604030504040204" pitchFamily="50" charset="-128"/>
                <a:cs typeface="Meiryo UI" panose="020B0604030504040204" pitchFamily="50" charset="-128"/>
              </a:rPr>
              <a:t>ユタコロジー</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／ユナイテッド・アーバン投資法人／ユニゾン／ユニバーサルコムピューターシステム／</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ja-JP" altLang="en-US" sz="1000" dirty="0">
                <a:latin typeface="Meiryo UI" panose="020B0604030504040204" pitchFamily="50" charset="-128"/>
                <a:ea typeface="Meiryo UI" panose="020B0604030504040204" pitchFamily="50" charset="-128"/>
                <a:cs typeface="Meiryo UI" panose="020B0604030504040204" pitchFamily="50" charset="-128"/>
              </a:rPr>
              <a:t>美岡工業／吉田測量設計／ライズ／ランデス／リコーインダストリー／リサイクルテック・ジャパン／</a:t>
            </a:r>
            <a:r>
              <a:rPr lang="ja-JP" altLang="en-US" sz="1000" u="sng" dirty="0">
                <a:latin typeface="Meiryo UI" panose="020B0604030504040204" pitchFamily="50" charset="-128"/>
                <a:ea typeface="Meiryo UI" panose="020B0604030504040204" pitchFamily="50" charset="-128"/>
                <a:cs typeface="Meiryo UI" panose="020B0604030504040204" pitchFamily="50" charset="-128"/>
              </a:rPr>
              <a:t>リマテックホールディングス</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／龍名館／レーザックス／レックス／レフォルモ／ロジコ／</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ja-JP" altLang="en-US" sz="1000" dirty="0">
                <a:latin typeface="Meiryo UI" panose="020B0604030504040204" pitchFamily="50" charset="-128"/>
                <a:ea typeface="Meiryo UI" panose="020B0604030504040204" pitchFamily="50" charset="-128"/>
                <a:cs typeface="Meiryo UI" panose="020B0604030504040204" pitchFamily="50" charset="-128"/>
              </a:rPr>
              <a:t>六協／ワード／ワイズグロー／ワカクサ／わかば農園／ワダウェルディング／和田製作所／渡辺製作所／</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大阪／</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AeroEdge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／エール／</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AISHIN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AO Holdings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Arakawa Industries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ARC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ARTE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boost technologies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／ＣＡＧＬＡ／</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CAMINO SANGYO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／クリエイト／</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Daiichikikou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Daiki Industrial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Daiwa Enterprise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DBJ</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プライベートリート投資法人／</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Drop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eftax</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konzal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EKUSERU</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Fujikawasangyou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Fujikogyosho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Fukuda Kogyo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hakkai</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Hama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HAYASHI UNITED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HIMEGI</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HY24</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ホールディングス／</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IIF</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産業ファンド投資法人／</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Ishiikoumusyo.Co.,Ltd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ITOKOGYO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JMF</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日本都市ファンド投資法人／</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Kabbara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合同会社／</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Kanazawa Kasei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Kariyaseisakusho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KATAOKASEIMO K.K.</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KATOKENSETSU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Kawaseseiko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／川島商会／</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KDC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KDX</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不動産投資法人／</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KOU SEKKEI</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Koushinseisakusho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KsArt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KUMADA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Libwork</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MAINICHI SYOKAI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Makisangyou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MARUWA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MATEX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Misono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Sash Industry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MITAKA KANKYO SERVICE CO.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Miyama Seisakusho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Morita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Company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MORITA MTC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Muratakougyou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MYK</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Nagaoka Factory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テキスト ボックス 11">
            <a:extLst>
              <a:ext uri="{FF2B5EF4-FFF2-40B4-BE49-F238E27FC236}">
                <a16:creationId xmlns:a16="http://schemas.microsoft.com/office/drawing/2014/main" id="{D40B74C1-D822-D64A-9C7E-2673B1B6913B}"/>
              </a:ext>
            </a:extLst>
          </p:cNvPr>
          <p:cNvSpPr txBox="1">
            <a:spLocks noChangeArrowheads="1"/>
          </p:cNvSpPr>
          <p:nvPr/>
        </p:nvSpPr>
        <p:spPr bwMode="auto">
          <a:xfrm>
            <a:off x="620938" y="7331288"/>
            <a:ext cx="9745337" cy="2205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marL="0" marR="0" lvl="0" indent="0" algn="l" defTabSz="914400" rtl="0" eaLnBrk="1" fontAlgn="base" latinLnBrk="0" hangingPunct="1">
              <a:lnSpc>
                <a:spcPts val="1000"/>
              </a:lnSpc>
              <a:spcBef>
                <a:spcPct val="0"/>
              </a:spcBef>
              <a:spcAft>
                <a:spcPct val="0"/>
              </a:spcAft>
              <a:buClrTx/>
              <a:buSzTx/>
              <a:buFontTx/>
              <a:buNone/>
              <a:tabLst/>
              <a:defRPr/>
            </a:pPr>
            <a:r>
              <a:rPr lang="en-US" altLang="ja-JP" sz="850" b="0" dirty="0">
                <a:solidFill>
                  <a:srgbClr val="000000"/>
                </a:solidFill>
                <a:latin typeface="Meiryo UI" pitchFamily="50" charset="-128"/>
                <a:ea typeface="Meiryo UI" pitchFamily="50" charset="-128"/>
                <a:cs typeface="Meiryo UI" pitchFamily="50" charset="-128"/>
              </a:rPr>
              <a:t>[</a:t>
            </a:r>
            <a:r>
              <a:rPr lang="ja-JP" altLang="en-US" sz="850" b="0" dirty="0">
                <a:solidFill>
                  <a:srgbClr val="000000"/>
                </a:solidFill>
                <a:latin typeface="Meiryo UI" pitchFamily="50" charset="-128"/>
                <a:ea typeface="Meiryo UI" pitchFamily="50" charset="-128"/>
                <a:cs typeface="Meiryo UI" pitchFamily="50" charset="-128"/>
              </a:rPr>
              <a:t>出所</a:t>
            </a:r>
            <a:r>
              <a:rPr lang="en-US" altLang="ja-JP" sz="850" b="0" dirty="0">
                <a:solidFill>
                  <a:srgbClr val="000000"/>
                </a:solidFill>
                <a:latin typeface="Meiryo UI" pitchFamily="50" charset="-128"/>
                <a:ea typeface="Meiryo UI" pitchFamily="50" charset="-128"/>
                <a:cs typeface="Meiryo UI" pitchFamily="50" charset="-128"/>
              </a:rPr>
              <a:t>]</a:t>
            </a:r>
            <a:r>
              <a:rPr kumimoji="1" lang="en-US" altLang="ja-JP" sz="850" b="0" i="0" u="none" strike="noStrike" kern="1200" cap="none" spc="0" normalizeH="0" baseline="0" noProof="0" dirty="0">
                <a:ln>
                  <a:noFill/>
                </a:ln>
                <a:solidFill>
                  <a:srgbClr val="000000"/>
                </a:solidFill>
                <a:effectLst/>
                <a:uLnTx/>
                <a:uFillTx/>
                <a:latin typeface="Meiryo UI" pitchFamily="50" charset="-128"/>
                <a:ea typeface="Meiryo UI" pitchFamily="50" charset="-128"/>
                <a:cs typeface="Meiryo UI" pitchFamily="50" charset="-128"/>
              </a:rPr>
              <a:t>Science Based Targets</a:t>
            </a:r>
            <a:r>
              <a:rPr kumimoji="1" lang="ja-JP" altLang="en-US" sz="850" b="0" i="0" u="none" strike="noStrike" kern="1200" cap="none" spc="0" normalizeH="0" baseline="0" noProof="0" dirty="0">
                <a:ln>
                  <a:noFill/>
                </a:ln>
                <a:solidFill>
                  <a:srgbClr val="000000"/>
                </a:solidFill>
                <a:effectLst/>
                <a:uLnTx/>
                <a:uFillTx/>
                <a:latin typeface="Meiryo UI" pitchFamily="50" charset="-128"/>
                <a:ea typeface="Meiryo UI" pitchFamily="50" charset="-128"/>
                <a:cs typeface="Meiryo UI" pitchFamily="50" charset="-128"/>
              </a:rPr>
              <a:t>ホームページ</a:t>
            </a:r>
            <a:r>
              <a:rPr lang="ja-JP" altLang="en-US" sz="850" b="0" dirty="0">
                <a:solidFill>
                  <a:srgbClr val="000000"/>
                </a:solidFill>
                <a:latin typeface="Meiryo UI" pitchFamily="50" charset="-128"/>
                <a:ea typeface="Meiryo UI" pitchFamily="50" charset="-128"/>
                <a:cs typeface="Meiryo UI" pitchFamily="50" charset="-128"/>
              </a:rPr>
              <a:t>　</a:t>
            </a:r>
            <a:r>
              <a:rPr lang="en-US" altLang="ja-JP" sz="850" b="0" dirty="0">
                <a:solidFill>
                  <a:srgbClr val="000000"/>
                </a:solidFill>
                <a:latin typeface="Meiryo UI" pitchFamily="50" charset="-128"/>
                <a:ea typeface="Meiryo UI" pitchFamily="50" charset="-128"/>
                <a:cs typeface="Meiryo UI" pitchFamily="50" charset="-128"/>
              </a:rPr>
              <a:t>Companies</a:t>
            </a:r>
            <a:r>
              <a:rPr lang="ja-JP" altLang="en-US" sz="850" b="0" dirty="0">
                <a:solidFill>
                  <a:srgbClr val="000000"/>
                </a:solidFill>
                <a:latin typeface="Meiryo UI" pitchFamily="50" charset="-128"/>
                <a:ea typeface="Meiryo UI" pitchFamily="50" charset="-128"/>
                <a:cs typeface="Meiryo UI" pitchFamily="50" charset="-128"/>
              </a:rPr>
              <a:t> </a:t>
            </a:r>
            <a:r>
              <a:rPr lang="en-US" altLang="ja-JP" sz="850" b="0" dirty="0">
                <a:latin typeface="Meiryo UI" pitchFamily="50" charset="-128"/>
                <a:ea typeface="Meiryo UI" pitchFamily="50" charset="-128"/>
                <a:cs typeface="Meiryo UI" pitchFamily="50" charset="-128"/>
              </a:rPr>
              <a:t>Take</a:t>
            </a:r>
            <a:r>
              <a:rPr lang="ja-JP" altLang="en-US" sz="850" b="0" dirty="0">
                <a:latin typeface="Meiryo UI" pitchFamily="50" charset="-128"/>
                <a:ea typeface="Meiryo UI" pitchFamily="50" charset="-128"/>
                <a:cs typeface="Meiryo UI" pitchFamily="50" charset="-128"/>
              </a:rPr>
              <a:t> </a:t>
            </a:r>
            <a:r>
              <a:rPr lang="en-US" altLang="ja-JP" sz="850" b="0" dirty="0">
                <a:latin typeface="Meiryo UI" pitchFamily="50" charset="-128"/>
                <a:ea typeface="Meiryo UI" pitchFamily="50" charset="-128"/>
                <a:cs typeface="Meiryo UI" pitchFamily="50" charset="-128"/>
              </a:rPr>
              <a:t>Action</a:t>
            </a:r>
            <a:r>
              <a:rPr lang="en-US" altLang="ja-JP" sz="850" dirty="0">
                <a:latin typeface="Meiryo UI" pitchFamily="50" charset="-128"/>
                <a:ea typeface="Meiryo UI" pitchFamily="50" charset="-128"/>
                <a:cs typeface="Meiryo UI" pitchFamily="50" charset="-128"/>
              </a:rPr>
              <a:t>(</a:t>
            </a:r>
            <a:r>
              <a:rPr kumimoji="1" lang="en-US" altLang="ja-JP" sz="850" b="0" i="0" strike="noStrike" kern="1200" cap="none" spc="0" normalizeH="0" baseline="0" noProof="0">
                <a:ln>
                  <a:noFill/>
                </a:ln>
                <a:effectLst/>
                <a:uLnTx/>
                <a:uFillTx/>
                <a:latin typeface="Meiryo UI" pitchFamily="50" charset="-128"/>
                <a:ea typeface="Meiryo UI" pitchFamily="50" charset="-128"/>
                <a:cs typeface="Meiryo UI" pitchFamily="50" charset="-128"/>
              </a:rPr>
              <a:t>http://sciencebasedtargets.org/companies-taking-action/</a:t>
            </a:r>
            <a:r>
              <a:rPr lang="en-US" altLang="ja-JP" sz="850">
                <a:latin typeface="Meiryo UI" pitchFamily="50" charset="-128"/>
                <a:ea typeface="Meiryo UI" pitchFamily="50" charset="-128"/>
                <a:cs typeface="Meiryo UI" pitchFamily="50" charset="-128"/>
              </a:rPr>
              <a:t>)</a:t>
            </a:r>
            <a:r>
              <a:rPr kumimoji="1" lang="ja-JP" altLang="en-US" sz="850" b="0" i="0" u="none" strike="noStrike" kern="1200" cap="none" spc="0" normalizeH="0" baseline="0" noProof="0" dirty="0">
                <a:ln>
                  <a:noFill/>
                </a:ln>
                <a:solidFill>
                  <a:srgbClr val="000000"/>
                </a:solidFill>
                <a:effectLst/>
                <a:uLnTx/>
                <a:uFillTx/>
                <a:latin typeface="Meiryo UI" pitchFamily="50" charset="-128"/>
                <a:ea typeface="Meiryo UI" pitchFamily="50" charset="-128"/>
                <a:cs typeface="Meiryo UI" pitchFamily="50" charset="-128"/>
              </a:rPr>
              <a:t>より作成。</a:t>
            </a:r>
            <a:r>
              <a:rPr lang="ja-JP" altLang="en-US" sz="850" b="0" dirty="0">
                <a:solidFill>
                  <a:srgbClr val="000000"/>
                </a:solidFill>
                <a:latin typeface="Meiryo UI" pitchFamily="50" charset="-128"/>
                <a:ea typeface="Meiryo UI" pitchFamily="50" charset="-128"/>
                <a:cs typeface="Meiryo UI" pitchFamily="50" charset="-128"/>
              </a:rPr>
              <a:t>業種分類は事務局が日本標準産業分類等に当てはめ作成。</a:t>
            </a:r>
          </a:p>
        </p:txBody>
      </p:sp>
      <p:sp>
        <p:nvSpPr>
          <p:cNvPr id="5" name="テキスト ボックス 11">
            <a:extLst>
              <a:ext uri="{FF2B5EF4-FFF2-40B4-BE49-F238E27FC236}">
                <a16:creationId xmlns:a16="http://schemas.microsoft.com/office/drawing/2014/main" id="{68B46849-234D-39E1-B766-65D65067BBC3}"/>
              </a:ext>
            </a:extLst>
          </p:cNvPr>
          <p:cNvSpPr txBox="1">
            <a:spLocks noChangeArrowheads="1"/>
          </p:cNvSpPr>
          <p:nvPr/>
        </p:nvSpPr>
        <p:spPr bwMode="auto">
          <a:xfrm>
            <a:off x="358511" y="7181262"/>
            <a:ext cx="9974790" cy="233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marL="0" marR="0" lvl="0" indent="0" algn="l" defTabSz="914400" rtl="0" eaLnBrk="1" fontAlgn="base" latinLnBrk="0" hangingPunct="1">
              <a:lnSpc>
                <a:spcPts val="1100"/>
              </a:lnSpc>
              <a:spcBef>
                <a:spcPct val="0"/>
              </a:spcBef>
              <a:spcAft>
                <a:spcPct val="0"/>
              </a:spcAft>
              <a:buClrTx/>
              <a:buSzTx/>
              <a:buFontTx/>
              <a:buNone/>
              <a:tabLst/>
              <a:defRPr/>
            </a:pPr>
            <a:r>
              <a:rPr lang="en-US" altLang="ja-JP" sz="900" b="0" dirty="0">
                <a:solidFill>
                  <a:srgbClr val="000000"/>
                </a:solidFill>
                <a:latin typeface="Meiryo UI" pitchFamily="50" charset="-128"/>
                <a:ea typeface="Meiryo UI" pitchFamily="50" charset="-128"/>
                <a:cs typeface="Meiryo UI" pitchFamily="50" charset="-128"/>
              </a:rPr>
              <a:t>※</a:t>
            </a:r>
            <a:r>
              <a:rPr lang="ja-JP" altLang="en-US" sz="900" b="0" dirty="0">
                <a:solidFill>
                  <a:srgbClr val="000000"/>
                </a:solidFill>
                <a:latin typeface="Meiryo UI" pitchFamily="50" charset="-128"/>
                <a:ea typeface="Meiryo UI" pitchFamily="50" charset="-128"/>
                <a:cs typeface="Meiryo UI" pitchFamily="50" charset="-128"/>
              </a:rPr>
              <a:t>なお、金融の業種に該当する企業は、</a:t>
            </a:r>
            <a:r>
              <a:rPr lang="en-US" altLang="ja-JP" sz="900" b="0" dirty="0">
                <a:solidFill>
                  <a:srgbClr val="000000"/>
                </a:solidFill>
                <a:latin typeface="Meiryo UI" pitchFamily="50" charset="-128"/>
                <a:ea typeface="Meiryo UI" pitchFamily="50" charset="-128"/>
                <a:cs typeface="Meiryo UI" pitchFamily="50" charset="-128"/>
              </a:rPr>
              <a:t>SBT</a:t>
            </a:r>
            <a:r>
              <a:rPr lang="ja-JP" altLang="en-US" sz="900" b="0" dirty="0">
                <a:solidFill>
                  <a:srgbClr val="000000"/>
                </a:solidFill>
                <a:latin typeface="Meiryo UI" pitchFamily="50" charset="-128"/>
                <a:ea typeface="Meiryo UI" pitchFamily="50" charset="-128"/>
                <a:cs typeface="Meiryo UI" pitchFamily="50" charset="-128"/>
              </a:rPr>
              <a:t>事務局において業種別の認定基準を検討中であるため、認定が行われていない。</a:t>
            </a:r>
            <a:r>
              <a:rPr lang="ja-JP" altLang="en-US" sz="900" dirty="0">
                <a:solidFill>
                  <a:srgbClr val="000000"/>
                </a:solidFill>
                <a:latin typeface="Meiryo UI" pitchFamily="50" charset="-128"/>
                <a:ea typeface="Meiryo UI" pitchFamily="50" charset="-128"/>
                <a:cs typeface="Meiryo UI" pitchFamily="50" charset="-128"/>
              </a:rPr>
              <a:t>  「中小企業」の項目には、中小企業版</a:t>
            </a:r>
            <a:r>
              <a:rPr lang="en-US" altLang="ja-JP" sz="900" dirty="0">
                <a:solidFill>
                  <a:srgbClr val="000000"/>
                </a:solidFill>
                <a:latin typeface="Meiryo UI" pitchFamily="50" charset="-128"/>
                <a:ea typeface="Meiryo UI" pitchFamily="50" charset="-128"/>
                <a:cs typeface="Meiryo UI" pitchFamily="50" charset="-128"/>
              </a:rPr>
              <a:t>SBT</a:t>
            </a:r>
            <a:r>
              <a:rPr lang="ja-JP" altLang="en-US" sz="900" dirty="0" err="1">
                <a:solidFill>
                  <a:srgbClr val="000000"/>
                </a:solidFill>
                <a:latin typeface="Meiryo UI" pitchFamily="50" charset="-128"/>
                <a:ea typeface="Meiryo UI" pitchFamily="50" charset="-128"/>
                <a:cs typeface="Meiryo UI" pitchFamily="50" charset="-128"/>
              </a:rPr>
              <a:t>にて</a:t>
            </a:r>
            <a:r>
              <a:rPr lang="ja-JP" altLang="en-US" sz="900" dirty="0">
                <a:solidFill>
                  <a:srgbClr val="000000"/>
                </a:solidFill>
                <a:latin typeface="Meiryo UI" pitchFamily="50" charset="-128"/>
                <a:ea typeface="Meiryo UI" pitchFamily="50" charset="-128"/>
                <a:cs typeface="Meiryo UI" pitchFamily="50" charset="-128"/>
              </a:rPr>
              <a:t>認定を取得した企業名を記載している。</a:t>
            </a:r>
            <a:endParaRPr lang="en-US" altLang="ja-JP" sz="900" b="0" dirty="0">
              <a:solidFill>
                <a:srgbClr val="000000"/>
              </a:solidFill>
              <a:latin typeface="Meiryo UI" pitchFamily="50" charset="-128"/>
              <a:ea typeface="Meiryo UI" pitchFamily="50" charset="-128"/>
              <a:cs typeface="Meiryo UI" pitchFamily="50" charset="-128"/>
            </a:endParaRPr>
          </a:p>
        </p:txBody>
      </p:sp>
      <p:sp>
        <p:nvSpPr>
          <p:cNvPr id="8" name="コンテンツ プレースホルダー 2">
            <a:extLst>
              <a:ext uri="{FF2B5EF4-FFF2-40B4-BE49-F238E27FC236}">
                <a16:creationId xmlns:a16="http://schemas.microsoft.com/office/drawing/2014/main" id="{492693D4-8ECF-AA55-D634-2541DE0F8251}"/>
              </a:ext>
            </a:extLst>
          </p:cNvPr>
          <p:cNvSpPr>
            <a:spLocks noGrp="1"/>
          </p:cNvSpPr>
          <p:nvPr>
            <p:ph sz="quarter" idx="12"/>
          </p:nvPr>
        </p:nvSpPr>
        <p:spPr>
          <a:xfrm>
            <a:off x="163899" y="1109987"/>
            <a:ext cx="10359254" cy="957850"/>
          </a:xfrm>
        </p:spPr>
        <p:txBody>
          <a:bodyPr/>
          <a:lstStyle>
            <a:defPPr>
              <a:defRPr lang="ja-JP"/>
            </a:defPPr>
            <a:lvl1pPr marL="0" algn="l" defTabSz="913760" rtl="0" eaLnBrk="1" latinLnBrk="0" hangingPunct="1">
              <a:defRPr kumimoji="1" sz="1799" kern="1200">
                <a:solidFill>
                  <a:schemeClr val="tx1"/>
                </a:solidFill>
                <a:latin typeface="+mn-lt"/>
                <a:ea typeface="+mn-ea"/>
                <a:cs typeface="+mn-cs"/>
              </a:defRPr>
            </a:lvl1pPr>
            <a:lvl2pPr marL="456880" algn="l" defTabSz="913760" rtl="0" eaLnBrk="1" latinLnBrk="0" hangingPunct="1">
              <a:defRPr kumimoji="1" sz="1799" kern="1200">
                <a:solidFill>
                  <a:schemeClr val="tx1"/>
                </a:solidFill>
                <a:latin typeface="+mn-lt"/>
                <a:ea typeface="+mn-ea"/>
                <a:cs typeface="+mn-cs"/>
              </a:defRPr>
            </a:lvl2pPr>
            <a:lvl3pPr marL="913760" algn="l" defTabSz="913760" rtl="0" eaLnBrk="1" latinLnBrk="0" hangingPunct="1">
              <a:defRPr kumimoji="1" sz="1799" kern="1200">
                <a:solidFill>
                  <a:schemeClr val="tx1"/>
                </a:solidFill>
                <a:latin typeface="+mn-lt"/>
                <a:ea typeface="+mn-ea"/>
                <a:cs typeface="+mn-cs"/>
              </a:defRPr>
            </a:lvl3pPr>
            <a:lvl4pPr marL="1370640" algn="l" defTabSz="913760" rtl="0" eaLnBrk="1" latinLnBrk="0" hangingPunct="1">
              <a:defRPr kumimoji="1" sz="1799" kern="1200">
                <a:solidFill>
                  <a:schemeClr val="tx1"/>
                </a:solidFill>
                <a:latin typeface="+mn-lt"/>
                <a:ea typeface="+mn-ea"/>
                <a:cs typeface="+mn-cs"/>
              </a:defRPr>
            </a:lvl4pPr>
            <a:lvl5pPr marL="1827520" algn="l" defTabSz="913760" rtl="0" eaLnBrk="1" latinLnBrk="0" hangingPunct="1">
              <a:defRPr kumimoji="1" sz="1799" kern="1200">
                <a:solidFill>
                  <a:schemeClr val="tx1"/>
                </a:solidFill>
                <a:latin typeface="+mn-lt"/>
                <a:ea typeface="+mn-ea"/>
                <a:cs typeface="+mn-cs"/>
              </a:defRPr>
            </a:lvl5pPr>
            <a:lvl6pPr marL="2284400" algn="l" defTabSz="913760" rtl="0" eaLnBrk="1" latinLnBrk="0" hangingPunct="1">
              <a:defRPr kumimoji="1" sz="1799" kern="1200">
                <a:solidFill>
                  <a:schemeClr val="tx1"/>
                </a:solidFill>
                <a:latin typeface="+mn-lt"/>
                <a:ea typeface="+mn-ea"/>
                <a:cs typeface="+mn-cs"/>
              </a:defRPr>
            </a:lvl6pPr>
            <a:lvl7pPr marL="2741280" algn="l" defTabSz="913760" rtl="0" eaLnBrk="1" latinLnBrk="0" hangingPunct="1">
              <a:defRPr kumimoji="1" sz="1799" kern="1200">
                <a:solidFill>
                  <a:schemeClr val="tx1"/>
                </a:solidFill>
                <a:latin typeface="+mn-lt"/>
                <a:ea typeface="+mn-ea"/>
                <a:cs typeface="+mn-cs"/>
              </a:defRPr>
            </a:lvl7pPr>
            <a:lvl8pPr marL="3198160" algn="l" defTabSz="913760" rtl="0" eaLnBrk="1" latinLnBrk="0" hangingPunct="1">
              <a:defRPr kumimoji="1" sz="1799" kern="1200">
                <a:solidFill>
                  <a:schemeClr val="tx1"/>
                </a:solidFill>
                <a:latin typeface="+mn-lt"/>
                <a:ea typeface="+mn-ea"/>
                <a:cs typeface="+mn-cs"/>
              </a:defRPr>
            </a:lvl8pPr>
            <a:lvl9pPr marL="3655040" algn="l" defTabSz="913760" rtl="0" eaLnBrk="1" latinLnBrk="0" hangingPunct="1">
              <a:defRPr kumimoji="1" sz="1799" kern="1200">
                <a:solidFill>
                  <a:schemeClr val="tx1"/>
                </a:solidFill>
                <a:latin typeface="+mn-lt"/>
                <a:ea typeface="+mn-ea"/>
                <a:cs typeface="+mn-cs"/>
              </a:defRPr>
            </a:lvl9pPr>
          </a:lstStyle>
          <a:p>
            <a:r>
              <a:rPr lang="ja-JP" altLang="en-US" dirty="0"/>
              <a:t>認定取得済の企業は日本で</a:t>
            </a:r>
            <a:r>
              <a:rPr lang="en-US" altLang="ja-JP" dirty="0"/>
              <a:t>904</a:t>
            </a:r>
            <a:r>
              <a:rPr lang="ja-JP" altLang="en-US" dirty="0"/>
              <a:t>社</a:t>
            </a:r>
            <a:endParaRPr lang="en-US" altLang="ja-JP" dirty="0"/>
          </a:p>
          <a:p>
            <a:r>
              <a:rPr lang="ja-JP" altLang="en-US" dirty="0"/>
              <a:t>日本では電気機器、建設業が多い</a:t>
            </a:r>
            <a:endParaRPr lang="en-US" altLang="ja-JP" dirty="0"/>
          </a:p>
        </p:txBody>
      </p:sp>
      <p:sp>
        <p:nvSpPr>
          <p:cNvPr id="6" name="テキスト ボックス 5">
            <a:extLst>
              <a:ext uri="{FF2B5EF4-FFF2-40B4-BE49-F238E27FC236}">
                <a16:creationId xmlns:a16="http://schemas.microsoft.com/office/drawing/2014/main" id="{B5BF9C54-A611-2B00-760E-A73506460619}"/>
              </a:ext>
            </a:extLst>
          </p:cNvPr>
          <p:cNvSpPr txBox="1"/>
          <p:nvPr/>
        </p:nvSpPr>
        <p:spPr bwMode="auto">
          <a:xfrm>
            <a:off x="6389912" y="2194576"/>
            <a:ext cx="4139976" cy="369332"/>
          </a:xfrm>
          <a:prstGeom prst="rect">
            <a:avLst/>
          </a:prstGeom>
          <a:noFill/>
          <a:ln w="9525">
            <a:noFill/>
            <a:miter lim="800000"/>
            <a:headEnd/>
            <a:tailEnd/>
          </a:ln>
        </p:spPr>
        <p:txBody>
          <a:bodyPr wrap="square" rtlCol="0">
            <a:spAutoFit/>
          </a:bodyPr>
          <a:lstStyle/>
          <a:p>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業種内五十音順</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a:p>
            <a:pPr fontAlgn="auto">
              <a:spcBef>
                <a:spcPts val="0"/>
              </a:spcBef>
              <a:spcAft>
                <a:spcPts val="0"/>
              </a:spcAft>
            </a:pPr>
            <a:r>
              <a:rPr lang="en-US" altLang="ja-JP" sz="900" dirty="0">
                <a:latin typeface="Meiryo UI" panose="020B0604030504040204" pitchFamily="50" charset="-128"/>
                <a:ea typeface="Meiryo UI" panose="020B0604030504040204" pitchFamily="50" charset="-128"/>
                <a:cs typeface="Meiryo UI" panose="020B0604030504040204" pitchFamily="50" charset="-128"/>
              </a:rPr>
              <a:t>※</a:t>
            </a:r>
            <a:r>
              <a:rPr lang="ja-JP" altLang="en-US" sz="900" u="sng" dirty="0">
                <a:latin typeface="Meiryo UI" panose="020B0604030504040204" pitchFamily="50" charset="-128"/>
                <a:ea typeface="Meiryo UI" panose="020B0604030504040204" pitchFamily="50" charset="-128"/>
                <a:cs typeface="Meiryo UI" panose="020B0604030504040204" pitchFamily="50" charset="-128"/>
              </a:rPr>
              <a:t>下線</a:t>
            </a:r>
            <a:r>
              <a:rPr lang="ja-JP" altLang="en-US" sz="900" dirty="0">
                <a:latin typeface="Meiryo UI" panose="020B0604030504040204" pitchFamily="50" charset="-128"/>
                <a:ea typeface="Meiryo UI" panose="020B0604030504040204" pitchFamily="50" charset="-128"/>
                <a:cs typeface="Meiryo UI" panose="020B0604030504040204" pitchFamily="50" charset="-128"/>
              </a:rPr>
              <a:t>付の企業は環境省</a:t>
            </a:r>
            <a:r>
              <a:rPr lang="en-US" altLang="ja-JP" sz="900" dirty="0">
                <a:latin typeface="Meiryo UI" panose="020B0604030504040204" pitchFamily="50" charset="-128"/>
                <a:ea typeface="Meiryo UI" panose="020B0604030504040204" pitchFamily="50" charset="-128"/>
                <a:cs typeface="Meiryo UI" panose="020B0604030504040204" pitchFamily="50" charset="-128"/>
              </a:rPr>
              <a:t>SBT</a:t>
            </a:r>
            <a:r>
              <a:rPr lang="ja-JP" altLang="en-US" sz="900" dirty="0">
                <a:latin typeface="Meiryo UI" panose="020B0604030504040204" pitchFamily="50" charset="-128"/>
                <a:ea typeface="Meiryo UI" panose="020B0604030504040204" pitchFamily="50" charset="-128"/>
                <a:cs typeface="Meiryo UI" panose="020B0604030504040204" pitchFamily="50" charset="-128"/>
              </a:rPr>
              <a:t>策定</a:t>
            </a:r>
            <a:r>
              <a:rPr lang="ja-JP" altLang="en-US" sz="900" dirty="0">
                <a:solidFill>
                  <a:prstClr val="black"/>
                </a:solidFill>
                <a:latin typeface="Meiryo UI" panose="020B0604030504040204" pitchFamily="50" charset="-128"/>
                <a:ea typeface="Meiryo UI" panose="020B0604030504040204" pitchFamily="50" charset="-128"/>
              </a:rPr>
              <a:t>個社別支援実施企業</a:t>
            </a:r>
            <a:r>
              <a:rPr lang="ja-JP" altLang="en-US" sz="900" dirty="0">
                <a:latin typeface="Meiryo UI" panose="020B0604030504040204" pitchFamily="50" charset="-128"/>
                <a:ea typeface="Meiryo UI" panose="020B0604030504040204" pitchFamily="50" charset="-128"/>
                <a:cs typeface="Meiryo UI" panose="020B0604030504040204" pitchFamily="50" charset="-128"/>
              </a:rPr>
              <a:t>（</a:t>
            </a:r>
            <a:r>
              <a:rPr lang="en-US" altLang="ja-JP" sz="900" dirty="0">
                <a:latin typeface="Meiryo UI" panose="020B0604030504040204" pitchFamily="50" charset="-128"/>
                <a:ea typeface="Meiryo UI" panose="020B0604030504040204" pitchFamily="50" charset="-128"/>
                <a:cs typeface="Meiryo UI" panose="020B0604030504040204" pitchFamily="50" charset="-128"/>
              </a:rPr>
              <a:t>2017~2020</a:t>
            </a:r>
            <a:r>
              <a:rPr lang="ja-JP" altLang="en-US" sz="900" dirty="0">
                <a:latin typeface="Meiryo UI" panose="020B0604030504040204" pitchFamily="50" charset="-128"/>
                <a:ea typeface="Meiryo UI" panose="020B0604030504040204" pitchFamily="50" charset="-128"/>
                <a:cs typeface="Meiryo UI" panose="020B0604030504040204" pitchFamily="50" charset="-128"/>
              </a:rPr>
              <a:t>年度）</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 name="正方形/長方形 2">
            <a:extLst>
              <a:ext uri="{FF2B5EF4-FFF2-40B4-BE49-F238E27FC236}">
                <a16:creationId xmlns:a16="http://schemas.microsoft.com/office/drawing/2014/main" id="{AAF789BB-A9F8-77E3-E96D-6614D69E8ABD}"/>
              </a:ext>
            </a:extLst>
          </p:cNvPr>
          <p:cNvSpPr>
            <a:spLocks noChangeArrowheads="1"/>
          </p:cNvSpPr>
          <p:nvPr/>
        </p:nvSpPr>
        <p:spPr bwMode="auto">
          <a:xfrm>
            <a:off x="105557" y="2684058"/>
            <a:ext cx="1460132"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algn="r" eaLnBrk="1" hangingPunct="1">
              <a:lnSpc>
                <a:spcPct val="100000"/>
              </a:lnSpc>
              <a:spcAft>
                <a:spcPct val="0"/>
              </a:spcAft>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中小企業</a:t>
            </a:r>
            <a:r>
              <a:rPr lang="en-US" altLang="ja-JP" sz="1000" b="1" dirty="0">
                <a:latin typeface="Meiryo UI" panose="020B0604030504040204" pitchFamily="50" charset="-128"/>
                <a:ea typeface="Meiryo UI" panose="020B0604030504040204" pitchFamily="50" charset="-128"/>
                <a:cs typeface="Meiryo UI" panose="020B0604030504040204" pitchFamily="50" charset="-128"/>
              </a:rPr>
              <a:t>(704):</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b="1" dirty="0">
                <a:latin typeface="Meiryo UI" panose="020B0604030504040204" pitchFamily="50" charset="-128"/>
                <a:ea typeface="Meiryo UI" panose="020B0604030504040204" pitchFamily="50" charset="-128"/>
                <a:cs typeface="Meiryo UI" panose="020B0604030504040204" pitchFamily="50" charset="-128"/>
              </a:rPr>
              <a:t>4/5</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3901222574"/>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4ED8A43-BF15-C485-E14F-54FDF4A9B1CF}"/>
            </a:ext>
          </a:extLst>
        </p:cNvPr>
        <p:cNvGrpSpPr/>
        <p:nvPr/>
      </p:nvGrpSpPr>
      <p:grpSpPr>
        <a:xfrm>
          <a:off x="0" y="0"/>
          <a:ext cx="0" cy="0"/>
          <a:chOff x="0" y="0"/>
          <a:chExt cx="0" cy="0"/>
        </a:xfrm>
      </p:grpSpPr>
      <p:sp>
        <p:nvSpPr>
          <p:cNvPr id="2" name="タイトル 1">
            <a:extLst>
              <a:ext uri="{FF2B5EF4-FFF2-40B4-BE49-F238E27FC236}">
                <a16:creationId xmlns:a16="http://schemas.microsoft.com/office/drawing/2014/main" id="{2FA475B7-A681-6071-1322-2A3C0C7FF282}"/>
              </a:ext>
            </a:extLst>
          </p:cNvPr>
          <p:cNvSpPr>
            <a:spLocks noGrp="1"/>
          </p:cNvSpPr>
          <p:nvPr>
            <p:ph type="title"/>
          </p:nvPr>
        </p:nvSpPr>
        <p:spPr/>
        <p:txBody>
          <a:bodyPr/>
          <a:lstStyle/>
          <a:p>
            <a:r>
              <a:rPr kumimoji="1" lang="en-US" altLang="ja-JP" dirty="0"/>
              <a:t>SBT</a:t>
            </a:r>
            <a:r>
              <a:rPr lang="ja-JP" altLang="en-US" dirty="0"/>
              <a:t>認定取得済の日本企業 </a:t>
            </a:r>
            <a:r>
              <a:rPr lang="en-US" altLang="ja-JP" dirty="0"/>
              <a:t>7/7</a:t>
            </a:r>
            <a:endParaRPr kumimoji="1" lang="ja-JP" altLang="en-US" dirty="0"/>
          </a:p>
        </p:txBody>
      </p:sp>
      <p:sp>
        <p:nvSpPr>
          <p:cNvPr id="20" name="テキスト ボックス 19">
            <a:extLst>
              <a:ext uri="{FF2B5EF4-FFF2-40B4-BE49-F238E27FC236}">
                <a16:creationId xmlns:a16="http://schemas.microsoft.com/office/drawing/2014/main" id="{CC6F5093-B2F3-91EF-AA83-A2CD003E7F48}"/>
              </a:ext>
            </a:extLst>
          </p:cNvPr>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6" name="正方形/長方形 25">
            <a:extLst>
              <a:ext uri="{FF2B5EF4-FFF2-40B4-BE49-F238E27FC236}">
                <a16:creationId xmlns:a16="http://schemas.microsoft.com/office/drawing/2014/main" id="{A701B51B-A142-3E07-038C-4617E8E267DE}"/>
              </a:ext>
            </a:extLst>
          </p:cNvPr>
          <p:cNvSpPr/>
          <p:nvPr/>
        </p:nvSpPr>
        <p:spPr>
          <a:xfrm>
            <a:off x="161925" y="2150630"/>
            <a:ext cx="6367449" cy="430887"/>
          </a:xfrm>
          <a:prstGeom prst="rect">
            <a:avLst/>
          </a:prstGeom>
        </p:spPr>
        <p:txBody>
          <a:bodyPr wrap="none">
            <a:spAutoFit/>
          </a:bodyPr>
          <a:lstStyle/>
          <a:p>
            <a:r>
              <a:rPr lang="ja-JP" altLang="en-US" sz="2200" b="1" dirty="0">
                <a:latin typeface="Meiryo UI" panose="020B0604030504040204" pitchFamily="50" charset="-128"/>
                <a:ea typeface="Meiryo UI" panose="020B0604030504040204" pitchFamily="50" charset="-128"/>
                <a:cs typeface="Meiryo UI" panose="020B0604030504040204" pitchFamily="50" charset="-128"/>
              </a:rPr>
              <a:t>すでに認定を受けている日本企業</a:t>
            </a:r>
            <a:r>
              <a:rPr lang="en-US" altLang="ja-JP" sz="2200" b="1" dirty="0">
                <a:latin typeface="Meiryo UI" panose="020B0604030504040204" pitchFamily="50" charset="-128"/>
                <a:ea typeface="Meiryo UI" panose="020B0604030504040204" pitchFamily="50" charset="-128"/>
                <a:cs typeface="Meiryo UI" panose="020B0604030504040204" pitchFamily="50" charset="-128"/>
              </a:rPr>
              <a:t>904</a:t>
            </a:r>
            <a:r>
              <a:rPr lang="ja-JP" altLang="en-US" sz="22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200" b="1" dirty="0">
                <a:latin typeface="Meiryo UI" panose="020B0604030504040204" pitchFamily="50" charset="-128"/>
                <a:ea typeface="Meiryo UI" panose="020B0604030504040204" pitchFamily="50" charset="-128"/>
                <a:cs typeface="Meiryo UI" panose="020B0604030504040204" pitchFamily="50" charset="-128"/>
              </a:rPr>
              <a:t>7/7</a:t>
            </a:r>
            <a:endParaRPr lang="ja-JP" altLang="en-US" sz="2200" b="1" dirty="0"/>
          </a:p>
        </p:txBody>
      </p:sp>
      <p:sp>
        <p:nvSpPr>
          <p:cNvPr id="7" name="正方形/長方形 6">
            <a:extLst>
              <a:ext uri="{FF2B5EF4-FFF2-40B4-BE49-F238E27FC236}">
                <a16:creationId xmlns:a16="http://schemas.microsoft.com/office/drawing/2014/main" id="{AE33D703-4D0C-D254-B400-46621E6EACE9}"/>
              </a:ext>
            </a:extLst>
          </p:cNvPr>
          <p:cNvSpPr>
            <a:spLocks noChangeArrowheads="1"/>
          </p:cNvSpPr>
          <p:nvPr/>
        </p:nvSpPr>
        <p:spPr bwMode="auto">
          <a:xfrm>
            <a:off x="1393815" y="2683121"/>
            <a:ext cx="9136073" cy="37856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Nagasaka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Resin Industry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NAGASE CIVIL ENGINEERINNG AND CONSTRUCTION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NAKAI</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ホールディングス／</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Nano Base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NF</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千代田エレクトロニクス／</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NISHIKAWA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Nomura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Senkou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Nomura-</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sangyo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nonpi</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Ochiseisakusho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Okumura. MFG.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Onoderasign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ONOGI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OSW</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Otsukakinzoku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Oyashoji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Planbase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Raina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Saikyo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Engineering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Sakano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Sanei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kucho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SANKOH SANSHO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Sankyu Industry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SANSHIN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SATOH KANAGATA FACTORY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SDS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SDS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Shimura Press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SHINETECK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SHINSEI STEEL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SHINSEN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Showeidenki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SINBO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SINSYO KIKO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Sky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SUITO INDUSTRY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Sumi Lumber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SYUUWA.LLC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T4technical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TAIYO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Takagi Holdings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Takahashi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Komuten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Takanashi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iron and steel works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TAKEUCHI KOUGYOU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TAKUMINO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ホールディングス／</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TBM</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TEG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TERADA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TKG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TOA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シブル／</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Tochishu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TOKIUM</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TOMETAROU</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Tomihari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Seisakusyo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Tomiya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Auto Parts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TOTAL WORK SANGYO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Tougotekkou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TOUNAN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TSURUMI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use work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VAIO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ValueFrontier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Wachi Ironworks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Watanabe Trading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u="sng" dirty="0" err="1">
                <a:latin typeface="Meiryo UI" panose="020B0604030504040204" pitchFamily="50" charset="-128"/>
                <a:ea typeface="Meiryo UI" panose="020B0604030504040204" pitchFamily="50" charset="-128"/>
                <a:cs typeface="Meiryo UI" panose="020B0604030504040204" pitchFamily="50" charset="-128"/>
              </a:rPr>
              <a:t>WoodLifeCompany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INDUSTRY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YAMABISHI</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YAMAICHIKINZOKU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Yamasyo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Unyu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System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YKTEC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Yokoyama Seisakusho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YTEM,LTD.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ZERO PLUS</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テキスト ボックス 11">
            <a:extLst>
              <a:ext uri="{FF2B5EF4-FFF2-40B4-BE49-F238E27FC236}">
                <a16:creationId xmlns:a16="http://schemas.microsoft.com/office/drawing/2014/main" id="{A572E100-F29A-57E0-A58E-4C817846FD0E}"/>
              </a:ext>
            </a:extLst>
          </p:cNvPr>
          <p:cNvSpPr txBox="1">
            <a:spLocks noChangeArrowheads="1"/>
          </p:cNvSpPr>
          <p:nvPr/>
        </p:nvSpPr>
        <p:spPr bwMode="auto">
          <a:xfrm>
            <a:off x="620938" y="7331288"/>
            <a:ext cx="9745337" cy="2205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marL="0" marR="0" lvl="0" indent="0" algn="l" defTabSz="914400" rtl="0" eaLnBrk="1" fontAlgn="base" latinLnBrk="0" hangingPunct="1">
              <a:lnSpc>
                <a:spcPts val="1000"/>
              </a:lnSpc>
              <a:spcBef>
                <a:spcPct val="0"/>
              </a:spcBef>
              <a:spcAft>
                <a:spcPct val="0"/>
              </a:spcAft>
              <a:buClrTx/>
              <a:buSzTx/>
              <a:buFontTx/>
              <a:buNone/>
              <a:tabLst/>
              <a:defRPr/>
            </a:pPr>
            <a:r>
              <a:rPr lang="en-US" altLang="ja-JP" sz="850" b="0" dirty="0">
                <a:solidFill>
                  <a:srgbClr val="000000"/>
                </a:solidFill>
                <a:latin typeface="Meiryo UI" pitchFamily="50" charset="-128"/>
                <a:ea typeface="Meiryo UI" pitchFamily="50" charset="-128"/>
                <a:cs typeface="Meiryo UI" pitchFamily="50" charset="-128"/>
              </a:rPr>
              <a:t>[</a:t>
            </a:r>
            <a:r>
              <a:rPr lang="ja-JP" altLang="en-US" sz="850" b="0" dirty="0">
                <a:solidFill>
                  <a:srgbClr val="000000"/>
                </a:solidFill>
                <a:latin typeface="Meiryo UI" pitchFamily="50" charset="-128"/>
                <a:ea typeface="Meiryo UI" pitchFamily="50" charset="-128"/>
                <a:cs typeface="Meiryo UI" pitchFamily="50" charset="-128"/>
              </a:rPr>
              <a:t>出所</a:t>
            </a:r>
            <a:r>
              <a:rPr lang="en-US" altLang="ja-JP" sz="850" b="0" dirty="0">
                <a:solidFill>
                  <a:srgbClr val="000000"/>
                </a:solidFill>
                <a:latin typeface="Meiryo UI" pitchFamily="50" charset="-128"/>
                <a:ea typeface="Meiryo UI" pitchFamily="50" charset="-128"/>
                <a:cs typeface="Meiryo UI" pitchFamily="50" charset="-128"/>
              </a:rPr>
              <a:t>]</a:t>
            </a:r>
            <a:r>
              <a:rPr kumimoji="1" lang="en-US" altLang="ja-JP" sz="850" b="0" i="0" u="none" strike="noStrike" kern="1200" cap="none" spc="0" normalizeH="0" baseline="0" noProof="0" dirty="0">
                <a:ln>
                  <a:noFill/>
                </a:ln>
                <a:solidFill>
                  <a:srgbClr val="000000"/>
                </a:solidFill>
                <a:effectLst/>
                <a:uLnTx/>
                <a:uFillTx/>
                <a:latin typeface="Meiryo UI" pitchFamily="50" charset="-128"/>
                <a:ea typeface="Meiryo UI" pitchFamily="50" charset="-128"/>
                <a:cs typeface="Meiryo UI" pitchFamily="50" charset="-128"/>
              </a:rPr>
              <a:t>Science Based Targets</a:t>
            </a:r>
            <a:r>
              <a:rPr kumimoji="1" lang="ja-JP" altLang="en-US" sz="850" b="0" i="0" u="none" strike="noStrike" kern="1200" cap="none" spc="0" normalizeH="0" baseline="0" noProof="0" dirty="0">
                <a:ln>
                  <a:noFill/>
                </a:ln>
                <a:solidFill>
                  <a:srgbClr val="000000"/>
                </a:solidFill>
                <a:effectLst/>
                <a:uLnTx/>
                <a:uFillTx/>
                <a:latin typeface="Meiryo UI" pitchFamily="50" charset="-128"/>
                <a:ea typeface="Meiryo UI" pitchFamily="50" charset="-128"/>
                <a:cs typeface="Meiryo UI" pitchFamily="50" charset="-128"/>
              </a:rPr>
              <a:t>ホームページ</a:t>
            </a:r>
            <a:r>
              <a:rPr lang="ja-JP" altLang="en-US" sz="850" b="0" dirty="0">
                <a:solidFill>
                  <a:srgbClr val="000000"/>
                </a:solidFill>
                <a:latin typeface="Meiryo UI" pitchFamily="50" charset="-128"/>
                <a:ea typeface="Meiryo UI" pitchFamily="50" charset="-128"/>
                <a:cs typeface="Meiryo UI" pitchFamily="50" charset="-128"/>
              </a:rPr>
              <a:t>　</a:t>
            </a:r>
            <a:r>
              <a:rPr lang="en-US" altLang="ja-JP" sz="850" b="0" dirty="0">
                <a:solidFill>
                  <a:srgbClr val="000000"/>
                </a:solidFill>
                <a:latin typeface="Meiryo UI" pitchFamily="50" charset="-128"/>
                <a:ea typeface="Meiryo UI" pitchFamily="50" charset="-128"/>
                <a:cs typeface="Meiryo UI" pitchFamily="50" charset="-128"/>
              </a:rPr>
              <a:t>Companies</a:t>
            </a:r>
            <a:r>
              <a:rPr lang="ja-JP" altLang="en-US" sz="850" b="0" dirty="0">
                <a:solidFill>
                  <a:srgbClr val="000000"/>
                </a:solidFill>
                <a:latin typeface="Meiryo UI" pitchFamily="50" charset="-128"/>
                <a:ea typeface="Meiryo UI" pitchFamily="50" charset="-128"/>
                <a:cs typeface="Meiryo UI" pitchFamily="50" charset="-128"/>
              </a:rPr>
              <a:t> </a:t>
            </a:r>
            <a:r>
              <a:rPr lang="en-US" altLang="ja-JP" sz="850" b="0" dirty="0">
                <a:latin typeface="Meiryo UI" pitchFamily="50" charset="-128"/>
                <a:ea typeface="Meiryo UI" pitchFamily="50" charset="-128"/>
                <a:cs typeface="Meiryo UI" pitchFamily="50" charset="-128"/>
              </a:rPr>
              <a:t>Take</a:t>
            </a:r>
            <a:r>
              <a:rPr lang="ja-JP" altLang="en-US" sz="850" b="0" dirty="0">
                <a:latin typeface="Meiryo UI" pitchFamily="50" charset="-128"/>
                <a:ea typeface="Meiryo UI" pitchFamily="50" charset="-128"/>
                <a:cs typeface="Meiryo UI" pitchFamily="50" charset="-128"/>
              </a:rPr>
              <a:t> </a:t>
            </a:r>
            <a:r>
              <a:rPr lang="en-US" altLang="ja-JP" sz="850" b="0" dirty="0">
                <a:latin typeface="Meiryo UI" pitchFamily="50" charset="-128"/>
                <a:ea typeface="Meiryo UI" pitchFamily="50" charset="-128"/>
                <a:cs typeface="Meiryo UI" pitchFamily="50" charset="-128"/>
              </a:rPr>
              <a:t>Action</a:t>
            </a:r>
            <a:r>
              <a:rPr lang="en-US" altLang="ja-JP" sz="850" dirty="0">
                <a:latin typeface="Meiryo UI" pitchFamily="50" charset="-128"/>
                <a:ea typeface="Meiryo UI" pitchFamily="50" charset="-128"/>
                <a:cs typeface="Meiryo UI" pitchFamily="50" charset="-128"/>
              </a:rPr>
              <a:t>(</a:t>
            </a:r>
            <a:r>
              <a:rPr kumimoji="1" lang="en-US" altLang="ja-JP" sz="850" b="0" i="0" strike="noStrike" kern="1200" cap="none" spc="0" normalizeH="0" baseline="0" noProof="0">
                <a:ln>
                  <a:noFill/>
                </a:ln>
                <a:effectLst/>
                <a:uLnTx/>
                <a:uFillTx/>
                <a:latin typeface="Meiryo UI" pitchFamily="50" charset="-128"/>
                <a:ea typeface="Meiryo UI" pitchFamily="50" charset="-128"/>
                <a:cs typeface="Meiryo UI" pitchFamily="50" charset="-128"/>
              </a:rPr>
              <a:t>http://sciencebasedtargets.org/companies-taking-action/</a:t>
            </a:r>
            <a:r>
              <a:rPr lang="en-US" altLang="ja-JP" sz="850">
                <a:latin typeface="Meiryo UI" pitchFamily="50" charset="-128"/>
                <a:ea typeface="Meiryo UI" pitchFamily="50" charset="-128"/>
                <a:cs typeface="Meiryo UI" pitchFamily="50" charset="-128"/>
              </a:rPr>
              <a:t>)</a:t>
            </a:r>
            <a:r>
              <a:rPr kumimoji="1" lang="ja-JP" altLang="en-US" sz="850" b="0" i="0" u="none" strike="noStrike" kern="1200" cap="none" spc="0" normalizeH="0" baseline="0" noProof="0" dirty="0">
                <a:ln>
                  <a:noFill/>
                </a:ln>
                <a:solidFill>
                  <a:srgbClr val="000000"/>
                </a:solidFill>
                <a:effectLst/>
                <a:uLnTx/>
                <a:uFillTx/>
                <a:latin typeface="Meiryo UI" pitchFamily="50" charset="-128"/>
                <a:ea typeface="Meiryo UI" pitchFamily="50" charset="-128"/>
                <a:cs typeface="Meiryo UI" pitchFamily="50" charset="-128"/>
              </a:rPr>
              <a:t>より作成。</a:t>
            </a:r>
            <a:r>
              <a:rPr lang="ja-JP" altLang="en-US" sz="850" b="0" dirty="0">
                <a:solidFill>
                  <a:srgbClr val="000000"/>
                </a:solidFill>
                <a:latin typeface="Meiryo UI" pitchFamily="50" charset="-128"/>
                <a:ea typeface="Meiryo UI" pitchFamily="50" charset="-128"/>
                <a:cs typeface="Meiryo UI" pitchFamily="50" charset="-128"/>
              </a:rPr>
              <a:t>業種分類は事務局が日本標準産業分類等に当てはめ作成。</a:t>
            </a:r>
          </a:p>
        </p:txBody>
      </p:sp>
      <p:sp>
        <p:nvSpPr>
          <p:cNvPr id="5" name="テキスト ボックス 11">
            <a:extLst>
              <a:ext uri="{FF2B5EF4-FFF2-40B4-BE49-F238E27FC236}">
                <a16:creationId xmlns:a16="http://schemas.microsoft.com/office/drawing/2014/main" id="{D8C474A6-040B-0F8A-7A34-91D8F19C938A}"/>
              </a:ext>
            </a:extLst>
          </p:cNvPr>
          <p:cNvSpPr txBox="1">
            <a:spLocks noChangeArrowheads="1"/>
          </p:cNvSpPr>
          <p:nvPr/>
        </p:nvSpPr>
        <p:spPr bwMode="auto">
          <a:xfrm>
            <a:off x="358511" y="7181262"/>
            <a:ext cx="9974790" cy="233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marL="0" marR="0" lvl="0" indent="0" algn="l" defTabSz="914400" rtl="0" eaLnBrk="1" fontAlgn="base" latinLnBrk="0" hangingPunct="1">
              <a:lnSpc>
                <a:spcPts val="1100"/>
              </a:lnSpc>
              <a:spcBef>
                <a:spcPct val="0"/>
              </a:spcBef>
              <a:spcAft>
                <a:spcPct val="0"/>
              </a:spcAft>
              <a:buClrTx/>
              <a:buSzTx/>
              <a:buFontTx/>
              <a:buNone/>
              <a:tabLst/>
              <a:defRPr/>
            </a:pPr>
            <a:r>
              <a:rPr lang="en-US" altLang="ja-JP" sz="900" b="0" dirty="0">
                <a:solidFill>
                  <a:srgbClr val="000000"/>
                </a:solidFill>
                <a:latin typeface="Meiryo UI" pitchFamily="50" charset="-128"/>
                <a:ea typeface="Meiryo UI" pitchFamily="50" charset="-128"/>
                <a:cs typeface="Meiryo UI" pitchFamily="50" charset="-128"/>
              </a:rPr>
              <a:t>※</a:t>
            </a:r>
            <a:r>
              <a:rPr lang="ja-JP" altLang="en-US" sz="900" b="0" dirty="0">
                <a:solidFill>
                  <a:srgbClr val="000000"/>
                </a:solidFill>
                <a:latin typeface="Meiryo UI" pitchFamily="50" charset="-128"/>
                <a:ea typeface="Meiryo UI" pitchFamily="50" charset="-128"/>
                <a:cs typeface="Meiryo UI" pitchFamily="50" charset="-128"/>
              </a:rPr>
              <a:t>なお、金融の業種に該当する企業は、</a:t>
            </a:r>
            <a:r>
              <a:rPr lang="en-US" altLang="ja-JP" sz="900" b="0" dirty="0">
                <a:solidFill>
                  <a:srgbClr val="000000"/>
                </a:solidFill>
                <a:latin typeface="Meiryo UI" pitchFamily="50" charset="-128"/>
                <a:ea typeface="Meiryo UI" pitchFamily="50" charset="-128"/>
                <a:cs typeface="Meiryo UI" pitchFamily="50" charset="-128"/>
              </a:rPr>
              <a:t>SBT</a:t>
            </a:r>
            <a:r>
              <a:rPr lang="ja-JP" altLang="en-US" sz="900" b="0" dirty="0">
                <a:solidFill>
                  <a:srgbClr val="000000"/>
                </a:solidFill>
                <a:latin typeface="Meiryo UI" pitchFamily="50" charset="-128"/>
                <a:ea typeface="Meiryo UI" pitchFamily="50" charset="-128"/>
                <a:cs typeface="Meiryo UI" pitchFamily="50" charset="-128"/>
              </a:rPr>
              <a:t>事務局において業種別の認定基準を検討中であるため、認定が行われていない。</a:t>
            </a:r>
            <a:r>
              <a:rPr lang="ja-JP" altLang="en-US" sz="900" dirty="0">
                <a:solidFill>
                  <a:srgbClr val="000000"/>
                </a:solidFill>
                <a:latin typeface="Meiryo UI" pitchFamily="50" charset="-128"/>
                <a:ea typeface="Meiryo UI" pitchFamily="50" charset="-128"/>
                <a:cs typeface="Meiryo UI" pitchFamily="50" charset="-128"/>
              </a:rPr>
              <a:t>  「中小企業」の項目には、中小企業版</a:t>
            </a:r>
            <a:r>
              <a:rPr lang="en-US" altLang="ja-JP" sz="900" dirty="0">
                <a:solidFill>
                  <a:srgbClr val="000000"/>
                </a:solidFill>
                <a:latin typeface="Meiryo UI" pitchFamily="50" charset="-128"/>
                <a:ea typeface="Meiryo UI" pitchFamily="50" charset="-128"/>
                <a:cs typeface="Meiryo UI" pitchFamily="50" charset="-128"/>
              </a:rPr>
              <a:t>SBT</a:t>
            </a:r>
            <a:r>
              <a:rPr lang="ja-JP" altLang="en-US" sz="900" dirty="0" err="1">
                <a:solidFill>
                  <a:srgbClr val="000000"/>
                </a:solidFill>
                <a:latin typeface="Meiryo UI" pitchFamily="50" charset="-128"/>
                <a:ea typeface="Meiryo UI" pitchFamily="50" charset="-128"/>
                <a:cs typeface="Meiryo UI" pitchFamily="50" charset="-128"/>
              </a:rPr>
              <a:t>にて</a:t>
            </a:r>
            <a:r>
              <a:rPr lang="ja-JP" altLang="en-US" sz="900" dirty="0">
                <a:solidFill>
                  <a:srgbClr val="000000"/>
                </a:solidFill>
                <a:latin typeface="Meiryo UI" pitchFamily="50" charset="-128"/>
                <a:ea typeface="Meiryo UI" pitchFamily="50" charset="-128"/>
                <a:cs typeface="Meiryo UI" pitchFamily="50" charset="-128"/>
              </a:rPr>
              <a:t>認定を取得した企業名を記載している。</a:t>
            </a:r>
            <a:endParaRPr lang="en-US" altLang="ja-JP" sz="900" b="0" dirty="0">
              <a:solidFill>
                <a:srgbClr val="000000"/>
              </a:solidFill>
              <a:latin typeface="Meiryo UI" pitchFamily="50" charset="-128"/>
              <a:ea typeface="Meiryo UI" pitchFamily="50" charset="-128"/>
              <a:cs typeface="Meiryo UI" pitchFamily="50" charset="-128"/>
            </a:endParaRPr>
          </a:p>
        </p:txBody>
      </p:sp>
      <p:sp>
        <p:nvSpPr>
          <p:cNvPr id="8" name="コンテンツ プレースホルダー 2">
            <a:extLst>
              <a:ext uri="{FF2B5EF4-FFF2-40B4-BE49-F238E27FC236}">
                <a16:creationId xmlns:a16="http://schemas.microsoft.com/office/drawing/2014/main" id="{2D5C0A12-7428-838A-1FBF-3BF8A23063E4}"/>
              </a:ext>
            </a:extLst>
          </p:cNvPr>
          <p:cNvSpPr>
            <a:spLocks noGrp="1"/>
          </p:cNvSpPr>
          <p:nvPr>
            <p:ph sz="quarter" idx="12"/>
          </p:nvPr>
        </p:nvSpPr>
        <p:spPr>
          <a:xfrm>
            <a:off x="163899" y="1109987"/>
            <a:ext cx="10359254" cy="957850"/>
          </a:xfrm>
        </p:spPr>
        <p:txBody>
          <a:bodyPr/>
          <a:lstStyle>
            <a:defPPr>
              <a:defRPr lang="ja-JP"/>
            </a:defPPr>
            <a:lvl1pPr marL="0" algn="l" defTabSz="913760" rtl="0" eaLnBrk="1" latinLnBrk="0" hangingPunct="1">
              <a:defRPr kumimoji="1" sz="1799" kern="1200">
                <a:solidFill>
                  <a:schemeClr val="tx1"/>
                </a:solidFill>
                <a:latin typeface="+mn-lt"/>
                <a:ea typeface="+mn-ea"/>
                <a:cs typeface="+mn-cs"/>
              </a:defRPr>
            </a:lvl1pPr>
            <a:lvl2pPr marL="456880" algn="l" defTabSz="913760" rtl="0" eaLnBrk="1" latinLnBrk="0" hangingPunct="1">
              <a:defRPr kumimoji="1" sz="1799" kern="1200">
                <a:solidFill>
                  <a:schemeClr val="tx1"/>
                </a:solidFill>
                <a:latin typeface="+mn-lt"/>
                <a:ea typeface="+mn-ea"/>
                <a:cs typeface="+mn-cs"/>
              </a:defRPr>
            </a:lvl2pPr>
            <a:lvl3pPr marL="913760" algn="l" defTabSz="913760" rtl="0" eaLnBrk="1" latinLnBrk="0" hangingPunct="1">
              <a:defRPr kumimoji="1" sz="1799" kern="1200">
                <a:solidFill>
                  <a:schemeClr val="tx1"/>
                </a:solidFill>
                <a:latin typeface="+mn-lt"/>
                <a:ea typeface="+mn-ea"/>
                <a:cs typeface="+mn-cs"/>
              </a:defRPr>
            </a:lvl3pPr>
            <a:lvl4pPr marL="1370640" algn="l" defTabSz="913760" rtl="0" eaLnBrk="1" latinLnBrk="0" hangingPunct="1">
              <a:defRPr kumimoji="1" sz="1799" kern="1200">
                <a:solidFill>
                  <a:schemeClr val="tx1"/>
                </a:solidFill>
                <a:latin typeface="+mn-lt"/>
                <a:ea typeface="+mn-ea"/>
                <a:cs typeface="+mn-cs"/>
              </a:defRPr>
            </a:lvl4pPr>
            <a:lvl5pPr marL="1827520" algn="l" defTabSz="913760" rtl="0" eaLnBrk="1" latinLnBrk="0" hangingPunct="1">
              <a:defRPr kumimoji="1" sz="1799" kern="1200">
                <a:solidFill>
                  <a:schemeClr val="tx1"/>
                </a:solidFill>
                <a:latin typeface="+mn-lt"/>
                <a:ea typeface="+mn-ea"/>
                <a:cs typeface="+mn-cs"/>
              </a:defRPr>
            </a:lvl5pPr>
            <a:lvl6pPr marL="2284400" algn="l" defTabSz="913760" rtl="0" eaLnBrk="1" latinLnBrk="0" hangingPunct="1">
              <a:defRPr kumimoji="1" sz="1799" kern="1200">
                <a:solidFill>
                  <a:schemeClr val="tx1"/>
                </a:solidFill>
                <a:latin typeface="+mn-lt"/>
                <a:ea typeface="+mn-ea"/>
                <a:cs typeface="+mn-cs"/>
              </a:defRPr>
            </a:lvl6pPr>
            <a:lvl7pPr marL="2741280" algn="l" defTabSz="913760" rtl="0" eaLnBrk="1" latinLnBrk="0" hangingPunct="1">
              <a:defRPr kumimoji="1" sz="1799" kern="1200">
                <a:solidFill>
                  <a:schemeClr val="tx1"/>
                </a:solidFill>
                <a:latin typeface="+mn-lt"/>
                <a:ea typeface="+mn-ea"/>
                <a:cs typeface="+mn-cs"/>
              </a:defRPr>
            </a:lvl7pPr>
            <a:lvl8pPr marL="3198160" algn="l" defTabSz="913760" rtl="0" eaLnBrk="1" latinLnBrk="0" hangingPunct="1">
              <a:defRPr kumimoji="1" sz="1799" kern="1200">
                <a:solidFill>
                  <a:schemeClr val="tx1"/>
                </a:solidFill>
                <a:latin typeface="+mn-lt"/>
                <a:ea typeface="+mn-ea"/>
                <a:cs typeface="+mn-cs"/>
              </a:defRPr>
            </a:lvl8pPr>
            <a:lvl9pPr marL="3655040" algn="l" defTabSz="913760" rtl="0" eaLnBrk="1" latinLnBrk="0" hangingPunct="1">
              <a:defRPr kumimoji="1" sz="1799" kern="1200">
                <a:solidFill>
                  <a:schemeClr val="tx1"/>
                </a:solidFill>
                <a:latin typeface="+mn-lt"/>
                <a:ea typeface="+mn-ea"/>
                <a:cs typeface="+mn-cs"/>
              </a:defRPr>
            </a:lvl9pPr>
          </a:lstStyle>
          <a:p>
            <a:r>
              <a:rPr lang="ja-JP" altLang="en-US" dirty="0"/>
              <a:t>認定取得済の企業は日本で</a:t>
            </a:r>
            <a:r>
              <a:rPr lang="en-US" altLang="ja-JP" dirty="0"/>
              <a:t>904</a:t>
            </a:r>
            <a:r>
              <a:rPr lang="ja-JP" altLang="en-US" dirty="0"/>
              <a:t>社</a:t>
            </a:r>
            <a:endParaRPr lang="en-US" altLang="ja-JP" dirty="0"/>
          </a:p>
          <a:p>
            <a:r>
              <a:rPr lang="ja-JP" altLang="en-US" dirty="0"/>
              <a:t>日本では電気機器、建設業が多い</a:t>
            </a:r>
            <a:endParaRPr lang="en-US" altLang="ja-JP" dirty="0"/>
          </a:p>
        </p:txBody>
      </p:sp>
      <p:sp>
        <p:nvSpPr>
          <p:cNvPr id="6" name="テキスト ボックス 5">
            <a:extLst>
              <a:ext uri="{FF2B5EF4-FFF2-40B4-BE49-F238E27FC236}">
                <a16:creationId xmlns:a16="http://schemas.microsoft.com/office/drawing/2014/main" id="{197BFA2A-4108-1FDC-6A79-985066A1E128}"/>
              </a:ext>
            </a:extLst>
          </p:cNvPr>
          <p:cNvSpPr txBox="1"/>
          <p:nvPr/>
        </p:nvSpPr>
        <p:spPr bwMode="auto">
          <a:xfrm>
            <a:off x="6389912" y="2194576"/>
            <a:ext cx="4139976" cy="369332"/>
          </a:xfrm>
          <a:prstGeom prst="rect">
            <a:avLst/>
          </a:prstGeom>
          <a:noFill/>
          <a:ln w="9525">
            <a:noFill/>
            <a:miter lim="800000"/>
            <a:headEnd/>
            <a:tailEnd/>
          </a:ln>
        </p:spPr>
        <p:txBody>
          <a:bodyPr wrap="square" rtlCol="0">
            <a:spAutoFit/>
          </a:bodyPr>
          <a:lstStyle/>
          <a:p>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業種内五十音順</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a:p>
            <a:pPr fontAlgn="auto">
              <a:spcBef>
                <a:spcPts val="0"/>
              </a:spcBef>
              <a:spcAft>
                <a:spcPts val="0"/>
              </a:spcAft>
            </a:pPr>
            <a:r>
              <a:rPr lang="en-US" altLang="ja-JP" sz="900" dirty="0">
                <a:latin typeface="Meiryo UI" panose="020B0604030504040204" pitchFamily="50" charset="-128"/>
                <a:ea typeface="Meiryo UI" panose="020B0604030504040204" pitchFamily="50" charset="-128"/>
                <a:cs typeface="Meiryo UI" panose="020B0604030504040204" pitchFamily="50" charset="-128"/>
              </a:rPr>
              <a:t>※</a:t>
            </a:r>
            <a:r>
              <a:rPr lang="ja-JP" altLang="en-US" sz="900" u="sng" dirty="0">
                <a:latin typeface="Meiryo UI" panose="020B0604030504040204" pitchFamily="50" charset="-128"/>
                <a:ea typeface="Meiryo UI" panose="020B0604030504040204" pitchFamily="50" charset="-128"/>
                <a:cs typeface="Meiryo UI" panose="020B0604030504040204" pitchFamily="50" charset="-128"/>
              </a:rPr>
              <a:t>下線</a:t>
            </a:r>
            <a:r>
              <a:rPr lang="ja-JP" altLang="en-US" sz="900" dirty="0">
                <a:latin typeface="Meiryo UI" panose="020B0604030504040204" pitchFamily="50" charset="-128"/>
                <a:ea typeface="Meiryo UI" panose="020B0604030504040204" pitchFamily="50" charset="-128"/>
                <a:cs typeface="Meiryo UI" panose="020B0604030504040204" pitchFamily="50" charset="-128"/>
              </a:rPr>
              <a:t>付の企業は環境省</a:t>
            </a:r>
            <a:r>
              <a:rPr lang="en-US" altLang="ja-JP" sz="900" dirty="0">
                <a:latin typeface="Meiryo UI" panose="020B0604030504040204" pitchFamily="50" charset="-128"/>
                <a:ea typeface="Meiryo UI" panose="020B0604030504040204" pitchFamily="50" charset="-128"/>
                <a:cs typeface="Meiryo UI" panose="020B0604030504040204" pitchFamily="50" charset="-128"/>
              </a:rPr>
              <a:t>SBT</a:t>
            </a:r>
            <a:r>
              <a:rPr lang="ja-JP" altLang="en-US" sz="900" dirty="0">
                <a:latin typeface="Meiryo UI" panose="020B0604030504040204" pitchFamily="50" charset="-128"/>
                <a:ea typeface="Meiryo UI" panose="020B0604030504040204" pitchFamily="50" charset="-128"/>
                <a:cs typeface="Meiryo UI" panose="020B0604030504040204" pitchFamily="50" charset="-128"/>
              </a:rPr>
              <a:t>策定</a:t>
            </a:r>
            <a:r>
              <a:rPr lang="ja-JP" altLang="en-US" sz="900" dirty="0">
                <a:solidFill>
                  <a:prstClr val="black"/>
                </a:solidFill>
                <a:latin typeface="Meiryo UI" panose="020B0604030504040204" pitchFamily="50" charset="-128"/>
                <a:ea typeface="Meiryo UI" panose="020B0604030504040204" pitchFamily="50" charset="-128"/>
              </a:rPr>
              <a:t>個社別支援実施企業</a:t>
            </a:r>
            <a:r>
              <a:rPr lang="ja-JP" altLang="en-US" sz="900" dirty="0">
                <a:latin typeface="Meiryo UI" panose="020B0604030504040204" pitchFamily="50" charset="-128"/>
                <a:ea typeface="Meiryo UI" panose="020B0604030504040204" pitchFamily="50" charset="-128"/>
                <a:cs typeface="Meiryo UI" panose="020B0604030504040204" pitchFamily="50" charset="-128"/>
              </a:rPr>
              <a:t>（</a:t>
            </a:r>
            <a:r>
              <a:rPr lang="en-US" altLang="ja-JP" sz="900" dirty="0">
                <a:latin typeface="Meiryo UI" panose="020B0604030504040204" pitchFamily="50" charset="-128"/>
                <a:ea typeface="Meiryo UI" panose="020B0604030504040204" pitchFamily="50" charset="-128"/>
                <a:cs typeface="Meiryo UI" panose="020B0604030504040204" pitchFamily="50" charset="-128"/>
              </a:rPr>
              <a:t>2017~2020</a:t>
            </a:r>
            <a:r>
              <a:rPr lang="ja-JP" altLang="en-US" sz="900" dirty="0">
                <a:latin typeface="Meiryo UI" panose="020B0604030504040204" pitchFamily="50" charset="-128"/>
                <a:ea typeface="Meiryo UI" panose="020B0604030504040204" pitchFamily="50" charset="-128"/>
                <a:cs typeface="Meiryo UI" panose="020B0604030504040204" pitchFamily="50" charset="-128"/>
              </a:rPr>
              <a:t>年度）</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 name="正方形/長方形 2">
            <a:extLst>
              <a:ext uri="{FF2B5EF4-FFF2-40B4-BE49-F238E27FC236}">
                <a16:creationId xmlns:a16="http://schemas.microsoft.com/office/drawing/2014/main" id="{D41BD35B-C8C9-97DA-7A82-BF10646BFA62}"/>
              </a:ext>
            </a:extLst>
          </p:cNvPr>
          <p:cNvSpPr>
            <a:spLocks noChangeArrowheads="1"/>
          </p:cNvSpPr>
          <p:nvPr/>
        </p:nvSpPr>
        <p:spPr bwMode="auto">
          <a:xfrm>
            <a:off x="105557" y="2684058"/>
            <a:ext cx="1460132"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algn="r" eaLnBrk="1" hangingPunct="1">
              <a:lnSpc>
                <a:spcPct val="100000"/>
              </a:lnSpc>
              <a:spcAft>
                <a:spcPct val="0"/>
              </a:spcAft>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中小企業</a:t>
            </a:r>
            <a:r>
              <a:rPr lang="en-US" altLang="ja-JP" sz="1000" b="1" dirty="0">
                <a:latin typeface="Meiryo UI" panose="020B0604030504040204" pitchFamily="50" charset="-128"/>
                <a:ea typeface="Meiryo UI" panose="020B0604030504040204" pitchFamily="50" charset="-128"/>
                <a:cs typeface="Meiryo UI" panose="020B0604030504040204" pitchFamily="50" charset="-128"/>
              </a:rPr>
              <a:t>(704):</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b="1" dirty="0">
                <a:latin typeface="Meiryo UI" panose="020B0604030504040204" pitchFamily="50" charset="-128"/>
                <a:ea typeface="Meiryo UI" panose="020B0604030504040204" pitchFamily="50" charset="-128"/>
                <a:cs typeface="Meiryo UI" panose="020B0604030504040204" pitchFamily="50" charset="-128"/>
              </a:rPr>
              <a:t>5/5</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1226233959"/>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SBT</a:t>
            </a:r>
            <a:r>
              <a:rPr lang="ja-JP" altLang="en-US" dirty="0"/>
              <a:t>認定取得済の海外企業 </a:t>
            </a:r>
            <a:r>
              <a:rPr lang="en-US" altLang="ja-JP" dirty="0"/>
              <a:t>1/32</a:t>
            </a:r>
            <a:endParaRPr kumimoji="1" lang="ja-JP" altLang="en-US" dirty="0"/>
          </a:p>
        </p:txBody>
      </p:sp>
      <p:sp>
        <p:nvSpPr>
          <p:cNvPr id="3" name="コンテンツ プレースホルダー 2"/>
          <p:cNvSpPr>
            <a:spLocks noGrp="1"/>
          </p:cNvSpPr>
          <p:nvPr>
            <p:ph sz="quarter" idx="12"/>
          </p:nvPr>
        </p:nvSpPr>
        <p:spPr>
          <a:xfrm>
            <a:off x="161925" y="1110920"/>
            <a:ext cx="10367963" cy="604163"/>
          </a:xfrm>
        </p:spPr>
        <p:txBody>
          <a:bodyPr/>
          <a:lstStyle/>
          <a:p>
            <a:r>
              <a:rPr lang="ja-JP" altLang="en-US" sz="1800" dirty="0"/>
              <a:t>世界的には専門サービス業、食料品製造業、不動産業が多い</a:t>
            </a:r>
            <a:endParaRPr lang="en-US" altLang="ja-JP" sz="1800" dirty="0"/>
          </a:p>
        </p:txBody>
      </p:sp>
      <p:sp>
        <p:nvSpPr>
          <p:cNvPr id="11" name="正方形/長方形 10"/>
          <p:cNvSpPr>
            <a:spLocks noChangeArrowheads="1"/>
          </p:cNvSpPr>
          <p:nvPr/>
        </p:nvSpPr>
        <p:spPr bwMode="auto">
          <a:xfrm>
            <a:off x="344488" y="2166798"/>
            <a:ext cx="2200160" cy="5016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algn="r" eaLnBrk="1" hangingPunct="1">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アパレル・生地・靴・高級品</a:t>
            </a:r>
            <a:r>
              <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(1/2) </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正方形/長方形 11"/>
          <p:cNvSpPr>
            <a:spLocks noChangeArrowheads="1"/>
          </p:cNvSpPr>
          <p:nvPr/>
        </p:nvSpPr>
        <p:spPr bwMode="auto">
          <a:xfrm>
            <a:off x="2442947" y="2181666"/>
            <a:ext cx="8086941" cy="5170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A.P.C. (Atelier de Production et de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Création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Achille Pinto 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Active Brands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Adidas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Aigle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International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ALDO Group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Alison Hayes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Allbirds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Alpkit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American Eagle Outfitters,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Arc'teryx</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Equipment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ASICS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BALLY SCHUHFABRIKEN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Benetton Group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Srl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BESTSELLER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Boemos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SpA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Industria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Calzature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Breitling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Brooks Running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Brunello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Cucinelli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Burberry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C.T. POINT 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CALSATURIFICIO SICLA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srl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Calzaturificio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Stella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Camenzind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 Co.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Camper S.L.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Capri Holdings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CARTIER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CHANEL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Charles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Komar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&amp; Sons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CJCHT Groups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Coats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Cobalt Fashion Holding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Compagnie Financière Richemont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Conceria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Bertini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Franco 1972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S.r.l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Conceria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Stefania 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Conceria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Zuma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Pelli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Pregiate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srl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Coyuchi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Dae sung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dbramante1928</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Deckers Brands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Decor (Suzhou)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Demcointer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Desigual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Direct Corporate Clothing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Dôen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Dolmen 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Dr.Martens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Dunlop Protective Footwear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EASTMAN EXPORTS GLOBAL CLOTHING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ECOALF RECYCLED FABRICS S.L.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EILEEN FISHER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Elevate Textiles,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Ermenegildo Zegna 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Eton Group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Everlane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FOND OF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Formosa Taffeta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FREITAG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Fruit of the Loom,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FUJI TATEAMI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G-Star RAW C.V.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Güldenpfennig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GANT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Gildan Activewear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GLAM.TEX SRL UNIPERSONALE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Golden Goose 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GripGrab</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ApS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Groupe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Etam</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Grupo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Malwee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Gruppo Armani</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gruppo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materia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firenze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Guess?,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GY-TAL Shoes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Gymshark</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H&amp;M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Halti OY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HAN YOUNG INDUSTRY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Hanesbrands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Happy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Happy Socks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HAVEP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Hayleys Fabric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Hermès International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Herschel Supply Company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HO YU TEXTILE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HORICHU SENSHOKU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House of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Baukjen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Hugo Boss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hummel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Hydrowear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IDEA 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Indo Count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Interloop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ISKO Denim</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 Barbour &amp; Sons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Jacques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Moret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Janji</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JD Sports Fashion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Jia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Hsin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Jiangsu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Yuanjing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Holiday Travel Products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Julie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Sandlau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Vietnam.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Kartikeya International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KATAOKASEIMO K.K.</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Kawada Feather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Kawashima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Selkon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Textiles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Kering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KINGS INTERNATIONAL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KMD Brands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Kontoor Brands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Kordsa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Teknik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Tekstil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A.Ş</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KOVERLUX SRL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Kvadrat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Priebs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La Mamba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Label7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Lacoste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Lars Partners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LEGERO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Schuhfabrik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Gesellschaft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m.b.H</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Lenzing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Lever Style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Levi Strauss &amp; Co.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Lindström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Lojas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Renner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LOJEL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Louis Vuitton Malletier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lululemon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LVMH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LYMI, Inc. DBA Reformation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Mammut Sports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Mantis World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MAS Capital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Master Italia 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MATSUKAWA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RAPYARN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MCM</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METALLINEA SRL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METRO FABRICS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MFP INDUSTRY SAS DI LUDMILA LUNGU &amp; 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Milliken &amp; Company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Mistral Home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MITSUBOSHI KEITO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Moncler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NA-KD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Native Shoes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New Balance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Athelics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NEW WIDE (VIETNAM) ENTERPRISE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NIKE,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NIPPONSEAL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Nomura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Senkou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Northwest River Supplies,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Olive Apparel (Cambodia)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On Running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Onoderasign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ONOGI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Oreficeria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Cora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S.r.l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OSTINELLI SETA 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OTB 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Pandora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Pangaia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Materials Science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Parade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Patagonia Works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Pattern 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Peak Design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Peking Handicraft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Pelletteria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P.A.M.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srl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Philipp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Bazlen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Pine Tree Company For Textile Manufacturing PSC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Prada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Primark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Princess Polly Online Pty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PT Pan Brothers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Tbk</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Sukkha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Citta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Indonesia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PUMA SE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PVH Corp.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Quake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srl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Ralph Lauren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Ramatex</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Rapha Racing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Reima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Oy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RT Knits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Safilo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Salomon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Salvatore Ferragamo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SanMar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Save The Duck 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Seasalt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Shoe Premier II (Cambodia) CO.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SIK MAKAS GIYIM SAN VE TIC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Skunkfunk</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SMCP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Snocks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SP PLAST Creating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S.r.l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Stella McCartney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テキスト ボックス 12"/>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20" name="正方形/長方形 19"/>
          <p:cNvSpPr/>
          <p:nvPr/>
        </p:nvSpPr>
        <p:spPr>
          <a:xfrm>
            <a:off x="196466" y="1776202"/>
            <a:ext cx="6242415"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ja-JP" altLang="en-US" sz="2000" b="1" dirty="0">
                <a:latin typeface="Meiryo UI" panose="020B0604030504040204" pitchFamily="50" charset="-128"/>
                <a:ea typeface="Meiryo UI" panose="020B0604030504040204" pitchFamily="50" charset="-128"/>
                <a:cs typeface="Meiryo UI" panose="020B0604030504040204" pitchFamily="50" charset="-128"/>
              </a:rPr>
              <a:t>すでに認定を受けている海外企業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4,779</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1/32</a:t>
            </a:r>
            <a:endParaRPr lang="ja-JP" altLang="en-US" sz="2000" b="1" dirty="0"/>
          </a:p>
        </p:txBody>
      </p:sp>
      <p:sp>
        <p:nvSpPr>
          <p:cNvPr id="18" name="テキスト ボックス 17"/>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7" name="テキスト ボックス 6">
            <a:extLst>
              <a:ext uri="{FF2B5EF4-FFF2-40B4-BE49-F238E27FC236}">
                <a16:creationId xmlns:a16="http://schemas.microsoft.com/office/drawing/2014/main" id="{C8106CAD-DB12-81AB-C5A9-BCF6EA8DFBDD}"/>
              </a:ext>
            </a:extLst>
          </p:cNvPr>
          <p:cNvSpPr txBox="1"/>
          <p:nvPr/>
        </p:nvSpPr>
        <p:spPr bwMode="auto">
          <a:xfrm>
            <a:off x="6389912" y="1775476"/>
            <a:ext cx="4139976" cy="230832"/>
          </a:xfrm>
          <a:prstGeom prst="rect">
            <a:avLst/>
          </a:prstGeom>
          <a:noFill/>
          <a:ln w="9525">
            <a:noFill/>
            <a:miter lim="800000"/>
            <a:headEnd/>
            <a:tailEnd/>
          </a:ln>
        </p:spPr>
        <p:txBody>
          <a:bodyPr wrap="square" rtlCol="0">
            <a:spAutoFit/>
          </a:bodyPr>
          <a:lstStyle/>
          <a:p>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業種内アルファベット順</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365715481"/>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SBT</a:t>
            </a:r>
            <a:r>
              <a:rPr lang="ja-JP" altLang="en-US" dirty="0"/>
              <a:t>認定取得済の海外企業 </a:t>
            </a:r>
            <a:r>
              <a:rPr lang="en-US" altLang="ja-JP" dirty="0"/>
              <a:t>2/32</a:t>
            </a:r>
            <a:endParaRPr kumimoji="1" lang="ja-JP" altLang="en-US" dirty="0"/>
          </a:p>
        </p:txBody>
      </p:sp>
      <p:sp>
        <p:nvSpPr>
          <p:cNvPr id="3" name="コンテンツ プレースホルダー 2"/>
          <p:cNvSpPr>
            <a:spLocks noGrp="1"/>
          </p:cNvSpPr>
          <p:nvPr>
            <p:ph sz="quarter" idx="12"/>
          </p:nvPr>
        </p:nvSpPr>
        <p:spPr>
          <a:xfrm>
            <a:off x="161925" y="1110920"/>
            <a:ext cx="10367963" cy="634941"/>
          </a:xfrm>
        </p:spPr>
        <p:txBody>
          <a:bodyPr/>
          <a:lstStyle/>
          <a:p>
            <a:r>
              <a:rPr lang="ja-JP" altLang="en-US" dirty="0"/>
              <a:t>世界的には専門サービス業、食料品製造業、不動産業が多い</a:t>
            </a:r>
            <a:endParaRPr lang="en-US" altLang="ja-JP" dirty="0"/>
          </a:p>
        </p:txBody>
      </p:sp>
      <p:sp>
        <p:nvSpPr>
          <p:cNvPr id="12" name="正方形/長方形 11"/>
          <p:cNvSpPr>
            <a:spLocks noChangeArrowheads="1"/>
          </p:cNvSpPr>
          <p:nvPr/>
        </p:nvSpPr>
        <p:spPr bwMode="auto">
          <a:xfrm>
            <a:off x="2349516" y="2176312"/>
            <a:ext cx="8131544" cy="53245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Stephen Webster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Steven Madden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Sunday Afternoons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Superdry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Swarovski</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Sympatex</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Technologies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Tai Wah Garment Industry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Sdn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Bhd.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TAKASHIMA RIBBON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Ted Baker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Teejay</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Ten Tree International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TFG Brands (London)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Children's Place,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Fine Bedding Company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Tiffany &amp; Co.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Tintex</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Textiles,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Tom Tailor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Total Image Group Pty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Toyo Sangyo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Traffi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Safe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TSI HOLDINGS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TSUYAKIN,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TWE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Ultrafabrics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Holdings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Under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Armour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VALEXTRA 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VAUDE Sport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VF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VIGNOLA NOBILE 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Viking Outdoor</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Aakel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Technologies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ACCEDO BROADBAND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Accellion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Inc.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Kiteworks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Actico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Acturis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Aderen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Consulting SL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Adobe,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Advanced Chemistry Development, Inc. (ACD/Labs)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Advanced Digital Broadcast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Advania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Ísland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ehf</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Advania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Sverige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Agile Content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Alcumus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Alfa Financial Software Holdings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Alten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AMA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Amdocs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Anywhere365</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Ascentech</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K.K.</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Asuene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Atea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Ateme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Atlassian Corporation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Atos SE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Auction Technology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Auto Trader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Autodesk,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Avaya Holdings Corp.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AVEVA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Axionable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BAIT AL -HIKMA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Bentley Systems, Incorporated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Betsson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BeyondSquare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Solutions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BI NEWVISION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Blis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Global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Bloomberg 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Blue North Sustainability (Pty)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booost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technologies,Inc</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Brainbox Network</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Bright Data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Briskminds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Software Solutions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BuildingLink.com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Buyer’s Edge Platform</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Cabify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Caduceus Lane DMCC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CAGLA,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Calyx</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Capgemini SE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Capture One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Carbon+Alt+Delete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carwow</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CEMAsys.com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CGI IT UK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Changzhou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Wuitu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Smart Technology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CloudBuy</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CluePoints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CNS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Cognizant Technology Solutions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Collaboration Betters The World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Computacenter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Concentrix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Conductor Founders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Consid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Controlant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hf</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Critical Start,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D-ploy (Schweiz)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Dassault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Systemes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Datamura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Solutions,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Datatec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Delivery Hero SE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DentalXChange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Desiderata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Consultingb</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Digital Space Group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Dolby Laboratories,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DXC Technology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Earnix</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Earthly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EdgeConneX</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EFFIXIO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eftax</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Ekimetrics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Embracer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EMICON ADVISORY SERVICES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EnerKey</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Oy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Enhesa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Erevista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Eudonet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ExlService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Holdings,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Exportadora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Database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Fabasoft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FLOTILLA GROUP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FREENOW</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Fujitsu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Futureproof</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Genexis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Geotab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Globant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España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Glovo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GoTo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Harch</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HCL Technologies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Hemnet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Holocene UG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haftungsbeschränkt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HubSpot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Huenei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IT Services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HYKE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Ibex Medical Analytics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IFS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IIDA Techno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Impiger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Technologies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Indra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inFeedo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Tech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Infocus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Technologies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Infosys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Inglewood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InnoCellence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Technology (Dalian)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Innov</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and co social consulting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Intuit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Intuition IT Solutions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iPath</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technology Ltd,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iPoint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-systems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Iress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Irie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System Incorporation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Iron Mountain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ITRS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Iver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Management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Jaggaer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JAMOCHA TECH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JILITI</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Kainos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Kaluza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KAT Solutions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Sdn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Bhd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KDC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Kittelberger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media solutions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Knowit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publ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Kyosai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Technos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L&amp;T Technology Services Limited (LTTS)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La Coop Conseil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LANSCO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LCL 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LEENA AI INDIA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Loopia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Loyalty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Lux Research,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m-up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holdings,Inc</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Main Concept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Marel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Mastercard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Material Bank</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MedPoint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Digital,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MedPro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Systems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Mentimeter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publ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Mercator IT Solutions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Meta Platforms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Microsoft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テキスト ボックス 12"/>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dirty="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8" name="テキスト ボックス 17"/>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正方形/長方形 3">
            <a:extLst>
              <a:ext uri="{FF2B5EF4-FFF2-40B4-BE49-F238E27FC236}">
                <a16:creationId xmlns:a16="http://schemas.microsoft.com/office/drawing/2014/main" id="{AAF22F45-B568-C8D9-5444-7D0D979F8686}"/>
              </a:ext>
            </a:extLst>
          </p:cNvPr>
          <p:cNvSpPr/>
          <p:nvPr/>
        </p:nvSpPr>
        <p:spPr>
          <a:xfrm>
            <a:off x="196466" y="1776202"/>
            <a:ext cx="6246069"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ja-JP" altLang="en-US" sz="2000" b="1" dirty="0">
                <a:latin typeface="Meiryo UI" panose="020B0604030504040204" pitchFamily="50" charset="-128"/>
                <a:ea typeface="Meiryo UI" panose="020B0604030504040204" pitchFamily="50" charset="-128"/>
                <a:cs typeface="Meiryo UI" panose="020B0604030504040204" pitchFamily="50" charset="-128"/>
              </a:rPr>
              <a:t>すでに認定を受けている海外企業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4,779</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2/32</a:t>
            </a:r>
            <a:endParaRPr lang="ja-JP" altLang="en-US" sz="2000" b="1" dirty="0"/>
          </a:p>
        </p:txBody>
      </p:sp>
      <p:sp>
        <p:nvSpPr>
          <p:cNvPr id="5" name="テキスト ボックス 4">
            <a:extLst>
              <a:ext uri="{FF2B5EF4-FFF2-40B4-BE49-F238E27FC236}">
                <a16:creationId xmlns:a16="http://schemas.microsoft.com/office/drawing/2014/main" id="{FB40D242-110E-19BA-7D69-A7AFBCF37867}"/>
              </a:ext>
            </a:extLst>
          </p:cNvPr>
          <p:cNvSpPr txBox="1"/>
          <p:nvPr/>
        </p:nvSpPr>
        <p:spPr bwMode="auto">
          <a:xfrm>
            <a:off x="6389912" y="1775476"/>
            <a:ext cx="4139976" cy="230832"/>
          </a:xfrm>
          <a:prstGeom prst="rect">
            <a:avLst/>
          </a:prstGeom>
          <a:noFill/>
          <a:ln w="9525">
            <a:noFill/>
            <a:miter lim="800000"/>
            <a:headEnd/>
            <a:tailEnd/>
          </a:ln>
        </p:spPr>
        <p:txBody>
          <a:bodyPr wrap="square" rtlCol="0">
            <a:spAutoFit/>
          </a:bodyPr>
          <a:lstStyle/>
          <a:p>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業種内アルファベット順</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8" name="正方形/長方形 7">
            <a:extLst>
              <a:ext uri="{FF2B5EF4-FFF2-40B4-BE49-F238E27FC236}">
                <a16:creationId xmlns:a16="http://schemas.microsoft.com/office/drawing/2014/main" id="{16EB7FB5-1270-DA17-8003-61F5C1CF4E46}"/>
              </a:ext>
            </a:extLst>
          </p:cNvPr>
          <p:cNvSpPr>
            <a:spLocks noChangeArrowheads="1"/>
          </p:cNvSpPr>
          <p:nvPr/>
        </p:nvSpPr>
        <p:spPr bwMode="auto">
          <a:xfrm>
            <a:off x="344488" y="2166798"/>
            <a:ext cx="2200160" cy="5170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algn="r" eaLnBrk="1" hangingPunct="1">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アパレル・生地・靴・高級品</a:t>
            </a:r>
            <a:r>
              <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(2/2) </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ソフトウェア</a:t>
            </a:r>
            <a:r>
              <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(1/2)</a:t>
            </a: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9" name="直線コネクタ 8">
            <a:extLst>
              <a:ext uri="{FF2B5EF4-FFF2-40B4-BE49-F238E27FC236}">
                <a16:creationId xmlns:a16="http://schemas.microsoft.com/office/drawing/2014/main" id="{8BE13A32-F9D6-382D-F26F-F5082A804BDC}"/>
              </a:ext>
            </a:extLst>
          </p:cNvPr>
          <p:cNvCxnSpPr>
            <a:cxnSpLocks/>
          </p:cNvCxnSpPr>
          <p:nvPr/>
        </p:nvCxnSpPr>
        <p:spPr>
          <a:xfrm>
            <a:off x="2488003" y="3213306"/>
            <a:ext cx="7956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69678506"/>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SBT</a:t>
            </a:r>
            <a:r>
              <a:rPr lang="ja-JP" altLang="en-US" dirty="0"/>
              <a:t>認定取得済の海外企業 </a:t>
            </a:r>
            <a:r>
              <a:rPr lang="en-US" altLang="ja-JP" dirty="0"/>
              <a:t>3/32</a:t>
            </a:r>
            <a:endParaRPr kumimoji="1" lang="ja-JP" altLang="en-US" dirty="0"/>
          </a:p>
        </p:txBody>
      </p:sp>
      <p:sp>
        <p:nvSpPr>
          <p:cNvPr id="3" name="コンテンツ プレースホルダー 2"/>
          <p:cNvSpPr>
            <a:spLocks noGrp="1"/>
          </p:cNvSpPr>
          <p:nvPr>
            <p:ph sz="quarter" idx="12"/>
          </p:nvPr>
        </p:nvSpPr>
        <p:spPr>
          <a:xfrm>
            <a:off x="161925" y="1110920"/>
            <a:ext cx="10367963" cy="634941"/>
          </a:xfrm>
        </p:spPr>
        <p:txBody>
          <a:bodyPr/>
          <a:lstStyle/>
          <a:p>
            <a:r>
              <a:rPr lang="ja-JP" altLang="en-US" dirty="0"/>
              <a:t>世界的には専門サービス業、食料品製造業、不動産業が多い</a:t>
            </a:r>
            <a:endParaRPr lang="en-US" altLang="ja-JP" dirty="0"/>
          </a:p>
        </p:txBody>
      </p:sp>
      <p:sp>
        <p:nvSpPr>
          <p:cNvPr id="11" name="正方形/長方形 10"/>
          <p:cNvSpPr>
            <a:spLocks noChangeArrowheads="1"/>
          </p:cNvSpPr>
          <p:nvPr/>
        </p:nvSpPr>
        <p:spPr bwMode="auto">
          <a:xfrm>
            <a:off x="344488" y="2181666"/>
            <a:ext cx="2200160" cy="48628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algn="r" eaLnBrk="1" hangingPunct="1">
              <a:defRPr/>
            </a:pP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ソフトウェア</a:t>
            </a:r>
            <a:r>
              <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(2/2)</a:t>
            </a: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タイヤ：</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タバコ：</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ハードウェア・機器</a:t>
            </a:r>
            <a:r>
              <a:rPr lang="en-US" altLang="ja-JP" sz="1000" b="1" dirty="0">
                <a:latin typeface="Meiryo UI" panose="020B0604030504040204" pitchFamily="50" charset="-128"/>
                <a:ea typeface="Meiryo UI" panose="020B0604030504040204" pitchFamily="50" charset="-128"/>
                <a:cs typeface="Meiryo UI" panose="020B0604030504040204" pitchFamily="50" charset="-128"/>
              </a:rPr>
              <a:t>(1/2)</a:t>
            </a: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正方形/長方形 11"/>
          <p:cNvSpPr>
            <a:spLocks noChangeArrowheads="1"/>
          </p:cNvSpPr>
          <p:nvPr/>
        </p:nvSpPr>
        <p:spPr bwMode="auto">
          <a:xfrm>
            <a:off x="2398343" y="2181666"/>
            <a:ext cx="8131545" cy="5170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Midcap Invest UK 1 Topco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MINFY TECHNOLOGIES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Moneysupermarket.com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MSQ Partners Group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Mutonic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myneva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N-SIDE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Nano Base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Netbuilder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Digital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Netcall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NEVERHACK</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Nexi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Nippon Automated Cargo And Port Consolidated System,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NOMADIA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Nomura Research Institute,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Novataris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Novatec</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Consulting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NTT DATA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NTT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Nutritics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o9 Solutions,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Office Management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Okta,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ONTOFORCE 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Opencast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OpenX Technologies Inc. (and its operating affiliates)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Palo Alto Networks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Palo IT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Pantas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Software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Sdn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Bhd.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PayPal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PDSVISION Group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pintarus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Pinterest,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PlanA.Earth</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PlantVision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PlatformQ</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Health,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PredictX</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PRINCIPIUM SRL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proALPHA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Pulsant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QBS Technology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Rabita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Software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Redstor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Refinitiv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Research Solutions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Resonate Group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RESONEO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Rightmove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Rimes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Rubicon Technologies,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Safety21 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Salesforce.com,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SAP SE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SAS Institute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Scimcon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Scott Logic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SCSK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SeenThis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senken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Sentry Software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ServiceNow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SGV International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Shanghai INNSCI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Information&amp;Technology</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Shanghai Listen Consulting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SINEQUA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SITA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SK International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Snap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Softcat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Solo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Solverminds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Solutions &amp; Technologies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Sopra Steria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SPARWK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Stillfront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AB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publ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Storable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STP Holding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SuperOffice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SUSE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Sylvera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SYNAPSYS SAS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Synopsys,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TANNER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TeamViewer SE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Teamwork</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TEAMWORK Agentur für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angewandtes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Marketing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Tech Mahindra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Techso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Solutions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Teckro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Temenos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Tencent Holding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Sage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Unily</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Thinkproject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Holding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Thomson Reuters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ThoughtWorks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Thrust Carbon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TietoEVRY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TIS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TOKIUM,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TopNexus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Trainline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Transflo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Trustonic</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TSI Corporate Services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Twilio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Uber Technologies,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Ubisoft Entertainment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Uhuru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Unisys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Universal Computer System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US Software Services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Valtech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Veritas Technologies,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Version 1</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Visa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Vizion Network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VMware,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Waystar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Technologies,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Webdrone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Wiiisdom</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Wipro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Within3,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Wolters Kluwer 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Workday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WorkWave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Worldline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Yokogawa Rental </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Lease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Zendesk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Ziff Davis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Zühlke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Bridgestone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BRISA BRIDGESTONE SABANCI TYRE MANUFACTURING AND TRADING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Hankook Tire &amp; Technology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Kraiburg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Austria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Michelin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Nokian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Tyres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Pirelli &amp; C. 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Ralf Bohle GmbH | SCHWALBE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Goodyear Tire &amp; Rubber Company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Vaculug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Ltd</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Altria Group,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British American Tobacco (BAT)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Contraf</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Nicotex</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-Tobacco GmbH (CNT)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Imperial Brands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Japan Tobacco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Philip Morris International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Swedish Match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Universal Corporation</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ABF Data Systems dba Direct Systems Support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AcBel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Polytech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Acer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Adva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Optical Networking SE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Advantech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AISACHI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AM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Værktøj</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Odense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AMADA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Anemoi Technologies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Anritsu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Apple,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ASM Technologies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Assa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Abloy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ASUSTEK COMPUTER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AUO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Axion Biosystems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Barco 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Bates IT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Brother Industries,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CANON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Cardo Systems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Celestica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Celxpert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Energy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テキスト ボックス 12"/>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8" name="テキスト ボックス 17"/>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正方形/長方形 3">
            <a:extLst>
              <a:ext uri="{FF2B5EF4-FFF2-40B4-BE49-F238E27FC236}">
                <a16:creationId xmlns:a16="http://schemas.microsoft.com/office/drawing/2014/main" id="{AAF22F45-B568-C8D9-5444-7D0D979F8686}"/>
              </a:ext>
            </a:extLst>
          </p:cNvPr>
          <p:cNvSpPr/>
          <p:nvPr/>
        </p:nvSpPr>
        <p:spPr>
          <a:xfrm>
            <a:off x="196466" y="1776202"/>
            <a:ext cx="6242415"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ja-JP" altLang="en-US" sz="2000" b="1" dirty="0">
                <a:latin typeface="Meiryo UI" panose="020B0604030504040204" pitchFamily="50" charset="-128"/>
                <a:ea typeface="Meiryo UI" panose="020B0604030504040204" pitchFamily="50" charset="-128"/>
                <a:cs typeface="Meiryo UI" panose="020B0604030504040204" pitchFamily="50" charset="-128"/>
              </a:rPr>
              <a:t>すでに認定を受けている海外企業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4,779</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3/32</a:t>
            </a:r>
            <a:endParaRPr lang="ja-JP" altLang="en-US" sz="2000" b="1" dirty="0"/>
          </a:p>
        </p:txBody>
      </p:sp>
      <p:cxnSp>
        <p:nvCxnSpPr>
          <p:cNvPr id="5" name="直線コネクタ 4">
            <a:extLst>
              <a:ext uri="{FF2B5EF4-FFF2-40B4-BE49-F238E27FC236}">
                <a16:creationId xmlns:a16="http://schemas.microsoft.com/office/drawing/2014/main" id="{0BB3360D-9316-E4FA-B84E-7FA256C5C1BD}"/>
              </a:ext>
            </a:extLst>
          </p:cNvPr>
          <p:cNvCxnSpPr>
            <a:cxnSpLocks/>
          </p:cNvCxnSpPr>
          <p:nvPr/>
        </p:nvCxnSpPr>
        <p:spPr>
          <a:xfrm>
            <a:off x="2488003" y="6124997"/>
            <a:ext cx="7956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 name="直線コネクタ 5">
            <a:extLst>
              <a:ext uri="{FF2B5EF4-FFF2-40B4-BE49-F238E27FC236}">
                <a16:creationId xmlns:a16="http://schemas.microsoft.com/office/drawing/2014/main" id="{5BF98435-B88A-0F69-D7D5-1C4A71B1B805}"/>
              </a:ext>
            </a:extLst>
          </p:cNvPr>
          <p:cNvCxnSpPr>
            <a:cxnSpLocks/>
          </p:cNvCxnSpPr>
          <p:nvPr/>
        </p:nvCxnSpPr>
        <p:spPr>
          <a:xfrm>
            <a:off x="2488003" y="5512425"/>
            <a:ext cx="7956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 name="テキスト ボックス 7">
            <a:extLst>
              <a:ext uri="{FF2B5EF4-FFF2-40B4-BE49-F238E27FC236}">
                <a16:creationId xmlns:a16="http://schemas.microsoft.com/office/drawing/2014/main" id="{8FAFFE9E-9F27-AE12-502F-B37AE4BED6A6}"/>
              </a:ext>
            </a:extLst>
          </p:cNvPr>
          <p:cNvSpPr txBox="1"/>
          <p:nvPr/>
        </p:nvSpPr>
        <p:spPr bwMode="auto">
          <a:xfrm>
            <a:off x="6389912" y="1775476"/>
            <a:ext cx="4139976" cy="230832"/>
          </a:xfrm>
          <a:prstGeom prst="rect">
            <a:avLst/>
          </a:prstGeom>
          <a:noFill/>
          <a:ln w="9525">
            <a:noFill/>
            <a:miter lim="800000"/>
            <a:headEnd/>
            <a:tailEnd/>
          </a:ln>
        </p:spPr>
        <p:txBody>
          <a:bodyPr wrap="square" rtlCol="0">
            <a:spAutoFit/>
          </a:bodyPr>
          <a:lstStyle/>
          <a:p>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業種内アルファベット順</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9" name="直線コネクタ 8">
            <a:extLst>
              <a:ext uri="{FF2B5EF4-FFF2-40B4-BE49-F238E27FC236}">
                <a16:creationId xmlns:a16="http://schemas.microsoft.com/office/drawing/2014/main" id="{5B2701B0-10DC-391A-865B-948B67461679}"/>
              </a:ext>
            </a:extLst>
          </p:cNvPr>
          <p:cNvCxnSpPr>
            <a:cxnSpLocks/>
          </p:cNvCxnSpPr>
          <p:nvPr/>
        </p:nvCxnSpPr>
        <p:spPr>
          <a:xfrm>
            <a:off x="2488003" y="6577656"/>
            <a:ext cx="7956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44239639"/>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SBT</a:t>
            </a:r>
            <a:r>
              <a:rPr lang="ja-JP" altLang="en-US" dirty="0"/>
              <a:t>認定取得済の海外企業 </a:t>
            </a:r>
            <a:r>
              <a:rPr lang="en-US" altLang="ja-JP" dirty="0"/>
              <a:t>4/32</a:t>
            </a:r>
            <a:endParaRPr kumimoji="1" lang="ja-JP" altLang="en-US" dirty="0"/>
          </a:p>
        </p:txBody>
      </p:sp>
      <p:sp>
        <p:nvSpPr>
          <p:cNvPr id="3" name="コンテンツ プレースホルダー 2"/>
          <p:cNvSpPr>
            <a:spLocks noGrp="1"/>
          </p:cNvSpPr>
          <p:nvPr>
            <p:ph sz="quarter" idx="12"/>
          </p:nvPr>
        </p:nvSpPr>
        <p:spPr>
          <a:xfrm>
            <a:off x="161925" y="1110920"/>
            <a:ext cx="10367963" cy="634941"/>
          </a:xfrm>
        </p:spPr>
        <p:txBody>
          <a:bodyPr/>
          <a:lstStyle/>
          <a:p>
            <a:r>
              <a:rPr lang="ja-JP" altLang="en-US" dirty="0"/>
              <a:t>世界的には専門サービス業、食料品製造業、不動産業が多い</a:t>
            </a:r>
            <a:endParaRPr lang="en-US" altLang="ja-JP" dirty="0"/>
          </a:p>
        </p:txBody>
      </p:sp>
      <p:sp>
        <p:nvSpPr>
          <p:cNvPr id="11" name="正方形/長方形 10"/>
          <p:cNvSpPr>
            <a:spLocks noChangeArrowheads="1"/>
          </p:cNvSpPr>
          <p:nvPr/>
        </p:nvSpPr>
        <p:spPr bwMode="auto">
          <a:xfrm>
            <a:off x="344488" y="2181666"/>
            <a:ext cx="2200160" cy="42165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ハードウェア・機器</a:t>
            </a:r>
            <a:r>
              <a:rPr kumimoji="1" lang="en-US" altLang="ja-JP" sz="1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(2/2)</a:t>
            </a:r>
            <a:r>
              <a:rPr kumimoji="1" lang="ja-JP" altLang="en-US" sz="1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r>
              <a:rPr lang="ja-JP" altLang="en-US" sz="800" b="1" dirty="0">
                <a:latin typeface="Meiryo UI" panose="020B0604030504040204" pitchFamily="50" charset="-128"/>
                <a:ea typeface="Meiryo UI" panose="020B0604030504040204" pitchFamily="50" charset="-128"/>
                <a:cs typeface="Meiryo UI" panose="020B0604030504040204" pitchFamily="50" charset="-128"/>
              </a:rPr>
              <a:t>ホテル・レストラン・レジャー・観光業</a:t>
            </a:r>
            <a:r>
              <a:rPr lang="en-US" altLang="ja-JP" sz="800" b="1" dirty="0">
                <a:latin typeface="Meiryo UI" panose="020B0604030504040204" pitchFamily="50" charset="-128"/>
                <a:ea typeface="Meiryo UI" panose="020B0604030504040204" pitchFamily="50" charset="-128"/>
                <a:cs typeface="Meiryo UI" panose="020B0604030504040204" pitchFamily="50" charset="-128"/>
              </a:rPr>
              <a:t>(1/2) </a:t>
            </a: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正方形/長方形 11"/>
          <p:cNvSpPr>
            <a:spLocks noChangeArrowheads="1"/>
          </p:cNvSpPr>
          <p:nvPr/>
        </p:nvSpPr>
        <p:spPr bwMode="auto">
          <a:xfrm>
            <a:off x="2427982" y="2180924"/>
            <a:ext cx="8021797" cy="53245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Central Data Systems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Chicony Electronics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Chicony Power Technology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Ciena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Cisco Systems,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Connectria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Contour Design Nordic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Corning Incorporated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CTOUCH Europe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Danoffice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Dell Technologies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Delta Electronics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Digiboard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Eletrônica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da Amazônia LTDA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dormakaba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 Ink Holdings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EGISS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EIZO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EQUIPOS MÓVILES DE CAMPAÑA ARPA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Ericsson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FairPhone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Flex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Fluke Infotech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Forehand Electronic Extensions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GET-IT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Getac Technology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Greenstone+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HERE Technologies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Hewlett Packard Enterprise Company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Hitachi,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Hon Hai Precision Inc.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HP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IDE Group Manage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InfoSystems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InfoVision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Electronics (Kunshan)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InfoVision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Optoelectronics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Kunshan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Innolux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Innopia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Technologies,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INTEGRA Biosciences Holding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Inventec</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(Chongqing)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Jigsaw Systems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Johnson Controls International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JOOSUNG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Jotron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KAON BROADBAND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Kawamura Sangyo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Keysight Technologies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Konica Minolta,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Kubo Ironworks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Landis+Gyr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Lenovo Group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Lexmark International,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LITE-ON technology corp.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Logitech International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Mettler-Toledo International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MINDSNOB CONSULTING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Mousetrapper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Murata Manufacturing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NEC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Nexilis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Electronics India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Nihon Dengyo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Kosaku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Nikon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Nokia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Novatech</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OKI Electric Industry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OMRON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Planson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International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Primax</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Electronics (CQ) Corp.,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Primax</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Electronics (KS)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Corp.,Ltd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Proactive Data Systems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Qisda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Refurb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REINOWA Holdings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Ricoh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RN2 TECHNOLOGIES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SAGEMCOM</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SCHOTT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Seagate Technology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Seiko Epson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Sharp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Shenzhen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Herofun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Bio-Tech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Shields Environmental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Siemon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Simplo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Technology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Spectris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Spectrum Technologies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Splice Group Europe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Sycomp</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 Technology Company,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Technetix</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Thermoplan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Thoughtsol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Infotech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TPV Technology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Transputec</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TRUMPF GmbH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Trust International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VAIO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Vantiva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Westcon International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Western Digital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Wiwynn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Xeptor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Distribution Holding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Xerox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Zebra Technologies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Zhuhai Pilot Technology Co., Ltd.</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Accor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Airbnb,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Aramark</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Arjeplog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Hotel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Silverhatten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Big Red Group Pty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BKUK Group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 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Direkt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Events &amp; Exhibitions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Caesars Entertainment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CH&amp;CO CATERING GROUP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Chipotle Mexican Grill,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Compass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Compass Group UK&amp;I</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D-Marin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Domino's Pizza Enterprises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Domino's Pizza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Flooglebinder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Fuller, Smith &amp; Turner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GREEN TOURIST SERVICES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Groupe Pierre et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Vacances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Center Parcs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GUANGZHOU GY M. I. C. E. INTERNATIONAL TRAVEL SERVICE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Heart with Smart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Hilton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Home House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HopLop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HotelshopUK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Hyatt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Iberostar Hotels and Resorts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ILUNION Hotels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InterContinental Hotels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International Game Technology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Intrepid Travel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 D Wetherspoon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Kindred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La Française des jeux (FDJ)</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Lamington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Las Vegas Sands Corp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Legacy Vacation Resorts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Loterie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Nationale / Nationale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Loterij</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Mahindra Holidays and Resorts India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Majid Al Futtaim Entertainment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McDonald's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Melia Hotels International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MGM Resorts International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Millennium &amp; Copthorne Hotels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Mitchells &amp; Butlers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Nando's Chicken Land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テキスト ボックス 12"/>
          <p:cNvSpPr txBox="1">
            <a:spLocks noChangeArrowheads="1"/>
          </p:cNvSpPr>
          <p:nvPr/>
        </p:nvSpPr>
        <p:spPr bwMode="auto">
          <a:xfrm>
            <a:off x="655657"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dirty="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8" name="テキスト ボックス 17"/>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正方形/長方形 3">
            <a:extLst>
              <a:ext uri="{FF2B5EF4-FFF2-40B4-BE49-F238E27FC236}">
                <a16:creationId xmlns:a16="http://schemas.microsoft.com/office/drawing/2014/main" id="{273577B5-2758-33C1-9E54-56856D20C3A7}"/>
              </a:ext>
            </a:extLst>
          </p:cNvPr>
          <p:cNvSpPr/>
          <p:nvPr/>
        </p:nvSpPr>
        <p:spPr>
          <a:xfrm>
            <a:off x="196466" y="1776202"/>
            <a:ext cx="6242415"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ja-JP" altLang="en-US" sz="2000" b="1" dirty="0">
                <a:latin typeface="Meiryo UI" panose="020B0604030504040204" pitchFamily="50" charset="-128"/>
                <a:ea typeface="Meiryo UI" panose="020B0604030504040204" pitchFamily="50" charset="-128"/>
                <a:cs typeface="Meiryo UI" panose="020B0604030504040204" pitchFamily="50" charset="-128"/>
              </a:rPr>
              <a:t>すでに認定を受けている海外企業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4,779</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4/32</a:t>
            </a:r>
            <a:endParaRPr lang="ja-JP" altLang="en-US" sz="2000" b="1" dirty="0"/>
          </a:p>
        </p:txBody>
      </p:sp>
      <p:cxnSp>
        <p:nvCxnSpPr>
          <p:cNvPr id="9" name="直線コネクタ 8">
            <a:extLst>
              <a:ext uri="{FF2B5EF4-FFF2-40B4-BE49-F238E27FC236}">
                <a16:creationId xmlns:a16="http://schemas.microsoft.com/office/drawing/2014/main" id="{BBDB9841-A7B9-3D08-A586-247598FB2E66}"/>
              </a:ext>
            </a:extLst>
          </p:cNvPr>
          <p:cNvCxnSpPr>
            <a:cxnSpLocks/>
          </p:cNvCxnSpPr>
          <p:nvPr/>
        </p:nvCxnSpPr>
        <p:spPr>
          <a:xfrm>
            <a:off x="2488003" y="5657637"/>
            <a:ext cx="7956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5" name="テキスト ボックス 4">
            <a:extLst>
              <a:ext uri="{FF2B5EF4-FFF2-40B4-BE49-F238E27FC236}">
                <a16:creationId xmlns:a16="http://schemas.microsoft.com/office/drawing/2014/main" id="{94022C66-9FDD-0675-1BAB-035847EA9ABC}"/>
              </a:ext>
            </a:extLst>
          </p:cNvPr>
          <p:cNvSpPr txBox="1"/>
          <p:nvPr/>
        </p:nvSpPr>
        <p:spPr bwMode="auto">
          <a:xfrm>
            <a:off x="6389912" y="1775476"/>
            <a:ext cx="4139976" cy="230832"/>
          </a:xfrm>
          <a:prstGeom prst="rect">
            <a:avLst/>
          </a:prstGeom>
          <a:noFill/>
          <a:ln w="9525">
            <a:noFill/>
            <a:miter lim="800000"/>
            <a:headEnd/>
            <a:tailEnd/>
          </a:ln>
        </p:spPr>
        <p:txBody>
          <a:bodyPr wrap="square" rtlCol="0">
            <a:spAutoFit/>
          </a:bodyPr>
          <a:lstStyle/>
          <a:p>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業種内アルファベット順</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4154499183"/>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SBT</a:t>
            </a:r>
            <a:r>
              <a:rPr lang="ja-JP" altLang="en-US" dirty="0"/>
              <a:t>認定取得済の海外企業 </a:t>
            </a:r>
            <a:r>
              <a:rPr lang="en-US" altLang="ja-JP" dirty="0"/>
              <a:t>5/32</a:t>
            </a:r>
            <a:endParaRPr kumimoji="1" lang="ja-JP" altLang="en-US" dirty="0"/>
          </a:p>
        </p:txBody>
      </p:sp>
      <p:sp>
        <p:nvSpPr>
          <p:cNvPr id="3" name="コンテンツ プレースホルダー 2"/>
          <p:cNvSpPr>
            <a:spLocks noGrp="1"/>
          </p:cNvSpPr>
          <p:nvPr>
            <p:ph sz="quarter" idx="12"/>
          </p:nvPr>
        </p:nvSpPr>
        <p:spPr>
          <a:xfrm>
            <a:off x="161925" y="1110920"/>
            <a:ext cx="10367963" cy="634941"/>
          </a:xfrm>
        </p:spPr>
        <p:txBody>
          <a:bodyPr/>
          <a:lstStyle/>
          <a:p>
            <a:r>
              <a:rPr lang="ja-JP" altLang="en-US" dirty="0"/>
              <a:t>世界的には専門サービス業、食料品製造業、不動産業が多い</a:t>
            </a:r>
            <a:endParaRPr lang="en-US" altLang="ja-JP" dirty="0"/>
          </a:p>
        </p:txBody>
      </p:sp>
      <p:sp>
        <p:nvSpPr>
          <p:cNvPr id="11" name="正方形/長方形 10"/>
          <p:cNvSpPr>
            <a:spLocks noChangeArrowheads="1"/>
          </p:cNvSpPr>
          <p:nvPr/>
        </p:nvSpPr>
        <p:spPr bwMode="auto">
          <a:xfrm>
            <a:off x="344488" y="2181666"/>
            <a:ext cx="2200160" cy="5170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algn="r" eaLnBrk="1" hangingPunct="1">
              <a:spcAft>
                <a:spcPct val="0"/>
              </a:spcAft>
              <a:defRPr/>
            </a:pPr>
            <a:r>
              <a:rPr lang="ja-JP" altLang="en-US" sz="800" b="1" dirty="0">
                <a:latin typeface="Meiryo UI" panose="020B0604030504040204" pitchFamily="50" charset="-128"/>
                <a:ea typeface="Meiryo UI" panose="020B0604030504040204" pitchFamily="50" charset="-128"/>
                <a:cs typeface="Meiryo UI" panose="020B0604030504040204" pitchFamily="50" charset="-128"/>
              </a:rPr>
              <a:t>ホテル・レストラン・レジャー・観光業</a:t>
            </a:r>
            <a:r>
              <a:rPr lang="en-US" altLang="ja-JP" sz="800" b="1" dirty="0">
                <a:latin typeface="Meiryo UI" panose="020B0604030504040204" pitchFamily="50" charset="-128"/>
                <a:ea typeface="Meiryo UI" panose="020B0604030504040204" pitchFamily="50" charset="-128"/>
                <a:cs typeface="Meiryo UI" panose="020B0604030504040204" pitchFamily="50" charset="-128"/>
              </a:rPr>
              <a:t>(2/2) </a:t>
            </a:r>
            <a:r>
              <a:rPr lang="ja-JP" altLang="en-US" sz="8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8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2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メディア：</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r>
              <a:rPr lang="ja-JP" altLang="en-US" sz="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医薬品・バイオテクノロジー・生命</a:t>
            </a:r>
            <a:r>
              <a:rPr lang="en-US" altLang="ja-JP" sz="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(1/2)</a:t>
            </a: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正方形/長方形 11"/>
          <p:cNvSpPr>
            <a:spLocks noChangeArrowheads="1"/>
          </p:cNvSpPr>
          <p:nvPr/>
        </p:nvSpPr>
        <p:spPr bwMode="auto">
          <a:xfrm>
            <a:off x="2395555" y="2181666"/>
            <a:ext cx="7611418" cy="5170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Nederlandse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Loterij</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NH Hotel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Paf</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Parques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Reunidos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Port Aventura Entertainment, S.A.U.</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Pura Aventura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Radisson Hotel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Restaurant Brands International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Revolution Bars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Ryumeikan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Holdings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Shanghai China Travel International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SilverDoor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SkiStar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SKYCITY Entertainment Group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Sodexo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Sodexo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SSP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Gym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Merrion Hotel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Travel Chapter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Travel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Wendy's Company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Wilderness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TIARA HOSPITALITY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TourCompass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Tourlane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Vaimo 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Veikkaus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Oy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WATERBOM BALI</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Whitbread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Yum China Holdings,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Yum! Brands, Inc.</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&amp; Co.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adm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Alma Media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ASL Global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Atresmedia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Baltic Classifieds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Bertelsmann SE &amp; Co.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KGaA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Bloomsbury Publishing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Bonnier Books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Bonnier News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British Broadcasting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Cappelen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Damm Holding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Channel Four Television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CHINA MEDICAL TRIBUNE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CHS Agency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Content Chemistry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CSM Sport &amp; Entertainment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Dentsu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Dentsu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International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familie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redlich</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Finc3 Commerce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FIXING US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Fluid Branding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GILT Services,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Greenhouse Communications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Grupo Audiovisual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Mediaset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España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Comunicación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S.A.U. (GA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Mediaset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España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Guardian News and Media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HH Global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Ingager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ITV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Jack &amp; Grace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John Wiley &amp; Son,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KENBUNSYA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KOYOSHA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M&amp;C Saatchi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MC&amp;P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McLaren Racing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Media 1 Productions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MIC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Monstercat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Naganae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Printing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Netflix</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News Corp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NISHIKAWA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Norstedts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Förlagsgrupp</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Outright Games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Publicis Groupe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Sanoma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Shanghai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Yimi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Information Technology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Sky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Spoon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Springer Nature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Stagestruck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Statik</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STV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TF1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Economist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Financial Times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Walt Disney Company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United Group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Universal Music Group 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VCCP Group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Viaplay Group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Vivendi SE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VMI.TV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VROOM SAS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WorldWise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Marketing Consultancy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WPP Plc</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AbbVie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Abdi Ibrahim Pharmaceuticals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Addeira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Pharmaceuticals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ALK-</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Abelló</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ALMIRALL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Amgen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Antaros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Medical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APC Ltd and VLE Therapeutics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Astellas Pharma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AstraZeneca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Bayer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BioGaia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Biogel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Biogen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BioNTech SE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Boehringer Ingelheim</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BSP Pharmaceuticals 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Catalent,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Champions Oncology,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Charles River Laboratories,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Chiesi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Farmaceutici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Chugai Pharmaceutical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Complyit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Consilient Health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CPI Technology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Daiichi Sankyo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Dechra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Pharmaceuticals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Dedicare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Life Science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Dr. Reddy’s Laboratories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Edwards Lifesciences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Eisai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Espi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Industries &amp; Chemicals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Evotec SE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Expanscience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Farmaceutici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Procemsa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FUJIMOTO CHEMICALS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Gilead Sciences,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Glenmark Pharmaceuticals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Grupo Ferrer Internacional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GSK</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Guerbet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Helios Global Group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Herd Mundy Richardson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Illumina,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Inizio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Ipsen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IQVIA Holdings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Johnson &amp; Johnson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KARTONPACK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Zrt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Labcorp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LEO Pharma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Lucid Group Communications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Lundbeck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MAC Clinical Research Finance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McKesson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Med Communications,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テキスト ボックス 12"/>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dirty="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8" name="テキスト ボックス 17"/>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正方形/長方形 3">
            <a:extLst>
              <a:ext uri="{FF2B5EF4-FFF2-40B4-BE49-F238E27FC236}">
                <a16:creationId xmlns:a16="http://schemas.microsoft.com/office/drawing/2014/main" id="{3F039C39-603D-C207-C913-E56A9D32970B}"/>
              </a:ext>
            </a:extLst>
          </p:cNvPr>
          <p:cNvSpPr/>
          <p:nvPr/>
        </p:nvSpPr>
        <p:spPr>
          <a:xfrm>
            <a:off x="196466" y="1776202"/>
            <a:ext cx="6242415"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ja-JP" altLang="en-US" sz="2000" b="1" dirty="0">
                <a:latin typeface="Meiryo UI" panose="020B0604030504040204" pitchFamily="50" charset="-128"/>
                <a:ea typeface="Meiryo UI" panose="020B0604030504040204" pitchFamily="50" charset="-128"/>
                <a:cs typeface="Meiryo UI" panose="020B0604030504040204" pitchFamily="50" charset="-128"/>
              </a:rPr>
              <a:t>すでに認定を受けている海外企業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4,779</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5/32</a:t>
            </a:r>
            <a:endParaRPr lang="ja-JP" altLang="en-US" sz="2000" b="1" dirty="0"/>
          </a:p>
        </p:txBody>
      </p:sp>
      <p:cxnSp>
        <p:nvCxnSpPr>
          <p:cNvPr id="5" name="直線コネクタ 4">
            <a:extLst>
              <a:ext uri="{FF2B5EF4-FFF2-40B4-BE49-F238E27FC236}">
                <a16:creationId xmlns:a16="http://schemas.microsoft.com/office/drawing/2014/main" id="{EF3E598A-6AB4-8380-C3DC-D57231E573D6}"/>
              </a:ext>
            </a:extLst>
          </p:cNvPr>
          <p:cNvCxnSpPr>
            <a:cxnSpLocks/>
          </p:cNvCxnSpPr>
          <p:nvPr/>
        </p:nvCxnSpPr>
        <p:spPr>
          <a:xfrm>
            <a:off x="2488003" y="3366353"/>
            <a:ext cx="7956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8" name="直線コネクタ 7">
            <a:extLst>
              <a:ext uri="{FF2B5EF4-FFF2-40B4-BE49-F238E27FC236}">
                <a16:creationId xmlns:a16="http://schemas.microsoft.com/office/drawing/2014/main" id="{B53AEDAA-1E4A-2B99-8A1D-9E4D667B6FF7}"/>
              </a:ext>
            </a:extLst>
          </p:cNvPr>
          <p:cNvCxnSpPr>
            <a:cxnSpLocks/>
          </p:cNvCxnSpPr>
          <p:nvPr/>
        </p:nvCxnSpPr>
        <p:spPr>
          <a:xfrm>
            <a:off x="2488003" y="5519650"/>
            <a:ext cx="7956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 name="テキスト ボックス 5">
            <a:extLst>
              <a:ext uri="{FF2B5EF4-FFF2-40B4-BE49-F238E27FC236}">
                <a16:creationId xmlns:a16="http://schemas.microsoft.com/office/drawing/2014/main" id="{9DFAC144-31FC-65F4-2404-F4683439DCBA}"/>
              </a:ext>
            </a:extLst>
          </p:cNvPr>
          <p:cNvSpPr txBox="1"/>
          <p:nvPr/>
        </p:nvSpPr>
        <p:spPr bwMode="auto">
          <a:xfrm>
            <a:off x="6389912" y="1775476"/>
            <a:ext cx="4139976" cy="230832"/>
          </a:xfrm>
          <a:prstGeom prst="rect">
            <a:avLst/>
          </a:prstGeom>
          <a:noFill/>
          <a:ln w="9525">
            <a:noFill/>
            <a:miter lim="800000"/>
            <a:headEnd/>
            <a:tailEnd/>
          </a:ln>
        </p:spPr>
        <p:txBody>
          <a:bodyPr wrap="square" rtlCol="0">
            <a:spAutoFit/>
          </a:bodyPr>
          <a:lstStyle/>
          <a:p>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業種内アルファベット順</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2546352557"/>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SBT</a:t>
            </a:r>
            <a:r>
              <a:rPr lang="ja-JP" altLang="en-US" dirty="0"/>
              <a:t>認定取得済の海外企業 </a:t>
            </a:r>
            <a:r>
              <a:rPr lang="en-US" altLang="ja-JP" dirty="0"/>
              <a:t>6/32</a:t>
            </a:r>
            <a:endParaRPr kumimoji="1" lang="ja-JP" altLang="en-US" dirty="0"/>
          </a:p>
        </p:txBody>
      </p:sp>
      <p:sp>
        <p:nvSpPr>
          <p:cNvPr id="3" name="コンテンツ プレースホルダー 2"/>
          <p:cNvSpPr>
            <a:spLocks noGrp="1"/>
          </p:cNvSpPr>
          <p:nvPr>
            <p:ph sz="quarter" idx="12"/>
          </p:nvPr>
        </p:nvSpPr>
        <p:spPr>
          <a:xfrm>
            <a:off x="161925" y="1110920"/>
            <a:ext cx="10367963" cy="634941"/>
          </a:xfrm>
        </p:spPr>
        <p:txBody>
          <a:bodyPr/>
          <a:lstStyle/>
          <a:p>
            <a:r>
              <a:rPr lang="ja-JP" altLang="en-US" dirty="0"/>
              <a:t>世界的には専門サービス業、食料品製造業、不動産業が多い</a:t>
            </a:r>
            <a:endParaRPr lang="en-US" altLang="ja-JP" dirty="0"/>
          </a:p>
        </p:txBody>
      </p:sp>
      <p:sp>
        <p:nvSpPr>
          <p:cNvPr id="11" name="正方形/長方形 10"/>
          <p:cNvSpPr>
            <a:spLocks noChangeArrowheads="1"/>
          </p:cNvSpPr>
          <p:nvPr/>
        </p:nvSpPr>
        <p:spPr bwMode="auto">
          <a:xfrm>
            <a:off x="344488" y="2181666"/>
            <a:ext cx="2200160" cy="45550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marL="0" marR="0" lvl="0" indent="0" algn="r" defTabSz="914400" rtl="0" eaLnBrk="1" fontAlgn="auto" latinLnBrk="0" hangingPunct="1">
              <a:lnSpc>
                <a:spcPct val="100000"/>
              </a:lnSpc>
              <a:spcBef>
                <a:spcPts val="0"/>
              </a:spcBef>
              <a:spcAft>
                <a:spcPct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医薬品・バイオテクノロジー・生命</a:t>
            </a:r>
            <a:r>
              <a:rPr kumimoji="1" lang="en-US" altLang="ja-JP"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(2/2)</a:t>
            </a:r>
            <a:r>
              <a:rPr kumimoji="1" lang="ja-JP" altLang="en-US" sz="1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医療機関：</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r>
              <a:rPr lang="ja-JP" altLang="en-US" sz="900" b="1" dirty="0">
                <a:latin typeface="Meiryo UI" panose="020B0604030504040204" pitchFamily="50" charset="-128"/>
                <a:ea typeface="Meiryo UI" panose="020B0604030504040204" pitchFamily="50" charset="-128"/>
                <a:cs typeface="Meiryo UI" panose="020B0604030504040204" pitchFamily="50" charset="-128"/>
              </a:rPr>
              <a:t>医療提供者・医療サービス・医療技術</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化学</a:t>
            </a:r>
            <a:r>
              <a:rPr lang="en-US" altLang="ja-JP" sz="1000" b="1" dirty="0">
                <a:latin typeface="Meiryo UI" panose="020B0604030504040204" pitchFamily="50" charset="-128"/>
                <a:ea typeface="Meiryo UI" panose="020B0604030504040204" pitchFamily="50" charset="-128"/>
                <a:cs typeface="Meiryo UI" panose="020B0604030504040204" pitchFamily="50" charset="-128"/>
              </a:rPr>
              <a:t>(1/2)</a:t>
            </a: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正方形/長方形 11"/>
          <p:cNvSpPr>
            <a:spLocks noChangeArrowheads="1"/>
          </p:cNvSpPr>
          <p:nvPr/>
        </p:nvSpPr>
        <p:spPr bwMode="auto">
          <a:xfrm>
            <a:off x="2398343" y="2187611"/>
            <a:ext cx="8018538" cy="5016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Merck &amp; Co., Inc., Rahway, NJ USA, which is known as MSD outside the U.S. and Canada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Merck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KGaA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Nanjing Light Medical Biotechnological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Navamedic</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Nippon Shinyaku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Novartis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Novo Nordisk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Omicron Research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ONO PHARMACEUTICAL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Optimum Patient Care Global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Otsuka Pharmaceutical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P95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Pfizer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Pharma Mar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Pharmanovia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Pharmora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Prescient Healthcare Group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Probi</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QIAGEN 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Recipharm</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Red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Glead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Discovery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SALUS Haus Dr. med. Otto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Greither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Nachf</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SANOFI</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Santen Pharmaceutical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Schülke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&amp; Mayr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Sengenics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Corporate Pte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SERVIER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Seven to One,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Quints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Sons Company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Shionogi &amp;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SILAB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SIRO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Clinpharm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SkyCell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Stratech</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Scientific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Sumitomo Pharma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TAIHO PHARMACEUTICAL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Takeda Pharmaceutical Company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TCI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Tecan Group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Techtum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Lab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Teva Pharmaceutical Industries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Assay Depot Inc (d.b.a. Scientist.com)</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Thermo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Fisher Scientific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UCB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Veramed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Viatris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Inc.</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Abbott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Agilent Technologies,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Ambu</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ARTE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Asker Healthcare Group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bioMerieux</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Boston Scientific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Carmo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Coloplast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ConvaTec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DK International Care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Elekta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EMS Healthcare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Fagron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Fisher &amp; Paykel Healthcare Corporation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Getinge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Gloor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Hamilton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Bonaduz</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Hamilton Medical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Howorth</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Air Technology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iMicron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Juzen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Chemical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Lansinoh</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Laboratories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Mölnlycke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Health Care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NEMERA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Neo G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Olympus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Össur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hf.</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Pal International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Panacea Medical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Technogies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Polycine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Romaco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Holding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Seaway Plastics Engineering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SHIMADZU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SHL Medical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Siemens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Healthineers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Sonova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Holding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Straumann Holding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SW Sustainability Solutions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TANAC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Teleflex Incorporated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Terumo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Corporatio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WS Audiology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Zimmer Biomet</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Adherium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ATOS Gruppe GmbH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Beijing Brainpower Pharma Consulting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Cencora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Cerba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Healthcare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CHIMAN SRL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Colisée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DaVita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Demant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Echosens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Godt Smil Holding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ApS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Humana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IVC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Evidensia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Metlifecare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PharmLog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Pharma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Logistik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PresMed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Australia Pty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Specialty Networks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Tech Observer India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Ypsomed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Zuellig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Pharma</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ABAX INDUSTRIES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Air Liquide Group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AkzoNobel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Alpek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Polyester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Alpek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S.A.B. de C.V.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Argus Additive Plastics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Arkema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Arxada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ASAHI FIBER INDUSTRY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ASAHIROKAZAI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Ashland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BARLOG Plastics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Beck &amp;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Jørgensen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Borregaard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CAPSUM</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Chemisches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Laboratorium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Dr. Kurt Richter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CHIMEI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CHIMIVER PANSERI 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CKK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Clariant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Copps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Industries,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Corbion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Cordenka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Croda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International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Dana Lim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DIC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DRT (A Company of the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Firmenich</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DuPont de Nemours,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Ecolab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EIDAIKAGAKU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Evonik Industries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Extrupet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Flexicel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Portugal,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Lda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FMC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Formosa Chemicals and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Fibre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Formosa Plastics Corporation (FPC)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Gadot Belgium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テキスト ボックス 12"/>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8" name="テキスト ボックス 17"/>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正方形/長方形 3">
            <a:extLst>
              <a:ext uri="{FF2B5EF4-FFF2-40B4-BE49-F238E27FC236}">
                <a16:creationId xmlns:a16="http://schemas.microsoft.com/office/drawing/2014/main" id="{176BFBC2-7DD0-C415-A217-5CA56648E3DB}"/>
              </a:ext>
            </a:extLst>
          </p:cNvPr>
          <p:cNvSpPr/>
          <p:nvPr/>
        </p:nvSpPr>
        <p:spPr>
          <a:xfrm>
            <a:off x="196466" y="1776202"/>
            <a:ext cx="6242415"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ja-JP" altLang="en-US" sz="2000" b="1" dirty="0">
                <a:latin typeface="Meiryo UI" panose="020B0604030504040204" pitchFamily="50" charset="-128"/>
                <a:ea typeface="Meiryo UI" panose="020B0604030504040204" pitchFamily="50" charset="-128"/>
                <a:cs typeface="Meiryo UI" panose="020B0604030504040204" pitchFamily="50" charset="-128"/>
              </a:rPr>
              <a:t>すでに認定を受けている海外企業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4,779</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6/32</a:t>
            </a:r>
            <a:endParaRPr lang="ja-JP" altLang="en-US" sz="2000" b="1" dirty="0"/>
          </a:p>
        </p:txBody>
      </p:sp>
      <p:cxnSp>
        <p:nvCxnSpPr>
          <p:cNvPr id="8" name="直線コネクタ 7">
            <a:extLst>
              <a:ext uri="{FF2B5EF4-FFF2-40B4-BE49-F238E27FC236}">
                <a16:creationId xmlns:a16="http://schemas.microsoft.com/office/drawing/2014/main" id="{473628F9-5841-2B70-BEE6-7F263E9C6BA9}"/>
              </a:ext>
            </a:extLst>
          </p:cNvPr>
          <p:cNvCxnSpPr/>
          <p:nvPr/>
        </p:nvCxnSpPr>
        <p:spPr>
          <a:xfrm>
            <a:off x="2488003" y="3838693"/>
            <a:ext cx="7956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5" name="テキスト ボックス 4">
            <a:extLst>
              <a:ext uri="{FF2B5EF4-FFF2-40B4-BE49-F238E27FC236}">
                <a16:creationId xmlns:a16="http://schemas.microsoft.com/office/drawing/2014/main" id="{851A3FF3-6AED-684F-281F-8E7263A6AC4F}"/>
              </a:ext>
            </a:extLst>
          </p:cNvPr>
          <p:cNvSpPr txBox="1"/>
          <p:nvPr/>
        </p:nvSpPr>
        <p:spPr bwMode="auto">
          <a:xfrm>
            <a:off x="6389912" y="1775476"/>
            <a:ext cx="4139976" cy="230832"/>
          </a:xfrm>
          <a:prstGeom prst="rect">
            <a:avLst/>
          </a:prstGeom>
          <a:noFill/>
          <a:ln w="9525">
            <a:noFill/>
            <a:miter lim="800000"/>
            <a:headEnd/>
            <a:tailEnd/>
          </a:ln>
        </p:spPr>
        <p:txBody>
          <a:bodyPr wrap="square" rtlCol="0">
            <a:spAutoFit/>
          </a:bodyPr>
          <a:lstStyle/>
          <a:p>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業種内アルファベット順</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10" name="直線コネクタ 9">
            <a:extLst>
              <a:ext uri="{FF2B5EF4-FFF2-40B4-BE49-F238E27FC236}">
                <a16:creationId xmlns:a16="http://schemas.microsoft.com/office/drawing/2014/main" id="{C09E91D0-00D4-1765-8C97-671CD5679542}"/>
              </a:ext>
            </a:extLst>
          </p:cNvPr>
          <p:cNvCxnSpPr/>
          <p:nvPr/>
        </p:nvCxnSpPr>
        <p:spPr>
          <a:xfrm>
            <a:off x="2488003" y="5991343"/>
            <a:ext cx="7956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直線コネクタ 13">
            <a:extLst>
              <a:ext uri="{FF2B5EF4-FFF2-40B4-BE49-F238E27FC236}">
                <a16:creationId xmlns:a16="http://schemas.microsoft.com/office/drawing/2014/main" id="{F8BF5D1A-584A-5FB3-EF9D-0C10654B9391}"/>
              </a:ext>
            </a:extLst>
          </p:cNvPr>
          <p:cNvCxnSpPr/>
          <p:nvPr/>
        </p:nvCxnSpPr>
        <p:spPr>
          <a:xfrm>
            <a:off x="2488003" y="5220453"/>
            <a:ext cx="7956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00399272"/>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6235A9F-41FC-674A-4209-D77D97ECA7DC}"/>
            </a:ext>
          </a:extLst>
        </p:cNvPr>
        <p:cNvGrpSpPr/>
        <p:nvPr/>
      </p:nvGrpSpPr>
      <p:grpSpPr>
        <a:xfrm>
          <a:off x="0" y="0"/>
          <a:ext cx="0" cy="0"/>
          <a:chOff x="0" y="0"/>
          <a:chExt cx="0" cy="0"/>
        </a:xfrm>
      </p:grpSpPr>
      <p:sp>
        <p:nvSpPr>
          <p:cNvPr id="2" name="タイトル 1">
            <a:extLst>
              <a:ext uri="{FF2B5EF4-FFF2-40B4-BE49-F238E27FC236}">
                <a16:creationId xmlns:a16="http://schemas.microsoft.com/office/drawing/2014/main" id="{8473C7D8-F324-51C2-A259-62240ED0BABD}"/>
              </a:ext>
            </a:extLst>
          </p:cNvPr>
          <p:cNvSpPr>
            <a:spLocks noGrp="1"/>
          </p:cNvSpPr>
          <p:nvPr>
            <p:ph type="title"/>
          </p:nvPr>
        </p:nvSpPr>
        <p:spPr/>
        <p:txBody>
          <a:bodyPr/>
          <a:lstStyle/>
          <a:p>
            <a:r>
              <a:rPr kumimoji="1" lang="en-US" altLang="ja-JP" dirty="0"/>
              <a:t>SBT</a:t>
            </a:r>
            <a:r>
              <a:rPr lang="ja-JP" altLang="en-US" dirty="0"/>
              <a:t>認定取得済の海外企業 </a:t>
            </a:r>
            <a:r>
              <a:rPr lang="en-US" altLang="ja-JP" dirty="0"/>
              <a:t>7/32</a:t>
            </a:r>
            <a:endParaRPr kumimoji="1" lang="ja-JP" altLang="en-US" dirty="0"/>
          </a:p>
        </p:txBody>
      </p:sp>
      <p:sp>
        <p:nvSpPr>
          <p:cNvPr id="3" name="コンテンツ プレースホルダー 2">
            <a:extLst>
              <a:ext uri="{FF2B5EF4-FFF2-40B4-BE49-F238E27FC236}">
                <a16:creationId xmlns:a16="http://schemas.microsoft.com/office/drawing/2014/main" id="{3C9E0B95-9910-7A02-1222-C0B9BB238607}"/>
              </a:ext>
            </a:extLst>
          </p:cNvPr>
          <p:cNvSpPr>
            <a:spLocks noGrp="1"/>
          </p:cNvSpPr>
          <p:nvPr>
            <p:ph sz="quarter" idx="12"/>
          </p:nvPr>
        </p:nvSpPr>
        <p:spPr>
          <a:xfrm>
            <a:off x="161925" y="1110920"/>
            <a:ext cx="10367963" cy="634941"/>
          </a:xfrm>
        </p:spPr>
        <p:txBody>
          <a:bodyPr/>
          <a:lstStyle/>
          <a:p>
            <a:r>
              <a:rPr lang="ja-JP" altLang="en-US" dirty="0"/>
              <a:t>世界的には専門サービス業、食料品製造業、不動産業が多い</a:t>
            </a:r>
            <a:endParaRPr lang="en-US" altLang="ja-JP" dirty="0"/>
          </a:p>
        </p:txBody>
      </p:sp>
      <p:sp>
        <p:nvSpPr>
          <p:cNvPr id="11" name="正方形/長方形 10">
            <a:extLst>
              <a:ext uri="{FF2B5EF4-FFF2-40B4-BE49-F238E27FC236}">
                <a16:creationId xmlns:a16="http://schemas.microsoft.com/office/drawing/2014/main" id="{BF278D41-81E7-CD87-2F6B-F19324E8E6CC}"/>
              </a:ext>
            </a:extLst>
          </p:cNvPr>
          <p:cNvSpPr>
            <a:spLocks noChangeArrowheads="1"/>
          </p:cNvSpPr>
          <p:nvPr/>
        </p:nvSpPr>
        <p:spPr bwMode="auto">
          <a:xfrm>
            <a:off x="344488" y="2181666"/>
            <a:ext cx="2200160" cy="45550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algn="r" eaLnBrk="1" hangingPunct="1">
              <a:spcAft>
                <a:spcPct val="0"/>
              </a:spcAft>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化学</a:t>
            </a:r>
            <a:r>
              <a:rPr lang="en-US" altLang="ja-JP" sz="1000" b="1" dirty="0">
                <a:latin typeface="Meiryo UI" panose="020B0604030504040204" pitchFamily="50" charset="-128"/>
                <a:ea typeface="Meiryo UI" panose="020B0604030504040204" pitchFamily="50" charset="-128"/>
                <a:cs typeface="Meiryo UI" panose="020B0604030504040204" pitchFamily="50" charset="-128"/>
              </a:rPr>
              <a:t>(2/2)</a:t>
            </a: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海運業：</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海運業（湾岸サービス）：</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教育サービス：</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銀行・その他金融・保険</a:t>
            </a:r>
            <a:r>
              <a:rPr lang="en-US" altLang="ja-JP" sz="1000" b="1" dirty="0">
                <a:latin typeface="Meiryo UI" panose="020B0604030504040204" pitchFamily="50" charset="-128"/>
                <a:ea typeface="Meiryo UI" panose="020B0604030504040204" pitchFamily="50" charset="-128"/>
                <a:cs typeface="Meiryo UI" panose="020B0604030504040204" pitchFamily="50" charset="-128"/>
              </a:rPr>
              <a:t>(1/2)</a:t>
            </a: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正方形/長方形 11">
            <a:extLst>
              <a:ext uri="{FF2B5EF4-FFF2-40B4-BE49-F238E27FC236}">
                <a16:creationId xmlns:a16="http://schemas.microsoft.com/office/drawing/2014/main" id="{8BC55C99-D512-302C-320E-534B84BDAB96}"/>
              </a:ext>
            </a:extLst>
          </p:cNvPr>
          <p:cNvSpPr>
            <a:spLocks noChangeArrowheads="1"/>
          </p:cNvSpPr>
          <p:nvPr/>
        </p:nvSpPr>
        <p:spPr bwMode="auto">
          <a:xfrm>
            <a:off x="2398343" y="2187611"/>
            <a:ext cx="8018538" cy="5016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GALVANICA FORMELLI SRL E MAGUI SRL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Gattefossé</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Gebr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Dürrbeck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Kunststoffe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Gifu Sanken Kogyo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Green Plains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Grolman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Hempel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Hermann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Bantleon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International Flavors &amp; Fragrances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IQE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IREC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Johnson Matthey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Jungbunzlauer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International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Kansai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Nerolac</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Paints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Kawase Plastic Industry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Kensing,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KISO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Kobo Products,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LANXESS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Linde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LOGO tape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Vertrieb</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MAKROCHEM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MARUKI SANGYO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MATSEN CHEMIE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Meltem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Kimya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Tekstil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İth</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İhr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Tic. A.Ş.-Adana OIZ Branch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Miyako Printing Ink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MIYOSHI KASEI,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NAKAO FILTER MEDIA CORP.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Nan Ya Plastics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NIKKATO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Nippon Shokubai Europe 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Novozymes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OCP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Okartek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Oy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Orbia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Advance Corporation S.A.B.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Oriental Carbon and Chemicals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Pacific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Rundum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Perstorp</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Holding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Peter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Greven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Plastigaur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Polivouga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Indústria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Plásticos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Pontes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Industria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de Cera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Ltda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PPG Industries,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PROAMBIENTE DELBAJIO, S.A. DE C.V.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Protox</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ApS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Quimpac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REALCO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Revalyu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Recycling (India)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Reynaldi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SRL SB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Rhenus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Lub</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Rock Paint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Rovensa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Royal DSM</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Sabará</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Participações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SDS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Sekab</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BioFuels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&amp; Chemicals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SEKISUI CHEMICAL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Siegwerk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Druckfarben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AG &amp; Co.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KGaA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SK CHEMICALS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Solvay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Spica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S.r.l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Stahl Holdings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SUMITOMO CHEMICAL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Syngenta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Synthomer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TATA CHEMICALS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Teijin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Teknikum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Topsoe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TOYOBO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Türmerleim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UBE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Ultra Chemical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Umicore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UNITED CARBON SOLUTIONS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UPL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Vita Group Unlimited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Wacker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Chemie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World Energy,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Yingyang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(China) Aroma Chemical Group</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A.P. Moller - Maersk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COSCO SHIPPING LOGISTICS(CHONGQING)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GeelongPort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Höegh</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Autoliners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Kawasaki Kisen Kaisha,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Nippon Yusen Kabushiki Kaisha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Port of Rotterdam Authority</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Hutchison Port Holdings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NSW Ports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Port of Aarhus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Port of Newcastle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Ports of Auckland Limited</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ACCA (Association of Chartered Certified Accountants)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Benesse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Corporation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Die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Keure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Printing &amp; Publishing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ECONOMIC-LEGAL RESEARCH INSTITUTE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KEIZAI-HOUREI</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KENKYUKAI</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Living Tomorrow 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Pearson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Edwin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Vivactis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France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Wenell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Management AB</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Accent Equity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Actiam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AIA Group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AIB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AkademikerPension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Altor Equity Partners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Amalgamated Bank</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Andera Partners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Arendals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Fossekompani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ARGOS WITYU PARTNERS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Astorg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Avanza Bank Holding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Aviva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Axcel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Management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Bank Australia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Bank of Ireland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Bendigo and Adelaide Bank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Bregal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Investments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Bupa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CapMan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CAPSAVE FINANCE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Carnegie Fonder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Cathay Financial Holding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Cinven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COFRA Holding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Commerzbank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CTBC Financial Holding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CVC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D'Ieteren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Desjardins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DeVolksbank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DGB FINANCIAL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Direct Line Insurance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テキスト ボックス 12">
            <a:extLst>
              <a:ext uri="{FF2B5EF4-FFF2-40B4-BE49-F238E27FC236}">
                <a16:creationId xmlns:a16="http://schemas.microsoft.com/office/drawing/2014/main" id="{D059024B-008D-2E40-5458-F68FF6ED7A10}"/>
              </a:ext>
            </a:extLst>
          </p:cNvPr>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8" name="テキスト ボックス 17">
            <a:extLst>
              <a:ext uri="{FF2B5EF4-FFF2-40B4-BE49-F238E27FC236}">
                <a16:creationId xmlns:a16="http://schemas.microsoft.com/office/drawing/2014/main" id="{6BF36279-6B78-9BA5-2D49-3BF5EFDC9055}"/>
              </a:ext>
            </a:extLst>
          </p:cNvPr>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正方形/長方形 3">
            <a:extLst>
              <a:ext uri="{FF2B5EF4-FFF2-40B4-BE49-F238E27FC236}">
                <a16:creationId xmlns:a16="http://schemas.microsoft.com/office/drawing/2014/main" id="{C97B24FE-5132-B0E4-D8B5-F1D87E65BA7B}"/>
              </a:ext>
            </a:extLst>
          </p:cNvPr>
          <p:cNvSpPr/>
          <p:nvPr/>
        </p:nvSpPr>
        <p:spPr>
          <a:xfrm>
            <a:off x="196466" y="1776202"/>
            <a:ext cx="6242415"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ja-JP" altLang="en-US" sz="2000" b="1" dirty="0">
                <a:latin typeface="Meiryo UI" panose="020B0604030504040204" pitchFamily="50" charset="-128"/>
                <a:ea typeface="Meiryo UI" panose="020B0604030504040204" pitchFamily="50" charset="-128"/>
                <a:cs typeface="Meiryo UI" panose="020B0604030504040204" pitchFamily="50" charset="-128"/>
              </a:rPr>
              <a:t>すでに認定を受けている海外企業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4,779</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7/32</a:t>
            </a:r>
            <a:endParaRPr lang="ja-JP" altLang="en-US" sz="2000" b="1" dirty="0"/>
          </a:p>
        </p:txBody>
      </p:sp>
      <p:sp>
        <p:nvSpPr>
          <p:cNvPr id="5" name="テキスト ボックス 4">
            <a:extLst>
              <a:ext uri="{FF2B5EF4-FFF2-40B4-BE49-F238E27FC236}">
                <a16:creationId xmlns:a16="http://schemas.microsoft.com/office/drawing/2014/main" id="{E63CB3A8-D7A9-F13A-DDB7-9D3059E72939}"/>
              </a:ext>
            </a:extLst>
          </p:cNvPr>
          <p:cNvSpPr txBox="1"/>
          <p:nvPr/>
        </p:nvSpPr>
        <p:spPr bwMode="auto">
          <a:xfrm>
            <a:off x="6389912" y="1775476"/>
            <a:ext cx="4139976" cy="230832"/>
          </a:xfrm>
          <a:prstGeom prst="rect">
            <a:avLst/>
          </a:prstGeom>
          <a:noFill/>
          <a:ln w="9525">
            <a:noFill/>
            <a:miter lim="800000"/>
            <a:headEnd/>
            <a:tailEnd/>
          </a:ln>
        </p:spPr>
        <p:txBody>
          <a:bodyPr wrap="square" rtlCol="0">
            <a:spAutoFit/>
          </a:bodyPr>
          <a:lstStyle/>
          <a:p>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業種内アルファベット順</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10" name="直線コネクタ 9">
            <a:extLst>
              <a:ext uri="{FF2B5EF4-FFF2-40B4-BE49-F238E27FC236}">
                <a16:creationId xmlns:a16="http://schemas.microsoft.com/office/drawing/2014/main" id="{8DFFA54C-CDEE-1394-1CCE-B0F7C07B0AFF}"/>
              </a:ext>
            </a:extLst>
          </p:cNvPr>
          <p:cNvCxnSpPr/>
          <p:nvPr/>
        </p:nvCxnSpPr>
        <p:spPr>
          <a:xfrm>
            <a:off x="2488003" y="5219183"/>
            <a:ext cx="7956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直線コネクタ 13">
            <a:extLst>
              <a:ext uri="{FF2B5EF4-FFF2-40B4-BE49-F238E27FC236}">
                <a16:creationId xmlns:a16="http://schemas.microsoft.com/office/drawing/2014/main" id="{FCEA9961-90A9-5A7C-A27B-FAF1A90C14DC}"/>
              </a:ext>
            </a:extLst>
          </p:cNvPr>
          <p:cNvCxnSpPr/>
          <p:nvPr/>
        </p:nvCxnSpPr>
        <p:spPr>
          <a:xfrm>
            <a:off x="2488003" y="4753093"/>
            <a:ext cx="7956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 name="直線コネクタ 5">
            <a:extLst>
              <a:ext uri="{FF2B5EF4-FFF2-40B4-BE49-F238E27FC236}">
                <a16:creationId xmlns:a16="http://schemas.microsoft.com/office/drawing/2014/main" id="{F6B8D80B-B166-7073-5B82-179B07623115}"/>
              </a:ext>
            </a:extLst>
          </p:cNvPr>
          <p:cNvCxnSpPr/>
          <p:nvPr/>
        </p:nvCxnSpPr>
        <p:spPr>
          <a:xfrm>
            <a:off x="2488003" y="5505653"/>
            <a:ext cx="7956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直線コネクタ 14">
            <a:extLst>
              <a:ext uri="{FF2B5EF4-FFF2-40B4-BE49-F238E27FC236}">
                <a16:creationId xmlns:a16="http://schemas.microsoft.com/office/drawing/2014/main" id="{DE6553FE-2A94-2123-FF55-916D858ABB38}"/>
              </a:ext>
            </a:extLst>
          </p:cNvPr>
          <p:cNvCxnSpPr/>
          <p:nvPr/>
        </p:nvCxnSpPr>
        <p:spPr>
          <a:xfrm>
            <a:off x="2488003" y="6145733"/>
            <a:ext cx="7956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9580685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SBT</a:t>
            </a:r>
            <a:r>
              <a:rPr kumimoji="1" lang="ja-JP" altLang="en-US" dirty="0"/>
              <a:t>（</a:t>
            </a:r>
            <a:r>
              <a:rPr kumimoji="1" lang="en-US" altLang="ja-JP" dirty="0"/>
              <a:t>Near-term SBT</a:t>
            </a:r>
            <a:r>
              <a:rPr kumimoji="1" lang="ja-JP" altLang="en-US" dirty="0"/>
              <a:t>）のイメージ</a:t>
            </a:r>
          </a:p>
        </p:txBody>
      </p:sp>
      <p:sp>
        <p:nvSpPr>
          <p:cNvPr id="3" name="コンテンツ プレースホルダー 2"/>
          <p:cNvSpPr>
            <a:spLocks noGrp="1"/>
          </p:cNvSpPr>
          <p:nvPr>
            <p:ph sz="quarter" idx="12"/>
          </p:nvPr>
        </p:nvSpPr>
        <p:spPr>
          <a:xfrm>
            <a:off x="161925" y="1110920"/>
            <a:ext cx="10367963" cy="927328"/>
          </a:xfrm>
        </p:spPr>
        <p:txBody>
          <a:bodyPr/>
          <a:lstStyle/>
          <a:p>
            <a:r>
              <a:rPr lang="en-US" altLang="ja-JP" sz="1800"/>
              <a:t>4.2%/</a:t>
            </a:r>
            <a:r>
              <a:rPr lang="ja-JP" altLang="en-US" sz="1800"/>
              <a:t>年</a:t>
            </a:r>
            <a:r>
              <a:rPr lang="ja-JP" altLang="en-US" sz="1800" dirty="0"/>
              <a:t>以上の削減を目安として、申請時から</a:t>
            </a:r>
            <a:r>
              <a:rPr lang="en-US" altLang="ja-JP" sz="1800" dirty="0"/>
              <a:t>5</a:t>
            </a:r>
            <a:r>
              <a:rPr lang="ja-JP" altLang="en-US" sz="1800" dirty="0"/>
              <a:t>年～</a:t>
            </a:r>
            <a:r>
              <a:rPr lang="en-US" altLang="ja-JP" sz="1800" dirty="0"/>
              <a:t>10</a:t>
            </a:r>
            <a:r>
              <a:rPr lang="ja-JP" altLang="en-US" sz="1800" dirty="0"/>
              <a:t>年先の目標を設定する</a:t>
            </a:r>
            <a:endParaRPr lang="en-US" altLang="ja-JP" sz="1800" dirty="0"/>
          </a:p>
          <a:p>
            <a:pPr marL="0" indent="0">
              <a:buNone/>
            </a:pPr>
            <a:r>
              <a:rPr lang="ja-JP" altLang="en-US" sz="1600" dirty="0"/>
              <a:t>　　</a:t>
            </a:r>
            <a:r>
              <a:rPr lang="en-US" altLang="ja-JP" sz="1600" dirty="0"/>
              <a:t>※</a:t>
            </a:r>
            <a:r>
              <a:rPr lang="ja-JP" altLang="en-US" sz="1600" dirty="0"/>
              <a:t>本資料中においては、特段の注記のない場合には</a:t>
            </a:r>
            <a:r>
              <a:rPr lang="en-US" altLang="ja-JP" sz="1600" dirty="0"/>
              <a:t>SBT=Near-term SBT</a:t>
            </a:r>
            <a:r>
              <a:rPr lang="ja-JP" altLang="en-US" sz="1600" dirty="0"/>
              <a:t>として記載する</a:t>
            </a:r>
            <a:endParaRPr lang="en-US" altLang="ja-JP" sz="1600" dirty="0"/>
          </a:p>
        </p:txBody>
      </p:sp>
      <p:pic>
        <p:nvPicPr>
          <p:cNvPr id="82" name="図 81"/>
          <p:cNvPicPr>
            <a:picLocks noChangeAspect="1"/>
          </p:cNvPicPr>
          <p:nvPr/>
        </p:nvPicPr>
        <p:blipFill>
          <a:blip r:embed="rId2"/>
          <a:stretch>
            <a:fillRect/>
          </a:stretch>
        </p:blipFill>
        <p:spPr>
          <a:xfrm>
            <a:off x="1032630" y="2384137"/>
            <a:ext cx="7239000" cy="4924425"/>
          </a:xfrm>
          <a:prstGeom prst="rect">
            <a:avLst/>
          </a:prstGeom>
        </p:spPr>
      </p:pic>
      <p:sp>
        <p:nvSpPr>
          <p:cNvPr id="83" name="テキスト ボックス 45"/>
          <p:cNvSpPr txBox="1"/>
          <p:nvPr/>
        </p:nvSpPr>
        <p:spPr>
          <a:xfrm>
            <a:off x="7558697" y="4735128"/>
            <a:ext cx="1343638" cy="307777"/>
          </a:xfrm>
          <a:prstGeom prst="rect">
            <a:avLst/>
          </a:prstGeom>
          <a:noFill/>
        </p:spPr>
        <p:txBody>
          <a:bodyPr wrap="none" rtlCol="0">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pPr defTabSz="914400"/>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傾き</a:t>
            </a:r>
            <a:r>
              <a:rPr lang="en-US" altLang="ja-JP" sz="1400">
                <a:solidFill>
                  <a:prstClr val="black"/>
                </a:solidFill>
                <a:latin typeface="Meiryo UI" panose="020B0604030504040204" pitchFamily="50" charset="-128"/>
                <a:ea typeface="Meiryo UI" panose="020B0604030504040204" pitchFamily="50" charset="-128"/>
                <a:cs typeface="Meiryo UI" panose="020B0604030504040204" pitchFamily="50" charset="-128"/>
              </a:rPr>
              <a:t>1.23%/</a:t>
            </a:r>
            <a:r>
              <a:rPr lang="ja-JP" altLang="en-US" sz="1400">
                <a:solidFill>
                  <a:prstClr val="black"/>
                </a:solidFill>
                <a:latin typeface="Meiryo UI" panose="020B0604030504040204" pitchFamily="50" charset="-128"/>
                <a:ea typeface="Meiryo UI" panose="020B0604030504040204" pitchFamily="50" charset="-128"/>
                <a:cs typeface="Meiryo UI" panose="020B0604030504040204" pitchFamily="50" charset="-128"/>
              </a:rPr>
              <a:t>年</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84" name="直線矢印コネクタ 83"/>
          <p:cNvCxnSpPr/>
          <p:nvPr/>
        </p:nvCxnSpPr>
        <p:spPr>
          <a:xfrm>
            <a:off x="4523133" y="3985664"/>
            <a:ext cx="0" cy="514914"/>
          </a:xfrm>
          <a:prstGeom prst="straightConnector1">
            <a:avLst/>
          </a:prstGeom>
          <a:noFill/>
          <a:ln w="12700" cap="flat" cmpd="sng" algn="ctr">
            <a:solidFill>
              <a:sysClr val="windowText" lastClr="000000">
                <a:shade val="95000"/>
                <a:satMod val="105000"/>
              </a:sysClr>
            </a:solidFill>
            <a:prstDash val="solid"/>
            <a:headEnd type="triangle"/>
            <a:tailEnd type="triangle"/>
          </a:ln>
          <a:effectLst/>
        </p:spPr>
      </p:cxnSp>
      <p:cxnSp>
        <p:nvCxnSpPr>
          <p:cNvPr id="85" name="直線矢印コネクタ 84"/>
          <p:cNvCxnSpPr/>
          <p:nvPr/>
        </p:nvCxnSpPr>
        <p:spPr>
          <a:xfrm>
            <a:off x="4528445" y="4500578"/>
            <a:ext cx="0" cy="483827"/>
          </a:xfrm>
          <a:prstGeom prst="straightConnector1">
            <a:avLst/>
          </a:prstGeom>
          <a:noFill/>
          <a:ln w="12700" cap="flat" cmpd="sng" algn="ctr">
            <a:solidFill>
              <a:sysClr val="windowText" lastClr="000000">
                <a:shade val="95000"/>
                <a:satMod val="105000"/>
              </a:sysClr>
            </a:solidFill>
            <a:prstDash val="solid"/>
            <a:headEnd type="triangle"/>
            <a:tailEnd type="triangle"/>
          </a:ln>
          <a:effectLst/>
        </p:spPr>
      </p:cxnSp>
      <p:cxnSp>
        <p:nvCxnSpPr>
          <p:cNvPr id="86" name="直線矢印コネクタ 85"/>
          <p:cNvCxnSpPr/>
          <p:nvPr/>
        </p:nvCxnSpPr>
        <p:spPr>
          <a:xfrm>
            <a:off x="4523133" y="5034225"/>
            <a:ext cx="0" cy="1872000"/>
          </a:xfrm>
          <a:prstGeom prst="straightConnector1">
            <a:avLst/>
          </a:prstGeom>
          <a:noFill/>
          <a:ln w="12700" cap="flat" cmpd="sng" algn="ctr">
            <a:solidFill>
              <a:sysClr val="windowText" lastClr="000000">
                <a:shade val="95000"/>
                <a:satMod val="105000"/>
              </a:sysClr>
            </a:solidFill>
            <a:prstDash val="solid"/>
            <a:headEnd type="triangle"/>
            <a:tailEnd type="triangle"/>
          </a:ln>
          <a:effectLst/>
        </p:spPr>
      </p:cxnSp>
      <p:sp>
        <p:nvSpPr>
          <p:cNvPr id="87" name="テキスト ボックス 50"/>
          <p:cNvSpPr txBox="1"/>
          <p:nvPr/>
        </p:nvSpPr>
        <p:spPr>
          <a:xfrm>
            <a:off x="8037104" y="6767845"/>
            <a:ext cx="389850" cy="338554"/>
          </a:xfrm>
          <a:prstGeom prst="rect">
            <a:avLst/>
          </a:prstGeom>
          <a:noFill/>
        </p:spPr>
        <p:txBody>
          <a:bodyPr wrap="none" rtlCol="0">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pPr defTabSz="914400"/>
            <a:r>
              <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年</a:t>
            </a:r>
          </a:p>
        </p:txBody>
      </p:sp>
      <p:sp>
        <p:nvSpPr>
          <p:cNvPr id="88" name="テキスト ボックス 52"/>
          <p:cNvSpPr txBox="1"/>
          <p:nvPr/>
        </p:nvSpPr>
        <p:spPr>
          <a:xfrm>
            <a:off x="3775084" y="3916387"/>
            <a:ext cx="486030" cy="307777"/>
          </a:xfrm>
          <a:prstGeom prst="rect">
            <a:avLst/>
          </a:prstGeom>
          <a:noFill/>
        </p:spPr>
        <p:txBody>
          <a:bodyPr wrap="none" rtlCol="0">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pPr defTabSz="914400"/>
            <a:r>
              <a:rPr lang="en-US" altLang="ja-JP" sz="14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2℃</a:t>
            </a:r>
          </a:p>
        </p:txBody>
      </p:sp>
      <p:sp>
        <p:nvSpPr>
          <p:cNvPr id="89" name="テキスト ボックス 53"/>
          <p:cNvSpPr txBox="1"/>
          <p:nvPr/>
        </p:nvSpPr>
        <p:spPr>
          <a:xfrm>
            <a:off x="3645576" y="4339036"/>
            <a:ext cx="1230566" cy="307777"/>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pPr defTabSz="914400"/>
            <a:r>
              <a:rPr lang="en-US" altLang="ja-JP" sz="14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WB2</a:t>
            </a:r>
            <a:r>
              <a:rPr lang="ja-JP" altLang="en-US" sz="14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p>
        </p:txBody>
      </p:sp>
      <p:sp>
        <p:nvSpPr>
          <p:cNvPr id="90" name="テキスト ボックス 54"/>
          <p:cNvSpPr txBox="1"/>
          <p:nvPr/>
        </p:nvSpPr>
        <p:spPr>
          <a:xfrm>
            <a:off x="3696034" y="4942683"/>
            <a:ext cx="1129650" cy="307777"/>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pPr defTabSz="914400"/>
            <a:r>
              <a:rPr lang="en-US" altLang="ja-JP" sz="14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1.5℃</a:t>
            </a:r>
            <a:endParaRPr lang="ja-JP" altLang="en-US" sz="14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91" name="テキスト ボックス 56"/>
          <p:cNvSpPr txBox="1"/>
          <p:nvPr/>
        </p:nvSpPr>
        <p:spPr>
          <a:xfrm>
            <a:off x="7531356" y="6540330"/>
            <a:ext cx="2148345" cy="338554"/>
          </a:xfrm>
          <a:prstGeom prst="rect">
            <a:avLst/>
          </a:prstGeom>
          <a:noFill/>
        </p:spPr>
        <p:txBody>
          <a:bodyPr wrap="none" rtlCol="0">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pPr defTabSz="914400"/>
            <a:r>
              <a:rPr lang="ja-JP" altLang="en-US" sz="1600"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傾き</a:t>
            </a:r>
            <a:r>
              <a:rPr lang="en-US" altLang="ja-JP" sz="1600" b="1">
                <a:solidFill>
                  <a:srgbClr val="FF0000"/>
                </a:solidFill>
                <a:latin typeface="Meiryo UI" panose="020B0604030504040204" pitchFamily="50" charset="-128"/>
                <a:ea typeface="Meiryo UI" panose="020B0604030504040204" pitchFamily="50" charset="-128"/>
                <a:cs typeface="Meiryo UI" panose="020B0604030504040204" pitchFamily="50" charset="-128"/>
              </a:rPr>
              <a:t>4.2%/</a:t>
            </a:r>
            <a:r>
              <a:rPr lang="ja-JP" altLang="en-US" sz="1600" b="1">
                <a:solidFill>
                  <a:srgbClr val="FF0000"/>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600"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600"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必須</a:t>
            </a:r>
            <a:r>
              <a:rPr lang="en-US" altLang="ja-JP" sz="1600"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600" b="1" dirty="0">
              <a:solidFill>
                <a:srgbClr val="FF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92" name="フローチャート: 結合子 91"/>
          <p:cNvSpPr/>
          <p:nvPr/>
        </p:nvSpPr>
        <p:spPr>
          <a:xfrm>
            <a:off x="4468476" y="4168353"/>
            <a:ext cx="144016" cy="144016"/>
          </a:xfrm>
          <a:prstGeom prst="flowChartConnector">
            <a:avLst/>
          </a:prstGeom>
          <a:solidFill>
            <a:srgbClr val="FF0000"/>
          </a:solidFill>
          <a:ln w="25400" cap="flat" cmpd="sng" algn="ctr">
            <a:solidFill>
              <a:sysClr val="windowText" lastClr="000000">
                <a:shade val="50000"/>
              </a:sysClr>
            </a:solidFill>
            <a:prstDash val="solid"/>
          </a:ln>
          <a:effectLst/>
        </p:spPr>
        <p:txBody>
          <a:bodyPr rtlCol="0" anchor="ctr"/>
          <a:lstStyle>
            <a:defPPr>
              <a:defRPr lang="ja-JP"/>
            </a:defPPr>
            <a:lvl1pPr algn="l" rtl="0" fontAlgn="base">
              <a:spcBef>
                <a:spcPct val="0"/>
              </a:spcBef>
              <a:spcAft>
                <a:spcPct val="0"/>
              </a:spcAft>
              <a:defRPr kumimoji="1" kern="1200">
                <a:solidFill>
                  <a:schemeClr val="lt1"/>
                </a:solidFill>
                <a:latin typeface="+mn-lt"/>
                <a:ea typeface="+mn-ea"/>
                <a:cs typeface="+mn-cs"/>
              </a:defRPr>
            </a:lvl1pPr>
            <a:lvl2pPr marL="456820" algn="l" rtl="0" fontAlgn="base">
              <a:spcBef>
                <a:spcPct val="0"/>
              </a:spcBef>
              <a:spcAft>
                <a:spcPct val="0"/>
              </a:spcAft>
              <a:defRPr kumimoji="1" kern="1200">
                <a:solidFill>
                  <a:schemeClr val="lt1"/>
                </a:solidFill>
                <a:latin typeface="+mn-lt"/>
                <a:ea typeface="+mn-ea"/>
                <a:cs typeface="+mn-cs"/>
              </a:defRPr>
            </a:lvl2pPr>
            <a:lvl3pPr marL="913643" algn="l" rtl="0" fontAlgn="base">
              <a:spcBef>
                <a:spcPct val="0"/>
              </a:spcBef>
              <a:spcAft>
                <a:spcPct val="0"/>
              </a:spcAft>
              <a:defRPr kumimoji="1" kern="1200">
                <a:solidFill>
                  <a:schemeClr val="lt1"/>
                </a:solidFill>
                <a:latin typeface="+mn-lt"/>
                <a:ea typeface="+mn-ea"/>
                <a:cs typeface="+mn-cs"/>
              </a:defRPr>
            </a:lvl3pPr>
            <a:lvl4pPr marL="1370463" algn="l" rtl="0" fontAlgn="base">
              <a:spcBef>
                <a:spcPct val="0"/>
              </a:spcBef>
              <a:spcAft>
                <a:spcPct val="0"/>
              </a:spcAft>
              <a:defRPr kumimoji="1" kern="1200">
                <a:solidFill>
                  <a:schemeClr val="lt1"/>
                </a:solidFill>
                <a:latin typeface="+mn-lt"/>
                <a:ea typeface="+mn-ea"/>
                <a:cs typeface="+mn-cs"/>
              </a:defRPr>
            </a:lvl4pPr>
            <a:lvl5pPr marL="1827291" algn="l" rtl="0" fontAlgn="base">
              <a:spcBef>
                <a:spcPct val="0"/>
              </a:spcBef>
              <a:spcAft>
                <a:spcPct val="0"/>
              </a:spcAft>
              <a:defRPr kumimoji="1" kern="1200">
                <a:solidFill>
                  <a:schemeClr val="lt1"/>
                </a:solidFill>
                <a:latin typeface="+mn-lt"/>
                <a:ea typeface="+mn-ea"/>
                <a:cs typeface="+mn-cs"/>
              </a:defRPr>
            </a:lvl5pPr>
            <a:lvl6pPr marL="2284109" algn="l" defTabSz="913643" rtl="0" eaLnBrk="1" latinLnBrk="0" hangingPunct="1">
              <a:defRPr kumimoji="1" kern="1200">
                <a:solidFill>
                  <a:schemeClr val="lt1"/>
                </a:solidFill>
                <a:latin typeface="+mn-lt"/>
                <a:ea typeface="+mn-ea"/>
                <a:cs typeface="+mn-cs"/>
              </a:defRPr>
            </a:lvl6pPr>
            <a:lvl7pPr marL="2740936" algn="l" defTabSz="913643" rtl="0" eaLnBrk="1" latinLnBrk="0" hangingPunct="1">
              <a:defRPr kumimoji="1" kern="1200">
                <a:solidFill>
                  <a:schemeClr val="lt1"/>
                </a:solidFill>
                <a:latin typeface="+mn-lt"/>
                <a:ea typeface="+mn-ea"/>
                <a:cs typeface="+mn-cs"/>
              </a:defRPr>
            </a:lvl7pPr>
            <a:lvl8pPr marL="3197757" algn="l" defTabSz="913643" rtl="0" eaLnBrk="1" latinLnBrk="0" hangingPunct="1">
              <a:defRPr kumimoji="1" kern="1200">
                <a:solidFill>
                  <a:schemeClr val="lt1"/>
                </a:solidFill>
                <a:latin typeface="+mn-lt"/>
                <a:ea typeface="+mn-ea"/>
                <a:cs typeface="+mn-cs"/>
              </a:defRPr>
            </a:lvl8pPr>
            <a:lvl9pPr marL="3654579" algn="l" defTabSz="913643" rtl="0" eaLnBrk="1" latinLnBrk="0" hangingPunct="1">
              <a:defRPr kumimoji="1" kern="1200">
                <a:solidFill>
                  <a:schemeClr val="lt1"/>
                </a:solidFill>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Segoe UI"/>
              <a:ea typeface="Meiryo UI"/>
              <a:cs typeface="+mn-cs"/>
            </a:endParaRPr>
          </a:p>
        </p:txBody>
      </p:sp>
      <p:sp>
        <p:nvSpPr>
          <p:cNvPr id="93" name="フローチャート: 結合子 92"/>
          <p:cNvSpPr/>
          <p:nvPr/>
        </p:nvSpPr>
        <p:spPr>
          <a:xfrm>
            <a:off x="4468476" y="4685716"/>
            <a:ext cx="144016" cy="144016"/>
          </a:xfrm>
          <a:prstGeom prst="flowChartConnector">
            <a:avLst/>
          </a:prstGeom>
          <a:solidFill>
            <a:srgbClr val="FF0000"/>
          </a:solidFill>
          <a:ln w="25400" cap="flat" cmpd="sng" algn="ctr">
            <a:solidFill>
              <a:sysClr val="windowText" lastClr="000000">
                <a:shade val="50000"/>
              </a:sysClr>
            </a:solidFill>
            <a:prstDash val="solid"/>
          </a:ln>
          <a:effectLst/>
        </p:spPr>
        <p:txBody>
          <a:bodyPr rtlCol="0" anchor="ctr"/>
          <a:lstStyle>
            <a:defPPr>
              <a:defRPr lang="ja-JP"/>
            </a:defPPr>
            <a:lvl1pPr algn="l" rtl="0" fontAlgn="base">
              <a:spcBef>
                <a:spcPct val="0"/>
              </a:spcBef>
              <a:spcAft>
                <a:spcPct val="0"/>
              </a:spcAft>
              <a:defRPr kumimoji="1" kern="1200">
                <a:solidFill>
                  <a:schemeClr val="lt1"/>
                </a:solidFill>
                <a:latin typeface="+mn-lt"/>
                <a:ea typeface="+mn-ea"/>
                <a:cs typeface="+mn-cs"/>
              </a:defRPr>
            </a:lvl1pPr>
            <a:lvl2pPr marL="456820" algn="l" rtl="0" fontAlgn="base">
              <a:spcBef>
                <a:spcPct val="0"/>
              </a:spcBef>
              <a:spcAft>
                <a:spcPct val="0"/>
              </a:spcAft>
              <a:defRPr kumimoji="1" kern="1200">
                <a:solidFill>
                  <a:schemeClr val="lt1"/>
                </a:solidFill>
                <a:latin typeface="+mn-lt"/>
                <a:ea typeface="+mn-ea"/>
                <a:cs typeface="+mn-cs"/>
              </a:defRPr>
            </a:lvl2pPr>
            <a:lvl3pPr marL="913643" algn="l" rtl="0" fontAlgn="base">
              <a:spcBef>
                <a:spcPct val="0"/>
              </a:spcBef>
              <a:spcAft>
                <a:spcPct val="0"/>
              </a:spcAft>
              <a:defRPr kumimoji="1" kern="1200">
                <a:solidFill>
                  <a:schemeClr val="lt1"/>
                </a:solidFill>
                <a:latin typeface="+mn-lt"/>
                <a:ea typeface="+mn-ea"/>
                <a:cs typeface="+mn-cs"/>
              </a:defRPr>
            </a:lvl3pPr>
            <a:lvl4pPr marL="1370463" algn="l" rtl="0" fontAlgn="base">
              <a:spcBef>
                <a:spcPct val="0"/>
              </a:spcBef>
              <a:spcAft>
                <a:spcPct val="0"/>
              </a:spcAft>
              <a:defRPr kumimoji="1" kern="1200">
                <a:solidFill>
                  <a:schemeClr val="lt1"/>
                </a:solidFill>
                <a:latin typeface="+mn-lt"/>
                <a:ea typeface="+mn-ea"/>
                <a:cs typeface="+mn-cs"/>
              </a:defRPr>
            </a:lvl4pPr>
            <a:lvl5pPr marL="1827291" algn="l" rtl="0" fontAlgn="base">
              <a:spcBef>
                <a:spcPct val="0"/>
              </a:spcBef>
              <a:spcAft>
                <a:spcPct val="0"/>
              </a:spcAft>
              <a:defRPr kumimoji="1" kern="1200">
                <a:solidFill>
                  <a:schemeClr val="lt1"/>
                </a:solidFill>
                <a:latin typeface="+mn-lt"/>
                <a:ea typeface="+mn-ea"/>
                <a:cs typeface="+mn-cs"/>
              </a:defRPr>
            </a:lvl5pPr>
            <a:lvl6pPr marL="2284109" algn="l" defTabSz="913643" rtl="0" eaLnBrk="1" latinLnBrk="0" hangingPunct="1">
              <a:defRPr kumimoji="1" kern="1200">
                <a:solidFill>
                  <a:schemeClr val="lt1"/>
                </a:solidFill>
                <a:latin typeface="+mn-lt"/>
                <a:ea typeface="+mn-ea"/>
                <a:cs typeface="+mn-cs"/>
              </a:defRPr>
            </a:lvl6pPr>
            <a:lvl7pPr marL="2740936" algn="l" defTabSz="913643" rtl="0" eaLnBrk="1" latinLnBrk="0" hangingPunct="1">
              <a:defRPr kumimoji="1" kern="1200">
                <a:solidFill>
                  <a:schemeClr val="lt1"/>
                </a:solidFill>
                <a:latin typeface="+mn-lt"/>
                <a:ea typeface="+mn-ea"/>
                <a:cs typeface="+mn-cs"/>
              </a:defRPr>
            </a:lvl7pPr>
            <a:lvl8pPr marL="3197757" algn="l" defTabSz="913643" rtl="0" eaLnBrk="1" latinLnBrk="0" hangingPunct="1">
              <a:defRPr kumimoji="1" kern="1200">
                <a:solidFill>
                  <a:schemeClr val="lt1"/>
                </a:solidFill>
                <a:latin typeface="+mn-lt"/>
                <a:ea typeface="+mn-ea"/>
                <a:cs typeface="+mn-cs"/>
              </a:defRPr>
            </a:lvl8pPr>
            <a:lvl9pPr marL="3654579" algn="l" defTabSz="913643" rtl="0" eaLnBrk="1" latinLnBrk="0" hangingPunct="1">
              <a:defRPr kumimoji="1" kern="1200">
                <a:solidFill>
                  <a:schemeClr val="lt1"/>
                </a:solidFill>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Segoe UI"/>
              <a:ea typeface="Meiryo UI"/>
              <a:cs typeface="+mn-cs"/>
            </a:endParaRPr>
          </a:p>
        </p:txBody>
      </p:sp>
      <p:sp>
        <p:nvSpPr>
          <p:cNvPr id="94" name="フローチャート: 結合子 93"/>
          <p:cNvSpPr/>
          <p:nvPr/>
        </p:nvSpPr>
        <p:spPr>
          <a:xfrm>
            <a:off x="4444827" y="5426220"/>
            <a:ext cx="144016" cy="144016"/>
          </a:xfrm>
          <a:prstGeom prst="flowChartConnector">
            <a:avLst/>
          </a:prstGeom>
          <a:solidFill>
            <a:srgbClr val="FF0000"/>
          </a:solidFill>
          <a:ln w="25400" cap="flat" cmpd="sng" algn="ctr">
            <a:solidFill>
              <a:sysClr val="windowText" lastClr="000000">
                <a:shade val="50000"/>
              </a:sysClr>
            </a:solidFill>
            <a:prstDash val="solid"/>
          </a:ln>
          <a:effectLst/>
        </p:spPr>
        <p:txBody>
          <a:bodyPr rtlCol="0" anchor="ctr"/>
          <a:lstStyle>
            <a:defPPr>
              <a:defRPr lang="ja-JP"/>
            </a:defPPr>
            <a:lvl1pPr algn="l" rtl="0" fontAlgn="base">
              <a:spcBef>
                <a:spcPct val="0"/>
              </a:spcBef>
              <a:spcAft>
                <a:spcPct val="0"/>
              </a:spcAft>
              <a:defRPr kumimoji="1" kern="1200">
                <a:solidFill>
                  <a:schemeClr val="lt1"/>
                </a:solidFill>
                <a:latin typeface="+mn-lt"/>
                <a:ea typeface="+mn-ea"/>
                <a:cs typeface="+mn-cs"/>
              </a:defRPr>
            </a:lvl1pPr>
            <a:lvl2pPr marL="456820" algn="l" rtl="0" fontAlgn="base">
              <a:spcBef>
                <a:spcPct val="0"/>
              </a:spcBef>
              <a:spcAft>
                <a:spcPct val="0"/>
              </a:spcAft>
              <a:defRPr kumimoji="1" kern="1200">
                <a:solidFill>
                  <a:schemeClr val="lt1"/>
                </a:solidFill>
                <a:latin typeface="+mn-lt"/>
                <a:ea typeface="+mn-ea"/>
                <a:cs typeface="+mn-cs"/>
              </a:defRPr>
            </a:lvl2pPr>
            <a:lvl3pPr marL="913643" algn="l" rtl="0" fontAlgn="base">
              <a:spcBef>
                <a:spcPct val="0"/>
              </a:spcBef>
              <a:spcAft>
                <a:spcPct val="0"/>
              </a:spcAft>
              <a:defRPr kumimoji="1" kern="1200">
                <a:solidFill>
                  <a:schemeClr val="lt1"/>
                </a:solidFill>
                <a:latin typeface="+mn-lt"/>
                <a:ea typeface="+mn-ea"/>
                <a:cs typeface="+mn-cs"/>
              </a:defRPr>
            </a:lvl3pPr>
            <a:lvl4pPr marL="1370463" algn="l" rtl="0" fontAlgn="base">
              <a:spcBef>
                <a:spcPct val="0"/>
              </a:spcBef>
              <a:spcAft>
                <a:spcPct val="0"/>
              </a:spcAft>
              <a:defRPr kumimoji="1" kern="1200">
                <a:solidFill>
                  <a:schemeClr val="lt1"/>
                </a:solidFill>
                <a:latin typeface="+mn-lt"/>
                <a:ea typeface="+mn-ea"/>
                <a:cs typeface="+mn-cs"/>
              </a:defRPr>
            </a:lvl4pPr>
            <a:lvl5pPr marL="1827291" algn="l" rtl="0" fontAlgn="base">
              <a:spcBef>
                <a:spcPct val="0"/>
              </a:spcBef>
              <a:spcAft>
                <a:spcPct val="0"/>
              </a:spcAft>
              <a:defRPr kumimoji="1" kern="1200">
                <a:solidFill>
                  <a:schemeClr val="lt1"/>
                </a:solidFill>
                <a:latin typeface="+mn-lt"/>
                <a:ea typeface="+mn-ea"/>
                <a:cs typeface="+mn-cs"/>
              </a:defRPr>
            </a:lvl5pPr>
            <a:lvl6pPr marL="2284109" algn="l" defTabSz="913643" rtl="0" eaLnBrk="1" latinLnBrk="0" hangingPunct="1">
              <a:defRPr kumimoji="1" kern="1200">
                <a:solidFill>
                  <a:schemeClr val="lt1"/>
                </a:solidFill>
                <a:latin typeface="+mn-lt"/>
                <a:ea typeface="+mn-ea"/>
                <a:cs typeface="+mn-cs"/>
              </a:defRPr>
            </a:lvl6pPr>
            <a:lvl7pPr marL="2740936" algn="l" defTabSz="913643" rtl="0" eaLnBrk="1" latinLnBrk="0" hangingPunct="1">
              <a:defRPr kumimoji="1" kern="1200">
                <a:solidFill>
                  <a:schemeClr val="lt1"/>
                </a:solidFill>
                <a:latin typeface="+mn-lt"/>
                <a:ea typeface="+mn-ea"/>
                <a:cs typeface="+mn-cs"/>
              </a:defRPr>
            </a:lvl7pPr>
            <a:lvl8pPr marL="3197757" algn="l" defTabSz="913643" rtl="0" eaLnBrk="1" latinLnBrk="0" hangingPunct="1">
              <a:defRPr kumimoji="1" kern="1200">
                <a:solidFill>
                  <a:schemeClr val="lt1"/>
                </a:solidFill>
                <a:latin typeface="+mn-lt"/>
                <a:ea typeface="+mn-ea"/>
                <a:cs typeface="+mn-cs"/>
              </a:defRPr>
            </a:lvl8pPr>
            <a:lvl9pPr marL="3654579" algn="l" defTabSz="913643" rtl="0" eaLnBrk="1" latinLnBrk="0" hangingPunct="1">
              <a:defRPr kumimoji="1" kern="1200">
                <a:solidFill>
                  <a:schemeClr val="lt1"/>
                </a:solidFill>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Segoe UI"/>
              <a:ea typeface="Meiryo UI"/>
              <a:cs typeface="+mn-cs"/>
            </a:endParaRPr>
          </a:p>
        </p:txBody>
      </p:sp>
      <p:cxnSp>
        <p:nvCxnSpPr>
          <p:cNvPr id="95" name="直線コネクタ 94"/>
          <p:cNvCxnSpPr>
            <a:stCxn id="92" idx="6"/>
            <a:endCxn id="100" idx="1"/>
          </p:cNvCxnSpPr>
          <p:nvPr/>
        </p:nvCxnSpPr>
        <p:spPr>
          <a:xfrm flipV="1">
            <a:off x="4612492" y="3387044"/>
            <a:ext cx="1298529" cy="853317"/>
          </a:xfrm>
          <a:prstGeom prst="line">
            <a:avLst/>
          </a:prstGeom>
          <a:noFill/>
          <a:ln w="9525" cap="flat" cmpd="sng" algn="ctr">
            <a:solidFill>
              <a:sysClr val="windowText" lastClr="000000">
                <a:shade val="95000"/>
                <a:satMod val="105000"/>
              </a:sysClr>
            </a:solidFill>
            <a:prstDash val="solid"/>
          </a:ln>
          <a:effectLst/>
        </p:spPr>
      </p:cxnSp>
      <p:cxnSp>
        <p:nvCxnSpPr>
          <p:cNvPr id="96" name="直線コネクタ 95"/>
          <p:cNvCxnSpPr>
            <a:stCxn id="93" idx="7"/>
            <a:endCxn id="99" idx="1"/>
          </p:cNvCxnSpPr>
          <p:nvPr/>
        </p:nvCxnSpPr>
        <p:spPr>
          <a:xfrm flipV="1">
            <a:off x="4591401" y="3387043"/>
            <a:ext cx="1325770" cy="1319764"/>
          </a:xfrm>
          <a:prstGeom prst="line">
            <a:avLst/>
          </a:prstGeom>
          <a:noFill/>
          <a:ln w="9525" cap="flat" cmpd="sng" algn="ctr">
            <a:solidFill>
              <a:sysClr val="windowText" lastClr="000000">
                <a:shade val="95000"/>
                <a:satMod val="105000"/>
              </a:sysClr>
            </a:solidFill>
            <a:prstDash val="solid"/>
          </a:ln>
          <a:effectLst/>
        </p:spPr>
      </p:cxnSp>
      <p:cxnSp>
        <p:nvCxnSpPr>
          <p:cNvPr id="97" name="直線コネクタ 96"/>
          <p:cNvCxnSpPr>
            <a:stCxn id="94" idx="7"/>
            <a:endCxn id="100" idx="1"/>
          </p:cNvCxnSpPr>
          <p:nvPr/>
        </p:nvCxnSpPr>
        <p:spPr>
          <a:xfrm flipV="1">
            <a:off x="4567752" y="3387044"/>
            <a:ext cx="1343269" cy="2060267"/>
          </a:xfrm>
          <a:prstGeom prst="line">
            <a:avLst/>
          </a:prstGeom>
          <a:noFill/>
          <a:ln w="9525" cap="flat" cmpd="sng" algn="ctr">
            <a:solidFill>
              <a:sysClr val="windowText" lastClr="000000">
                <a:shade val="95000"/>
                <a:satMod val="105000"/>
              </a:sysClr>
            </a:solidFill>
            <a:prstDash val="solid"/>
          </a:ln>
          <a:effectLst/>
        </p:spPr>
      </p:cxnSp>
      <p:sp>
        <p:nvSpPr>
          <p:cNvPr id="98" name="テキスト ボックス 17"/>
          <p:cNvSpPr txBox="1"/>
          <p:nvPr/>
        </p:nvSpPr>
        <p:spPr>
          <a:xfrm>
            <a:off x="1110366" y="2390755"/>
            <a:ext cx="1784463" cy="307777"/>
          </a:xfrm>
          <a:prstGeom prst="rect">
            <a:avLst/>
          </a:prstGeom>
          <a:noFill/>
        </p:spPr>
        <p:txBody>
          <a:bodyPr wrap="none" rtlCol="0">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pPr defTabSz="914400"/>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温室効果ガス排出量</a:t>
            </a:r>
          </a:p>
        </p:txBody>
      </p:sp>
      <p:sp>
        <p:nvSpPr>
          <p:cNvPr id="99" name="テキスト ボックス 14"/>
          <p:cNvSpPr txBox="1"/>
          <p:nvPr/>
        </p:nvSpPr>
        <p:spPr>
          <a:xfrm>
            <a:off x="5917171" y="2925378"/>
            <a:ext cx="1434010" cy="92333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pPr algn="r" defTabSz="914400"/>
            <a:r>
              <a:rPr lang="en-US" altLang="ja-JP" sz="18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2</a:t>
            </a:r>
            <a:r>
              <a:rPr lang="ja-JP" altLang="en-US" sz="18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℃水準</a:t>
            </a:r>
            <a:endParaRPr lang="en-US" altLang="ja-JP" sz="18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defTabSz="914400"/>
            <a:r>
              <a:rPr lang="en-US" altLang="ja-JP" sz="1800" dirty="0">
                <a:latin typeface="Meiryo UI" panose="020B0604030504040204" pitchFamily="50" charset="-128"/>
                <a:ea typeface="Meiryo UI" panose="020B0604030504040204" pitchFamily="50" charset="-128"/>
                <a:cs typeface="Meiryo UI" panose="020B0604030504040204" pitchFamily="50" charset="-128"/>
              </a:rPr>
              <a:t>WB2℃</a:t>
            </a:r>
            <a:r>
              <a:rPr lang="ja-JP" altLang="en-US" sz="1800" dirty="0">
                <a:latin typeface="Meiryo UI" panose="020B0604030504040204" pitchFamily="50" charset="-128"/>
                <a:ea typeface="Meiryo UI" panose="020B0604030504040204" pitchFamily="50" charset="-128"/>
                <a:cs typeface="Meiryo UI" panose="020B0604030504040204" pitchFamily="50" charset="-128"/>
              </a:rPr>
              <a:t>水準</a:t>
            </a:r>
            <a:endParaRPr lang="en-US" altLang="ja-JP" sz="1800" dirty="0">
              <a:latin typeface="Meiryo UI" panose="020B0604030504040204" pitchFamily="50" charset="-128"/>
              <a:ea typeface="Meiryo UI" panose="020B0604030504040204" pitchFamily="50" charset="-128"/>
              <a:cs typeface="Meiryo UI" panose="020B0604030504040204" pitchFamily="50" charset="-128"/>
            </a:endParaRPr>
          </a:p>
          <a:p>
            <a:pPr algn="r" defTabSz="914400"/>
            <a:r>
              <a:rPr lang="en-US" altLang="ja-JP" sz="1800"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1.5</a:t>
            </a:r>
            <a:r>
              <a:rPr lang="ja-JP" altLang="en-US" sz="1800"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℃水準</a:t>
            </a:r>
            <a:endParaRPr lang="ja-JP" altLang="en-US" sz="1800" dirty="0">
              <a:solidFill>
                <a:prstClr val="black"/>
              </a:solidFill>
              <a:latin typeface="Segoe UI"/>
              <a:ea typeface="Meiryo UI"/>
            </a:endParaRPr>
          </a:p>
        </p:txBody>
      </p:sp>
      <p:sp>
        <p:nvSpPr>
          <p:cNvPr id="100" name="正方形/長方形 99"/>
          <p:cNvSpPr/>
          <p:nvPr/>
        </p:nvSpPr>
        <p:spPr bwMode="auto">
          <a:xfrm>
            <a:off x="5911021" y="2925379"/>
            <a:ext cx="3852539" cy="923330"/>
          </a:xfrm>
          <a:prstGeom prst="rect">
            <a:avLst/>
          </a:prstGeom>
          <a:noFill/>
          <a:ln w="28575" cap="flat" cmpd="sng" algn="ctr">
            <a:solidFill>
              <a:srgbClr val="F79646"/>
            </a:solidFill>
            <a:prstDash val="solid"/>
            <a:round/>
            <a:headEnd type="none" w="med" len="med"/>
            <a:tailEnd type="none" w="med" len="med"/>
          </a:ln>
          <a:effectLst/>
        </p:spPr>
        <p:txBody>
          <a:bodyPr vert="horz" wrap="none" lIns="90000" tIns="46800" rIns="90000" bIns="46800" numCol="1" rtlCol="0" anchor="ctr"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Arial" charset="0"/>
              <a:ea typeface="HGPｺﾞｼｯｸM" pitchFamily="50" charset="-128"/>
              <a:cs typeface="+mn-cs"/>
            </a:endParaRPr>
          </a:p>
        </p:txBody>
      </p:sp>
      <p:sp>
        <p:nvSpPr>
          <p:cNvPr id="101" name="フローチャート: 処理 100"/>
          <p:cNvSpPr/>
          <p:nvPr/>
        </p:nvSpPr>
        <p:spPr>
          <a:xfrm>
            <a:off x="7135157" y="2925267"/>
            <a:ext cx="2597584" cy="923441"/>
          </a:xfrm>
          <a:prstGeom prst="flowChartProcess">
            <a:avLst/>
          </a:prstGeom>
          <a:noFill/>
          <a:ln w="25400" cap="flat" cmpd="sng" algn="ctr">
            <a:noFill/>
            <a:prstDash val="solid"/>
          </a:ln>
          <a:effectLst/>
        </p:spPr>
        <p:txBody>
          <a:bodyPr rtlCol="0" anchor="ctr"/>
          <a:lstStyle>
            <a:defPPr>
              <a:defRPr lang="ja-JP"/>
            </a:defPPr>
            <a:lvl1pPr algn="l" rtl="0" fontAlgn="base">
              <a:spcBef>
                <a:spcPct val="0"/>
              </a:spcBef>
              <a:spcAft>
                <a:spcPct val="0"/>
              </a:spcAft>
              <a:defRPr kumimoji="1" kern="1200">
                <a:solidFill>
                  <a:schemeClr val="dk1"/>
                </a:solidFill>
                <a:latin typeface="+mn-lt"/>
                <a:ea typeface="+mn-ea"/>
                <a:cs typeface="+mn-cs"/>
              </a:defRPr>
            </a:lvl1pPr>
            <a:lvl2pPr marL="456820" algn="l" rtl="0" fontAlgn="base">
              <a:spcBef>
                <a:spcPct val="0"/>
              </a:spcBef>
              <a:spcAft>
                <a:spcPct val="0"/>
              </a:spcAft>
              <a:defRPr kumimoji="1" kern="1200">
                <a:solidFill>
                  <a:schemeClr val="dk1"/>
                </a:solidFill>
                <a:latin typeface="+mn-lt"/>
                <a:ea typeface="+mn-ea"/>
                <a:cs typeface="+mn-cs"/>
              </a:defRPr>
            </a:lvl2pPr>
            <a:lvl3pPr marL="913643" algn="l" rtl="0" fontAlgn="base">
              <a:spcBef>
                <a:spcPct val="0"/>
              </a:spcBef>
              <a:spcAft>
                <a:spcPct val="0"/>
              </a:spcAft>
              <a:defRPr kumimoji="1" kern="1200">
                <a:solidFill>
                  <a:schemeClr val="dk1"/>
                </a:solidFill>
                <a:latin typeface="+mn-lt"/>
                <a:ea typeface="+mn-ea"/>
                <a:cs typeface="+mn-cs"/>
              </a:defRPr>
            </a:lvl3pPr>
            <a:lvl4pPr marL="1370463" algn="l" rtl="0" fontAlgn="base">
              <a:spcBef>
                <a:spcPct val="0"/>
              </a:spcBef>
              <a:spcAft>
                <a:spcPct val="0"/>
              </a:spcAft>
              <a:defRPr kumimoji="1" kern="1200">
                <a:solidFill>
                  <a:schemeClr val="dk1"/>
                </a:solidFill>
                <a:latin typeface="+mn-lt"/>
                <a:ea typeface="+mn-ea"/>
                <a:cs typeface="+mn-cs"/>
              </a:defRPr>
            </a:lvl4pPr>
            <a:lvl5pPr marL="1827291" algn="l" rtl="0" fontAlgn="base">
              <a:spcBef>
                <a:spcPct val="0"/>
              </a:spcBef>
              <a:spcAft>
                <a:spcPct val="0"/>
              </a:spcAft>
              <a:defRPr kumimoji="1" kern="1200">
                <a:solidFill>
                  <a:schemeClr val="dk1"/>
                </a:solidFill>
                <a:latin typeface="+mn-lt"/>
                <a:ea typeface="+mn-ea"/>
                <a:cs typeface="+mn-cs"/>
              </a:defRPr>
            </a:lvl5pPr>
            <a:lvl6pPr marL="2284109" algn="l" defTabSz="913643" rtl="0" eaLnBrk="1" latinLnBrk="0" hangingPunct="1">
              <a:defRPr kumimoji="1" kern="1200">
                <a:solidFill>
                  <a:schemeClr val="dk1"/>
                </a:solidFill>
                <a:latin typeface="+mn-lt"/>
                <a:ea typeface="+mn-ea"/>
                <a:cs typeface="+mn-cs"/>
              </a:defRPr>
            </a:lvl6pPr>
            <a:lvl7pPr marL="2740936" algn="l" defTabSz="913643" rtl="0" eaLnBrk="1" latinLnBrk="0" hangingPunct="1">
              <a:defRPr kumimoji="1" kern="1200">
                <a:solidFill>
                  <a:schemeClr val="dk1"/>
                </a:solidFill>
                <a:latin typeface="+mn-lt"/>
                <a:ea typeface="+mn-ea"/>
                <a:cs typeface="+mn-cs"/>
              </a:defRPr>
            </a:lvl7pPr>
            <a:lvl8pPr marL="3197757" algn="l" defTabSz="913643" rtl="0" eaLnBrk="1" latinLnBrk="0" hangingPunct="1">
              <a:defRPr kumimoji="1" kern="1200">
                <a:solidFill>
                  <a:schemeClr val="dk1"/>
                </a:solidFill>
                <a:latin typeface="+mn-lt"/>
                <a:ea typeface="+mn-ea"/>
                <a:cs typeface="+mn-cs"/>
              </a:defRPr>
            </a:lvl8pPr>
            <a:lvl9pPr marL="3654579" algn="l" defTabSz="913643" rtl="0" eaLnBrk="1" latinLnBrk="0" hangingPunct="1">
              <a:defRPr kumimoji="1" kern="1200">
                <a:solidFill>
                  <a:schemeClr val="dk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a:cs typeface="Meiryo UI" panose="020B0604030504040204" pitchFamily="50" charset="-128"/>
              </a:rPr>
              <a:t>：傾き</a:t>
            </a:r>
            <a:r>
              <a:rPr kumimoji="1" lang="en-US" altLang="ja-JP" sz="1800" b="0" i="0" u="none" strike="noStrike" kern="1200" cap="none" spc="0" normalizeH="0" baseline="0" noProof="0" dirty="0">
                <a:ln>
                  <a:noFill/>
                </a:ln>
                <a:solidFill>
                  <a:prstClr val="black"/>
                </a:solidFill>
                <a:effectLst/>
                <a:uLnTx/>
                <a:uFillTx/>
                <a:latin typeface="Meiryo UI" panose="020B0604030504040204" pitchFamily="50" charset="-128"/>
                <a:ea typeface="Meiryo UI"/>
                <a:cs typeface="Meiryo UI" panose="020B0604030504040204" pitchFamily="50" charset="-128"/>
              </a:rPr>
              <a:t>1.23</a:t>
            </a:r>
            <a:r>
              <a:rPr kumimoji="1" lang="ja-JP"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a:cs typeface="Meiryo UI" panose="020B0604030504040204" pitchFamily="50" charset="-128"/>
              </a:rPr>
              <a:t>～</a:t>
            </a:r>
            <a:r>
              <a:rPr kumimoji="1" lang="en-US" altLang="ja-JP" sz="1800" b="0" i="0" u="none" strike="noStrike" kern="1200" cap="none" spc="0" normalizeH="0" baseline="0" noProof="0">
                <a:ln>
                  <a:noFill/>
                </a:ln>
                <a:solidFill>
                  <a:prstClr val="black"/>
                </a:solidFill>
                <a:effectLst/>
                <a:uLnTx/>
                <a:uFillTx/>
                <a:latin typeface="Meiryo UI" panose="020B0604030504040204" pitchFamily="50" charset="-128"/>
                <a:ea typeface="Meiryo UI"/>
                <a:cs typeface="Meiryo UI" panose="020B0604030504040204" pitchFamily="50" charset="-128"/>
              </a:rPr>
              <a:t>2.5%/</a:t>
            </a:r>
            <a:r>
              <a:rPr kumimoji="1" lang="ja-JP" altLang="en-US" sz="1800" b="0" i="0" u="none" strike="noStrike" kern="1200" cap="none" spc="0" normalizeH="0" baseline="0" noProof="0">
                <a:ln>
                  <a:noFill/>
                </a:ln>
                <a:solidFill>
                  <a:prstClr val="black"/>
                </a:solidFill>
                <a:effectLst/>
                <a:uLnTx/>
                <a:uFillTx/>
                <a:latin typeface="Meiryo UI" panose="020B0604030504040204" pitchFamily="50" charset="-128"/>
                <a:ea typeface="Meiryo UI"/>
                <a:cs typeface="Meiryo UI" panose="020B0604030504040204" pitchFamily="50" charset="-128"/>
              </a:rPr>
              <a:t>年</a:t>
            </a:r>
            <a:endParaRPr kumimoji="1" lang="en-US" altLang="ja-JP" sz="1800" b="0" i="0" u="none" strike="noStrike" kern="1200" cap="none" spc="0" normalizeH="0" baseline="0" noProof="0" dirty="0">
              <a:ln>
                <a:noFill/>
              </a:ln>
              <a:solidFill>
                <a:prstClr val="black"/>
              </a:solidFill>
              <a:effectLst/>
              <a:uLnTx/>
              <a:uFillTx/>
              <a:latin typeface="Meiryo UI" panose="020B0604030504040204" pitchFamily="50" charset="-128"/>
              <a:ea typeface="Meiryo UI"/>
              <a:cs typeface="Meiryo UI" panose="020B0604030504040204"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i="0" u="none" strike="noStrike" kern="1200" cap="none" spc="0" normalizeH="0" baseline="0" noProof="0" dirty="0">
                <a:ln>
                  <a:noFill/>
                </a:ln>
                <a:solidFill>
                  <a:schemeClr val="tx1"/>
                </a:solidFill>
                <a:effectLst/>
                <a:uLnTx/>
                <a:uFillTx/>
                <a:latin typeface="Meiryo UI" panose="020B0604030504040204" pitchFamily="50" charset="-128"/>
                <a:ea typeface="Meiryo UI"/>
                <a:cs typeface="Meiryo UI" panose="020B0604030504040204" pitchFamily="50" charset="-128"/>
              </a:rPr>
              <a:t>：傾き</a:t>
            </a:r>
            <a:r>
              <a:rPr kumimoji="1" lang="en-US" altLang="ja-JP" sz="1800" i="0" u="none" strike="noStrike" kern="1200" cap="none" spc="0" normalizeH="0" baseline="0" noProof="0" dirty="0">
                <a:ln>
                  <a:noFill/>
                </a:ln>
                <a:solidFill>
                  <a:schemeClr val="tx1"/>
                </a:solidFill>
                <a:effectLst/>
                <a:uLnTx/>
                <a:uFillTx/>
                <a:latin typeface="Meiryo UI" panose="020B0604030504040204" pitchFamily="50" charset="-128"/>
                <a:ea typeface="Meiryo UI"/>
                <a:cs typeface="Meiryo UI" panose="020B0604030504040204" pitchFamily="50" charset="-128"/>
              </a:rPr>
              <a:t>2.5</a:t>
            </a:r>
            <a:r>
              <a:rPr kumimoji="1" lang="ja-JP" altLang="en-US" sz="1800" i="0" u="none" strike="noStrike" kern="1200" cap="none" spc="0" normalizeH="0" baseline="0" noProof="0" dirty="0">
                <a:ln>
                  <a:noFill/>
                </a:ln>
                <a:solidFill>
                  <a:schemeClr val="tx1"/>
                </a:solidFill>
                <a:effectLst/>
                <a:uLnTx/>
                <a:uFillTx/>
                <a:latin typeface="Meiryo UI" panose="020B0604030504040204" pitchFamily="50" charset="-128"/>
                <a:ea typeface="Meiryo UI"/>
                <a:cs typeface="Meiryo UI" panose="020B0604030504040204" pitchFamily="50" charset="-128"/>
              </a:rPr>
              <a:t>～</a:t>
            </a:r>
            <a:r>
              <a:rPr kumimoji="1" lang="en-US" altLang="ja-JP" sz="1800" i="0" u="none" strike="noStrike" kern="1200" cap="none" spc="0" normalizeH="0" baseline="0" noProof="0">
                <a:ln>
                  <a:noFill/>
                </a:ln>
                <a:solidFill>
                  <a:schemeClr val="tx1"/>
                </a:solidFill>
                <a:effectLst/>
                <a:uLnTx/>
                <a:uFillTx/>
                <a:latin typeface="Meiryo UI" panose="020B0604030504040204" pitchFamily="50" charset="-128"/>
                <a:ea typeface="Meiryo UI"/>
                <a:cs typeface="Meiryo UI" panose="020B0604030504040204" pitchFamily="50" charset="-128"/>
              </a:rPr>
              <a:t>4.2%/</a:t>
            </a:r>
            <a:r>
              <a:rPr kumimoji="1" lang="ja-JP" altLang="en-US" sz="1800" i="0" u="none" strike="noStrike" kern="1200" cap="none" spc="0" normalizeH="0" baseline="0" noProof="0">
                <a:ln>
                  <a:noFill/>
                </a:ln>
                <a:solidFill>
                  <a:schemeClr val="tx1"/>
                </a:solidFill>
                <a:effectLst/>
                <a:uLnTx/>
                <a:uFillTx/>
                <a:latin typeface="Meiryo UI" panose="020B0604030504040204" pitchFamily="50" charset="-128"/>
                <a:ea typeface="Meiryo UI"/>
                <a:cs typeface="Meiryo UI" panose="020B0604030504040204" pitchFamily="50" charset="-128"/>
              </a:rPr>
              <a:t>年</a:t>
            </a:r>
            <a:endParaRPr kumimoji="1" lang="en-US" altLang="ja-JP" sz="1800" i="0" u="none" strike="noStrike" kern="1200" cap="none" spc="0" normalizeH="0" baseline="0" noProof="0" dirty="0">
              <a:ln>
                <a:noFill/>
              </a:ln>
              <a:solidFill>
                <a:schemeClr val="tx1"/>
              </a:solidFill>
              <a:effectLst/>
              <a:uLnTx/>
              <a:uFillTx/>
              <a:latin typeface="Meiryo UI" panose="020B0604030504040204" pitchFamily="50" charset="-128"/>
              <a:ea typeface="Meiryo UI"/>
              <a:cs typeface="Meiryo UI" panose="020B0604030504040204"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1" i="0" u="none" strike="noStrike" kern="1200" cap="none" spc="0" normalizeH="0" baseline="0" noProof="0" dirty="0">
                <a:ln>
                  <a:noFill/>
                </a:ln>
                <a:solidFill>
                  <a:srgbClr val="FF0000"/>
                </a:solidFill>
                <a:effectLst/>
                <a:uLnTx/>
                <a:uFillTx/>
                <a:latin typeface="Meiryo UI" panose="020B0604030504040204" pitchFamily="50" charset="-128"/>
                <a:ea typeface="Meiryo UI"/>
                <a:cs typeface="Meiryo UI" panose="020B0604030504040204" pitchFamily="50" charset="-128"/>
              </a:rPr>
              <a:t>：傾き</a:t>
            </a:r>
            <a:r>
              <a:rPr kumimoji="1" lang="en-US" altLang="ja-JP" sz="1800" b="1" i="0" u="none" strike="noStrike" kern="1200" cap="none" spc="0" normalizeH="0" baseline="0" noProof="0">
                <a:ln>
                  <a:noFill/>
                </a:ln>
                <a:solidFill>
                  <a:srgbClr val="FF0000"/>
                </a:solidFill>
                <a:effectLst/>
                <a:uLnTx/>
                <a:uFillTx/>
                <a:latin typeface="Meiryo UI" panose="020B0604030504040204" pitchFamily="50" charset="-128"/>
                <a:ea typeface="Meiryo UI"/>
                <a:cs typeface="Meiryo UI" panose="020B0604030504040204" pitchFamily="50" charset="-128"/>
              </a:rPr>
              <a:t>4.2%/</a:t>
            </a:r>
            <a:r>
              <a:rPr kumimoji="1" lang="ja-JP" altLang="en-US" sz="1800" b="1" i="0" u="none" strike="noStrike" kern="1200" cap="none" spc="0" normalizeH="0" baseline="0" noProof="0">
                <a:ln>
                  <a:noFill/>
                </a:ln>
                <a:solidFill>
                  <a:srgbClr val="FF0000"/>
                </a:solidFill>
                <a:effectLst/>
                <a:uLnTx/>
                <a:uFillTx/>
                <a:latin typeface="Meiryo UI" panose="020B0604030504040204" pitchFamily="50" charset="-128"/>
                <a:ea typeface="Meiryo UI"/>
                <a:cs typeface="Meiryo UI" panose="020B0604030504040204" pitchFamily="50" charset="-128"/>
              </a:rPr>
              <a:t>年</a:t>
            </a:r>
            <a:r>
              <a:rPr kumimoji="1" lang="ja-JP" altLang="en-US" sz="1800" b="1" i="0" u="none" strike="noStrike" kern="1200" cap="none" spc="0" normalizeH="0" baseline="0" noProof="0" dirty="0">
                <a:ln>
                  <a:noFill/>
                </a:ln>
                <a:solidFill>
                  <a:srgbClr val="FF0000"/>
                </a:solidFill>
                <a:effectLst/>
                <a:uLnTx/>
                <a:uFillTx/>
                <a:latin typeface="Meiryo UI" panose="020B0604030504040204" pitchFamily="50" charset="-128"/>
                <a:ea typeface="Meiryo UI"/>
                <a:cs typeface="Meiryo UI" panose="020B0604030504040204" pitchFamily="50" charset="-128"/>
              </a:rPr>
              <a:t>～</a:t>
            </a:r>
          </a:p>
        </p:txBody>
      </p:sp>
      <p:sp>
        <p:nvSpPr>
          <p:cNvPr id="102" name="テキスト ボックス 49"/>
          <p:cNvSpPr txBox="1"/>
          <p:nvPr/>
        </p:nvSpPr>
        <p:spPr>
          <a:xfrm>
            <a:off x="710256" y="6956094"/>
            <a:ext cx="800219" cy="338554"/>
          </a:xfrm>
          <a:prstGeom prst="rect">
            <a:avLst/>
          </a:prstGeom>
          <a:noFill/>
        </p:spPr>
        <p:txBody>
          <a:bodyPr wrap="none" rtlCol="0">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pPr defTabSz="914400"/>
            <a:r>
              <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申請時</a:t>
            </a:r>
          </a:p>
        </p:txBody>
      </p:sp>
      <p:sp>
        <p:nvSpPr>
          <p:cNvPr id="103" name="テキスト ボックス 51"/>
          <p:cNvSpPr txBox="1"/>
          <p:nvPr/>
        </p:nvSpPr>
        <p:spPr>
          <a:xfrm>
            <a:off x="4134758" y="6956094"/>
            <a:ext cx="800219" cy="338554"/>
          </a:xfrm>
          <a:prstGeom prst="rect">
            <a:avLst/>
          </a:prstGeom>
          <a:noFill/>
        </p:spPr>
        <p:txBody>
          <a:bodyPr wrap="none" rtlCol="0">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pPr defTabSz="914400"/>
            <a:r>
              <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目標年</a:t>
            </a:r>
          </a:p>
        </p:txBody>
      </p:sp>
      <p:sp>
        <p:nvSpPr>
          <p:cNvPr id="104" name="テキスト ボックス 103"/>
          <p:cNvSpPr txBox="1"/>
          <p:nvPr/>
        </p:nvSpPr>
        <p:spPr>
          <a:xfrm>
            <a:off x="5911021" y="2286696"/>
            <a:ext cx="4443845" cy="307777"/>
          </a:xfrm>
          <a:prstGeom prst="rect">
            <a:avLst/>
          </a:prstGeom>
          <a:noFill/>
          <a:ln>
            <a:solidFill>
              <a:sysClr val="windowText" lastClr="000000"/>
            </a:solidFill>
          </a:ln>
        </p:spPr>
        <p:txBody>
          <a:bodyPr wrap="none" rtlCol="0">
            <a:spAutoFit/>
          </a:bodyPr>
          <a:lstStyle>
            <a:defPPr>
              <a:defRPr lang="ja-JP"/>
            </a:defPPr>
            <a:lvl1pPr algn="ctr">
              <a:defRPr sz="1400">
                <a:latin typeface="+mn-lt"/>
                <a:ea typeface="+mn-ea"/>
              </a:defRPr>
            </a:lvl1pPr>
          </a:lstStyle>
          <a:p>
            <a:pPr lvl="0" fontAlgn="base">
              <a:spcBef>
                <a:spcPct val="0"/>
              </a:spcBef>
              <a:spcAft>
                <a:spcPct val="0"/>
              </a:spcAft>
              <a:defRPr/>
            </a:pPr>
            <a:r>
              <a:rPr kumimoji="0" lang="en-US" altLang="ja-JP" kern="0" dirty="0" err="1">
                <a:solidFill>
                  <a:prstClr val="black"/>
                </a:solidFill>
                <a:latin typeface="Segoe UI"/>
              </a:rPr>
              <a:t>SBTi</a:t>
            </a:r>
            <a:r>
              <a:rPr kumimoji="0" lang="en-US" altLang="ja-JP" kern="0" dirty="0">
                <a:solidFill>
                  <a:prstClr val="black"/>
                </a:solidFill>
                <a:latin typeface="Segoe UI"/>
              </a:rPr>
              <a:t> Criteria and Recommendations Version </a:t>
            </a:r>
            <a:r>
              <a:rPr kumimoji="0" lang="en-US" altLang="ja-JP" kern="0" dirty="0">
                <a:solidFill>
                  <a:prstClr val="black"/>
                </a:solidFill>
                <a:latin typeface="Segoe UI"/>
                <a:ea typeface="Meiryo UI"/>
              </a:rPr>
              <a:t>5.0</a:t>
            </a:r>
            <a:r>
              <a:rPr kumimoji="0" lang="ja-JP" altLang="en-US" sz="1400" b="0" i="0" u="none" strike="noStrike" kern="0" cap="none" spc="0" normalizeH="0" baseline="0" noProof="0" dirty="0">
                <a:ln>
                  <a:noFill/>
                </a:ln>
                <a:solidFill>
                  <a:prstClr val="black"/>
                </a:solidFill>
                <a:effectLst/>
                <a:uLnTx/>
                <a:uFillTx/>
                <a:latin typeface="Segoe UI"/>
                <a:ea typeface="Meiryo UI"/>
              </a:rPr>
              <a:t>に準拠</a:t>
            </a:r>
          </a:p>
        </p:txBody>
      </p:sp>
      <p:sp>
        <p:nvSpPr>
          <p:cNvPr id="105" name="テキスト ボックス 104"/>
          <p:cNvSpPr txBox="1"/>
          <p:nvPr/>
        </p:nvSpPr>
        <p:spPr>
          <a:xfrm>
            <a:off x="7531356" y="5657131"/>
            <a:ext cx="1383712" cy="553998"/>
          </a:xfrm>
          <a:prstGeom prst="rect">
            <a:avLst/>
          </a:prstGeom>
          <a:noFill/>
        </p:spPr>
        <p:txBody>
          <a:bodyPr wrap="none" rtlCol="0">
            <a:spAutoFit/>
          </a:bodyPr>
          <a:lstStyle/>
          <a:p>
            <a:pPr defTabSz="914400" fontAlgn="base">
              <a:spcBef>
                <a:spcPct val="0"/>
              </a:spcBef>
              <a:spcAft>
                <a:spcPct val="0"/>
              </a:spcAft>
            </a:pPr>
            <a:r>
              <a:rPr lang="ja-JP" altLang="en-US" sz="1600" dirty="0">
                <a:latin typeface="Meiryo UI" panose="020B0604030504040204" pitchFamily="50" charset="-128"/>
                <a:cs typeface="Meiryo UI" panose="020B0604030504040204" pitchFamily="50" charset="-128"/>
              </a:rPr>
              <a:t>傾き</a:t>
            </a:r>
            <a:r>
              <a:rPr lang="en-US" altLang="ja-JP" sz="1600">
                <a:latin typeface="Meiryo UI" panose="020B0604030504040204" pitchFamily="50" charset="-128"/>
                <a:cs typeface="Meiryo UI" panose="020B0604030504040204" pitchFamily="50" charset="-128"/>
              </a:rPr>
              <a:t>2.5%/</a:t>
            </a:r>
            <a:r>
              <a:rPr lang="ja-JP" altLang="en-US" sz="1600">
                <a:latin typeface="Meiryo UI" panose="020B0604030504040204" pitchFamily="50" charset="-128"/>
                <a:cs typeface="Meiryo UI" panose="020B0604030504040204" pitchFamily="50" charset="-128"/>
              </a:rPr>
              <a:t>年</a:t>
            </a:r>
            <a:br>
              <a:rPr lang="en-US" altLang="ja-JP" sz="1600" b="1" dirty="0">
                <a:solidFill>
                  <a:srgbClr val="FF0000"/>
                </a:solidFill>
                <a:latin typeface="Meiryo UI" panose="020B0604030504040204" pitchFamily="50" charset="-128"/>
                <a:cs typeface="Meiryo UI" panose="020B0604030504040204" pitchFamily="50" charset="-128"/>
              </a:rPr>
            </a:br>
            <a:endParaRPr lang="ja-JP" altLang="en-US" sz="1400" dirty="0">
              <a:latin typeface="Meiryo UI" panose="020B0604030504040204" pitchFamily="50" charset="-128"/>
              <a:cs typeface="Meiryo UI" panose="020B0604030504040204" pitchFamily="50" charset="-128"/>
            </a:endParaRPr>
          </a:p>
        </p:txBody>
      </p:sp>
      <p:sp>
        <p:nvSpPr>
          <p:cNvPr id="106" name="テキスト ボックス 49"/>
          <p:cNvSpPr txBox="1"/>
          <p:nvPr/>
        </p:nvSpPr>
        <p:spPr>
          <a:xfrm>
            <a:off x="5476966" y="6956094"/>
            <a:ext cx="851515" cy="338554"/>
          </a:xfrm>
          <a:prstGeom prst="rect">
            <a:avLst/>
          </a:prstGeom>
          <a:solidFill>
            <a:schemeClr val="bg1"/>
          </a:solidFill>
        </p:spPr>
        <p:txBody>
          <a:bodyPr wrap="none" rtlCol="0">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pPr defTabSz="914400"/>
            <a:r>
              <a:rPr lang="en-US" altLang="ja-JP"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10</a:t>
            </a:r>
            <a:r>
              <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年先</a:t>
            </a:r>
          </a:p>
        </p:txBody>
      </p:sp>
      <p:sp>
        <p:nvSpPr>
          <p:cNvPr id="107" name="テキスト ボックス 49"/>
          <p:cNvSpPr txBox="1"/>
          <p:nvPr/>
        </p:nvSpPr>
        <p:spPr>
          <a:xfrm>
            <a:off x="2555166" y="6956094"/>
            <a:ext cx="723275" cy="338554"/>
          </a:xfrm>
          <a:prstGeom prst="rect">
            <a:avLst/>
          </a:prstGeom>
          <a:solidFill>
            <a:schemeClr val="bg1"/>
          </a:solidFill>
        </p:spPr>
        <p:txBody>
          <a:bodyPr wrap="none" rtlCol="0">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pPr defTabSz="914400"/>
            <a:r>
              <a:rPr lang="en-US" altLang="ja-JP"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5</a:t>
            </a:r>
            <a:r>
              <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年先</a:t>
            </a:r>
          </a:p>
        </p:txBody>
      </p:sp>
    </p:spTree>
    <p:extLst>
      <p:ext uri="{BB962C8B-B14F-4D97-AF65-F5344CB8AC3E}">
        <p14:creationId xmlns:p14="http://schemas.microsoft.com/office/powerpoint/2010/main" val="781669235"/>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CE6A086-558C-4F7D-8E60-62DE877F299F}"/>
            </a:ext>
          </a:extLst>
        </p:cNvPr>
        <p:cNvGrpSpPr/>
        <p:nvPr/>
      </p:nvGrpSpPr>
      <p:grpSpPr>
        <a:xfrm>
          <a:off x="0" y="0"/>
          <a:ext cx="0" cy="0"/>
          <a:chOff x="0" y="0"/>
          <a:chExt cx="0" cy="0"/>
        </a:xfrm>
      </p:grpSpPr>
      <p:sp>
        <p:nvSpPr>
          <p:cNvPr id="2" name="タイトル 1">
            <a:extLst>
              <a:ext uri="{FF2B5EF4-FFF2-40B4-BE49-F238E27FC236}">
                <a16:creationId xmlns:a16="http://schemas.microsoft.com/office/drawing/2014/main" id="{AEB97778-8872-72BB-B2B3-2B9EF4B0EB73}"/>
              </a:ext>
            </a:extLst>
          </p:cNvPr>
          <p:cNvSpPr>
            <a:spLocks noGrp="1"/>
          </p:cNvSpPr>
          <p:nvPr>
            <p:ph type="title"/>
          </p:nvPr>
        </p:nvSpPr>
        <p:spPr/>
        <p:txBody>
          <a:bodyPr/>
          <a:lstStyle/>
          <a:p>
            <a:r>
              <a:rPr kumimoji="1" lang="en-US" altLang="ja-JP" dirty="0"/>
              <a:t>SBT</a:t>
            </a:r>
            <a:r>
              <a:rPr lang="ja-JP" altLang="en-US" dirty="0"/>
              <a:t>認定取得済の海外企業 </a:t>
            </a:r>
            <a:r>
              <a:rPr lang="en-US" altLang="ja-JP" dirty="0"/>
              <a:t>8/32</a:t>
            </a:r>
            <a:endParaRPr kumimoji="1" lang="ja-JP" altLang="en-US" dirty="0"/>
          </a:p>
        </p:txBody>
      </p:sp>
      <p:sp>
        <p:nvSpPr>
          <p:cNvPr id="3" name="コンテンツ プレースホルダー 2">
            <a:extLst>
              <a:ext uri="{FF2B5EF4-FFF2-40B4-BE49-F238E27FC236}">
                <a16:creationId xmlns:a16="http://schemas.microsoft.com/office/drawing/2014/main" id="{23F4A289-E964-BEA2-FA71-86788E226467}"/>
              </a:ext>
            </a:extLst>
          </p:cNvPr>
          <p:cNvSpPr>
            <a:spLocks noGrp="1"/>
          </p:cNvSpPr>
          <p:nvPr>
            <p:ph sz="quarter" idx="12"/>
          </p:nvPr>
        </p:nvSpPr>
        <p:spPr>
          <a:xfrm>
            <a:off x="161925" y="1110920"/>
            <a:ext cx="10367963" cy="634941"/>
          </a:xfrm>
        </p:spPr>
        <p:txBody>
          <a:bodyPr/>
          <a:lstStyle/>
          <a:p>
            <a:r>
              <a:rPr lang="ja-JP" altLang="en-US" dirty="0"/>
              <a:t>世界的には専門サービス業、食料品製造業、不動産業が多い</a:t>
            </a:r>
            <a:endParaRPr lang="en-US" altLang="ja-JP" dirty="0"/>
          </a:p>
        </p:txBody>
      </p:sp>
      <p:sp>
        <p:nvSpPr>
          <p:cNvPr id="11" name="正方形/長方形 10">
            <a:extLst>
              <a:ext uri="{FF2B5EF4-FFF2-40B4-BE49-F238E27FC236}">
                <a16:creationId xmlns:a16="http://schemas.microsoft.com/office/drawing/2014/main" id="{E43A25C6-D637-4668-9694-3A7BA190390D}"/>
              </a:ext>
            </a:extLst>
          </p:cNvPr>
          <p:cNvSpPr>
            <a:spLocks noChangeArrowheads="1"/>
          </p:cNvSpPr>
          <p:nvPr/>
        </p:nvSpPr>
        <p:spPr bwMode="auto">
          <a:xfrm>
            <a:off x="344488" y="2181666"/>
            <a:ext cx="2200160" cy="3016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algn="r" eaLnBrk="1" hangingPunct="1">
              <a:spcAft>
                <a:spcPct val="0"/>
              </a:spcAft>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銀行・その他金融・保険</a:t>
            </a:r>
            <a:r>
              <a:rPr lang="en-US" altLang="ja-JP" sz="1000" b="1" dirty="0">
                <a:latin typeface="Meiryo UI" panose="020B0604030504040204" pitchFamily="50" charset="-128"/>
                <a:ea typeface="Meiryo UI" panose="020B0604030504040204" pitchFamily="50" charset="-128"/>
                <a:cs typeface="Meiryo UI" panose="020B0604030504040204" pitchFamily="50" charset="-128"/>
              </a:rPr>
              <a:t>(2/2)</a:t>
            </a: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建設業</a:t>
            </a:r>
            <a:r>
              <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(1/3)</a:t>
            </a: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正方形/長方形 11">
            <a:extLst>
              <a:ext uri="{FF2B5EF4-FFF2-40B4-BE49-F238E27FC236}">
                <a16:creationId xmlns:a16="http://schemas.microsoft.com/office/drawing/2014/main" id="{433A5EF7-A2CB-DB9D-B615-6F92C3CE31DC}"/>
              </a:ext>
            </a:extLst>
          </p:cNvPr>
          <p:cNvSpPr>
            <a:spLocks noChangeArrowheads="1"/>
          </p:cNvSpPr>
          <p:nvPr/>
        </p:nvSpPr>
        <p:spPr bwMode="auto">
          <a:xfrm>
            <a:off x="2398343" y="2187611"/>
            <a:ext cx="8018538" cy="5170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E.SUN Financial Holding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EMK Capital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EQT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Eurazeo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Euroclear SA/NV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EV Private Equity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EXIOM Partners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Formue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FSN Capital Partners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Fubon Financial Holdings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GENUI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Groupe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Bruxelles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Lambert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Grupo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Financiero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Banorte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SAB de CV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Hana Financial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Hannon Armstrong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Hg Capital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If P&amp;C Insurance Holding Ltd.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publ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IK Investment Partners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Industrial Bank of Korea (IBK)</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Infratil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Intermediate Capital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Investindustrial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JAB Holding Company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JB Financial Group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Julius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Bär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KB Financial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KIRKBI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La Banque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Postale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Landsbankinn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hf.</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Legal &amp; General America (Banner Life Assurance Company)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Legal &amp; General Assurance Society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Legal &amp; General Capital Investments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Legal &amp; General Reinsurance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Liontrust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Asset Management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Livingbridge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Mahindra &amp; Mahindra Financial Services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MEANINGS CAPITAL PARTNERS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MidEuropa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Miller Insurance Services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Mirae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Asset Securities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Montagu</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Naspers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NatWest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Nonghyup</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Financial Group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Norron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Asset Management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PensionDanmark</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Permira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Pictet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Piraeus Financial Holdings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PostFinance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Raiffeisen Bank International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Rathbones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SBS Insurance Services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Schroders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Shinhan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Financial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SinoPac</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Financial Holdings Company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SK Securities,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Storebrand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Sycomore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Asset Management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Taishin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Financial Holdings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Taiwan Cooperative Financial Holding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Terra Alpha Investments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Tribe Impact Capital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Triodos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Bank 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TSKB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UNIQA Insurance Group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Vakifbank</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Vanquis Banking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Varma Mutual Pension Insurance Company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Velliv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VP Capital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Woori Financial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Yuanta Financial Holding Co Ltd</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P Innovation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ACCIONA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Aden Contracting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AECOM</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AEP INDSUTRIES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AISHIN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AKT II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Ambient Enterprises Holdco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Andrew Scott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Apeiron Projects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ARC Alternative and Renewable Construction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Auger Site Investigations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Barr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Gazetas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Bauhaus Maruei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BELFOR (UK)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Bethell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Betterect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(Pty)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Bhate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&amp;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Raje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Construction Company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Pvt.Ltd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Binto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BİRİKİM MÜHENDİSLİK VE ENDÜSTRİYEL YÜKLENİM LTD ŞTİ</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Bodycote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Bourne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BOUYGUES CONSTRUCTION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Buch Construction,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Building System and Diagnostics Pte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BW</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CAMINO SANGYO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Chubukogyo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COLAS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COLAS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Common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keiso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COMSYS Holdings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Construction Marine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Crest Lifts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CTCI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Daito Trust Construction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Dalsem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Daming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Heavy Industry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Drainage Advisory Services and Assistance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Dürr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Eco Plan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Eco Style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Ecosystem Energy Services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Edward Pearce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Eiffage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Elliott Wood Partnership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EllisDon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ENATEX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ENERLIS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European Filter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Evan Automation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Falcon Interior Solutions (India)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Ferrovial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FLSmidth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Forkers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Fourfront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Fujikawasangyou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Furugori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Construction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Galliford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Try Holdings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Gammon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Gaysha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GEA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Geovent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Gilbert Ash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GKR Scaffolding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Gluth</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Systemtechnik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GRUPO ELECNOR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GUJARAT TECHNOCASTINGS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Gulermak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Steel Construction Ind. &amp; Trade Co.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Haglunds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Bygg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&amp;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Entreprenad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Hangzhou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Hengli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Metal Processing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Hansa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Byggpartner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Haseko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Hatsuri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Kimura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HAZAMA ANDO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Herzog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Maschinenfabrik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 &amp; Co.KG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Hiflux</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Filtration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Hill &amp; Smith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Hokuto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industrial engineering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Hurst Peirce &amp; Malcolm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Hygien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Bygg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Telge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HYUNDAI Engineering &amp; Construction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テキスト ボックス 12">
            <a:extLst>
              <a:ext uri="{FF2B5EF4-FFF2-40B4-BE49-F238E27FC236}">
                <a16:creationId xmlns:a16="http://schemas.microsoft.com/office/drawing/2014/main" id="{E10C40A1-8ACE-B852-33EB-BC99DBE60FCB}"/>
              </a:ext>
            </a:extLst>
          </p:cNvPr>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8" name="テキスト ボックス 17">
            <a:extLst>
              <a:ext uri="{FF2B5EF4-FFF2-40B4-BE49-F238E27FC236}">
                <a16:creationId xmlns:a16="http://schemas.microsoft.com/office/drawing/2014/main" id="{A5DA0FEC-0C94-2210-8237-886CD5AD703D}"/>
              </a:ext>
            </a:extLst>
          </p:cNvPr>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正方形/長方形 3">
            <a:extLst>
              <a:ext uri="{FF2B5EF4-FFF2-40B4-BE49-F238E27FC236}">
                <a16:creationId xmlns:a16="http://schemas.microsoft.com/office/drawing/2014/main" id="{46E6E366-A968-A077-C181-DBFCFE6938FE}"/>
              </a:ext>
            </a:extLst>
          </p:cNvPr>
          <p:cNvSpPr/>
          <p:nvPr/>
        </p:nvSpPr>
        <p:spPr>
          <a:xfrm>
            <a:off x="196466" y="1776202"/>
            <a:ext cx="6242415"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ja-JP" altLang="en-US" sz="2000" b="1" dirty="0">
                <a:latin typeface="Meiryo UI" panose="020B0604030504040204" pitchFamily="50" charset="-128"/>
                <a:ea typeface="Meiryo UI" panose="020B0604030504040204" pitchFamily="50" charset="-128"/>
                <a:cs typeface="Meiryo UI" panose="020B0604030504040204" pitchFamily="50" charset="-128"/>
              </a:rPr>
              <a:t>すでに認定を受けている海外企業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4,779</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8/32</a:t>
            </a:r>
            <a:endParaRPr lang="ja-JP" altLang="en-US" sz="2000" b="1" dirty="0"/>
          </a:p>
        </p:txBody>
      </p:sp>
      <p:sp>
        <p:nvSpPr>
          <p:cNvPr id="5" name="テキスト ボックス 4">
            <a:extLst>
              <a:ext uri="{FF2B5EF4-FFF2-40B4-BE49-F238E27FC236}">
                <a16:creationId xmlns:a16="http://schemas.microsoft.com/office/drawing/2014/main" id="{94052CA1-A873-9AFE-0861-A1A002680BF1}"/>
              </a:ext>
            </a:extLst>
          </p:cNvPr>
          <p:cNvSpPr txBox="1"/>
          <p:nvPr/>
        </p:nvSpPr>
        <p:spPr bwMode="auto">
          <a:xfrm>
            <a:off x="6389912" y="1775476"/>
            <a:ext cx="4139976" cy="230832"/>
          </a:xfrm>
          <a:prstGeom prst="rect">
            <a:avLst/>
          </a:prstGeom>
          <a:noFill/>
          <a:ln w="9525">
            <a:noFill/>
            <a:miter lim="800000"/>
            <a:headEnd/>
            <a:tailEnd/>
          </a:ln>
        </p:spPr>
        <p:txBody>
          <a:bodyPr wrap="square" rtlCol="0">
            <a:spAutoFit/>
          </a:bodyPr>
          <a:lstStyle/>
          <a:p>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業種内アルファベット順</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14" name="直線コネクタ 13">
            <a:extLst>
              <a:ext uri="{FF2B5EF4-FFF2-40B4-BE49-F238E27FC236}">
                <a16:creationId xmlns:a16="http://schemas.microsoft.com/office/drawing/2014/main" id="{1C6CD83F-DE24-4517-0127-46058062B44D}"/>
              </a:ext>
            </a:extLst>
          </p:cNvPr>
          <p:cNvCxnSpPr/>
          <p:nvPr/>
        </p:nvCxnSpPr>
        <p:spPr>
          <a:xfrm>
            <a:off x="2488003" y="4590533"/>
            <a:ext cx="7956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63278479"/>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SBT</a:t>
            </a:r>
            <a:r>
              <a:rPr lang="ja-JP" altLang="en-US" dirty="0"/>
              <a:t>認定取得済の海外企業 </a:t>
            </a:r>
            <a:r>
              <a:rPr lang="en-US" altLang="ja-JP" dirty="0"/>
              <a:t>9/32</a:t>
            </a:r>
            <a:endParaRPr kumimoji="1" lang="ja-JP" altLang="en-US" dirty="0"/>
          </a:p>
        </p:txBody>
      </p:sp>
      <p:sp>
        <p:nvSpPr>
          <p:cNvPr id="3" name="コンテンツ プレースホルダー 2"/>
          <p:cNvSpPr>
            <a:spLocks noGrp="1"/>
          </p:cNvSpPr>
          <p:nvPr>
            <p:ph sz="quarter" idx="12"/>
          </p:nvPr>
        </p:nvSpPr>
        <p:spPr>
          <a:xfrm>
            <a:off x="161925" y="1110920"/>
            <a:ext cx="10367963" cy="634941"/>
          </a:xfrm>
        </p:spPr>
        <p:txBody>
          <a:bodyPr/>
          <a:lstStyle/>
          <a:p>
            <a:r>
              <a:rPr lang="ja-JP" altLang="en-US" dirty="0"/>
              <a:t>世界的には専門サービス業、食料品製造業、不動産業が多い</a:t>
            </a:r>
            <a:endParaRPr lang="en-US" altLang="ja-JP" dirty="0"/>
          </a:p>
        </p:txBody>
      </p:sp>
      <p:sp>
        <p:nvSpPr>
          <p:cNvPr id="12" name="正方形/長方形 11"/>
          <p:cNvSpPr>
            <a:spLocks noChangeArrowheads="1"/>
          </p:cNvSpPr>
          <p:nvPr/>
        </p:nvSpPr>
        <p:spPr bwMode="auto">
          <a:xfrm>
            <a:off x="2424976" y="2181666"/>
            <a:ext cx="7700249" cy="5170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I's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tsugitegikou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Ikedagiken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Kougyou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INFRA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Innerspace.inc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Intep</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Integrale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Planung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Ishiikoumusyo.Co.,Ltd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IWATANI JUUKEN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 McCann &amp; Co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Jan De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Nul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JDC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JENEX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John Sisk &amp; Son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Kajima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Kanto Construction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KATOKENSETSU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Kawata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Construction Group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Keltbray</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KeyPlants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Kier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Kier Highways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KIS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Antriebstechnik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KlimaMacher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Knight Harwood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Knights Brown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Kumagai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Gumi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Lee Marley Brickwork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Lib Work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Linbrooke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Services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Lyons &amp;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Annoot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 &amp; J Evans Construction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Maeda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MARUGEN-TG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Maruyou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Kensetu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Mason Navarro Pledge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Matsugatani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lron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works construction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MATSUNAGA KENSETSU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Max Fordham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McAleer &amp;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Rushe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Contracts UK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Mercury Engineering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Minconsult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Sdn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Bhd.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MIRAIT ONE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Mitani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Construction Company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Modebest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Builders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Morgan Sindall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Mori-Gumi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Multimek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Oy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Multiplex Construction Canada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Multiplex Construction Europe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Multiplex Constructions, Middle East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Muranaka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Construction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Muratakougyou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Murray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Birrell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Nagaradengyou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NAGASE CIVIL ENGINEERINNG AND CONSTRUCTION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Naito Construction Service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NAKAI HOLDINGS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Nakamura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densetsu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kogyo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Narumigumi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NG Bailey Group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NIHON CHUOU JUHAN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Nippon PS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Nishimatsu Construction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NODA CONSTRUCTION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Noda Crane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O'Halloran&amp;O'Brien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Obayashi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Obrascón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Huarte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Laín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 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Oculus Design Studio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ODINSA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Okumura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Oljibe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OM SAI INTEX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OMORI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Optima Systems UK</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Orms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Designers and Architects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OSW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 J Harte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Parkeray</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Pascall+Watson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Penta-Ocean Construction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Pihl Holding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Platinum Facilities &amp; Maintenance Services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POSCO E&amp;C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Qingdao Reliance Machinery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RelineEurope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RJ McLeod (Contractors)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Rokkyo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Royal BAM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Royal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HaskoningDHV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Sacyr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Sagara Seisakusho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Saikyo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Engineering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SAKURADA INDUSTRIES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SANO TOKOUTEN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Sanwa Construction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SANWA INDUSTRY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Sanyu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Technos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Savory Construction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SCI Environmental Group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Seaflower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(Shanghai) Marine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SEIKI INDUSTRY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SEIKITOKYU KOGYO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seraphenomoto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Severfield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shandong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yinying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cooking machinery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Shimizu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SHIMIZUKOGYOU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SHINTAKUKOUSAN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SHINWA CONSTRUCTION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SHOWA KOGYO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Siddharth Alloys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Sir Robert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McAlphine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SK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ecoplant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Skanska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SKJ Enterprises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Space Matrix Design Consultants Pte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Stonbury</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Story Contracting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Sumitomo Mitsui Construction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Suzuden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SUZUKA GROUP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SW Bruce &amp;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Szerelmey</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T2technical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Taisei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TAKADA KIKO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Takahashi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Komuten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Takasago Thermal Engineering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TAKUMINO Holdings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Tashiro Construction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Taylor Project Services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Taziker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Industrial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Técnicas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Reunidas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TERAO HOLDINGS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Terratech</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TES 2000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Carey Group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GDM Group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Lift Consultancy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thyssenkrupp</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Tianjin Heavy Steel Mechanical Equipment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TOA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Tobishima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TODA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Tokai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Maintenace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Control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Tokyu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Construction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Torcon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TOTAL CREATE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TOYO KOMUTEN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Trelleborg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Trimble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テキスト ボックス 12"/>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dirty="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8" name="テキスト ボックス 17"/>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正方形/長方形 3">
            <a:extLst>
              <a:ext uri="{FF2B5EF4-FFF2-40B4-BE49-F238E27FC236}">
                <a16:creationId xmlns:a16="http://schemas.microsoft.com/office/drawing/2014/main" id="{176BFBC2-7DD0-C415-A217-5CA56648E3DB}"/>
              </a:ext>
            </a:extLst>
          </p:cNvPr>
          <p:cNvSpPr/>
          <p:nvPr/>
        </p:nvSpPr>
        <p:spPr>
          <a:xfrm>
            <a:off x="196466" y="1776202"/>
            <a:ext cx="6235040"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ja-JP" altLang="en-US" sz="2000" b="1" dirty="0">
                <a:latin typeface="Meiryo UI" panose="020B0604030504040204" pitchFamily="50" charset="-128"/>
                <a:ea typeface="Meiryo UI" panose="020B0604030504040204" pitchFamily="50" charset="-128"/>
                <a:cs typeface="Meiryo UI" panose="020B0604030504040204" pitchFamily="50" charset="-128"/>
              </a:rPr>
              <a:t>すでに認定を受けている海外企業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4,779</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9/32</a:t>
            </a:r>
            <a:endParaRPr lang="ja-JP" altLang="en-US" sz="2000" b="1" dirty="0"/>
          </a:p>
        </p:txBody>
      </p:sp>
      <p:sp>
        <p:nvSpPr>
          <p:cNvPr id="5" name="テキスト ボックス 4">
            <a:extLst>
              <a:ext uri="{FF2B5EF4-FFF2-40B4-BE49-F238E27FC236}">
                <a16:creationId xmlns:a16="http://schemas.microsoft.com/office/drawing/2014/main" id="{9FCDEEAC-AE41-258E-852A-B899E1094480}"/>
              </a:ext>
            </a:extLst>
          </p:cNvPr>
          <p:cNvSpPr txBox="1"/>
          <p:nvPr/>
        </p:nvSpPr>
        <p:spPr bwMode="auto">
          <a:xfrm>
            <a:off x="6389912" y="1775476"/>
            <a:ext cx="4139976" cy="230832"/>
          </a:xfrm>
          <a:prstGeom prst="rect">
            <a:avLst/>
          </a:prstGeom>
          <a:noFill/>
          <a:ln w="9525">
            <a:noFill/>
            <a:miter lim="800000"/>
            <a:headEnd/>
            <a:tailEnd/>
          </a:ln>
        </p:spPr>
        <p:txBody>
          <a:bodyPr wrap="square" rtlCol="0">
            <a:spAutoFit/>
          </a:bodyPr>
          <a:lstStyle/>
          <a:p>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業種内アルファベット順</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8" name="正方形/長方形 7">
            <a:extLst>
              <a:ext uri="{FF2B5EF4-FFF2-40B4-BE49-F238E27FC236}">
                <a16:creationId xmlns:a16="http://schemas.microsoft.com/office/drawing/2014/main" id="{20B7FA6F-46F6-0A9E-3133-95CDCE59B582}"/>
              </a:ext>
            </a:extLst>
          </p:cNvPr>
          <p:cNvSpPr>
            <a:spLocks noChangeArrowheads="1"/>
          </p:cNvSpPr>
          <p:nvPr/>
        </p:nvSpPr>
        <p:spPr bwMode="auto">
          <a:xfrm>
            <a:off x="344488" y="2181666"/>
            <a:ext cx="2200160"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algn="r" eaLnBrk="1" hangingPunct="1">
              <a:spcAft>
                <a:spcPct val="0"/>
              </a:spcAft>
              <a:defRPr/>
            </a:pP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建設業</a:t>
            </a:r>
            <a:r>
              <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(2/3)</a:t>
            </a: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2055888091"/>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73335A3-AC89-DBC4-2D94-CCBE0E0A6CDE}"/>
            </a:ext>
          </a:extLst>
        </p:cNvPr>
        <p:cNvGrpSpPr/>
        <p:nvPr/>
      </p:nvGrpSpPr>
      <p:grpSpPr>
        <a:xfrm>
          <a:off x="0" y="0"/>
          <a:ext cx="0" cy="0"/>
          <a:chOff x="0" y="0"/>
          <a:chExt cx="0" cy="0"/>
        </a:xfrm>
      </p:grpSpPr>
      <p:sp>
        <p:nvSpPr>
          <p:cNvPr id="2" name="タイトル 1">
            <a:extLst>
              <a:ext uri="{FF2B5EF4-FFF2-40B4-BE49-F238E27FC236}">
                <a16:creationId xmlns:a16="http://schemas.microsoft.com/office/drawing/2014/main" id="{A833DC36-C958-ACE8-C319-13262551BFDB}"/>
              </a:ext>
            </a:extLst>
          </p:cNvPr>
          <p:cNvSpPr>
            <a:spLocks noGrp="1"/>
          </p:cNvSpPr>
          <p:nvPr>
            <p:ph type="title"/>
          </p:nvPr>
        </p:nvSpPr>
        <p:spPr/>
        <p:txBody>
          <a:bodyPr/>
          <a:lstStyle/>
          <a:p>
            <a:r>
              <a:rPr kumimoji="1" lang="en-US" altLang="ja-JP" dirty="0"/>
              <a:t>SBT</a:t>
            </a:r>
            <a:r>
              <a:rPr lang="ja-JP" altLang="en-US" dirty="0"/>
              <a:t>認定取得済の海外企業 </a:t>
            </a:r>
            <a:r>
              <a:rPr lang="en-US" altLang="ja-JP" dirty="0"/>
              <a:t>10/32</a:t>
            </a:r>
            <a:endParaRPr kumimoji="1" lang="ja-JP" altLang="en-US" dirty="0"/>
          </a:p>
        </p:txBody>
      </p:sp>
      <p:sp>
        <p:nvSpPr>
          <p:cNvPr id="3" name="コンテンツ プレースホルダー 2">
            <a:extLst>
              <a:ext uri="{FF2B5EF4-FFF2-40B4-BE49-F238E27FC236}">
                <a16:creationId xmlns:a16="http://schemas.microsoft.com/office/drawing/2014/main" id="{DF9CD1F3-5537-8D1F-5AB4-E22BB34BA270}"/>
              </a:ext>
            </a:extLst>
          </p:cNvPr>
          <p:cNvSpPr>
            <a:spLocks noGrp="1"/>
          </p:cNvSpPr>
          <p:nvPr>
            <p:ph sz="quarter" idx="12"/>
          </p:nvPr>
        </p:nvSpPr>
        <p:spPr>
          <a:xfrm>
            <a:off x="161925" y="1110920"/>
            <a:ext cx="10367963" cy="634941"/>
          </a:xfrm>
        </p:spPr>
        <p:txBody>
          <a:bodyPr/>
          <a:lstStyle/>
          <a:p>
            <a:r>
              <a:rPr lang="ja-JP" altLang="en-US" dirty="0"/>
              <a:t>世界的には専門サービス業、食料品製造業、不動産業が多い</a:t>
            </a:r>
            <a:endParaRPr lang="en-US" altLang="ja-JP" dirty="0"/>
          </a:p>
        </p:txBody>
      </p:sp>
      <p:sp>
        <p:nvSpPr>
          <p:cNvPr id="12" name="正方形/長方形 11">
            <a:extLst>
              <a:ext uri="{FF2B5EF4-FFF2-40B4-BE49-F238E27FC236}">
                <a16:creationId xmlns:a16="http://schemas.microsoft.com/office/drawing/2014/main" id="{C70B9095-7711-6F86-9D4C-0F1E2F24E99B}"/>
              </a:ext>
            </a:extLst>
          </p:cNvPr>
          <p:cNvSpPr>
            <a:spLocks noChangeArrowheads="1"/>
          </p:cNvSpPr>
          <p:nvPr/>
        </p:nvSpPr>
        <p:spPr bwMode="auto">
          <a:xfrm>
            <a:off x="2424976" y="2181666"/>
            <a:ext cx="7700249" cy="5170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TSURUMI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Ueda Shokai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Union Design &amp; Construction Joint Stock Company (Union Architects)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UNION PROJETOS INDUSTRIAIS LTDA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V.J. Donegan &amp;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VDK Group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Veidekke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Vextrix</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Vikrant Forge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VINCI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Watanabe Trading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Wates Group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Webuild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Weckerle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Machines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Willerby Landscapes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William Haley Engineering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William Hare Group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Willmott Dixon Holdings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Wuxi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Jinhui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Precision Machining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YAMADA INFRA TECHNOS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YAMAURA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Yashima Construction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YIT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Oyj</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Yoshida Surveying and Design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Zhejiang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Tongli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Heavy Machinery Manufacturing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ACC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ACO Technologies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Alliance Construction Materials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Ambuja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Cement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Asia Cement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ASKON DEMIR CELIK SANAYI TICARET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Betong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Øst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Boral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Bramming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Plast-Industri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Bunka Shutter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Buzzi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Unicem</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Carlisle Companies Incorporated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Cementir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Holding 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CEMENTOS ARGOS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CEMEX, S.A.B de C.V.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Cemminerals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Chia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Hsin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Cement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CORDM</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CRH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Dalmia Bharat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DNH Construction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EFG EUROPEAN FURNITURE GROUP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Elektro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-Isola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Farncombe Smith 1990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Fletcher Building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GCC S.A.B de C.V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GODA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Hardscape Group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Heidelberg Materials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HERIGE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Holcim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HOU-TECH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Ib</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Andresen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Industri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Imerys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Impreg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Ishikawa Plate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J.K. Cement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JAI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Overfladebehandling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JAPAN NOVOPAN INDUSTRIAL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Kasukabeshizai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KONDO LIME INDUSTRY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LANDES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layal-alwatan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for contract, trade, general services, general transport, loading, unloading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lpm production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Marshalls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Masamiz</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Moore Concrete Products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MORITA MTC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NetZero Facades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OHKUMA.Co.,Ltd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Okabe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OYAK Cement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P/F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Vónin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Pantera Group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Protec International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RIKO Industrial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S.C.IPROMET S.R.L.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SCR-Sibelco 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See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Shree Cement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Siam Cement Public Company Limited (SCG)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Steengoed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Projecten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Sto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SwissChem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Tad Inox Service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Taiwan Cement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TITAN Cement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Tougotekkou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TSK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UltraTech Cement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UNISON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Votorantim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Cimentos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Xella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International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ZORDAN SRL SB</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AeroEdge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Airbus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ATR (Avions de Transport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Régional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Boom Supersonic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Implode Impression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KAGA SANGYO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NEXTEAM</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Qinetiq</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Saab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Safran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Senior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Thales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TP Aerospace</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An Post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Australian Postal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BLG LOGISTICS GROUP AG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bpostgroup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Brambles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Canada Post |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Postes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Canada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CHORUS LOGISTICS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Courier Network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CTT -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Correios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de Portugal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Deutsche Post DHL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DSV A / 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EVCH UK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GeoPost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Haotong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International Transportation Agent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Hong Kong Air Cargo Terminals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InPost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International Post Corporation (IPC)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JD Logistics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Kuehne + Nagel International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La Poste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Link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Logstics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Logista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Logitri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Oy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Maersk Contract Logistics Management (Asia)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Mahindra Logistics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Mitchell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Cotts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Freight Kenya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New Zealand Post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Österreichische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Post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テキスト ボックス 12">
            <a:extLst>
              <a:ext uri="{FF2B5EF4-FFF2-40B4-BE49-F238E27FC236}">
                <a16:creationId xmlns:a16="http://schemas.microsoft.com/office/drawing/2014/main" id="{E8982A98-C208-CC88-BD99-9B71658C39EA}"/>
              </a:ext>
            </a:extLst>
          </p:cNvPr>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dirty="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8" name="テキスト ボックス 17">
            <a:extLst>
              <a:ext uri="{FF2B5EF4-FFF2-40B4-BE49-F238E27FC236}">
                <a16:creationId xmlns:a16="http://schemas.microsoft.com/office/drawing/2014/main" id="{56169E95-BFC1-E322-7F27-F832E22F41D4}"/>
              </a:ext>
            </a:extLst>
          </p:cNvPr>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正方形/長方形 3">
            <a:extLst>
              <a:ext uri="{FF2B5EF4-FFF2-40B4-BE49-F238E27FC236}">
                <a16:creationId xmlns:a16="http://schemas.microsoft.com/office/drawing/2014/main" id="{06A4BDFA-6659-3F0F-4D8B-623E3F9F80C5}"/>
              </a:ext>
            </a:extLst>
          </p:cNvPr>
          <p:cNvSpPr/>
          <p:nvPr/>
        </p:nvSpPr>
        <p:spPr>
          <a:xfrm>
            <a:off x="196466" y="1776202"/>
            <a:ext cx="6415539"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ja-JP" altLang="en-US" sz="2000" b="1" dirty="0">
                <a:latin typeface="Meiryo UI" panose="020B0604030504040204" pitchFamily="50" charset="-128"/>
                <a:ea typeface="Meiryo UI" panose="020B0604030504040204" pitchFamily="50" charset="-128"/>
                <a:cs typeface="Meiryo UI" panose="020B0604030504040204" pitchFamily="50" charset="-128"/>
              </a:rPr>
              <a:t>すでに認定を受けている海外企業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4,779</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10/32</a:t>
            </a:r>
            <a:endParaRPr lang="ja-JP" altLang="en-US" sz="2000" b="1" dirty="0"/>
          </a:p>
        </p:txBody>
      </p:sp>
      <p:cxnSp>
        <p:nvCxnSpPr>
          <p:cNvPr id="9" name="直線コネクタ 8">
            <a:extLst>
              <a:ext uri="{FF2B5EF4-FFF2-40B4-BE49-F238E27FC236}">
                <a16:creationId xmlns:a16="http://schemas.microsoft.com/office/drawing/2014/main" id="{B28A6316-6151-4C3E-3BFE-613A5D3AB51F}"/>
              </a:ext>
            </a:extLst>
          </p:cNvPr>
          <p:cNvCxnSpPr>
            <a:cxnSpLocks/>
          </p:cNvCxnSpPr>
          <p:nvPr/>
        </p:nvCxnSpPr>
        <p:spPr>
          <a:xfrm>
            <a:off x="2488003" y="3351217"/>
            <a:ext cx="7956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5" name="テキスト ボックス 4">
            <a:extLst>
              <a:ext uri="{FF2B5EF4-FFF2-40B4-BE49-F238E27FC236}">
                <a16:creationId xmlns:a16="http://schemas.microsoft.com/office/drawing/2014/main" id="{E50B60F1-EA51-B373-C219-D6EF3726A59A}"/>
              </a:ext>
            </a:extLst>
          </p:cNvPr>
          <p:cNvSpPr txBox="1"/>
          <p:nvPr/>
        </p:nvSpPr>
        <p:spPr bwMode="auto">
          <a:xfrm>
            <a:off x="6389912" y="1775476"/>
            <a:ext cx="4139976" cy="230832"/>
          </a:xfrm>
          <a:prstGeom prst="rect">
            <a:avLst/>
          </a:prstGeom>
          <a:noFill/>
          <a:ln w="9525">
            <a:noFill/>
            <a:miter lim="800000"/>
            <a:headEnd/>
            <a:tailEnd/>
          </a:ln>
        </p:spPr>
        <p:txBody>
          <a:bodyPr wrap="square" rtlCol="0">
            <a:spAutoFit/>
          </a:bodyPr>
          <a:lstStyle/>
          <a:p>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業種内アルファベット順</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8" name="正方形/長方形 7">
            <a:extLst>
              <a:ext uri="{FF2B5EF4-FFF2-40B4-BE49-F238E27FC236}">
                <a16:creationId xmlns:a16="http://schemas.microsoft.com/office/drawing/2014/main" id="{E88CC6FD-8143-B986-821A-317F955455D4}"/>
              </a:ext>
            </a:extLst>
          </p:cNvPr>
          <p:cNvSpPr>
            <a:spLocks noChangeArrowheads="1"/>
          </p:cNvSpPr>
          <p:nvPr/>
        </p:nvSpPr>
        <p:spPr bwMode="auto">
          <a:xfrm>
            <a:off x="344488" y="2181666"/>
            <a:ext cx="2200160" cy="45550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algn="r" eaLnBrk="1" hangingPunct="1">
              <a:spcAft>
                <a:spcPct val="0"/>
              </a:spcAft>
              <a:defRPr/>
            </a:pP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建設業</a:t>
            </a:r>
            <a:r>
              <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(3/3)</a:t>
            </a: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建築資材：</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航空宇宙・防衛産業：</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航空貨物輸送・物流</a:t>
            </a:r>
            <a:r>
              <a:rPr lang="en-US" altLang="ja-JP" sz="1000" b="1" dirty="0">
                <a:latin typeface="Meiryo UI" panose="020B0604030504040204" pitchFamily="50" charset="-128"/>
                <a:ea typeface="Meiryo UI" panose="020B0604030504040204" pitchFamily="50" charset="-128"/>
                <a:cs typeface="Meiryo UI" panose="020B0604030504040204" pitchFamily="50" charset="-128"/>
              </a:rPr>
              <a:t>(1/2)</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6" name="直線コネクタ 5">
            <a:extLst>
              <a:ext uri="{FF2B5EF4-FFF2-40B4-BE49-F238E27FC236}">
                <a16:creationId xmlns:a16="http://schemas.microsoft.com/office/drawing/2014/main" id="{1FD64712-5B5F-FC41-879A-AB8D1DE35B4D}"/>
              </a:ext>
            </a:extLst>
          </p:cNvPr>
          <p:cNvCxnSpPr>
            <a:cxnSpLocks/>
          </p:cNvCxnSpPr>
          <p:nvPr/>
        </p:nvCxnSpPr>
        <p:spPr>
          <a:xfrm>
            <a:off x="2488003" y="5830257"/>
            <a:ext cx="7956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 name="直線コネクタ 6">
            <a:extLst>
              <a:ext uri="{FF2B5EF4-FFF2-40B4-BE49-F238E27FC236}">
                <a16:creationId xmlns:a16="http://schemas.microsoft.com/office/drawing/2014/main" id="{B61312EE-BFBE-C8EB-D72E-F27CA58F7814}"/>
              </a:ext>
            </a:extLst>
          </p:cNvPr>
          <p:cNvCxnSpPr>
            <a:cxnSpLocks/>
          </p:cNvCxnSpPr>
          <p:nvPr/>
        </p:nvCxnSpPr>
        <p:spPr>
          <a:xfrm>
            <a:off x="2488003" y="6256977"/>
            <a:ext cx="7956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79182433"/>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SBT</a:t>
            </a:r>
            <a:r>
              <a:rPr lang="ja-JP" altLang="en-US" dirty="0"/>
              <a:t>認定取得済の海外企業 </a:t>
            </a:r>
            <a:r>
              <a:rPr lang="en-US" altLang="ja-JP" dirty="0"/>
              <a:t>11/32</a:t>
            </a:r>
            <a:endParaRPr kumimoji="1" lang="ja-JP" altLang="en-US" dirty="0"/>
          </a:p>
        </p:txBody>
      </p:sp>
      <p:sp>
        <p:nvSpPr>
          <p:cNvPr id="3" name="コンテンツ プレースホルダー 2"/>
          <p:cNvSpPr>
            <a:spLocks noGrp="1"/>
          </p:cNvSpPr>
          <p:nvPr>
            <p:ph sz="quarter" idx="12"/>
          </p:nvPr>
        </p:nvSpPr>
        <p:spPr>
          <a:xfrm>
            <a:off x="161925" y="1110920"/>
            <a:ext cx="10367963" cy="634941"/>
          </a:xfrm>
        </p:spPr>
        <p:txBody>
          <a:bodyPr/>
          <a:lstStyle/>
          <a:p>
            <a:r>
              <a:rPr lang="ja-JP" altLang="en-US" dirty="0"/>
              <a:t>世界的には専門サービス業、食料品製造業、不動産業が多い</a:t>
            </a:r>
            <a:endParaRPr lang="en-US" altLang="ja-JP" dirty="0"/>
          </a:p>
        </p:txBody>
      </p:sp>
      <p:sp>
        <p:nvSpPr>
          <p:cNvPr id="11" name="正方形/長方形 10"/>
          <p:cNvSpPr>
            <a:spLocks noChangeArrowheads="1"/>
          </p:cNvSpPr>
          <p:nvPr/>
        </p:nvSpPr>
        <p:spPr bwMode="auto">
          <a:xfrm>
            <a:off x="344488" y="2181666"/>
            <a:ext cx="2200160" cy="4093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algn="r" eaLnBrk="1" hangingPunct="1">
              <a:spcAft>
                <a:spcPct val="0"/>
              </a:spcAft>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航空貨物輸送・物流</a:t>
            </a:r>
            <a:r>
              <a:rPr lang="en-US" altLang="ja-JP" sz="1000" b="1" dirty="0">
                <a:latin typeface="Meiryo UI" panose="020B0604030504040204" pitchFamily="50" charset="-128"/>
                <a:ea typeface="Meiryo UI" panose="020B0604030504040204" pitchFamily="50" charset="-128"/>
                <a:cs typeface="Meiryo UI" panose="020B0604030504040204" pitchFamily="50" charset="-128"/>
              </a:rPr>
              <a:t>(2/2)</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航空輸送・空港サービス：</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航空輸送・航空会社：</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鉱業（鉄・アルミ・その他金属）：</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自動車部品</a:t>
            </a:r>
            <a:r>
              <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(1/2)</a:t>
            </a: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正方形/長方形 11"/>
          <p:cNvSpPr>
            <a:spLocks noChangeArrowheads="1"/>
          </p:cNvSpPr>
          <p:nvPr/>
        </p:nvSpPr>
        <p:spPr bwMode="auto">
          <a:xfrm>
            <a:off x="2398343" y="2181666"/>
            <a:ext cx="8293469" cy="5170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Posten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Norge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Posti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PostNL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PostNord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Raben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Royal Mail Group UK</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Scan Global Logistics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Shigalogistec</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Speed Global Transportation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Swiss Post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HAVI Group, 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Martin-Brower Company, L.C.C.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Unipart Group</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Auckland Airport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ENAV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Heathrow Airport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Kerry Airport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NATS Holdings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Royal Schiphol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Port Authority of New York and New Jersey</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Air France - KLM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Air France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Air New Zealand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American Airlines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ANA Holdings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Azul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Delta Air Lines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easyJet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Helitrans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JetBlue Airways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KLM Royal Dutch Airlines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Lufthansa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TUI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United Airlines, Inc.</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Aceros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AZA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AKISTEEL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ALMETAX MANUFACTURING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Anxi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Changxin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Mining Machinery Parts Manufacturing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ARIKAWA WORKS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Çelik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Döküm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Işleme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Tic.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Aurubis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BGH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Edelstahlwerke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Boliden AB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publ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CANGZHOU YONGXING FOUNDRY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Companhia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Brasileira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Aluminio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Daiwa Excel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Ecora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Resources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Eletroligas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Ltda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ERAMET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Fundição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Moreno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Ltda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Funfer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Fundição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de Ferro LTDA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Gränges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Guangzhou Non-ferrous Metals Research Institute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Xinfeng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Wear Resistant Alloy Material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Hindustan Zinc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Höganäs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HOSEA PRECISION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Hulamin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ITALBRONZE LTDA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Jiangsu Bono Casting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Jinan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Faithcast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Machinery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JKE PRECISION INDUSTRY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Klöckner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&amp; Co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kondou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tekkin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Lu'an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Hongshun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Furnace Sales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Mahindra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Accelo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Mahindra Sanyo Special Steel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Mitsubishi Materials Co.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NV Bekaert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OSAKA KOTETSU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Otsukakinzoku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Outokumpu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Oyj</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Quzhou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Xinjiang Materials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Saito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Seisakusyo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SANXIN HEAVY INDUSTRY MACHINERY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SERC Industrial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Shilpa Alloys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SIDENOR ACEROS ESPECIALES S.L.U</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SIDERVAL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SSAB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TERENGGANU SILICA CONSORTIUM SDN BHD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USIMECA USINAGEM INDUSTRIAL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VALLOUREC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voestalpine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WENZHOU KAICHENG MACHINERY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Wieland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Yamaichi Metal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YAMASHITA.,Ltd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ADIENT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AICHISYSTEM.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AIHO SEIKI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AISIN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Almax</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American Axle &amp; Manufacturing,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Aptiv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Arakawa Industries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Ashwin Precision Products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Auto Windscreens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Autoliv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Autoneum Holding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BENTELER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BMW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Bocar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Bontaz</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BorgWarner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Bulten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Carspect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Celoplás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Plásticos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Industria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Changsha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Ruichu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Precision Machinery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Charles Trent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Cheung Woh Technologies (M)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Sdn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Bhd.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CHUBU TEPRO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CLAYENS NP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Combellack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Vehicle Recyclers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Continental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CR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Bluecast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Industria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Mecânica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Brasil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LtdA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Dana Incorporated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DENSO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DIECAST TOWA MANUFACTURING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Dyna-K Automotive Stampings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eee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-Taxi Mobility Solutions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END TO END TOTAL LOSS VEHICLE MANAGEMENT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Fab Manufacturers And Contractors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Fagor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Ederlan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Faurecia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Ficosa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International,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Fidocar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Fischer GmbH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Ford Motor Company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Formkon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Fortune Parts Industry Public Company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Forvia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テキスト ボックス 12"/>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dirty="0">
                <a:solidFill>
                  <a:srgbClr val="000000"/>
                </a:solidFill>
                <a:latin typeface="Meiryo UI" pitchFamily="50" charset="-128"/>
                <a:ea typeface="Meiryo UI" pitchFamily="50" charset="-128"/>
                <a:cs typeface="Meiryo UI" pitchFamily="50" charset="-128"/>
              </a:rPr>
              <a:t>http://</a:t>
            </a:r>
            <a:r>
              <a:rPr lang="en-US" altLang="ja-JP" sz="900" dirty="0" err="1">
                <a:solidFill>
                  <a:srgbClr val="000000"/>
                </a:solidFill>
                <a:latin typeface="Meiryo UI" pitchFamily="50" charset="-128"/>
                <a:ea typeface="Meiryo UI" pitchFamily="50" charset="-128"/>
                <a:cs typeface="Meiryo UI" pitchFamily="50" charset="-128"/>
              </a:rPr>
              <a:t>sciencebasedtargets.org</a:t>
            </a:r>
            <a:r>
              <a:rPr lang="en-US" altLang="ja-JP" sz="900" dirty="0">
                <a:solidFill>
                  <a:srgbClr val="000000"/>
                </a:solidFill>
                <a:latin typeface="Meiryo UI" pitchFamily="50" charset="-128"/>
                <a:ea typeface="Meiryo UI" pitchFamily="50" charset="-128"/>
                <a:cs typeface="Meiryo UI" pitchFamily="50" charset="-128"/>
              </a:rPr>
              <a:t>/companies-taking-action/</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8" name="テキスト ボックス 17"/>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正方形/長方形 3">
            <a:extLst>
              <a:ext uri="{FF2B5EF4-FFF2-40B4-BE49-F238E27FC236}">
                <a16:creationId xmlns:a16="http://schemas.microsoft.com/office/drawing/2014/main" id="{38370A25-2996-8387-1EA4-25EB18C8E7BE}"/>
              </a:ext>
            </a:extLst>
          </p:cNvPr>
          <p:cNvSpPr/>
          <p:nvPr/>
        </p:nvSpPr>
        <p:spPr>
          <a:xfrm>
            <a:off x="196466" y="1776202"/>
            <a:ext cx="6415539"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ja-JP" altLang="en-US" sz="2000" b="1" dirty="0">
                <a:latin typeface="Meiryo UI" panose="020B0604030504040204" pitchFamily="50" charset="-128"/>
                <a:ea typeface="Meiryo UI" panose="020B0604030504040204" pitchFamily="50" charset="-128"/>
                <a:cs typeface="Meiryo UI" panose="020B0604030504040204" pitchFamily="50" charset="-128"/>
              </a:rPr>
              <a:t>すでに認定を受けている海外企業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4,779</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11/32</a:t>
            </a:r>
            <a:endParaRPr lang="ja-JP" altLang="en-US" sz="2000" b="1" dirty="0"/>
          </a:p>
        </p:txBody>
      </p:sp>
      <p:cxnSp>
        <p:nvCxnSpPr>
          <p:cNvPr id="6" name="直線コネクタ 5">
            <a:extLst>
              <a:ext uri="{FF2B5EF4-FFF2-40B4-BE49-F238E27FC236}">
                <a16:creationId xmlns:a16="http://schemas.microsoft.com/office/drawing/2014/main" id="{F3EE83B2-A90F-2635-959E-DB17C53F7BF8}"/>
              </a:ext>
            </a:extLst>
          </p:cNvPr>
          <p:cNvCxnSpPr/>
          <p:nvPr/>
        </p:nvCxnSpPr>
        <p:spPr>
          <a:xfrm>
            <a:off x="2488003" y="2756878"/>
            <a:ext cx="7956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8" name="直線コネクタ 7">
            <a:extLst>
              <a:ext uri="{FF2B5EF4-FFF2-40B4-BE49-F238E27FC236}">
                <a16:creationId xmlns:a16="http://schemas.microsoft.com/office/drawing/2014/main" id="{A859A506-737F-B894-860D-E6C3E0E3D826}"/>
              </a:ext>
            </a:extLst>
          </p:cNvPr>
          <p:cNvCxnSpPr/>
          <p:nvPr/>
        </p:nvCxnSpPr>
        <p:spPr>
          <a:xfrm>
            <a:off x="2496881" y="3830133"/>
            <a:ext cx="7956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5" name="テキスト ボックス 4">
            <a:extLst>
              <a:ext uri="{FF2B5EF4-FFF2-40B4-BE49-F238E27FC236}">
                <a16:creationId xmlns:a16="http://schemas.microsoft.com/office/drawing/2014/main" id="{1ACDF46E-1984-0F85-B874-E6BC0DE9C606}"/>
              </a:ext>
            </a:extLst>
          </p:cNvPr>
          <p:cNvSpPr txBox="1"/>
          <p:nvPr/>
        </p:nvSpPr>
        <p:spPr bwMode="auto">
          <a:xfrm>
            <a:off x="6389912" y="1775476"/>
            <a:ext cx="4139976" cy="230832"/>
          </a:xfrm>
          <a:prstGeom prst="rect">
            <a:avLst/>
          </a:prstGeom>
          <a:noFill/>
          <a:ln w="9525">
            <a:noFill/>
            <a:miter lim="800000"/>
            <a:headEnd/>
            <a:tailEnd/>
          </a:ln>
        </p:spPr>
        <p:txBody>
          <a:bodyPr wrap="square" rtlCol="0">
            <a:spAutoFit/>
          </a:bodyPr>
          <a:lstStyle/>
          <a:p>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業種内アルファベット順</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16" name="直線コネクタ 15">
            <a:extLst>
              <a:ext uri="{FF2B5EF4-FFF2-40B4-BE49-F238E27FC236}">
                <a16:creationId xmlns:a16="http://schemas.microsoft.com/office/drawing/2014/main" id="{AB90DACC-1FB8-F30F-E305-E6BED8523D85}"/>
              </a:ext>
            </a:extLst>
          </p:cNvPr>
          <p:cNvCxnSpPr/>
          <p:nvPr/>
        </p:nvCxnSpPr>
        <p:spPr>
          <a:xfrm>
            <a:off x="2496881" y="3200213"/>
            <a:ext cx="7956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直線コネクタ 16">
            <a:extLst>
              <a:ext uri="{FF2B5EF4-FFF2-40B4-BE49-F238E27FC236}">
                <a16:creationId xmlns:a16="http://schemas.microsoft.com/office/drawing/2014/main" id="{6D09AE4F-FD85-A593-3A9B-766DFECBD22F}"/>
              </a:ext>
            </a:extLst>
          </p:cNvPr>
          <p:cNvCxnSpPr/>
          <p:nvPr/>
        </p:nvCxnSpPr>
        <p:spPr>
          <a:xfrm>
            <a:off x="2496881" y="5831653"/>
            <a:ext cx="7956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39425516"/>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SBT</a:t>
            </a:r>
            <a:r>
              <a:rPr lang="ja-JP" altLang="en-US" dirty="0"/>
              <a:t>認定取得済の海外企業 </a:t>
            </a:r>
            <a:r>
              <a:rPr lang="en-US" altLang="ja-JP" dirty="0"/>
              <a:t>12/32</a:t>
            </a:r>
            <a:endParaRPr kumimoji="1" lang="ja-JP" altLang="en-US" dirty="0"/>
          </a:p>
        </p:txBody>
      </p:sp>
      <p:sp>
        <p:nvSpPr>
          <p:cNvPr id="11" name="正方形/長方形 10"/>
          <p:cNvSpPr>
            <a:spLocks noChangeArrowheads="1"/>
          </p:cNvSpPr>
          <p:nvPr/>
        </p:nvSpPr>
        <p:spPr bwMode="auto">
          <a:xfrm>
            <a:off x="0" y="2183408"/>
            <a:ext cx="2544648" cy="54784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algn="r" eaLnBrk="1" hangingPunct="1">
              <a:defRPr/>
            </a:pP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自動車部品</a:t>
            </a:r>
            <a:r>
              <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(2/2)</a:t>
            </a: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住宅建設</a:t>
            </a:r>
            <a:r>
              <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(1/2)</a:t>
            </a: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正方形/長方形 11"/>
          <p:cNvSpPr>
            <a:spLocks noChangeArrowheads="1"/>
          </p:cNvSpPr>
          <p:nvPr/>
        </p:nvSpPr>
        <p:spPr bwMode="auto">
          <a:xfrm>
            <a:off x="2398344" y="2181666"/>
            <a:ext cx="8131544" cy="5016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Fukutomikinnzoku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Geiger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General Motors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Gestamp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GKN Automotive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Grieshaber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Gromax</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Agri Equipment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GROUPE RENAULT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Güntert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Präzisionstechnik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HANJIN Electronics Industrial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HÄRTHA GROUP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HEISEI INDUSTRY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HIGUCHI MANUFACTURING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Hitachi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Astemo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Hoei-shokai</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ICHIKAWA IRONWORKS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ICHIKAWA MEKKI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Jaguar Land Rover Automotive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Jintuo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Technology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JK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Tyre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&amp; Industries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Johannes Pedersen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KAHEI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Kalkancı</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Pres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Döküm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Kalıp</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San. Tic. A.Ş.</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Kawaseseiko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Kayser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Automotive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KITAMURA MANUFACTURING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KIWAGUMI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KOKUBO-HD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Kratzer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KREA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Ic</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Dis Tic. Ltd.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Sti</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KSS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KUROTASEIKO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KVD of Sweden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KYOHATSU INDUSTRY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Bélier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Mahindra &amp; Mahindra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Mahindra Automotive Australia Pty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Mahindra Automotive North America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Mahindra Electric Mobility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Mahindra First Choice Services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Mahindra Heavy Engines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Mahindra USA,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MAHLE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Mario Nava 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Mark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Metallwarenfabrik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Max Baermann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Meldon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Plastics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Mercedes-Benz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MICROplásticos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MIWA SEISAKUSHO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MIWATECH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Motoseal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Components Oy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MS MOLD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Muhr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und Bender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Murata Kogyo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Nagamohr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Nagasaka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Resin Industry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NAKANIHON CASTING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Nemak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S.A.B. de C.V.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NGK SPARK PLUG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NIPPON ENGINE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Nissan Motor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NISSINSEIKI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Nomura Unison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NSI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Präzisionsdrehteile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NUADI SADECA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OKAMOTOKOKI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Ookurakogyo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Overton Automotive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Pic Up Spares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Plastic Omnium SE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Progress-</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Werk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Oberkirch</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PSA Automobiles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Richard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Neumayer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Robert Bosch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Rudolph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Usinados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Sakakibara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Industry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SAKAKIBARA SEIKI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Sakurai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SANDEN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SANJO FINEBLANKING BARCELONA S.A.U.</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Sanki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Kosakusho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Schaeffler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Scheuermann + Heilig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SEIKO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Shimura Press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SHINETECK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Siegfried Hofmann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SIGMA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SILENCOR - INDÚSTIAS METÁLICAS, LDA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Silverlake Automotive recycling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SOL-PLUS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Sumitomo Electric Industries,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Suzaki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Kogyosho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Swaraj Engines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Taisei Plas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Taizhou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Ruida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Machinery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TAKAGI CHEMICALS,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Thor Industries,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TI Fluid Systems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TMG Automotive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Tokai Spring industries,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TOMISHIN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TOWA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KAGAKU</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Toyota Motor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TSK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Tsujiseiki.Co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Valeo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VISTEON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Vitesco Technologies Group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Volkswagen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Volvo Car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WALORMEX</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Werner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Gießler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Woco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Franz Josef Wolf Holding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WORD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Xtrac</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Yaginuma-BODY.co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YAMADAMEKKI KOUGYOUSYO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Yanfeng Global Automotive Interior Systems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INDUSTRY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ZF Friedrichshafen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Zhangjiagang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Zhongtian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Precision Molding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Zhenjiang Xianfeng Automobile Components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Aigihousing.co.,Ltd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Balwin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Properties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BARRATT DEVELOPMENTS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Bellway Homes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Bonava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Cairn Homes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Countryside Properties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Crest Nicholson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ECO WORKS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Fumiso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Glenveagh</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Properties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HOKUBEI SANGYO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KATAGIRI MEIMOKU KOGYO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Keepmoat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Kindom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Development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Miyakoda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Construction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NAKAHARAKOUGYOU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OONO CONSTRUCTION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Persimmon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Redrow</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Resona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Utveckling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p>
        </p:txBody>
      </p:sp>
      <p:sp>
        <p:nvSpPr>
          <p:cNvPr id="13" name="テキスト ボックス 12"/>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9" name="テキスト ボックス 18"/>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正方形/長方形 3">
            <a:extLst>
              <a:ext uri="{FF2B5EF4-FFF2-40B4-BE49-F238E27FC236}">
                <a16:creationId xmlns:a16="http://schemas.microsoft.com/office/drawing/2014/main" id="{166E5700-4A62-6D3F-4AD2-D643DBF0A245}"/>
              </a:ext>
            </a:extLst>
          </p:cNvPr>
          <p:cNvSpPr/>
          <p:nvPr/>
        </p:nvSpPr>
        <p:spPr>
          <a:xfrm>
            <a:off x="196466" y="1776202"/>
            <a:ext cx="6419193"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ja-JP" altLang="en-US" sz="2000" b="1" dirty="0">
                <a:latin typeface="Meiryo UI" panose="020B0604030504040204" pitchFamily="50" charset="-128"/>
                <a:ea typeface="Meiryo UI" panose="020B0604030504040204" pitchFamily="50" charset="-128"/>
                <a:cs typeface="Meiryo UI" panose="020B0604030504040204" pitchFamily="50" charset="-128"/>
              </a:rPr>
              <a:t>すでに認定を受けている海外企業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4,779</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12/32</a:t>
            </a:r>
            <a:endParaRPr lang="ja-JP" altLang="en-US" sz="2000" b="1" dirty="0"/>
          </a:p>
        </p:txBody>
      </p:sp>
      <p:cxnSp>
        <p:nvCxnSpPr>
          <p:cNvPr id="6" name="直線コネクタ 5">
            <a:extLst>
              <a:ext uri="{FF2B5EF4-FFF2-40B4-BE49-F238E27FC236}">
                <a16:creationId xmlns:a16="http://schemas.microsoft.com/office/drawing/2014/main" id="{1A1334E9-FF97-4D42-1844-02C8E13E58C0}"/>
              </a:ext>
            </a:extLst>
          </p:cNvPr>
          <p:cNvCxnSpPr/>
          <p:nvPr/>
        </p:nvCxnSpPr>
        <p:spPr>
          <a:xfrm>
            <a:off x="2488003" y="6422506"/>
            <a:ext cx="7956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9" name="コンテンツ プレースホルダー 2">
            <a:extLst>
              <a:ext uri="{FF2B5EF4-FFF2-40B4-BE49-F238E27FC236}">
                <a16:creationId xmlns:a16="http://schemas.microsoft.com/office/drawing/2014/main" id="{E6FA509E-2DBF-6AF0-F660-6C698AA17131}"/>
              </a:ext>
            </a:extLst>
          </p:cNvPr>
          <p:cNvSpPr>
            <a:spLocks noGrp="1"/>
          </p:cNvSpPr>
          <p:nvPr>
            <p:ph sz="quarter" idx="12"/>
          </p:nvPr>
        </p:nvSpPr>
        <p:spPr>
          <a:xfrm>
            <a:off x="161925" y="1110920"/>
            <a:ext cx="10367963" cy="634941"/>
          </a:xfrm>
        </p:spPr>
        <p:txBody>
          <a:bodyPr/>
          <a:lstStyle/>
          <a:p>
            <a:r>
              <a:rPr lang="ja-JP" altLang="en-US" dirty="0"/>
              <a:t>世界的には専門サービス業、食料品製造業、不動産業が多い</a:t>
            </a:r>
            <a:endParaRPr lang="en-US" altLang="ja-JP" dirty="0"/>
          </a:p>
        </p:txBody>
      </p:sp>
      <p:sp>
        <p:nvSpPr>
          <p:cNvPr id="3" name="テキスト ボックス 2">
            <a:extLst>
              <a:ext uri="{FF2B5EF4-FFF2-40B4-BE49-F238E27FC236}">
                <a16:creationId xmlns:a16="http://schemas.microsoft.com/office/drawing/2014/main" id="{F5D4BF7E-E6F9-E119-B103-CCBEBE66EEB6}"/>
              </a:ext>
            </a:extLst>
          </p:cNvPr>
          <p:cNvSpPr txBox="1"/>
          <p:nvPr/>
        </p:nvSpPr>
        <p:spPr bwMode="auto">
          <a:xfrm>
            <a:off x="6389912" y="1775476"/>
            <a:ext cx="4139976" cy="230832"/>
          </a:xfrm>
          <a:prstGeom prst="rect">
            <a:avLst/>
          </a:prstGeom>
          <a:noFill/>
          <a:ln w="9525">
            <a:noFill/>
            <a:miter lim="800000"/>
            <a:headEnd/>
            <a:tailEnd/>
          </a:ln>
        </p:spPr>
        <p:txBody>
          <a:bodyPr wrap="square" rtlCol="0">
            <a:spAutoFit/>
          </a:bodyPr>
          <a:lstStyle/>
          <a:p>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業種内アルファベット順</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2946227244"/>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SBT</a:t>
            </a:r>
            <a:r>
              <a:rPr lang="ja-JP" altLang="en-US" dirty="0"/>
              <a:t>認定取得済の海外企業 </a:t>
            </a:r>
            <a:r>
              <a:rPr lang="en-US" altLang="ja-JP" dirty="0"/>
              <a:t>13/32</a:t>
            </a:r>
            <a:endParaRPr kumimoji="1" lang="ja-JP" altLang="en-US" dirty="0"/>
          </a:p>
        </p:txBody>
      </p:sp>
      <p:sp>
        <p:nvSpPr>
          <p:cNvPr id="3" name="コンテンツ プレースホルダー 2"/>
          <p:cNvSpPr>
            <a:spLocks noGrp="1"/>
          </p:cNvSpPr>
          <p:nvPr>
            <p:ph sz="quarter" idx="12"/>
          </p:nvPr>
        </p:nvSpPr>
        <p:spPr>
          <a:xfrm>
            <a:off x="161925" y="1110920"/>
            <a:ext cx="10367963" cy="634941"/>
          </a:xfrm>
        </p:spPr>
        <p:txBody>
          <a:bodyPr/>
          <a:lstStyle/>
          <a:p>
            <a:r>
              <a:rPr lang="ja-JP" altLang="en-US" dirty="0"/>
              <a:t>世界的には専門サービス業、食料品製造業、不動産業が多い</a:t>
            </a:r>
            <a:endParaRPr lang="en-US" altLang="ja-JP" dirty="0"/>
          </a:p>
        </p:txBody>
      </p:sp>
      <p:sp>
        <p:nvSpPr>
          <p:cNvPr id="11" name="正方形/長方形 10"/>
          <p:cNvSpPr>
            <a:spLocks noChangeArrowheads="1"/>
          </p:cNvSpPr>
          <p:nvPr/>
        </p:nvSpPr>
        <p:spPr bwMode="auto">
          <a:xfrm>
            <a:off x="0" y="2213144"/>
            <a:ext cx="2544648"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algn="r" eaLnBrk="1" hangingPunct="1">
              <a:defRPr/>
            </a:pP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住宅建設</a:t>
            </a:r>
            <a:r>
              <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(2/2)</a:t>
            </a: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商社・卸業者・商業サービス・商用品</a:t>
            </a:r>
            <a:r>
              <a:rPr kumimoji="1" lang="en-US" altLang="ja-JP"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(1/2)</a:t>
            </a:r>
            <a:r>
              <a:rPr kumimoji="1" lang="ja-JP" altLang="en-US" sz="1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正方形/長方形 11"/>
          <p:cNvSpPr>
            <a:spLocks noChangeArrowheads="1"/>
          </p:cNvSpPr>
          <p:nvPr/>
        </p:nvSpPr>
        <p:spPr bwMode="auto">
          <a:xfrm>
            <a:off x="2398343" y="2221858"/>
            <a:ext cx="8045659" cy="5786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Sapphire Balconies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Sekisui House,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Sumi Lumber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Sumitomo Forestry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takeuchimokuzaikougyou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Tatebayashi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holdings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Taylor Wimpey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Vistry</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Yabehome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100 Percent Group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24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ABL food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Actis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Technologies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Agilitas IT Solutions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Altech</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AMMEX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Anticimex</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ANUKOOL INDIA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AnyJunk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ARC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AROC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SANWA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Ascot Services UK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Astro Serve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AT&amp;F GLOBAL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Baltic Safety Products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Beijer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Ref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Beijing REBORN Integrated Experience Marketing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Beijing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Xinglintian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Translation Center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Beijing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zWIN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Marketing Consultants Limited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Bellaplant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Bentax</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Bester Feed and Grain (Pty)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BIC Services Pty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Bion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Analytx</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Boujyokenkyusyo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BrewHub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Brown Knight &amp; Truscott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BUNKEIDO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Bunshodo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Printing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Bunzl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BVP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Verpakkingen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CEWE Stiftung &amp; Co.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KGaA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Chug,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CHUOKOKI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City Digital Limited (cdl)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Classic Cleaning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Clays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Clearview Communications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Coor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Service Management Holding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Corlant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CORP ATTIRE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D'Auria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Printing 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Dai Nippon Printing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DAIDO TRADING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Data Communications Management Corp.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Datagraphic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De La Rue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De-Metal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Denmaur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Independent Papers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diemietwaesche.de GmbH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Diploma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DLG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DLH AUTORECYCLERS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DONGGUAN KENNEX CERAMIC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Logico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EG Electronics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Eight Days A Week Print Solutions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Electromech</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Infraprojects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ELIS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ELITE GLOBAL BUSINESS SERVICES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Etivoet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F9 Distribution Oy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First Mile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Fujitoppan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Printing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FUKASAWA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Garden Trade International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Gasa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Holland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Glasdon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Godsinlösen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Nordic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Greif Holding GmbH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Groupe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Altaïr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Guava Amenities Pte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Gugler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Hanzestrohm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HARA TRADING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HAYASHI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Healeys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Printers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HF Holding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Himepla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Hobbs the Printers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HOKUSAN COMPANY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Hokutaku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HOLMRIS B8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Hoyer Handel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HSS HIRE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HYPER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INDURA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Infraconcepts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Netherlands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Infraestruturas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de Portugal,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INTERFER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Edelstahl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Handelsgesellschaft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Isey</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export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iSHIHARA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KINZOKU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ISS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IWATA&amp;CO.,LTD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Izumitec</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KATAYAMA CHEMICAL INDUSTRIES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Keflico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Kerschgens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Werkstoffe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&amp; Mehr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Kid-A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Kondo printing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Kunshan JC Industrial Technology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KYOTO CHOTAI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LAPPÍ INDUSTRIAS GRÁFICAS S.L.U.</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Li &amp; Fung Trading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Loxam</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LYRECO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Mail Solutions UK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MARTO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MARUTOU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Maruwa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MASARU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Matsuoka Special Steel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MaZROC</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MCC Label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Meca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-Trade Oy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Metz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MIKUNI KIKO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MITAKA KANKYO SERVICE CO.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MKS PAMP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MMTC-PAMP India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Moleskine SRL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Monnoyeur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Multeral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MULTIVISTA GLOBAL PVT LTD - PRINT HOUSE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Murakami Lumber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N3 Group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Next Gen Security Solutions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Nippon Weston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Nishikawa</a:t>
            </a: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Communications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NITTON93 NORGE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Novofarma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Service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OBORA PRINTING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Office 2000 Solutions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Ohkawa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Printing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Oleter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Opus Trust Marketing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Origin Shanghai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OSS Nordic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OTSUKA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Overseas Distribution Company 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Oyashoji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Package center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fukujuu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Pamark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Business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Paragon Transaction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Partneren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Pharma International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Pi Group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Polydaun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テキスト ボックス 12"/>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9" name="テキスト ボックス 18"/>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正方形/長方形 3">
            <a:extLst>
              <a:ext uri="{FF2B5EF4-FFF2-40B4-BE49-F238E27FC236}">
                <a16:creationId xmlns:a16="http://schemas.microsoft.com/office/drawing/2014/main" id="{88AF5ED5-A5FA-3AC1-2D2B-F02C0C3D4D99}"/>
              </a:ext>
            </a:extLst>
          </p:cNvPr>
          <p:cNvSpPr/>
          <p:nvPr/>
        </p:nvSpPr>
        <p:spPr>
          <a:xfrm>
            <a:off x="196466" y="1784911"/>
            <a:ext cx="6415539"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ja-JP" altLang="en-US" sz="2000" b="1" dirty="0">
                <a:latin typeface="Meiryo UI" panose="020B0604030504040204" pitchFamily="50" charset="-128"/>
                <a:ea typeface="Meiryo UI" panose="020B0604030504040204" pitchFamily="50" charset="-128"/>
                <a:cs typeface="Meiryo UI" panose="020B0604030504040204" pitchFamily="50" charset="-128"/>
              </a:rPr>
              <a:t>すでに認定を受けている海外企業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4,779</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13/32</a:t>
            </a:r>
            <a:endParaRPr lang="ja-JP" altLang="en-US" sz="2000" b="1" dirty="0"/>
          </a:p>
        </p:txBody>
      </p:sp>
      <p:cxnSp>
        <p:nvCxnSpPr>
          <p:cNvPr id="5" name="直線コネクタ 4">
            <a:extLst>
              <a:ext uri="{FF2B5EF4-FFF2-40B4-BE49-F238E27FC236}">
                <a16:creationId xmlns:a16="http://schemas.microsoft.com/office/drawing/2014/main" id="{0897FF4A-A2A5-0369-4D2F-8E6C069FEC88}"/>
              </a:ext>
            </a:extLst>
          </p:cNvPr>
          <p:cNvCxnSpPr/>
          <p:nvPr/>
        </p:nvCxnSpPr>
        <p:spPr>
          <a:xfrm>
            <a:off x="2426902" y="2669135"/>
            <a:ext cx="7956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 name="テキスト ボックス 5">
            <a:extLst>
              <a:ext uri="{FF2B5EF4-FFF2-40B4-BE49-F238E27FC236}">
                <a16:creationId xmlns:a16="http://schemas.microsoft.com/office/drawing/2014/main" id="{09B7CD66-91F1-CF10-4EF2-7C6011C12204}"/>
              </a:ext>
            </a:extLst>
          </p:cNvPr>
          <p:cNvSpPr txBox="1"/>
          <p:nvPr/>
        </p:nvSpPr>
        <p:spPr bwMode="auto">
          <a:xfrm>
            <a:off x="6389912" y="1775476"/>
            <a:ext cx="4139976" cy="230832"/>
          </a:xfrm>
          <a:prstGeom prst="rect">
            <a:avLst/>
          </a:prstGeom>
          <a:noFill/>
          <a:ln w="9525">
            <a:noFill/>
            <a:miter lim="800000"/>
            <a:headEnd/>
            <a:tailEnd/>
          </a:ln>
        </p:spPr>
        <p:txBody>
          <a:bodyPr wrap="square" rtlCol="0">
            <a:spAutoFit/>
          </a:bodyPr>
          <a:lstStyle/>
          <a:p>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業種内アルファベット順</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1852252047"/>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SBT</a:t>
            </a:r>
            <a:r>
              <a:rPr lang="ja-JP" altLang="en-US" dirty="0"/>
              <a:t>認定取得済の海外企業 </a:t>
            </a:r>
            <a:r>
              <a:rPr lang="en-US" altLang="ja-JP" dirty="0"/>
              <a:t>14/32</a:t>
            </a:r>
            <a:endParaRPr kumimoji="1" lang="ja-JP" altLang="en-US" dirty="0"/>
          </a:p>
        </p:txBody>
      </p:sp>
      <p:sp>
        <p:nvSpPr>
          <p:cNvPr id="3" name="コンテンツ プレースホルダー 2"/>
          <p:cNvSpPr>
            <a:spLocks noGrp="1"/>
          </p:cNvSpPr>
          <p:nvPr>
            <p:ph sz="quarter" idx="12"/>
          </p:nvPr>
        </p:nvSpPr>
        <p:spPr>
          <a:xfrm>
            <a:off x="161925" y="1110920"/>
            <a:ext cx="10367963" cy="634941"/>
          </a:xfrm>
        </p:spPr>
        <p:txBody>
          <a:bodyPr/>
          <a:lstStyle/>
          <a:p>
            <a:r>
              <a:rPr lang="ja-JP" altLang="en-US" dirty="0"/>
              <a:t>世界的には専門サービス業、食料品製造業、不動産業が多い</a:t>
            </a:r>
            <a:endParaRPr lang="en-US" altLang="ja-JP" dirty="0"/>
          </a:p>
        </p:txBody>
      </p:sp>
      <p:sp>
        <p:nvSpPr>
          <p:cNvPr id="11" name="正方形/長方形 10"/>
          <p:cNvSpPr>
            <a:spLocks noChangeArrowheads="1"/>
          </p:cNvSpPr>
          <p:nvPr/>
        </p:nvSpPr>
        <p:spPr bwMode="auto">
          <a:xfrm>
            <a:off x="0" y="2213144"/>
            <a:ext cx="2544648" cy="3477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algn="r" eaLnBrk="1" hangingPunct="1">
              <a:defRPr/>
            </a:pPr>
            <a:r>
              <a:rPr lang="ja-JP" altLang="en-US" sz="900" b="1" dirty="0">
                <a:latin typeface="Meiryo UI" panose="020B0604030504040204" pitchFamily="50" charset="-128"/>
                <a:ea typeface="Meiryo UI" panose="020B0604030504040204" pitchFamily="50" charset="-128"/>
                <a:cs typeface="Meiryo UI" panose="020B0604030504040204" pitchFamily="50" charset="-128"/>
              </a:rPr>
              <a:t>商社・卸業者・商業サービス・商用品</a:t>
            </a:r>
            <a:r>
              <a:rPr lang="en-US" altLang="ja-JP" sz="900" b="1" dirty="0">
                <a:latin typeface="Meiryo UI" panose="020B0604030504040204" pitchFamily="50" charset="-128"/>
                <a:ea typeface="Meiryo UI" panose="020B0604030504040204" pitchFamily="50" charset="-128"/>
                <a:cs typeface="Meiryo UI" panose="020B0604030504040204" pitchFamily="50" charset="-128"/>
              </a:rPr>
              <a:t>(2/3)</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正方形/長方形 11"/>
          <p:cNvSpPr>
            <a:spLocks noChangeArrowheads="1"/>
          </p:cNvSpPr>
          <p:nvPr/>
        </p:nvSpPr>
        <p:spPr bwMode="auto">
          <a:xfrm>
            <a:off x="2398343" y="2221858"/>
            <a:ext cx="8045659" cy="5016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Bion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Analytx</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Boujyokenkyusyo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BrewHub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Brown Knight &amp; Truscott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BUNKEIDO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Bunshodo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Printing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Bunzl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BVP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Verpakkingen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CEWE Stiftung &amp; Co.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KGaA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Chug,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CHUOKOKI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City Digital Limited (cdl)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Classic Cleaning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Clays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Clearview Communications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Coor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Service Management Holding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Corlant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CORP ATTIRE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D'Auria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Printing 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Dai Nippon Printing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DAIDO TRADING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Data Communications Management Corp.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Datagraphic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De La Rue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De-Metal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Denmaur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Independent Papers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diemietwaesche.de GmbH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Diploma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DLG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DLH AUTORECYCLERS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DONGGUAN KENNEX CERAMIC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Logico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EG Electronics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Eight Days A Week Print Solutions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Electromech</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Infraprojects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ELIS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ELITE GLOBAL BUSINESS SERVICES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Etivoet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F9 Distribution Oy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First Mile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Fujitoppan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Printing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FUKASAWA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Garden Trade International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Gasa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Holland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Glasdon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Godsinlösen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Nordic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Greif Holding GmbH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Groupe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Altaïr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Guava Amenities Pte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Gugler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Hanzestrohm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HARA TRADING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HAYASHI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Healeys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Printers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HF Holding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Himepla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Hobbs the Printers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HOKUSAN COMPANY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Hokutaku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HOLMRIS B8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Hoyer Handel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HSS HIRE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HYPER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INDURA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Infraconcepts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Netherlands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Infraestruturas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de Portugal,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INTERFER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Edelstahl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Handelsgesellschaft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Isey</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export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iSHIHARA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KINZOKU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ISS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IWATA&amp;CO.,LTD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Izumitec</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KATAYAMA CHEMICAL INDUSTRIES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Keflico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Kerschgens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Werkstoffe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&amp; Mehr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Kid-A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Kondo printing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Kunshan JC Industrial Technology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KYOTO CHOTAI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LAPPÍ INDUSTRIAS GRÁFICAS S.L.U.</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Li &amp; Fung Trading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Loxam</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LYRECO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Mail Solutions UK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MARTO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MARUTOU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Maruwa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MASARU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Matsuoka Special Steel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MaZROC</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MCC Label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Meca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-Trade Oy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Metz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MIKUNI KIKO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MITAKA KANKYO SERVICE CO.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MKS PAMP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MMTC-PAMP India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Moleskine SRL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Monnoyeur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Multeral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MULTIVISTA GLOBAL PVT LTD - PRINT HOUSE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Murakami Lumber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N3 Group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Next Gen Security Solutions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Nippon Weston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Nishikawa Communications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NITTON93 NORGE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Novofarma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Service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OBORA PRINTING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Office 2000 Solutions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Ohkawa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Printing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Oleter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Opus Trust Marketing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Origin Shanghai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OSS Nordic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OTSUKA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Overseas Distribution Company 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Oyashoji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Package center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fukujuu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Pamark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Business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Paragon Transaction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Partneren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Pharma International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Pi Group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Polydaun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Prime Forest Products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ProfilService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Protinus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IT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Pureprint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Rainbow Restoration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Rakennuskemia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Oy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Red-Inc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Reformo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Reynders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Etiketten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SAFE AIR ENGINEERS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Sahashi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Tokushuko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Kabushikigaisha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Sanei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kucho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SEASONS (HK)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SECOM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SEE Holding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SEIKI SHOKAI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Semler Gruppen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Shanghai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Shenyun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Ferronalloy</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Shinnihon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Printing,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Shinoda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SHINSEN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Shoyodenko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SICOPACK SLU</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SINBO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SK Networks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Skymark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PromoPrints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Smart Energy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Solar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Specs Compound Handling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Speedy Hire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SPIE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Splitvision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Design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Standard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Hidráulica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 Clever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Staples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Steffco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Limited t/a Resource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Stirland Paterson (Printers)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テキスト ボックス 12"/>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9" name="テキスト ボックス 18"/>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正方形/長方形 3">
            <a:extLst>
              <a:ext uri="{FF2B5EF4-FFF2-40B4-BE49-F238E27FC236}">
                <a16:creationId xmlns:a16="http://schemas.microsoft.com/office/drawing/2014/main" id="{88AF5ED5-A5FA-3AC1-2D2B-F02C0C3D4D99}"/>
              </a:ext>
            </a:extLst>
          </p:cNvPr>
          <p:cNvSpPr/>
          <p:nvPr/>
        </p:nvSpPr>
        <p:spPr>
          <a:xfrm>
            <a:off x="196466" y="1784911"/>
            <a:ext cx="6415539"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ja-JP" altLang="en-US" sz="2000" b="1" dirty="0">
                <a:latin typeface="Meiryo UI" panose="020B0604030504040204" pitchFamily="50" charset="-128"/>
                <a:ea typeface="Meiryo UI" panose="020B0604030504040204" pitchFamily="50" charset="-128"/>
                <a:cs typeface="Meiryo UI" panose="020B0604030504040204" pitchFamily="50" charset="-128"/>
              </a:rPr>
              <a:t>すでに認定を受けている海外企業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4,779</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14/32</a:t>
            </a:r>
            <a:endParaRPr lang="ja-JP" altLang="en-US" sz="2000" b="1" dirty="0"/>
          </a:p>
        </p:txBody>
      </p:sp>
      <p:sp>
        <p:nvSpPr>
          <p:cNvPr id="6" name="テキスト ボックス 5">
            <a:extLst>
              <a:ext uri="{FF2B5EF4-FFF2-40B4-BE49-F238E27FC236}">
                <a16:creationId xmlns:a16="http://schemas.microsoft.com/office/drawing/2014/main" id="{09B7CD66-91F1-CF10-4EF2-7C6011C12204}"/>
              </a:ext>
            </a:extLst>
          </p:cNvPr>
          <p:cNvSpPr txBox="1"/>
          <p:nvPr/>
        </p:nvSpPr>
        <p:spPr bwMode="auto">
          <a:xfrm>
            <a:off x="6389912" y="1775476"/>
            <a:ext cx="4139976" cy="230832"/>
          </a:xfrm>
          <a:prstGeom prst="rect">
            <a:avLst/>
          </a:prstGeom>
          <a:noFill/>
          <a:ln w="9525">
            <a:noFill/>
            <a:miter lim="800000"/>
            <a:headEnd/>
            <a:tailEnd/>
          </a:ln>
        </p:spPr>
        <p:txBody>
          <a:bodyPr wrap="square" rtlCol="0">
            <a:spAutoFit/>
          </a:bodyPr>
          <a:lstStyle/>
          <a:p>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業種内アルファベット順</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3776577862"/>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SBT</a:t>
            </a:r>
            <a:r>
              <a:rPr lang="ja-JP" altLang="en-US" dirty="0"/>
              <a:t>認定取得済の海外企業 </a:t>
            </a:r>
            <a:r>
              <a:rPr lang="en-US" altLang="ja-JP" dirty="0"/>
              <a:t>15/32</a:t>
            </a:r>
            <a:endParaRPr kumimoji="1" lang="ja-JP" altLang="en-US" dirty="0"/>
          </a:p>
        </p:txBody>
      </p:sp>
      <p:sp>
        <p:nvSpPr>
          <p:cNvPr id="3" name="コンテンツ プレースホルダー 2"/>
          <p:cNvSpPr>
            <a:spLocks noGrp="1"/>
          </p:cNvSpPr>
          <p:nvPr>
            <p:ph sz="quarter" idx="12"/>
          </p:nvPr>
        </p:nvSpPr>
        <p:spPr>
          <a:xfrm>
            <a:off x="161925" y="1110920"/>
            <a:ext cx="10367963" cy="634941"/>
          </a:xfrm>
        </p:spPr>
        <p:txBody>
          <a:bodyPr/>
          <a:lstStyle/>
          <a:p>
            <a:r>
              <a:rPr lang="ja-JP" altLang="en-US" dirty="0"/>
              <a:t>世界的には専門サービス業、食料品製造業、不動産業が多い</a:t>
            </a:r>
            <a:endParaRPr lang="en-US" altLang="ja-JP" dirty="0"/>
          </a:p>
        </p:txBody>
      </p:sp>
      <p:sp>
        <p:nvSpPr>
          <p:cNvPr id="12" name="正方形/長方形 11"/>
          <p:cNvSpPr>
            <a:spLocks noChangeArrowheads="1"/>
          </p:cNvSpPr>
          <p:nvPr/>
        </p:nvSpPr>
        <p:spPr bwMode="auto">
          <a:xfrm>
            <a:off x="2408072" y="2214744"/>
            <a:ext cx="8121816" cy="53245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Prime Forest Products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ProfilService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Protinus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IT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Pureprint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Rainbow Restoration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Rakennuskemia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Oy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Red-Inc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Reformo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Reynders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Etiketten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SAFE AIR ENGINEERS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Sahashi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Tokushuko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Kabushikigaisha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Sanei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kucho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SEASONS (HK)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SECOM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SEE Holding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SEIKI SHOKAI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Semler Gruppen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Shanghai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Shenyun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Ferronalloy</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Shinnihon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Printing,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Shinoda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SHINSEN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Shoyodenko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SICOPACK SLU</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SINBO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SK Networks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Skymark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PromoPrints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Smart Energy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Solar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Specs Compound Handling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Speedy Hire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SPIE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Splitvision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Design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Standard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Hidráulica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 Clever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Staples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Steffco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Limited t/a Resource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Stirland Paterson (Printers)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Strömberg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Distribution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Flemingsberg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SUGIYAMA STEEL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Sustainable Harvest Coffee Importers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System Standex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TAKAHASHI METAL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TAKASHIMA CERAMIC MATERIALS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Encore Group (Envelopes &amp; Packaging)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Furniture Practice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ODP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Thermo-Clean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Tipografic</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TOKAI SHOHAN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TOPPAN PRINTING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TOTAL WORK SANGYO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TRAC International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Travis Perkins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Tricon Energy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TSUKASA PETCO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U.P.PRO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USS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Verite (DBA Perfect Promotions)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VicRound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Limited Company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Voicevale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Vonmählen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Vp</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WEED PLANNING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Weihai Luda Art &amp; Craft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Wibit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Sports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WIRE-OR-PRINT UK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Workplace Designs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WORKPLACE SYNERGIES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Wuxi Liang Xi Packing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Wuyi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Qianyuan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Waste Materials Recycling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Yamada Electric Ind.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YASUHIRA MACHINE TOOL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YUTACA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Zollner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ZWORKS SOLUTIONS LLP</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Abel &amp; Cole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ABOUT YOU</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Advance Auto Parts,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ALDI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Einkauf</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SE &amp; Co.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oHG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ALDI SOUTH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Allegro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Allglass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Windscreens Repair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Ana Luisa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AOYAMASHOUTEN K.K</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Apoteket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AS Watson Holdings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ASKUL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ASM Auto Recycling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ASOS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Auchan Retail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AutoScout24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B&amp;M European Value Retail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Bergfreunde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BergHOFF</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Belgium</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Bergzeit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Best Buy Co.,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Boohoo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Brown Thomas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Arnotts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Byggmax</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C&amp;A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Carter's,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CASSINA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IXC.Ltd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Chalhoub</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Color’s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Colruyt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Create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Currys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Daarbak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Decathlon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Denner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Diam</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Dormy Golf &amp; Fashion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Dufry</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International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Dunelm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Earth Matters APS / Living Flowers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eBay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ELECTRO DEPOT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Elements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Etsy,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FARFETCH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FAST RETAILING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Findel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Finisterre UK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Floripac</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Büttler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Fnac</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Darty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Freddie's Flowers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Gap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Garrard &amp; Co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Gina Tricot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Giraffe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Corporation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Global Fashion Group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Greenify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ApS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GREGGS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Halfords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Hallmark, Incorporated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HASHIMOTO METAL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Hauser &amp; Wirth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HAYASHI UNITED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HL Display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Holt, Renfrew &amp; Co.,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Howdens Joinery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Huiskula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Oy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IKEA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Inceptua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Inditex</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Ingka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InstaVolt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Inter Cars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Interfuzi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Internet Fusion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 FRONT RETAILING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J.Crew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John Lewis Partnership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JORDENEN SAS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Joshin Denki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KAWASHIMA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Kid ASA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Kingfisher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Lidl Belgium GmbH.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LPP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Magazijn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Bijenkorf</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Maisons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du Monde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Majid Al Futtaim Lifestyle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Mango Punto Fa, SL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Marks &amp; Spencer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MARUI GROUP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MATEX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Mavi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Giyim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Sanayi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Ticaret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A.Ş.</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MAXIMA GRUPE, UAB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MEC Mountain Equipment Company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MEGABAD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Migros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MizunoueSaigaibougu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MM Sports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テキスト ボックス 12"/>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9" name="テキスト ボックス 18"/>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正方形/長方形 3">
            <a:extLst>
              <a:ext uri="{FF2B5EF4-FFF2-40B4-BE49-F238E27FC236}">
                <a16:creationId xmlns:a16="http://schemas.microsoft.com/office/drawing/2014/main" id="{5CDD9A40-B6C0-2BFB-E033-8DA8DD7DB04D}"/>
              </a:ext>
            </a:extLst>
          </p:cNvPr>
          <p:cNvSpPr/>
          <p:nvPr/>
        </p:nvSpPr>
        <p:spPr>
          <a:xfrm>
            <a:off x="196466" y="1776202"/>
            <a:ext cx="6415539"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ja-JP" altLang="en-US" sz="2000" b="1" dirty="0">
                <a:latin typeface="Meiryo UI" panose="020B0604030504040204" pitchFamily="50" charset="-128"/>
                <a:ea typeface="Meiryo UI" panose="020B0604030504040204" pitchFamily="50" charset="-128"/>
                <a:cs typeface="Meiryo UI" panose="020B0604030504040204" pitchFamily="50" charset="-128"/>
              </a:rPr>
              <a:t>すでに認定を受けている海外企業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4,779</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15/32</a:t>
            </a:r>
            <a:endParaRPr lang="ja-JP" altLang="en-US" sz="2000" b="1" dirty="0"/>
          </a:p>
        </p:txBody>
      </p:sp>
      <p:cxnSp>
        <p:nvCxnSpPr>
          <p:cNvPr id="5" name="直線コネクタ 4">
            <a:extLst>
              <a:ext uri="{FF2B5EF4-FFF2-40B4-BE49-F238E27FC236}">
                <a16:creationId xmlns:a16="http://schemas.microsoft.com/office/drawing/2014/main" id="{494B548E-DA89-B533-4978-6CE49E705707}"/>
              </a:ext>
            </a:extLst>
          </p:cNvPr>
          <p:cNvCxnSpPr/>
          <p:nvPr/>
        </p:nvCxnSpPr>
        <p:spPr>
          <a:xfrm>
            <a:off x="2461290" y="4811573"/>
            <a:ext cx="7956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 name="テキスト ボックス 5">
            <a:extLst>
              <a:ext uri="{FF2B5EF4-FFF2-40B4-BE49-F238E27FC236}">
                <a16:creationId xmlns:a16="http://schemas.microsoft.com/office/drawing/2014/main" id="{99A5AA70-EDE6-0288-AE4A-9613AF66BE0F}"/>
              </a:ext>
            </a:extLst>
          </p:cNvPr>
          <p:cNvSpPr txBox="1"/>
          <p:nvPr/>
        </p:nvSpPr>
        <p:spPr bwMode="auto">
          <a:xfrm>
            <a:off x="6389912" y="1775476"/>
            <a:ext cx="4139976" cy="230832"/>
          </a:xfrm>
          <a:prstGeom prst="rect">
            <a:avLst/>
          </a:prstGeom>
          <a:noFill/>
          <a:ln w="9525">
            <a:noFill/>
            <a:miter lim="800000"/>
            <a:headEnd/>
            <a:tailEnd/>
          </a:ln>
        </p:spPr>
        <p:txBody>
          <a:bodyPr wrap="square" rtlCol="0">
            <a:spAutoFit/>
          </a:bodyPr>
          <a:lstStyle/>
          <a:p>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業種内アルファベット順</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7" name="正方形/長方形 6">
            <a:extLst>
              <a:ext uri="{FF2B5EF4-FFF2-40B4-BE49-F238E27FC236}">
                <a16:creationId xmlns:a16="http://schemas.microsoft.com/office/drawing/2014/main" id="{9043E5D8-1755-A5D5-33A4-C8390EC2AE79}"/>
              </a:ext>
            </a:extLst>
          </p:cNvPr>
          <p:cNvSpPr>
            <a:spLocks noChangeArrowheads="1"/>
          </p:cNvSpPr>
          <p:nvPr/>
        </p:nvSpPr>
        <p:spPr bwMode="auto">
          <a:xfrm>
            <a:off x="0" y="2213144"/>
            <a:ext cx="2544648" cy="47089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algn="r" eaLnBrk="1" hangingPunct="1">
              <a:defRPr/>
            </a:pPr>
            <a:r>
              <a:rPr lang="ja-JP" altLang="en-US" sz="900" b="1" dirty="0">
                <a:latin typeface="Meiryo UI" panose="020B0604030504040204" pitchFamily="50" charset="-128"/>
                <a:ea typeface="Meiryo UI" panose="020B0604030504040204" pitchFamily="50" charset="-128"/>
                <a:cs typeface="Meiryo UI" panose="020B0604030504040204" pitchFamily="50" charset="-128"/>
              </a:rPr>
              <a:t>商社・卸業者・商業サービス・商用品</a:t>
            </a:r>
            <a:r>
              <a:rPr lang="en-US" altLang="ja-JP" sz="900" b="1" dirty="0">
                <a:latin typeface="Meiryo UI" panose="020B0604030504040204" pitchFamily="50" charset="-128"/>
                <a:ea typeface="Meiryo UI" panose="020B0604030504040204" pitchFamily="50" charset="-128"/>
                <a:cs typeface="Meiryo UI" panose="020B0604030504040204" pitchFamily="50" charset="-128"/>
              </a:rPr>
              <a:t>(3/3)</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小売</a:t>
            </a:r>
            <a:r>
              <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(1/2)</a:t>
            </a: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959396190"/>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SBT</a:t>
            </a:r>
            <a:r>
              <a:rPr lang="ja-JP" altLang="en-US" dirty="0"/>
              <a:t>認定取得済の海外企業 </a:t>
            </a:r>
            <a:r>
              <a:rPr lang="en-US" altLang="ja-JP" dirty="0"/>
              <a:t>16/32</a:t>
            </a:r>
            <a:endParaRPr kumimoji="1" lang="ja-JP" altLang="en-US" dirty="0"/>
          </a:p>
        </p:txBody>
      </p:sp>
      <p:sp>
        <p:nvSpPr>
          <p:cNvPr id="3" name="コンテンツ プレースホルダー 2"/>
          <p:cNvSpPr>
            <a:spLocks noGrp="1"/>
          </p:cNvSpPr>
          <p:nvPr>
            <p:ph sz="quarter" idx="12"/>
          </p:nvPr>
        </p:nvSpPr>
        <p:spPr>
          <a:xfrm>
            <a:off x="161925" y="1110920"/>
            <a:ext cx="10367963" cy="634941"/>
          </a:xfrm>
        </p:spPr>
        <p:txBody>
          <a:bodyPr/>
          <a:lstStyle/>
          <a:p>
            <a:r>
              <a:rPr lang="ja-JP" altLang="en-US" dirty="0"/>
              <a:t>世界的には専門サービス業、食料品製造業、不動産業が多い</a:t>
            </a:r>
            <a:endParaRPr lang="en-US" altLang="ja-JP" dirty="0"/>
          </a:p>
        </p:txBody>
      </p:sp>
      <p:sp>
        <p:nvSpPr>
          <p:cNvPr id="12" name="正方形/長方形 11"/>
          <p:cNvSpPr>
            <a:spLocks noChangeArrowheads="1"/>
          </p:cNvSpPr>
          <p:nvPr/>
        </p:nvSpPr>
        <p:spPr bwMode="auto">
          <a:xfrm>
            <a:off x="2398343" y="2190133"/>
            <a:ext cx="8131545" cy="5170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Modino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Moonpig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 Brown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Nectar Sleep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Next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Nikwax</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Niwa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kogyo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Nordstrom,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Office Depot Svenska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OKA Direct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One Flora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Open Air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OVS 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P/F Poul Michelsen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PetMeds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Pets at Home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Product Cia de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Importaciones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Asiaticas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Pukka Herbs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Recreational Equipment,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Reform</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Reitan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Convenience Sweden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REMA 1000 NORGE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River Island Clothing Co.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RugVista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Salling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Schuller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Eh'klar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Nordic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ApS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Schwarz Gruppe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Selfridges Retail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shinto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Shoprite Holdings (Pty)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Showcase Interiors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SILVERA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Soane Britain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SOK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Starboard,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Airush</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&amp; SOMWR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STARK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Suzuki Special Steel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Sweaty Betty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Tammer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Brands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Target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Tchibo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Teddy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Tediber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Tendam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Retail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International Exhibition Co-operative Wine Society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Midcounties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Co-operative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Royal Mint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Very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THG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Tokmanni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Oy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Tomiya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Auto Parts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Ulta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Beauty,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UNITED ARROWS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Vestiaire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Collective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Virgin Wines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Watches of Switzerland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Westwing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SE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WH Smith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Wickes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Williams-Sonoma,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Woolworths Holdings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Yonderland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Zebra A/S (Flying Tiger Copenhagen)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Zebra MTD Limited</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A.G. Barr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A.L.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Hoogesteger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Fresh Specialist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AAK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AB Anders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Löfberg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AB InBev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ABP Food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Agropur Cooperative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AJ &amp; RG Barber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Ajinomoto Co.,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Alfred Ritter GmbH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Alvinesa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Natural Ingredients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Amapharm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Amarant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Bakkersholding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Ambev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Andechser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Molkerei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Scheitz</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apetito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(UK)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Arca Continental S.A.B. de C.V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ARESTI CHILE WINE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Arla Foods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Asahi Group Holdings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Atria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Avara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Foods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AVRIL SCA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Bacardi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BAMA Foods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Bama Fresh Cuts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Barilla G.R. Fratelli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Barry Callebaut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Bayerische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Milchindustrie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Bechtel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Naturkäsewerk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Beefplace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Belu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Water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Bertegruppen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Better Drinks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Bigmama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-Seafood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bio-</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familia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BKI foods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Blue Sky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Botanics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Bodenmann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Metzgerei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Bonduelle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BRITVIC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Burg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Groep</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C&amp;C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C.V.O. International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Califia Farms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Callisons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Campbell Soup Company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Cargill,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Carletti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Carlsberg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Carno Gallo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Charoen Pokphand Foods Public Company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Charoen Pokphand Group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ChocDecor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Chocoladefabriken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Lindt &amp;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Sprüngli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Chr. Hansen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Citrosuco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Agroindustria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Clean Sverige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Clif Bar &amp; Company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Cloetta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Coca-Cola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Europacific</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Partners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Coca-Cola FEMSA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Coca-Cola HBC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Conagra Brands,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COOKHOUSE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Costa Coffee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CR3-Kaffeeveredelung M. Hermsen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Cranswick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Dairy Farmers of America,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Danish Crown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Danone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Dawn Farm Foods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Dawn Meats Group UC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De Graaf Bakeries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Detry</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Di Luca &amp; Di Luca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Diageo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DORTUT SNACKS SERVICIOS GENERALES, SL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Dr. Otto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Suwelack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Nachf</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GmbH&amp;Co.KG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Dry-Top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Dumet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Eckes-Granini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EIKODO HOLDINGS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Emmi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Etelser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Käsewerk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Falengreen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Farmer Bros. Co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Fazer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Fenmarc</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Produce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Ferrero International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Fever-Tree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Fleischtrocknerei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Churwalden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Florin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Fonterra Co-operative Group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Foodmark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Företagsväxter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Knivsta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fritz-</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kulturgüter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Frobishers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Juices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FUJI BAKING GROUP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FUJI OIL HOLDINGS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General Mills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GenerationHope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Glanbia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Go-Tan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Greencore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Greene King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Greenfood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Greenyard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Griesson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 de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Beukelaer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Griffith Foods Worldwide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Grupo Bimbo SAB de CV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Gustav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Spiess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Halli Mane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Hardegger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Käse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Harris Tea Company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Hatch Mansfield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テキスト ボックス 12"/>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9" name="テキスト ボックス 18"/>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正方形/長方形 3">
            <a:extLst>
              <a:ext uri="{FF2B5EF4-FFF2-40B4-BE49-F238E27FC236}">
                <a16:creationId xmlns:a16="http://schemas.microsoft.com/office/drawing/2014/main" id="{0AF73EB3-E965-18DD-EE2E-49DAE2803A31}"/>
              </a:ext>
            </a:extLst>
          </p:cNvPr>
          <p:cNvSpPr/>
          <p:nvPr/>
        </p:nvSpPr>
        <p:spPr>
          <a:xfrm>
            <a:off x="196466" y="1776202"/>
            <a:ext cx="6419193"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ja-JP" altLang="en-US" sz="2000" b="1" dirty="0">
                <a:latin typeface="Meiryo UI" panose="020B0604030504040204" pitchFamily="50" charset="-128"/>
                <a:ea typeface="Meiryo UI" panose="020B0604030504040204" pitchFamily="50" charset="-128"/>
                <a:cs typeface="Meiryo UI" panose="020B0604030504040204" pitchFamily="50" charset="-128"/>
              </a:rPr>
              <a:t>すでに認定を受けている海外企業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4,779</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16/32</a:t>
            </a:r>
            <a:endParaRPr lang="ja-JP" altLang="en-US" sz="2000" b="1" dirty="0"/>
          </a:p>
        </p:txBody>
      </p:sp>
      <p:cxnSp>
        <p:nvCxnSpPr>
          <p:cNvPr id="5" name="直線コネクタ 4">
            <a:extLst>
              <a:ext uri="{FF2B5EF4-FFF2-40B4-BE49-F238E27FC236}">
                <a16:creationId xmlns:a16="http://schemas.microsoft.com/office/drawing/2014/main" id="{1D4670E2-E218-63D3-EE0A-E67C9564FC8D}"/>
              </a:ext>
            </a:extLst>
          </p:cNvPr>
          <p:cNvCxnSpPr/>
          <p:nvPr/>
        </p:nvCxnSpPr>
        <p:spPr>
          <a:xfrm>
            <a:off x="2488003" y="3991599"/>
            <a:ext cx="7956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 name="テキスト ボックス 7">
            <a:extLst>
              <a:ext uri="{FF2B5EF4-FFF2-40B4-BE49-F238E27FC236}">
                <a16:creationId xmlns:a16="http://schemas.microsoft.com/office/drawing/2014/main" id="{82498AE4-4662-C015-A825-244F13B432CC}"/>
              </a:ext>
            </a:extLst>
          </p:cNvPr>
          <p:cNvSpPr txBox="1"/>
          <p:nvPr/>
        </p:nvSpPr>
        <p:spPr bwMode="auto">
          <a:xfrm>
            <a:off x="6389912" y="1775476"/>
            <a:ext cx="4139976" cy="230832"/>
          </a:xfrm>
          <a:prstGeom prst="rect">
            <a:avLst/>
          </a:prstGeom>
          <a:noFill/>
          <a:ln w="9525">
            <a:noFill/>
            <a:miter lim="800000"/>
            <a:headEnd/>
            <a:tailEnd/>
          </a:ln>
        </p:spPr>
        <p:txBody>
          <a:bodyPr wrap="square" rtlCol="0">
            <a:spAutoFit/>
          </a:bodyPr>
          <a:lstStyle/>
          <a:p>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業種内アルファベット順</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6" name="正方形/長方形 5">
            <a:extLst>
              <a:ext uri="{FF2B5EF4-FFF2-40B4-BE49-F238E27FC236}">
                <a16:creationId xmlns:a16="http://schemas.microsoft.com/office/drawing/2014/main" id="{900CFD9A-4801-C4DD-EDA0-75143A826086}"/>
              </a:ext>
            </a:extLst>
          </p:cNvPr>
          <p:cNvSpPr>
            <a:spLocks noChangeArrowheads="1"/>
          </p:cNvSpPr>
          <p:nvPr/>
        </p:nvSpPr>
        <p:spPr bwMode="auto">
          <a:xfrm>
            <a:off x="0" y="2205710"/>
            <a:ext cx="2544648" cy="4093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algn="r" eaLnBrk="1" hangingPunct="1">
              <a:defRPr/>
            </a:pP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小売</a:t>
            </a:r>
            <a:r>
              <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(2/2)</a:t>
            </a: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br>
              <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b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食料品</a:t>
            </a:r>
            <a:r>
              <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(1/3)</a:t>
            </a: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812614360"/>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7B63425-2315-0EA2-8923-0F76ADF072BA}"/>
            </a:ext>
          </a:extLst>
        </p:cNvPr>
        <p:cNvGrpSpPr/>
        <p:nvPr/>
      </p:nvGrpSpPr>
      <p:grpSpPr>
        <a:xfrm>
          <a:off x="0" y="0"/>
          <a:ext cx="0" cy="0"/>
          <a:chOff x="0" y="0"/>
          <a:chExt cx="0" cy="0"/>
        </a:xfrm>
      </p:grpSpPr>
      <p:sp>
        <p:nvSpPr>
          <p:cNvPr id="2" name="タイトル 1">
            <a:extLst>
              <a:ext uri="{FF2B5EF4-FFF2-40B4-BE49-F238E27FC236}">
                <a16:creationId xmlns:a16="http://schemas.microsoft.com/office/drawing/2014/main" id="{5461DB8F-BBEB-14E3-9590-6780844ED726}"/>
              </a:ext>
            </a:extLst>
          </p:cNvPr>
          <p:cNvSpPr>
            <a:spLocks noGrp="1"/>
          </p:cNvSpPr>
          <p:nvPr>
            <p:ph type="title"/>
          </p:nvPr>
        </p:nvSpPr>
        <p:spPr/>
        <p:txBody>
          <a:bodyPr/>
          <a:lstStyle/>
          <a:p>
            <a:r>
              <a:rPr kumimoji="1" lang="en-US" altLang="ja-JP" dirty="0"/>
              <a:t>SBT</a:t>
            </a:r>
            <a:r>
              <a:rPr lang="ja-JP" altLang="en-US" dirty="0"/>
              <a:t>認定取得済の海外企業 </a:t>
            </a:r>
            <a:r>
              <a:rPr lang="en-US" altLang="ja-JP" dirty="0"/>
              <a:t>17/32</a:t>
            </a:r>
            <a:endParaRPr kumimoji="1" lang="ja-JP" altLang="en-US" dirty="0"/>
          </a:p>
        </p:txBody>
      </p:sp>
      <p:sp>
        <p:nvSpPr>
          <p:cNvPr id="3" name="コンテンツ プレースホルダー 2">
            <a:extLst>
              <a:ext uri="{FF2B5EF4-FFF2-40B4-BE49-F238E27FC236}">
                <a16:creationId xmlns:a16="http://schemas.microsoft.com/office/drawing/2014/main" id="{B16BFE9E-7D48-2663-3C51-530FBAE219AE}"/>
              </a:ext>
            </a:extLst>
          </p:cNvPr>
          <p:cNvSpPr>
            <a:spLocks noGrp="1"/>
          </p:cNvSpPr>
          <p:nvPr>
            <p:ph sz="quarter" idx="12"/>
          </p:nvPr>
        </p:nvSpPr>
        <p:spPr>
          <a:xfrm>
            <a:off x="161925" y="1110920"/>
            <a:ext cx="10367963" cy="634941"/>
          </a:xfrm>
        </p:spPr>
        <p:txBody>
          <a:bodyPr/>
          <a:lstStyle/>
          <a:p>
            <a:r>
              <a:rPr lang="ja-JP" altLang="en-US" dirty="0"/>
              <a:t>世界的には専門サービス業、食料品製造業、不動産業が多い</a:t>
            </a:r>
            <a:endParaRPr lang="en-US" altLang="ja-JP" dirty="0"/>
          </a:p>
        </p:txBody>
      </p:sp>
      <p:sp>
        <p:nvSpPr>
          <p:cNvPr id="12" name="正方形/長方形 11">
            <a:extLst>
              <a:ext uri="{FF2B5EF4-FFF2-40B4-BE49-F238E27FC236}">
                <a16:creationId xmlns:a16="http://schemas.microsoft.com/office/drawing/2014/main" id="{A36799F8-5C29-0C4B-329E-CCEC0CDEACE2}"/>
              </a:ext>
            </a:extLst>
          </p:cNvPr>
          <p:cNvSpPr>
            <a:spLocks noChangeArrowheads="1"/>
          </p:cNvSpPr>
          <p:nvPr/>
        </p:nvSpPr>
        <p:spPr bwMode="auto">
          <a:xfrm>
            <a:off x="2398343" y="2220613"/>
            <a:ext cx="8131545" cy="5016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HEALTH AND HAPPINESS (H&amp;H) INTERNATIONAL HOLDINGS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HEINEKEN 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Hentley Farm Pty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Herkkumaa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Oy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Hero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Highland Spring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Hilton Food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HINOMOTO CEREALS FLOUR MILLING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HKScan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Hochland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Deutschland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Hohenloher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Molkerei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Hormel Foods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HoWe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Wurstwaren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HUG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I.M. FRELLSEN K/S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Idaho Milk Products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illycaffè</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innocent drinks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intelligentfood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Schweiz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Intersnack Group GmbH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JDE Peet’s 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Juan José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Albarracin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Juustoportti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KAGAMISUISAN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Kagome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Kankyo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Shuzo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Kellogg Company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Kepak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Kerry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Keurig Dr Pepper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KEYPORTION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Kikkoman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Kim's Chocolates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Kinsale Bay Food Company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Kirin Holdings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Kollergang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L.E. Vegetables Company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Aktiebolag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Labeyrie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Fine Foods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Lactoprot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Deutschland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Land O'Lakes,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Lantmännen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Unibake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Leipomo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Salonen Oy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Libeert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Belgian Chocolate Creators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LIVEKINDLY Collective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Loegismose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Lorenz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LOTTE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Luiten Food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Lykke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Kaffegårdar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Maestrani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Schweizer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Schokoladen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MAGNUM HOSPITALITY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Maison Mirabeau</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MALTERIES SOUFFLET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Maple Leaf Foods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Marfrig Global Foods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Mars, Incorporated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McCain Foods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McCormick &amp; Company, Incorporated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Meadow Foods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Meat For You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Meiji Holdings Co.,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Ltd.f</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Meira Oy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Menu and More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Meyers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Midsona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Milchhof</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Albert GmbH &amp; Co.KG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Mills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Moët Hennessy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Molson Coors Brewing Company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Mondelez International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Muntons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Nairn's Oatcakes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Nakanihon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Capsule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Nestlé</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Neumarkter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Lammsbräu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Gebr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Ehrnsperger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Nichols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Nikkoh</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Confectionery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Nissin Foods Holdings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Nolet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Distillery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Nomad Foods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Ltd.d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nonpi.inc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Nordic Milk OÜ</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Nordzucker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Norrmejerier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Ekonomisk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förening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Novoprot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Nutrition&amp;Santé</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O'Brien Fine Foods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Obermühle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Boswil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Ölgerðin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Egill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Skallagrímsson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Open Farm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Orkla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ORYZA OIL &amp; FAT CHEMICAL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OSI Group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PANEX</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PANZANI</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Parmacotto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Partner in Pet Food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Hungária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Kft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PASTIFICIO DI MARTINO GAETANO &amp; F.LLI 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Paulig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PepsiCo,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Pernod Ricard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Peter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Herres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Wein- und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Sektkellerei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Peter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Mertes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PH-CH SAS : PIPER-HEIDSIECK, CHARLES HEIDSIECK, RARE CHAMPAGNE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Pilgrim’s Pride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Pip &amp; Nut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Polarica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PONTHIER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Premier Foods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Premier Is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Primient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Prodalim</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Ramon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Sabater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Red Bull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Rémy Cointreau</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RGC COFFEE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Rice Fruit Company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Riverside Natural Foods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Rola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Weinbrennerei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und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Likörfabrik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Roquette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Royal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FrieslandCampina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Royal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Unibrew</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SAVENCIA Fromage &amp; Dairy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Scandi Standard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Schreiber Foods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Schweizer Zucker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Seattle Chocolate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Sigma Alimentos, S. A. de C. 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Simões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Lda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Sipsmith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Sodiaal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Union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Sonoma County Meat Co.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SPADEL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Spendrups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Bryggeri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Stadtmühle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Schenk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Starbucks Coffee Company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Stellenbosch Vineyards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Stonyfield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Stryhns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Suntory Beverage &amp; Food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Suntory Holdings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Swire Coca-Cola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Synlait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Milk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Tate &amp; Lyle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Taylors Wines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Thai Union Group Public Company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Thanet Earth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Coca-Cola Company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Compleat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Food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Culinary Food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Edrington Group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Hain Celestial Group,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Hershey Company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J.M. Smucker Company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Thise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Mejeri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AmbA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Three Streams Smokehouse (Pty)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TOKUKURA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Toms Gruppen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Traditional Medicinals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Tuorekartano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Oy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Tyson Foods,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United Dairymen of Arizona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Utopian Brewing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Valio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Van Loon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Veramaris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VOF</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Verstegen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Spices &amp; Sauces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Viking Malt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VIÑA CONCHA Y TORO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Viña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Montes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Vina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Polkura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Viña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Requingua</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テキスト ボックス 12">
            <a:extLst>
              <a:ext uri="{FF2B5EF4-FFF2-40B4-BE49-F238E27FC236}">
                <a16:creationId xmlns:a16="http://schemas.microsoft.com/office/drawing/2014/main" id="{EAF7DB6A-0E62-D04D-72EE-16AD225A335B}"/>
              </a:ext>
            </a:extLst>
          </p:cNvPr>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9" name="テキスト ボックス 18">
            <a:extLst>
              <a:ext uri="{FF2B5EF4-FFF2-40B4-BE49-F238E27FC236}">
                <a16:creationId xmlns:a16="http://schemas.microsoft.com/office/drawing/2014/main" id="{E28C8EDD-1294-2A90-2492-CB551811B314}"/>
              </a:ext>
            </a:extLst>
          </p:cNvPr>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正方形/長方形 3">
            <a:extLst>
              <a:ext uri="{FF2B5EF4-FFF2-40B4-BE49-F238E27FC236}">
                <a16:creationId xmlns:a16="http://schemas.microsoft.com/office/drawing/2014/main" id="{F0CAFDFB-B33F-4CC0-4030-4C1CA50EFC19}"/>
              </a:ext>
            </a:extLst>
          </p:cNvPr>
          <p:cNvSpPr/>
          <p:nvPr/>
        </p:nvSpPr>
        <p:spPr>
          <a:xfrm>
            <a:off x="196466" y="1776202"/>
            <a:ext cx="6419193"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ja-JP" altLang="en-US" sz="2000" b="1" dirty="0">
                <a:latin typeface="Meiryo UI" panose="020B0604030504040204" pitchFamily="50" charset="-128"/>
                <a:ea typeface="Meiryo UI" panose="020B0604030504040204" pitchFamily="50" charset="-128"/>
                <a:cs typeface="Meiryo UI" panose="020B0604030504040204" pitchFamily="50" charset="-128"/>
              </a:rPr>
              <a:t>すでに認定を受けている海外企業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4,779</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17/32</a:t>
            </a:r>
            <a:endParaRPr lang="ja-JP" altLang="en-US" sz="2000" b="1" dirty="0"/>
          </a:p>
        </p:txBody>
      </p:sp>
      <p:sp>
        <p:nvSpPr>
          <p:cNvPr id="8" name="テキスト ボックス 7">
            <a:extLst>
              <a:ext uri="{FF2B5EF4-FFF2-40B4-BE49-F238E27FC236}">
                <a16:creationId xmlns:a16="http://schemas.microsoft.com/office/drawing/2014/main" id="{2421CA8E-0CDD-4992-926A-C35D44F280FD}"/>
              </a:ext>
            </a:extLst>
          </p:cNvPr>
          <p:cNvSpPr txBox="1"/>
          <p:nvPr/>
        </p:nvSpPr>
        <p:spPr bwMode="auto">
          <a:xfrm>
            <a:off x="6389912" y="1775476"/>
            <a:ext cx="4139976" cy="230832"/>
          </a:xfrm>
          <a:prstGeom prst="rect">
            <a:avLst/>
          </a:prstGeom>
          <a:noFill/>
          <a:ln w="9525">
            <a:noFill/>
            <a:miter lim="800000"/>
            <a:headEnd/>
            <a:tailEnd/>
          </a:ln>
        </p:spPr>
        <p:txBody>
          <a:bodyPr wrap="square" rtlCol="0">
            <a:spAutoFit/>
          </a:bodyPr>
          <a:lstStyle/>
          <a:p>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業種内アルファベット順</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6" name="正方形/長方形 5">
            <a:extLst>
              <a:ext uri="{FF2B5EF4-FFF2-40B4-BE49-F238E27FC236}">
                <a16:creationId xmlns:a16="http://schemas.microsoft.com/office/drawing/2014/main" id="{5096F2AC-29EC-8158-02FB-64EF4DA07474}"/>
              </a:ext>
            </a:extLst>
          </p:cNvPr>
          <p:cNvSpPr>
            <a:spLocks noChangeArrowheads="1"/>
          </p:cNvSpPr>
          <p:nvPr/>
        </p:nvSpPr>
        <p:spPr bwMode="auto">
          <a:xfrm>
            <a:off x="0" y="2205710"/>
            <a:ext cx="2544648" cy="2246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algn="r" eaLnBrk="1" hangingPunct="1">
              <a:defRPr/>
            </a:pP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食料品</a:t>
            </a:r>
            <a:r>
              <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(2/3)</a:t>
            </a: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412937729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SBT</a:t>
            </a:r>
            <a:r>
              <a:rPr kumimoji="1" lang="ja-JP" altLang="en-US" dirty="0"/>
              <a:t>が削減対象とする排出量</a:t>
            </a:r>
          </a:p>
        </p:txBody>
      </p:sp>
      <p:sp>
        <p:nvSpPr>
          <p:cNvPr id="3" name="コンテンツ プレースホルダー 2"/>
          <p:cNvSpPr>
            <a:spLocks noGrp="1"/>
          </p:cNvSpPr>
          <p:nvPr>
            <p:ph sz="quarter" idx="12"/>
          </p:nvPr>
        </p:nvSpPr>
        <p:spPr>
          <a:xfrm>
            <a:off x="161925" y="1110920"/>
            <a:ext cx="10367963" cy="1327438"/>
          </a:xfrm>
        </p:spPr>
        <p:txBody>
          <a:bodyPr/>
          <a:lstStyle/>
          <a:p>
            <a:pPr>
              <a:buClr>
                <a:schemeClr val="tx1"/>
              </a:buClr>
            </a:pPr>
            <a:r>
              <a:rPr lang="ja-JP" altLang="en-US" b="1" dirty="0">
                <a:solidFill>
                  <a:srgbClr val="FF0000"/>
                </a:solidFill>
              </a:rPr>
              <a:t>サプライチェーン排出量</a:t>
            </a:r>
            <a:r>
              <a:rPr lang="ja-JP" altLang="en-US" dirty="0"/>
              <a:t>（事業者自らの排出だけでなく、事業活動に関係するあらゆる排出を</a:t>
            </a:r>
            <a:br>
              <a:rPr lang="en-US" altLang="ja-JP" dirty="0"/>
            </a:br>
            <a:r>
              <a:rPr lang="ja-JP" altLang="en-US" dirty="0"/>
              <a:t>合計した排出量）の削減が、</a:t>
            </a:r>
            <a:r>
              <a:rPr lang="en-US" altLang="ja-JP" dirty="0"/>
              <a:t>SBT</a:t>
            </a:r>
            <a:r>
              <a:rPr lang="ja-JP" altLang="en-US" dirty="0"/>
              <a:t>では求められる</a:t>
            </a:r>
            <a:endParaRPr lang="en-US" altLang="ja-JP" dirty="0"/>
          </a:p>
          <a:p>
            <a:r>
              <a:rPr lang="ja-JP" altLang="en-US" dirty="0"/>
              <a:t>サプライチェーン排出量＝</a:t>
            </a:r>
            <a:r>
              <a:rPr lang="en-US" altLang="ja-JP" b="1" dirty="0">
                <a:solidFill>
                  <a:srgbClr val="0070C0"/>
                </a:solidFill>
              </a:rPr>
              <a:t>Scope1</a:t>
            </a:r>
            <a:r>
              <a:rPr lang="ja-JP" altLang="en-US" b="1" dirty="0">
                <a:solidFill>
                  <a:srgbClr val="0070C0"/>
                </a:solidFill>
              </a:rPr>
              <a:t>排出量</a:t>
            </a:r>
            <a:r>
              <a:rPr lang="ja-JP" altLang="en-US" b="1" dirty="0"/>
              <a:t>＋</a:t>
            </a:r>
            <a:r>
              <a:rPr lang="en-US" altLang="ja-JP" b="1" dirty="0">
                <a:solidFill>
                  <a:srgbClr val="FF33CC"/>
                </a:solidFill>
              </a:rPr>
              <a:t>Scope2</a:t>
            </a:r>
            <a:r>
              <a:rPr lang="ja-JP" altLang="en-US" b="1" dirty="0">
                <a:solidFill>
                  <a:srgbClr val="FF33CC"/>
                </a:solidFill>
              </a:rPr>
              <a:t>排出量</a:t>
            </a:r>
            <a:r>
              <a:rPr lang="ja-JP" altLang="en-US" b="1" dirty="0"/>
              <a:t>＋</a:t>
            </a:r>
            <a:r>
              <a:rPr lang="en-US" altLang="ja-JP" b="1" dirty="0">
                <a:solidFill>
                  <a:srgbClr val="009900"/>
                </a:solidFill>
              </a:rPr>
              <a:t>Scope3</a:t>
            </a:r>
            <a:r>
              <a:rPr lang="ja-JP" altLang="en-US" b="1" dirty="0">
                <a:solidFill>
                  <a:srgbClr val="009900"/>
                </a:solidFill>
              </a:rPr>
              <a:t>排出量</a:t>
            </a:r>
            <a:endParaRPr lang="en-US" altLang="ja-JP" b="1" dirty="0">
              <a:solidFill>
                <a:srgbClr val="009900"/>
              </a:solidFill>
            </a:endParaRPr>
          </a:p>
        </p:txBody>
      </p:sp>
      <p:sp>
        <p:nvSpPr>
          <p:cNvPr id="10" name="テキスト ボックス 9"/>
          <p:cNvSpPr txBox="1"/>
          <p:nvPr/>
        </p:nvSpPr>
        <p:spPr>
          <a:xfrm>
            <a:off x="561368" y="6000322"/>
            <a:ext cx="9575355" cy="1015663"/>
          </a:xfrm>
          <a:prstGeom prst="rect">
            <a:avLst/>
          </a:prstGeom>
          <a:noFill/>
        </p:spPr>
        <p:txBody>
          <a:bodyPr wrap="square" rtlCol="0" anchor="t">
            <a:spAutoFit/>
          </a:bodyPr>
          <a:lstStyle/>
          <a:p>
            <a:r>
              <a:rPr lang="en-US" altLang="ja-JP" sz="2000" b="1" dirty="0">
                <a:solidFill>
                  <a:srgbClr val="0066CC"/>
                </a:solidFill>
                <a:latin typeface="Meiryo UI" panose="020B0604030504040204" pitchFamily="50" charset="-128"/>
                <a:ea typeface="Meiryo UI" panose="020B0604030504040204" pitchFamily="50" charset="-128"/>
              </a:rPr>
              <a:t>Scope1</a:t>
            </a:r>
            <a:r>
              <a:rPr lang="ja-JP" altLang="en-US" sz="2000" b="1" dirty="0">
                <a:solidFill>
                  <a:srgbClr val="0066CC"/>
                </a:solidFill>
                <a:latin typeface="Meiryo UI" panose="020B0604030504040204" pitchFamily="50" charset="-128"/>
                <a:ea typeface="Meiryo UI" panose="020B0604030504040204" pitchFamily="50" charset="-128"/>
              </a:rPr>
              <a:t>：事業者自らによる温室効果ガスの直接排出</a:t>
            </a:r>
            <a:r>
              <a:rPr lang="en-US" altLang="ja-JP" sz="2000" b="1" dirty="0">
                <a:solidFill>
                  <a:srgbClr val="0066CC"/>
                </a:solidFill>
                <a:latin typeface="Meiryo UI" panose="020B0604030504040204" pitchFamily="50" charset="-128"/>
                <a:ea typeface="Meiryo UI" panose="020B0604030504040204" pitchFamily="50" charset="-128"/>
              </a:rPr>
              <a:t>(</a:t>
            </a:r>
            <a:r>
              <a:rPr lang="ja-JP" altLang="en-US" sz="2000" b="1" dirty="0">
                <a:solidFill>
                  <a:srgbClr val="0066CC"/>
                </a:solidFill>
                <a:latin typeface="Meiryo UI" panose="020B0604030504040204" pitchFamily="50" charset="-128"/>
                <a:ea typeface="Meiryo UI" panose="020B0604030504040204" pitchFamily="50" charset="-128"/>
              </a:rPr>
              <a:t>燃料の燃焼、工業プロセス</a:t>
            </a:r>
            <a:r>
              <a:rPr lang="en-US" altLang="ja-JP" sz="2000" b="1" dirty="0">
                <a:solidFill>
                  <a:srgbClr val="0066CC"/>
                </a:solidFill>
                <a:latin typeface="Meiryo UI" panose="020B0604030504040204" pitchFamily="50" charset="-128"/>
                <a:ea typeface="Meiryo UI" panose="020B0604030504040204" pitchFamily="50" charset="-128"/>
              </a:rPr>
              <a:t>)</a:t>
            </a:r>
          </a:p>
          <a:p>
            <a:r>
              <a:rPr lang="en-US" altLang="ja-JP" sz="2000" b="1" dirty="0">
                <a:solidFill>
                  <a:srgbClr val="FF33CC"/>
                </a:solidFill>
                <a:latin typeface="Meiryo UI" panose="020B0604030504040204" pitchFamily="50" charset="-128"/>
                <a:ea typeface="Meiryo UI" panose="020B0604030504040204" pitchFamily="50" charset="-128"/>
              </a:rPr>
              <a:t>Scope2 :</a:t>
            </a:r>
            <a:r>
              <a:rPr lang="ja-JP" altLang="en-US" sz="2000" b="1" dirty="0">
                <a:solidFill>
                  <a:srgbClr val="FF33CC"/>
                </a:solidFill>
                <a:latin typeface="Meiryo UI" panose="020B0604030504040204" pitchFamily="50" charset="-128"/>
                <a:ea typeface="Meiryo UI" panose="020B0604030504040204" pitchFamily="50" charset="-128"/>
              </a:rPr>
              <a:t> 他社から供給された電気、熱・蒸気の使用に伴う間接排出</a:t>
            </a:r>
            <a:endParaRPr lang="en-US" altLang="ja-JP" sz="2000" b="1" dirty="0">
              <a:solidFill>
                <a:srgbClr val="FF33CC"/>
              </a:solidFill>
              <a:latin typeface="Meiryo UI" panose="020B0604030504040204" pitchFamily="50" charset="-128"/>
              <a:ea typeface="Meiryo UI" panose="020B0604030504040204" pitchFamily="50" charset="-128"/>
            </a:endParaRPr>
          </a:p>
          <a:p>
            <a:r>
              <a:rPr lang="en-US" altLang="ja-JP" sz="2000" b="1" dirty="0">
                <a:solidFill>
                  <a:srgbClr val="009900"/>
                </a:solidFill>
                <a:latin typeface="Meiryo UI" panose="020B0604030504040204" pitchFamily="50" charset="-128"/>
                <a:ea typeface="Meiryo UI" panose="020B0604030504040204" pitchFamily="50" charset="-128"/>
              </a:rPr>
              <a:t>Scope3 : Scope1</a:t>
            </a:r>
            <a:r>
              <a:rPr lang="ja-JP" altLang="en-US" sz="2000" b="1" dirty="0" err="1">
                <a:solidFill>
                  <a:srgbClr val="009900"/>
                </a:solidFill>
                <a:latin typeface="Meiryo UI" panose="020B0604030504040204" pitchFamily="50" charset="-128"/>
                <a:ea typeface="Meiryo UI" panose="020B0604030504040204" pitchFamily="50" charset="-128"/>
              </a:rPr>
              <a:t>、</a:t>
            </a:r>
            <a:r>
              <a:rPr lang="en-US" altLang="ja-JP" sz="2000" b="1" dirty="0">
                <a:solidFill>
                  <a:srgbClr val="009900"/>
                </a:solidFill>
                <a:latin typeface="Meiryo UI" panose="020B0604030504040204" pitchFamily="50" charset="-128"/>
                <a:ea typeface="Meiryo UI" panose="020B0604030504040204" pitchFamily="50" charset="-128"/>
              </a:rPr>
              <a:t>Scope2</a:t>
            </a:r>
            <a:r>
              <a:rPr lang="ja-JP" altLang="en-US" sz="2000" b="1" dirty="0">
                <a:solidFill>
                  <a:srgbClr val="009900"/>
                </a:solidFill>
                <a:latin typeface="Meiryo UI" panose="020B0604030504040204" pitchFamily="50" charset="-128"/>
                <a:ea typeface="Meiryo UI" panose="020B0604030504040204" pitchFamily="50" charset="-128"/>
              </a:rPr>
              <a:t>以外の間接排出</a:t>
            </a:r>
            <a:r>
              <a:rPr lang="en-US" altLang="ja-JP" sz="2000" b="1" dirty="0">
                <a:solidFill>
                  <a:srgbClr val="009900"/>
                </a:solidFill>
                <a:latin typeface="Meiryo UI" panose="020B0604030504040204" pitchFamily="50" charset="-128"/>
                <a:ea typeface="Meiryo UI" panose="020B0604030504040204" pitchFamily="50" charset="-128"/>
              </a:rPr>
              <a:t>(</a:t>
            </a:r>
            <a:r>
              <a:rPr lang="ja-JP" altLang="en-US" sz="2000" b="1" dirty="0">
                <a:solidFill>
                  <a:srgbClr val="009900"/>
                </a:solidFill>
                <a:latin typeface="Meiryo UI" panose="020B0604030504040204" pitchFamily="50" charset="-128"/>
                <a:ea typeface="Meiryo UI" panose="020B0604030504040204" pitchFamily="50" charset="-128"/>
              </a:rPr>
              <a:t>事業者の活動に関連する他社の排出</a:t>
            </a:r>
            <a:r>
              <a:rPr lang="en-US" altLang="ja-JP" sz="2000" b="1" dirty="0">
                <a:solidFill>
                  <a:srgbClr val="009900"/>
                </a:solidFill>
                <a:latin typeface="Meiryo UI" panose="020B0604030504040204" pitchFamily="50" charset="-128"/>
                <a:ea typeface="Meiryo UI" panose="020B0604030504040204" pitchFamily="50" charset="-128"/>
              </a:rPr>
              <a:t>)</a:t>
            </a:r>
          </a:p>
        </p:txBody>
      </p:sp>
      <p:pic>
        <p:nvPicPr>
          <p:cNvPr id="11" name="図 10"/>
          <p:cNvPicPr>
            <a:picLocks noChangeAspect="1"/>
          </p:cNvPicPr>
          <p:nvPr/>
        </p:nvPicPr>
        <p:blipFill>
          <a:blip r:embed="rId2"/>
          <a:stretch>
            <a:fillRect/>
          </a:stretch>
        </p:blipFill>
        <p:spPr>
          <a:xfrm>
            <a:off x="573404" y="2921336"/>
            <a:ext cx="9563319" cy="2697775"/>
          </a:xfrm>
          <a:prstGeom prst="rect">
            <a:avLst/>
          </a:prstGeom>
        </p:spPr>
      </p:pic>
      <p:sp>
        <p:nvSpPr>
          <p:cNvPr id="12" name="テキスト ボックス 11"/>
          <p:cNvSpPr txBox="1"/>
          <p:nvPr/>
        </p:nvSpPr>
        <p:spPr>
          <a:xfrm>
            <a:off x="530527" y="5585632"/>
            <a:ext cx="2806727" cy="253916"/>
          </a:xfrm>
          <a:prstGeom prst="rect">
            <a:avLst/>
          </a:prstGeom>
          <a:noFill/>
        </p:spPr>
        <p:txBody>
          <a:bodyPr wrap="square" rtlCol="0">
            <a:spAutoFit/>
          </a:bodyPr>
          <a:lstStyle/>
          <a:p>
            <a:pPr defTabSz="914400" fontAlgn="base">
              <a:spcBef>
                <a:spcPct val="0"/>
              </a:spcBef>
              <a:spcAft>
                <a:spcPct val="0"/>
              </a:spcAft>
            </a:pPr>
            <a:r>
              <a:rPr lang="ja-JP" altLang="en-US" sz="1050" dirty="0">
                <a:solidFill>
                  <a:prstClr val="black"/>
                </a:solidFill>
                <a:latin typeface="Segoe UI"/>
              </a:rPr>
              <a:t>○の数字は</a:t>
            </a:r>
            <a:r>
              <a:rPr lang="en-US" altLang="ja-JP" sz="1050" dirty="0">
                <a:solidFill>
                  <a:prstClr val="black"/>
                </a:solidFill>
                <a:latin typeface="Segoe UI"/>
              </a:rPr>
              <a:t>Scope</a:t>
            </a:r>
            <a:r>
              <a:rPr lang="ja-JP" altLang="en-US" sz="1050" dirty="0">
                <a:solidFill>
                  <a:prstClr val="black"/>
                </a:solidFill>
                <a:latin typeface="Segoe UI"/>
              </a:rPr>
              <a:t>３のカテゴリ</a:t>
            </a:r>
          </a:p>
        </p:txBody>
      </p:sp>
    </p:spTree>
    <p:extLst>
      <p:ext uri="{BB962C8B-B14F-4D97-AF65-F5344CB8AC3E}">
        <p14:creationId xmlns:p14="http://schemas.microsoft.com/office/powerpoint/2010/main" val="2712702711"/>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4A14F9C-2F80-6E16-D745-6D8373577808}"/>
            </a:ext>
          </a:extLst>
        </p:cNvPr>
        <p:cNvGrpSpPr/>
        <p:nvPr/>
      </p:nvGrpSpPr>
      <p:grpSpPr>
        <a:xfrm>
          <a:off x="0" y="0"/>
          <a:ext cx="0" cy="0"/>
          <a:chOff x="0" y="0"/>
          <a:chExt cx="0" cy="0"/>
        </a:xfrm>
      </p:grpSpPr>
      <p:sp>
        <p:nvSpPr>
          <p:cNvPr id="2" name="タイトル 1">
            <a:extLst>
              <a:ext uri="{FF2B5EF4-FFF2-40B4-BE49-F238E27FC236}">
                <a16:creationId xmlns:a16="http://schemas.microsoft.com/office/drawing/2014/main" id="{9340F7C4-916A-992D-207F-0C5BFA65B340}"/>
              </a:ext>
            </a:extLst>
          </p:cNvPr>
          <p:cNvSpPr>
            <a:spLocks noGrp="1"/>
          </p:cNvSpPr>
          <p:nvPr>
            <p:ph type="title"/>
          </p:nvPr>
        </p:nvSpPr>
        <p:spPr/>
        <p:txBody>
          <a:bodyPr/>
          <a:lstStyle/>
          <a:p>
            <a:r>
              <a:rPr kumimoji="1" lang="en-US" altLang="ja-JP" dirty="0"/>
              <a:t>SBT</a:t>
            </a:r>
            <a:r>
              <a:rPr lang="ja-JP" altLang="en-US" dirty="0"/>
              <a:t>認定取得済の海外企業 </a:t>
            </a:r>
            <a:r>
              <a:rPr lang="en-US" altLang="ja-JP" dirty="0"/>
              <a:t>18/32</a:t>
            </a:r>
            <a:endParaRPr kumimoji="1" lang="ja-JP" altLang="en-US" dirty="0"/>
          </a:p>
        </p:txBody>
      </p:sp>
      <p:sp>
        <p:nvSpPr>
          <p:cNvPr id="3" name="コンテンツ プレースホルダー 2">
            <a:extLst>
              <a:ext uri="{FF2B5EF4-FFF2-40B4-BE49-F238E27FC236}">
                <a16:creationId xmlns:a16="http://schemas.microsoft.com/office/drawing/2014/main" id="{035144E1-B842-8951-EC17-6C7898FF6094}"/>
              </a:ext>
            </a:extLst>
          </p:cNvPr>
          <p:cNvSpPr>
            <a:spLocks noGrp="1"/>
          </p:cNvSpPr>
          <p:nvPr>
            <p:ph sz="quarter" idx="12"/>
          </p:nvPr>
        </p:nvSpPr>
        <p:spPr>
          <a:xfrm>
            <a:off x="161925" y="1110920"/>
            <a:ext cx="10367963" cy="634941"/>
          </a:xfrm>
        </p:spPr>
        <p:txBody>
          <a:bodyPr/>
          <a:lstStyle/>
          <a:p>
            <a:r>
              <a:rPr lang="ja-JP" altLang="en-US" dirty="0"/>
              <a:t>世界的には専門サービス業、食料品製造業、不動産業が多い</a:t>
            </a:r>
            <a:endParaRPr lang="en-US" altLang="ja-JP" dirty="0"/>
          </a:p>
        </p:txBody>
      </p:sp>
      <p:sp>
        <p:nvSpPr>
          <p:cNvPr id="12" name="正方形/長方形 11">
            <a:extLst>
              <a:ext uri="{FF2B5EF4-FFF2-40B4-BE49-F238E27FC236}">
                <a16:creationId xmlns:a16="http://schemas.microsoft.com/office/drawing/2014/main" id="{B25836BF-7B87-AE68-9A67-63D9733C115B}"/>
              </a:ext>
            </a:extLst>
          </p:cNvPr>
          <p:cNvSpPr>
            <a:spLocks noChangeArrowheads="1"/>
          </p:cNvSpPr>
          <p:nvPr/>
        </p:nvSpPr>
        <p:spPr bwMode="auto">
          <a:xfrm>
            <a:off x="2398343" y="2220613"/>
            <a:ext cx="8131545" cy="53245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Viñedos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Emiliana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Vion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Food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VOM FASS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Vöslauer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Mineralwasser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Yamabun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Zuckermühle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Rupperswil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Züger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Frischkäse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Zuivelfabriek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Graafstroom</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Espersen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Agromaks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Sp. z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Avícola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Coliumo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Bakkafrost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BALFEGÓ &amp; BALFEGÓ S.L.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BioMar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Cermaq</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DMK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Deutsches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Milchkontor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Foyle Food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Grieg Seafood ASA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Lerøy</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Seafood Group ASA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MARUGO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Metten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Fleischwaren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Miropasz</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Sp. z o. 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Mowi</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Moy Park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Nova Sea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Olle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Nyberg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Chark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SalMar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Scottish Shellfish Marketing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Shropshire Wholesale Meat Company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Tedford/Tellico,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VALL COMPANYS GROUP</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80 Acres Urban Agriculture,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ABF Sugar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AGRANA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Beteiligungs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Agrial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Almhaga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Asica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Bunge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Chiquita Brands International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Sàrl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Compagnie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Fruitière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Cristal Union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ELIXENS FRANCE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Estyria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Naturprodukte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Fairventures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Digital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Flechtorfer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Mühle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Walter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Thönebe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Forest Plateau Pte. Ltd. (Slow)</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Fresh Del Monte Produce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Fyffes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Godrej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AgroveT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Grupo Iren Fruits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Harvest House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Hugh Lowe Farms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Ingredion Incorporated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INVIVO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Keelings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Mahindra EPC Irrigation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Meginfelag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Búnaðarmanna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LVAÁ - MBM</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Metrolina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Greenhouses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Nature's Management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Nutreco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Nyskördade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Morötter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Fjälkinge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Oh My Greens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Olam</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Ololo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Farming Company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Origin Enterprises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Oterra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Planet-A-mor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PT. Indo Oil Perkasa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Tbk</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Puffin Produce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R&amp;K Drysdale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SEEDWORKS INTERNATIONAL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Sime Darby Plantation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Berhad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Sörby</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Handelsträdgård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Aktiebolag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Strawson Produce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Südzucker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AG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Svegro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Holding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SydGrönt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Ekonomisk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Förening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TALAWAKELLE TEA ESTATES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Wakaba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Nouen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Aeon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Albertsons Companies,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Allmanhall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Apotea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Arvid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Nordquist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BEL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BelOrta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Ben &amp; Jerry's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Betz Holding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Café Bar Sverige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Cafédirect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Carrefour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Casino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Guichard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Perrachon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COBANA GmbH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Coles Group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Consum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 Coop. 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Convini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Sverige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Coop amba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Coop Sverige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CVS Health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DFI Retail Group Holdings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Ella's Kitchen (Brands)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Empire Company Limited and Sobeys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Eurocash</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FamilyMart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Frio Food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Geia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Food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Grönsaksmästarna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Nordic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Hans Just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ICA Gruppen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IG International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 Sainsbury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Kesko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Koninklijke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Ahold Delhaize 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Majid Al Futtaim Retail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MC Retail, SGPS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MDS Holding GmbH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Metro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Mile Hi Bakery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Morrisons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Oakland International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Oddbox</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Delivery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Port International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Ranson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Roveg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Schwab-</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Guillod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STUDIO ONION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Stutzer&amp;Co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Sysco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Tesco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TF Value-Mart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Sdn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Bhd.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Co-operative Group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Southern Co-operative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Tobi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Seeobst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United Natural Foods,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US Foods Holding Corp.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Vitamin Well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Vogelaar-Vredehof</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Walmart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Woolworths Group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World Wise Foods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Żabka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Polska Sp. z o. 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Zabka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Polska Sp. z o. o.)</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テキスト ボックス 12">
            <a:extLst>
              <a:ext uri="{FF2B5EF4-FFF2-40B4-BE49-F238E27FC236}">
                <a16:creationId xmlns:a16="http://schemas.microsoft.com/office/drawing/2014/main" id="{7D2B4B4A-53EC-FB60-287E-52FD63C27576}"/>
              </a:ext>
            </a:extLst>
          </p:cNvPr>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9" name="テキスト ボックス 18">
            <a:extLst>
              <a:ext uri="{FF2B5EF4-FFF2-40B4-BE49-F238E27FC236}">
                <a16:creationId xmlns:a16="http://schemas.microsoft.com/office/drawing/2014/main" id="{254AE846-7276-1658-65E0-87488681AB32}"/>
              </a:ext>
            </a:extLst>
          </p:cNvPr>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正方形/長方形 3">
            <a:extLst>
              <a:ext uri="{FF2B5EF4-FFF2-40B4-BE49-F238E27FC236}">
                <a16:creationId xmlns:a16="http://schemas.microsoft.com/office/drawing/2014/main" id="{B2DC7E65-D18A-389D-3D75-37918B564F6F}"/>
              </a:ext>
            </a:extLst>
          </p:cNvPr>
          <p:cNvSpPr/>
          <p:nvPr/>
        </p:nvSpPr>
        <p:spPr>
          <a:xfrm>
            <a:off x="196466" y="1776202"/>
            <a:ext cx="6419193"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ja-JP" altLang="en-US" sz="2000" b="1" dirty="0">
                <a:latin typeface="Meiryo UI" panose="020B0604030504040204" pitchFamily="50" charset="-128"/>
                <a:ea typeface="Meiryo UI" panose="020B0604030504040204" pitchFamily="50" charset="-128"/>
                <a:cs typeface="Meiryo UI" panose="020B0604030504040204" pitchFamily="50" charset="-128"/>
              </a:rPr>
              <a:t>すでに認定を受けている海外企業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4,779</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18/32</a:t>
            </a:r>
            <a:endParaRPr lang="ja-JP" altLang="en-US" sz="2000" b="1" dirty="0"/>
          </a:p>
        </p:txBody>
      </p:sp>
      <p:sp>
        <p:nvSpPr>
          <p:cNvPr id="8" name="テキスト ボックス 7">
            <a:extLst>
              <a:ext uri="{FF2B5EF4-FFF2-40B4-BE49-F238E27FC236}">
                <a16:creationId xmlns:a16="http://schemas.microsoft.com/office/drawing/2014/main" id="{F8CFAF4C-F9FE-9137-6AF0-6D4504C4DB2A}"/>
              </a:ext>
            </a:extLst>
          </p:cNvPr>
          <p:cNvSpPr txBox="1"/>
          <p:nvPr/>
        </p:nvSpPr>
        <p:spPr bwMode="auto">
          <a:xfrm>
            <a:off x="6389912" y="1775476"/>
            <a:ext cx="4139976" cy="230832"/>
          </a:xfrm>
          <a:prstGeom prst="rect">
            <a:avLst/>
          </a:prstGeom>
          <a:noFill/>
          <a:ln w="9525">
            <a:noFill/>
            <a:miter lim="800000"/>
            <a:headEnd/>
            <a:tailEnd/>
          </a:ln>
        </p:spPr>
        <p:txBody>
          <a:bodyPr wrap="square" rtlCol="0">
            <a:spAutoFit/>
          </a:bodyPr>
          <a:lstStyle/>
          <a:p>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業種内アルファベット順</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6" name="正方形/長方形 5">
            <a:extLst>
              <a:ext uri="{FF2B5EF4-FFF2-40B4-BE49-F238E27FC236}">
                <a16:creationId xmlns:a16="http://schemas.microsoft.com/office/drawing/2014/main" id="{07B43A6E-A895-0068-9F5B-C6ED239B03A2}"/>
              </a:ext>
            </a:extLst>
          </p:cNvPr>
          <p:cNvSpPr>
            <a:spLocks noChangeArrowheads="1"/>
          </p:cNvSpPr>
          <p:nvPr/>
        </p:nvSpPr>
        <p:spPr bwMode="auto">
          <a:xfrm>
            <a:off x="0" y="2205710"/>
            <a:ext cx="2544648" cy="4401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algn="r" eaLnBrk="1" hangingPunct="1">
              <a:defRPr/>
            </a:pP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食料品</a:t>
            </a:r>
            <a:r>
              <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(3/3)</a:t>
            </a: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食料品・畜産品：</a:t>
            </a:r>
            <a:endParaRPr kumimoji="1" lang="en-US" altLang="ja-JP" sz="1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食料品・農産品：</a:t>
            </a:r>
            <a:endParaRPr kumimoji="1" lang="en-US" altLang="ja-JP" sz="1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en-US" altLang="ja-JP" sz="1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en-US" altLang="ja-JP" sz="1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en-US" altLang="ja-JP" sz="1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en-US" altLang="ja-JP" sz="1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en-US" altLang="ja-JP" sz="1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食料品小売：</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en-US" altLang="ja-JP" sz="1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5" name="直線コネクタ 4">
            <a:extLst>
              <a:ext uri="{FF2B5EF4-FFF2-40B4-BE49-F238E27FC236}">
                <a16:creationId xmlns:a16="http://schemas.microsoft.com/office/drawing/2014/main" id="{B10C9677-DA06-BA79-A127-86A0D7A3CF13}"/>
              </a:ext>
            </a:extLst>
          </p:cNvPr>
          <p:cNvCxnSpPr/>
          <p:nvPr/>
        </p:nvCxnSpPr>
        <p:spPr>
          <a:xfrm>
            <a:off x="2488003" y="2670799"/>
            <a:ext cx="7956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 name="直線コネクタ 8">
            <a:extLst>
              <a:ext uri="{FF2B5EF4-FFF2-40B4-BE49-F238E27FC236}">
                <a16:creationId xmlns:a16="http://schemas.microsoft.com/office/drawing/2014/main" id="{A60FF591-20CB-C354-AF51-96E95AF77927}"/>
              </a:ext>
            </a:extLst>
          </p:cNvPr>
          <p:cNvCxnSpPr/>
          <p:nvPr/>
        </p:nvCxnSpPr>
        <p:spPr>
          <a:xfrm>
            <a:off x="2488003" y="3564879"/>
            <a:ext cx="7956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 name="直線コネクタ 9">
            <a:extLst>
              <a:ext uri="{FF2B5EF4-FFF2-40B4-BE49-F238E27FC236}">
                <a16:creationId xmlns:a16="http://schemas.microsoft.com/office/drawing/2014/main" id="{7AB812B9-A215-EF4A-0107-28972307D4A3}"/>
              </a:ext>
            </a:extLst>
          </p:cNvPr>
          <p:cNvCxnSpPr/>
          <p:nvPr/>
        </p:nvCxnSpPr>
        <p:spPr>
          <a:xfrm>
            <a:off x="2488003" y="5231119"/>
            <a:ext cx="7956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34389034"/>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SBT</a:t>
            </a:r>
            <a:r>
              <a:rPr lang="ja-JP" altLang="en-US" dirty="0"/>
              <a:t>認定取得済の海外企業 </a:t>
            </a:r>
            <a:r>
              <a:rPr lang="en-US" altLang="ja-JP" dirty="0"/>
              <a:t>19/32</a:t>
            </a:r>
            <a:endParaRPr kumimoji="1" lang="ja-JP" altLang="en-US" dirty="0"/>
          </a:p>
        </p:txBody>
      </p:sp>
      <p:sp>
        <p:nvSpPr>
          <p:cNvPr id="3" name="コンテンツ プレースホルダー 2"/>
          <p:cNvSpPr>
            <a:spLocks noGrp="1"/>
          </p:cNvSpPr>
          <p:nvPr>
            <p:ph sz="quarter" idx="12"/>
          </p:nvPr>
        </p:nvSpPr>
        <p:spPr>
          <a:xfrm>
            <a:off x="161925" y="1110920"/>
            <a:ext cx="10367963" cy="634941"/>
          </a:xfrm>
        </p:spPr>
        <p:txBody>
          <a:bodyPr/>
          <a:lstStyle/>
          <a:p>
            <a:r>
              <a:rPr lang="ja-JP" altLang="en-US" dirty="0"/>
              <a:t>世界的には専門サービス業、食料品製造業、不動産業が多い</a:t>
            </a:r>
            <a:endParaRPr lang="en-US" altLang="ja-JP" dirty="0"/>
          </a:p>
        </p:txBody>
      </p:sp>
      <p:sp>
        <p:nvSpPr>
          <p:cNvPr id="11" name="正方形/長方形 10"/>
          <p:cNvSpPr>
            <a:spLocks noChangeArrowheads="1"/>
          </p:cNvSpPr>
          <p:nvPr/>
        </p:nvSpPr>
        <p:spPr bwMode="auto">
          <a:xfrm>
            <a:off x="0" y="2181666"/>
            <a:ext cx="2544648" cy="77867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algn="r" eaLnBrk="1" hangingPunct="1">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水道事業：</a:t>
            </a: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設備機器：</a:t>
            </a: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専門サービス（</a:t>
            </a:r>
            <a:r>
              <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1/5</a:t>
            </a: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正方形/長方形 11"/>
          <p:cNvSpPr>
            <a:spLocks noChangeArrowheads="1"/>
          </p:cNvSpPr>
          <p:nvPr/>
        </p:nvSpPr>
        <p:spPr bwMode="auto">
          <a:xfrm>
            <a:off x="2398343" y="2190133"/>
            <a:ext cx="8131545" cy="5632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Acque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Bresciane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Aguas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Andinas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Aquam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Water Services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CAP HOLDING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Colloide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Engineering Systems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EPAL -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Empresa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Portugesa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das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Aguas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Livres,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Eric Wright Water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Saur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Severn Trent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SUEZ</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SUITO INDUSTRY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United Utilities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Veolia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Environnement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Watertight Management Ltd</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ACS Stainless Steel Fixings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AGC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Armstrong World Industries,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ARROW-M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ATOM LIVIN TECH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BHC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Bruynzeel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Storage Group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CHUO SASH INDUSTRY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Cleanup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Comany</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CORETHREE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DaikoSeisakusyo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Danfoss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DAYDO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Deceuninck</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Diab International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DOVISTA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ecominami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Ege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Carpets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EISHIRO KAWARA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EKUSERU</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EMINLAGA S.R.L. -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Mamut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Junckers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Industrier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Fibo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FlowCon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International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ApS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FOCCHI SPA UNIPERSONALE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Fogel de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Centroamerica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Framery</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Trade Oy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Franz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Kaldewei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Fujikogyosho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FUNEN ACROSS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Gebhardt-Stahl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Genuit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H+H International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Haiyan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Dingsheng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Machinery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Hajime Kogyo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Hansgrohe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HEM Denmark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HIMEGI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HIRAMATSU KOUGYO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Hirano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HORN Business Group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Housemesh</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IBIKEN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Ichisawa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Concrete Industry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INOUE SHOJI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Interface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IPIC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Iwaki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JAPAN.DELIVERY.SYSTEM</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Jysk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Display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Kanazawa Kasei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Kingspan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KINUGASA MOKUZAI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KOBE BANKIN KOGYO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Kowa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Seisakusyo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KYOTECH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Lennox International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LIXIL Group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Manni Group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Marlon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Tørmørtel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MEIWA KOGYO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Misono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Sash Industry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MIYABI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MORIMURA METAL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Nakagawakokan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NIPPON ALUTEC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Nippon Sheet Glass, Co., Ltd. (NSG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Nito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Noborio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Tekkou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NOZAWA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OCHSNER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Wärmepumpen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Okuji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kensan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Okumura. MFG.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Owens Corning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OY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Prevex</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Phoenix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Zementwerke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Krogbeumker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Reynaers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Roberts Group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Rockwool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S-BIC COMPANY,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SAINT-GOBAIN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SANSHIN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Schüco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International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Shanghai Chanan Industry Development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shinozaki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mokko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SOGIRI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Structa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Industries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Takachiho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Shirasu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Corp.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Takeya Chemical laboratory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TANAKA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Tarkett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VELUX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TKG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Tochishu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Tomihari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Seisakusyo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TOSHIN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TOTO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Tyman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Unilin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Uponor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USG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Vaillant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Viessmann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Wachi Ironworks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WindowMaster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International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wing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YAMAPLAS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Yanagita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Iron Works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YKK AP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Zhejiang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Guangtao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Healthy Kitchen Utensils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ZHEJIANG MAYANG INDUSTRIES CO.,LTD</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10 to 2 Consulting,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4most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A2G S.A.C B.I.C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A3&amp;Co.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Aardvark Certification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Abt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Global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Accenture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Achieve Breakthrough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Action Sustainability (Trading)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ADAMMA INFO SERVICES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ADP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AEON INTEGRATED BUILDING DESIGN CONSULTANTS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Aetha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Consulting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AFRY (ÅF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Pöyry</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AG Communications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Agendi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AIRINC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Alaya Consulting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Allen &amp;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Overy</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Allens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Allford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Hall Monaghan Morris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Allied Sustainability and Environmental Consultants Group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Allison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HyperM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Allvotec</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Alpharmaxim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Amera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AMICULUM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Amino Data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AMR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Anhui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Yugong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wear resistant material technology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テキスト ボックス 12"/>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dirty="0">
                <a:solidFill>
                  <a:srgbClr val="000000"/>
                </a:solidFill>
                <a:latin typeface="Meiryo UI" pitchFamily="50" charset="-128"/>
                <a:ea typeface="Meiryo UI" pitchFamily="50" charset="-128"/>
                <a:cs typeface="Meiryo UI" pitchFamily="50" charset="-128"/>
              </a:rPr>
              <a:t>http://</a:t>
            </a:r>
            <a:r>
              <a:rPr lang="en-US" altLang="ja-JP" sz="900" dirty="0" err="1">
                <a:solidFill>
                  <a:srgbClr val="000000"/>
                </a:solidFill>
                <a:latin typeface="Meiryo UI" pitchFamily="50" charset="-128"/>
                <a:ea typeface="Meiryo UI" pitchFamily="50" charset="-128"/>
                <a:cs typeface="Meiryo UI" pitchFamily="50" charset="-128"/>
              </a:rPr>
              <a:t>sciencebasedtargets.org</a:t>
            </a:r>
            <a:r>
              <a:rPr lang="en-US" altLang="ja-JP" sz="900" dirty="0">
                <a:solidFill>
                  <a:srgbClr val="000000"/>
                </a:solidFill>
                <a:latin typeface="Meiryo UI" pitchFamily="50" charset="-128"/>
                <a:ea typeface="Meiryo UI" pitchFamily="50" charset="-128"/>
                <a:cs typeface="Meiryo UI" pitchFamily="50" charset="-128"/>
              </a:rPr>
              <a:t>/companies-taking-action/</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8" name="テキスト ボックス 17"/>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正方形/長方形 3">
            <a:extLst>
              <a:ext uri="{FF2B5EF4-FFF2-40B4-BE49-F238E27FC236}">
                <a16:creationId xmlns:a16="http://schemas.microsoft.com/office/drawing/2014/main" id="{FCBA23E8-8611-2FD8-4317-8EC71AFBA79E}"/>
              </a:ext>
            </a:extLst>
          </p:cNvPr>
          <p:cNvSpPr/>
          <p:nvPr/>
        </p:nvSpPr>
        <p:spPr>
          <a:xfrm>
            <a:off x="196466" y="1776202"/>
            <a:ext cx="6415539"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ja-JP" altLang="en-US" sz="2000" b="1" dirty="0">
                <a:latin typeface="Meiryo UI" panose="020B0604030504040204" pitchFamily="50" charset="-128"/>
                <a:ea typeface="Meiryo UI" panose="020B0604030504040204" pitchFamily="50" charset="-128"/>
                <a:cs typeface="Meiryo UI" panose="020B0604030504040204" pitchFamily="50" charset="-128"/>
              </a:rPr>
              <a:t>すでに認定を受けている海外企業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4,779</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19/32</a:t>
            </a:r>
            <a:endParaRPr lang="ja-JP" altLang="en-US" sz="2000" b="1" dirty="0"/>
          </a:p>
        </p:txBody>
      </p:sp>
      <p:sp>
        <p:nvSpPr>
          <p:cNvPr id="5" name="テキスト ボックス 4">
            <a:extLst>
              <a:ext uri="{FF2B5EF4-FFF2-40B4-BE49-F238E27FC236}">
                <a16:creationId xmlns:a16="http://schemas.microsoft.com/office/drawing/2014/main" id="{0E393638-0451-AC48-32F9-F8A1713E7980}"/>
              </a:ext>
            </a:extLst>
          </p:cNvPr>
          <p:cNvSpPr txBox="1"/>
          <p:nvPr/>
        </p:nvSpPr>
        <p:spPr bwMode="auto">
          <a:xfrm>
            <a:off x="6389912" y="1775476"/>
            <a:ext cx="4139976" cy="230832"/>
          </a:xfrm>
          <a:prstGeom prst="rect">
            <a:avLst/>
          </a:prstGeom>
          <a:noFill/>
          <a:ln w="9525">
            <a:noFill/>
            <a:miter lim="800000"/>
            <a:headEnd/>
            <a:tailEnd/>
          </a:ln>
        </p:spPr>
        <p:txBody>
          <a:bodyPr wrap="square" rtlCol="0">
            <a:spAutoFit/>
          </a:bodyPr>
          <a:lstStyle/>
          <a:p>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業種内アルファベット順</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6" name="直線コネクタ 5">
            <a:extLst>
              <a:ext uri="{FF2B5EF4-FFF2-40B4-BE49-F238E27FC236}">
                <a16:creationId xmlns:a16="http://schemas.microsoft.com/office/drawing/2014/main" id="{CD69672C-49DD-E490-BCD6-C097FF4CC6FC}"/>
              </a:ext>
            </a:extLst>
          </p:cNvPr>
          <p:cNvCxnSpPr>
            <a:cxnSpLocks/>
          </p:cNvCxnSpPr>
          <p:nvPr/>
        </p:nvCxnSpPr>
        <p:spPr>
          <a:xfrm>
            <a:off x="2488003" y="6292541"/>
            <a:ext cx="7956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8" name="直線コネクタ 7">
            <a:extLst>
              <a:ext uri="{FF2B5EF4-FFF2-40B4-BE49-F238E27FC236}">
                <a16:creationId xmlns:a16="http://schemas.microsoft.com/office/drawing/2014/main" id="{BB9018AA-4E3A-10D1-7FC3-8520666CF4C6}"/>
              </a:ext>
            </a:extLst>
          </p:cNvPr>
          <p:cNvCxnSpPr>
            <a:cxnSpLocks/>
          </p:cNvCxnSpPr>
          <p:nvPr/>
        </p:nvCxnSpPr>
        <p:spPr>
          <a:xfrm>
            <a:off x="2488003" y="2776546"/>
            <a:ext cx="7956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62685418"/>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SBT</a:t>
            </a:r>
            <a:r>
              <a:rPr lang="ja-JP" altLang="en-US" dirty="0"/>
              <a:t>認定取得済の海外企業 </a:t>
            </a:r>
            <a:r>
              <a:rPr lang="en-US" altLang="ja-JP" dirty="0"/>
              <a:t>20/32</a:t>
            </a:r>
            <a:endParaRPr kumimoji="1" lang="ja-JP" altLang="en-US" dirty="0"/>
          </a:p>
        </p:txBody>
      </p:sp>
      <p:sp>
        <p:nvSpPr>
          <p:cNvPr id="3" name="コンテンツ プレースホルダー 2"/>
          <p:cNvSpPr>
            <a:spLocks noGrp="1"/>
          </p:cNvSpPr>
          <p:nvPr>
            <p:ph sz="quarter" idx="12"/>
          </p:nvPr>
        </p:nvSpPr>
        <p:spPr>
          <a:xfrm>
            <a:off x="161925" y="1110920"/>
            <a:ext cx="10367963" cy="634941"/>
          </a:xfrm>
        </p:spPr>
        <p:txBody>
          <a:bodyPr/>
          <a:lstStyle/>
          <a:p>
            <a:r>
              <a:rPr lang="ja-JP" altLang="en-US" dirty="0"/>
              <a:t>世界的には専門サービス業、食料品製造業、不動産業が多い</a:t>
            </a:r>
            <a:endParaRPr lang="en-US" altLang="ja-JP" dirty="0"/>
          </a:p>
        </p:txBody>
      </p:sp>
      <p:sp>
        <p:nvSpPr>
          <p:cNvPr id="11" name="正方形/長方形 10"/>
          <p:cNvSpPr>
            <a:spLocks noChangeArrowheads="1"/>
          </p:cNvSpPr>
          <p:nvPr/>
        </p:nvSpPr>
        <p:spPr bwMode="auto">
          <a:xfrm>
            <a:off x="0" y="2181666"/>
            <a:ext cx="2544648"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algn="r" eaLnBrk="1" hangingPunct="1">
              <a:defRPr/>
            </a:pP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専門サービス（</a:t>
            </a:r>
            <a:r>
              <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2/5</a:t>
            </a: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正方形/長方形 11"/>
          <p:cNvSpPr>
            <a:spLocks noChangeArrowheads="1"/>
          </p:cNvSpPr>
          <p:nvPr/>
        </p:nvSpPr>
        <p:spPr bwMode="auto">
          <a:xfrm>
            <a:off x="2398343" y="2190133"/>
            <a:ext cx="8131545" cy="5170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Antea Nederland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Antea USA,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Anthesis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aoito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soken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Aon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Applus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Services,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Arcadis 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Arthur Cox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Arthur D. Little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Arup Group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ASCENDO CONSULTING SANIDAD&amp;FARMA SL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Asia Air Survey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Asia Specific Enterprises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Audubon PM Associates,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AVANISTA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Avieco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B.M. INFOTRADE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B2E Consulting Solutions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Back Market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Bain &amp; Company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Baldor Technologies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Balsam laboratory (Shanghai)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Baluarte Cultura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Base 3 Systems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BCD Travel USA,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BCT Consulting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BDO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Beacon Scientific Group,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Beijing Comprehensive Pharm Consultants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Beijing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Labour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Consulting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Bennetts Associates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Berylls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BEYOND DESIGN ARCHITECTS &amp; CONSULTANTS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Bioregional Development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BMT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Boma Global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Booz Allen Hamilton Holding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Boston Consulting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Brand Institute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BrightWolves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Bristlecone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Broadstreet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Health Economics &amp; Outcomes Research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Brundtland Consulting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Brunswick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Brussels Worldwide Services BV (BDO Global Office)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Bruun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&amp;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Hjejle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Advokatpartnerselskab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Bryter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Buckley Gray Yeoman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Building Design Partnership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BUREAU VERITAS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Burges Salmon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Buro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Happold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buzzback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BWD Strategic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Cacti Legal Services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Cambridge Healthcare Research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Campbell Lutyens Holdings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Canary Marketing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Capita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CAPPFINITY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Carbon Free Consulting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Carbon Free Network,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Carbon Intelligence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Carbonbit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Carbotech</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Cast &amp; Crew</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Castrén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&amp;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Snellman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Attorneys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CBCL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Celerity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CEN Group Holdings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Centofanti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Consulting,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CES Consulting Engineers Salzgitter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chapmanbdsp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ChuSanRen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(Central Japan Industries Association)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Clarke,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Modet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y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Cía.S.L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Clausen Miller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Clear Insurance Management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ClearView</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Healthcare Partners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Clifford Chance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CLIMACT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Clover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Soluciones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globales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de Marketing SL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Club Freelance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Clyde &amp; Co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CMS Cameron McKenna Nabarro Olswang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CO2nnsulting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Cobalt Communications,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CODA Healthcare Communications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Cofactor Group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Cognite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Communications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Commercial Corporate Services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Conversio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Copeople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(Shanghai) culture communication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COREBOX AGENCIA DE COMUNICACAO E DESENVOLVIMENTO TECNICO-CIENTIFICO LTDA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Corsaire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COWI Holding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Coyle Personnel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CPC Project Services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Crackle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Cramer Production Company,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CreActive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Affärsutveckling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Creative Concept Designs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Crowe U.K.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Crowe Zambia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Crux Product Design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CSN Collision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Centres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CSRWorks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International Pte.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CT Engineering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Cundall Johnston and Partners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Currie Communications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Cuttsy+Cuttsy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CV De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Bandt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Advocaten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 Avocats Attorneys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Rechtsanwalte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d-fine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DAC Beachcroft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Dai Global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Dalberg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Davidson Consulting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Daxner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&amp; Merl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Dekkers International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Deloitte (Deloitte Global and Deloitte member firms)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Delta Carbon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Delta-Simons Environmental Consultants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denkstatt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Dennemeyer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Design 103 International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Deuman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"Deutsche Gesellschaft fur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Internationale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ZusammenarbeitGmbH</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(GIZ)"</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DFGE – Institute for Energy, Ecology and Economy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DIGITAL ARTISTRY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DLA Piper International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DocCheck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Don't Cry Wolf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DonePull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Drop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Dutton Brock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Dwellworks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DWF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 Source Companies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e-hoch-3 eco impact experts GmbH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Konzal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EBP Schweiz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ECA International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Ecovadis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Edelman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Eden McCallum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Edge Chile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Edge Environment Pty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Edifice Consultants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Pvt.Ltd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EDOA Corp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emagine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Emblem Solutions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Emerse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Health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Emperor Design Consultants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EN3 SERVICES &amp; TECHNOLOGIES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Encon 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Energetics Pty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Energise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テキスト ボックス 12"/>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8" name="テキスト ボックス 17"/>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正方形/長方形 3">
            <a:extLst>
              <a:ext uri="{FF2B5EF4-FFF2-40B4-BE49-F238E27FC236}">
                <a16:creationId xmlns:a16="http://schemas.microsoft.com/office/drawing/2014/main" id="{FCBA23E8-8611-2FD8-4317-8EC71AFBA79E}"/>
              </a:ext>
            </a:extLst>
          </p:cNvPr>
          <p:cNvSpPr/>
          <p:nvPr/>
        </p:nvSpPr>
        <p:spPr>
          <a:xfrm>
            <a:off x="196466" y="1776202"/>
            <a:ext cx="6415539"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ja-JP" altLang="en-US" sz="2000" b="1" dirty="0">
                <a:latin typeface="Meiryo UI" panose="020B0604030504040204" pitchFamily="50" charset="-128"/>
                <a:ea typeface="Meiryo UI" panose="020B0604030504040204" pitchFamily="50" charset="-128"/>
                <a:cs typeface="Meiryo UI" panose="020B0604030504040204" pitchFamily="50" charset="-128"/>
              </a:rPr>
              <a:t>すでに認定を受けている海外企業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4,779</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20/32</a:t>
            </a:r>
            <a:endParaRPr lang="ja-JP" altLang="en-US" sz="2000" b="1" dirty="0"/>
          </a:p>
        </p:txBody>
      </p:sp>
      <p:sp>
        <p:nvSpPr>
          <p:cNvPr id="5" name="テキスト ボックス 4">
            <a:extLst>
              <a:ext uri="{FF2B5EF4-FFF2-40B4-BE49-F238E27FC236}">
                <a16:creationId xmlns:a16="http://schemas.microsoft.com/office/drawing/2014/main" id="{4D8C1F1A-1F92-3A94-E853-3DC786CDCF26}"/>
              </a:ext>
            </a:extLst>
          </p:cNvPr>
          <p:cNvSpPr txBox="1"/>
          <p:nvPr/>
        </p:nvSpPr>
        <p:spPr bwMode="auto">
          <a:xfrm>
            <a:off x="6389912" y="1775476"/>
            <a:ext cx="4139976" cy="230832"/>
          </a:xfrm>
          <a:prstGeom prst="rect">
            <a:avLst/>
          </a:prstGeom>
          <a:noFill/>
          <a:ln w="9525">
            <a:noFill/>
            <a:miter lim="800000"/>
            <a:headEnd/>
            <a:tailEnd/>
          </a:ln>
        </p:spPr>
        <p:txBody>
          <a:bodyPr wrap="square" rtlCol="0">
            <a:spAutoFit/>
          </a:bodyPr>
          <a:lstStyle/>
          <a:p>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業種内アルファベット順</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2966452208"/>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SBT</a:t>
            </a:r>
            <a:r>
              <a:rPr lang="ja-JP" altLang="en-US" dirty="0"/>
              <a:t>認定取得済の海外企業 </a:t>
            </a:r>
            <a:r>
              <a:rPr lang="en-US" altLang="ja-JP" dirty="0"/>
              <a:t>21/32</a:t>
            </a:r>
            <a:endParaRPr kumimoji="1" lang="ja-JP" altLang="en-US" dirty="0"/>
          </a:p>
        </p:txBody>
      </p:sp>
      <p:sp>
        <p:nvSpPr>
          <p:cNvPr id="3" name="コンテンツ プレースホルダー 2"/>
          <p:cNvSpPr>
            <a:spLocks noGrp="1"/>
          </p:cNvSpPr>
          <p:nvPr>
            <p:ph sz="quarter" idx="12"/>
          </p:nvPr>
        </p:nvSpPr>
        <p:spPr>
          <a:xfrm>
            <a:off x="161925" y="1110920"/>
            <a:ext cx="10367963" cy="634941"/>
          </a:xfrm>
        </p:spPr>
        <p:txBody>
          <a:bodyPr/>
          <a:lstStyle/>
          <a:p>
            <a:r>
              <a:rPr lang="ja-JP" altLang="en-US" dirty="0"/>
              <a:t>世界的には専門サービス業、食料品製造業、不動産業が多い</a:t>
            </a:r>
            <a:endParaRPr lang="en-US" altLang="ja-JP" dirty="0"/>
          </a:p>
        </p:txBody>
      </p:sp>
      <p:sp>
        <p:nvSpPr>
          <p:cNvPr id="11" name="正方形/長方形 10"/>
          <p:cNvSpPr>
            <a:spLocks noChangeArrowheads="1"/>
          </p:cNvSpPr>
          <p:nvPr/>
        </p:nvSpPr>
        <p:spPr bwMode="auto">
          <a:xfrm>
            <a:off x="0" y="2159364"/>
            <a:ext cx="2544648" cy="5016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algn="r" eaLnBrk="1" hangingPunct="1">
              <a:defRPr/>
            </a:pP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専門サービス（</a:t>
            </a:r>
            <a:r>
              <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3/5</a:t>
            </a: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正方形/長方形 11"/>
          <p:cNvSpPr>
            <a:spLocks noChangeArrowheads="1"/>
          </p:cNvSpPr>
          <p:nvPr/>
        </p:nvSpPr>
        <p:spPr bwMode="auto">
          <a:xfrm>
            <a:off x="2398344" y="2146154"/>
            <a:ext cx="8131544" cy="5170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Energy Solution Japan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Environmental Dimension Partnership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ERM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ESG Book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Eunomia Research &amp; Consulting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Euro Centra Company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Eurobase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Systems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Limted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Eversheds Sutherland (International)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EVOMOTIV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Ework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Exigere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Project Services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 Holdings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F.C. Osaka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FDM Group (Holdings)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FirstMile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IT Services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Flamme Japan K.K.</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Flint Global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Fokus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Zukunft GmbH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Fondia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Oyjfinl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Fors Marsh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Forster Communications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Forsters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Frazer-Nash Consultancy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Freshfields Bruckhaus Deringer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Fuss &amp; O'Neill,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Gaia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Servicios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Ambientales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S.A.S. BIC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Gartner,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Gattaca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George Clinical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Gerald Edelman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GFT Technologies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Gig Consultants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Glass, Lewis &amp; Co.,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Gleeds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Globe-</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GoodDr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Marketing&amp;Consulting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Grant Thornton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Grant Thornton UK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Green Element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GREEN WISE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GreenA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Consultants Pte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Greenfish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Grimshaw</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Ground Control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Groupe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Qualiconsult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Guangdong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Anjia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Technical Service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h&amp;z</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Unternehmensberatung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Hamada Co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Hamell Communications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HARINGTON TECHNOLOGIES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Hays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HeadFirst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Healthcare Strategy Partners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Herbert Smith Freehills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HGF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HjulmandKaptain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Advokatpartnerselskab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Hogan Lovells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Hokoku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eco solutions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Hopes Contracting Company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Hopkins Architects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HUMANIZER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 Job depot consultancy services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ICF</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IDEA Pharma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Identity Holdings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Ignition DG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Impact Research and Measurement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imre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Informa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Informed Solutions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Innovative Development,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INOVALAND INVESTMENT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INSIGHT DEVELOPMENT CONSULTING GROUP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Insurance Claims Accommodation Bureau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Integrated Workforce Solutions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International Conflict and Security Consulting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Interpublic Group of Companies,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Interscience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Intertek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Investance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Partners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io consulting (energy) UK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Irwin Mitchell Holdings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Jacobs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Jane's Group UK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Japan Carbon Management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K2 Corporate Mobility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Kabbara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Kayama Kogyo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Keapps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Kearney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Kennedys Law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KLM Creative,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KO2 Consulting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Kokusai Kogyo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komm.passion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KOU SEKKEI</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KPMG International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KPMG Ireland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KPMG UK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L.E.K. Consulting Group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LA International computer consultants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Lassila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&amp;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Tikanoja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LC-Insights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Leap Media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Ledernes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Hovedorganisation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Leslie Clark Construction Consultants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Leverage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Lifschutz</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Davidson Sandilands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Linberg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Consulting &amp; Intelligence (Shanghai)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Linklaters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Linlic</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Healthcare Management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Livework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Lloyd’s Register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LOM Architecture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Lonsdale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Ludic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Lumen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M+M Marketing Consultants,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M/s Recruitment Cell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MAAL Associates,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MacArthur Green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Machi Mirai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Seisakusyo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Macoll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Consulting Group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Mannheimer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Swartling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Mannion Daniels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ManpowerGroup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Mantu</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MarketOne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MARUSHO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Masterpiece Valuation Advisory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Mattos Filho,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Veiga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Filho,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Marrey</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Jr and Quiroga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Advogados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McKinsey &amp; Company,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med IQM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MedEx</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Research (Shanghai)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Metamorphosis SRL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Mewburn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Ellis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MiljöMatematik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Malmö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Milliman,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MIROW &amp; CO. DO BRASIL CONSULTORIA LTDA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Mishcon de Reya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MITCON Consultancy &amp; Engineering Services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Mitie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mká</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Comunicacion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Health, SL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MÖHRLE HAPP LUTHER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Moody's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Morgan Spencer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Mott MacDonald Group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MS Direct Group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MSCI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Nathaniel Lichfield &amp; Partners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Nativa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Srl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Ndevr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Environmental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Net Zero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Netprofile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NettZero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NetWatch</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Global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NewsLab</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NEX&amp;COM</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Nexus Systems Group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Nordiq</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NSW Land Registry Services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NW Commonwealth, LLC (dba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Wyld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&amp;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Wyld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CBD)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テキスト ボックス 12"/>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8" name="テキスト ボックス 17"/>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正方形/長方形 3">
            <a:extLst>
              <a:ext uri="{FF2B5EF4-FFF2-40B4-BE49-F238E27FC236}">
                <a16:creationId xmlns:a16="http://schemas.microsoft.com/office/drawing/2014/main" id="{49492E6E-A770-9D1F-EBE3-3E2B2AB8296C}"/>
              </a:ext>
            </a:extLst>
          </p:cNvPr>
          <p:cNvSpPr/>
          <p:nvPr/>
        </p:nvSpPr>
        <p:spPr>
          <a:xfrm>
            <a:off x="196466" y="1776202"/>
            <a:ext cx="6415539"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ja-JP" altLang="en-US" sz="2000" b="1" dirty="0">
                <a:latin typeface="Meiryo UI" panose="020B0604030504040204" pitchFamily="50" charset="-128"/>
                <a:ea typeface="Meiryo UI" panose="020B0604030504040204" pitchFamily="50" charset="-128"/>
                <a:cs typeface="Meiryo UI" panose="020B0604030504040204" pitchFamily="50" charset="-128"/>
              </a:rPr>
              <a:t>すでに認定を受けている海外企業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4,779</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21/32</a:t>
            </a:r>
            <a:endParaRPr lang="ja-JP" altLang="en-US" sz="2000" b="1" dirty="0"/>
          </a:p>
        </p:txBody>
      </p:sp>
      <p:sp>
        <p:nvSpPr>
          <p:cNvPr id="6" name="テキスト ボックス 5">
            <a:extLst>
              <a:ext uri="{FF2B5EF4-FFF2-40B4-BE49-F238E27FC236}">
                <a16:creationId xmlns:a16="http://schemas.microsoft.com/office/drawing/2014/main" id="{562452B3-12A0-191A-98E3-7ACEAF345C6D}"/>
              </a:ext>
            </a:extLst>
          </p:cNvPr>
          <p:cNvSpPr txBox="1"/>
          <p:nvPr/>
        </p:nvSpPr>
        <p:spPr bwMode="auto">
          <a:xfrm>
            <a:off x="6389912" y="1775476"/>
            <a:ext cx="4139976" cy="230832"/>
          </a:xfrm>
          <a:prstGeom prst="rect">
            <a:avLst/>
          </a:prstGeom>
          <a:noFill/>
          <a:ln w="9525">
            <a:noFill/>
            <a:miter lim="800000"/>
            <a:headEnd/>
            <a:tailEnd/>
          </a:ln>
        </p:spPr>
        <p:txBody>
          <a:bodyPr wrap="square" rtlCol="0">
            <a:spAutoFit/>
          </a:bodyPr>
          <a:lstStyle/>
          <a:p>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業種内アルファベット順</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3400360490"/>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SBT</a:t>
            </a:r>
            <a:r>
              <a:rPr lang="ja-JP" altLang="en-US" dirty="0"/>
              <a:t>認定取得済の海外企業 </a:t>
            </a:r>
            <a:r>
              <a:rPr lang="en-US" altLang="ja-JP" dirty="0"/>
              <a:t>22/32</a:t>
            </a:r>
            <a:endParaRPr kumimoji="1" lang="ja-JP" altLang="en-US" dirty="0"/>
          </a:p>
        </p:txBody>
      </p:sp>
      <p:sp>
        <p:nvSpPr>
          <p:cNvPr id="3" name="コンテンツ プレースホルダー 2"/>
          <p:cNvSpPr>
            <a:spLocks noGrp="1"/>
          </p:cNvSpPr>
          <p:nvPr>
            <p:ph sz="quarter" idx="12"/>
          </p:nvPr>
        </p:nvSpPr>
        <p:spPr>
          <a:xfrm>
            <a:off x="161925" y="1110920"/>
            <a:ext cx="10367963" cy="634941"/>
          </a:xfrm>
        </p:spPr>
        <p:txBody>
          <a:bodyPr/>
          <a:lstStyle/>
          <a:p>
            <a:r>
              <a:rPr lang="ja-JP" altLang="en-US" dirty="0"/>
              <a:t>世界的には専門サービス業、食料品製造業、不動産業が多い</a:t>
            </a:r>
            <a:endParaRPr lang="en-US" altLang="ja-JP" dirty="0"/>
          </a:p>
        </p:txBody>
      </p:sp>
      <p:sp>
        <p:nvSpPr>
          <p:cNvPr id="11" name="正方形/長方形 10"/>
          <p:cNvSpPr>
            <a:spLocks noChangeArrowheads="1"/>
          </p:cNvSpPr>
          <p:nvPr/>
        </p:nvSpPr>
        <p:spPr bwMode="auto">
          <a:xfrm>
            <a:off x="0" y="2094576"/>
            <a:ext cx="2544648" cy="332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algn="r" eaLnBrk="1" hangingPunct="1">
              <a:defRPr/>
            </a:pP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専門サービス（</a:t>
            </a:r>
            <a:r>
              <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4/5</a:t>
            </a: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正方形/長方形 11"/>
          <p:cNvSpPr>
            <a:spLocks noChangeArrowheads="1"/>
          </p:cNvSpPr>
          <p:nvPr/>
        </p:nvSpPr>
        <p:spPr bwMode="auto">
          <a:xfrm>
            <a:off x="2398344" y="2103043"/>
            <a:ext cx="8131544" cy="54784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Oakdene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Hollins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Oban International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Odgers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Berndtson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Ogier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Omnicom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Optima Partners Holdings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Optimised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Energy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Optimised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Orbis Advisory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Osborne Clarke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PACIFIC CONSULTANTS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Palladium Group Holdings Pty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Pangolin Associates Pty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PCI PYME MARKETING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Pelorus Consulting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PharmaACE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LLC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Pharmeyes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Phastar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Pinsent Masons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Planbase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Planwerkstatt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Plus-Project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Pluxee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Poul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Schmith</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Kammeradvokaten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Premier Energy Services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Preqin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PricewaterhouseCoopers International Limited (PwC IL)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Pro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Invenia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Promaynov</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Advisory Services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Proteams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Europe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Proteams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Europe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Proxima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Proyecta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QTM Global Services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Quadrangle Architects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QUANTICS CONSULTING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QuestGates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Ramboll Group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Rawstone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Consulting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Re:CS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Reconomy</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Recruit Holdings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RECRUITERS.IE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red10 Dev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REMATEC Holdings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RESET Carbon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Return on Focus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Ricardo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RISE Accel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Riskory</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Consultancy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Robert Bird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Robert Half</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Roland Berger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Roma (meta) Group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Ronald Lu &amp; Partners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RPS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Russell Reynolds Associates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S&amp;P Global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S2S Electronics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Sanderson Solutions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Schit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Scientific Group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SCIRIS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Scorpion Enterprises,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SCREEN FACTS SERVICES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Securitas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Seismic Change Sustainability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SGS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Shanghai BBH Enterprise Development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Shanghai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CareLinker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Medical Technology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SHANGHAI HUICHEN RESEARCH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SHANGHAI LEO QUALITY &amp; TECHNICAL SERVICES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Shanghai Treasure Carbon New Energy Environmental Protection Technology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Shanghai VR Conference Organizer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Shanghai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Welldone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Events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Shanghai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Yuanhe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Exhibition Service Co ., Ltd .</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Sharethrough</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Shoosmiths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Signal Agency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Signature Management Consultants S.L.U</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Simmons &amp; Simmons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Simon-Kucher &amp; Partners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Slaughter and May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Smart Design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SOCAPS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Sodexo Pass Belgium</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Software Limited t/a Co2Analysis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Source 24/7 Recruitment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South Pole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Space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Specialist Lines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Spencer Ogden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Sponge Group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Sprint Consulting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SQUARE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Stantec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Stanton Williams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STCH INTEGRATED MARKETING SOLUTION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STHREE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STORDATA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Studio XAG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successfactory</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management coaching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Suichang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Dexin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Casting Steel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SUND Holding GmbH +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sustainable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Sustainology</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Climate Solutions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Systemiq</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Systent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T-SIGN Communication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Tandem Project Management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Teleperformance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Terence O'Rourke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Tetra Tech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TF Architecture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Cadmus Group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Carbon Trust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Chase Creative Consultants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Energy Saving Trust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Health Policy Partnership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Japanese Institute of Certified Public Accountants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Link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New Boys' Network</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Straits Network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Surveillance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thinkstep-anz</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Third Rock Finland Oy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Thompson Cole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TM Trade Marketing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TMS Consultancy t/a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Antaris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Consulting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Toitū</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Envirocare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Topenergy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TopWin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srl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Traductions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InteRmed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TREND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Tricorona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Climate Partner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Trident Building Consultancy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Trinity Partners, LLC d/b/a Trinity Life Sciences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Triple Threat Communications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Trossa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Troup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Bywaters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 Anders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TTP Group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Turley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Turner &amp; Townsend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Twinbee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Home S.L.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U&amp;We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Ubique Systems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Up2You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S.r.l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Upswing Solutions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Uptake Strategies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Useful Simple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UTSUMI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Valani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Global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Value Frontier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Vaniam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VectorCSP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Verdani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Partners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Viegand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Maagøe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Vietnam Conference Organizers Joint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STock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Company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Vinsit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Vistatec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Vocon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VX Services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Warmworks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Scotland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WasteBox</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Waterman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Watermark Marketing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テキスト ボックス 12"/>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8" name="テキスト ボックス 17"/>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正方形/長方形 3">
            <a:extLst>
              <a:ext uri="{FF2B5EF4-FFF2-40B4-BE49-F238E27FC236}">
                <a16:creationId xmlns:a16="http://schemas.microsoft.com/office/drawing/2014/main" id="{7CADD893-0751-6A7C-3A7A-902283C60573}"/>
              </a:ext>
            </a:extLst>
          </p:cNvPr>
          <p:cNvSpPr/>
          <p:nvPr/>
        </p:nvSpPr>
        <p:spPr>
          <a:xfrm>
            <a:off x="196466" y="1776202"/>
            <a:ext cx="6419193"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ja-JP" altLang="en-US" sz="2000" b="1" dirty="0">
                <a:latin typeface="Meiryo UI" panose="020B0604030504040204" pitchFamily="50" charset="-128"/>
                <a:ea typeface="Meiryo UI" panose="020B0604030504040204" pitchFamily="50" charset="-128"/>
                <a:cs typeface="Meiryo UI" panose="020B0604030504040204" pitchFamily="50" charset="-128"/>
              </a:rPr>
              <a:t>すでに認定を受けている海外企業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4,779</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22/32</a:t>
            </a:r>
            <a:endParaRPr lang="ja-JP" altLang="en-US" sz="2000" b="1" dirty="0"/>
          </a:p>
        </p:txBody>
      </p:sp>
      <p:sp>
        <p:nvSpPr>
          <p:cNvPr id="6" name="テキスト ボックス 5">
            <a:extLst>
              <a:ext uri="{FF2B5EF4-FFF2-40B4-BE49-F238E27FC236}">
                <a16:creationId xmlns:a16="http://schemas.microsoft.com/office/drawing/2014/main" id="{1B2B3B8F-215A-AA21-98A1-D94484244538}"/>
              </a:ext>
            </a:extLst>
          </p:cNvPr>
          <p:cNvSpPr txBox="1"/>
          <p:nvPr/>
        </p:nvSpPr>
        <p:spPr bwMode="auto">
          <a:xfrm>
            <a:off x="6389912" y="1775476"/>
            <a:ext cx="4139976" cy="230832"/>
          </a:xfrm>
          <a:prstGeom prst="rect">
            <a:avLst/>
          </a:prstGeom>
          <a:noFill/>
          <a:ln w="9525">
            <a:noFill/>
            <a:miter lim="800000"/>
            <a:headEnd/>
            <a:tailEnd/>
          </a:ln>
        </p:spPr>
        <p:txBody>
          <a:bodyPr wrap="square" rtlCol="0">
            <a:spAutoFit/>
          </a:bodyPr>
          <a:lstStyle/>
          <a:p>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業種内アルファベット順</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4251083059"/>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222E9BA-0295-E2BF-1535-81A098EF321C}"/>
            </a:ext>
          </a:extLst>
        </p:cNvPr>
        <p:cNvGrpSpPr/>
        <p:nvPr/>
      </p:nvGrpSpPr>
      <p:grpSpPr>
        <a:xfrm>
          <a:off x="0" y="0"/>
          <a:ext cx="0" cy="0"/>
          <a:chOff x="0" y="0"/>
          <a:chExt cx="0" cy="0"/>
        </a:xfrm>
      </p:grpSpPr>
      <p:sp>
        <p:nvSpPr>
          <p:cNvPr id="2" name="タイトル 1">
            <a:extLst>
              <a:ext uri="{FF2B5EF4-FFF2-40B4-BE49-F238E27FC236}">
                <a16:creationId xmlns:a16="http://schemas.microsoft.com/office/drawing/2014/main" id="{CC56A485-4FD8-6F37-A48F-342A47518A4D}"/>
              </a:ext>
            </a:extLst>
          </p:cNvPr>
          <p:cNvSpPr>
            <a:spLocks noGrp="1"/>
          </p:cNvSpPr>
          <p:nvPr>
            <p:ph type="title"/>
          </p:nvPr>
        </p:nvSpPr>
        <p:spPr/>
        <p:txBody>
          <a:bodyPr/>
          <a:lstStyle/>
          <a:p>
            <a:r>
              <a:rPr kumimoji="1" lang="en-US" altLang="ja-JP" dirty="0"/>
              <a:t>SBT</a:t>
            </a:r>
            <a:r>
              <a:rPr lang="ja-JP" altLang="en-US" dirty="0"/>
              <a:t>認定取得済の海外企業 </a:t>
            </a:r>
            <a:r>
              <a:rPr lang="en-US" altLang="ja-JP" dirty="0"/>
              <a:t>23/32</a:t>
            </a:r>
            <a:endParaRPr kumimoji="1" lang="ja-JP" altLang="en-US" dirty="0"/>
          </a:p>
        </p:txBody>
      </p:sp>
      <p:sp>
        <p:nvSpPr>
          <p:cNvPr id="3" name="コンテンツ プレースホルダー 2">
            <a:extLst>
              <a:ext uri="{FF2B5EF4-FFF2-40B4-BE49-F238E27FC236}">
                <a16:creationId xmlns:a16="http://schemas.microsoft.com/office/drawing/2014/main" id="{78D927A9-D833-14AD-B595-392B3782CD88}"/>
              </a:ext>
            </a:extLst>
          </p:cNvPr>
          <p:cNvSpPr>
            <a:spLocks noGrp="1"/>
          </p:cNvSpPr>
          <p:nvPr>
            <p:ph sz="quarter" idx="12"/>
          </p:nvPr>
        </p:nvSpPr>
        <p:spPr>
          <a:xfrm>
            <a:off x="161925" y="1110920"/>
            <a:ext cx="10367963" cy="634941"/>
          </a:xfrm>
        </p:spPr>
        <p:txBody>
          <a:bodyPr/>
          <a:lstStyle/>
          <a:p>
            <a:r>
              <a:rPr lang="ja-JP" altLang="en-US" dirty="0"/>
              <a:t>世界的には専門サービス業、食料品製造業、不動産業が多い</a:t>
            </a:r>
            <a:endParaRPr lang="en-US" altLang="ja-JP" dirty="0"/>
          </a:p>
        </p:txBody>
      </p:sp>
      <p:sp>
        <p:nvSpPr>
          <p:cNvPr id="11" name="正方形/長方形 10">
            <a:extLst>
              <a:ext uri="{FF2B5EF4-FFF2-40B4-BE49-F238E27FC236}">
                <a16:creationId xmlns:a16="http://schemas.microsoft.com/office/drawing/2014/main" id="{EAF5A4C9-8FC2-6FE1-C58A-15BF6A964A72}"/>
              </a:ext>
            </a:extLst>
          </p:cNvPr>
          <p:cNvSpPr>
            <a:spLocks noChangeArrowheads="1"/>
          </p:cNvSpPr>
          <p:nvPr/>
        </p:nvSpPr>
        <p:spPr bwMode="auto">
          <a:xfrm>
            <a:off x="0" y="2094576"/>
            <a:ext cx="2544648" cy="4093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algn="r" eaLnBrk="1" hangingPunct="1">
              <a:defRPr/>
            </a:pP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専門サービス（</a:t>
            </a:r>
            <a:r>
              <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5/5</a:t>
            </a: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耐久消費財・雑貨（家庭・個人用）</a:t>
            </a:r>
            <a:r>
              <a:rPr kumimoji="1" lang="en-US" altLang="ja-JP"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(1/2)</a:t>
            </a:r>
            <a:r>
              <a:rPr kumimoji="1" lang="ja-JP" altLang="en-US" sz="1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正方形/長方形 11">
            <a:extLst>
              <a:ext uri="{FF2B5EF4-FFF2-40B4-BE49-F238E27FC236}">
                <a16:creationId xmlns:a16="http://schemas.microsoft.com/office/drawing/2014/main" id="{AA8834EF-40EB-FAF4-6E14-B932BCE62B0C}"/>
              </a:ext>
            </a:extLst>
          </p:cNvPr>
          <p:cNvSpPr>
            <a:spLocks noChangeArrowheads="1"/>
          </p:cNvSpPr>
          <p:nvPr/>
        </p:nvSpPr>
        <p:spPr bwMode="auto">
          <a:xfrm>
            <a:off x="2398344" y="2103043"/>
            <a:ext cx="8131544" cy="53245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Watkins Payne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Wavestone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Way2Global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Srl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WFW Global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WHR Group, Inc. DBA WHR Global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William Fry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Winbrook</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With Intelligence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Withincompliance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LLC dba Virtuosity Consulting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Wood Life Company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Woonerf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Work &amp; Co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WSP Global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XELS Japan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Yachiyo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Engineering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Yever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YUTACOLOGY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ZEROPLUS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ZS Associates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Zündung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Werbeagentur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MCM Architecture Limited</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A/S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Vestfrost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AB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Pictura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Actona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AD-II ENGINEERING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Airam Electric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Albaad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Massuot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Yitzhak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amika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ARÇELİK A.Ş.</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Asahi Kasei Homes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AsahiKasei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Beauty Manufacturing Solutions Corp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Beautycounter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Beiersdorf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Berlee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Furniture (Hong Kong)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BIF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BLB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BoConcept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Bollé</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Brands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Bridge Farm</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Bugaboo International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Canyon Bicycles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Casday</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(Thailand) Corporation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CASIO COMPUTER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Church &amp; Dwight Co.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Colgate Palmolive Company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Contract Candles &amp; Diffusers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Cosmosol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S.r.l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cosnova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beauty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Coty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Craze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Creative Design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Crystal Claire Cosmetics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DIATOP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Dk International Interior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Dongguan city O.T. Composite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Dongguan Fast Grow Industrial Company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DONGGUAN GANGRONG HARDWARE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Drylock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Technologies 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e.l.f</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Beauty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ECOS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Edgard &amp; Cooper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Electrolux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Electrolux Professional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Essity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Eva NYC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Fater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FBA International USA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Featherlite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Office Systems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Featherlite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Products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FineToday</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FIRMENICH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Fiskars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Flair Rugs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Fritz Hansen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Fujiseisakusyo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Givaudan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Global Vision Direct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GN Store Nord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Groupe SEB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Grupo Forma 5</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GUBI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Guerlain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Haleon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HANGZHOU MINGZHU TOOLS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Hart Miller Design Ltd / MARK Product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HARUCHIKA Manufacturing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Hasbro,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Havea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Haworth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Helen of Troy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Henkel AG &amp; Co.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KGaA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HiB</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HLD Global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HNI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Holdit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Humanscale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Husqvarna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Hwa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Meei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Optical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ISDIN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Jacuzzi Brands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Jay-Be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JD Components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José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Combalia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KAO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Karsten Cosmetic Gifts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Pty.Ltd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Kimberly-Clark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Klimasan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AŞ</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KOBAYASHI PHARMACEUTICAL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Kokufu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Printing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KOSÉ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Koskela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Pty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L'OCCITANE INTERNATIONAL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L'Oréal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LG Electronics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Lifestraw</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Lintex</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Lion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LUSH Handmade Cosmetics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MaCher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(USA)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MAKE UP FOR EVER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MANE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MARUICHI SELLING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Medik8</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Miele &amp; Cie.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MiiR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Mips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MIZSEI MFG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MIZUTANI VALVE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M.F.G.Co.,Ltd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Naked Sprout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Natura &amp; Co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Nature's Way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NEMO Equipment,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NINGBO JINYUANHONG COMMODITY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Ningbo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Shengye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Electric Appliance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Ningbo SPECAR Manufacturing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NINGBO XINGWEI CUTTING-TOOLS TECHNOLOGY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Ningbo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Yinrui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Organo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Silicon Technology Development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Nobia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Norcros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NUMBER THREE,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NØIE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O'right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Okamura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onewoom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Ontex</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Oriflame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Cosmetics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Orthex</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Oxwash</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Panasonic Holdings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Parfums Christian Dior’s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Pas Normal Studios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Pochtler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Industrieholding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Pocoloco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Company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POLA ORBIS HOLDINGS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Procter &amp; Gamble Company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Puig S.L.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Radio Flyer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Raja Porcelain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Reckitt Benckiser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Reynolds Consumer Products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Rhinoceros Manufacturing (Zhongshan)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Ritual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Rodan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 Fields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Savonnerie de Haute Provence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Scapa Inter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Secrid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Seventh Generation,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Shanghai Merion Industrial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Shiseido Company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Silentnight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Sinful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ApS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Sinituote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Oy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Sofidel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Songan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Printing (Shenzhen)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Sony Group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テキスト ボックス 12">
            <a:extLst>
              <a:ext uri="{FF2B5EF4-FFF2-40B4-BE49-F238E27FC236}">
                <a16:creationId xmlns:a16="http://schemas.microsoft.com/office/drawing/2014/main" id="{AE51E6D6-9DD8-9610-4A21-7C4D936A0A8B}"/>
              </a:ext>
            </a:extLst>
          </p:cNvPr>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8" name="テキスト ボックス 17">
            <a:extLst>
              <a:ext uri="{FF2B5EF4-FFF2-40B4-BE49-F238E27FC236}">
                <a16:creationId xmlns:a16="http://schemas.microsoft.com/office/drawing/2014/main" id="{03E1D4ED-239F-C7CF-7ACE-B70ED0371824}"/>
              </a:ext>
            </a:extLst>
          </p:cNvPr>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正方形/長方形 3">
            <a:extLst>
              <a:ext uri="{FF2B5EF4-FFF2-40B4-BE49-F238E27FC236}">
                <a16:creationId xmlns:a16="http://schemas.microsoft.com/office/drawing/2014/main" id="{3F2A93C9-7FD2-448C-D5A8-FB2BAE068177}"/>
              </a:ext>
            </a:extLst>
          </p:cNvPr>
          <p:cNvSpPr/>
          <p:nvPr/>
        </p:nvSpPr>
        <p:spPr>
          <a:xfrm>
            <a:off x="196466" y="1776202"/>
            <a:ext cx="6588663"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ja-JP" altLang="en-US" sz="2000" b="1" dirty="0">
                <a:latin typeface="Meiryo UI" panose="020B0604030504040204" pitchFamily="50" charset="-128"/>
                <a:ea typeface="Meiryo UI" panose="020B0604030504040204" pitchFamily="50" charset="-128"/>
                <a:cs typeface="Meiryo UI" panose="020B0604030504040204" pitchFamily="50" charset="-128"/>
              </a:rPr>
              <a:t>すでに認定を受けている海外企業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4,779</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23/32</a:t>
            </a:r>
            <a:endParaRPr lang="ja-JP" altLang="en-US" sz="2000" b="1" dirty="0"/>
          </a:p>
        </p:txBody>
      </p:sp>
      <p:sp>
        <p:nvSpPr>
          <p:cNvPr id="6" name="テキスト ボックス 5">
            <a:extLst>
              <a:ext uri="{FF2B5EF4-FFF2-40B4-BE49-F238E27FC236}">
                <a16:creationId xmlns:a16="http://schemas.microsoft.com/office/drawing/2014/main" id="{3C43A07A-889B-77F3-8EA0-72D476B65294}"/>
              </a:ext>
            </a:extLst>
          </p:cNvPr>
          <p:cNvSpPr txBox="1"/>
          <p:nvPr/>
        </p:nvSpPr>
        <p:spPr bwMode="auto">
          <a:xfrm>
            <a:off x="6389912" y="1775476"/>
            <a:ext cx="4139976" cy="230832"/>
          </a:xfrm>
          <a:prstGeom prst="rect">
            <a:avLst/>
          </a:prstGeom>
          <a:noFill/>
          <a:ln w="9525">
            <a:noFill/>
            <a:miter lim="800000"/>
            <a:headEnd/>
            <a:tailEnd/>
          </a:ln>
        </p:spPr>
        <p:txBody>
          <a:bodyPr wrap="square" rtlCol="0">
            <a:spAutoFit/>
          </a:bodyPr>
          <a:lstStyle/>
          <a:p>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業種内アルファベット順</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7" name="直線コネクタ 6">
            <a:extLst>
              <a:ext uri="{FF2B5EF4-FFF2-40B4-BE49-F238E27FC236}">
                <a16:creationId xmlns:a16="http://schemas.microsoft.com/office/drawing/2014/main" id="{77992960-8BDC-F336-EF16-CBAE57DCD942}"/>
              </a:ext>
            </a:extLst>
          </p:cNvPr>
          <p:cNvCxnSpPr/>
          <p:nvPr/>
        </p:nvCxnSpPr>
        <p:spPr>
          <a:xfrm>
            <a:off x="2488003" y="2853679"/>
            <a:ext cx="7956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21687859"/>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SBT</a:t>
            </a:r>
            <a:r>
              <a:rPr lang="ja-JP" altLang="en-US" dirty="0"/>
              <a:t>認定取得済の海外企業 </a:t>
            </a:r>
            <a:r>
              <a:rPr lang="en-US" altLang="ja-JP" dirty="0"/>
              <a:t>24/32</a:t>
            </a:r>
            <a:endParaRPr kumimoji="1" lang="ja-JP" altLang="en-US" dirty="0"/>
          </a:p>
        </p:txBody>
      </p:sp>
      <p:sp>
        <p:nvSpPr>
          <p:cNvPr id="3" name="コンテンツ プレースホルダー 2"/>
          <p:cNvSpPr>
            <a:spLocks noGrp="1"/>
          </p:cNvSpPr>
          <p:nvPr>
            <p:ph sz="quarter" idx="12"/>
          </p:nvPr>
        </p:nvSpPr>
        <p:spPr>
          <a:xfrm>
            <a:off x="161925" y="1110920"/>
            <a:ext cx="10367963" cy="634941"/>
          </a:xfrm>
        </p:spPr>
        <p:txBody>
          <a:bodyPr/>
          <a:lstStyle/>
          <a:p>
            <a:r>
              <a:rPr lang="ja-JP" altLang="en-US" dirty="0"/>
              <a:t>世界的には専門サービス業、食料品製造業、不動産業が多い</a:t>
            </a:r>
            <a:endParaRPr lang="en-US" altLang="ja-JP" dirty="0"/>
          </a:p>
        </p:txBody>
      </p:sp>
      <p:sp>
        <p:nvSpPr>
          <p:cNvPr id="11" name="正方形/長方形 10"/>
          <p:cNvSpPr>
            <a:spLocks noChangeArrowheads="1"/>
          </p:cNvSpPr>
          <p:nvPr/>
        </p:nvSpPr>
        <p:spPr bwMode="auto">
          <a:xfrm>
            <a:off x="0" y="2167902"/>
            <a:ext cx="2544648" cy="2708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algn="r" eaLnBrk="1" hangingPunct="1">
              <a:defRPr/>
            </a:pPr>
            <a:r>
              <a:rPr lang="ja-JP" altLang="en-US" sz="900" b="1" dirty="0">
                <a:latin typeface="Meiryo UI" panose="020B0604030504040204" pitchFamily="50" charset="-128"/>
                <a:ea typeface="Meiryo UI" panose="020B0604030504040204" pitchFamily="50" charset="-128"/>
                <a:cs typeface="Meiryo UI" panose="020B0604030504040204" pitchFamily="50" charset="-128"/>
              </a:rPr>
              <a:t>耐久消費財・雑貨（家庭・個人用）</a:t>
            </a:r>
            <a:r>
              <a:rPr lang="en-US" altLang="ja-JP" sz="900" b="1" dirty="0">
                <a:latin typeface="Meiryo UI" panose="020B0604030504040204" pitchFamily="50" charset="-128"/>
                <a:ea typeface="Meiryo UI" panose="020B0604030504040204" pitchFamily="50" charset="-128"/>
                <a:cs typeface="Meiryo UI" panose="020B0604030504040204" pitchFamily="50" charset="-128"/>
              </a:rPr>
              <a:t>(2/2)</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通信サービス：</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正方形/長方形 11"/>
          <p:cNvSpPr>
            <a:spLocks noChangeArrowheads="1"/>
          </p:cNvSpPr>
          <p:nvPr/>
        </p:nvSpPr>
        <p:spPr bwMode="auto">
          <a:xfrm>
            <a:off x="2398344" y="2177630"/>
            <a:ext cx="8131544" cy="5170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SproutWorld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Steelcase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Stokke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Strategic Sports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Sunny Wheel Industrial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Symrise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TAIYO BRUSH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Takasago International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Taki plastic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Talin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Modular Office Furniture Systems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TBM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TCM Group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Tektro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Technology Corp.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Clorox Company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Estée Lauder Companies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Lego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Thule Group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Unicharm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Unilever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Vaswani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Vestre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Vipack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VIRUTEX ILKO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VP Components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WAKAKUSA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Wella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International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sarl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Whirlpool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Winkuan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ihome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Solutions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Yangdong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Tryatt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Industrial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Yangjiang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Baisha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Huaqiang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Hardware Factory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Yangjiang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Best Grand Intelligent Manufacturing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Yangjiang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Maple Knife &amp; Tool Industrial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Yangjiangshi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Jinze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Industrial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Yong Qi (China) Bicycle Industrial Corp.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YOU TONG GROUP (HONG KONG) COMPANY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Zhejiang Arcana Power Sports Tech.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Zhejiang Kingstone Housewares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Zound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Industries International AB</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2degrees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A1 Telekom Austria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Airties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S.A.S.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America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Movil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S.A.B. de C.V.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AT&amp;T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BCE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BELLSYSTEM24 HOLDINGS,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Bharti Airtel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BITĖ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BOUYGUES TELECOM</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BT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CELESTE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CELLNEX TELECOM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Chunghwa Telecom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CK Hutchison Group Telecom Holdings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Cogeco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Colt Group Holdings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Cornerstone Infrastructure  Telecommunications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DELTA Fiber Nederland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Deutsche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Glasfaser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Deutsche Telekom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Digital Edge (Singapore) Holdings Pte.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dst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telecomunicações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Elisa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Eltel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EMIRATES TELECOMMUNICATIONS GROUP COMPANY PJSC (ETISALAT GROUP, e&amp;)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euNetworks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Eurofiber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Holding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Far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EasTone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Telecommunications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Fastweb</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Flair Network Systems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Føroya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Tele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Samtakið</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(Faroese Telecom)</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GlobalConnect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(Nordic Connectivity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GO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Griptel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Hancom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Ideagen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Inmarsat Global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Integrated Market Solutions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INWIT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Infrastrutture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Wireless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Italiane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SpA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ITM Communications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JT Group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KAON GROUP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KDDI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Koninklijke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KPN NV (Royal KPN)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Liberty Global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Linjeproff</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Lounea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Oy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Lumen Technologies,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M1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Magyar Telekom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Melita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MEO –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Serviços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Comunicações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Multimédia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Millicom International Cellular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MTN Group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NBN Co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Nominet UK</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NOS, SPGS,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NTT Docomo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NTT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Odido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Netherlands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ORANGE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PROSE Technologies (Suzhou)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Proximus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PURE DATA CENTRES GROUP LTD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RealTyme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Reliance Jio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Infocomm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Revenga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Smart Solution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Safaricom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Saudi Telecom Company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Singapore Telecommunications Limited (Singtel)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SIRO DAC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Site Service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Sitecom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SK Telecom</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SoftBank Corp.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Sogetrel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Spark New Zealand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StarHub</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Supernet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Limiited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SWIFT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Swisscom</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T-Mobile USA,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Taiwan Mobile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TalkTalk Telecom Group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Tata Communications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TDC NET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TeKaNet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Telekommunikationsservice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Tele2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Telecom Liechtenstein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TELEFÓNICA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Telenor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Telent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Technology Services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Telia Company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Telstra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TELUS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TIM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TNG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Stadtnetz</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Tozed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Kangwei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Tech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TPG Telecom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Trakm8 (Holdings)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Transtema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Turkcell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Iletisim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Hizmetleri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Verizon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Virgin Media O2</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Vodafone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VodafoneZiggo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Wireless Logic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Zen Internet Ltd</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テキスト ボックス 12"/>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8" name="テキスト ボックス 17"/>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正方形/長方形 3">
            <a:extLst>
              <a:ext uri="{FF2B5EF4-FFF2-40B4-BE49-F238E27FC236}">
                <a16:creationId xmlns:a16="http://schemas.microsoft.com/office/drawing/2014/main" id="{4291D295-23D0-6F78-57F4-AA47B6BBC972}"/>
              </a:ext>
            </a:extLst>
          </p:cNvPr>
          <p:cNvSpPr/>
          <p:nvPr/>
        </p:nvSpPr>
        <p:spPr>
          <a:xfrm>
            <a:off x="196466" y="1776202"/>
            <a:ext cx="6415539"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ja-JP" altLang="en-US" sz="2000" b="1" dirty="0">
                <a:latin typeface="Meiryo UI" panose="020B0604030504040204" pitchFamily="50" charset="-128"/>
                <a:ea typeface="Meiryo UI" panose="020B0604030504040204" pitchFamily="50" charset="-128"/>
                <a:cs typeface="Meiryo UI" panose="020B0604030504040204" pitchFamily="50" charset="-128"/>
              </a:rPr>
              <a:t>すでに認定を受けている海外企業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4,779</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24/32</a:t>
            </a:r>
            <a:endParaRPr lang="ja-JP" altLang="en-US" sz="2000" b="1" dirty="0"/>
          </a:p>
        </p:txBody>
      </p:sp>
      <p:cxnSp>
        <p:nvCxnSpPr>
          <p:cNvPr id="6" name="直線コネクタ 5">
            <a:extLst>
              <a:ext uri="{FF2B5EF4-FFF2-40B4-BE49-F238E27FC236}">
                <a16:creationId xmlns:a16="http://schemas.microsoft.com/office/drawing/2014/main" id="{FF6DB455-B14B-981D-1ED0-89DD137258E6}"/>
              </a:ext>
            </a:extLst>
          </p:cNvPr>
          <p:cNvCxnSpPr/>
          <p:nvPr/>
        </p:nvCxnSpPr>
        <p:spPr>
          <a:xfrm>
            <a:off x="2488003" y="3673365"/>
            <a:ext cx="7956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 name="テキスト ボックス 7">
            <a:extLst>
              <a:ext uri="{FF2B5EF4-FFF2-40B4-BE49-F238E27FC236}">
                <a16:creationId xmlns:a16="http://schemas.microsoft.com/office/drawing/2014/main" id="{FA3A20B8-A009-F015-3BCD-6F1CA2C8D991}"/>
              </a:ext>
            </a:extLst>
          </p:cNvPr>
          <p:cNvSpPr txBox="1"/>
          <p:nvPr/>
        </p:nvSpPr>
        <p:spPr bwMode="auto">
          <a:xfrm>
            <a:off x="6389912" y="1775476"/>
            <a:ext cx="4139976" cy="230832"/>
          </a:xfrm>
          <a:prstGeom prst="rect">
            <a:avLst/>
          </a:prstGeom>
          <a:noFill/>
          <a:ln w="9525">
            <a:noFill/>
            <a:miter lim="800000"/>
            <a:headEnd/>
            <a:tailEnd/>
          </a:ln>
        </p:spPr>
        <p:txBody>
          <a:bodyPr wrap="square" rtlCol="0">
            <a:spAutoFit/>
          </a:bodyPr>
          <a:lstStyle/>
          <a:p>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業種内アルファベット順</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2069672586"/>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SBT</a:t>
            </a:r>
            <a:r>
              <a:rPr lang="ja-JP" altLang="en-US" dirty="0"/>
              <a:t>認定取得済の海外企業 </a:t>
            </a:r>
            <a:r>
              <a:rPr lang="en-US" altLang="ja-JP" dirty="0"/>
              <a:t>25/32</a:t>
            </a:r>
            <a:endParaRPr kumimoji="1" lang="ja-JP" altLang="en-US" dirty="0"/>
          </a:p>
        </p:txBody>
      </p:sp>
      <p:sp>
        <p:nvSpPr>
          <p:cNvPr id="3" name="コンテンツ プレースホルダー 2"/>
          <p:cNvSpPr>
            <a:spLocks noGrp="1"/>
          </p:cNvSpPr>
          <p:nvPr>
            <p:ph sz="quarter" idx="12"/>
          </p:nvPr>
        </p:nvSpPr>
        <p:spPr>
          <a:xfrm>
            <a:off x="161925" y="1110920"/>
            <a:ext cx="10367963" cy="634941"/>
          </a:xfrm>
        </p:spPr>
        <p:txBody>
          <a:bodyPr/>
          <a:lstStyle/>
          <a:p>
            <a:r>
              <a:rPr lang="ja-JP" altLang="en-US" dirty="0"/>
              <a:t>世界的には専門サービス業、食料品製造業、不動産業が多い</a:t>
            </a:r>
            <a:endParaRPr lang="en-US" altLang="ja-JP" dirty="0"/>
          </a:p>
        </p:txBody>
      </p:sp>
      <p:sp>
        <p:nvSpPr>
          <p:cNvPr id="11" name="正方形/長方形 10"/>
          <p:cNvSpPr>
            <a:spLocks noChangeArrowheads="1"/>
          </p:cNvSpPr>
          <p:nvPr/>
        </p:nvSpPr>
        <p:spPr bwMode="auto">
          <a:xfrm>
            <a:off x="0" y="2155880"/>
            <a:ext cx="2544648" cy="74789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algn="r" eaLnBrk="1" hangingPunct="1">
              <a:defRPr/>
            </a:pP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電気機器</a:t>
            </a:r>
            <a:r>
              <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(1/3)</a:t>
            </a: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正方形/長方形 11"/>
          <p:cNvSpPr>
            <a:spLocks noChangeArrowheads="1"/>
          </p:cNvSpPr>
          <p:nvPr/>
        </p:nvSpPr>
        <p:spPr bwMode="auto">
          <a:xfrm>
            <a:off x="2398344" y="2163314"/>
            <a:ext cx="8131544" cy="5170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Aasted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ApS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AB SKF</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AB Volvo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ABB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ABE SHOTEN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ACE MOLD (SHANGHAI)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ACE MOLD INDUSTRIAL (SHANGHAI)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Acuity Brands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Advantest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Aichi Hoist Industry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AIKOSHA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Akaoni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Ironworks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AKJ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Industri</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Albert &amp; Hummel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Alfa Laval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AO Holdings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Arburg GmbH +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Arcadia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Asahi Group Company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&amp; S (Austria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Technologie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und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Systemtechnik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ATA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ATEC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Atlas Copco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Aura Light International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Automatismes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du Centre Est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Azbil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B.M INDUSTRIES.LTD.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BEHARI LAL ISPAT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Bluebird.inc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BSL CASTINGS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Bufab</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Camlin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Cargotec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Cheng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Uei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Precision Industry Co., Ltd (Foxlink)</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Chiyoda Electronics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Chuko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Electric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CHUOKAKOHKI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CITIZEN WATCH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Controlar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Electrónica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Industrial e Sistema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CTEK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Cummins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Daifuku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Daiichikikou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Daiki Industrial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DaishinPressKogyoYugenkaisya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DAISHOSEIKI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Daiwa Metal Industry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Daiwatech</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Danieli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Deere &amp; Company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Dialight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DMG MORI AKTIENGESELLSCHAFT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DMG Mori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Doi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kousakusyo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DONGGUAN KAYO BATTERY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Dorin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Dover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Drapho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(Kunshan) Electronics Technology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Duotank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Eaton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Efacec</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Power Solutions, SGPS,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EISHIN SANGYO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Eland Cables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Ellab</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Emerson Electric Co.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Energy Vault Holdings,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engcon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Ensinger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 Germany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Epiroc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Ergonomic Solutions Manufacturing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ESPEC Corp.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Essentra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Essex Furukawa Magnet Wire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ETAP Lighting International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Fagerhult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Fanuc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First Solar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FRIGOGLASS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FUJI ELECTRIC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FUJIFILM Holdings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Fujikura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Fukuda Kogyo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FUNDICIÓN CHILCA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Furukawa Electric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FUTAGAWA HOLDINGS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Geelen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Counterflow</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Gelopar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Refrigeração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Paranaense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Ltda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Georg Fischer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GroAqua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Group Sense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Grundfos Holding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Guangzhou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Battsys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Gyoda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Manufacturing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Hager SE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hakkai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Hama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Hamamatsu Photonics K.K.</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HayanoKenko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HD Tools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Kft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Hellenic Cables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Hiroike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Seisakusyo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Hitachi Construction Machinery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Honeywell International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HUBER+SUHNER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HY24 Holdings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Iberiana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Technical,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Lda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IES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iLOQ</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INABAYA REINETSU SANGYOU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INNIO Group Holding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Inoue Mfg.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instagrid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ISHIDA SEISAKUSHO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ISHIGAKI SHOUTEN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ISHIGAME KOGYO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ISHIHARA PRECISION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ISIS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ITOKOGYO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Iwasa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tekkousho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IWATSU ELECTRIC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James Tech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Jiangsu Xinhua Machinery &amp; Equipment Manufacturing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Jiangyin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Boway</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Machinery Complete Equipment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Jungheinrich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KAJITETSU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KANETOYO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KANTO SEIKO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Kariyaseisakusho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Kawai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Kayahan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Makine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Hidrolik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A.Ş.</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Kazaoka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Kijima Communications Wire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Kiryu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Meiji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Kisyou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KJ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Hydraulik</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Koatek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KOBE KOKI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Kobedenka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Kogyo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KOMATANI GAUGE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Komatsu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KONE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Konecranes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Oyj</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Kongsberg Gruppen ASA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Koninklijke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Philips 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Körber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KORSCH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Koushinseisakusho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Kres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Krones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KUMADA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KUMANO MANUFACTURING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Kyodo Denshi Kogyo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Kyowa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Laird Thermal Systems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Laserx</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Legrand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Luceco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Luxshare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Precision Industry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Makisangyou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MAN Truck &amp; Bus SE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MANABE PLANTECH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Manitou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Maquinaria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Meyco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MARUTO Testing Machine Company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MATSUMOTO SEISAKUSHO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MDT technologies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MEIDENSHA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Metso Outotec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Micro Technic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MICROGREAT CASTING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p>
        </p:txBody>
      </p:sp>
      <p:sp>
        <p:nvSpPr>
          <p:cNvPr id="13" name="テキスト ボックス 12"/>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8" name="テキスト ボックス 17"/>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正方形/長方形 3">
            <a:extLst>
              <a:ext uri="{FF2B5EF4-FFF2-40B4-BE49-F238E27FC236}">
                <a16:creationId xmlns:a16="http://schemas.microsoft.com/office/drawing/2014/main" id="{AE15BE89-5D04-8228-44EC-8FE1F27AF697}"/>
              </a:ext>
            </a:extLst>
          </p:cNvPr>
          <p:cNvSpPr/>
          <p:nvPr/>
        </p:nvSpPr>
        <p:spPr>
          <a:xfrm>
            <a:off x="196466" y="1776202"/>
            <a:ext cx="6415539"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ja-JP" altLang="en-US" sz="2000" b="1" dirty="0">
                <a:latin typeface="Meiryo UI" panose="020B0604030504040204" pitchFamily="50" charset="-128"/>
                <a:ea typeface="Meiryo UI" panose="020B0604030504040204" pitchFamily="50" charset="-128"/>
                <a:cs typeface="Meiryo UI" panose="020B0604030504040204" pitchFamily="50" charset="-128"/>
              </a:rPr>
              <a:t>すでに認定を受けている海外企業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4,779</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25/32</a:t>
            </a:r>
            <a:endParaRPr lang="ja-JP" altLang="en-US" sz="2000" b="1" dirty="0"/>
          </a:p>
        </p:txBody>
      </p:sp>
      <p:sp>
        <p:nvSpPr>
          <p:cNvPr id="5" name="テキスト ボックス 4">
            <a:extLst>
              <a:ext uri="{FF2B5EF4-FFF2-40B4-BE49-F238E27FC236}">
                <a16:creationId xmlns:a16="http://schemas.microsoft.com/office/drawing/2014/main" id="{A24F80C2-FA0B-437B-022E-5FA298E7B5FB}"/>
              </a:ext>
            </a:extLst>
          </p:cNvPr>
          <p:cNvSpPr txBox="1"/>
          <p:nvPr/>
        </p:nvSpPr>
        <p:spPr bwMode="auto">
          <a:xfrm>
            <a:off x="6389912" y="1775476"/>
            <a:ext cx="4139976" cy="230832"/>
          </a:xfrm>
          <a:prstGeom prst="rect">
            <a:avLst/>
          </a:prstGeom>
          <a:noFill/>
          <a:ln w="9525">
            <a:noFill/>
            <a:miter lim="800000"/>
            <a:headEnd/>
            <a:tailEnd/>
          </a:ln>
        </p:spPr>
        <p:txBody>
          <a:bodyPr wrap="square" rtlCol="0">
            <a:spAutoFit/>
          </a:bodyPr>
          <a:lstStyle/>
          <a:p>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業種内アルファベット順</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786962850"/>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4EEB995-33E6-C772-B6CE-2D7A0A3D07E5}"/>
            </a:ext>
          </a:extLst>
        </p:cNvPr>
        <p:cNvGrpSpPr/>
        <p:nvPr/>
      </p:nvGrpSpPr>
      <p:grpSpPr>
        <a:xfrm>
          <a:off x="0" y="0"/>
          <a:ext cx="0" cy="0"/>
          <a:chOff x="0" y="0"/>
          <a:chExt cx="0" cy="0"/>
        </a:xfrm>
      </p:grpSpPr>
      <p:sp>
        <p:nvSpPr>
          <p:cNvPr id="2" name="タイトル 1">
            <a:extLst>
              <a:ext uri="{FF2B5EF4-FFF2-40B4-BE49-F238E27FC236}">
                <a16:creationId xmlns:a16="http://schemas.microsoft.com/office/drawing/2014/main" id="{3F3C7B31-B477-FD00-3E2D-6D7F818E52FE}"/>
              </a:ext>
            </a:extLst>
          </p:cNvPr>
          <p:cNvSpPr>
            <a:spLocks noGrp="1"/>
          </p:cNvSpPr>
          <p:nvPr>
            <p:ph type="title"/>
          </p:nvPr>
        </p:nvSpPr>
        <p:spPr/>
        <p:txBody>
          <a:bodyPr/>
          <a:lstStyle/>
          <a:p>
            <a:r>
              <a:rPr kumimoji="1" lang="en-US" altLang="ja-JP" dirty="0"/>
              <a:t>SBT</a:t>
            </a:r>
            <a:r>
              <a:rPr lang="ja-JP" altLang="en-US" dirty="0"/>
              <a:t>認定取得済の海外企業 </a:t>
            </a:r>
            <a:r>
              <a:rPr lang="en-US" altLang="ja-JP" dirty="0"/>
              <a:t>26/32</a:t>
            </a:r>
            <a:endParaRPr kumimoji="1" lang="ja-JP" altLang="en-US" dirty="0"/>
          </a:p>
        </p:txBody>
      </p:sp>
      <p:sp>
        <p:nvSpPr>
          <p:cNvPr id="3" name="コンテンツ プレースホルダー 2">
            <a:extLst>
              <a:ext uri="{FF2B5EF4-FFF2-40B4-BE49-F238E27FC236}">
                <a16:creationId xmlns:a16="http://schemas.microsoft.com/office/drawing/2014/main" id="{E8A5F5CE-9321-2738-6693-77653357071E}"/>
              </a:ext>
            </a:extLst>
          </p:cNvPr>
          <p:cNvSpPr>
            <a:spLocks noGrp="1"/>
          </p:cNvSpPr>
          <p:nvPr>
            <p:ph sz="quarter" idx="12"/>
          </p:nvPr>
        </p:nvSpPr>
        <p:spPr>
          <a:xfrm>
            <a:off x="161925" y="1110920"/>
            <a:ext cx="10367963" cy="634941"/>
          </a:xfrm>
        </p:spPr>
        <p:txBody>
          <a:bodyPr/>
          <a:lstStyle/>
          <a:p>
            <a:r>
              <a:rPr lang="ja-JP" altLang="en-US" dirty="0"/>
              <a:t>世界的には専門サービス業、食料品製造業、不動産業が多い</a:t>
            </a:r>
            <a:endParaRPr lang="en-US" altLang="ja-JP" dirty="0"/>
          </a:p>
        </p:txBody>
      </p:sp>
      <p:sp>
        <p:nvSpPr>
          <p:cNvPr id="11" name="正方形/長方形 10">
            <a:extLst>
              <a:ext uri="{FF2B5EF4-FFF2-40B4-BE49-F238E27FC236}">
                <a16:creationId xmlns:a16="http://schemas.microsoft.com/office/drawing/2014/main" id="{9676155B-2F7D-7591-5DD5-B0670440F161}"/>
              </a:ext>
            </a:extLst>
          </p:cNvPr>
          <p:cNvSpPr>
            <a:spLocks noChangeArrowheads="1"/>
          </p:cNvSpPr>
          <p:nvPr/>
        </p:nvSpPr>
        <p:spPr bwMode="auto">
          <a:xfrm>
            <a:off x="0" y="2155880"/>
            <a:ext cx="2544648" cy="74789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algn="r" eaLnBrk="1" hangingPunct="1">
              <a:defRPr/>
            </a:pP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電気機器</a:t>
            </a:r>
            <a:r>
              <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(2/3)</a:t>
            </a: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正方形/長方形 11">
            <a:extLst>
              <a:ext uri="{FF2B5EF4-FFF2-40B4-BE49-F238E27FC236}">
                <a16:creationId xmlns:a16="http://schemas.microsoft.com/office/drawing/2014/main" id="{C6D32E84-0B05-4C41-4F9C-72574E65D470}"/>
              </a:ext>
            </a:extLst>
          </p:cNvPr>
          <p:cNvSpPr>
            <a:spLocks noChangeArrowheads="1"/>
          </p:cNvSpPr>
          <p:nvPr/>
        </p:nvSpPr>
        <p:spPr bwMode="auto">
          <a:xfrm>
            <a:off x="2398344" y="2163314"/>
            <a:ext cx="8131544" cy="5170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Mitsubishi Electric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MIVRAG Cold forming technology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Miyama Seisakusho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MORISHIGE SEIKI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Morita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Company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MURONAKA INDUSTRIES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MUTUMISEISAKUSYO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MYK,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Nabtesco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Nagaoka Factory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NAKAJIMA SEISAKUSHO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NAKAMURASEIKO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Nakashimada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Engineering Works,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NAKAYAMASEIKO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NARITA SEITOSHO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NARUSHIMA KOGYO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NEXANS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NICHICON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Nilfisk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Ningbo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Gemcharm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Mechanical&amp;Electrical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Tech.Co.,Ltd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Nissin Electric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NITTO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NKT Cables Group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Nomura-</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sangyo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Norican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NovaTech</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Automation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NX Filtration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OBAYASHI SEIKO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Ochiseisakusho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Oesse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srl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OHORI GRINDING COMPANY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OHTORI KIKO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Oilon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Oy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OKABE Industry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OLEOHIDRAULICA ESPECIALIZADA DE IRAPUATO S.A. DE C.V.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PACCAR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Pakistan Cables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Peruweld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Power Tech Group Oy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Pressio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Prysmian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Q-lite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QINGDAO DELLWARE REFRIGERATION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Raina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Rexel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Rise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Rizhao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Cangyu</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Rolls-Royce Power Systems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Rosenbauer International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Rotork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RS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Sakano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Sakurai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Industry,LTD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Salcomp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SAN-ESU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Sandvik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Sanjo Precision Industry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SANJO SEISAKUSHO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Sanko Seimitsu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SANKYO.SMF.CO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Sankyu Industry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SANSHO. MFG.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SANSHUZEN INDUSTRIAL MFG.,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SANYO KOJI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SATOH KANAGATA FACTORY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SCANIA CV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Schindler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Schneider Electric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SCHRÉDER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SDS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SECAN INVESCAST INDIA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SEI Robotics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SEIMITSU INDUSTRIAL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Shanghai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Shenzhong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Electric Integration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Shenzhen Horn Audio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Shenzhen SEI Robotics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SHENZHEN WINS ELECTRONIC TECHNOLOGY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shimada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INDUSTRIAL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SHINEISEIKO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SHINNIHON-KINZOKU</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Shinno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Epack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SHINSEI STEEL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Shinseinihonkinzoku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Showa Denki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SHOWA GIKEN INDUSTRIAL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Showeidenki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Siemens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Siemens Energy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Signify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SINKO KINZOKU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SINSEI INDUSTRIE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SINSYO KIKO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SKY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Smiths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SOMFY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Sonepar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Spirax-Sarco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Engineering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STAF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Stanley Black &amp; Decker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Staycold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Export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SUENAMI INDUSTRY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Surge Alloys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SUZUKIHOZEN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SYUUWA.LLC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TAIHO INDUSTRY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TAISEI INDUSTRY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TAIYO DENKA KOGYO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Takagi Holdings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Takahashi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Seisakusyo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Takanashi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iron and steel works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TAKEDA IRON WORKS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TAKEDA SEIKI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TAKEUCHI KOUGYOU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TANAKA SEIKI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Tanakazen.Co.,Ltd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TEG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Tennant Company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TERADA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ANSCO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Packaging Group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TK Elevator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TOKAI KIKAI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TOMETAROU</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Tori Industry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Toshiba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Toshiba Mitsubishi-Electric Industrial Systems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Toufuku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Tankou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TOUNAN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Toyoda Electrical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TOYODA GOSEI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TOYOKOKA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Trane Technologies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TRI ENGINEERING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Tri Path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Tsubakimoto Chain Co.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Tsubota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technica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TSUDA KOGYO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TSUGIHASHI FACTORY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Tubacex</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Uhlmann Group Holding GmbH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Uni-technology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US URASAKI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use work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USHIO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Valmet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Vestas Wind Systems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VLS ENDUSTRIYEL SATIS LTD STI</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Vontier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WADA WELDING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wadaseisakusho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WATANABE SEISAKUSYO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Weir Group PLC (The)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WILHELM KÖNIG MTM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XP Power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YAMABISHI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YAMADA  SEISAKUSYO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Yamaha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YAMAICHIKINZOKU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Yamamoto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Kosakusho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YAMAMOTO MACHINERY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p>
        </p:txBody>
      </p:sp>
      <p:sp>
        <p:nvSpPr>
          <p:cNvPr id="13" name="テキスト ボックス 12">
            <a:extLst>
              <a:ext uri="{FF2B5EF4-FFF2-40B4-BE49-F238E27FC236}">
                <a16:creationId xmlns:a16="http://schemas.microsoft.com/office/drawing/2014/main" id="{E0E6906D-F3DD-0FD3-A8B4-0E0EBFDFDFB3}"/>
              </a:ext>
            </a:extLst>
          </p:cNvPr>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8" name="テキスト ボックス 17">
            <a:extLst>
              <a:ext uri="{FF2B5EF4-FFF2-40B4-BE49-F238E27FC236}">
                <a16:creationId xmlns:a16="http://schemas.microsoft.com/office/drawing/2014/main" id="{CE006E8C-20EE-E0EA-EBF7-CE9C7E65E8E1}"/>
              </a:ext>
            </a:extLst>
          </p:cNvPr>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正方形/長方形 3">
            <a:extLst>
              <a:ext uri="{FF2B5EF4-FFF2-40B4-BE49-F238E27FC236}">
                <a16:creationId xmlns:a16="http://schemas.microsoft.com/office/drawing/2014/main" id="{B5D6DA42-2DFE-3BD9-D4B4-B7E489412A7B}"/>
              </a:ext>
            </a:extLst>
          </p:cNvPr>
          <p:cNvSpPr/>
          <p:nvPr/>
        </p:nvSpPr>
        <p:spPr>
          <a:xfrm>
            <a:off x="196466" y="1776202"/>
            <a:ext cx="6415539"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ja-JP" altLang="en-US" sz="2000" b="1" dirty="0">
                <a:latin typeface="Meiryo UI" panose="020B0604030504040204" pitchFamily="50" charset="-128"/>
                <a:ea typeface="Meiryo UI" panose="020B0604030504040204" pitchFamily="50" charset="-128"/>
                <a:cs typeface="Meiryo UI" panose="020B0604030504040204" pitchFamily="50" charset="-128"/>
              </a:rPr>
              <a:t>すでに認定を受けている海外企業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4,779</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26/32</a:t>
            </a:r>
            <a:endParaRPr lang="ja-JP" altLang="en-US" sz="2000" b="1" dirty="0"/>
          </a:p>
        </p:txBody>
      </p:sp>
      <p:sp>
        <p:nvSpPr>
          <p:cNvPr id="5" name="テキスト ボックス 4">
            <a:extLst>
              <a:ext uri="{FF2B5EF4-FFF2-40B4-BE49-F238E27FC236}">
                <a16:creationId xmlns:a16="http://schemas.microsoft.com/office/drawing/2014/main" id="{327815BB-F421-4A14-C634-2DF6D48692DD}"/>
              </a:ext>
            </a:extLst>
          </p:cNvPr>
          <p:cNvSpPr txBox="1"/>
          <p:nvPr/>
        </p:nvSpPr>
        <p:spPr bwMode="auto">
          <a:xfrm>
            <a:off x="6389912" y="1775476"/>
            <a:ext cx="4139976" cy="230832"/>
          </a:xfrm>
          <a:prstGeom prst="rect">
            <a:avLst/>
          </a:prstGeom>
          <a:noFill/>
          <a:ln w="9525">
            <a:noFill/>
            <a:miter lim="800000"/>
            <a:headEnd/>
            <a:tailEnd/>
          </a:ln>
        </p:spPr>
        <p:txBody>
          <a:bodyPr wrap="square" rtlCol="0">
            <a:spAutoFit/>
          </a:bodyPr>
          <a:lstStyle/>
          <a:p>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業種内アルファベット順</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2319283419"/>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284EA48-6E11-8EDE-15EE-1B1299623D09}"/>
            </a:ext>
          </a:extLst>
        </p:cNvPr>
        <p:cNvGrpSpPr/>
        <p:nvPr/>
      </p:nvGrpSpPr>
      <p:grpSpPr>
        <a:xfrm>
          <a:off x="0" y="0"/>
          <a:ext cx="0" cy="0"/>
          <a:chOff x="0" y="0"/>
          <a:chExt cx="0" cy="0"/>
        </a:xfrm>
      </p:grpSpPr>
      <p:sp>
        <p:nvSpPr>
          <p:cNvPr id="2" name="タイトル 1">
            <a:extLst>
              <a:ext uri="{FF2B5EF4-FFF2-40B4-BE49-F238E27FC236}">
                <a16:creationId xmlns:a16="http://schemas.microsoft.com/office/drawing/2014/main" id="{5D1E15F8-6D96-09FC-EEAE-B018A979E28A}"/>
              </a:ext>
            </a:extLst>
          </p:cNvPr>
          <p:cNvSpPr>
            <a:spLocks noGrp="1"/>
          </p:cNvSpPr>
          <p:nvPr>
            <p:ph type="title"/>
          </p:nvPr>
        </p:nvSpPr>
        <p:spPr/>
        <p:txBody>
          <a:bodyPr/>
          <a:lstStyle/>
          <a:p>
            <a:r>
              <a:rPr kumimoji="1" lang="en-US" altLang="ja-JP" dirty="0"/>
              <a:t>SBT</a:t>
            </a:r>
            <a:r>
              <a:rPr lang="ja-JP" altLang="en-US" dirty="0"/>
              <a:t>認定取得済の海外企業 </a:t>
            </a:r>
            <a:r>
              <a:rPr lang="en-US" altLang="ja-JP" dirty="0"/>
              <a:t>27/32</a:t>
            </a:r>
            <a:endParaRPr kumimoji="1" lang="ja-JP" altLang="en-US" dirty="0"/>
          </a:p>
        </p:txBody>
      </p:sp>
      <p:sp>
        <p:nvSpPr>
          <p:cNvPr id="3" name="コンテンツ プレースホルダー 2">
            <a:extLst>
              <a:ext uri="{FF2B5EF4-FFF2-40B4-BE49-F238E27FC236}">
                <a16:creationId xmlns:a16="http://schemas.microsoft.com/office/drawing/2014/main" id="{21EFAE20-BCB1-D96B-83BF-9E98974E4B31}"/>
              </a:ext>
            </a:extLst>
          </p:cNvPr>
          <p:cNvSpPr>
            <a:spLocks noGrp="1"/>
          </p:cNvSpPr>
          <p:nvPr>
            <p:ph sz="quarter" idx="12"/>
          </p:nvPr>
        </p:nvSpPr>
        <p:spPr>
          <a:xfrm>
            <a:off x="161925" y="1110920"/>
            <a:ext cx="10367963" cy="634941"/>
          </a:xfrm>
        </p:spPr>
        <p:txBody>
          <a:bodyPr/>
          <a:lstStyle/>
          <a:p>
            <a:r>
              <a:rPr lang="ja-JP" altLang="en-US" dirty="0"/>
              <a:t>世界的には専門サービス業、食料品製造業、不動産業が多い</a:t>
            </a:r>
            <a:endParaRPr lang="en-US" altLang="ja-JP" dirty="0"/>
          </a:p>
        </p:txBody>
      </p:sp>
      <p:sp>
        <p:nvSpPr>
          <p:cNvPr id="11" name="正方形/長方形 10">
            <a:extLst>
              <a:ext uri="{FF2B5EF4-FFF2-40B4-BE49-F238E27FC236}">
                <a16:creationId xmlns:a16="http://schemas.microsoft.com/office/drawing/2014/main" id="{94AF3F29-3719-F574-9EC1-8D3A7828C905}"/>
              </a:ext>
            </a:extLst>
          </p:cNvPr>
          <p:cNvSpPr>
            <a:spLocks noChangeArrowheads="1"/>
          </p:cNvSpPr>
          <p:nvPr/>
        </p:nvSpPr>
        <p:spPr bwMode="auto">
          <a:xfrm>
            <a:off x="0" y="2155880"/>
            <a:ext cx="2544648" cy="45550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algn="r" eaLnBrk="1" hangingPunct="1">
              <a:defRPr/>
            </a:pP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電気機器</a:t>
            </a:r>
            <a:r>
              <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(3/3)</a:t>
            </a: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r>
              <a:rPr kumimoji="1" lang="ja-JP" altLang="en-US" sz="1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電気事業者・</a:t>
            </a:r>
            <a:r>
              <a:rPr kumimoji="1" lang="en-US" altLang="ja-JP" sz="1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IPP</a:t>
            </a:r>
            <a:r>
              <a:rPr kumimoji="1" lang="ja-JP" altLang="en-US" sz="1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・エネルギー商社：</a:t>
            </a: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特殊消費者サービス：</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正方形/長方形 11">
            <a:extLst>
              <a:ext uri="{FF2B5EF4-FFF2-40B4-BE49-F238E27FC236}">
                <a16:creationId xmlns:a16="http://schemas.microsoft.com/office/drawing/2014/main" id="{7B2C8E54-64A0-04E5-02E2-D956243FE97A}"/>
              </a:ext>
            </a:extLst>
          </p:cNvPr>
          <p:cNvSpPr>
            <a:spLocks noChangeArrowheads="1"/>
          </p:cNvSpPr>
          <p:nvPr/>
        </p:nvSpPr>
        <p:spPr bwMode="auto">
          <a:xfrm>
            <a:off x="2398344" y="2163314"/>
            <a:ext cx="8131544" cy="47089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Yamamoto Rock Machine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Yaskawa Electric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Yokogawa Electric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Yokoyama Seisakusho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Yoshioka Industry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Ys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Glow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YTEM,LTD.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Zhejiang Chunhui Intelligent Control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ZHEJIANG JWK FILTRATION TECHNOLOGY CO., LTD.</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A2A 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Acea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Agder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Energi</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Amprion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Apraava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Energy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Atlantica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Sustainable Infrastructure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AYDEM YENİLENEBİLİR ENERJİ A.Ş.</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Biofuel Express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Bryt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Energy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CEZ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CleanPeak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Energy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Cloudberry Clean Energy ASA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CLP Holdings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Contact Energy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Diamond Energy Pty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DIGITAL GRID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Ditrolic</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Energy Holdings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Sdn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Bhd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Drax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E.ON SE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EDF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EDP -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Energias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de Portugal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EDP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Energias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Brasil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EirGrid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Electricity North West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Elenia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Oy and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Elenia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Verkko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Oyj</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Elia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EnBW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Energie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Baden-Württemberg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Encavis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ENEIDA.IO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Enel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ENETIQA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ENGIE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ERG 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EVN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EWE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Fudura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Genesis Energy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Good Energy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Greenalia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Grenergy</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Renovables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Helen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HK Electric Investments (HKEI)</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Iberdrola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Ignitis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Iren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Kallista Energy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Kyushu Electric Power Company, Incorporated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Lightsource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bp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Los Angeles Department of Water and Power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Meridian Energy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Mie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EneWood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MVV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Energie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 V.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Eneco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National Grid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National Grid Electricity Distribution (NGED)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National Grid Electricity System Operator (ESO)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National Grid Electricity Transmission (NGET)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NGW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Energia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SpA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Northern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Powergrid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NRG Energy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Opdenergy</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Holding,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Origin Energy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OX2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Pivot Energy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Red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Electrica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España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(Grupo Red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Eléctrica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redeia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REN – Redes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Energéticas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Nacionais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ReNew</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Energy Global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Reykjavik Energy (OR)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RWE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Sarawak Energy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Berhad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Scatec ASA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Scottish Hydro Electric Transmission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ScottishPower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Siemens Gamesa Renewable Energy,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SOLARIA ENERGIA Y MEDIO AMBIENTE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SOLARPACK CORPORACIÓN TECNOLÓGICA S.A.U.</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SP Energy Networks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SSE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SSEN Distribution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Gallisch-Appenzellische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Kraftwerke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Sunrock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Investments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TenneT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Holding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Terna 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UK Power Networks Holdings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Vattenfall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Ventient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Energy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Walk the extra Mile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ZEN Energy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Zenobe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Energy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Ørsted</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Aile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Arab Printing Press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Bandpay</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&amp;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Greuter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BDB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Pitmans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Belron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Christie's International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CONCEPT IMPRINT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Disaster Care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ENECLOUD,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Equifax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Euronext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Firesafe Sverige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Formosa Climate Smart Service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Formula E Championship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HomeServe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Innobella Marketing and Entertainment Solutions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KADOWAKI COLOR WORKS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KANUC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Ks Art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Mathys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&amp; Squire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NaaS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Technology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OnStage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Experiences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Premier Lotteries Ireland DAC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Proddow</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Mackay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Production Bureau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reCup</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Shanghai UNITED EVENT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iLUKA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Collective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TLT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TOKAI TECHNO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Visual Mitra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Walton Restoration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Winkler Partners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Zarek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Taylor Grossman Hanrahan LLP</a:t>
            </a:r>
          </a:p>
          <a:p>
            <a:pPr eaLnBrk="1" hangingPunct="1">
              <a:defRPr/>
            </a:pPr>
            <a:endParaRPr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テキスト ボックス 12">
            <a:extLst>
              <a:ext uri="{FF2B5EF4-FFF2-40B4-BE49-F238E27FC236}">
                <a16:creationId xmlns:a16="http://schemas.microsoft.com/office/drawing/2014/main" id="{072AA81D-1A89-A4B1-13D5-5B5EE32D91F7}"/>
              </a:ext>
            </a:extLst>
          </p:cNvPr>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8" name="テキスト ボックス 17">
            <a:extLst>
              <a:ext uri="{FF2B5EF4-FFF2-40B4-BE49-F238E27FC236}">
                <a16:creationId xmlns:a16="http://schemas.microsoft.com/office/drawing/2014/main" id="{0E37F964-4E22-4624-4F4F-7E563DCF9C69}"/>
              </a:ext>
            </a:extLst>
          </p:cNvPr>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正方形/長方形 3">
            <a:extLst>
              <a:ext uri="{FF2B5EF4-FFF2-40B4-BE49-F238E27FC236}">
                <a16:creationId xmlns:a16="http://schemas.microsoft.com/office/drawing/2014/main" id="{50C87BF7-07D2-C69E-BEE9-AC9CBDDBA176}"/>
              </a:ext>
            </a:extLst>
          </p:cNvPr>
          <p:cNvSpPr/>
          <p:nvPr/>
        </p:nvSpPr>
        <p:spPr>
          <a:xfrm>
            <a:off x="196466" y="1776202"/>
            <a:ext cx="6408165"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ja-JP" altLang="en-US" sz="2000" b="1" dirty="0">
                <a:latin typeface="Meiryo UI" panose="020B0604030504040204" pitchFamily="50" charset="-128"/>
                <a:ea typeface="Meiryo UI" panose="020B0604030504040204" pitchFamily="50" charset="-128"/>
                <a:cs typeface="Meiryo UI" panose="020B0604030504040204" pitchFamily="50" charset="-128"/>
              </a:rPr>
              <a:t>すでに認定を受けている海外企業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4,779</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27/32</a:t>
            </a:r>
            <a:endParaRPr lang="ja-JP" altLang="en-US" sz="2000" b="1" dirty="0"/>
          </a:p>
        </p:txBody>
      </p:sp>
      <p:sp>
        <p:nvSpPr>
          <p:cNvPr id="5" name="テキスト ボックス 4">
            <a:extLst>
              <a:ext uri="{FF2B5EF4-FFF2-40B4-BE49-F238E27FC236}">
                <a16:creationId xmlns:a16="http://schemas.microsoft.com/office/drawing/2014/main" id="{2A7F81AA-E074-41A1-1719-7B0A4F62743F}"/>
              </a:ext>
            </a:extLst>
          </p:cNvPr>
          <p:cNvSpPr txBox="1"/>
          <p:nvPr/>
        </p:nvSpPr>
        <p:spPr bwMode="auto">
          <a:xfrm>
            <a:off x="6389912" y="1775476"/>
            <a:ext cx="4139976" cy="230832"/>
          </a:xfrm>
          <a:prstGeom prst="rect">
            <a:avLst/>
          </a:prstGeom>
          <a:noFill/>
          <a:ln w="9525">
            <a:noFill/>
            <a:miter lim="800000"/>
            <a:headEnd/>
            <a:tailEnd/>
          </a:ln>
        </p:spPr>
        <p:txBody>
          <a:bodyPr wrap="square" rtlCol="0">
            <a:spAutoFit/>
          </a:bodyPr>
          <a:lstStyle/>
          <a:p>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業種内アルファベット順</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6" name="直線コネクタ 5">
            <a:extLst>
              <a:ext uri="{FF2B5EF4-FFF2-40B4-BE49-F238E27FC236}">
                <a16:creationId xmlns:a16="http://schemas.microsoft.com/office/drawing/2014/main" id="{97394EBF-0935-ECE1-97F7-20F082C5EF6E}"/>
              </a:ext>
            </a:extLst>
          </p:cNvPr>
          <p:cNvCxnSpPr/>
          <p:nvPr/>
        </p:nvCxnSpPr>
        <p:spPr>
          <a:xfrm>
            <a:off x="2488003" y="2721599"/>
            <a:ext cx="7956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 name="直線コネクタ 6">
            <a:extLst>
              <a:ext uri="{FF2B5EF4-FFF2-40B4-BE49-F238E27FC236}">
                <a16:creationId xmlns:a16="http://schemas.microsoft.com/office/drawing/2014/main" id="{03E49BC7-B64D-5BBA-B301-A8A226330AC6}"/>
              </a:ext>
            </a:extLst>
          </p:cNvPr>
          <p:cNvCxnSpPr/>
          <p:nvPr/>
        </p:nvCxnSpPr>
        <p:spPr>
          <a:xfrm>
            <a:off x="2488003" y="5485119"/>
            <a:ext cx="7956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366022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8EFA0E9B-9F04-4296-A40B-CF80463D00D0}"/>
              </a:ext>
            </a:extLst>
          </p:cNvPr>
          <p:cNvSpPr>
            <a:spLocks noGrp="1"/>
          </p:cNvSpPr>
          <p:nvPr>
            <p:ph type="title"/>
          </p:nvPr>
        </p:nvSpPr>
        <p:spPr/>
        <p:txBody>
          <a:bodyPr/>
          <a:lstStyle/>
          <a:p>
            <a:pPr marL="742950" indent="-742950">
              <a:buFont typeface="+mj-lt"/>
              <a:buAutoNum type="arabicPeriod" startAt="2"/>
            </a:pPr>
            <a:r>
              <a:rPr lang="en-US" altLang="ja-JP" dirty="0"/>
              <a:t>SBT</a:t>
            </a:r>
            <a:r>
              <a:rPr lang="ja-JP" altLang="en-US" dirty="0"/>
              <a:t>の運営機関</a:t>
            </a:r>
          </a:p>
        </p:txBody>
      </p:sp>
    </p:spTree>
    <p:extLst>
      <p:ext uri="{BB962C8B-B14F-4D97-AF65-F5344CB8AC3E}">
        <p14:creationId xmlns:p14="http://schemas.microsoft.com/office/powerpoint/2010/main" val="3731383926"/>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SBT</a:t>
            </a:r>
            <a:r>
              <a:rPr lang="ja-JP" altLang="en-US" dirty="0"/>
              <a:t>認定取得済の海外企業 </a:t>
            </a:r>
            <a:r>
              <a:rPr lang="en-US" altLang="ja-JP" dirty="0"/>
              <a:t>28/32</a:t>
            </a:r>
            <a:endParaRPr kumimoji="1" lang="ja-JP" altLang="en-US" dirty="0"/>
          </a:p>
        </p:txBody>
      </p:sp>
      <p:sp>
        <p:nvSpPr>
          <p:cNvPr id="3" name="コンテンツ プレースホルダー 2"/>
          <p:cNvSpPr>
            <a:spLocks noGrp="1"/>
          </p:cNvSpPr>
          <p:nvPr>
            <p:ph sz="quarter" idx="12"/>
          </p:nvPr>
        </p:nvSpPr>
        <p:spPr>
          <a:xfrm>
            <a:off x="161925" y="1110920"/>
            <a:ext cx="10367963" cy="634941"/>
          </a:xfrm>
        </p:spPr>
        <p:txBody>
          <a:bodyPr/>
          <a:lstStyle/>
          <a:p>
            <a:r>
              <a:rPr lang="ja-JP" altLang="en-US" dirty="0"/>
              <a:t>世界的には専門サービス業、食料品製造業、不動産業が多い</a:t>
            </a:r>
            <a:endParaRPr lang="en-US" altLang="ja-JP" dirty="0"/>
          </a:p>
        </p:txBody>
      </p:sp>
      <p:sp>
        <p:nvSpPr>
          <p:cNvPr id="11" name="正方形/長方形 10"/>
          <p:cNvSpPr>
            <a:spLocks noChangeArrowheads="1"/>
          </p:cNvSpPr>
          <p:nvPr/>
        </p:nvSpPr>
        <p:spPr bwMode="auto">
          <a:xfrm>
            <a:off x="0" y="2189100"/>
            <a:ext cx="2544648" cy="24006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algn="r" eaLnBrk="1" hangingPunct="1">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廃棄物処理：</a:t>
            </a: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不動産</a:t>
            </a:r>
            <a:r>
              <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(1/2)</a:t>
            </a: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正方形/長方形 11"/>
          <p:cNvSpPr>
            <a:spLocks noChangeArrowheads="1"/>
          </p:cNvSpPr>
          <p:nvPr/>
        </p:nvSpPr>
        <p:spPr bwMode="auto">
          <a:xfrm>
            <a:off x="2398344" y="2196534"/>
            <a:ext cx="8131544" cy="5170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Aage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Vestergaard Larsen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Aief</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logistics service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Asahi Metal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Austria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Glas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Recycling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Biffa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BPR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Brentwood Auto Spares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Clean Japan Engineering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Clean system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Daiseki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Daiwa Enterprise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Earth Support Corporation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Eco Polymers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FUJIKOSAN COMPANY,LTD.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FUJINO KOUGYOU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Genan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Holding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Go Green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GUUN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Harita Metal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Hera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Hibisei</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Industry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Co.,Lid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ICHII-SANGYO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Inagawa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Metal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Jinhua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Yongxing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Waste Materials Recycling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KAIHO INDUSTRY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Kantoujikkoucenter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KASAHAR SYOUJI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KASEI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Koei Shoji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KURAEI KOGYO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KUROHIME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MAINICHI SYOKAI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Masudaki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May You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Meikou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MIYAGI EISEI KANKYO KOSHA,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NAMKWAI INDUSTRIAL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Ozaki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PLOMO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PUBLIC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Recycle Tech Japan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Republic Services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SANKO RECYCLE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Séché</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Environnement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Stena Recycling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Taiyo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Tecnova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Preparação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Materiais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TOA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Xible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Triciclos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Um-Welt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WM</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Yamamotoseisou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Yamazen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7R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AB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Sagax</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Advance Residence Investment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alstria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office REIT-AG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American Tower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AMF FASTIGHETER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Arwidsro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Fastighets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Attacq</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AvalonBay Communities,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Balanced Commercial Property Trust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BEFIMMO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Big Yellow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Bouygues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Immobilier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Braathen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Eiendom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Holding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Brixmor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Property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Brookfield Properties Germany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Brookfield Properties UK</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BSI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BSR Group Holdings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BXP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Byggvesta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Canary Wharf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Capital &amp; Counties Properties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CapitaLand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Care Property Invest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CARMILA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Castellum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Catena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CBRE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Chinachem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Choice Properties REIT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Chuo-</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Nittochi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Private REIT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Cibus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Nordic Real Estate AB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publ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City Developments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Citycon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Oyj</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Cloudfm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CLS Holdings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Cofinimmo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Colliers International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CommonWealth</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Partners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Corem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Property Group AB publ.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Covivio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CPI Property Group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Crombie REIT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CT Property Trust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Cushman &amp; Wakefield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CyrusOne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Daiwa House Industry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Daiwa House REIT Investment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Data4 services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DBJ Private REIT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Derwent London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Dexus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Digital Realty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Diös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Fastigheter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Duke Realty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EDGE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Einar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Mattsson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Emira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Property Fund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Empire State Realty Trust,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EPP 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Equinix,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Equites Property Fund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Equity Residential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Fabege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Federal Realty Investment Trust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Fibra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Uno (FUNO)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Fine Grain Property (Ireland)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First Capital REIT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Fortune Real Estate Investment Trust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Frasers Centrepoint Trust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Frasers Logistics and Commercial Trust Pte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FRASERS PROPERTY AUSTRALIA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FRASERS PROPERTY DEVELOPMENT SERVICES (VIETNAM)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Frasers Property Industrial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Frasers Property UK</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Galimmo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Real Estate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Gecina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Genesis Property International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Genova Property Group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Ghelamco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Poland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GLOBAL MALL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Global One Real Estate Investment Corp.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GLOBALWORTH REAL ESTATE INVESTMENTS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Godrej Properties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Goodman CE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Goodman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Great Portland Estates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Grosvenor Europe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Grosvenor Property UK</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Hang Lung Properties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Hatipro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Oy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HB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Reavis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Holding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Healthpeak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Properties,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Heba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Fastighets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Heimstaden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Bostad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Heiwa Real Estate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HEIWA REAL ESTATE REIT,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Hemsö</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Fastighets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Hersha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Hospitality Trust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Home search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Hongkong Land Holdings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Host Hotels &amp; Resorts,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HSB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Riksförbund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ekonomisk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förening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テキスト ボックス 12"/>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8" name="テキスト ボックス 17"/>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正方形/長方形 3">
            <a:extLst>
              <a:ext uri="{FF2B5EF4-FFF2-40B4-BE49-F238E27FC236}">
                <a16:creationId xmlns:a16="http://schemas.microsoft.com/office/drawing/2014/main" id="{936C42EE-6E31-CBD6-00E2-9A9FFB1376D0}"/>
              </a:ext>
            </a:extLst>
          </p:cNvPr>
          <p:cNvSpPr/>
          <p:nvPr/>
        </p:nvSpPr>
        <p:spPr>
          <a:xfrm>
            <a:off x="196466" y="1776202"/>
            <a:ext cx="6415539"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ja-JP" altLang="en-US" sz="2000" b="1" dirty="0">
                <a:latin typeface="Meiryo UI" panose="020B0604030504040204" pitchFamily="50" charset="-128"/>
                <a:ea typeface="Meiryo UI" panose="020B0604030504040204" pitchFamily="50" charset="-128"/>
                <a:cs typeface="Meiryo UI" panose="020B0604030504040204" pitchFamily="50" charset="-128"/>
              </a:rPr>
              <a:t>すでに認定を受けている海外企業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4,779</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28/32</a:t>
            </a:r>
            <a:endParaRPr lang="ja-JP" altLang="en-US" sz="2000" b="1" dirty="0"/>
          </a:p>
        </p:txBody>
      </p:sp>
      <p:cxnSp>
        <p:nvCxnSpPr>
          <p:cNvPr id="6" name="直線コネクタ 5">
            <a:extLst>
              <a:ext uri="{FF2B5EF4-FFF2-40B4-BE49-F238E27FC236}">
                <a16:creationId xmlns:a16="http://schemas.microsoft.com/office/drawing/2014/main" id="{0E4842ED-AB23-F68A-3231-097B26F5A4EB}"/>
              </a:ext>
            </a:extLst>
          </p:cNvPr>
          <p:cNvCxnSpPr/>
          <p:nvPr/>
        </p:nvCxnSpPr>
        <p:spPr>
          <a:xfrm>
            <a:off x="2488003" y="4035074"/>
            <a:ext cx="7956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 name="テキスト ボックス 6">
            <a:extLst>
              <a:ext uri="{FF2B5EF4-FFF2-40B4-BE49-F238E27FC236}">
                <a16:creationId xmlns:a16="http://schemas.microsoft.com/office/drawing/2014/main" id="{D8E08AEC-91B4-82D1-FE41-6D484D5C06B8}"/>
              </a:ext>
            </a:extLst>
          </p:cNvPr>
          <p:cNvSpPr txBox="1"/>
          <p:nvPr/>
        </p:nvSpPr>
        <p:spPr bwMode="auto">
          <a:xfrm>
            <a:off x="6389912" y="1775476"/>
            <a:ext cx="4139976" cy="230832"/>
          </a:xfrm>
          <a:prstGeom prst="rect">
            <a:avLst/>
          </a:prstGeom>
          <a:noFill/>
          <a:ln w="9525">
            <a:noFill/>
            <a:miter lim="800000"/>
            <a:headEnd/>
            <a:tailEnd/>
          </a:ln>
        </p:spPr>
        <p:txBody>
          <a:bodyPr wrap="square" rtlCol="0">
            <a:spAutoFit/>
          </a:bodyPr>
          <a:lstStyle/>
          <a:p>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業種内アルファベット順</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8" name="直線コネクタ 7">
            <a:extLst>
              <a:ext uri="{FF2B5EF4-FFF2-40B4-BE49-F238E27FC236}">
                <a16:creationId xmlns:a16="http://schemas.microsoft.com/office/drawing/2014/main" id="{C49C65B8-DB94-C994-265F-5A88830BB3E5}"/>
              </a:ext>
            </a:extLst>
          </p:cNvPr>
          <p:cNvCxnSpPr>
            <a:cxnSpLocks/>
          </p:cNvCxnSpPr>
          <p:nvPr/>
        </p:nvCxnSpPr>
        <p:spPr>
          <a:xfrm>
            <a:off x="2488003" y="5233996"/>
            <a:ext cx="7956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41464805"/>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SBT</a:t>
            </a:r>
            <a:r>
              <a:rPr lang="ja-JP" altLang="en-US" dirty="0"/>
              <a:t>認定取得済の海外企業 </a:t>
            </a:r>
            <a:r>
              <a:rPr lang="en-US" altLang="ja-JP" dirty="0"/>
              <a:t>29/32</a:t>
            </a:r>
            <a:endParaRPr kumimoji="1" lang="ja-JP" altLang="en-US" dirty="0"/>
          </a:p>
        </p:txBody>
      </p:sp>
      <p:sp>
        <p:nvSpPr>
          <p:cNvPr id="3" name="コンテンツ プレースホルダー 2"/>
          <p:cNvSpPr>
            <a:spLocks noGrp="1"/>
          </p:cNvSpPr>
          <p:nvPr>
            <p:ph sz="quarter" idx="12"/>
          </p:nvPr>
        </p:nvSpPr>
        <p:spPr>
          <a:xfrm>
            <a:off x="161925" y="1110920"/>
            <a:ext cx="10367963" cy="634941"/>
          </a:xfrm>
        </p:spPr>
        <p:txBody>
          <a:bodyPr/>
          <a:lstStyle/>
          <a:p>
            <a:r>
              <a:rPr lang="ja-JP" altLang="en-US" dirty="0"/>
              <a:t>世界的には専門サービス業、食料品製造業、不動産業が多い</a:t>
            </a:r>
            <a:endParaRPr lang="en-US" altLang="ja-JP" dirty="0"/>
          </a:p>
        </p:txBody>
      </p:sp>
      <p:sp>
        <p:nvSpPr>
          <p:cNvPr id="11" name="正方形/長方形 10"/>
          <p:cNvSpPr>
            <a:spLocks noChangeArrowheads="1"/>
          </p:cNvSpPr>
          <p:nvPr/>
        </p:nvSpPr>
        <p:spPr bwMode="auto">
          <a:xfrm>
            <a:off x="0" y="2189100"/>
            <a:ext cx="2544648" cy="47089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algn="r" eaLnBrk="1" hangingPunct="1">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不動産</a:t>
            </a:r>
            <a:r>
              <a:rPr lang="en-US" altLang="ja-JP" sz="1000" b="1" dirty="0">
                <a:latin typeface="Meiryo UI" panose="020B0604030504040204" pitchFamily="50" charset="-128"/>
                <a:ea typeface="Meiryo UI" panose="020B0604030504040204" pitchFamily="50" charset="-128"/>
                <a:cs typeface="Meiryo UI" panose="020B0604030504040204" pitchFamily="50" charset="-128"/>
              </a:rPr>
              <a:t>(2/2)</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容器・包装</a:t>
            </a:r>
            <a:r>
              <a:rPr lang="en-US" altLang="ja-JP" sz="1000" b="1" dirty="0">
                <a:latin typeface="Meiryo UI" panose="020B0604030504040204" pitchFamily="50" charset="-128"/>
                <a:ea typeface="Meiryo UI" panose="020B0604030504040204" pitchFamily="50" charset="-128"/>
                <a:cs typeface="Meiryo UI" panose="020B0604030504040204" pitchFamily="50" charset="-128"/>
              </a:rPr>
              <a:t>(1/2)</a:t>
            </a: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正方形/長方形 11"/>
          <p:cNvSpPr>
            <a:spLocks noChangeArrowheads="1"/>
          </p:cNvSpPr>
          <p:nvPr/>
        </p:nvSpPr>
        <p:spPr bwMode="auto">
          <a:xfrm>
            <a:off x="2398344" y="2196534"/>
            <a:ext cx="8131544" cy="5016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Hudson Pacific Properties,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Hufvudstaden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Hulic</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Humlegården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Fastigheter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Icade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Industrial &amp; Infrastructure Fund Investment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Industrials REIT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Inmobiliaria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Colonial, SOCIMI,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Instone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Real Estate Group SE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Investa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Office Management Pty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IPUT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Jamestown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Japan Logistics Fund,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Japan Metropolitan Fund Investment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Japan Prime Realty Investment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Japan Real Estate Investment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JLL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John Mattson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Fastighetsföretagen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K2A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Knaust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&amp; Andersson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Kaufman &amp; Broad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KDX Realty Investment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Keihanshin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Building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Kenedix</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Office Investment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Keppel Land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Kilroy Realty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Kimco Realty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Klépierre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Kungsleden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Landsec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LEG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Immobilien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Lendlease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Liberty Two° Degrees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Link Real Estate Investment Trust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Logicor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Europe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LSTH Svenska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Handelsfastigheter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Macrotech</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Developers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Magnolia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Bostad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Mahindra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Lifespaces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Developers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Mahindra World City (Jaipur)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Mahindra World City Developers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Majid Al Futtaim Properties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MECC Maastricht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MERCIALYS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MERLIN Properties SOCIMI,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MITSUBISHI ESTATE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Mitsubishi Estate Logistics REIT Investment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MITSUI FUDOSAN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MOMENI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Montea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Mori Building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Native Land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Neinor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Homes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New River REIT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New World Development Company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Nexity</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Nippon Building Fund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Nomura Real Estate Holdings,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Nomura Real Estate Private REIT,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NP3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Fastigheter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NTT Urban Solutions,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Odata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Brasil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ORIX JREIT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Pandox</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Parque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Arauco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Physicians Realty Trust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Piedmont Office Realty Trust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Platzer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Fastigheter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Holding AB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publ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Prologis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Regency Centers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Rexford Industrial Realty,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Riksbyggen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Rikshem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RioCan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Management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Sabey</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Data Centers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Samhällsbyggnadsbolaget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Norden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Samson Corporation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SEGRO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Sekisui House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Reit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Shaftesbury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Shorenstein Realty Services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Shui On Land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Simon Property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Sino Land Company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Sinyi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Realty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SL Green Realty Corp.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Société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Foncière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Lyonnaise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Sonae Sierra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Specialfastigheter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Sverige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Sponda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St. Modwen Properties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STAG Industrial,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Stanhope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Suomen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Yliopistokiinteistöt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Oy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Swire Properties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Berkeley Group Holdings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British Land Company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Howard de Walden Estate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Howard Hughes Holdings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Macerich Company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RMR Group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Thor Park 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Tokyo Tatemono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Tokyu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Fudosan Holdings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UBM Development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Udviklingsselskabet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By &amp;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Havn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Uncommon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Unibail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Rodamco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-Westfield SE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Unite Students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United Urban Investment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University Partnerships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Programme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Vacse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publ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Value One Holding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Vasakronan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Ventas,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Veris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Residential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VGP 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Vornado Realty Trust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Wallenstam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Warehouses De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Pauw</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Warehouses Estates Belgium</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Welltower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Wereldhave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Weyerhaeuser Company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Wihlborgs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Fastigheter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Willhem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Workspace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Xior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Student Housing 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Ylva</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(ACIP) Alexandria Company for Industrial Packages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Alfapac</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ALIMAC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s.r.l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ALOM Technologies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Aluprint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AptarGroup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Ardagh Glass Packaging Holdings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Sarl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Ardagh Metal Packaging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ATHENA KOGYO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Atlantic Corporation of Wilmington,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Avadhoot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Packs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Avery Dennison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BA GLASS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Bachmann Forming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Ball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BD8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Ecoplastics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Berry Global Group,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Boxon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CANPACK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Caprihans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India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テキスト ボックス 12"/>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8" name="テキスト ボックス 17"/>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正方形/長方形 3">
            <a:extLst>
              <a:ext uri="{FF2B5EF4-FFF2-40B4-BE49-F238E27FC236}">
                <a16:creationId xmlns:a16="http://schemas.microsoft.com/office/drawing/2014/main" id="{936C42EE-6E31-CBD6-00E2-9A9FFB1376D0}"/>
              </a:ext>
            </a:extLst>
          </p:cNvPr>
          <p:cNvSpPr/>
          <p:nvPr/>
        </p:nvSpPr>
        <p:spPr>
          <a:xfrm>
            <a:off x="196466" y="1776202"/>
            <a:ext cx="6415539"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ja-JP" altLang="en-US" sz="2000" b="1" dirty="0">
                <a:latin typeface="Meiryo UI" panose="020B0604030504040204" pitchFamily="50" charset="-128"/>
                <a:ea typeface="Meiryo UI" panose="020B0604030504040204" pitchFamily="50" charset="-128"/>
                <a:cs typeface="Meiryo UI" panose="020B0604030504040204" pitchFamily="50" charset="-128"/>
              </a:rPr>
              <a:t>すでに認定を受けている海外企業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4,779</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29/32</a:t>
            </a:r>
            <a:endParaRPr lang="ja-JP" altLang="en-US" sz="2000" b="1" dirty="0"/>
          </a:p>
        </p:txBody>
      </p:sp>
      <p:cxnSp>
        <p:nvCxnSpPr>
          <p:cNvPr id="5" name="直線コネクタ 4">
            <a:extLst>
              <a:ext uri="{FF2B5EF4-FFF2-40B4-BE49-F238E27FC236}">
                <a16:creationId xmlns:a16="http://schemas.microsoft.com/office/drawing/2014/main" id="{8CDB330D-AEA3-5208-E703-F8E5AECEBB6E}"/>
              </a:ext>
            </a:extLst>
          </p:cNvPr>
          <p:cNvCxnSpPr/>
          <p:nvPr/>
        </p:nvCxnSpPr>
        <p:spPr>
          <a:xfrm>
            <a:off x="2488003" y="6453164"/>
            <a:ext cx="7956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9" name="テキスト ボックス 8">
            <a:extLst>
              <a:ext uri="{FF2B5EF4-FFF2-40B4-BE49-F238E27FC236}">
                <a16:creationId xmlns:a16="http://schemas.microsoft.com/office/drawing/2014/main" id="{71308230-7D54-001E-13C5-A8CD377EC7CC}"/>
              </a:ext>
            </a:extLst>
          </p:cNvPr>
          <p:cNvSpPr txBox="1"/>
          <p:nvPr/>
        </p:nvSpPr>
        <p:spPr bwMode="auto">
          <a:xfrm>
            <a:off x="6389912" y="1775476"/>
            <a:ext cx="4139976" cy="230832"/>
          </a:xfrm>
          <a:prstGeom prst="rect">
            <a:avLst/>
          </a:prstGeom>
          <a:noFill/>
          <a:ln w="9525">
            <a:noFill/>
            <a:miter lim="800000"/>
            <a:headEnd/>
            <a:tailEnd/>
          </a:ln>
        </p:spPr>
        <p:txBody>
          <a:bodyPr wrap="square" rtlCol="0">
            <a:spAutoFit/>
          </a:bodyPr>
          <a:lstStyle/>
          <a:p>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業種内アルファベット順</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2124797542"/>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F22BE7B-B595-5639-BED3-B688F810DF7B}"/>
            </a:ext>
          </a:extLst>
        </p:cNvPr>
        <p:cNvGrpSpPr/>
        <p:nvPr/>
      </p:nvGrpSpPr>
      <p:grpSpPr>
        <a:xfrm>
          <a:off x="0" y="0"/>
          <a:ext cx="0" cy="0"/>
          <a:chOff x="0" y="0"/>
          <a:chExt cx="0" cy="0"/>
        </a:xfrm>
      </p:grpSpPr>
      <p:sp>
        <p:nvSpPr>
          <p:cNvPr id="2" name="タイトル 1">
            <a:extLst>
              <a:ext uri="{FF2B5EF4-FFF2-40B4-BE49-F238E27FC236}">
                <a16:creationId xmlns:a16="http://schemas.microsoft.com/office/drawing/2014/main" id="{934443B2-86BE-4B20-1680-F96797DA94FF}"/>
              </a:ext>
            </a:extLst>
          </p:cNvPr>
          <p:cNvSpPr>
            <a:spLocks noGrp="1"/>
          </p:cNvSpPr>
          <p:nvPr>
            <p:ph type="title"/>
          </p:nvPr>
        </p:nvSpPr>
        <p:spPr/>
        <p:txBody>
          <a:bodyPr/>
          <a:lstStyle/>
          <a:p>
            <a:r>
              <a:rPr kumimoji="1" lang="en-US" altLang="ja-JP" dirty="0"/>
              <a:t>SBT</a:t>
            </a:r>
            <a:r>
              <a:rPr lang="ja-JP" altLang="en-US" dirty="0"/>
              <a:t>認定取得済の海外企業 </a:t>
            </a:r>
            <a:r>
              <a:rPr lang="en-US" altLang="ja-JP" dirty="0"/>
              <a:t>30/32</a:t>
            </a:r>
            <a:endParaRPr kumimoji="1" lang="ja-JP" altLang="en-US" dirty="0"/>
          </a:p>
        </p:txBody>
      </p:sp>
      <p:sp>
        <p:nvSpPr>
          <p:cNvPr id="3" name="コンテンツ プレースホルダー 2">
            <a:extLst>
              <a:ext uri="{FF2B5EF4-FFF2-40B4-BE49-F238E27FC236}">
                <a16:creationId xmlns:a16="http://schemas.microsoft.com/office/drawing/2014/main" id="{911EE1EC-4338-FADC-20CD-3831130DCB73}"/>
              </a:ext>
            </a:extLst>
          </p:cNvPr>
          <p:cNvSpPr>
            <a:spLocks noGrp="1"/>
          </p:cNvSpPr>
          <p:nvPr>
            <p:ph sz="quarter" idx="12"/>
          </p:nvPr>
        </p:nvSpPr>
        <p:spPr>
          <a:xfrm>
            <a:off x="161925" y="1110920"/>
            <a:ext cx="10367963" cy="634941"/>
          </a:xfrm>
        </p:spPr>
        <p:txBody>
          <a:bodyPr/>
          <a:lstStyle/>
          <a:p>
            <a:r>
              <a:rPr lang="ja-JP" altLang="en-US" dirty="0"/>
              <a:t>世界的には専門サービス業、食料品製造業、不動産業が多い</a:t>
            </a:r>
            <a:endParaRPr lang="en-US" altLang="ja-JP" dirty="0"/>
          </a:p>
        </p:txBody>
      </p:sp>
      <p:sp>
        <p:nvSpPr>
          <p:cNvPr id="11" name="正方形/長方形 10">
            <a:extLst>
              <a:ext uri="{FF2B5EF4-FFF2-40B4-BE49-F238E27FC236}">
                <a16:creationId xmlns:a16="http://schemas.microsoft.com/office/drawing/2014/main" id="{201A40F3-930F-4A5C-BF35-D5DCCA25E27D}"/>
              </a:ext>
            </a:extLst>
          </p:cNvPr>
          <p:cNvSpPr>
            <a:spLocks noChangeArrowheads="1"/>
          </p:cNvSpPr>
          <p:nvPr/>
        </p:nvSpPr>
        <p:spPr bwMode="auto">
          <a:xfrm>
            <a:off x="0" y="2189100"/>
            <a:ext cx="2544648" cy="3939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algn="r" eaLnBrk="1" hangingPunct="1">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容器・包装</a:t>
            </a:r>
            <a:r>
              <a:rPr lang="en-US" altLang="ja-JP" sz="1000" b="1" dirty="0">
                <a:latin typeface="Meiryo UI" panose="020B0604030504040204" pitchFamily="50" charset="-128"/>
                <a:ea typeface="Meiryo UI" panose="020B0604030504040204" pitchFamily="50" charset="-128"/>
                <a:cs typeface="Meiryo UI" panose="020B0604030504040204" pitchFamily="50" charset="-128"/>
              </a:rPr>
              <a:t>(2/2)</a:t>
            </a: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陸上輸送（トラック輸送</a:t>
            </a:r>
            <a:r>
              <a:rPr lang="en-US" altLang="ja-JP" sz="1000" b="1" dirty="0">
                <a:latin typeface="Meiryo UI" panose="020B0604030504040204" pitchFamily="50" charset="-128"/>
                <a:ea typeface="Meiryo UI" panose="020B0604030504040204" pitchFamily="50" charset="-128"/>
                <a:cs typeface="Meiryo UI" panose="020B0604030504040204" pitchFamily="50" charset="-128"/>
              </a:rPr>
              <a:t>)(1/2)</a:t>
            </a: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正方形/長方形 11">
            <a:extLst>
              <a:ext uri="{FF2B5EF4-FFF2-40B4-BE49-F238E27FC236}">
                <a16:creationId xmlns:a16="http://schemas.microsoft.com/office/drawing/2014/main" id="{7DEC256F-A6C5-1C48-4AB7-17AB60E3BA0D}"/>
              </a:ext>
            </a:extLst>
          </p:cNvPr>
          <p:cNvSpPr>
            <a:spLocks noChangeArrowheads="1"/>
          </p:cNvSpPr>
          <p:nvPr/>
        </p:nvSpPr>
        <p:spPr bwMode="auto">
          <a:xfrm>
            <a:off x="2398344" y="2196534"/>
            <a:ext cx="8131544" cy="5016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Charter Next Generation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Colpac</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Constantia Flexibles International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Corvaglia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Closures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Eschlikon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Corvaglia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Closures S.A de C.V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Crown Holdings,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CurTec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DUO PLAST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DURAN DOGAN BASIM VE AMBALAJ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Ecolean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Edelmann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ELE Forsa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Ellerhold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Oldenburg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Elopak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EMAN,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Envases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Europe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Euro Packaging UK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Ferdinand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Walcher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&amp; C.F. Rees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FRIENDSHIP CONTAINER MANUFACTURERS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Fukumoto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GEKA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Gissler&amp;Pass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GRÀFIQUES MANLLEU,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Graham Packaging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Greenpac</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 Pte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Greiner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groku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Kunststoffe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GUALA CLOSURES 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Guangzhou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Zhitong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Closure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Han Yin (Shanghai) Eco-Materials Technology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Heinz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Glas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Dzialdowo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Sp</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Z.o.o.c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Helmut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Brüninghaus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Kronenkorken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 &amp; Co.KG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Hujin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(Suzhou) Industry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IFCO Systems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IMPRIMERIE GEORGES PARIS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Intertape Polymer Group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Irplast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ISHIZUKA GLASS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IZUMI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Jonsac</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Klockner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Pentaplast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KODAMA PLASTICS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KYOAI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Lameja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Invest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LC Packaging International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LITOGRAFÍA ALAVESA, SLU (LITALSA)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MM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Interplast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MURAPLAST d.o.o.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Nihon Yamamura Glass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O-CELLO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O-I Glass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Oasis Packaging Industries (Pvt.)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Offsetdruckerei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Schwarzach</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GsmbH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Osawa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Wax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Ovation In-Store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Pano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Verschluss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Paragon Films,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PET STAR HOLDING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PET STAR RECYCLING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Petainer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Plus Pack</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POLIPACK CIA. LTDA.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Pöppelmann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Holding GmbH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RCS Plastics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RETAL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SANKO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SAVERGLASS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SCHÜTZ Nordic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Sealed Air Corp.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Securikett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Ulrich &amp; Horn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Shinku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Ceramics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SHOWA MARUTSUTSU COMPANY,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SICON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srl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SIDEL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SIG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Sohwa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Industry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Stoelzle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Glass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TETRA PAK</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TOHO SHEET &amp; FRAME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TÖPFER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Kulmbach</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Toyo Seikan Group Holdings,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TPN Packaging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Trivium Packaging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Tubex</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Tubenfabrik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Wolfsberg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Turan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Plastik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Sanayi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Ticaret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A.Ş.</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UAB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Putoksnis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(Trademark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Doloop</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Vector Technologies (Australia) Pty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Verallia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Verescence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Verpa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Folie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Weidhausen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Vidrala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Wiegand-</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Glas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Holding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Wipf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Worthington Cylinders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Xiongxian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Liya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Packaging Material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YAMAGATA(</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WuXi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Yancheng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Yide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Plastic Packaging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Yutaka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Finepack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ZERMATT SA</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Ahréns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Åkeri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Anderson and DuBose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Armada Supply Chain Solutions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AutoCorp</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Beryl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Borchers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Transportlogistik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NordWest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CARGOTRANS GmbH &amp; Co. KG &amp; die  CARGOTRANS Transport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ComfortDelGro Corporation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Daitomiunyu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DOTA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Lojistik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Anonim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Şirketi</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Dott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Earp Distribution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Eddie Stobart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Edgescope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Eurogate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Logisztikai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Kft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Europcar Mobility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EV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Logistik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Flexifleet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FUJIKYU LOGISTICS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Galliker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Transport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Global-share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Go-Ahead Holdings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Graylaw</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International Freight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Hegelmann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Express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HIKARI-TRANSPORT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Hinomaru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Jidousya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Island Opportunities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Kaneyoshi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Kasugai material transportation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Knorr-</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Bremse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Krummen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Kerzers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LeasePlan Corporation 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Leipziger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Logistik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&amp;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Lagerhaus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Südwest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Lime (Neutron Holdings dba Lime)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Macpherson &amp; Colburn Ltd T/A Westbourne motors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MALHERBE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Malmö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Lastbilcentral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Mile Hi Foods Co.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Mobico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Movator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Movida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MTS Cleansing Group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Nobina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REMONDIS Sweden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Richard Preston &amp; Son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Ryde Technology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SAGAWA EXPRESS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テキスト ボックス 12">
            <a:extLst>
              <a:ext uri="{FF2B5EF4-FFF2-40B4-BE49-F238E27FC236}">
                <a16:creationId xmlns:a16="http://schemas.microsoft.com/office/drawing/2014/main" id="{4B650B36-0817-8697-D0FB-3781D30EF638}"/>
              </a:ext>
            </a:extLst>
          </p:cNvPr>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8" name="テキスト ボックス 17">
            <a:extLst>
              <a:ext uri="{FF2B5EF4-FFF2-40B4-BE49-F238E27FC236}">
                <a16:creationId xmlns:a16="http://schemas.microsoft.com/office/drawing/2014/main" id="{4409BC20-322B-336F-948B-3549E31373B0}"/>
              </a:ext>
            </a:extLst>
          </p:cNvPr>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正方形/長方形 3">
            <a:extLst>
              <a:ext uri="{FF2B5EF4-FFF2-40B4-BE49-F238E27FC236}">
                <a16:creationId xmlns:a16="http://schemas.microsoft.com/office/drawing/2014/main" id="{E393B304-D7E7-8E85-BB8A-EB5D64CA1BCA}"/>
              </a:ext>
            </a:extLst>
          </p:cNvPr>
          <p:cNvSpPr/>
          <p:nvPr/>
        </p:nvSpPr>
        <p:spPr>
          <a:xfrm>
            <a:off x="196466" y="1776202"/>
            <a:ext cx="6415539"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ja-JP" altLang="en-US" sz="2000" b="1" dirty="0">
                <a:latin typeface="Meiryo UI" panose="020B0604030504040204" pitchFamily="50" charset="-128"/>
                <a:ea typeface="Meiryo UI" panose="020B0604030504040204" pitchFamily="50" charset="-128"/>
                <a:cs typeface="Meiryo UI" panose="020B0604030504040204" pitchFamily="50" charset="-128"/>
              </a:rPr>
              <a:t>すでに認定を受けている海外企業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4,779</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30/32</a:t>
            </a:r>
            <a:endParaRPr lang="ja-JP" altLang="en-US" sz="2000" b="1" dirty="0"/>
          </a:p>
        </p:txBody>
      </p:sp>
      <p:cxnSp>
        <p:nvCxnSpPr>
          <p:cNvPr id="5" name="直線コネクタ 4">
            <a:extLst>
              <a:ext uri="{FF2B5EF4-FFF2-40B4-BE49-F238E27FC236}">
                <a16:creationId xmlns:a16="http://schemas.microsoft.com/office/drawing/2014/main" id="{5ADC0807-5C95-90A5-B5F1-8368CCA61415}"/>
              </a:ext>
            </a:extLst>
          </p:cNvPr>
          <p:cNvCxnSpPr/>
          <p:nvPr/>
        </p:nvCxnSpPr>
        <p:spPr>
          <a:xfrm>
            <a:off x="2488003" y="5538764"/>
            <a:ext cx="7956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9" name="テキスト ボックス 8">
            <a:extLst>
              <a:ext uri="{FF2B5EF4-FFF2-40B4-BE49-F238E27FC236}">
                <a16:creationId xmlns:a16="http://schemas.microsoft.com/office/drawing/2014/main" id="{39870D09-D2FE-1CE6-40D2-15C77E080FE9}"/>
              </a:ext>
            </a:extLst>
          </p:cNvPr>
          <p:cNvSpPr txBox="1"/>
          <p:nvPr/>
        </p:nvSpPr>
        <p:spPr bwMode="auto">
          <a:xfrm>
            <a:off x="6389912" y="1775476"/>
            <a:ext cx="4139976" cy="230832"/>
          </a:xfrm>
          <a:prstGeom prst="rect">
            <a:avLst/>
          </a:prstGeom>
          <a:noFill/>
          <a:ln w="9525">
            <a:noFill/>
            <a:miter lim="800000"/>
            <a:headEnd/>
            <a:tailEnd/>
          </a:ln>
        </p:spPr>
        <p:txBody>
          <a:bodyPr wrap="square" rtlCol="0">
            <a:spAutoFit/>
          </a:bodyPr>
          <a:lstStyle/>
          <a:p>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業種内アルファベット順</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1098854584"/>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SBT</a:t>
            </a:r>
            <a:r>
              <a:rPr lang="ja-JP" altLang="en-US" dirty="0"/>
              <a:t>認定取得済の海外企業 </a:t>
            </a:r>
            <a:r>
              <a:rPr lang="en-US" altLang="ja-JP" dirty="0"/>
              <a:t>31/32</a:t>
            </a:r>
            <a:endParaRPr kumimoji="1" lang="ja-JP" altLang="en-US" dirty="0"/>
          </a:p>
        </p:txBody>
      </p:sp>
      <p:sp>
        <p:nvSpPr>
          <p:cNvPr id="3" name="コンテンツ プレースホルダー 2"/>
          <p:cNvSpPr>
            <a:spLocks noGrp="1"/>
          </p:cNvSpPr>
          <p:nvPr>
            <p:ph sz="quarter" idx="12"/>
          </p:nvPr>
        </p:nvSpPr>
        <p:spPr>
          <a:xfrm>
            <a:off x="161925" y="1110920"/>
            <a:ext cx="10367963" cy="634941"/>
          </a:xfrm>
        </p:spPr>
        <p:txBody>
          <a:bodyPr/>
          <a:lstStyle/>
          <a:p>
            <a:r>
              <a:rPr lang="ja-JP" altLang="en-US" dirty="0"/>
              <a:t>世界的には専門サービス業、食料品製造業、不動産業が多い</a:t>
            </a:r>
            <a:endParaRPr lang="en-US" altLang="ja-JP" dirty="0"/>
          </a:p>
        </p:txBody>
      </p:sp>
      <p:sp>
        <p:nvSpPr>
          <p:cNvPr id="11" name="正方形/長方形 10"/>
          <p:cNvSpPr>
            <a:spLocks noChangeArrowheads="1"/>
          </p:cNvSpPr>
          <p:nvPr/>
        </p:nvSpPr>
        <p:spPr bwMode="auto">
          <a:xfrm>
            <a:off x="0" y="2189100"/>
            <a:ext cx="2544648" cy="3924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algn="r" eaLnBrk="1" hangingPunct="1">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陸上輸送（トラック輸送</a:t>
            </a:r>
            <a:r>
              <a:rPr lang="en-US" altLang="ja-JP" sz="1000" b="1" dirty="0">
                <a:latin typeface="Meiryo UI" panose="020B0604030504040204" pitchFamily="50" charset="-128"/>
                <a:ea typeface="Meiryo UI" panose="020B0604030504040204" pitchFamily="50" charset="-128"/>
                <a:cs typeface="Meiryo UI" panose="020B0604030504040204" pitchFamily="50" charset="-128"/>
              </a:rPr>
              <a:t>)(2/2)</a:t>
            </a: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陸上輸送（鉄道輸送）</a:t>
            </a:r>
            <a:r>
              <a:rPr lang="en-US" altLang="ja-JP" sz="10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陸上輸送（道路・線路）</a:t>
            </a:r>
            <a:r>
              <a:rPr lang="en-US" altLang="ja-JP" sz="10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専門金融サービス・消費者金融・保険証券会社</a:t>
            </a: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en-US" altLang="ja-JP" sz="1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en-US" altLang="ja-JP" sz="1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半導体：</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en-US" altLang="ja-JP" sz="1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正方形/長方形 11"/>
          <p:cNvSpPr>
            <a:spLocks noChangeArrowheads="1"/>
          </p:cNvSpPr>
          <p:nvPr/>
        </p:nvSpPr>
        <p:spPr bwMode="auto">
          <a:xfrm>
            <a:off x="2398344" y="2196534"/>
            <a:ext cx="8131544" cy="5016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Simarco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International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Standard Transportation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STERNE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Superior Truck Lines,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SUZUSHO TRANSPORT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Take on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Taki-</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shoun.co.,Ltd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Tanaka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Rikuun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TCT-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Speditions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TIER Mobility SE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Topspeed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Couriers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TransWest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Vibrantcar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Rentals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Voi Technology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VVM De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Lijn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Wybo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Transport 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Yamasyo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Unyu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System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YUKIMI corporation</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Alpha Trains (Luxembourg) Holdings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S.à</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Alstom</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BNSF Railway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Canadian National Railway Company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CPKC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CSX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Dellner Couplers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Deutsche Bahn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DSB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Essinge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Rail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Ferrocarrils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de la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Generalitat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de Catalunya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Ferrovie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dello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Stato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Italiane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First MTR South Western Trains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FirstGroup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GETLINK</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Groupe Public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Ferroviaire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(GPF) – SNCF</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Kajikei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Iron Works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KAYSERİ ULAŞIM A.Ş.</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KEOLIS RENNES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Kyokuto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Yusou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Lineas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MTR Corporation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MTR Nordic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Network Rail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Norfolk Southern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Patriot Rail Company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Plasser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UK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Railpool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RATP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RTS Transport Service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Schweizerische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Bundesbahnen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SBB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Thalys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Transpennine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Express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Union Pacific Railroad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West Coast Partnership</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Abertis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Infraestructuras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ASTM 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Autostrade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per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l’Italia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Convoy Service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GANGA TOURIST INDIA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Global Via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Infraestructuras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Grupo CCR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Hirata Express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HS1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ITR Concession Company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Mundys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New York State Metropolitan Transportation Authority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Oy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Matkahuolto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ROADIS Transportation Holding, SL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TMB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Logistik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Transurban Group</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Block,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Castlemead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Insurance Brokers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Denjean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&amp;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Associés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Experian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GoCardless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iGO4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London Stock Exchange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MoneyMe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Motability Operations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Nasdaq,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Redshaw</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Advisors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Sergel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Singapore Exchange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Solactive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AG</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ADVANCE ELECTRIC CO.,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Advanced Micro Devices,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Analog Devices,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Applied Materials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ASE Technology Holding,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ASM International 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ASML Holdings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ASPEED Technology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Chongqing BOE Optoelectronics Technology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Formosa Advanced Technologies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Formosa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Sumco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Technology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JinkoSolar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tronics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(Su Zhou) Technology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KYOCERA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Lam Research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LONGi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Green Energy Technology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Morgan Advanced Materials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Nan Ya Printed Circuit Board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Nanya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Technology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Navitas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Semiconductor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Qualcomm Incorporated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Renesas Electronics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ROHM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Sakae Industry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sasamorisangyo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SCREEN Holdings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Shindengen Electric Manufacturing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Soitec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STMicroelectronics 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Tokyo Electron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TSUDUKI SANGYOU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United Microelectronics Corporation</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テキスト ボックス 12"/>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8" name="テキスト ボックス 17"/>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正方形/長方形 3">
            <a:extLst>
              <a:ext uri="{FF2B5EF4-FFF2-40B4-BE49-F238E27FC236}">
                <a16:creationId xmlns:a16="http://schemas.microsoft.com/office/drawing/2014/main" id="{936C42EE-6E31-CBD6-00E2-9A9FFB1376D0}"/>
              </a:ext>
            </a:extLst>
          </p:cNvPr>
          <p:cNvSpPr/>
          <p:nvPr/>
        </p:nvSpPr>
        <p:spPr>
          <a:xfrm>
            <a:off x="196466" y="1776202"/>
            <a:ext cx="6415539"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ja-JP" altLang="en-US" sz="2000" b="1" dirty="0">
                <a:latin typeface="Meiryo UI" panose="020B0604030504040204" pitchFamily="50" charset="-128"/>
                <a:ea typeface="Meiryo UI" panose="020B0604030504040204" pitchFamily="50" charset="-128"/>
                <a:cs typeface="Meiryo UI" panose="020B0604030504040204" pitchFamily="50" charset="-128"/>
              </a:rPr>
              <a:t>すでに認定を受けている海外企業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4,779</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31/32</a:t>
            </a:r>
            <a:endParaRPr lang="ja-JP" altLang="en-US" sz="2000" b="1" dirty="0"/>
          </a:p>
        </p:txBody>
      </p:sp>
      <p:cxnSp>
        <p:nvCxnSpPr>
          <p:cNvPr id="6" name="直線コネクタ 5">
            <a:extLst>
              <a:ext uri="{FF2B5EF4-FFF2-40B4-BE49-F238E27FC236}">
                <a16:creationId xmlns:a16="http://schemas.microsoft.com/office/drawing/2014/main" id="{0E4842ED-AB23-F68A-3231-097B26F5A4EB}"/>
              </a:ext>
            </a:extLst>
          </p:cNvPr>
          <p:cNvCxnSpPr/>
          <p:nvPr/>
        </p:nvCxnSpPr>
        <p:spPr>
          <a:xfrm>
            <a:off x="2488003" y="7807211"/>
            <a:ext cx="7956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 name="直線コネクタ 6">
            <a:extLst>
              <a:ext uri="{FF2B5EF4-FFF2-40B4-BE49-F238E27FC236}">
                <a16:creationId xmlns:a16="http://schemas.microsoft.com/office/drawing/2014/main" id="{C49C65B8-DB94-C994-265F-5A88830BB3E5}"/>
              </a:ext>
            </a:extLst>
          </p:cNvPr>
          <p:cNvCxnSpPr>
            <a:cxnSpLocks/>
          </p:cNvCxnSpPr>
          <p:nvPr/>
        </p:nvCxnSpPr>
        <p:spPr>
          <a:xfrm>
            <a:off x="2488003" y="4178626"/>
            <a:ext cx="7956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8" name="直線コネクタ 7">
            <a:extLst>
              <a:ext uri="{FF2B5EF4-FFF2-40B4-BE49-F238E27FC236}">
                <a16:creationId xmlns:a16="http://schemas.microsoft.com/office/drawing/2014/main" id="{AAF1D0DD-4FC4-CD4A-9A13-C9D2602078C2}"/>
              </a:ext>
            </a:extLst>
          </p:cNvPr>
          <p:cNvCxnSpPr>
            <a:cxnSpLocks/>
          </p:cNvCxnSpPr>
          <p:nvPr/>
        </p:nvCxnSpPr>
        <p:spPr>
          <a:xfrm>
            <a:off x="2488003" y="2957760"/>
            <a:ext cx="7956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9" name="テキスト ボックス 8">
            <a:extLst>
              <a:ext uri="{FF2B5EF4-FFF2-40B4-BE49-F238E27FC236}">
                <a16:creationId xmlns:a16="http://schemas.microsoft.com/office/drawing/2014/main" id="{71308230-7D54-001E-13C5-A8CD377EC7CC}"/>
              </a:ext>
            </a:extLst>
          </p:cNvPr>
          <p:cNvSpPr txBox="1"/>
          <p:nvPr/>
        </p:nvSpPr>
        <p:spPr bwMode="auto">
          <a:xfrm>
            <a:off x="6389912" y="1775476"/>
            <a:ext cx="4139976" cy="230832"/>
          </a:xfrm>
          <a:prstGeom prst="rect">
            <a:avLst/>
          </a:prstGeom>
          <a:noFill/>
          <a:ln w="9525">
            <a:noFill/>
            <a:miter lim="800000"/>
            <a:headEnd/>
            <a:tailEnd/>
          </a:ln>
        </p:spPr>
        <p:txBody>
          <a:bodyPr wrap="square" rtlCol="0">
            <a:spAutoFit/>
          </a:bodyPr>
          <a:lstStyle/>
          <a:p>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業種内アルファベット順</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10" name="直線コネクタ 9">
            <a:extLst>
              <a:ext uri="{FF2B5EF4-FFF2-40B4-BE49-F238E27FC236}">
                <a16:creationId xmlns:a16="http://schemas.microsoft.com/office/drawing/2014/main" id="{06E1B7E5-8E49-ABBB-1758-C37AF31F04E9}"/>
              </a:ext>
            </a:extLst>
          </p:cNvPr>
          <p:cNvCxnSpPr>
            <a:cxnSpLocks/>
          </p:cNvCxnSpPr>
          <p:nvPr/>
        </p:nvCxnSpPr>
        <p:spPr>
          <a:xfrm>
            <a:off x="2488003" y="4920306"/>
            <a:ext cx="7956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直線コネクタ 13">
            <a:extLst>
              <a:ext uri="{FF2B5EF4-FFF2-40B4-BE49-F238E27FC236}">
                <a16:creationId xmlns:a16="http://schemas.microsoft.com/office/drawing/2014/main" id="{E0E46152-0007-A227-C7E5-5C737421D723}"/>
              </a:ext>
            </a:extLst>
          </p:cNvPr>
          <p:cNvCxnSpPr>
            <a:cxnSpLocks/>
          </p:cNvCxnSpPr>
          <p:nvPr/>
        </p:nvCxnSpPr>
        <p:spPr>
          <a:xfrm>
            <a:off x="2488003" y="5529906"/>
            <a:ext cx="7956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87308060"/>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SBT</a:t>
            </a:r>
            <a:r>
              <a:rPr lang="ja-JP" altLang="en-US" dirty="0"/>
              <a:t>認定取得済の海外企業 </a:t>
            </a:r>
            <a:r>
              <a:rPr lang="en-US" altLang="ja-JP" dirty="0"/>
              <a:t>32/32</a:t>
            </a:r>
            <a:endParaRPr kumimoji="1" lang="ja-JP" altLang="en-US" dirty="0"/>
          </a:p>
        </p:txBody>
      </p:sp>
      <p:sp>
        <p:nvSpPr>
          <p:cNvPr id="3" name="コンテンツ プレースホルダー 2"/>
          <p:cNvSpPr>
            <a:spLocks noGrp="1"/>
          </p:cNvSpPr>
          <p:nvPr>
            <p:ph sz="quarter" idx="12"/>
          </p:nvPr>
        </p:nvSpPr>
        <p:spPr>
          <a:xfrm>
            <a:off x="161925" y="1110920"/>
            <a:ext cx="10367963" cy="634941"/>
          </a:xfrm>
        </p:spPr>
        <p:txBody>
          <a:bodyPr/>
          <a:lstStyle/>
          <a:p>
            <a:r>
              <a:rPr lang="ja-JP" altLang="en-US" dirty="0"/>
              <a:t>世界的には専門サービス業、食料品製造業、不動産業が多い</a:t>
            </a:r>
            <a:endParaRPr lang="en-US" altLang="ja-JP" dirty="0"/>
          </a:p>
        </p:txBody>
      </p:sp>
      <p:sp>
        <p:nvSpPr>
          <p:cNvPr id="11" name="正方形/長方形 10"/>
          <p:cNvSpPr>
            <a:spLocks noChangeArrowheads="1"/>
          </p:cNvSpPr>
          <p:nvPr/>
        </p:nvSpPr>
        <p:spPr bwMode="auto">
          <a:xfrm>
            <a:off x="0" y="2189100"/>
            <a:ext cx="2544648" cy="3339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algn="r" eaLnBrk="1" hangingPunct="1">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林産品（林業、木材、紙バルプ、ゴム</a:t>
            </a:r>
            <a:r>
              <a:rPr lang="en-US" altLang="ja-JP" sz="1000" b="1"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r>
              <a:rPr lang="ja-JP" altLang="en-US" sz="900" b="1" dirty="0">
                <a:latin typeface="Meiryo UI" panose="020B0604030504040204" pitchFamily="50" charset="-128"/>
                <a:ea typeface="Meiryo UI" panose="020B0604030504040204" pitchFamily="50" charset="-128"/>
                <a:cs typeface="Meiryo UI" panose="020B0604030504040204" pitchFamily="50" charset="-128"/>
              </a:rPr>
              <a:t>その他鉱業（希土類鉱物・貴金属・宝石）</a:t>
            </a:r>
            <a:r>
              <a:rPr lang="ja-JP" altLang="en-US" sz="11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1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正方形/長方形 11"/>
          <p:cNvSpPr>
            <a:spLocks noChangeArrowheads="1"/>
          </p:cNvSpPr>
          <p:nvPr/>
        </p:nvSpPr>
        <p:spPr bwMode="auto">
          <a:xfrm>
            <a:off x="2398344" y="2196534"/>
            <a:ext cx="8131544" cy="3477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Altri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SGPS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Arauco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Asahi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Woodtec</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Beamglow</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Billerud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Brødrene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Hartmann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Cartaseta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Cascades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Clearwater Paper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CMPC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DAIEI.Co.Ltd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DAIKEN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Desmedt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Labels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Diamond Packaging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DS Smith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Duni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EcoTree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ESKA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Fedrigoni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FLAG CALENDARS SRL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FORMULARIOS EUROPEOS,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Fr.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Schiettinger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KG -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Werk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Brand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Fripa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Papierfabrik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Albert Friedrich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GIFU BELT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Graphic Packaging International,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HAMELIN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Holmen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Hoso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Industry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Huhtamäki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Oyj</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İHLAS GAZETECİLİK A.Ş.</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Innosho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Forestry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International Paper Company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Kanda Printing Industry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Klabin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Knoll Printing &amp; Packaging,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LC Energy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Maharashtra Paper Company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Maniwamokuzai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business cooperative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MARURI PRINTING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Mayr-</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Melnhof</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Karton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Mercer International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Metsä</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Board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Miura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Model HOLDING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Mondi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NanTong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HuiLi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Rubber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NISHIGAKI LUMBER,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Norlund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Palcut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Pelta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Medical Papers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PNZ-</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Produkte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Producción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Industrialización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Comercialización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y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Asesoría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Hule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Natural, S. 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Rengo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Resolute Forest Products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Rondo-Pak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SAKURAPAXX.Co.,Ltd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Sanyo Paper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Sappi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ScandBook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Holding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Shanying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International Holdings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Smurfit Kappa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Södra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Skogsägarna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ekonomisk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förening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Sonoco Products Company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Stora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Enso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Sustana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Sylvamo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TAIYO SHIKOU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Tanihata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Tela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Navigator Company,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Sheard Group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Timberlink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Australia | New Zealand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Tochimou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Wood Industry Co.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TONO CORE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UPM-</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Kymmene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wellcarton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WEPA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West Fraser Timber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WestRock Company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YAMASEI CO., LTD</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De Beers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Harmony Gold Mining Company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MATSUDA SANGYO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Newmont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PAMA MECANICA E FUNDIÇÃO LTDA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Quzhou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Oriental Special Steel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Rubel &amp;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Ménasché</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Sibanye-Stillwater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TOHO KINZOKU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Wheaton Precious Metals Corp.</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テキスト ボックス 12"/>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8" name="テキスト ボックス 17"/>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正方形/長方形 3">
            <a:extLst>
              <a:ext uri="{FF2B5EF4-FFF2-40B4-BE49-F238E27FC236}">
                <a16:creationId xmlns:a16="http://schemas.microsoft.com/office/drawing/2014/main" id="{936C42EE-6E31-CBD6-00E2-9A9FFB1376D0}"/>
              </a:ext>
            </a:extLst>
          </p:cNvPr>
          <p:cNvSpPr/>
          <p:nvPr/>
        </p:nvSpPr>
        <p:spPr>
          <a:xfrm>
            <a:off x="196466" y="1776202"/>
            <a:ext cx="6419193"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ja-JP" altLang="en-US" sz="2000" b="1" dirty="0">
                <a:latin typeface="Meiryo UI" panose="020B0604030504040204" pitchFamily="50" charset="-128"/>
                <a:ea typeface="Meiryo UI" panose="020B0604030504040204" pitchFamily="50" charset="-128"/>
                <a:cs typeface="Meiryo UI" panose="020B0604030504040204" pitchFamily="50" charset="-128"/>
              </a:rPr>
              <a:t>すでに認定を受けている海外企業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4,779</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32/32</a:t>
            </a:r>
            <a:endParaRPr lang="ja-JP" altLang="en-US" sz="2000" b="1" dirty="0"/>
          </a:p>
        </p:txBody>
      </p:sp>
      <p:cxnSp>
        <p:nvCxnSpPr>
          <p:cNvPr id="6" name="直線コネクタ 5">
            <a:extLst>
              <a:ext uri="{FF2B5EF4-FFF2-40B4-BE49-F238E27FC236}">
                <a16:creationId xmlns:a16="http://schemas.microsoft.com/office/drawing/2014/main" id="{0E4842ED-AB23-F68A-3231-097B26F5A4EB}"/>
              </a:ext>
            </a:extLst>
          </p:cNvPr>
          <p:cNvCxnSpPr/>
          <p:nvPr/>
        </p:nvCxnSpPr>
        <p:spPr>
          <a:xfrm>
            <a:off x="2488003" y="7807211"/>
            <a:ext cx="7956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8" name="直線コネクタ 7">
            <a:extLst>
              <a:ext uri="{FF2B5EF4-FFF2-40B4-BE49-F238E27FC236}">
                <a16:creationId xmlns:a16="http://schemas.microsoft.com/office/drawing/2014/main" id="{AAF1D0DD-4FC4-CD4A-9A13-C9D2602078C2}"/>
              </a:ext>
            </a:extLst>
          </p:cNvPr>
          <p:cNvCxnSpPr>
            <a:cxnSpLocks/>
          </p:cNvCxnSpPr>
          <p:nvPr/>
        </p:nvCxnSpPr>
        <p:spPr>
          <a:xfrm>
            <a:off x="2488003" y="4774088"/>
            <a:ext cx="7956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9" name="テキスト ボックス 8">
            <a:extLst>
              <a:ext uri="{FF2B5EF4-FFF2-40B4-BE49-F238E27FC236}">
                <a16:creationId xmlns:a16="http://schemas.microsoft.com/office/drawing/2014/main" id="{71308230-7D54-001E-13C5-A8CD377EC7CC}"/>
              </a:ext>
            </a:extLst>
          </p:cNvPr>
          <p:cNvSpPr txBox="1"/>
          <p:nvPr/>
        </p:nvSpPr>
        <p:spPr bwMode="auto">
          <a:xfrm>
            <a:off x="6389912" y="1775476"/>
            <a:ext cx="4139976" cy="230832"/>
          </a:xfrm>
          <a:prstGeom prst="rect">
            <a:avLst/>
          </a:prstGeom>
          <a:noFill/>
          <a:ln w="9525">
            <a:noFill/>
            <a:miter lim="800000"/>
            <a:headEnd/>
            <a:tailEnd/>
          </a:ln>
        </p:spPr>
        <p:txBody>
          <a:bodyPr wrap="square" rtlCol="0">
            <a:spAutoFit/>
          </a:bodyPr>
          <a:lstStyle/>
          <a:p>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業種内アルファベット順</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3521007584"/>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a:t>
            </a:r>
            <a:r>
              <a:rPr lang="ja-JP" altLang="en-US" dirty="0"/>
              <a:t>認定コミット中の日本企業 </a:t>
            </a:r>
            <a:r>
              <a:rPr lang="en-US" altLang="ja-JP" dirty="0"/>
              <a:t>1/2</a:t>
            </a:r>
            <a:endParaRPr kumimoji="1" lang="ja-JP" altLang="en-US" dirty="0"/>
          </a:p>
        </p:txBody>
      </p:sp>
      <p:sp>
        <p:nvSpPr>
          <p:cNvPr id="17" name="テキスト ボックス 16"/>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正方形/長方形 13"/>
          <p:cNvSpPr/>
          <p:nvPr/>
        </p:nvSpPr>
        <p:spPr>
          <a:xfrm>
            <a:off x="161925" y="2212171"/>
            <a:ext cx="7814127" cy="461665"/>
          </a:xfrm>
          <a:prstGeom prst="rect">
            <a:avLst/>
          </a:prstGeom>
        </p:spPr>
        <p:txBody>
          <a:bodyPr wrap="none">
            <a:spAutoFit/>
          </a:bodyPr>
          <a:lstStyle/>
          <a:p>
            <a:r>
              <a:rPr lang="en-US" altLang="ja-JP" sz="2400" b="1" dirty="0">
                <a:latin typeface="Meiryo UI" panose="020B0604030504040204" pitchFamily="50" charset="-128"/>
                <a:ea typeface="Meiryo UI" panose="020B0604030504040204" pitchFamily="50" charset="-128"/>
                <a:cs typeface="Meiryo UI" panose="020B0604030504040204" pitchFamily="50" charset="-128"/>
              </a:rPr>
              <a:t>2</a:t>
            </a:r>
            <a:r>
              <a:rPr lang="ja-JP" altLang="en-US" sz="2400" b="1" dirty="0">
                <a:latin typeface="Meiryo UI" panose="020B0604030504040204" pitchFamily="50" charset="-128"/>
                <a:ea typeface="Meiryo UI" panose="020B0604030504040204" pitchFamily="50" charset="-128"/>
                <a:cs typeface="Meiryo UI" panose="020B0604030504040204" pitchFamily="50" charset="-128"/>
              </a:rPr>
              <a:t>年以内の</a:t>
            </a:r>
            <a:r>
              <a:rPr lang="en-US" altLang="ja-JP" sz="2400" b="1" dirty="0">
                <a:latin typeface="Meiryo UI" panose="020B0604030504040204" pitchFamily="50" charset="-128"/>
                <a:ea typeface="Meiryo UI" panose="020B0604030504040204" pitchFamily="50" charset="-128"/>
                <a:cs typeface="Meiryo UI" panose="020B0604030504040204" pitchFamily="50" charset="-128"/>
              </a:rPr>
              <a:t>SBT</a:t>
            </a:r>
            <a:r>
              <a:rPr lang="ja-JP" altLang="en-US" sz="2400" b="1" dirty="0">
                <a:latin typeface="Meiryo UI" panose="020B0604030504040204" pitchFamily="50" charset="-128"/>
                <a:ea typeface="Meiryo UI" panose="020B0604030504040204" pitchFamily="50" charset="-128"/>
                <a:cs typeface="Meiryo UI" panose="020B0604030504040204" pitchFamily="50" charset="-128"/>
              </a:rPr>
              <a:t>設定をコミットしている日本企業</a:t>
            </a:r>
            <a:r>
              <a:rPr lang="en-US" altLang="ja-JP" sz="2400" b="1" dirty="0">
                <a:latin typeface="Meiryo UI" panose="020B0604030504040204" pitchFamily="50" charset="-128"/>
                <a:ea typeface="Meiryo UI" panose="020B0604030504040204" pitchFamily="50" charset="-128"/>
                <a:cs typeface="Meiryo UI" panose="020B0604030504040204" pitchFamily="50" charset="-128"/>
              </a:rPr>
              <a:t>84</a:t>
            </a:r>
            <a:r>
              <a:rPr lang="ja-JP" altLang="en-US" sz="2400" b="1" dirty="0">
                <a:latin typeface="Meiryo UI" panose="020B0604030504040204" pitchFamily="50" charset="-128"/>
                <a:ea typeface="Meiryo UI" panose="020B0604030504040204" pitchFamily="50" charset="-128"/>
                <a:cs typeface="Meiryo UI" panose="020B0604030504040204" pitchFamily="50" charset="-128"/>
              </a:rPr>
              <a:t>社の一覧</a:t>
            </a:r>
            <a:endParaRPr lang="ja-JP" altLang="en-US" sz="2400" b="1" dirty="0"/>
          </a:p>
        </p:txBody>
      </p:sp>
      <p:sp>
        <p:nvSpPr>
          <p:cNvPr id="16" name="正方形/長方形 15"/>
          <p:cNvSpPr>
            <a:spLocks noChangeArrowheads="1"/>
          </p:cNvSpPr>
          <p:nvPr/>
        </p:nvSpPr>
        <p:spPr bwMode="auto">
          <a:xfrm>
            <a:off x="13567" y="2741615"/>
            <a:ext cx="1974489" cy="3647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algn="r" eaLnBrk="1" hangingPunct="1">
              <a:lnSpc>
                <a:spcPct val="100000"/>
              </a:lnSpc>
              <a:spcAft>
                <a:spcPct val="0"/>
              </a:spcAft>
              <a:defRPr/>
            </a:pPr>
            <a:r>
              <a:rPr lang="ja-JP" altLang="en-US" sz="1100" b="1" dirty="0">
                <a:latin typeface="Meiryo UI" panose="020B0604030504040204" pitchFamily="50" charset="-128"/>
                <a:ea typeface="Meiryo UI" panose="020B0604030504040204" pitchFamily="50" charset="-128"/>
                <a:cs typeface="Meiryo UI" panose="020B0604030504040204" pitchFamily="50" charset="-128"/>
              </a:rPr>
              <a:t>建設業</a:t>
            </a:r>
            <a:r>
              <a:rPr lang="en-US" altLang="ja-JP" sz="1100" b="1" dirty="0">
                <a:latin typeface="Meiryo UI" panose="020B0604030504040204" pitchFamily="50" charset="-128"/>
                <a:ea typeface="Meiryo UI" panose="020B0604030504040204" pitchFamily="50" charset="-128"/>
                <a:cs typeface="Meiryo UI" panose="020B0604030504040204" pitchFamily="50" charset="-128"/>
              </a:rPr>
              <a:t>(5)</a:t>
            </a:r>
            <a:r>
              <a:rPr lang="ja-JP" altLang="en-US" sz="11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1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1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r>
              <a:rPr lang="ja-JP" altLang="en-US" sz="1100" b="1" dirty="0">
                <a:latin typeface="Meiryo UI" panose="020B0604030504040204" pitchFamily="50" charset="-128"/>
                <a:ea typeface="Meiryo UI" panose="020B0604030504040204" pitchFamily="50" charset="-128"/>
                <a:cs typeface="Meiryo UI" panose="020B0604030504040204" pitchFamily="50" charset="-128"/>
              </a:rPr>
              <a:t>食料品</a:t>
            </a:r>
            <a:r>
              <a:rPr lang="en-US" altLang="ja-JP" sz="1100" b="1" dirty="0">
                <a:latin typeface="Meiryo UI" panose="020B0604030504040204" pitchFamily="50" charset="-128"/>
                <a:ea typeface="Meiryo UI" panose="020B0604030504040204" pitchFamily="50" charset="-128"/>
                <a:cs typeface="Meiryo UI" panose="020B0604030504040204" pitchFamily="50" charset="-128"/>
              </a:rPr>
              <a:t>(1)</a:t>
            </a:r>
            <a:r>
              <a:rPr lang="ja-JP" altLang="en-US" sz="11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1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1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r>
              <a:rPr lang="ja-JP" altLang="en-US" sz="1100" b="1" dirty="0">
                <a:latin typeface="Meiryo UI" panose="020B0604030504040204" pitchFamily="50" charset="-128"/>
                <a:ea typeface="Meiryo UI" panose="020B0604030504040204" pitchFamily="50" charset="-128"/>
                <a:cs typeface="Meiryo UI" panose="020B0604030504040204" pitchFamily="50" charset="-128"/>
              </a:rPr>
              <a:t>化学</a:t>
            </a:r>
            <a:r>
              <a:rPr lang="en-US" altLang="ja-JP" sz="1100" b="1" dirty="0">
                <a:latin typeface="Meiryo UI" panose="020B0604030504040204" pitchFamily="50" charset="-128"/>
                <a:ea typeface="Meiryo UI" panose="020B0604030504040204" pitchFamily="50" charset="-128"/>
                <a:cs typeface="Meiryo UI" panose="020B0604030504040204" pitchFamily="50" charset="-128"/>
              </a:rPr>
              <a:t>(6)</a:t>
            </a:r>
            <a:r>
              <a:rPr lang="ja-JP" altLang="en-US" sz="11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1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1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r>
              <a:rPr lang="ja-JP" altLang="en-US" sz="1100" b="1" dirty="0">
                <a:latin typeface="Meiryo UI" panose="020B0604030504040204" pitchFamily="50" charset="-128"/>
                <a:ea typeface="Meiryo UI" panose="020B0604030504040204" pitchFamily="50" charset="-128"/>
                <a:cs typeface="Meiryo UI" panose="020B0604030504040204" pitchFamily="50" charset="-128"/>
              </a:rPr>
              <a:t>医薬品</a:t>
            </a:r>
            <a:r>
              <a:rPr lang="en-US" altLang="ja-JP" sz="1100" b="1" dirty="0">
                <a:latin typeface="Meiryo UI" panose="020B0604030504040204" pitchFamily="50" charset="-128"/>
                <a:ea typeface="Meiryo UI" panose="020B0604030504040204" pitchFamily="50" charset="-128"/>
                <a:cs typeface="Meiryo UI" panose="020B0604030504040204" pitchFamily="50" charset="-128"/>
              </a:rPr>
              <a:t>(7)</a:t>
            </a:r>
            <a:r>
              <a:rPr lang="ja-JP" altLang="en-US" sz="11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1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1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r>
              <a:rPr lang="ja-JP" altLang="en-US" sz="1100" b="1" dirty="0">
                <a:latin typeface="Meiryo UI" panose="020B0604030504040204" pitchFamily="50" charset="-128"/>
                <a:ea typeface="Meiryo UI" panose="020B0604030504040204" pitchFamily="50" charset="-128"/>
                <a:cs typeface="Meiryo UI" panose="020B0604030504040204" pitchFamily="50" charset="-128"/>
              </a:rPr>
              <a:t>ゴム製品</a:t>
            </a:r>
            <a:r>
              <a:rPr lang="en-US" altLang="ja-JP" sz="1100" b="1" dirty="0">
                <a:latin typeface="Meiryo UI" panose="020B0604030504040204" pitchFamily="50" charset="-128"/>
                <a:ea typeface="Meiryo UI" panose="020B0604030504040204" pitchFamily="50" charset="-128"/>
                <a:cs typeface="Meiryo UI" panose="020B0604030504040204" pitchFamily="50" charset="-128"/>
              </a:rPr>
              <a:t>(3)</a:t>
            </a:r>
            <a:r>
              <a:rPr lang="ja-JP" altLang="en-US" sz="11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1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1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r>
              <a:rPr lang="ja-JP" altLang="en-US" sz="1100" b="1" dirty="0">
                <a:latin typeface="Meiryo UI" panose="020B0604030504040204" pitchFamily="50" charset="-128"/>
                <a:ea typeface="Meiryo UI" panose="020B0604030504040204" pitchFamily="50" charset="-128"/>
                <a:cs typeface="Meiryo UI" panose="020B0604030504040204" pitchFamily="50" charset="-128"/>
              </a:rPr>
              <a:t>ガラス・土石製品</a:t>
            </a:r>
            <a:r>
              <a:rPr lang="en-US" altLang="ja-JP" sz="1100" b="1" dirty="0">
                <a:latin typeface="Meiryo UI" panose="020B0604030504040204" pitchFamily="50" charset="-128"/>
                <a:ea typeface="Meiryo UI" panose="020B0604030504040204" pitchFamily="50" charset="-128"/>
                <a:cs typeface="Meiryo UI" panose="020B0604030504040204" pitchFamily="50" charset="-128"/>
              </a:rPr>
              <a:t>(1)</a:t>
            </a:r>
            <a:r>
              <a:rPr lang="ja-JP" altLang="en-US" sz="11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1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1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r>
              <a:rPr lang="ja-JP" altLang="en-US" sz="1100" b="1" dirty="0">
                <a:latin typeface="Meiryo UI" panose="020B0604030504040204" pitchFamily="50" charset="-128"/>
                <a:ea typeface="Meiryo UI" panose="020B0604030504040204" pitchFamily="50" charset="-128"/>
                <a:cs typeface="Meiryo UI" panose="020B0604030504040204" pitchFamily="50" charset="-128"/>
              </a:rPr>
              <a:t>鉄鋼</a:t>
            </a:r>
            <a:r>
              <a:rPr lang="en-US" altLang="ja-JP" sz="1100" b="1" dirty="0">
                <a:latin typeface="Meiryo UI" panose="020B0604030504040204" pitchFamily="50" charset="-128"/>
                <a:ea typeface="Meiryo UI" panose="020B0604030504040204" pitchFamily="50" charset="-128"/>
                <a:cs typeface="Meiryo UI" panose="020B0604030504040204" pitchFamily="50" charset="-128"/>
              </a:rPr>
              <a:t>(1)</a:t>
            </a:r>
            <a:r>
              <a:rPr lang="ja-JP" altLang="en-US" sz="11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1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1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r>
              <a:rPr lang="ja-JP" altLang="en-US" sz="1100" b="1" dirty="0">
                <a:latin typeface="Meiryo UI" panose="020B0604030504040204" pitchFamily="50" charset="-128"/>
                <a:ea typeface="Meiryo UI" panose="020B0604030504040204" pitchFamily="50" charset="-128"/>
                <a:cs typeface="Meiryo UI" panose="020B0604030504040204" pitchFamily="50" charset="-128"/>
              </a:rPr>
              <a:t>精密機器</a:t>
            </a:r>
            <a:r>
              <a:rPr lang="en-US" altLang="ja-JP" sz="1100" b="1" dirty="0">
                <a:latin typeface="Meiryo UI" panose="020B0604030504040204" pitchFamily="50" charset="-128"/>
                <a:ea typeface="Meiryo UI" panose="020B0604030504040204" pitchFamily="50" charset="-128"/>
                <a:cs typeface="Meiryo UI" panose="020B0604030504040204" pitchFamily="50" charset="-128"/>
              </a:rPr>
              <a:t>(2)</a:t>
            </a:r>
            <a:r>
              <a:rPr lang="ja-JP" altLang="en-US" sz="11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1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1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r>
              <a:rPr lang="ja-JP" altLang="en-US" sz="1100" b="1" dirty="0">
                <a:latin typeface="Meiryo UI" panose="020B0604030504040204" pitchFamily="50" charset="-128"/>
                <a:ea typeface="Meiryo UI" panose="020B0604030504040204" pitchFamily="50" charset="-128"/>
                <a:cs typeface="Meiryo UI" panose="020B0604030504040204" pitchFamily="50" charset="-128"/>
              </a:rPr>
              <a:t>金属製品</a:t>
            </a:r>
            <a:r>
              <a:rPr lang="en-US" altLang="ja-JP" sz="1100" b="1" dirty="0">
                <a:latin typeface="Meiryo UI" panose="020B0604030504040204" pitchFamily="50" charset="-128"/>
                <a:ea typeface="Meiryo UI" panose="020B0604030504040204" pitchFamily="50" charset="-128"/>
                <a:cs typeface="Meiryo UI" panose="020B0604030504040204" pitchFamily="50" charset="-128"/>
              </a:rPr>
              <a:t>(2)</a:t>
            </a:r>
            <a:r>
              <a:rPr lang="ja-JP" altLang="en-US" sz="11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1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1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r>
              <a:rPr lang="ja-JP" altLang="en-US" sz="1100" b="1" dirty="0">
                <a:latin typeface="Meiryo UI" panose="020B0604030504040204" pitchFamily="50" charset="-128"/>
                <a:ea typeface="Meiryo UI" panose="020B0604030504040204" pitchFamily="50" charset="-128"/>
                <a:cs typeface="Meiryo UI" panose="020B0604030504040204" pitchFamily="50" charset="-128"/>
              </a:rPr>
              <a:t>機械</a:t>
            </a:r>
            <a:r>
              <a:rPr lang="en-US" altLang="ja-JP" sz="1100" b="1" dirty="0">
                <a:latin typeface="Meiryo UI" panose="020B0604030504040204" pitchFamily="50" charset="-128"/>
                <a:ea typeface="Meiryo UI" panose="020B0604030504040204" pitchFamily="50" charset="-128"/>
                <a:cs typeface="Meiryo UI" panose="020B0604030504040204" pitchFamily="50" charset="-128"/>
              </a:rPr>
              <a:t>(2)</a:t>
            </a:r>
            <a:r>
              <a:rPr lang="ja-JP" altLang="en-US" sz="11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1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1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r>
              <a:rPr lang="ja-JP" altLang="en-US" sz="1100" b="1" dirty="0">
                <a:latin typeface="Meiryo UI" panose="020B0604030504040204" pitchFamily="50" charset="-128"/>
                <a:ea typeface="Meiryo UI" panose="020B0604030504040204" pitchFamily="50" charset="-128"/>
                <a:cs typeface="Meiryo UI" panose="020B0604030504040204" pitchFamily="50" charset="-128"/>
              </a:rPr>
              <a:t>電気機器</a:t>
            </a:r>
            <a:r>
              <a:rPr lang="en-US" altLang="ja-JP" sz="1100" b="1" dirty="0">
                <a:latin typeface="Meiryo UI" panose="020B0604030504040204" pitchFamily="50" charset="-128"/>
                <a:ea typeface="Meiryo UI" panose="020B0604030504040204" pitchFamily="50" charset="-128"/>
                <a:cs typeface="Meiryo UI" panose="020B0604030504040204" pitchFamily="50" charset="-128"/>
              </a:rPr>
              <a:t>(9)</a:t>
            </a:r>
            <a:r>
              <a:rPr lang="ja-JP" altLang="en-US" sz="11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1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正方形/長方形 17"/>
          <p:cNvSpPr>
            <a:spLocks noChangeArrowheads="1"/>
          </p:cNvSpPr>
          <p:nvPr/>
        </p:nvSpPr>
        <p:spPr bwMode="auto">
          <a:xfrm>
            <a:off x="1798976" y="2741615"/>
            <a:ext cx="8630825" cy="3647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eaLnBrk="1" hangingPunct="1">
              <a:defRPr/>
            </a:pPr>
            <a:r>
              <a:rPr lang="ja-JP" altLang="en-US" sz="1100" dirty="0">
                <a:latin typeface="Meiryo UI" panose="020B0604030504040204" pitchFamily="50" charset="-128"/>
                <a:ea typeface="Meiryo UI" panose="020B0604030504040204" pitchFamily="50" charset="-128"/>
                <a:cs typeface="Meiryo UI" panose="020B0604030504040204" pitchFamily="50" charset="-128"/>
              </a:rPr>
              <a:t>小松ウオール工業／竹中工務店／三機工業／鉄建建設／日本道路</a:t>
            </a:r>
            <a:endParaRPr lang="en-US" altLang="ja-JP" sz="11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endParaRPr lang="en-US" altLang="ja-JP" sz="11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r>
              <a:rPr lang="ja-JP" altLang="en-US" sz="1100" dirty="0">
                <a:latin typeface="Meiryo UI" panose="020B0604030504040204" pitchFamily="50" charset="-128"/>
                <a:ea typeface="Meiryo UI" panose="020B0604030504040204" pitchFamily="50" charset="-128"/>
                <a:cs typeface="Meiryo UI" panose="020B0604030504040204" pitchFamily="50" charset="-128"/>
              </a:rPr>
              <a:t>サッポロホールディングス</a:t>
            </a:r>
            <a:endParaRPr lang="en-US" altLang="ja-JP" sz="11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endParaRPr lang="en-US" altLang="ja-JP" sz="11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r>
              <a:rPr lang="ja-JP" altLang="en-US" sz="1100" dirty="0">
                <a:latin typeface="Meiryo UI" panose="020B0604030504040204" pitchFamily="50" charset="-128"/>
                <a:ea typeface="Meiryo UI" panose="020B0604030504040204" pitchFamily="50" charset="-128"/>
                <a:cs typeface="Meiryo UI" panose="020B0604030504040204" pitchFamily="50" charset="-128"/>
              </a:rPr>
              <a:t>カナエ／サカタインクス／</a:t>
            </a:r>
            <a:r>
              <a:rPr lang="en-US" altLang="ja-JP" sz="1100" dirty="0">
                <a:latin typeface="Meiryo UI" panose="020B0604030504040204" pitchFamily="50" charset="-128"/>
                <a:ea typeface="Meiryo UI" panose="020B0604030504040204" pitchFamily="50" charset="-128"/>
                <a:cs typeface="Meiryo UI" panose="020B0604030504040204" pitchFamily="50" charset="-128"/>
              </a:rPr>
              <a:t>JSR</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／住友ベークライト／トクヤマ／</a:t>
            </a:r>
            <a:r>
              <a:rPr lang="ja-JP" altLang="en-US" sz="1100" u="sng" dirty="0">
                <a:latin typeface="Meiryo UI" panose="020B0604030504040204" pitchFamily="50" charset="-128"/>
                <a:ea typeface="Meiryo UI" panose="020B0604030504040204" pitchFamily="50" charset="-128"/>
                <a:cs typeface="Meiryo UI" panose="020B0604030504040204" pitchFamily="50" charset="-128"/>
              </a:rPr>
              <a:t>ファンケル</a:t>
            </a:r>
            <a:endParaRPr lang="en-US" altLang="ja-JP" sz="1100" u="sng"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endParaRPr lang="en-US" altLang="ja-JP" sz="11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r>
              <a:rPr lang="en-US" altLang="ja-JP" sz="1100" dirty="0" err="1">
                <a:latin typeface="Meiryo UI" panose="020B0604030504040204" pitchFamily="50" charset="-128"/>
                <a:ea typeface="Meiryo UI" panose="020B0604030504040204" pitchFamily="50" charset="-128"/>
                <a:cs typeface="Meiryo UI" panose="020B0604030504040204" pitchFamily="50" charset="-128"/>
              </a:rPr>
              <a:t>EPNextS</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／エイツーヘルスケア／新日本科学／ニットーボーメディカル／武州製薬／ペプチドリーム／リニカル</a:t>
            </a:r>
          </a:p>
          <a:p>
            <a:pPr lvl="0" eaLnBrk="1" hangingPunct="1">
              <a:defRPr/>
            </a:pPr>
            <a:endParaRPr lang="en-US" altLang="ja-JP" sz="11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r>
              <a:rPr lang="ja-JP" altLang="en-US" sz="1100" u="sng" dirty="0">
                <a:latin typeface="Meiryo UI" panose="020B0604030504040204" pitchFamily="50" charset="-128"/>
                <a:ea typeface="Meiryo UI" panose="020B0604030504040204" pitchFamily="50" charset="-128"/>
                <a:cs typeface="Meiryo UI" panose="020B0604030504040204" pitchFamily="50" charset="-128"/>
              </a:rPr>
              <a:t>住友ゴム工業</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／ニチリン／</a:t>
            </a:r>
            <a:r>
              <a:rPr lang="ja-JP" altLang="en-US" sz="1100" u="sng" dirty="0">
                <a:latin typeface="Meiryo UI" panose="020B0604030504040204" pitchFamily="50" charset="-128"/>
                <a:ea typeface="Meiryo UI" panose="020B0604030504040204" pitchFamily="50" charset="-128"/>
                <a:cs typeface="Meiryo UI" panose="020B0604030504040204" pitchFamily="50" charset="-128"/>
              </a:rPr>
              <a:t>横浜ゴム</a:t>
            </a:r>
            <a:endParaRPr lang="en-US" altLang="ja-JP" sz="1100" u="sng"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endParaRPr lang="en-US" altLang="ja-JP" sz="11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r>
              <a:rPr lang="ja-JP" altLang="en-US" sz="1100" dirty="0">
                <a:latin typeface="Meiryo UI" panose="020B0604030504040204" pitchFamily="50" charset="-128"/>
                <a:ea typeface="Meiryo UI" panose="020B0604030504040204" pitchFamily="50" charset="-128"/>
                <a:cs typeface="Meiryo UI" panose="020B0604030504040204" pitchFamily="50" charset="-128"/>
              </a:rPr>
              <a:t>日本ガイシ</a:t>
            </a:r>
            <a:endParaRPr lang="en-US" altLang="ja-JP" sz="11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endParaRPr lang="en-US" altLang="ja-JP" sz="11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r>
              <a:rPr lang="ja-JP" altLang="en-US" sz="1100" dirty="0">
                <a:latin typeface="Meiryo UI" panose="020B0604030504040204" pitchFamily="50" charset="-128"/>
                <a:ea typeface="Meiryo UI" panose="020B0604030504040204" pitchFamily="50" charset="-128"/>
                <a:cs typeface="Meiryo UI" panose="020B0604030504040204" pitchFamily="50" charset="-128"/>
              </a:rPr>
              <a:t>東京製鐵</a:t>
            </a:r>
            <a:endParaRPr lang="en-US" altLang="ja-JP" sz="11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endParaRPr lang="en-US" altLang="ja-JP" sz="11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100" dirty="0">
                <a:latin typeface="Meiryo UI" panose="020B0604030504040204" pitchFamily="50" charset="-128"/>
                <a:ea typeface="Meiryo UI" panose="020B0604030504040204" pitchFamily="50" charset="-128"/>
                <a:cs typeface="Meiryo UI" panose="020B0604030504040204" pitchFamily="50" charset="-128"/>
              </a:rPr>
              <a:t>KOKUSAI ELECTRIC</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／ツバキ・ナカシマ</a:t>
            </a:r>
            <a:endParaRPr lang="en-US" altLang="ja-JP" sz="11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endParaRPr lang="en-US" altLang="ja-JP" sz="11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r>
              <a:rPr lang="en-US" altLang="ja-JP" sz="1100" dirty="0">
                <a:latin typeface="Meiryo UI" panose="020B0604030504040204" pitchFamily="50" charset="-128"/>
                <a:ea typeface="Meiryo UI" panose="020B0604030504040204" pitchFamily="50" charset="-128"/>
                <a:cs typeface="Meiryo UI" panose="020B0604030504040204" pitchFamily="50" charset="-128"/>
              </a:rPr>
              <a:t>SUMCO</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／不二サッシ</a:t>
            </a:r>
            <a:endParaRPr lang="en-US" altLang="ja-JP" sz="11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endParaRPr lang="en-US" altLang="ja-JP" sz="11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100" dirty="0">
                <a:latin typeface="Meiryo UI" panose="020B0604030504040204" pitchFamily="50" charset="-128"/>
                <a:ea typeface="Meiryo UI" panose="020B0604030504040204" pitchFamily="50" charset="-128"/>
                <a:cs typeface="Meiryo UI" panose="020B0604030504040204" pitchFamily="50" charset="-128"/>
              </a:rPr>
              <a:t>SMC</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100" u="sng" dirty="0">
                <a:latin typeface="Meiryo UI" panose="020B0604030504040204" pitchFamily="50" charset="-128"/>
                <a:ea typeface="Meiryo UI" panose="020B0604030504040204" pitchFamily="50" charset="-128"/>
                <a:cs typeface="Meiryo UI" panose="020B0604030504040204" pitchFamily="50" charset="-128"/>
              </a:rPr>
              <a:t>ジェイテクト</a:t>
            </a:r>
            <a:endParaRPr lang="en-US" altLang="ja-JP" sz="11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endParaRPr lang="en-US" altLang="ja-JP" sz="11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r>
              <a:rPr lang="ja-JP" altLang="en-US" sz="1100" dirty="0">
                <a:latin typeface="Meiryo UI" panose="020B0604030504040204" pitchFamily="50" charset="-128"/>
                <a:ea typeface="Meiryo UI" panose="020B0604030504040204" pitchFamily="50" charset="-128"/>
                <a:cs typeface="Meiryo UI" panose="020B0604030504040204" pitchFamily="50" charset="-128"/>
              </a:rPr>
              <a:t>エナジーウィズ／シスメックス／スミダコーポレーション／</a:t>
            </a:r>
            <a:r>
              <a:rPr lang="en-US" altLang="ja-JP" sz="1100" dirty="0">
                <a:latin typeface="Meiryo UI" panose="020B0604030504040204" pitchFamily="50" charset="-128"/>
                <a:ea typeface="Meiryo UI" panose="020B0604030504040204" pitchFamily="50" charset="-128"/>
                <a:cs typeface="Meiryo UI" panose="020B0604030504040204" pitchFamily="50" charset="-128"/>
              </a:rPr>
              <a:t>TDK</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／電気興業／</a:t>
            </a:r>
            <a:r>
              <a:rPr lang="ja-JP" altLang="en-US" sz="1100" u="sng" dirty="0">
                <a:latin typeface="Meiryo UI" panose="020B0604030504040204" pitchFamily="50" charset="-128"/>
                <a:ea typeface="Meiryo UI" panose="020B0604030504040204" pitchFamily="50" charset="-128"/>
                <a:cs typeface="Meiryo UI" panose="020B0604030504040204" pitchFamily="50" charset="-128"/>
              </a:rPr>
              <a:t>ニデック</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100" dirty="0">
                <a:latin typeface="Meiryo UI" panose="020B0604030504040204" pitchFamily="50" charset="-128"/>
                <a:ea typeface="Meiryo UI" panose="020B0604030504040204" pitchFamily="50" charset="-128"/>
                <a:cs typeface="Meiryo UI" panose="020B0604030504040204" pitchFamily="50" charset="-128"/>
              </a:rPr>
              <a:t>PHC</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ホールディングス／ミネベアミツミ／ヨコオ</a:t>
            </a:r>
          </a:p>
        </p:txBody>
      </p:sp>
      <p:sp>
        <p:nvSpPr>
          <p:cNvPr id="22" name="テキスト ボックス 11"/>
          <p:cNvSpPr txBox="1">
            <a:spLocks noChangeArrowheads="1"/>
          </p:cNvSpPr>
          <p:nvPr/>
        </p:nvSpPr>
        <p:spPr bwMode="auto">
          <a:xfrm>
            <a:off x="818901" y="7187413"/>
            <a:ext cx="9745337" cy="348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marL="0" marR="0" lvl="0" indent="0" algn="l" defTabSz="914400" rtl="0" eaLnBrk="1" fontAlgn="base" latinLnBrk="0" hangingPunct="1">
              <a:lnSpc>
                <a:spcPts val="1000"/>
              </a:lnSpc>
              <a:spcBef>
                <a:spcPct val="0"/>
              </a:spcBef>
              <a:spcAft>
                <a:spcPct val="0"/>
              </a:spcAft>
              <a:buClrTx/>
              <a:buSzTx/>
              <a:buFontTx/>
              <a:buNone/>
              <a:tabLst/>
              <a:defRPr/>
            </a:pPr>
            <a:r>
              <a:rPr lang="en-US" altLang="ja-JP" sz="850" b="0" dirty="0">
                <a:solidFill>
                  <a:srgbClr val="000000"/>
                </a:solidFill>
                <a:latin typeface="Meiryo UI" pitchFamily="50" charset="-128"/>
                <a:ea typeface="Meiryo UI" pitchFamily="50" charset="-128"/>
                <a:cs typeface="Meiryo UI" pitchFamily="50" charset="-128"/>
              </a:rPr>
              <a:t>[</a:t>
            </a:r>
            <a:r>
              <a:rPr lang="ja-JP" altLang="en-US" sz="850" b="0" dirty="0">
                <a:solidFill>
                  <a:srgbClr val="000000"/>
                </a:solidFill>
                <a:latin typeface="Meiryo UI" pitchFamily="50" charset="-128"/>
                <a:ea typeface="Meiryo UI" pitchFamily="50" charset="-128"/>
                <a:cs typeface="Meiryo UI" pitchFamily="50" charset="-128"/>
              </a:rPr>
              <a:t>出所</a:t>
            </a:r>
            <a:r>
              <a:rPr lang="en-US" altLang="ja-JP" sz="850" b="0" dirty="0">
                <a:solidFill>
                  <a:srgbClr val="000000"/>
                </a:solidFill>
                <a:latin typeface="Meiryo UI" pitchFamily="50" charset="-128"/>
                <a:ea typeface="Meiryo UI" pitchFamily="50" charset="-128"/>
                <a:cs typeface="Meiryo UI" pitchFamily="50" charset="-128"/>
              </a:rPr>
              <a:t>]</a:t>
            </a:r>
            <a:r>
              <a:rPr kumimoji="1" lang="en-US" altLang="ja-JP" sz="850" b="0" i="0" u="none" strike="noStrike" kern="1200" cap="none" spc="0" normalizeH="0" baseline="0" noProof="0" dirty="0">
                <a:ln>
                  <a:noFill/>
                </a:ln>
                <a:solidFill>
                  <a:srgbClr val="000000"/>
                </a:solidFill>
                <a:effectLst/>
                <a:uLnTx/>
                <a:uFillTx/>
                <a:latin typeface="Meiryo UI" pitchFamily="50" charset="-128"/>
                <a:ea typeface="Meiryo UI" pitchFamily="50" charset="-128"/>
                <a:cs typeface="Meiryo UI" pitchFamily="50" charset="-128"/>
              </a:rPr>
              <a:t>Science Based Targets</a:t>
            </a:r>
            <a:r>
              <a:rPr kumimoji="1" lang="ja-JP" altLang="en-US" sz="850" b="0" i="0" u="none" strike="noStrike" kern="1200" cap="none" spc="0" normalizeH="0" baseline="0" noProof="0" dirty="0">
                <a:ln>
                  <a:noFill/>
                </a:ln>
                <a:solidFill>
                  <a:srgbClr val="000000"/>
                </a:solidFill>
                <a:effectLst/>
                <a:uLnTx/>
                <a:uFillTx/>
                <a:latin typeface="Meiryo UI" pitchFamily="50" charset="-128"/>
                <a:ea typeface="Meiryo UI" pitchFamily="50" charset="-128"/>
                <a:cs typeface="Meiryo UI" pitchFamily="50" charset="-128"/>
              </a:rPr>
              <a:t>ホームページ</a:t>
            </a:r>
            <a:r>
              <a:rPr lang="ja-JP" altLang="en-US" sz="850" b="0" dirty="0">
                <a:solidFill>
                  <a:srgbClr val="000000"/>
                </a:solidFill>
                <a:latin typeface="Meiryo UI" pitchFamily="50" charset="-128"/>
                <a:ea typeface="Meiryo UI" pitchFamily="50" charset="-128"/>
                <a:cs typeface="Meiryo UI" pitchFamily="50" charset="-128"/>
              </a:rPr>
              <a:t>　</a:t>
            </a:r>
            <a:r>
              <a:rPr lang="en-US" altLang="ja-JP" sz="850" b="0" dirty="0">
                <a:solidFill>
                  <a:srgbClr val="000000"/>
                </a:solidFill>
                <a:latin typeface="Meiryo UI" pitchFamily="50" charset="-128"/>
                <a:ea typeface="Meiryo UI" pitchFamily="50" charset="-128"/>
                <a:cs typeface="Meiryo UI" pitchFamily="50" charset="-128"/>
              </a:rPr>
              <a:t>Companies</a:t>
            </a:r>
            <a:r>
              <a:rPr lang="ja-JP" altLang="en-US" sz="850" b="0" dirty="0">
                <a:solidFill>
                  <a:srgbClr val="000000"/>
                </a:solidFill>
                <a:latin typeface="Meiryo UI" pitchFamily="50" charset="-128"/>
                <a:ea typeface="Meiryo UI" pitchFamily="50" charset="-128"/>
                <a:cs typeface="Meiryo UI" pitchFamily="50" charset="-128"/>
              </a:rPr>
              <a:t> </a:t>
            </a:r>
            <a:r>
              <a:rPr lang="en-US" altLang="ja-JP" sz="850" b="0" dirty="0">
                <a:latin typeface="Meiryo UI" pitchFamily="50" charset="-128"/>
                <a:ea typeface="Meiryo UI" pitchFamily="50" charset="-128"/>
                <a:cs typeface="Meiryo UI" pitchFamily="50" charset="-128"/>
              </a:rPr>
              <a:t>Take</a:t>
            </a:r>
            <a:r>
              <a:rPr lang="ja-JP" altLang="en-US" sz="850" b="0" dirty="0">
                <a:latin typeface="Meiryo UI" pitchFamily="50" charset="-128"/>
                <a:ea typeface="Meiryo UI" pitchFamily="50" charset="-128"/>
                <a:cs typeface="Meiryo UI" pitchFamily="50" charset="-128"/>
              </a:rPr>
              <a:t> </a:t>
            </a:r>
            <a:r>
              <a:rPr lang="en-US" altLang="ja-JP" sz="850" b="0" dirty="0">
                <a:latin typeface="Meiryo UI" pitchFamily="50" charset="-128"/>
                <a:ea typeface="Meiryo UI" pitchFamily="50" charset="-128"/>
                <a:cs typeface="Meiryo UI" pitchFamily="50" charset="-128"/>
              </a:rPr>
              <a:t>Action</a:t>
            </a:r>
            <a:r>
              <a:rPr lang="en-US" altLang="ja-JP" sz="850" dirty="0">
                <a:latin typeface="Meiryo UI" pitchFamily="50" charset="-128"/>
                <a:ea typeface="Meiryo UI" pitchFamily="50" charset="-128"/>
                <a:cs typeface="Meiryo UI" pitchFamily="50" charset="-128"/>
              </a:rPr>
              <a:t>(</a:t>
            </a:r>
            <a:r>
              <a:rPr kumimoji="1" lang="en-US" altLang="ja-JP" sz="850" b="0" i="0" strike="noStrike" kern="1200" cap="none" spc="0" normalizeH="0" baseline="0" noProof="0" dirty="0">
                <a:ln>
                  <a:noFill/>
                </a:ln>
                <a:effectLst/>
                <a:uLnTx/>
                <a:uFillTx/>
                <a:latin typeface="Meiryo UI" pitchFamily="50" charset="-128"/>
                <a:ea typeface="Meiryo UI" pitchFamily="50" charset="-128"/>
                <a:cs typeface="Meiryo UI" pitchFamily="50" charset="-128"/>
              </a:rPr>
              <a:t>http://sciencebasedtargets.org/companies-taking-action/</a:t>
            </a:r>
            <a:r>
              <a:rPr lang="en-US" altLang="ja-JP" sz="850" dirty="0">
                <a:latin typeface="Meiryo UI" pitchFamily="50" charset="-128"/>
                <a:ea typeface="Meiryo UI" pitchFamily="50" charset="-128"/>
                <a:cs typeface="Meiryo UI" pitchFamily="50" charset="-128"/>
              </a:rPr>
              <a:t>)</a:t>
            </a:r>
            <a:r>
              <a:rPr kumimoji="1" lang="ja-JP" altLang="en-US" sz="850" b="0" i="0" u="none" strike="noStrike" kern="1200" cap="none" spc="0" normalizeH="0" baseline="0" noProof="0" dirty="0">
                <a:ln>
                  <a:noFill/>
                </a:ln>
                <a:solidFill>
                  <a:srgbClr val="000000"/>
                </a:solidFill>
                <a:effectLst/>
                <a:uLnTx/>
                <a:uFillTx/>
                <a:latin typeface="Meiryo UI" pitchFamily="50" charset="-128"/>
                <a:ea typeface="Meiryo UI" pitchFamily="50" charset="-128"/>
                <a:cs typeface="Meiryo UI" pitchFamily="50" charset="-128"/>
              </a:rPr>
              <a:t>より作成。</a:t>
            </a:r>
            <a:endParaRPr kumimoji="1" lang="en-US" altLang="ja-JP" sz="850" b="0" i="0" u="none" strike="noStrike" kern="1200" cap="none" spc="0" normalizeH="0" baseline="0" noProof="0" dirty="0">
              <a:ln>
                <a:noFill/>
              </a:ln>
              <a:solidFill>
                <a:srgbClr val="000000"/>
              </a:solidFill>
              <a:effectLst/>
              <a:uLnTx/>
              <a:uFillTx/>
              <a:latin typeface="Meiryo UI" pitchFamily="50" charset="-128"/>
              <a:ea typeface="Meiryo UI" pitchFamily="50" charset="-128"/>
              <a:cs typeface="Meiryo UI" pitchFamily="50" charset="-128"/>
            </a:endParaRPr>
          </a:p>
          <a:p>
            <a:pPr marL="0" marR="0" lvl="0" indent="0" algn="l" defTabSz="914400" rtl="0" eaLnBrk="1" fontAlgn="base" latinLnBrk="0" hangingPunct="1">
              <a:lnSpc>
                <a:spcPts val="1000"/>
              </a:lnSpc>
              <a:spcBef>
                <a:spcPct val="0"/>
              </a:spcBef>
              <a:spcAft>
                <a:spcPct val="0"/>
              </a:spcAft>
              <a:buClrTx/>
              <a:buSzTx/>
              <a:buFontTx/>
              <a:buNone/>
              <a:tabLst/>
              <a:defRPr/>
            </a:pPr>
            <a:r>
              <a:rPr lang="ja-JP" altLang="en-US" sz="850" b="0" dirty="0">
                <a:solidFill>
                  <a:srgbClr val="000000"/>
                </a:solidFill>
                <a:latin typeface="Meiryo UI" pitchFamily="50" charset="-128"/>
                <a:ea typeface="Meiryo UI" pitchFamily="50" charset="-128"/>
                <a:cs typeface="Meiryo UI" pitchFamily="50" charset="-128"/>
              </a:rPr>
              <a:t>業種分類は事務局が日本標準産業分類等に当てはめ作成</a:t>
            </a:r>
          </a:p>
        </p:txBody>
      </p:sp>
      <p:sp>
        <p:nvSpPr>
          <p:cNvPr id="6" name="コンテンツ プレースホルダー 2">
            <a:extLst>
              <a:ext uri="{FF2B5EF4-FFF2-40B4-BE49-F238E27FC236}">
                <a16:creationId xmlns:a16="http://schemas.microsoft.com/office/drawing/2014/main" id="{2FC13162-FC23-D77D-0632-220DF84A14D4}"/>
              </a:ext>
            </a:extLst>
          </p:cNvPr>
          <p:cNvSpPr>
            <a:spLocks noGrp="1"/>
          </p:cNvSpPr>
          <p:nvPr>
            <p:ph sz="quarter" idx="12"/>
          </p:nvPr>
        </p:nvSpPr>
        <p:spPr>
          <a:xfrm>
            <a:off x="163899" y="1109987"/>
            <a:ext cx="10359254" cy="957850"/>
          </a:xfrm>
        </p:spPr>
        <p:txBody>
          <a:bodyPr/>
          <a:lstStyle>
            <a:defPPr>
              <a:defRPr lang="ja-JP"/>
            </a:defPPr>
            <a:lvl1pPr marL="0" algn="l" defTabSz="913760" rtl="0" eaLnBrk="1" latinLnBrk="0" hangingPunct="1">
              <a:defRPr kumimoji="1" sz="1799" kern="1200">
                <a:solidFill>
                  <a:schemeClr val="tx1"/>
                </a:solidFill>
                <a:latin typeface="+mn-lt"/>
                <a:ea typeface="+mn-ea"/>
                <a:cs typeface="+mn-cs"/>
              </a:defRPr>
            </a:lvl1pPr>
            <a:lvl2pPr marL="456880" algn="l" defTabSz="913760" rtl="0" eaLnBrk="1" latinLnBrk="0" hangingPunct="1">
              <a:defRPr kumimoji="1" sz="1799" kern="1200">
                <a:solidFill>
                  <a:schemeClr val="tx1"/>
                </a:solidFill>
                <a:latin typeface="+mn-lt"/>
                <a:ea typeface="+mn-ea"/>
                <a:cs typeface="+mn-cs"/>
              </a:defRPr>
            </a:lvl2pPr>
            <a:lvl3pPr marL="913760" algn="l" defTabSz="913760" rtl="0" eaLnBrk="1" latinLnBrk="0" hangingPunct="1">
              <a:defRPr kumimoji="1" sz="1799" kern="1200">
                <a:solidFill>
                  <a:schemeClr val="tx1"/>
                </a:solidFill>
                <a:latin typeface="+mn-lt"/>
                <a:ea typeface="+mn-ea"/>
                <a:cs typeface="+mn-cs"/>
              </a:defRPr>
            </a:lvl3pPr>
            <a:lvl4pPr marL="1370640" algn="l" defTabSz="913760" rtl="0" eaLnBrk="1" latinLnBrk="0" hangingPunct="1">
              <a:defRPr kumimoji="1" sz="1799" kern="1200">
                <a:solidFill>
                  <a:schemeClr val="tx1"/>
                </a:solidFill>
                <a:latin typeface="+mn-lt"/>
                <a:ea typeface="+mn-ea"/>
                <a:cs typeface="+mn-cs"/>
              </a:defRPr>
            </a:lvl4pPr>
            <a:lvl5pPr marL="1827520" algn="l" defTabSz="913760" rtl="0" eaLnBrk="1" latinLnBrk="0" hangingPunct="1">
              <a:defRPr kumimoji="1" sz="1799" kern="1200">
                <a:solidFill>
                  <a:schemeClr val="tx1"/>
                </a:solidFill>
                <a:latin typeface="+mn-lt"/>
                <a:ea typeface="+mn-ea"/>
                <a:cs typeface="+mn-cs"/>
              </a:defRPr>
            </a:lvl5pPr>
            <a:lvl6pPr marL="2284400" algn="l" defTabSz="913760" rtl="0" eaLnBrk="1" latinLnBrk="0" hangingPunct="1">
              <a:defRPr kumimoji="1" sz="1799" kern="1200">
                <a:solidFill>
                  <a:schemeClr val="tx1"/>
                </a:solidFill>
                <a:latin typeface="+mn-lt"/>
                <a:ea typeface="+mn-ea"/>
                <a:cs typeface="+mn-cs"/>
              </a:defRPr>
            </a:lvl6pPr>
            <a:lvl7pPr marL="2741280" algn="l" defTabSz="913760" rtl="0" eaLnBrk="1" latinLnBrk="0" hangingPunct="1">
              <a:defRPr kumimoji="1" sz="1799" kern="1200">
                <a:solidFill>
                  <a:schemeClr val="tx1"/>
                </a:solidFill>
                <a:latin typeface="+mn-lt"/>
                <a:ea typeface="+mn-ea"/>
                <a:cs typeface="+mn-cs"/>
              </a:defRPr>
            </a:lvl7pPr>
            <a:lvl8pPr marL="3198160" algn="l" defTabSz="913760" rtl="0" eaLnBrk="1" latinLnBrk="0" hangingPunct="1">
              <a:defRPr kumimoji="1" sz="1799" kern="1200">
                <a:solidFill>
                  <a:schemeClr val="tx1"/>
                </a:solidFill>
                <a:latin typeface="+mn-lt"/>
                <a:ea typeface="+mn-ea"/>
                <a:cs typeface="+mn-cs"/>
              </a:defRPr>
            </a:lvl8pPr>
            <a:lvl9pPr marL="3655040" algn="l" defTabSz="913760" rtl="0" eaLnBrk="1" latinLnBrk="0" hangingPunct="1">
              <a:defRPr kumimoji="1" sz="1799" kern="1200">
                <a:solidFill>
                  <a:schemeClr val="tx1"/>
                </a:solidFill>
                <a:latin typeface="+mn-lt"/>
                <a:ea typeface="+mn-ea"/>
                <a:cs typeface="+mn-cs"/>
              </a:defRPr>
            </a:lvl9pPr>
          </a:lstStyle>
          <a:p>
            <a:r>
              <a:rPr lang="en-US" altLang="ja-JP" dirty="0"/>
              <a:t>SBT</a:t>
            </a:r>
            <a:r>
              <a:rPr lang="ja-JP" altLang="en-US" dirty="0"/>
              <a:t>認定コミット中の企業は日本で</a:t>
            </a:r>
            <a:r>
              <a:rPr lang="en-US" altLang="ja-JP" dirty="0"/>
              <a:t>84</a:t>
            </a:r>
            <a:r>
              <a:rPr lang="ja-JP" altLang="en-US" dirty="0"/>
              <a:t>社</a:t>
            </a:r>
            <a:endParaRPr lang="en-US" altLang="ja-JP" dirty="0"/>
          </a:p>
          <a:p>
            <a:r>
              <a:rPr lang="ja-JP" altLang="en-US" dirty="0"/>
              <a:t>日本ではサービス業、電気機器が多い</a:t>
            </a:r>
            <a:endParaRPr lang="en-US" altLang="ja-JP" dirty="0"/>
          </a:p>
        </p:txBody>
      </p:sp>
      <p:cxnSp>
        <p:nvCxnSpPr>
          <p:cNvPr id="3" name="直線コネクタ 2">
            <a:extLst>
              <a:ext uri="{FF2B5EF4-FFF2-40B4-BE49-F238E27FC236}">
                <a16:creationId xmlns:a16="http://schemas.microsoft.com/office/drawing/2014/main" id="{679B6BE7-70AB-E791-D15D-5C37A61AB3BE}"/>
              </a:ext>
            </a:extLst>
          </p:cNvPr>
          <p:cNvCxnSpPr/>
          <p:nvPr/>
        </p:nvCxnSpPr>
        <p:spPr>
          <a:xfrm>
            <a:off x="1887114" y="3021870"/>
            <a:ext cx="8460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 name="直線コネクタ 3">
            <a:extLst>
              <a:ext uri="{FF2B5EF4-FFF2-40B4-BE49-F238E27FC236}">
                <a16:creationId xmlns:a16="http://schemas.microsoft.com/office/drawing/2014/main" id="{2A8A6C41-BF1D-D4BF-11CC-BDD15A427B49}"/>
              </a:ext>
            </a:extLst>
          </p:cNvPr>
          <p:cNvCxnSpPr/>
          <p:nvPr/>
        </p:nvCxnSpPr>
        <p:spPr>
          <a:xfrm>
            <a:off x="1887114" y="3359130"/>
            <a:ext cx="8460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5" name="直線コネクタ 4">
            <a:extLst>
              <a:ext uri="{FF2B5EF4-FFF2-40B4-BE49-F238E27FC236}">
                <a16:creationId xmlns:a16="http://schemas.microsoft.com/office/drawing/2014/main" id="{E518A5F0-6782-A96B-E360-9D8BF1E36A94}"/>
              </a:ext>
            </a:extLst>
          </p:cNvPr>
          <p:cNvCxnSpPr/>
          <p:nvPr/>
        </p:nvCxnSpPr>
        <p:spPr>
          <a:xfrm>
            <a:off x="1887114" y="3696390"/>
            <a:ext cx="8460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 name="直線コネクタ 6">
            <a:extLst>
              <a:ext uri="{FF2B5EF4-FFF2-40B4-BE49-F238E27FC236}">
                <a16:creationId xmlns:a16="http://schemas.microsoft.com/office/drawing/2014/main" id="{7373DA57-9822-66F3-A12E-73ACC3E50336}"/>
              </a:ext>
            </a:extLst>
          </p:cNvPr>
          <p:cNvCxnSpPr/>
          <p:nvPr/>
        </p:nvCxnSpPr>
        <p:spPr>
          <a:xfrm>
            <a:off x="1887114" y="4033650"/>
            <a:ext cx="8460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8" name="直線コネクタ 7">
            <a:extLst>
              <a:ext uri="{FF2B5EF4-FFF2-40B4-BE49-F238E27FC236}">
                <a16:creationId xmlns:a16="http://schemas.microsoft.com/office/drawing/2014/main" id="{E5A41F72-BC23-1FA8-2436-20C250B9B59C}"/>
              </a:ext>
            </a:extLst>
          </p:cNvPr>
          <p:cNvCxnSpPr/>
          <p:nvPr/>
        </p:nvCxnSpPr>
        <p:spPr>
          <a:xfrm>
            <a:off x="1887114" y="4370910"/>
            <a:ext cx="8460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 name="直線コネクタ 8">
            <a:extLst>
              <a:ext uri="{FF2B5EF4-FFF2-40B4-BE49-F238E27FC236}">
                <a16:creationId xmlns:a16="http://schemas.microsoft.com/office/drawing/2014/main" id="{01C38607-22C9-11B3-2DCF-85AAAC563570}"/>
              </a:ext>
            </a:extLst>
          </p:cNvPr>
          <p:cNvCxnSpPr/>
          <p:nvPr/>
        </p:nvCxnSpPr>
        <p:spPr>
          <a:xfrm>
            <a:off x="1887114" y="4708170"/>
            <a:ext cx="8460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 name="直線コネクタ 9">
            <a:extLst>
              <a:ext uri="{FF2B5EF4-FFF2-40B4-BE49-F238E27FC236}">
                <a16:creationId xmlns:a16="http://schemas.microsoft.com/office/drawing/2014/main" id="{18DEB35B-9E36-42D2-4124-9F85E3054C87}"/>
              </a:ext>
            </a:extLst>
          </p:cNvPr>
          <p:cNvCxnSpPr/>
          <p:nvPr/>
        </p:nvCxnSpPr>
        <p:spPr>
          <a:xfrm>
            <a:off x="1887114" y="5045430"/>
            <a:ext cx="8460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直線コネクタ 11">
            <a:extLst>
              <a:ext uri="{FF2B5EF4-FFF2-40B4-BE49-F238E27FC236}">
                <a16:creationId xmlns:a16="http://schemas.microsoft.com/office/drawing/2014/main" id="{87E127A9-4CFC-638B-9CC5-6694A979EE8E}"/>
              </a:ext>
            </a:extLst>
          </p:cNvPr>
          <p:cNvCxnSpPr/>
          <p:nvPr/>
        </p:nvCxnSpPr>
        <p:spPr>
          <a:xfrm>
            <a:off x="1887114" y="5382690"/>
            <a:ext cx="8460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直線コネクタ 12">
            <a:extLst>
              <a:ext uri="{FF2B5EF4-FFF2-40B4-BE49-F238E27FC236}">
                <a16:creationId xmlns:a16="http://schemas.microsoft.com/office/drawing/2014/main" id="{19D71DA8-AA0B-D0D1-C50C-CA4E35ED6FC3}"/>
              </a:ext>
            </a:extLst>
          </p:cNvPr>
          <p:cNvCxnSpPr/>
          <p:nvPr/>
        </p:nvCxnSpPr>
        <p:spPr>
          <a:xfrm>
            <a:off x="1887114" y="5719950"/>
            <a:ext cx="8460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直線コネクタ 14">
            <a:extLst>
              <a:ext uri="{FF2B5EF4-FFF2-40B4-BE49-F238E27FC236}">
                <a16:creationId xmlns:a16="http://schemas.microsoft.com/office/drawing/2014/main" id="{84C8B747-E6C9-34F6-6F90-7DA445F2C142}"/>
              </a:ext>
            </a:extLst>
          </p:cNvPr>
          <p:cNvCxnSpPr/>
          <p:nvPr/>
        </p:nvCxnSpPr>
        <p:spPr>
          <a:xfrm>
            <a:off x="1887114" y="6057210"/>
            <a:ext cx="8460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直線コネクタ 18">
            <a:extLst>
              <a:ext uri="{FF2B5EF4-FFF2-40B4-BE49-F238E27FC236}">
                <a16:creationId xmlns:a16="http://schemas.microsoft.com/office/drawing/2014/main" id="{212EAC91-71F2-C0B4-1D6E-913B750B116A}"/>
              </a:ext>
            </a:extLst>
          </p:cNvPr>
          <p:cNvCxnSpPr/>
          <p:nvPr/>
        </p:nvCxnSpPr>
        <p:spPr>
          <a:xfrm>
            <a:off x="1887114" y="6394470"/>
            <a:ext cx="8460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21" name="テキスト ボックス 20">
            <a:extLst>
              <a:ext uri="{FF2B5EF4-FFF2-40B4-BE49-F238E27FC236}">
                <a16:creationId xmlns:a16="http://schemas.microsoft.com/office/drawing/2014/main" id="{0E847274-BD3D-766B-4F66-79535A3E42EA}"/>
              </a:ext>
            </a:extLst>
          </p:cNvPr>
          <p:cNvSpPr txBox="1"/>
          <p:nvPr/>
        </p:nvSpPr>
        <p:spPr bwMode="auto">
          <a:xfrm>
            <a:off x="8024986" y="2139992"/>
            <a:ext cx="2666828" cy="600164"/>
          </a:xfrm>
          <a:prstGeom prst="rect">
            <a:avLst/>
          </a:prstGeom>
          <a:noFill/>
          <a:ln w="9525">
            <a:noFill/>
            <a:miter lim="800000"/>
            <a:headEnd/>
            <a:tailEnd/>
          </a:ln>
        </p:spPr>
        <p:txBody>
          <a:bodyPr wrap="square" rtlCol="0">
            <a:spAutoFit/>
          </a:bodyPr>
          <a:lstStyle/>
          <a:p>
            <a:r>
              <a:rPr lang="ja-JP" altLang="ja-JP" sz="11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11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業種内五十音</a:t>
            </a:r>
            <a:r>
              <a:rPr lang="ja-JP" altLang="ja-JP" sz="11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順</a:t>
            </a:r>
            <a:endParaRPr lang="en-US" altLang="ja-JP" sz="1100" dirty="0">
              <a:latin typeface="Meiryo UI" panose="020B0604030504040204" pitchFamily="50" charset="-128"/>
              <a:ea typeface="Meiryo UI" panose="020B0604030504040204" pitchFamily="50" charset="-128"/>
              <a:cs typeface="Meiryo UI" panose="020B0604030504040204" pitchFamily="50" charset="-128"/>
            </a:endParaRPr>
          </a:p>
          <a:p>
            <a:pPr fontAlgn="auto">
              <a:spcBef>
                <a:spcPts val="0"/>
              </a:spcBef>
              <a:spcAft>
                <a:spcPts val="0"/>
              </a:spcAft>
            </a:pPr>
            <a:r>
              <a:rPr lang="en-US" altLang="ja-JP" sz="11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100" u="sng" dirty="0">
                <a:latin typeface="Meiryo UI" panose="020B0604030504040204" pitchFamily="50" charset="-128"/>
                <a:ea typeface="Meiryo UI" panose="020B0604030504040204" pitchFamily="50" charset="-128"/>
                <a:cs typeface="Meiryo UI" panose="020B0604030504040204" pitchFamily="50" charset="-128"/>
              </a:rPr>
              <a:t>下線</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付の企業は環境省</a:t>
            </a:r>
            <a:r>
              <a:rPr lang="en-US" altLang="ja-JP" sz="1100" dirty="0">
                <a:latin typeface="Meiryo UI" panose="020B0604030504040204" pitchFamily="50" charset="-128"/>
                <a:ea typeface="Meiryo UI" panose="020B0604030504040204" pitchFamily="50" charset="-128"/>
                <a:cs typeface="Meiryo UI" panose="020B0604030504040204" pitchFamily="50" charset="-128"/>
              </a:rPr>
              <a:t>SBT</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策定</a:t>
            </a:r>
            <a:r>
              <a:rPr lang="ja-JP" altLang="en-US" sz="1100" dirty="0">
                <a:solidFill>
                  <a:prstClr val="black"/>
                </a:solidFill>
                <a:latin typeface="Meiryo UI" panose="020B0604030504040204" pitchFamily="50" charset="-128"/>
                <a:ea typeface="Meiryo UI" panose="020B0604030504040204" pitchFamily="50" charset="-128"/>
              </a:rPr>
              <a:t>個社別</a:t>
            </a:r>
            <a:endParaRPr lang="en-US" altLang="ja-JP" sz="1100" dirty="0">
              <a:solidFill>
                <a:prstClr val="black"/>
              </a:solidFill>
              <a:latin typeface="Meiryo UI" panose="020B0604030504040204" pitchFamily="50" charset="-128"/>
              <a:ea typeface="Meiryo UI" panose="020B0604030504040204" pitchFamily="50" charset="-128"/>
            </a:endParaRPr>
          </a:p>
          <a:p>
            <a:pPr fontAlgn="auto">
              <a:spcBef>
                <a:spcPts val="0"/>
              </a:spcBef>
              <a:spcAft>
                <a:spcPts val="0"/>
              </a:spcAft>
            </a:pPr>
            <a:r>
              <a:rPr lang="ja-JP" altLang="en-US" sz="1100" dirty="0">
                <a:solidFill>
                  <a:prstClr val="black"/>
                </a:solidFill>
                <a:latin typeface="Meiryo UI" panose="020B0604030504040204" pitchFamily="50" charset="-128"/>
                <a:ea typeface="Meiryo UI" panose="020B0604030504040204" pitchFamily="50" charset="-128"/>
              </a:rPr>
              <a:t>支援実施企業</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100" dirty="0">
                <a:latin typeface="Meiryo UI" panose="020B0604030504040204" pitchFamily="50" charset="-128"/>
                <a:ea typeface="Meiryo UI" panose="020B0604030504040204" pitchFamily="50" charset="-128"/>
                <a:cs typeface="Meiryo UI" panose="020B0604030504040204" pitchFamily="50" charset="-128"/>
              </a:rPr>
              <a:t>2017~2020</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年度）</a:t>
            </a:r>
            <a:endParaRPr lang="en-US" altLang="ja-JP" sz="1100" dirty="0">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4080427182"/>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正方形/長方形 12">
            <a:extLst>
              <a:ext uri="{FF2B5EF4-FFF2-40B4-BE49-F238E27FC236}">
                <a16:creationId xmlns:a16="http://schemas.microsoft.com/office/drawing/2014/main" id="{4EDA42A0-BCB7-38A3-C727-9E6E1F8CB72A}"/>
              </a:ext>
            </a:extLst>
          </p:cNvPr>
          <p:cNvSpPr>
            <a:spLocks noChangeArrowheads="1"/>
          </p:cNvSpPr>
          <p:nvPr/>
        </p:nvSpPr>
        <p:spPr bwMode="auto">
          <a:xfrm>
            <a:off x="1798976" y="2741615"/>
            <a:ext cx="8630825" cy="3477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ja-JP" altLang="en-US" sz="1100" dirty="0">
                <a:latin typeface="Meiryo UI" panose="020B0604030504040204" pitchFamily="50" charset="-128"/>
                <a:ea typeface="Meiryo UI" panose="020B0604030504040204" pitchFamily="50" charset="-128"/>
                <a:cs typeface="Meiryo UI" panose="020B0604030504040204" pitchFamily="50" charset="-128"/>
              </a:rPr>
              <a:t>いすゞ自動車／川崎重工／</a:t>
            </a:r>
            <a:r>
              <a:rPr lang="ja-JP" altLang="en-US" sz="1100" u="sng" dirty="0">
                <a:latin typeface="Meiryo UI" panose="020B0604030504040204" pitchFamily="50" charset="-128"/>
                <a:ea typeface="Meiryo UI" panose="020B0604030504040204" pitchFamily="50" charset="-128"/>
                <a:cs typeface="Meiryo UI" panose="020B0604030504040204" pitchFamily="50" charset="-128"/>
              </a:rPr>
              <a:t>豊田自動織機</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／トヨタ紡織／マレリホールディングス</a:t>
            </a:r>
            <a:endParaRPr lang="en-US" altLang="ja-JP" sz="11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1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r>
              <a:rPr lang="ja-JP" altLang="en-US" sz="1100" dirty="0">
                <a:latin typeface="Meiryo UI" panose="020B0604030504040204" pitchFamily="50" charset="-128"/>
                <a:ea typeface="Meiryo UI" panose="020B0604030504040204" pitchFamily="50" charset="-128"/>
                <a:cs typeface="Meiryo UI" panose="020B0604030504040204" pitchFamily="50" charset="-128"/>
              </a:rPr>
              <a:t>イトーキ／永大産業／ケイミュー／大成化工／トクラス／フジシールインターナショナル</a:t>
            </a:r>
            <a:endParaRPr lang="en-US" altLang="ja-JP" sz="1100" u="sng"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endParaRPr lang="en-US" altLang="ja-JP" sz="11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r>
              <a:rPr lang="ja-JP" altLang="en-US" sz="1100" dirty="0">
                <a:latin typeface="Meiryo UI" panose="020B0604030504040204" pitchFamily="50" charset="-128"/>
                <a:ea typeface="Meiryo UI" panose="020B0604030504040204" pitchFamily="50" charset="-128"/>
                <a:cs typeface="Meiryo UI" panose="020B0604030504040204" pitchFamily="50" charset="-128"/>
              </a:rPr>
              <a:t>近鉄エクスプレス／日本航空／三菱倉庫</a:t>
            </a:r>
            <a:endParaRPr lang="en-US" altLang="ja-JP" sz="11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endParaRPr lang="en-US" altLang="ja-JP" sz="11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r>
              <a:rPr lang="ja-JP" altLang="en-US" sz="1100" dirty="0">
                <a:latin typeface="Meiryo UI" panose="020B0604030504040204" pitchFamily="50" charset="-128"/>
                <a:ea typeface="Meiryo UI" panose="020B0604030504040204" pitchFamily="50" charset="-128"/>
                <a:cs typeface="Meiryo UI" panose="020B0604030504040204" pitchFamily="50" charset="-128"/>
              </a:rPr>
              <a:t>伊藤忠テクノソリューションズ／オークネット／システムズ・デザイン／</a:t>
            </a:r>
            <a:r>
              <a:rPr lang="en-US" altLang="ja-JP" sz="1100" dirty="0">
                <a:latin typeface="Meiryo UI" panose="020B0604030504040204" pitchFamily="50" charset="-128"/>
                <a:ea typeface="Meiryo UI" panose="020B0604030504040204" pitchFamily="50" charset="-128"/>
                <a:cs typeface="Meiryo UI" panose="020B0604030504040204" pitchFamily="50" charset="-128"/>
              </a:rPr>
              <a:t>DTS</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 トランスコスモス／</a:t>
            </a:r>
            <a:r>
              <a:rPr lang="en-US" altLang="ja-JP" sz="1100" dirty="0">
                <a:latin typeface="Meiryo UI" panose="020B0604030504040204" pitchFamily="50" charset="-128"/>
                <a:ea typeface="Meiryo UI" panose="020B0604030504040204" pitchFamily="50" charset="-128"/>
                <a:cs typeface="Meiryo UI" panose="020B0604030504040204" pitchFamily="50" charset="-128"/>
              </a:rPr>
              <a:t>BIPROGY</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／メルカリ</a:t>
            </a:r>
            <a:endParaRPr lang="en-US" altLang="ja-JP" sz="11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endParaRPr lang="en-US" altLang="ja-JP" sz="11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r>
              <a:rPr lang="ja-JP" altLang="en-US" sz="1100" dirty="0">
                <a:latin typeface="Meiryo UI" panose="020B0604030504040204" pitchFamily="50" charset="-128"/>
                <a:ea typeface="Meiryo UI" panose="020B0604030504040204" pitchFamily="50" charset="-128"/>
                <a:cs typeface="Meiryo UI" panose="020B0604030504040204" pitchFamily="50" charset="-128"/>
              </a:rPr>
              <a:t>スターゼン／豊田通商／バリュエンスホールディングス／フォーバル</a:t>
            </a:r>
            <a:endParaRPr lang="en-US" altLang="ja-JP" sz="11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endParaRPr lang="en-US" altLang="ja-JP" sz="11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r>
              <a:rPr lang="ja-JP" altLang="en-US" sz="1100" dirty="0">
                <a:latin typeface="Meiryo UI" panose="020B0604030504040204" pitchFamily="50" charset="-128"/>
                <a:ea typeface="Meiryo UI" panose="020B0604030504040204" pitchFamily="50" charset="-128"/>
                <a:cs typeface="Meiryo UI" panose="020B0604030504040204" pitchFamily="50" charset="-128"/>
              </a:rPr>
              <a:t>クオールホールディングス／</a:t>
            </a:r>
            <a:r>
              <a:rPr lang="en-US" altLang="ja-JP" sz="1100" dirty="0">
                <a:latin typeface="Meiryo UI" panose="020B0604030504040204" pitchFamily="50" charset="-128"/>
                <a:ea typeface="Meiryo UI" panose="020B0604030504040204" pitchFamily="50" charset="-128"/>
                <a:cs typeface="Meiryo UI" panose="020B0604030504040204" pitchFamily="50" charset="-128"/>
              </a:rPr>
              <a:t>ZOZO </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／メドピア／ローソン</a:t>
            </a:r>
            <a:endParaRPr lang="en-US" altLang="ja-JP" sz="11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endParaRPr lang="en-US" altLang="ja-JP" sz="11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r>
              <a:rPr lang="en-US" altLang="ja-JP" sz="1100" u="sng" dirty="0">
                <a:latin typeface="Meiryo UI" panose="020B0604030504040204" pitchFamily="50" charset="-128"/>
                <a:ea typeface="Meiryo UI" panose="020B0604030504040204" pitchFamily="50" charset="-128"/>
                <a:cs typeface="Meiryo UI" panose="020B0604030504040204" pitchFamily="50" charset="-128"/>
              </a:rPr>
              <a:t>SOMPO</a:t>
            </a:r>
            <a:r>
              <a:rPr lang="ja-JP" altLang="en-US" sz="1100" u="sng" dirty="0">
                <a:latin typeface="Meiryo UI" panose="020B0604030504040204" pitchFamily="50" charset="-128"/>
                <a:ea typeface="Meiryo UI" panose="020B0604030504040204" pitchFamily="50" charset="-128"/>
                <a:cs typeface="Meiryo UI" panose="020B0604030504040204" pitchFamily="50" charset="-128"/>
              </a:rPr>
              <a:t>ホールディングス</a:t>
            </a:r>
            <a:endParaRPr lang="en-US" altLang="ja-JP" sz="1100" u="sng"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endParaRPr lang="en-US" altLang="ja-JP" sz="11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r>
              <a:rPr lang="ja-JP" altLang="en-US" sz="1100" dirty="0">
                <a:latin typeface="Meiryo UI" panose="020B0604030504040204" pitchFamily="50" charset="-128"/>
                <a:ea typeface="Meiryo UI" panose="020B0604030504040204" pitchFamily="50" charset="-128"/>
                <a:cs typeface="Meiryo UI" panose="020B0604030504040204" pitchFamily="50" charset="-128"/>
              </a:rPr>
              <a:t>飯田グループホールディングス／イオンモール／リロケーション・ジャパン</a:t>
            </a:r>
            <a:endParaRPr lang="en-US" altLang="ja-JP" sz="11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endParaRPr lang="en-US" altLang="ja-JP" sz="11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100" dirty="0">
                <a:latin typeface="Meiryo UI" panose="020B0604030504040204" pitchFamily="50" charset="-128"/>
                <a:ea typeface="Meiryo UI" panose="020B0604030504040204" pitchFamily="50" charset="-128"/>
                <a:cs typeface="Meiryo UI" panose="020B0604030504040204" pitchFamily="50" charset="-128"/>
              </a:rPr>
              <a:t>H.U.</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グループホールディングス／エス・エム・エス／共同印刷／</a:t>
            </a:r>
            <a:r>
              <a:rPr lang="en-US" altLang="ja-JP" sz="1100" dirty="0">
                <a:latin typeface="Meiryo UI" panose="020B0604030504040204" pitchFamily="50" charset="-128"/>
                <a:ea typeface="Meiryo UI" panose="020B0604030504040204" pitchFamily="50" charset="-128"/>
                <a:cs typeface="Meiryo UI" panose="020B0604030504040204" pitchFamily="50" charset="-128"/>
              </a:rPr>
              <a:t>JTB</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／ジャパンエレベーターサービスホールディングス／すかいらーくホールディングス／船場／</a:t>
            </a:r>
            <a:endParaRPr lang="en-US" altLang="ja-JP" sz="11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ja-JP" altLang="en-US" sz="1100" dirty="0">
                <a:latin typeface="Meiryo UI" panose="020B0604030504040204" pitchFamily="50" charset="-128"/>
                <a:ea typeface="Meiryo UI" panose="020B0604030504040204" pitchFamily="50" charset="-128"/>
                <a:cs typeface="Meiryo UI" panose="020B0604030504040204" pitchFamily="50" charset="-128"/>
              </a:rPr>
              <a:t>博報堂</a:t>
            </a:r>
            <a:r>
              <a:rPr lang="en-US" altLang="ja-JP" sz="1100" dirty="0">
                <a:latin typeface="Meiryo UI" panose="020B0604030504040204" pitchFamily="50" charset="-128"/>
                <a:ea typeface="Meiryo UI" panose="020B0604030504040204" pitchFamily="50" charset="-128"/>
                <a:cs typeface="Meiryo UI" panose="020B0604030504040204" pitchFamily="50" charset="-128"/>
              </a:rPr>
              <a:t>DY</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ホールディングス／ベイカレント・コンサルティング／楽天グループ</a:t>
            </a:r>
            <a:endParaRPr lang="en-US" altLang="ja-JP" sz="11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endParaRPr lang="en-US" altLang="ja-JP" sz="11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100" dirty="0">
                <a:latin typeface="Meiryo UI" panose="020B0604030504040204" pitchFamily="50" charset="-128"/>
                <a:ea typeface="Meiryo UI" panose="020B0604030504040204" pitchFamily="50" charset="-128"/>
                <a:cs typeface="Meiryo UI" panose="020B0604030504040204" pitchFamily="50" charset="-128"/>
              </a:rPr>
              <a:t>NIPPON EXPRESS</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ホールディングス／東日本旅客鉄道</a:t>
            </a:r>
            <a:endParaRPr lang="en-US" altLang="ja-JP" sz="11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タイトル 1"/>
          <p:cNvSpPr>
            <a:spLocks noGrp="1"/>
          </p:cNvSpPr>
          <p:nvPr>
            <p:ph type="title"/>
          </p:nvPr>
        </p:nvSpPr>
        <p:spPr/>
        <p:txBody>
          <a:bodyPr/>
          <a:lstStyle/>
          <a:p>
            <a:r>
              <a:rPr lang="en-US" altLang="ja-JP" dirty="0"/>
              <a:t>SBT</a:t>
            </a:r>
            <a:r>
              <a:rPr lang="ja-JP" altLang="en-US" dirty="0"/>
              <a:t>認定コミット中の日本企業 </a:t>
            </a:r>
            <a:r>
              <a:rPr lang="en-US" altLang="ja-JP" dirty="0"/>
              <a:t>2/2</a:t>
            </a:r>
            <a:endParaRPr kumimoji="1" lang="ja-JP" altLang="en-US" dirty="0"/>
          </a:p>
        </p:txBody>
      </p:sp>
      <p:sp>
        <p:nvSpPr>
          <p:cNvPr id="17" name="テキスト ボックス 16"/>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zh-TW"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正方形/長方形 13"/>
          <p:cNvSpPr/>
          <p:nvPr/>
        </p:nvSpPr>
        <p:spPr>
          <a:xfrm>
            <a:off x="161925" y="2212171"/>
            <a:ext cx="7814127" cy="461665"/>
          </a:xfrm>
          <a:prstGeom prst="rect">
            <a:avLst/>
          </a:prstGeom>
        </p:spPr>
        <p:txBody>
          <a:bodyPr wrap="none">
            <a:spAutoFit/>
          </a:bodyPr>
          <a:lstStyle/>
          <a:p>
            <a:r>
              <a:rPr lang="en-US" altLang="ja-JP" sz="2400" b="1" dirty="0">
                <a:latin typeface="Meiryo UI" panose="020B0604030504040204" pitchFamily="50" charset="-128"/>
                <a:ea typeface="Meiryo UI" panose="020B0604030504040204" pitchFamily="50" charset="-128"/>
                <a:cs typeface="Meiryo UI" panose="020B0604030504040204" pitchFamily="50" charset="-128"/>
              </a:rPr>
              <a:t>2</a:t>
            </a:r>
            <a:r>
              <a:rPr lang="ja-JP" altLang="en-US" sz="2400" b="1" dirty="0">
                <a:latin typeface="Meiryo UI" panose="020B0604030504040204" pitchFamily="50" charset="-128"/>
                <a:ea typeface="Meiryo UI" panose="020B0604030504040204" pitchFamily="50" charset="-128"/>
                <a:cs typeface="Meiryo UI" panose="020B0604030504040204" pitchFamily="50" charset="-128"/>
              </a:rPr>
              <a:t>年以内の</a:t>
            </a:r>
            <a:r>
              <a:rPr lang="en-US" altLang="ja-JP" sz="2400" b="1" dirty="0">
                <a:latin typeface="Meiryo UI" panose="020B0604030504040204" pitchFamily="50" charset="-128"/>
                <a:ea typeface="Meiryo UI" panose="020B0604030504040204" pitchFamily="50" charset="-128"/>
                <a:cs typeface="Meiryo UI" panose="020B0604030504040204" pitchFamily="50" charset="-128"/>
              </a:rPr>
              <a:t>SBT</a:t>
            </a:r>
            <a:r>
              <a:rPr lang="ja-JP" altLang="en-US" sz="2400" b="1" dirty="0">
                <a:latin typeface="Meiryo UI" panose="020B0604030504040204" pitchFamily="50" charset="-128"/>
                <a:ea typeface="Meiryo UI" panose="020B0604030504040204" pitchFamily="50" charset="-128"/>
                <a:cs typeface="Meiryo UI" panose="020B0604030504040204" pitchFamily="50" charset="-128"/>
              </a:rPr>
              <a:t>設定をコミットしている日本企業</a:t>
            </a:r>
            <a:r>
              <a:rPr lang="en-US" altLang="ja-JP" sz="2400" b="1" dirty="0">
                <a:latin typeface="Meiryo UI" panose="020B0604030504040204" pitchFamily="50" charset="-128"/>
                <a:ea typeface="Meiryo UI" panose="020B0604030504040204" pitchFamily="50" charset="-128"/>
                <a:cs typeface="Meiryo UI" panose="020B0604030504040204" pitchFamily="50" charset="-128"/>
              </a:rPr>
              <a:t>84</a:t>
            </a:r>
            <a:r>
              <a:rPr lang="ja-JP" altLang="en-US" sz="2400" b="1" dirty="0">
                <a:latin typeface="Meiryo UI" panose="020B0604030504040204" pitchFamily="50" charset="-128"/>
                <a:ea typeface="Meiryo UI" panose="020B0604030504040204" pitchFamily="50" charset="-128"/>
                <a:cs typeface="Meiryo UI" panose="020B0604030504040204" pitchFamily="50" charset="-128"/>
              </a:rPr>
              <a:t>社の一覧</a:t>
            </a:r>
            <a:endParaRPr lang="ja-JP" altLang="en-US" sz="2400" b="1" dirty="0"/>
          </a:p>
        </p:txBody>
      </p:sp>
      <p:sp>
        <p:nvSpPr>
          <p:cNvPr id="16" name="正方形/長方形 15"/>
          <p:cNvSpPr>
            <a:spLocks noChangeArrowheads="1"/>
          </p:cNvSpPr>
          <p:nvPr/>
        </p:nvSpPr>
        <p:spPr bwMode="auto">
          <a:xfrm>
            <a:off x="13567" y="2741615"/>
            <a:ext cx="1974489" cy="3647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algn="r" eaLnBrk="1" hangingPunct="1">
              <a:lnSpc>
                <a:spcPct val="100000"/>
              </a:lnSpc>
              <a:spcAft>
                <a:spcPct val="0"/>
              </a:spcAft>
              <a:defRPr/>
            </a:pPr>
            <a:r>
              <a:rPr lang="ja-JP" altLang="en-US" sz="1100" b="1" dirty="0">
                <a:latin typeface="Meiryo UI" panose="020B0604030504040204" pitchFamily="50" charset="-128"/>
                <a:ea typeface="Meiryo UI" panose="020B0604030504040204" pitchFamily="50" charset="-128"/>
                <a:cs typeface="Meiryo UI" panose="020B0604030504040204" pitchFamily="50" charset="-128"/>
              </a:rPr>
              <a:t>輸送用機器</a:t>
            </a:r>
            <a:r>
              <a:rPr lang="en-US" altLang="ja-JP" sz="1100" b="1" dirty="0">
                <a:latin typeface="Meiryo UI" panose="020B0604030504040204" pitchFamily="50" charset="-128"/>
                <a:ea typeface="Meiryo UI" panose="020B0604030504040204" pitchFamily="50" charset="-128"/>
                <a:cs typeface="Meiryo UI" panose="020B0604030504040204" pitchFamily="50" charset="-128"/>
              </a:rPr>
              <a:t>(5)</a:t>
            </a:r>
            <a:r>
              <a:rPr lang="ja-JP" altLang="en-US" sz="11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1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1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r>
              <a:rPr lang="ja-JP" altLang="en-US" sz="1100" b="1" dirty="0">
                <a:latin typeface="Meiryo UI" panose="020B0604030504040204" pitchFamily="50" charset="-128"/>
                <a:ea typeface="Meiryo UI" panose="020B0604030504040204" pitchFamily="50" charset="-128"/>
                <a:cs typeface="Meiryo UI" panose="020B0604030504040204" pitchFamily="50" charset="-128"/>
              </a:rPr>
              <a:t>その他製品</a:t>
            </a:r>
            <a:r>
              <a:rPr lang="en-US" altLang="ja-JP" sz="1100" b="1" dirty="0">
                <a:latin typeface="Meiryo UI" panose="020B0604030504040204" pitchFamily="50" charset="-128"/>
                <a:ea typeface="Meiryo UI" panose="020B0604030504040204" pitchFamily="50" charset="-128"/>
                <a:cs typeface="Meiryo UI" panose="020B0604030504040204" pitchFamily="50" charset="-128"/>
              </a:rPr>
              <a:t>(6)</a:t>
            </a:r>
            <a:r>
              <a:rPr lang="ja-JP" altLang="en-US" sz="11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1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1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r>
              <a:rPr lang="ja-JP" altLang="en-US" sz="1100" b="1" dirty="0">
                <a:latin typeface="Meiryo UI" panose="020B0604030504040204" pitchFamily="50" charset="-128"/>
                <a:ea typeface="Meiryo UI" panose="020B0604030504040204" pitchFamily="50" charset="-128"/>
                <a:cs typeface="Meiryo UI" panose="020B0604030504040204" pitchFamily="50" charset="-128"/>
              </a:rPr>
              <a:t>空運業</a:t>
            </a:r>
            <a:r>
              <a:rPr lang="en-US" altLang="ja-JP" sz="1100" b="1" dirty="0">
                <a:latin typeface="Meiryo UI" panose="020B0604030504040204" pitchFamily="50" charset="-128"/>
                <a:ea typeface="Meiryo UI" panose="020B0604030504040204" pitchFamily="50" charset="-128"/>
                <a:cs typeface="Meiryo UI" panose="020B0604030504040204" pitchFamily="50" charset="-128"/>
              </a:rPr>
              <a:t>(3)</a:t>
            </a:r>
            <a:r>
              <a:rPr lang="ja-JP" altLang="en-US" sz="11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1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1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r>
              <a:rPr lang="ja-JP" altLang="en-US" sz="1100" b="1" dirty="0">
                <a:latin typeface="Meiryo UI" panose="020B0604030504040204" pitchFamily="50" charset="-128"/>
                <a:ea typeface="Meiryo UI" panose="020B0604030504040204" pitchFamily="50" charset="-128"/>
                <a:cs typeface="Meiryo UI" panose="020B0604030504040204" pitchFamily="50" charset="-128"/>
              </a:rPr>
              <a:t>情報・通信業</a:t>
            </a:r>
            <a:r>
              <a:rPr lang="en-US" altLang="ja-JP" sz="1100" b="1" dirty="0">
                <a:latin typeface="Meiryo UI" panose="020B0604030504040204" pitchFamily="50" charset="-128"/>
                <a:ea typeface="Meiryo UI" panose="020B0604030504040204" pitchFamily="50" charset="-128"/>
                <a:cs typeface="Meiryo UI" panose="020B0604030504040204" pitchFamily="50" charset="-128"/>
              </a:rPr>
              <a:t>(7)</a:t>
            </a:r>
            <a:r>
              <a:rPr lang="ja-JP" altLang="en-US" sz="11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1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1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r>
              <a:rPr lang="ja-JP" altLang="en-US" sz="1100" b="1" dirty="0">
                <a:latin typeface="Meiryo UI" panose="020B0604030504040204" pitchFamily="50" charset="-128"/>
                <a:ea typeface="Meiryo UI" panose="020B0604030504040204" pitchFamily="50" charset="-128"/>
                <a:cs typeface="Meiryo UI" panose="020B0604030504040204" pitchFamily="50" charset="-128"/>
              </a:rPr>
              <a:t>卸売業</a:t>
            </a:r>
            <a:r>
              <a:rPr lang="en-US" altLang="ja-JP" sz="1100" b="1" dirty="0">
                <a:latin typeface="Meiryo UI" panose="020B0604030504040204" pitchFamily="50" charset="-128"/>
                <a:ea typeface="Meiryo UI" panose="020B0604030504040204" pitchFamily="50" charset="-128"/>
                <a:cs typeface="Meiryo UI" panose="020B0604030504040204" pitchFamily="50" charset="-128"/>
              </a:rPr>
              <a:t>(4)</a:t>
            </a:r>
            <a:r>
              <a:rPr lang="ja-JP" altLang="en-US" sz="11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1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1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r>
              <a:rPr lang="ja-JP" altLang="en-US" sz="1100" b="1" dirty="0">
                <a:latin typeface="Meiryo UI" panose="020B0604030504040204" pitchFamily="50" charset="-128"/>
                <a:ea typeface="Meiryo UI" panose="020B0604030504040204" pitchFamily="50" charset="-128"/>
                <a:cs typeface="Meiryo UI" panose="020B0604030504040204" pitchFamily="50" charset="-128"/>
              </a:rPr>
              <a:t>小売業</a:t>
            </a:r>
            <a:r>
              <a:rPr lang="en-US" altLang="ja-JP" sz="1100" b="1" dirty="0">
                <a:latin typeface="Meiryo UI" panose="020B0604030504040204" pitchFamily="50" charset="-128"/>
                <a:ea typeface="Meiryo UI" panose="020B0604030504040204" pitchFamily="50" charset="-128"/>
                <a:cs typeface="Meiryo UI" panose="020B0604030504040204" pitchFamily="50" charset="-128"/>
              </a:rPr>
              <a:t>(4)</a:t>
            </a:r>
            <a:r>
              <a:rPr lang="ja-JP" altLang="en-US" sz="11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1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ja-JP" altLang="en-US" sz="11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r>
              <a:rPr lang="ja-JP" altLang="en-US" sz="1100" b="1" dirty="0">
                <a:latin typeface="Meiryo UI" panose="020B0604030504040204" pitchFamily="50" charset="-128"/>
                <a:ea typeface="Meiryo UI" panose="020B0604030504040204" pitchFamily="50" charset="-128"/>
                <a:cs typeface="Meiryo UI" panose="020B0604030504040204" pitchFamily="50" charset="-128"/>
              </a:rPr>
              <a:t>金融・保険業</a:t>
            </a:r>
            <a:r>
              <a:rPr lang="en-US" altLang="ja-JP" sz="1100" b="1" dirty="0">
                <a:latin typeface="Meiryo UI" panose="020B0604030504040204" pitchFamily="50" charset="-128"/>
                <a:ea typeface="Meiryo UI" panose="020B0604030504040204" pitchFamily="50" charset="-128"/>
                <a:cs typeface="Meiryo UI" panose="020B0604030504040204" pitchFamily="50" charset="-128"/>
              </a:rPr>
              <a:t>(1)</a:t>
            </a:r>
            <a:r>
              <a:rPr lang="ja-JP" altLang="en-US" sz="11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1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1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r>
              <a:rPr lang="ja-JP" altLang="en-US" sz="1100" b="1" dirty="0">
                <a:latin typeface="Meiryo UI" panose="020B0604030504040204" pitchFamily="50" charset="-128"/>
                <a:ea typeface="Meiryo UI" panose="020B0604030504040204" pitchFamily="50" charset="-128"/>
                <a:cs typeface="Meiryo UI" panose="020B0604030504040204" pitchFamily="50" charset="-128"/>
              </a:rPr>
              <a:t>不動産業</a:t>
            </a:r>
            <a:r>
              <a:rPr lang="en-US" altLang="ja-JP" sz="1100" b="1" dirty="0">
                <a:latin typeface="Meiryo UI" panose="020B0604030504040204" pitchFamily="50" charset="-128"/>
                <a:ea typeface="Meiryo UI" panose="020B0604030504040204" pitchFamily="50" charset="-128"/>
                <a:cs typeface="Meiryo UI" panose="020B0604030504040204" pitchFamily="50" charset="-128"/>
              </a:rPr>
              <a:t>(3)</a:t>
            </a:r>
            <a:r>
              <a:rPr lang="ja-JP" altLang="en-US" sz="11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1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1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r>
              <a:rPr lang="ja-JP" altLang="en-US" sz="1100" b="1" dirty="0">
                <a:latin typeface="Meiryo UI" panose="020B0604030504040204" pitchFamily="50" charset="-128"/>
                <a:ea typeface="Meiryo UI" panose="020B0604030504040204" pitchFamily="50" charset="-128"/>
                <a:cs typeface="Meiryo UI" panose="020B0604030504040204" pitchFamily="50" charset="-128"/>
              </a:rPr>
              <a:t>サービス業</a:t>
            </a:r>
            <a:r>
              <a:rPr lang="en-US" altLang="ja-JP" sz="1100" b="1" dirty="0">
                <a:latin typeface="Meiryo UI" panose="020B0604030504040204" pitchFamily="50" charset="-128"/>
                <a:ea typeface="Meiryo UI" panose="020B0604030504040204" pitchFamily="50" charset="-128"/>
                <a:cs typeface="Meiryo UI" panose="020B0604030504040204" pitchFamily="50" charset="-128"/>
              </a:rPr>
              <a:t>(10)</a:t>
            </a:r>
            <a:r>
              <a:rPr lang="ja-JP" altLang="en-US" sz="11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1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1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1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r>
              <a:rPr lang="ja-JP" altLang="en-US" sz="1100" b="1" dirty="0">
                <a:latin typeface="Meiryo UI" panose="020B0604030504040204" pitchFamily="50" charset="-128"/>
                <a:ea typeface="Meiryo UI" panose="020B0604030504040204" pitchFamily="50" charset="-128"/>
                <a:cs typeface="Meiryo UI" panose="020B0604030504040204" pitchFamily="50" charset="-128"/>
              </a:rPr>
              <a:t>陸運業</a:t>
            </a:r>
            <a:r>
              <a:rPr lang="en-US" altLang="ja-JP" sz="1100" b="1" dirty="0">
                <a:latin typeface="Meiryo UI" panose="020B0604030504040204" pitchFamily="50" charset="-128"/>
                <a:ea typeface="Meiryo UI" panose="020B0604030504040204" pitchFamily="50" charset="-128"/>
                <a:cs typeface="Meiryo UI" panose="020B0604030504040204" pitchFamily="50" charset="-128"/>
              </a:rPr>
              <a:t>(2)</a:t>
            </a:r>
            <a:r>
              <a:rPr lang="ja-JP" altLang="en-US" sz="11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1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1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テキスト ボックス 11"/>
          <p:cNvSpPr txBox="1">
            <a:spLocks noChangeArrowheads="1"/>
          </p:cNvSpPr>
          <p:nvPr/>
        </p:nvSpPr>
        <p:spPr bwMode="auto">
          <a:xfrm>
            <a:off x="818901" y="7187413"/>
            <a:ext cx="9745337" cy="348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marL="0" marR="0" lvl="0" indent="0" algn="l" defTabSz="914400" rtl="0" eaLnBrk="1" fontAlgn="base" latinLnBrk="0" hangingPunct="1">
              <a:lnSpc>
                <a:spcPts val="1000"/>
              </a:lnSpc>
              <a:spcBef>
                <a:spcPct val="0"/>
              </a:spcBef>
              <a:spcAft>
                <a:spcPct val="0"/>
              </a:spcAft>
              <a:buClrTx/>
              <a:buSzTx/>
              <a:buFontTx/>
              <a:buNone/>
              <a:tabLst/>
              <a:defRPr/>
            </a:pPr>
            <a:r>
              <a:rPr lang="en-US" altLang="ja-JP" sz="850" b="0" dirty="0">
                <a:solidFill>
                  <a:srgbClr val="000000"/>
                </a:solidFill>
                <a:latin typeface="Meiryo UI" pitchFamily="50" charset="-128"/>
                <a:ea typeface="Meiryo UI" pitchFamily="50" charset="-128"/>
                <a:cs typeface="Meiryo UI" pitchFamily="50" charset="-128"/>
              </a:rPr>
              <a:t>[</a:t>
            </a:r>
            <a:r>
              <a:rPr lang="ja-JP" altLang="en-US" sz="850" b="0" dirty="0">
                <a:solidFill>
                  <a:srgbClr val="000000"/>
                </a:solidFill>
                <a:latin typeface="Meiryo UI" pitchFamily="50" charset="-128"/>
                <a:ea typeface="Meiryo UI" pitchFamily="50" charset="-128"/>
                <a:cs typeface="Meiryo UI" pitchFamily="50" charset="-128"/>
              </a:rPr>
              <a:t>出所</a:t>
            </a:r>
            <a:r>
              <a:rPr lang="en-US" altLang="ja-JP" sz="850" b="0" dirty="0">
                <a:solidFill>
                  <a:srgbClr val="000000"/>
                </a:solidFill>
                <a:latin typeface="Meiryo UI" pitchFamily="50" charset="-128"/>
                <a:ea typeface="Meiryo UI" pitchFamily="50" charset="-128"/>
                <a:cs typeface="Meiryo UI" pitchFamily="50" charset="-128"/>
              </a:rPr>
              <a:t>]</a:t>
            </a:r>
            <a:r>
              <a:rPr kumimoji="1" lang="en-US" altLang="ja-JP" sz="850" b="0" i="0" u="none" strike="noStrike" kern="1200" cap="none" spc="0" normalizeH="0" baseline="0" noProof="0" dirty="0">
                <a:ln>
                  <a:noFill/>
                </a:ln>
                <a:solidFill>
                  <a:srgbClr val="000000"/>
                </a:solidFill>
                <a:effectLst/>
                <a:uLnTx/>
                <a:uFillTx/>
                <a:latin typeface="Meiryo UI" pitchFamily="50" charset="-128"/>
                <a:ea typeface="Meiryo UI" pitchFamily="50" charset="-128"/>
                <a:cs typeface="Meiryo UI" pitchFamily="50" charset="-128"/>
              </a:rPr>
              <a:t>Science Based Targets</a:t>
            </a:r>
            <a:r>
              <a:rPr kumimoji="1" lang="ja-JP" altLang="en-US" sz="850" b="0" i="0" u="none" strike="noStrike" kern="1200" cap="none" spc="0" normalizeH="0" baseline="0" noProof="0" dirty="0">
                <a:ln>
                  <a:noFill/>
                </a:ln>
                <a:solidFill>
                  <a:srgbClr val="000000"/>
                </a:solidFill>
                <a:effectLst/>
                <a:uLnTx/>
                <a:uFillTx/>
                <a:latin typeface="Meiryo UI" pitchFamily="50" charset="-128"/>
                <a:ea typeface="Meiryo UI" pitchFamily="50" charset="-128"/>
                <a:cs typeface="Meiryo UI" pitchFamily="50" charset="-128"/>
              </a:rPr>
              <a:t>ホームページ</a:t>
            </a:r>
            <a:r>
              <a:rPr lang="ja-JP" altLang="en-US" sz="850" b="0" dirty="0">
                <a:solidFill>
                  <a:srgbClr val="000000"/>
                </a:solidFill>
                <a:latin typeface="Meiryo UI" pitchFamily="50" charset="-128"/>
                <a:ea typeface="Meiryo UI" pitchFamily="50" charset="-128"/>
                <a:cs typeface="Meiryo UI" pitchFamily="50" charset="-128"/>
              </a:rPr>
              <a:t>　</a:t>
            </a:r>
            <a:r>
              <a:rPr lang="en-US" altLang="ja-JP" sz="850" b="0" dirty="0">
                <a:solidFill>
                  <a:srgbClr val="000000"/>
                </a:solidFill>
                <a:latin typeface="Meiryo UI" pitchFamily="50" charset="-128"/>
                <a:ea typeface="Meiryo UI" pitchFamily="50" charset="-128"/>
                <a:cs typeface="Meiryo UI" pitchFamily="50" charset="-128"/>
              </a:rPr>
              <a:t>Companies</a:t>
            </a:r>
            <a:r>
              <a:rPr lang="ja-JP" altLang="en-US" sz="850" b="0" dirty="0">
                <a:solidFill>
                  <a:srgbClr val="000000"/>
                </a:solidFill>
                <a:latin typeface="Meiryo UI" pitchFamily="50" charset="-128"/>
                <a:ea typeface="Meiryo UI" pitchFamily="50" charset="-128"/>
                <a:cs typeface="Meiryo UI" pitchFamily="50" charset="-128"/>
              </a:rPr>
              <a:t> </a:t>
            </a:r>
            <a:r>
              <a:rPr lang="en-US" altLang="ja-JP" sz="850" b="0" dirty="0">
                <a:latin typeface="Meiryo UI" pitchFamily="50" charset="-128"/>
                <a:ea typeface="Meiryo UI" pitchFamily="50" charset="-128"/>
                <a:cs typeface="Meiryo UI" pitchFamily="50" charset="-128"/>
              </a:rPr>
              <a:t>Take</a:t>
            </a:r>
            <a:r>
              <a:rPr lang="ja-JP" altLang="en-US" sz="850" b="0" dirty="0">
                <a:latin typeface="Meiryo UI" pitchFamily="50" charset="-128"/>
                <a:ea typeface="Meiryo UI" pitchFamily="50" charset="-128"/>
                <a:cs typeface="Meiryo UI" pitchFamily="50" charset="-128"/>
              </a:rPr>
              <a:t> </a:t>
            </a:r>
            <a:r>
              <a:rPr lang="en-US" altLang="ja-JP" sz="850" b="0" dirty="0">
                <a:latin typeface="Meiryo UI" pitchFamily="50" charset="-128"/>
                <a:ea typeface="Meiryo UI" pitchFamily="50" charset="-128"/>
                <a:cs typeface="Meiryo UI" pitchFamily="50" charset="-128"/>
              </a:rPr>
              <a:t>Action</a:t>
            </a:r>
            <a:r>
              <a:rPr lang="en-US" altLang="ja-JP" sz="850" dirty="0">
                <a:latin typeface="Meiryo UI" pitchFamily="50" charset="-128"/>
                <a:ea typeface="Meiryo UI" pitchFamily="50" charset="-128"/>
                <a:cs typeface="Meiryo UI" pitchFamily="50" charset="-128"/>
              </a:rPr>
              <a:t>(</a:t>
            </a:r>
            <a:r>
              <a:rPr kumimoji="1" lang="en-US" altLang="ja-JP" sz="850" b="0" i="0" strike="noStrike" kern="1200" cap="none" spc="0" normalizeH="0" baseline="0" noProof="0" dirty="0">
                <a:ln>
                  <a:noFill/>
                </a:ln>
                <a:effectLst/>
                <a:uLnTx/>
                <a:uFillTx/>
                <a:latin typeface="Meiryo UI" pitchFamily="50" charset="-128"/>
                <a:ea typeface="Meiryo UI" pitchFamily="50" charset="-128"/>
                <a:cs typeface="Meiryo UI" pitchFamily="50" charset="-128"/>
              </a:rPr>
              <a:t>http://sciencebasedtargets.org/companies-taking-action/</a:t>
            </a:r>
            <a:r>
              <a:rPr lang="en-US" altLang="ja-JP" sz="850" dirty="0">
                <a:latin typeface="Meiryo UI" pitchFamily="50" charset="-128"/>
                <a:ea typeface="Meiryo UI" pitchFamily="50" charset="-128"/>
                <a:cs typeface="Meiryo UI" pitchFamily="50" charset="-128"/>
              </a:rPr>
              <a:t>)</a:t>
            </a:r>
            <a:r>
              <a:rPr kumimoji="1" lang="ja-JP" altLang="en-US" sz="850" b="0" i="0" u="none" strike="noStrike" kern="1200" cap="none" spc="0" normalizeH="0" baseline="0" noProof="0" dirty="0">
                <a:ln>
                  <a:noFill/>
                </a:ln>
                <a:solidFill>
                  <a:srgbClr val="000000"/>
                </a:solidFill>
                <a:effectLst/>
                <a:uLnTx/>
                <a:uFillTx/>
                <a:latin typeface="Meiryo UI" pitchFamily="50" charset="-128"/>
                <a:ea typeface="Meiryo UI" pitchFamily="50" charset="-128"/>
                <a:cs typeface="Meiryo UI" pitchFamily="50" charset="-128"/>
              </a:rPr>
              <a:t>より作成。</a:t>
            </a:r>
            <a:endParaRPr kumimoji="1" lang="en-US" altLang="ja-JP" sz="850" b="0" i="0" u="none" strike="noStrike" kern="1200" cap="none" spc="0" normalizeH="0" baseline="0" noProof="0" dirty="0">
              <a:ln>
                <a:noFill/>
              </a:ln>
              <a:solidFill>
                <a:srgbClr val="000000"/>
              </a:solidFill>
              <a:effectLst/>
              <a:uLnTx/>
              <a:uFillTx/>
              <a:latin typeface="Meiryo UI" pitchFamily="50" charset="-128"/>
              <a:ea typeface="Meiryo UI" pitchFamily="50" charset="-128"/>
              <a:cs typeface="Meiryo UI" pitchFamily="50" charset="-128"/>
            </a:endParaRPr>
          </a:p>
          <a:p>
            <a:pPr marL="0" marR="0" lvl="0" indent="0" algn="l" defTabSz="914400" rtl="0" eaLnBrk="1" fontAlgn="base" latinLnBrk="0" hangingPunct="1">
              <a:lnSpc>
                <a:spcPts val="1000"/>
              </a:lnSpc>
              <a:spcBef>
                <a:spcPct val="0"/>
              </a:spcBef>
              <a:spcAft>
                <a:spcPct val="0"/>
              </a:spcAft>
              <a:buClrTx/>
              <a:buSzTx/>
              <a:buFontTx/>
              <a:buNone/>
              <a:tabLst/>
              <a:defRPr/>
            </a:pPr>
            <a:r>
              <a:rPr lang="ja-JP" altLang="en-US" sz="850" b="0" dirty="0">
                <a:solidFill>
                  <a:srgbClr val="000000"/>
                </a:solidFill>
                <a:latin typeface="Meiryo UI" pitchFamily="50" charset="-128"/>
                <a:ea typeface="Meiryo UI" pitchFamily="50" charset="-128"/>
                <a:cs typeface="Meiryo UI" pitchFamily="50" charset="-128"/>
              </a:rPr>
              <a:t>業種分類は事務局が日本標準産業分類等に当てはめ作成</a:t>
            </a:r>
          </a:p>
        </p:txBody>
      </p:sp>
      <p:sp>
        <p:nvSpPr>
          <p:cNvPr id="11" name="テキスト ボックス 10"/>
          <p:cNvSpPr txBox="1"/>
          <p:nvPr/>
        </p:nvSpPr>
        <p:spPr bwMode="auto">
          <a:xfrm>
            <a:off x="8024986" y="2139992"/>
            <a:ext cx="2666828" cy="600164"/>
          </a:xfrm>
          <a:prstGeom prst="rect">
            <a:avLst/>
          </a:prstGeom>
          <a:noFill/>
          <a:ln w="9525">
            <a:noFill/>
            <a:miter lim="800000"/>
            <a:headEnd/>
            <a:tailEnd/>
          </a:ln>
        </p:spPr>
        <p:txBody>
          <a:bodyPr wrap="square" rtlCol="0">
            <a:spAutoFit/>
          </a:bodyPr>
          <a:lstStyle/>
          <a:p>
            <a:r>
              <a:rPr lang="ja-JP" altLang="ja-JP" sz="11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11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業種内五十音</a:t>
            </a:r>
            <a:r>
              <a:rPr lang="ja-JP" altLang="ja-JP" sz="11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順</a:t>
            </a:r>
            <a:endParaRPr lang="en-US" altLang="ja-JP" sz="1100" dirty="0">
              <a:latin typeface="Meiryo UI" panose="020B0604030504040204" pitchFamily="50" charset="-128"/>
              <a:ea typeface="Meiryo UI" panose="020B0604030504040204" pitchFamily="50" charset="-128"/>
              <a:cs typeface="Meiryo UI" panose="020B0604030504040204" pitchFamily="50" charset="-128"/>
            </a:endParaRPr>
          </a:p>
          <a:p>
            <a:pPr fontAlgn="auto">
              <a:spcBef>
                <a:spcPts val="0"/>
              </a:spcBef>
              <a:spcAft>
                <a:spcPts val="0"/>
              </a:spcAft>
            </a:pPr>
            <a:r>
              <a:rPr lang="en-US" altLang="ja-JP" sz="11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100" u="sng" dirty="0">
                <a:latin typeface="Meiryo UI" panose="020B0604030504040204" pitchFamily="50" charset="-128"/>
                <a:ea typeface="Meiryo UI" panose="020B0604030504040204" pitchFamily="50" charset="-128"/>
                <a:cs typeface="Meiryo UI" panose="020B0604030504040204" pitchFamily="50" charset="-128"/>
              </a:rPr>
              <a:t>下線</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付の企業は環境省</a:t>
            </a:r>
            <a:r>
              <a:rPr lang="en-US" altLang="ja-JP" sz="1100" dirty="0">
                <a:latin typeface="Meiryo UI" panose="020B0604030504040204" pitchFamily="50" charset="-128"/>
                <a:ea typeface="Meiryo UI" panose="020B0604030504040204" pitchFamily="50" charset="-128"/>
                <a:cs typeface="Meiryo UI" panose="020B0604030504040204" pitchFamily="50" charset="-128"/>
              </a:rPr>
              <a:t>SBT</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策定</a:t>
            </a:r>
            <a:r>
              <a:rPr lang="ja-JP" altLang="en-US" sz="1100" dirty="0">
                <a:solidFill>
                  <a:prstClr val="black"/>
                </a:solidFill>
                <a:latin typeface="Meiryo UI" panose="020B0604030504040204" pitchFamily="50" charset="-128"/>
                <a:ea typeface="Meiryo UI" panose="020B0604030504040204" pitchFamily="50" charset="-128"/>
              </a:rPr>
              <a:t>個社別</a:t>
            </a:r>
            <a:endParaRPr lang="en-US" altLang="ja-JP" sz="1100" dirty="0">
              <a:solidFill>
                <a:prstClr val="black"/>
              </a:solidFill>
              <a:latin typeface="Meiryo UI" panose="020B0604030504040204" pitchFamily="50" charset="-128"/>
              <a:ea typeface="Meiryo UI" panose="020B0604030504040204" pitchFamily="50" charset="-128"/>
            </a:endParaRPr>
          </a:p>
          <a:p>
            <a:pPr fontAlgn="auto">
              <a:spcBef>
                <a:spcPts val="0"/>
              </a:spcBef>
              <a:spcAft>
                <a:spcPts val="0"/>
              </a:spcAft>
            </a:pPr>
            <a:r>
              <a:rPr lang="ja-JP" altLang="en-US" sz="1100" dirty="0">
                <a:solidFill>
                  <a:prstClr val="black"/>
                </a:solidFill>
                <a:latin typeface="Meiryo UI" panose="020B0604030504040204" pitchFamily="50" charset="-128"/>
                <a:ea typeface="Meiryo UI" panose="020B0604030504040204" pitchFamily="50" charset="-128"/>
              </a:rPr>
              <a:t>支援実施企業</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100" dirty="0">
                <a:latin typeface="Meiryo UI" panose="020B0604030504040204" pitchFamily="50" charset="-128"/>
                <a:ea typeface="Meiryo UI" panose="020B0604030504040204" pitchFamily="50" charset="-128"/>
                <a:cs typeface="Meiryo UI" panose="020B0604030504040204" pitchFamily="50" charset="-128"/>
              </a:rPr>
              <a:t>2017~2020</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年度）</a:t>
            </a:r>
            <a:endParaRPr lang="en-US" altLang="ja-JP" sz="11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6" name="コンテンツ プレースホルダー 2">
            <a:extLst>
              <a:ext uri="{FF2B5EF4-FFF2-40B4-BE49-F238E27FC236}">
                <a16:creationId xmlns:a16="http://schemas.microsoft.com/office/drawing/2014/main" id="{2FC13162-FC23-D77D-0632-220DF84A14D4}"/>
              </a:ext>
            </a:extLst>
          </p:cNvPr>
          <p:cNvSpPr>
            <a:spLocks noGrp="1"/>
          </p:cNvSpPr>
          <p:nvPr>
            <p:ph sz="quarter" idx="12"/>
          </p:nvPr>
        </p:nvSpPr>
        <p:spPr>
          <a:xfrm>
            <a:off x="163899" y="1109987"/>
            <a:ext cx="10359254" cy="957850"/>
          </a:xfrm>
        </p:spPr>
        <p:txBody>
          <a:bodyPr/>
          <a:lstStyle>
            <a:defPPr>
              <a:defRPr lang="ja-JP"/>
            </a:defPPr>
            <a:lvl1pPr marL="0" algn="l" defTabSz="913760" rtl="0" eaLnBrk="1" latinLnBrk="0" hangingPunct="1">
              <a:defRPr kumimoji="1" sz="1799" kern="1200">
                <a:solidFill>
                  <a:schemeClr val="tx1"/>
                </a:solidFill>
                <a:latin typeface="+mn-lt"/>
                <a:ea typeface="+mn-ea"/>
                <a:cs typeface="+mn-cs"/>
              </a:defRPr>
            </a:lvl1pPr>
            <a:lvl2pPr marL="456880" algn="l" defTabSz="913760" rtl="0" eaLnBrk="1" latinLnBrk="0" hangingPunct="1">
              <a:defRPr kumimoji="1" sz="1799" kern="1200">
                <a:solidFill>
                  <a:schemeClr val="tx1"/>
                </a:solidFill>
                <a:latin typeface="+mn-lt"/>
                <a:ea typeface="+mn-ea"/>
                <a:cs typeface="+mn-cs"/>
              </a:defRPr>
            </a:lvl2pPr>
            <a:lvl3pPr marL="913760" algn="l" defTabSz="913760" rtl="0" eaLnBrk="1" latinLnBrk="0" hangingPunct="1">
              <a:defRPr kumimoji="1" sz="1799" kern="1200">
                <a:solidFill>
                  <a:schemeClr val="tx1"/>
                </a:solidFill>
                <a:latin typeface="+mn-lt"/>
                <a:ea typeface="+mn-ea"/>
                <a:cs typeface="+mn-cs"/>
              </a:defRPr>
            </a:lvl3pPr>
            <a:lvl4pPr marL="1370640" algn="l" defTabSz="913760" rtl="0" eaLnBrk="1" latinLnBrk="0" hangingPunct="1">
              <a:defRPr kumimoji="1" sz="1799" kern="1200">
                <a:solidFill>
                  <a:schemeClr val="tx1"/>
                </a:solidFill>
                <a:latin typeface="+mn-lt"/>
                <a:ea typeface="+mn-ea"/>
                <a:cs typeface="+mn-cs"/>
              </a:defRPr>
            </a:lvl4pPr>
            <a:lvl5pPr marL="1827520" algn="l" defTabSz="913760" rtl="0" eaLnBrk="1" latinLnBrk="0" hangingPunct="1">
              <a:defRPr kumimoji="1" sz="1799" kern="1200">
                <a:solidFill>
                  <a:schemeClr val="tx1"/>
                </a:solidFill>
                <a:latin typeface="+mn-lt"/>
                <a:ea typeface="+mn-ea"/>
                <a:cs typeface="+mn-cs"/>
              </a:defRPr>
            </a:lvl5pPr>
            <a:lvl6pPr marL="2284400" algn="l" defTabSz="913760" rtl="0" eaLnBrk="1" latinLnBrk="0" hangingPunct="1">
              <a:defRPr kumimoji="1" sz="1799" kern="1200">
                <a:solidFill>
                  <a:schemeClr val="tx1"/>
                </a:solidFill>
                <a:latin typeface="+mn-lt"/>
                <a:ea typeface="+mn-ea"/>
                <a:cs typeface="+mn-cs"/>
              </a:defRPr>
            </a:lvl6pPr>
            <a:lvl7pPr marL="2741280" algn="l" defTabSz="913760" rtl="0" eaLnBrk="1" latinLnBrk="0" hangingPunct="1">
              <a:defRPr kumimoji="1" sz="1799" kern="1200">
                <a:solidFill>
                  <a:schemeClr val="tx1"/>
                </a:solidFill>
                <a:latin typeface="+mn-lt"/>
                <a:ea typeface="+mn-ea"/>
                <a:cs typeface="+mn-cs"/>
              </a:defRPr>
            </a:lvl7pPr>
            <a:lvl8pPr marL="3198160" algn="l" defTabSz="913760" rtl="0" eaLnBrk="1" latinLnBrk="0" hangingPunct="1">
              <a:defRPr kumimoji="1" sz="1799" kern="1200">
                <a:solidFill>
                  <a:schemeClr val="tx1"/>
                </a:solidFill>
                <a:latin typeface="+mn-lt"/>
                <a:ea typeface="+mn-ea"/>
                <a:cs typeface="+mn-cs"/>
              </a:defRPr>
            </a:lvl8pPr>
            <a:lvl9pPr marL="3655040" algn="l" defTabSz="913760" rtl="0" eaLnBrk="1" latinLnBrk="0" hangingPunct="1">
              <a:defRPr kumimoji="1" sz="1799" kern="1200">
                <a:solidFill>
                  <a:schemeClr val="tx1"/>
                </a:solidFill>
                <a:latin typeface="+mn-lt"/>
                <a:ea typeface="+mn-ea"/>
                <a:cs typeface="+mn-cs"/>
              </a:defRPr>
            </a:lvl9pPr>
          </a:lstStyle>
          <a:p>
            <a:r>
              <a:rPr lang="en-US" altLang="ja-JP" dirty="0"/>
              <a:t>SBT</a:t>
            </a:r>
            <a:r>
              <a:rPr lang="ja-JP" altLang="en-US" dirty="0"/>
              <a:t>認定コミット中の企業は日本で</a:t>
            </a:r>
            <a:r>
              <a:rPr lang="en-US" altLang="ja-JP" dirty="0"/>
              <a:t>84</a:t>
            </a:r>
            <a:r>
              <a:rPr lang="ja-JP" altLang="en-US" dirty="0"/>
              <a:t>社</a:t>
            </a:r>
            <a:endParaRPr lang="en-US" altLang="ja-JP" dirty="0"/>
          </a:p>
          <a:p>
            <a:r>
              <a:rPr lang="ja-JP" altLang="en-US" dirty="0"/>
              <a:t>日本ではサービス業、電気機器が多い</a:t>
            </a:r>
            <a:endParaRPr lang="en-US" altLang="ja-JP" dirty="0"/>
          </a:p>
        </p:txBody>
      </p:sp>
      <p:cxnSp>
        <p:nvCxnSpPr>
          <p:cNvPr id="3" name="直線コネクタ 2">
            <a:extLst>
              <a:ext uri="{FF2B5EF4-FFF2-40B4-BE49-F238E27FC236}">
                <a16:creationId xmlns:a16="http://schemas.microsoft.com/office/drawing/2014/main" id="{4C5ED4D3-601B-8F63-8B5B-0B696F9C7D4A}"/>
              </a:ext>
            </a:extLst>
          </p:cNvPr>
          <p:cNvCxnSpPr/>
          <p:nvPr/>
        </p:nvCxnSpPr>
        <p:spPr>
          <a:xfrm>
            <a:off x="1887114" y="3021870"/>
            <a:ext cx="8460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 name="直線コネクタ 3">
            <a:extLst>
              <a:ext uri="{FF2B5EF4-FFF2-40B4-BE49-F238E27FC236}">
                <a16:creationId xmlns:a16="http://schemas.microsoft.com/office/drawing/2014/main" id="{D8D8A433-8344-563E-8C10-D054841F456D}"/>
              </a:ext>
            </a:extLst>
          </p:cNvPr>
          <p:cNvCxnSpPr/>
          <p:nvPr/>
        </p:nvCxnSpPr>
        <p:spPr>
          <a:xfrm>
            <a:off x="1887114" y="3359130"/>
            <a:ext cx="8460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5" name="直線コネクタ 4">
            <a:extLst>
              <a:ext uri="{FF2B5EF4-FFF2-40B4-BE49-F238E27FC236}">
                <a16:creationId xmlns:a16="http://schemas.microsoft.com/office/drawing/2014/main" id="{93A8FFAF-2949-24E9-ED73-5D60ECEB6F3C}"/>
              </a:ext>
            </a:extLst>
          </p:cNvPr>
          <p:cNvCxnSpPr/>
          <p:nvPr/>
        </p:nvCxnSpPr>
        <p:spPr>
          <a:xfrm>
            <a:off x="1887114" y="3696390"/>
            <a:ext cx="8460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 name="直線コネクタ 6">
            <a:extLst>
              <a:ext uri="{FF2B5EF4-FFF2-40B4-BE49-F238E27FC236}">
                <a16:creationId xmlns:a16="http://schemas.microsoft.com/office/drawing/2014/main" id="{12A468DE-4434-F7A9-277D-E0E6822D87C7}"/>
              </a:ext>
            </a:extLst>
          </p:cNvPr>
          <p:cNvCxnSpPr/>
          <p:nvPr/>
        </p:nvCxnSpPr>
        <p:spPr>
          <a:xfrm>
            <a:off x="1887114" y="4033650"/>
            <a:ext cx="8460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8" name="直線コネクタ 7">
            <a:extLst>
              <a:ext uri="{FF2B5EF4-FFF2-40B4-BE49-F238E27FC236}">
                <a16:creationId xmlns:a16="http://schemas.microsoft.com/office/drawing/2014/main" id="{E10FDD0E-E214-3BB7-B4D8-8B141CF1602B}"/>
              </a:ext>
            </a:extLst>
          </p:cNvPr>
          <p:cNvCxnSpPr/>
          <p:nvPr/>
        </p:nvCxnSpPr>
        <p:spPr>
          <a:xfrm>
            <a:off x="1887114" y="4370910"/>
            <a:ext cx="8460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 name="直線コネクタ 8">
            <a:extLst>
              <a:ext uri="{FF2B5EF4-FFF2-40B4-BE49-F238E27FC236}">
                <a16:creationId xmlns:a16="http://schemas.microsoft.com/office/drawing/2014/main" id="{C70EABEF-AB28-9445-5881-53490470DED5}"/>
              </a:ext>
            </a:extLst>
          </p:cNvPr>
          <p:cNvCxnSpPr/>
          <p:nvPr/>
        </p:nvCxnSpPr>
        <p:spPr>
          <a:xfrm>
            <a:off x="1887114" y="4708170"/>
            <a:ext cx="8460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 name="直線コネクタ 9">
            <a:extLst>
              <a:ext uri="{FF2B5EF4-FFF2-40B4-BE49-F238E27FC236}">
                <a16:creationId xmlns:a16="http://schemas.microsoft.com/office/drawing/2014/main" id="{6F4B222F-FCC5-0A6B-66A6-6AC59C5B5074}"/>
              </a:ext>
            </a:extLst>
          </p:cNvPr>
          <p:cNvCxnSpPr>
            <a:cxnSpLocks/>
          </p:cNvCxnSpPr>
          <p:nvPr/>
        </p:nvCxnSpPr>
        <p:spPr>
          <a:xfrm>
            <a:off x="1887114" y="5045430"/>
            <a:ext cx="8460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直線コネクタ 11">
            <a:extLst>
              <a:ext uri="{FF2B5EF4-FFF2-40B4-BE49-F238E27FC236}">
                <a16:creationId xmlns:a16="http://schemas.microsoft.com/office/drawing/2014/main" id="{3EC7540E-5810-19CD-9DAD-A2BD15EE6788}"/>
              </a:ext>
            </a:extLst>
          </p:cNvPr>
          <p:cNvCxnSpPr>
            <a:cxnSpLocks/>
          </p:cNvCxnSpPr>
          <p:nvPr/>
        </p:nvCxnSpPr>
        <p:spPr>
          <a:xfrm>
            <a:off x="1887114" y="5897595"/>
            <a:ext cx="8460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直線コネクタ 14">
            <a:extLst>
              <a:ext uri="{FF2B5EF4-FFF2-40B4-BE49-F238E27FC236}">
                <a16:creationId xmlns:a16="http://schemas.microsoft.com/office/drawing/2014/main" id="{D268C1B5-F232-0D37-7E6E-FDECAD5EAE2A}"/>
              </a:ext>
            </a:extLst>
          </p:cNvPr>
          <p:cNvCxnSpPr>
            <a:cxnSpLocks/>
          </p:cNvCxnSpPr>
          <p:nvPr/>
        </p:nvCxnSpPr>
        <p:spPr>
          <a:xfrm>
            <a:off x="1887114" y="5402295"/>
            <a:ext cx="8460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58632590"/>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a:t>
            </a:r>
            <a:r>
              <a:rPr lang="ja-JP" altLang="en-US" dirty="0"/>
              <a:t>認定コミット中の海外企業 </a:t>
            </a:r>
            <a:r>
              <a:rPr lang="en-US" altLang="ja-JP" dirty="0"/>
              <a:t>1/21</a:t>
            </a:r>
            <a:endParaRPr kumimoji="1" lang="ja-JP" altLang="en-US" dirty="0"/>
          </a:p>
        </p:txBody>
      </p:sp>
      <p:sp>
        <p:nvSpPr>
          <p:cNvPr id="3" name="コンテンツ プレースホルダー 2"/>
          <p:cNvSpPr>
            <a:spLocks noGrp="1"/>
          </p:cNvSpPr>
          <p:nvPr>
            <p:ph sz="quarter" idx="12"/>
          </p:nvPr>
        </p:nvSpPr>
        <p:spPr>
          <a:xfrm>
            <a:off x="161925" y="1110920"/>
            <a:ext cx="10367963" cy="634941"/>
          </a:xfrm>
        </p:spPr>
        <p:txBody>
          <a:bodyPr/>
          <a:lstStyle/>
          <a:p>
            <a:r>
              <a:rPr lang="ja-JP" altLang="en-US" dirty="0"/>
              <a:t>世界的にはアパレル、専門サービス業、食料品が多い</a:t>
            </a:r>
            <a:endParaRPr lang="en-US" altLang="ja-JP" dirty="0"/>
          </a:p>
        </p:txBody>
      </p:sp>
      <p:sp>
        <p:nvSpPr>
          <p:cNvPr id="14" name="正方形/長方形 13"/>
          <p:cNvSpPr/>
          <p:nvPr/>
        </p:nvSpPr>
        <p:spPr>
          <a:xfrm>
            <a:off x="478568" y="1776650"/>
            <a:ext cx="7738657"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年以内の</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SBT</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設定をコミットしている海外企業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2,926</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1/21</a:t>
            </a:r>
            <a:endParaRPr lang="ja-JP" altLang="en-US" sz="2000" b="1" dirty="0"/>
          </a:p>
        </p:txBody>
      </p:sp>
      <p:sp>
        <p:nvSpPr>
          <p:cNvPr id="16" name="正方形/長方形 15"/>
          <p:cNvSpPr>
            <a:spLocks noChangeArrowheads="1"/>
          </p:cNvSpPr>
          <p:nvPr/>
        </p:nvSpPr>
        <p:spPr bwMode="auto">
          <a:xfrm>
            <a:off x="2225262" y="2207368"/>
            <a:ext cx="8304625" cy="5016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A-Star Alliance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Abercrombie &amp; Fitch Co.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Aditya Birla Fashion and Retail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Al Hadi Textile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Al-Karam Textile Mills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AL-RAHIM TEXTILE INDUSTRIES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Alliance One Apparel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Alsico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Ambition Apparel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Amer Sports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Ann Summers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ANTA Sports Products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APACHE FOOTWEAR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Apparel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Arezzo &amp; Co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Aritzia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Arshad Corporation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Artistic Fabric Mills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Artistic Garment Industries (AGI Denim)</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Artistic Milliners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Artwell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Holdings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Arvind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Asia Pacific Rayon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Asian Apparels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Asian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fabricx</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ATG Hand Care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Atlas Export Enterprises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AYYILDIZ DOKUMA KUMAS PAZ. SAN VE TIC.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BADER GmbH &amp; Co.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Bangladesh Export Import Company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Beacon Impex Pvt.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BekaertDeslee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Bismillah Textiles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Boutique la Vie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Rose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Brandix Lanka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Brilliant Earth,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Canada Goose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Canali</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Capricórnio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Têxtil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Carhartt,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CCC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Chaity</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Composite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Changzhou New Wide Knitting &amp; Dyeing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Chantelle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Chopard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Holding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Chow Sang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Sang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chutex</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international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CIEL Textile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Classic Fashion Apparel Industry Ltd. Co.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Columbia Garments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Crystal International Group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D'decor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Home Fabrics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DAE YOUNG TEXTILE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Denim-E (Pvt.)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Devgiri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Dimexon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(Hong Kong)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DIN HAN ENTERPRISE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DIN LING GARMENT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Din Sen Viet Nam Enterprise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DK Company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Domino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Tekstil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Ürünleri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Dış</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Tic. A.Ş.</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Dongguan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Pouchen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Footwear Company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Dongjin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Textile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Dr. BABOR GmbH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Eastcrown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Footwear Industry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Ekoten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Tekstil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Sanayi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Ticaret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ELCATEX S. DE R.L. DE C.V.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Evervan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International Cambodia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EVERVAN INTERNATIONAL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Evervan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International Vietnam ,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FAZE THREE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Feroze1888 Mills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FLOURISH THRIVE DEVELOPMENTS LIMITED TAIWAN BRANCH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Forward Sports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Fossil Group,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Fu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Hsun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Fiber Industries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Fujian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Huajin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Industrial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Fulgentsun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Footwear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Gabriel Holding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Garan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Gelal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Socks Company- Cankiri Facility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GENESIS FASHIONS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Greenlab</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Diamonds 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Groupe Rosa Holding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Hansoll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Textile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Hari Krishna Exports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Hela Clothing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Hirdaramani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International Exports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HK Designs (India)LLP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Hoi Meng Sourcing (Macao Commercial Offshore)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Hop Lun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Huge-Bamboo Enterprise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Hunkemöller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Impress-</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Newtex</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Composite Textiles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InQube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Global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International Textile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Jack-Wolfskin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Ausrüstung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für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Draussen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 &amp; Co.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KGaA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JIASHIHAO (MYANMAR)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Jules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 GIRDHARLAL INTERNATIONAL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Kamal Mills (Pvt)Ltd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Kappahl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Kay &amp; Emms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KDS GARMENTS INDUSTRIES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KH EXPORTS INDIA PRIVATE LIMITED - LEATHER GOODS DIVISION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KHOSLA PROFIL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Kohinoor Mills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Landmark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Lands' End,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Laws Textile Industrial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Lojas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Riachuelo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LONG WAY ENTERPRISE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LOYALTEXTILE MILLS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Lucky Textile Mills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Luhta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Sportswear Company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Mad Engine Global,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Maheen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Textile Mills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Marimekko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Masood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Roomi</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Mayoral Group (Indumenta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Pueri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Men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Chuen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Fibre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Industry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Midas Safety, Pakistan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Modele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De Capital Ind.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Monte Rosa Sport AG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Odlo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International AG, Janus, Henri Lloyd)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Mulberry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Myanmar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Pou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Chen Company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Naveena Exports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Needle Craft for Clothing Industry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Nice Group Holding Corp.,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NIRU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Nishat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Chunian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Limited (Dyeing, Printing and Home Textile Division)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Nishat Mills Ltd. (Apparel Division)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O.C. Tanner Recognition Co.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Orient Fashion Exports (India)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Oriental Industries (Suzhou)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Orit Apparels Lanka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PAIHO SHIH HOLDINGS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Paihong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Vietnam company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p>
        </p:txBody>
      </p:sp>
      <p:sp>
        <p:nvSpPr>
          <p:cNvPr id="17" name="テキスト ボックス 16"/>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9" name="テキスト ボックス 18"/>
          <p:cNvSpPr txBox="1"/>
          <p:nvPr/>
        </p:nvSpPr>
        <p:spPr bwMode="auto">
          <a:xfrm>
            <a:off x="7936878" y="522959"/>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テキスト ボックス 3">
            <a:extLst>
              <a:ext uri="{FF2B5EF4-FFF2-40B4-BE49-F238E27FC236}">
                <a16:creationId xmlns:a16="http://schemas.microsoft.com/office/drawing/2014/main" id="{93B8732D-FA4B-8C03-2BC9-35054AE78550}"/>
              </a:ext>
            </a:extLst>
          </p:cNvPr>
          <p:cNvSpPr txBox="1"/>
          <p:nvPr/>
        </p:nvSpPr>
        <p:spPr>
          <a:xfrm>
            <a:off x="346672" y="2199934"/>
            <a:ext cx="2085827" cy="246221"/>
          </a:xfrm>
          <a:prstGeom prst="rect">
            <a:avLst/>
          </a:prstGeom>
          <a:noFill/>
        </p:spPr>
        <p:txBody>
          <a:bodyPr wrap="none" rtlCol="0">
            <a:spAutoFit/>
          </a:bodyPr>
          <a:lstStyle/>
          <a:p>
            <a:r>
              <a:rPr lang="ja-JP" altLang="en-US" sz="1000" b="1" dirty="0">
                <a:latin typeface="Meiryo UI" panose="020B0604030504040204" pitchFamily="50" charset="-128"/>
                <a:ea typeface="Meiryo UI" panose="020B0604030504040204" pitchFamily="50" charset="-128"/>
                <a:cs typeface="Meiryo UI" panose="020B0604030504040204" pitchFamily="50" charset="-128"/>
              </a:rPr>
              <a:t>アパレル・生地・靴・高級品</a:t>
            </a:r>
            <a:r>
              <a:rPr lang="en-US" altLang="ja-JP" sz="1000" b="1" dirty="0">
                <a:latin typeface="Meiryo UI" panose="020B0604030504040204" pitchFamily="50" charset="-128"/>
                <a:ea typeface="Meiryo UI" panose="020B0604030504040204" pitchFamily="50" charset="-128"/>
                <a:cs typeface="Meiryo UI" panose="020B0604030504040204" pitchFamily="50" charset="-128"/>
              </a:rPr>
              <a:t>(1/2)</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5" name="テキスト ボックス 4">
            <a:extLst>
              <a:ext uri="{FF2B5EF4-FFF2-40B4-BE49-F238E27FC236}">
                <a16:creationId xmlns:a16="http://schemas.microsoft.com/office/drawing/2014/main" id="{5C675DF0-A23F-167C-E81C-8D2B8B659FE6}"/>
              </a:ext>
            </a:extLst>
          </p:cNvPr>
          <p:cNvSpPr txBox="1"/>
          <p:nvPr/>
        </p:nvSpPr>
        <p:spPr bwMode="auto">
          <a:xfrm>
            <a:off x="8104412" y="1775476"/>
            <a:ext cx="1645783" cy="230832"/>
          </a:xfrm>
          <a:prstGeom prst="rect">
            <a:avLst/>
          </a:prstGeom>
          <a:noFill/>
          <a:ln w="9525">
            <a:noFill/>
            <a:miter lim="800000"/>
            <a:headEnd/>
            <a:tailEnd/>
          </a:ln>
        </p:spPr>
        <p:txBody>
          <a:bodyPr wrap="square" rtlCol="0">
            <a:spAutoFit/>
          </a:bodyPr>
          <a:lstStyle/>
          <a:p>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業種内アルファベット順</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2452427280"/>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a:t>
            </a:r>
            <a:r>
              <a:rPr lang="ja-JP" altLang="en-US" dirty="0"/>
              <a:t>認定コミット中の海外企業 </a:t>
            </a:r>
            <a:r>
              <a:rPr lang="en-US" altLang="ja-JP" dirty="0"/>
              <a:t>2/21</a:t>
            </a:r>
            <a:endParaRPr kumimoji="1" lang="ja-JP" altLang="en-US" dirty="0"/>
          </a:p>
        </p:txBody>
      </p:sp>
      <p:sp>
        <p:nvSpPr>
          <p:cNvPr id="3" name="コンテンツ プレースホルダー 2"/>
          <p:cNvSpPr>
            <a:spLocks noGrp="1"/>
          </p:cNvSpPr>
          <p:nvPr>
            <p:ph sz="quarter" idx="12"/>
          </p:nvPr>
        </p:nvSpPr>
        <p:spPr>
          <a:xfrm>
            <a:off x="161925" y="1110920"/>
            <a:ext cx="10367963" cy="634941"/>
          </a:xfrm>
        </p:spPr>
        <p:txBody>
          <a:bodyPr/>
          <a:lstStyle/>
          <a:p>
            <a:r>
              <a:rPr lang="ja-JP" altLang="en-US" dirty="0"/>
              <a:t>世界的にはアパレル、金融・保険業、専門サービス業、食料品製造業が多い</a:t>
            </a:r>
            <a:endParaRPr lang="en-US" altLang="ja-JP" dirty="0"/>
          </a:p>
        </p:txBody>
      </p:sp>
      <p:sp>
        <p:nvSpPr>
          <p:cNvPr id="16" name="正方形/長方形 15"/>
          <p:cNvSpPr>
            <a:spLocks noChangeArrowheads="1"/>
          </p:cNvSpPr>
          <p:nvPr/>
        </p:nvSpPr>
        <p:spPr bwMode="auto">
          <a:xfrm>
            <a:off x="2225262" y="2207368"/>
            <a:ext cx="8304625" cy="5016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PARK HANDBAG CAMBODIA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Pattern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PDS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Peak Performance Production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Pentland Brands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PILOT KNIT SPORT WEAR (CAMBODIA)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Pioneer Denim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Pouyuen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Viet Nam company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PrimeAsia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Leather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Promax Textile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PT KAHATEX</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Nikomas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Gemilang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PT PRIMA SEJATI SEJAHTERA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Pungkook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Indonesia One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PT. Apparel One Indonesia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PT. EVER SHINE TEX,TBK</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Glostar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Indonesia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Handal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Sukses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Karya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PT. Parkland World Indonesia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PT. TAH SUNG HUNG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PUNGKOOK SAI GON TWO COPORATION - PUNGKOOK SAIGON III FACTORY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Putian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Baiho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Footwear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Putian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Max Xin Footwear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Putian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Xin Multi Footwear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Putian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XinLong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Footwear Co.,</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Radiaant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Expovision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RADNIK EXPORTS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Raj Overseas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Regina Miracle International ( Group )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RELAXSHOE SRL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Rolex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rosy blue 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s.Oliver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Sadaqat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Sae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 Trading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Saitex</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International Dong Nai</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Sarena Textile Industries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Scottish Leather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Shanghai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Sunwin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Industry Group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Sharadha Terry products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Shinwon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SHREE RAMKRISHNA EXPORTS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Shyang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Hung Cheng Industrial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SHYANG SHIN BAO INDUSTRIAL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Siddiqsons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SINTEX INTERNATIONAL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Soorty</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Enterprises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South Asia Textiles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Spectre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SRG Apparels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SRI SPK INTERNATIONAL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Star Asia Trading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Pte.Ltd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Stonemen Crafts India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Stretchline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Holdings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Style Textile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Taieasy</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International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TAIWAN PAIHO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TAL Apparel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Tapestry,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TAYEKS DIS TIC.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TEKSTIL SAN.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TCE Jeans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TCE Vina Denim Joint Stock Company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Teejay</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Lanka Prints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Crescent Textile Mills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Thong Thai Textile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Tod's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Tong Hong Tannery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Top Sports Textile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Trax Apparel (Cambodia)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TRIDENT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Trischel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Fabric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TUNG MUNG INTERNATIONAL PTE.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US Apparel &amp; Textiles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Usha Yarns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UVEX WINTER HOLDING GmbH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Valdese Weavers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Vamani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Overseas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VD Global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Veer Sports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Viet Nam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Samho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Company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Vietnam Kim Viet Footwear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Welspun India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White Stuff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Winner Sky International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Y.R.C.Textile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YESIM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Yue Yuen (An Fu) Footwear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Yuenthai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Industrial Company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ZHEJIANG SANYUAN HOLDING GROUP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Zhejiang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Texwell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Textile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Zhongshan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Huali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Industrial Group Co., Ltd</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COMPAÑÍA HULERA TORNEL SA DE CV., MEXICO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Kumho Tire Co.,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SAILUN GROUP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Yokohama Rubber Co., Ltd.</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KT&amp;G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Scandinavian Tobacco Group A/S</a:t>
            </a:r>
          </a:p>
          <a:p>
            <a:pPr lvl="0"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AENA S.M.E.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AEROPORTO GUGLIELMO MARCONI DI BOLOGNA 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Aéroports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de Paris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Avinor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Grupo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Aeroportuario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del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Sureste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S.A.B. de C.V.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Opain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a:t>
            </a:r>
          </a:p>
          <a:p>
            <a:pPr lvl="0"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テキスト ボックス 16"/>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9" name="テキスト ボックス 18"/>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正方形/長方形 3">
            <a:extLst>
              <a:ext uri="{FF2B5EF4-FFF2-40B4-BE49-F238E27FC236}">
                <a16:creationId xmlns:a16="http://schemas.microsoft.com/office/drawing/2014/main" id="{0E0ECF56-40A7-1B43-61E4-D804E2E82E58}"/>
              </a:ext>
            </a:extLst>
          </p:cNvPr>
          <p:cNvSpPr/>
          <p:nvPr/>
        </p:nvSpPr>
        <p:spPr>
          <a:xfrm>
            <a:off x="478568" y="1776650"/>
            <a:ext cx="7738657"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年以内の</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SBT</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設定をコミットしている海外企業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2,926</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2/21</a:t>
            </a:r>
            <a:endParaRPr lang="ja-JP" altLang="en-US" sz="2000" b="1" dirty="0"/>
          </a:p>
        </p:txBody>
      </p:sp>
      <p:sp>
        <p:nvSpPr>
          <p:cNvPr id="5" name="テキスト ボックス 4">
            <a:extLst>
              <a:ext uri="{FF2B5EF4-FFF2-40B4-BE49-F238E27FC236}">
                <a16:creationId xmlns:a16="http://schemas.microsoft.com/office/drawing/2014/main" id="{C3340D61-0500-107E-6618-4CDCF4391950}"/>
              </a:ext>
            </a:extLst>
          </p:cNvPr>
          <p:cNvSpPr txBox="1"/>
          <p:nvPr/>
        </p:nvSpPr>
        <p:spPr>
          <a:xfrm>
            <a:off x="320444" y="2199934"/>
            <a:ext cx="2085892" cy="5786199"/>
          </a:xfrm>
          <a:prstGeom prst="rect">
            <a:avLst/>
          </a:prstGeom>
          <a:noFill/>
        </p:spPr>
        <p:txBody>
          <a:bodyPr wrap="none" rtlCol="0">
            <a:spAutoFit/>
          </a:bodyPr>
          <a:lstStyle/>
          <a:p>
            <a:pPr algn="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アパレル・生地・靴・高級品</a:t>
            </a:r>
            <a:r>
              <a:rPr lang="en-US" altLang="ja-JP" sz="1000" b="1" dirty="0">
                <a:latin typeface="Meiryo UI" panose="020B0604030504040204" pitchFamily="50" charset="-128"/>
                <a:ea typeface="Meiryo UI" panose="020B0604030504040204" pitchFamily="50" charset="-128"/>
                <a:cs typeface="Meiryo UI" panose="020B0604030504040204" pitchFamily="50" charset="-128"/>
              </a:rPr>
              <a:t>(2/2)</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marL="457200" lvl="1" indent="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タイヤ：</a:t>
            </a: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タバコ：</a:t>
            </a: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航空輸送・空港サービス：</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7" name="直線コネクタ 6">
            <a:extLst>
              <a:ext uri="{FF2B5EF4-FFF2-40B4-BE49-F238E27FC236}">
                <a16:creationId xmlns:a16="http://schemas.microsoft.com/office/drawing/2014/main" id="{2FC5265C-0576-B3FC-27DE-70D33CC100E8}"/>
              </a:ext>
            </a:extLst>
          </p:cNvPr>
          <p:cNvCxnSpPr>
            <a:cxnSpLocks/>
          </p:cNvCxnSpPr>
          <p:nvPr/>
        </p:nvCxnSpPr>
        <p:spPr>
          <a:xfrm>
            <a:off x="2305120" y="5997459"/>
            <a:ext cx="8208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 name="直線コネクタ 8">
            <a:extLst>
              <a:ext uri="{FF2B5EF4-FFF2-40B4-BE49-F238E27FC236}">
                <a16:creationId xmlns:a16="http://schemas.microsoft.com/office/drawing/2014/main" id="{C87A3B8A-EB0C-A759-5081-A2172CFF3E7A}"/>
              </a:ext>
            </a:extLst>
          </p:cNvPr>
          <p:cNvCxnSpPr>
            <a:cxnSpLocks/>
          </p:cNvCxnSpPr>
          <p:nvPr/>
        </p:nvCxnSpPr>
        <p:spPr>
          <a:xfrm>
            <a:off x="2305120" y="6294639"/>
            <a:ext cx="8208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直線コネクタ 11">
            <a:extLst>
              <a:ext uri="{FF2B5EF4-FFF2-40B4-BE49-F238E27FC236}">
                <a16:creationId xmlns:a16="http://schemas.microsoft.com/office/drawing/2014/main" id="{3FED1996-07E6-76AE-27A9-97F453A703FD}"/>
              </a:ext>
            </a:extLst>
          </p:cNvPr>
          <p:cNvCxnSpPr>
            <a:cxnSpLocks/>
          </p:cNvCxnSpPr>
          <p:nvPr/>
        </p:nvCxnSpPr>
        <p:spPr>
          <a:xfrm>
            <a:off x="2305120" y="5538787"/>
            <a:ext cx="8208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 name="テキスト ボックス 5">
            <a:extLst>
              <a:ext uri="{FF2B5EF4-FFF2-40B4-BE49-F238E27FC236}">
                <a16:creationId xmlns:a16="http://schemas.microsoft.com/office/drawing/2014/main" id="{D0B0FC4F-C832-B193-C2DE-753FC334C98D}"/>
              </a:ext>
            </a:extLst>
          </p:cNvPr>
          <p:cNvSpPr txBox="1"/>
          <p:nvPr/>
        </p:nvSpPr>
        <p:spPr bwMode="auto">
          <a:xfrm>
            <a:off x="8104412" y="1775476"/>
            <a:ext cx="1645783" cy="230832"/>
          </a:xfrm>
          <a:prstGeom prst="rect">
            <a:avLst/>
          </a:prstGeom>
          <a:noFill/>
          <a:ln w="9525">
            <a:noFill/>
            <a:miter lim="800000"/>
            <a:headEnd/>
            <a:tailEnd/>
          </a:ln>
        </p:spPr>
        <p:txBody>
          <a:bodyPr wrap="square" rtlCol="0">
            <a:spAutoFit/>
          </a:bodyPr>
          <a:lstStyle/>
          <a:p>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業種内アルファベット順</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410969696"/>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4DEBB2F-173D-4D77-1BCC-808DEEDC373B}"/>
            </a:ext>
          </a:extLst>
        </p:cNvPr>
        <p:cNvGrpSpPr/>
        <p:nvPr/>
      </p:nvGrpSpPr>
      <p:grpSpPr>
        <a:xfrm>
          <a:off x="0" y="0"/>
          <a:ext cx="0" cy="0"/>
          <a:chOff x="0" y="0"/>
          <a:chExt cx="0" cy="0"/>
        </a:xfrm>
      </p:grpSpPr>
      <p:sp>
        <p:nvSpPr>
          <p:cNvPr id="2" name="タイトル 1">
            <a:extLst>
              <a:ext uri="{FF2B5EF4-FFF2-40B4-BE49-F238E27FC236}">
                <a16:creationId xmlns:a16="http://schemas.microsoft.com/office/drawing/2014/main" id="{EC987EA2-B9B9-BB0D-C924-FCCD0F826427}"/>
              </a:ext>
            </a:extLst>
          </p:cNvPr>
          <p:cNvSpPr>
            <a:spLocks noGrp="1"/>
          </p:cNvSpPr>
          <p:nvPr>
            <p:ph type="title"/>
          </p:nvPr>
        </p:nvSpPr>
        <p:spPr/>
        <p:txBody>
          <a:bodyPr/>
          <a:lstStyle/>
          <a:p>
            <a:r>
              <a:rPr lang="en-US" altLang="ja-JP" dirty="0"/>
              <a:t>SBT</a:t>
            </a:r>
            <a:r>
              <a:rPr lang="ja-JP" altLang="en-US" dirty="0"/>
              <a:t>認定コミット中の海外企業 </a:t>
            </a:r>
            <a:r>
              <a:rPr lang="en-US" altLang="ja-JP" dirty="0"/>
              <a:t>3/21</a:t>
            </a:r>
            <a:endParaRPr kumimoji="1" lang="ja-JP" altLang="en-US" dirty="0"/>
          </a:p>
        </p:txBody>
      </p:sp>
      <p:sp>
        <p:nvSpPr>
          <p:cNvPr id="3" name="コンテンツ プレースホルダー 2">
            <a:extLst>
              <a:ext uri="{FF2B5EF4-FFF2-40B4-BE49-F238E27FC236}">
                <a16:creationId xmlns:a16="http://schemas.microsoft.com/office/drawing/2014/main" id="{5590C8DF-1461-5E5E-2C47-7FBA6C1C980D}"/>
              </a:ext>
            </a:extLst>
          </p:cNvPr>
          <p:cNvSpPr>
            <a:spLocks noGrp="1"/>
          </p:cNvSpPr>
          <p:nvPr>
            <p:ph sz="quarter" idx="12"/>
          </p:nvPr>
        </p:nvSpPr>
        <p:spPr>
          <a:xfrm>
            <a:off x="161925" y="1110920"/>
            <a:ext cx="10367963" cy="634941"/>
          </a:xfrm>
        </p:spPr>
        <p:txBody>
          <a:bodyPr/>
          <a:lstStyle/>
          <a:p>
            <a:r>
              <a:rPr lang="ja-JP" altLang="en-US" dirty="0"/>
              <a:t>世界的にはアパレル、金融・保険業、専門サービス業、食料品製造業が多い</a:t>
            </a:r>
            <a:endParaRPr lang="en-US" altLang="ja-JP" dirty="0"/>
          </a:p>
        </p:txBody>
      </p:sp>
      <p:sp>
        <p:nvSpPr>
          <p:cNvPr id="16" name="正方形/長方形 15">
            <a:extLst>
              <a:ext uri="{FF2B5EF4-FFF2-40B4-BE49-F238E27FC236}">
                <a16:creationId xmlns:a16="http://schemas.microsoft.com/office/drawing/2014/main" id="{78A799D5-85FB-FC72-A9D9-42E8EF81AFA6}"/>
              </a:ext>
            </a:extLst>
          </p:cNvPr>
          <p:cNvSpPr>
            <a:spLocks noChangeArrowheads="1"/>
          </p:cNvSpPr>
          <p:nvPr/>
        </p:nvSpPr>
        <p:spPr bwMode="auto">
          <a:xfrm>
            <a:off x="2225262" y="2207368"/>
            <a:ext cx="8304625" cy="48628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eaLnBrk="1" hangingPunct="1">
              <a:defRPr/>
            </a:pP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Braathens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Regional Airlines (BRA)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Cargo Air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Cargojet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Airways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China Airlines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EVA AIRWAYS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Finnair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IBERIA,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Líneas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Aéreas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España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International Consolidated Airlines Group (IAG)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Japan Airlines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Ryanair Holdings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Scandinavian Airlines System Denmark-Norway-Sweden</a:t>
            </a:r>
          </a:p>
          <a:p>
            <a:pPr lvl="0"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AVIC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Jonhon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Optronic Technology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Babcock International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BAE Systems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GKN Aerospace Services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ITP Aero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Leonardo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Meggitt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Montana Aerospace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NAV CANADA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Parsons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Patria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Oyj</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APL Logistics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Aramex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Australia Post Global eCommerce Solutions (UK)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Austrian Post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Blue Water Shipping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Bolloré</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Logistics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EV Cargo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Faber Group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FIEGE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Logistik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Holding Stiftung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FM Logistic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Forto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Logistics SE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HP-Hrvatska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pošta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JAS Worldwide,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John Menzies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KERRY EAS LOGISTICS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Kintetsu World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Express,Inc</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Kolay</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Gelsin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Ekol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Ekspress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Kargo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A.Ş.</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Manuchar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MITSUBISHI LOGISTICS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OIA Global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Pos Malaysia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Berhad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Purolator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Rohlig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Suus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Logistics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S.F. Holding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SATS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Sinotrans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Logistics Development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Stuart Delivery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Swissport International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Whistl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Consolidated Ltd</a:t>
            </a:r>
          </a:p>
          <a:p>
            <a:pPr lvl="0"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Capital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Gold Fields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Impala Platinum Holdings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Polymetal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International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Salzgitter AG</a:t>
            </a:r>
          </a:p>
          <a:p>
            <a:pPr lvl="0"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360 DEGREE CLOUD TECHNOLOGIES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Acensi</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Activision Blizzard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Acumatica,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Adform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Akamai Technologies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Akila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All for One Group SE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Alphabet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Amadeus IT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Appen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ArisGlobal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Aspen Technology,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Atento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Aubay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AUCNET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Avenga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Axiom UK Topco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BackOffice Associates LLC d/b/a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Syniti</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Beijing Digital China Cloud Computing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Betterfly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BIPROGY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BJSS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BMC Software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BOKE Technology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Bolt Technology OÜ</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Brillio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Broadridge Financial Solutions,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Bytes Technology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Cadence Design Systems,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Cegal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Celonis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Ceridian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Certara,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CGI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Clearvision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(CM) 2005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Cloudflare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COMLINE Computer +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Softwarelösungen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Contentsquare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CoreLogic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Corsearch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CoStar Group,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Coupa Software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Crayon Group Holding ASA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CRITEO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CrowdStrike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CSG International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Customertimes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Corp.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Cytel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Dalian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Neusoft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Technology Services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Darktrace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DataArt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Solutions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De Cronos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Groep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Devo,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Devoteam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DKV MOBILITY GROUP SE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DocuSign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Drake Software,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Druva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Data Solutions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DTS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ECCOM Network System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Econocom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Edenred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Elastic 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Endava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Engineering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Ingegneria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Informatica 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Envision Digital International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EPAM Systems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Epidemic Sound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everis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Portugal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Exabeam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Exclusive Networks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EXPLEO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FactSet Research Systems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Fenergo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Finastra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Flexera Software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Flexport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Fortinet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Fractal Analytics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Futurice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Oy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Genesys Cloud Services,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Genpact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Geomatikk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Holding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GlobalData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Gofore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Granitor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Systems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GROUPE ARTEMYS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Groupe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Astek</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Guidewire Software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Haufe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SE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Hemmersbach</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Holding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Hexagon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HEXAWARE TECHNOLOGIES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HR PATH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テキスト ボックス 16">
            <a:extLst>
              <a:ext uri="{FF2B5EF4-FFF2-40B4-BE49-F238E27FC236}">
                <a16:creationId xmlns:a16="http://schemas.microsoft.com/office/drawing/2014/main" id="{2FB537BB-BDE1-EDC3-CFC6-295AF9FCE75D}"/>
              </a:ext>
            </a:extLst>
          </p:cNvPr>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9" name="テキスト ボックス 18">
            <a:extLst>
              <a:ext uri="{FF2B5EF4-FFF2-40B4-BE49-F238E27FC236}">
                <a16:creationId xmlns:a16="http://schemas.microsoft.com/office/drawing/2014/main" id="{BA636D4D-53FE-A0E7-8609-91B8079AEFBA}"/>
              </a:ext>
            </a:extLst>
          </p:cNvPr>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正方形/長方形 3">
            <a:extLst>
              <a:ext uri="{FF2B5EF4-FFF2-40B4-BE49-F238E27FC236}">
                <a16:creationId xmlns:a16="http://schemas.microsoft.com/office/drawing/2014/main" id="{ACA43A88-EDE3-1036-1D67-85BD27B70958}"/>
              </a:ext>
            </a:extLst>
          </p:cNvPr>
          <p:cNvSpPr/>
          <p:nvPr/>
        </p:nvSpPr>
        <p:spPr>
          <a:xfrm>
            <a:off x="478568" y="1776650"/>
            <a:ext cx="7738657"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年以内の</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SBT</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設定をコミットしている海外企業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2,926</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3/21</a:t>
            </a:r>
            <a:endParaRPr lang="ja-JP" altLang="en-US" sz="2000" b="1" dirty="0"/>
          </a:p>
        </p:txBody>
      </p:sp>
      <p:sp>
        <p:nvSpPr>
          <p:cNvPr id="5" name="テキスト ボックス 4">
            <a:extLst>
              <a:ext uri="{FF2B5EF4-FFF2-40B4-BE49-F238E27FC236}">
                <a16:creationId xmlns:a16="http://schemas.microsoft.com/office/drawing/2014/main" id="{072077F6-542F-6B6F-7EDA-144B3766B659}"/>
              </a:ext>
            </a:extLst>
          </p:cNvPr>
          <p:cNvSpPr txBox="1"/>
          <p:nvPr/>
        </p:nvSpPr>
        <p:spPr>
          <a:xfrm>
            <a:off x="-352817" y="2199934"/>
            <a:ext cx="2759153" cy="3170099"/>
          </a:xfrm>
          <a:prstGeom prst="rect">
            <a:avLst/>
          </a:prstGeom>
          <a:noFill/>
        </p:spPr>
        <p:txBody>
          <a:bodyPr wrap="none" rtlCol="0">
            <a:spAutoFit/>
          </a:bodyPr>
          <a:lstStyle/>
          <a:p>
            <a:pPr lvl="0" algn="r" eaLnBrk="1" hangingPunct="1">
              <a:spcAft>
                <a:spcPct val="0"/>
              </a:spcAft>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航空輸送・航空会社：</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航空宇宙・防衛産業：</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a:spcAft>
                <a:spcPct val="0"/>
              </a:spcAft>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航空貨物輸送・物流：</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marL="457200" marR="0" lvl="1" indent="0" algn="r"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その他鉱業（希土類鉱物・貴金属・宝石</a:t>
            </a:r>
            <a:r>
              <a:rPr kumimoji="1" lang="en-US" altLang="ja-JP"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457200" marR="0" lvl="1" indent="0" algn="r" defTabSz="914400" rtl="0" eaLnBrk="1" fontAlgn="auto" latinLnBrk="0" hangingPunct="1">
              <a:lnSpc>
                <a:spcPct val="100000"/>
              </a:lnSpc>
              <a:spcBef>
                <a:spcPts val="0"/>
              </a:spcBef>
              <a:spcAft>
                <a:spcPts val="0"/>
              </a:spcAft>
              <a:buClrTx/>
              <a:buSzTx/>
              <a:buFontTx/>
              <a:buNone/>
              <a:tabLs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1" algn="r">
              <a:defRPr/>
            </a:pP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ソフトウェア</a:t>
            </a:r>
            <a:r>
              <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(1/2)</a:t>
            </a: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457200" marR="0" lvl="1" indent="0" algn="r" defTabSz="914400" rtl="0" eaLnBrk="1" fontAlgn="auto" latinLnBrk="0" hangingPunct="1">
              <a:lnSpc>
                <a:spcPct val="100000"/>
              </a:lnSpc>
              <a:spcBef>
                <a:spcPts val="0"/>
              </a:spcBef>
              <a:spcAft>
                <a:spcPts val="0"/>
              </a:spcAft>
              <a:buClrTx/>
              <a:buSzTx/>
              <a:buFontTx/>
              <a:buNone/>
              <a:tabLst/>
              <a:defRPr/>
            </a:pPr>
            <a:endParaRPr kumimoji="1" lang="en-US" altLang="ja-JP" sz="1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algn="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12" name="直線コネクタ 11">
            <a:extLst>
              <a:ext uri="{FF2B5EF4-FFF2-40B4-BE49-F238E27FC236}">
                <a16:creationId xmlns:a16="http://schemas.microsoft.com/office/drawing/2014/main" id="{E7EB32B3-11B8-2BA1-D0F4-C468AB880B5F}"/>
              </a:ext>
            </a:extLst>
          </p:cNvPr>
          <p:cNvCxnSpPr>
            <a:cxnSpLocks/>
          </p:cNvCxnSpPr>
          <p:nvPr/>
        </p:nvCxnSpPr>
        <p:spPr>
          <a:xfrm>
            <a:off x="2276062" y="4283004"/>
            <a:ext cx="8208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 name="テキスト ボックス 5">
            <a:extLst>
              <a:ext uri="{FF2B5EF4-FFF2-40B4-BE49-F238E27FC236}">
                <a16:creationId xmlns:a16="http://schemas.microsoft.com/office/drawing/2014/main" id="{D1BFC9FB-6C33-E07E-11B6-59BB32CA0EDB}"/>
              </a:ext>
            </a:extLst>
          </p:cNvPr>
          <p:cNvSpPr txBox="1"/>
          <p:nvPr/>
        </p:nvSpPr>
        <p:spPr bwMode="auto">
          <a:xfrm>
            <a:off x="8104412" y="1775476"/>
            <a:ext cx="1645783" cy="230832"/>
          </a:xfrm>
          <a:prstGeom prst="rect">
            <a:avLst/>
          </a:prstGeom>
          <a:noFill/>
          <a:ln w="9525">
            <a:noFill/>
            <a:miter lim="800000"/>
            <a:headEnd/>
            <a:tailEnd/>
          </a:ln>
        </p:spPr>
        <p:txBody>
          <a:bodyPr wrap="square" rtlCol="0">
            <a:spAutoFit/>
          </a:bodyPr>
          <a:lstStyle/>
          <a:p>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業種内アルファベット順</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11" name="直線コネクタ 10">
            <a:extLst>
              <a:ext uri="{FF2B5EF4-FFF2-40B4-BE49-F238E27FC236}">
                <a16:creationId xmlns:a16="http://schemas.microsoft.com/office/drawing/2014/main" id="{2EFF34B9-5D71-BAD3-4F05-2B50230E3973}"/>
              </a:ext>
            </a:extLst>
          </p:cNvPr>
          <p:cNvCxnSpPr>
            <a:cxnSpLocks/>
          </p:cNvCxnSpPr>
          <p:nvPr/>
        </p:nvCxnSpPr>
        <p:spPr>
          <a:xfrm>
            <a:off x="2305120" y="2785427"/>
            <a:ext cx="8208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直線コネクタ 14">
            <a:extLst>
              <a:ext uri="{FF2B5EF4-FFF2-40B4-BE49-F238E27FC236}">
                <a16:creationId xmlns:a16="http://schemas.microsoft.com/office/drawing/2014/main" id="{B44AE341-21E2-6623-7A44-E89355AC4193}"/>
              </a:ext>
            </a:extLst>
          </p:cNvPr>
          <p:cNvCxnSpPr>
            <a:cxnSpLocks/>
          </p:cNvCxnSpPr>
          <p:nvPr/>
        </p:nvCxnSpPr>
        <p:spPr>
          <a:xfrm>
            <a:off x="2305120" y="3264534"/>
            <a:ext cx="8208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直線コネクタ 17">
            <a:extLst>
              <a:ext uri="{FF2B5EF4-FFF2-40B4-BE49-F238E27FC236}">
                <a16:creationId xmlns:a16="http://schemas.microsoft.com/office/drawing/2014/main" id="{EE1D68D6-1CD6-3FC6-53FE-F36495AC0AB8}"/>
              </a:ext>
            </a:extLst>
          </p:cNvPr>
          <p:cNvCxnSpPr>
            <a:cxnSpLocks/>
          </p:cNvCxnSpPr>
          <p:nvPr/>
        </p:nvCxnSpPr>
        <p:spPr>
          <a:xfrm>
            <a:off x="2321887" y="4636019"/>
            <a:ext cx="8208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3731925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a:extLst>
              <a:ext uri="{FF2B5EF4-FFF2-40B4-BE49-F238E27FC236}">
                <a16:creationId xmlns:a16="http://schemas.microsoft.com/office/drawing/2014/main" id="{B3291621-3ABF-7898-E885-57533B5D29A5}"/>
              </a:ext>
            </a:extLst>
          </p:cNvPr>
          <p:cNvSpPr/>
          <p:nvPr/>
        </p:nvSpPr>
        <p:spPr>
          <a:xfrm>
            <a:off x="462621" y="5428034"/>
            <a:ext cx="9766571" cy="172179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600" dirty="0">
              <a:solidFill>
                <a:schemeClr val="tx1"/>
              </a:solidFill>
              <a:latin typeface="Meiryo UI" panose="020B0604030504040204" pitchFamily="50" charset="-128"/>
              <a:ea typeface="Meiryo UI" panose="020B0604030504040204" pitchFamily="50" charset="-128"/>
            </a:endParaRPr>
          </a:p>
        </p:txBody>
      </p:sp>
      <p:sp>
        <p:nvSpPr>
          <p:cNvPr id="2" name="タイトル 1"/>
          <p:cNvSpPr>
            <a:spLocks noGrp="1"/>
          </p:cNvSpPr>
          <p:nvPr>
            <p:ph type="title"/>
          </p:nvPr>
        </p:nvSpPr>
        <p:spPr/>
        <p:txBody>
          <a:bodyPr/>
          <a:lstStyle/>
          <a:p>
            <a:r>
              <a:rPr lang="en-US" altLang="ja-JP" dirty="0"/>
              <a:t>SBT</a:t>
            </a:r>
            <a:r>
              <a:rPr lang="ja-JP" altLang="en-US" dirty="0"/>
              <a:t>の運営機関</a:t>
            </a:r>
            <a:endParaRPr kumimoji="1" lang="ja-JP" altLang="en-US" dirty="0"/>
          </a:p>
        </p:txBody>
      </p:sp>
      <p:sp>
        <p:nvSpPr>
          <p:cNvPr id="3" name="コンテンツ プレースホルダー 2"/>
          <p:cNvSpPr>
            <a:spLocks noGrp="1"/>
          </p:cNvSpPr>
          <p:nvPr>
            <p:ph sz="quarter" idx="12"/>
          </p:nvPr>
        </p:nvSpPr>
        <p:spPr>
          <a:xfrm>
            <a:off x="161925" y="1110920"/>
            <a:ext cx="10367963" cy="958106"/>
          </a:xfrm>
        </p:spPr>
        <p:txBody>
          <a:bodyPr/>
          <a:lstStyle/>
          <a:p>
            <a:r>
              <a:rPr lang="en-US" altLang="ja-JP" sz="1800" dirty="0"/>
              <a:t>CDP</a:t>
            </a:r>
            <a:r>
              <a:rPr lang="ja-JP" altLang="en-US" sz="1800" dirty="0"/>
              <a:t>・</a:t>
            </a:r>
            <a:r>
              <a:rPr lang="en-US" altLang="ja-JP" sz="1800" dirty="0"/>
              <a:t>UNGC</a:t>
            </a:r>
            <a:r>
              <a:rPr lang="ja-JP" altLang="en-US" sz="1800" dirty="0"/>
              <a:t>・</a:t>
            </a:r>
            <a:r>
              <a:rPr lang="en-US" altLang="ja-JP" sz="1800" dirty="0"/>
              <a:t>WRI</a:t>
            </a:r>
            <a:r>
              <a:rPr lang="ja-JP" altLang="en-US" sz="1800" dirty="0"/>
              <a:t>・</a:t>
            </a:r>
            <a:r>
              <a:rPr lang="en-US" altLang="ja-JP" sz="1800" dirty="0"/>
              <a:t>WWF</a:t>
            </a:r>
            <a:r>
              <a:rPr lang="ja-JP" altLang="en-US" sz="1800" dirty="0"/>
              <a:t>の</a:t>
            </a:r>
            <a:r>
              <a:rPr lang="en-US" altLang="ja-JP" sz="1800" dirty="0"/>
              <a:t>4</a:t>
            </a:r>
            <a:r>
              <a:rPr lang="ja-JP" altLang="en-US" sz="1800" dirty="0" err="1"/>
              <a:t>つの</a:t>
            </a:r>
            <a:r>
              <a:rPr lang="ja-JP" altLang="en-US" sz="1800" dirty="0"/>
              <a:t>機関が共同で運営</a:t>
            </a:r>
            <a:endParaRPr lang="en-US" altLang="ja-JP" sz="1800" dirty="0"/>
          </a:p>
          <a:p>
            <a:r>
              <a:rPr lang="en-US" altLang="ja-JP" sz="1800" dirty="0"/>
              <a:t>We Mean Business</a:t>
            </a:r>
            <a:r>
              <a:rPr lang="ja-JP" altLang="en-US" sz="1800" dirty="0"/>
              <a:t>（</a:t>
            </a:r>
            <a:r>
              <a:rPr lang="en-US" altLang="ja-JP" sz="1800" dirty="0"/>
              <a:t>WMB</a:t>
            </a:r>
            <a:r>
              <a:rPr lang="ja-JP" altLang="en-US" sz="1800" dirty="0"/>
              <a:t>）の取組の一つとして実施</a:t>
            </a:r>
            <a:endParaRPr lang="en-US" altLang="ja-JP" sz="1800" dirty="0"/>
          </a:p>
        </p:txBody>
      </p:sp>
      <p:grpSp>
        <p:nvGrpSpPr>
          <p:cNvPr id="5" name="グループ化 4">
            <a:extLst>
              <a:ext uri="{FF2B5EF4-FFF2-40B4-BE49-F238E27FC236}">
                <a16:creationId xmlns:a16="http://schemas.microsoft.com/office/drawing/2014/main" id="{60CBCE1F-8DCE-AA9D-82AF-D90A9843EC4D}"/>
              </a:ext>
            </a:extLst>
          </p:cNvPr>
          <p:cNvGrpSpPr/>
          <p:nvPr/>
        </p:nvGrpSpPr>
        <p:grpSpPr>
          <a:xfrm>
            <a:off x="889329" y="5775518"/>
            <a:ext cx="8913155" cy="1054456"/>
            <a:chOff x="828646" y="5775518"/>
            <a:chExt cx="8913155" cy="1054456"/>
          </a:xfrm>
        </p:grpSpPr>
        <p:pic>
          <p:nvPicPr>
            <p:cNvPr id="8" name="Picture 15"/>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7918241" y="5876588"/>
              <a:ext cx="1823560" cy="852316"/>
            </a:xfrm>
            <a:prstGeom prst="rect">
              <a:avLst/>
            </a:prstGeom>
            <a:ln w="38100">
              <a:noFill/>
            </a:ln>
          </p:spPr>
        </p:pic>
        <p:pic>
          <p:nvPicPr>
            <p:cNvPr id="9" name="Picture 4" descr="http://sustainable-event-alliance.org/wp-content/uploads/2010/06/Global_compact_logo-300x283.jpg"/>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3221347" y="5775518"/>
              <a:ext cx="1117797" cy="1054456"/>
            </a:xfrm>
            <a:prstGeom prst="rect">
              <a:avLst/>
            </a:prstGeom>
            <a:noFill/>
            <a:ln w="38100">
              <a:noFill/>
            </a:ln>
            <a:extLst>
              <a:ext uri="{909E8E84-426E-40DD-AFC4-6F175D3DCCD1}">
                <a14:hiddenFill xmlns:a14="http://schemas.microsoft.com/office/drawing/2010/main">
                  <a:solidFill>
                    <a:srgbClr val="FFFFFF"/>
                  </a:solidFill>
                </a14:hiddenFill>
              </a:ext>
            </a:extLst>
          </p:spPr>
        </p:pic>
        <p:pic>
          <p:nvPicPr>
            <p:cNvPr id="10" name="Picture 2" descr="https://upload.wikimedia.org/wikipedia/en/0/0b/World_Resources_Institute_logo.jpg"/>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5291231" y="6011961"/>
              <a:ext cx="1674923" cy="581570"/>
            </a:xfrm>
            <a:prstGeom prst="rect">
              <a:avLst/>
            </a:prstGeom>
            <a:noFill/>
            <a:ln w="38100">
              <a:noFill/>
            </a:ln>
            <a:extLst>
              <a:ext uri="{909E8E84-426E-40DD-AFC4-6F175D3DCCD1}">
                <a14:hiddenFill xmlns:a14="http://schemas.microsoft.com/office/drawing/2010/main">
                  <a:solidFill>
                    <a:srgbClr val="FFFFFF"/>
                  </a:solidFill>
                </a14:hiddenFill>
              </a:ext>
            </a:extLst>
          </p:spPr>
        </p:pic>
        <p:sp>
          <p:nvSpPr>
            <p:cNvPr id="11" name="object 8"/>
            <p:cNvSpPr>
              <a:spLocks noChangeAspect="1"/>
            </p:cNvSpPr>
            <p:nvPr/>
          </p:nvSpPr>
          <p:spPr>
            <a:xfrm>
              <a:off x="828646" y="5952885"/>
              <a:ext cx="1440614" cy="699723"/>
            </a:xfrm>
            <a:prstGeom prst="rect">
              <a:avLst/>
            </a:prstGeom>
            <a:blipFill>
              <a:blip r:embed="rId5" cstate="email">
                <a:extLst>
                  <a:ext uri="{28A0092B-C50C-407E-A947-70E740481C1C}">
                    <a14:useLocalDpi xmlns:a14="http://schemas.microsoft.com/office/drawing/2010/main"/>
                  </a:ext>
                </a:extLst>
              </a:blip>
              <a:stretch>
                <a:fillRect/>
              </a:stretch>
            </a:blipFill>
            <a:ln w="38100">
              <a:noFill/>
            </a:ln>
          </p:spPr>
          <p:txBody>
            <a:bodyPr wrap="square" lIns="0" tIns="0" rIns="0" bIns="0" rtlCol="0">
              <a:noAutofit/>
            </a:bodyPr>
            <a:lstStyle/>
            <a:p>
              <a:pPr marL="0" marR="0" lvl="0" indent="0" algn="l" defTabSz="990570" rtl="0" eaLnBrk="1" fontAlgn="auto" latinLnBrk="0" hangingPunct="1">
                <a:lnSpc>
                  <a:spcPct val="100000"/>
                </a:lnSpc>
                <a:spcBef>
                  <a:spcPts val="0"/>
                </a:spcBef>
                <a:spcAft>
                  <a:spcPts val="0"/>
                </a:spcAft>
                <a:buClrTx/>
                <a:buSzTx/>
                <a:buFontTx/>
                <a:buNone/>
                <a:tabLst/>
                <a:defRPr/>
              </a:pPr>
              <a:endParaRPr kumimoji="0" sz="4006" b="0" i="0" u="none" strike="noStrike" kern="1200" cap="none" spc="0" normalizeH="0" baseline="0" noProof="0" dirty="0">
                <a:ln>
                  <a:noFill/>
                </a:ln>
                <a:solidFill>
                  <a:prstClr val="black"/>
                </a:solidFill>
                <a:effectLst/>
                <a:uLnTx/>
                <a:uFillTx/>
                <a:latin typeface="Calibri"/>
                <a:ea typeface="ＭＳ Ｐゴシック" charset="-128"/>
                <a:cs typeface="+mn-cs"/>
              </a:endParaRPr>
            </a:p>
          </p:txBody>
        </p:sp>
      </p:grpSp>
      <p:pic>
        <p:nvPicPr>
          <p:cNvPr id="12" name="Picture 4" descr="「science based targets logo」の画像検索結果"/>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3167968" y="2354266"/>
            <a:ext cx="4355877" cy="2454545"/>
          </a:xfrm>
          <a:prstGeom prst="rect">
            <a:avLst/>
          </a:prstGeom>
          <a:noFill/>
          <a:extLst>
            <a:ext uri="{909E8E84-426E-40DD-AFC4-6F175D3DCCD1}">
              <a14:hiddenFill xmlns:a14="http://schemas.microsoft.com/office/drawing/2010/main">
                <a:solidFill>
                  <a:srgbClr val="FFFFFF"/>
                </a:solidFill>
              </a14:hiddenFill>
            </a:ext>
          </a:extLst>
        </p:spPr>
      </p:pic>
      <p:sp>
        <p:nvSpPr>
          <p:cNvPr id="6" name="AutoShape 15">
            <a:extLst>
              <a:ext uri="{FF2B5EF4-FFF2-40B4-BE49-F238E27FC236}">
                <a16:creationId xmlns:a16="http://schemas.microsoft.com/office/drawing/2014/main" id="{F56820A9-AA10-1D18-CD19-A479453ED247}"/>
              </a:ext>
            </a:extLst>
          </p:cNvPr>
          <p:cNvSpPr>
            <a:spLocks noChangeArrowheads="1"/>
          </p:cNvSpPr>
          <p:nvPr/>
        </p:nvSpPr>
        <p:spPr bwMode="auto">
          <a:xfrm rot="10800000" flipV="1">
            <a:off x="3761076" y="4953504"/>
            <a:ext cx="3169662" cy="274961"/>
          </a:xfrm>
          <a:prstGeom prst="triangle">
            <a:avLst>
              <a:gd name="adj" fmla="val 50000"/>
            </a:avLst>
          </a:prstGeom>
          <a:solidFill>
            <a:schemeClr val="tx2"/>
          </a:solidFill>
          <a:ln w="9525" cap="flat" cmpd="sng" algn="ctr">
            <a:noFill/>
            <a:prstDash val="solid"/>
            <a:headEnd/>
            <a:tailEnd/>
          </a:ln>
          <a:effectLst>
            <a:outerShdw blurRad="40000" dist="20000" dir="5400000" rotWithShape="0">
              <a:srgbClr val="000000">
                <a:alpha val="38000"/>
              </a:srgbClr>
            </a:outerShdw>
          </a:effectLst>
        </p:spPr>
        <p:txBody>
          <a:bodyPr wrap="none" lIns="86210" tIns="43105" rIns="86210" bIns="43105" anchor="ctr"/>
          <a:lstStyle>
            <a:lvl1pPr algn="l" eaLnBrk="0" hangingPunct="0">
              <a:lnSpc>
                <a:spcPct val="110000"/>
              </a:lnSpc>
              <a:spcBef>
                <a:spcPct val="20000"/>
              </a:spcBef>
              <a:buClr>
                <a:srgbClr val="140078"/>
              </a:buClr>
              <a:buFont typeface="Wingdings" pitchFamily="2" charset="2"/>
              <a:buChar char="l"/>
              <a:defRPr kumimoji="1">
                <a:solidFill>
                  <a:srgbClr val="140078"/>
                </a:solidFill>
                <a:latin typeface="Arial" pitchFamily="34" charset="0"/>
                <a:ea typeface="HGSｺﾞｼｯｸM" pitchFamily="50" charset="-128"/>
              </a:defRPr>
            </a:lvl1pPr>
            <a:lvl2pPr marL="742950" indent="-285750" algn="l" eaLnBrk="0" hangingPunct="0">
              <a:lnSpc>
                <a:spcPct val="110000"/>
              </a:lnSpc>
              <a:spcBef>
                <a:spcPct val="20000"/>
              </a:spcBef>
              <a:buClr>
                <a:schemeClr val="tx1"/>
              </a:buClr>
              <a:buFont typeface="Wingdings" pitchFamily="2" charset="2"/>
              <a:buChar char="£"/>
              <a:defRPr sz="1600">
                <a:solidFill>
                  <a:schemeClr val="tx1"/>
                </a:solidFill>
                <a:latin typeface="Arial" pitchFamily="34" charset="0"/>
                <a:ea typeface="HGSｺﾞｼｯｸM" pitchFamily="50" charset="-128"/>
              </a:defRPr>
            </a:lvl2pPr>
            <a:lvl3pPr marL="1143000" indent="-228600" algn="l" eaLnBrk="0" hangingPunct="0">
              <a:lnSpc>
                <a:spcPct val="110000"/>
              </a:lnSpc>
              <a:spcBef>
                <a:spcPct val="20000"/>
              </a:spcBef>
              <a:buClr>
                <a:schemeClr val="tx1"/>
              </a:buClr>
              <a:buChar char="•"/>
              <a:defRPr kumimoji="1" sz="1400">
                <a:solidFill>
                  <a:schemeClr val="tx1"/>
                </a:solidFill>
                <a:latin typeface="Arial" pitchFamily="34" charset="0"/>
                <a:ea typeface="HGSｺﾞｼｯｸM" pitchFamily="50" charset="-128"/>
              </a:defRPr>
            </a:lvl3pPr>
            <a:lvl4pPr marL="1600200" indent="-228600" algn="l" eaLnBrk="0" hangingPunct="0">
              <a:lnSpc>
                <a:spcPct val="110000"/>
              </a:lnSpc>
              <a:spcBef>
                <a:spcPct val="20000"/>
              </a:spcBef>
              <a:buChar char="–"/>
              <a:defRPr kumimoji="1" sz="1200">
                <a:solidFill>
                  <a:schemeClr val="tx1"/>
                </a:solidFill>
                <a:latin typeface="Arial" pitchFamily="34" charset="0"/>
                <a:ea typeface="HGSｺﾞｼｯｸM" pitchFamily="50" charset="-128"/>
              </a:defRPr>
            </a:lvl4pPr>
            <a:lvl5pPr marL="2057400" indent="-228600" algn="l" eaLnBrk="0" hangingPunct="0">
              <a:lnSpc>
                <a:spcPct val="110000"/>
              </a:lnSpc>
              <a:spcBef>
                <a:spcPct val="20000"/>
              </a:spcBef>
              <a:buChar char="»"/>
              <a:defRPr kumimoji="1" sz="1200">
                <a:solidFill>
                  <a:schemeClr val="tx1"/>
                </a:solidFill>
                <a:latin typeface="Arial" pitchFamily="34" charset="0"/>
                <a:ea typeface="HGSｺﾞｼｯｸM" pitchFamily="50" charset="-128"/>
              </a:defRPr>
            </a:lvl5pPr>
            <a:lvl6pPr marL="2514600" indent="-228600" eaLnBrk="0" fontAlgn="base" hangingPunct="0">
              <a:lnSpc>
                <a:spcPct val="110000"/>
              </a:lnSpc>
              <a:spcBef>
                <a:spcPct val="20000"/>
              </a:spcBef>
              <a:spcAft>
                <a:spcPct val="0"/>
              </a:spcAft>
              <a:buChar char="»"/>
              <a:defRPr kumimoji="1" sz="1200">
                <a:solidFill>
                  <a:schemeClr val="tx1"/>
                </a:solidFill>
                <a:latin typeface="Arial" pitchFamily="34" charset="0"/>
                <a:ea typeface="HGSｺﾞｼｯｸM" pitchFamily="50" charset="-128"/>
              </a:defRPr>
            </a:lvl6pPr>
            <a:lvl7pPr marL="2971800" indent="-228600" eaLnBrk="0" fontAlgn="base" hangingPunct="0">
              <a:lnSpc>
                <a:spcPct val="110000"/>
              </a:lnSpc>
              <a:spcBef>
                <a:spcPct val="20000"/>
              </a:spcBef>
              <a:spcAft>
                <a:spcPct val="0"/>
              </a:spcAft>
              <a:buChar char="»"/>
              <a:defRPr kumimoji="1" sz="1200">
                <a:solidFill>
                  <a:schemeClr val="tx1"/>
                </a:solidFill>
                <a:latin typeface="Arial" pitchFamily="34" charset="0"/>
                <a:ea typeface="HGSｺﾞｼｯｸM" pitchFamily="50" charset="-128"/>
              </a:defRPr>
            </a:lvl7pPr>
            <a:lvl8pPr marL="3429000" indent="-228600" eaLnBrk="0" fontAlgn="base" hangingPunct="0">
              <a:lnSpc>
                <a:spcPct val="110000"/>
              </a:lnSpc>
              <a:spcBef>
                <a:spcPct val="20000"/>
              </a:spcBef>
              <a:spcAft>
                <a:spcPct val="0"/>
              </a:spcAft>
              <a:buChar char="»"/>
              <a:defRPr kumimoji="1" sz="1200">
                <a:solidFill>
                  <a:schemeClr val="tx1"/>
                </a:solidFill>
                <a:latin typeface="Arial" pitchFamily="34" charset="0"/>
                <a:ea typeface="HGSｺﾞｼｯｸM" pitchFamily="50" charset="-128"/>
              </a:defRPr>
            </a:lvl8pPr>
            <a:lvl9pPr marL="3886200" indent="-228600" eaLnBrk="0" fontAlgn="base" hangingPunct="0">
              <a:lnSpc>
                <a:spcPct val="110000"/>
              </a:lnSpc>
              <a:spcBef>
                <a:spcPct val="20000"/>
              </a:spcBef>
              <a:spcAft>
                <a:spcPct val="0"/>
              </a:spcAft>
              <a:buChar char="»"/>
              <a:defRPr kumimoji="1" sz="1200">
                <a:solidFill>
                  <a:schemeClr val="tx1"/>
                </a:solidFill>
                <a:latin typeface="Arial" pitchFamily="34" charset="0"/>
                <a:ea typeface="HGSｺﾞｼｯｸM" pitchFamily="50" charset="-128"/>
              </a:defRPr>
            </a:lvl9pPr>
          </a:lstStyle>
          <a:p>
            <a:pPr algn="ctr">
              <a:lnSpc>
                <a:spcPct val="100000"/>
              </a:lnSpc>
              <a:spcBef>
                <a:spcPct val="0"/>
              </a:spcBef>
              <a:spcAft>
                <a:spcPct val="70000"/>
              </a:spcAft>
              <a:buClrTx/>
              <a:buNone/>
            </a:pPr>
            <a:endParaRPr lang="ja-JP" altLang="en-US" sz="1400" b="1" kern="0">
              <a:solidFill>
                <a:prstClr val="black"/>
              </a:solidFill>
              <a:latin typeface="HGP創英角ｺﾞｼｯｸUB" pitchFamily="50" charset="-128"/>
              <a:ea typeface="HGP創英角ｺﾞｼｯｸUB" pitchFamily="50" charset="-128"/>
            </a:endParaRPr>
          </a:p>
        </p:txBody>
      </p:sp>
    </p:spTree>
    <p:extLst>
      <p:ext uri="{BB962C8B-B14F-4D97-AF65-F5344CB8AC3E}">
        <p14:creationId xmlns:p14="http://schemas.microsoft.com/office/powerpoint/2010/main" val="2935128664"/>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a:t>
            </a:r>
            <a:r>
              <a:rPr lang="ja-JP" altLang="en-US" dirty="0"/>
              <a:t>認定コミット中の海外企業 </a:t>
            </a:r>
            <a:r>
              <a:rPr lang="en-US" altLang="ja-JP" dirty="0"/>
              <a:t>4/21</a:t>
            </a:r>
            <a:endParaRPr kumimoji="1" lang="ja-JP" altLang="en-US" dirty="0"/>
          </a:p>
        </p:txBody>
      </p:sp>
      <p:sp>
        <p:nvSpPr>
          <p:cNvPr id="3" name="コンテンツ プレースホルダー 2"/>
          <p:cNvSpPr>
            <a:spLocks noGrp="1"/>
          </p:cNvSpPr>
          <p:nvPr>
            <p:ph sz="quarter" idx="12"/>
          </p:nvPr>
        </p:nvSpPr>
        <p:spPr>
          <a:xfrm>
            <a:off x="161925" y="1110920"/>
            <a:ext cx="10367963" cy="634941"/>
          </a:xfrm>
        </p:spPr>
        <p:txBody>
          <a:bodyPr/>
          <a:lstStyle/>
          <a:p>
            <a:r>
              <a:rPr lang="ja-JP" altLang="en-US" dirty="0"/>
              <a:t>世界的にはアパレル、金融・保険業、専門サービス業、食料品製造業が多い</a:t>
            </a:r>
            <a:endParaRPr lang="en-US" altLang="ja-JP" dirty="0"/>
          </a:p>
        </p:txBody>
      </p:sp>
      <p:sp>
        <p:nvSpPr>
          <p:cNvPr id="15" name="正方形/長方形 14"/>
          <p:cNvSpPr>
            <a:spLocks noChangeArrowheads="1"/>
          </p:cNvSpPr>
          <p:nvPr/>
        </p:nvSpPr>
        <p:spPr bwMode="auto">
          <a:xfrm>
            <a:off x="-669072" y="2199934"/>
            <a:ext cx="3040640" cy="3939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marL="457200" lvl="1" indent="0" algn="r" eaLnBrk="1" hangingPunct="1">
              <a:defRPr/>
            </a:pP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ソフトウェア</a:t>
            </a:r>
            <a:r>
              <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(2/2)</a:t>
            </a: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457200" lvl="1" indent="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457200" lvl="1" indent="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457200" lvl="1" indent="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457200" lvl="1" indent="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457200" lvl="1" indent="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457200" lvl="1" indent="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457200" lvl="1" indent="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457200" lvl="1" indent="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457200" lvl="1" indent="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457200" lvl="1" indent="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457200" lvl="1" indent="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457200" lvl="1" indent="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457200" lvl="1" indent="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457200" lvl="1" indent="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457200" lvl="1" indent="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457200" lvl="1" indent="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457200" lvl="1" indent="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457200" lvl="1" indent="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457200" lvl="1" indent="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457200" lvl="1" indent="0" algn="r" eaLnBrk="1" hangingPunct="1">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ハードウェア・機器</a:t>
            </a:r>
            <a:r>
              <a:rPr lang="en-US" altLang="ja-JP" sz="1000" b="1" dirty="0">
                <a:latin typeface="Meiryo UI" panose="020B0604030504040204" pitchFamily="50" charset="-128"/>
                <a:ea typeface="Meiryo UI" panose="020B0604030504040204" pitchFamily="50" charset="-128"/>
                <a:cs typeface="Meiryo UI" panose="020B0604030504040204" pitchFamily="50" charset="-128"/>
              </a:rPr>
              <a:t>(1/2)</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marL="457200" lvl="1" indent="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457200" lvl="1" indent="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457200" lvl="1" indent="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正方形/長方形 15"/>
          <p:cNvSpPr>
            <a:spLocks noChangeArrowheads="1"/>
          </p:cNvSpPr>
          <p:nvPr/>
        </p:nvSpPr>
        <p:spPr bwMode="auto">
          <a:xfrm>
            <a:off x="2225262" y="2199934"/>
            <a:ext cx="8304625" cy="5016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HTC Global Services,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I-TRACING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IDEALISTA S.A.U.</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IGT Solutions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ilionx</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InfoBeans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Technologies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Infocepts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Technologies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InfoCert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InMobi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Pte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Irdeto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Itochu Techno-Solutions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Itransition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Jack Henry and Associates,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JEMS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Kakao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Kerv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Kin and Carta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Kinly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Komodo Health,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KronosNet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Topco, SL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Larsen &amp; Toubro Infotech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League,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Logicalis Group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LucaNet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Magnit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Global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Maintel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Holdings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Mambu</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Mastek UK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Match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Materialise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Mavenir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Medallia,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Mercado Libre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Mercari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Metacube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Software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MoveInSync</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Technology Solutions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Nagarro SE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Nechi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NetApp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New Relic,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Nexthink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NNIT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Nordlo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Norstella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NTT DATA ITALIA 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NXT Netcare Services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OM Partners 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Omegapoint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OneTrust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PagerDuty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Pagero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Palantir Technologies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Pegasystems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Playtech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PRODWARE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PTC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QESTIT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Qlik Technologies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Questel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Rapid7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Riot Games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Rovio Entertainment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Sagility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Sama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Samsara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SCC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Schrödinger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Signant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Health Global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SIX</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SK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Slalom</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Softcell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Technologies Global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SoftwareOne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Solera Holdings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Solita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Oy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Sphera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Splunk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Sprinklr,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Stibo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Software Group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Straive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StrongPoint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SYCOR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SYSTEMS DESIGN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Systems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Tata Consultancy Services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team.blue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TEAMWORK MANAGEMENT FRANCE SAS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Technology &amp; Strategy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TECNOLOGIAS PLEXUS S.L.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Knot Worldwide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To The New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TP Management GmbH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Transporeon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Trace3</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transcosmos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TravelPerk</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Trifork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Holding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Trustpilot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Twitter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UiPath,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Unity Software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UST Global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Vakrangee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Valores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Corporativos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Softtek</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Veeva Systems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VelocityEHS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VERMEG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Virtusa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VNET Group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Whatfix</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Wissen Infotech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WNS (Holdings)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Workiva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World Wide Technology Holding Co.,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Worldwide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TechService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Wuhu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Sanqi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Interactive Entertainment Network Technology Group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Xero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YIDATEC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Zellis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Holdings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Zensar Technologies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Zomato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Zones,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Zscaler, Inc</a:t>
            </a:r>
          </a:p>
          <a:p>
            <a:pPr lvl="0"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ABB E-mobility Holding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Ace Technologies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ADTRAN,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ALE INTERNATIONAL SASU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America Fujikura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Arcadyan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Technology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Arrow Electronics,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Asia Vital Components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DongGuan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Auras Technology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Axis Communications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Bechtle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Boyd (Shenzhen) Thermal Systems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Boyd Plastic and Metal Parts (Shenzhen)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Boyd Vietnam Company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Caljan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Catcher Technology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CDW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CERATIZIT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CHG-MERIDIAN AG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COMPAL ELECTRONICS,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Coretronic</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DARFON Electronics Corp.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discoverIE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DKK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Dongguan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Honglian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Electronics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Dongguan Well Shin Electronic Products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Dynamic Holding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Dynapack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Electronic Technology (Suzhou)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DZS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Edmund Optics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Elma Electronic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Ennostar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EVS Broadcast Equipment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Fu Yu Corporation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G.Tech</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Technology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Galaxy Technology (Bangladesh)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General Interface Solution (GIS) Holding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Giesecke+Devrient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Haarslev</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Hexatronic</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HMD Global OY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HMS Networks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HTC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Huaqin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Technology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Huawei Technologies Deutschland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Huawei Technologies France S.A.S.U.</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Huawei Technologies Switzerland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IDEMIA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Idneo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Technologies, SAU</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Infinera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Ingersoll Rand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Ingram Micro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INSPUR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Jabil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Juniper Networks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Kamstrup</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Karl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Marbach</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 &amp; Co.KG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テキスト ボックス 16"/>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9" name="テキスト ボックス 18"/>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テキスト ボックス 3">
            <a:extLst>
              <a:ext uri="{FF2B5EF4-FFF2-40B4-BE49-F238E27FC236}">
                <a16:creationId xmlns:a16="http://schemas.microsoft.com/office/drawing/2014/main" id="{7D104628-CA29-FDEF-F78F-D732A1D5F220}"/>
              </a:ext>
            </a:extLst>
          </p:cNvPr>
          <p:cNvSpPr txBox="1"/>
          <p:nvPr/>
        </p:nvSpPr>
        <p:spPr bwMode="auto">
          <a:xfrm>
            <a:off x="8104412" y="1775476"/>
            <a:ext cx="1645783" cy="230832"/>
          </a:xfrm>
          <a:prstGeom prst="rect">
            <a:avLst/>
          </a:prstGeom>
          <a:noFill/>
          <a:ln w="9525">
            <a:noFill/>
            <a:miter lim="800000"/>
            <a:headEnd/>
            <a:tailEnd/>
          </a:ln>
        </p:spPr>
        <p:txBody>
          <a:bodyPr wrap="square" rtlCol="0">
            <a:spAutoFit/>
          </a:bodyPr>
          <a:lstStyle/>
          <a:p>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業種内アルファベット順</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5" name="正方形/長方形 4">
            <a:extLst>
              <a:ext uri="{FF2B5EF4-FFF2-40B4-BE49-F238E27FC236}">
                <a16:creationId xmlns:a16="http://schemas.microsoft.com/office/drawing/2014/main" id="{265424DB-B684-90A5-660D-1CACC0D4CC11}"/>
              </a:ext>
            </a:extLst>
          </p:cNvPr>
          <p:cNvSpPr/>
          <p:nvPr/>
        </p:nvSpPr>
        <p:spPr>
          <a:xfrm>
            <a:off x="478568" y="1776650"/>
            <a:ext cx="7738657"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年以内の</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SBT</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設定をコミットしている海外企業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2,926</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4/21</a:t>
            </a:r>
            <a:endParaRPr lang="ja-JP" altLang="en-US" sz="2000" b="1" dirty="0"/>
          </a:p>
        </p:txBody>
      </p:sp>
      <p:cxnSp>
        <p:nvCxnSpPr>
          <p:cNvPr id="7" name="直線コネクタ 6">
            <a:extLst>
              <a:ext uri="{FF2B5EF4-FFF2-40B4-BE49-F238E27FC236}">
                <a16:creationId xmlns:a16="http://schemas.microsoft.com/office/drawing/2014/main" id="{93EA16EF-4113-1802-9F9D-BBB240F139C0}"/>
              </a:ext>
            </a:extLst>
          </p:cNvPr>
          <p:cNvCxnSpPr/>
          <p:nvPr/>
        </p:nvCxnSpPr>
        <p:spPr>
          <a:xfrm>
            <a:off x="2321887" y="5225110"/>
            <a:ext cx="8208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14455756"/>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a:t>
            </a:r>
            <a:r>
              <a:rPr lang="ja-JP" altLang="en-US" dirty="0"/>
              <a:t>認定コミット中の海外企業 </a:t>
            </a:r>
            <a:r>
              <a:rPr lang="en-US" altLang="ja-JP" dirty="0"/>
              <a:t>5/21</a:t>
            </a:r>
            <a:endParaRPr kumimoji="1" lang="ja-JP" altLang="en-US" dirty="0"/>
          </a:p>
        </p:txBody>
      </p:sp>
      <p:sp>
        <p:nvSpPr>
          <p:cNvPr id="3" name="コンテンツ プレースホルダー 2"/>
          <p:cNvSpPr>
            <a:spLocks noGrp="1"/>
          </p:cNvSpPr>
          <p:nvPr>
            <p:ph sz="quarter" idx="12"/>
          </p:nvPr>
        </p:nvSpPr>
        <p:spPr>
          <a:xfrm>
            <a:off x="161925" y="1110920"/>
            <a:ext cx="10367963" cy="634941"/>
          </a:xfrm>
        </p:spPr>
        <p:txBody>
          <a:bodyPr/>
          <a:lstStyle/>
          <a:p>
            <a:r>
              <a:rPr lang="ja-JP" altLang="en-US" dirty="0"/>
              <a:t>世界的にはアパレル、金融・保険業、専門サービス業、食料品製造業が多い</a:t>
            </a:r>
            <a:endParaRPr lang="en-US" altLang="ja-JP" dirty="0"/>
          </a:p>
        </p:txBody>
      </p:sp>
      <p:sp>
        <p:nvSpPr>
          <p:cNvPr id="15" name="正方形/長方形 14"/>
          <p:cNvSpPr>
            <a:spLocks noChangeArrowheads="1"/>
          </p:cNvSpPr>
          <p:nvPr/>
        </p:nvSpPr>
        <p:spPr bwMode="auto">
          <a:xfrm>
            <a:off x="128588" y="2199934"/>
            <a:ext cx="2242979" cy="4847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algn="r" eaLnBrk="1" hangingPunct="1">
              <a:lnSpc>
                <a:spcPct val="100000"/>
              </a:lnSpc>
              <a:spcAft>
                <a:spcPct val="0"/>
              </a:spcAft>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ハードウェア・機器</a:t>
            </a:r>
            <a:r>
              <a:rPr lang="en-US" altLang="ja-JP" sz="1000" b="1" dirty="0">
                <a:latin typeface="Meiryo UI" panose="020B0604030504040204" pitchFamily="50" charset="-128"/>
                <a:ea typeface="Meiryo UI" panose="020B0604030504040204" pitchFamily="50" charset="-128"/>
                <a:cs typeface="Meiryo UI" panose="020B0604030504040204" pitchFamily="50" charset="-128"/>
              </a:rPr>
              <a:t>(2/2)</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ホテル・レストラン・レジャー・観光業：</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en-US" altLang="ja-JP" sz="1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lnSpc>
                <a:spcPct val="100000"/>
              </a:lnSpc>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正方形/長方形 15"/>
          <p:cNvSpPr>
            <a:spLocks noChangeArrowheads="1"/>
          </p:cNvSpPr>
          <p:nvPr/>
        </p:nvSpPr>
        <p:spPr bwMode="auto">
          <a:xfrm>
            <a:off x="2225263" y="2199934"/>
            <a:ext cx="7900870" cy="5016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KCE Electronics Public Company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Kiefel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Kingston Technology Company,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KUKA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Kyndryl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LACROIX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Innotek</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Lumentum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Holdings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MERRY ELECTRONICS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Micro-Star International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Mitel Networks(International)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Moxa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Mycronic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Nolato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Ohmium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International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PARK PLACE TECHNOLOGIES INDIA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Pegatron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Primax</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Electronics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Prose Technologies India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Pure Storage,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Quanta Computer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Razer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Regent Electron (Chongqing)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Rohde &amp; Schwarz GmbH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Sensience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Sercomm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SES-</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imagotag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Shenzhen FRD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Science&amp;Technology</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Shenzhen GLGNET Electronics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Shenzhen SDMC Technology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SHI International Corp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Shin Zu Shing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Smart Technologies BD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SUNREX TECHNOLOGY CORP.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Suzhou Anjie Technology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Suzhou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Dongshan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Precision Manufacturing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Suzhou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Lehui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Display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Syncmold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Enterprise Corp.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Tactus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TAIWAN PRINTED CIRCUIT BOARD TECHVEST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TD SYNNEX</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Team Computers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Telenco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Thorlabs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TOMRA Systems ASA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TP-Link Corporation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TPK Glass Solutions (Xiamen) Inc.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Jimei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Branch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TPK Holding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Trend Technologies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Tripod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WuXi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Electronic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Unisteel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Vaisala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Velocis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Systems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Victory Giant Technology (HUI ZHOU)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ViewSonic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Wistron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Wistron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NeWeb</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WIZERTECH INFORMATICS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ZhejiangSunwodaElectronicCo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ZTE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Zyxel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Corporation</a:t>
            </a:r>
          </a:p>
          <a:p>
            <a:pPr lvl="0"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AccorInvest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Allwyn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Alterra Mountain Company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American Express Global Business Travel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API Restauration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Aristocrat Leisure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Audley Travel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Azzurri Central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B&amp;B HOTELS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Bally's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Bellagroup</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Booking Holdings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Capella Hotel Group Pte.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Choice Hotels International,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Compass Group Nederland Holding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Comwell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Hotels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COPASTUR VIAGENS E TURISMO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David Lloyd Leisure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Delirest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services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s.r.o.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DO &amp; CO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Espresso House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Expedia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FIVE Holdings (BVI)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Flight Centre Travel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Flutter Entertainment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GAMING1</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Genossenschaft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ZFV-</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Unternehmungen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GOODY'S SINGLE MEMBER SA (Goody's-Everest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Holland Casino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Hollywood Bowl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Hurtigruten Expeditions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Hurtigruten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Indian Hotels Company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JTB Corp.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KFC UK &amp; Ireland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Louvre Hotels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Mandai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Wildlife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Marriott International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Minor International Public Company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Nando's Australia Pty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Omni Facilities Management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PPHE Hotel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Reed &amp; Mackay Travel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SKYLARK HOLDINGS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Staycity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SV Group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Svenska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spel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Synergy Global Housing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Taos Ski Valley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Cheesecake Factory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Lux Collective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Student Hotel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Thompson Hospitality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TIVOLI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Trip.com Group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Valamar Riviera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WORLD2MEET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WSH International Investments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Yatra Online Limited</a:t>
            </a:r>
          </a:p>
          <a:p>
            <a:pPr lvl="0"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テキスト ボックス 16"/>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9" name="テキスト ボックス 18"/>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 name="正方形/長方形 5">
            <a:extLst>
              <a:ext uri="{FF2B5EF4-FFF2-40B4-BE49-F238E27FC236}">
                <a16:creationId xmlns:a16="http://schemas.microsoft.com/office/drawing/2014/main" id="{BC03E5AD-6D26-E2BD-4256-84ECA57EF853}"/>
              </a:ext>
            </a:extLst>
          </p:cNvPr>
          <p:cNvSpPr/>
          <p:nvPr/>
        </p:nvSpPr>
        <p:spPr>
          <a:xfrm>
            <a:off x="478568" y="1776650"/>
            <a:ext cx="7738657"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年以内の</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SBT</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設定をコミットしている海外企業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2,926</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5/21</a:t>
            </a:r>
            <a:endParaRPr lang="ja-JP" altLang="en-US" sz="2000" b="1" dirty="0"/>
          </a:p>
        </p:txBody>
      </p:sp>
      <p:cxnSp>
        <p:nvCxnSpPr>
          <p:cNvPr id="7" name="直線コネクタ 6">
            <a:extLst>
              <a:ext uri="{FF2B5EF4-FFF2-40B4-BE49-F238E27FC236}">
                <a16:creationId xmlns:a16="http://schemas.microsoft.com/office/drawing/2014/main" id="{B4C82CB4-2E64-B968-F0A6-E45FF71D1C51}"/>
              </a:ext>
            </a:extLst>
          </p:cNvPr>
          <p:cNvCxnSpPr/>
          <p:nvPr/>
        </p:nvCxnSpPr>
        <p:spPr>
          <a:xfrm>
            <a:off x="2281248" y="4463110"/>
            <a:ext cx="8208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4" name="テキスト ボックス 3">
            <a:extLst>
              <a:ext uri="{FF2B5EF4-FFF2-40B4-BE49-F238E27FC236}">
                <a16:creationId xmlns:a16="http://schemas.microsoft.com/office/drawing/2014/main" id="{16388FBB-1680-1230-0476-E6DE42B037F4}"/>
              </a:ext>
            </a:extLst>
          </p:cNvPr>
          <p:cNvSpPr txBox="1"/>
          <p:nvPr/>
        </p:nvSpPr>
        <p:spPr bwMode="auto">
          <a:xfrm>
            <a:off x="8104412" y="1775476"/>
            <a:ext cx="1645783" cy="230832"/>
          </a:xfrm>
          <a:prstGeom prst="rect">
            <a:avLst/>
          </a:prstGeom>
          <a:noFill/>
          <a:ln w="9525">
            <a:noFill/>
            <a:miter lim="800000"/>
            <a:headEnd/>
            <a:tailEnd/>
          </a:ln>
        </p:spPr>
        <p:txBody>
          <a:bodyPr wrap="square" rtlCol="0">
            <a:spAutoFit/>
          </a:bodyPr>
          <a:lstStyle/>
          <a:p>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業種内アルファベット順</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818629614"/>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a:t>
            </a:r>
            <a:r>
              <a:rPr lang="ja-JP" altLang="en-US" dirty="0"/>
              <a:t>認定コミット中の海外企業 </a:t>
            </a:r>
            <a:r>
              <a:rPr lang="en-US" altLang="ja-JP" dirty="0"/>
              <a:t>6/21</a:t>
            </a:r>
            <a:endParaRPr kumimoji="1" lang="ja-JP" altLang="en-US" dirty="0"/>
          </a:p>
        </p:txBody>
      </p:sp>
      <p:sp>
        <p:nvSpPr>
          <p:cNvPr id="3" name="コンテンツ プレースホルダー 2"/>
          <p:cNvSpPr>
            <a:spLocks noGrp="1"/>
          </p:cNvSpPr>
          <p:nvPr>
            <p:ph sz="quarter" idx="12"/>
          </p:nvPr>
        </p:nvSpPr>
        <p:spPr>
          <a:xfrm>
            <a:off x="161925" y="1110920"/>
            <a:ext cx="10367963" cy="634941"/>
          </a:xfrm>
        </p:spPr>
        <p:txBody>
          <a:bodyPr/>
          <a:lstStyle/>
          <a:p>
            <a:r>
              <a:rPr lang="ja-JP" altLang="en-US" dirty="0"/>
              <a:t>世界的にはアパレル、金融・保険業、専門サービス業、食料品製造業が多い</a:t>
            </a:r>
            <a:endParaRPr lang="en-US" altLang="ja-JP" dirty="0"/>
          </a:p>
        </p:txBody>
      </p:sp>
      <p:sp>
        <p:nvSpPr>
          <p:cNvPr id="15" name="正方形/長方形 14"/>
          <p:cNvSpPr>
            <a:spLocks noChangeArrowheads="1"/>
          </p:cNvSpPr>
          <p:nvPr/>
        </p:nvSpPr>
        <p:spPr bwMode="auto">
          <a:xfrm>
            <a:off x="128588" y="2199934"/>
            <a:ext cx="2242979" cy="1631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algn="r" eaLnBrk="1" hangingPunct="1">
              <a:defRPr/>
            </a:pP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メディア：</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r>
              <a:rPr lang="ja-JP" altLang="en-US" sz="900" b="1" dirty="0">
                <a:latin typeface="Meiryo UI" panose="020B0604030504040204" pitchFamily="50" charset="-128"/>
                <a:ea typeface="Meiryo UI" panose="020B0604030504040204" pitchFamily="50" charset="-128"/>
                <a:cs typeface="Meiryo UI" panose="020B0604030504040204" pitchFamily="50" charset="-128"/>
              </a:rPr>
              <a:t>医薬品・バイオテクノロジー・生命</a:t>
            </a:r>
            <a:r>
              <a:rPr lang="en-US" altLang="ja-JP" sz="900" b="1" dirty="0">
                <a:latin typeface="Meiryo UI" panose="020B0604030504040204" pitchFamily="50" charset="-128"/>
                <a:ea typeface="Meiryo UI" panose="020B0604030504040204" pitchFamily="50" charset="-128"/>
                <a:cs typeface="Meiryo UI" panose="020B0604030504040204" pitchFamily="50" charset="-128"/>
              </a:rPr>
              <a:t>(1/2)</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正方形/長方形 15"/>
          <p:cNvSpPr>
            <a:spLocks noChangeArrowheads="1"/>
          </p:cNvSpPr>
          <p:nvPr/>
        </p:nvSpPr>
        <p:spPr bwMode="auto">
          <a:xfrm>
            <a:off x="2225262" y="2199934"/>
            <a:ext cx="8214685" cy="5016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eaLnBrk="1" hangingPunct="1">
              <a:defRPr/>
            </a:pP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Altavia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APG|SGA Allgemeine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Plakatgesellschaft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Australian Broadcasting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Axel Springer SE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BAI Communications Pty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Chime Communications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Clear Channel International Holdings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Condé Nast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fischerAppelt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Group One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Hachette UK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Hakuhodo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DY Holdings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Immediate Media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Inside Ideas Group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Inspired Thinking Group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Teamitg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JCDecaux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Jellyfish Digital Group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JP/</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Politikens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Hus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Labelium</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Macmillan Publishers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McCann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Worldgroup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MEDIA Central Holding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Mediabrands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Mediahuis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Mercedes-Benz Grand Prix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MJH Life Sciences,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Neue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Zürcher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Zeitung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Paramount Global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PROMOTORA DE INFORMACIONES,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PunaMusta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Media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S4 Capital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Storytel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publ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Tag Worldwide Holdings Ltd (UK)</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Telenet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Warner Music Group</a:t>
            </a:r>
          </a:p>
          <a:p>
            <a:pPr lvl="0"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Aarti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Pharmalabs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ACETO US LLC (dba ACTYLIS)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ACS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Dobfar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Advarra,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Almac Group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Ami Lifesciences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ANTHEM BIOSCIENCES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Aragen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Life Sciences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Asymchem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Laboratories (Jilin)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Asymchem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Life Science (Tianjin)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Aurisco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Pharmaceutical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Avantor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Avid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Bioservices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Azenta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BioAgilytix</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Labs,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BIOIBERICA SAU</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Brand Group SE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Bristol Myers Squibb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Bushu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Pharmaceuticals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Cambrex</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Cancer Research Horizons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CellCarta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Centrient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Pharmaceuticals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Clario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Clinigen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Corden Pharma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CSL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Danaher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DFE Pharma GmbH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Discovery Life Sciences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Divi's Laboratories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DWK Life Sciences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Eisai Europe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Enamine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Envirotainer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 ENV Topco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EPNextS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Eppendorf SE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Everest Clinical Research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EVERSANA Life Science Services,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Excella GmbH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EXCELYA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 Hoffmann-La Roche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Fareva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Valdepharm</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Ferring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GRANULES INDIA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Grape King Bio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GRIFOLS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Grünenthal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Guardant Health,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Hangzhou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Tigermed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Consulting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HighRes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Biosolutions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HUMANİS SAĞLIK A.Ş.</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ICON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Infomed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Fluids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s.r.l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IOL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chemcials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and pharmaceuticals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Jilin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Asymchem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Laboratories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LAURUS LABS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LGC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Linical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Lonza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LTS Lohmann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Therapie-Systeme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Miltenyi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Biotec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Moderna,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MP Biomedicals New Zealand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Nanjing King-Friend Biochemical Pharmaceutical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Navitas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Data Sciences F/K/A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DataCeutics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Neuland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Laboratories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NextPharma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Germany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BidCo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Nitto Denko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Avecia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NITTOBO MEDICAL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Olink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Holding AB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publ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Orchid Pharma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Orifarm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Orion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Oxford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Biomedica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Parexel International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PCI Pharma Services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PeptiDream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PerkinElmer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PerkinElmer U.S.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PharmaResources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(Shanghai)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Pharmaron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Beijing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Piramal Pharma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POLYPEPTIDE GROUP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Porton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Pharma Solutions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Precision Medicine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ProductLife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QPS Holdings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Red Nucleus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Rentschler Biopharma SE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Repligen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Resolian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Revvity</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Ricola Group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Sai Life Sciences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Sandoz Group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Sartorius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Shanghai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BioDuro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Biotechnology Company Limited (PRC)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Sharp Services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Shilpa Pharma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LifeSciences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SHIN NIPPON BIOMEDICAL LABORATORIES,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Siegfried Holding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STA Pharmaceutical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Sterling Pharma Solutions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Syneos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Health,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Syngene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International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Tabuk Pharmaceuticals Manufacturing Company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Taconic Biosciences,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TFS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HealthScience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Tianjin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Asymchem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Pharmaceuticals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Vetter Pharma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Fertigung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VIRUPAKSHA ORGANICS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Viyash</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Life Sciences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Waters Corp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West Pharmaceutical Services,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テキスト ボックス 16"/>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9" name="テキスト ボックス 18"/>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正方形/長方形 3">
            <a:extLst>
              <a:ext uri="{FF2B5EF4-FFF2-40B4-BE49-F238E27FC236}">
                <a16:creationId xmlns:a16="http://schemas.microsoft.com/office/drawing/2014/main" id="{ECA91B33-7CE4-B98D-CA30-E4F9BFECD3DA}"/>
              </a:ext>
            </a:extLst>
          </p:cNvPr>
          <p:cNvSpPr/>
          <p:nvPr/>
        </p:nvSpPr>
        <p:spPr>
          <a:xfrm>
            <a:off x="478568" y="1776650"/>
            <a:ext cx="7738657"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年以内の</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SBT</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設定をコミットしている海外企業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2,926</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6/21</a:t>
            </a:r>
            <a:endParaRPr lang="ja-JP" altLang="en-US" sz="2000" b="1" dirty="0"/>
          </a:p>
        </p:txBody>
      </p:sp>
      <p:cxnSp>
        <p:nvCxnSpPr>
          <p:cNvPr id="7" name="直線コネクタ 6">
            <a:extLst>
              <a:ext uri="{FF2B5EF4-FFF2-40B4-BE49-F238E27FC236}">
                <a16:creationId xmlns:a16="http://schemas.microsoft.com/office/drawing/2014/main" id="{88303C45-F88F-1E16-667F-071005D4E03D}"/>
              </a:ext>
            </a:extLst>
          </p:cNvPr>
          <p:cNvCxnSpPr>
            <a:cxnSpLocks/>
          </p:cNvCxnSpPr>
          <p:nvPr/>
        </p:nvCxnSpPr>
        <p:spPr>
          <a:xfrm>
            <a:off x="2305120" y="3381793"/>
            <a:ext cx="8208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 name="テキスト ボックス 5">
            <a:extLst>
              <a:ext uri="{FF2B5EF4-FFF2-40B4-BE49-F238E27FC236}">
                <a16:creationId xmlns:a16="http://schemas.microsoft.com/office/drawing/2014/main" id="{125FADC5-8FBF-F724-9298-3739CF9F9348}"/>
              </a:ext>
            </a:extLst>
          </p:cNvPr>
          <p:cNvSpPr txBox="1"/>
          <p:nvPr/>
        </p:nvSpPr>
        <p:spPr bwMode="auto">
          <a:xfrm>
            <a:off x="8104412" y="1775476"/>
            <a:ext cx="1645783" cy="230832"/>
          </a:xfrm>
          <a:prstGeom prst="rect">
            <a:avLst/>
          </a:prstGeom>
          <a:noFill/>
          <a:ln w="9525">
            <a:noFill/>
            <a:miter lim="800000"/>
            <a:headEnd/>
            <a:tailEnd/>
          </a:ln>
        </p:spPr>
        <p:txBody>
          <a:bodyPr wrap="square" rtlCol="0">
            <a:spAutoFit/>
          </a:bodyPr>
          <a:lstStyle/>
          <a:p>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業種内アルファベット順</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3894912643"/>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a:t>
            </a:r>
            <a:r>
              <a:rPr lang="ja-JP" altLang="en-US" dirty="0"/>
              <a:t>認定コミット中の海外企業 </a:t>
            </a:r>
            <a:r>
              <a:rPr lang="en-US" altLang="ja-JP" dirty="0"/>
              <a:t>7/21</a:t>
            </a:r>
            <a:endParaRPr kumimoji="1" lang="ja-JP" altLang="en-US" dirty="0"/>
          </a:p>
        </p:txBody>
      </p:sp>
      <p:sp>
        <p:nvSpPr>
          <p:cNvPr id="3" name="コンテンツ プレースホルダー 2"/>
          <p:cNvSpPr>
            <a:spLocks noGrp="1"/>
          </p:cNvSpPr>
          <p:nvPr>
            <p:ph sz="quarter" idx="12"/>
          </p:nvPr>
        </p:nvSpPr>
        <p:spPr>
          <a:xfrm>
            <a:off x="161925" y="1110920"/>
            <a:ext cx="10367963" cy="634941"/>
          </a:xfrm>
        </p:spPr>
        <p:txBody>
          <a:bodyPr/>
          <a:lstStyle/>
          <a:p>
            <a:r>
              <a:rPr lang="ja-JP" altLang="en-US" dirty="0"/>
              <a:t>世界的にはアパレル、金融・保険業、専門サービス業、食料品製造業が多い</a:t>
            </a:r>
            <a:endParaRPr lang="en-US" altLang="ja-JP" dirty="0"/>
          </a:p>
        </p:txBody>
      </p:sp>
      <p:sp>
        <p:nvSpPr>
          <p:cNvPr id="15" name="正方形/長方形 14"/>
          <p:cNvSpPr>
            <a:spLocks noChangeArrowheads="1"/>
          </p:cNvSpPr>
          <p:nvPr/>
        </p:nvSpPr>
        <p:spPr bwMode="auto">
          <a:xfrm>
            <a:off x="128588" y="2199934"/>
            <a:ext cx="2242979" cy="47089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algn="r" eaLnBrk="1" hangingPunct="1">
              <a:spcAft>
                <a:spcPct val="0"/>
              </a:spcAft>
              <a:defRPr/>
            </a:pPr>
            <a:r>
              <a:rPr lang="ja-JP" altLang="en-US" sz="800" b="1" dirty="0">
                <a:latin typeface="Meiryo UI" panose="020B0604030504040204" pitchFamily="50" charset="-128"/>
                <a:ea typeface="Meiryo UI" panose="020B0604030504040204" pitchFamily="50" charset="-128"/>
                <a:cs typeface="Meiryo UI" panose="020B0604030504040204" pitchFamily="50" charset="-128"/>
              </a:rPr>
              <a:t>医薬品・バイオテクノロジー・生命</a:t>
            </a:r>
            <a:r>
              <a:rPr lang="en-US" altLang="ja-JP" sz="800" b="1" dirty="0">
                <a:latin typeface="Meiryo UI" panose="020B0604030504040204" pitchFamily="50" charset="-128"/>
                <a:ea typeface="Meiryo UI" panose="020B0604030504040204" pitchFamily="50" charset="-128"/>
                <a:cs typeface="Meiryo UI" panose="020B0604030504040204" pitchFamily="50" charset="-128"/>
              </a:rPr>
              <a:t>(2/2)</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医療機関：</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r>
              <a:rPr lang="ja-JP" altLang="en-US" sz="900" b="1" dirty="0">
                <a:latin typeface="Meiryo UI" panose="020B0604030504040204" pitchFamily="50" charset="-128"/>
                <a:ea typeface="Meiryo UI" panose="020B0604030504040204" pitchFamily="50" charset="-128"/>
                <a:cs typeface="Meiryo UI" panose="020B0604030504040204" pitchFamily="50" charset="-128"/>
              </a:rPr>
              <a:t>医療提供者・医療サービス・医療技術</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化学：</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正方形/長方形 15"/>
          <p:cNvSpPr>
            <a:spLocks noChangeArrowheads="1"/>
          </p:cNvSpPr>
          <p:nvPr/>
        </p:nvSpPr>
        <p:spPr bwMode="auto">
          <a:xfrm>
            <a:off x="2190749" y="2199934"/>
            <a:ext cx="8208000" cy="64017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WuXi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AppTec</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WuXi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Biologics (Cayman)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WuXi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MedKey</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Med-Tech Development (Shanghai)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Yuhan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Chemical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Zai Lab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Zentiva Group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Zhejiang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Huahai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Pharmaceutical Co., Ltd.</a:t>
            </a:r>
          </a:p>
          <a:p>
            <a:pPr lvl="0"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Ace &amp; Tate Holding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Arjo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BD (Becton, Dickinson &amp; Company)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Dexcom,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DORC International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Dycem</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EssilorLuxottica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GE Healthcare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Gerresheimer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H&amp;T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Presspart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INTECH MEDICAL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Jiangsu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Zhongjin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Matai Medicinal Packaging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Medtronic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Medux</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International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Owen Mumford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PHC HOLDINGS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ResMed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STRATEC SE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STRYKER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SYSMEX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Vitrolife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Wellspect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p>
          <a:p>
            <a:pPr lvl="0"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AGS Health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AMN Healthcare Services,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Amoy Diagnostics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Amplifon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Bioscript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Pharmacy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Cardinal Health,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CDS 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Clariane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Cranial Technologies,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Epic Staffing Group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Falck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Fresenius Medical Care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H.U. Group Holdings,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Health Management International Pte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Henry Schein,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Icon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INDEGENE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Marken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Mass General Brigham</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Medical University-Shuang Ho Hospital, Ministry of Health and Welfare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MedPeer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Mehiläinen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Oy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Mercalis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Northwest Permanente, PC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Oceania Healthcare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Ottobock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SE &amp; Co.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KGaA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PureHealth</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Holding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Qol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Holdings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Ramsay Health Care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Ryman Healthcare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Uniphar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Uno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Salud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Dental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Vita Health Group</a:t>
            </a:r>
          </a:p>
          <a:p>
            <a:pPr lvl="0"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3M</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Aarti Industries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ABA Chemicals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Agfa-</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Gevaert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Archroma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International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Behn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Meyer Holding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CHT Group represented by CHT Germany GmbH as headquarters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CIECH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CRC Industries,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deSter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Diversey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DRB Industrial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Dynasol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Elementis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EMS-CHEMIE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Envu</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Eternis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Fine Chemicals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Evergreen Garden Care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Evertis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Far Eastern New Century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Flexsys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America LP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Flint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Forace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Polymers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Foseco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India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FXI,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Galaxy Surfactants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Godrej Industries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Grupo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Fertiberia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H&amp;R GmbH &amp; Co.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KGaA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Heraeus Precious Metals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Heubach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HEXPOL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Hyosung Advanced Materials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ICL Group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IGM Resins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Indigo Paints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Indorama Ventures PCL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INX International UK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Italmatch</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Chemicals 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Jadex</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JSR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Kemira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Oyj</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Kersia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Kiilto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Kolon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Industries,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KRAIBURG TPE GmbH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LG Chem</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Lianhe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Chemical Technology(Taizhou)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Livent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Lucta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Luxfer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MEL Technologies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LyondellBasell Industries 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Mäder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Middle East Glass Manufacturing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Minakem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Minerals Technologies,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Momentive Performance Materials Inc.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Nobian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NOCIL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Opal Cosmetics (Hong Kong)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Oriental Aromatics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PJSC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Uralkali</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Prefere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Resins Holding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Privi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Speciality</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Chemicals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PT INDESSO AROMA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RadiciGroup</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High Performance Polymers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Red Avenue New Materials Group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Rinchem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Company,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Safripol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(Pty)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SAKATA INX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SAN FANG CHEMICAL INDUSTRY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Sasa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Polyester Sanayi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SEQENS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SHENMA INDUSTRIAL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Shinkong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Synthetic Fibers Corp.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Sidi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Kerir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Petrochemicals Co. (SIDPEC)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Sika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Solenis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SQM</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Sudarshan Chemical Industries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Sumitomo Bakelite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Chemours Company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LYCRA Company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Thrace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Tokuyama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Urenco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Victrex</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Wankai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New Materials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Yara International ASA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Zhejiang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Cenway</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Materials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Zhejiang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Hailide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New Material Co., Ltd.</a:t>
            </a:r>
          </a:p>
          <a:p>
            <a:pPr lvl="0"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endParaRPr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テキスト ボックス 16"/>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9" name="テキスト ボックス 18"/>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正方形/長方形 3">
            <a:extLst>
              <a:ext uri="{FF2B5EF4-FFF2-40B4-BE49-F238E27FC236}">
                <a16:creationId xmlns:a16="http://schemas.microsoft.com/office/drawing/2014/main" id="{ECA91B33-7CE4-B98D-CA30-E4F9BFECD3DA}"/>
              </a:ext>
            </a:extLst>
          </p:cNvPr>
          <p:cNvSpPr/>
          <p:nvPr/>
        </p:nvSpPr>
        <p:spPr>
          <a:xfrm>
            <a:off x="478568" y="1776650"/>
            <a:ext cx="7738657"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年以内の</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SBT</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設定をコミットしている海外企業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2,926</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7/21</a:t>
            </a:r>
            <a:endParaRPr lang="ja-JP" altLang="en-US" sz="2000" b="1" dirty="0"/>
          </a:p>
        </p:txBody>
      </p:sp>
      <p:cxnSp>
        <p:nvCxnSpPr>
          <p:cNvPr id="6" name="直線コネクタ 5">
            <a:extLst>
              <a:ext uri="{FF2B5EF4-FFF2-40B4-BE49-F238E27FC236}">
                <a16:creationId xmlns:a16="http://schemas.microsoft.com/office/drawing/2014/main" id="{765DC9BA-15C3-4C75-B713-E1D8A18CCD3B}"/>
              </a:ext>
            </a:extLst>
          </p:cNvPr>
          <p:cNvCxnSpPr>
            <a:cxnSpLocks/>
          </p:cNvCxnSpPr>
          <p:nvPr/>
        </p:nvCxnSpPr>
        <p:spPr>
          <a:xfrm>
            <a:off x="2305120" y="2608546"/>
            <a:ext cx="8208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8" name="直線コネクタ 7">
            <a:extLst>
              <a:ext uri="{FF2B5EF4-FFF2-40B4-BE49-F238E27FC236}">
                <a16:creationId xmlns:a16="http://schemas.microsoft.com/office/drawing/2014/main" id="{9A7DB054-9A30-42C4-4D28-E5D2ADA2805E}"/>
              </a:ext>
            </a:extLst>
          </p:cNvPr>
          <p:cNvCxnSpPr>
            <a:cxnSpLocks/>
          </p:cNvCxnSpPr>
          <p:nvPr/>
        </p:nvCxnSpPr>
        <p:spPr>
          <a:xfrm>
            <a:off x="2305120" y="4608524"/>
            <a:ext cx="8208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9" name="テキスト ボックス 8">
            <a:extLst>
              <a:ext uri="{FF2B5EF4-FFF2-40B4-BE49-F238E27FC236}">
                <a16:creationId xmlns:a16="http://schemas.microsoft.com/office/drawing/2014/main" id="{1A4D3D11-89AE-1B45-1604-B97C725B22AB}"/>
              </a:ext>
            </a:extLst>
          </p:cNvPr>
          <p:cNvSpPr txBox="1"/>
          <p:nvPr/>
        </p:nvSpPr>
        <p:spPr bwMode="auto">
          <a:xfrm>
            <a:off x="8104412" y="1775476"/>
            <a:ext cx="1645783" cy="230832"/>
          </a:xfrm>
          <a:prstGeom prst="rect">
            <a:avLst/>
          </a:prstGeom>
          <a:noFill/>
          <a:ln w="9525">
            <a:noFill/>
            <a:miter lim="800000"/>
            <a:headEnd/>
            <a:tailEnd/>
          </a:ln>
        </p:spPr>
        <p:txBody>
          <a:bodyPr wrap="square" rtlCol="0">
            <a:spAutoFit/>
          </a:bodyPr>
          <a:lstStyle/>
          <a:p>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業種内アルファベット順</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5" name="直線コネクタ 4">
            <a:extLst>
              <a:ext uri="{FF2B5EF4-FFF2-40B4-BE49-F238E27FC236}">
                <a16:creationId xmlns:a16="http://schemas.microsoft.com/office/drawing/2014/main" id="{2CCF569A-23C1-D925-D83B-4F4EFCE5FBFE}"/>
              </a:ext>
            </a:extLst>
          </p:cNvPr>
          <p:cNvCxnSpPr>
            <a:cxnSpLocks/>
          </p:cNvCxnSpPr>
          <p:nvPr/>
        </p:nvCxnSpPr>
        <p:spPr>
          <a:xfrm>
            <a:off x="2305120" y="3400300"/>
            <a:ext cx="8208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88084885"/>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a:t>
            </a:r>
            <a:r>
              <a:rPr lang="ja-JP" altLang="en-US" dirty="0"/>
              <a:t>認定コミット中の海外企業 </a:t>
            </a:r>
            <a:r>
              <a:rPr lang="en-US" altLang="ja-JP" dirty="0"/>
              <a:t>8/21</a:t>
            </a:r>
            <a:endParaRPr kumimoji="1" lang="ja-JP" altLang="en-US" dirty="0"/>
          </a:p>
        </p:txBody>
      </p:sp>
      <p:sp>
        <p:nvSpPr>
          <p:cNvPr id="3" name="コンテンツ プレースホルダー 2"/>
          <p:cNvSpPr>
            <a:spLocks noGrp="1"/>
          </p:cNvSpPr>
          <p:nvPr>
            <p:ph sz="quarter" idx="12"/>
          </p:nvPr>
        </p:nvSpPr>
        <p:spPr>
          <a:xfrm>
            <a:off x="161925" y="1110920"/>
            <a:ext cx="10367963" cy="634941"/>
          </a:xfrm>
        </p:spPr>
        <p:txBody>
          <a:bodyPr/>
          <a:lstStyle/>
          <a:p>
            <a:r>
              <a:rPr lang="ja-JP" altLang="en-US" dirty="0"/>
              <a:t>世界的にはアパレル、金融・保険業、専門サービス業、食料品製造業が多い</a:t>
            </a:r>
            <a:endParaRPr lang="en-US" altLang="ja-JP" dirty="0"/>
          </a:p>
        </p:txBody>
      </p:sp>
      <p:sp>
        <p:nvSpPr>
          <p:cNvPr id="15" name="正方形/長方形 14"/>
          <p:cNvSpPr>
            <a:spLocks noChangeArrowheads="1"/>
          </p:cNvSpPr>
          <p:nvPr/>
        </p:nvSpPr>
        <p:spPr bwMode="auto">
          <a:xfrm>
            <a:off x="128588" y="2199934"/>
            <a:ext cx="2242979" cy="332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algn="r" eaLnBrk="1" hangingPunct="1">
              <a:defRPr/>
            </a:pP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海運業：</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海運業（湾岸サービス</a:t>
            </a:r>
            <a:r>
              <a:rPr lang="en-US" altLang="ja-JP" sz="1000" b="1"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教育サービス：</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銀行・その他金融・保険</a:t>
            </a:r>
            <a:r>
              <a:rPr lang="en-US" altLang="ja-JP" sz="1000" b="1" dirty="0">
                <a:latin typeface="Meiryo UI" panose="020B0604030504040204" pitchFamily="50" charset="-128"/>
                <a:ea typeface="Meiryo UI" panose="020B0604030504040204" pitchFamily="50" charset="-128"/>
                <a:cs typeface="Meiryo UI" panose="020B0604030504040204" pitchFamily="50" charset="-128"/>
              </a:rPr>
              <a:t>(1/2)</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正方形/長方形 15"/>
          <p:cNvSpPr>
            <a:spLocks noChangeArrowheads="1"/>
          </p:cNvSpPr>
          <p:nvPr/>
        </p:nvSpPr>
        <p:spPr bwMode="auto">
          <a:xfrm>
            <a:off x="2225262" y="2199934"/>
            <a:ext cx="8304626" cy="594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Adani Ports and Special Economic Zone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Bibby Marine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Crowley Maritime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ESL Shipping Oy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Evergreen Marine Corp.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Fountaine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Pajot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Nordic Ferry Infrastructure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Samskip</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Holding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Stolt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Tankers B.V</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DP World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JM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Baxi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Ports &amp; Logistics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LBC Tank Terminals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QTerminals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Royal Vopak</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Supporting Education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TRAINING BUSINESS NETWORK, SL.</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lt-LT" altLang="ja-JP" sz="1000" dirty="0">
                <a:latin typeface="Meiryo UI" panose="020B0604030504040204" pitchFamily="50" charset="-128"/>
                <a:ea typeface="Meiryo UI" panose="020B0604030504040204" pitchFamily="50" charset="-128"/>
                <a:cs typeface="Meiryo UI" panose="020B0604030504040204" pitchFamily="50" charset="-128"/>
              </a:rPr>
              <a:t>3i Group plc</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Abenex Capital</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Acuon capital</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Afore SURA</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Aker Horizons ASA</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Ålandsbanken Abp</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Albaraka Türk Participation Bank</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Ambienta SGR</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AMP Wealth Management New Zealand</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AmTrust Nordic AB</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Arc Legal Group</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Arion Bank</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Asper Investment Management</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ASX Limited</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Australian Ethical Investment</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AXA Group</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B2Holding ASA</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Banco Comercial Portugues</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Banco Davivienda S A.</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Banco do Brasil S.A.</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BanColombia SA</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Bank J. Safra Sarasin AG</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Bank Ochrony Środowiska S.A.</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BauMont Real Estate Capital</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BBVA</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BCB Group</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Belfius Bank SA</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Beneva</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BKS Bank AG</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Blue Shield of California</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BNG Bank</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BNK Financial Group Inc.</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BNP Paribas</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Bolsa Mexicana de Valores</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British Business Bank plc</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bunq B.V.</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Caixa Geral de Depósitos</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CARE HEALTH INSURANCE LIMITED</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Carnegie Holding AB</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Chambers Federation</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CHANG HWA COMMERCIAL BANK, LTD.</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China Development Financial Holding Corporation</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CNP Assurances</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Commercial International Bank Egypt (SAE) CIB</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Credit Agricole</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Credit Suisse Group</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Danske Bank</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Definity Financial Corporation</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DWS Group GmbH &amp; Co. KGaA</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Emirates NBD Bank (P.J.S.C.)</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Equistone Partners Europe Limited</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Ethias</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Exponent Private Equity</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First Financial Holding Co., Ltd.</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Five Arrows Managers</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FullCycle</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Futur Pension Försäkringsaktiebolag (publ)</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Garfunkelux Holdco 2 (trading as Lowell)</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Generation Investment Management</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Gjensidige Forsikring ASA</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Great Southern Bank</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Grupo Cooperativo Cajamar</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GUARDIAN LIFE INSURANCE LIMITED</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Hang Seng Bank Limited</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IBF Financial Holdings Co.,Ltd.</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IG Group Holdings PLC</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ING Group</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Intesa Sanpaolo</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Íslandsbanki</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Italmobiliare</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KBC Bank NV incl. consolidated entities</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KLP</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Kyobo Securities Co., Ltd.</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LAIQON AG</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Leeson Claims Services Ltd</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Luminor Bank AS</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ManipalCigna Health Insurance Company Limited</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Manulife Financial Corporation</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Mashreqbank PSC</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mBank S.A</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Mega Financial Holding Company</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Merkur Andelskasse</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MetLife, Inc.</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Metrics Credit Partners</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Morrison &amp; Co</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Nan Shan Life Insurance Company, Ltd.</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Nederlandse Waterschapsbank N.V.</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nib holdings limited (nib Group)</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Nordic Capital</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Nordic Investment Bank</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Northern Trust</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Novo Banco, SA</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Novo Holdings A/S</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Nykredit</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Oberbank AG</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Oberösterreichische Landesbank AG</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Octopus Group</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OSB Group PLC</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PFA Pension</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Phoenix Group Holdings plc</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Ping An Annuity Insurance Company , Ltd.,Shanghai Branch</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ProCredit Holding AG &amp; Co. KGaA</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Procuritas</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PT Bank Rakyat Indonesia (persero) tbk</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Qalaa Holdings</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Quálitas Controladora S.A.B. de C.V.</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RAISE</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Roebuck AM LLP</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Sampo plc</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SBAB</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SCB X Public Company Limited</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Sedgwick International UK</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Şekerbank T.A.Ş.</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Shin Kong Financial Holding Co., Ltd.</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Šiaulių bankas AB</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Sienna Investment Managers Luxembourg SA</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Simplicity AB</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Sompo Holdings, Inc.</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SpareBank 1 Østlandet</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Sparebanken Vest</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St. James's Place</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Starling Bank</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Storskogen Group</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Svenska Handelsbanken publ.</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Swedbank AB</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Swiss Re</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T. Garanti Bankası A.Ş</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TAIWAN BUSINESS BANK, LTD.</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TATA AIG GENERAL INSURANCE COMPANY LIMITED</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TCS Group Holding plc</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テキスト ボックス 16"/>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9" name="テキスト ボックス 18"/>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正方形/長方形 3">
            <a:extLst>
              <a:ext uri="{FF2B5EF4-FFF2-40B4-BE49-F238E27FC236}">
                <a16:creationId xmlns:a16="http://schemas.microsoft.com/office/drawing/2014/main" id="{A2BE9463-437C-A258-C814-FF52F0AC5452}"/>
              </a:ext>
            </a:extLst>
          </p:cNvPr>
          <p:cNvSpPr/>
          <p:nvPr/>
        </p:nvSpPr>
        <p:spPr>
          <a:xfrm>
            <a:off x="478568" y="1776650"/>
            <a:ext cx="7738657"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年以内の</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SBT</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設定をコミットしている海外企業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2,926</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8/21</a:t>
            </a:r>
            <a:endParaRPr lang="ja-JP" altLang="en-US" sz="2000" b="1" dirty="0"/>
          </a:p>
        </p:txBody>
      </p:sp>
      <p:sp>
        <p:nvSpPr>
          <p:cNvPr id="5" name="テキスト ボックス 4">
            <a:extLst>
              <a:ext uri="{FF2B5EF4-FFF2-40B4-BE49-F238E27FC236}">
                <a16:creationId xmlns:a16="http://schemas.microsoft.com/office/drawing/2014/main" id="{A5E0D8D7-FFD6-59F3-8250-74834B99C664}"/>
              </a:ext>
            </a:extLst>
          </p:cNvPr>
          <p:cNvSpPr txBox="1"/>
          <p:nvPr/>
        </p:nvSpPr>
        <p:spPr bwMode="auto">
          <a:xfrm>
            <a:off x="8104412" y="1775476"/>
            <a:ext cx="1645783" cy="230832"/>
          </a:xfrm>
          <a:prstGeom prst="rect">
            <a:avLst/>
          </a:prstGeom>
          <a:noFill/>
          <a:ln w="9525">
            <a:noFill/>
            <a:miter lim="800000"/>
            <a:headEnd/>
            <a:tailEnd/>
          </a:ln>
        </p:spPr>
        <p:txBody>
          <a:bodyPr wrap="square" rtlCol="0">
            <a:spAutoFit/>
          </a:bodyPr>
          <a:lstStyle/>
          <a:p>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業種内アルファベット順</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6" name="直線コネクタ 5">
            <a:extLst>
              <a:ext uri="{FF2B5EF4-FFF2-40B4-BE49-F238E27FC236}">
                <a16:creationId xmlns:a16="http://schemas.microsoft.com/office/drawing/2014/main" id="{D607FEB4-5CEB-8063-45E0-596D2B9F05F5}"/>
              </a:ext>
            </a:extLst>
          </p:cNvPr>
          <p:cNvCxnSpPr/>
          <p:nvPr/>
        </p:nvCxnSpPr>
        <p:spPr>
          <a:xfrm>
            <a:off x="2321888" y="3257701"/>
            <a:ext cx="8208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 name="直線コネクタ 6">
            <a:extLst>
              <a:ext uri="{FF2B5EF4-FFF2-40B4-BE49-F238E27FC236}">
                <a16:creationId xmlns:a16="http://schemas.microsoft.com/office/drawing/2014/main" id="{0E264EF7-B305-6049-1843-4CB5A354E300}"/>
              </a:ext>
            </a:extLst>
          </p:cNvPr>
          <p:cNvCxnSpPr/>
          <p:nvPr/>
        </p:nvCxnSpPr>
        <p:spPr>
          <a:xfrm>
            <a:off x="2321888" y="2933851"/>
            <a:ext cx="8208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8" name="直線コネクタ 7">
            <a:extLst>
              <a:ext uri="{FF2B5EF4-FFF2-40B4-BE49-F238E27FC236}">
                <a16:creationId xmlns:a16="http://schemas.microsoft.com/office/drawing/2014/main" id="{1A75491D-7E8C-B80A-637E-64F93A14E39B}"/>
              </a:ext>
            </a:extLst>
          </p:cNvPr>
          <p:cNvCxnSpPr/>
          <p:nvPr/>
        </p:nvCxnSpPr>
        <p:spPr>
          <a:xfrm>
            <a:off x="2321888" y="2619526"/>
            <a:ext cx="8208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75920258"/>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a:t>
            </a:r>
            <a:r>
              <a:rPr lang="ja-JP" altLang="en-US" dirty="0"/>
              <a:t>認定コミット中の海外企業 </a:t>
            </a:r>
            <a:r>
              <a:rPr lang="en-US" altLang="ja-JP" dirty="0"/>
              <a:t>9/21</a:t>
            </a:r>
            <a:endParaRPr kumimoji="1" lang="ja-JP" altLang="en-US" dirty="0"/>
          </a:p>
        </p:txBody>
      </p:sp>
      <p:sp>
        <p:nvSpPr>
          <p:cNvPr id="3" name="コンテンツ プレースホルダー 2"/>
          <p:cNvSpPr>
            <a:spLocks noGrp="1"/>
          </p:cNvSpPr>
          <p:nvPr>
            <p:ph sz="quarter" idx="12"/>
          </p:nvPr>
        </p:nvSpPr>
        <p:spPr>
          <a:xfrm>
            <a:off x="161925" y="1110920"/>
            <a:ext cx="10367963" cy="634941"/>
          </a:xfrm>
        </p:spPr>
        <p:txBody>
          <a:bodyPr/>
          <a:lstStyle/>
          <a:p>
            <a:r>
              <a:rPr lang="ja-JP" altLang="en-US" dirty="0"/>
              <a:t>世界的にはアパレル、金融・保険業、専門サービス業、食料品製造業が多い</a:t>
            </a:r>
            <a:endParaRPr lang="en-US" altLang="ja-JP" dirty="0"/>
          </a:p>
        </p:txBody>
      </p:sp>
      <p:sp>
        <p:nvSpPr>
          <p:cNvPr id="15" name="正方形/長方形 14"/>
          <p:cNvSpPr>
            <a:spLocks noChangeArrowheads="1"/>
          </p:cNvSpPr>
          <p:nvPr/>
        </p:nvSpPr>
        <p:spPr bwMode="auto">
          <a:xfrm>
            <a:off x="128588" y="2199934"/>
            <a:ext cx="2242979" cy="5786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algn="r" eaLnBrk="1" hangingPunct="1">
              <a:spcAft>
                <a:spcPct val="0"/>
              </a:spcAft>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銀行・その他金融・保険</a:t>
            </a:r>
            <a:r>
              <a:rPr lang="en-US" altLang="ja-JP" sz="1000" b="1" dirty="0">
                <a:latin typeface="Meiryo UI" panose="020B0604030504040204" pitchFamily="50" charset="-128"/>
                <a:ea typeface="Meiryo UI" panose="020B0604030504040204" pitchFamily="50" charset="-128"/>
                <a:cs typeface="Meiryo UI" panose="020B0604030504040204" pitchFamily="50" charset="-128"/>
              </a:rPr>
              <a:t>(2/2)</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建設業：</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正方形/長方形 15"/>
          <p:cNvSpPr>
            <a:spLocks noChangeArrowheads="1"/>
          </p:cNvSpPr>
          <p:nvPr/>
        </p:nvSpPr>
        <p:spPr bwMode="auto">
          <a:xfrm>
            <a:off x="2225262" y="2199934"/>
            <a:ext cx="8287857" cy="48628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eaLnBrk="1" hangingPunct="1">
              <a:defRPr/>
            </a:pPr>
            <a:r>
              <a:rPr lang="lt-LT" altLang="ja-JP" sz="1000" dirty="0">
                <a:latin typeface="Meiryo UI" panose="020B0604030504040204" pitchFamily="50" charset="-128"/>
                <a:ea typeface="Meiryo UI" panose="020B0604030504040204" pitchFamily="50" charset="-128"/>
                <a:cs typeface="Meiryo UI" panose="020B0604030504040204" pitchFamily="50" charset="-128"/>
              </a:rPr>
              <a:t>The Renewables Infrastructure Group Limited</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The Shanghai Commercial &amp; Savings Bank, Ltd.</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Thurgauer Kantonalbank</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Topdanmark A/S</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Triton Investment Management Limited</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True.</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TSB Bank</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Türkiye Halk Bankası A.Ş.</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Türkiye İş Bankası</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United Bankers Plc</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UnitedHealth Group</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vdk bank</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Veritas Asset Managment LLP</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Victory Hill Capital Partners LLP</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Vidia Equity</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VIVARTIA HOLDINGS SINGLE MEMBER S.A.</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WAICA Reinsurance Corporation PLC</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Waystone</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Wendel</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Yapı ve Kredi Bankası A.Ş.</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YES Bank</a:t>
            </a:r>
            <a:r>
              <a:rPr lang="ja-JP" altLang="lt-LT" sz="1000" dirty="0">
                <a:latin typeface="Meiryo UI" panose="020B0604030504040204" pitchFamily="50" charset="-128"/>
                <a:ea typeface="Meiryo UI" panose="020B0604030504040204" pitchFamily="50" charset="-128"/>
                <a:cs typeface="Meiryo UI" panose="020B0604030504040204" pitchFamily="50" charset="-128"/>
              </a:rPr>
              <a:t>／</a:t>
            </a:r>
            <a:r>
              <a:rPr lang="lt-LT" altLang="ja-JP" sz="1000" dirty="0">
                <a:latin typeface="Meiryo UI" panose="020B0604030504040204" pitchFamily="50" charset="-128"/>
                <a:ea typeface="Meiryo UI" panose="020B0604030504040204" pitchFamily="50" charset="-128"/>
                <a:cs typeface="Meiryo UI" panose="020B0604030504040204" pitchFamily="50" charset="-128"/>
              </a:rPr>
              <a:t>Zurich Insurance Group Ltd</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A-</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Insinöörit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Oy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Actavo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Aecon Group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Aibel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Airmaster Corporation PTY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Aker Carbon Capture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Aker Solutions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Amey UK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Artelia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Artigo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Artizen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Interiors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ASSYSTEM</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ATEŞ ÇELİK İNŞAAT TAAHHÜT PROJE MÜH. SAN. VE TİC. A.Ş.</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AtkinsRéalis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Avove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Bachy</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Soletanche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Balco Group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Balfour Beatty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BES Engineering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BGEN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Bilfinger SE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Bird Construction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Bravida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Holding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Buckingham Group Contracting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Chevron Traffic Management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Clarke Telecom</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Clayco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Coffey Construction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Costain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CRB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Dalkia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UK</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Danny Sullivan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Destia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Oy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Drees &amp; Sommer SE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Dura Vermeer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Groep</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Earls Court Development Company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EGIS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Elecon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Engineering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ELLAKTOR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Eltronic</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EMCOR Group,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Enersense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International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Enex</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Technologies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EQUANS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EQUANS UK &amp; IRELAND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Erith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Esh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Eurovia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UK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Fasadgruppen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Fugro 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Gamuda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Berhad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Garic</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Give Steel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GK Gruppen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GRAHAM</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Granlund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Great British Communications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High Speed Two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Hitachi Energy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engineering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Icon Construction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IMI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IPS-Integrated Project Services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IRB Infrastructure Developers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 Murphy &amp; Sons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JBA Group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Jiangsu Zhenjiang New energy equipment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John F Hunt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John Paul Construction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Jones Engineering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JORTON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KEDGE CONSTRUCTION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Kirby Group Engineering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Koninklijke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Heijmans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Leviat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Malaysian Resources Corporation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Berhad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McGinley Support Services (Infrastructure)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Morrison Hershfield Group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Network Plus Services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NGE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Osborne Infrastructure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Osmose Utilities Services,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PJ Hegarty &amp; Sons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QTS Group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Radley Engineering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Reitz Holding GmbH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Rejlers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RENK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RSK Group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Saferoad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SANKI ENGINEERING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Sitowise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Oyj</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Soil Engineering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Geoservices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Sparks Marketing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SRV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SSOE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Structure Tone International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Structure Tone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Strukton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Roads &amp; Concrete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Sunrun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SYSTRA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SYSTRA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TAKENAKA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TAUW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België</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TEKKEN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NIPPON ROAD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Thornton Tomasetti</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TRACTEBEL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TYROLIT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Schleifmittelwerke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Swarovski AG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Valmont SM</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VAN ELLE HOLDINGS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Van Oord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Vestum</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ViaCon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Vibro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Menard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VINCI Construction UK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Vital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Energi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Utilities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VolkerWessels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UK</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VTU Management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Ward &amp; Burke Construction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WJ Group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ZETA Holding GmbH</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テキスト ボックス 16"/>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dirty="0">
                <a:solidFill>
                  <a:srgbClr val="000000"/>
                </a:solidFill>
                <a:latin typeface="Meiryo UI" pitchFamily="50" charset="-128"/>
                <a:ea typeface="Meiryo UI" pitchFamily="50" charset="-128"/>
                <a:cs typeface="Meiryo UI" pitchFamily="50" charset="-128"/>
              </a:rPr>
              <a:t>http://</a:t>
            </a:r>
            <a:r>
              <a:rPr lang="en-US" altLang="ja-JP" sz="900" dirty="0" err="1">
                <a:solidFill>
                  <a:srgbClr val="000000"/>
                </a:solidFill>
                <a:latin typeface="Meiryo UI" pitchFamily="50" charset="-128"/>
                <a:ea typeface="Meiryo UI" pitchFamily="50" charset="-128"/>
                <a:cs typeface="Meiryo UI" pitchFamily="50" charset="-128"/>
              </a:rPr>
              <a:t>sciencebasedtargets.org</a:t>
            </a:r>
            <a:r>
              <a:rPr lang="en-US" altLang="ja-JP" sz="900" dirty="0">
                <a:solidFill>
                  <a:srgbClr val="000000"/>
                </a:solidFill>
                <a:latin typeface="Meiryo UI" pitchFamily="50" charset="-128"/>
                <a:ea typeface="Meiryo UI" pitchFamily="50" charset="-128"/>
                <a:cs typeface="Meiryo UI" pitchFamily="50" charset="-128"/>
              </a:rPr>
              <a:t>/companies-taking-action/</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9" name="テキスト ボックス 18"/>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正方形/長方形 3">
            <a:extLst>
              <a:ext uri="{FF2B5EF4-FFF2-40B4-BE49-F238E27FC236}">
                <a16:creationId xmlns:a16="http://schemas.microsoft.com/office/drawing/2014/main" id="{A9749CC8-78DC-A80D-C7C0-A5027235A665}"/>
              </a:ext>
            </a:extLst>
          </p:cNvPr>
          <p:cNvSpPr/>
          <p:nvPr/>
        </p:nvSpPr>
        <p:spPr>
          <a:xfrm>
            <a:off x="478568" y="1776650"/>
            <a:ext cx="7738657"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年以内の</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SBT</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設定をコミットしている海外企業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2,926</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9/21</a:t>
            </a:r>
            <a:endParaRPr lang="ja-JP" altLang="en-US" sz="2000" b="1" dirty="0"/>
          </a:p>
        </p:txBody>
      </p:sp>
      <p:cxnSp>
        <p:nvCxnSpPr>
          <p:cNvPr id="6" name="直線コネクタ 5">
            <a:extLst>
              <a:ext uri="{FF2B5EF4-FFF2-40B4-BE49-F238E27FC236}">
                <a16:creationId xmlns:a16="http://schemas.microsoft.com/office/drawing/2014/main" id="{DD5C8347-AC99-280D-6A5F-195A28A7BD00}"/>
              </a:ext>
            </a:extLst>
          </p:cNvPr>
          <p:cNvCxnSpPr/>
          <p:nvPr/>
        </p:nvCxnSpPr>
        <p:spPr>
          <a:xfrm>
            <a:off x="2305120" y="3099853"/>
            <a:ext cx="8208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5" name="テキスト ボックス 4">
            <a:extLst>
              <a:ext uri="{FF2B5EF4-FFF2-40B4-BE49-F238E27FC236}">
                <a16:creationId xmlns:a16="http://schemas.microsoft.com/office/drawing/2014/main" id="{F6C03325-7DBE-73A4-B4C1-70DAF19A1EDC}"/>
              </a:ext>
            </a:extLst>
          </p:cNvPr>
          <p:cNvSpPr txBox="1"/>
          <p:nvPr/>
        </p:nvSpPr>
        <p:spPr bwMode="auto">
          <a:xfrm>
            <a:off x="8104412" y="1775476"/>
            <a:ext cx="1645783" cy="230832"/>
          </a:xfrm>
          <a:prstGeom prst="rect">
            <a:avLst/>
          </a:prstGeom>
          <a:noFill/>
          <a:ln w="9525">
            <a:noFill/>
            <a:miter lim="800000"/>
            <a:headEnd/>
            <a:tailEnd/>
          </a:ln>
        </p:spPr>
        <p:txBody>
          <a:bodyPr wrap="square" rtlCol="0">
            <a:spAutoFit/>
          </a:bodyPr>
          <a:lstStyle/>
          <a:p>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業種内アルファベット順</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3796596833"/>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a:t>
            </a:r>
            <a:r>
              <a:rPr lang="ja-JP" altLang="en-US" dirty="0"/>
              <a:t>認定コミット中の海外企業 </a:t>
            </a:r>
            <a:r>
              <a:rPr lang="en-US" altLang="ja-JP" dirty="0"/>
              <a:t>10/21</a:t>
            </a:r>
            <a:endParaRPr kumimoji="1" lang="ja-JP" altLang="en-US" dirty="0"/>
          </a:p>
        </p:txBody>
      </p:sp>
      <p:sp>
        <p:nvSpPr>
          <p:cNvPr id="3" name="コンテンツ プレースホルダー 2"/>
          <p:cNvSpPr>
            <a:spLocks noGrp="1"/>
          </p:cNvSpPr>
          <p:nvPr>
            <p:ph sz="quarter" idx="12"/>
          </p:nvPr>
        </p:nvSpPr>
        <p:spPr>
          <a:xfrm>
            <a:off x="161925" y="1110920"/>
            <a:ext cx="10367963" cy="634941"/>
          </a:xfrm>
        </p:spPr>
        <p:txBody>
          <a:bodyPr/>
          <a:lstStyle/>
          <a:p>
            <a:r>
              <a:rPr lang="ja-JP" altLang="en-US" dirty="0"/>
              <a:t>世界的にはアパレル、金融・保険業、専門サービス業、食料品製造業が多い</a:t>
            </a:r>
            <a:endParaRPr lang="en-US" altLang="ja-JP" dirty="0"/>
          </a:p>
        </p:txBody>
      </p:sp>
      <p:sp>
        <p:nvSpPr>
          <p:cNvPr id="15" name="正方形/長方形 14"/>
          <p:cNvSpPr>
            <a:spLocks noChangeArrowheads="1"/>
          </p:cNvSpPr>
          <p:nvPr/>
        </p:nvSpPr>
        <p:spPr bwMode="auto">
          <a:xfrm>
            <a:off x="128588" y="2184006"/>
            <a:ext cx="2242979" cy="4401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algn="r" eaLnBrk="1" hangingPunct="1">
              <a:spcAft>
                <a:spcPct val="0"/>
              </a:spcAft>
              <a:defRPr/>
            </a:pP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建築資材：</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鉱業（石炭）：</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鉱業（鉄・アルミ・その他金属）</a:t>
            </a: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自動車部品</a:t>
            </a:r>
            <a:r>
              <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(1/2)</a:t>
            </a: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正方形/長方形 15"/>
          <p:cNvSpPr>
            <a:spLocks noChangeArrowheads="1"/>
          </p:cNvSpPr>
          <p:nvPr/>
        </p:nvSpPr>
        <p:spPr bwMode="auto">
          <a:xfrm>
            <a:off x="2225262" y="2184006"/>
            <a:ext cx="8375005" cy="53245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eaLnBrk="1" hangingPunct="1">
              <a:defRPr/>
            </a:pP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Akçansa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Çimento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Sanayi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Ticaret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 Ş.</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AMMEGA Group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APERAM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BREEDON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Cement Australia Pty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CIMPOR-</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Indústria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Cimentos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CONSOLIS GROUP SAS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CSN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Cimentos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Brasil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Forterra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FUJI SASH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Garda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Sikring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Grupo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Cosentino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HATZEL &amp; BUEHLER,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JK Lakshmi Cement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JSW Cement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Martin Marietta Materials,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Optimas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Solutions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Polpaico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BSA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PT Semen Indonesia (Persero)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Tbk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Roca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SAGAR CEMENTS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SECIL – COMPANHIA GERAL DE CAL E CIMENTO,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SigmaRoc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Keystone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THESIZE SURFACES S.L.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Tobermore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Udaipur Cement Works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ZND UK LTD</a:t>
            </a:r>
          </a:p>
          <a:p>
            <a:pPr lvl="0"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Tangshan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Dongya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Heavy-Industry Equipment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p>
          <a:p>
            <a:pPr lvl="0"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Acciaierie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Venete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Acerinox,S.A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AÇO VERDE DO BRASIL.S.A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AKDAŞ DÖKÜM A.Ş.</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Alleima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APL Apollo Tubes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Arcelor Mittal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Baotou Tianhe Magnetics Technology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Bilecik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Demir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Çelik</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Borçelik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Çelik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Sanayii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Ticaret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A.Ş.</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British Steel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CELSA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CHALCO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Ruimin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Chongqing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Millison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Technologies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Deacero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SAPI de CV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ELECTRO AÇO ALTONA S 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Feralpi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Siderurgica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Fortescue Metals Group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Freeport-McMoRan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Aluminium</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Henan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Zhongfu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High Precision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Aluminium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Products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Hindalco Industries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HUNG HING METAL MANUFACTORY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KME Germany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KOCEL MACHINERY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KOCEL STEEL FOUNDRY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Lebronze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alloys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Ma'aden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Aluminum</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MERANTI GREEN STEEL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Molycop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MYTILINEOS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Nickel Asia Corporation (NAC)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O.R.I. MARTIN 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Plansee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SE (HPM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REINOSA FORGINGS &amp; CASTINGS SL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Shandong Innovation Metal Technology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SHS - Stahl - Holding - Saar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Speira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SteelSummit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Holdings,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Stena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Aluminium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Swiss Steel Holding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thyssenkrupp</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Steel Europe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Tokyo Steel Manufacturing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Vedanta Zinc International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YANTAI WINHERE AUTO-PART MANUFACTURING CO., LTD.</a:t>
            </a:r>
          </a:p>
          <a:p>
            <a:pPr lvl="0"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Akplas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AMAG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AMES Group Sintering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ANADOLU ISUZU OTOMOTİV SAN. VE TİC. A.Ş.</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Anhui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Zhongding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Rubber-Plastic Products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Arbomex</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 de CV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Aston Martin Lagonda Global Holdings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Atlas Honda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AVOCarbon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Kunshan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Bajajsons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Bharat Forge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Burgmaier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BWI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Changsha Boda Technology Industry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China Motor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CIE Automotive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Clarios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International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Copart UK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Creative Foam Corp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CWB Automotive Electronics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D'Ieteren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Automotive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DELFINGEN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Dr. Ing.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h.c.</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F. Porsche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Ferrari 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FLEXITECH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Daled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Bidco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Ford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Otomotiv</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Sanayi A.S ( Ford Otosan)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Geely</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Automobile Holdings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Getac Precision Technology Vietnam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GKN Powder Metallurgy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Gonvarri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Industries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Groupe FSD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Grupo Antolin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Irausa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S.A.U.</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Hanon Systems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Harley-Davidson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HES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Präzisionsteile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Hermann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Erkert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Hidria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d.o.o.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Hirschvogel Holding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Huf</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Hülsbeck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&amp;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Fürst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Hwaseung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R&amp;A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HYUNDAI MOBIS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IBER-OLEFF -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Componentes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Técnicos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Plástico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ILJIN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ILJIN Global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International Automotive Components Group,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Iochpe-Maxion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Isabellenhütte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Heusler GmbH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Isuzu Motors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Johann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Grohmann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Johnson Electric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JTEKT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Kautex Textron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KIRCHHOFF Automotive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Kolektor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Mobility d.o.o.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Lear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Leibold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&amp; Amann GmbH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Litens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Automotive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LTH Castings d.o.o.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Marelli Holdings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Martur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Fompak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International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METALIS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Metalsa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S.A.P.I. de C.V.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Misfat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Filtration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テキスト ボックス 16"/>
          <p:cNvSpPr txBox="1">
            <a:spLocks noChangeArrowheads="1"/>
          </p:cNvSpPr>
          <p:nvPr/>
        </p:nvSpPr>
        <p:spPr bwMode="auto">
          <a:xfrm>
            <a:off x="354689"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9" name="テキスト ボックス 18"/>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正方形/長方形 3">
            <a:extLst>
              <a:ext uri="{FF2B5EF4-FFF2-40B4-BE49-F238E27FC236}">
                <a16:creationId xmlns:a16="http://schemas.microsoft.com/office/drawing/2014/main" id="{001F4653-8583-66E4-50AD-700B20F468AC}"/>
              </a:ext>
            </a:extLst>
          </p:cNvPr>
          <p:cNvSpPr/>
          <p:nvPr/>
        </p:nvSpPr>
        <p:spPr>
          <a:xfrm>
            <a:off x="478568" y="1776650"/>
            <a:ext cx="7911781"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年以内の</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SBT</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設定をコミットしている海外企業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2,926</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10/21</a:t>
            </a:r>
            <a:endParaRPr lang="ja-JP" altLang="en-US" sz="2000" b="1" dirty="0"/>
          </a:p>
        </p:txBody>
      </p:sp>
      <p:sp>
        <p:nvSpPr>
          <p:cNvPr id="5" name="テキスト ボックス 4">
            <a:extLst>
              <a:ext uri="{FF2B5EF4-FFF2-40B4-BE49-F238E27FC236}">
                <a16:creationId xmlns:a16="http://schemas.microsoft.com/office/drawing/2014/main" id="{92D97C4D-F421-C93C-6DF6-BFD18CA035B2}"/>
              </a:ext>
            </a:extLst>
          </p:cNvPr>
          <p:cNvSpPr txBox="1"/>
          <p:nvPr/>
        </p:nvSpPr>
        <p:spPr bwMode="auto">
          <a:xfrm>
            <a:off x="8104412" y="1775476"/>
            <a:ext cx="1645783" cy="230832"/>
          </a:xfrm>
          <a:prstGeom prst="rect">
            <a:avLst/>
          </a:prstGeom>
          <a:noFill/>
          <a:ln w="9525">
            <a:noFill/>
            <a:miter lim="800000"/>
            <a:headEnd/>
            <a:tailEnd/>
          </a:ln>
        </p:spPr>
        <p:txBody>
          <a:bodyPr wrap="square" rtlCol="0">
            <a:spAutoFit/>
          </a:bodyPr>
          <a:lstStyle/>
          <a:p>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業種内アルファベット順</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7" name="直線コネクタ 6">
            <a:extLst>
              <a:ext uri="{FF2B5EF4-FFF2-40B4-BE49-F238E27FC236}">
                <a16:creationId xmlns:a16="http://schemas.microsoft.com/office/drawing/2014/main" id="{0639F078-930B-85B4-CB92-1EF576798575}"/>
              </a:ext>
            </a:extLst>
          </p:cNvPr>
          <p:cNvCxnSpPr/>
          <p:nvPr/>
        </p:nvCxnSpPr>
        <p:spPr>
          <a:xfrm>
            <a:off x="2305120" y="3196372"/>
            <a:ext cx="8208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8" name="直線コネクタ 7">
            <a:extLst>
              <a:ext uri="{FF2B5EF4-FFF2-40B4-BE49-F238E27FC236}">
                <a16:creationId xmlns:a16="http://schemas.microsoft.com/office/drawing/2014/main" id="{2ED1C263-0923-A98B-C5F9-758947EE032F}"/>
              </a:ext>
            </a:extLst>
          </p:cNvPr>
          <p:cNvCxnSpPr/>
          <p:nvPr/>
        </p:nvCxnSpPr>
        <p:spPr>
          <a:xfrm>
            <a:off x="2305120" y="3531652"/>
            <a:ext cx="8208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 name="直線コネクタ 9">
            <a:extLst>
              <a:ext uri="{FF2B5EF4-FFF2-40B4-BE49-F238E27FC236}">
                <a16:creationId xmlns:a16="http://schemas.microsoft.com/office/drawing/2014/main" id="{710839F6-D6C4-E073-5346-4FAB343D4215}"/>
              </a:ext>
            </a:extLst>
          </p:cNvPr>
          <p:cNvCxnSpPr/>
          <p:nvPr/>
        </p:nvCxnSpPr>
        <p:spPr>
          <a:xfrm>
            <a:off x="2305120" y="5218212"/>
            <a:ext cx="8208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12518788"/>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19C7EE2-AC55-0630-F91D-9DD9EC08B31A}"/>
            </a:ext>
          </a:extLst>
        </p:cNvPr>
        <p:cNvGrpSpPr/>
        <p:nvPr/>
      </p:nvGrpSpPr>
      <p:grpSpPr>
        <a:xfrm>
          <a:off x="0" y="0"/>
          <a:ext cx="0" cy="0"/>
          <a:chOff x="0" y="0"/>
          <a:chExt cx="0" cy="0"/>
        </a:xfrm>
      </p:grpSpPr>
      <p:sp>
        <p:nvSpPr>
          <p:cNvPr id="2" name="タイトル 1">
            <a:extLst>
              <a:ext uri="{FF2B5EF4-FFF2-40B4-BE49-F238E27FC236}">
                <a16:creationId xmlns:a16="http://schemas.microsoft.com/office/drawing/2014/main" id="{ED4AD75D-150A-713B-CA92-1F2DCAE950A0}"/>
              </a:ext>
            </a:extLst>
          </p:cNvPr>
          <p:cNvSpPr>
            <a:spLocks noGrp="1"/>
          </p:cNvSpPr>
          <p:nvPr>
            <p:ph type="title"/>
          </p:nvPr>
        </p:nvSpPr>
        <p:spPr/>
        <p:txBody>
          <a:bodyPr/>
          <a:lstStyle/>
          <a:p>
            <a:r>
              <a:rPr lang="en-US" altLang="ja-JP" dirty="0"/>
              <a:t>SBT</a:t>
            </a:r>
            <a:r>
              <a:rPr lang="ja-JP" altLang="en-US" dirty="0"/>
              <a:t>認定コミット中の海外企業 </a:t>
            </a:r>
            <a:r>
              <a:rPr lang="en-US" altLang="ja-JP" dirty="0"/>
              <a:t>11/21</a:t>
            </a:r>
            <a:endParaRPr kumimoji="1" lang="ja-JP" altLang="en-US" dirty="0"/>
          </a:p>
        </p:txBody>
      </p:sp>
      <p:sp>
        <p:nvSpPr>
          <p:cNvPr id="3" name="コンテンツ プレースホルダー 2">
            <a:extLst>
              <a:ext uri="{FF2B5EF4-FFF2-40B4-BE49-F238E27FC236}">
                <a16:creationId xmlns:a16="http://schemas.microsoft.com/office/drawing/2014/main" id="{E6882ADD-5D71-2B4D-8B14-258B2564668A}"/>
              </a:ext>
            </a:extLst>
          </p:cNvPr>
          <p:cNvSpPr>
            <a:spLocks noGrp="1"/>
          </p:cNvSpPr>
          <p:nvPr>
            <p:ph sz="quarter" idx="12"/>
          </p:nvPr>
        </p:nvSpPr>
        <p:spPr>
          <a:xfrm>
            <a:off x="161925" y="1110920"/>
            <a:ext cx="10367963" cy="634941"/>
          </a:xfrm>
        </p:spPr>
        <p:txBody>
          <a:bodyPr/>
          <a:lstStyle/>
          <a:p>
            <a:r>
              <a:rPr lang="ja-JP" altLang="en-US" dirty="0"/>
              <a:t>世界的にはアパレル、金融・保険業、専門サービス業、食料品製造業が多い</a:t>
            </a:r>
            <a:endParaRPr lang="en-US" altLang="ja-JP" dirty="0"/>
          </a:p>
        </p:txBody>
      </p:sp>
      <p:sp>
        <p:nvSpPr>
          <p:cNvPr id="15" name="正方形/長方形 14">
            <a:extLst>
              <a:ext uri="{FF2B5EF4-FFF2-40B4-BE49-F238E27FC236}">
                <a16:creationId xmlns:a16="http://schemas.microsoft.com/office/drawing/2014/main" id="{BAB58EA9-6FB8-0243-90D4-F7394DF08DB0}"/>
              </a:ext>
            </a:extLst>
          </p:cNvPr>
          <p:cNvSpPr>
            <a:spLocks noChangeArrowheads="1"/>
          </p:cNvSpPr>
          <p:nvPr/>
        </p:nvSpPr>
        <p:spPr bwMode="auto">
          <a:xfrm>
            <a:off x="128588" y="2184006"/>
            <a:ext cx="2242979" cy="332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algn="r" eaLnBrk="1" hangingPunct="1">
              <a:spcAft>
                <a:spcPct val="0"/>
              </a:spcAft>
              <a:defRPr/>
            </a:pP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自動車部品</a:t>
            </a:r>
            <a:r>
              <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(2/2)</a:t>
            </a: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defRPr/>
            </a:pP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住宅建設：</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商社・卸業者・商業サービス・商用品：</a:t>
            </a:r>
            <a:endParaRPr lang="en-US" altLang="ja-JP" sz="1000" b="1" dirty="0">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正方形/長方形 15">
            <a:extLst>
              <a:ext uri="{FF2B5EF4-FFF2-40B4-BE49-F238E27FC236}">
                <a16:creationId xmlns:a16="http://schemas.microsoft.com/office/drawing/2014/main" id="{75397A82-F285-8036-8029-DBDB234BDB4E}"/>
              </a:ext>
            </a:extLst>
          </p:cNvPr>
          <p:cNvSpPr>
            <a:spLocks noChangeArrowheads="1"/>
          </p:cNvSpPr>
          <p:nvPr/>
        </p:nvSpPr>
        <p:spPr bwMode="auto">
          <a:xfrm>
            <a:off x="2225262" y="2184006"/>
            <a:ext cx="8375005" cy="5786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Nanjing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Chervon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Auto Precision Technology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NASH INDUSTRIES (I)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National Windscreens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Neapco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Holdings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NGK INSULATORS,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Nichirin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Ningbo Great Group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NIO Holdings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OECHSLER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OTTO FUCHS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Polybond India Pvt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Porsche Holding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Quanxing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Machining Group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Renata Precision Components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Richard Bergner Holding GmbH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Rompa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RONAL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Royal Technologies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SAKTHI AUTO COMPONENT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Sansera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Engineering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Shandong Daye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Shanghai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Vico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Precision Mold &amp; Plastics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Silitech</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Technology Corporation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Sdn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Bhd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Sinohykey</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Technology Guangzhou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SUMITOMO RUBBER INDUSTRIES,LTD.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Sunwoda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Mobility Energy Technology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Suzhou Bearing Factory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SBF</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SYNETIQ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Tata Motors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Temsa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Skoda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Sabancı</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Ulaşım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Araçları</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A.Ş.</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Tesla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thyssenkrupp</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Gerlach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Tofaş</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A.Ş</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TOYOTA BOSHOKU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TSUBAKI NAKASHIMA CO.,LTD.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TVS Motor Company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UTAC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Valmet Automotive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WALON FRANCE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Werksta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William King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Winnebago Industries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Witzenmann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XINGDA INTERNATIONAL HOLDINGS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Yutong Bus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Zanettini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Barossi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Indústria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Comércio</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Elk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Groep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KB Home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MJ Gleeson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MRV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Engenharia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Participações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OMDUS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Groep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Summerset Group Holdings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Van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Wijnen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Groep</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B.V.</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AB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Tingstad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Papper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ABM Industries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Aico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Anabas UK2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Arco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Arcus FM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Beijing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Kyuan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Pharmaceutical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Belcan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International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BGIS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Bidvest Noonan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Brenntag SE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C&amp;C Joint Printing Co., (Guangdong)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Carter Thermal Industries Group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Cary Group Holding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Caverion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CCL Industries,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CG CHEMIKALIEN GmbH &amp; Co. HOLDING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Churchill Contract Services Group Holdings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Cirka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City Facilities Management Holdings Ltd (UK)</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Consolidated Property Services (Australia) Pty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DialogDirect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Dr.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Sasse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Gruppe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Elanders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Envita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Solutions,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Ethos Facilities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Excellerate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Services UK</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FACIL Corporate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FORVAL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Foxway</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G4S UK &amp; Ireland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Global Dominion Access,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Group O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Guangdong Textiles Imp. &amp; Exp.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Haberkorn Holding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Hayley Group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IGEFA SE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IPCOM</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Japan Elevator Service Holdings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KAEFER SE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KANAE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KILOUTOU</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Koninklijke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Paardekooper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Kyodo Printing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Lemvigh</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Müller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LIMCAMAR SL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 Group Services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Manutan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International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MBH Corporation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Midwestern Group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MILLS LOCAÇÃO SERVIÇOS E LOGÍSTICA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Nexeo Plastics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Nth Degree,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OCS Group UK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Optima Facility, S.L.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Optimum Group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OT Group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Paragon Customer Communications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Polygon Group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Presto Holding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Principle Cleaning Services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Profile Security Services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Rangel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Distribuição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Logística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Renaissance Services SAOG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Rubix</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Salextra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SECURECORP PTY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SecuriGroup</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Serco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Sicherheit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Nord GmbH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SOLO IINVEST SAS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Speedy Asset Services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Starzen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TES-AMM (Singapore) Pte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TOPCO SCIENTIFIC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TOYOTA TSUSHO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TRAC Intermodal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Turtle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TVS Supply Chain Solutions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UPDATER SERVICES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Ventia Services Group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Von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Bundit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W&amp;J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Linney</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Wackler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Holding SE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Wilson James Ltd</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テキスト ボックス 16">
            <a:extLst>
              <a:ext uri="{FF2B5EF4-FFF2-40B4-BE49-F238E27FC236}">
                <a16:creationId xmlns:a16="http://schemas.microsoft.com/office/drawing/2014/main" id="{C2E0890A-9C71-33A8-F2E7-B542055EED79}"/>
              </a:ext>
            </a:extLst>
          </p:cNvPr>
          <p:cNvSpPr txBox="1">
            <a:spLocks noChangeArrowheads="1"/>
          </p:cNvSpPr>
          <p:nvPr/>
        </p:nvSpPr>
        <p:spPr bwMode="auto">
          <a:xfrm>
            <a:off x="354689"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9" name="テキスト ボックス 18">
            <a:extLst>
              <a:ext uri="{FF2B5EF4-FFF2-40B4-BE49-F238E27FC236}">
                <a16:creationId xmlns:a16="http://schemas.microsoft.com/office/drawing/2014/main" id="{FAFA3BCF-2C0A-ED88-3C32-B22B0F5F0372}"/>
              </a:ext>
            </a:extLst>
          </p:cNvPr>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正方形/長方形 3">
            <a:extLst>
              <a:ext uri="{FF2B5EF4-FFF2-40B4-BE49-F238E27FC236}">
                <a16:creationId xmlns:a16="http://schemas.microsoft.com/office/drawing/2014/main" id="{A38CBEE6-758E-573C-67C9-F1716A7248E5}"/>
              </a:ext>
            </a:extLst>
          </p:cNvPr>
          <p:cNvSpPr/>
          <p:nvPr/>
        </p:nvSpPr>
        <p:spPr>
          <a:xfrm>
            <a:off x="478568" y="1776650"/>
            <a:ext cx="7911781"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年以内の</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SBT</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設定をコミットしている海外企業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2,926</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11/21</a:t>
            </a:r>
            <a:endParaRPr lang="ja-JP" altLang="en-US" sz="2000" b="1" dirty="0"/>
          </a:p>
        </p:txBody>
      </p:sp>
      <p:sp>
        <p:nvSpPr>
          <p:cNvPr id="5" name="テキスト ボックス 4">
            <a:extLst>
              <a:ext uri="{FF2B5EF4-FFF2-40B4-BE49-F238E27FC236}">
                <a16:creationId xmlns:a16="http://schemas.microsoft.com/office/drawing/2014/main" id="{4FAACD18-3CAA-E857-1FB3-54C5ABB62D7E}"/>
              </a:ext>
            </a:extLst>
          </p:cNvPr>
          <p:cNvSpPr txBox="1"/>
          <p:nvPr/>
        </p:nvSpPr>
        <p:spPr bwMode="auto">
          <a:xfrm>
            <a:off x="8104412" y="1775476"/>
            <a:ext cx="1645783" cy="230832"/>
          </a:xfrm>
          <a:prstGeom prst="rect">
            <a:avLst/>
          </a:prstGeom>
          <a:noFill/>
          <a:ln w="9525">
            <a:noFill/>
            <a:miter lim="800000"/>
            <a:headEnd/>
            <a:tailEnd/>
          </a:ln>
        </p:spPr>
        <p:txBody>
          <a:bodyPr wrap="square" rtlCol="0">
            <a:spAutoFit/>
          </a:bodyPr>
          <a:lstStyle/>
          <a:p>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業種内アルファベット順</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10" name="直線コネクタ 9">
            <a:extLst>
              <a:ext uri="{FF2B5EF4-FFF2-40B4-BE49-F238E27FC236}">
                <a16:creationId xmlns:a16="http://schemas.microsoft.com/office/drawing/2014/main" id="{AE3ED00B-592C-6F23-D808-24140034DD5F}"/>
              </a:ext>
            </a:extLst>
          </p:cNvPr>
          <p:cNvCxnSpPr/>
          <p:nvPr/>
        </p:nvCxnSpPr>
        <p:spPr>
          <a:xfrm>
            <a:off x="2305120" y="3978692"/>
            <a:ext cx="8208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 name="直線コネクタ 5">
            <a:extLst>
              <a:ext uri="{FF2B5EF4-FFF2-40B4-BE49-F238E27FC236}">
                <a16:creationId xmlns:a16="http://schemas.microsoft.com/office/drawing/2014/main" id="{C93C4993-160E-5436-4557-510717092C75}"/>
              </a:ext>
            </a:extLst>
          </p:cNvPr>
          <p:cNvCxnSpPr/>
          <p:nvPr/>
        </p:nvCxnSpPr>
        <p:spPr>
          <a:xfrm>
            <a:off x="2305120" y="4456212"/>
            <a:ext cx="8208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69621705"/>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a:t>
            </a:r>
            <a:r>
              <a:rPr lang="ja-JP" altLang="en-US" dirty="0"/>
              <a:t>認定コミット中の海外企業 </a:t>
            </a:r>
            <a:r>
              <a:rPr lang="en-US" altLang="ja-JP" dirty="0"/>
              <a:t>12/21</a:t>
            </a:r>
            <a:endParaRPr kumimoji="1" lang="ja-JP" altLang="en-US" dirty="0"/>
          </a:p>
        </p:txBody>
      </p:sp>
      <p:sp>
        <p:nvSpPr>
          <p:cNvPr id="3" name="コンテンツ プレースホルダー 2"/>
          <p:cNvSpPr>
            <a:spLocks noGrp="1"/>
          </p:cNvSpPr>
          <p:nvPr>
            <p:ph sz="quarter" idx="12"/>
          </p:nvPr>
        </p:nvSpPr>
        <p:spPr>
          <a:xfrm>
            <a:off x="161925" y="1110920"/>
            <a:ext cx="10367963" cy="634941"/>
          </a:xfrm>
        </p:spPr>
        <p:txBody>
          <a:bodyPr/>
          <a:lstStyle/>
          <a:p>
            <a:r>
              <a:rPr lang="ja-JP" altLang="en-US" dirty="0"/>
              <a:t>世界的にはアパレル、金融・保険業、専門サービス業、食料品製造業が多い</a:t>
            </a:r>
            <a:endParaRPr lang="en-US" altLang="ja-JP" dirty="0"/>
          </a:p>
        </p:txBody>
      </p:sp>
      <p:sp>
        <p:nvSpPr>
          <p:cNvPr id="15" name="正方形/長方形 14"/>
          <p:cNvSpPr>
            <a:spLocks noChangeArrowheads="1"/>
          </p:cNvSpPr>
          <p:nvPr/>
        </p:nvSpPr>
        <p:spPr bwMode="auto">
          <a:xfrm>
            <a:off x="128588" y="2120278"/>
            <a:ext cx="2242979" cy="4401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テキスト ボックス 16"/>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9" name="テキスト ボックス 18"/>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9" name="正方形/長方形 8"/>
          <p:cNvSpPr>
            <a:spLocks noChangeArrowheads="1"/>
          </p:cNvSpPr>
          <p:nvPr/>
        </p:nvSpPr>
        <p:spPr bwMode="auto">
          <a:xfrm>
            <a:off x="2225262" y="2199934"/>
            <a:ext cx="8287858" cy="54784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eaLnBrk="1" hangingPunct="1">
              <a:defRPr/>
            </a:pP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Ahlsell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Alibaba Group Holding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Alko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Alligo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Americanas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Asda Group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B&amp;S Group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Bath &amp; Body Works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Beijing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Zhuanzhuan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Spirit Technology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Bloom &amp; Wild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Bolia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International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Boozt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Brødrene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A&amp;O Johansen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Callmewine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s.r.l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Cancer Research UK Trading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CasaToro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 BIC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CECONOMY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Coop-Gruppe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Genossenschaft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Corporacion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Favorita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DeFacto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Perakende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Ticaret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DFS Furniture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Direct Wines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DOUGLAS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Dutch Flower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ENL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Europris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Fanatics,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Foot Locker,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Frasers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Gebr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Heinemann SE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Groupe RG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GROUPEMENT LES MOUSQUETAIRES - SILVE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Grupo SOMA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HEMA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HOME PRODUCT CENTER PUBLIC COMPANY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ILVA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Intergamma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Jardine Motors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Jumbo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JYSK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LAGARDERE TRAVEL RETAIL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Lawson,Inc</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Leroy Merlin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Companhia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Brasileira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Bricolagem</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Lincolnshire Co-operative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LKQ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LLG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Loblaw Companies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LOTTE SHOPPING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Lowe's Companies,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Lyreco UK and Ireland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Macy's,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ManoMano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(Colibri SAS)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Maxeda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DIY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MEKO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Migros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Ticaret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A.Ş.</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Mobsta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momo.com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Neiman Marcus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Österbergs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Industrihandel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Otto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Pick n Pay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Plantasjen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Polarn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Pyret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Rakuten Group,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Ring Automotive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ROADGET BUSINESS PTE.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Sofaco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Design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ApS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Sportler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S.p.a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Stockmann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Oyj</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Abp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Systembolaget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Søstrene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Grenes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Holding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ApS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Home Depot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Tractor Supply Company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UK Greetings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Valuence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Holdings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Varner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Vinted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limitied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Worten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Equipamentos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para o Lar,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XD Connects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Yotrio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ZOZO, Inc.</a:t>
            </a:r>
          </a:p>
          <a:p>
            <a:pPr lvl="0"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2 Sisters Food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AB World Foods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Accolade Wines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ADM</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AJE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AMC Natural Drinks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ANDROS SNC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Anora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apetito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Ardo Foods 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Aryzta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Asahi Europe &amp; International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ASR Group International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Atakey</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Patates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Gıda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Tic. A.Ş.</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Baker &amp; Baker Group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Bakkavor Group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Barfoots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of Botley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Berglandmilch</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eGen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Bigler AG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Fleischwaren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Blue Skies Holdings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BlueTriton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Brands,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Boortmalt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Borgesius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Holding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BRF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Bright Blue Foods (BBF)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Bundaberg Sugar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Burgess Farms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Caffè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Borbone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s.r.l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CAPITELLI F.LLI S.R.L.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Carambar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&amp; Co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CASALUKER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Charlie Bigham's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Coffee day beverages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Comvita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Continental Confectionery Company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Gıda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Tic. A.Ş.</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Cosun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Beet Company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Country Style Foods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CPC Foods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Dacsa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Dairygold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Co-operative Society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Del Monte Foods,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Della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Toffola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DELTA FOODS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Deoleo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Global S.A.U.</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Develey</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Polska Sp. z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Devro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DF World of Spices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DH BROTHERS INDUSTRIES (PTY) LTD TRADING AS WILLOWTON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Dilmah Ceylon Tea Company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Döhler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SE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Dorada Foods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Duvel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Moortgat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ECOM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Agroindustrial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Corp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Eldora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EUREDEN LONG LIFE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Duerrs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&amp; Sons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Familia Torres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Farm Dairy Holding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Fetzer Vineyards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Finnebrogue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(Lynn's Country Foods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Florida Ice &amp; Farm Company- FIFCO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Foods And Inns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Limtied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Foremost Farms USA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Freixenet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Copestick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Fresh and honest cafe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frischli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Milchwerke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G's Fresh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Gilmer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Goedhart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Holding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Gold Creek Foods, LLC / Gold Creek Processing,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Golden State Foods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Group of Butchers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GRUPO AZUCARERO MEXICO GAM SAPI DE CV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Grupo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Trimex</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 de C.V.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Gruppo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Amadori_GESCO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Sca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Guayaki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Yerba Mate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Hochwald Foods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IMPORTACO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in2food (PTY)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Jacquet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Brossard Distribution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JBS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Johnsonville LLC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Jordanes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Kemin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Industries,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Kettle Produce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Kingsland Drinks Group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Kizilay</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İçecek</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Koninklijke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Vezet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KSG Catering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La Doria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lvl="0" eaLnBrk="1" hangingPunct="1">
              <a:defRPr/>
            </a:pPr>
            <a:endParaRPr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正方形/長方形 9"/>
          <p:cNvSpPr>
            <a:spLocks noChangeArrowheads="1"/>
          </p:cNvSpPr>
          <p:nvPr/>
        </p:nvSpPr>
        <p:spPr bwMode="auto">
          <a:xfrm>
            <a:off x="128588" y="2199934"/>
            <a:ext cx="2242979" cy="3477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algn="r" eaLnBrk="1" hangingPunct="1">
              <a:spcAft>
                <a:spcPct val="0"/>
              </a:spcAft>
              <a:defRPr/>
            </a:pP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小売：</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食料品</a:t>
            </a:r>
            <a:r>
              <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(1/2)</a:t>
            </a: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正方形/長方形 3">
            <a:extLst>
              <a:ext uri="{FF2B5EF4-FFF2-40B4-BE49-F238E27FC236}">
                <a16:creationId xmlns:a16="http://schemas.microsoft.com/office/drawing/2014/main" id="{4B4AEE37-C633-BCF9-05E9-FB6CA8F67EF7}"/>
              </a:ext>
            </a:extLst>
          </p:cNvPr>
          <p:cNvSpPr/>
          <p:nvPr/>
        </p:nvSpPr>
        <p:spPr>
          <a:xfrm>
            <a:off x="478568" y="1776650"/>
            <a:ext cx="7911781"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年以内の</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SBT</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設定をコミットしている海外企業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2,926</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12/21</a:t>
            </a:r>
            <a:endParaRPr lang="ja-JP" altLang="en-US" sz="2000" b="1" dirty="0"/>
          </a:p>
        </p:txBody>
      </p:sp>
      <p:cxnSp>
        <p:nvCxnSpPr>
          <p:cNvPr id="7" name="直線コネクタ 6">
            <a:extLst>
              <a:ext uri="{FF2B5EF4-FFF2-40B4-BE49-F238E27FC236}">
                <a16:creationId xmlns:a16="http://schemas.microsoft.com/office/drawing/2014/main" id="{84C8A687-89CD-40E8-6027-9D2F9FBABBF6}"/>
              </a:ext>
            </a:extLst>
          </p:cNvPr>
          <p:cNvCxnSpPr/>
          <p:nvPr/>
        </p:nvCxnSpPr>
        <p:spPr>
          <a:xfrm>
            <a:off x="2305120" y="4485603"/>
            <a:ext cx="8208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 name="テキスト ボックス 7">
            <a:extLst>
              <a:ext uri="{FF2B5EF4-FFF2-40B4-BE49-F238E27FC236}">
                <a16:creationId xmlns:a16="http://schemas.microsoft.com/office/drawing/2014/main" id="{44008706-ADD7-7BEA-C8D1-5372945D892E}"/>
              </a:ext>
            </a:extLst>
          </p:cNvPr>
          <p:cNvSpPr txBox="1"/>
          <p:nvPr/>
        </p:nvSpPr>
        <p:spPr bwMode="auto">
          <a:xfrm>
            <a:off x="8333012" y="1765951"/>
            <a:ext cx="1645783" cy="230832"/>
          </a:xfrm>
          <a:prstGeom prst="rect">
            <a:avLst/>
          </a:prstGeom>
          <a:noFill/>
          <a:ln w="9525">
            <a:noFill/>
            <a:miter lim="800000"/>
            <a:headEnd/>
            <a:tailEnd/>
          </a:ln>
        </p:spPr>
        <p:txBody>
          <a:bodyPr wrap="square" rtlCol="0">
            <a:spAutoFit/>
          </a:bodyPr>
          <a:lstStyle/>
          <a:p>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業種内アルファベット順</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4153930204"/>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SBT</a:t>
            </a:r>
            <a:r>
              <a:rPr lang="ja-JP" altLang="en-US" dirty="0"/>
              <a:t>認定コミット中の海外企業 </a:t>
            </a:r>
            <a:r>
              <a:rPr lang="en-US" altLang="ja-JP" dirty="0"/>
              <a:t>13/21</a:t>
            </a:r>
            <a:endParaRPr kumimoji="1" lang="ja-JP" altLang="en-US" dirty="0"/>
          </a:p>
        </p:txBody>
      </p:sp>
      <p:sp>
        <p:nvSpPr>
          <p:cNvPr id="3" name="コンテンツ プレースホルダー 2"/>
          <p:cNvSpPr>
            <a:spLocks noGrp="1"/>
          </p:cNvSpPr>
          <p:nvPr>
            <p:ph sz="quarter" idx="12"/>
          </p:nvPr>
        </p:nvSpPr>
        <p:spPr>
          <a:xfrm>
            <a:off x="161925" y="1110920"/>
            <a:ext cx="10367963" cy="634941"/>
          </a:xfrm>
        </p:spPr>
        <p:txBody>
          <a:bodyPr/>
          <a:lstStyle/>
          <a:p>
            <a:r>
              <a:rPr lang="ja-JP" altLang="en-US" dirty="0"/>
              <a:t>世界的にはアパレル、金融・保険業、専門サービス業、食料品製造業が多い</a:t>
            </a:r>
            <a:endParaRPr lang="en-US" altLang="ja-JP" dirty="0"/>
          </a:p>
        </p:txBody>
      </p:sp>
      <p:sp>
        <p:nvSpPr>
          <p:cNvPr id="15" name="正方形/長方形 14"/>
          <p:cNvSpPr>
            <a:spLocks noChangeArrowheads="1"/>
          </p:cNvSpPr>
          <p:nvPr/>
        </p:nvSpPr>
        <p:spPr bwMode="auto">
          <a:xfrm>
            <a:off x="128588" y="2120278"/>
            <a:ext cx="2242979" cy="4401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テキスト ボックス 16"/>
          <p:cNvSpPr txBox="1">
            <a:spLocks noChangeArrowheads="1"/>
          </p:cNvSpPr>
          <p:nvPr/>
        </p:nvSpPr>
        <p:spPr bwMode="auto">
          <a:xfrm>
            <a:off x="684840" y="7328843"/>
            <a:ext cx="953675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defTabSz="844083" eaLnBrk="1" fontAlgn="auto" hangingPunct="1">
              <a:spcBef>
                <a:spcPts val="0"/>
              </a:spcBef>
              <a:spcAft>
                <a:spcPts val="0"/>
              </a:spcAft>
              <a:defRPr/>
            </a:pPr>
            <a:r>
              <a:rPr lang="en-US" altLang="ja-JP" sz="900" dirty="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出所</a:t>
            </a:r>
            <a:r>
              <a:rPr lang="en-US" altLang="ja-JP" sz="900" dirty="0">
                <a:solidFill>
                  <a:srgbClr val="000000"/>
                </a:solidFill>
                <a:latin typeface="Meiryo UI" pitchFamily="50" charset="-128"/>
                <a:ea typeface="Meiryo UI" pitchFamily="50" charset="-128"/>
                <a:cs typeface="Meiryo UI" pitchFamily="50" charset="-128"/>
              </a:rPr>
              <a:t>]Science Based Targets</a:t>
            </a:r>
            <a:r>
              <a:rPr lang="ja-JP" altLang="en-US" sz="900" dirty="0">
                <a:solidFill>
                  <a:srgbClr val="000000"/>
                </a:solidFill>
                <a:latin typeface="Meiryo UI" pitchFamily="50" charset="-128"/>
                <a:ea typeface="Meiryo UI" pitchFamily="50" charset="-128"/>
                <a:cs typeface="Meiryo UI" pitchFamily="50" charset="-128"/>
              </a:rPr>
              <a:t>ホームページ　</a:t>
            </a:r>
            <a:r>
              <a:rPr lang="en-US" altLang="ja-JP" sz="900" dirty="0">
                <a:solidFill>
                  <a:srgbClr val="000000"/>
                </a:solidFill>
                <a:latin typeface="Meiryo UI" pitchFamily="50" charset="-128"/>
                <a:ea typeface="Meiryo UI" pitchFamily="50" charset="-128"/>
                <a:cs typeface="Meiryo UI" pitchFamily="50" charset="-128"/>
              </a:rPr>
              <a:t>Companies</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Take</a:t>
            </a:r>
            <a:r>
              <a:rPr lang="ja-JP" altLang="en-US" sz="900" dirty="0">
                <a:solidFill>
                  <a:srgbClr val="000000"/>
                </a:solidFill>
                <a:latin typeface="Meiryo UI" pitchFamily="50" charset="-128"/>
                <a:ea typeface="Meiryo UI" pitchFamily="50" charset="-128"/>
                <a:cs typeface="Meiryo UI" pitchFamily="50" charset="-128"/>
              </a:rPr>
              <a:t> </a:t>
            </a:r>
            <a:r>
              <a:rPr lang="en-US" altLang="ja-JP" sz="900" dirty="0">
                <a:solidFill>
                  <a:srgbClr val="000000"/>
                </a:solidFill>
                <a:latin typeface="Meiryo UI" pitchFamily="50" charset="-128"/>
                <a:ea typeface="Meiryo UI" pitchFamily="50" charset="-128"/>
                <a:cs typeface="Meiryo UI" pitchFamily="50" charset="-128"/>
              </a:rPr>
              <a:t>Action</a:t>
            </a:r>
            <a:r>
              <a:rPr lang="ja-JP" altLang="en-US" sz="900" dirty="0">
                <a:solidFill>
                  <a:srgbClr val="000000"/>
                </a:solidFill>
                <a:latin typeface="Meiryo UI" pitchFamily="50" charset="-128"/>
                <a:ea typeface="Meiryo UI" pitchFamily="50" charset="-128"/>
                <a:cs typeface="Meiryo UI" pitchFamily="50" charset="-128"/>
              </a:rPr>
              <a:t>（</a:t>
            </a:r>
            <a:r>
              <a:rPr lang="en-US" altLang="ja-JP" sz="900">
                <a:solidFill>
                  <a:srgbClr val="000000"/>
                </a:solidFill>
                <a:latin typeface="Meiryo UI" pitchFamily="50" charset="-128"/>
                <a:ea typeface="Meiryo UI" pitchFamily="50" charset="-128"/>
                <a:cs typeface="Meiryo UI" pitchFamily="50" charset="-128"/>
              </a:rPr>
              <a:t>http://sciencebasedtargets.org/companies-taking-action/</a:t>
            </a:r>
            <a:r>
              <a:rPr lang="ja-JP" altLang="en-US" sz="900">
                <a:solidFill>
                  <a:srgbClr val="000000"/>
                </a:solidFill>
                <a:latin typeface="Meiryo UI" pitchFamily="50" charset="-128"/>
                <a:ea typeface="Meiryo UI" pitchFamily="50" charset="-128"/>
                <a:cs typeface="Meiryo UI" pitchFamily="50" charset="-128"/>
              </a:rPr>
              <a:t>）</a:t>
            </a:r>
            <a:r>
              <a:rPr lang="ja-JP" altLang="en-US" sz="900" dirty="0">
                <a:solidFill>
                  <a:srgbClr val="000000"/>
                </a:solidFill>
                <a:latin typeface="Meiryo UI" pitchFamily="50" charset="-128"/>
                <a:ea typeface="Meiryo UI" pitchFamily="50" charset="-128"/>
                <a:cs typeface="Meiryo UI" pitchFamily="50" charset="-128"/>
              </a:rPr>
              <a:t>より作成</a:t>
            </a:r>
          </a:p>
        </p:txBody>
      </p:sp>
      <p:sp>
        <p:nvSpPr>
          <p:cNvPr id="19" name="テキスト ボックス 18"/>
          <p:cNvSpPr txBox="1"/>
          <p:nvPr/>
        </p:nvSpPr>
        <p:spPr bwMode="auto">
          <a:xfrm>
            <a:off x="7936878" y="527608"/>
            <a:ext cx="1813317" cy="307777"/>
          </a:xfrm>
          <a:prstGeom prst="rect">
            <a:avLst/>
          </a:prstGeom>
          <a:noFill/>
          <a:ln w="9525">
            <a:noFill/>
            <a:miter lim="800000"/>
            <a:headEnd/>
            <a:tailEnd/>
          </a:ln>
        </p:spPr>
        <p:txBody>
          <a:bodyPr wrap="none" rtlCol="0">
            <a:spAutoFit/>
          </a:bodyPr>
          <a:lstStyle/>
          <a:p>
            <a:pPr algn="r" fontAlgn="auto">
              <a:lnSpc>
                <a:spcPct val="100000"/>
              </a:lnSpc>
              <a:spcBef>
                <a:spcPts val="0"/>
              </a:spcBef>
              <a:spcAft>
                <a:spcPts val="0"/>
              </a:spcAft>
            </a:pP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2024</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日</a:t>
            </a:r>
            <a:r>
              <a:rPr lang="zh-TW"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a:t>
            </a:r>
            <a:endPar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9" name="正方形/長方形 8"/>
          <p:cNvSpPr>
            <a:spLocks noChangeArrowheads="1"/>
          </p:cNvSpPr>
          <p:nvPr/>
        </p:nvSpPr>
        <p:spPr bwMode="auto">
          <a:xfrm>
            <a:off x="2225261" y="2199934"/>
            <a:ext cx="8337963" cy="54784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La Lorraine Bakery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Lactalis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LAITA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Lakeland Dairies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Lantmännen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Cerealia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Lassonde Industries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Laurens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Spethmann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Holding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Aktiengesellschaft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Lipton Teas and Infusions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Lopez Foods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LOTTE CHILSUNG BEVERAGE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Lotus Bakeries 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Mademoiselle Desserts International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Marmon Foodservice Technologies,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Milarex</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Minor, Weir and Willis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Molkerei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Ammerland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Monster Beverage Corporation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New England Seafood International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Nortura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NR Instant Produce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Kavli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olam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food ingredients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ofi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Oleificio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Sabo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Olvi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ORIOR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Ornua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Co-operative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Oscar Mayer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Ospelt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Perfetti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Van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Melle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Pfeifer &amp;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Langen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PJSC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Poltavsky</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Vegetable Oil Extraction Plant – Kernel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pladis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Foods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Plenish Drinks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Prairie Farms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Primafruit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Princes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PROCAFECOL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PT. Sugar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Labinta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Puratos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Quik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Holding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Refresco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Holding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Rodekohr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Holding GmbH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Royal A-ware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Royal Swinkels 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Rübezahl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Riegelein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-Gruppe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Gubor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Schokoladen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Rügenwalder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Mühle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Carl Müller GmbH und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Salumificio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Fratelli Beretta 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Samworth</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Brothers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Santa Rita Estates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SAPPORO HOLDINGS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Saputo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Savola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Foods Company</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SAVOURITES HOSPITALITY PRIVATE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Sichuan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Swellfun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Co.,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Sinova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Solina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Services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Sucocítrico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Cutrale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SunRice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(listed as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RiceGrowers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Sweet Products NV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TAZO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TEAM FOODS COLOMBIA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TEREOS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Thai Beverage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Arnotts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Central America Bottling Corporation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cbc</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Fresh Produce Centre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the nature network / MB-Holding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MartinBauer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Finzelberg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PhytoLab</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Europlant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Tirlan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Tönnies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Holding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ApS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Trevelyan's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Ülker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Bisküvi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Sanayi A.Ş.</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Unternehmensgruppe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Theo Müller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S.e.c.s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Upfield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 B.V.</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Valeo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Foods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Viña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Casa Silva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Vitacress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Wells &amp; Co.</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What's Cooking?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Wilmar International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Yeo Valley Production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Zott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SE &amp; Co. KG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Zweifel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Pomy</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-Chips AG</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a:latin typeface="Meiryo UI" panose="020B0604030504040204" pitchFamily="50" charset="-128"/>
                <a:ea typeface="Meiryo UI" panose="020B0604030504040204" pitchFamily="50" charset="-128"/>
                <a:cs typeface="Meiryo UI" panose="020B0604030504040204" pitchFamily="50" charset="-128"/>
              </a:rPr>
              <a:t>BHJ</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Blentagruppen</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Browns Food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China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Shengmu</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Organic Milk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Danæg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Holding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Darling Ingredients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DAVA Foods Denmark A/S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Ernst Sutter AG</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EUROFISH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Green Label Foods (Gressingham Foods)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Group IMV Technologies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Gruppo Veronesi</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heristo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aktiengesellschaft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INALCA 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Inghams Group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Inner Mongolia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Yili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Industrial Group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Co.,Ltd</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Kekén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Leo Group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Midfield Meat International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Molkerei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Gropper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Naabtaler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Milchwerke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 &amp; Co. KG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Privatmolkerei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Bechtel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Peco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Foods,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Plukon Food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Salmones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Austral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Silver Fern Farms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Sofina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Foods Europe</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Topigs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Norsvin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Vitapro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Chile S.A.</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Agroamerica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AGROMARK</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AGROMILLORA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AMAGGI</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AUGA group, AB</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AZURA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Barba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Stathis</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Carbery</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CJ SELECTA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COFCO International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DELASSUS S.A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DUROC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Emsland-Stärke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GmbH</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 W MANSFIELD &amp; SON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FGV Holdings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Berhad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GrainCorp Limited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Greenvale AP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Groupe VIVESCIA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Horana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Plantations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Huntapac</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Produce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Infarm</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IOI Corporation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Berhad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Kalsec</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Inc.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Liffey Meats Cavan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Limagrain</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LUKER AGRÍCOLA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Mitr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Phol</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Monaghan Mushrooms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Murgiverde</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SCA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Musim</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Mas Holdings Pte.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Noble Group Finance Guernsey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Austindo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Nusantara Jaya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Tbk</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PT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Samora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Usaha Makmur</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R.E.A. Holdings plc</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RIO TINTO CITRICOS S.L.</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Spreafico</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Francesco &amp;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F.lli</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S.p.A.</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Tunas </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Sawa</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Erma (TSE) Group</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Walsh Mushrooms</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Wealmoor</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Weetabix Ltd</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a:latin typeface="Meiryo UI" panose="020B0604030504040204" pitchFamily="50" charset="-128"/>
                <a:ea typeface="Meiryo UI" panose="020B0604030504040204" pitchFamily="50" charset="-128"/>
                <a:cs typeface="Meiryo UI" panose="020B0604030504040204" pitchFamily="50" charset="-128"/>
              </a:rPr>
              <a:t>Wernsing</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 Food Family GmbH &amp; Co. KG</a:t>
            </a: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a:p>
            <a:pPr eaLnBrk="1" hangingPunct="1">
              <a:defRPr/>
            </a:pPr>
            <a:endParaRPr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正方形/長方形 9"/>
          <p:cNvSpPr>
            <a:spLocks noChangeArrowheads="1"/>
          </p:cNvSpPr>
          <p:nvPr/>
        </p:nvSpPr>
        <p:spPr bwMode="auto">
          <a:xfrm>
            <a:off x="128588" y="2199934"/>
            <a:ext cx="2242979" cy="4247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lvl="0" algn="r" eaLnBrk="1" hangingPunct="1">
              <a:spcAft>
                <a:spcPct val="0"/>
              </a:spcAft>
              <a:defRPr/>
            </a:pP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食料品</a:t>
            </a:r>
            <a:r>
              <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(2/2)</a:t>
            </a: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食料品・畜産品：</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r" eaLnBrk="1" hangingPunct="1">
              <a:spcAft>
                <a:spcPct val="0"/>
              </a:spcAft>
              <a:defRPr/>
            </a:pPr>
            <a:r>
              <a:rPr lang="ja-JP" altLang="en-US"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食料品・農産物：</a:t>
            </a: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lvl="0" algn="r" eaLnBrk="1" hangingPunct="1">
              <a:spcAft>
                <a:spcPct val="0"/>
              </a:spcAft>
              <a:defRPr/>
            </a:pPr>
            <a:endParaRPr lang="en-US" altLang="ja-JP" sz="10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正方形/長方形 3">
            <a:extLst>
              <a:ext uri="{FF2B5EF4-FFF2-40B4-BE49-F238E27FC236}">
                <a16:creationId xmlns:a16="http://schemas.microsoft.com/office/drawing/2014/main" id="{4B4AEE37-C633-BCF9-05E9-FB6CA8F67EF7}"/>
              </a:ext>
            </a:extLst>
          </p:cNvPr>
          <p:cNvSpPr/>
          <p:nvPr/>
        </p:nvSpPr>
        <p:spPr>
          <a:xfrm>
            <a:off x="478568" y="1776650"/>
            <a:ext cx="7911781" cy="400110"/>
          </a:xfrm>
          <a:prstGeom prst="rect">
            <a:avLst/>
          </a:prstGeom>
        </p:spPr>
        <p:txBody>
          <a:bodyPr wrap="none">
            <a:spAutoFit/>
          </a:bodyPr>
          <a:lstStyle>
            <a:defPPr>
              <a:defRPr lang="ja-JP"/>
            </a:defPPr>
            <a:lvl1pPr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1pPr>
            <a:lvl2pPr marL="456820"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2pPr>
            <a:lvl3pPr marL="91364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3pPr>
            <a:lvl4pPr marL="1370463"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4pPr>
            <a:lvl5pPr marL="1827291" algn="l" rtl="0" fontAlgn="base">
              <a:spcBef>
                <a:spcPct val="0"/>
              </a:spcBef>
              <a:spcAft>
                <a:spcPct val="0"/>
              </a:spcAft>
              <a:defRPr kumimoji="1" kern="1200">
                <a:solidFill>
                  <a:schemeClr val="tx1"/>
                </a:solidFill>
                <a:latin typeface="Calibri" pitchFamily="34" charset="0"/>
                <a:ea typeface="ＭＳ Ｐゴシック" pitchFamily="50" charset="-128"/>
                <a:cs typeface="+mn-cs"/>
              </a:defRPr>
            </a:lvl5pPr>
            <a:lvl6pPr marL="2284109" algn="l" defTabSz="913643" rtl="0" eaLnBrk="1" latinLnBrk="0" hangingPunct="1">
              <a:defRPr kumimoji="1" kern="1200">
                <a:solidFill>
                  <a:schemeClr val="tx1"/>
                </a:solidFill>
                <a:latin typeface="Calibri" pitchFamily="34" charset="0"/>
                <a:ea typeface="ＭＳ Ｐゴシック" pitchFamily="50" charset="-128"/>
                <a:cs typeface="+mn-cs"/>
              </a:defRPr>
            </a:lvl6pPr>
            <a:lvl7pPr marL="2740936" algn="l" defTabSz="913643" rtl="0" eaLnBrk="1" latinLnBrk="0" hangingPunct="1">
              <a:defRPr kumimoji="1" kern="1200">
                <a:solidFill>
                  <a:schemeClr val="tx1"/>
                </a:solidFill>
                <a:latin typeface="Calibri" pitchFamily="34" charset="0"/>
                <a:ea typeface="ＭＳ Ｐゴシック" pitchFamily="50" charset="-128"/>
                <a:cs typeface="+mn-cs"/>
              </a:defRPr>
            </a:lvl7pPr>
            <a:lvl8pPr marL="3197757" algn="l" defTabSz="913643" rtl="0" eaLnBrk="1" latinLnBrk="0" hangingPunct="1">
              <a:defRPr kumimoji="1" kern="1200">
                <a:solidFill>
                  <a:schemeClr val="tx1"/>
                </a:solidFill>
                <a:latin typeface="Calibri" pitchFamily="34" charset="0"/>
                <a:ea typeface="ＭＳ Ｐゴシック" pitchFamily="50" charset="-128"/>
                <a:cs typeface="+mn-cs"/>
              </a:defRPr>
            </a:lvl8pPr>
            <a:lvl9pPr marL="3654579" algn="l" defTabSz="913643" rtl="0" eaLnBrk="1" latinLnBrk="0" hangingPunct="1">
              <a:defRPr kumimoji="1" kern="1200">
                <a:solidFill>
                  <a:schemeClr val="tx1"/>
                </a:solidFill>
                <a:latin typeface="Calibri" pitchFamily="34" charset="0"/>
                <a:ea typeface="ＭＳ Ｐゴシック" pitchFamily="50" charset="-128"/>
                <a:cs typeface="+mn-cs"/>
              </a:defRPr>
            </a:lvl9pPr>
          </a:lstStyle>
          <a:p>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年以内の</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SBT</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設定をコミットしている海外企業</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2,926</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社の一覧 </a:t>
            </a:r>
            <a:r>
              <a:rPr lang="en-US" altLang="ja-JP" sz="2000" b="1" dirty="0">
                <a:latin typeface="Meiryo UI" panose="020B0604030504040204" pitchFamily="50" charset="-128"/>
                <a:ea typeface="Meiryo UI" panose="020B0604030504040204" pitchFamily="50" charset="-128"/>
                <a:cs typeface="Meiryo UI" panose="020B0604030504040204" pitchFamily="50" charset="-128"/>
              </a:rPr>
              <a:t>13/21</a:t>
            </a:r>
            <a:endParaRPr lang="ja-JP" altLang="en-US" sz="2000" b="1" dirty="0"/>
          </a:p>
        </p:txBody>
      </p:sp>
      <p:sp>
        <p:nvSpPr>
          <p:cNvPr id="6" name="テキスト ボックス 5">
            <a:extLst>
              <a:ext uri="{FF2B5EF4-FFF2-40B4-BE49-F238E27FC236}">
                <a16:creationId xmlns:a16="http://schemas.microsoft.com/office/drawing/2014/main" id="{E55DA926-E63A-2A98-2C2D-A4A5C6A55E3F}"/>
              </a:ext>
            </a:extLst>
          </p:cNvPr>
          <p:cNvSpPr txBox="1"/>
          <p:nvPr/>
        </p:nvSpPr>
        <p:spPr bwMode="auto">
          <a:xfrm>
            <a:off x="8333012" y="1775476"/>
            <a:ext cx="1645783" cy="230832"/>
          </a:xfrm>
          <a:prstGeom prst="rect">
            <a:avLst/>
          </a:prstGeom>
          <a:noFill/>
          <a:ln w="9525">
            <a:noFill/>
            <a:miter lim="800000"/>
            <a:headEnd/>
            <a:tailEnd/>
          </a:ln>
        </p:spPr>
        <p:txBody>
          <a:bodyPr wrap="square" rtlCol="0">
            <a:spAutoFit/>
          </a:bodyPr>
          <a:lstStyle/>
          <a:p>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業種内アルファベット順</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5" name="直線コネクタ 4">
            <a:extLst>
              <a:ext uri="{FF2B5EF4-FFF2-40B4-BE49-F238E27FC236}">
                <a16:creationId xmlns:a16="http://schemas.microsoft.com/office/drawing/2014/main" id="{1A4E1FDB-F540-6880-8C10-ACA719C54085}"/>
              </a:ext>
            </a:extLst>
          </p:cNvPr>
          <p:cNvCxnSpPr/>
          <p:nvPr/>
        </p:nvCxnSpPr>
        <p:spPr>
          <a:xfrm>
            <a:off x="2305120" y="4932643"/>
            <a:ext cx="8208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 name="直線コネクタ 6">
            <a:extLst>
              <a:ext uri="{FF2B5EF4-FFF2-40B4-BE49-F238E27FC236}">
                <a16:creationId xmlns:a16="http://schemas.microsoft.com/office/drawing/2014/main" id="{FA42AEC9-5F05-F612-C0BA-65D77E39E531}"/>
              </a:ext>
            </a:extLst>
          </p:cNvPr>
          <p:cNvCxnSpPr/>
          <p:nvPr/>
        </p:nvCxnSpPr>
        <p:spPr>
          <a:xfrm>
            <a:off x="2305120" y="6009603"/>
            <a:ext cx="8208000" cy="0"/>
          </a:xfrm>
          <a:prstGeom prst="line">
            <a:avLst/>
          </a:prstGeom>
          <a:ln>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340054"/>
      </p:ext>
    </p:extLst>
  </p:cSld>
  <p:clrMapOvr>
    <a:masterClrMapping/>
  </p:clrMapOvr>
</p:sld>
</file>

<file path=ppt/theme/theme1.xml><?xml version="1.0" encoding="utf-8"?>
<a:theme xmlns:a="http://schemas.openxmlformats.org/drawingml/2006/main" name="Office テーマ">
  <a:themeElements>
    <a:clrScheme name="環境省template">
      <a:dk1>
        <a:sysClr val="windowText" lastClr="000000"/>
      </a:dk1>
      <a:lt1>
        <a:sysClr val="window" lastClr="FFFFFF"/>
      </a:lt1>
      <a:dk2>
        <a:srgbClr val="009C89"/>
      </a:dk2>
      <a:lt2>
        <a:srgbClr val="00584E"/>
      </a:lt2>
      <a:accent1>
        <a:srgbClr val="38BEE2"/>
      </a:accent1>
      <a:accent2>
        <a:srgbClr val="43B99A"/>
      </a:accent2>
      <a:accent3>
        <a:srgbClr val="83A4D1"/>
      </a:accent3>
      <a:accent4>
        <a:srgbClr val="C89E28"/>
      </a:accent4>
      <a:accent5>
        <a:srgbClr val="AC353C"/>
      </a:accent5>
      <a:accent6>
        <a:srgbClr val="ED7D31"/>
      </a:accent6>
      <a:hlink>
        <a:srgbClr val="0563C1"/>
      </a:hlink>
      <a:folHlink>
        <a:srgbClr val="954F72"/>
      </a:folHlink>
    </a:clrScheme>
    <a:fontScheme name="ユーザー定義 1">
      <a:majorFont>
        <a:latin typeface="Meiryo UI"/>
        <a:ea typeface="Meiryo UI"/>
        <a:cs typeface=""/>
      </a:majorFont>
      <a:minorFont>
        <a:latin typeface="Meiryo UI"/>
        <a:ea typeface="Meiryo UI"/>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lIns="0" tIns="0" rIns="0" bIns="0" rtlCol="0" anchor="ctr"/>
      <a:lstStyle>
        <a:defPPr algn="ctr">
          <a:defRPr kumimoji="1" sz="1600" dirty="0" smtClean="0">
            <a:solidFill>
              <a:schemeClr val="tx1"/>
            </a:solidFill>
            <a:latin typeface="Meiryo UI" panose="020B0604030504040204" pitchFamily="50" charset="-128"/>
            <a:ea typeface="Meiryo UI" panose="020B0604030504040204" pitchFamily="50" charset="-128"/>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テーマ">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游ゴシック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游ゴシック"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TaxCatchAll xmlns="5c2e6894-9fb9-482b-b377-a41ed3c167b4" xsi:nil="true"/>
    <lcf76f155ced4ddcb4097134ff3c332f xmlns="bb4a6e07-5381-4036-9a32-14d29e2ac341">
      <Terms xmlns="http://schemas.microsoft.com/office/infopath/2007/PartnerControls"/>
    </lcf76f155ced4ddcb4097134ff3c332f>
  </documentManagement>
</p:properties>
</file>

<file path=customXml/item3.xml><?xml version="1.0" encoding="utf-8"?>
<ct:contentTypeSchema xmlns:ct="http://schemas.microsoft.com/office/2006/metadata/contentType" xmlns:ma="http://schemas.microsoft.com/office/2006/metadata/properties/metaAttributes" ct:_="" ma:_="" ma:contentTypeName="ドキュメント" ma:contentTypeID="0x01010004676ADD57909447B7F1135236DCFAE8" ma:contentTypeVersion="14" ma:contentTypeDescription="新しいドキュメントを作成します。" ma:contentTypeScope="" ma:versionID="a297c784f10a4415f0344d62c40e658a">
  <xsd:schema xmlns:xsd="http://www.w3.org/2001/XMLSchema" xmlns:xs="http://www.w3.org/2001/XMLSchema" xmlns:p="http://schemas.microsoft.com/office/2006/metadata/properties" xmlns:ns2="bb4a6e07-5381-4036-9a32-14d29e2ac341" xmlns:ns3="5c2e6894-9fb9-482b-b377-a41ed3c167b4" targetNamespace="http://schemas.microsoft.com/office/2006/metadata/properties" ma:root="true" ma:fieldsID="dbedf4e82566dac2ea2f50f00f19b61a" ns2:_="" ns3:_="">
    <xsd:import namespace="bb4a6e07-5381-4036-9a32-14d29e2ac341"/>
    <xsd:import namespace="5c2e6894-9fb9-482b-b377-a41ed3c167b4"/>
    <xsd:element name="properties">
      <xsd:complexType>
        <xsd:sequence>
          <xsd:element name="documentManagement">
            <xsd:complexType>
              <xsd:all>
                <xsd:element ref="ns2:MediaServiceMetadata" minOccurs="0"/>
                <xsd:element ref="ns2:MediaServiceFastMetadata" minOccurs="0"/>
                <xsd:element ref="ns2:MediaServiceObjectDetectorVersions" minOccurs="0"/>
                <xsd:element ref="ns2:lcf76f155ced4ddcb4097134ff3c332f" minOccurs="0"/>
                <xsd:element ref="ns3:TaxCatchAll" minOccurs="0"/>
                <xsd:element ref="ns2:MediaServiceOCR" minOccurs="0"/>
                <xsd:element ref="ns2:MediaServiceGenerationTime" minOccurs="0"/>
                <xsd:element ref="ns2:MediaServiceEventHashCode" minOccurs="0"/>
                <xsd:element ref="ns2:MediaServiceDateTaken" minOccurs="0"/>
                <xsd:element ref="ns3:SharedWithUsers" minOccurs="0"/>
                <xsd:element ref="ns3:SharedWithDetails" minOccurs="0"/>
                <xsd:element ref="ns2:MediaServiceLocation" minOccurs="0"/>
                <xsd:element ref="ns2: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bb4a6e07-5381-4036-9a32-14d29e2ac341"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bjectDetectorVersions" ma:index="10" nillable="true" ma:displayName="MediaServiceObjectDetectorVersions" ma:hidden="true" ma:indexed="true" ma:internalName="MediaServiceObjectDetectorVersions" ma:readOnly="true">
      <xsd:simpleType>
        <xsd:restriction base="dms:Text"/>
      </xsd:simpleType>
    </xsd:element>
    <xsd:element name="lcf76f155ced4ddcb4097134ff3c332f" ma:index="12" nillable="true" ma:taxonomy="true" ma:internalName="lcf76f155ced4ddcb4097134ff3c332f" ma:taxonomyFieldName="MediaServiceImageTags" ma:displayName="画像タグ" ma:readOnly="false" ma:fieldId="{5cf76f15-5ced-4ddc-b409-7134ff3c332f}" ma:taxonomyMulti="true" ma:sspId="141ec372-7df7-4705-b422-e090bb581a7e" ma:termSetId="09814cd3-568e-fe90-9814-8d621ff8fb84" ma:anchorId="fba54fb3-c3e1-fe81-a776-ca4b69148c4d" ma:open="true" ma:isKeyword="false">
      <xsd:complexType>
        <xsd:sequence>
          <xsd:element ref="pc:Terms" minOccurs="0" maxOccurs="1"/>
        </xsd:sequence>
      </xsd:complexType>
    </xsd:element>
    <xsd:element name="MediaServiceOCR" ma:index="14" nillable="true" ma:displayName="Extracted Text" ma:internalName="MediaServiceOCR" ma:readOnly="true">
      <xsd:simpleType>
        <xsd:restriction base="dms:Note">
          <xsd:maxLength value="255"/>
        </xsd:restriction>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DateTaken" ma:index="17" nillable="true" ma:displayName="MediaServiceDateTaken" ma:hidden="true" ma:indexed="true" ma:internalName="MediaServiceDateTaken" ma:readOnly="true">
      <xsd:simpleType>
        <xsd:restriction base="dms:Text"/>
      </xsd:simpleType>
    </xsd:element>
    <xsd:element name="MediaServiceLocation" ma:index="20" nillable="true" ma:displayName="Location" ma:indexed="true" ma:internalName="MediaServiceLocation" ma:readOnly="true">
      <xsd:simpleType>
        <xsd:restriction base="dms:Text"/>
      </xsd:simpleType>
    </xsd:element>
    <xsd:element name="MediaServiceSearchProperties" ma:index="21"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5c2e6894-9fb9-482b-b377-a41ed3c167b4" elementFormDefault="qualified">
    <xsd:import namespace="http://schemas.microsoft.com/office/2006/documentManagement/types"/>
    <xsd:import namespace="http://schemas.microsoft.com/office/infopath/2007/PartnerControls"/>
    <xsd:element name="TaxCatchAll" ma:index="13" nillable="true" ma:displayName="Taxonomy Catch All Column" ma:hidden="true" ma:list="{7727396c-f041-4dd3-9314-265a33161c41}" ma:internalName="TaxCatchAll" ma:showField="CatchAllData" ma:web="5c2e6894-9fb9-482b-b377-a41ed3c167b4">
      <xsd:complexType>
        <xsd:complexContent>
          <xsd:extension base="dms:MultiChoiceLookup">
            <xsd:sequence>
              <xsd:element name="Value" type="dms:Lookup" maxOccurs="unbounded" minOccurs="0" nillable="true"/>
            </xsd:sequence>
          </xsd:extension>
        </xsd:complexContent>
      </xsd:complexType>
    </xsd:element>
    <xsd:element name="SharedWithUsers" ma:index="18" nillable="true" ma:displayName="共有相手"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9" nillable="true" ma:displayName="共有相手の詳細情報"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コンテンツ タイプ"/>
        <xsd:element ref="dc:title" minOccurs="0" maxOccurs="1" ma:index="4" ma:displayName="タイトル"/>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19E2E68A-8348-4546-B74D-4CFFF41D18CE}">
  <ds:schemaRefs>
    <ds:schemaRef ds:uri="http://schemas.microsoft.com/sharepoint/v3/contenttype/forms"/>
  </ds:schemaRefs>
</ds:datastoreItem>
</file>

<file path=customXml/itemProps2.xml><?xml version="1.0" encoding="utf-8"?>
<ds:datastoreItem xmlns:ds="http://schemas.openxmlformats.org/officeDocument/2006/customXml" ds:itemID="{E796014D-E42B-4AFE-9895-3AD3B888770F}">
  <ds:schemaRefs>
    <ds:schemaRef ds:uri="http://purl.org/dc/dcmitype/"/>
    <ds:schemaRef ds:uri="http://schemas.openxmlformats.org/package/2006/metadata/core-properties"/>
    <ds:schemaRef ds:uri="5c2e6894-9fb9-482b-b377-a41ed3c167b4"/>
    <ds:schemaRef ds:uri="http://schemas.microsoft.com/office/2006/documentManagement/types"/>
    <ds:schemaRef ds:uri="http://purl.org/dc/terms/"/>
    <ds:schemaRef ds:uri="http://purl.org/dc/elements/1.1/"/>
    <ds:schemaRef ds:uri="http://www.w3.org/XML/1998/namespace"/>
    <ds:schemaRef ds:uri="http://schemas.microsoft.com/office/infopath/2007/PartnerControls"/>
    <ds:schemaRef ds:uri="bb4a6e07-5381-4036-9a32-14d29e2ac341"/>
    <ds:schemaRef ds:uri="http://schemas.microsoft.com/office/2006/metadata/properties"/>
  </ds:schemaRefs>
</ds:datastoreItem>
</file>

<file path=customXml/itemProps3.xml><?xml version="1.0" encoding="utf-8"?>
<ds:datastoreItem xmlns:ds="http://schemas.openxmlformats.org/officeDocument/2006/customXml" ds:itemID="{D724AEBF-899C-46F9-A88B-833673F0C5C5}">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bb4a6e07-5381-4036-9a32-14d29e2ac341"/>
    <ds:schemaRef ds:uri="5c2e6894-9fb9-482b-b377-a41ed3c167b4"/>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otalTime>0</TotalTime>
  <Words>90214</Words>
  <Application>Microsoft Office PowerPoint</Application>
  <PresentationFormat>ユーザー設定</PresentationFormat>
  <Paragraphs>7730</Paragraphs>
  <Slides>230</Slides>
  <Notes>2</Notes>
  <HiddenSlides>0</HiddenSlides>
  <MMClips>0</MMClips>
  <ScaleCrop>false</ScaleCrop>
  <HeadingPairs>
    <vt:vector size="6" baseType="variant">
      <vt:variant>
        <vt:lpstr>使用されているフォント</vt:lpstr>
      </vt:variant>
      <vt:variant>
        <vt:i4>10</vt:i4>
      </vt:variant>
      <vt:variant>
        <vt:lpstr>テーマ</vt:lpstr>
      </vt:variant>
      <vt:variant>
        <vt:i4>1</vt:i4>
      </vt:variant>
      <vt:variant>
        <vt:lpstr>スライド タイトル</vt:lpstr>
      </vt:variant>
      <vt:variant>
        <vt:i4>230</vt:i4>
      </vt:variant>
    </vt:vector>
  </HeadingPairs>
  <TitlesOfParts>
    <vt:vector size="241" baseType="lpstr">
      <vt:lpstr>HGPｺﾞｼｯｸM</vt:lpstr>
      <vt:lpstr>HGP創英角ｺﾞｼｯｸUB</vt:lpstr>
      <vt:lpstr>Meiryo UI</vt:lpstr>
      <vt:lpstr>ＭＳ Ｐゴシック</vt:lpstr>
      <vt:lpstr>roboto-regular</vt:lpstr>
      <vt:lpstr>游ゴシック</vt:lpstr>
      <vt:lpstr>Arial</vt:lpstr>
      <vt:lpstr>Calibri</vt:lpstr>
      <vt:lpstr>Segoe UI</vt:lpstr>
      <vt:lpstr>Wingdings</vt:lpstr>
      <vt:lpstr>Office テーマ</vt:lpstr>
      <vt:lpstr>SBT（Science Based Targets）について</vt:lpstr>
      <vt:lpstr>PowerPoint プレゼンテーション</vt:lpstr>
      <vt:lpstr>第１部 SBTの概要</vt:lpstr>
      <vt:lpstr>SBTとは？</vt:lpstr>
      <vt:lpstr>SBT（Science Based Targets）とは？</vt:lpstr>
      <vt:lpstr>SBT（Near-term SBT）のイメージ</vt:lpstr>
      <vt:lpstr>SBTが削減対象とする排出量</vt:lpstr>
      <vt:lpstr>SBTの運営機関</vt:lpstr>
      <vt:lpstr>SBTの運営機関</vt:lpstr>
      <vt:lpstr>SBTの運営機関の詳細</vt:lpstr>
      <vt:lpstr>We Mean BusinessとSBT</vt:lpstr>
      <vt:lpstr>SBTに取組むメリット</vt:lpstr>
      <vt:lpstr>SBTに取り組むメリット</vt:lpstr>
      <vt:lpstr>①対投資家へのメリット</vt:lpstr>
      <vt:lpstr>CDPには数多くの投資家が参加</vt:lpstr>
      <vt:lpstr>SBT認定を受けているとCDPで得点が上がる 1/3</vt:lpstr>
      <vt:lpstr>SBT認定を受けているとCDPで得点が上がる 2/3</vt:lpstr>
      <vt:lpstr>SBT認定を受けているとCDPで得点が上がる 3/3</vt:lpstr>
      <vt:lpstr>投資家からのエンゲージメントでパリ協定に整合する目標が求められている</vt:lpstr>
      <vt:lpstr>投資家対応のためにSBT設定を行った事例</vt:lpstr>
      <vt:lpstr>企業事例　－Land Securities－</vt:lpstr>
      <vt:lpstr>目標設定のメリットを企業が実感</vt:lpstr>
      <vt:lpstr>②対顧客へのメリット</vt:lpstr>
      <vt:lpstr>サプライヤーへの目標設定を求めるSBT認定企業もいる 1/4</vt:lpstr>
      <vt:lpstr>サプライヤーへの目標設定を求めるSBT認定企業もいる 2/4</vt:lpstr>
      <vt:lpstr>サプライヤーへの目標設定を求めるSBT認定企業もいる 3/4</vt:lpstr>
      <vt:lpstr>サプライヤーへの目標設定を求めるSBT認定企業もいる 4/4</vt:lpstr>
      <vt:lpstr>顧客対応のためにSBT設定を行った事例</vt:lpstr>
      <vt:lpstr>企業事例　－DELL－</vt:lpstr>
      <vt:lpstr>目標設定のメリットを企業が実感 1/2</vt:lpstr>
      <vt:lpstr>目標設定のメリットを企業が実感 2/2</vt:lpstr>
      <vt:lpstr>③対サプライヤーへのメリット</vt:lpstr>
      <vt:lpstr>サプライチェーンには様々なリスクが潜んでいる</vt:lpstr>
      <vt:lpstr>サプライヤー対応のためにSBT設定を行った事例</vt:lpstr>
      <vt:lpstr>企業事例　－Kellog－</vt:lpstr>
      <vt:lpstr>④対社内・従業員へのメリット</vt:lpstr>
      <vt:lpstr>SBTは社内の削減取組みを促進させる</vt:lpstr>
      <vt:lpstr>SBT設定により社内モチベーションを高めた事例</vt:lpstr>
      <vt:lpstr>企業事例　－Pfizer－</vt:lpstr>
      <vt:lpstr>企業事例　－Ørsted－</vt:lpstr>
      <vt:lpstr>目標設定のメリットを企業が実感</vt:lpstr>
      <vt:lpstr>SBT参加企業</vt:lpstr>
      <vt:lpstr>SBTに参加する企業は世界全体で年々増加</vt:lpstr>
      <vt:lpstr>SBTに参加する日本企業の認定数が更に増加</vt:lpstr>
      <vt:lpstr>SBTに参加している国別企業数</vt:lpstr>
      <vt:lpstr>SBT認定取得済の日本企業 1/7</vt:lpstr>
      <vt:lpstr>SBT認定取得済の日本企業 2/7</vt:lpstr>
      <vt:lpstr>SBT認定取得済の日本企業 3/7</vt:lpstr>
      <vt:lpstr>SBT認定取得済の日本企業 4/7</vt:lpstr>
      <vt:lpstr>SBT認定取得済の日本企業 5/7</vt:lpstr>
      <vt:lpstr>SBT認定取得済の日本企業 6/7</vt:lpstr>
      <vt:lpstr>SBT認定取得済の日本企業 7/7</vt:lpstr>
      <vt:lpstr>SBT認定取得済の海外企業 1/32</vt:lpstr>
      <vt:lpstr>SBT認定取得済の海外企業 2/32</vt:lpstr>
      <vt:lpstr>SBT認定取得済の海外企業 3/32</vt:lpstr>
      <vt:lpstr>SBT認定取得済の海外企業 4/32</vt:lpstr>
      <vt:lpstr>SBT認定取得済の海外企業 5/32</vt:lpstr>
      <vt:lpstr>SBT認定取得済の海外企業 6/32</vt:lpstr>
      <vt:lpstr>SBT認定取得済の海外企業 7/32</vt:lpstr>
      <vt:lpstr>SBT認定取得済の海外企業 8/32</vt:lpstr>
      <vt:lpstr>SBT認定取得済の海外企業 9/32</vt:lpstr>
      <vt:lpstr>SBT認定取得済の海外企業 10/32</vt:lpstr>
      <vt:lpstr>SBT認定取得済の海外企業 11/32</vt:lpstr>
      <vt:lpstr>SBT認定取得済の海外企業 12/32</vt:lpstr>
      <vt:lpstr>SBT認定取得済の海外企業 13/32</vt:lpstr>
      <vt:lpstr>SBT認定取得済の海外企業 14/32</vt:lpstr>
      <vt:lpstr>SBT認定取得済の海外企業 15/32</vt:lpstr>
      <vt:lpstr>SBT認定取得済の海外企業 16/32</vt:lpstr>
      <vt:lpstr>SBT認定取得済の海外企業 17/32</vt:lpstr>
      <vt:lpstr>SBT認定取得済の海外企業 18/32</vt:lpstr>
      <vt:lpstr>SBT認定取得済の海外企業 19/32</vt:lpstr>
      <vt:lpstr>SBT認定取得済の海外企業 20/32</vt:lpstr>
      <vt:lpstr>SBT認定取得済の海外企業 21/32</vt:lpstr>
      <vt:lpstr>SBT認定取得済の海外企業 22/32</vt:lpstr>
      <vt:lpstr>SBT認定取得済の海外企業 23/32</vt:lpstr>
      <vt:lpstr>SBT認定取得済の海外企業 24/32</vt:lpstr>
      <vt:lpstr>SBT認定取得済の海外企業 25/32</vt:lpstr>
      <vt:lpstr>SBT認定取得済の海外企業 26/32</vt:lpstr>
      <vt:lpstr>SBT認定取得済の海外企業 27/32</vt:lpstr>
      <vt:lpstr>SBT認定取得済の海外企業 28/32</vt:lpstr>
      <vt:lpstr>SBT認定取得済の海外企業 29/32</vt:lpstr>
      <vt:lpstr>SBT認定取得済の海外企業 30/32</vt:lpstr>
      <vt:lpstr>SBT認定取得済の海外企業 31/32</vt:lpstr>
      <vt:lpstr>SBT認定取得済の海外企業 32/32</vt:lpstr>
      <vt:lpstr>SBT認定コミット中の日本企業 1/2</vt:lpstr>
      <vt:lpstr>SBT認定コミット中の日本企業 2/2</vt:lpstr>
      <vt:lpstr>SBT認定コミット中の海外企業 1/21</vt:lpstr>
      <vt:lpstr>SBT認定コミット中の海外企業 2/21</vt:lpstr>
      <vt:lpstr>SBT認定コミット中の海外企業 3/21</vt:lpstr>
      <vt:lpstr>SBT認定コミット中の海外企業 4/21</vt:lpstr>
      <vt:lpstr>SBT認定コミット中の海外企業 5/21</vt:lpstr>
      <vt:lpstr>SBT認定コミット中の海外企業 6/21</vt:lpstr>
      <vt:lpstr>SBT認定コミット中の海外企業 7/21</vt:lpstr>
      <vt:lpstr>SBT認定コミット中の海外企業 8/21</vt:lpstr>
      <vt:lpstr>SBT認定コミット中の海外企業 9/21</vt:lpstr>
      <vt:lpstr>SBT認定コミット中の海外企業 10/21</vt:lpstr>
      <vt:lpstr>SBT認定コミット中の海外企業 11/21</vt:lpstr>
      <vt:lpstr>SBT認定コミット中の海外企業 12/21</vt:lpstr>
      <vt:lpstr>SBT認定コミット中の海外企業 13/21</vt:lpstr>
      <vt:lpstr>SBT認定コミット中の海外企業 14/21</vt:lpstr>
      <vt:lpstr>SBT認定コミット中の海外企業 15/21</vt:lpstr>
      <vt:lpstr>SBT認定コミット中の海外企業 16/21</vt:lpstr>
      <vt:lpstr>SBT認定コミット中の海外企業 17/21</vt:lpstr>
      <vt:lpstr>SBT認定コミット中の海外企業 18/21</vt:lpstr>
      <vt:lpstr>SBT認定コミット中の海外企業 19/21</vt:lpstr>
      <vt:lpstr>SBT認定コミット中の海外企業 20/21</vt:lpstr>
      <vt:lpstr>SBT認定コミット中の海外企業 21/21</vt:lpstr>
      <vt:lpstr>SBT認定取得済み日本企業の取組 1/22</vt:lpstr>
      <vt:lpstr>SBT認定取得済み日本企業の取組 2/22</vt:lpstr>
      <vt:lpstr>SBT認定取得済み日本企業の取組 3/22</vt:lpstr>
      <vt:lpstr>SBT認定取得済み日本企業の取組 4/22</vt:lpstr>
      <vt:lpstr>SBT認定取得済み日本企業の取組 5/22</vt:lpstr>
      <vt:lpstr>SBT認定取得済み日本企業の取組 6/22</vt:lpstr>
      <vt:lpstr>SBT認定取得済み日本企業の取組 7/22</vt:lpstr>
      <vt:lpstr>SBT認定取得済み日本企業の取組 8/22</vt:lpstr>
      <vt:lpstr>SBT認定取得済み日本企業の取組 9/22</vt:lpstr>
      <vt:lpstr>SBT認定取得済み日本企業の取組 10/22</vt:lpstr>
      <vt:lpstr>SBT認定取得済み日本企業の取組 11/22</vt:lpstr>
      <vt:lpstr>SBT認定取得済み日本企業の取組 12/22</vt:lpstr>
      <vt:lpstr>SBT認定取得済み日本企業の取組 13/22</vt:lpstr>
      <vt:lpstr>SBT認定取得済み日本企業の取組 14/22</vt:lpstr>
      <vt:lpstr>SBT認定取得済み日本企業の取組 15/22</vt:lpstr>
      <vt:lpstr>SBT認定取得済み日本企業の取組 16/22</vt:lpstr>
      <vt:lpstr>SBT認定取得済み日本企業の取組 17/22</vt:lpstr>
      <vt:lpstr>SBT認定取得済み日本企業の取組 18/22</vt:lpstr>
      <vt:lpstr>SBT認定取得済み日本企業の取組 19/22</vt:lpstr>
      <vt:lpstr>SBT認定取得済み日本企業の取組 20/22</vt:lpstr>
      <vt:lpstr>SBT認定取得済み日本企業の取組 21/22</vt:lpstr>
      <vt:lpstr>SBT認定取得済み日本企業の取組 22/22</vt:lpstr>
      <vt:lpstr>環境省 SBT設定支援事業</vt:lpstr>
      <vt:lpstr>2020年度 環境省 SBT設定支援</vt:lpstr>
      <vt:lpstr>2019年度 環境省 SBT設定支援</vt:lpstr>
      <vt:lpstr>2018年度 環境省 SBT設定支援</vt:lpstr>
      <vt:lpstr>2017年度 環境省 SBT設定支援</vt:lpstr>
      <vt:lpstr>2020年度 環境省中小企業版SBT・RE100の設定支援</vt:lpstr>
      <vt:lpstr>2019年度 環境省中小企業版SBT・RE100の設定支援</vt:lpstr>
      <vt:lpstr>2018年度 環境省中小企業版SBT・RE100の設定支援</vt:lpstr>
      <vt:lpstr>参加企業のこれまでの感想コメント 1/5</vt:lpstr>
      <vt:lpstr>参加企業のこれまでの感想コメント 2/5</vt:lpstr>
      <vt:lpstr>参加企業のこれまでの感想コメント 3/5</vt:lpstr>
      <vt:lpstr>参加企業のこれまでの感想コメント 4/5</vt:lpstr>
      <vt:lpstr>参加企業のこれまでの感想コメント 5/5</vt:lpstr>
      <vt:lpstr>第２部 SBTの設定</vt:lpstr>
      <vt:lpstr>SBTの手続き</vt:lpstr>
      <vt:lpstr>SBT申請の流れ</vt:lpstr>
      <vt:lpstr>【参考】Commitment Letter</vt:lpstr>
      <vt:lpstr>Target Submission Form（目標認定申請書）</vt:lpstr>
      <vt:lpstr>目標の妥当性確認の概要</vt:lpstr>
      <vt:lpstr>認定申請に伴う費用など</vt:lpstr>
      <vt:lpstr>【参考】Business Ambition for 1.5℃</vt:lpstr>
      <vt:lpstr>SBTの認定基準</vt:lpstr>
      <vt:lpstr>SBTの考え方</vt:lpstr>
      <vt:lpstr>SBT設定の基準概要 1/2</vt:lpstr>
      <vt:lpstr>SBT設定の基準概要 2/2</vt:lpstr>
      <vt:lpstr>SBTの基本要件　1.GHG排出インベントリと目標のバウンダリ 1/3</vt:lpstr>
      <vt:lpstr>【補足】GHGプロトコルにおける企業範囲とは？</vt:lpstr>
      <vt:lpstr>【補足】企業範囲のイメージ</vt:lpstr>
      <vt:lpstr>SBTの基本要件　1.GHG排出インベントリと目標のバウンダリ 2/3</vt:lpstr>
      <vt:lpstr>SBTの基本要件　1.GHG排出インベントリと目標のバウンダリ 3/3</vt:lpstr>
      <vt:lpstr>SBTの基本要件　2.手法の有効性</vt:lpstr>
      <vt:lpstr>SBTの基本要件　3.排出量算定の必要要件 1/3</vt:lpstr>
      <vt:lpstr>【補足】Scope2排出量の報告方法</vt:lpstr>
      <vt:lpstr>【補足】クレジットを取得した削減について</vt:lpstr>
      <vt:lpstr>SBTの基本要件　3.排出量算定の必要要件 2/3</vt:lpstr>
      <vt:lpstr>SBTの基本要件　3.排出量算定の必要要件 3/3</vt:lpstr>
      <vt:lpstr>SBTの基本要件　4.目標の策定 1/2</vt:lpstr>
      <vt:lpstr>SBTの基本要件　4.目標の策定 2/2</vt:lpstr>
      <vt:lpstr>SBTの基本要件　5.目標水準 1/4</vt:lpstr>
      <vt:lpstr>【補足】2021年以降を基準年とする場合の目標値の考え方</vt:lpstr>
      <vt:lpstr>SBTの基本要件　5.目標水準 2/4</vt:lpstr>
      <vt:lpstr>SBTの基本要件　5.目標水準 3/4</vt:lpstr>
      <vt:lpstr>SBTの基本要件　5.目標水準 4/4</vt:lpstr>
      <vt:lpstr>SBTの基本要件　6.セクター別ガイダンス</vt:lpstr>
      <vt:lpstr>SBTの基本要件　7.報告と再計算 1/2</vt:lpstr>
      <vt:lpstr>SBTの基本要件　7.報告と再計算 2/2</vt:lpstr>
      <vt:lpstr>SBTの設定手法</vt:lpstr>
      <vt:lpstr>SBTの設定手法</vt:lpstr>
      <vt:lpstr>手法その1 総量削減（Absolute Emission Contraction）</vt:lpstr>
      <vt:lpstr>手法その2 SDA（部門別脱炭素化アプローチ） 1/2</vt:lpstr>
      <vt:lpstr>手法その2 SDA（部門別脱炭素化アプローチ） 2/2</vt:lpstr>
      <vt:lpstr>SDAが設定されている部門</vt:lpstr>
      <vt:lpstr>セクター別ガイダンスの準備状況</vt:lpstr>
      <vt:lpstr>【参考】SBT　関連資料</vt:lpstr>
      <vt:lpstr>【参考①】中小企業向けSBT</vt:lpstr>
      <vt:lpstr>中小企業向けSBTの概要（1/3）</vt:lpstr>
      <vt:lpstr>中小企業向けSBTの概要（2/3）</vt:lpstr>
      <vt:lpstr>中小企業向けSBTの概要（3/3）</vt:lpstr>
      <vt:lpstr>【参考②】SBT Net-Zero</vt:lpstr>
      <vt:lpstr>SBT Net-Zeroとは？ </vt:lpstr>
      <vt:lpstr>SBT Net-Zeroの目標設定手法 </vt:lpstr>
      <vt:lpstr>バリューチェーンを越えた緩和（BVCM）の扱い</vt:lpstr>
      <vt:lpstr>SBT Net-Zero認定取得済の企業（1/10） </vt:lpstr>
      <vt:lpstr>SBT Net-Zero認定取得済の企業（2/10） </vt:lpstr>
      <vt:lpstr>SBT Net-Zero認定取得済の企業（3/10） </vt:lpstr>
      <vt:lpstr>SBT Net-Zero認定取得済の企業（4/10） </vt:lpstr>
      <vt:lpstr>SBT Net-Zero認定取得済の企業（5/10） </vt:lpstr>
      <vt:lpstr>SBT Net-Zero認定取得済の企業（6/10） </vt:lpstr>
      <vt:lpstr>SBT Net-Zero認定取得済の企業（7/10） </vt:lpstr>
      <vt:lpstr>SBT Net-Zero認定取得済の企業（8/10） </vt:lpstr>
      <vt:lpstr>SBT Net-Zero認定取得済の企業（9/10） </vt:lpstr>
      <vt:lpstr>SBT Net-Zero認定取得済の企業（10/10） </vt:lpstr>
      <vt:lpstr>SBT Net-Zeroコミット中の日本企業</vt:lpstr>
      <vt:lpstr>SBT Net-Zeroコミット中の海外企業 1/26</vt:lpstr>
      <vt:lpstr>SBT Net-Zeroコミット中の海外企業 2/26</vt:lpstr>
      <vt:lpstr>SBT Net-Zeroコミット中の海外企業 3/26</vt:lpstr>
      <vt:lpstr>SBT Net-Zeroコミット中の海外企業 4/26</vt:lpstr>
      <vt:lpstr>SBT Net-Zeroコミット中の海外企業 5/26</vt:lpstr>
      <vt:lpstr>SBT Net-Zeroコミット中の海外企業 6/26</vt:lpstr>
      <vt:lpstr>SBT Net-Zeroコミット中の海外企業 7/26</vt:lpstr>
      <vt:lpstr>SBT Net-Zeroコミット中の海外企業 8/26</vt:lpstr>
      <vt:lpstr>SBT Net-Zeroコミット中の海外企業 9/26</vt:lpstr>
      <vt:lpstr>SBT Net-Zeroコミット中の海外企業 10/26</vt:lpstr>
      <vt:lpstr>SBT Net-Zeroコミット中の海外企業 11/26</vt:lpstr>
      <vt:lpstr>SBT Net-Zeroコミット中の海外企業 12/26</vt:lpstr>
      <vt:lpstr>SBT Net-Zeroコミット中の海外企業 13/26</vt:lpstr>
      <vt:lpstr>SBT Net-Zeroコミット中の海外企業 14/26</vt:lpstr>
      <vt:lpstr>SBT Net-Zeroコミット中の海外企業 15/26</vt:lpstr>
      <vt:lpstr>SBT Net-Zeroコミット中の海外企業 16/26</vt:lpstr>
      <vt:lpstr>SBT Net-Zeroコミット中の海外企業 17/26</vt:lpstr>
      <vt:lpstr>SBT Net-Zeroコミット中の海外企業 18/26</vt:lpstr>
      <vt:lpstr>SBT Net-Zeroコミット中の海外企業 19/26</vt:lpstr>
      <vt:lpstr>SBT Net-Zeroコミット中の海外企業 20/26</vt:lpstr>
      <vt:lpstr>SBT Net-Zeroコミット中の海外企業 21/26</vt:lpstr>
      <vt:lpstr>SBT Net-Zeroコミット中の海外企業 22/26</vt:lpstr>
      <vt:lpstr>SBT Net-Zeroコミット中の海外企業 23/26</vt:lpstr>
      <vt:lpstr>SBT Net-Zeroコミット中の海外企業 24/26</vt:lpstr>
      <vt:lpstr>SBT Net-Zeroコミット中の海外企業 25/26</vt:lpstr>
      <vt:lpstr>SBT Net-Zeroコミット中の海外企業 26/26</vt:lpstr>
      <vt:lpstr>参考資料</vt:lpstr>
      <vt:lpstr>PowerPoint プレゼンテーション</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2021-02-26T10:48:20Z</dcterms:created>
  <dcterms:modified xsi:type="dcterms:W3CDTF">2024-03-28T02:48:01Z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0x01010004676ADD57909447B7F1135236DCFAE8</vt:lpwstr>
  </property>
  <property fmtid="{D5CDD505-2E9C-101B-9397-08002B2CF9AE}" pid="3" name="MSIP_Label_defa4170-0d19-0005-0004-bc88714345d2_Enabled">
    <vt:lpwstr>true</vt:lpwstr>
  </property>
  <property fmtid="{D5CDD505-2E9C-101B-9397-08002B2CF9AE}" pid="4" name="MSIP_Label_defa4170-0d19-0005-0004-bc88714345d2_SetDate">
    <vt:lpwstr>2023-07-13T06:35:54Z</vt:lpwstr>
  </property>
  <property fmtid="{D5CDD505-2E9C-101B-9397-08002B2CF9AE}" pid="5" name="MSIP_Label_defa4170-0d19-0005-0004-bc88714345d2_Method">
    <vt:lpwstr>Standard</vt:lpwstr>
  </property>
  <property fmtid="{D5CDD505-2E9C-101B-9397-08002B2CF9AE}" pid="6" name="MSIP_Label_defa4170-0d19-0005-0004-bc88714345d2_Name">
    <vt:lpwstr>defa4170-0d19-0005-0004-bc88714345d2</vt:lpwstr>
  </property>
  <property fmtid="{D5CDD505-2E9C-101B-9397-08002B2CF9AE}" pid="7" name="MSIP_Label_defa4170-0d19-0005-0004-bc88714345d2_SiteId">
    <vt:lpwstr>9d974004-9a00-42fc-9589-3ba1aae291b6</vt:lpwstr>
  </property>
  <property fmtid="{D5CDD505-2E9C-101B-9397-08002B2CF9AE}" pid="8" name="MSIP_Label_defa4170-0d19-0005-0004-bc88714345d2_ActionId">
    <vt:lpwstr>387f9688-70b0-460d-943a-fd0c1f51a3e1</vt:lpwstr>
  </property>
  <property fmtid="{D5CDD505-2E9C-101B-9397-08002B2CF9AE}" pid="9" name="MSIP_Label_defa4170-0d19-0005-0004-bc88714345d2_ContentBits">
    <vt:lpwstr>0</vt:lpwstr>
  </property>
  <property fmtid="{D5CDD505-2E9C-101B-9397-08002B2CF9AE}" pid="10" name="MediaServiceImageTags">
    <vt:lpwstr/>
  </property>
</Properties>
</file>