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Lst>
  <p:notesMasterIdLst>
    <p:notesMasterId r:id="rId64"/>
  </p:notesMasterIdLst>
  <p:sldIdLst>
    <p:sldId id="256" r:id="rId5"/>
    <p:sldId id="1185" r:id="rId6"/>
    <p:sldId id="1135" r:id="rId7"/>
    <p:sldId id="1119" r:id="rId8"/>
    <p:sldId id="1120" r:id="rId9"/>
    <p:sldId id="1134" r:id="rId10"/>
    <p:sldId id="1109" r:id="rId11"/>
    <p:sldId id="1137" r:id="rId12"/>
    <p:sldId id="1133" r:id="rId13"/>
    <p:sldId id="1140" r:id="rId14"/>
    <p:sldId id="1139" r:id="rId15"/>
    <p:sldId id="1141" r:id="rId16"/>
    <p:sldId id="1142" r:id="rId17"/>
    <p:sldId id="1143" r:id="rId18"/>
    <p:sldId id="1111" r:id="rId19"/>
    <p:sldId id="1193" r:id="rId20"/>
    <p:sldId id="1144" r:id="rId21"/>
    <p:sldId id="1145" r:id="rId22"/>
    <p:sldId id="1147" r:id="rId23"/>
    <p:sldId id="1146" r:id="rId24"/>
    <p:sldId id="1148" r:id="rId25"/>
    <p:sldId id="1164" r:id="rId26"/>
    <p:sldId id="1166" r:id="rId27"/>
    <p:sldId id="1167" r:id="rId28"/>
    <p:sldId id="1168" r:id="rId29"/>
    <p:sldId id="1114" r:id="rId30"/>
    <p:sldId id="1149" r:id="rId31"/>
    <p:sldId id="1169" r:id="rId32"/>
    <p:sldId id="1115" r:id="rId33"/>
    <p:sldId id="1150" r:id="rId34"/>
    <p:sldId id="1170" r:id="rId35"/>
    <p:sldId id="1151" r:id="rId36"/>
    <p:sldId id="1152" r:id="rId37"/>
    <p:sldId id="1153" r:id="rId38"/>
    <p:sldId id="1155" r:id="rId39"/>
    <p:sldId id="1192" r:id="rId40"/>
    <p:sldId id="1116" r:id="rId41"/>
    <p:sldId id="1156" r:id="rId42"/>
    <p:sldId id="1173" r:id="rId43"/>
    <p:sldId id="1174" r:id="rId44"/>
    <p:sldId id="1175" r:id="rId45"/>
    <p:sldId id="1178" r:id="rId46"/>
    <p:sldId id="1179" r:id="rId47"/>
    <p:sldId id="1188" r:id="rId48"/>
    <p:sldId id="1182" r:id="rId49"/>
    <p:sldId id="1184" r:id="rId50"/>
    <p:sldId id="1157" r:id="rId51"/>
    <p:sldId id="1186" r:id="rId52"/>
    <p:sldId id="1187" r:id="rId53"/>
    <p:sldId id="1159" r:id="rId54"/>
    <p:sldId id="1189" r:id="rId55"/>
    <p:sldId id="1190" r:id="rId56"/>
    <p:sldId id="1171" r:id="rId57"/>
    <p:sldId id="1161" r:id="rId58"/>
    <p:sldId id="1121" r:id="rId59"/>
    <p:sldId id="1124" r:id="rId60"/>
    <p:sldId id="1191" r:id="rId61"/>
    <p:sldId id="1163" r:id="rId62"/>
    <p:sldId id="611" r:id="rId63"/>
  </p:sldIdLst>
  <p:sldSz cx="10691813" cy="7559675"/>
  <p:notesSz cx="6735763" cy="9866313"/>
  <p:custDataLst>
    <p:tags r:id="rId65"/>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 id="{B5134B11-F398-E52A-A97E-C55900A87CF4}" name="関戸 洸太(SEKIDO Kota)" initials="洸関" userId="S::KOTA_SEKIDO@env.go.jp::60d699b6-526d-4ae7-89dd-636ebef50b01" providerId="AD"/>
  <p188:author id="{6E2D3878-0DB5-E121-0612-A25A9EDC54C3}" name="渡邉 愛花/Aika Watanabe" initials="愛渡" userId="S::watanabea@nttdata-strategy.com::178c1cb8-8b11-4be4-9f41-8b218d5b0faa" providerId="AD"/>
  <p188:author id="{AAF63A88-1145-64F1-A1B3-67299DC93BDF}" name="小野 裕永(ONO Hironaga)" initials="裕小" userId="S::HIRONAGA_ONO@env.go.jp::0a0c013d-6768-4764-b077-6afea774fa31" providerId="AD"/>
  <p188:author id="{B57674BA-5A71-16D5-AE4E-F22A4A1B604A}" name="仲地 唯佳/Tadayoshi Nakachi" initials="唯仲" userId="S::nakachit@nttdata-strategy.com::36d4e741-105e-401f-97c0-e9664399d5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7F3"/>
    <a:srgbClr val="5A6B72"/>
    <a:srgbClr val="1B3A5B"/>
    <a:srgbClr val="F1F6F7"/>
    <a:srgbClr val="4A3A52"/>
    <a:srgbClr val="F0FAF7"/>
    <a:srgbClr val="000000"/>
    <a:srgbClr val="2F5F7C"/>
    <a:srgbClr val="FDF1E9"/>
    <a:srgbClr val="E08A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941" autoAdjust="0"/>
    <p:restoredTop sz="96076" autoAdjust="0"/>
  </p:normalViewPr>
  <p:slideViewPr>
    <p:cSldViewPr snapToGrid="0">
      <p:cViewPr varScale="1">
        <p:scale>
          <a:sx n="54" d="100"/>
          <a:sy n="54" d="100"/>
        </p:scale>
        <p:origin x="9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渡邉 愛花/Aika Watanabe" userId="178c1cb8-8b11-4be4-9f41-8b218d5b0faa" providerId="ADAL" clId="{690D8EDB-43F4-4D9D-969A-4DABB39D4E22}"/>
    <pc:docChg chg="modSld">
      <pc:chgData name="渡邉 愛花/Aika Watanabe" userId="178c1cb8-8b11-4be4-9f41-8b218d5b0faa" providerId="ADAL" clId="{690D8EDB-43F4-4D9D-969A-4DABB39D4E22}" dt="2026-09-10T01:41:42.866" v="12" actId="1035"/>
      <pc:docMkLst>
        <pc:docMk/>
      </pc:docMkLst>
      <pc:sldChg chg="modSp mod">
        <pc:chgData name="渡邉 愛花/Aika Watanabe" userId="178c1cb8-8b11-4be4-9f41-8b218d5b0faa" providerId="ADAL" clId="{690D8EDB-43F4-4D9D-969A-4DABB39D4E22}" dt="2026-09-10T01:39:36.871" v="8" actId="20577"/>
        <pc:sldMkLst>
          <pc:docMk/>
          <pc:sldMk cId="3630234188" sldId="1144"/>
        </pc:sldMkLst>
        <pc:spChg chg="mod">
          <ac:chgData name="渡邉 愛花/Aika Watanabe" userId="178c1cb8-8b11-4be4-9f41-8b218d5b0faa" providerId="ADAL" clId="{690D8EDB-43F4-4D9D-969A-4DABB39D4E22}" dt="2026-09-10T01:39:36.871" v="8" actId="20577"/>
          <ac:spMkLst>
            <pc:docMk/>
            <pc:sldMk cId="3630234188" sldId="1144"/>
            <ac:spMk id="15" creationId="{2AD7826A-2334-F056-40A6-698D3E2DAB0C}"/>
          </ac:spMkLst>
        </pc:spChg>
      </pc:sldChg>
      <pc:sldChg chg="modSp mod">
        <pc:chgData name="渡邉 愛花/Aika Watanabe" userId="178c1cb8-8b11-4be4-9f41-8b218d5b0faa" providerId="ADAL" clId="{690D8EDB-43F4-4D9D-969A-4DABB39D4E22}" dt="2026-09-07T04:45:01.588" v="3" actId="1076"/>
        <pc:sldMkLst>
          <pc:docMk/>
          <pc:sldMk cId="3315890230" sldId="1149"/>
        </pc:sldMkLst>
        <pc:spChg chg="mod">
          <ac:chgData name="渡邉 愛花/Aika Watanabe" userId="178c1cb8-8b11-4be4-9f41-8b218d5b0faa" providerId="ADAL" clId="{690D8EDB-43F4-4D9D-969A-4DABB39D4E22}" dt="2026-09-07T04:45:01.588" v="3" actId="1076"/>
          <ac:spMkLst>
            <pc:docMk/>
            <pc:sldMk cId="3315890230" sldId="1149"/>
            <ac:spMk id="157" creationId="{65978FE6-B322-D11A-A4B3-2FA206F3AF6B}"/>
          </ac:spMkLst>
        </pc:spChg>
        <pc:spChg chg="mod">
          <ac:chgData name="渡邉 愛花/Aika Watanabe" userId="178c1cb8-8b11-4be4-9f41-8b218d5b0faa" providerId="ADAL" clId="{690D8EDB-43F4-4D9D-969A-4DABB39D4E22}" dt="2026-09-07T04:44:56.658" v="2" actId="403"/>
          <ac:spMkLst>
            <pc:docMk/>
            <pc:sldMk cId="3315890230" sldId="1149"/>
            <ac:spMk id="161" creationId="{DEAD703F-B291-5151-E690-C64BB7CE9113}"/>
          </ac:spMkLst>
        </pc:spChg>
      </pc:sldChg>
      <pc:sldChg chg="modSp mod">
        <pc:chgData name="渡邉 愛花/Aika Watanabe" userId="178c1cb8-8b11-4be4-9f41-8b218d5b0faa" providerId="ADAL" clId="{690D8EDB-43F4-4D9D-969A-4DABB39D4E22}" dt="2026-09-07T04:45:27.376" v="7" actId="1076"/>
        <pc:sldMkLst>
          <pc:docMk/>
          <pc:sldMk cId="3025817389" sldId="1150"/>
        </pc:sldMkLst>
        <pc:spChg chg="mod">
          <ac:chgData name="渡邉 愛花/Aika Watanabe" userId="178c1cb8-8b11-4be4-9f41-8b218d5b0faa" providerId="ADAL" clId="{690D8EDB-43F4-4D9D-969A-4DABB39D4E22}" dt="2026-09-07T04:45:27.376" v="7" actId="1076"/>
          <ac:spMkLst>
            <pc:docMk/>
            <pc:sldMk cId="3025817389" sldId="1150"/>
            <ac:spMk id="6" creationId="{29057ADA-222A-F45B-7D52-AE8A411EF277}"/>
          </ac:spMkLst>
        </pc:spChg>
      </pc:sldChg>
      <pc:sldChg chg="modSp mod">
        <pc:chgData name="渡邉 愛花/Aika Watanabe" userId="178c1cb8-8b11-4be4-9f41-8b218d5b0faa" providerId="ADAL" clId="{690D8EDB-43F4-4D9D-969A-4DABB39D4E22}" dt="2026-09-10T01:41:42.866" v="12" actId="1035"/>
        <pc:sldMkLst>
          <pc:docMk/>
          <pc:sldMk cId="3027615098" sldId="1153"/>
        </pc:sldMkLst>
        <pc:spChg chg="mod">
          <ac:chgData name="渡邉 愛花/Aika Watanabe" userId="178c1cb8-8b11-4be4-9f41-8b218d5b0faa" providerId="ADAL" clId="{690D8EDB-43F4-4D9D-969A-4DABB39D4E22}" dt="2026-09-10T01:41:42.866" v="12" actId="1035"/>
          <ac:spMkLst>
            <pc:docMk/>
            <pc:sldMk cId="3027615098" sldId="1153"/>
            <ac:spMk id="2" creationId="{D935D1D0-CF8C-BC4B-B9F8-C555C4ED982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715C2708-E4C6-4EAD-AD43-2A2D061B842A}" type="datetimeFigureOut">
              <a:rPr kumimoji="1" lang="ja-JP" altLang="en-US" smtClean="0"/>
              <a:t>2026/9/10</a:t>
            </a:fld>
            <a:endParaRPr kumimoji="1" lang="ja-JP" altLang="en-US"/>
          </a:p>
        </p:txBody>
      </p:sp>
      <p:sp>
        <p:nvSpPr>
          <p:cNvPr id="4" name="スライド イメージ プレースホルダー 3"/>
          <p:cNvSpPr>
            <a:spLocks noGrp="1" noRot="1" noChangeAspect="1"/>
          </p:cNvSpPr>
          <p:nvPr>
            <p:ph type="sldImg" idx="2"/>
          </p:nvPr>
        </p:nvSpPr>
        <p:spPr>
          <a:xfrm>
            <a:off x="1014413" y="1233488"/>
            <a:ext cx="47069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DA41E4CD-DD2C-499E-9070-694C4B983D1A}" type="slidenum">
              <a:rPr kumimoji="1" lang="ja-JP" altLang="en-US" smtClean="0"/>
              <a:t>‹#›</a:t>
            </a:fld>
            <a:endParaRPr kumimoji="1" lang="ja-JP" altLang="en-US"/>
          </a:p>
        </p:txBody>
      </p:sp>
    </p:spTree>
    <p:extLst>
      <p:ext uri="{BB962C8B-B14F-4D97-AF65-F5344CB8AC3E}">
        <p14:creationId xmlns:p14="http://schemas.microsoft.com/office/powerpoint/2010/main" val="1281870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0</a:t>
            </a:fld>
            <a:endParaRPr kumimoji="1" lang="ja-JP" altLang="en-US"/>
          </a:p>
        </p:txBody>
      </p:sp>
    </p:spTree>
    <p:extLst>
      <p:ext uri="{BB962C8B-B14F-4D97-AF65-F5344CB8AC3E}">
        <p14:creationId xmlns:p14="http://schemas.microsoft.com/office/powerpoint/2010/main" val="2121900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3</a:t>
            </a:fld>
            <a:endParaRPr kumimoji="1" lang="ja-JP" altLang="en-US"/>
          </a:p>
        </p:txBody>
      </p:sp>
    </p:spTree>
    <p:extLst>
      <p:ext uri="{BB962C8B-B14F-4D97-AF65-F5344CB8AC3E}">
        <p14:creationId xmlns:p14="http://schemas.microsoft.com/office/powerpoint/2010/main" val="3971464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4</a:t>
            </a:fld>
            <a:endParaRPr kumimoji="1" lang="ja-JP" altLang="en-US"/>
          </a:p>
        </p:txBody>
      </p:sp>
    </p:spTree>
    <p:extLst>
      <p:ext uri="{BB962C8B-B14F-4D97-AF65-F5344CB8AC3E}">
        <p14:creationId xmlns:p14="http://schemas.microsoft.com/office/powerpoint/2010/main" val="275384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6</a:t>
            </a:fld>
            <a:endParaRPr kumimoji="1" lang="ja-JP" altLang="en-US"/>
          </a:p>
        </p:txBody>
      </p:sp>
    </p:spTree>
    <p:extLst>
      <p:ext uri="{BB962C8B-B14F-4D97-AF65-F5344CB8AC3E}">
        <p14:creationId xmlns:p14="http://schemas.microsoft.com/office/powerpoint/2010/main" val="3375878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54</a:t>
            </a:fld>
            <a:endParaRPr kumimoji="1" lang="ja-JP" altLang="en-US"/>
          </a:p>
        </p:txBody>
      </p:sp>
    </p:spTree>
    <p:extLst>
      <p:ext uri="{BB962C8B-B14F-4D97-AF65-F5344CB8AC3E}">
        <p14:creationId xmlns:p14="http://schemas.microsoft.com/office/powerpoint/2010/main" val="53837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55</a:t>
            </a:fld>
            <a:endParaRPr kumimoji="1" lang="ja-JP" altLang="en-US"/>
          </a:p>
        </p:txBody>
      </p:sp>
    </p:spTree>
    <p:extLst>
      <p:ext uri="{BB962C8B-B14F-4D97-AF65-F5344CB8AC3E}">
        <p14:creationId xmlns:p14="http://schemas.microsoft.com/office/powerpoint/2010/main" val="29371085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8" name="グループ化 7">
            <a:extLst>
              <a:ext uri="{FF2B5EF4-FFF2-40B4-BE49-F238E27FC236}">
                <a16:creationId xmlns:a16="http://schemas.microsoft.com/office/drawing/2014/main" id="{6F38512C-2C72-40C3-B679-1FEABC48B48C}"/>
              </a:ext>
            </a:extLst>
          </p:cNvPr>
          <p:cNvGrpSpPr/>
          <p:nvPr userDrawn="1"/>
        </p:nvGrpSpPr>
        <p:grpSpPr>
          <a:xfrm>
            <a:off x="2456520" y="6300053"/>
            <a:ext cx="5875085" cy="700377"/>
            <a:chOff x="2456520" y="6387031"/>
            <a:chExt cx="5875085" cy="700377"/>
          </a:xfrm>
        </p:grpSpPr>
        <p:pic>
          <p:nvPicPr>
            <p:cNvPr id="9" name="図 8">
              <a:extLst>
                <a:ext uri="{FF2B5EF4-FFF2-40B4-BE49-F238E27FC236}">
                  <a16:creationId xmlns:a16="http://schemas.microsoft.com/office/drawing/2014/main" id="{48EFA85C-A46F-4AC1-8E75-830689451B2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927824" y="6387031"/>
              <a:ext cx="991169" cy="700377"/>
            </a:xfrm>
            <a:prstGeom prst="rect">
              <a:avLst/>
            </a:prstGeom>
          </p:spPr>
        </p:pic>
        <p:pic>
          <p:nvPicPr>
            <p:cNvPr id="10" name="図 9">
              <a:extLst>
                <a:ext uri="{FF2B5EF4-FFF2-40B4-BE49-F238E27FC236}">
                  <a16:creationId xmlns:a16="http://schemas.microsoft.com/office/drawing/2014/main" id="{9F5C018F-8455-43E6-B9B6-228E8AD0436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06890" y="6463627"/>
              <a:ext cx="614647" cy="526500"/>
            </a:xfrm>
            <a:prstGeom prst="rect">
              <a:avLst/>
            </a:prstGeom>
          </p:spPr>
        </p:pic>
        <p:pic>
          <p:nvPicPr>
            <p:cNvPr id="11" name="図 10">
              <a:extLst>
                <a:ext uri="{FF2B5EF4-FFF2-40B4-BE49-F238E27FC236}">
                  <a16:creationId xmlns:a16="http://schemas.microsoft.com/office/drawing/2014/main" id="{34A081C5-EF14-4467-B19D-E35B6B3CBAD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456520" y="6498254"/>
              <a:ext cx="946944" cy="536322"/>
            </a:xfrm>
            <a:prstGeom prst="rect">
              <a:avLst/>
            </a:prstGeom>
          </p:spPr>
        </p:pic>
        <p:pic>
          <p:nvPicPr>
            <p:cNvPr id="12" name="図 11">
              <a:extLst>
                <a:ext uri="{FF2B5EF4-FFF2-40B4-BE49-F238E27FC236}">
                  <a16:creationId xmlns:a16="http://schemas.microsoft.com/office/drawing/2014/main" id="{353D9AAD-EE32-457B-B8B4-29FF67E0F4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635177" y="6432722"/>
              <a:ext cx="1292647" cy="641986"/>
            </a:xfrm>
            <a:prstGeom prst="rect">
              <a:avLst/>
            </a:prstGeom>
          </p:spPr>
        </p:pic>
        <p:pic>
          <p:nvPicPr>
            <p:cNvPr id="13" name="図 12">
              <a:extLst>
                <a:ext uri="{FF2B5EF4-FFF2-40B4-BE49-F238E27FC236}">
                  <a16:creationId xmlns:a16="http://schemas.microsoft.com/office/drawing/2014/main" id="{E3FD0292-C091-43A1-9252-D1D0C6352D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44047" y="6463627"/>
              <a:ext cx="1287558" cy="494981"/>
            </a:xfrm>
            <a:prstGeom prst="rect">
              <a:avLst/>
            </a:prstGeom>
          </p:spPr>
        </p:pic>
      </p:grpSp>
      <p:pic>
        <p:nvPicPr>
          <p:cNvPr id="14" name="Picture 2">
            <a:extLst>
              <a:ext uri="{FF2B5EF4-FFF2-40B4-BE49-F238E27FC236}">
                <a16:creationId xmlns:a16="http://schemas.microsoft.com/office/drawing/2014/main" id="{76484A44-3003-4277-9737-236918E2A043}"/>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366825" y="1499033"/>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グループ化 22">
            <a:extLst>
              <a:ext uri="{FF2B5EF4-FFF2-40B4-BE49-F238E27FC236}">
                <a16:creationId xmlns:a16="http://schemas.microsoft.com/office/drawing/2014/main" id="{69427F34-BDBE-48D8-A7F4-1EE85CF4440A}"/>
              </a:ext>
            </a:extLst>
          </p:cNvPr>
          <p:cNvGrpSpPr/>
          <p:nvPr userDrawn="1"/>
        </p:nvGrpSpPr>
        <p:grpSpPr>
          <a:xfrm>
            <a:off x="1034510" y="2991837"/>
            <a:ext cx="8622792" cy="1007999"/>
            <a:chOff x="1034510" y="2991837"/>
            <a:chExt cx="8622792" cy="1007999"/>
          </a:xfrm>
        </p:grpSpPr>
        <p:cxnSp>
          <p:nvCxnSpPr>
            <p:cNvPr id="15" name="直線コネクタ 14">
              <a:extLst>
                <a:ext uri="{FF2B5EF4-FFF2-40B4-BE49-F238E27FC236}">
                  <a16:creationId xmlns:a16="http://schemas.microsoft.com/office/drawing/2014/main" id="{4E3800AC-DAF6-41B1-810E-4A51489649E0}"/>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CF90A11-AE44-4385-824C-1819712F0D92}"/>
                </a:ext>
              </a:extLst>
            </p:cNvPr>
            <p:cNvCxnSpPr/>
            <p:nvPr userDrawn="1"/>
          </p:nvCxnSpPr>
          <p:spPr>
            <a:xfrm>
              <a:off x="1034510" y="3999836"/>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0" name="タイトル 29">
            <a:extLst>
              <a:ext uri="{FF2B5EF4-FFF2-40B4-BE49-F238E27FC236}">
                <a16:creationId xmlns:a16="http://schemas.microsoft.com/office/drawing/2014/main" id="{D7232AF9-EC33-4888-B5A0-D03E836B4382}"/>
              </a:ext>
            </a:extLst>
          </p:cNvPr>
          <p:cNvSpPr>
            <a:spLocks noGrp="1"/>
          </p:cNvSpPr>
          <p:nvPr>
            <p:ph type="title" hasCustomPrompt="1"/>
          </p:nvPr>
        </p:nvSpPr>
        <p:spPr>
          <a:xfrm>
            <a:off x="1034510" y="2991837"/>
            <a:ext cx="8640000" cy="100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表紙タイトル</a:t>
            </a:r>
          </a:p>
        </p:txBody>
      </p:sp>
      <p:sp>
        <p:nvSpPr>
          <p:cNvPr id="27" name="コンテンツ プレースホルダー 21">
            <a:extLst>
              <a:ext uri="{FF2B5EF4-FFF2-40B4-BE49-F238E27FC236}">
                <a16:creationId xmlns:a16="http://schemas.microsoft.com/office/drawing/2014/main" id="{730FB38C-75FA-4F17-A448-34BAAD2B4753}"/>
              </a:ext>
            </a:extLst>
          </p:cNvPr>
          <p:cNvSpPr>
            <a:spLocks noGrp="1"/>
          </p:cNvSpPr>
          <p:nvPr>
            <p:ph sz="quarter" idx="14" hasCustomPrompt="1"/>
          </p:nvPr>
        </p:nvSpPr>
        <p:spPr>
          <a:xfrm>
            <a:off x="1034510" y="4148806"/>
            <a:ext cx="8640000" cy="432000"/>
          </a:xfrm>
          <a:prstGeom prst="rect">
            <a:avLst/>
          </a:prstGeom>
        </p:spPr>
        <p:txBody>
          <a:bodyPr lIns="0" tIns="0" rIns="0" bIns="0" anchor="ctr" anchorCtr="0"/>
          <a:lstStyle>
            <a:lvl1pPr>
              <a:defRPr sz="2000" b="1">
                <a:solidFill>
                  <a:schemeClr val="bg2"/>
                </a:solidFill>
                <a:latin typeface="Meiryo UI" panose="020B0604030504040204" pitchFamily="50" charset="-128"/>
                <a:ea typeface="Meiryo UI" panose="020B0604030504040204" pitchFamily="50" charset="-128"/>
              </a:defRPr>
            </a:lvl1pPr>
          </a:lstStyle>
          <a:p>
            <a:pPr lvl="0"/>
            <a:r>
              <a:rPr kumimoji="1" lang="ja-JP" altLang="en-US"/>
              <a:t>サブタイトル</a:t>
            </a:r>
          </a:p>
        </p:txBody>
      </p:sp>
      <p:sp>
        <p:nvSpPr>
          <p:cNvPr id="31" name="コンテンツ プレースホルダー 21">
            <a:extLst>
              <a:ext uri="{FF2B5EF4-FFF2-40B4-BE49-F238E27FC236}">
                <a16:creationId xmlns:a16="http://schemas.microsoft.com/office/drawing/2014/main" id="{9693F458-7CAF-4411-88EF-755A4D8136DB}"/>
              </a:ext>
            </a:extLst>
          </p:cNvPr>
          <p:cNvSpPr>
            <a:spLocks noGrp="1"/>
          </p:cNvSpPr>
          <p:nvPr>
            <p:ph sz="quarter" idx="15" hasCustomPrompt="1"/>
          </p:nvPr>
        </p:nvSpPr>
        <p:spPr>
          <a:xfrm>
            <a:off x="3554510" y="5436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en-US" altLang="ja-JP"/>
              <a:t>0000</a:t>
            </a:r>
            <a:r>
              <a:rPr kumimoji="1" lang="ja-JP" altLang="en-US"/>
              <a:t>年</a:t>
            </a:r>
            <a:r>
              <a:rPr kumimoji="1" lang="en-US" altLang="ja-JP"/>
              <a:t>00</a:t>
            </a:r>
            <a:r>
              <a:rPr kumimoji="1" lang="ja-JP" altLang="en-US"/>
              <a:t>月</a:t>
            </a:r>
            <a:r>
              <a:rPr kumimoji="1" lang="en-US" altLang="ja-JP"/>
              <a:t>00</a:t>
            </a:r>
            <a:r>
              <a:rPr kumimoji="1" lang="ja-JP" altLang="en-US"/>
              <a:t>日</a:t>
            </a:r>
          </a:p>
        </p:txBody>
      </p:sp>
      <p:sp>
        <p:nvSpPr>
          <p:cNvPr id="32" name="コンテンツ プレースホルダー 21">
            <a:extLst>
              <a:ext uri="{FF2B5EF4-FFF2-40B4-BE49-F238E27FC236}">
                <a16:creationId xmlns:a16="http://schemas.microsoft.com/office/drawing/2014/main" id="{1645C6DC-6217-43BE-8989-B6A0BD9C2349}"/>
              </a:ext>
            </a:extLst>
          </p:cNvPr>
          <p:cNvSpPr>
            <a:spLocks noGrp="1"/>
          </p:cNvSpPr>
          <p:nvPr>
            <p:ph sz="quarter" idx="16" hasCustomPrompt="1"/>
          </p:nvPr>
        </p:nvSpPr>
        <p:spPr>
          <a:xfrm>
            <a:off x="3554510" y="5724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所属　名前</a:t>
            </a:r>
          </a:p>
        </p:txBody>
      </p:sp>
    </p:spTree>
    <p:extLst>
      <p:ext uri="{BB962C8B-B14F-4D97-AF65-F5344CB8AC3E}">
        <p14:creationId xmlns:p14="http://schemas.microsoft.com/office/powerpoint/2010/main" val="32822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41B1502-2511-437B-8D13-C5707D9425E0}"/>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4" name="グループ化 3">
            <a:extLst>
              <a:ext uri="{FF2B5EF4-FFF2-40B4-BE49-F238E27FC236}">
                <a16:creationId xmlns:a16="http://schemas.microsoft.com/office/drawing/2014/main" id="{6022BE2B-C94E-4EA1-8D5F-B6FF40A5C82B}"/>
              </a:ext>
            </a:extLst>
          </p:cNvPr>
          <p:cNvGrpSpPr/>
          <p:nvPr userDrawn="1"/>
        </p:nvGrpSpPr>
        <p:grpSpPr>
          <a:xfrm>
            <a:off x="1034510" y="2915837"/>
            <a:ext cx="8622792" cy="1728000"/>
            <a:chOff x="1034510" y="2991837"/>
            <a:chExt cx="8622792" cy="1728000"/>
          </a:xfrm>
        </p:grpSpPr>
        <p:cxnSp>
          <p:nvCxnSpPr>
            <p:cNvPr id="5" name="直線コネクタ 4">
              <a:extLst>
                <a:ext uri="{FF2B5EF4-FFF2-40B4-BE49-F238E27FC236}">
                  <a16:creationId xmlns:a16="http://schemas.microsoft.com/office/drawing/2014/main" id="{4FC838C0-7A1B-42C5-8BB1-69879692B23E}"/>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7EB7B27-A3AA-4865-967F-947004C8CF38}"/>
                </a:ext>
              </a:extLst>
            </p:cNvPr>
            <p:cNvCxnSpPr/>
            <p:nvPr userDrawn="1"/>
          </p:nvCxnSpPr>
          <p:spPr>
            <a:xfrm>
              <a:off x="1034510" y="4719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7" name="タイトル 29">
            <a:extLst>
              <a:ext uri="{FF2B5EF4-FFF2-40B4-BE49-F238E27FC236}">
                <a16:creationId xmlns:a16="http://schemas.microsoft.com/office/drawing/2014/main" id="{99661971-5207-448A-8A45-D3935E63EBC5}"/>
              </a:ext>
            </a:extLst>
          </p:cNvPr>
          <p:cNvSpPr>
            <a:spLocks noGrp="1"/>
          </p:cNvSpPr>
          <p:nvPr>
            <p:ph type="title" hasCustomPrompt="1"/>
          </p:nvPr>
        </p:nvSpPr>
        <p:spPr>
          <a:xfrm>
            <a:off x="1034510" y="2915837"/>
            <a:ext cx="8640000" cy="172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中扉タイトル</a:t>
            </a:r>
          </a:p>
        </p:txBody>
      </p:sp>
      <p:sp>
        <p:nvSpPr>
          <p:cNvPr id="8" name="テキスト ボックス 7">
            <a:extLst>
              <a:ext uri="{FF2B5EF4-FFF2-40B4-BE49-F238E27FC236}">
                <a16:creationId xmlns:a16="http://schemas.microsoft.com/office/drawing/2014/main" id="{F65B5CD1-16BF-4814-9E5A-19B044B6FB5E}"/>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47605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3E2C914-D6BF-434B-B748-5B031C7A75D4}"/>
              </a:ext>
            </a:extLst>
          </p:cNvPr>
          <p:cNvGrpSpPr/>
          <p:nvPr userDrawn="1"/>
        </p:nvGrpSpPr>
        <p:grpSpPr>
          <a:xfrm>
            <a:off x="111919" y="216797"/>
            <a:ext cx="10424028" cy="795336"/>
            <a:chOff x="111919" y="216797"/>
            <a:chExt cx="10424028" cy="795336"/>
          </a:xfrm>
        </p:grpSpPr>
        <p:pic>
          <p:nvPicPr>
            <p:cNvPr id="18" name="Picture 11" descr="ç°å¢ç">
              <a:extLst>
                <a:ext uri="{FF2B5EF4-FFF2-40B4-BE49-F238E27FC236}">
                  <a16:creationId xmlns:a16="http://schemas.microsoft.com/office/drawing/2014/main" id="{4DD819AC-A446-46A2-9201-D9B1AB528E0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3">
              <a:extLst>
                <a:ext uri="{FF2B5EF4-FFF2-40B4-BE49-F238E27FC236}">
                  <a16:creationId xmlns:a16="http://schemas.microsoft.com/office/drawing/2014/main" id="{9E9EE105-883D-4267-B8FF-D61BDDD6E4FC}"/>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22" name="直線コネクタ 21">
              <a:extLst>
                <a:ext uri="{FF2B5EF4-FFF2-40B4-BE49-F238E27FC236}">
                  <a16:creationId xmlns:a16="http://schemas.microsoft.com/office/drawing/2014/main" id="{CFE261A9-5D80-457A-85AA-206E048CF0DB}"/>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443AF7-632D-41F2-BFF3-7CC6B2F2E6F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フリーフォーム: 図形 13">
            <a:extLst>
              <a:ext uri="{FF2B5EF4-FFF2-40B4-BE49-F238E27FC236}">
                <a16:creationId xmlns:a16="http://schemas.microsoft.com/office/drawing/2014/main" id="{665A837A-D774-4985-B30F-35B13836C960}"/>
              </a:ext>
            </a:extLst>
          </p:cNvPr>
          <p:cNvSpPr/>
          <p:nvPr userDrawn="1"/>
        </p:nvSpPr>
        <p:spPr>
          <a:xfrm flipH="1">
            <a:off x="1078059" y="2397761"/>
            <a:ext cx="45719" cy="3596640"/>
          </a:xfrm>
          <a:custGeom>
            <a:avLst/>
            <a:gdLst>
              <a:gd name="connsiteX0" fmla="*/ 0 w 0"/>
              <a:gd name="connsiteY0" fmla="*/ 0 h 5768502"/>
              <a:gd name="connsiteX1" fmla="*/ 0 w 0"/>
              <a:gd name="connsiteY1" fmla="*/ 5768502 h 5768502"/>
            </a:gdLst>
            <a:ahLst/>
            <a:cxnLst>
              <a:cxn ang="0">
                <a:pos x="connsiteX0" y="connsiteY0"/>
              </a:cxn>
              <a:cxn ang="0">
                <a:pos x="connsiteX1" y="connsiteY1"/>
              </a:cxn>
            </a:cxnLst>
            <a:rect l="l" t="t" r="r" b="b"/>
            <a:pathLst>
              <a:path h="5768502">
                <a:moveTo>
                  <a:pt x="0" y="0"/>
                </a:moveTo>
                <a:lnTo>
                  <a:pt x="0" y="5768502"/>
                </a:lnTo>
              </a:path>
            </a:pathLst>
          </a:cu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8">
            <a:extLst>
              <a:ext uri="{FF2B5EF4-FFF2-40B4-BE49-F238E27FC236}">
                <a16:creationId xmlns:a16="http://schemas.microsoft.com/office/drawing/2014/main" id="{B04FFEFF-3996-4124-93D0-A0B919888837}"/>
              </a:ext>
            </a:extLst>
          </p:cNvPr>
          <p:cNvSpPr>
            <a:spLocks noGrp="1"/>
          </p:cNvSpPr>
          <p:nvPr userDrawn="1">
            <p:ph sz="quarter" idx="10" hasCustomPrompt="1"/>
          </p:nvPr>
        </p:nvSpPr>
        <p:spPr>
          <a:xfrm>
            <a:off x="1078065" y="1786421"/>
            <a:ext cx="8640000" cy="5040000"/>
          </a:xfrm>
          <a:prstGeom prst="rect">
            <a:avLst/>
          </a:prstGeom>
        </p:spPr>
        <p:txBody>
          <a:bodyPr lIns="360000" tIns="0" rIns="0" bIns="0"/>
          <a:lstStyle>
            <a:lvl1pPr marL="742950" indent="-742950" algn="l">
              <a:lnSpc>
                <a:spcPct val="100000"/>
              </a:lnSpc>
              <a:spcBef>
                <a:spcPts val="1000"/>
              </a:spcBef>
              <a:spcAft>
                <a:spcPts val="0"/>
              </a:spcAft>
              <a:buClr>
                <a:schemeClr val="bg2"/>
              </a:buClr>
              <a:buFont typeface="+mj-lt"/>
              <a:buAutoNum type="arabicPeriod"/>
              <a:defRPr sz="4000" b="1">
                <a:latin typeface="Meiryo UI" panose="020B0604030504040204" pitchFamily="50" charset="-128"/>
                <a:ea typeface="Meiryo UI" panose="020B0604030504040204" pitchFamily="50" charset="-128"/>
              </a:defRPr>
            </a:lvl1pPr>
          </a:lstStyle>
          <a:p>
            <a:pPr lvl="0"/>
            <a:r>
              <a:rPr kumimoji="1" lang="ja-JP" altLang="en-US"/>
              <a:t>章タイトル</a:t>
            </a:r>
          </a:p>
          <a:p>
            <a:pPr lvl="0"/>
            <a:r>
              <a:rPr kumimoji="1" lang="ja-JP" altLang="en-US"/>
              <a:t>章タイトル</a:t>
            </a:r>
          </a:p>
          <a:p>
            <a:pPr lvl="0"/>
            <a:r>
              <a:rPr kumimoji="1" lang="ja-JP" altLang="en-US"/>
              <a:t>章タイトル</a:t>
            </a:r>
          </a:p>
        </p:txBody>
      </p:sp>
      <p:sp>
        <p:nvSpPr>
          <p:cNvPr id="11" name="テキスト ボックス 10">
            <a:extLst>
              <a:ext uri="{FF2B5EF4-FFF2-40B4-BE49-F238E27FC236}">
                <a16:creationId xmlns:a16="http://schemas.microsoft.com/office/drawing/2014/main" id="{5DFA1F2F-14B9-4F01-A5B6-2EF2AFAA50B7}"/>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12" name="タイトル 1">
            <a:extLst>
              <a:ext uri="{FF2B5EF4-FFF2-40B4-BE49-F238E27FC236}">
                <a16:creationId xmlns:a16="http://schemas.microsoft.com/office/drawing/2014/main" id="{066210EB-D44E-4903-B9C4-9EC74DA6CEBD}"/>
              </a:ext>
            </a:extLst>
          </p:cNvPr>
          <p:cNvSpPr>
            <a:spLocks noGrp="1"/>
          </p:cNvSpPr>
          <p:nvPr userDrawn="1">
            <p:ph type="title" hasCustomPrompt="1"/>
          </p:nvPr>
        </p:nvSpPr>
        <p:spPr bwMode="white">
          <a:xfrm>
            <a:off x="161926"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Tree>
    <p:extLst>
      <p:ext uri="{BB962C8B-B14F-4D97-AF65-F5344CB8AC3E}">
        <p14:creationId xmlns:p14="http://schemas.microsoft.com/office/powerpoint/2010/main" val="391555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通常">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84E94A25-457B-4C69-BCBB-B6E75CF3EAE9}"/>
              </a:ext>
            </a:extLst>
          </p:cNvPr>
          <p:cNvGrpSpPr/>
          <p:nvPr userDrawn="1"/>
        </p:nvGrpSpPr>
        <p:grpSpPr>
          <a:xfrm>
            <a:off x="111919" y="216797"/>
            <a:ext cx="10424028" cy="795336"/>
            <a:chOff x="111919" y="216797"/>
            <a:chExt cx="10424028" cy="795336"/>
          </a:xfrm>
        </p:grpSpPr>
        <p:pic>
          <p:nvPicPr>
            <p:cNvPr id="12" name="Picture 11" descr="ç°å¢ç">
              <a:extLst>
                <a:ext uri="{FF2B5EF4-FFF2-40B4-BE49-F238E27FC236}">
                  <a16:creationId xmlns:a16="http://schemas.microsoft.com/office/drawing/2014/main" id="{07D0D304-6149-4CE8-9131-6501AD8C4DB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3">
              <a:extLst>
                <a:ext uri="{FF2B5EF4-FFF2-40B4-BE49-F238E27FC236}">
                  <a16:creationId xmlns:a16="http://schemas.microsoft.com/office/drawing/2014/main" id="{9C11AADA-214E-4AA2-A50B-CB0C5BCCD0BD}"/>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14" name="直線コネクタ 13">
              <a:extLst>
                <a:ext uri="{FF2B5EF4-FFF2-40B4-BE49-F238E27FC236}">
                  <a16:creationId xmlns:a16="http://schemas.microsoft.com/office/drawing/2014/main" id="{C3EA7B83-0BC5-41C6-B977-EBF87258066E}"/>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CF51C44-4554-4691-96EB-AB4829C3282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bwMode="white">
          <a:xfrm>
            <a:off x="161925"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userDrawn="1">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90166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階層あり">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8FD50C7F-9ACA-4B30-8C3B-E73A326DFDE0}"/>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53" name="コンテンツ プレースホルダー 3">
            <a:extLst>
              <a:ext uri="{FF2B5EF4-FFF2-40B4-BE49-F238E27FC236}">
                <a16:creationId xmlns:a16="http://schemas.microsoft.com/office/drawing/2014/main" id="{7038EB8A-9FB3-4B3E-A554-367E9CB41E9D}"/>
              </a:ext>
            </a:extLst>
          </p:cNvPr>
          <p:cNvSpPr>
            <a:spLocks noGrp="1"/>
          </p:cNvSpPr>
          <p:nvPr userDrawn="1">
            <p:ph sz="quarter" idx="10" hasCustomPrompt="1"/>
          </p:nvPr>
        </p:nvSpPr>
        <p:spPr>
          <a:xfrm>
            <a:off x="161925" y="32266"/>
            <a:ext cx="9288000" cy="252000"/>
          </a:xfrm>
          <a:prstGeom prst="rect">
            <a:avLst/>
          </a:prstGeom>
        </p:spPr>
        <p:txBody>
          <a:bodyPr lIns="0" tIns="0" rIns="0" bIns="0" anchor="ctr" anchorCtr="0"/>
          <a:lstStyle>
            <a:lvl1pPr algn="l">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1</a:t>
            </a:r>
            <a:r>
              <a:rPr kumimoji="1" lang="ja-JP" altLang="en-US"/>
              <a:t>階層（例：表紙タイトル）</a:t>
            </a:r>
          </a:p>
        </p:txBody>
      </p:sp>
      <p:grpSp>
        <p:nvGrpSpPr>
          <p:cNvPr id="2" name="グループ化 1">
            <a:extLst>
              <a:ext uri="{FF2B5EF4-FFF2-40B4-BE49-F238E27FC236}">
                <a16:creationId xmlns:a16="http://schemas.microsoft.com/office/drawing/2014/main" id="{6736CFC0-A6A1-408C-90D0-5F3C3EDABEFD}"/>
              </a:ext>
            </a:extLst>
          </p:cNvPr>
          <p:cNvGrpSpPr/>
          <p:nvPr userDrawn="1"/>
        </p:nvGrpSpPr>
        <p:grpSpPr>
          <a:xfrm>
            <a:off x="111919" y="216797"/>
            <a:ext cx="10424028" cy="795336"/>
            <a:chOff x="111919" y="216797"/>
            <a:chExt cx="10424028" cy="795336"/>
          </a:xfrm>
        </p:grpSpPr>
        <p:pic>
          <p:nvPicPr>
            <p:cNvPr id="15" name="Picture 11" descr="ç°å¢ç">
              <a:extLst>
                <a:ext uri="{FF2B5EF4-FFF2-40B4-BE49-F238E27FC236}">
                  <a16:creationId xmlns:a16="http://schemas.microsoft.com/office/drawing/2014/main" id="{2BF78C1F-895C-47B9-BFD6-D818DFB8851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3">
              <a:extLst>
                <a:ext uri="{FF2B5EF4-FFF2-40B4-BE49-F238E27FC236}">
                  <a16:creationId xmlns:a16="http://schemas.microsoft.com/office/drawing/2014/main" id="{4B2D3E9F-0217-41CA-A745-B0B8FBABC286}"/>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tx2">
                <a:lumMod val="75000"/>
              </a:schemeClr>
            </a:solidFill>
            <a:ln>
              <a:noFill/>
            </a:ln>
          </p:spPr>
          <p:txBody>
            <a:bodyPr vert="horz" wrap="square" lIns="0" tIns="0" rIns="0" bIns="0" numCol="1" anchor="t" anchorCtr="0" compatLnSpc="1">
              <a:prstTxWarp prst="textNoShape">
                <a:avLst/>
              </a:prstTxWarp>
            </a:bodyPr>
            <a:lstStyle/>
            <a:p>
              <a:endParaRPr lang="ja-JP" altLang="en-US"/>
            </a:p>
          </p:txBody>
        </p:sp>
        <p:sp>
          <p:nvSpPr>
            <p:cNvPr id="49" name="フリーフォーム: 図形 48">
              <a:extLst>
                <a:ext uri="{FF2B5EF4-FFF2-40B4-BE49-F238E27FC236}">
                  <a16:creationId xmlns:a16="http://schemas.microsoft.com/office/drawing/2014/main" id="{90B7366C-0173-451D-B260-B9E47C44ACBC}"/>
                </a:ext>
              </a:extLst>
            </p:cNvPr>
            <p:cNvSpPr/>
            <p:nvPr userDrawn="1"/>
          </p:nvSpPr>
          <p:spPr>
            <a:xfrm>
              <a:off x="161925" y="536266"/>
              <a:ext cx="9961283" cy="396000"/>
            </a:xfrm>
            <a:custGeom>
              <a:avLst/>
              <a:gdLst>
                <a:gd name="connsiteX0" fmla="*/ 0 w 9946927"/>
                <a:gd name="connsiteY0" fmla="*/ 0 h 396000"/>
                <a:gd name="connsiteX1" fmla="*/ 9554213 w 9946927"/>
                <a:gd name="connsiteY1" fmla="*/ 0 h 396000"/>
                <a:gd name="connsiteX2" fmla="*/ 9575411 w 9946927"/>
                <a:gd name="connsiteY2" fmla="*/ 21375 h 396000"/>
                <a:gd name="connsiteX3" fmla="*/ 9946927 w 9946927"/>
                <a:gd name="connsiteY3" fmla="*/ 396000 h 396000"/>
                <a:gd name="connsiteX4" fmla="*/ 9942003 w 9946927"/>
                <a:gd name="connsiteY4" fmla="*/ 396000 h 396000"/>
                <a:gd name="connsiteX5" fmla="*/ 9848834 w 9946927"/>
                <a:gd name="connsiteY5" fmla="*/ 396000 h 396000"/>
                <a:gd name="connsiteX6" fmla="*/ 9549825 w 9946927"/>
                <a:gd name="connsiteY6" fmla="*/ 396000 h 396000"/>
                <a:gd name="connsiteX7" fmla="*/ 8927381 w 9946927"/>
                <a:gd name="connsiteY7" fmla="*/ 396000 h 396000"/>
                <a:gd name="connsiteX8" fmla="*/ 8458122 w 9946927"/>
                <a:gd name="connsiteY8" fmla="*/ 396000 h 396000"/>
                <a:gd name="connsiteX9" fmla="*/ 7863906 w 9946927"/>
                <a:gd name="connsiteY9" fmla="*/ 396000 h 396000"/>
                <a:gd name="connsiteX10" fmla="*/ 7130032 w 9946927"/>
                <a:gd name="connsiteY10" fmla="*/ 396000 h 396000"/>
                <a:gd name="connsiteX11" fmla="*/ 6241804 w 9946927"/>
                <a:gd name="connsiteY11" fmla="*/ 396000 h 396000"/>
                <a:gd name="connsiteX12" fmla="*/ 5184519 w 9946927"/>
                <a:gd name="connsiteY12" fmla="*/ 396000 h 396000"/>
                <a:gd name="connsiteX13" fmla="*/ 3943480 w 9946927"/>
                <a:gd name="connsiteY13" fmla="*/ 396000 h 396000"/>
                <a:gd name="connsiteX14" fmla="*/ 2503986 w 9946927"/>
                <a:gd name="connsiteY14" fmla="*/ 396000 h 396000"/>
                <a:gd name="connsiteX15" fmla="*/ 851339 w 9946927"/>
                <a:gd name="connsiteY15" fmla="*/ 396000 h 396000"/>
                <a:gd name="connsiteX16" fmla="*/ 777876 w 9946927"/>
                <a:gd name="connsiteY16" fmla="*/ 396000 h 396000"/>
                <a:gd name="connsiteX17" fmla="*/ 603403 w 9946927"/>
                <a:gd name="connsiteY17" fmla="*/ 396000 h 396000"/>
                <a:gd name="connsiteX18" fmla="*/ 263640 w 9946927"/>
                <a:gd name="connsiteY18" fmla="*/ 396000 h 396000"/>
                <a:gd name="connsiteX19" fmla="*/ 208715 w 9946927"/>
                <a:gd name="connsiteY19" fmla="*/ 396000 h 396000"/>
                <a:gd name="connsiteX20" fmla="*/ 0 w 9946927"/>
                <a:gd name="connsiteY20" fmla="*/ 198305 h 396000"/>
                <a:gd name="connsiteX21" fmla="*/ 0 w 9946927"/>
                <a:gd name="connsiteY21" fmla="*/ 29183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46927" h="396000">
                  <a:moveTo>
                    <a:pt x="0" y="0"/>
                  </a:moveTo>
                  <a:lnTo>
                    <a:pt x="9554213" y="0"/>
                  </a:lnTo>
                  <a:lnTo>
                    <a:pt x="9575411" y="21375"/>
                  </a:lnTo>
                  <a:cubicBezTo>
                    <a:pt x="9665779" y="112500"/>
                    <a:pt x="9786271" y="234000"/>
                    <a:pt x="9946927" y="396000"/>
                  </a:cubicBezTo>
                  <a:lnTo>
                    <a:pt x="9942003" y="396000"/>
                  </a:lnTo>
                  <a:lnTo>
                    <a:pt x="9848834" y="396000"/>
                  </a:lnTo>
                  <a:lnTo>
                    <a:pt x="9549825" y="396000"/>
                  </a:lnTo>
                  <a:lnTo>
                    <a:pt x="8927381" y="396000"/>
                  </a:lnTo>
                  <a:lnTo>
                    <a:pt x="8458122" y="396000"/>
                  </a:lnTo>
                  <a:lnTo>
                    <a:pt x="7863906" y="396000"/>
                  </a:lnTo>
                  <a:lnTo>
                    <a:pt x="7130032" y="396000"/>
                  </a:lnTo>
                  <a:lnTo>
                    <a:pt x="6241804" y="396000"/>
                  </a:lnTo>
                  <a:lnTo>
                    <a:pt x="5184519" y="396000"/>
                  </a:lnTo>
                  <a:lnTo>
                    <a:pt x="3943480" y="396000"/>
                  </a:lnTo>
                  <a:lnTo>
                    <a:pt x="2503986" y="396000"/>
                  </a:lnTo>
                  <a:lnTo>
                    <a:pt x="851339" y="396000"/>
                  </a:lnTo>
                  <a:lnTo>
                    <a:pt x="777876" y="396000"/>
                  </a:lnTo>
                  <a:lnTo>
                    <a:pt x="603403" y="396000"/>
                  </a:lnTo>
                  <a:lnTo>
                    <a:pt x="263640" y="396000"/>
                  </a:lnTo>
                  <a:lnTo>
                    <a:pt x="208715" y="396000"/>
                  </a:lnTo>
                  <a:cubicBezTo>
                    <a:pt x="208715" y="396000"/>
                    <a:pt x="208715" y="396000"/>
                    <a:pt x="0" y="198305"/>
                  </a:cubicBezTo>
                  <a:cubicBezTo>
                    <a:pt x="0" y="198305"/>
                    <a:pt x="0" y="198305"/>
                    <a:pt x="0" y="2918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34DB3166-9AB5-43FB-8591-93246638EB08}"/>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0C9C0E-769C-4D22-A484-B325C7ECE503}"/>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タイトル 1">
            <a:extLst>
              <a:ext uri="{FF2B5EF4-FFF2-40B4-BE49-F238E27FC236}">
                <a16:creationId xmlns:a16="http://schemas.microsoft.com/office/drawing/2014/main" id="{ED4B86B0-3BB3-4009-9A6E-83BD54068242}"/>
              </a:ext>
            </a:extLst>
          </p:cNvPr>
          <p:cNvSpPr>
            <a:spLocks noGrp="1"/>
          </p:cNvSpPr>
          <p:nvPr userDrawn="1">
            <p:ph type="title" hasCustomPrompt="1"/>
          </p:nvPr>
        </p:nvSpPr>
        <p:spPr bwMode="white">
          <a:xfrm>
            <a:off x="161925" y="536266"/>
            <a:ext cx="9288000" cy="396000"/>
          </a:xfrm>
          <a:prstGeom prst="rect">
            <a:avLst/>
          </a:prstGeom>
        </p:spPr>
        <p:txBody>
          <a:bodyPr lIns="252000" tIns="0" rIns="0" bIns="0" anchor="ctr" anchorCtr="0"/>
          <a:lstStyle>
            <a:lvl1pPr algn="l">
              <a:defRPr sz="24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54" name="コンテンツ プレースホルダー 3">
            <a:extLst>
              <a:ext uri="{FF2B5EF4-FFF2-40B4-BE49-F238E27FC236}">
                <a16:creationId xmlns:a16="http://schemas.microsoft.com/office/drawing/2014/main" id="{F530AFF5-0F75-4301-B416-E2BDE7D4B1D3}"/>
              </a:ext>
            </a:extLst>
          </p:cNvPr>
          <p:cNvSpPr>
            <a:spLocks noGrp="1"/>
          </p:cNvSpPr>
          <p:nvPr userDrawn="1">
            <p:ph sz="quarter" idx="11" hasCustomPrompt="1"/>
          </p:nvPr>
        </p:nvSpPr>
        <p:spPr bwMode="white">
          <a:xfrm>
            <a:off x="161925" y="284266"/>
            <a:ext cx="9288000" cy="252000"/>
          </a:xfrm>
          <a:prstGeom prst="rect">
            <a:avLst/>
          </a:prstGeom>
        </p:spPr>
        <p:txBody>
          <a:bodyPr lIns="252000" tIns="0" rIns="0" bIns="0" anchor="ctr" anchorCtr="0"/>
          <a:lstStyle>
            <a:lvl1pPr algn="l">
              <a:defRPr sz="1400" b="1">
                <a:solidFill>
                  <a:schemeClr val="bg1"/>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2</a:t>
            </a:r>
            <a:r>
              <a:rPr kumimoji="1" lang="ja-JP" altLang="en-US"/>
              <a:t>階層（例：章タイトル）</a:t>
            </a:r>
          </a:p>
        </p:txBody>
      </p:sp>
      <p:sp>
        <p:nvSpPr>
          <p:cNvPr id="19" name="コンテンツ プレースホルダー 3">
            <a:extLst>
              <a:ext uri="{FF2B5EF4-FFF2-40B4-BE49-F238E27FC236}">
                <a16:creationId xmlns:a16="http://schemas.microsoft.com/office/drawing/2014/main" id="{EDF4FE31-3A07-443C-9CD8-C81650AD9D2F}"/>
              </a:ext>
            </a:extLst>
          </p:cNvPr>
          <p:cNvSpPr>
            <a:spLocks noGrp="1"/>
          </p:cNvSpPr>
          <p:nvPr>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Tree>
    <p:extLst>
      <p:ext uri="{BB962C8B-B14F-4D97-AF65-F5344CB8AC3E}">
        <p14:creationId xmlns:p14="http://schemas.microsoft.com/office/powerpoint/2010/main" val="403613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シンプル">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a:xfrm>
            <a:off x="161925" y="189756"/>
            <a:ext cx="9720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p:ph sz="quarter" idx="12" hasCustomPrompt="1"/>
          </p:nvPr>
        </p:nvSpPr>
        <p:spPr>
          <a:xfrm>
            <a:off x="161925" y="585756"/>
            <a:ext cx="10368000" cy="469905"/>
          </a:xfrm>
          <a:prstGeom prst="rect">
            <a:avLst/>
          </a:prstGeom>
          <a:ln w="19050">
            <a:solidFill>
              <a:schemeClr val="tx2"/>
            </a:solidFill>
          </a:ln>
        </p:spPr>
        <p:txBody>
          <a:bodyPr lIns="144000" tIns="144000" rIns="144000" bIns="108000" anchor="t" anchorCtr="0">
            <a:spAutoFit/>
          </a:bodyPr>
          <a:lstStyle>
            <a:lvl1pPr marL="190500" indent="-190500" algn="l">
              <a:lnSpc>
                <a:spcPct val="100000"/>
              </a:lnSpc>
              <a:spcBef>
                <a:spcPts val="600"/>
              </a:spcBef>
              <a:buFont typeface="Wingdings" panose="05000000000000000000" pitchFamily="2" charset="2"/>
              <a:buChar char="n"/>
              <a:defRPr sz="14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リードリードリードリードリードリードリードリードリードリードリードリードリードリードリードリードリードリードリードリードリードリードリードリードリードリード</a:t>
            </a:r>
          </a:p>
        </p:txBody>
      </p:sp>
      <p:cxnSp>
        <p:nvCxnSpPr>
          <p:cNvPr id="13" name="直線コネクタ 12">
            <a:extLst>
              <a:ext uri="{FF2B5EF4-FFF2-40B4-BE49-F238E27FC236}">
                <a16:creationId xmlns:a16="http://schemas.microsoft.com/office/drawing/2014/main" id="{9C3C82BE-DD9A-46A4-A9AA-9E36F501B193}"/>
              </a:ext>
            </a:extLst>
          </p:cNvPr>
          <p:cNvCxnSpPr>
            <a:cxnSpLocks/>
          </p:cNvCxnSpPr>
          <p:nvPr userDrawn="1"/>
        </p:nvCxnSpPr>
        <p:spPr>
          <a:xfrm flipH="1">
            <a:off x="179388" y="503388"/>
            <a:ext cx="10332000" cy="10368"/>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1" descr="ç°å¢ç">
            <a:extLst>
              <a:ext uri="{FF2B5EF4-FFF2-40B4-BE49-F238E27FC236}">
                <a16:creationId xmlns:a16="http://schemas.microsoft.com/office/drawing/2014/main" id="{0CF6094D-B943-4965-A2F6-67DD6FF3FF53}"/>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0139629" y="152064"/>
            <a:ext cx="397939" cy="329519"/>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84D1288-0306-4500-A9D7-D150B7340281}"/>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371212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予算ポンチ絵">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a:xfrm>
            <a:off x="161925" y="189756"/>
            <a:ext cx="9612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事業名を記入（○○省連携事業）</a:t>
            </a:r>
          </a:p>
        </p:txBody>
      </p:sp>
      <p:pic>
        <p:nvPicPr>
          <p:cNvPr id="11" name="グラフィックス 4">
            <a:extLst>
              <a:ext uri="{FF2B5EF4-FFF2-40B4-BE49-F238E27FC236}">
                <a16:creationId xmlns:a16="http://schemas.microsoft.com/office/drawing/2014/main" id="{3A88E330-170F-4EB6-B0EE-6B45EEBC0B9C}"/>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1925" y="7020288"/>
            <a:ext cx="10367963" cy="360000"/>
          </a:xfrm>
          <a:prstGeom prst="rect">
            <a:avLst/>
          </a:prstGeom>
          <a:ln>
            <a:noFill/>
          </a:ln>
        </p:spPr>
      </p:pic>
      <p:sp>
        <p:nvSpPr>
          <p:cNvPr id="12" name="テキスト ボックス 11">
            <a:extLst>
              <a:ext uri="{FF2B5EF4-FFF2-40B4-BE49-F238E27FC236}">
                <a16:creationId xmlns:a16="http://schemas.microsoft.com/office/drawing/2014/main" id="{94A05131-CD38-4DAA-A727-2378740DE858}"/>
              </a:ext>
            </a:extLst>
          </p:cNvPr>
          <p:cNvSpPr txBox="1"/>
          <p:nvPr userDrawn="1"/>
        </p:nvSpPr>
        <p:spPr bwMode="white">
          <a:xfrm>
            <a:off x="170408" y="7020288"/>
            <a:ext cx="1164253" cy="360000"/>
          </a:xfrm>
          <a:prstGeom prst="rect">
            <a:avLst/>
          </a:prstGeom>
          <a:noFill/>
        </p:spPr>
        <p:txBody>
          <a:bodyPr wrap="square" lIns="108000" tIns="0" rIns="0" bIns="0" rtlCol="0" anchor="ctr">
            <a:noAutofit/>
          </a:bodyPr>
          <a:lstStyle/>
          <a:p>
            <a:r>
              <a:rPr lang="ja-JP" altLang="en-US" sz="1200" b="1">
                <a:solidFill>
                  <a:schemeClr val="bg1"/>
                </a:solidFill>
                <a:latin typeface="Meiryo UI" panose="020B0604030504040204" pitchFamily="50" charset="-128"/>
                <a:ea typeface="Meiryo UI" panose="020B0604030504040204" pitchFamily="50" charset="-128"/>
              </a:rPr>
              <a:t>お問合せ先：</a:t>
            </a:r>
          </a:p>
        </p:txBody>
      </p:sp>
      <p:sp>
        <p:nvSpPr>
          <p:cNvPr id="15" name="テキスト ボックス 14">
            <a:extLst>
              <a:ext uri="{FF2B5EF4-FFF2-40B4-BE49-F238E27FC236}">
                <a16:creationId xmlns:a16="http://schemas.microsoft.com/office/drawing/2014/main" id="{2BD77E91-C9FE-4338-9D09-008455B00AB5}"/>
              </a:ext>
            </a:extLst>
          </p:cNvPr>
          <p:cNvSpPr txBox="1"/>
          <p:nvPr userDrawn="1"/>
        </p:nvSpPr>
        <p:spPr>
          <a:xfrm>
            <a:off x="159173" y="2395810"/>
            <a:ext cx="542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2. </a:t>
            </a:r>
            <a:r>
              <a:rPr lang="ja-JP" altLang="en-US" sz="1511" b="1">
                <a:solidFill>
                  <a:schemeClr val="bg2"/>
                </a:solidFill>
                <a:latin typeface="Meiryo UI" panose="020B0604030504040204" pitchFamily="50" charset="-128"/>
                <a:ea typeface="Meiryo UI" panose="020B0604030504040204" pitchFamily="50" charset="-128"/>
              </a:rPr>
              <a:t>事業内容</a:t>
            </a:r>
          </a:p>
        </p:txBody>
      </p:sp>
      <p:sp>
        <p:nvSpPr>
          <p:cNvPr id="17" name="テキスト プレースホルダー 37">
            <a:extLst>
              <a:ext uri="{FF2B5EF4-FFF2-40B4-BE49-F238E27FC236}">
                <a16:creationId xmlns:a16="http://schemas.microsoft.com/office/drawing/2014/main" id="{B025C42B-6C2E-46D5-B3BF-74CB50E2240D}"/>
              </a:ext>
            </a:extLst>
          </p:cNvPr>
          <p:cNvSpPr>
            <a:spLocks noGrp="1"/>
          </p:cNvSpPr>
          <p:nvPr>
            <p:ph type="body" sz="quarter" idx="13" hasCustomPrompt="1"/>
          </p:nvPr>
        </p:nvSpPr>
        <p:spPr>
          <a:xfrm>
            <a:off x="1428847" y="60167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赤色の吹出しに示した選択肢の中から選択して記載</a:t>
            </a:r>
            <a:endParaRPr kumimoji="1" lang="en-US" altLang="ja-JP"/>
          </a:p>
        </p:txBody>
      </p:sp>
      <p:sp>
        <p:nvSpPr>
          <p:cNvPr id="18" name="テキスト プレースホルダー 37">
            <a:extLst>
              <a:ext uri="{FF2B5EF4-FFF2-40B4-BE49-F238E27FC236}">
                <a16:creationId xmlns:a16="http://schemas.microsoft.com/office/drawing/2014/main" id="{E3E103C1-FA4F-413B-B322-F7A71AB7D111}"/>
              </a:ext>
            </a:extLst>
          </p:cNvPr>
          <p:cNvSpPr>
            <a:spLocks noGrp="1"/>
          </p:cNvSpPr>
          <p:nvPr>
            <p:ph type="body" sz="quarter" idx="14" hasCustomPrompt="1"/>
          </p:nvPr>
        </p:nvSpPr>
        <p:spPr>
          <a:xfrm>
            <a:off x="161925" y="2681570"/>
            <a:ext cx="5417463" cy="2840112"/>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事業内容を説明</a:t>
            </a:r>
            <a:endParaRPr kumimoji="1" lang="en-US" altLang="ja-JP"/>
          </a:p>
        </p:txBody>
      </p:sp>
      <p:sp>
        <p:nvSpPr>
          <p:cNvPr id="19" name="テキスト プレースホルダー 37">
            <a:extLst>
              <a:ext uri="{FF2B5EF4-FFF2-40B4-BE49-F238E27FC236}">
                <a16:creationId xmlns:a16="http://schemas.microsoft.com/office/drawing/2014/main" id="{6F2F8E83-D6AE-4DFB-A6DE-B46846AD141C}"/>
              </a:ext>
            </a:extLst>
          </p:cNvPr>
          <p:cNvSpPr>
            <a:spLocks noGrp="1"/>
          </p:cNvSpPr>
          <p:nvPr>
            <p:ph type="body" sz="quarter" idx="15" hasCustomPrompt="1"/>
          </p:nvPr>
        </p:nvSpPr>
        <p:spPr>
          <a:xfrm>
            <a:off x="1300696" y="1362747"/>
            <a:ext cx="9216000" cy="720000"/>
          </a:xfrm>
        </p:spPr>
        <p:txBody>
          <a:bodyPr lIns="108000" tIns="36000" rIns="0" bIns="0" anchor="t" anchorCtr="0">
            <a:noAutofit/>
          </a:bodyPr>
          <a:lstStyle>
            <a:lvl1pPr marL="246728" indent="-246728" algn="l">
              <a:lnSpc>
                <a:spcPct val="120000"/>
              </a:lnSpc>
              <a:spcBef>
                <a:spcPts val="0"/>
              </a:spcBef>
              <a:buFont typeface="+mj-ea"/>
              <a:buAutoNum type="circleNumDbPlain"/>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事業の目的を箇条書きで記載。</a:t>
            </a:r>
            <a:endParaRPr kumimoji="1" lang="en-US" altLang="ja-JP"/>
          </a:p>
          <a:p>
            <a:pPr lvl="0"/>
            <a:r>
              <a:rPr kumimoji="1" lang="ja-JP" altLang="en-US"/>
              <a:t>　</a:t>
            </a:r>
            <a:endParaRPr kumimoji="1" lang="en-US" altLang="ja-JP"/>
          </a:p>
          <a:p>
            <a:pPr lvl="0"/>
            <a:r>
              <a:rPr kumimoji="1" lang="ja-JP" altLang="en-US"/>
              <a:t>　</a:t>
            </a:r>
          </a:p>
          <a:p>
            <a:pPr lvl="0"/>
            <a:endParaRPr kumimoji="1" lang="en-US" altLang="ja-JP"/>
          </a:p>
        </p:txBody>
      </p:sp>
      <p:cxnSp>
        <p:nvCxnSpPr>
          <p:cNvPr id="20" name="直線コネクタ 19">
            <a:extLst>
              <a:ext uri="{FF2B5EF4-FFF2-40B4-BE49-F238E27FC236}">
                <a16:creationId xmlns:a16="http://schemas.microsoft.com/office/drawing/2014/main" id="{575E979F-E9D2-4856-B687-9C1FF17E73ED}"/>
              </a:ext>
            </a:extLst>
          </p:cNvPr>
          <p:cNvCxnSpPr/>
          <p:nvPr userDrawn="1"/>
        </p:nvCxnSpPr>
        <p:spPr>
          <a:xfrm flipV="1">
            <a:off x="1300696" y="1362747"/>
            <a:ext cx="0" cy="72000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EAAD990-8616-4EFB-8C8F-39F44D2719A7}"/>
              </a:ext>
            </a:extLst>
          </p:cNvPr>
          <p:cNvSpPr txBox="1"/>
          <p:nvPr userDrawn="1"/>
        </p:nvSpPr>
        <p:spPr>
          <a:xfrm>
            <a:off x="161925" y="1542747"/>
            <a:ext cx="1138771" cy="360000"/>
          </a:xfrm>
          <a:prstGeom prst="rect">
            <a:avLst/>
          </a:prstGeom>
          <a:noFill/>
        </p:spPr>
        <p:txBody>
          <a:bodyPr wrap="square" lIns="0" tIns="0" rIns="0" bIns="0" rtlCol="0" anchor="ctr">
            <a:noAutofit/>
          </a:bodyPr>
          <a:lstStyle/>
          <a:p>
            <a:r>
              <a:rPr lang="en-US" altLang="ja-JP" sz="1511" b="1">
                <a:solidFill>
                  <a:schemeClr val="bg2"/>
                </a:solidFill>
                <a:latin typeface="Meiryo UI" panose="020B0604030504040204" pitchFamily="50" charset="-128"/>
                <a:ea typeface="Meiryo UI" panose="020B0604030504040204" pitchFamily="50" charset="-128"/>
              </a:rPr>
              <a:t>1. </a:t>
            </a:r>
            <a:r>
              <a:rPr lang="ja-JP" altLang="en-US" sz="1511" b="1">
                <a:solidFill>
                  <a:schemeClr val="bg2"/>
                </a:solidFill>
                <a:latin typeface="Meiryo UI" panose="020B0604030504040204" pitchFamily="50" charset="-128"/>
                <a:ea typeface="Meiryo UI" panose="020B0604030504040204" pitchFamily="50" charset="-128"/>
              </a:rPr>
              <a:t>事業目的</a:t>
            </a:r>
          </a:p>
        </p:txBody>
      </p:sp>
      <p:sp>
        <p:nvSpPr>
          <p:cNvPr id="22" name="テキスト プレースホルダー 36">
            <a:extLst>
              <a:ext uri="{FF2B5EF4-FFF2-40B4-BE49-F238E27FC236}">
                <a16:creationId xmlns:a16="http://schemas.microsoft.com/office/drawing/2014/main" id="{6B374390-D51B-435B-BC83-E2B9C6EF2D83}"/>
              </a:ext>
            </a:extLst>
          </p:cNvPr>
          <p:cNvSpPr>
            <a:spLocks noGrp="1"/>
          </p:cNvSpPr>
          <p:nvPr>
            <p:ph type="body" sz="quarter" idx="24" hasCustomPrompt="1"/>
          </p:nvPr>
        </p:nvSpPr>
        <p:spPr bwMode="white">
          <a:xfrm>
            <a:off x="1220099" y="7020288"/>
            <a:ext cx="9288000" cy="360000"/>
          </a:xfrm>
        </p:spPr>
        <p:txBody>
          <a:bodyPr lIns="0" tIns="18000" rIns="108000" bIns="0" anchor="ctr">
            <a:noAutofit/>
          </a:bodyPr>
          <a:lstStyle>
            <a:lvl1pPr marL="0" indent="0" algn="l">
              <a:buNone/>
              <a:defRPr sz="1200" b="1">
                <a:solidFill>
                  <a:schemeClr val="bg1"/>
                </a:solidFill>
                <a:latin typeface="Meiryo UI" panose="020B0604030504040204" pitchFamily="50" charset="-128"/>
                <a:ea typeface="Meiryo UI" panose="020B0604030504040204" pitchFamily="50" charset="-128"/>
              </a:defRPr>
            </a:lvl1pPr>
          </a:lstStyle>
          <a:p>
            <a:pPr lvl="0"/>
            <a:r>
              <a:rPr kumimoji="1" lang="ja-JP" altLang="en-US"/>
              <a:t>問合せ先を記載</a:t>
            </a:r>
          </a:p>
        </p:txBody>
      </p:sp>
      <p:sp>
        <p:nvSpPr>
          <p:cNvPr id="23" name="テキスト ボックス 22">
            <a:extLst>
              <a:ext uri="{FF2B5EF4-FFF2-40B4-BE49-F238E27FC236}">
                <a16:creationId xmlns:a16="http://schemas.microsoft.com/office/drawing/2014/main" id="{3300BF32-8B86-43CF-9624-64796ABDAC3D}"/>
              </a:ext>
            </a:extLst>
          </p:cNvPr>
          <p:cNvSpPr txBox="1"/>
          <p:nvPr userDrawn="1"/>
        </p:nvSpPr>
        <p:spPr>
          <a:xfrm>
            <a:off x="436257" y="60167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■事業形態：</a:t>
            </a:r>
          </a:p>
        </p:txBody>
      </p:sp>
      <p:sp>
        <p:nvSpPr>
          <p:cNvPr id="24" name="テキスト プレースホルダー 37">
            <a:extLst>
              <a:ext uri="{FF2B5EF4-FFF2-40B4-BE49-F238E27FC236}">
                <a16:creationId xmlns:a16="http://schemas.microsoft.com/office/drawing/2014/main" id="{31F24937-C017-44CE-9CF8-846D2BCE722E}"/>
              </a:ext>
            </a:extLst>
          </p:cNvPr>
          <p:cNvSpPr>
            <a:spLocks noGrp="1"/>
          </p:cNvSpPr>
          <p:nvPr>
            <p:ph type="body" sz="quarter" idx="27" hasCustomPrompt="1"/>
          </p:nvPr>
        </p:nvSpPr>
        <p:spPr>
          <a:xfrm>
            <a:off x="1428847" y="630253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橙色の吹出しに示した選択肢の中から選択して記載</a:t>
            </a:r>
          </a:p>
        </p:txBody>
      </p:sp>
      <p:sp>
        <p:nvSpPr>
          <p:cNvPr id="25" name="テキスト プレースホルダー 37">
            <a:extLst>
              <a:ext uri="{FF2B5EF4-FFF2-40B4-BE49-F238E27FC236}">
                <a16:creationId xmlns:a16="http://schemas.microsoft.com/office/drawing/2014/main" id="{ABBEB580-4D48-42D5-8B77-AE5AFC4BFD24}"/>
              </a:ext>
            </a:extLst>
          </p:cNvPr>
          <p:cNvSpPr>
            <a:spLocks noGrp="1"/>
          </p:cNvSpPr>
          <p:nvPr>
            <p:ph type="body" sz="quarter" idx="28" hasCustomPrompt="1"/>
          </p:nvPr>
        </p:nvSpPr>
        <p:spPr>
          <a:xfrm>
            <a:off x="1428847" y="65882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令和２年度～令和○年度（予定）　と記載</a:t>
            </a:r>
          </a:p>
        </p:txBody>
      </p:sp>
      <p:sp>
        <p:nvSpPr>
          <p:cNvPr id="26" name="テキスト ボックス 25">
            <a:extLst>
              <a:ext uri="{FF2B5EF4-FFF2-40B4-BE49-F238E27FC236}">
                <a16:creationId xmlns:a16="http://schemas.microsoft.com/office/drawing/2014/main" id="{0CA0E264-5881-41CB-8BC4-C831A2A4DFEB}"/>
              </a:ext>
            </a:extLst>
          </p:cNvPr>
          <p:cNvSpPr txBox="1"/>
          <p:nvPr userDrawn="1"/>
        </p:nvSpPr>
        <p:spPr>
          <a:xfrm>
            <a:off x="436257" y="65882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■実施期間：</a:t>
            </a:r>
          </a:p>
        </p:txBody>
      </p:sp>
      <p:cxnSp>
        <p:nvCxnSpPr>
          <p:cNvPr id="27" name="直線コネクタ 26">
            <a:extLst>
              <a:ext uri="{FF2B5EF4-FFF2-40B4-BE49-F238E27FC236}">
                <a16:creationId xmlns:a16="http://schemas.microsoft.com/office/drawing/2014/main" id="{49DD02CD-CB82-437F-852D-57086C0391BD}"/>
              </a:ext>
            </a:extLst>
          </p:cNvPr>
          <p:cNvCxnSpPr>
            <a:cxnSpLocks/>
          </p:cNvCxnSpPr>
          <p:nvPr userDrawn="1"/>
        </p:nvCxnSpPr>
        <p:spPr>
          <a:xfrm flipH="1">
            <a:off x="159173" y="493020"/>
            <a:ext cx="10352215" cy="20736"/>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テキスト プレースホルダー 37">
            <a:extLst>
              <a:ext uri="{FF2B5EF4-FFF2-40B4-BE49-F238E27FC236}">
                <a16:creationId xmlns:a16="http://schemas.microsoft.com/office/drawing/2014/main" id="{8F4CACCF-DF59-40E0-8B22-3CC88D955CF8}"/>
              </a:ext>
            </a:extLst>
          </p:cNvPr>
          <p:cNvSpPr>
            <a:spLocks noGrp="1"/>
          </p:cNvSpPr>
          <p:nvPr>
            <p:ph type="body" sz="quarter" idx="17" hasCustomPrompt="1"/>
          </p:nvPr>
        </p:nvSpPr>
        <p:spPr>
          <a:xfrm>
            <a:off x="159172" y="493020"/>
            <a:ext cx="9647759" cy="324000"/>
          </a:xfrm>
        </p:spPr>
        <p:txBody>
          <a:bodyPr lIns="0" tIns="0" rIns="0" bIns="0" anchor="ctr" anchorCtr="0">
            <a:normAutofit/>
          </a:bodyPr>
          <a:lstStyle>
            <a:lvl1pPr marL="0" indent="0" algn="r">
              <a:lnSpc>
                <a:spcPct val="120000"/>
              </a:lnSpc>
              <a:spcBef>
                <a:spcPts val="0"/>
              </a:spcBef>
              <a:buFont typeface="Arial" panose="020B0604020202020204" pitchFamily="34" charset="0"/>
              <a:buNone/>
              <a:defRPr sz="1295">
                <a:solidFill>
                  <a:schemeClr val="tx1"/>
                </a:solidFill>
                <a:latin typeface="Meiryo UI" panose="020B0604030504040204" pitchFamily="50" charset="-128"/>
                <a:ea typeface="Meiryo UI" panose="020B0604030504040204" pitchFamily="50" charset="-128"/>
              </a:defRPr>
            </a:lvl1pPr>
          </a:lstStyle>
          <a:p>
            <a:pPr lvl="0"/>
            <a:r>
              <a:rPr kumimoji="1" lang="en-US" altLang="ja-JP"/>
              <a:t>【</a:t>
            </a:r>
            <a:r>
              <a:rPr kumimoji="1" lang="ja-JP" altLang="en-US"/>
              <a:t>令和２年度要求額 </a:t>
            </a:r>
            <a:r>
              <a:rPr kumimoji="1" lang="en-US" altLang="ja-JP"/>
              <a:t>0,000</a:t>
            </a:r>
            <a:r>
              <a:rPr kumimoji="1" lang="ja-JP" altLang="en-US"/>
              <a:t>百万円（</a:t>
            </a:r>
            <a:r>
              <a:rPr kumimoji="1" lang="en-US" altLang="ja-JP"/>
              <a:t>0,000</a:t>
            </a:r>
            <a:r>
              <a:rPr kumimoji="1" lang="ja-JP" altLang="en-US"/>
              <a:t>百万円）</a:t>
            </a:r>
            <a:r>
              <a:rPr kumimoji="1" lang="en-US" altLang="ja-JP"/>
              <a:t>】</a:t>
            </a:r>
          </a:p>
        </p:txBody>
      </p:sp>
      <p:cxnSp>
        <p:nvCxnSpPr>
          <p:cNvPr id="30" name="直線コネクタ 29">
            <a:extLst>
              <a:ext uri="{FF2B5EF4-FFF2-40B4-BE49-F238E27FC236}">
                <a16:creationId xmlns:a16="http://schemas.microsoft.com/office/drawing/2014/main" id="{EC97E369-E6B0-4356-818A-927158B52DA6}"/>
              </a:ext>
            </a:extLst>
          </p:cNvPr>
          <p:cNvCxnSpPr/>
          <p:nvPr userDrawn="1"/>
        </p:nvCxnSpPr>
        <p:spPr>
          <a:xfrm>
            <a:off x="161925" y="2681570"/>
            <a:ext cx="540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2" name="テキスト プレースホルダー 37">
            <a:extLst>
              <a:ext uri="{FF2B5EF4-FFF2-40B4-BE49-F238E27FC236}">
                <a16:creationId xmlns:a16="http://schemas.microsoft.com/office/drawing/2014/main" id="{05AEDB54-2F1F-4D55-B5C5-B02A1E6CADAB}"/>
              </a:ext>
            </a:extLst>
          </p:cNvPr>
          <p:cNvSpPr>
            <a:spLocks noGrp="1"/>
          </p:cNvSpPr>
          <p:nvPr>
            <p:ph type="body" sz="quarter" idx="29" hasCustomPrompt="1"/>
          </p:nvPr>
        </p:nvSpPr>
        <p:spPr>
          <a:xfrm>
            <a:off x="6007116" y="2681570"/>
            <a:ext cx="4522771" cy="4140000"/>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図・写真等を交えつつ、このスペースに納まるよう記述</a:t>
            </a:r>
          </a:p>
        </p:txBody>
      </p:sp>
      <p:cxnSp>
        <p:nvCxnSpPr>
          <p:cNvPr id="33" name="直線コネクタ 32">
            <a:extLst>
              <a:ext uri="{FF2B5EF4-FFF2-40B4-BE49-F238E27FC236}">
                <a16:creationId xmlns:a16="http://schemas.microsoft.com/office/drawing/2014/main" id="{93ABC200-7A3B-4D6E-9A7A-DD056E784D0D}"/>
              </a:ext>
            </a:extLst>
          </p:cNvPr>
          <p:cNvCxnSpPr/>
          <p:nvPr userDrawn="1"/>
        </p:nvCxnSpPr>
        <p:spPr>
          <a:xfrm>
            <a:off x="5993888" y="2681570"/>
            <a:ext cx="4536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DABB4ED-B7E1-4C29-AC71-063748A973FB}"/>
              </a:ext>
            </a:extLst>
          </p:cNvPr>
          <p:cNvSpPr txBox="1"/>
          <p:nvPr userDrawn="1"/>
        </p:nvSpPr>
        <p:spPr>
          <a:xfrm>
            <a:off x="436256" y="6302538"/>
            <a:ext cx="972000" cy="252000"/>
          </a:xfrm>
          <a:prstGeom prst="rect">
            <a:avLst/>
          </a:prstGeom>
          <a:noFill/>
        </p:spPr>
        <p:txBody>
          <a:bodyPr wrap="none" lIns="0" tIns="0" rIns="0" bIns="0" rtlCol="0" anchor="ctr">
            <a:noAutofit/>
          </a:bodyPr>
          <a:lstStyle/>
          <a:p>
            <a:pPr algn="dist" defTabSz="179388">
              <a:tabLst/>
            </a:pPr>
            <a:r>
              <a:rPr lang="ja-JP" altLang="en-US" sz="1295">
                <a:solidFill>
                  <a:schemeClr val="tx1"/>
                </a:solidFill>
                <a:latin typeface="Meiryo UI" panose="020B0604030504040204" pitchFamily="50" charset="-128"/>
                <a:ea typeface="Meiryo UI" panose="020B0604030504040204" pitchFamily="50" charset="-128"/>
              </a:rPr>
              <a:t>■　　　　　　：</a:t>
            </a:r>
          </a:p>
        </p:txBody>
      </p:sp>
      <p:sp>
        <p:nvSpPr>
          <p:cNvPr id="35" name="テキスト ボックス 34">
            <a:extLst>
              <a:ext uri="{FF2B5EF4-FFF2-40B4-BE49-F238E27FC236}">
                <a16:creationId xmlns:a16="http://schemas.microsoft.com/office/drawing/2014/main" id="{B52C3A3B-D331-4FA9-B49C-4CE55D8902BF}"/>
              </a:ext>
            </a:extLst>
          </p:cNvPr>
          <p:cNvSpPr txBox="1"/>
          <p:nvPr userDrawn="1"/>
        </p:nvSpPr>
        <p:spPr>
          <a:xfrm>
            <a:off x="159173" y="5637164"/>
            <a:ext cx="560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3. </a:t>
            </a:r>
            <a:r>
              <a:rPr lang="ja-JP" altLang="en-US" sz="1511" b="1">
                <a:solidFill>
                  <a:schemeClr val="bg2"/>
                </a:solidFill>
                <a:latin typeface="Meiryo UI" panose="020B0604030504040204" pitchFamily="50" charset="-128"/>
                <a:ea typeface="Meiryo UI" panose="020B0604030504040204" pitchFamily="50" charset="-128"/>
              </a:rPr>
              <a:t>事業スキーム</a:t>
            </a:r>
          </a:p>
        </p:txBody>
      </p:sp>
      <p:cxnSp>
        <p:nvCxnSpPr>
          <p:cNvPr id="36" name="直線コネクタ 35">
            <a:extLst>
              <a:ext uri="{FF2B5EF4-FFF2-40B4-BE49-F238E27FC236}">
                <a16:creationId xmlns:a16="http://schemas.microsoft.com/office/drawing/2014/main" id="{E1BEDD27-520F-4457-AAA7-263233F32CAB}"/>
              </a:ext>
            </a:extLst>
          </p:cNvPr>
          <p:cNvCxnSpPr/>
          <p:nvPr userDrawn="1"/>
        </p:nvCxnSpPr>
        <p:spPr>
          <a:xfrm>
            <a:off x="179388" y="5925164"/>
            <a:ext cx="558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pic>
        <p:nvPicPr>
          <p:cNvPr id="37" name="グラフィックス 4">
            <a:extLst>
              <a:ext uri="{FF2B5EF4-FFF2-40B4-BE49-F238E27FC236}">
                <a16:creationId xmlns:a16="http://schemas.microsoft.com/office/drawing/2014/main" id="{716B933F-57EE-4D45-A154-8C5C4C4E1984}"/>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1924" y="890697"/>
            <a:ext cx="10367961" cy="360000"/>
          </a:xfrm>
          <a:prstGeom prst="rect">
            <a:avLst/>
          </a:prstGeom>
          <a:ln>
            <a:noFill/>
          </a:ln>
        </p:spPr>
      </p:pic>
      <p:sp>
        <p:nvSpPr>
          <p:cNvPr id="38" name="テキスト プレースホルダー 36">
            <a:extLst>
              <a:ext uri="{FF2B5EF4-FFF2-40B4-BE49-F238E27FC236}">
                <a16:creationId xmlns:a16="http://schemas.microsoft.com/office/drawing/2014/main" id="{5A2EDDF3-3029-44F5-ADC4-AAC9B3CDA9BD}"/>
              </a:ext>
            </a:extLst>
          </p:cNvPr>
          <p:cNvSpPr>
            <a:spLocks noGrp="1"/>
          </p:cNvSpPr>
          <p:nvPr>
            <p:ph type="body" sz="quarter" idx="16" hasCustomPrompt="1"/>
          </p:nvPr>
        </p:nvSpPr>
        <p:spPr>
          <a:xfrm>
            <a:off x="161925" y="890696"/>
            <a:ext cx="10349461" cy="360000"/>
          </a:xfrm>
        </p:spPr>
        <p:txBody>
          <a:bodyPr lIns="108000" tIns="36000" rIns="108000" bIns="0" anchor="ctr">
            <a:noAutofit/>
          </a:bodyPr>
          <a:lstStyle>
            <a:lvl1pPr marL="0" indent="0" algn="l">
              <a:buNone/>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事業のポイントを簡潔に記載</a:t>
            </a:r>
          </a:p>
        </p:txBody>
      </p:sp>
      <p:pic>
        <p:nvPicPr>
          <p:cNvPr id="8" name="Picture 11" descr="ç°å¢ç">
            <a:extLst>
              <a:ext uri="{FF2B5EF4-FFF2-40B4-BE49-F238E27FC236}">
                <a16:creationId xmlns:a16="http://schemas.microsoft.com/office/drawing/2014/main" id="{E4524634-FD36-4E22-9D09-12B514CD191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06931" y="146434"/>
            <a:ext cx="725709" cy="743303"/>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プレースホルダー 36">
            <a:extLst>
              <a:ext uri="{FF2B5EF4-FFF2-40B4-BE49-F238E27FC236}">
                <a16:creationId xmlns:a16="http://schemas.microsoft.com/office/drawing/2014/main" id="{9B97E414-CE64-463C-8703-5E74B265F930}"/>
              </a:ext>
            </a:extLst>
          </p:cNvPr>
          <p:cNvSpPr>
            <a:spLocks noGrp="1"/>
          </p:cNvSpPr>
          <p:nvPr>
            <p:ph type="body" sz="quarter" idx="12" hasCustomPrompt="1"/>
          </p:nvPr>
        </p:nvSpPr>
        <p:spPr>
          <a:xfrm>
            <a:off x="6259117" y="2395810"/>
            <a:ext cx="4248000" cy="288000"/>
          </a:xfrm>
        </p:spPr>
        <p:txBody>
          <a:bodyPr lIns="0" tIns="0" rIns="0" bIns="72000" anchor="b" anchorCtr="0">
            <a:normAutofit/>
          </a:bodyPr>
          <a:lstStyle>
            <a:lvl1pPr marL="0" indent="0" algn="l">
              <a:buNone/>
              <a:defRPr sz="1511" b="1">
                <a:solidFill>
                  <a:schemeClr val="bg2"/>
                </a:solidFill>
                <a:latin typeface="Meiryo UI" panose="020B0604030504040204" pitchFamily="50" charset="-128"/>
                <a:ea typeface="Meiryo UI" panose="020B0604030504040204" pitchFamily="50" charset="-128"/>
                <a:cs typeface="Arial" panose="020B0604020202020204" pitchFamily="34" charset="0"/>
              </a:defRPr>
            </a:lvl1pPr>
          </a:lstStyle>
          <a:p>
            <a:pPr lvl="0"/>
            <a:r>
              <a:rPr kumimoji="1" lang="ja-JP" altLang="en-US"/>
              <a:t>補助対象、支援対象の例、事業イメージ </a:t>
            </a:r>
            <a:r>
              <a:rPr kumimoji="1" lang="en-US" altLang="ja-JP"/>
              <a:t>etc.</a:t>
            </a:r>
            <a:endParaRPr kumimoji="1" lang="ja-JP" altLang="en-US"/>
          </a:p>
        </p:txBody>
      </p:sp>
      <p:sp>
        <p:nvSpPr>
          <p:cNvPr id="39" name="テキスト ボックス 38">
            <a:extLst>
              <a:ext uri="{FF2B5EF4-FFF2-40B4-BE49-F238E27FC236}">
                <a16:creationId xmlns:a16="http://schemas.microsoft.com/office/drawing/2014/main" id="{44AB8DD7-62C0-4DA8-85A3-8FFC2554F26A}"/>
              </a:ext>
            </a:extLst>
          </p:cNvPr>
          <p:cNvSpPr txBox="1"/>
          <p:nvPr userDrawn="1"/>
        </p:nvSpPr>
        <p:spPr>
          <a:xfrm>
            <a:off x="6007117" y="2395810"/>
            <a:ext cx="4500000" cy="288000"/>
          </a:xfrm>
          <a:prstGeom prst="rect">
            <a:avLst/>
          </a:prstGeom>
          <a:noFill/>
        </p:spPr>
        <p:txBody>
          <a:bodyPr wrap="square" lIns="0" tIns="0" bIns="72000" rtlCol="0" anchor="b" anchorCtr="0">
            <a:noAutofit/>
          </a:bodyPr>
          <a:lstStyle/>
          <a:p>
            <a:pPr algn="l"/>
            <a:r>
              <a:rPr lang="en-US" altLang="ja-JP" sz="1511" b="1">
                <a:solidFill>
                  <a:schemeClr val="bg2"/>
                </a:solidFill>
                <a:latin typeface="Meiryo UI" panose="020B0604030504040204" pitchFamily="50" charset="-128"/>
                <a:ea typeface="Meiryo UI" panose="020B0604030504040204" pitchFamily="50" charset="-128"/>
              </a:rPr>
              <a:t>4. </a:t>
            </a:r>
          </a:p>
        </p:txBody>
      </p:sp>
      <p:sp>
        <p:nvSpPr>
          <p:cNvPr id="31" name="テキスト プレースホルダー 37">
            <a:extLst>
              <a:ext uri="{FF2B5EF4-FFF2-40B4-BE49-F238E27FC236}">
                <a16:creationId xmlns:a16="http://schemas.microsoft.com/office/drawing/2014/main" id="{8DAEC8DB-209D-4346-BBA0-580F33B624E7}"/>
              </a:ext>
            </a:extLst>
          </p:cNvPr>
          <p:cNvSpPr>
            <a:spLocks noGrp="1"/>
          </p:cNvSpPr>
          <p:nvPr>
            <p:ph type="body" sz="quarter" idx="30" hasCustomPrompt="1"/>
          </p:nvPr>
        </p:nvSpPr>
        <p:spPr>
          <a:xfrm>
            <a:off x="614422" y="6302538"/>
            <a:ext cx="684000" cy="252000"/>
          </a:xfrm>
        </p:spPr>
        <p:txBody>
          <a:bodyPr lIns="0" tIns="0" rIns="0" bIns="0" anchor="ctr" anchorCtr="0">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選　　　 択</a:t>
            </a:r>
            <a:endParaRPr kumimoji="1" lang="en-US" altLang="ja-JP"/>
          </a:p>
        </p:txBody>
      </p:sp>
    </p:spTree>
    <p:extLst>
      <p:ext uri="{BB962C8B-B14F-4D97-AF65-F5344CB8AC3E}">
        <p14:creationId xmlns:p14="http://schemas.microsoft.com/office/powerpoint/2010/main" val="2140407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pic>
        <p:nvPicPr>
          <p:cNvPr id="17" name="Picture 2">
            <a:extLst>
              <a:ext uri="{FF2B5EF4-FFF2-40B4-BE49-F238E27FC236}">
                <a16:creationId xmlns:a16="http://schemas.microsoft.com/office/drawing/2014/main" id="{763CBD03-2A6D-45D7-9768-1358FBBD1C8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376554" y="3439579"/>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434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3A91721A-3382-431C-8B68-27C1CFB9E62E}"/>
              </a:ext>
            </a:extLst>
          </p:cNvPr>
          <p:cNvGrpSpPr/>
          <p:nvPr userDrawn="1"/>
        </p:nvGrpSpPr>
        <p:grpSpPr>
          <a:xfrm>
            <a:off x="161772" y="1042609"/>
            <a:ext cx="10368269" cy="6337679"/>
            <a:chOff x="177800" y="1042608"/>
            <a:chExt cx="10368269" cy="6337679"/>
          </a:xfrm>
        </p:grpSpPr>
        <p:grpSp>
          <p:nvGrpSpPr>
            <p:cNvPr id="3" name="グループ化 2">
              <a:extLst>
                <a:ext uri="{FF2B5EF4-FFF2-40B4-BE49-F238E27FC236}">
                  <a16:creationId xmlns:a16="http://schemas.microsoft.com/office/drawing/2014/main" id="{4BFD48F3-14B9-49AE-A1D1-DE5151258DCE}"/>
                </a:ext>
              </a:extLst>
            </p:cNvPr>
            <p:cNvGrpSpPr/>
            <p:nvPr userDrawn="1"/>
          </p:nvGrpSpPr>
          <p:grpSpPr>
            <a:xfrm>
              <a:off x="178075" y="1044950"/>
              <a:ext cx="10367994" cy="6335337"/>
              <a:chOff x="178074" y="1044950"/>
              <a:chExt cx="10656433" cy="6335337"/>
            </a:xfrm>
          </p:grpSpPr>
          <p:sp>
            <p:nvSpPr>
              <p:cNvPr id="78" name="Line 4">
                <a:extLst>
                  <a:ext uri="{FF2B5EF4-FFF2-40B4-BE49-F238E27FC236}">
                    <a16:creationId xmlns:a16="http://schemas.microsoft.com/office/drawing/2014/main" id="{D826A6A1-E7E4-43E8-8468-E8C860C51E10}"/>
                  </a:ext>
                </a:extLst>
              </p:cNvPr>
              <p:cNvSpPr>
                <a:spLocks noChangeShapeType="1"/>
              </p:cNvSpPr>
              <p:nvPr userDrawn="1"/>
            </p:nvSpPr>
            <p:spPr bwMode="auto">
              <a:xfrm>
                <a:off x="178074" y="7092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4">
                <a:extLst>
                  <a:ext uri="{FF2B5EF4-FFF2-40B4-BE49-F238E27FC236}">
                    <a16:creationId xmlns:a16="http://schemas.microsoft.com/office/drawing/2014/main" id="{57F0DA1D-52D9-4F60-AFF6-8877566167A1}"/>
                  </a:ext>
                </a:extLst>
              </p:cNvPr>
              <p:cNvSpPr>
                <a:spLocks noChangeShapeType="1"/>
              </p:cNvSpPr>
              <p:nvPr userDrawn="1"/>
            </p:nvSpPr>
            <p:spPr bwMode="auto">
              <a:xfrm>
                <a:off x="178074" y="7236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4">
                <a:extLst>
                  <a:ext uri="{FF2B5EF4-FFF2-40B4-BE49-F238E27FC236}">
                    <a16:creationId xmlns:a16="http://schemas.microsoft.com/office/drawing/2014/main" id="{9E980EDF-B6AB-4B0C-A980-495536119834}"/>
                  </a:ext>
                </a:extLst>
              </p:cNvPr>
              <p:cNvSpPr>
                <a:spLocks noChangeShapeType="1"/>
              </p:cNvSpPr>
              <p:nvPr userDrawn="1"/>
            </p:nvSpPr>
            <p:spPr bwMode="auto">
              <a:xfrm>
                <a:off x="178074" y="66615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5">
                <a:extLst>
                  <a:ext uri="{FF2B5EF4-FFF2-40B4-BE49-F238E27FC236}">
                    <a16:creationId xmlns:a16="http://schemas.microsoft.com/office/drawing/2014/main" id="{36E35AEA-8BC5-4852-9481-7958B3061CC9}"/>
                  </a:ext>
                </a:extLst>
              </p:cNvPr>
              <p:cNvSpPr>
                <a:spLocks noChangeShapeType="1"/>
              </p:cNvSpPr>
              <p:nvPr userDrawn="1"/>
            </p:nvSpPr>
            <p:spPr bwMode="auto">
              <a:xfrm>
                <a:off x="178074" y="65170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Line 6">
                <a:extLst>
                  <a:ext uri="{FF2B5EF4-FFF2-40B4-BE49-F238E27FC236}">
                    <a16:creationId xmlns:a16="http://schemas.microsoft.com/office/drawing/2014/main" id="{89C1479F-6CF5-403F-951E-D6CB9755730F}"/>
                  </a:ext>
                </a:extLst>
              </p:cNvPr>
              <p:cNvSpPr>
                <a:spLocks noChangeShapeType="1"/>
              </p:cNvSpPr>
              <p:nvPr userDrawn="1"/>
            </p:nvSpPr>
            <p:spPr bwMode="auto">
              <a:xfrm>
                <a:off x="178074" y="63726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Line 7">
                <a:extLst>
                  <a:ext uri="{FF2B5EF4-FFF2-40B4-BE49-F238E27FC236}">
                    <a16:creationId xmlns:a16="http://schemas.microsoft.com/office/drawing/2014/main" id="{7E684421-FA46-4F76-8DF3-44167123B394}"/>
                  </a:ext>
                </a:extLst>
              </p:cNvPr>
              <p:cNvSpPr>
                <a:spLocks noChangeShapeType="1"/>
              </p:cNvSpPr>
              <p:nvPr userDrawn="1"/>
            </p:nvSpPr>
            <p:spPr bwMode="auto">
              <a:xfrm>
                <a:off x="178074" y="62281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Line 8">
                <a:extLst>
                  <a:ext uri="{FF2B5EF4-FFF2-40B4-BE49-F238E27FC236}">
                    <a16:creationId xmlns:a16="http://schemas.microsoft.com/office/drawing/2014/main" id="{6ECE2685-095C-45C9-838A-65818D759485}"/>
                  </a:ext>
                </a:extLst>
              </p:cNvPr>
              <p:cNvSpPr>
                <a:spLocks noChangeShapeType="1"/>
              </p:cNvSpPr>
              <p:nvPr userDrawn="1"/>
            </p:nvSpPr>
            <p:spPr bwMode="auto">
              <a:xfrm>
                <a:off x="178074" y="60852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Line 9">
                <a:extLst>
                  <a:ext uri="{FF2B5EF4-FFF2-40B4-BE49-F238E27FC236}">
                    <a16:creationId xmlns:a16="http://schemas.microsoft.com/office/drawing/2014/main" id="{600ED12E-8037-4439-94BD-A834CF658819}"/>
                  </a:ext>
                </a:extLst>
              </p:cNvPr>
              <p:cNvSpPr>
                <a:spLocks noChangeShapeType="1"/>
              </p:cNvSpPr>
              <p:nvPr userDrawn="1"/>
            </p:nvSpPr>
            <p:spPr bwMode="auto">
              <a:xfrm>
                <a:off x="178074" y="59408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10">
                <a:extLst>
                  <a:ext uri="{FF2B5EF4-FFF2-40B4-BE49-F238E27FC236}">
                    <a16:creationId xmlns:a16="http://schemas.microsoft.com/office/drawing/2014/main" id="{C50928EE-EDF1-4552-888F-3CCE27F96CEE}"/>
                  </a:ext>
                </a:extLst>
              </p:cNvPr>
              <p:cNvSpPr>
                <a:spLocks noChangeShapeType="1"/>
              </p:cNvSpPr>
              <p:nvPr userDrawn="1"/>
            </p:nvSpPr>
            <p:spPr bwMode="auto">
              <a:xfrm>
                <a:off x="178074" y="57963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11">
                <a:extLst>
                  <a:ext uri="{FF2B5EF4-FFF2-40B4-BE49-F238E27FC236}">
                    <a16:creationId xmlns:a16="http://schemas.microsoft.com/office/drawing/2014/main" id="{75B9DE1C-6ADC-4B10-B04B-57C8C991F37E}"/>
                  </a:ext>
                </a:extLst>
              </p:cNvPr>
              <p:cNvSpPr>
                <a:spLocks noChangeShapeType="1"/>
              </p:cNvSpPr>
              <p:nvPr userDrawn="1"/>
            </p:nvSpPr>
            <p:spPr bwMode="auto">
              <a:xfrm>
                <a:off x="178074" y="56534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Line 12">
                <a:extLst>
                  <a:ext uri="{FF2B5EF4-FFF2-40B4-BE49-F238E27FC236}">
                    <a16:creationId xmlns:a16="http://schemas.microsoft.com/office/drawing/2014/main" id="{A23F7616-6766-47AB-B3EF-0B5FD415EF09}"/>
                  </a:ext>
                </a:extLst>
              </p:cNvPr>
              <p:cNvSpPr>
                <a:spLocks noChangeShapeType="1"/>
              </p:cNvSpPr>
              <p:nvPr userDrawn="1"/>
            </p:nvSpPr>
            <p:spPr bwMode="auto">
              <a:xfrm>
                <a:off x="178074" y="55090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9" name="Line 13">
                <a:extLst>
                  <a:ext uri="{FF2B5EF4-FFF2-40B4-BE49-F238E27FC236}">
                    <a16:creationId xmlns:a16="http://schemas.microsoft.com/office/drawing/2014/main" id="{021D185C-1AAE-429B-8621-1099C040362C}"/>
                  </a:ext>
                </a:extLst>
              </p:cNvPr>
              <p:cNvSpPr>
                <a:spLocks noChangeShapeType="1"/>
              </p:cNvSpPr>
              <p:nvPr userDrawn="1"/>
            </p:nvSpPr>
            <p:spPr bwMode="auto">
              <a:xfrm>
                <a:off x="178074" y="53645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Line 14">
                <a:extLst>
                  <a:ext uri="{FF2B5EF4-FFF2-40B4-BE49-F238E27FC236}">
                    <a16:creationId xmlns:a16="http://schemas.microsoft.com/office/drawing/2014/main" id="{09703D58-1DDF-4B6E-BE8C-D9DB7B26F446}"/>
                  </a:ext>
                </a:extLst>
              </p:cNvPr>
              <p:cNvSpPr>
                <a:spLocks noChangeShapeType="1"/>
              </p:cNvSpPr>
              <p:nvPr userDrawn="1"/>
            </p:nvSpPr>
            <p:spPr bwMode="auto">
              <a:xfrm>
                <a:off x="178074" y="5220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15">
                <a:extLst>
                  <a:ext uri="{FF2B5EF4-FFF2-40B4-BE49-F238E27FC236}">
                    <a16:creationId xmlns:a16="http://schemas.microsoft.com/office/drawing/2014/main" id="{0A99046C-7D76-490A-88DE-41D62CAAB2D3}"/>
                  </a:ext>
                </a:extLst>
              </p:cNvPr>
              <p:cNvSpPr>
                <a:spLocks noChangeShapeType="1"/>
              </p:cNvSpPr>
              <p:nvPr userDrawn="1"/>
            </p:nvSpPr>
            <p:spPr bwMode="auto">
              <a:xfrm>
                <a:off x="178074" y="50772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Line 16">
                <a:extLst>
                  <a:ext uri="{FF2B5EF4-FFF2-40B4-BE49-F238E27FC236}">
                    <a16:creationId xmlns:a16="http://schemas.microsoft.com/office/drawing/2014/main" id="{59BBACC5-635F-4604-B162-146A153A24BB}"/>
                  </a:ext>
                </a:extLst>
              </p:cNvPr>
              <p:cNvSpPr>
                <a:spLocks noChangeShapeType="1"/>
              </p:cNvSpPr>
              <p:nvPr userDrawn="1"/>
            </p:nvSpPr>
            <p:spPr bwMode="auto">
              <a:xfrm>
                <a:off x="178074" y="49327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Line 17">
                <a:extLst>
                  <a:ext uri="{FF2B5EF4-FFF2-40B4-BE49-F238E27FC236}">
                    <a16:creationId xmlns:a16="http://schemas.microsoft.com/office/drawing/2014/main" id="{9FB4A3F6-32A1-4976-8A08-D1DAD172D3A1}"/>
                  </a:ext>
                </a:extLst>
              </p:cNvPr>
              <p:cNvSpPr>
                <a:spLocks noChangeShapeType="1"/>
              </p:cNvSpPr>
              <p:nvPr userDrawn="1"/>
            </p:nvSpPr>
            <p:spPr bwMode="auto">
              <a:xfrm>
                <a:off x="178074" y="47882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Line 18">
                <a:extLst>
                  <a:ext uri="{FF2B5EF4-FFF2-40B4-BE49-F238E27FC236}">
                    <a16:creationId xmlns:a16="http://schemas.microsoft.com/office/drawing/2014/main" id="{908F9892-CF7B-484A-A087-A99993AE4574}"/>
                  </a:ext>
                </a:extLst>
              </p:cNvPr>
              <p:cNvSpPr>
                <a:spLocks noChangeShapeType="1"/>
              </p:cNvSpPr>
              <p:nvPr userDrawn="1"/>
            </p:nvSpPr>
            <p:spPr bwMode="auto">
              <a:xfrm>
                <a:off x="178074" y="4643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19">
                <a:extLst>
                  <a:ext uri="{FF2B5EF4-FFF2-40B4-BE49-F238E27FC236}">
                    <a16:creationId xmlns:a16="http://schemas.microsoft.com/office/drawing/2014/main" id="{8870D894-1D46-4193-A356-3B3B47BC911F}"/>
                  </a:ext>
                </a:extLst>
              </p:cNvPr>
              <p:cNvSpPr>
                <a:spLocks noChangeShapeType="1"/>
              </p:cNvSpPr>
              <p:nvPr userDrawn="1"/>
            </p:nvSpPr>
            <p:spPr bwMode="auto">
              <a:xfrm>
                <a:off x="178074" y="45009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0">
                <a:extLst>
                  <a:ext uri="{FF2B5EF4-FFF2-40B4-BE49-F238E27FC236}">
                    <a16:creationId xmlns:a16="http://schemas.microsoft.com/office/drawing/2014/main" id="{E62FE32C-C1AA-4D40-946C-A2C857DF1D2C}"/>
                  </a:ext>
                </a:extLst>
              </p:cNvPr>
              <p:cNvSpPr>
                <a:spLocks noChangeShapeType="1"/>
              </p:cNvSpPr>
              <p:nvPr userDrawn="1"/>
            </p:nvSpPr>
            <p:spPr bwMode="auto">
              <a:xfrm>
                <a:off x="178074" y="43564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1">
                <a:extLst>
                  <a:ext uri="{FF2B5EF4-FFF2-40B4-BE49-F238E27FC236}">
                    <a16:creationId xmlns:a16="http://schemas.microsoft.com/office/drawing/2014/main" id="{A41DF6BE-EF66-4E04-9235-822F95384006}"/>
                  </a:ext>
                </a:extLst>
              </p:cNvPr>
              <p:cNvSpPr>
                <a:spLocks noChangeShapeType="1"/>
              </p:cNvSpPr>
              <p:nvPr userDrawn="1"/>
            </p:nvSpPr>
            <p:spPr bwMode="auto">
              <a:xfrm>
                <a:off x="178074" y="42120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Line 22">
                <a:extLst>
                  <a:ext uri="{FF2B5EF4-FFF2-40B4-BE49-F238E27FC236}">
                    <a16:creationId xmlns:a16="http://schemas.microsoft.com/office/drawing/2014/main" id="{04515879-DFE5-4F8A-B76C-705440CA75BA}"/>
                  </a:ext>
                </a:extLst>
              </p:cNvPr>
              <p:cNvSpPr>
                <a:spLocks noChangeShapeType="1"/>
              </p:cNvSpPr>
              <p:nvPr userDrawn="1"/>
            </p:nvSpPr>
            <p:spPr bwMode="auto">
              <a:xfrm>
                <a:off x="178074" y="39246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Line 23">
                <a:extLst>
                  <a:ext uri="{FF2B5EF4-FFF2-40B4-BE49-F238E27FC236}">
                    <a16:creationId xmlns:a16="http://schemas.microsoft.com/office/drawing/2014/main" id="{0952AF1D-8248-4B31-B111-ACD4257CBB02}"/>
                  </a:ext>
                </a:extLst>
              </p:cNvPr>
              <p:cNvSpPr>
                <a:spLocks noChangeShapeType="1"/>
              </p:cNvSpPr>
              <p:nvPr userDrawn="1"/>
            </p:nvSpPr>
            <p:spPr bwMode="auto">
              <a:xfrm>
                <a:off x="178074" y="37802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4">
                <a:extLst>
                  <a:ext uri="{FF2B5EF4-FFF2-40B4-BE49-F238E27FC236}">
                    <a16:creationId xmlns:a16="http://schemas.microsoft.com/office/drawing/2014/main" id="{5DF19807-4FC9-4DCA-8DBB-DA4B436820F2}"/>
                  </a:ext>
                </a:extLst>
              </p:cNvPr>
              <p:cNvSpPr>
                <a:spLocks noChangeShapeType="1"/>
              </p:cNvSpPr>
              <p:nvPr userDrawn="1"/>
            </p:nvSpPr>
            <p:spPr bwMode="auto">
              <a:xfrm>
                <a:off x="178074" y="3635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25">
                <a:extLst>
                  <a:ext uri="{FF2B5EF4-FFF2-40B4-BE49-F238E27FC236}">
                    <a16:creationId xmlns:a16="http://schemas.microsoft.com/office/drawing/2014/main" id="{3B491BFB-F3D6-4AE7-A3AB-529175A1FC52}"/>
                  </a:ext>
                </a:extLst>
              </p:cNvPr>
              <p:cNvSpPr>
                <a:spLocks noChangeShapeType="1"/>
              </p:cNvSpPr>
              <p:nvPr userDrawn="1"/>
            </p:nvSpPr>
            <p:spPr bwMode="auto">
              <a:xfrm>
                <a:off x="178074" y="34928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Line 26">
                <a:extLst>
                  <a:ext uri="{FF2B5EF4-FFF2-40B4-BE49-F238E27FC236}">
                    <a16:creationId xmlns:a16="http://schemas.microsoft.com/office/drawing/2014/main" id="{F13ED150-3A1D-42A7-9E86-E99A6B5238F8}"/>
                  </a:ext>
                </a:extLst>
              </p:cNvPr>
              <p:cNvSpPr>
                <a:spLocks noChangeShapeType="1"/>
              </p:cNvSpPr>
              <p:nvPr userDrawn="1"/>
            </p:nvSpPr>
            <p:spPr bwMode="auto">
              <a:xfrm>
                <a:off x="178074" y="33484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Line 27">
                <a:extLst>
                  <a:ext uri="{FF2B5EF4-FFF2-40B4-BE49-F238E27FC236}">
                    <a16:creationId xmlns:a16="http://schemas.microsoft.com/office/drawing/2014/main" id="{EC8E0ABF-A65A-4B61-8B39-1DB126D7CE48}"/>
                  </a:ext>
                </a:extLst>
              </p:cNvPr>
              <p:cNvSpPr>
                <a:spLocks noChangeShapeType="1"/>
              </p:cNvSpPr>
              <p:nvPr userDrawn="1"/>
            </p:nvSpPr>
            <p:spPr bwMode="auto">
              <a:xfrm>
                <a:off x="178074" y="32039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Line 28">
                <a:extLst>
                  <a:ext uri="{FF2B5EF4-FFF2-40B4-BE49-F238E27FC236}">
                    <a16:creationId xmlns:a16="http://schemas.microsoft.com/office/drawing/2014/main" id="{5B0E93A0-803C-43D4-922B-174A4DD30EAF}"/>
                  </a:ext>
                </a:extLst>
              </p:cNvPr>
              <p:cNvSpPr>
                <a:spLocks noChangeShapeType="1"/>
              </p:cNvSpPr>
              <p:nvPr userDrawn="1"/>
            </p:nvSpPr>
            <p:spPr bwMode="auto">
              <a:xfrm>
                <a:off x="178074" y="3061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Line 29">
                <a:extLst>
                  <a:ext uri="{FF2B5EF4-FFF2-40B4-BE49-F238E27FC236}">
                    <a16:creationId xmlns:a16="http://schemas.microsoft.com/office/drawing/2014/main" id="{D3F014D9-1393-4D00-9A6D-9E0E19D15C5C}"/>
                  </a:ext>
                </a:extLst>
              </p:cNvPr>
              <p:cNvSpPr>
                <a:spLocks noChangeShapeType="1"/>
              </p:cNvSpPr>
              <p:nvPr userDrawn="1"/>
            </p:nvSpPr>
            <p:spPr bwMode="auto">
              <a:xfrm>
                <a:off x="178074" y="29166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Line 30">
                <a:extLst>
                  <a:ext uri="{FF2B5EF4-FFF2-40B4-BE49-F238E27FC236}">
                    <a16:creationId xmlns:a16="http://schemas.microsoft.com/office/drawing/2014/main" id="{414030D1-E2E5-4E55-8024-2D453BC4802C}"/>
                  </a:ext>
                </a:extLst>
              </p:cNvPr>
              <p:cNvSpPr>
                <a:spLocks noChangeShapeType="1"/>
              </p:cNvSpPr>
              <p:nvPr userDrawn="1"/>
            </p:nvSpPr>
            <p:spPr bwMode="auto">
              <a:xfrm>
                <a:off x="178074" y="27721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Line 31">
                <a:extLst>
                  <a:ext uri="{FF2B5EF4-FFF2-40B4-BE49-F238E27FC236}">
                    <a16:creationId xmlns:a16="http://schemas.microsoft.com/office/drawing/2014/main" id="{FDB3FA4B-DE95-483C-A755-22E878FB2E2B}"/>
                  </a:ext>
                </a:extLst>
              </p:cNvPr>
              <p:cNvSpPr>
                <a:spLocks noChangeShapeType="1"/>
              </p:cNvSpPr>
              <p:nvPr userDrawn="1"/>
            </p:nvSpPr>
            <p:spPr bwMode="auto">
              <a:xfrm>
                <a:off x="178074" y="26276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Line 32">
                <a:extLst>
                  <a:ext uri="{FF2B5EF4-FFF2-40B4-BE49-F238E27FC236}">
                    <a16:creationId xmlns:a16="http://schemas.microsoft.com/office/drawing/2014/main" id="{35206945-08AE-4534-AE16-F2B17244D230}"/>
                  </a:ext>
                </a:extLst>
              </p:cNvPr>
              <p:cNvSpPr>
                <a:spLocks noChangeShapeType="1"/>
              </p:cNvSpPr>
              <p:nvPr userDrawn="1"/>
            </p:nvSpPr>
            <p:spPr bwMode="auto">
              <a:xfrm>
                <a:off x="178074" y="2484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Line 33">
                <a:extLst>
                  <a:ext uri="{FF2B5EF4-FFF2-40B4-BE49-F238E27FC236}">
                    <a16:creationId xmlns:a16="http://schemas.microsoft.com/office/drawing/2014/main" id="{27C86116-2335-4015-8AAC-D3331F924635}"/>
                  </a:ext>
                </a:extLst>
              </p:cNvPr>
              <p:cNvSpPr>
                <a:spLocks noChangeShapeType="1"/>
              </p:cNvSpPr>
              <p:nvPr userDrawn="1"/>
            </p:nvSpPr>
            <p:spPr bwMode="auto">
              <a:xfrm>
                <a:off x="178074" y="23403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Line 34">
                <a:extLst>
                  <a:ext uri="{FF2B5EF4-FFF2-40B4-BE49-F238E27FC236}">
                    <a16:creationId xmlns:a16="http://schemas.microsoft.com/office/drawing/2014/main" id="{3BF6F914-6E1F-4EB0-8F80-051002B517C6}"/>
                  </a:ext>
                </a:extLst>
              </p:cNvPr>
              <p:cNvSpPr>
                <a:spLocks noChangeShapeType="1"/>
              </p:cNvSpPr>
              <p:nvPr userDrawn="1"/>
            </p:nvSpPr>
            <p:spPr bwMode="auto">
              <a:xfrm>
                <a:off x="178074" y="21958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Line 35">
                <a:extLst>
                  <a:ext uri="{FF2B5EF4-FFF2-40B4-BE49-F238E27FC236}">
                    <a16:creationId xmlns:a16="http://schemas.microsoft.com/office/drawing/2014/main" id="{04D2FA21-70F9-4DA5-A0FC-C0E92E3FE52E}"/>
                  </a:ext>
                </a:extLst>
              </p:cNvPr>
              <p:cNvSpPr>
                <a:spLocks noChangeShapeType="1"/>
              </p:cNvSpPr>
              <p:nvPr userDrawn="1"/>
            </p:nvSpPr>
            <p:spPr bwMode="auto">
              <a:xfrm>
                <a:off x="178074" y="20514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 name="Line 36">
                <a:extLst>
                  <a:ext uri="{FF2B5EF4-FFF2-40B4-BE49-F238E27FC236}">
                    <a16:creationId xmlns:a16="http://schemas.microsoft.com/office/drawing/2014/main" id="{F58D4FB5-90F3-4530-8AF9-1A1ED0B03627}"/>
                  </a:ext>
                </a:extLst>
              </p:cNvPr>
              <p:cNvSpPr>
                <a:spLocks noChangeShapeType="1"/>
              </p:cNvSpPr>
              <p:nvPr userDrawn="1"/>
            </p:nvSpPr>
            <p:spPr bwMode="auto">
              <a:xfrm>
                <a:off x="178074" y="19085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Line 37">
                <a:extLst>
                  <a:ext uri="{FF2B5EF4-FFF2-40B4-BE49-F238E27FC236}">
                    <a16:creationId xmlns:a16="http://schemas.microsoft.com/office/drawing/2014/main" id="{46EF435C-533B-4F36-A45C-DED4C9DA1769}"/>
                  </a:ext>
                </a:extLst>
              </p:cNvPr>
              <p:cNvSpPr>
                <a:spLocks noChangeShapeType="1"/>
              </p:cNvSpPr>
              <p:nvPr userDrawn="1"/>
            </p:nvSpPr>
            <p:spPr bwMode="auto">
              <a:xfrm>
                <a:off x="178074" y="17640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4" name="Line 38">
                <a:extLst>
                  <a:ext uri="{FF2B5EF4-FFF2-40B4-BE49-F238E27FC236}">
                    <a16:creationId xmlns:a16="http://schemas.microsoft.com/office/drawing/2014/main" id="{7260D7FA-0243-4149-92F2-9A2E3D3D639A}"/>
                  </a:ext>
                </a:extLst>
              </p:cNvPr>
              <p:cNvSpPr>
                <a:spLocks noChangeShapeType="1"/>
              </p:cNvSpPr>
              <p:nvPr userDrawn="1"/>
            </p:nvSpPr>
            <p:spPr bwMode="auto">
              <a:xfrm>
                <a:off x="178074" y="16196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 name="Line 39">
                <a:extLst>
                  <a:ext uri="{FF2B5EF4-FFF2-40B4-BE49-F238E27FC236}">
                    <a16:creationId xmlns:a16="http://schemas.microsoft.com/office/drawing/2014/main" id="{E17B36A0-958F-443F-9FD7-D5530C92BC70}"/>
                  </a:ext>
                </a:extLst>
              </p:cNvPr>
              <p:cNvSpPr>
                <a:spLocks noChangeShapeType="1"/>
              </p:cNvSpPr>
              <p:nvPr userDrawn="1"/>
            </p:nvSpPr>
            <p:spPr bwMode="auto">
              <a:xfrm>
                <a:off x="178074" y="1476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 name="Line 102">
                <a:extLst>
                  <a:ext uri="{FF2B5EF4-FFF2-40B4-BE49-F238E27FC236}">
                    <a16:creationId xmlns:a16="http://schemas.microsoft.com/office/drawing/2014/main" id="{351063C8-67B1-4656-BE04-74F237AAE0DC}"/>
                  </a:ext>
                </a:extLst>
              </p:cNvPr>
              <p:cNvSpPr>
                <a:spLocks noChangeShapeType="1"/>
              </p:cNvSpPr>
              <p:nvPr userDrawn="1"/>
            </p:nvSpPr>
            <p:spPr bwMode="auto">
              <a:xfrm>
                <a:off x="178074" y="4069139"/>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Line 4">
                <a:extLst>
                  <a:ext uri="{FF2B5EF4-FFF2-40B4-BE49-F238E27FC236}">
                    <a16:creationId xmlns:a16="http://schemas.microsoft.com/office/drawing/2014/main" id="{A46FAAE6-29DC-4506-AD6F-E0CFB6E0E485}"/>
                  </a:ext>
                </a:extLst>
              </p:cNvPr>
              <p:cNvSpPr>
                <a:spLocks noChangeShapeType="1"/>
              </p:cNvSpPr>
              <p:nvPr userDrawn="1"/>
            </p:nvSpPr>
            <p:spPr bwMode="auto">
              <a:xfrm>
                <a:off x="178074" y="6804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8" name="Line 4">
                <a:extLst>
                  <a:ext uri="{FF2B5EF4-FFF2-40B4-BE49-F238E27FC236}">
                    <a16:creationId xmlns:a16="http://schemas.microsoft.com/office/drawing/2014/main" id="{BDB1BE34-748E-475F-92C8-62D418402AEE}"/>
                  </a:ext>
                </a:extLst>
              </p:cNvPr>
              <p:cNvSpPr>
                <a:spLocks noChangeShapeType="1"/>
              </p:cNvSpPr>
              <p:nvPr userDrawn="1"/>
            </p:nvSpPr>
            <p:spPr bwMode="auto">
              <a:xfrm>
                <a:off x="178074" y="6948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9" name="Line 39">
                <a:extLst>
                  <a:ext uri="{FF2B5EF4-FFF2-40B4-BE49-F238E27FC236}">
                    <a16:creationId xmlns:a16="http://schemas.microsoft.com/office/drawing/2014/main" id="{B8FC7F79-F5A5-4158-8740-748E3241FF8F}"/>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 name="Line 4">
                <a:extLst>
                  <a:ext uri="{FF2B5EF4-FFF2-40B4-BE49-F238E27FC236}">
                    <a16:creationId xmlns:a16="http://schemas.microsoft.com/office/drawing/2014/main" id="{04F44B2B-BA78-4509-9C32-74EDCFF90D98}"/>
                  </a:ext>
                </a:extLst>
              </p:cNvPr>
              <p:cNvSpPr>
                <a:spLocks noChangeShapeType="1"/>
              </p:cNvSpPr>
              <p:nvPr userDrawn="1"/>
            </p:nvSpPr>
            <p:spPr bwMode="auto">
              <a:xfrm>
                <a:off x="178074" y="738028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Line 34">
                <a:extLst>
                  <a:ext uri="{FF2B5EF4-FFF2-40B4-BE49-F238E27FC236}">
                    <a16:creationId xmlns:a16="http://schemas.microsoft.com/office/drawing/2014/main" id="{5E5B63E7-A874-41DF-80CD-384ECF0D0ECD}"/>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2" name="Line 35">
                <a:extLst>
                  <a:ext uri="{FF2B5EF4-FFF2-40B4-BE49-F238E27FC236}">
                    <a16:creationId xmlns:a16="http://schemas.microsoft.com/office/drawing/2014/main" id="{09956D0B-D2BD-494C-9E10-AC5791E6B997}"/>
                  </a:ext>
                </a:extLst>
              </p:cNvPr>
              <p:cNvSpPr>
                <a:spLocks noChangeShapeType="1"/>
              </p:cNvSpPr>
              <p:nvPr userDrawn="1"/>
            </p:nvSpPr>
            <p:spPr bwMode="auto">
              <a:xfrm>
                <a:off x="178074" y="118782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 name="Line 36">
                <a:extLst>
                  <a:ext uri="{FF2B5EF4-FFF2-40B4-BE49-F238E27FC236}">
                    <a16:creationId xmlns:a16="http://schemas.microsoft.com/office/drawing/2014/main" id="{FDCF63A4-9AE6-42F3-B831-26054F80B908}"/>
                  </a:ext>
                </a:extLst>
              </p:cNvPr>
              <p:cNvSpPr>
                <a:spLocks noChangeShapeType="1"/>
              </p:cNvSpPr>
              <p:nvPr userDrawn="1"/>
            </p:nvSpPr>
            <p:spPr bwMode="auto">
              <a:xfrm>
                <a:off x="178074" y="104495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 name="グループ化 3">
              <a:extLst>
                <a:ext uri="{FF2B5EF4-FFF2-40B4-BE49-F238E27FC236}">
                  <a16:creationId xmlns:a16="http://schemas.microsoft.com/office/drawing/2014/main" id="{7563BD28-1209-42D1-9D77-592742544D69}"/>
                </a:ext>
              </a:extLst>
            </p:cNvPr>
            <p:cNvGrpSpPr/>
            <p:nvPr userDrawn="1"/>
          </p:nvGrpSpPr>
          <p:grpSpPr>
            <a:xfrm>
              <a:off x="177800" y="1042608"/>
              <a:ext cx="10368268" cy="6337679"/>
              <a:chOff x="177800" y="613150"/>
              <a:chExt cx="10368268" cy="6767138"/>
            </a:xfrm>
          </p:grpSpPr>
          <p:sp>
            <p:nvSpPr>
              <p:cNvPr id="5" name="Line 41">
                <a:extLst>
                  <a:ext uri="{FF2B5EF4-FFF2-40B4-BE49-F238E27FC236}">
                    <a16:creationId xmlns:a16="http://schemas.microsoft.com/office/drawing/2014/main" id="{B3C22C89-D315-4DE2-A2CE-1772E3524552}"/>
                  </a:ext>
                </a:extLst>
              </p:cNvPr>
              <p:cNvSpPr>
                <a:spLocks noChangeShapeType="1"/>
              </p:cNvSpPr>
              <p:nvPr userDrawn="1"/>
            </p:nvSpPr>
            <p:spPr bwMode="auto">
              <a:xfrm>
                <a:off x="132972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Line 42">
                <a:extLst>
                  <a:ext uri="{FF2B5EF4-FFF2-40B4-BE49-F238E27FC236}">
                    <a16:creationId xmlns:a16="http://schemas.microsoft.com/office/drawing/2014/main" id="{B6B37B61-127F-43BC-8980-FDDC4E2D4884}"/>
                  </a:ext>
                </a:extLst>
              </p:cNvPr>
              <p:cNvSpPr>
                <a:spLocks noChangeShapeType="1"/>
              </p:cNvSpPr>
              <p:nvPr userDrawn="1"/>
            </p:nvSpPr>
            <p:spPr bwMode="auto">
              <a:xfrm>
                <a:off x="147371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Line 43">
                <a:extLst>
                  <a:ext uri="{FF2B5EF4-FFF2-40B4-BE49-F238E27FC236}">
                    <a16:creationId xmlns:a16="http://schemas.microsoft.com/office/drawing/2014/main" id="{814E20DB-764C-424E-81E2-70243941EA7A}"/>
                  </a:ext>
                </a:extLst>
              </p:cNvPr>
              <p:cNvSpPr>
                <a:spLocks noChangeShapeType="1"/>
              </p:cNvSpPr>
              <p:nvPr userDrawn="1"/>
            </p:nvSpPr>
            <p:spPr bwMode="auto">
              <a:xfrm>
                <a:off x="161771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 name="Line 44">
                <a:extLst>
                  <a:ext uri="{FF2B5EF4-FFF2-40B4-BE49-F238E27FC236}">
                    <a16:creationId xmlns:a16="http://schemas.microsoft.com/office/drawing/2014/main" id="{FCABC8BD-5A98-49C6-B473-81F079E35153}"/>
                  </a:ext>
                </a:extLst>
              </p:cNvPr>
              <p:cNvSpPr>
                <a:spLocks noChangeShapeType="1"/>
              </p:cNvSpPr>
              <p:nvPr userDrawn="1"/>
            </p:nvSpPr>
            <p:spPr bwMode="auto">
              <a:xfrm>
                <a:off x="176170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Line 45">
                <a:extLst>
                  <a:ext uri="{FF2B5EF4-FFF2-40B4-BE49-F238E27FC236}">
                    <a16:creationId xmlns:a16="http://schemas.microsoft.com/office/drawing/2014/main" id="{1A60A482-CAE7-4B32-B147-65B54D505B66}"/>
                  </a:ext>
                </a:extLst>
              </p:cNvPr>
              <p:cNvSpPr>
                <a:spLocks noChangeShapeType="1"/>
              </p:cNvSpPr>
              <p:nvPr userDrawn="1"/>
            </p:nvSpPr>
            <p:spPr bwMode="auto">
              <a:xfrm>
                <a:off x="190569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46">
                <a:extLst>
                  <a:ext uri="{FF2B5EF4-FFF2-40B4-BE49-F238E27FC236}">
                    <a16:creationId xmlns:a16="http://schemas.microsoft.com/office/drawing/2014/main" id="{EFDE9D29-C267-4456-BF4C-3E31CC996007}"/>
                  </a:ext>
                </a:extLst>
              </p:cNvPr>
              <p:cNvSpPr>
                <a:spLocks noChangeShapeType="1"/>
              </p:cNvSpPr>
              <p:nvPr userDrawn="1"/>
            </p:nvSpPr>
            <p:spPr bwMode="auto">
              <a:xfrm>
                <a:off x="204968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Line 47">
                <a:extLst>
                  <a:ext uri="{FF2B5EF4-FFF2-40B4-BE49-F238E27FC236}">
                    <a16:creationId xmlns:a16="http://schemas.microsoft.com/office/drawing/2014/main" id="{491A06B6-733C-4C7D-A019-438D4782E29D}"/>
                  </a:ext>
                </a:extLst>
              </p:cNvPr>
              <p:cNvSpPr>
                <a:spLocks noChangeShapeType="1"/>
              </p:cNvSpPr>
              <p:nvPr userDrawn="1"/>
            </p:nvSpPr>
            <p:spPr bwMode="auto">
              <a:xfrm>
                <a:off x="219367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48">
                <a:extLst>
                  <a:ext uri="{FF2B5EF4-FFF2-40B4-BE49-F238E27FC236}">
                    <a16:creationId xmlns:a16="http://schemas.microsoft.com/office/drawing/2014/main" id="{1A2FF589-8AE7-4B04-A3CF-707EC50F0E4D}"/>
                  </a:ext>
                </a:extLst>
              </p:cNvPr>
              <p:cNvSpPr>
                <a:spLocks noChangeShapeType="1"/>
              </p:cNvSpPr>
              <p:nvPr userDrawn="1"/>
            </p:nvSpPr>
            <p:spPr bwMode="auto">
              <a:xfrm>
                <a:off x="233766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Line 49">
                <a:extLst>
                  <a:ext uri="{FF2B5EF4-FFF2-40B4-BE49-F238E27FC236}">
                    <a16:creationId xmlns:a16="http://schemas.microsoft.com/office/drawing/2014/main" id="{220BD835-09F7-42BC-8A59-760F67C3BA30}"/>
                  </a:ext>
                </a:extLst>
              </p:cNvPr>
              <p:cNvSpPr>
                <a:spLocks noChangeShapeType="1"/>
              </p:cNvSpPr>
              <p:nvPr userDrawn="1"/>
            </p:nvSpPr>
            <p:spPr bwMode="auto">
              <a:xfrm>
                <a:off x="248165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 name="Line 50">
                <a:extLst>
                  <a:ext uri="{FF2B5EF4-FFF2-40B4-BE49-F238E27FC236}">
                    <a16:creationId xmlns:a16="http://schemas.microsoft.com/office/drawing/2014/main" id="{80C9531A-D351-4FB0-810D-0B60B9AE5DA3}"/>
                  </a:ext>
                </a:extLst>
              </p:cNvPr>
              <p:cNvSpPr>
                <a:spLocks noChangeShapeType="1"/>
              </p:cNvSpPr>
              <p:nvPr userDrawn="1"/>
            </p:nvSpPr>
            <p:spPr bwMode="auto">
              <a:xfrm>
                <a:off x="262564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51">
                <a:extLst>
                  <a:ext uri="{FF2B5EF4-FFF2-40B4-BE49-F238E27FC236}">
                    <a16:creationId xmlns:a16="http://schemas.microsoft.com/office/drawing/2014/main" id="{B8E8462B-F715-42E6-9C65-36FFE4337D4E}"/>
                  </a:ext>
                </a:extLst>
              </p:cNvPr>
              <p:cNvSpPr>
                <a:spLocks noChangeShapeType="1"/>
              </p:cNvSpPr>
              <p:nvPr userDrawn="1"/>
            </p:nvSpPr>
            <p:spPr bwMode="auto">
              <a:xfrm>
                <a:off x="276963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52">
                <a:extLst>
                  <a:ext uri="{FF2B5EF4-FFF2-40B4-BE49-F238E27FC236}">
                    <a16:creationId xmlns:a16="http://schemas.microsoft.com/office/drawing/2014/main" id="{D8F1D8BF-9549-4DB4-8539-54E7306FE4B2}"/>
                  </a:ext>
                </a:extLst>
              </p:cNvPr>
              <p:cNvSpPr>
                <a:spLocks noChangeShapeType="1"/>
              </p:cNvSpPr>
              <p:nvPr userDrawn="1"/>
            </p:nvSpPr>
            <p:spPr bwMode="auto">
              <a:xfrm>
                <a:off x="291362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53">
                <a:extLst>
                  <a:ext uri="{FF2B5EF4-FFF2-40B4-BE49-F238E27FC236}">
                    <a16:creationId xmlns:a16="http://schemas.microsoft.com/office/drawing/2014/main" id="{21A8334C-E16F-4C67-A640-48814127DE18}"/>
                  </a:ext>
                </a:extLst>
              </p:cNvPr>
              <p:cNvSpPr>
                <a:spLocks noChangeShapeType="1"/>
              </p:cNvSpPr>
              <p:nvPr userDrawn="1"/>
            </p:nvSpPr>
            <p:spPr bwMode="auto">
              <a:xfrm>
                <a:off x="305762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54">
                <a:extLst>
                  <a:ext uri="{FF2B5EF4-FFF2-40B4-BE49-F238E27FC236}">
                    <a16:creationId xmlns:a16="http://schemas.microsoft.com/office/drawing/2014/main" id="{87645081-3E3E-46BC-930C-6315E36C5EB3}"/>
                  </a:ext>
                </a:extLst>
              </p:cNvPr>
              <p:cNvSpPr>
                <a:spLocks noChangeShapeType="1"/>
              </p:cNvSpPr>
              <p:nvPr userDrawn="1"/>
            </p:nvSpPr>
            <p:spPr bwMode="auto">
              <a:xfrm>
                <a:off x="320161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55">
                <a:extLst>
                  <a:ext uri="{FF2B5EF4-FFF2-40B4-BE49-F238E27FC236}">
                    <a16:creationId xmlns:a16="http://schemas.microsoft.com/office/drawing/2014/main" id="{A4BEC564-851D-4F58-80F1-6A0185EDAFE7}"/>
                  </a:ext>
                </a:extLst>
              </p:cNvPr>
              <p:cNvSpPr>
                <a:spLocks noChangeShapeType="1"/>
              </p:cNvSpPr>
              <p:nvPr userDrawn="1"/>
            </p:nvSpPr>
            <p:spPr bwMode="auto">
              <a:xfrm>
                <a:off x="334560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56">
                <a:extLst>
                  <a:ext uri="{FF2B5EF4-FFF2-40B4-BE49-F238E27FC236}">
                    <a16:creationId xmlns:a16="http://schemas.microsoft.com/office/drawing/2014/main" id="{432A9BBC-9761-4CF7-8E8B-58C807DB482F}"/>
                  </a:ext>
                </a:extLst>
              </p:cNvPr>
              <p:cNvSpPr>
                <a:spLocks noChangeShapeType="1"/>
              </p:cNvSpPr>
              <p:nvPr userDrawn="1"/>
            </p:nvSpPr>
            <p:spPr bwMode="auto">
              <a:xfrm>
                <a:off x="348959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57">
                <a:extLst>
                  <a:ext uri="{FF2B5EF4-FFF2-40B4-BE49-F238E27FC236}">
                    <a16:creationId xmlns:a16="http://schemas.microsoft.com/office/drawing/2014/main" id="{20A6B1C2-9D27-470D-A085-87FA71EAB4A1}"/>
                  </a:ext>
                </a:extLst>
              </p:cNvPr>
              <p:cNvSpPr>
                <a:spLocks noChangeShapeType="1"/>
              </p:cNvSpPr>
              <p:nvPr userDrawn="1"/>
            </p:nvSpPr>
            <p:spPr bwMode="auto">
              <a:xfrm>
                <a:off x="363358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58">
                <a:extLst>
                  <a:ext uri="{FF2B5EF4-FFF2-40B4-BE49-F238E27FC236}">
                    <a16:creationId xmlns:a16="http://schemas.microsoft.com/office/drawing/2014/main" id="{F23207BF-AF0B-4F40-8B7A-C3F38848C909}"/>
                  </a:ext>
                </a:extLst>
              </p:cNvPr>
              <p:cNvSpPr>
                <a:spLocks noChangeShapeType="1"/>
              </p:cNvSpPr>
              <p:nvPr userDrawn="1"/>
            </p:nvSpPr>
            <p:spPr bwMode="auto">
              <a:xfrm>
                <a:off x="37775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59">
                <a:extLst>
                  <a:ext uri="{FF2B5EF4-FFF2-40B4-BE49-F238E27FC236}">
                    <a16:creationId xmlns:a16="http://schemas.microsoft.com/office/drawing/2014/main" id="{26C53B7A-6B78-45F3-81B8-0C4A985F930E}"/>
                  </a:ext>
                </a:extLst>
              </p:cNvPr>
              <p:cNvSpPr>
                <a:spLocks noChangeShapeType="1"/>
              </p:cNvSpPr>
              <p:nvPr userDrawn="1"/>
            </p:nvSpPr>
            <p:spPr bwMode="auto">
              <a:xfrm>
                <a:off x="39215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Line 60">
                <a:extLst>
                  <a:ext uri="{FF2B5EF4-FFF2-40B4-BE49-F238E27FC236}">
                    <a16:creationId xmlns:a16="http://schemas.microsoft.com/office/drawing/2014/main" id="{EFE47F1C-76D7-41CA-9659-2A5E4423D6B4}"/>
                  </a:ext>
                </a:extLst>
              </p:cNvPr>
              <p:cNvSpPr>
                <a:spLocks noChangeShapeType="1"/>
              </p:cNvSpPr>
              <p:nvPr userDrawn="1"/>
            </p:nvSpPr>
            <p:spPr bwMode="auto">
              <a:xfrm>
                <a:off x="406555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Line 61">
                <a:extLst>
                  <a:ext uri="{FF2B5EF4-FFF2-40B4-BE49-F238E27FC236}">
                    <a16:creationId xmlns:a16="http://schemas.microsoft.com/office/drawing/2014/main" id="{64457307-026F-493B-ABF6-07B942375561}"/>
                  </a:ext>
                </a:extLst>
              </p:cNvPr>
              <p:cNvSpPr>
                <a:spLocks noChangeShapeType="1"/>
              </p:cNvSpPr>
              <p:nvPr userDrawn="1"/>
            </p:nvSpPr>
            <p:spPr bwMode="auto">
              <a:xfrm>
                <a:off x="420954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62">
                <a:extLst>
                  <a:ext uri="{FF2B5EF4-FFF2-40B4-BE49-F238E27FC236}">
                    <a16:creationId xmlns:a16="http://schemas.microsoft.com/office/drawing/2014/main" id="{030B4BD7-7599-44B1-8074-D5431EC3F5EB}"/>
                  </a:ext>
                </a:extLst>
              </p:cNvPr>
              <p:cNvSpPr>
                <a:spLocks noChangeShapeType="1"/>
              </p:cNvSpPr>
              <p:nvPr userDrawn="1"/>
            </p:nvSpPr>
            <p:spPr bwMode="auto">
              <a:xfrm>
                <a:off x="435353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63">
                <a:extLst>
                  <a:ext uri="{FF2B5EF4-FFF2-40B4-BE49-F238E27FC236}">
                    <a16:creationId xmlns:a16="http://schemas.microsoft.com/office/drawing/2014/main" id="{4595D81E-7D18-4885-B662-9E134883C21E}"/>
                  </a:ext>
                </a:extLst>
              </p:cNvPr>
              <p:cNvSpPr>
                <a:spLocks noChangeShapeType="1"/>
              </p:cNvSpPr>
              <p:nvPr userDrawn="1"/>
            </p:nvSpPr>
            <p:spPr bwMode="auto">
              <a:xfrm>
                <a:off x="449753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64">
                <a:extLst>
                  <a:ext uri="{FF2B5EF4-FFF2-40B4-BE49-F238E27FC236}">
                    <a16:creationId xmlns:a16="http://schemas.microsoft.com/office/drawing/2014/main" id="{9D7EEAE3-EB7B-4CAB-8D29-74B01BF77DA7}"/>
                  </a:ext>
                </a:extLst>
              </p:cNvPr>
              <p:cNvSpPr>
                <a:spLocks noChangeShapeType="1"/>
              </p:cNvSpPr>
              <p:nvPr userDrawn="1"/>
            </p:nvSpPr>
            <p:spPr bwMode="auto">
              <a:xfrm>
                <a:off x="464152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Line 65">
                <a:extLst>
                  <a:ext uri="{FF2B5EF4-FFF2-40B4-BE49-F238E27FC236}">
                    <a16:creationId xmlns:a16="http://schemas.microsoft.com/office/drawing/2014/main" id="{0F246FB1-7AE4-4FC2-ADF0-AEC7C07561B7}"/>
                  </a:ext>
                </a:extLst>
              </p:cNvPr>
              <p:cNvSpPr>
                <a:spLocks noChangeShapeType="1"/>
              </p:cNvSpPr>
              <p:nvPr userDrawn="1"/>
            </p:nvSpPr>
            <p:spPr bwMode="auto">
              <a:xfrm>
                <a:off x="478551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66">
                <a:extLst>
                  <a:ext uri="{FF2B5EF4-FFF2-40B4-BE49-F238E27FC236}">
                    <a16:creationId xmlns:a16="http://schemas.microsoft.com/office/drawing/2014/main" id="{F57F2CE7-B513-47B5-9D3D-A274C47CC757}"/>
                  </a:ext>
                </a:extLst>
              </p:cNvPr>
              <p:cNvSpPr>
                <a:spLocks noChangeShapeType="1"/>
              </p:cNvSpPr>
              <p:nvPr userDrawn="1"/>
            </p:nvSpPr>
            <p:spPr bwMode="auto">
              <a:xfrm>
                <a:off x="492950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67">
                <a:extLst>
                  <a:ext uri="{FF2B5EF4-FFF2-40B4-BE49-F238E27FC236}">
                    <a16:creationId xmlns:a16="http://schemas.microsoft.com/office/drawing/2014/main" id="{9040D867-6020-46C6-8856-42B9EE18A29D}"/>
                  </a:ext>
                </a:extLst>
              </p:cNvPr>
              <p:cNvSpPr>
                <a:spLocks noChangeShapeType="1"/>
              </p:cNvSpPr>
              <p:nvPr userDrawn="1"/>
            </p:nvSpPr>
            <p:spPr bwMode="auto">
              <a:xfrm>
                <a:off x="507349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Line 68">
                <a:extLst>
                  <a:ext uri="{FF2B5EF4-FFF2-40B4-BE49-F238E27FC236}">
                    <a16:creationId xmlns:a16="http://schemas.microsoft.com/office/drawing/2014/main" id="{F353CD92-5CA1-4C0F-8661-E074AB491295}"/>
                  </a:ext>
                </a:extLst>
              </p:cNvPr>
              <p:cNvSpPr>
                <a:spLocks noChangeShapeType="1"/>
              </p:cNvSpPr>
              <p:nvPr userDrawn="1"/>
            </p:nvSpPr>
            <p:spPr bwMode="auto">
              <a:xfrm>
                <a:off x="521748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 name="Line 69">
                <a:extLst>
                  <a:ext uri="{FF2B5EF4-FFF2-40B4-BE49-F238E27FC236}">
                    <a16:creationId xmlns:a16="http://schemas.microsoft.com/office/drawing/2014/main" id="{0D038A48-2468-4083-ABDA-2013B92143E0}"/>
                  </a:ext>
                </a:extLst>
              </p:cNvPr>
              <p:cNvSpPr>
                <a:spLocks noChangeShapeType="1"/>
              </p:cNvSpPr>
              <p:nvPr userDrawn="1"/>
            </p:nvSpPr>
            <p:spPr bwMode="auto">
              <a:xfrm>
                <a:off x="536147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 name="Line 70">
                <a:extLst>
                  <a:ext uri="{FF2B5EF4-FFF2-40B4-BE49-F238E27FC236}">
                    <a16:creationId xmlns:a16="http://schemas.microsoft.com/office/drawing/2014/main" id="{BAF64418-9CE6-467B-8BF0-9E2B368CB22E}"/>
                  </a:ext>
                </a:extLst>
              </p:cNvPr>
              <p:cNvSpPr>
                <a:spLocks noChangeShapeType="1"/>
              </p:cNvSpPr>
              <p:nvPr userDrawn="1"/>
            </p:nvSpPr>
            <p:spPr bwMode="auto">
              <a:xfrm>
                <a:off x="564945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 name="Line 71">
                <a:extLst>
                  <a:ext uri="{FF2B5EF4-FFF2-40B4-BE49-F238E27FC236}">
                    <a16:creationId xmlns:a16="http://schemas.microsoft.com/office/drawing/2014/main" id="{B08E98E2-2275-4757-AF6A-CEA7367028EB}"/>
                  </a:ext>
                </a:extLst>
              </p:cNvPr>
              <p:cNvSpPr>
                <a:spLocks noChangeShapeType="1"/>
              </p:cNvSpPr>
              <p:nvPr userDrawn="1"/>
            </p:nvSpPr>
            <p:spPr bwMode="auto">
              <a:xfrm>
                <a:off x="579344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 name="Line 72">
                <a:extLst>
                  <a:ext uri="{FF2B5EF4-FFF2-40B4-BE49-F238E27FC236}">
                    <a16:creationId xmlns:a16="http://schemas.microsoft.com/office/drawing/2014/main" id="{BAF0F2BB-8D3E-4967-B761-CA8A2E97D03B}"/>
                  </a:ext>
                </a:extLst>
              </p:cNvPr>
              <p:cNvSpPr>
                <a:spLocks noChangeShapeType="1"/>
              </p:cNvSpPr>
              <p:nvPr userDrawn="1"/>
            </p:nvSpPr>
            <p:spPr bwMode="auto">
              <a:xfrm>
                <a:off x="593744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 name="Line 73">
                <a:extLst>
                  <a:ext uri="{FF2B5EF4-FFF2-40B4-BE49-F238E27FC236}">
                    <a16:creationId xmlns:a16="http://schemas.microsoft.com/office/drawing/2014/main" id="{723DDDCA-6CF4-4716-9D83-57D409851449}"/>
                  </a:ext>
                </a:extLst>
              </p:cNvPr>
              <p:cNvSpPr>
                <a:spLocks noChangeShapeType="1"/>
              </p:cNvSpPr>
              <p:nvPr userDrawn="1"/>
            </p:nvSpPr>
            <p:spPr bwMode="auto">
              <a:xfrm>
                <a:off x="608143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8" name="Line 74">
                <a:extLst>
                  <a:ext uri="{FF2B5EF4-FFF2-40B4-BE49-F238E27FC236}">
                    <a16:creationId xmlns:a16="http://schemas.microsoft.com/office/drawing/2014/main" id="{AAEFDC64-D696-421A-A86D-9EB4A4E11CA5}"/>
                  </a:ext>
                </a:extLst>
              </p:cNvPr>
              <p:cNvSpPr>
                <a:spLocks noChangeShapeType="1"/>
              </p:cNvSpPr>
              <p:nvPr userDrawn="1"/>
            </p:nvSpPr>
            <p:spPr bwMode="auto">
              <a:xfrm>
                <a:off x="622542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9" name="Line 75">
                <a:extLst>
                  <a:ext uri="{FF2B5EF4-FFF2-40B4-BE49-F238E27FC236}">
                    <a16:creationId xmlns:a16="http://schemas.microsoft.com/office/drawing/2014/main" id="{18106B5D-9A4D-4E6A-B509-CCFE36E6471B}"/>
                  </a:ext>
                </a:extLst>
              </p:cNvPr>
              <p:cNvSpPr>
                <a:spLocks noChangeShapeType="1"/>
              </p:cNvSpPr>
              <p:nvPr userDrawn="1"/>
            </p:nvSpPr>
            <p:spPr bwMode="auto">
              <a:xfrm>
                <a:off x="636941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0" name="Line 76">
                <a:extLst>
                  <a:ext uri="{FF2B5EF4-FFF2-40B4-BE49-F238E27FC236}">
                    <a16:creationId xmlns:a16="http://schemas.microsoft.com/office/drawing/2014/main" id="{BAFB4B40-3FCF-47E4-9472-C68AA657A83A}"/>
                  </a:ext>
                </a:extLst>
              </p:cNvPr>
              <p:cNvSpPr>
                <a:spLocks noChangeShapeType="1"/>
              </p:cNvSpPr>
              <p:nvPr userDrawn="1"/>
            </p:nvSpPr>
            <p:spPr bwMode="auto">
              <a:xfrm>
                <a:off x="651340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Line 77">
                <a:extLst>
                  <a:ext uri="{FF2B5EF4-FFF2-40B4-BE49-F238E27FC236}">
                    <a16:creationId xmlns:a16="http://schemas.microsoft.com/office/drawing/2014/main" id="{91AC1E62-A671-457A-B999-A9AD01C32097}"/>
                  </a:ext>
                </a:extLst>
              </p:cNvPr>
              <p:cNvSpPr>
                <a:spLocks noChangeShapeType="1"/>
              </p:cNvSpPr>
              <p:nvPr userDrawn="1"/>
            </p:nvSpPr>
            <p:spPr bwMode="auto">
              <a:xfrm>
                <a:off x="665739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2" name="Line 78">
                <a:extLst>
                  <a:ext uri="{FF2B5EF4-FFF2-40B4-BE49-F238E27FC236}">
                    <a16:creationId xmlns:a16="http://schemas.microsoft.com/office/drawing/2014/main" id="{EEE965B0-C6E6-4518-86CD-63D4B7EBA880}"/>
                  </a:ext>
                </a:extLst>
              </p:cNvPr>
              <p:cNvSpPr>
                <a:spLocks noChangeShapeType="1"/>
              </p:cNvSpPr>
              <p:nvPr userDrawn="1"/>
            </p:nvSpPr>
            <p:spPr bwMode="auto">
              <a:xfrm>
                <a:off x="680138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Line 79">
                <a:extLst>
                  <a:ext uri="{FF2B5EF4-FFF2-40B4-BE49-F238E27FC236}">
                    <a16:creationId xmlns:a16="http://schemas.microsoft.com/office/drawing/2014/main" id="{24997377-0B31-44D1-B937-DB15718E3166}"/>
                  </a:ext>
                </a:extLst>
              </p:cNvPr>
              <p:cNvSpPr>
                <a:spLocks noChangeShapeType="1"/>
              </p:cNvSpPr>
              <p:nvPr userDrawn="1"/>
            </p:nvSpPr>
            <p:spPr bwMode="auto">
              <a:xfrm>
                <a:off x="694537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 name="Line 80">
                <a:extLst>
                  <a:ext uri="{FF2B5EF4-FFF2-40B4-BE49-F238E27FC236}">
                    <a16:creationId xmlns:a16="http://schemas.microsoft.com/office/drawing/2014/main" id="{D9108AD2-FE21-4DFA-98C7-9987526429BF}"/>
                  </a:ext>
                </a:extLst>
              </p:cNvPr>
              <p:cNvSpPr>
                <a:spLocks noChangeShapeType="1"/>
              </p:cNvSpPr>
              <p:nvPr userDrawn="1"/>
            </p:nvSpPr>
            <p:spPr bwMode="auto">
              <a:xfrm>
                <a:off x="70893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Line 81">
                <a:extLst>
                  <a:ext uri="{FF2B5EF4-FFF2-40B4-BE49-F238E27FC236}">
                    <a16:creationId xmlns:a16="http://schemas.microsoft.com/office/drawing/2014/main" id="{1CA5C353-7840-45EE-863A-10C278F5A325}"/>
                  </a:ext>
                </a:extLst>
              </p:cNvPr>
              <p:cNvSpPr>
                <a:spLocks noChangeShapeType="1"/>
              </p:cNvSpPr>
              <p:nvPr userDrawn="1"/>
            </p:nvSpPr>
            <p:spPr bwMode="auto">
              <a:xfrm>
                <a:off x="723335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Line 82">
                <a:extLst>
                  <a:ext uri="{FF2B5EF4-FFF2-40B4-BE49-F238E27FC236}">
                    <a16:creationId xmlns:a16="http://schemas.microsoft.com/office/drawing/2014/main" id="{26AFC1F5-9DCD-49DE-9CC8-D9D4F6233EF8}"/>
                  </a:ext>
                </a:extLst>
              </p:cNvPr>
              <p:cNvSpPr>
                <a:spLocks noChangeShapeType="1"/>
              </p:cNvSpPr>
              <p:nvPr userDrawn="1"/>
            </p:nvSpPr>
            <p:spPr bwMode="auto">
              <a:xfrm>
                <a:off x="737735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7" name="Line 83">
                <a:extLst>
                  <a:ext uri="{FF2B5EF4-FFF2-40B4-BE49-F238E27FC236}">
                    <a16:creationId xmlns:a16="http://schemas.microsoft.com/office/drawing/2014/main" id="{14B32CED-A602-42D5-A3B1-8FF2269F4501}"/>
                  </a:ext>
                </a:extLst>
              </p:cNvPr>
              <p:cNvSpPr>
                <a:spLocks noChangeShapeType="1"/>
              </p:cNvSpPr>
              <p:nvPr userDrawn="1"/>
            </p:nvSpPr>
            <p:spPr bwMode="auto">
              <a:xfrm>
                <a:off x="752134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Line 84">
                <a:extLst>
                  <a:ext uri="{FF2B5EF4-FFF2-40B4-BE49-F238E27FC236}">
                    <a16:creationId xmlns:a16="http://schemas.microsoft.com/office/drawing/2014/main" id="{8898D64B-560A-4FE6-A65E-5FDEE2787597}"/>
                  </a:ext>
                </a:extLst>
              </p:cNvPr>
              <p:cNvSpPr>
                <a:spLocks noChangeShapeType="1"/>
              </p:cNvSpPr>
              <p:nvPr userDrawn="1"/>
            </p:nvSpPr>
            <p:spPr bwMode="auto">
              <a:xfrm>
                <a:off x="766533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85">
                <a:extLst>
                  <a:ext uri="{FF2B5EF4-FFF2-40B4-BE49-F238E27FC236}">
                    <a16:creationId xmlns:a16="http://schemas.microsoft.com/office/drawing/2014/main" id="{DE3EB8DA-494D-48D7-9D5A-041A02840615}"/>
                  </a:ext>
                </a:extLst>
              </p:cNvPr>
              <p:cNvSpPr>
                <a:spLocks noChangeShapeType="1"/>
              </p:cNvSpPr>
              <p:nvPr userDrawn="1"/>
            </p:nvSpPr>
            <p:spPr bwMode="auto">
              <a:xfrm>
                <a:off x="780932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86">
                <a:extLst>
                  <a:ext uri="{FF2B5EF4-FFF2-40B4-BE49-F238E27FC236}">
                    <a16:creationId xmlns:a16="http://schemas.microsoft.com/office/drawing/2014/main" id="{090115F5-7C62-42C7-915F-569C75B502BF}"/>
                  </a:ext>
                </a:extLst>
              </p:cNvPr>
              <p:cNvSpPr>
                <a:spLocks noChangeShapeType="1"/>
              </p:cNvSpPr>
              <p:nvPr userDrawn="1"/>
            </p:nvSpPr>
            <p:spPr bwMode="auto">
              <a:xfrm>
                <a:off x="795331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 name="Line 87">
                <a:extLst>
                  <a:ext uri="{FF2B5EF4-FFF2-40B4-BE49-F238E27FC236}">
                    <a16:creationId xmlns:a16="http://schemas.microsoft.com/office/drawing/2014/main" id="{07150042-95BE-4CDF-8FFB-4CB35B404708}"/>
                  </a:ext>
                </a:extLst>
              </p:cNvPr>
              <p:cNvSpPr>
                <a:spLocks noChangeShapeType="1"/>
              </p:cNvSpPr>
              <p:nvPr userDrawn="1"/>
            </p:nvSpPr>
            <p:spPr bwMode="auto">
              <a:xfrm>
                <a:off x="809730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2" name="Line 88">
                <a:extLst>
                  <a:ext uri="{FF2B5EF4-FFF2-40B4-BE49-F238E27FC236}">
                    <a16:creationId xmlns:a16="http://schemas.microsoft.com/office/drawing/2014/main" id="{4D5B66A5-264B-4795-ADBD-502ED4E9C0E0}"/>
                  </a:ext>
                </a:extLst>
              </p:cNvPr>
              <p:cNvSpPr>
                <a:spLocks noChangeShapeType="1"/>
              </p:cNvSpPr>
              <p:nvPr userDrawn="1"/>
            </p:nvSpPr>
            <p:spPr bwMode="auto">
              <a:xfrm>
                <a:off x="824129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Line 89">
                <a:extLst>
                  <a:ext uri="{FF2B5EF4-FFF2-40B4-BE49-F238E27FC236}">
                    <a16:creationId xmlns:a16="http://schemas.microsoft.com/office/drawing/2014/main" id="{24BF882A-B84D-4511-B50C-111B07E51870}"/>
                  </a:ext>
                </a:extLst>
              </p:cNvPr>
              <p:cNvSpPr>
                <a:spLocks noChangeShapeType="1"/>
              </p:cNvSpPr>
              <p:nvPr userDrawn="1"/>
            </p:nvSpPr>
            <p:spPr bwMode="auto">
              <a:xfrm>
                <a:off x="838528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Line 90">
                <a:extLst>
                  <a:ext uri="{FF2B5EF4-FFF2-40B4-BE49-F238E27FC236}">
                    <a16:creationId xmlns:a16="http://schemas.microsoft.com/office/drawing/2014/main" id="{E5B34C9D-6C85-473E-B998-6581E2216D0E}"/>
                  </a:ext>
                </a:extLst>
              </p:cNvPr>
              <p:cNvSpPr>
                <a:spLocks noChangeShapeType="1"/>
              </p:cNvSpPr>
              <p:nvPr userDrawn="1"/>
            </p:nvSpPr>
            <p:spPr bwMode="auto">
              <a:xfrm>
                <a:off x="852927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Line 91">
                <a:extLst>
                  <a:ext uri="{FF2B5EF4-FFF2-40B4-BE49-F238E27FC236}">
                    <a16:creationId xmlns:a16="http://schemas.microsoft.com/office/drawing/2014/main" id="{44595B99-1CD9-464F-88A0-268D2EA0DDAF}"/>
                  </a:ext>
                </a:extLst>
              </p:cNvPr>
              <p:cNvSpPr>
                <a:spLocks noChangeShapeType="1"/>
              </p:cNvSpPr>
              <p:nvPr userDrawn="1"/>
            </p:nvSpPr>
            <p:spPr bwMode="auto">
              <a:xfrm>
                <a:off x="867326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Line 92">
                <a:extLst>
                  <a:ext uri="{FF2B5EF4-FFF2-40B4-BE49-F238E27FC236}">
                    <a16:creationId xmlns:a16="http://schemas.microsoft.com/office/drawing/2014/main" id="{EF9327C4-BC85-4DF3-9D0C-DF77C23C79C2}"/>
                  </a:ext>
                </a:extLst>
              </p:cNvPr>
              <p:cNvSpPr>
                <a:spLocks noChangeShapeType="1"/>
              </p:cNvSpPr>
              <p:nvPr userDrawn="1"/>
            </p:nvSpPr>
            <p:spPr bwMode="auto">
              <a:xfrm>
                <a:off x="881726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Line 93">
                <a:extLst>
                  <a:ext uri="{FF2B5EF4-FFF2-40B4-BE49-F238E27FC236}">
                    <a16:creationId xmlns:a16="http://schemas.microsoft.com/office/drawing/2014/main" id="{C52B8491-D39D-4464-9861-2C3197ED8FB1}"/>
                  </a:ext>
                </a:extLst>
              </p:cNvPr>
              <p:cNvSpPr>
                <a:spLocks noChangeShapeType="1"/>
              </p:cNvSpPr>
              <p:nvPr userDrawn="1"/>
            </p:nvSpPr>
            <p:spPr bwMode="auto">
              <a:xfrm>
                <a:off x="896125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Line 94">
                <a:extLst>
                  <a:ext uri="{FF2B5EF4-FFF2-40B4-BE49-F238E27FC236}">
                    <a16:creationId xmlns:a16="http://schemas.microsoft.com/office/drawing/2014/main" id="{F3C1B3B6-065E-4FA1-924E-4932FA75F3EC}"/>
                  </a:ext>
                </a:extLst>
              </p:cNvPr>
              <p:cNvSpPr>
                <a:spLocks noChangeShapeType="1"/>
              </p:cNvSpPr>
              <p:nvPr userDrawn="1"/>
            </p:nvSpPr>
            <p:spPr bwMode="auto">
              <a:xfrm>
                <a:off x="910524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Line 95">
                <a:extLst>
                  <a:ext uri="{FF2B5EF4-FFF2-40B4-BE49-F238E27FC236}">
                    <a16:creationId xmlns:a16="http://schemas.microsoft.com/office/drawing/2014/main" id="{30A7F764-5474-4681-ADEE-195CCB1CDA90}"/>
                  </a:ext>
                </a:extLst>
              </p:cNvPr>
              <p:cNvSpPr>
                <a:spLocks noChangeShapeType="1"/>
              </p:cNvSpPr>
              <p:nvPr userDrawn="1"/>
            </p:nvSpPr>
            <p:spPr bwMode="auto">
              <a:xfrm>
                <a:off x="924923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0" name="Line 96">
                <a:extLst>
                  <a:ext uri="{FF2B5EF4-FFF2-40B4-BE49-F238E27FC236}">
                    <a16:creationId xmlns:a16="http://schemas.microsoft.com/office/drawing/2014/main" id="{3B41F62B-F78D-4258-B192-ED82846047B7}"/>
                  </a:ext>
                </a:extLst>
              </p:cNvPr>
              <p:cNvSpPr>
                <a:spLocks noChangeShapeType="1"/>
              </p:cNvSpPr>
              <p:nvPr userDrawn="1"/>
            </p:nvSpPr>
            <p:spPr bwMode="auto">
              <a:xfrm>
                <a:off x="939322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Line 97">
                <a:extLst>
                  <a:ext uri="{FF2B5EF4-FFF2-40B4-BE49-F238E27FC236}">
                    <a16:creationId xmlns:a16="http://schemas.microsoft.com/office/drawing/2014/main" id="{2DC9E165-C10D-4D83-9EF1-A5082CA9ACAE}"/>
                  </a:ext>
                </a:extLst>
              </p:cNvPr>
              <p:cNvSpPr>
                <a:spLocks noChangeShapeType="1"/>
              </p:cNvSpPr>
              <p:nvPr userDrawn="1"/>
            </p:nvSpPr>
            <p:spPr bwMode="auto">
              <a:xfrm>
                <a:off x="953721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Line 98">
                <a:extLst>
                  <a:ext uri="{FF2B5EF4-FFF2-40B4-BE49-F238E27FC236}">
                    <a16:creationId xmlns:a16="http://schemas.microsoft.com/office/drawing/2014/main" id="{4C420AD3-BC41-430F-A995-2E86A183D761}"/>
                  </a:ext>
                </a:extLst>
              </p:cNvPr>
              <p:cNvSpPr>
                <a:spLocks noChangeShapeType="1"/>
              </p:cNvSpPr>
              <p:nvPr userDrawn="1"/>
            </p:nvSpPr>
            <p:spPr bwMode="auto">
              <a:xfrm>
                <a:off x="968120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99">
                <a:extLst>
                  <a:ext uri="{FF2B5EF4-FFF2-40B4-BE49-F238E27FC236}">
                    <a16:creationId xmlns:a16="http://schemas.microsoft.com/office/drawing/2014/main" id="{7D129CCC-152F-4AB2-AE1B-A27D9C38917B}"/>
                  </a:ext>
                </a:extLst>
              </p:cNvPr>
              <p:cNvSpPr>
                <a:spLocks noChangeShapeType="1"/>
              </p:cNvSpPr>
              <p:nvPr userDrawn="1"/>
            </p:nvSpPr>
            <p:spPr bwMode="auto">
              <a:xfrm>
                <a:off x="11857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100">
                <a:extLst>
                  <a:ext uri="{FF2B5EF4-FFF2-40B4-BE49-F238E27FC236}">
                    <a16:creationId xmlns:a16="http://schemas.microsoft.com/office/drawing/2014/main" id="{6BA0EE88-775D-4DED-AAA9-0F84326588B0}"/>
                  </a:ext>
                </a:extLst>
              </p:cNvPr>
              <p:cNvSpPr>
                <a:spLocks noChangeShapeType="1"/>
              </p:cNvSpPr>
              <p:nvPr userDrawn="1"/>
            </p:nvSpPr>
            <p:spPr bwMode="auto">
              <a:xfrm>
                <a:off x="982519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103">
                <a:extLst>
                  <a:ext uri="{FF2B5EF4-FFF2-40B4-BE49-F238E27FC236}">
                    <a16:creationId xmlns:a16="http://schemas.microsoft.com/office/drawing/2014/main" id="{1B7CC1FA-EF48-429B-800A-C666B45F97D7}"/>
                  </a:ext>
                </a:extLst>
              </p:cNvPr>
              <p:cNvSpPr>
                <a:spLocks noChangeShapeType="1"/>
              </p:cNvSpPr>
              <p:nvPr userDrawn="1"/>
            </p:nvSpPr>
            <p:spPr bwMode="auto">
              <a:xfrm>
                <a:off x="5505467" y="613151"/>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Line 99">
                <a:extLst>
                  <a:ext uri="{FF2B5EF4-FFF2-40B4-BE49-F238E27FC236}">
                    <a16:creationId xmlns:a16="http://schemas.microsoft.com/office/drawing/2014/main" id="{C39D7A7B-875D-43E7-AA15-D0D41D5A20AC}"/>
                  </a:ext>
                </a:extLst>
              </p:cNvPr>
              <p:cNvSpPr>
                <a:spLocks noChangeShapeType="1"/>
              </p:cNvSpPr>
              <p:nvPr userDrawn="1"/>
            </p:nvSpPr>
            <p:spPr bwMode="auto">
              <a:xfrm>
                <a:off x="104174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Line 99">
                <a:extLst>
                  <a:ext uri="{FF2B5EF4-FFF2-40B4-BE49-F238E27FC236}">
                    <a16:creationId xmlns:a16="http://schemas.microsoft.com/office/drawing/2014/main" id="{4A221A8F-AA8C-429F-99F2-D9ACCFDE2C97}"/>
                  </a:ext>
                </a:extLst>
              </p:cNvPr>
              <p:cNvSpPr>
                <a:spLocks noChangeShapeType="1"/>
              </p:cNvSpPr>
              <p:nvPr userDrawn="1"/>
            </p:nvSpPr>
            <p:spPr bwMode="auto">
              <a:xfrm>
                <a:off x="89775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100">
                <a:extLst>
                  <a:ext uri="{FF2B5EF4-FFF2-40B4-BE49-F238E27FC236}">
                    <a16:creationId xmlns:a16="http://schemas.microsoft.com/office/drawing/2014/main" id="{1B79F200-A8BA-489D-9E77-C350590CE1E3}"/>
                  </a:ext>
                </a:extLst>
              </p:cNvPr>
              <p:cNvSpPr>
                <a:spLocks noChangeShapeType="1"/>
              </p:cNvSpPr>
              <p:nvPr userDrawn="1"/>
            </p:nvSpPr>
            <p:spPr bwMode="auto">
              <a:xfrm>
                <a:off x="996919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9" name="Line 99">
                <a:extLst>
                  <a:ext uri="{FF2B5EF4-FFF2-40B4-BE49-F238E27FC236}">
                    <a16:creationId xmlns:a16="http://schemas.microsoft.com/office/drawing/2014/main" id="{9A9BC62E-DEA8-496F-9E8B-1B999891A049}"/>
                  </a:ext>
                </a:extLst>
              </p:cNvPr>
              <p:cNvSpPr>
                <a:spLocks noChangeShapeType="1"/>
              </p:cNvSpPr>
              <p:nvPr userDrawn="1"/>
            </p:nvSpPr>
            <p:spPr bwMode="auto">
              <a:xfrm>
                <a:off x="32179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0" name="Line 99">
                <a:extLst>
                  <a:ext uri="{FF2B5EF4-FFF2-40B4-BE49-F238E27FC236}">
                    <a16:creationId xmlns:a16="http://schemas.microsoft.com/office/drawing/2014/main" id="{BC335BF3-4274-4A7A-B852-B31B51C45ABF}"/>
                  </a:ext>
                </a:extLst>
              </p:cNvPr>
              <p:cNvSpPr>
                <a:spLocks noChangeShapeType="1"/>
              </p:cNvSpPr>
              <p:nvPr userDrawn="1"/>
            </p:nvSpPr>
            <p:spPr bwMode="auto">
              <a:xfrm>
                <a:off x="17780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1" name="Line 99">
                <a:extLst>
                  <a:ext uri="{FF2B5EF4-FFF2-40B4-BE49-F238E27FC236}">
                    <a16:creationId xmlns:a16="http://schemas.microsoft.com/office/drawing/2014/main" id="{940DEF4C-4D14-40D8-A28C-36C47C1FFE43}"/>
                  </a:ext>
                </a:extLst>
              </p:cNvPr>
              <p:cNvSpPr>
                <a:spLocks noChangeShapeType="1"/>
              </p:cNvSpPr>
              <p:nvPr userDrawn="1"/>
            </p:nvSpPr>
            <p:spPr bwMode="auto">
              <a:xfrm>
                <a:off x="60977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Line 99">
                <a:extLst>
                  <a:ext uri="{FF2B5EF4-FFF2-40B4-BE49-F238E27FC236}">
                    <a16:creationId xmlns:a16="http://schemas.microsoft.com/office/drawing/2014/main" id="{71D8B819-6FF4-4244-975C-DF2F219F8F3F}"/>
                  </a:ext>
                </a:extLst>
              </p:cNvPr>
              <p:cNvSpPr>
                <a:spLocks noChangeShapeType="1"/>
              </p:cNvSpPr>
              <p:nvPr userDrawn="1"/>
            </p:nvSpPr>
            <p:spPr bwMode="auto">
              <a:xfrm>
                <a:off x="46578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Line 99">
                <a:extLst>
                  <a:ext uri="{FF2B5EF4-FFF2-40B4-BE49-F238E27FC236}">
                    <a16:creationId xmlns:a16="http://schemas.microsoft.com/office/drawing/2014/main" id="{29ADFD8F-4616-40E9-BE5A-9A5DDF4C845E}"/>
                  </a:ext>
                </a:extLst>
              </p:cNvPr>
              <p:cNvSpPr>
                <a:spLocks noChangeShapeType="1"/>
              </p:cNvSpPr>
              <p:nvPr userDrawn="1"/>
            </p:nvSpPr>
            <p:spPr bwMode="auto">
              <a:xfrm>
                <a:off x="75376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 name="Line 100">
                <a:extLst>
                  <a:ext uri="{FF2B5EF4-FFF2-40B4-BE49-F238E27FC236}">
                    <a16:creationId xmlns:a16="http://schemas.microsoft.com/office/drawing/2014/main" id="{C8F65069-8B3E-410E-BFB0-329AB5A58C49}"/>
                  </a:ext>
                </a:extLst>
              </p:cNvPr>
              <p:cNvSpPr>
                <a:spLocks noChangeShapeType="1"/>
              </p:cNvSpPr>
              <p:nvPr userDrawn="1"/>
            </p:nvSpPr>
            <p:spPr bwMode="auto">
              <a:xfrm>
                <a:off x="101136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 name="Line 100">
                <a:extLst>
                  <a:ext uri="{FF2B5EF4-FFF2-40B4-BE49-F238E27FC236}">
                    <a16:creationId xmlns:a16="http://schemas.microsoft.com/office/drawing/2014/main" id="{3957CFDD-1A24-41AD-AC46-02B96736D4F9}"/>
                  </a:ext>
                </a:extLst>
              </p:cNvPr>
              <p:cNvSpPr>
                <a:spLocks noChangeShapeType="1"/>
              </p:cNvSpPr>
              <p:nvPr userDrawn="1"/>
            </p:nvSpPr>
            <p:spPr bwMode="auto">
              <a:xfrm>
                <a:off x="102580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 name="Line 100">
                <a:extLst>
                  <a:ext uri="{FF2B5EF4-FFF2-40B4-BE49-F238E27FC236}">
                    <a16:creationId xmlns:a16="http://schemas.microsoft.com/office/drawing/2014/main" id="{A64D2D0B-0CD8-4B73-9AA1-49902EB1BFD3}"/>
                  </a:ext>
                </a:extLst>
              </p:cNvPr>
              <p:cNvSpPr>
                <a:spLocks noChangeShapeType="1"/>
              </p:cNvSpPr>
              <p:nvPr userDrawn="1"/>
            </p:nvSpPr>
            <p:spPr bwMode="auto">
              <a:xfrm>
                <a:off x="104020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 name="Line 100">
                <a:extLst>
                  <a:ext uri="{FF2B5EF4-FFF2-40B4-BE49-F238E27FC236}">
                    <a16:creationId xmlns:a16="http://schemas.microsoft.com/office/drawing/2014/main" id="{6AB7AC07-4830-4DE3-B49F-37FAA2CE1C05}"/>
                  </a:ext>
                </a:extLst>
              </p:cNvPr>
              <p:cNvSpPr>
                <a:spLocks noChangeShapeType="1"/>
              </p:cNvSpPr>
              <p:nvPr userDrawn="1"/>
            </p:nvSpPr>
            <p:spPr bwMode="auto">
              <a:xfrm>
                <a:off x="105460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3090608411"/>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2" r:id="rId3"/>
    <p:sldLayoutId id="2147483651" r:id="rId4"/>
    <p:sldLayoutId id="2147483650" r:id="rId5"/>
    <p:sldLayoutId id="2147483655" r:id="rId6"/>
    <p:sldLayoutId id="2147483656" r:id="rId7"/>
    <p:sldLayoutId id="2147483653" r:id="rId8"/>
  </p:sldLayoutIdLst>
  <p:txStyles>
    <p:titleStyle>
      <a:lvl1pPr algn="ctr"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0" indent="0" algn="ctr" defTabSz="1007943" rtl="0" eaLnBrk="1" latinLnBrk="0" hangingPunct="1">
        <a:lnSpc>
          <a:spcPct val="90000"/>
        </a:lnSpc>
        <a:spcBef>
          <a:spcPts val="1102"/>
        </a:spcBef>
        <a:buFontTx/>
        <a:buNone/>
        <a:defRPr kumimoji="1" sz="3086" kern="1200">
          <a:solidFill>
            <a:schemeClr val="tx1"/>
          </a:solidFill>
          <a:latin typeface="+mn-lt"/>
          <a:ea typeface="+mn-ea"/>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ja-JP"/>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7" userDrawn="1">
          <p15:clr>
            <a:srgbClr val="F26B43"/>
          </p15:clr>
        </p15:guide>
        <p15:guide id="2" orient="horz" pos="2381" userDrawn="1">
          <p15:clr>
            <a:srgbClr val="F26B43"/>
          </p15:clr>
        </p15:guide>
        <p15:guide id="3" orient="horz" pos="22" userDrawn="1">
          <p15:clr>
            <a:srgbClr val="F26B43"/>
          </p15:clr>
        </p15:guide>
        <p15:guide id="4" orient="horz" pos="4649" userDrawn="1">
          <p15:clr>
            <a:srgbClr val="F26B43"/>
          </p15:clr>
        </p15:guide>
        <p15:guide id="5" pos="6633" userDrawn="1">
          <p15:clr>
            <a:srgbClr val="F26B43"/>
          </p15:clr>
        </p15:guide>
        <p15:guide id="6" pos="102" userDrawn="1">
          <p15:clr>
            <a:srgbClr val="F26B43"/>
          </p15:clr>
        </p15:guide>
        <p15:guide id="7" orient="horz" pos="70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hyperlink" Target="https://files.sciencebasedtargets.org/production/files/Corporate-Net-Zero-Standard-version-2.pdf?dm=1781191781" TargetMode="External"/><Relationship Id="rId2" Type="http://schemas.openxmlformats.org/officeDocument/2006/relationships/slideLayout" Target="../slideLayouts/slideLayout4.xml"/><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3.xml"/><Relationship Id="rId6" Type="http://schemas.openxmlformats.org/officeDocument/2006/relationships/hyperlink" Target="https://files.sciencebasedtargets.org/production/files/Corporate-Net-Zero-Standard-version-2.pdf?dm=1781191781" TargetMode="External"/><Relationship Id="rId5" Type="http://schemas.openxmlformats.org/officeDocument/2006/relationships/image" Target="../media/image12.e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hyperlink" Target="https://files.sciencebasedtargets.org/production/files/Executive-Summary-Corporate-Net-Zero-Standard-v2-Japanese.pdf?dm=1781798677" TargetMode="External"/><Relationship Id="rId2" Type="http://schemas.openxmlformats.org/officeDocument/2006/relationships/hyperlink" Target="https://sciencebasedtargets.org/corporate-net-zero-standard-v2#3698065"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sciencebasedtargets.org/blog/ten-things-companies-need-to-know-about-the-updated-mandatory-five-year-review-guidance-and-the-commitment-and-target-statuses-document" TargetMode="External"/><Relationship Id="rId3" Type="http://schemas.openxmlformats.org/officeDocument/2006/relationships/notesSlide" Target="../notesSlides/notesSlide4.xml"/><Relationship Id="rId7" Type="http://schemas.openxmlformats.org/officeDocument/2006/relationships/hyperlink" Target="https://files.sciencebasedtargets.org/production/files/Continuing-Use-of-Corporate-Net-Zero-Standard-Version-1.3.1-and-Transition-to-Corporate-Net-Zero-Standard-Version-2.pdf" TargetMode="External"/><Relationship Id="rId2" Type="http://schemas.openxmlformats.org/officeDocument/2006/relationships/slideLayout" Target="../slideLayouts/slideLayout4.xml"/><Relationship Id="rId1" Type="http://schemas.openxmlformats.org/officeDocument/2006/relationships/tags" Target="../tags/tag4.xml"/><Relationship Id="rId6" Type="http://schemas.openxmlformats.org/officeDocument/2006/relationships/hyperlink" Target="https://sciencebasedtargets.org/blog/the-corporate-net-zero-standard-v2-0-is-here-what-comes-next" TargetMode="External"/><Relationship Id="rId5" Type="http://schemas.openxmlformats.org/officeDocument/2006/relationships/image" Target="../media/image12.e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ersion-2.pdf?dm=1788278731" TargetMode="External"/><Relationship Id="rId2" Type="http://schemas.openxmlformats.org/officeDocument/2006/relationships/hyperlink" Target="https://sciencebasedtargets.org/news/the-sbti-updates-the-absolute-contraction-approach-to-improve-consistency-and-implementation-while-maintaining-net-zero-ambition" TargetMode="External"/><Relationship Id="rId1" Type="http://schemas.openxmlformats.org/officeDocument/2006/relationships/slideLayout" Target="../slideLayouts/slideLayout4.xml"/><Relationship Id="rId4" Type="http://schemas.openxmlformats.org/officeDocument/2006/relationships/hyperlink" Target="https://files.sciencebasedtargets.org/production/files/Continuing-Use-of-Corporate-Net-Zero-Standard-Version-1.3.1-and-Transition-to-Corporate-Net-Zero-Standard-Version-2.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wwf.or.jp/activities/activity/6296.html" TargetMode="External"/><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ersion-2.pdf?dm=1781191781" TargetMode="External"/><Relationship Id="rId2" Type="http://schemas.openxmlformats.org/officeDocument/2006/relationships/hyperlink" Target="https://files.sciencebasedtargets.org/production/files/Executive-Summary-Corporate-Net-Zero-Standard-v2-Japanese.pdf?dm=1781798677"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How-To-flowchart.pdf?_gl=1*c6mfd3*_gcl_au*MjY3ODc4NTA3LjE3ODExODQwNDY.*_ga*NjAxNTU3NTkyLjE3NDk3MzE4MDM.*_ga_22VNHNTFT3*czE3ODU4NTYzMzQkbzE4NSRnMSR0MTc4NTg1NjM0MiRqNTIkbDAkaDMxODMyOTY1MA.."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How-To-flowchart.pdf?_gl=1*c6mfd3*_gcl_au*MjY3ODc4NTA3LjE3ODExODQwNDY.*_ga*NjAxNTU3NTkyLjE3NDk3MzE4MDM.*_ga_22VNHNTFT3*czE3ODU4NTYzMzQkbzE4NSRnMSR0MTc4NTg1NjM0MiRqNTIkbDAkaDMxODMyOTY1MA.."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How-To-flowchart.pdf?_gl=1*c6mfd3*_gcl_au*MjY3ODc4NTA3LjE3ODExODQwNDY.*_ga*NjAxNTU3NTkyLjE3NDk3MzE4MDM.*_ga_22VNHNTFT3*czE3ODU4NTYzMzQkbzE4NSRnMSR0MTc4NTg1NjM0MiRqNTIkbDAkaDMxODMyOTY1MA.." TargetMode="Externa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How-To-flowchart.pdf?_gl=1*c6mfd3*_gcl_au*MjY3ODc4NTA3LjE3ODExODQwNDY.*_ga*NjAxNTU3NTkyLjE3NDk3MzE4MDM.*_ga_22VNHNTFT3*czE3ODU4NTYzMzQkbzE4NSRnMSR0MTc4NTg1NjM0MiRqNTIkbDAkaDMxODMyOTY1MA.." TargetMode="Externa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2-Methods-Metrics-Pathways.pdf?_gl=1*1am6153*_gcl_au*ODkwMzA4MDk2LjE3NzQ1NTA0MzE.*_ga*MTExMTI1MzgyNS4xNzc0NTUwNDMx*_ga_22VNHNTFT3*czE3ODEyMDUxMjEkbzEwNiRnMSR0MTc4MTIwNTIxNiRqNDMkbDAkaDE1MDIxNzExNTE." TargetMode="External"/><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 Id="rId4" Type="http://schemas.openxmlformats.org/officeDocument/2006/relationships/hyperlink" Target="https://files.sciencebasedtargets.org/production/files/Executive-Summary-Corporate-Net-Zero-Standard-v2-Japanese.pdf?dm=1781798677"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2-Methods-Metrics-Pathways.pdf?_gl=1*1am6153*_gcl_au*ODkwMzA4MDk2LjE3NzQ1NTA0MzE.*_ga*MTExMTI1MzgyNS4xNzc0NTUwNDMx*_ga_22VNHNTFT3*czE3ODEyMDUxMjEkbzEwNiRnMSR0MTc4MTIwNTIxNiRqNDMkbDAkaDE1MDIxNzExNTE." TargetMode="External"/><Relationship Id="rId2" Type="http://schemas.openxmlformats.org/officeDocument/2006/relationships/hyperlink" Target="https://files.sciencebasedtargets.org/production/files/Corporate-Net-Zero-Standard-version-2.pdf?dm=1788278731"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How-To-flowchart.pdf?_gl=1*c6mfd3*_gcl_au*MjY3ODc4NTA3LjE3ODExODQwNDY.*_ga*NjAxNTU3NTkyLjE3NDk3MzE4MDM.*_ga_22VNHNTFT3*czE3ODU4NTYzMzQkbzE4NSRnMSR0MTc4NTg1NjM0MiRqNTIkbDAkaDMxODMyOTY1MA.."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2-Methods-Metrics-Pathways.pdf?_gl=1*1am6153*_gcl_au*ODkwMzA4MDk2LjE3NzQ1NTA0MzE.*_ga*MTExMTI1MzgyNS4xNzc0NTUwNDMx*_ga_22VNHNTFT3*czE3ODEyMDUxMjEkbzEwNiRnMSR0MTc4MTIwNTIxNiRqNDMkbDAkaDE1MDIxNzExNTE." TargetMode="External"/><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2-Methods-Metrics-Pathways.pdf?_gl=1*1am6153*_gcl_au*ODkwMzA4MDk2LjE3NzQ1NTA0MzE.*_ga*MTExMTI1MzgyNS4xNzc0NTUwNDMx*_ga_22VNHNTFT3*czE3ODEyMDUxMjEkbzEwNiRnMSR0MTc4MTIwNTIxNiRqNDMkbDAkaDE1MDIxNzExNTE." TargetMode="Externa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How-To-flowchart.pdf?_gl=1*c6mfd3*_gcl_au*MjY3ODc4NTA3LjE3ODExODQwNDY.*_ga*NjAxNTU3NTkyLjE3NDk3MzE4MDM.*_ga_22VNHNTFT3*czE3ODU4NTYzMzQkbzE4NSRnMSR0MTc4NTg1NjM0MiRqNTIkbDAkaDMxODMyOTY1MA.." TargetMode="Externa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2-Methods-Metrics-Pathways.pdf?_gl=1*1am6153*_gcl_au*ODkwMzA4MDk2LjE3NzQ1NTA0MzE.*_ga*MTExMTI1MzgyNS4xNzc0NTUwNDMx*_ga_22VNHNTFT3*czE3ODEyMDUxMjEkbzEwNiRnMSR0MTc4MTIwNTIxNiRqNDMkbDAkaDE1MDIxNzExNTE." TargetMode="External"/><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2-Methods-Metrics-Pathways.pdf?_gl=1*1am6153*_gcl_au*ODkwMzA4MDk2LjE3NzQ1NTA0MzE.*_ga*MTExMTI1MzgyNS4xNzc0NTUwNDMx*_ga_22VNHNTFT3*czE3ODEyMDUxMjEkbzEwNiRnMSR0MTc4MTIwNTIxNiRqNDMkbDAkaDE1MDIxNzExNTE." TargetMode="External"/><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2-Methods-Metrics-Pathways.pdf?_gl=1*1am6153*_gcl_au*ODkwMzA4MDk2LjE3NzQ1NTA0MzE.*_ga*MTExMTI1MzgyNS4xNzc0NTUwNDMx*_ga_22VNHNTFT3*czE3ODEyMDUxMjEkbzEwNiRnMSR0MTc4MTIwNTIxNiRqNDMkbDAkaDE1MDIxNzExNTE." TargetMode="External"/><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2-Methods-Metrics-Pathways.pdf?_gl=1*1am6153*_gcl_au*ODkwMzA4MDk2LjE3NzQ1NTA0MzE.*_ga*MTExMTI1MzgyNS4xNzc0NTUwNDMx*_ga_22VNHNTFT3*czE3ODEyMDUxMjEkbzEwNiRnMSR0MTc4MTIwNTIxNiRqNDMkbDAkaDE1MDIxNzExNTE."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2-Executive-Summary.pdf" TargetMode="External"/><Relationship Id="rId2" Type="http://schemas.openxmlformats.org/officeDocument/2006/relationships/hyperlink" Target="https://files.sciencebasedtargets.org/production/files/Corporate-Net-Zero-Standard-How-To-flowchart.pdf?_gl=1*c6mfd3*_gcl_au*MjY3ODc4NTA3LjE3ODExODQwNDY.*_ga*NjAxNTU3NTkyLjE3NDk3MzE4MDM.*_ga_22VNHNTFT3*czE3ODU4NTYzMzQkbzE4NSRnMSR0MTc4NTg1NjM0MiRqNTIkbDAkaDMxODMyOTY1MA.." TargetMode="Externa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How-To-flowchart.pdf?_gl=1*c6mfd3*_gcl_au*MjY3ODc4NTA3LjE3ODExODQwNDY.*_ga*NjAxNTU3NTkyLjE3NDk3MzE4MDM.*_ga_22VNHNTFT3*czE3ODU4NTYzMzQkbzE4NSRnMSR0MTc4NTg1NjM0MiRqNTIkbDAkaDMxODMyOTY1MA.." TargetMode="External"/><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files.sciencebasedtargets.org/production/files/Executive-Summary-Corporate-Net-Zero-Standard-v2-Japanese.pdf?dm=1781798677" TargetMode="External"/><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files.sciencebasedtargets.org/production/files/Corporate-Net-Zero-Standard-version-2.pdf?dm=1781191781" TargetMode="External"/><Relationship Id="rId2" Type="http://schemas.openxmlformats.org/officeDocument/2006/relationships/hyperlink" Target="https://files.sciencebasedtargets.org/production/files/Continuing-Use-of-Corporate-Net-Zero-Standard-Version-1.3.1-and-Transition-to-Corporate-Net-Zero-Standard-Version-2.pdf" TargetMode="Externa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How-To-flowchart.pdf?_gl=1*c6mfd3*_gcl_au*MjY3ODc4NTA3LjE3ODExODQwNDY.*_ga*NjAxNTU3NTkyLjE3NDk3MzE4MDM.*_ga_22VNHNTFT3*czE3ODU4NTYzMzQkbzE4NSRnMSR0MTc4NTg1NjM0MiRqNTIkbDAkaDMxODMyOTY1MA.." TargetMode="Externa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hyperlink" Target="https://sciencebasedtargets.org/blog/the-corporate-net-zero-standard-v2-0-is-here-what-comes-next" TargetMode="External"/><Relationship Id="rId5" Type="http://schemas.openxmlformats.org/officeDocument/2006/relationships/image" Target="../media/image12.emf"/><Relationship Id="rId4" Type="http://schemas.openxmlformats.org/officeDocument/2006/relationships/oleObject" Target="../embeddings/oleObject4.bin"/></Relationships>
</file>

<file path=ppt/slides/_rels/slide56.xml.rels><?xml version="1.0" encoding="UTF-8" standalone="yes"?>
<Relationships xmlns="http://schemas.openxmlformats.org/package/2006/relationships"><Relationship Id="rId8" Type="http://schemas.openxmlformats.org/officeDocument/2006/relationships/hyperlink" Target="https://files.sciencebasedtargets.org/production/files/Corporate-Net-Zero-Standard-V2-Cat-B-Minimum-Criteria.pdf" TargetMode="External"/><Relationship Id="rId13" Type="http://schemas.openxmlformats.org/officeDocument/2006/relationships/hyperlink" Target="https://docs.sbtiservices.com/resources/GuideTransitionCorporateNetZeroStandardV2.pdf" TargetMode="External"/><Relationship Id="rId3" Type="http://schemas.openxmlformats.org/officeDocument/2006/relationships/notesSlide" Target="../notesSlides/notesSlide6.xml"/><Relationship Id="rId7" Type="http://schemas.openxmlformats.org/officeDocument/2006/relationships/hyperlink" Target="https://files.sciencebasedtargets.org/production/files/Corporate-Net-Zero-Standard-V2-Criteria.pdf" TargetMode="External"/><Relationship Id="rId12" Type="http://schemas.openxmlformats.org/officeDocument/2006/relationships/hyperlink" Target="https://cnzswebtool.netlify.app/" TargetMode="External"/><Relationship Id="rId2" Type="http://schemas.openxmlformats.org/officeDocument/2006/relationships/slideLayout" Target="../slideLayouts/slideLayout4.xml"/><Relationship Id="rId16" Type="http://schemas.openxmlformats.org/officeDocument/2006/relationships/hyperlink" Target="https://sciencebasedtargets.org/corporate-net-zero-standard-v2" TargetMode="External"/><Relationship Id="rId1" Type="http://schemas.openxmlformats.org/officeDocument/2006/relationships/tags" Target="../tags/tag6.xml"/><Relationship Id="rId6" Type="http://schemas.openxmlformats.org/officeDocument/2006/relationships/hyperlink" Target="https://files.sciencebasedtargets.org/production/files/Corporate-Net-Zero-Standard-version-2.pdf?dm=1781191781" TargetMode="External"/><Relationship Id="rId11" Type="http://schemas.openxmlformats.org/officeDocument/2006/relationships/hyperlink" Target="https://files.sciencebasedtargets.org/production/files/Corporate-Net-Zero-Standard-How-To-flowchart.pdf" TargetMode="External"/><Relationship Id="rId5" Type="http://schemas.openxmlformats.org/officeDocument/2006/relationships/image" Target="../media/image12.emf"/><Relationship Id="rId15" Type="http://schemas.openxmlformats.org/officeDocument/2006/relationships/hyperlink" Target="https://files.sciencebasedtargets.org/production/files/Corporate-Net-Zero-Standard-V2-FAQs.pdf" TargetMode="External"/><Relationship Id="rId10" Type="http://schemas.openxmlformats.org/officeDocument/2006/relationships/hyperlink" Target="https://files.sciencebasedtargets.org/production/files/Corporate-Net-Zero-Standard-V2-Methods-Metrics-Pathways.pdf?dm=1781556334" TargetMode="External"/><Relationship Id="rId4" Type="http://schemas.openxmlformats.org/officeDocument/2006/relationships/oleObject" Target="../embeddings/oleObject5.bin"/><Relationship Id="rId9" Type="http://schemas.openxmlformats.org/officeDocument/2006/relationships/hyperlink" Target="https://files.sciencebasedtargets.org/production/files/Corporate-Net-Zero-Standard-V2-Executive-Summary.pdf" TargetMode="External"/><Relationship Id="rId14" Type="http://schemas.openxmlformats.org/officeDocument/2006/relationships/hyperlink" Target="https://files.sciencebasedtargets.org/production/files/Continuing-Use-of-Corporate-Net-Zero-Standard-Version-1.3.1-and-Transition-to-Corporate-Net-Zero-Standard-Version-2.pdf" TargetMode="External"/></Relationships>
</file>

<file path=ppt/slides/_rels/slide57.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ECDC26-993F-4A78-8D31-18BE42F37D6C}"/>
              </a:ext>
            </a:extLst>
          </p:cNvPr>
          <p:cNvSpPr>
            <a:spLocks noGrp="1"/>
          </p:cNvSpPr>
          <p:nvPr>
            <p:ph type="title"/>
          </p:nvPr>
        </p:nvSpPr>
        <p:spPr/>
        <p:txBody>
          <a:bodyPr>
            <a:normAutofit fontScale="90000"/>
          </a:bodyPr>
          <a:lstStyle/>
          <a:p>
            <a:r>
              <a:rPr lang="ja-JP" noProof="0" dirty="0"/>
              <a:t>SBTi Corporate Net-Zero Standard Version2.0について</a:t>
            </a:r>
            <a:endParaRPr kumimoji="1" lang="ja-JP" sz="2000" noProof="0" dirty="0"/>
          </a:p>
        </p:txBody>
      </p:sp>
      <p:sp>
        <p:nvSpPr>
          <p:cNvPr id="5" name="コンテンツ プレースホルダー 4">
            <a:extLst>
              <a:ext uri="{FF2B5EF4-FFF2-40B4-BE49-F238E27FC236}">
                <a16:creationId xmlns:a16="http://schemas.microsoft.com/office/drawing/2014/main" id="{C7D0EF22-0736-453B-81AA-BA6690C35C21}"/>
              </a:ext>
            </a:extLst>
          </p:cNvPr>
          <p:cNvSpPr>
            <a:spLocks noGrp="1"/>
          </p:cNvSpPr>
          <p:nvPr>
            <p:ph sz="quarter" idx="16"/>
          </p:nvPr>
        </p:nvSpPr>
        <p:spPr>
          <a:xfrm>
            <a:off x="3545906" y="5724053"/>
            <a:ext cx="3600000" cy="288000"/>
          </a:xfrm>
        </p:spPr>
        <p:txBody>
          <a:bodyPr/>
          <a:lstStyle/>
          <a:p>
            <a:r>
              <a:rPr lang="ja-JP" noProof="0" dirty="0"/>
              <a:t>環境省</a:t>
            </a:r>
          </a:p>
        </p:txBody>
      </p:sp>
      <p:sp>
        <p:nvSpPr>
          <p:cNvPr id="6" name="テキスト ボックス 5">
            <a:extLst>
              <a:ext uri="{FF2B5EF4-FFF2-40B4-BE49-F238E27FC236}">
                <a16:creationId xmlns:a16="http://schemas.microsoft.com/office/drawing/2014/main" id="{D5F52FC3-2E01-DF9E-B7A6-BEADBB9F05E3}"/>
              </a:ext>
            </a:extLst>
          </p:cNvPr>
          <p:cNvSpPr txBox="1"/>
          <p:nvPr/>
        </p:nvSpPr>
        <p:spPr>
          <a:xfrm>
            <a:off x="966753" y="4134906"/>
            <a:ext cx="8707758" cy="553998"/>
          </a:xfrm>
          <a:prstGeom prst="rect">
            <a:avLst/>
          </a:prstGeom>
          <a:noFill/>
        </p:spPr>
        <p:txBody>
          <a:bodyPr wrap="square">
            <a:spAutoFit/>
          </a:bodyPr>
          <a:lstStyle/>
          <a:p>
            <a:r>
              <a:rPr lang="ja-JP" sz="1000" noProof="0" dirty="0"/>
              <a:t>《現在、「SBTi Corporate Net-Zero Standard Version 2.0」が公開されています。2027年2月1日から2028年1月31日までの期間においては、Version  1.3.1またはVersion 2.0のいずれかを用いて目標の提出が可能です。2028年2月1日以降は、Version 2.0の適用が義務化されます。本資料は、主に「SBTi Corporate Net-Zero Standard Version 2.0」に基づいて作成しています。本資料の内容と原文の内容に差異がある場合は、原文を正とします。》</a:t>
            </a:r>
          </a:p>
        </p:txBody>
      </p:sp>
      <p:sp>
        <p:nvSpPr>
          <p:cNvPr id="3" name="テキスト ボックス 2">
            <a:extLst>
              <a:ext uri="{FF2B5EF4-FFF2-40B4-BE49-F238E27FC236}">
                <a16:creationId xmlns:a16="http://schemas.microsoft.com/office/drawing/2014/main" id="{31F464C7-6293-DA19-EC03-39038695B3DD}"/>
              </a:ext>
            </a:extLst>
          </p:cNvPr>
          <p:cNvSpPr txBox="1"/>
          <p:nvPr/>
        </p:nvSpPr>
        <p:spPr>
          <a:xfrm>
            <a:off x="3273063" y="5116027"/>
            <a:ext cx="4145687" cy="307777"/>
          </a:xfrm>
          <a:prstGeom prst="rect">
            <a:avLst/>
          </a:prstGeom>
          <a:noFill/>
        </p:spPr>
        <p:txBody>
          <a:bodyPr wrap="none" rtlCol="0">
            <a:spAutoFit/>
          </a:bodyPr>
          <a:lstStyle/>
          <a:p>
            <a:r>
              <a:rPr kumimoji="1" lang="ja-JP" sz="1400" noProof="0" dirty="0"/>
              <a:t>※本資料は、2026年8月時点の情報に基づいています</a:t>
            </a:r>
          </a:p>
        </p:txBody>
      </p:sp>
    </p:spTree>
    <p:extLst>
      <p:ext uri="{BB962C8B-B14F-4D97-AF65-F5344CB8AC3E}">
        <p14:creationId xmlns:p14="http://schemas.microsoft.com/office/powerpoint/2010/main" val="1618676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F7EF0B5E-3F63-219B-0EB8-C2F0A26AB8DC}"/>
              </a:ext>
            </a:extLst>
          </p:cNvPr>
          <p:cNvSpPr>
            <a:spLocks noGrp="1"/>
          </p:cNvSpPr>
          <p:nvPr>
            <p:ph sz="quarter" idx="10"/>
          </p:nvPr>
        </p:nvSpPr>
        <p:spPr>
          <a:xfrm>
            <a:off x="997527" y="1732102"/>
            <a:ext cx="8686231" cy="4597446"/>
          </a:xfrm>
          <a:solidFill>
            <a:schemeClr val="bg1"/>
          </a:solidFill>
        </p:spPr>
        <p:txBody>
          <a:bodyPr/>
          <a:lstStyle/>
          <a:p>
            <a:r>
              <a:rPr lang="ja-JP" sz="2800" noProof="0" dirty="0"/>
              <a:t>序章　改定概要</a:t>
            </a:r>
          </a:p>
          <a:p>
            <a:r>
              <a:rPr lang="ja-JP" sz="2800" noProof="0" dirty="0"/>
              <a:t>第1章　ネットゼロガバナンス</a:t>
            </a:r>
          </a:p>
          <a:p>
            <a:r>
              <a:rPr lang="ja-JP" sz="2800" noProof="0" dirty="0"/>
              <a:t>第2章　基準年評価　　</a:t>
            </a:r>
          </a:p>
          <a:p>
            <a:r>
              <a:rPr lang="ja-JP" sz="2800" noProof="0" dirty="0"/>
              <a:t>第3章　目標設定</a:t>
            </a:r>
          </a:p>
          <a:p>
            <a:r>
              <a:rPr lang="ja-JP" sz="2800" noProof="0" dirty="0"/>
              <a:t>第4章　目標実施　</a:t>
            </a:r>
          </a:p>
          <a:p>
            <a:r>
              <a:rPr lang="ja-JP" sz="2800" noProof="0" dirty="0"/>
              <a:t>第5章　報告・進捗報告　</a:t>
            </a:r>
          </a:p>
          <a:p>
            <a:r>
              <a:rPr lang="ja-JP" sz="2800" noProof="0" dirty="0"/>
              <a:t>第6章　継続的排出責任　</a:t>
            </a:r>
          </a:p>
          <a:p>
            <a:r>
              <a:rPr kumimoji="1" lang="ja-JP" sz="2800" noProof="0" dirty="0"/>
              <a:t>参考</a:t>
            </a:r>
          </a:p>
        </p:txBody>
      </p:sp>
      <p:sp>
        <p:nvSpPr>
          <p:cNvPr id="3" name="タイトル 2">
            <a:extLst>
              <a:ext uri="{FF2B5EF4-FFF2-40B4-BE49-F238E27FC236}">
                <a16:creationId xmlns:a16="http://schemas.microsoft.com/office/drawing/2014/main" id="{4A21456B-6FDF-F42C-2434-4DD36EAC98D8}"/>
              </a:ext>
            </a:extLst>
          </p:cNvPr>
          <p:cNvSpPr>
            <a:spLocks noGrp="1"/>
          </p:cNvSpPr>
          <p:nvPr>
            <p:ph type="title"/>
          </p:nvPr>
        </p:nvSpPr>
        <p:spPr/>
        <p:txBody>
          <a:bodyPr/>
          <a:lstStyle/>
          <a:p>
            <a:r>
              <a:rPr kumimoji="1" lang="ja-JP" noProof="0" dirty="0"/>
              <a:t>目次</a:t>
            </a:r>
          </a:p>
        </p:txBody>
      </p:sp>
      <p:cxnSp>
        <p:nvCxnSpPr>
          <p:cNvPr id="18" name="直線コネクタ 17">
            <a:extLst>
              <a:ext uri="{FF2B5EF4-FFF2-40B4-BE49-F238E27FC236}">
                <a16:creationId xmlns:a16="http://schemas.microsoft.com/office/drawing/2014/main" id="{6B041140-FC1B-FF9B-BBF0-141BBE43AE03}"/>
              </a:ext>
            </a:extLst>
          </p:cNvPr>
          <p:cNvCxnSpPr>
            <a:cxnSpLocks/>
          </p:cNvCxnSpPr>
          <p:nvPr/>
        </p:nvCxnSpPr>
        <p:spPr>
          <a:xfrm>
            <a:off x="4686300" y="1904999"/>
            <a:ext cx="44323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931CADF2-46C9-A3AB-849D-9D88370D5012}"/>
              </a:ext>
            </a:extLst>
          </p:cNvPr>
          <p:cNvCxnSpPr>
            <a:cxnSpLocks/>
          </p:cNvCxnSpPr>
          <p:nvPr/>
        </p:nvCxnSpPr>
        <p:spPr>
          <a:xfrm>
            <a:off x="2989006" y="5877800"/>
            <a:ext cx="612959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277E197E-8AEF-048C-69E0-59571416A2D3}"/>
              </a:ext>
            </a:extLst>
          </p:cNvPr>
          <p:cNvCxnSpPr>
            <a:cxnSpLocks/>
          </p:cNvCxnSpPr>
          <p:nvPr/>
        </p:nvCxnSpPr>
        <p:spPr>
          <a:xfrm>
            <a:off x="5968181" y="5287858"/>
            <a:ext cx="315041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55DAEDBD-B8E8-95E2-CD7A-AC6FE985CFD5}"/>
              </a:ext>
            </a:extLst>
          </p:cNvPr>
          <p:cNvCxnSpPr>
            <a:cxnSpLocks/>
          </p:cNvCxnSpPr>
          <p:nvPr/>
        </p:nvCxnSpPr>
        <p:spPr>
          <a:xfrm>
            <a:off x="5742039" y="4697917"/>
            <a:ext cx="337656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1FBDF389-A23B-2258-A03C-0A7207C5AD43}"/>
              </a:ext>
            </a:extLst>
          </p:cNvPr>
          <p:cNvCxnSpPr>
            <a:cxnSpLocks/>
          </p:cNvCxnSpPr>
          <p:nvPr/>
        </p:nvCxnSpPr>
        <p:spPr>
          <a:xfrm>
            <a:off x="4914900" y="4143517"/>
            <a:ext cx="42037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BC085904-FE91-0C11-0A76-D69EFB0B4A9B}"/>
              </a:ext>
            </a:extLst>
          </p:cNvPr>
          <p:cNvCxnSpPr>
            <a:cxnSpLocks/>
          </p:cNvCxnSpPr>
          <p:nvPr/>
        </p:nvCxnSpPr>
        <p:spPr>
          <a:xfrm>
            <a:off x="4914900" y="3613435"/>
            <a:ext cx="42037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1531FF69-62BB-275F-4F10-8C79A219B842}"/>
              </a:ext>
            </a:extLst>
          </p:cNvPr>
          <p:cNvCxnSpPr>
            <a:cxnSpLocks/>
          </p:cNvCxnSpPr>
          <p:nvPr/>
        </p:nvCxnSpPr>
        <p:spPr>
          <a:xfrm>
            <a:off x="5220929" y="3073399"/>
            <a:ext cx="389767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44EC25D3-A9E9-F3C8-2860-D9528C97B108}"/>
              </a:ext>
            </a:extLst>
          </p:cNvPr>
          <p:cNvCxnSpPr>
            <a:cxnSpLocks/>
          </p:cNvCxnSpPr>
          <p:nvPr/>
        </p:nvCxnSpPr>
        <p:spPr>
          <a:xfrm>
            <a:off x="6272981" y="2493295"/>
            <a:ext cx="284561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A975AA12-4DED-366A-EF7E-904864F2EA70}"/>
              </a:ext>
            </a:extLst>
          </p:cNvPr>
          <p:cNvSpPr txBox="1"/>
          <p:nvPr/>
        </p:nvSpPr>
        <p:spPr>
          <a:xfrm>
            <a:off x="9308334" y="1674167"/>
            <a:ext cx="375424" cy="461665"/>
          </a:xfrm>
          <a:prstGeom prst="rect">
            <a:avLst/>
          </a:prstGeom>
          <a:noFill/>
        </p:spPr>
        <p:txBody>
          <a:bodyPr wrap="none" rtlCol="0">
            <a:spAutoFit/>
          </a:bodyPr>
          <a:lstStyle/>
          <a:p>
            <a:r>
              <a:rPr kumimoji="1" lang="ja-JP" sz="2400" noProof="0" dirty="0"/>
              <a:t>2</a:t>
            </a:r>
          </a:p>
        </p:txBody>
      </p:sp>
      <p:sp>
        <p:nvSpPr>
          <p:cNvPr id="33" name="テキスト ボックス 32">
            <a:extLst>
              <a:ext uri="{FF2B5EF4-FFF2-40B4-BE49-F238E27FC236}">
                <a16:creationId xmlns:a16="http://schemas.microsoft.com/office/drawing/2014/main" id="{3D3323F7-3607-1A48-2879-E09480AC716E}"/>
              </a:ext>
            </a:extLst>
          </p:cNvPr>
          <p:cNvSpPr txBox="1"/>
          <p:nvPr/>
        </p:nvSpPr>
        <p:spPr>
          <a:xfrm>
            <a:off x="9308334" y="2262463"/>
            <a:ext cx="375424" cy="461665"/>
          </a:xfrm>
          <a:prstGeom prst="rect">
            <a:avLst/>
          </a:prstGeom>
          <a:noFill/>
        </p:spPr>
        <p:txBody>
          <a:bodyPr wrap="none" rtlCol="0">
            <a:spAutoFit/>
          </a:bodyPr>
          <a:lstStyle/>
          <a:p>
            <a:r>
              <a:rPr kumimoji="1" lang="ja-JP" sz="2400" noProof="0" dirty="0"/>
              <a:t>9</a:t>
            </a:r>
          </a:p>
        </p:txBody>
      </p:sp>
      <p:sp>
        <p:nvSpPr>
          <p:cNvPr id="34" name="テキスト ボックス 33">
            <a:extLst>
              <a:ext uri="{FF2B5EF4-FFF2-40B4-BE49-F238E27FC236}">
                <a16:creationId xmlns:a16="http://schemas.microsoft.com/office/drawing/2014/main" id="{B83893B2-C749-5EA8-00E1-89354BB7C818}"/>
              </a:ext>
            </a:extLst>
          </p:cNvPr>
          <p:cNvSpPr txBox="1"/>
          <p:nvPr/>
        </p:nvSpPr>
        <p:spPr>
          <a:xfrm>
            <a:off x="9204651" y="2842567"/>
            <a:ext cx="566181" cy="461665"/>
          </a:xfrm>
          <a:prstGeom prst="rect">
            <a:avLst/>
          </a:prstGeom>
          <a:noFill/>
        </p:spPr>
        <p:txBody>
          <a:bodyPr wrap="none" rtlCol="0">
            <a:spAutoFit/>
          </a:bodyPr>
          <a:lstStyle/>
          <a:p>
            <a:pPr algn="r"/>
            <a:r>
              <a:rPr lang="ja-JP" sz="2400" noProof="0" dirty="0"/>
              <a:t>12</a:t>
            </a:r>
            <a:endParaRPr kumimoji="1" lang="ja-JP" sz="2400" noProof="0" dirty="0"/>
          </a:p>
        </p:txBody>
      </p:sp>
      <p:sp>
        <p:nvSpPr>
          <p:cNvPr id="35" name="テキスト ボックス 34">
            <a:extLst>
              <a:ext uri="{FF2B5EF4-FFF2-40B4-BE49-F238E27FC236}">
                <a16:creationId xmlns:a16="http://schemas.microsoft.com/office/drawing/2014/main" id="{ACF459F0-64BF-7DBF-FC41-FE3DDECB0CF2}"/>
              </a:ext>
            </a:extLst>
          </p:cNvPr>
          <p:cNvSpPr txBox="1"/>
          <p:nvPr/>
        </p:nvSpPr>
        <p:spPr>
          <a:xfrm>
            <a:off x="9204651" y="3382603"/>
            <a:ext cx="566181" cy="461665"/>
          </a:xfrm>
          <a:prstGeom prst="rect">
            <a:avLst/>
          </a:prstGeom>
          <a:noFill/>
        </p:spPr>
        <p:txBody>
          <a:bodyPr wrap="none" rtlCol="0">
            <a:spAutoFit/>
          </a:bodyPr>
          <a:lstStyle/>
          <a:p>
            <a:pPr algn="r"/>
            <a:r>
              <a:rPr lang="ja-JP" sz="2400" noProof="0" dirty="0"/>
              <a:t>18</a:t>
            </a:r>
            <a:endParaRPr kumimoji="1" lang="ja-JP" sz="2400" noProof="0" dirty="0"/>
          </a:p>
        </p:txBody>
      </p:sp>
      <p:sp>
        <p:nvSpPr>
          <p:cNvPr id="36" name="テキスト ボックス 35">
            <a:extLst>
              <a:ext uri="{FF2B5EF4-FFF2-40B4-BE49-F238E27FC236}">
                <a16:creationId xmlns:a16="http://schemas.microsoft.com/office/drawing/2014/main" id="{D5EB1393-FAC9-2747-E33E-58B9617F041E}"/>
              </a:ext>
            </a:extLst>
          </p:cNvPr>
          <p:cNvSpPr txBox="1"/>
          <p:nvPr/>
        </p:nvSpPr>
        <p:spPr>
          <a:xfrm>
            <a:off x="9204651" y="3912685"/>
            <a:ext cx="566181" cy="461665"/>
          </a:xfrm>
          <a:prstGeom prst="rect">
            <a:avLst/>
          </a:prstGeom>
          <a:noFill/>
        </p:spPr>
        <p:txBody>
          <a:bodyPr wrap="none" rtlCol="0">
            <a:spAutoFit/>
          </a:bodyPr>
          <a:lstStyle/>
          <a:p>
            <a:pPr algn="r"/>
            <a:r>
              <a:rPr kumimoji="1" lang="ja-JP" sz="2400" noProof="0" dirty="0"/>
              <a:t>37</a:t>
            </a:r>
          </a:p>
        </p:txBody>
      </p:sp>
      <p:sp>
        <p:nvSpPr>
          <p:cNvPr id="37" name="テキスト ボックス 36">
            <a:extLst>
              <a:ext uri="{FF2B5EF4-FFF2-40B4-BE49-F238E27FC236}">
                <a16:creationId xmlns:a16="http://schemas.microsoft.com/office/drawing/2014/main" id="{73A80916-2DF2-1B92-5758-6DB33E4B680A}"/>
              </a:ext>
            </a:extLst>
          </p:cNvPr>
          <p:cNvSpPr txBox="1"/>
          <p:nvPr/>
        </p:nvSpPr>
        <p:spPr>
          <a:xfrm>
            <a:off x="9204651" y="4467085"/>
            <a:ext cx="566181" cy="461665"/>
          </a:xfrm>
          <a:prstGeom prst="rect">
            <a:avLst/>
          </a:prstGeom>
          <a:noFill/>
        </p:spPr>
        <p:txBody>
          <a:bodyPr wrap="none" rtlCol="0">
            <a:spAutoFit/>
          </a:bodyPr>
          <a:lstStyle/>
          <a:p>
            <a:pPr algn="r"/>
            <a:r>
              <a:rPr lang="ja-JP" sz="2400" noProof="0" dirty="0"/>
              <a:t>46</a:t>
            </a:r>
            <a:endParaRPr kumimoji="1" lang="ja-JP" sz="2400" noProof="0" dirty="0"/>
          </a:p>
        </p:txBody>
      </p:sp>
      <p:sp>
        <p:nvSpPr>
          <p:cNvPr id="38" name="テキスト ボックス 37">
            <a:extLst>
              <a:ext uri="{FF2B5EF4-FFF2-40B4-BE49-F238E27FC236}">
                <a16:creationId xmlns:a16="http://schemas.microsoft.com/office/drawing/2014/main" id="{19FEA8BD-7104-02EE-1D87-000C98953B73}"/>
              </a:ext>
            </a:extLst>
          </p:cNvPr>
          <p:cNvSpPr txBox="1"/>
          <p:nvPr/>
        </p:nvSpPr>
        <p:spPr>
          <a:xfrm>
            <a:off x="9204651" y="5057026"/>
            <a:ext cx="566181" cy="461665"/>
          </a:xfrm>
          <a:prstGeom prst="rect">
            <a:avLst/>
          </a:prstGeom>
          <a:noFill/>
        </p:spPr>
        <p:txBody>
          <a:bodyPr wrap="none" rtlCol="0">
            <a:spAutoFit/>
          </a:bodyPr>
          <a:lstStyle/>
          <a:p>
            <a:pPr algn="r"/>
            <a:r>
              <a:rPr lang="ja-JP" sz="2400" noProof="0" dirty="0"/>
              <a:t>49</a:t>
            </a:r>
            <a:endParaRPr kumimoji="1" lang="ja-JP" sz="2400" noProof="0" dirty="0"/>
          </a:p>
        </p:txBody>
      </p:sp>
      <p:sp>
        <p:nvSpPr>
          <p:cNvPr id="39" name="テキスト ボックス 38">
            <a:extLst>
              <a:ext uri="{FF2B5EF4-FFF2-40B4-BE49-F238E27FC236}">
                <a16:creationId xmlns:a16="http://schemas.microsoft.com/office/drawing/2014/main" id="{97061759-BC27-1BED-BF40-67E5275153E9}"/>
              </a:ext>
            </a:extLst>
          </p:cNvPr>
          <p:cNvSpPr txBox="1"/>
          <p:nvPr/>
        </p:nvSpPr>
        <p:spPr>
          <a:xfrm>
            <a:off x="9204651" y="5646968"/>
            <a:ext cx="566181" cy="461665"/>
          </a:xfrm>
          <a:prstGeom prst="rect">
            <a:avLst/>
          </a:prstGeom>
          <a:noFill/>
        </p:spPr>
        <p:txBody>
          <a:bodyPr wrap="none" rtlCol="0">
            <a:spAutoFit/>
          </a:bodyPr>
          <a:lstStyle/>
          <a:p>
            <a:pPr algn="r"/>
            <a:r>
              <a:rPr kumimoji="1" lang="ja-JP" sz="2400" noProof="0" dirty="0"/>
              <a:t>53</a:t>
            </a:r>
          </a:p>
        </p:txBody>
      </p:sp>
    </p:spTree>
    <p:extLst>
      <p:ext uri="{BB962C8B-B14F-4D97-AF65-F5344CB8AC3E}">
        <p14:creationId xmlns:p14="http://schemas.microsoft.com/office/powerpoint/2010/main" val="2988617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25ADB-58C4-6B59-E0C2-9726C9F83574}"/>
              </a:ext>
            </a:extLst>
          </p:cNvPr>
          <p:cNvSpPr>
            <a:spLocks noGrp="1"/>
          </p:cNvSpPr>
          <p:nvPr>
            <p:ph type="title"/>
          </p:nvPr>
        </p:nvSpPr>
        <p:spPr/>
        <p:txBody>
          <a:bodyPr/>
          <a:lstStyle/>
          <a:p>
            <a:r>
              <a:rPr lang="ja-JP" noProof="0" dirty="0"/>
              <a:t>序章　改定概要</a:t>
            </a:r>
            <a:endParaRPr kumimoji="1" lang="ja-JP" noProof="0" dirty="0"/>
          </a:p>
        </p:txBody>
      </p:sp>
    </p:spTree>
    <p:extLst>
      <p:ext uri="{BB962C8B-B14F-4D97-AF65-F5344CB8AC3E}">
        <p14:creationId xmlns:p14="http://schemas.microsoft.com/office/powerpoint/2010/main" val="767195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606CBBB-B489-207D-813D-59111282FC7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4" name="think-cell data - do not delete" hidden="1">
                        <a:extLst>
                          <a:ext uri="{FF2B5EF4-FFF2-40B4-BE49-F238E27FC236}">
                            <a16:creationId xmlns:a16="http://schemas.microsoft.com/office/drawing/2014/main" id="{4606CBBB-B489-207D-813D-59111282FC7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968E9A72-4307-49C2-FF45-D4F9EFB449E4}"/>
              </a:ext>
            </a:extLst>
          </p:cNvPr>
          <p:cNvSpPr>
            <a:spLocks noGrp="1"/>
          </p:cNvSpPr>
          <p:nvPr>
            <p:ph type="title"/>
          </p:nvPr>
        </p:nvSpPr>
        <p:spPr/>
        <p:txBody>
          <a:bodyPr vert="horz" rIns="0"/>
          <a:lstStyle/>
          <a:p>
            <a:r>
              <a:rPr lang="ja-JP" noProof="0" dirty="0"/>
              <a:t>SBTi Corporate Net-Zero Standard V2.0の公表</a:t>
            </a:r>
            <a:endParaRPr kumimoji="1" lang="ja-JP" noProof="0" dirty="0"/>
          </a:p>
        </p:txBody>
      </p:sp>
      <p:sp>
        <p:nvSpPr>
          <p:cNvPr id="3" name="コンテンツ プレースホルダー 2">
            <a:extLst>
              <a:ext uri="{FF2B5EF4-FFF2-40B4-BE49-F238E27FC236}">
                <a16:creationId xmlns:a16="http://schemas.microsoft.com/office/drawing/2014/main" id="{DB5A6C10-BF58-D45C-238D-366529398628}"/>
              </a:ext>
            </a:extLst>
          </p:cNvPr>
          <p:cNvSpPr>
            <a:spLocks noGrp="1"/>
          </p:cNvSpPr>
          <p:nvPr>
            <p:ph sz="quarter" idx="12"/>
          </p:nvPr>
        </p:nvSpPr>
        <p:spPr>
          <a:xfrm>
            <a:off x="161925" y="1110920"/>
            <a:ext cx="10367963" cy="881162"/>
          </a:xfrm>
        </p:spPr>
        <p:txBody>
          <a:bodyPr/>
          <a:lstStyle/>
          <a:p>
            <a:r>
              <a:rPr lang="ja-JP" noProof="0" dirty="0"/>
              <a:t>SBTi Corporate Net-Zero Standard Version 2.0（以下、CNZS　V2.0）が、2026年6月11日に公表された。</a:t>
            </a:r>
          </a:p>
        </p:txBody>
      </p:sp>
      <p:pic>
        <p:nvPicPr>
          <p:cNvPr id="6" name="図 5">
            <a:extLst>
              <a:ext uri="{FF2B5EF4-FFF2-40B4-BE49-F238E27FC236}">
                <a16:creationId xmlns:a16="http://schemas.microsoft.com/office/drawing/2014/main" id="{49141459-CAC9-C21F-F4DB-87415995580C}"/>
              </a:ext>
            </a:extLst>
          </p:cNvPr>
          <p:cNvPicPr>
            <a:picLocks noChangeAspect="1"/>
          </p:cNvPicPr>
          <p:nvPr/>
        </p:nvPicPr>
        <p:blipFill>
          <a:blip r:embed="rId6"/>
          <a:stretch>
            <a:fillRect/>
          </a:stretch>
        </p:blipFill>
        <p:spPr>
          <a:xfrm>
            <a:off x="426584" y="2363031"/>
            <a:ext cx="3134034" cy="4475835"/>
          </a:xfrm>
          <a:prstGeom prst="rect">
            <a:avLst/>
          </a:prstGeom>
          <a:ln>
            <a:solidFill>
              <a:schemeClr val="tx1"/>
            </a:solidFill>
          </a:ln>
        </p:spPr>
      </p:pic>
      <p:sp>
        <p:nvSpPr>
          <p:cNvPr id="7" name="テキスト ボックス 6">
            <a:extLst>
              <a:ext uri="{FF2B5EF4-FFF2-40B4-BE49-F238E27FC236}">
                <a16:creationId xmlns:a16="http://schemas.microsoft.com/office/drawing/2014/main" id="{4A376EAB-0BD3-520E-9299-EA4574D2EE01}"/>
              </a:ext>
            </a:extLst>
          </p:cNvPr>
          <p:cNvSpPr txBox="1"/>
          <p:nvPr/>
        </p:nvSpPr>
        <p:spPr>
          <a:xfrm>
            <a:off x="3821280" y="2883355"/>
            <a:ext cx="6443949" cy="2134046"/>
          </a:xfrm>
          <a:prstGeom prst="rect">
            <a:avLst/>
          </a:prstGeom>
          <a:noFill/>
        </p:spPr>
        <p:txBody>
          <a:bodyPr wrap="square">
            <a:spAutoFit/>
          </a:bodyPr>
          <a:lstStyle/>
          <a:p>
            <a:pPr marL="285750" indent="-285750" algn="l">
              <a:lnSpc>
                <a:spcPct val="104000"/>
              </a:lnSpc>
              <a:spcAft>
                <a:spcPts val="400"/>
              </a:spcAft>
              <a:buClr>
                <a:schemeClr val="tx1"/>
              </a:buClr>
              <a:buSzPct val="100000"/>
              <a:buFont typeface="Arial" panose="020B0604020202020204" pitchFamily="34" charset="0"/>
              <a:buChar char="•"/>
            </a:pPr>
            <a:r>
              <a:rPr lang="ja-JP" b="1" noProof="0" dirty="0">
                <a:solidFill>
                  <a:schemeClr val="tx2"/>
                </a:solidFill>
                <a:latin typeface="+mn-ea"/>
                <a:cs typeface="Meiryo" pitchFamily="34" charset="-120"/>
              </a:rPr>
              <a:t>短期・長期目標の統合：</a:t>
            </a:r>
            <a:r>
              <a:rPr lang="ja-JP" noProof="0" dirty="0">
                <a:solidFill>
                  <a:srgbClr val="333333"/>
                </a:solidFill>
                <a:latin typeface="+mn-ea"/>
                <a:cs typeface="Meiryo" pitchFamily="34" charset="-120"/>
              </a:rPr>
              <a:t>別建てだった短期目標基準とネットゼロ基準を一つの基準に統合。短期目標（5年毎）から2050年ネットゼロまでを一貫した枠組で規定</a:t>
            </a:r>
            <a:endParaRPr lang="ja-JP" noProof="0" dirty="0">
              <a:latin typeface="+mn-ea"/>
            </a:endParaRPr>
          </a:p>
          <a:p>
            <a:pPr marL="285750" indent="-285750">
              <a:lnSpc>
                <a:spcPct val="104000"/>
              </a:lnSpc>
              <a:spcAft>
                <a:spcPts val="400"/>
              </a:spcAft>
              <a:buClr>
                <a:schemeClr val="tx1"/>
              </a:buClr>
              <a:buSzPct val="100000"/>
              <a:buFont typeface="Arial" panose="020B0604020202020204" pitchFamily="34" charset="0"/>
              <a:buChar char="•"/>
            </a:pPr>
            <a:r>
              <a:rPr lang="ja-JP" b="1" noProof="0" dirty="0">
                <a:solidFill>
                  <a:schemeClr val="tx2"/>
                </a:solidFill>
                <a:latin typeface="+mn-ea"/>
                <a:cs typeface="Meiryo" pitchFamily="34" charset="-120"/>
              </a:rPr>
              <a:t>中小企業版の統合：</a:t>
            </a:r>
            <a:r>
              <a:rPr lang="ja-JP" noProof="0" dirty="0">
                <a:solidFill>
                  <a:srgbClr val="333333"/>
                </a:solidFill>
                <a:latin typeface="+mn-ea"/>
                <a:cs typeface="Meiryo" pitchFamily="34" charset="-120"/>
              </a:rPr>
              <a:t>独立した中小企業向けルートを廃止。規模・所在国の所得水準で「</a:t>
            </a:r>
            <a:r>
              <a:rPr lang="ja-JP" b="1" noProof="0" dirty="0">
                <a:solidFill>
                  <a:schemeClr val="tx2"/>
                </a:solidFill>
                <a:latin typeface="+mn-ea"/>
                <a:cs typeface="Meiryo" pitchFamily="34" charset="-120"/>
              </a:rPr>
              <a:t>カテゴリA（大企業・先進国の中堅企業等）／B （小規模企業等）</a:t>
            </a:r>
            <a:r>
              <a:rPr lang="ja-JP" noProof="0" dirty="0">
                <a:solidFill>
                  <a:srgbClr val="333333"/>
                </a:solidFill>
                <a:latin typeface="+mn-ea"/>
                <a:cs typeface="Meiryo" pitchFamily="34" charset="-120"/>
              </a:rPr>
              <a:t>」に区分し、カテゴリBはScope3目標・移行計画開示・第三者保証の取得等を任意とする</a:t>
            </a:r>
            <a:endParaRPr lang="ja-JP" noProof="0" dirty="0">
              <a:latin typeface="+mn-ea"/>
            </a:endParaRPr>
          </a:p>
        </p:txBody>
      </p:sp>
      <p:cxnSp>
        <p:nvCxnSpPr>
          <p:cNvPr id="9" name="直線コネクタ 8">
            <a:extLst>
              <a:ext uri="{FF2B5EF4-FFF2-40B4-BE49-F238E27FC236}">
                <a16:creationId xmlns:a16="http://schemas.microsoft.com/office/drawing/2014/main" id="{44601B8E-53E9-F07F-A03D-C2F77BE3B8B0}"/>
              </a:ext>
            </a:extLst>
          </p:cNvPr>
          <p:cNvCxnSpPr>
            <a:cxnSpLocks/>
          </p:cNvCxnSpPr>
          <p:nvPr/>
        </p:nvCxnSpPr>
        <p:spPr>
          <a:xfrm flipH="1">
            <a:off x="3913809" y="2686895"/>
            <a:ext cx="6258891" cy="0"/>
          </a:xfrm>
          <a:prstGeom prst="line">
            <a:avLst/>
          </a:prstGeom>
          <a:ln w="38100">
            <a:solidFill>
              <a:schemeClr val="tx1">
                <a:lumMod val="65000"/>
                <a:lumOff val="35000"/>
              </a:schemeClr>
            </a:solidFill>
          </a:ln>
        </p:spPr>
        <p:style>
          <a:lnRef idx="1">
            <a:schemeClr val="accent2"/>
          </a:lnRef>
          <a:fillRef idx="0">
            <a:schemeClr val="accent2"/>
          </a:fillRef>
          <a:effectRef idx="0">
            <a:schemeClr val="accent2"/>
          </a:effectRef>
          <a:fontRef idx="minor">
            <a:schemeClr val="tx1"/>
          </a:fontRef>
        </p:style>
      </p:cxnSp>
      <p:sp>
        <p:nvSpPr>
          <p:cNvPr id="11" name="テキスト ボックス 10">
            <a:extLst>
              <a:ext uri="{FF2B5EF4-FFF2-40B4-BE49-F238E27FC236}">
                <a16:creationId xmlns:a16="http://schemas.microsoft.com/office/drawing/2014/main" id="{E7439AA0-105E-0C1E-A223-F034C13C8198}"/>
              </a:ext>
            </a:extLst>
          </p:cNvPr>
          <p:cNvSpPr txBox="1"/>
          <p:nvPr/>
        </p:nvSpPr>
        <p:spPr>
          <a:xfrm>
            <a:off x="6410487" y="2305579"/>
            <a:ext cx="1265534" cy="319698"/>
          </a:xfrm>
          <a:prstGeom prst="rect">
            <a:avLst/>
          </a:prstGeom>
          <a:noFill/>
        </p:spPr>
        <p:txBody>
          <a:bodyPr wrap="square" lIns="0" rIns="0" rtlCol="0" anchor="ctr">
            <a:noAutofit/>
          </a:bodyPr>
          <a:lstStyle/>
          <a:p>
            <a:pPr algn="r" defTabSz="288000"/>
            <a:r>
              <a:rPr lang="ja-JP" sz="2400" b="1" noProof="0" dirty="0">
                <a:solidFill>
                  <a:schemeClr val="tx1">
                    <a:lumMod val="65000"/>
                    <a:lumOff val="35000"/>
                  </a:schemeClr>
                </a:solidFill>
                <a:latin typeface="+mn-ea"/>
              </a:rPr>
              <a:t>位置づけ</a:t>
            </a:r>
            <a:endParaRPr kumimoji="1" lang="ja-JP" sz="2400" b="1" noProof="0" dirty="0">
              <a:solidFill>
                <a:schemeClr val="tx1">
                  <a:lumMod val="65000"/>
                  <a:lumOff val="35000"/>
                </a:schemeClr>
              </a:solidFill>
              <a:latin typeface="+mn-ea"/>
            </a:endParaRPr>
          </a:p>
        </p:txBody>
      </p:sp>
      <p:sp>
        <p:nvSpPr>
          <p:cNvPr id="13" name="テキスト ボックス 12">
            <a:extLst>
              <a:ext uri="{FF2B5EF4-FFF2-40B4-BE49-F238E27FC236}">
                <a16:creationId xmlns:a16="http://schemas.microsoft.com/office/drawing/2014/main" id="{C818B19E-6DA3-99B6-91A7-CDA118A3BA81}"/>
              </a:ext>
            </a:extLst>
          </p:cNvPr>
          <p:cNvSpPr txBox="1"/>
          <p:nvPr/>
        </p:nvSpPr>
        <p:spPr>
          <a:xfrm>
            <a:off x="161924" y="7159993"/>
            <a:ext cx="10016217" cy="21544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ja-JP" sz="800" noProof="0" dirty="0">
                <a:latin typeface="+mj-ea"/>
                <a:ea typeface="+mj-ea"/>
                <a:hlinkClick r:id="rId7">
                  <a:extLst>
                    <a:ext uri="{A12FA001-AC4F-418D-AE19-62706E023703}">
                      <ahyp:hlinkClr xmlns:ahyp="http://schemas.microsoft.com/office/drawing/2018/hyperlinkcolor" val="tx"/>
                    </a:ext>
                  </a:extLst>
                </a:hlinkClick>
              </a:rPr>
              <a:t>CNZS V2.0</a:t>
            </a:r>
            <a:r>
              <a:rPr lang="ja-JP" sz="800" noProof="0" dirty="0">
                <a:solidFill>
                  <a:sysClr val="windowText" lastClr="000000"/>
                </a:solidFill>
                <a:latin typeface="+mj-ea"/>
                <a:ea typeface="+mj-ea"/>
              </a:rPr>
              <a:t>を基に作成</a:t>
            </a:r>
          </a:p>
        </p:txBody>
      </p:sp>
    </p:spTree>
    <p:extLst>
      <p:ext uri="{BB962C8B-B14F-4D97-AF65-F5344CB8AC3E}">
        <p14:creationId xmlns:p14="http://schemas.microsoft.com/office/powerpoint/2010/main" val="1460346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3DF8A4C-DCD9-BA8B-C0F4-05B27AE63DE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5" name="think-cell data - do not delete" hidden="1">
                        <a:extLst>
                          <a:ext uri="{FF2B5EF4-FFF2-40B4-BE49-F238E27FC236}">
                            <a16:creationId xmlns:a16="http://schemas.microsoft.com/office/drawing/2014/main" id="{13DF8A4C-DCD9-BA8B-C0F4-05B27AE63D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0DEF38CC-984B-1804-4D26-6F801E4A198D}"/>
              </a:ext>
            </a:extLst>
          </p:cNvPr>
          <p:cNvSpPr>
            <a:spLocks noGrp="1"/>
          </p:cNvSpPr>
          <p:nvPr>
            <p:ph type="title"/>
          </p:nvPr>
        </p:nvSpPr>
        <p:spPr/>
        <p:txBody>
          <a:bodyPr vert="horz" rIns="0"/>
          <a:lstStyle/>
          <a:p>
            <a:r>
              <a:rPr lang="ja-JP" noProof="0" dirty="0"/>
              <a:t>カテゴリA／B区分</a:t>
            </a:r>
            <a:endParaRPr kumimoji="1" lang="ja-JP" noProof="0" dirty="0"/>
          </a:p>
        </p:txBody>
      </p:sp>
      <p:sp>
        <p:nvSpPr>
          <p:cNvPr id="3" name="コンテンツ プレースホルダー 2">
            <a:extLst>
              <a:ext uri="{FF2B5EF4-FFF2-40B4-BE49-F238E27FC236}">
                <a16:creationId xmlns:a16="http://schemas.microsoft.com/office/drawing/2014/main" id="{7B4DFE0D-9A41-4B7F-95A2-2A01A0500E1F}"/>
              </a:ext>
            </a:extLst>
          </p:cNvPr>
          <p:cNvSpPr>
            <a:spLocks noGrp="1"/>
          </p:cNvSpPr>
          <p:nvPr>
            <p:ph sz="quarter" idx="12"/>
          </p:nvPr>
        </p:nvSpPr>
        <p:spPr>
          <a:xfrm>
            <a:off x="161925" y="1110920"/>
            <a:ext cx="10367963" cy="881162"/>
          </a:xfrm>
        </p:spPr>
        <p:txBody>
          <a:bodyPr/>
          <a:lstStyle/>
          <a:p>
            <a:r>
              <a:rPr lang="ja-JP" noProof="0" dirty="0"/>
              <a:t>CNZS V2.0では、独立した中小企業向けルートを廃止し、売上高や総資産、従業員数、所在国の所得水準により「カテゴリA（大企業・先進国の中堅企業等）／B （小規模企業等）」で区分する。</a:t>
            </a:r>
          </a:p>
        </p:txBody>
      </p:sp>
      <p:graphicFrame>
        <p:nvGraphicFramePr>
          <p:cNvPr id="4" name="表 3">
            <a:extLst>
              <a:ext uri="{FF2B5EF4-FFF2-40B4-BE49-F238E27FC236}">
                <a16:creationId xmlns:a16="http://schemas.microsoft.com/office/drawing/2014/main" id="{2C23AAC3-2D9D-25C5-8553-C25658F2FB49}"/>
              </a:ext>
            </a:extLst>
          </p:cNvPr>
          <p:cNvGraphicFramePr>
            <a:graphicFrameLocks noGrp="1"/>
          </p:cNvGraphicFramePr>
          <p:nvPr>
            <p:extLst>
              <p:ext uri="{D42A27DB-BD31-4B8C-83A1-F6EECF244321}">
                <p14:modId xmlns:p14="http://schemas.microsoft.com/office/powerpoint/2010/main" val="1861237218"/>
              </p:ext>
            </p:extLst>
          </p:nvPr>
        </p:nvGraphicFramePr>
        <p:xfrm>
          <a:off x="353339" y="2551608"/>
          <a:ext cx="9985135" cy="2170150"/>
        </p:xfrm>
        <a:graphic>
          <a:graphicData uri="http://schemas.openxmlformats.org/drawingml/2006/table">
            <a:tbl>
              <a:tblPr firstRow="1" bandRow="1">
                <a:tableStyleId>{5C22544A-7EE6-4342-B048-85BDC9FD1C3A}</a:tableStyleId>
              </a:tblPr>
              <a:tblGrid>
                <a:gridCol w="2267553">
                  <a:extLst>
                    <a:ext uri="{9D8B030D-6E8A-4147-A177-3AD203B41FA5}">
                      <a16:colId xmlns:a16="http://schemas.microsoft.com/office/drawing/2014/main" val="4141433130"/>
                    </a:ext>
                  </a:extLst>
                </a:gridCol>
                <a:gridCol w="5977180">
                  <a:extLst>
                    <a:ext uri="{9D8B030D-6E8A-4147-A177-3AD203B41FA5}">
                      <a16:colId xmlns:a16="http://schemas.microsoft.com/office/drawing/2014/main" val="259419693"/>
                    </a:ext>
                  </a:extLst>
                </a:gridCol>
                <a:gridCol w="1740402">
                  <a:extLst>
                    <a:ext uri="{9D8B030D-6E8A-4147-A177-3AD203B41FA5}">
                      <a16:colId xmlns:a16="http://schemas.microsoft.com/office/drawing/2014/main" val="329852830"/>
                    </a:ext>
                  </a:extLst>
                </a:gridCol>
              </a:tblGrid>
              <a:tr h="187753">
                <a:tc>
                  <a:txBody>
                    <a:bodyPr/>
                    <a:lstStyle/>
                    <a:p>
                      <a:pPr algn="ctr" rtl="0"/>
                      <a:r>
                        <a:rPr kumimoji="1" lang="ja-JP" sz="1600" noProof="0" dirty="0"/>
                        <a:t>区分</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600" b="1" noProof="0" dirty="0">
                          <a:solidFill>
                            <a:srgbClr val="FFFFFF"/>
                          </a:solidFill>
                          <a:latin typeface="Meiryo UI" panose="020B0604030504040204" pitchFamily="50" charset="-128"/>
                          <a:ea typeface="Meiryo UI" panose="020B0604030504040204" pitchFamily="50" charset="-128"/>
                        </a:rPr>
                        <a:t>該当条件（いずれかを満たす）</a:t>
                      </a:r>
                    </a:p>
                  </a:txBody>
                  <a:tcPr anchor="ctr">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algn="ctr" rtl="0"/>
                      <a:r>
                        <a:rPr kumimoji="1" lang="ja-JP" sz="1600" noProof="0" dirty="0"/>
                        <a:t>所在国</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98545"/>
                  </a:ext>
                </a:extLst>
              </a:tr>
              <a:tr h="324300">
                <a:tc rowSpan="2">
                  <a:txBody>
                    <a:bodyPr/>
                    <a:lstStyle/>
                    <a:p>
                      <a:pPr algn="ctr" rtl="0"/>
                      <a:r>
                        <a:rPr kumimoji="1" lang="ja-JP" sz="1200" noProof="0" dirty="0"/>
                        <a:t>カテゴリA</a:t>
                      </a:r>
                    </a:p>
                  </a:txBody>
                  <a:tcPr anchor="ctr">
                    <a:lnL w="12700" cap="flat" cmpd="sng" algn="ctr">
                      <a:solidFill>
                        <a:schemeClr val="bg1">
                          <a:lumMod val="65000"/>
                        </a:schemeClr>
                      </a:solidFill>
                      <a:prstDash val="solid"/>
                      <a:round/>
                      <a:headEnd type="none" w="med" len="med"/>
                      <a:tailEnd type="none" w="med" len="med"/>
                    </a:lnL>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indent="0" rtl="0">
                        <a:buFont typeface="Arial" panose="020B0604020202020204" pitchFamily="34" charset="0"/>
                        <a:buNone/>
                      </a:pPr>
                      <a:r>
                        <a:rPr kumimoji="1" lang="ja-JP" sz="1200" noProof="0" dirty="0"/>
                        <a:t>少なくとも次の１つに該当</a:t>
                      </a:r>
                    </a:p>
                    <a:p>
                      <a:pPr marL="342900" indent="-342900" rtl="0">
                        <a:buFont typeface="Arial" panose="020B0604020202020204" pitchFamily="34" charset="0"/>
                        <a:buChar char="•"/>
                      </a:pPr>
                      <a:r>
                        <a:rPr kumimoji="1" lang="ja-JP" sz="1200" noProof="0" dirty="0"/>
                        <a:t>純売上高 ≧ </a:t>
                      </a:r>
                      <a:r>
                        <a:rPr lang="ja-JP" sz="1200" noProof="0" dirty="0">
                          <a:solidFill>
                            <a:sysClr val="windowText" lastClr="000000"/>
                          </a:solidFill>
                          <a:latin typeface="+mn-ea"/>
                        </a:rPr>
                        <a:t>€450百万 </a:t>
                      </a:r>
                      <a:r>
                        <a:rPr kumimoji="1" lang="ja-JP" sz="1200" noProof="0" dirty="0"/>
                        <a:t> </a:t>
                      </a:r>
                    </a:p>
                    <a:p>
                      <a:pPr marL="342900" indent="-342900" rtl="0">
                        <a:buFont typeface="Arial" panose="020B0604020202020204" pitchFamily="34" charset="0"/>
                        <a:buChar char="•"/>
                      </a:pPr>
                      <a:r>
                        <a:rPr kumimoji="1" lang="ja-JP" sz="1200" noProof="0" dirty="0"/>
                        <a:t>従業員（FTE）≧ 1,000人</a:t>
                      </a:r>
                    </a:p>
                  </a:txBody>
                  <a:tcPr>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rtl="0"/>
                      <a:r>
                        <a:rPr kumimoji="1" lang="ja-JP" sz="1200" noProof="0" dirty="0"/>
                        <a:t>全ての国</a:t>
                      </a:r>
                    </a:p>
                  </a:txBody>
                  <a:tcPr anchor="ctr">
                    <a:lnR w="12700" cap="flat" cmpd="sng" algn="ctr">
                      <a:solidFill>
                        <a:schemeClr val="bg1">
                          <a:lumMod val="65000"/>
                        </a:schemeClr>
                      </a:solidFill>
                      <a:prstDash val="solid"/>
                      <a:round/>
                      <a:headEnd type="none" w="med" len="med"/>
                      <a:tailEnd type="none" w="med" len="med"/>
                    </a:lnR>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76491820"/>
                  </a:ext>
                </a:extLst>
              </a:tr>
              <a:tr h="870490">
                <a:tc vMerge="1">
                  <a:txBody>
                    <a:bodyPr/>
                    <a:lstStyle/>
                    <a:p>
                      <a:endParaRP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indent="0">
                        <a:buFont typeface="Arial" panose="020B0604020202020204" pitchFamily="34" charset="0"/>
                        <a:buNone/>
                      </a:pPr>
                      <a:r>
                        <a:rPr kumimoji="1" lang="ja-JP" sz="1200" noProof="0" dirty="0"/>
                        <a:t>Scope1・2排出量 ≧ 1万tCO</a:t>
                      </a:r>
                      <a:r>
                        <a:rPr kumimoji="1" lang="en-US" altLang="ja-JP" sz="1200" noProof="0" dirty="0"/>
                        <a:t>2</a:t>
                      </a:r>
                      <a:r>
                        <a:rPr kumimoji="1" lang="ja-JP" sz="1200" noProof="0" dirty="0"/>
                        <a:t>eまたは少なくとも次の2つに該当</a:t>
                      </a:r>
                    </a:p>
                    <a:p>
                      <a:pPr marL="342900" marR="0" lvl="0" indent="-34290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200" noProof="0" dirty="0"/>
                        <a:t>総資産≧</a:t>
                      </a:r>
                      <a:r>
                        <a:rPr lang="ja-JP" sz="1200" noProof="0" dirty="0">
                          <a:solidFill>
                            <a:sysClr val="windowText" lastClr="000000"/>
                          </a:solidFill>
                          <a:latin typeface="+mn-ea"/>
                        </a:rPr>
                        <a:t>€25百万</a:t>
                      </a:r>
                      <a:endParaRPr kumimoji="1" lang="ja-JP" sz="1200" noProof="0" dirty="0"/>
                    </a:p>
                    <a:p>
                      <a:pPr marL="342900" marR="0" lvl="0" indent="-34290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200" noProof="0" dirty="0"/>
                        <a:t>純売上高≧</a:t>
                      </a:r>
                      <a:r>
                        <a:rPr lang="ja-JP" sz="1200" noProof="0" dirty="0">
                          <a:solidFill>
                            <a:sysClr val="windowText" lastClr="000000"/>
                          </a:solidFill>
                          <a:latin typeface="+mn-ea"/>
                        </a:rPr>
                        <a:t>€50百万</a:t>
                      </a:r>
                      <a:endParaRPr kumimoji="1" lang="ja-JP" sz="1200" noProof="0" dirty="0"/>
                    </a:p>
                    <a:p>
                      <a:pPr marL="342900" lvl="0" indent="-342900">
                        <a:buFont typeface="Arial" panose="020B0604020202020204" pitchFamily="34" charset="0"/>
                        <a:buChar char="•"/>
                      </a:pPr>
                      <a:r>
                        <a:rPr kumimoji="1" lang="ja-JP" sz="1200" noProof="0" dirty="0"/>
                        <a:t>従業員（FTE）≧250人</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rgbClr val="222222"/>
                          </a:solidFill>
                          <a:latin typeface="Meiryo UI" panose="020B0604030504040204" pitchFamily="50" charset="-128"/>
                          <a:ea typeface="Meiryo UI" panose="020B0604030504040204" pitchFamily="50" charset="-128"/>
                        </a:rPr>
                        <a:t>高所得国</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0798858"/>
                  </a:ext>
                </a:extLst>
              </a:tr>
              <a:tr h="324300">
                <a:tc>
                  <a:txBody>
                    <a:bodyPr/>
                    <a:lstStyle/>
                    <a:p>
                      <a:pPr algn="ctr" rtl="0"/>
                      <a:r>
                        <a:rPr kumimoji="1" lang="ja-JP" sz="1200" noProof="0" dirty="0"/>
                        <a:t>カテゴリB</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200" noProof="0" dirty="0">
                          <a:solidFill>
                            <a:srgbClr val="222222"/>
                          </a:solidFill>
                          <a:latin typeface="Meiryo UI" panose="020B0604030504040204" pitchFamily="50" charset="-128"/>
                          <a:ea typeface="Meiryo UI" panose="020B0604030504040204" pitchFamily="50" charset="-128"/>
                        </a:rPr>
                        <a:t>上記のカテゴリA条件を満たさない</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rtl="0"/>
                      <a:r>
                        <a:rPr kumimoji="1" lang="ja-JP" sz="1200" noProof="0" dirty="0"/>
                        <a:t>全ての国</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24399486"/>
                  </a:ext>
                </a:extLst>
              </a:tr>
            </a:tbl>
          </a:graphicData>
        </a:graphic>
      </p:graphicFrame>
      <p:sp>
        <p:nvSpPr>
          <p:cNvPr id="6" name="diflbl">
            <a:extLst>
              <a:ext uri="{FF2B5EF4-FFF2-40B4-BE49-F238E27FC236}">
                <a16:creationId xmlns:a16="http://schemas.microsoft.com/office/drawing/2014/main" id="{6AECF9F0-DF13-2E1E-6CC5-906EFA431B07}"/>
              </a:ext>
            </a:extLst>
          </p:cNvPr>
          <p:cNvSpPr txBox="1"/>
          <p:nvPr/>
        </p:nvSpPr>
        <p:spPr>
          <a:xfrm>
            <a:off x="353339" y="5260235"/>
            <a:ext cx="10058400" cy="365760"/>
          </a:xfrm>
          <a:prstGeom prst="rect">
            <a:avLst/>
          </a:prstGeom>
          <a:noFill/>
        </p:spPr>
        <p:txBody>
          <a:bodyPr wrap="square" lIns="0" tIns="45720" rIns="91440" bIns="45720" anchor="ctr">
            <a:noAutofit/>
          </a:bodyPr>
          <a:lstStyle/>
          <a:p>
            <a:pPr lvl="0" algn="l">
              <a:spcAft>
                <a:spcPts val="0"/>
              </a:spcAft>
              <a:buNone/>
            </a:pPr>
            <a:r>
              <a:rPr kumimoji="1" lang="ja-JP" sz="2000" b="1" noProof="0" dirty="0">
                <a:solidFill>
                  <a:srgbClr val="00584E"/>
                </a:solidFill>
                <a:latin typeface="Meiryo UI" panose="020B0604030504040204" pitchFamily="50" charset="-128"/>
                <a:ea typeface="Meiryo UI" panose="020B0604030504040204" pitchFamily="50" charset="-128"/>
              </a:rPr>
              <a:t>カテゴリAのみに求められる要件（カテゴリBは任意）</a:t>
            </a:r>
          </a:p>
        </p:txBody>
      </p:sp>
      <p:sp>
        <p:nvSpPr>
          <p:cNvPr id="8" name="abox">
            <a:extLst>
              <a:ext uri="{FF2B5EF4-FFF2-40B4-BE49-F238E27FC236}">
                <a16:creationId xmlns:a16="http://schemas.microsoft.com/office/drawing/2014/main" id="{609DEC25-4B68-32D3-34D6-55494868A4D7}"/>
              </a:ext>
            </a:extLst>
          </p:cNvPr>
          <p:cNvSpPr/>
          <p:nvPr/>
        </p:nvSpPr>
        <p:spPr>
          <a:xfrm>
            <a:off x="353340" y="5671454"/>
            <a:ext cx="9985134" cy="1417320"/>
          </a:xfrm>
          <a:prstGeom prst="rect">
            <a:avLst/>
          </a:prstGeom>
          <a:solidFill>
            <a:srgbClr val="E4F1EE"/>
          </a:solidFill>
          <a:ln>
            <a:noFill/>
          </a:ln>
        </p:spPr>
        <p:txBody>
          <a:bodyPr wrap="square" lIns="99060" tIns="68580" rIns="68580" bIns="27432" anchor="ctr">
            <a:normAutofit/>
          </a:bodyPr>
          <a:lstStyle/>
          <a:p>
            <a:pPr marL="285750" indent="-285750">
              <a:spcAft>
                <a:spcPts val="150"/>
              </a:spcAft>
              <a:buFont typeface="Arial" panose="020B0604020202020204" pitchFamily="34" charset="0"/>
              <a:buChar char="•"/>
            </a:pPr>
            <a:r>
              <a:rPr lang="ja-JP" sz="1600" noProof="0" dirty="0">
                <a:latin typeface="Meiryo UI" panose="020B0604030504040204" pitchFamily="50" charset="-128"/>
                <a:ea typeface="Meiryo UI" panose="020B0604030504040204" pitchFamily="50" charset="-128"/>
              </a:rPr>
              <a:t>移行計画の開示（C2.4）</a:t>
            </a:r>
            <a:endParaRPr kumimoji="1" lang="ja-JP" sz="1600" noProof="0" dirty="0">
              <a:latin typeface="Meiryo UI" panose="020B0604030504040204" pitchFamily="50" charset="-128"/>
              <a:ea typeface="Meiryo UI" panose="020B0604030504040204" pitchFamily="50" charset="-128"/>
            </a:endParaRPr>
          </a:p>
          <a:p>
            <a:pPr marL="285750" lvl="0" indent="-285750" algn="l">
              <a:spcAft>
                <a:spcPts val="150"/>
              </a:spcAft>
              <a:buFont typeface="Arial" panose="020B0604020202020204" pitchFamily="34" charset="0"/>
              <a:buChar char="•"/>
            </a:pPr>
            <a:r>
              <a:rPr kumimoji="1" lang="ja-JP" sz="1600" noProof="0" dirty="0">
                <a:latin typeface="Meiryo UI" panose="020B0604030504040204" pitchFamily="50" charset="-128"/>
                <a:ea typeface="Meiryo UI" panose="020B0604030504040204" pitchFamily="50" charset="-128"/>
              </a:rPr>
              <a:t>Scope3目標の設定（C9.1）</a:t>
            </a:r>
          </a:p>
          <a:p>
            <a:pPr marL="285750" lvl="0" indent="-285750" algn="l">
              <a:spcAft>
                <a:spcPts val="0"/>
              </a:spcAft>
              <a:buFont typeface="Arial" panose="020B0604020202020204" pitchFamily="34" charset="0"/>
              <a:buChar char="•"/>
            </a:pPr>
            <a:r>
              <a:rPr kumimoji="1" lang="ja-JP" sz="1600" noProof="0" dirty="0">
                <a:latin typeface="Meiryo UI" panose="020B0604030504040204" pitchFamily="50" charset="-128"/>
                <a:ea typeface="Meiryo UI" panose="020B0604030504040204" pitchFamily="50" charset="-128"/>
              </a:rPr>
              <a:t>基準年</a:t>
            </a:r>
            <a:r>
              <a:rPr lang="ja-JP" sz="1600" noProof="0" dirty="0">
                <a:latin typeface="Meiryo UI" panose="020B0604030504040204" pitchFamily="50" charset="-128"/>
                <a:ea typeface="Meiryo UI" panose="020B0604030504040204" pitchFamily="50" charset="-128"/>
              </a:rPr>
              <a:t>の各Scope排出量、目標年の進捗データ等に対する</a:t>
            </a:r>
            <a:r>
              <a:rPr kumimoji="1" lang="ja-JP" sz="1600" noProof="0" dirty="0">
                <a:latin typeface="Meiryo UI" panose="020B0604030504040204" pitchFamily="50" charset="-128"/>
                <a:ea typeface="Meiryo UI" panose="020B0604030504040204" pitchFamily="50" charset="-128"/>
              </a:rPr>
              <a:t>第三者保証（限定保証以上）（</a:t>
            </a:r>
            <a:r>
              <a:rPr lang="ja-JP" sz="1600" noProof="0" dirty="0">
                <a:latin typeface="Meiryo UI" panose="020B0604030504040204" pitchFamily="50" charset="-128"/>
                <a:ea typeface="Meiryo UI" panose="020B0604030504040204" pitchFamily="50" charset="-128"/>
              </a:rPr>
              <a:t>C7.1,C37.7</a:t>
            </a:r>
            <a:r>
              <a:rPr kumimoji="1" lang="ja-JP" sz="1600" noProof="0" dirty="0">
                <a:latin typeface="Meiryo UI" panose="020B0604030504040204" pitchFamily="50" charset="-128"/>
                <a:ea typeface="Meiryo UI" panose="020B0604030504040204" pitchFamily="50" charset="-128"/>
              </a:rPr>
              <a:t>）</a:t>
            </a:r>
          </a:p>
          <a:p>
            <a:pPr marL="285750" lvl="0" indent="-285750" algn="l">
              <a:spcAft>
                <a:spcPts val="0"/>
              </a:spcAft>
              <a:buFont typeface="Arial" panose="020B0604020202020204" pitchFamily="34" charset="0"/>
              <a:buChar char="•"/>
            </a:pPr>
            <a:r>
              <a:rPr kumimoji="1" lang="ja-JP" sz="1600" noProof="0" dirty="0">
                <a:latin typeface="Meiryo UI" panose="020B0604030504040204" pitchFamily="50" charset="-128"/>
                <a:ea typeface="Meiryo UI" panose="020B0604030504040204" pitchFamily="50" charset="-128"/>
              </a:rPr>
              <a:t>Scope2の時間単位マッチング（C32）</a:t>
            </a:r>
          </a:p>
        </p:txBody>
      </p:sp>
      <p:sp>
        <p:nvSpPr>
          <p:cNvPr id="11" name="diflbl">
            <a:extLst>
              <a:ext uri="{FF2B5EF4-FFF2-40B4-BE49-F238E27FC236}">
                <a16:creationId xmlns:a16="http://schemas.microsoft.com/office/drawing/2014/main" id="{EC17C4EE-BADA-FB9F-66F3-D1D9D977C86D}"/>
              </a:ext>
            </a:extLst>
          </p:cNvPr>
          <p:cNvSpPr txBox="1"/>
          <p:nvPr/>
        </p:nvSpPr>
        <p:spPr>
          <a:xfrm>
            <a:off x="353339" y="2176331"/>
            <a:ext cx="5858941" cy="365760"/>
          </a:xfrm>
          <a:prstGeom prst="rect">
            <a:avLst/>
          </a:prstGeom>
          <a:noFill/>
        </p:spPr>
        <p:txBody>
          <a:bodyPr wrap="square" lIns="0" tIns="45720" rIns="91440" bIns="45720" anchor="ctr">
            <a:noAutofit/>
          </a:bodyPr>
          <a:lstStyle/>
          <a:p>
            <a:pPr lvl="0" algn="l">
              <a:spcAft>
                <a:spcPts val="0"/>
              </a:spcAft>
              <a:buNone/>
            </a:pPr>
            <a:r>
              <a:rPr kumimoji="1" lang="ja-JP" sz="2000" b="1" noProof="0" dirty="0">
                <a:solidFill>
                  <a:srgbClr val="00584E"/>
                </a:solidFill>
                <a:latin typeface="Meiryo UI" panose="020B0604030504040204" pitchFamily="50" charset="-128"/>
                <a:ea typeface="Meiryo UI" panose="020B0604030504040204" pitchFamily="50" charset="-128"/>
              </a:rPr>
              <a:t>カテゴリA／B</a:t>
            </a:r>
            <a:r>
              <a:rPr lang="ja-JP" sz="2000" b="1" noProof="0" dirty="0">
                <a:solidFill>
                  <a:srgbClr val="00584E"/>
                </a:solidFill>
                <a:latin typeface="Meiryo UI" panose="020B0604030504040204" pitchFamily="50" charset="-128"/>
                <a:ea typeface="Meiryo UI" panose="020B0604030504040204" pitchFamily="50" charset="-128"/>
              </a:rPr>
              <a:t>の定義</a:t>
            </a:r>
            <a:endParaRPr kumimoji="1" lang="ja-JP" sz="2000" b="1" noProof="0" dirty="0">
              <a:solidFill>
                <a:srgbClr val="00584E"/>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B54767DB-5CE7-282B-70D4-9B8C9D439364}"/>
              </a:ext>
            </a:extLst>
          </p:cNvPr>
          <p:cNvSpPr txBox="1"/>
          <p:nvPr/>
        </p:nvSpPr>
        <p:spPr>
          <a:xfrm>
            <a:off x="322257" y="7164115"/>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ja-JP" sz="800" noProof="0" dirty="0">
                <a:latin typeface="+mj-ea"/>
                <a:hlinkClick r:id="rId6">
                  <a:extLst>
                    <a:ext uri="{A12FA001-AC4F-418D-AE19-62706E023703}">
                      <ahyp:hlinkClr xmlns:ahyp="http://schemas.microsoft.com/office/drawing/2018/hyperlinkcolor" val="tx"/>
                    </a:ext>
                  </a:extLst>
                </a:hlinkClick>
              </a:rPr>
              <a:t> CNZS V2.0</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rPr>
              <a:t>※ 条文番号はCNZS V2.0本文の付番による</a:t>
            </a:r>
          </a:p>
        </p:txBody>
      </p:sp>
    </p:spTree>
    <p:extLst>
      <p:ext uri="{BB962C8B-B14F-4D97-AF65-F5344CB8AC3E}">
        <p14:creationId xmlns:p14="http://schemas.microsoft.com/office/powerpoint/2010/main" val="42428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511272-9EF4-A2A2-EA44-6939DEF5231F}"/>
              </a:ext>
            </a:extLst>
          </p:cNvPr>
          <p:cNvSpPr>
            <a:spLocks noGrp="1"/>
          </p:cNvSpPr>
          <p:nvPr>
            <p:ph type="title"/>
          </p:nvPr>
        </p:nvSpPr>
        <p:spPr/>
        <p:txBody>
          <a:bodyPr/>
          <a:lstStyle/>
          <a:p>
            <a:r>
              <a:rPr kumimoji="1" lang="ja-JP" noProof="0" dirty="0"/>
              <a:t>Version</a:t>
            </a:r>
            <a:r>
              <a:rPr lang="ja-JP" noProof="0" dirty="0"/>
              <a:t> 2.0の狙い　～目標設定から実行へ～</a:t>
            </a:r>
            <a:endParaRPr kumimoji="1" lang="ja-JP" noProof="0" dirty="0"/>
          </a:p>
        </p:txBody>
      </p:sp>
      <p:sp>
        <p:nvSpPr>
          <p:cNvPr id="3" name="コンテンツ プレースホルダー 2">
            <a:extLst>
              <a:ext uri="{FF2B5EF4-FFF2-40B4-BE49-F238E27FC236}">
                <a16:creationId xmlns:a16="http://schemas.microsoft.com/office/drawing/2014/main" id="{F631E9AC-1CAB-FC61-8895-E67CAD81074A}"/>
              </a:ext>
            </a:extLst>
          </p:cNvPr>
          <p:cNvSpPr>
            <a:spLocks noGrp="1"/>
          </p:cNvSpPr>
          <p:nvPr>
            <p:ph sz="quarter" idx="12"/>
          </p:nvPr>
        </p:nvSpPr>
        <p:spPr>
          <a:xfrm>
            <a:off x="161925" y="1110920"/>
            <a:ext cx="10367963" cy="1435160"/>
          </a:xfrm>
        </p:spPr>
        <p:txBody>
          <a:bodyPr/>
          <a:lstStyle/>
          <a:p>
            <a:pPr>
              <a:buClr>
                <a:schemeClr val="tx1"/>
              </a:buClr>
            </a:pPr>
            <a:r>
              <a:rPr lang="ja-JP" noProof="0" dirty="0"/>
              <a:t>SBTiのWebページにおいて、CNZSの改定の目的について「CNZS V2.0は、目標の設定と実施のための拡充されたツールキットを備えた、SBTiにとってこれまでで最も包括的な企業気候アクションの枠組みであり、ネットゼロへの道のりのあらゆる段階にある企業にとって、信頼性が高く科学に基づく気候アクションを、実践的で、利用しやすく、かつ自社に関連性のあるものにする。」と紹介されている。</a:t>
            </a:r>
            <a:endParaRPr lang="ja-JP" baseline="30000" noProof="0" dirty="0"/>
          </a:p>
        </p:txBody>
      </p:sp>
      <p:sp>
        <p:nvSpPr>
          <p:cNvPr id="29" name="テキスト ボックス 28">
            <a:extLst>
              <a:ext uri="{FF2B5EF4-FFF2-40B4-BE49-F238E27FC236}">
                <a16:creationId xmlns:a16="http://schemas.microsoft.com/office/drawing/2014/main" id="{D97AE8C7-2751-2C9A-40E4-4BBD03A0F55A}"/>
              </a:ext>
            </a:extLst>
          </p:cNvPr>
          <p:cNvSpPr txBox="1"/>
          <p:nvPr/>
        </p:nvSpPr>
        <p:spPr>
          <a:xfrm>
            <a:off x="301856" y="2970880"/>
            <a:ext cx="10088099" cy="3477875"/>
          </a:xfrm>
          <a:prstGeom prst="rect">
            <a:avLst/>
          </a:prstGeom>
          <a:solidFill>
            <a:schemeClr val="accent2">
              <a:lumMod val="20000"/>
              <a:lumOff val="80000"/>
            </a:schemeClr>
          </a:solidFill>
        </p:spPr>
        <p:txBody>
          <a:bodyPr wrap="square">
            <a:spAutoFit/>
          </a:bodyPr>
          <a:lstStyle/>
          <a:p>
            <a:pPr marL="342900" indent="-342900">
              <a:buFont typeface="Arial" panose="020B0604020202020204" pitchFamily="34" charset="0"/>
              <a:buChar char="•"/>
            </a:pPr>
            <a:endParaRPr lang="ja-JP" sz="2000" noProof="0" dirty="0">
              <a:latin typeface="+mn-ea"/>
            </a:endParaRPr>
          </a:p>
          <a:p>
            <a:pPr marL="342900" indent="-342900">
              <a:buFont typeface="Arial" panose="020B0604020202020204" pitchFamily="34" charset="0"/>
              <a:buChar char="•"/>
            </a:pPr>
            <a:r>
              <a:rPr lang="ja-JP" sz="2000" noProof="0" dirty="0">
                <a:latin typeface="+mn-ea"/>
              </a:rPr>
              <a:t>幅広い参加を得たコンサルテーションから明らかとなったのは、炭素制約の厳しい世界で移行リスクを管理し、ビジネスの強靭性を強化しながら、企業の競争力を維持することができる企業気候アクションに関する共通基準が今なお必要であるということです。</a:t>
            </a:r>
          </a:p>
          <a:p>
            <a:pPr marL="342900" indent="-342900">
              <a:buFont typeface="Arial" panose="020B0604020202020204" pitchFamily="34" charset="0"/>
              <a:buChar char="•"/>
            </a:pPr>
            <a:r>
              <a:rPr lang="ja-JP" sz="2000" b="1" noProof="0" dirty="0">
                <a:latin typeface="+mn-ea"/>
              </a:rPr>
              <a:t>CNZS 2.0は、各企業のさまざまな背景、それに付随する排出量削減の機会と課題を許容し、 各企業が持つ脱炭素化のための活用可能な手段に整合させました。</a:t>
            </a:r>
          </a:p>
          <a:p>
            <a:pPr marL="342900" indent="-342900">
              <a:buFont typeface="Arial" panose="020B0604020202020204" pitchFamily="34" charset="0"/>
              <a:buChar char="•"/>
            </a:pPr>
            <a:r>
              <a:rPr lang="ja-JP" sz="2000" noProof="0" dirty="0">
                <a:latin typeface="+mn-ea"/>
              </a:rPr>
              <a:t>また、炭素排出量の算定方法やマーケット手法といった、発展中の枠組みとも相互運用性があり、これまでのアプローチとの連続性も確保しています。</a:t>
            </a:r>
          </a:p>
          <a:p>
            <a:pPr marL="342900" indent="-342900">
              <a:buFont typeface="Arial" panose="020B0604020202020204" pitchFamily="34" charset="0"/>
              <a:buChar char="•"/>
            </a:pPr>
            <a:r>
              <a:rPr lang="ja-JP" sz="2000" noProof="0" dirty="0">
                <a:latin typeface="+mn-ea"/>
              </a:rPr>
              <a:t>改定版の本基準は、10年間にわたる経験と知見の蓄積、幅広い参加を得たコンサルテーション、パイロットテストを反映し、SBTiの大きな前進を表しています。</a:t>
            </a:r>
          </a:p>
          <a:p>
            <a:pPr marL="342900" indent="-342900">
              <a:buFont typeface="Arial" panose="020B0604020202020204" pitchFamily="34" charset="0"/>
              <a:buChar char="•"/>
            </a:pPr>
            <a:endParaRPr lang="ja-JP" sz="2000" noProof="0" dirty="0">
              <a:latin typeface="+mn-ea"/>
            </a:endParaRPr>
          </a:p>
        </p:txBody>
      </p:sp>
      <p:sp>
        <p:nvSpPr>
          <p:cNvPr id="4" name="テキスト ボックス 3">
            <a:extLst>
              <a:ext uri="{FF2B5EF4-FFF2-40B4-BE49-F238E27FC236}">
                <a16:creationId xmlns:a16="http://schemas.microsoft.com/office/drawing/2014/main" id="{F0D1B556-A55E-6F05-3272-8E67DB009779}"/>
              </a:ext>
            </a:extLst>
          </p:cNvPr>
          <p:cNvSpPr txBox="1"/>
          <p:nvPr/>
        </p:nvSpPr>
        <p:spPr>
          <a:xfrm>
            <a:off x="161925" y="7275409"/>
            <a:ext cx="7311617" cy="246221"/>
          </a:xfrm>
          <a:prstGeom prst="rect">
            <a:avLst/>
          </a:prstGeom>
          <a:noFill/>
        </p:spPr>
        <p:txBody>
          <a:bodyPr wrap="none" rtlCol="0">
            <a:spAutoFit/>
          </a:bodyPr>
          <a:lstStyle/>
          <a:p>
            <a:r>
              <a:rPr lang="ja-JP" sz="1000" noProof="0" dirty="0">
                <a:latin typeface="+mj-lt"/>
              </a:rPr>
              <a:t>出所：</a:t>
            </a:r>
            <a:r>
              <a:rPr lang="ja-JP" sz="1000" noProof="0" dirty="0">
                <a:latin typeface="+mj-lt"/>
                <a:hlinkClick r:id="rId2">
                  <a:extLst>
                    <a:ext uri="{A12FA001-AC4F-418D-AE19-62706E023703}">
                      <ahyp:hlinkClr xmlns:ahyp="http://schemas.microsoft.com/office/drawing/2018/hyperlinkcolor" val="tx"/>
                    </a:ext>
                  </a:extLst>
                </a:hlinkClick>
              </a:rPr>
              <a:t>SBTi Webページ</a:t>
            </a:r>
            <a:r>
              <a:rPr lang="ja-JP" sz="1000" noProof="0" dirty="0">
                <a:latin typeface="+mj-lt"/>
              </a:rPr>
              <a:t>、</a:t>
            </a:r>
            <a:r>
              <a:rPr lang="ja-JP" sz="1000" noProof="0" dirty="0">
                <a:latin typeface="+mn-ea"/>
                <a:hlinkClick r:id="rId3">
                  <a:extLst>
                    <a:ext uri="{A12FA001-AC4F-418D-AE19-62706E023703}">
                      <ahyp:hlinkClr xmlns:ahyp="http://schemas.microsoft.com/office/drawing/2018/hyperlinkcolor" val="tx"/>
                    </a:ext>
                  </a:extLst>
                </a:hlinkClick>
              </a:rPr>
              <a:t> SBTi Corporate Net-Zero Standard SBTi 企業ネットゼロ基準 バージョン2.0エグゼクティブ・サマリー</a:t>
            </a:r>
            <a:r>
              <a:rPr lang="ja-JP" sz="1000" noProof="0" dirty="0">
                <a:latin typeface="+mj-lt"/>
              </a:rPr>
              <a:t>を参照</a:t>
            </a:r>
            <a:endParaRPr kumimoji="1" lang="ja-JP" sz="1000" noProof="0" dirty="0">
              <a:latin typeface="+mj-lt"/>
            </a:endParaRPr>
          </a:p>
        </p:txBody>
      </p:sp>
    </p:spTree>
    <p:extLst>
      <p:ext uri="{BB962C8B-B14F-4D97-AF65-F5344CB8AC3E}">
        <p14:creationId xmlns:p14="http://schemas.microsoft.com/office/powerpoint/2010/main" val="2629074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3B1294E7-122F-09CF-8E8A-856C0AC4A108}"/>
              </a:ext>
            </a:extLst>
          </p:cNvPr>
          <p:cNvSpPr/>
          <p:nvPr/>
        </p:nvSpPr>
        <p:spPr>
          <a:xfrm>
            <a:off x="804230" y="4459679"/>
            <a:ext cx="9706280" cy="26008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C7259294-2286-2DBE-F73A-4D0FC22FE90A}"/>
              </a:ext>
            </a:extLst>
          </p:cNvPr>
          <p:cNvSpPr/>
          <p:nvPr/>
        </p:nvSpPr>
        <p:spPr>
          <a:xfrm>
            <a:off x="804230" y="2451322"/>
            <a:ext cx="9706280" cy="2000464"/>
          </a:xfrm>
          <a:prstGeom prst="rect">
            <a:avLst/>
          </a:prstGeom>
          <a:solidFill>
            <a:srgbClr val="E9F7F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9793C381-7914-7416-185C-4DC784CC7D48}"/>
              </a:ext>
            </a:extLst>
          </p:cNvPr>
          <p:cNvSpPr/>
          <p:nvPr/>
        </p:nvSpPr>
        <p:spPr>
          <a:xfrm>
            <a:off x="4051183" y="3126541"/>
            <a:ext cx="4167945" cy="115346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lvl="0" algn="ctr">
              <a:spcAft>
                <a:spcPts val="0"/>
              </a:spcAft>
              <a:buNone/>
            </a:pPr>
            <a:r>
              <a:rPr lang="ja-JP" altLang="ja-JP" sz="1600" b="1" dirty="0">
                <a:solidFill>
                  <a:schemeClr val="tx1"/>
                </a:solidFill>
                <a:latin typeface="Meiryo UI" panose="020B0604030504040204" pitchFamily="50" charset="-128"/>
                <a:ea typeface="Meiryo UI" panose="020B0604030504040204" pitchFamily="50" charset="-128"/>
              </a:rPr>
              <a:t>CNZS V1.3.1とCNZS V2.0の</a:t>
            </a:r>
          </a:p>
          <a:p>
            <a:pPr lvl="0" algn="ctr">
              <a:spcAft>
                <a:spcPts val="0"/>
              </a:spcAft>
              <a:buNone/>
            </a:pPr>
            <a:r>
              <a:rPr lang="ja-JP" altLang="ja-JP" sz="1600" b="1" dirty="0">
                <a:solidFill>
                  <a:schemeClr val="tx1"/>
                </a:solidFill>
                <a:latin typeface="Meiryo UI" panose="020B0604030504040204" pitchFamily="50" charset="-128"/>
                <a:ea typeface="Meiryo UI" panose="020B0604030504040204" pitchFamily="50" charset="-128"/>
              </a:rPr>
              <a:t>いずれかで目標提出</a:t>
            </a:r>
          </a:p>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p:txBody>
      </p:sp>
      <p:graphicFrame>
        <p:nvGraphicFramePr>
          <p:cNvPr id="4" name="think-cell data - do not delete" hidden="1">
            <a:extLst>
              <a:ext uri="{FF2B5EF4-FFF2-40B4-BE49-F238E27FC236}">
                <a16:creationId xmlns:a16="http://schemas.microsoft.com/office/drawing/2014/main" id="{18346905-664E-CFF8-C0D9-B678C29E897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4" name="think-cell data - do not delete" hidden="1">
                        <a:extLst>
                          <a:ext uri="{FF2B5EF4-FFF2-40B4-BE49-F238E27FC236}">
                            <a16:creationId xmlns:a16="http://schemas.microsoft.com/office/drawing/2014/main" id="{18346905-664E-CFF8-C0D9-B678C29E897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8621014D-A184-5327-A17E-BA94585640BC}"/>
              </a:ext>
            </a:extLst>
          </p:cNvPr>
          <p:cNvSpPr>
            <a:spLocks noGrp="1"/>
          </p:cNvSpPr>
          <p:nvPr>
            <p:ph type="title"/>
          </p:nvPr>
        </p:nvSpPr>
        <p:spPr/>
        <p:txBody>
          <a:bodyPr vert="horz" rIns="0"/>
          <a:lstStyle/>
          <a:p>
            <a:r>
              <a:rPr kumimoji="1" lang="ja-JP" noProof="0" dirty="0"/>
              <a:t>CNZS V2.0への移行スケジュールと基準の選択</a:t>
            </a:r>
          </a:p>
        </p:txBody>
      </p:sp>
      <p:sp>
        <p:nvSpPr>
          <p:cNvPr id="3" name="コンテンツ プレースホルダー 2">
            <a:extLst>
              <a:ext uri="{FF2B5EF4-FFF2-40B4-BE49-F238E27FC236}">
                <a16:creationId xmlns:a16="http://schemas.microsoft.com/office/drawing/2014/main" id="{988FAAC5-D62D-84D0-48D1-8B990612D033}"/>
              </a:ext>
            </a:extLst>
          </p:cNvPr>
          <p:cNvSpPr>
            <a:spLocks noGrp="1"/>
          </p:cNvSpPr>
          <p:nvPr>
            <p:ph sz="quarter" idx="12"/>
          </p:nvPr>
        </p:nvSpPr>
        <p:spPr>
          <a:xfrm>
            <a:off x="161925" y="1110920"/>
            <a:ext cx="10367963" cy="1275372"/>
          </a:xfrm>
        </p:spPr>
        <p:txBody>
          <a:bodyPr/>
          <a:lstStyle/>
          <a:p>
            <a:pPr>
              <a:lnSpc>
                <a:spcPct val="105000"/>
              </a:lnSpc>
              <a:spcAft>
                <a:spcPts val="200"/>
              </a:spcAft>
              <a:buClr>
                <a:schemeClr val="tx1"/>
              </a:buClr>
            </a:pPr>
            <a:r>
              <a:rPr lang="ja-JP" noProof="0" dirty="0">
                <a:solidFill>
                  <a:srgbClr val="222222"/>
                </a:solidFill>
              </a:rPr>
              <a:t>2027年2月1日からCNZS V2.0の適用が可能となり、2027年2月1日から2028年1月31日まではV1.3.1とV2.0のいずれかを用いて目標提出することが可能。</a:t>
            </a:r>
          </a:p>
          <a:p>
            <a:pPr>
              <a:lnSpc>
                <a:spcPct val="105000"/>
              </a:lnSpc>
              <a:spcAft>
                <a:spcPts val="200"/>
              </a:spcAft>
              <a:buClr>
                <a:schemeClr val="tx1"/>
              </a:buClr>
            </a:pPr>
            <a:r>
              <a:rPr lang="ja-JP" noProof="0" dirty="0">
                <a:solidFill>
                  <a:srgbClr val="222222"/>
                </a:solidFill>
              </a:rPr>
              <a:t>2028年2月1日からは CNZS V2.0の適用が必須となる。</a:t>
            </a:r>
          </a:p>
        </p:txBody>
      </p:sp>
      <p:cxnSp>
        <p:nvCxnSpPr>
          <p:cNvPr id="25" name="直線矢印コネクタ 24">
            <a:extLst>
              <a:ext uri="{FF2B5EF4-FFF2-40B4-BE49-F238E27FC236}">
                <a16:creationId xmlns:a16="http://schemas.microsoft.com/office/drawing/2014/main" id="{6A037E52-1E70-FBDB-D8DA-02C6409A3A70}"/>
              </a:ext>
            </a:extLst>
          </p:cNvPr>
          <p:cNvCxnSpPr>
            <a:cxnSpLocks/>
          </p:cNvCxnSpPr>
          <p:nvPr/>
        </p:nvCxnSpPr>
        <p:spPr>
          <a:xfrm>
            <a:off x="1175657" y="3107697"/>
            <a:ext cx="9244426" cy="0"/>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楕円 25">
            <a:extLst>
              <a:ext uri="{FF2B5EF4-FFF2-40B4-BE49-F238E27FC236}">
                <a16:creationId xmlns:a16="http://schemas.microsoft.com/office/drawing/2014/main" id="{016F6524-274C-CDC2-C416-E49730551F75}"/>
              </a:ext>
            </a:extLst>
          </p:cNvPr>
          <p:cNvSpPr/>
          <p:nvPr/>
        </p:nvSpPr>
        <p:spPr>
          <a:xfrm>
            <a:off x="1654867" y="2994708"/>
            <a:ext cx="252000" cy="25037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7" name="楕円 26">
            <a:extLst>
              <a:ext uri="{FF2B5EF4-FFF2-40B4-BE49-F238E27FC236}">
                <a16:creationId xmlns:a16="http://schemas.microsoft.com/office/drawing/2014/main" id="{2B92419E-BD21-FCFA-0B08-02F9181B9A87}"/>
              </a:ext>
            </a:extLst>
          </p:cNvPr>
          <p:cNvSpPr/>
          <p:nvPr/>
        </p:nvSpPr>
        <p:spPr>
          <a:xfrm>
            <a:off x="3902389" y="2994708"/>
            <a:ext cx="252000" cy="2503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8" name="楕円 27">
            <a:extLst>
              <a:ext uri="{FF2B5EF4-FFF2-40B4-BE49-F238E27FC236}">
                <a16:creationId xmlns:a16="http://schemas.microsoft.com/office/drawing/2014/main" id="{0E94B568-5A53-E0AF-4415-CABE981F3F15}"/>
              </a:ext>
            </a:extLst>
          </p:cNvPr>
          <p:cNvSpPr/>
          <p:nvPr/>
        </p:nvSpPr>
        <p:spPr>
          <a:xfrm>
            <a:off x="8102261" y="2994708"/>
            <a:ext cx="252000" cy="2503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CC4D8238-9FD3-08A2-84F4-7AC2DEA6850F}"/>
              </a:ext>
            </a:extLst>
          </p:cNvPr>
          <p:cNvSpPr txBox="1"/>
          <p:nvPr/>
        </p:nvSpPr>
        <p:spPr>
          <a:xfrm>
            <a:off x="1122110" y="2541983"/>
            <a:ext cx="1319592" cy="276999"/>
          </a:xfrm>
          <a:prstGeom prst="rect">
            <a:avLst/>
          </a:prstGeom>
          <a:noFill/>
        </p:spPr>
        <p:txBody>
          <a:bodyPr wrap="none" rtlCol="0">
            <a:spAutoFit/>
          </a:bodyPr>
          <a:lstStyle/>
          <a:p>
            <a:r>
              <a:rPr kumimoji="1" lang="ja-JP" sz="1200" noProof="0" dirty="0"/>
              <a:t>202</a:t>
            </a:r>
            <a:r>
              <a:rPr lang="ja-JP" sz="1200" noProof="0" dirty="0"/>
              <a:t>6</a:t>
            </a:r>
            <a:r>
              <a:rPr kumimoji="1" lang="ja-JP" sz="1200" noProof="0" dirty="0"/>
              <a:t>年6</a:t>
            </a:r>
            <a:r>
              <a:rPr lang="ja-JP" sz="1200" noProof="0" dirty="0"/>
              <a:t>月11日</a:t>
            </a:r>
            <a:endParaRPr kumimoji="1" lang="ja-JP" sz="1200" noProof="0" dirty="0"/>
          </a:p>
        </p:txBody>
      </p:sp>
      <p:sp>
        <p:nvSpPr>
          <p:cNvPr id="30" name="テキスト ボックス 29">
            <a:extLst>
              <a:ext uri="{FF2B5EF4-FFF2-40B4-BE49-F238E27FC236}">
                <a16:creationId xmlns:a16="http://schemas.microsoft.com/office/drawing/2014/main" id="{246BEFDA-1BB7-49F3-4D92-4302694F753A}"/>
              </a:ext>
            </a:extLst>
          </p:cNvPr>
          <p:cNvSpPr txBox="1"/>
          <p:nvPr/>
        </p:nvSpPr>
        <p:spPr>
          <a:xfrm>
            <a:off x="3313641" y="2541983"/>
            <a:ext cx="1475084" cy="276999"/>
          </a:xfrm>
          <a:prstGeom prst="rect">
            <a:avLst/>
          </a:prstGeom>
          <a:noFill/>
        </p:spPr>
        <p:txBody>
          <a:bodyPr wrap="none" rtlCol="0">
            <a:spAutoFit/>
          </a:bodyPr>
          <a:lstStyle/>
          <a:p>
            <a:r>
              <a:rPr kumimoji="1" lang="ja-JP" sz="1200" b="1" noProof="0" dirty="0">
                <a:solidFill>
                  <a:srgbClr val="FF0000"/>
                </a:solidFill>
              </a:rPr>
              <a:t>2027年</a:t>
            </a:r>
            <a:r>
              <a:rPr lang="ja-JP" sz="1200" b="1" noProof="0" dirty="0">
                <a:solidFill>
                  <a:srgbClr val="FF0000"/>
                </a:solidFill>
              </a:rPr>
              <a:t>2月１日～</a:t>
            </a:r>
            <a:endParaRPr lang="en-US" altLang="ja-JP" sz="1200" b="1" noProof="0" dirty="0">
              <a:solidFill>
                <a:srgbClr val="FF0000"/>
              </a:solidFill>
            </a:endParaRPr>
          </a:p>
        </p:txBody>
      </p:sp>
      <p:sp>
        <p:nvSpPr>
          <p:cNvPr id="31" name="テキスト ボックス 30">
            <a:extLst>
              <a:ext uri="{FF2B5EF4-FFF2-40B4-BE49-F238E27FC236}">
                <a16:creationId xmlns:a16="http://schemas.microsoft.com/office/drawing/2014/main" id="{11277E49-3FF8-F3BC-B5D2-C97DB1C83F34}"/>
              </a:ext>
            </a:extLst>
          </p:cNvPr>
          <p:cNvSpPr txBox="1"/>
          <p:nvPr/>
        </p:nvSpPr>
        <p:spPr>
          <a:xfrm>
            <a:off x="7567662" y="2541983"/>
            <a:ext cx="1321196" cy="276999"/>
          </a:xfrm>
          <a:prstGeom prst="rect">
            <a:avLst/>
          </a:prstGeom>
          <a:noFill/>
        </p:spPr>
        <p:txBody>
          <a:bodyPr wrap="none" rtlCol="0">
            <a:spAutoFit/>
          </a:bodyPr>
          <a:lstStyle/>
          <a:p>
            <a:r>
              <a:rPr kumimoji="1" lang="ja-JP" sz="1200" b="1" noProof="0" dirty="0">
                <a:solidFill>
                  <a:srgbClr val="FF0000"/>
                </a:solidFill>
              </a:rPr>
              <a:t>2028年</a:t>
            </a:r>
            <a:r>
              <a:rPr lang="ja-JP" sz="1200" b="1" noProof="0" dirty="0">
                <a:solidFill>
                  <a:srgbClr val="FF0000"/>
                </a:solidFill>
              </a:rPr>
              <a:t>2月１日</a:t>
            </a:r>
            <a:endParaRPr kumimoji="1" lang="ja-JP" sz="1200" b="1" noProof="0" dirty="0">
              <a:solidFill>
                <a:srgbClr val="FF0000"/>
              </a:solidFill>
            </a:endParaRPr>
          </a:p>
        </p:txBody>
      </p:sp>
      <p:sp>
        <p:nvSpPr>
          <p:cNvPr id="41" name="st1">
            <a:extLst>
              <a:ext uri="{FF2B5EF4-FFF2-40B4-BE49-F238E27FC236}">
                <a16:creationId xmlns:a16="http://schemas.microsoft.com/office/drawing/2014/main" id="{A5933137-F8A9-8E13-AFAF-17986D992A27}"/>
              </a:ext>
            </a:extLst>
          </p:cNvPr>
          <p:cNvSpPr/>
          <p:nvPr/>
        </p:nvSpPr>
        <p:spPr>
          <a:xfrm>
            <a:off x="804230" y="2699470"/>
            <a:ext cx="1953273" cy="336042"/>
          </a:xfrm>
          <a:prstGeom prst="rect">
            <a:avLst/>
          </a:prstGeom>
          <a:noFill/>
          <a:ln>
            <a:noFill/>
          </a:ln>
        </p:spPr>
        <p:txBody>
          <a:bodyPr wrap="square" lIns="45720" tIns="27432" rIns="45720" bIns="27432" anchor="ctr">
            <a:normAutofit/>
          </a:bodyPr>
          <a:lstStyle/>
          <a:p>
            <a:pPr lvl="0" algn="ctr">
              <a:spcAft>
                <a:spcPts val="0"/>
              </a:spcAft>
              <a:buNone/>
            </a:pPr>
            <a:r>
              <a:rPr lang="ja-JP" sz="1400" noProof="0" dirty="0">
                <a:latin typeface="Meiryo UI" panose="020B0604030504040204" pitchFamily="50" charset="-128"/>
                <a:ea typeface="Meiryo UI" panose="020B0604030504040204" pitchFamily="50" charset="-128"/>
              </a:rPr>
              <a:t>CNZS V2.0公表</a:t>
            </a:r>
          </a:p>
        </p:txBody>
      </p:sp>
      <p:sp>
        <p:nvSpPr>
          <p:cNvPr id="46" name="st1">
            <a:extLst>
              <a:ext uri="{FF2B5EF4-FFF2-40B4-BE49-F238E27FC236}">
                <a16:creationId xmlns:a16="http://schemas.microsoft.com/office/drawing/2014/main" id="{9FB02062-0729-734F-C1BC-9DF25D98BF5F}"/>
              </a:ext>
            </a:extLst>
          </p:cNvPr>
          <p:cNvSpPr/>
          <p:nvPr/>
        </p:nvSpPr>
        <p:spPr>
          <a:xfrm>
            <a:off x="7283551" y="2710716"/>
            <a:ext cx="1953273" cy="336042"/>
          </a:xfrm>
          <a:prstGeom prst="rect">
            <a:avLst/>
          </a:prstGeom>
          <a:noFill/>
          <a:ln>
            <a:noFill/>
          </a:ln>
        </p:spPr>
        <p:txBody>
          <a:bodyPr wrap="square" lIns="45720" tIns="27432" rIns="45720" bIns="27432" anchor="ctr">
            <a:normAutofit/>
          </a:bodyPr>
          <a:lstStyle/>
          <a:p>
            <a:pPr lvl="0" algn="ctr">
              <a:spcAft>
                <a:spcPts val="0"/>
              </a:spcAft>
              <a:buNone/>
            </a:pPr>
            <a:r>
              <a:rPr lang="ja-JP" sz="1400" b="1" noProof="0" dirty="0">
                <a:solidFill>
                  <a:srgbClr val="FF0000"/>
                </a:solidFill>
                <a:latin typeface="Meiryo UI" panose="020B0604030504040204" pitchFamily="50" charset="-128"/>
                <a:ea typeface="Meiryo UI" panose="020B0604030504040204" pitchFamily="50" charset="-128"/>
              </a:rPr>
              <a:t>CNZS V2.0 適用必須</a:t>
            </a:r>
          </a:p>
        </p:txBody>
      </p:sp>
      <p:sp>
        <p:nvSpPr>
          <p:cNvPr id="44" name="矢印: 左右 43">
            <a:extLst>
              <a:ext uri="{FF2B5EF4-FFF2-40B4-BE49-F238E27FC236}">
                <a16:creationId xmlns:a16="http://schemas.microsoft.com/office/drawing/2014/main" id="{BB733557-503C-2C92-4DDD-550C82481372}"/>
              </a:ext>
            </a:extLst>
          </p:cNvPr>
          <p:cNvSpPr/>
          <p:nvPr/>
        </p:nvSpPr>
        <p:spPr>
          <a:xfrm>
            <a:off x="4063057" y="3868503"/>
            <a:ext cx="4167941" cy="400158"/>
          </a:xfrm>
          <a:prstGeom prst="leftRightArrow">
            <a:avLst>
              <a:gd name="adj1" fmla="val 6525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500"/>
              </a:lnSpc>
            </a:pPr>
            <a:r>
              <a:rPr kumimoji="1" lang="ja-JP" sz="1400" b="1" noProof="0" dirty="0">
                <a:solidFill>
                  <a:schemeClr val="bg1"/>
                </a:solidFill>
                <a:latin typeface="Meiryo UI" panose="020B0604030504040204" pitchFamily="50" charset="-128"/>
                <a:ea typeface="Meiryo UI" panose="020B0604030504040204" pitchFamily="50" charset="-128"/>
              </a:rPr>
              <a:t>　CNZS V2.0</a:t>
            </a:r>
            <a:r>
              <a:rPr lang="ja-JP" sz="1400" b="1" noProof="0" dirty="0">
                <a:solidFill>
                  <a:schemeClr val="bg1"/>
                </a:solidFill>
                <a:latin typeface="Meiryo UI" panose="020B0604030504040204" pitchFamily="50" charset="-128"/>
                <a:ea typeface="Meiryo UI" panose="020B0604030504040204" pitchFamily="50" charset="-128"/>
              </a:rPr>
              <a:t>適用開始</a:t>
            </a:r>
            <a:endParaRPr kumimoji="1" lang="ja-JP" sz="1400" b="1" noProof="0" dirty="0">
              <a:solidFill>
                <a:schemeClr val="bg1"/>
              </a:solidFill>
              <a:latin typeface="Meiryo UI" panose="020B0604030504040204" pitchFamily="50" charset="-128"/>
              <a:ea typeface="Meiryo UI" panose="020B0604030504040204" pitchFamily="50" charset="-128"/>
            </a:endParaRPr>
          </a:p>
        </p:txBody>
      </p:sp>
      <p:sp>
        <p:nvSpPr>
          <p:cNvPr id="54" name="st1">
            <a:extLst>
              <a:ext uri="{FF2B5EF4-FFF2-40B4-BE49-F238E27FC236}">
                <a16:creationId xmlns:a16="http://schemas.microsoft.com/office/drawing/2014/main" id="{1E37C914-40E9-8ED3-F1FE-BCA71B39ED8A}"/>
              </a:ext>
            </a:extLst>
          </p:cNvPr>
          <p:cNvSpPr/>
          <p:nvPr/>
        </p:nvSpPr>
        <p:spPr>
          <a:xfrm>
            <a:off x="3002311" y="2731611"/>
            <a:ext cx="3005704" cy="336042"/>
          </a:xfrm>
          <a:prstGeom prst="rect">
            <a:avLst/>
          </a:prstGeom>
          <a:noFill/>
          <a:ln>
            <a:noFill/>
          </a:ln>
        </p:spPr>
        <p:txBody>
          <a:bodyPr wrap="square" lIns="45720" tIns="27432" rIns="45720" bIns="27432" anchor="ctr">
            <a:noAutofit/>
          </a:bodyPr>
          <a:lstStyle/>
          <a:p>
            <a:pPr lvl="0" algn="ctr">
              <a:spcAft>
                <a:spcPts val="0"/>
              </a:spcAft>
              <a:buNone/>
            </a:pPr>
            <a:r>
              <a:rPr lang="ja-JP" sz="1400" b="1" noProof="0" dirty="0">
                <a:solidFill>
                  <a:srgbClr val="FF0000"/>
                </a:solidFill>
                <a:latin typeface="Meiryo UI" panose="020B0604030504040204" pitchFamily="50" charset="-128"/>
                <a:ea typeface="Meiryo UI" panose="020B0604030504040204" pitchFamily="50" charset="-128"/>
              </a:rPr>
              <a:t>CNZS V2.0 発効（検証受付開始）</a:t>
            </a:r>
          </a:p>
        </p:txBody>
      </p:sp>
      <p:sp>
        <p:nvSpPr>
          <p:cNvPr id="10" name="source">
            <a:extLst>
              <a:ext uri="{FF2B5EF4-FFF2-40B4-BE49-F238E27FC236}">
                <a16:creationId xmlns:a16="http://schemas.microsoft.com/office/drawing/2014/main" id="{4C1F02E6-5C25-4969-578D-6BF25FFC564F}"/>
              </a:ext>
            </a:extLst>
          </p:cNvPr>
          <p:cNvSpPr txBox="1"/>
          <p:nvPr/>
        </p:nvSpPr>
        <p:spPr>
          <a:xfrm>
            <a:off x="161925" y="7381194"/>
            <a:ext cx="9981732" cy="155254"/>
          </a:xfrm>
          <a:prstGeom prst="rect">
            <a:avLst/>
          </a:prstGeom>
          <a:noFill/>
        </p:spPr>
        <p:txBody>
          <a:bodyPr wrap="square" lIns="0" tIns="0" rIns="0" bIns="0" anchor="t">
            <a:noAutofit/>
          </a:bodyPr>
          <a:lstStyle/>
          <a:p>
            <a:r>
              <a:rPr kumimoji="1" lang="ja-JP" sz="800" noProof="0" dirty="0">
                <a:solidFill>
                  <a:sysClr val="windowText" lastClr="000000"/>
                </a:solidFill>
                <a:latin typeface="+mn-ea"/>
              </a:rPr>
              <a:t>出所：</a:t>
            </a:r>
            <a:r>
              <a:rPr lang="ja-JP" sz="800" noProof="0" dirty="0">
                <a:solidFill>
                  <a:sysClr val="windowText" lastClr="000000"/>
                </a:solidFill>
                <a:latin typeface="+mn-ea"/>
                <a:hlinkClick r:id="rId6">
                  <a:extLst>
                    <a:ext uri="{A12FA001-AC4F-418D-AE19-62706E023703}">
                      <ahyp:hlinkClr xmlns:ahyp="http://schemas.microsoft.com/office/drawing/2018/hyperlinkcolor" val="tx"/>
                    </a:ext>
                  </a:extLst>
                </a:hlinkClick>
              </a:rPr>
              <a:t>The Corporate Net-Zero Standard V2.0 is here: what comes next</a:t>
            </a:r>
            <a:r>
              <a:rPr kumimoji="1" lang="ja-JP" sz="800" noProof="0" dirty="0">
                <a:solidFill>
                  <a:sysClr val="windowText" lastClr="000000"/>
                </a:solidFill>
                <a:latin typeface="+mn-ea"/>
              </a:rPr>
              <a:t>、</a:t>
            </a:r>
            <a:r>
              <a:rPr lang="ja-JP" sz="800" noProof="0" dirty="0">
                <a:solidFill>
                  <a:sysClr val="windowText" lastClr="000000"/>
                </a:solidFill>
                <a:latin typeface="+mn-ea"/>
              </a:rPr>
              <a:t> </a:t>
            </a:r>
            <a:r>
              <a:rPr lang="ja-JP" sz="800" noProof="0" dirty="0">
                <a:hlinkClick r:id="rId7">
                  <a:extLst>
                    <a:ext uri="{A12FA001-AC4F-418D-AE19-62706E023703}">
                      <ahyp:hlinkClr xmlns:ahyp="http://schemas.microsoft.com/office/drawing/2018/hyperlinkcolor" val="tx"/>
                    </a:ext>
                  </a:extLst>
                </a:hlinkClick>
              </a:rPr>
              <a:t>Continuing Use of the Corporate Net-Zero Standard V1.3.1 and Transition to Version 2.0</a:t>
            </a:r>
            <a:r>
              <a:rPr kumimoji="1" lang="ja-JP" sz="800" noProof="0" dirty="0">
                <a:solidFill>
                  <a:sysClr val="windowText" lastClr="000000"/>
                </a:solidFill>
                <a:latin typeface="+mn-ea"/>
              </a:rPr>
              <a:t>を基に</a:t>
            </a:r>
            <a:r>
              <a:rPr lang="ja-JP" sz="800" noProof="0" dirty="0">
                <a:solidFill>
                  <a:sysClr val="windowText" lastClr="000000"/>
                </a:solidFill>
                <a:latin typeface="+mn-ea"/>
              </a:rPr>
              <a:t>作成</a:t>
            </a:r>
            <a:endParaRPr kumimoji="1" lang="ja-JP" sz="800" noProof="0" dirty="0">
              <a:solidFill>
                <a:sysClr val="windowText" lastClr="000000"/>
              </a:solidFill>
              <a:latin typeface="+mn-ea"/>
            </a:endParaRPr>
          </a:p>
        </p:txBody>
      </p:sp>
      <p:sp>
        <p:nvSpPr>
          <p:cNvPr id="57" name="矢印: 左右 56">
            <a:extLst>
              <a:ext uri="{FF2B5EF4-FFF2-40B4-BE49-F238E27FC236}">
                <a16:creationId xmlns:a16="http://schemas.microsoft.com/office/drawing/2014/main" id="{DC6DC06D-65EF-6534-20F7-08DFBFEB19AB}"/>
              </a:ext>
            </a:extLst>
          </p:cNvPr>
          <p:cNvSpPr/>
          <p:nvPr/>
        </p:nvSpPr>
        <p:spPr>
          <a:xfrm>
            <a:off x="1175657" y="3563764"/>
            <a:ext cx="7052603" cy="390225"/>
          </a:xfrm>
          <a:prstGeom prst="leftRightArrow">
            <a:avLst>
              <a:gd name="adj1" fmla="val 65254"/>
              <a:gd name="adj2" fmla="val 0"/>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500"/>
              </a:lnSpc>
            </a:pPr>
            <a:r>
              <a:rPr kumimoji="1" lang="ja-JP" sz="1400" noProof="0" dirty="0">
                <a:solidFill>
                  <a:schemeClr val="tx1"/>
                </a:solidFill>
                <a:latin typeface="Meiryo UI" panose="020B0604030504040204" pitchFamily="50" charset="-128"/>
                <a:ea typeface="Meiryo UI" panose="020B0604030504040204" pitchFamily="50" charset="-128"/>
              </a:rPr>
              <a:t> CNZS V1.3.1</a:t>
            </a:r>
            <a:r>
              <a:rPr lang="ja-JP" sz="1400" noProof="0" dirty="0">
                <a:solidFill>
                  <a:schemeClr val="tx1"/>
                </a:solidFill>
                <a:latin typeface="Meiryo UI" panose="020B0604030504040204" pitchFamily="50" charset="-128"/>
                <a:ea typeface="Meiryo UI" panose="020B0604030504040204" pitchFamily="50" charset="-128"/>
              </a:rPr>
              <a:t>を</a:t>
            </a:r>
            <a:r>
              <a:rPr kumimoji="1" lang="ja-JP" sz="1400" noProof="0" dirty="0">
                <a:solidFill>
                  <a:schemeClr val="tx1"/>
                </a:solidFill>
                <a:latin typeface="Meiryo UI" panose="020B0604030504040204" pitchFamily="50" charset="-128"/>
                <a:ea typeface="Meiryo UI" panose="020B0604030504040204" pitchFamily="50" charset="-128"/>
              </a:rPr>
              <a:t>適用</a:t>
            </a:r>
          </a:p>
        </p:txBody>
      </p:sp>
      <p:sp>
        <p:nvSpPr>
          <p:cNvPr id="59" name="矢印: 左右 58">
            <a:extLst>
              <a:ext uri="{FF2B5EF4-FFF2-40B4-BE49-F238E27FC236}">
                <a16:creationId xmlns:a16="http://schemas.microsoft.com/office/drawing/2014/main" id="{9F9B0780-2010-5595-6ADB-D0D81DECAD74}"/>
              </a:ext>
            </a:extLst>
          </p:cNvPr>
          <p:cNvSpPr/>
          <p:nvPr/>
        </p:nvSpPr>
        <p:spPr>
          <a:xfrm>
            <a:off x="8260188" y="3543040"/>
            <a:ext cx="1966071" cy="406680"/>
          </a:xfrm>
          <a:prstGeom prst="leftRightArrow">
            <a:avLst>
              <a:gd name="adj1" fmla="val 65254"/>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500"/>
              </a:lnSpc>
            </a:pPr>
            <a:r>
              <a:rPr kumimoji="1" lang="ja-JP" sz="1400" noProof="0" dirty="0">
                <a:solidFill>
                  <a:schemeClr val="tx1"/>
                </a:solidFill>
                <a:latin typeface="Meiryo UI" panose="020B0604030504040204" pitchFamily="50" charset="-128"/>
                <a:ea typeface="Meiryo UI" panose="020B0604030504040204" pitchFamily="50" charset="-128"/>
              </a:rPr>
              <a:t> CNZS　V1.3.1適用不可</a:t>
            </a:r>
          </a:p>
        </p:txBody>
      </p:sp>
      <p:cxnSp>
        <p:nvCxnSpPr>
          <p:cNvPr id="48" name="直線コネクタ 47">
            <a:extLst>
              <a:ext uri="{FF2B5EF4-FFF2-40B4-BE49-F238E27FC236}">
                <a16:creationId xmlns:a16="http://schemas.microsoft.com/office/drawing/2014/main" id="{C0E995A1-B26E-1CD7-B356-2B194B9B6F0F}"/>
              </a:ext>
            </a:extLst>
          </p:cNvPr>
          <p:cNvCxnSpPr>
            <a:cxnSpLocks/>
            <a:stCxn id="27" idx="4"/>
          </p:cNvCxnSpPr>
          <p:nvPr/>
        </p:nvCxnSpPr>
        <p:spPr>
          <a:xfrm>
            <a:off x="4028389" y="3245080"/>
            <a:ext cx="0" cy="1034924"/>
          </a:xfrm>
          <a:prstGeom prst="line">
            <a:avLst/>
          </a:prstGeom>
          <a:ln w="38100">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6E4A7C25-C024-4BF1-4CFE-76DBDDC3D039}"/>
              </a:ext>
            </a:extLst>
          </p:cNvPr>
          <p:cNvCxnSpPr>
            <a:cxnSpLocks/>
            <a:stCxn id="28" idx="4"/>
          </p:cNvCxnSpPr>
          <p:nvPr/>
        </p:nvCxnSpPr>
        <p:spPr>
          <a:xfrm>
            <a:off x="8228261" y="3245080"/>
            <a:ext cx="17023" cy="1077218"/>
          </a:xfrm>
          <a:prstGeom prst="line">
            <a:avLst/>
          </a:prstGeom>
          <a:ln w="38100">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7" name="矢印: 左右 6">
            <a:extLst>
              <a:ext uri="{FF2B5EF4-FFF2-40B4-BE49-F238E27FC236}">
                <a16:creationId xmlns:a16="http://schemas.microsoft.com/office/drawing/2014/main" id="{335D6F78-F81C-CC76-26ED-F402D168B0CB}"/>
              </a:ext>
            </a:extLst>
          </p:cNvPr>
          <p:cNvSpPr/>
          <p:nvPr/>
        </p:nvSpPr>
        <p:spPr>
          <a:xfrm>
            <a:off x="8260188" y="3861668"/>
            <a:ext cx="1966070" cy="418336"/>
          </a:xfrm>
          <a:prstGeom prst="leftRightArrow">
            <a:avLst>
              <a:gd name="adj1" fmla="val 6525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500"/>
              </a:lnSpc>
            </a:pPr>
            <a:r>
              <a:rPr lang="ja-JP" sz="1400" b="1" noProof="0" dirty="0">
                <a:solidFill>
                  <a:schemeClr val="bg1"/>
                </a:solidFill>
                <a:latin typeface="Meiryo UI" panose="020B0604030504040204" pitchFamily="50" charset="-128"/>
                <a:ea typeface="Meiryo UI" panose="020B0604030504040204" pitchFamily="50" charset="-128"/>
              </a:rPr>
              <a:t> </a:t>
            </a:r>
            <a:r>
              <a:rPr kumimoji="1" lang="ja-JP" sz="1400" b="1" noProof="0" dirty="0">
                <a:solidFill>
                  <a:schemeClr val="bg1"/>
                </a:solidFill>
                <a:latin typeface="Meiryo UI" panose="020B0604030504040204" pitchFamily="50" charset="-128"/>
                <a:ea typeface="Meiryo UI" panose="020B0604030504040204" pitchFamily="50" charset="-128"/>
              </a:rPr>
              <a:t>CNZS V2.0</a:t>
            </a:r>
            <a:r>
              <a:rPr lang="ja-JP" sz="1400" b="1" noProof="0" dirty="0">
                <a:solidFill>
                  <a:schemeClr val="bg1"/>
                </a:solidFill>
                <a:latin typeface="Meiryo UI" panose="020B0604030504040204" pitchFamily="50" charset="-128"/>
                <a:ea typeface="Meiryo UI" panose="020B0604030504040204" pitchFamily="50" charset="-128"/>
              </a:rPr>
              <a:t>適用必須</a:t>
            </a:r>
            <a:endParaRPr kumimoji="1" lang="ja-JP" sz="1400" b="1" noProof="0" dirty="0">
              <a:solidFill>
                <a:schemeClr val="bg1"/>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615C8EB1-9F7B-043E-6DB8-1B2538446220}"/>
              </a:ext>
            </a:extLst>
          </p:cNvPr>
          <p:cNvSpPr txBox="1"/>
          <p:nvPr/>
        </p:nvSpPr>
        <p:spPr>
          <a:xfrm>
            <a:off x="986976" y="4466561"/>
            <a:ext cx="9523533" cy="1015663"/>
          </a:xfrm>
          <a:prstGeom prst="rect">
            <a:avLst/>
          </a:prstGeom>
          <a:noFill/>
          <a:ln w="19050">
            <a:noFill/>
          </a:ln>
        </p:spPr>
        <p:txBody>
          <a:bodyPr wrap="square">
            <a:spAutoFit/>
          </a:bodyPr>
          <a:lstStyle/>
          <a:p>
            <a:pPr marL="285750" indent="-285750">
              <a:buFont typeface="Wingdings" panose="05000000000000000000" pitchFamily="2" charset="2"/>
              <a:buChar char="l"/>
            </a:pPr>
            <a:r>
              <a:rPr lang="ja-JP" altLang="en-US" sz="1600" b="1" dirty="0"/>
              <a:t>目標を新たに設定または更新する企業</a:t>
            </a:r>
          </a:p>
          <a:p>
            <a:pPr marL="452438" lvl="1" indent="-276225">
              <a:buFont typeface="Arial" panose="020B0604020202020204" pitchFamily="34" charset="0"/>
              <a:buChar char="•"/>
            </a:pPr>
            <a:r>
              <a:rPr lang="en-US" altLang="ja-JP" sz="1100" dirty="0"/>
              <a:t>2028</a:t>
            </a:r>
            <a:r>
              <a:rPr lang="ja-JP" altLang="en-US" sz="1100" dirty="0"/>
              <a:t>年より前に目標を設定または更新する企業は、目標設定を遅らせないことが奨励されています。</a:t>
            </a:r>
            <a:r>
              <a:rPr lang="en-US" altLang="ja-JP" sz="1100" dirty="0"/>
              <a:t>2028</a:t>
            </a:r>
            <a:r>
              <a:rPr lang="ja-JP" altLang="en-US" sz="1100" dirty="0"/>
              <a:t>年</a:t>
            </a:r>
            <a:r>
              <a:rPr lang="en-US" altLang="ja-JP" sz="1100" dirty="0"/>
              <a:t>2</a:t>
            </a:r>
            <a:r>
              <a:rPr lang="ja-JP" altLang="en-US" sz="1100" dirty="0"/>
              <a:t>月の</a:t>
            </a:r>
            <a:r>
              <a:rPr lang="en-US" altLang="ja-JP" sz="1100" dirty="0"/>
              <a:t>V2.0</a:t>
            </a:r>
            <a:r>
              <a:rPr lang="ja-JP" altLang="en-US" sz="1100" dirty="0"/>
              <a:t>の適用開始まで目標更新を延長する必要はなく、</a:t>
            </a:r>
            <a:r>
              <a:rPr lang="en-US" altLang="ja-JP" sz="1100" dirty="0"/>
              <a:t>2028</a:t>
            </a:r>
            <a:r>
              <a:rPr lang="ja-JP" altLang="en-US" sz="1100" dirty="0"/>
              <a:t>年</a:t>
            </a:r>
            <a:r>
              <a:rPr lang="en-US" altLang="ja-JP" sz="1100" dirty="0"/>
              <a:t>1</a:t>
            </a:r>
            <a:r>
              <a:rPr lang="ja-JP" altLang="en-US" sz="1100" dirty="0"/>
              <a:t>月まで</a:t>
            </a:r>
            <a:r>
              <a:rPr lang="en-US" altLang="ja-JP" sz="1100" dirty="0"/>
              <a:t>V1.3.1</a:t>
            </a:r>
            <a:r>
              <a:rPr lang="ja-JP" altLang="en-US" sz="1100" dirty="0"/>
              <a:t>に基づいて目標を設定することができます。</a:t>
            </a:r>
            <a:r>
              <a:rPr lang="en-US" altLang="ja-JP" sz="1100" baseline="30000" dirty="0"/>
              <a:t>※</a:t>
            </a:r>
          </a:p>
          <a:p>
            <a:pPr marL="452438" lvl="1" indent="-276225">
              <a:buFont typeface="Arial" panose="020B0604020202020204" pitchFamily="34" charset="0"/>
              <a:buChar char="•"/>
            </a:pPr>
            <a:r>
              <a:rPr lang="en-US" altLang="ja-JP" sz="1100" dirty="0"/>
              <a:t>V2.0</a:t>
            </a:r>
            <a:r>
              <a:rPr lang="ja-JP" altLang="en-US" sz="1100" dirty="0"/>
              <a:t>の新要素は</a:t>
            </a:r>
            <a:r>
              <a:rPr lang="en-US" altLang="ja-JP" sz="1100" dirty="0"/>
              <a:t>V1.3.1</a:t>
            </a:r>
            <a:r>
              <a:rPr lang="ja-JP" altLang="en-US" sz="1100" dirty="0"/>
              <a:t>でも利用可能です。</a:t>
            </a:r>
            <a:r>
              <a:rPr lang="en-US" altLang="ja-JP" sz="1100" dirty="0"/>
              <a:t>V1.3.1</a:t>
            </a:r>
            <a:r>
              <a:rPr lang="ja-JP" altLang="en-US" sz="1100" dirty="0"/>
              <a:t>に基づいて設定された目標は、</a:t>
            </a:r>
            <a:r>
              <a:rPr lang="en-US" altLang="ja-JP" sz="1100" dirty="0"/>
              <a:t>V2.0</a:t>
            </a:r>
            <a:r>
              <a:rPr lang="ja-JP" altLang="en-US" sz="1100" dirty="0"/>
              <a:t>が適用必須とされる</a:t>
            </a:r>
            <a:r>
              <a:rPr lang="en-US" altLang="ja-JP" sz="1100" dirty="0"/>
              <a:t>2028</a:t>
            </a:r>
            <a:r>
              <a:rPr lang="ja-JP" altLang="en-US" sz="1100" dirty="0"/>
              <a:t>年</a:t>
            </a:r>
            <a:r>
              <a:rPr lang="en-US" altLang="ja-JP" sz="1100" dirty="0"/>
              <a:t>2</a:t>
            </a:r>
            <a:r>
              <a:rPr lang="ja-JP" altLang="en-US" sz="1100" dirty="0"/>
              <a:t>月</a:t>
            </a:r>
            <a:r>
              <a:rPr lang="en-US" altLang="ja-JP" sz="1100" dirty="0"/>
              <a:t>1</a:t>
            </a:r>
            <a:r>
              <a:rPr lang="ja-JP" altLang="en-US" sz="1100" dirty="0"/>
              <a:t>日以降においても、目標サイクルの全期間にわたって有効です。その後、後続サイクルについては</a:t>
            </a:r>
            <a:r>
              <a:rPr lang="en-US" altLang="ja-JP" sz="1100" dirty="0"/>
              <a:t>V2.0</a:t>
            </a:r>
            <a:r>
              <a:rPr lang="ja-JP" altLang="en-US" sz="1100" dirty="0"/>
              <a:t>に基づいて目標を設定することになります。</a:t>
            </a:r>
          </a:p>
        </p:txBody>
      </p:sp>
      <p:sp>
        <p:nvSpPr>
          <p:cNvPr id="12" name="テキスト ボックス 11">
            <a:extLst>
              <a:ext uri="{FF2B5EF4-FFF2-40B4-BE49-F238E27FC236}">
                <a16:creationId xmlns:a16="http://schemas.microsoft.com/office/drawing/2014/main" id="{298958AE-7B91-EE1A-977F-CBE4A0B177D3}"/>
              </a:ext>
            </a:extLst>
          </p:cNvPr>
          <p:cNvSpPr txBox="1"/>
          <p:nvPr/>
        </p:nvSpPr>
        <p:spPr>
          <a:xfrm>
            <a:off x="986976" y="6044912"/>
            <a:ext cx="9523533" cy="1015663"/>
          </a:xfrm>
          <a:prstGeom prst="rect">
            <a:avLst/>
          </a:prstGeom>
          <a:noFill/>
          <a:ln w="19050">
            <a:noFill/>
          </a:ln>
        </p:spPr>
        <p:txBody>
          <a:bodyPr wrap="square">
            <a:spAutoFit/>
          </a:bodyPr>
          <a:lstStyle/>
          <a:p>
            <a:pPr marL="285750" indent="-285750">
              <a:buFont typeface="Wingdings" panose="05000000000000000000" pitchFamily="2" charset="2"/>
              <a:buChar char="l"/>
            </a:pPr>
            <a:r>
              <a:rPr lang="ja-JP" altLang="en-US" sz="1600" b="1" noProof="0" dirty="0">
                <a:latin typeface="+mn-ea"/>
              </a:rPr>
              <a:t>既に</a:t>
            </a:r>
            <a:r>
              <a:rPr lang="en-US" altLang="ja-JP" sz="1600" b="1" noProof="0" dirty="0">
                <a:latin typeface="+mn-ea"/>
              </a:rPr>
              <a:t>2030</a:t>
            </a:r>
            <a:r>
              <a:rPr lang="ja-JP" altLang="en-US" sz="1600" b="1" noProof="0" dirty="0">
                <a:latin typeface="+mn-ea"/>
              </a:rPr>
              <a:t>年以降を目標年とする目標を設定済みの企業</a:t>
            </a:r>
            <a:endParaRPr lang="ja-JP" sz="1600" b="1" noProof="0" dirty="0">
              <a:latin typeface="+mn-ea"/>
            </a:endParaRPr>
          </a:p>
          <a:p>
            <a:pPr marL="452438" lvl="1" indent="-276225">
              <a:buFont typeface="Arial" panose="020B0604020202020204" pitchFamily="34" charset="0"/>
              <a:buChar char="•"/>
            </a:pPr>
            <a:r>
              <a:rPr lang="en-US" altLang="ja-JP" sz="1100" dirty="0"/>
              <a:t>2030</a:t>
            </a:r>
            <a:r>
              <a:rPr lang="ja-JP" altLang="en-US" sz="1100" dirty="0"/>
              <a:t>年以降を目標年とする目標を設定済みの企業、及び</a:t>
            </a:r>
            <a:r>
              <a:rPr lang="en-US" altLang="ja-JP" sz="1100" dirty="0"/>
              <a:t>2028</a:t>
            </a:r>
            <a:r>
              <a:rPr lang="ja-JP" altLang="en-US" sz="1100" dirty="0"/>
              <a:t>年に「義務的な</a:t>
            </a:r>
            <a:r>
              <a:rPr lang="en-US" altLang="ja-JP" sz="1100" dirty="0"/>
              <a:t>5</a:t>
            </a:r>
            <a:r>
              <a:rPr lang="ja-JP" altLang="en-US" sz="1100" dirty="0"/>
              <a:t>年見直し（既存目標の</a:t>
            </a:r>
            <a:r>
              <a:rPr lang="en-US" altLang="ja-JP" sz="1100" dirty="0"/>
              <a:t>5</a:t>
            </a:r>
            <a:r>
              <a:rPr lang="ja-JP" altLang="en-US" sz="1100" dirty="0"/>
              <a:t>年ごとの見直し義務）」に該当する企業は、</a:t>
            </a:r>
            <a:r>
              <a:rPr lang="en-US" altLang="ja-JP" sz="1100" dirty="0"/>
              <a:t>V1.3.1</a:t>
            </a:r>
            <a:r>
              <a:rPr lang="ja-JP" altLang="en-US" sz="1100" dirty="0"/>
              <a:t>に基づく設定済目標を維持することが推奨されます。</a:t>
            </a:r>
            <a:endParaRPr lang="en-US" altLang="ja-JP" sz="1100" dirty="0"/>
          </a:p>
          <a:p>
            <a:pPr marL="452438" lvl="1" indent="-276225">
              <a:buFont typeface="Arial" panose="020B0604020202020204" pitchFamily="34" charset="0"/>
              <a:buChar char="•"/>
            </a:pPr>
            <a:r>
              <a:rPr lang="ja-JP" altLang="en-US" sz="1100" dirty="0"/>
              <a:t>そのうえで、次のサイクル</a:t>
            </a:r>
            <a:r>
              <a:rPr lang="en-US" altLang="ja-JP" sz="1100" dirty="0"/>
              <a:t>(2030〜2035</a:t>
            </a:r>
            <a:r>
              <a:rPr lang="ja-JP" altLang="en-US" sz="1100" dirty="0"/>
              <a:t>年</a:t>
            </a:r>
            <a:r>
              <a:rPr lang="en-US" altLang="ja-JP" sz="1100" dirty="0"/>
              <a:t>)</a:t>
            </a:r>
            <a:r>
              <a:rPr lang="ja-JP" altLang="en-US" sz="1100" dirty="0"/>
              <a:t>において</a:t>
            </a:r>
            <a:r>
              <a:rPr lang="en-US" altLang="ja-JP" sz="1100" dirty="0"/>
              <a:t>V2.0</a:t>
            </a:r>
            <a:r>
              <a:rPr lang="ja-JP" altLang="en-US" sz="1100" dirty="0"/>
              <a:t>へ移行することを計画し、</a:t>
            </a:r>
            <a:r>
              <a:rPr lang="en-US" altLang="ja-JP" sz="1100" dirty="0"/>
              <a:t>2028</a:t>
            </a:r>
            <a:r>
              <a:rPr lang="ja-JP" altLang="en-US" sz="1100" dirty="0"/>
              <a:t>年から新たな目標設定に着手することが推奨されています。この準備期間は、企業が排出削減のためのプロジェクト及びプログラムの実施を計画するのに十分な時間を確保できるようにすることを意図しています。</a:t>
            </a:r>
          </a:p>
        </p:txBody>
      </p:sp>
      <p:sp>
        <p:nvSpPr>
          <p:cNvPr id="8" name="正方形/長方形 7">
            <a:extLst>
              <a:ext uri="{FF2B5EF4-FFF2-40B4-BE49-F238E27FC236}">
                <a16:creationId xmlns:a16="http://schemas.microsoft.com/office/drawing/2014/main" id="{66692706-5031-3268-DF1E-1AA8037A5822}"/>
              </a:ext>
            </a:extLst>
          </p:cNvPr>
          <p:cNvSpPr/>
          <p:nvPr/>
        </p:nvSpPr>
        <p:spPr>
          <a:xfrm>
            <a:off x="138728" y="2468534"/>
            <a:ext cx="711100" cy="2000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r>
              <a:rPr lang="ja-JP" altLang="en-US" b="1" dirty="0">
                <a:solidFill>
                  <a:schemeClr val="tx1"/>
                </a:solidFill>
                <a:latin typeface="Meiryo UI" panose="020B0604030504040204" pitchFamily="50" charset="-128"/>
                <a:ea typeface="Meiryo UI" panose="020B0604030504040204" pitchFamily="50" charset="-128"/>
              </a:rPr>
              <a:t>移行スケジュール</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40C6924B-3859-A15E-D8EC-54EA2B66BE4D}"/>
              </a:ext>
            </a:extLst>
          </p:cNvPr>
          <p:cNvSpPr/>
          <p:nvPr/>
        </p:nvSpPr>
        <p:spPr>
          <a:xfrm>
            <a:off x="138728" y="4428230"/>
            <a:ext cx="711100" cy="25455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r>
              <a:rPr kumimoji="1" lang="ja-JP" altLang="en-US" b="1" dirty="0">
                <a:solidFill>
                  <a:schemeClr val="tx1"/>
                </a:solidFill>
                <a:latin typeface="Meiryo UI" panose="020B0604030504040204" pitchFamily="50" charset="-128"/>
                <a:ea typeface="Meiryo UI" panose="020B0604030504040204" pitchFamily="50" charset="-128"/>
              </a:rPr>
              <a:t>基準の選択</a:t>
            </a:r>
          </a:p>
        </p:txBody>
      </p:sp>
      <p:sp>
        <p:nvSpPr>
          <p:cNvPr id="18" name="テキスト ボックス 17">
            <a:extLst>
              <a:ext uri="{FF2B5EF4-FFF2-40B4-BE49-F238E27FC236}">
                <a16:creationId xmlns:a16="http://schemas.microsoft.com/office/drawing/2014/main" id="{6C9416F1-60DE-DA23-D711-41B4DE0FA399}"/>
              </a:ext>
            </a:extLst>
          </p:cNvPr>
          <p:cNvSpPr txBox="1"/>
          <p:nvPr/>
        </p:nvSpPr>
        <p:spPr>
          <a:xfrm>
            <a:off x="1515330" y="5440403"/>
            <a:ext cx="8904753" cy="646331"/>
          </a:xfrm>
          <a:prstGeom prst="rect">
            <a:avLst/>
          </a:prstGeom>
          <a:noFill/>
          <a:ln w="19050">
            <a:noFill/>
            <a:prstDash val="sysDot"/>
          </a:ln>
        </p:spPr>
        <p:txBody>
          <a:bodyPr wrap="square">
            <a:spAutoFit/>
          </a:bodyPr>
          <a:lstStyle/>
          <a:p>
            <a:r>
              <a:rPr lang="en-US" altLang="ja-JP" sz="900" b="1" dirty="0"/>
              <a:t>※ </a:t>
            </a:r>
            <a:r>
              <a:rPr lang="ja-JP" altLang="en-US" sz="900" b="1" dirty="0"/>
              <a:t>移行期間（</a:t>
            </a:r>
            <a:r>
              <a:rPr lang="en-US" altLang="ja-JP" sz="900" b="1" dirty="0"/>
              <a:t>2027</a:t>
            </a:r>
            <a:r>
              <a:rPr lang="ja-JP" altLang="en-US" sz="900" b="1" dirty="0"/>
              <a:t>年</a:t>
            </a:r>
            <a:r>
              <a:rPr lang="en-US" altLang="ja-JP" sz="900" b="1" dirty="0"/>
              <a:t>2</a:t>
            </a:r>
            <a:r>
              <a:rPr lang="ja-JP" altLang="en-US" sz="900" b="1" dirty="0"/>
              <a:t>月</a:t>
            </a:r>
            <a:r>
              <a:rPr lang="en-US" altLang="ja-JP" sz="900" b="1" dirty="0"/>
              <a:t>1</a:t>
            </a:r>
            <a:r>
              <a:rPr lang="ja-JP" altLang="en-US" sz="900" b="1" dirty="0"/>
              <a:t>日～</a:t>
            </a:r>
            <a:r>
              <a:rPr lang="en-US" altLang="ja-JP" sz="900" b="1" dirty="0"/>
              <a:t>2028</a:t>
            </a:r>
            <a:r>
              <a:rPr lang="ja-JP" altLang="en-US" sz="900" b="1" dirty="0"/>
              <a:t>年</a:t>
            </a:r>
            <a:r>
              <a:rPr lang="en-US" altLang="ja-JP" sz="900" b="1" dirty="0"/>
              <a:t>1</a:t>
            </a:r>
            <a:r>
              <a:rPr lang="ja-JP" altLang="en-US" sz="900" b="1" dirty="0"/>
              <a:t>月</a:t>
            </a:r>
            <a:r>
              <a:rPr lang="en-US" altLang="ja-JP" sz="900" b="1" dirty="0"/>
              <a:t>31</a:t>
            </a:r>
            <a:r>
              <a:rPr lang="ja-JP" altLang="en-US" sz="900" b="1" dirty="0"/>
              <a:t>日）における目標更新の延長について</a:t>
            </a:r>
          </a:p>
          <a:p>
            <a:r>
              <a:rPr lang="en-US" altLang="ja-JP" sz="900" dirty="0">
                <a:hlinkClick r:id="rId8">
                  <a:extLst>
                    <a:ext uri="{A12FA001-AC4F-418D-AE19-62706E023703}">
                      <ahyp:hlinkClr xmlns:ahyp="http://schemas.microsoft.com/office/drawing/2018/hyperlinkcolor" val="tx"/>
                    </a:ext>
                  </a:extLst>
                </a:hlinkClick>
              </a:rPr>
              <a:t>2026</a:t>
            </a:r>
            <a:r>
              <a:rPr lang="ja-JP" altLang="en-US" sz="900" dirty="0">
                <a:hlinkClick r:id="rId8">
                  <a:extLst>
                    <a:ext uri="{A12FA001-AC4F-418D-AE19-62706E023703}">
                      <ahyp:hlinkClr xmlns:ahyp="http://schemas.microsoft.com/office/drawing/2018/hyperlinkcolor" val="tx"/>
                    </a:ext>
                  </a:extLst>
                </a:hlinkClick>
              </a:rPr>
              <a:t>年</a:t>
            </a:r>
            <a:r>
              <a:rPr lang="en-US" altLang="ja-JP" sz="900" dirty="0">
                <a:hlinkClick r:id="rId8">
                  <a:extLst>
                    <a:ext uri="{A12FA001-AC4F-418D-AE19-62706E023703}">
                      <ahyp:hlinkClr xmlns:ahyp="http://schemas.microsoft.com/office/drawing/2018/hyperlinkcolor" val="tx"/>
                    </a:ext>
                  </a:extLst>
                </a:hlinkClick>
              </a:rPr>
              <a:t>8</a:t>
            </a:r>
            <a:r>
              <a:rPr lang="ja-JP" altLang="en-US" sz="900" dirty="0">
                <a:hlinkClick r:id="rId8">
                  <a:extLst>
                    <a:ext uri="{A12FA001-AC4F-418D-AE19-62706E023703}">
                      <ahyp:hlinkClr xmlns:ahyp="http://schemas.microsoft.com/office/drawing/2018/hyperlinkcolor" val="tx"/>
                    </a:ext>
                  </a:extLst>
                </a:hlinkClick>
              </a:rPr>
              <a:t>月</a:t>
            </a:r>
            <a:r>
              <a:rPr lang="en-US" altLang="ja-JP" sz="900" dirty="0">
                <a:hlinkClick r:id="rId8">
                  <a:extLst>
                    <a:ext uri="{A12FA001-AC4F-418D-AE19-62706E023703}">
                      <ahyp:hlinkClr xmlns:ahyp="http://schemas.microsoft.com/office/drawing/2018/hyperlinkcolor" val="tx"/>
                    </a:ext>
                  </a:extLst>
                </a:hlinkClick>
              </a:rPr>
              <a:t>13</a:t>
            </a:r>
            <a:r>
              <a:rPr lang="ja-JP" altLang="en-US" sz="900" dirty="0">
                <a:hlinkClick r:id="rId8">
                  <a:extLst>
                    <a:ext uri="{A12FA001-AC4F-418D-AE19-62706E023703}">
                      <ahyp:hlinkClr xmlns:ahyp="http://schemas.microsoft.com/office/drawing/2018/hyperlinkcolor" val="tx"/>
                    </a:ext>
                  </a:extLst>
                </a:hlinkClick>
              </a:rPr>
              <a:t>日公表の</a:t>
            </a:r>
            <a:r>
              <a:rPr lang="en-US" altLang="ja-JP" sz="900" dirty="0">
                <a:hlinkClick r:id="rId8">
                  <a:extLst>
                    <a:ext uri="{A12FA001-AC4F-418D-AE19-62706E023703}">
                      <ahyp:hlinkClr xmlns:ahyp="http://schemas.microsoft.com/office/drawing/2018/hyperlinkcolor" val="tx"/>
                    </a:ext>
                  </a:extLst>
                </a:hlinkClick>
              </a:rPr>
              <a:t>SBTi</a:t>
            </a:r>
            <a:r>
              <a:rPr lang="ja-JP" altLang="en-US" sz="900" dirty="0">
                <a:hlinkClick r:id="rId8">
                  <a:extLst>
                    <a:ext uri="{A12FA001-AC4F-418D-AE19-62706E023703}">
                      <ahyp:hlinkClr xmlns:ahyp="http://schemas.microsoft.com/office/drawing/2018/hyperlinkcolor" val="tx"/>
                    </a:ext>
                  </a:extLst>
                </a:hlinkClick>
              </a:rPr>
              <a:t>公式ブログ</a:t>
            </a:r>
            <a:r>
              <a:rPr lang="ja-JP" altLang="en-US" sz="900" dirty="0"/>
              <a:t>において、</a:t>
            </a:r>
            <a:r>
              <a:rPr lang="en-US" altLang="ja-JP" sz="900" dirty="0"/>
              <a:t>V2.0</a:t>
            </a:r>
            <a:r>
              <a:rPr lang="ja-JP" altLang="en-US" sz="900" dirty="0"/>
              <a:t>に基づいて目標を更新することを希望する企業は、目標見直しの延長を申請できることが示されています。この延長により、当該企業は、</a:t>
            </a:r>
            <a:r>
              <a:rPr lang="en-US" altLang="ja-JP" sz="900" dirty="0"/>
              <a:t>CNZS V2.0</a:t>
            </a:r>
            <a:r>
              <a:rPr lang="ja-JP" altLang="en-US" sz="900" dirty="0"/>
              <a:t>が運用可能となるまで、更新した目標を提出する必要がなくなります。ただし、延長は自動的に認められるものではなく、個別の事案ごとに判断されます。延長は、企業が新しい基準への移行に向けて適切に準備が整っており、かつ合意された期間内に関連する要件を満たすことができることを示せる場合に限り、認められます。</a:t>
            </a:r>
          </a:p>
        </p:txBody>
      </p:sp>
      <p:cxnSp>
        <p:nvCxnSpPr>
          <p:cNvPr id="32" name="直線コネクタ 31">
            <a:extLst>
              <a:ext uri="{FF2B5EF4-FFF2-40B4-BE49-F238E27FC236}">
                <a16:creationId xmlns:a16="http://schemas.microsoft.com/office/drawing/2014/main" id="{64228B91-9F34-E15F-8708-0AB2B12696C8}"/>
              </a:ext>
            </a:extLst>
          </p:cNvPr>
          <p:cNvCxnSpPr/>
          <p:nvPr/>
        </p:nvCxnSpPr>
        <p:spPr>
          <a:xfrm>
            <a:off x="804230" y="2468534"/>
            <a:ext cx="0" cy="1983252"/>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C6DAAB67-442F-AEA7-8198-293343E80C04}"/>
              </a:ext>
            </a:extLst>
          </p:cNvPr>
          <p:cNvCxnSpPr>
            <a:cxnSpLocks/>
          </p:cNvCxnSpPr>
          <p:nvPr/>
        </p:nvCxnSpPr>
        <p:spPr>
          <a:xfrm>
            <a:off x="804230" y="4459680"/>
            <a:ext cx="0" cy="2600894"/>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250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4CB3DE-D49E-016C-B393-8EA70D50EBB8}"/>
              </a:ext>
            </a:extLst>
          </p:cNvPr>
          <p:cNvSpPr>
            <a:spLocks noGrp="1"/>
          </p:cNvSpPr>
          <p:nvPr>
            <p:ph type="title"/>
          </p:nvPr>
        </p:nvSpPr>
        <p:spPr/>
        <p:txBody>
          <a:bodyPr/>
          <a:lstStyle/>
          <a:p>
            <a:r>
              <a:rPr kumimoji="1" lang="ja-JP" noProof="0" dirty="0"/>
              <a:t>CNZS V1.3.1</a:t>
            </a:r>
            <a:r>
              <a:rPr lang="ja-JP" noProof="0" dirty="0"/>
              <a:t>に適用されるCNZS V2.0の新要素</a:t>
            </a:r>
            <a:endParaRPr kumimoji="1" lang="ja-JP" noProof="0" dirty="0"/>
          </a:p>
        </p:txBody>
      </p:sp>
      <p:sp>
        <p:nvSpPr>
          <p:cNvPr id="3" name="コンテンツ プレースホルダー 2">
            <a:extLst>
              <a:ext uri="{FF2B5EF4-FFF2-40B4-BE49-F238E27FC236}">
                <a16:creationId xmlns:a16="http://schemas.microsoft.com/office/drawing/2014/main" id="{AC2230C5-6173-3060-BE1B-0EBE16ED7FD0}"/>
              </a:ext>
            </a:extLst>
          </p:cNvPr>
          <p:cNvSpPr>
            <a:spLocks noGrp="1"/>
          </p:cNvSpPr>
          <p:nvPr>
            <p:ph sz="quarter" idx="12"/>
          </p:nvPr>
        </p:nvSpPr>
        <p:spPr>
          <a:xfrm>
            <a:off x="161925" y="1110920"/>
            <a:ext cx="10367963" cy="604163"/>
          </a:xfrm>
        </p:spPr>
        <p:txBody>
          <a:bodyPr/>
          <a:lstStyle/>
          <a:p>
            <a:r>
              <a:rPr lang="ja-JP" noProof="0" dirty="0"/>
              <a:t>円滑な移行を支えるため、CNZS 2.0における新要素の多くが、CNZS V1.3.1のもとでも利用可能となる。</a:t>
            </a:r>
            <a:endParaRPr kumimoji="1" lang="ja-JP" noProof="0" dirty="0"/>
          </a:p>
        </p:txBody>
      </p:sp>
      <p:sp>
        <p:nvSpPr>
          <p:cNvPr id="6" name="正方形/長方形 5">
            <a:extLst>
              <a:ext uri="{FF2B5EF4-FFF2-40B4-BE49-F238E27FC236}">
                <a16:creationId xmlns:a16="http://schemas.microsoft.com/office/drawing/2014/main" id="{1618243F-8CCB-4A1F-941B-7FFC75BDB36A}"/>
              </a:ext>
            </a:extLst>
          </p:cNvPr>
          <p:cNvSpPr/>
          <p:nvPr/>
        </p:nvSpPr>
        <p:spPr>
          <a:xfrm>
            <a:off x="2024524" y="2089537"/>
            <a:ext cx="4209128" cy="6892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lang="ja-JP" sz="1100" noProof="0" dirty="0">
                <a:solidFill>
                  <a:schemeClr val="tx1"/>
                </a:solidFill>
              </a:rPr>
              <a:t>独立した中小企業向けルートが廃止され、売上高や総資産、従業員数、所在国の所得水準により「カテゴリA（大企業・先進国の中堅企業等）／B （小規模企業等）」で区分される</a:t>
            </a:r>
            <a:endParaRPr kumimoji="1" lang="ja-JP" sz="1100" noProof="0" dirty="0">
              <a:solidFill>
                <a:schemeClr val="tx1"/>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E9D657AF-DEF2-8FA3-FFBF-41ED28D88DEB}"/>
              </a:ext>
            </a:extLst>
          </p:cNvPr>
          <p:cNvSpPr/>
          <p:nvPr/>
        </p:nvSpPr>
        <p:spPr>
          <a:xfrm>
            <a:off x="2024523" y="2833262"/>
            <a:ext cx="4209128" cy="6892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lang="ja-JP" sz="1100" noProof="0" dirty="0">
                <a:solidFill>
                  <a:schemeClr val="tx1"/>
                </a:solidFill>
              </a:rPr>
              <a:t>絶対量削減方式（ACA：Absolute Contraction Approach）は、 2026年第2四半期に前倒しでCNZS V2.0からV1.3.1に取り込まれた</a:t>
            </a:r>
            <a:r>
              <a:rPr lang="ja-JP" sz="1100" baseline="30000" noProof="0" dirty="0">
                <a:solidFill>
                  <a:schemeClr val="tx1"/>
                </a:solidFill>
              </a:rPr>
              <a:t>※1、</a:t>
            </a:r>
            <a:r>
              <a:rPr lang="ja-JP" sz="1100" noProof="0" dirty="0">
                <a:solidFill>
                  <a:schemeClr val="tx1"/>
                </a:solidFill>
              </a:rPr>
              <a:t>直近の排出データを反映した基準年に対して適用される年間排出削減量に基づいて目標を設定する方式</a:t>
            </a:r>
            <a:endParaRPr lang="ja-JP" sz="1100" baseline="30000" noProof="0" dirty="0">
              <a:solidFill>
                <a:schemeClr val="tx1"/>
              </a:solidFill>
            </a:endParaRPr>
          </a:p>
        </p:txBody>
      </p:sp>
      <p:sp>
        <p:nvSpPr>
          <p:cNvPr id="8" name="正方形/長方形 7">
            <a:extLst>
              <a:ext uri="{FF2B5EF4-FFF2-40B4-BE49-F238E27FC236}">
                <a16:creationId xmlns:a16="http://schemas.microsoft.com/office/drawing/2014/main" id="{8690709A-8CE9-F7B7-E230-06E858F19B36}"/>
              </a:ext>
            </a:extLst>
          </p:cNvPr>
          <p:cNvSpPr/>
          <p:nvPr/>
        </p:nvSpPr>
        <p:spPr>
          <a:xfrm>
            <a:off x="2024519" y="5091197"/>
            <a:ext cx="4209129" cy="6721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lang="ja-JP" sz="1100" noProof="0" dirty="0">
                <a:solidFill>
                  <a:schemeClr val="tx1"/>
                </a:solidFill>
              </a:rPr>
              <a:t>SBTiフレームワークが「野心」から「行動」へと発展するのに伴い、目標設定はベストエフォート</a:t>
            </a:r>
            <a:r>
              <a:rPr lang="en-US" altLang="ja-JP" sz="1100" baseline="30000" noProof="0" dirty="0">
                <a:solidFill>
                  <a:schemeClr val="tx1"/>
                </a:solidFill>
              </a:rPr>
              <a:t>※2</a:t>
            </a:r>
            <a:r>
              <a:rPr lang="ja-JP" sz="1100" noProof="0" dirty="0">
                <a:solidFill>
                  <a:schemeClr val="tx1"/>
                </a:solidFill>
              </a:rPr>
              <a:t>で追求されるものであることが明確化され、排出削減を推進するために利用可能なすべての手段を用い、実施上の障壁に積極的に対処することが期待される</a:t>
            </a:r>
            <a:endParaRPr lang="ja-JP" sz="1100" noProof="0" dirty="0">
              <a:solidFill>
                <a:schemeClr val="tx1"/>
              </a:solid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EFFAE6CE-A711-A7FC-A805-1BF93E8FDD73}"/>
              </a:ext>
            </a:extLst>
          </p:cNvPr>
          <p:cNvSpPr/>
          <p:nvPr/>
        </p:nvSpPr>
        <p:spPr>
          <a:xfrm>
            <a:off x="2024519" y="5822741"/>
            <a:ext cx="4209128" cy="6892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342900" indent="-342900">
              <a:buFont typeface="Arial" panose="020B0604020202020204" pitchFamily="34" charset="0"/>
              <a:buChar char="•"/>
            </a:pPr>
            <a:r>
              <a:rPr lang="ja-JP" sz="1100" noProof="0" dirty="0">
                <a:solidFill>
                  <a:schemeClr val="tx1"/>
                </a:solidFill>
              </a:rPr>
              <a:t>継続的排出（目標期間内に大気中へ継続排出される全</a:t>
            </a:r>
            <a:r>
              <a:rPr lang="en-US" altLang="ja-JP" sz="1100" noProof="0" dirty="0">
                <a:solidFill>
                  <a:schemeClr val="tx1"/>
                </a:solidFill>
              </a:rPr>
              <a:t>Scope</a:t>
            </a:r>
            <a:r>
              <a:rPr lang="ja-JP" sz="1100" noProof="0" dirty="0">
                <a:solidFill>
                  <a:schemeClr val="tx1"/>
                </a:solidFill>
              </a:rPr>
              <a:t>のGHG排出量）の一定割合を気候貢献</a:t>
            </a:r>
            <a:r>
              <a:rPr lang="en-US" altLang="ja-JP" sz="1100" baseline="30000" noProof="0" dirty="0">
                <a:solidFill>
                  <a:schemeClr val="tx1"/>
                </a:solidFill>
              </a:rPr>
              <a:t>※3</a:t>
            </a:r>
            <a:r>
              <a:rPr lang="ja-JP" altLang="en-US" sz="1100" dirty="0">
                <a:solidFill>
                  <a:schemeClr val="tx1"/>
                </a:solidFill>
              </a:rPr>
              <a:t>で</a:t>
            </a:r>
            <a:r>
              <a:rPr lang="ja-JP" sz="1100" noProof="0" dirty="0">
                <a:solidFill>
                  <a:schemeClr val="tx1"/>
                </a:solidFill>
              </a:rPr>
              <a:t>カバーする参加任意の認定プログラム</a:t>
            </a:r>
          </a:p>
          <a:p>
            <a:pPr marL="342900" indent="-342900">
              <a:buFont typeface="Arial" panose="020B0604020202020204" pitchFamily="34" charset="0"/>
              <a:buChar char="•"/>
            </a:pPr>
            <a:r>
              <a:rPr lang="ja-JP" sz="1100" noProof="0" dirty="0">
                <a:solidFill>
                  <a:schemeClr val="tx1"/>
                </a:solidFill>
              </a:rPr>
              <a:t>参加しない場合はSBTiに理由を提出しなければならない</a:t>
            </a:r>
            <a:endParaRPr lang="ja-JP" sz="1100" noProof="0" dirty="0">
              <a:solidFill>
                <a:schemeClr val="tx1"/>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F6B52C63-F63B-0BE9-A52D-C3419374220D}"/>
              </a:ext>
            </a:extLst>
          </p:cNvPr>
          <p:cNvSpPr/>
          <p:nvPr/>
        </p:nvSpPr>
        <p:spPr>
          <a:xfrm>
            <a:off x="2024522" y="3586740"/>
            <a:ext cx="4209128" cy="686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lang="ja-JP" sz="1100" noProof="0" dirty="0">
                <a:solidFill>
                  <a:schemeClr val="tx1"/>
                </a:solidFill>
                <a:latin typeface="Meiryo UI" panose="020B0604030504040204" pitchFamily="50" charset="-128"/>
                <a:ea typeface="Meiryo UI" panose="020B0604030504040204" pitchFamily="50" charset="-128"/>
              </a:rPr>
              <a:t>目標実施ヒエラルキー（削減策の優先順位：活動レベル（直接削減）→活動プールレベル（共有システム内でのアクション）→セクターレベル）を導入</a:t>
            </a:r>
          </a:p>
        </p:txBody>
      </p:sp>
      <p:sp>
        <p:nvSpPr>
          <p:cNvPr id="11" name="正方形/長方形 10">
            <a:extLst>
              <a:ext uri="{FF2B5EF4-FFF2-40B4-BE49-F238E27FC236}">
                <a16:creationId xmlns:a16="http://schemas.microsoft.com/office/drawing/2014/main" id="{641C181B-BEA3-8478-D2B2-8EA699F0BE22}"/>
              </a:ext>
            </a:extLst>
          </p:cNvPr>
          <p:cNvSpPr/>
          <p:nvPr/>
        </p:nvSpPr>
        <p:spPr>
          <a:xfrm>
            <a:off x="2024519" y="4337223"/>
            <a:ext cx="4209129" cy="689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lang="ja-JP" sz="1100" noProof="0" dirty="0">
                <a:solidFill>
                  <a:schemeClr val="tx1"/>
                </a:solidFill>
                <a:latin typeface="Meiryo UI" panose="020B0604030504040204" pitchFamily="50" charset="-128"/>
                <a:ea typeface="Meiryo UI" panose="020B0604030504040204" pitchFamily="50" charset="-128"/>
              </a:rPr>
              <a:t>目標</a:t>
            </a:r>
            <a:r>
              <a:rPr lang="ja-JP" sz="1100" noProof="0" dirty="0">
                <a:solidFill>
                  <a:schemeClr val="tx1"/>
                </a:solidFill>
              </a:rPr>
              <a:t>サイクル終了時評価を含む、強化された透明性の枠組みを導入し、カテゴリA企業には第三者保証を求める</a:t>
            </a:r>
          </a:p>
        </p:txBody>
      </p:sp>
      <p:sp>
        <p:nvSpPr>
          <p:cNvPr id="14" name="テキスト ボックス 13">
            <a:extLst>
              <a:ext uri="{FF2B5EF4-FFF2-40B4-BE49-F238E27FC236}">
                <a16:creationId xmlns:a16="http://schemas.microsoft.com/office/drawing/2014/main" id="{816BCA52-73A7-3ADF-7302-6C1C5C4C0B1F}"/>
              </a:ext>
            </a:extLst>
          </p:cNvPr>
          <p:cNvSpPr txBox="1"/>
          <p:nvPr/>
        </p:nvSpPr>
        <p:spPr>
          <a:xfrm>
            <a:off x="141344" y="6516751"/>
            <a:ext cx="10152114" cy="1061829"/>
          </a:xfrm>
          <a:prstGeom prst="rect">
            <a:avLst/>
          </a:prstGeom>
          <a:noFill/>
        </p:spPr>
        <p:txBody>
          <a:bodyPr wrap="square" rtlCol="0">
            <a:spAutoFit/>
          </a:bodyPr>
          <a:lstStyle/>
          <a:p>
            <a:r>
              <a:rPr lang="ja-JP" sz="900" noProof="0" dirty="0">
                <a:latin typeface="+mn-ea"/>
              </a:rPr>
              <a:t>※1 </a:t>
            </a:r>
            <a:r>
              <a:rPr lang="ja-JP" sz="900" noProof="0" dirty="0">
                <a:latin typeface="+mn-ea"/>
                <a:hlinkClick r:id="rId2">
                  <a:extLst>
                    <a:ext uri="{A12FA001-AC4F-418D-AE19-62706E023703}">
                      <ahyp:hlinkClr xmlns:ahyp="http://schemas.microsoft.com/office/drawing/2018/hyperlinkcolor" val="tx"/>
                    </a:ext>
                  </a:extLst>
                </a:hlinkClick>
              </a:rPr>
              <a:t>SBTi Webページ</a:t>
            </a:r>
            <a:r>
              <a:rPr lang="ja-JP" sz="900" noProof="0" dirty="0">
                <a:latin typeface="+mn-ea"/>
              </a:rPr>
              <a:t>参照</a:t>
            </a:r>
            <a:r>
              <a:rPr lang="ja-JP" altLang="en-US" sz="900" dirty="0">
                <a:latin typeface="+mn-ea"/>
              </a:rPr>
              <a:t>　</a:t>
            </a:r>
            <a:endParaRPr lang="en-US" altLang="ja-JP" sz="900" dirty="0">
              <a:latin typeface="+mn-ea"/>
            </a:endParaRPr>
          </a:p>
          <a:p>
            <a:r>
              <a:rPr lang="en-US" altLang="ja-JP" sz="900" dirty="0">
                <a:latin typeface="+mn-ea"/>
              </a:rPr>
              <a:t>※2 </a:t>
            </a:r>
            <a:r>
              <a:rPr lang="ja-JP" altLang="ja-JP" sz="900" dirty="0"/>
              <a:t>目標達成に必要かつ適切な、自社の管理・影響下の全手段を尽く</a:t>
            </a:r>
            <a:r>
              <a:rPr lang="ja-JP" altLang="en-US" sz="900" dirty="0"/>
              <a:t>し、</a:t>
            </a:r>
            <a:r>
              <a:rPr lang="ja-JP" altLang="ja-JP" sz="900" dirty="0"/>
              <a:t>重要な依存関係とリスクの特定・報告・能動的管理</a:t>
            </a:r>
            <a:r>
              <a:rPr lang="ja-JP" altLang="en-US" sz="900" dirty="0"/>
              <a:t>する</a:t>
            </a:r>
            <a:r>
              <a:rPr lang="ja-JP" altLang="ja-JP" sz="900" dirty="0"/>
              <a:t>ことで示される努力の水準。</a:t>
            </a:r>
            <a:r>
              <a:rPr lang="en-US" altLang="ja-JP" sz="900" dirty="0">
                <a:latin typeface="+mn-ea"/>
              </a:rPr>
              <a:t>CNZS V2.0</a:t>
            </a:r>
            <a:r>
              <a:rPr lang="ja-JP" altLang="en-US" sz="900" dirty="0">
                <a:latin typeface="+mn-ea"/>
              </a:rPr>
              <a:t>の下での初回サイクル後に目標を再検証しようとする企業に対する最低進捗基準</a:t>
            </a:r>
            <a:r>
              <a:rPr lang="ja-JP" altLang="ja-JP" sz="900" dirty="0">
                <a:latin typeface="+mn-ea"/>
              </a:rPr>
              <a:t>（minimum progress criteria）は、SBTi Assurance Manual に</a:t>
            </a:r>
            <a:r>
              <a:rPr lang="ja-JP" altLang="en-US" sz="900" dirty="0">
                <a:latin typeface="+mn-ea"/>
              </a:rPr>
              <a:t>て</a:t>
            </a:r>
            <a:r>
              <a:rPr lang="ja-JP" altLang="ja-JP" sz="900" dirty="0">
                <a:latin typeface="+mn-ea"/>
              </a:rPr>
              <a:t>定められる</a:t>
            </a:r>
            <a:r>
              <a:rPr lang="ja-JP" altLang="en-US" sz="900" dirty="0">
                <a:latin typeface="+mn-ea"/>
              </a:rPr>
              <a:t>予定である</a:t>
            </a:r>
            <a:endParaRPr lang="en-US" altLang="ja-JP" sz="900" dirty="0">
              <a:latin typeface="+mn-ea"/>
            </a:endParaRPr>
          </a:p>
          <a:p>
            <a:r>
              <a:rPr kumimoji="1" lang="en-US" altLang="ja-JP" sz="900" noProof="0" dirty="0">
                <a:latin typeface="+mn-ea"/>
              </a:rPr>
              <a:t>※3 </a:t>
            </a:r>
            <a:r>
              <a:rPr kumimoji="1" lang="ja-JP" altLang="en-US" sz="900" noProof="0" dirty="0">
                <a:latin typeface="+mn-ea"/>
              </a:rPr>
              <a:t>気候貢献の手段には</a:t>
            </a:r>
            <a:r>
              <a:rPr kumimoji="1" lang="en-US" altLang="ja-JP" sz="900" noProof="0" dirty="0">
                <a:latin typeface="+mn-ea"/>
              </a:rPr>
              <a:t> </a:t>
            </a:r>
            <a:r>
              <a:rPr kumimoji="1" lang="ja-JP" altLang="en-US" sz="900" noProof="0" dirty="0">
                <a:latin typeface="+mn-ea"/>
              </a:rPr>
              <a:t>、</a:t>
            </a:r>
            <a:r>
              <a:rPr kumimoji="1" lang="en-US" altLang="ja-JP" sz="900" noProof="0" dirty="0">
                <a:latin typeface="+mn-ea"/>
              </a:rPr>
              <a:t>(a)</a:t>
            </a:r>
            <a:r>
              <a:rPr kumimoji="1" lang="ja-JP" altLang="en-US" sz="900" noProof="0" dirty="0">
                <a:latin typeface="+mn-ea"/>
              </a:rPr>
              <a:t>カバー量と同量</a:t>
            </a:r>
            <a:r>
              <a:rPr kumimoji="1" lang="en-US" altLang="ja-JP" sz="900" noProof="0" dirty="0">
                <a:latin typeface="+mn-ea"/>
              </a:rPr>
              <a:t>(tCO2e)</a:t>
            </a:r>
            <a:r>
              <a:rPr kumimoji="1" lang="ja-JP" altLang="en-US" sz="900" noProof="0" dirty="0">
                <a:latin typeface="+mn-ea"/>
              </a:rPr>
              <a:t>の検証済み緩和成果の支援</a:t>
            </a:r>
            <a:r>
              <a:rPr kumimoji="1" lang="en-US" altLang="ja-JP" sz="900" noProof="0" dirty="0">
                <a:latin typeface="+mn-ea"/>
              </a:rPr>
              <a:t>(</a:t>
            </a:r>
            <a:r>
              <a:rPr kumimoji="1" lang="ja-JP" altLang="en-US" sz="900" noProof="0" dirty="0">
                <a:latin typeface="+mn-ea"/>
              </a:rPr>
              <a:t>事後的に第三者保証を受け</a:t>
            </a:r>
            <a:r>
              <a:rPr kumimoji="1" lang="en-US" altLang="ja-JP" sz="900" noProof="0" dirty="0">
                <a:latin typeface="+mn-ea"/>
              </a:rPr>
              <a:t>tCO2e</a:t>
            </a:r>
            <a:r>
              <a:rPr kumimoji="1" lang="ja-JP" altLang="en-US" sz="900" noProof="0" dirty="0">
                <a:latin typeface="+mn-ea"/>
              </a:rPr>
              <a:t>で測定された成果であり、かつ、バリューチェーン外の排出削減／自然の炭素吸収源の回復・保護・強化／大気からの炭素除去・貯留のいずれかから得られる</a:t>
            </a:r>
            <a:r>
              <a:rPr lang="ja-JP" altLang="en-US" sz="900" dirty="0">
                <a:latin typeface="+mn-ea"/>
              </a:rPr>
              <a:t>もの</a:t>
            </a:r>
            <a:r>
              <a:rPr kumimoji="1" lang="en-US" altLang="ja-JP" sz="900" noProof="0" dirty="0">
                <a:latin typeface="+mn-ea"/>
              </a:rPr>
              <a:t>)</a:t>
            </a:r>
            <a:r>
              <a:rPr lang="ja-JP" altLang="en-US" sz="900" dirty="0">
                <a:latin typeface="+mn-ea"/>
              </a:rPr>
              <a:t>と</a:t>
            </a:r>
            <a:r>
              <a:rPr kumimoji="1" lang="en-US" altLang="ja-JP" sz="900" noProof="0" dirty="0">
                <a:latin typeface="+mn-ea"/>
              </a:rPr>
              <a:t>(b)</a:t>
            </a:r>
            <a:r>
              <a:rPr kumimoji="1" lang="ja-JP" altLang="en-US" sz="900" noProof="0" dirty="0">
                <a:latin typeface="+mn-ea"/>
              </a:rPr>
              <a:t>貢献予算による支援</a:t>
            </a:r>
            <a:r>
              <a:rPr kumimoji="1" lang="en-US" altLang="ja-JP" sz="900" noProof="0" dirty="0">
                <a:latin typeface="+mn-ea"/>
              </a:rPr>
              <a:t>(</a:t>
            </a:r>
            <a:r>
              <a:rPr kumimoji="1" lang="ja-JP" altLang="en-US" sz="900" noProof="0" dirty="0">
                <a:latin typeface="+mn-ea"/>
              </a:rPr>
              <a:t>検証済み緩和成果、事前緩和資金、低炭素・ゼロ炭素</a:t>
            </a:r>
            <a:r>
              <a:rPr kumimoji="1" lang="en-US" altLang="ja-JP" sz="900" noProof="0" dirty="0">
                <a:latin typeface="+mn-ea"/>
              </a:rPr>
              <a:t>R&amp;D</a:t>
            </a:r>
            <a:r>
              <a:rPr kumimoji="1" lang="ja-JP" altLang="en-US" sz="900" noProof="0" dirty="0">
                <a:latin typeface="+mn-ea"/>
              </a:rPr>
              <a:t>・イノベーション資金、緩和を可能にする成果への資金、適応・レジリエンス資金、損失と損害資金</a:t>
            </a:r>
            <a:r>
              <a:rPr kumimoji="1" lang="en-US" altLang="ja-JP" sz="900" noProof="0" dirty="0">
                <a:latin typeface="+mn-ea"/>
              </a:rPr>
              <a:t>)</a:t>
            </a:r>
            <a:r>
              <a:rPr kumimoji="1" lang="ja-JP" altLang="en-US" sz="900" noProof="0" dirty="0">
                <a:latin typeface="+mn-ea"/>
              </a:rPr>
              <a:t>がある</a:t>
            </a:r>
            <a:endParaRPr kumimoji="1" lang="ja-JP" sz="900" noProof="0" dirty="0">
              <a:latin typeface="+mn-ea"/>
            </a:endParaRPr>
          </a:p>
          <a:p>
            <a:r>
              <a:rPr kumimoji="1" lang="ja-JP" sz="900" noProof="0" dirty="0">
                <a:latin typeface="+mn-ea"/>
              </a:rPr>
              <a:t>出所：</a:t>
            </a:r>
            <a:r>
              <a:rPr lang="en-US" altLang="ja-JP" sz="900" dirty="0">
                <a:latin typeface="+mn-ea"/>
                <a:hlinkClick r:id="rId3">
                  <a:extLst>
                    <a:ext uri="{A12FA001-AC4F-418D-AE19-62706E023703}">
                      <ahyp:hlinkClr xmlns:ahyp="http://schemas.microsoft.com/office/drawing/2018/hyperlinkcolor" val="tx"/>
                    </a:ext>
                  </a:extLst>
                </a:hlinkClick>
              </a:rPr>
              <a:t> CNZS V2.0</a:t>
            </a:r>
            <a:r>
              <a:rPr lang="ja-JP" altLang="en-US" sz="900" dirty="0">
                <a:latin typeface="+mn-ea"/>
              </a:rPr>
              <a:t>、</a:t>
            </a:r>
            <a:r>
              <a:rPr kumimoji="1" lang="ja-JP" sz="900" noProof="0" dirty="0">
                <a:latin typeface="+mn-ea"/>
                <a:hlinkClick r:id="rId4">
                  <a:extLst>
                    <a:ext uri="{A12FA001-AC4F-418D-AE19-62706E023703}">
                      <ahyp:hlinkClr xmlns:ahyp="http://schemas.microsoft.com/office/drawing/2018/hyperlinkcolor" val="tx"/>
                    </a:ext>
                  </a:extLst>
                </a:hlinkClick>
              </a:rPr>
              <a:t>Continuing Use of the Corporate Net-Zero Standard V1.3.1 and Transition to Version 2.0</a:t>
            </a:r>
            <a:r>
              <a:rPr lang="ja-JP" sz="900" noProof="0" dirty="0">
                <a:latin typeface="+mn-ea"/>
              </a:rPr>
              <a:t>を基に作成</a:t>
            </a:r>
          </a:p>
        </p:txBody>
      </p:sp>
      <p:sp>
        <p:nvSpPr>
          <p:cNvPr id="4" name="正方形/長方形 3">
            <a:extLst>
              <a:ext uri="{FF2B5EF4-FFF2-40B4-BE49-F238E27FC236}">
                <a16:creationId xmlns:a16="http://schemas.microsoft.com/office/drawing/2014/main" id="{3DF35FC1-4DB9-CA13-2667-2575975B8EB1}"/>
              </a:ext>
            </a:extLst>
          </p:cNvPr>
          <p:cNvSpPr/>
          <p:nvPr/>
        </p:nvSpPr>
        <p:spPr>
          <a:xfrm>
            <a:off x="161925" y="2089537"/>
            <a:ext cx="1768475" cy="68926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ysClr val="windowText" lastClr="000000"/>
                </a:solidFill>
                <a:latin typeface="Meiryo UI" panose="020B0604030504040204" pitchFamily="50" charset="-128"/>
                <a:ea typeface="Meiryo UI" panose="020B0604030504040204" pitchFamily="50" charset="-128"/>
              </a:rPr>
              <a:t>企業カテゴリ</a:t>
            </a:r>
          </a:p>
        </p:txBody>
      </p:sp>
      <p:sp>
        <p:nvSpPr>
          <p:cNvPr id="5" name="正方形/長方形 4">
            <a:extLst>
              <a:ext uri="{FF2B5EF4-FFF2-40B4-BE49-F238E27FC236}">
                <a16:creationId xmlns:a16="http://schemas.microsoft.com/office/drawing/2014/main" id="{824E1725-6897-2A41-C2AB-C38758856028}"/>
              </a:ext>
            </a:extLst>
          </p:cNvPr>
          <p:cNvSpPr/>
          <p:nvPr/>
        </p:nvSpPr>
        <p:spPr>
          <a:xfrm>
            <a:off x="161925" y="2838006"/>
            <a:ext cx="1768475" cy="68926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ysClr val="windowText" lastClr="000000"/>
                </a:solidFill>
                <a:latin typeface="Meiryo UI" panose="020B0604030504040204" pitchFamily="50" charset="-128"/>
                <a:ea typeface="Meiryo UI" panose="020B0604030504040204" pitchFamily="50" charset="-128"/>
              </a:rPr>
              <a:t>目標経路</a:t>
            </a:r>
          </a:p>
        </p:txBody>
      </p:sp>
      <p:sp>
        <p:nvSpPr>
          <p:cNvPr id="12" name="正方形/長方形 11">
            <a:extLst>
              <a:ext uri="{FF2B5EF4-FFF2-40B4-BE49-F238E27FC236}">
                <a16:creationId xmlns:a16="http://schemas.microsoft.com/office/drawing/2014/main" id="{9E5D42BF-E351-AFB1-5063-3EF90C1C4DF3}"/>
              </a:ext>
            </a:extLst>
          </p:cNvPr>
          <p:cNvSpPr/>
          <p:nvPr/>
        </p:nvSpPr>
        <p:spPr>
          <a:xfrm>
            <a:off x="161925" y="3584994"/>
            <a:ext cx="1768475" cy="68926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ysClr val="windowText" lastClr="000000"/>
                </a:solidFill>
                <a:latin typeface="Meiryo UI" panose="020B0604030504040204" pitchFamily="50" charset="-128"/>
                <a:ea typeface="Meiryo UI" panose="020B0604030504040204" pitchFamily="50" charset="-128"/>
              </a:rPr>
              <a:t>目標に向け</a:t>
            </a:r>
            <a:r>
              <a:rPr lang="ja-JP" sz="1600" b="1" noProof="0" dirty="0">
                <a:solidFill>
                  <a:sysClr val="windowText" lastClr="000000"/>
                </a:solidFill>
                <a:latin typeface="Meiryo UI" panose="020B0604030504040204" pitchFamily="50" charset="-128"/>
                <a:ea typeface="Meiryo UI" panose="020B0604030504040204" pitchFamily="50" charset="-128"/>
              </a:rPr>
              <a:t>た行動</a:t>
            </a:r>
            <a:endParaRPr kumimoji="1" lang="ja-JP" sz="1600" b="1" noProof="0" dirty="0">
              <a:solidFill>
                <a:sysClr val="windowText" lastClr="000000"/>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B2A47A0A-B40F-97D5-74C8-C117679246D3}"/>
              </a:ext>
            </a:extLst>
          </p:cNvPr>
          <p:cNvSpPr/>
          <p:nvPr/>
        </p:nvSpPr>
        <p:spPr>
          <a:xfrm>
            <a:off x="161925" y="4338735"/>
            <a:ext cx="1768475" cy="689264"/>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ysClr val="windowText" lastClr="000000"/>
                </a:solidFill>
                <a:latin typeface="Meiryo UI" panose="020B0604030504040204" pitchFamily="50" charset="-128"/>
                <a:ea typeface="Meiryo UI" panose="020B0604030504040204" pitchFamily="50" charset="-128"/>
              </a:rPr>
              <a:t>進捗報告</a:t>
            </a:r>
            <a:endParaRPr kumimoji="1" lang="ja-JP" sz="1600" b="1" noProof="0" dirty="0">
              <a:solidFill>
                <a:sysClr val="windowText" lastClr="000000"/>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CB64E962-2807-3EA0-3AA7-2D643FAE5EC3}"/>
              </a:ext>
            </a:extLst>
          </p:cNvPr>
          <p:cNvSpPr/>
          <p:nvPr/>
        </p:nvSpPr>
        <p:spPr>
          <a:xfrm>
            <a:off x="161925" y="5087706"/>
            <a:ext cx="1768475" cy="6753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ysClr val="windowText" lastClr="000000"/>
                </a:solidFill>
                <a:latin typeface="Meiryo UI" panose="020B0604030504040204" pitchFamily="50" charset="-128"/>
                <a:ea typeface="Meiryo UI" panose="020B0604030504040204" pitchFamily="50" charset="-128"/>
              </a:rPr>
              <a:t>ベストエフォートに</a:t>
            </a:r>
          </a:p>
          <a:p>
            <a:pPr algn="ctr"/>
            <a:r>
              <a:rPr kumimoji="1" lang="ja-JP" sz="1600" b="1" noProof="0" dirty="0">
                <a:solidFill>
                  <a:sysClr val="windowText" lastClr="000000"/>
                </a:solidFill>
                <a:latin typeface="Meiryo UI" panose="020B0604030504040204" pitchFamily="50" charset="-128"/>
                <a:ea typeface="Meiryo UI" panose="020B0604030504040204" pitchFamily="50" charset="-128"/>
              </a:rPr>
              <a:t>基づく目標追求</a:t>
            </a:r>
          </a:p>
        </p:txBody>
      </p:sp>
      <p:sp>
        <p:nvSpPr>
          <p:cNvPr id="16" name="正方形/長方形 15">
            <a:extLst>
              <a:ext uri="{FF2B5EF4-FFF2-40B4-BE49-F238E27FC236}">
                <a16:creationId xmlns:a16="http://schemas.microsoft.com/office/drawing/2014/main" id="{A57051D5-BA68-FE00-DBED-57C36837F81C}"/>
              </a:ext>
            </a:extLst>
          </p:cNvPr>
          <p:cNvSpPr/>
          <p:nvPr/>
        </p:nvSpPr>
        <p:spPr>
          <a:xfrm>
            <a:off x="161925" y="5827485"/>
            <a:ext cx="1768475" cy="68926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ysClr val="windowText" lastClr="000000"/>
                </a:solidFill>
                <a:latin typeface="Meiryo UI" panose="020B0604030504040204" pitchFamily="50" charset="-128"/>
                <a:ea typeface="Meiryo UI" panose="020B0604030504040204" pitchFamily="50" charset="-128"/>
              </a:rPr>
              <a:t>継続的排出責任（OER）</a:t>
            </a:r>
          </a:p>
        </p:txBody>
      </p:sp>
      <p:sp>
        <p:nvSpPr>
          <p:cNvPr id="17" name="正方形/長方形 16">
            <a:extLst>
              <a:ext uri="{FF2B5EF4-FFF2-40B4-BE49-F238E27FC236}">
                <a16:creationId xmlns:a16="http://schemas.microsoft.com/office/drawing/2014/main" id="{9C2DE58F-F703-3130-676A-999F82011B67}"/>
              </a:ext>
            </a:extLst>
          </p:cNvPr>
          <p:cNvSpPr/>
          <p:nvPr/>
        </p:nvSpPr>
        <p:spPr>
          <a:xfrm>
            <a:off x="6341346" y="2089537"/>
            <a:ext cx="4209128" cy="6892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lang="ja-JP" sz="1100" noProof="0" dirty="0">
                <a:solidFill>
                  <a:schemeClr val="tx1"/>
                </a:solidFill>
                <a:latin typeface="Meiryo UI" panose="020B0604030504040204" pitchFamily="50" charset="-128"/>
                <a:ea typeface="Meiryo UI" panose="020B0604030504040204" pitchFamily="50" charset="-128"/>
              </a:rPr>
              <a:t>CNZS </a:t>
            </a:r>
            <a:r>
              <a:rPr kumimoji="1" lang="ja-JP" sz="1100" noProof="0" dirty="0">
                <a:solidFill>
                  <a:schemeClr val="tx1"/>
                </a:solidFill>
                <a:latin typeface="Meiryo UI" panose="020B0604030504040204" pitchFamily="50" charset="-128"/>
                <a:ea typeface="Meiryo UI" panose="020B0604030504040204" pitchFamily="50" charset="-128"/>
              </a:rPr>
              <a:t>V2.0の「カテゴリA」の閾値を満たさない企業は、</a:t>
            </a:r>
            <a:r>
              <a:rPr lang="ja-JP" sz="1100" noProof="0" dirty="0">
                <a:solidFill>
                  <a:schemeClr val="tx1"/>
                </a:solidFill>
                <a:latin typeface="Meiryo UI" panose="020B0604030504040204" pitchFamily="50" charset="-128"/>
                <a:ea typeface="Meiryo UI" panose="020B0604030504040204" pitchFamily="50" charset="-128"/>
              </a:rPr>
              <a:t>CNZS V1.3.1</a:t>
            </a:r>
            <a:r>
              <a:rPr kumimoji="1" lang="ja-JP" sz="1100" noProof="0" dirty="0">
                <a:solidFill>
                  <a:schemeClr val="tx1"/>
                </a:solidFill>
                <a:latin typeface="Meiryo UI" panose="020B0604030504040204" pitchFamily="50" charset="-128"/>
                <a:ea typeface="Meiryo UI" panose="020B0604030504040204" pitchFamily="50" charset="-128"/>
              </a:rPr>
              <a:t>の下で中小企業（SME）としてのカテゴリ区分を採用するよう申請することができる</a:t>
            </a:r>
          </a:p>
        </p:txBody>
      </p:sp>
      <p:sp>
        <p:nvSpPr>
          <p:cNvPr id="18" name="正方形/長方形 17">
            <a:extLst>
              <a:ext uri="{FF2B5EF4-FFF2-40B4-BE49-F238E27FC236}">
                <a16:creationId xmlns:a16="http://schemas.microsoft.com/office/drawing/2014/main" id="{0D1EA66F-271A-F7F1-5BC6-7AE920FE2A6C}"/>
              </a:ext>
            </a:extLst>
          </p:cNvPr>
          <p:cNvSpPr/>
          <p:nvPr/>
        </p:nvSpPr>
        <p:spPr>
          <a:xfrm>
            <a:off x="6341345" y="2833262"/>
            <a:ext cx="4209128" cy="6892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lang="ja-JP" sz="1100" noProof="0" dirty="0">
                <a:solidFill>
                  <a:schemeClr val="tx1"/>
                </a:solidFill>
              </a:rPr>
              <a:t>絶対量削減方式は、既にSBTiの全ツール及び提出資料に統合済でCNZS V2.0への移行に際して、追加の対応は不要</a:t>
            </a:r>
          </a:p>
        </p:txBody>
      </p:sp>
      <p:sp>
        <p:nvSpPr>
          <p:cNvPr id="19" name="正方形/長方形 18">
            <a:extLst>
              <a:ext uri="{FF2B5EF4-FFF2-40B4-BE49-F238E27FC236}">
                <a16:creationId xmlns:a16="http://schemas.microsoft.com/office/drawing/2014/main" id="{61B07226-AB3C-33BC-6976-A316C0A10E2A}"/>
              </a:ext>
            </a:extLst>
          </p:cNvPr>
          <p:cNvSpPr/>
          <p:nvPr/>
        </p:nvSpPr>
        <p:spPr>
          <a:xfrm>
            <a:off x="6341341" y="5091197"/>
            <a:ext cx="4209129" cy="6721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kumimoji="1" lang="ja-JP" sz="1100" noProof="0" dirty="0">
                <a:solidFill>
                  <a:schemeClr val="tx1"/>
                </a:solidFill>
                <a:latin typeface="Meiryo UI" panose="020B0604030504040204" pitchFamily="50" charset="-128"/>
                <a:ea typeface="Meiryo UI" panose="020B0604030504040204" pitchFamily="50" charset="-128"/>
              </a:rPr>
              <a:t>ベストエフォート</a:t>
            </a:r>
            <a:r>
              <a:rPr lang="en-US" altLang="ja-JP" sz="1100" baseline="30000" dirty="0">
                <a:solidFill>
                  <a:schemeClr val="tx1"/>
                </a:solidFill>
              </a:rPr>
              <a:t>※2</a:t>
            </a:r>
            <a:r>
              <a:rPr kumimoji="1" lang="ja-JP" sz="1100" noProof="0" dirty="0">
                <a:solidFill>
                  <a:schemeClr val="tx1"/>
                </a:solidFill>
                <a:latin typeface="Meiryo UI" panose="020B0604030504040204" pitchFamily="50" charset="-128"/>
                <a:ea typeface="Meiryo UI" panose="020B0604030504040204" pitchFamily="50" charset="-128"/>
              </a:rPr>
              <a:t>は、</a:t>
            </a:r>
            <a:r>
              <a:rPr lang="ja-JP" sz="1100" noProof="0" dirty="0">
                <a:solidFill>
                  <a:schemeClr val="tx1"/>
                </a:solidFill>
                <a:latin typeface="Meiryo UI" panose="020B0604030504040204" pitchFamily="50" charset="-128"/>
                <a:ea typeface="Meiryo UI" panose="020B0604030504040204" pitchFamily="50" charset="-128"/>
              </a:rPr>
              <a:t>C</a:t>
            </a:r>
            <a:r>
              <a:rPr kumimoji="1" lang="ja-JP" sz="1100" noProof="0" dirty="0">
                <a:solidFill>
                  <a:schemeClr val="tx1"/>
                </a:solidFill>
                <a:latin typeface="Meiryo UI" panose="020B0604030504040204" pitchFamily="50" charset="-128"/>
                <a:ea typeface="Meiryo UI" panose="020B0604030504040204" pitchFamily="50" charset="-128"/>
              </a:rPr>
              <a:t>NZS V1.3.1とV2.0において適用される</a:t>
            </a:r>
            <a:endParaRPr kumimoji="1" lang="en-US" altLang="ja-JP" sz="1100" noProof="0" dirty="0">
              <a:solidFill>
                <a:schemeClr val="tx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4DB789A0-B30B-A140-3F5E-42079E915336}"/>
              </a:ext>
            </a:extLst>
          </p:cNvPr>
          <p:cNvSpPr/>
          <p:nvPr/>
        </p:nvSpPr>
        <p:spPr>
          <a:xfrm>
            <a:off x="6341341" y="5822741"/>
            <a:ext cx="4209128" cy="6892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342900" indent="-342900">
              <a:buFont typeface="Arial" panose="020B0604020202020204" pitchFamily="34" charset="0"/>
              <a:buChar char="•"/>
            </a:pPr>
            <a:r>
              <a:rPr lang="ja-JP" sz="1100" noProof="0" dirty="0">
                <a:solidFill>
                  <a:schemeClr val="tx1"/>
                </a:solidFill>
                <a:latin typeface="Meiryo UI" panose="020B0604030504040204" pitchFamily="50" charset="-128"/>
                <a:ea typeface="Meiryo UI" panose="020B0604030504040204" pitchFamily="50" charset="-128"/>
              </a:rPr>
              <a:t>2027年開始予定の継続的排出責任にCNZS V1.3.1とV2.0の双方の下で目標保有企業が参加可能</a:t>
            </a:r>
          </a:p>
        </p:txBody>
      </p:sp>
      <p:sp>
        <p:nvSpPr>
          <p:cNvPr id="21" name="正方形/長方形 20">
            <a:extLst>
              <a:ext uri="{FF2B5EF4-FFF2-40B4-BE49-F238E27FC236}">
                <a16:creationId xmlns:a16="http://schemas.microsoft.com/office/drawing/2014/main" id="{B6EDF06D-D510-1639-31E8-8E1F2A56957F}"/>
              </a:ext>
            </a:extLst>
          </p:cNvPr>
          <p:cNvSpPr/>
          <p:nvPr/>
        </p:nvSpPr>
        <p:spPr>
          <a:xfrm>
            <a:off x="6341344" y="3586740"/>
            <a:ext cx="4209128" cy="686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kumimoji="1" lang="ja-JP" sz="1100" noProof="0" dirty="0">
                <a:solidFill>
                  <a:schemeClr val="tx1"/>
                </a:solidFill>
                <a:latin typeface="Meiryo UI" panose="020B0604030504040204" pitchFamily="50" charset="-128"/>
                <a:ea typeface="Meiryo UI" panose="020B0604030504040204" pitchFamily="50" charset="-128"/>
              </a:rPr>
              <a:t>CNZS V2.0及び関連ガイダンスに定められた要件に従うことを条件として、CNZS V1.3.1の下で設定された目標の達成にも適用され得る</a:t>
            </a:r>
          </a:p>
        </p:txBody>
      </p:sp>
      <p:sp>
        <p:nvSpPr>
          <p:cNvPr id="22" name="正方形/長方形 21">
            <a:extLst>
              <a:ext uri="{FF2B5EF4-FFF2-40B4-BE49-F238E27FC236}">
                <a16:creationId xmlns:a16="http://schemas.microsoft.com/office/drawing/2014/main" id="{5C6EED66-5AD8-1D49-37C7-E93D594B0E7D}"/>
              </a:ext>
            </a:extLst>
          </p:cNvPr>
          <p:cNvSpPr/>
          <p:nvPr/>
        </p:nvSpPr>
        <p:spPr>
          <a:xfrm>
            <a:off x="6341341" y="4337223"/>
            <a:ext cx="4209129" cy="689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285750" indent="-285750">
              <a:buFont typeface="Arial" panose="020B0604020202020204" pitchFamily="34" charset="0"/>
              <a:buChar char="•"/>
            </a:pPr>
            <a:r>
              <a:rPr lang="ja-JP" sz="1100" noProof="0" dirty="0">
                <a:solidFill>
                  <a:schemeClr val="tx1"/>
                </a:solidFill>
              </a:rPr>
              <a:t>SBTiは、円滑な移行を確保するため、企業がCNZS V1.3.1の下での目標サイクル終了時の進捗報告に対して、第三者保証の要件を先行的に採用することを推奨する</a:t>
            </a:r>
            <a:endParaRPr kumimoji="1" lang="ja-JP" sz="1100" noProof="0" dirty="0">
              <a:solidFill>
                <a:schemeClr val="tx1"/>
              </a:solidFill>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A62DC683-4D02-D58A-0120-F4E5B829FB74}"/>
              </a:ext>
            </a:extLst>
          </p:cNvPr>
          <p:cNvSpPr txBox="1"/>
          <p:nvPr/>
        </p:nvSpPr>
        <p:spPr>
          <a:xfrm>
            <a:off x="2664076" y="1720205"/>
            <a:ext cx="2933816" cy="369332"/>
          </a:xfrm>
          <a:prstGeom prst="rect">
            <a:avLst/>
          </a:prstGeom>
          <a:noFill/>
        </p:spPr>
        <p:txBody>
          <a:bodyPr wrap="none" rtlCol="0">
            <a:spAutoFit/>
          </a:bodyPr>
          <a:lstStyle/>
          <a:p>
            <a:r>
              <a:rPr kumimoji="1" lang="ja-JP" b="1" noProof="0" dirty="0"/>
              <a:t>CNZS V2.0における新要素</a:t>
            </a:r>
          </a:p>
        </p:txBody>
      </p:sp>
      <p:sp>
        <p:nvSpPr>
          <p:cNvPr id="24" name="テキスト ボックス 23">
            <a:extLst>
              <a:ext uri="{FF2B5EF4-FFF2-40B4-BE49-F238E27FC236}">
                <a16:creationId xmlns:a16="http://schemas.microsoft.com/office/drawing/2014/main" id="{668C5BCE-6DB0-44AA-DBD3-881B913C1626}"/>
              </a:ext>
            </a:extLst>
          </p:cNvPr>
          <p:cNvSpPr txBox="1"/>
          <p:nvPr/>
        </p:nvSpPr>
        <p:spPr>
          <a:xfrm>
            <a:off x="7049529" y="1720205"/>
            <a:ext cx="2792752" cy="369332"/>
          </a:xfrm>
          <a:prstGeom prst="rect">
            <a:avLst/>
          </a:prstGeom>
          <a:noFill/>
        </p:spPr>
        <p:txBody>
          <a:bodyPr wrap="none" rtlCol="0">
            <a:spAutoFit/>
          </a:bodyPr>
          <a:lstStyle/>
          <a:p>
            <a:r>
              <a:rPr kumimoji="1" lang="ja-JP" b="1" noProof="0" dirty="0"/>
              <a:t>CNZS V1.3.1</a:t>
            </a:r>
            <a:r>
              <a:rPr lang="ja-JP" b="1" noProof="0" dirty="0"/>
              <a:t>下での扱い</a:t>
            </a:r>
            <a:endParaRPr kumimoji="1" lang="ja-JP" b="1" noProof="0" dirty="0"/>
          </a:p>
        </p:txBody>
      </p:sp>
    </p:spTree>
    <p:extLst>
      <p:ext uri="{BB962C8B-B14F-4D97-AF65-F5344CB8AC3E}">
        <p14:creationId xmlns:p14="http://schemas.microsoft.com/office/powerpoint/2010/main" val="3848451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A9FB67CE-9F5F-0753-DD79-B2B16975E8B7}"/>
              </a:ext>
            </a:extLst>
          </p:cNvPr>
          <p:cNvSpPr/>
          <p:nvPr/>
        </p:nvSpPr>
        <p:spPr>
          <a:xfrm>
            <a:off x="189434" y="2218460"/>
            <a:ext cx="1914116" cy="475667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CF314CEF-3288-79BF-3082-3821C9B480B2}"/>
              </a:ext>
            </a:extLst>
          </p:cNvPr>
          <p:cNvSpPr>
            <a:spLocks noGrp="1"/>
          </p:cNvSpPr>
          <p:nvPr>
            <p:ph type="title"/>
          </p:nvPr>
        </p:nvSpPr>
        <p:spPr/>
        <p:txBody>
          <a:bodyPr/>
          <a:lstStyle/>
          <a:p>
            <a:r>
              <a:rPr kumimoji="1" lang="ja-JP" noProof="0" dirty="0"/>
              <a:t>CNZS</a:t>
            </a:r>
            <a:r>
              <a:rPr lang="ja-JP" noProof="0" dirty="0"/>
              <a:t> V2.0 各章のポイント</a:t>
            </a:r>
            <a:endParaRPr kumimoji="1" lang="ja-JP" noProof="0" dirty="0"/>
          </a:p>
        </p:txBody>
      </p:sp>
      <p:sp>
        <p:nvSpPr>
          <p:cNvPr id="3" name="コンテンツ プレースホルダー 2">
            <a:extLst>
              <a:ext uri="{FF2B5EF4-FFF2-40B4-BE49-F238E27FC236}">
                <a16:creationId xmlns:a16="http://schemas.microsoft.com/office/drawing/2014/main" id="{D9CCF3F2-D708-DB8E-1453-E51552CD912A}"/>
              </a:ext>
            </a:extLst>
          </p:cNvPr>
          <p:cNvSpPr>
            <a:spLocks noGrp="1"/>
          </p:cNvSpPr>
          <p:nvPr>
            <p:ph sz="quarter" idx="12"/>
          </p:nvPr>
        </p:nvSpPr>
        <p:spPr>
          <a:xfrm>
            <a:off x="161925" y="1110920"/>
            <a:ext cx="10367963" cy="604163"/>
          </a:xfrm>
        </p:spPr>
        <p:txBody>
          <a:bodyPr/>
          <a:lstStyle/>
          <a:p>
            <a:r>
              <a:rPr lang="ja-JP" noProof="0" dirty="0"/>
              <a:t>CNZS V2.0の章構成と主な内容は以下の通り。</a:t>
            </a:r>
            <a:endParaRPr kumimoji="1" lang="ja-JP" noProof="0" dirty="0"/>
          </a:p>
        </p:txBody>
      </p:sp>
      <p:sp>
        <p:nvSpPr>
          <p:cNvPr id="16" name="正方形/長方形 15">
            <a:extLst>
              <a:ext uri="{FF2B5EF4-FFF2-40B4-BE49-F238E27FC236}">
                <a16:creationId xmlns:a16="http://schemas.microsoft.com/office/drawing/2014/main" id="{4B44C97A-4462-14BB-8D7D-B4014864885A}"/>
              </a:ext>
            </a:extLst>
          </p:cNvPr>
          <p:cNvSpPr/>
          <p:nvPr/>
        </p:nvSpPr>
        <p:spPr>
          <a:xfrm>
            <a:off x="419261" y="2290520"/>
            <a:ext cx="1644494" cy="39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400" b="1" noProof="0" dirty="0">
                <a:solidFill>
                  <a:schemeClr val="tx1"/>
                </a:solidFill>
                <a:latin typeface="Meiryo UI" panose="020B0604030504040204" pitchFamily="50" charset="-128"/>
                <a:ea typeface="Meiryo UI" panose="020B0604030504040204" pitchFamily="50" charset="-128"/>
              </a:rPr>
              <a:t>ネットゼロ・ガバナンス</a:t>
            </a:r>
            <a:endParaRPr kumimoji="1" lang="ja-JP" sz="1400" b="1" noProof="0" dirty="0">
              <a:solidFill>
                <a:schemeClr val="tx1"/>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F0431D39-1393-0972-61AD-775166FD99A5}"/>
              </a:ext>
            </a:extLst>
          </p:cNvPr>
          <p:cNvSpPr/>
          <p:nvPr/>
        </p:nvSpPr>
        <p:spPr>
          <a:xfrm>
            <a:off x="476790" y="2845906"/>
            <a:ext cx="1644494" cy="828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sz="1400" b="1" noProof="0" dirty="0">
                <a:solidFill>
                  <a:schemeClr val="tx1"/>
                </a:solidFill>
                <a:latin typeface="Meiryo UI" panose="020B0604030504040204" pitchFamily="50" charset="-128"/>
                <a:ea typeface="Meiryo UI" panose="020B0604030504040204" pitchFamily="50" charset="-128"/>
              </a:rPr>
              <a:t>基準年評価</a:t>
            </a:r>
          </a:p>
        </p:txBody>
      </p:sp>
      <p:sp>
        <p:nvSpPr>
          <p:cNvPr id="18" name="正方形/長方形 17">
            <a:extLst>
              <a:ext uri="{FF2B5EF4-FFF2-40B4-BE49-F238E27FC236}">
                <a16:creationId xmlns:a16="http://schemas.microsoft.com/office/drawing/2014/main" id="{A887D43F-4A63-7E36-173E-D032D8AB1376}"/>
              </a:ext>
            </a:extLst>
          </p:cNvPr>
          <p:cNvSpPr/>
          <p:nvPr/>
        </p:nvSpPr>
        <p:spPr>
          <a:xfrm>
            <a:off x="479189" y="3782962"/>
            <a:ext cx="1644494"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sz="1400" b="1" noProof="0" dirty="0">
                <a:solidFill>
                  <a:schemeClr val="tx1"/>
                </a:solidFill>
                <a:latin typeface="Meiryo UI" panose="020B0604030504040204" pitchFamily="50" charset="-128"/>
                <a:ea typeface="Meiryo UI" panose="020B0604030504040204" pitchFamily="50" charset="-128"/>
              </a:rPr>
              <a:t>目標設定</a:t>
            </a:r>
          </a:p>
        </p:txBody>
      </p:sp>
      <p:sp>
        <p:nvSpPr>
          <p:cNvPr id="19" name="正方形/長方形 18">
            <a:extLst>
              <a:ext uri="{FF2B5EF4-FFF2-40B4-BE49-F238E27FC236}">
                <a16:creationId xmlns:a16="http://schemas.microsoft.com/office/drawing/2014/main" id="{CAAA4459-7276-1C96-7DE5-6542422191EE}"/>
              </a:ext>
            </a:extLst>
          </p:cNvPr>
          <p:cNvSpPr/>
          <p:nvPr/>
        </p:nvSpPr>
        <p:spPr>
          <a:xfrm>
            <a:off x="475591" y="4551565"/>
            <a:ext cx="1644494" cy="889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ja-JP" sz="1400" b="1" noProof="0" dirty="0">
                <a:solidFill>
                  <a:schemeClr val="tx1"/>
                </a:solidFill>
                <a:latin typeface="Meiryo UI" panose="020B0604030504040204" pitchFamily="50" charset="-128"/>
                <a:ea typeface="Meiryo UI" panose="020B0604030504040204" pitchFamily="50" charset="-128"/>
              </a:rPr>
              <a:t>目標実施</a:t>
            </a:r>
            <a:endParaRPr kumimoji="1" lang="ja-JP" sz="1400" b="1" noProof="0" dirty="0">
              <a:solidFill>
                <a:schemeClr val="tx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6281CE17-38AA-C375-1E84-7E95217806E5}"/>
              </a:ext>
            </a:extLst>
          </p:cNvPr>
          <p:cNvSpPr/>
          <p:nvPr/>
        </p:nvSpPr>
        <p:spPr>
          <a:xfrm>
            <a:off x="475591" y="6173695"/>
            <a:ext cx="1644494" cy="724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sz="1400" b="1" noProof="0" dirty="0">
                <a:solidFill>
                  <a:schemeClr val="tx1"/>
                </a:solidFill>
                <a:latin typeface="Meiryo UI" panose="020B0604030504040204" pitchFamily="50" charset="-128"/>
                <a:ea typeface="Meiryo UI" panose="020B0604030504040204" pitchFamily="50" charset="-128"/>
              </a:rPr>
              <a:t>継続的排出責任</a:t>
            </a:r>
          </a:p>
        </p:txBody>
      </p:sp>
      <p:sp>
        <p:nvSpPr>
          <p:cNvPr id="23" name="正方形/長方形 22">
            <a:extLst>
              <a:ext uri="{FF2B5EF4-FFF2-40B4-BE49-F238E27FC236}">
                <a16:creationId xmlns:a16="http://schemas.microsoft.com/office/drawing/2014/main" id="{F1EAAB09-3254-ED13-EAAF-B18CEFDFB157}"/>
              </a:ext>
            </a:extLst>
          </p:cNvPr>
          <p:cNvSpPr/>
          <p:nvPr/>
        </p:nvSpPr>
        <p:spPr>
          <a:xfrm>
            <a:off x="479189" y="5458082"/>
            <a:ext cx="1644494" cy="6037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sz="1400" b="1" noProof="0" dirty="0">
                <a:solidFill>
                  <a:schemeClr val="tx1"/>
                </a:solidFill>
                <a:latin typeface="Meiryo UI" panose="020B0604030504040204" pitchFamily="50" charset="-128"/>
                <a:ea typeface="Meiryo UI" panose="020B0604030504040204" pitchFamily="50" charset="-128"/>
              </a:rPr>
              <a:t>報告・進捗評価</a:t>
            </a:r>
          </a:p>
        </p:txBody>
      </p:sp>
      <p:sp>
        <p:nvSpPr>
          <p:cNvPr id="42" name="テキスト ボックス 41">
            <a:extLst>
              <a:ext uri="{FF2B5EF4-FFF2-40B4-BE49-F238E27FC236}">
                <a16:creationId xmlns:a16="http://schemas.microsoft.com/office/drawing/2014/main" id="{96EF4320-364B-380A-7A5A-9E245D4C7430}"/>
              </a:ext>
            </a:extLst>
          </p:cNvPr>
          <p:cNvSpPr txBox="1"/>
          <p:nvPr/>
        </p:nvSpPr>
        <p:spPr>
          <a:xfrm>
            <a:off x="161925" y="6974900"/>
            <a:ext cx="10016217" cy="584775"/>
          </a:xfrm>
          <a:prstGeom prst="rect">
            <a:avLst/>
          </a:prstGeom>
          <a:noFill/>
        </p:spPr>
        <p:txBody>
          <a:bodyPr wrap="square">
            <a:spAutoFit/>
          </a:bodyPr>
          <a:lstStyle/>
          <a:p>
            <a:r>
              <a:rPr lang="ja-JP" sz="800" noProof="0" dirty="0">
                <a:solidFill>
                  <a:sysClr val="windowText" lastClr="000000"/>
                </a:solidFill>
                <a:latin typeface="+mj-ea"/>
                <a:ea typeface="+mj-ea"/>
              </a:rPr>
              <a:t>※1 </a:t>
            </a:r>
            <a:r>
              <a:rPr lang="ja-JP" sz="800" noProof="0" dirty="0"/>
              <a:t>同期グリッドに接続されたすべての電力生成源が、当該グリッドに接続された電力消費源に対して電力を供給すると合理的に見込むことができる地理的領域。供給可能地域は、電力システムにおけるある領域の次の側面のバランスをとったものである。すなわち、（i）同期グリッドの境界、（ii）送電の混雑、及び（iii）地域内の接続性。（KEY TERMS）</a:t>
            </a:r>
          </a:p>
          <a:p>
            <a:r>
              <a:rPr lang="ja-JP" sz="800" noProof="0" dirty="0">
                <a:solidFill>
                  <a:sysClr val="windowText" lastClr="000000"/>
                </a:solidFill>
                <a:latin typeface="+mj-ea"/>
                <a:ea typeface="+mj-ea"/>
              </a:rPr>
              <a:t>※2 </a:t>
            </a:r>
            <a:r>
              <a:rPr lang="ja-JP" sz="800" noProof="0" dirty="0"/>
              <a:t>CNZS V2.0発効前の既存長期契約に由来するマーケット手法は発効日前に適用されていた同一の活動プール内で供給可能と見做すことができる。マーケット手法の契約更新による供給可能地域の延長は不可（C30.5）</a:t>
            </a:r>
            <a:endParaRPr lang="ja-JP" sz="800" noProof="0" dirty="0">
              <a:solidFill>
                <a:sysClr val="windowText" lastClr="000000"/>
              </a:solidFill>
              <a:latin typeface="+mj-ea"/>
              <a:ea typeface="+mj-ea"/>
            </a:endParaRPr>
          </a:p>
          <a:p>
            <a:r>
              <a:rPr lang="ja-JP" sz="800" noProof="0" dirty="0">
                <a:solidFill>
                  <a:sysClr val="windowText" lastClr="000000"/>
                </a:solidFill>
                <a:latin typeface="+mj-ea"/>
                <a:ea typeface="+mj-ea"/>
              </a:rPr>
              <a:t>出所：</a:t>
            </a:r>
            <a:r>
              <a:rPr lang="ja-JP" sz="800" noProof="0" dirty="0">
                <a:latin typeface="+mj-ea"/>
                <a:hlinkClick r:id="rId2">
                  <a:extLst>
                    <a:ext uri="{A12FA001-AC4F-418D-AE19-62706E023703}">
                      <ahyp:hlinkClr xmlns:ahyp="http://schemas.microsoft.com/office/drawing/2018/hyperlinkcolor" val="tx"/>
                    </a:ext>
                  </a:extLst>
                </a:hlinkClick>
              </a:rPr>
              <a:t> CNZS V2.0 </a:t>
            </a:r>
            <a:r>
              <a:rPr lang="ja-JP" sz="800" noProof="0" dirty="0">
                <a:solidFill>
                  <a:sysClr val="windowText" lastClr="000000"/>
                </a:solidFill>
                <a:latin typeface="+mj-ea"/>
                <a:ea typeface="+mj-ea"/>
              </a:rPr>
              <a:t>、</a:t>
            </a:r>
            <a:r>
              <a:rPr lang="ja-JP" sz="800" noProof="0" dirty="0">
                <a:latin typeface="+mj-ea"/>
                <a:ea typeface="+mj-ea"/>
                <a:hlinkClick r:id="rId3">
                  <a:extLst>
                    <a:ext uri="{A12FA001-AC4F-418D-AE19-62706E023703}">
                      <ahyp:hlinkClr xmlns:ahyp="http://schemas.microsoft.com/office/drawing/2018/hyperlinkcolor" val="tx"/>
                    </a:ext>
                  </a:extLst>
                </a:hlinkClick>
              </a:rPr>
              <a:t>WWF Webサイト　ニュース・活動報告（2026年6月29日）</a:t>
            </a:r>
            <a:r>
              <a:rPr lang="ja-JP" sz="800" noProof="0" dirty="0">
                <a:solidFill>
                  <a:sysClr val="windowText" lastClr="000000"/>
                </a:solidFill>
                <a:latin typeface="+mj-ea"/>
                <a:ea typeface="+mj-ea"/>
              </a:rPr>
              <a:t>を基に作成</a:t>
            </a:r>
            <a:r>
              <a:rPr lang="ja-JP" sz="800" noProof="0" dirty="0">
                <a:solidFill>
                  <a:sysClr val="windowText" lastClr="000000"/>
                </a:solidFill>
                <a:latin typeface="+mj-ea"/>
              </a:rPr>
              <a:t>※ 条文番号はCNZS V2.0本文の付番による</a:t>
            </a:r>
            <a:endParaRPr lang="ja-JP" sz="800" noProof="0" dirty="0">
              <a:solidFill>
                <a:sysClr val="windowText" lastClr="000000"/>
              </a:solidFill>
              <a:latin typeface="+mj-ea"/>
              <a:ea typeface="+mj-ea"/>
            </a:endParaRPr>
          </a:p>
        </p:txBody>
      </p:sp>
      <p:sp>
        <p:nvSpPr>
          <p:cNvPr id="44" name="正方形/長方形 43">
            <a:extLst>
              <a:ext uri="{FF2B5EF4-FFF2-40B4-BE49-F238E27FC236}">
                <a16:creationId xmlns:a16="http://schemas.microsoft.com/office/drawing/2014/main" id="{3564A1B6-5314-25EE-5010-F649B0B82B1A}"/>
              </a:ext>
            </a:extLst>
          </p:cNvPr>
          <p:cNvSpPr/>
          <p:nvPr/>
        </p:nvSpPr>
        <p:spPr>
          <a:xfrm>
            <a:off x="225859" y="2159619"/>
            <a:ext cx="197000"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tx2"/>
                </a:solidFill>
                <a:latin typeface="Meiryo UI" panose="020B0604030504040204" pitchFamily="50" charset="-128"/>
                <a:ea typeface="Meiryo UI" panose="020B0604030504040204" pitchFamily="50" charset="-128"/>
              </a:rPr>
              <a:t>１</a:t>
            </a:r>
          </a:p>
        </p:txBody>
      </p:sp>
      <p:sp>
        <p:nvSpPr>
          <p:cNvPr id="45" name="正方形/長方形 44">
            <a:extLst>
              <a:ext uri="{FF2B5EF4-FFF2-40B4-BE49-F238E27FC236}">
                <a16:creationId xmlns:a16="http://schemas.microsoft.com/office/drawing/2014/main" id="{F052C4BE-CA22-4E4C-9259-AB1ED4826817}"/>
              </a:ext>
            </a:extLst>
          </p:cNvPr>
          <p:cNvSpPr/>
          <p:nvPr/>
        </p:nvSpPr>
        <p:spPr>
          <a:xfrm>
            <a:off x="229457" y="2831527"/>
            <a:ext cx="189804" cy="827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tx2"/>
                </a:solidFill>
                <a:latin typeface="Meiryo UI" panose="020B0604030504040204" pitchFamily="50" charset="-128"/>
                <a:ea typeface="Meiryo UI" panose="020B0604030504040204" pitchFamily="50" charset="-128"/>
              </a:rPr>
              <a:t>2</a:t>
            </a:r>
            <a:endParaRPr kumimoji="1" lang="ja-JP" sz="1600" b="1" noProof="0" dirty="0">
              <a:solidFill>
                <a:schemeClr val="tx2"/>
              </a:solidFill>
              <a:latin typeface="Meiryo UI" panose="020B0604030504040204" pitchFamily="50" charset="-128"/>
              <a:ea typeface="Meiryo UI" panose="020B0604030504040204" pitchFamily="50" charset="-128"/>
            </a:endParaRPr>
          </a:p>
        </p:txBody>
      </p:sp>
      <p:sp>
        <p:nvSpPr>
          <p:cNvPr id="46" name="正方形/長方形 45">
            <a:extLst>
              <a:ext uri="{FF2B5EF4-FFF2-40B4-BE49-F238E27FC236}">
                <a16:creationId xmlns:a16="http://schemas.microsoft.com/office/drawing/2014/main" id="{4BEC89B0-C1DD-F01E-1927-36D4C15D60D0}"/>
              </a:ext>
            </a:extLst>
          </p:cNvPr>
          <p:cNvSpPr/>
          <p:nvPr/>
        </p:nvSpPr>
        <p:spPr>
          <a:xfrm>
            <a:off x="225859" y="3782962"/>
            <a:ext cx="197000"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tx2"/>
                </a:solidFill>
                <a:latin typeface="Meiryo UI" panose="020B0604030504040204" pitchFamily="50" charset="-128"/>
                <a:ea typeface="Meiryo UI" panose="020B0604030504040204" pitchFamily="50" charset="-128"/>
              </a:rPr>
              <a:t>3</a:t>
            </a:r>
            <a:endParaRPr kumimoji="1" lang="ja-JP" sz="1600" b="1" noProof="0" dirty="0">
              <a:solidFill>
                <a:schemeClr val="tx2"/>
              </a:solidFill>
              <a:latin typeface="Meiryo UI" panose="020B0604030504040204" pitchFamily="50" charset="-128"/>
              <a:ea typeface="Meiryo UI" panose="020B0604030504040204" pitchFamily="50" charset="-128"/>
            </a:endParaRPr>
          </a:p>
        </p:txBody>
      </p:sp>
      <p:sp>
        <p:nvSpPr>
          <p:cNvPr id="47" name="正方形/長方形 46">
            <a:extLst>
              <a:ext uri="{FF2B5EF4-FFF2-40B4-BE49-F238E27FC236}">
                <a16:creationId xmlns:a16="http://schemas.microsoft.com/office/drawing/2014/main" id="{360E9837-5907-A16D-9213-F5E6143F07A9}"/>
              </a:ext>
            </a:extLst>
          </p:cNvPr>
          <p:cNvSpPr/>
          <p:nvPr/>
        </p:nvSpPr>
        <p:spPr>
          <a:xfrm>
            <a:off x="225859" y="4673684"/>
            <a:ext cx="197000"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tx2"/>
                </a:solidFill>
                <a:latin typeface="Meiryo UI" panose="020B0604030504040204" pitchFamily="50" charset="-128"/>
                <a:ea typeface="Meiryo UI" panose="020B0604030504040204" pitchFamily="50" charset="-128"/>
              </a:rPr>
              <a:t>4</a:t>
            </a:r>
          </a:p>
        </p:txBody>
      </p:sp>
      <p:sp>
        <p:nvSpPr>
          <p:cNvPr id="48" name="正方形/長方形 47">
            <a:extLst>
              <a:ext uri="{FF2B5EF4-FFF2-40B4-BE49-F238E27FC236}">
                <a16:creationId xmlns:a16="http://schemas.microsoft.com/office/drawing/2014/main" id="{8310FD8D-E857-54E4-3AB1-E476F5515C9D}"/>
              </a:ext>
            </a:extLst>
          </p:cNvPr>
          <p:cNvSpPr/>
          <p:nvPr/>
        </p:nvSpPr>
        <p:spPr>
          <a:xfrm>
            <a:off x="225859" y="5430580"/>
            <a:ext cx="197000"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tx2"/>
                </a:solidFill>
                <a:latin typeface="Meiryo UI" panose="020B0604030504040204" pitchFamily="50" charset="-128"/>
                <a:ea typeface="Meiryo UI" panose="020B0604030504040204" pitchFamily="50" charset="-128"/>
              </a:rPr>
              <a:t>5</a:t>
            </a:r>
            <a:endParaRPr kumimoji="1" lang="ja-JP" sz="1600" b="1" noProof="0" dirty="0">
              <a:solidFill>
                <a:schemeClr val="tx2"/>
              </a:solidFill>
              <a:latin typeface="Meiryo UI" panose="020B0604030504040204" pitchFamily="50" charset="-128"/>
              <a:ea typeface="Meiryo UI" panose="020B0604030504040204" pitchFamily="50" charset="-128"/>
            </a:endParaRPr>
          </a:p>
        </p:txBody>
      </p:sp>
      <p:sp>
        <p:nvSpPr>
          <p:cNvPr id="49" name="正方形/長方形 48">
            <a:extLst>
              <a:ext uri="{FF2B5EF4-FFF2-40B4-BE49-F238E27FC236}">
                <a16:creationId xmlns:a16="http://schemas.microsoft.com/office/drawing/2014/main" id="{0427B040-E302-8CB5-09D0-6895058C4358}"/>
              </a:ext>
            </a:extLst>
          </p:cNvPr>
          <p:cNvSpPr/>
          <p:nvPr/>
        </p:nvSpPr>
        <p:spPr>
          <a:xfrm>
            <a:off x="229457" y="6173695"/>
            <a:ext cx="189804" cy="774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tx2"/>
                </a:solidFill>
                <a:latin typeface="Meiryo UI" panose="020B0604030504040204" pitchFamily="50" charset="-128"/>
                <a:ea typeface="Meiryo UI" panose="020B0604030504040204" pitchFamily="50" charset="-128"/>
              </a:rPr>
              <a:t>6</a:t>
            </a:r>
          </a:p>
        </p:txBody>
      </p:sp>
      <p:sp>
        <p:nvSpPr>
          <p:cNvPr id="51" name="正方形/長方形 50">
            <a:extLst>
              <a:ext uri="{FF2B5EF4-FFF2-40B4-BE49-F238E27FC236}">
                <a16:creationId xmlns:a16="http://schemas.microsoft.com/office/drawing/2014/main" id="{1E71AB30-25C8-CC86-5DD7-2890A53B111D}"/>
              </a:ext>
            </a:extLst>
          </p:cNvPr>
          <p:cNvSpPr/>
          <p:nvPr/>
        </p:nvSpPr>
        <p:spPr>
          <a:xfrm>
            <a:off x="2170269" y="2265004"/>
            <a:ext cx="7757581" cy="446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400" noProof="0" dirty="0">
                <a:solidFill>
                  <a:schemeClr val="tx1"/>
                </a:solidFill>
              </a:rPr>
              <a:t>最高レベルのガバナンス(取締役会等)が、目標承認・監督し、目標の全体的な説明責任を負う（C1）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400" noProof="0" dirty="0">
                <a:solidFill>
                  <a:schemeClr val="tx1"/>
                </a:solidFill>
              </a:rPr>
              <a:t>目標をどのように実施するかを示す「移行計画」を策定・維持（C2）</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p:txBody>
      </p:sp>
      <p:sp>
        <p:nvSpPr>
          <p:cNvPr id="52" name="正方形/長方形 51">
            <a:extLst>
              <a:ext uri="{FF2B5EF4-FFF2-40B4-BE49-F238E27FC236}">
                <a16:creationId xmlns:a16="http://schemas.microsoft.com/office/drawing/2014/main" id="{FD9DA9E9-1D59-7AF8-62CE-AB4754AB7AE7}"/>
              </a:ext>
            </a:extLst>
          </p:cNvPr>
          <p:cNvSpPr/>
          <p:nvPr/>
        </p:nvSpPr>
        <p:spPr>
          <a:xfrm>
            <a:off x="2172667" y="2845907"/>
            <a:ext cx="7757581" cy="828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lvl="0" indent="-285750">
              <a:buFont typeface="Arial" panose="020B0604020202020204" pitchFamily="34" charset="0"/>
              <a:buChar char="•"/>
              <a:defRPr/>
            </a:pPr>
            <a:r>
              <a:rPr lang="ja-JP" sz="1400" noProof="0" dirty="0">
                <a:solidFill>
                  <a:sysClr val="windowText" lastClr="000000"/>
                </a:solidFill>
                <a:latin typeface="+mn-ea"/>
              </a:rPr>
              <a:t>包括的なデータが利用可能な最新年を、短期目標の基準年に選定（C4.1）</a:t>
            </a:r>
          </a:p>
          <a:p>
            <a:pPr marL="285750" lvl="0" indent="-285750">
              <a:buFont typeface="Arial" panose="020B0604020202020204" pitchFamily="34" charset="0"/>
              <a:buChar char="•"/>
              <a:defRPr/>
            </a:pPr>
            <a:r>
              <a:rPr lang="ja-JP" sz="1400" noProof="0" dirty="0">
                <a:solidFill>
                  <a:sysClr val="windowText" lastClr="000000"/>
                </a:solidFill>
                <a:latin typeface="+mn-ea"/>
              </a:rPr>
              <a:t>GHGプロトコル基準に整合したGHG排出インベントリを算定・報告（Scope1・2は必須）（C5）</a:t>
            </a:r>
          </a:p>
          <a:p>
            <a:pPr marL="285750" lvl="0" indent="-285750">
              <a:buFont typeface="Arial" panose="020B0604020202020204" pitchFamily="34" charset="0"/>
              <a:buChar char="•"/>
              <a:defRPr/>
            </a:pPr>
            <a:r>
              <a:rPr lang="ja-JP" sz="1400" noProof="0" dirty="0">
                <a:solidFill>
                  <a:sysClr val="windowText" lastClr="000000"/>
                </a:solidFill>
                <a:latin typeface="+mn-ea"/>
              </a:rPr>
              <a:t>バリューチェーン内の高排出活動を特定し、起因する排出量を定量化・報告（C6.1,C6.2,C6.4）</a:t>
            </a:r>
          </a:p>
          <a:p>
            <a:pPr marL="285750" lvl="0" indent="-285750">
              <a:buFont typeface="Arial" panose="020B0604020202020204" pitchFamily="34" charset="0"/>
              <a:buChar char="•"/>
              <a:defRPr/>
            </a:pPr>
            <a:r>
              <a:rPr lang="ja-JP" sz="1400" noProof="0" dirty="0">
                <a:solidFill>
                  <a:sysClr val="windowText" lastClr="000000"/>
                </a:solidFill>
                <a:latin typeface="+mn-ea"/>
              </a:rPr>
              <a:t>カテゴリA企業は、基準年のScope1~3排出量について、第三者保証を取得（C7.1）</a:t>
            </a:r>
            <a:endParaRPr kumimoji="1" lang="ja-JP" sz="1400" b="0" i="0" u="none" strike="noStrike" kern="1200" cap="none" spc="0" normalizeH="0" baseline="0" noProof="0" dirty="0">
              <a:ln>
                <a:noFill/>
              </a:ln>
              <a:solidFill>
                <a:sysClr val="windowText" lastClr="000000"/>
              </a:solidFill>
              <a:effectLst/>
              <a:uLnTx/>
              <a:uFillTx/>
              <a:latin typeface="+mn-ea"/>
              <a:cs typeface="+mn-cs"/>
            </a:endParaRPr>
          </a:p>
        </p:txBody>
      </p:sp>
      <p:sp>
        <p:nvSpPr>
          <p:cNvPr id="54" name="正方形/長方形 53">
            <a:extLst>
              <a:ext uri="{FF2B5EF4-FFF2-40B4-BE49-F238E27FC236}">
                <a16:creationId xmlns:a16="http://schemas.microsoft.com/office/drawing/2014/main" id="{53802E52-3031-0E7E-31DF-17DCAA2B613B}"/>
              </a:ext>
            </a:extLst>
          </p:cNvPr>
          <p:cNvSpPr/>
          <p:nvPr/>
        </p:nvSpPr>
        <p:spPr>
          <a:xfrm>
            <a:off x="2170269" y="3806104"/>
            <a:ext cx="7757581" cy="611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defRPr/>
            </a:pPr>
            <a:r>
              <a:rPr lang="ja-JP" sz="1400" noProof="0" dirty="0">
                <a:solidFill>
                  <a:schemeClr val="tx1"/>
                </a:solidFill>
              </a:rPr>
              <a:t>Scope1,2,3ごとに目標設定する（カテゴリB企業はScope3は任意）（C9.1）　</a:t>
            </a:r>
          </a:p>
          <a:p>
            <a:pPr marL="285750" indent="-285750">
              <a:buFont typeface="Arial" panose="020B0604020202020204" pitchFamily="34" charset="0"/>
              <a:buChar char="•"/>
              <a:defRPr/>
            </a:pPr>
            <a:r>
              <a:rPr lang="ja-JP" sz="1400" noProof="0" dirty="0">
                <a:solidFill>
                  <a:schemeClr val="tx1"/>
                </a:solidFill>
              </a:rPr>
              <a:t>短期目標は5年目標、長期目標は遅くとも2050年までの目標を設定(ネットゼロ目標設定は任意)（C9.2,C9.3,C17）</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p:txBody>
      </p:sp>
      <p:sp>
        <p:nvSpPr>
          <p:cNvPr id="55" name="正方形/長方形 54">
            <a:extLst>
              <a:ext uri="{FF2B5EF4-FFF2-40B4-BE49-F238E27FC236}">
                <a16:creationId xmlns:a16="http://schemas.microsoft.com/office/drawing/2014/main" id="{AEAE86A2-F0B3-AE1B-6A55-035702FCD70A}"/>
              </a:ext>
            </a:extLst>
          </p:cNvPr>
          <p:cNvSpPr/>
          <p:nvPr/>
        </p:nvSpPr>
        <p:spPr>
          <a:xfrm>
            <a:off x="2170269" y="4550850"/>
            <a:ext cx="7772399" cy="906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lvl="0" indent="-285750">
              <a:buFont typeface="Arial" panose="020B0604020202020204" pitchFamily="34" charset="0"/>
              <a:buChar char="•"/>
              <a:defRPr/>
            </a:pPr>
            <a:r>
              <a:rPr lang="ja-JP" sz="1400" noProof="0" dirty="0">
                <a:solidFill>
                  <a:schemeClr val="tx1"/>
                </a:solidFill>
              </a:rPr>
              <a:t>削減策の優先順は、目標実施ヒエラルキー(①直接アクション(活動レベル)→②活動プール(送電網等の共有システムでのアクション)→③セクターレベルでのアクション)に沿う（C21.1~C21.3）</a:t>
            </a:r>
          </a:p>
          <a:p>
            <a:pPr marL="285750" lvl="0" indent="-285750">
              <a:buFont typeface="Arial" panose="020B0604020202020204" pitchFamily="34" charset="0"/>
              <a:buChar char="•"/>
              <a:defRPr/>
            </a:pPr>
            <a:r>
              <a:rPr lang="ja-JP" sz="1400" noProof="0" dirty="0">
                <a:solidFill>
                  <a:schemeClr val="tx1"/>
                </a:solidFill>
              </a:rPr>
              <a:t>電力消費の活動プール境界を供給可能地域</a:t>
            </a:r>
            <a:r>
              <a:rPr lang="ja-JP" sz="1400" baseline="30000" noProof="0" dirty="0">
                <a:solidFill>
                  <a:schemeClr val="tx1"/>
                </a:solidFill>
              </a:rPr>
              <a:t>※1※2</a:t>
            </a:r>
            <a:r>
              <a:rPr lang="ja-JP" sz="1400" noProof="0" dirty="0">
                <a:solidFill>
                  <a:schemeClr val="tx1"/>
                </a:solidFill>
              </a:rPr>
              <a:t>に基づいて定義する（C30）</a:t>
            </a:r>
          </a:p>
          <a:p>
            <a:pPr marL="285750" lvl="0" indent="-285750">
              <a:buFont typeface="Arial" panose="020B0604020202020204" pitchFamily="34" charset="0"/>
              <a:buChar char="•"/>
              <a:defRPr/>
            </a:pPr>
            <a:r>
              <a:rPr lang="ja-JP" sz="1400" noProof="0" dirty="0">
                <a:solidFill>
                  <a:schemeClr val="tx1"/>
                </a:solidFill>
              </a:rPr>
              <a:t>カテゴリA企業の電力多使用活動プールは、低炭素電力割合を時間単位で算出・報告（C32,C32.1）</a:t>
            </a:r>
          </a:p>
        </p:txBody>
      </p:sp>
      <p:sp>
        <p:nvSpPr>
          <p:cNvPr id="56" name="正方形/長方形 55">
            <a:extLst>
              <a:ext uri="{FF2B5EF4-FFF2-40B4-BE49-F238E27FC236}">
                <a16:creationId xmlns:a16="http://schemas.microsoft.com/office/drawing/2014/main" id="{5DD0FED7-8F0C-8C4A-A6E5-F07D949CEE8D}"/>
              </a:ext>
            </a:extLst>
          </p:cNvPr>
          <p:cNvSpPr/>
          <p:nvPr/>
        </p:nvSpPr>
        <p:spPr>
          <a:xfrm>
            <a:off x="2170269" y="6160940"/>
            <a:ext cx="7839118" cy="8141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lvl="0" indent="-285750">
              <a:buFont typeface="Arial" panose="020B0604020202020204" pitchFamily="34" charset="0"/>
              <a:buChar char="•"/>
              <a:defRPr/>
            </a:pPr>
            <a:r>
              <a:rPr lang="ja-JP" sz="1400" noProof="0" dirty="0">
                <a:solidFill>
                  <a:sysClr val="windowText" lastClr="000000"/>
                </a:solidFill>
              </a:rPr>
              <a:t>継続的排出（目標期間内に大気中へ継続的に排出される全ScopeのGHG排出量）の一定割合を気候貢献によってカバーする、参加任意の認定プログラム。(不参加の際は理由提出)（C38-C44）</a:t>
            </a:r>
          </a:p>
          <a:p>
            <a:pPr marL="285750" lvl="0" indent="-285750">
              <a:buFont typeface="Arial" panose="020B0604020202020204" pitchFamily="34" charset="0"/>
              <a:buChar char="•"/>
              <a:defRPr/>
            </a:pPr>
            <a:r>
              <a:rPr lang="ja-JP" sz="1400" noProof="0" dirty="0">
                <a:solidFill>
                  <a:sysClr val="windowText" lastClr="000000"/>
                </a:solidFill>
              </a:rPr>
              <a:t>カテゴリA企業は、2035年以降、残る排出の一部を炭素除去の支援でカバー(例示的要件)（C45）</a:t>
            </a:r>
          </a:p>
          <a:p>
            <a:pPr marL="285750" lvl="0" indent="-285750">
              <a:buFont typeface="Arial" panose="020B0604020202020204" pitchFamily="34" charset="0"/>
              <a:buChar char="•"/>
              <a:defRPr/>
            </a:pPr>
            <a:r>
              <a:rPr lang="ja-JP" sz="1400" noProof="0" dirty="0">
                <a:solidFill>
                  <a:sysClr val="windowText" lastClr="000000"/>
                </a:solidFill>
              </a:rPr>
              <a:t>ネットゼロ目標年以降、限界まで排出削減した上で残る排出を炭素除去で全量打消す(中和)（C46）</a:t>
            </a:r>
          </a:p>
        </p:txBody>
      </p:sp>
      <p:cxnSp>
        <p:nvCxnSpPr>
          <p:cNvPr id="66" name="直線コネクタ 65">
            <a:extLst>
              <a:ext uri="{FF2B5EF4-FFF2-40B4-BE49-F238E27FC236}">
                <a16:creationId xmlns:a16="http://schemas.microsoft.com/office/drawing/2014/main" id="{58BC6656-3E4A-2952-7FF6-FEC27AB75C42}"/>
              </a:ext>
            </a:extLst>
          </p:cNvPr>
          <p:cNvCxnSpPr>
            <a:cxnSpLocks/>
          </p:cNvCxnSpPr>
          <p:nvPr/>
        </p:nvCxnSpPr>
        <p:spPr>
          <a:xfrm flipV="1">
            <a:off x="278591" y="2769671"/>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8775F845-3AF5-2440-E3E6-6B26194F6F53}"/>
              </a:ext>
            </a:extLst>
          </p:cNvPr>
          <p:cNvCxnSpPr>
            <a:cxnSpLocks/>
          </p:cNvCxnSpPr>
          <p:nvPr/>
        </p:nvCxnSpPr>
        <p:spPr>
          <a:xfrm flipV="1">
            <a:off x="278593" y="3721106"/>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013DFD1A-7B16-BB2D-0FC3-9B581A7A70E8}"/>
              </a:ext>
            </a:extLst>
          </p:cNvPr>
          <p:cNvCxnSpPr>
            <a:cxnSpLocks/>
          </p:cNvCxnSpPr>
          <p:nvPr/>
        </p:nvCxnSpPr>
        <p:spPr>
          <a:xfrm flipV="1">
            <a:off x="278593" y="4476484"/>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19062747-7A4D-43BB-63BC-D27E69423770}"/>
              </a:ext>
            </a:extLst>
          </p:cNvPr>
          <p:cNvCxnSpPr>
            <a:cxnSpLocks/>
          </p:cNvCxnSpPr>
          <p:nvPr/>
        </p:nvCxnSpPr>
        <p:spPr>
          <a:xfrm flipV="1">
            <a:off x="278593" y="5471242"/>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2E95076B-B1B7-8AB5-3A28-C5A56006A79D}"/>
              </a:ext>
            </a:extLst>
          </p:cNvPr>
          <p:cNvCxnSpPr>
            <a:cxnSpLocks/>
          </p:cNvCxnSpPr>
          <p:nvPr/>
        </p:nvCxnSpPr>
        <p:spPr>
          <a:xfrm flipV="1">
            <a:off x="278593" y="6086463"/>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7" name="正方形/長方形 76">
            <a:extLst>
              <a:ext uri="{FF2B5EF4-FFF2-40B4-BE49-F238E27FC236}">
                <a16:creationId xmlns:a16="http://schemas.microsoft.com/office/drawing/2014/main" id="{0D24542E-2200-D46F-F675-CCE81B28DD76}"/>
              </a:ext>
            </a:extLst>
          </p:cNvPr>
          <p:cNvSpPr/>
          <p:nvPr/>
        </p:nvSpPr>
        <p:spPr>
          <a:xfrm>
            <a:off x="2170269" y="5556758"/>
            <a:ext cx="7843433" cy="4429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lvl="0" indent="-285750">
              <a:buFont typeface="Arial" panose="020B0604020202020204" pitchFamily="34" charset="0"/>
              <a:buChar char="•"/>
              <a:defRPr/>
            </a:pPr>
            <a:r>
              <a:rPr lang="ja-JP" sz="1400" noProof="0" dirty="0">
                <a:solidFill>
                  <a:schemeClr val="tx1"/>
                </a:solidFill>
              </a:rPr>
              <a:t>毎年、目標の進捗と障壁を報告（C36,C36.6,C36.8）</a:t>
            </a:r>
          </a:p>
          <a:p>
            <a:pPr marL="285750" lvl="0" indent="-285750">
              <a:buFont typeface="Arial" panose="020B0604020202020204" pitchFamily="34" charset="0"/>
              <a:buChar char="•"/>
              <a:defRPr/>
            </a:pPr>
            <a:r>
              <a:rPr lang="ja-JP" sz="1400" noProof="0" dirty="0">
                <a:solidFill>
                  <a:schemeClr val="tx1"/>
                </a:solidFill>
              </a:rPr>
              <a:t>5年サイクルの終了時に目標の進捗を評価・報告(カテゴリA企業は進捗データに第三者保証)（C37）　</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p:txBody>
      </p:sp>
      <p:sp>
        <p:nvSpPr>
          <p:cNvPr id="5" name="正方形/長方形 4">
            <a:extLst>
              <a:ext uri="{FF2B5EF4-FFF2-40B4-BE49-F238E27FC236}">
                <a16:creationId xmlns:a16="http://schemas.microsoft.com/office/drawing/2014/main" id="{12135C67-60E6-C74A-BAAF-CAF0A78FF88B}"/>
              </a:ext>
            </a:extLst>
          </p:cNvPr>
          <p:cNvSpPr/>
          <p:nvPr/>
        </p:nvSpPr>
        <p:spPr>
          <a:xfrm>
            <a:off x="189434" y="1793175"/>
            <a:ext cx="1914116" cy="3471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bg1"/>
                </a:solidFill>
                <a:latin typeface="Meiryo UI" panose="020B0604030504040204" pitchFamily="50" charset="-128"/>
                <a:ea typeface="Meiryo UI" panose="020B0604030504040204" pitchFamily="50" charset="-128"/>
              </a:rPr>
              <a:t>章（</a:t>
            </a:r>
            <a:r>
              <a:rPr lang="ja-JP" sz="1600" b="1" noProof="0" dirty="0">
                <a:solidFill>
                  <a:schemeClr val="bg1"/>
                </a:solidFill>
                <a:latin typeface="Meiryo UI" panose="020B0604030504040204" pitchFamily="50" charset="-128"/>
                <a:ea typeface="Meiryo UI" panose="020B0604030504040204" pitchFamily="50" charset="-128"/>
              </a:rPr>
              <a:t>No,項目</a:t>
            </a:r>
            <a:r>
              <a:rPr kumimoji="1" lang="ja-JP" sz="1600" b="1" noProof="0" dirty="0">
                <a:solidFill>
                  <a:schemeClr val="bg1"/>
                </a:solidFill>
                <a:latin typeface="Meiryo UI" panose="020B0604030504040204" pitchFamily="50" charset="-128"/>
                <a:ea typeface="Meiryo UI" panose="020B0604030504040204" pitchFamily="50" charset="-128"/>
              </a:rPr>
              <a:t>）</a:t>
            </a:r>
          </a:p>
        </p:txBody>
      </p:sp>
      <p:sp>
        <p:nvSpPr>
          <p:cNvPr id="6" name="正方形/長方形 5">
            <a:extLst>
              <a:ext uri="{FF2B5EF4-FFF2-40B4-BE49-F238E27FC236}">
                <a16:creationId xmlns:a16="http://schemas.microsoft.com/office/drawing/2014/main" id="{C6DF30D7-DAC7-A265-5EDB-3D74D94137F2}"/>
              </a:ext>
            </a:extLst>
          </p:cNvPr>
          <p:cNvSpPr/>
          <p:nvPr/>
        </p:nvSpPr>
        <p:spPr>
          <a:xfrm>
            <a:off x="2170269" y="1793175"/>
            <a:ext cx="7772399" cy="3471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bg1"/>
                </a:solidFill>
                <a:latin typeface="Meiryo UI" panose="020B0604030504040204" pitchFamily="50" charset="-128"/>
                <a:ea typeface="Meiryo UI" panose="020B0604030504040204" pitchFamily="50" charset="-128"/>
              </a:rPr>
              <a:t>何をするか</a:t>
            </a:r>
          </a:p>
        </p:txBody>
      </p:sp>
      <p:sp>
        <p:nvSpPr>
          <p:cNvPr id="7" name="正方形/長方形 6">
            <a:extLst>
              <a:ext uri="{FF2B5EF4-FFF2-40B4-BE49-F238E27FC236}">
                <a16:creationId xmlns:a16="http://schemas.microsoft.com/office/drawing/2014/main" id="{892EA26F-BA93-6B51-92FE-ADAF007D4D9D}"/>
              </a:ext>
            </a:extLst>
          </p:cNvPr>
          <p:cNvSpPr/>
          <p:nvPr/>
        </p:nvSpPr>
        <p:spPr>
          <a:xfrm>
            <a:off x="10009387" y="1793175"/>
            <a:ext cx="512585" cy="3471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300"/>
              </a:lnSpc>
            </a:pPr>
            <a:r>
              <a:rPr kumimoji="1" lang="ja-JP" sz="1200" b="1" noProof="0" dirty="0">
                <a:solidFill>
                  <a:schemeClr val="bg1"/>
                </a:solidFill>
                <a:latin typeface="Meiryo UI" panose="020B0604030504040204" pitchFamily="50" charset="-128"/>
                <a:ea typeface="Meiryo UI" panose="020B0604030504040204" pitchFamily="50" charset="-128"/>
              </a:rPr>
              <a:t>本資料</a:t>
            </a:r>
          </a:p>
          <a:p>
            <a:pPr algn="ctr">
              <a:lnSpc>
                <a:spcPts val="1300"/>
              </a:lnSpc>
            </a:pPr>
            <a:r>
              <a:rPr kumimoji="1" lang="ja-JP" sz="1200" b="1" noProof="0" dirty="0">
                <a:solidFill>
                  <a:schemeClr val="bg1"/>
                </a:solidFill>
                <a:latin typeface="Meiryo UI" panose="020B0604030504040204" pitchFamily="50" charset="-128"/>
                <a:ea typeface="Meiryo UI" panose="020B0604030504040204" pitchFamily="50" charset="-128"/>
              </a:rPr>
              <a:t>参照頁</a:t>
            </a:r>
          </a:p>
        </p:txBody>
      </p:sp>
      <p:sp>
        <p:nvSpPr>
          <p:cNvPr id="9" name="テキスト ボックス 8">
            <a:extLst>
              <a:ext uri="{FF2B5EF4-FFF2-40B4-BE49-F238E27FC236}">
                <a16:creationId xmlns:a16="http://schemas.microsoft.com/office/drawing/2014/main" id="{681F33EC-B504-B5C9-A3FC-9370DEB8CC64}"/>
              </a:ext>
            </a:extLst>
          </p:cNvPr>
          <p:cNvSpPr txBox="1"/>
          <p:nvPr/>
        </p:nvSpPr>
        <p:spPr>
          <a:xfrm>
            <a:off x="9974436" y="2344386"/>
            <a:ext cx="527943" cy="276999"/>
          </a:xfrm>
          <a:prstGeom prst="rect">
            <a:avLst/>
          </a:prstGeom>
          <a:noFill/>
        </p:spPr>
        <p:txBody>
          <a:bodyPr wrap="square" rtlCol="0">
            <a:spAutoFit/>
          </a:bodyPr>
          <a:lstStyle/>
          <a:p>
            <a:r>
              <a:rPr kumimoji="1" lang="ja-JP" sz="1200" noProof="0" dirty="0"/>
              <a:t>P9</a:t>
            </a:r>
          </a:p>
        </p:txBody>
      </p:sp>
      <p:sp>
        <p:nvSpPr>
          <p:cNvPr id="10" name="テキスト ボックス 9">
            <a:extLst>
              <a:ext uri="{FF2B5EF4-FFF2-40B4-BE49-F238E27FC236}">
                <a16:creationId xmlns:a16="http://schemas.microsoft.com/office/drawing/2014/main" id="{E639A386-85AD-DFA4-6ADE-EBC3450B4976}"/>
              </a:ext>
            </a:extLst>
          </p:cNvPr>
          <p:cNvSpPr txBox="1"/>
          <p:nvPr/>
        </p:nvSpPr>
        <p:spPr>
          <a:xfrm>
            <a:off x="10009387" y="3107416"/>
            <a:ext cx="656917" cy="276999"/>
          </a:xfrm>
          <a:prstGeom prst="rect">
            <a:avLst/>
          </a:prstGeom>
          <a:noFill/>
        </p:spPr>
        <p:txBody>
          <a:bodyPr wrap="square" rtlCol="0">
            <a:spAutoFit/>
          </a:bodyPr>
          <a:lstStyle/>
          <a:p>
            <a:r>
              <a:rPr kumimoji="1" lang="ja-JP" sz="1200" noProof="0" dirty="0"/>
              <a:t>P12</a:t>
            </a:r>
          </a:p>
        </p:txBody>
      </p:sp>
      <p:sp>
        <p:nvSpPr>
          <p:cNvPr id="11" name="テキスト ボックス 10">
            <a:extLst>
              <a:ext uri="{FF2B5EF4-FFF2-40B4-BE49-F238E27FC236}">
                <a16:creationId xmlns:a16="http://schemas.microsoft.com/office/drawing/2014/main" id="{EC8D5EC8-DAC8-424C-17DC-2A269EBB1644}"/>
              </a:ext>
            </a:extLst>
          </p:cNvPr>
          <p:cNvSpPr txBox="1"/>
          <p:nvPr/>
        </p:nvSpPr>
        <p:spPr>
          <a:xfrm>
            <a:off x="10009387" y="4868380"/>
            <a:ext cx="656917" cy="276999"/>
          </a:xfrm>
          <a:prstGeom prst="rect">
            <a:avLst/>
          </a:prstGeom>
          <a:noFill/>
        </p:spPr>
        <p:txBody>
          <a:bodyPr wrap="square" rtlCol="0">
            <a:spAutoFit/>
          </a:bodyPr>
          <a:lstStyle/>
          <a:p>
            <a:r>
              <a:rPr kumimoji="1" lang="ja-JP" sz="1200" noProof="0" dirty="0"/>
              <a:t>P</a:t>
            </a:r>
            <a:r>
              <a:rPr lang="ja-JP" sz="1200" noProof="0" dirty="0"/>
              <a:t>37</a:t>
            </a:r>
            <a:endParaRPr kumimoji="1" lang="ja-JP" sz="1200" noProof="0" dirty="0"/>
          </a:p>
        </p:txBody>
      </p:sp>
      <p:sp>
        <p:nvSpPr>
          <p:cNvPr id="12" name="テキスト ボックス 11">
            <a:extLst>
              <a:ext uri="{FF2B5EF4-FFF2-40B4-BE49-F238E27FC236}">
                <a16:creationId xmlns:a16="http://schemas.microsoft.com/office/drawing/2014/main" id="{1F2D4563-CD59-831A-5C1B-2FEED4D0B24F}"/>
              </a:ext>
            </a:extLst>
          </p:cNvPr>
          <p:cNvSpPr txBox="1"/>
          <p:nvPr/>
        </p:nvSpPr>
        <p:spPr>
          <a:xfrm>
            <a:off x="10009387" y="5635151"/>
            <a:ext cx="656917" cy="276999"/>
          </a:xfrm>
          <a:prstGeom prst="rect">
            <a:avLst/>
          </a:prstGeom>
          <a:noFill/>
        </p:spPr>
        <p:txBody>
          <a:bodyPr wrap="square" rtlCol="0">
            <a:spAutoFit/>
          </a:bodyPr>
          <a:lstStyle/>
          <a:p>
            <a:r>
              <a:rPr kumimoji="1" lang="ja-JP" sz="1200" noProof="0" dirty="0"/>
              <a:t>P4</a:t>
            </a:r>
            <a:r>
              <a:rPr lang="ja-JP" sz="1200" noProof="0" dirty="0"/>
              <a:t>6</a:t>
            </a:r>
            <a:endParaRPr kumimoji="1" lang="ja-JP" sz="1200" noProof="0" dirty="0"/>
          </a:p>
        </p:txBody>
      </p:sp>
      <p:sp>
        <p:nvSpPr>
          <p:cNvPr id="13" name="テキスト ボックス 12">
            <a:extLst>
              <a:ext uri="{FF2B5EF4-FFF2-40B4-BE49-F238E27FC236}">
                <a16:creationId xmlns:a16="http://schemas.microsoft.com/office/drawing/2014/main" id="{77BE95CC-8007-4A43-B06A-7BFAD939A0E4}"/>
              </a:ext>
            </a:extLst>
          </p:cNvPr>
          <p:cNvSpPr txBox="1"/>
          <p:nvPr/>
        </p:nvSpPr>
        <p:spPr>
          <a:xfrm>
            <a:off x="10009387" y="3969857"/>
            <a:ext cx="656917" cy="276999"/>
          </a:xfrm>
          <a:prstGeom prst="rect">
            <a:avLst/>
          </a:prstGeom>
          <a:noFill/>
        </p:spPr>
        <p:txBody>
          <a:bodyPr wrap="square" rtlCol="0">
            <a:spAutoFit/>
          </a:bodyPr>
          <a:lstStyle/>
          <a:p>
            <a:r>
              <a:rPr kumimoji="1" lang="ja-JP" sz="1200" noProof="0" dirty="0"/>
              <a:t>P1</a:t>
            </a:r>
            <a:r>
              <a:rPr lang="ja-JP" sz="1200" noProof="0" dirty="0"/>
              <a:t>8</a:t>
            </a:r>
            <a:endParaRPr kumimoji="1" lang="ja-JP" sz="1200" noProof="0" dirty="0"/>
          </a:p>
        </p:txBody>
      </p:sp>
      <p:sp>
        <p:nvSpPr>
          <p:cNvPr id="14" name="テキスト ボックス 13">
            <a:extLst>
              <a:ext uri="{FF2B5EF4-FFF2-40B4-BE49-F238E27FC236}">
                <a16:creationId xmlns:a16="http://schemas.microsoft.com/office/drawing/2014/main" id="{4ECD655E-5976-8DE3-A85D-0AD01EB4F667}"/>
              </a:ext>
            </a:extLst>
          </p:cNvPr>
          <p:cNvSpPr txBox="1"/>
          <p:nvPr/>
        </p:nvSpPr>
        <p:spPr>
          <a:xfrm>
            <a:off x="10009387" y="6401922"/>
            <a:ext cx="656917" cy="276999"/>
          </a:xfrm>
          <a:prstGeom prst="rect">
            <a:avLst/>
          </a:prstGeom>
          <a:noFill/>
        </p:spPr>
        <p:txBody>
          <a:bodyPr wrap="square" rtlCol="0">
            <a:spAutoFit/>
          </a:bodyPr>
          <a:lstStyle/>
          <a:p>
            <a:r>
              <a:rPr kumimoji="1" lang="ja-JP" sz="1200" noProof="0" dirty="0"/>
              <a:t>P49</a:t>
            </a:r>
          </a:p>
        </p:txBody>
      </p:sp>
    </p:spTree>
    <p:extLst>
      <p:ext uri="{BB962C8B-B14F-4D97-AF65-F5344CB8AC3E}">
        <p14:creationId xmlns:p14="http://schemas.microsoft.com/office/powerpoint/2010/main" val="3410492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71B6E3-A57C-A4AF-5558-C411DB4FE7DC}"/>
              </a:ext>
            </a:extLst>
          </p:cNvPr>
          <p:cNvSpPr>
            <a:spLocks noGrp="1"/>
          </p:cNvSpPr>
          <p:nvPr>
            <p:ph type="title"/>
          </p:nvPr>
        </p:nvSpPr>
        <p:spPr/>
        <p:txBody>
          <a:bodyPr/>
          <a:lstStyle/>
          <a:p>
            <a:r>
              <a:rPr kumimoji="1" lang="ja-JP" noProof="0" dirty="0"/>
              <a:t>第1章　ネットゼロガバナンス</a:t>
            </a:r>
          </a:p>
        </p:txBody>
      </p:sp>
    </p:spTree>
    <p:extLst>
      <p:ext uri="{BB962C8B-B14F-4D97-AF65-F5344CB8AC3E}">
        <p14:creationId xmlns:p14="http://schemas.microsoft.com/office/powerpoint/2010/main" val="46472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6297B-DE16-2C8B-794E-61E68A9EED1F}"/>
              </a:ext>
            </a:extLst>
          </p:cNvPr>
          <p:cNvSpPr>
            <a:spLocks noGrp="1"/>
          </p:cNvSpPr>
          <p:nvPr>
            <p:ph type="title"/>
          </p:nvPr>
        </p:nvSpPr>
        <p:spPr/>
        <p:txBody>
          <a:bodyPr/>
          <a:lstStyle/>
          <a:p>
            <a:r>
              <a:rPr lang="ja-JP" noProof="0" dirty="0"/>
              <a:t>経営トップの説明責任</a:t>
            </a:r>
            <a:endParaRPr kumimoji="1" lang="ja-JP" noProof="0" dirty="0"/>
          </a:p>
        </p:txBody>
      </p:sp>
      <p:sp>
        <p:nvSpPr>
          <p:cNvPr id="3" name="コンテンツ プレースホルダー 2">
            <a:extLst>
              <a:ext uri="{FF2B5EF4-FFF2-40B4-BE49-F238E27FC236}">
                <a16:creationId xmlns:a16="http://schemas.microsoft.com/office/drawing/2014/main" id="{9752E665-09B0-3709-2D07-01D0C525B88A}"/>
              </a:ext>
            </a:extLst>
          </p:cNvPr>
          <p:cNvSpPr>
            <a:spLocks noGrp="1"/>
          </p:cNvSpPr>
          <p:nvPr>
            <p:ph sz="quarter" idx="12"/>
          </p:nvPr>
        </p:nvSpPr>
        <p:spPr>
          <a:xfrm>
            <a:off x="161925" y="1110920"/>
            <a:ext cx="10367963" cy="881162"/>
          </a:xfrm>
        </p:spPr>
        <p:txBody>
          <a:bodyPr/>
          <a:lstStyle/>
          <a:p>
            <a:r>
              <a:rPr lang="ja-JP" noProof="0" dirty="0"/>
              <a:t>企業は、目標を設定・提出するために</a:t>
            </a:r>
            <a:r>
              <a:rPr lang="ja-JP" b="1" noProof="0" dirty="0"/>
              <a:t>最高レベルのガバナンス</a:t>
            </a:r>
            <a:r>
              <a:rPr lang="ja-JP" noProof="0" dirty="0"/>
              <a:t>における内部承認を得なければならず、かつ、そのレベルで目標の実施に対する監督を確保しなければならない。（C1）</a:t>
            </a:r>
          </a:p>
        </p:txBody>
      </p:sp>
      <p:graphicFrame>
        <p:nvGraphicFramePr>
          <p:cNvPr id="4" name="表 3">
            <a:extLst>
              <a:ext uri="{FF2B5EF4-FFF2-40B4-BE49-F238E27FC236}">
                <a16:creationId xmlns:a16="http://schemas.microsoft.com/office/drawing/2014/main" id="{6F065DF1-95C0-690D-542C-EEDDDBFC65A9}"/>
              </a:ext>
            </a:extLst>
          </p:cNvPr>
          <p:cNvGraphicFramePr>
            <a:graphicFrameLocks noGrp="1"/>
          </p:cNvGraphicFramePr>
          <p:nvPr>
            <p:extLst>
              <p:ext uri="{D42A27DB-BD31-4B8C-83A1-F6EECF244321}">
                <p14:modId xmlns:p14="http://schemas.microsoft.com/office/powerpoint/2010/main" val="2147571252"/>
              </p:ext>
            </p:extLst>
          </p:nvPr>
        </p:nvGraphicFramePr>
        <p:xfrm>
          <a:off x="161925" y="2275340"/>
          <a:ext cx="10367965" cy="2173093"/>
        </p:xfrm>
        <a:graphic>
          <a:graphicData uri="http://schemas.openxmlformats.org/drawingml/2006/table">
            <a:tbl>
              <a:tblPr firstRow="1" bandRow="1">
                <a:tableStyleId>{5C22544A-7EE6-4342-B048-85BDC9FD1C3A}</a:tableStyleId>
              </a:tblPr>
              <a:tblGrid>
                <a:gridCol w="1666875">
                  <a:extLst>
                    <a:ext uri="{9D8B030D-6E8A-4147-A177-3AD203B41FA5}">
                      <a16:colId xmlns:a16="http://schemas.microsoft.com/office/drawing/2014/main" val="3215692759"/>
                    </a:ext>
                  </a:extLst>
                </a:gridCol>
                <a:gridCol w="1150706">
                  <a:extLst>
                    <a:ext uri="{9D8B030D-6E8A-4147-A177-3AD203B41FA5}">
                      <a16:colId xmlns:a16="http://schemas.microsoft.com/office/drawing/2014/main" val="1359799673"/>
                    </a:ext>
                  </a:extLst>
                </a:gridCol>
                <a:gridCol w="6554912">
                  <a:extLst>
                    <a:ext uri="{9D8B030D-6E8A-4147-A177-3AD203B41FA5}">
                      <a16:colId xmlns:a16="http://schemas.microsoft.com/office/drawing/2014/main" val="2602904778"/>
                    </a:ext>
                  </a:extLst>
                </a:gridCol>
                <a:gridCol w="995472">
                  <a:extLst>
                    <a:ext uri="{9D8B030D-6E8A-4147-A177-3AD203B41FA5}">
                      <a16:colId xmlns:a16="http://schemas.microsoft.com/office/drawing/2014/main" val="2379407679"/>
                    </a:ext>
                  </a:extLst>
                </a:gridCol>
              </a:tblGrid>
              <a:tr h="350809">
                <a:tc>
                  <a:txBody>
                    <a:bodyPr/>
                    <a:lstStyle/>
                    <a:p>
                      <a:pPr algn="ctr"/>
                      <a:r>
                        <a:rPr kumimoji="1" lang="ja-JP" sz="16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対象</a:t>
                      </a:r>
                    </a:p>
                    <a:p>
                      <a:pPr algn="ctr"/>
                      <a:r>
                        <a:rPr kumimoji="1" lang="ja-JP" sz="1200" noProof="0" dirty="0"/>
                        <a:t>企業カテゴリ</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631455">
                <a:tc>
                  <a:txBody>
                    <a:bodyPr/>
                    <a:lstStyle/>
                    <a:p>
                      <a:r>
                        <a:rPr kumimoji="1" lang="ja-JP" sz="1200" noProof="0" dirty="0"/>
                        <a:t>説明責任</a:t>
                      </a:r>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C1.1</a:t>
                      </a:r>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企業の最高統治機関（すなわち取締役会またはそれに相当する機関）は、目標の設定・検証への提出、及び目標実施の監督を含め、SBTi目標に対する全体的な説明責任を負うことに同意しなければならない</a:t>
                      </a:r>
                      <a:endParaRPr kumimoji="1" lang="ja-JP" sz="1200" noProof="0" dirty="0"/>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73329057"/>
                  </a:ext>
                </a:extLst>
              </a:tr>
              <a:tr h="444358">
                <a:tc>
                  <a:txBody>
                    <a:bodyPr/>
                    <a:lstStyle/>
                    <a:p>
                      <a:r>
                        <a:rPr lang="ja-JP" sz="1200" noProof="0" dirty="0"/>
                        <a:t>ガバナンスの開示</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C1.2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自社の目標の監督及び実施に責任を負うガバナンス体制の記述を提出・報告しなければならない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r h="631455">
                <a:tc>
                  <a:txBody>
                    <a:bodyPr/>
                    <a:lstStyle/>
                    <a:p>
                      <a:r>
                        <a:rPr lang="ja-JP" sz="1200" noProof="0" dirty="0"/>
                        <a:t>見直しの仕組み</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C1.3</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進捗の報告、ならびに発展する科学・自社のパフォーマンス・ベストプラクティスを反映するための目標の定期的な見直し・調整について、文書化されたプロセスを確立しなければならない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08357046"/>
                  </a:ext>
                </a:extLst>
              </a:tr>
            </a:tbl>
          </a:graphicData>
        </a:graphic>
      </p:graphicFrame>
      <p:sp>
        <p:nvSpPr>
          <p:cNvPr id="10" name="テキスト ボックス 9">
            <a:extLst>
              <a:ext uri="{FF2B5EF4-FFF2-40B4-BE49-F238E27FC236}">
                <a16:creationId xmlns:a16="http://schemas.microsoft.com/office/drawing/2014/main" id="{89CC7F64-4442-BDF0-1CE5-77E851BDE886}"/>
              </a:ext>
            </a:extLst>
          </p:cNvPr>
          <p:cNvSpPr txBox="1"/>
          <p:nvPr/>
        </p:nvSpPr>
        <p:spPr>
          <a:xfrm>
            <a:off x="161925" y="7222819"/>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ja-JP" sz="800" noProof="0" dirty="0">
                <a:latin typeface="+mj-ea"/>
                <a:hlinkClick r:id="rId2">
                  <a:extLst>
                    <a:ext uri="{A12FA001-AC4F-418D-AE19-62706E023703}">
                      <ahyp:hlinkClr xmlns:ahyp="http://schemas.microsoft.com/office/drawing/2018/hyperlinkcolor" val="tx"/>
                    </a:ext>
                  </a:extLst>
                </a:hlinkClick>
              </a:rPr>
              <a:t> CNZS V2.0 </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rPr>
              <a:t>※ 条文番号はCNZS V2.0本文の付番による</a:t>
            </a:r>
            <a:endParaRPr lang="ja-JP" sz="800" noProof="0" dirty="0">
              <a:solidFill>
                <a:sysClr val="windowText" lastClr="000000"/>
              </a:solidFill>
              <a:latin typeface="+mj-ea"/>
              <a:ea typeface="+mj-ea"/>
            </a:endParaRPr>
          </a:p>
        </p:txBody>
      </p:sp>
      <p:grpSp>
        <p:nvGrpSpPr>
          <p:cNvPr id="5" name="グループ化 4">
            <a:extLst>
              <a:ext uri="{FF2B5EF4-FFF2-40B4-BE49-F238E27FC236}">
                <a16:creationId xmlns:a16="http://schemas.microsoft.com/office/drawing/2014/main" id="{3347ED9E-D192-8CE9-D6FE-E1523BB42BFD}"/>
              </a:ext>
            </a:extLst>
          </p:cNvPr>
          <p:cNvGrpSpPr/>
          <p:nvPr/>
        </p:nvGrpSpPr>
        <p:grpSpPr>
          <a:xfrm>
            <a:off x="9644491" y="2956469"/>
            <a:ext cx="729496" cy="216000"/>
            <a:chOff x="7599381" y="149975"/>
            <a:chExt cx="729496" cy="252000"/>
          </a:xfrm>
        </p:grpSpPr>
        <p:sp>
          <p:nvSpPr>
            <p:cNvPr id="6" name="四角形: 角を丸くする 5">
              <a:extLst>
                <a:ext uri="{FF2B5EF4-FFF2-40B4-BE49-F238E27FC236}">
                  <a16:creationId xmlns:a16="http://schemas.microsoft.com/office/drawing/2014/main" id="{F518ECBB-1FBE-3D3C-A407-C466707544BD}"/>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7" name="四角形: 角を丸くする 6">
              <a:extLst>
                <a:ext uri="{FF2B5EF4-FFF2-40B4-BE49-F238E27FC236}">
                  <a16:creationId xmlns:a16="http://schemas.microsoft.com/office/drawing/2014/main" id="{C66DF135-AA19-36EF-B42F-6C7F46B89A85}"/>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8" name="グループ化 7">
            <a:extLst>
              <a:ext uri="{FF2B5EF4-FFF2-40B4-BE49-F238E27FC236}">
                <a16:creationId xmlns:a16="http://schemas.microsoft.com/office/drawing/2014/main" id="{585AC139-CC6A-E544-4BD3-2CB86C1436D6}"/>
              </a:ext>
            </a:extLst>
          </p:cNvPr>
          <p:cNvGrpSpPr/>
          <p:nvPr/>
        </p:nvGrpSpPr>
        <p:grpSpPr>
          <a:xfrm>
            <a:off x="9644491" y="3489217"/>
            <a:ext cx="729496" cy="216000"/>
            <a:chOff x="7599381" y="149975"/>
            <a:chExt cx="729496" cy="252000"/>
          </a:xfrm>
        </p:grpSpPr>
        <p:sp>
          <p:nvSpPr>
            <p:cNvPr id="9" name="四角形: 角を丸くする 8">
              <a:extLst>
                <a:ext uri="{FF2B5EF4-FFF2-40B4-BE49-F238E27FC236}">
                  <a16:creationId xmlns:a16="http://schemas.microsoft.com/office/drawing/2014/main" id="{D6662E8E-F1DE-F1DC-7DBC-9E51677DB3E5}"/>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1" name="四角形: 角を丸くする 10">
              <a:extLst>
                <a:ext uri="{FF2B5EF4-FFF2-40B4-BE49-F238E27FC236}">
                  <a16:creationId xmlns:a16="http://schemas.microsoft.com/office/drawing/2014/main" id="{61AA9B4F-B30A-7D49-9BBD-86609F3C415D}"/>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2" name="グループ化 11">
            <a:extLst>
              <a:ext uri="{FF2B5EF4-FFF2-40B4-BE49-F238E27FC236}">
                <a16:creationId xmlns:a16="http://schemas.microsoft.com/office/drawing/2014/main" id="{1DB6A892-C486-A956-AF46-1E7AD25CDA97}"/>
              </a:ext>
            </a:extLst>
          </p:cNvPr>
          <p:cNvGrpSpPr/>
          <p:nvPr/>
        </p:nvGrpSpPr>
        <p:grpSpPr>
          <a:xfrm>
            <a:off x="9644491" y="4021965"/>
            <a:ext cx="729496" cy="216000"/>
            <a:chOff x="7599381" y="149975"/>
            <a:chExt cx="729496" cy="252000"/>
          </a:xfrm>
        </p:grpSpPr>
        <p:sp>
          <p:nvSpPr>
            <p:cNvPr id="13" name="四角形: 角を丸くする 12">
              <a:extLst>
                <a:ext uri="{FF2B5EF4-FFF2-40B4-BE49-F238E27FC236}">
                  <a16:creationId xmlns:a16="http://schemas.microsoft.com/office/drawing/2014/main" id="{0B409580-61B5-F606-4B6C-C2FABB2C9A0B}"/>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4" name="四角形: 角を丸くする 13">
              <a:extLst>
                <a:ext uri="{FF2B5EF4-FFF2-40B4-BE49-F238E27FC236}">
                  <a16:creationId xmlns:a16="http://schemas.microsoft.com/office/drawing/2014/main" id="{A5A17E48-6BC6-AA11-B9E2-D58E3647CC66}"/>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73868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3DC4AD-236B-5880-7714-2210FCC8397D}"/>
              </a:ext>
            </a:extLst>
          </p:cNvPr>
          <p:cNvSpPr>
            <a:spLocks noGrp="1"/>
          </p:cNvSpPr>
          <p:nvPr>
            <p:ph type="title"/>
          </p:nvPr>
        </p:nvSpPr>
        <p:spPr/>
        <p:txBody>
          <a:bodyPr/>
          <a:lstStyle/>
          <a:p>
            <a:r>
              <a:rPr lang="ja-JP" noProof="0" dirty="0"/>
              <a:t>移行計画の策定</a:t>
            </a:r>
            <a:endParaRPr kumimoji="1" lang="ja-JP" noProof="0" dirty="0"/>
          </a:p>
        </p:txBody>
      </p:sp>
      <p:sp>
        <p:nvSpPr>
          <p:cNvPr id="3" name="コンテンツ プレースホルダー 2">
            <a:extLst>
              <a:ext uri="{FF2B5EF4-FFF2-40B4-BE49-F238E27FC236}">
                <a16:creationId xmlns:a16="http://schemas.microsoft.com/office/drawing/2014/main" id="{DAD855D7-9613-EF84-73C7-DE6A3F76FE9B}"/>
              </a:ext>
            </a:extLst>
          </p:cNvPr>
          <p:cNvSpPr>
            <a:spLocks noGrp="1"/>
          </p:cNvSpPr>
          <p:nvPr>
            <p:ph sz="quarter" idx="12"/>
          </p:nvPr>
        </p:nvSpPr>
        <p:spPr>
          <a:xfrm>
            <a:off x="161925" y="1110920"/>
            <a:ext cx="10367963" cy="604163"/>
          </a:xfrm>
        </p:spPr>
        <p:txBody>
          <a:bodyPr/>
          <a:lstStyle/>
          <a:p>
            <a:r>
              <a:rPr lang="ja-JP" noProof="0" dirty="0"/>
              <a:t>企業は、自社の目標をどのように実施するかを示す移行計画を策定し、維持しなければならない。（C2）</a:t>
            </a:r>
          </a:p>
        </p:txBody>
      </p:sp>
      <p:sp>
        <p:nvSpPr>
          <p:cNvPr id="12" name="テキスト ボックス 11">
            <a:extLst>
              <a:ext uri="{FF2B5EF4-FFF2-40B4-BE49-F238E27FC236}">
                <a16:creationId xmlns:a16="http://schemas.microsoft.com/office/drawing/2014/main" id="{C011B973-D9E3-8C89-D3B7-7ED1AE3A4589}"/>
              </a:ext>
            </a:extLst>
          </p:cNvPr>
          <p:cNvSpPr txBox="1"/>
          <p:nvPr/>
        </p:nvSpPr>
        <p:spPr>
          <a:xfrm>
            <a:off x="161924" y="6956699"/>
            <a:ext cx="10367963" cy="584775"/>
          </a:xfrm>
          <a:prstGeom prst="rect">
            <a:avLst/>
          </a:prstGeom>
          <a:noFill/>
        </p:spPr>
        <p:txBody>
          <a:bodyPr wrap="square">
            <a:spAutoFit/>
          </a:bodyPr>
          <a:lstStyle/>
          <a:p>
            <a:r>
              <a:rPr lang="ja-JP" sz="800" noProof="0" dirty="0">
                <a:solidFill>
                  <a:sysClr val="windowText" lastClr="000000"/>
                </a:solidFill>
                <a:latin typeface="+mj-ea"/>
                <a:ea typeface="+mj-ea"/>
              </a:rPr>
              <a:t>※1 移行計画とは、検証済みの科学に基づく目標を実施するために必要なアクション及び時間軸（主要な前提条件及び依存関係を含む）、ならびに実施及びモニタリングのためのガバナンス及び説明責任の仕組みを定める、企業の全体戦略の一側面（KEY TERMS）</a:t>
            </a:r>
          </a:p>
          <a:p>
            <a:r>
              <a:rPr lang="ja-JP" sz="800" noProof="0" dirty="0">
                <a:solidFill>
                  <a:sysClr val="windowText" lastClr="000000"/>
                </a:solidFill>
                <a:latin typeface="+mj-ea"/>
                <a:ea typeface="+mj-ea"/>
              </a:rPr>
              <a:t>出所：</a:t>
            </a:r>
            <a:r>
              <a:rPr lang="ja-JP" sz="800" noProof="0" dirty="0">
                <a:latin typeface="+mj-ea"/>
                <a:hlinkClick r:id="rId2">
                  <a:extLst>
                    <a:ext uri="{A12FA001-AC4F-418D-AE19-62706E023703}">
                      <ahyp:hlinkClr xmlns:ahyp="http://schemas.microsoft.com/office/drawing/2018/hyperlinkcolor" val="tx"/>
                    </a:ext>
                  </a:extLst>
                </a:hlinkClick>
              </a:rPr>
              <a:t> CNZS V2.0 </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rPr>
              <a:t>※ 条文番号はCNZS V2.0本文の付番による</a:t>
            </a:r>
            <a:endParaRPr lang="ja-JP" sz="800" noProof="0" dirty="0">
              <a:solidFill>
                <a:sysClr val="windowText" lastClr="000000"/>
              </a:solidFill>
              <a:latin typeface="+mj-ea"/>
              <a:ea typeface="+mj-ea"/>
            </a:endParaRPr>
          </a:p>
        </p:txBody>
      </p:sp>
      <p:sp>
        <p:nvSpPr>
          <p:cNvPr id="15" name="正方形/長方形 14">
            <a:extLst>
              <a:ext uri="{FF2B5EF4-FFF2-40B4-BE49-F238E27FC236}">
                <a16:creationId xmlns:a16="http://schemas.microsoft.com/office/drawing/2014/main" id="{835A418D-EF0F-35ED-3FC5-AA19DF1D3B82}"/>
              </a:ext>
            </a:extLst>
          </p:cNvPr>
          <p:cNvSpPr/>
          <p:nvPr/>
        </p:nvSpPr>
        <p:spPr>
          <a:xfrm>
            <a:off x="473493" y="2597925"/>
            <a:ext cx="4872413" cy="4128725"/>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1328015F-BABE-241F-8CB1-702A0B80332E}"/>
              </a:ext>
            </a:extLst>
          </p:cNvPr>
          <p:cNvSpPr/>
          <p:nvPr/>
        </p:nvSpPr>
        <p:spPr>
          <a:xfrm>
            <a:off x="1677108" y="2791663"/>
            <a:ext cx="3572218" cy="34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sz="1200" noProof="0" dirty="0">
                <a:solidFill>
                  <a:schemeClr val="tx1"/>
                </a:solidFill>
                <a:latin typeface="+mn-ea"/>
              </a:rPr>
              <a:t>SBTiにより検証された全ての科学に基づく目標</a:t>
            </a:r>
          </a:p>
        </p:txBody>
      </p:sp>
      <p:sp>
        <p:nvSpPr>
          <p:cNvPr id="17" name="正方形/長方形 16">
            <a:extLst>
              <a:ext uri="{FF2B5EF4-FFF2-40B4-BE49-F238E27FC236}">
                <a16:creationId xmlns:a16="http://schemas.microsoft.com/office/drawing/2014/main" id="{F6F5CB64-DE2C-1B30-6DF3-F46A38117F4A}"/>
              </a:ext>
            </a:extLst>
          </p:cNvPr>
          <p:cNvSpPr/>
          <p:nvPr/>
        </p:nvSpPr>
        <p:spPr>
          <a:xfrm>
            <a:off x="1677110" y="3202451"/>
            <a:ext cx="3572218" cy="348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sz="1200" noProof="0" dirty="0">
                <a:solidFill>
                  <a:schemeClr val="tx1"/>
                </a:solidFill>
                <a:latin typeface="+mn-ea"/>
              </a:rPr>
              <a:t>カテゴリA企業はScope1~3</a:t>
            </a:r>
          </a:p>
        </p:txBody>
      </p:sp>
      <p:sp>
        <p:nvSpPr>
          <p:cNvPr id="18" name="正方形/長方形 17">
            <a:extLst>
              <a:ext uri="{FF2B5EF4-FFF2-40B4-BE49-F238E27FC236}">
                <a16:creationId xmlns:a16="http://schemas.microsoft.com/office/drawing/2014/main" id="{71B4B17E-3A81-B6AA-0424-E3CA2D056281}"/>
              </a:ext>
            </a:extLst>
          </p:cNvPr>
          <p:cNvSpPr/>
          <p:nvPr/>
        </p:nvSpPr>
        <p:spPr>
          <a:xfrm>
            <a:off x="1677110" y="3613239"/>
            <a:ext cx="3572218" cy="5751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sz="1200" noProof="0" dirty="0">
                <a:solidFill>
                  <a:schemeClr val="tx1"/>
                </a:solidFill>
                <a:latin typeface="+mn-ea"/>
              </a:rPr>
              <a:t>短期目標を達成するために見込まれる行動の記述や、続く5年間にわたる指標的な（想定される）行動、ネットゼロに向けた長期の大まかなロードマップ等</a:t>
            </a:r>
          </a:p>
        </p:txBody>
      </p:sp>
      <p:sp>
        <p:nvSpPr>
          <p:cNvPr id="22" name="正方形/長方形 21">
            <a:extLst>
              <a:ext uri="{FF2B5EF4-FFF2-40B4-BE49-F238E27FC236}">
                <a16:creationId xmlns:a16="http://schemas.microsoft.com/office/drawing/2014/main" id="{A7E61A05-A6CD-E338-4903-D05DB06811BE}"/>
              </a:ext>
            </a:extLst>
          </p:cNvPr>
          <p:cNvSpPr/>
          <p:nvPr/>
        </p:nvSpPr>
        <p:spPr>
          <a:xfrm>
            <a:off x="1677111" y="4250335"/>
            <a:ext cx="3521767" cy="756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sz="1200" noProof="0" dirty="0">
                <a:solidFill>
                  <a:schemeClr val="tx1"/>
                </a:solidFill>
                <a:latin typeface="+mn-ea"/>
              </a:rPr>
              <a:t>目標を実施する企業の能力に重大な影響を及ぼし得る主要な前提条件及び外部依存関係、ならびにそれらの依存関係を能動的に管理するために企業がとる行動の記述</a:t>
            </a:r>
          </a:p>
        </p:txBody>
      </p:sp>
      <p:sp>
        <p:nvSpPr>
          <p:cNvPr id="23" name="正方形/長方形 22">
            <a:extLst>
              <a:ext uri="{FF2B5EF4-FFF2-40B4-BE49-F238E27FC236}">
                <a16:creationId xmlns:a16="http://schemas.microsoft.com/office/drawing/2014/main" id="{EFDFBA2A-BDD7-14FB-8B9D-BB7FE52808CD}"/>
              </a:ext>
            </a:extLst>
          </p:cNvPr>
          <p:cNvSpPr/>
          <p:nvPr/>
        </p:nvSpPr>
        <p:spPr>
          <a:xfrm>
            <a:off x="1677112" y="5166413"/>
            <a:ext cx="3572218" cy="651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sz="1200" noProof="0" dirty="0">
                <a:solidFill>
                  <a:schemeClr val="tx1"/>
                </a:solidFill>
                <a:latin typeface="+mn-ea"/>
              </a:rPr>
              <a:t>該当する場合、未対策の化石燃料の使用に由来する製品・サービスからの収益を、ネットゼロ経路と整合する形で段階的に廃止するというコミットメント</a:t>
            </a:r>
          </a:p>
        </p:txBody>
      </p:sp>
      <p:sp>
        <p:nvSpPr>
          <p:cNvPr id="24" name="正方形/長方形 23">
            <a:extLst>
              <a:ext uri="{FF2B5EF4-FFF2-40B4-BE49-F238E27FC236}">
                <a16:creationId xmlns:a16="http://schemas.microsoft.com/office/drawing/2014/main" id="{BBBE5DF3-E5E8-04FA-10B2-8C18835784AA}"/>
              </a:ext>
            </a:extLst>
          </p:cNvPr>
          <p:cNvSpPr/>
          <p:nvPr/>
        </p:nvSpPr>
        <p:spPr>
          <a:xfrm>
            <a:off x="1677112" y="5981664"/>
            <a:ext cx="3572218" cy="5751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sz="1200" noProof="0" dirty="0">
                <a:solidFill>
                  <a:schemeClr val="tx1"/>
                </a:solidFill>
                <a:latin typeface="+mn-ea"/>
              </a:rPr>
              <a:t>バリューチェーンにおいて重要な排出集約的活動（EIA）を特定している場合（C6参照）、企業はこれらの排出を脱炭素化する計画を策定しなければならない</a:t>
            </a:r>
          </a:p>
        </p:txBody>
      </p:sp>
      <p:sp>
        <p:nvSpPr>
          <p:cNvPr id="25" name="正方形/長方形 24">
            <a:extLst>
              <a:ext uri="{FF2B5EF4-FFF2-40B4-BE49-F238E27FC236}">
                <a16:creationId xmlns:a16="http://schemas.microsoft.com/office/drawing/2014/main" id="{FDD31BC9-0E0A-0E9A-A73A-7A538F5935DD}"/>
              </a:ext>
            </a:extLst>
          </p:cNvPr>
          <p:cNvSpPr/>
          <p:nvPr/>
        </p:nvSpPr>
        <p:spPr>
          <a:xfrm>
            <a:off x="1306871" y="2224452"/>
            <a:ext cx="3205655" cy="5007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bg1"/>
                </a:solidFill>
                <a:latin typeface="+mn-ea"/>
              </a:rPr>
              <a:t>移行計画の</a:t>
            </a:r>
            <a:r>
              <a:rPr kumimoji="1" lang="ja-JP" sz="1600" b="1" noProof="0" dirty="0">
                <a:solidFill>
                  <a:schemeClr val="bg1"/>
                </a:solidFill>
                <a:latin typeface="+mn-ea"/>
              </a:rPr>
              <a:t>内容（C2.1）　</a:t>
            </a:r>
          </a:p>
        </p:txBody>
      </p:sp>
      <p:sp>
        <p:nvSpPr>
          <p:cNvPr id="32" name="正方形/長方形 31">
            <a:extLst>
              <a:ext uri="{FF2B5EF4-FFF2-40B4-BE49-F238E27FC236}">
                <a16:creationId xmlns:a16="http://schemas.microsoft.com/office/drawing/2014/main" id="{048DED00-7000-8813-32BC-E26FD55249B8}"/>
              </a:ext>
            </a:extLst>
          </p:cNvPr>
          <p:cNvSpPr/>
          <p:nvPr/>
        </p:nvSpPr>
        <p:spPr>
          <a:xfrm>
            <a:off x="599245" y="2791663"/>
            <a:ext cx="1027411" cy="3488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sz="1400" b="1" noProof="0" dirty="0">
                <a:solidFill>
                  <a:schemeClr val="bg1"/>
                </a:solidFill>
                <a:latin typeface="+mn-ea"/>
              </a:rPr>
              <a:t>目標の詳細</a:t>
            </a:r>
          </a:p>
        </p:txBody>
      </p:sp>
      <p:sp>
        <p:nvSpPr>
          <p:cNvPr id="35" name="正方形/長方形 34">
            <a:extLst>
              <a:ext uri="{FF2B5EF4-FFF2-40B4-BE49-F238E27FC236}">
                <a16:creationId xmlns:a16="http://schemas.microsoft.com/office/drawing/2014/main" id="{7779D358-B71C-E1CB-E1F5-8693E6FA490A}"/>
              </a:ext>
            </a:extLst>
          </p:cNvPr>
          <p:cNvSpPr/>
          <p:nvPr/>
        </p:nvSpPr>
        <p:spPr>
          <a:xfrm>
            <a:off x="599246" y="3202451"/>
            <a:ext cx="1027412" cy="3488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sz="1400" b="1" noProof="0" dirty="0">
                <a:solidFill>
                  <a:schemeClr val="bg1"/>
                </a:solidFill>
                <a:latin typeface="+mn-ea"/>
              </a:rPr>
              <a:t>対象範囲</a:t>
            </a:r>
          </a:p>
        </p:txBody>
      </p:sp>
      <p:sp>
        <p:nvSpPr>
          <p:cNvPr id="36" name="正方形/長方形 35">
            <a:extLst>
              <a:ext uri="{FF2B5EF4-FFF2-40B4-BE49-F238E27FC236}">
                <a16:creationId xmlns:a16="http://schemas.microsoft.com/office/drawing/2014/main" id="{4BE3CE3E-0BA2-647C-44D8-9E3099B9D326}"/>
              </a:ext>
            </a:extLst>
          </p:cNvPr>
          <p:cNvSpPr/>
          <p:nvPr/>
        </p:nvSpPr>
        <p:spPr>
          <a:xfrm>
            <a:off x="599245" y="3613239"/>
            <a:ext cx="1027413" cy="5751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sz="1400" b="1" noProof="0" dirty="0">
                <a:solidFill>
                  <a:schemeClr val="bg1"/>
                </a:solidFill>
                <a:latin typeface="+mn-ea"/>
              </a:rPr>
              <a:t>行動</a:t>
            </a:r>
          </a:p>
        </p:txBody>
      </p:sp>
      <p:sp>
        <p:nvSpPr>
          <p:cNvPr id="37" name="正方形/長方形 36">
            <a:extLst>
              <a:ext uri="{FF2B5EF4-FFF2-40B4-BE49-F238E27FC236}">
                <a16:creationId xmlns:a16="http://schemas.microsoft.com/office/drawing/2014/main" id="{3907964A-C24E-9E27-EF74-B0561C22FCAE}"/>
              </a:ext>
            </a:extLst>
          </p:cNvPr>
          <p:cNvSpPr/>
          <p:nvPr/>
        </p:nvSpPr>
        <p:spPr>
          <a:xfrm>
            <a:off x="599246" y="4252262"/>
            <a:ext cx="1027414" cy="7524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sz="1400" b="1" noProof="0" dirty="0">
                <a:solidFill>
                  <a:schemeClr val="bg1"/>
                </a:solidFill>
                <a:latin typeface="+mn-ea"/>
              </a:rPr>
              <a:t>前提条件と</a:t>
            </a:r>
          </a:p>
          <a:p>
            <a:pPr algn="ctr"/>
            <a:r>
              <a:rPr lang="ja-JP" sz="1400" b="1" noProof="0" dirty="0">
                <a:solidFill>
                  <a:schemeClr val="bg1"/>
                </a:solidFill>
                <a:latin typeface="+mn-ea"/>
              </a:rPr>
              <a:t>依存関係</a:t>
            </a:r>
          </a:p>
        </p:txBody>
      </p:sp>
      <p:sp>
        <p:nvSpPr>
          <p:cNvPr id="38" name="正方形/長方形 37">
            <a:extLst>
              <a:ext uri="{FF2B5EF4-FFF2-40B4-BE49-F238E27FC236}">
                <a16:creationId xmlns:a16="http://schemas.microsoft.com/office/drawing/2014/main" id="{7C0047B9-E867-A2AB-600D-25E1D6741CA3}"/>
              </a:ext>
            </a:extLst>
          </p:cNvPr>
          <p:cNvSpPr/>
          <p:nvPr/>
        </p:nvSpPr>
        <p:spPr>
          <a:xfrm>
            <a:off x="599245" y="5058049"/>
            <a:ext cx="1027415" cy="8683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sz="1400" b="1" noProof="0" dirty="0">
                <a:solidFill>
                  <a:schemeClr val="bg1"/>
                </a:solidFill>
                <a:latin typeface="+mn-ea"/>
              </a:rPr>
              <a:t>未対策の</a:t>
            </a:r>
          </a:p>
          <a:p>
            <a:pPr algn="ctr"/>
            <a:r>
              <a:rPr lang="ja-JP" sz="1400" b="1" noProof="0" dirty="0">
                <a:solidFill>
                  <a:schemeClr val="bg1"/>
                </a:solidFill>
                <a:latin typeface="+mn-ea"/>
              </a:rPr>
              <a:t>化石燃料の</a:t>
            </a:r>
          </a:p>
          <a:p>
            <a:pPr algn="ctr"/>
            <a:r>
              <a:rPr lang="ja-JP" sz="1400" b="1" noProof="0" dirty="0">
                <a:solidFill>
                  <a:schemeClr val="bg1"/>
                </a:solidFill>
                <a:latin typeface="+mn-ea"/>
              </a:rPr>
              <a:t>段階的廃止</a:t>
            </a:r>
          </a:p>
        </p:txBody>
      </p:sp>
      <p:sp>
        <p:nvSpPr>
          <p:cNvPr id="39" name="正方形/長方形 38">
            <a:extLst>
              <a:ext uri="{FF2B5EF4-FFF2-40B4-BE49-F238E27FC236}">
                <a16:creationId xmlns:a16="http://schemas.microsoft.com/office/drawing/2014/main" id="{86AA229B-6725-3D1D-AD3D-772C262FA551}"/>
              </a:ext>
            </a:extLst>
          </p:cNvPr>
          <p:cNvSpPr/>
          <p:nvPr/>
        </p:nvSpPr>
        <p:spPr>
          <a:xfrm>
            <a:off x="599246" y="5981664"/>
            <a:ext cx="1027414" cy="5751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sz="1400" b="1" noProof="0" dirty="0">
                <a:solidFill>
                  <a:schemeClr val="bg1"/>
                </a:solidFill>
                <a:latin typeface="+mn-ea"/>
              </a:rPr>
              <a:t>高排出活動の計画</a:t>
            </a:r>
          </a:p>
        </p:txBody>
      </p:sp>
      <p:grpSp>
        <p:nvGrpSpPr>
          <p:cNvPr id="47" name="グループ化 46">
            <a:extLst>
              <a:ext uri="{FF2B5EF4-FFF2-40B4-BE49-F238E27FC236}">
                <a16:creationId xmlns:a16="http://schemas.microsoft.com/office/drawing/2014/main" id="{26746979-DDAD-5159-1433-B1238D14266B}"/>
              </a:ext>
            </a:extLst>
          </p:cNvPr>
          <p:cNvGrpSpPr/>
          <p:nvPr/>
        </p:nvGrpSpPr>
        <p:grpSpPr>
          <a:xfrm>
            <a:off x="5471659" y="2223956"/>
            <a:ext cx="4872413" cy="4489993"/>
            <a:chOff x="5345906" y="2706942"/>
            <a:chExt cx="4872413" cy="4489993"/>
          </a:xfrm>
        </p:grpSpPr>
        <p:sp>
          <p:nvSpPr>
            <p:cNvPr id="28" name="正方形/長方形 27">
              <a:extLst>
                <a:ext uri="{FF2B5EF4-FFF2-40B4-BE49-F238E27FC236}">
                  <a16:creationId xmlns:a16="http://schemas.microsoft.com/office/drawing/2014/main" id="{49AE6BAF-64C1-2DDF-DC4C-7A399FB6056A}"/>
                </a:ext>
              </a:extLst>
            </p:cNvPr>
            <p:cNvSpPr/>
            <p:nvPr/>
          </p:nvSpPr>
          <p:spPr>
            <a:xfrm>
              <a:off x="6610906" y="3346248"/>
              <a:ext cx="3494630" cy="7216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sz="1200" noProof="0" dirty="0">
                  <a:solidFill>
                    <a:schemeClr val="tx1"/>
                  </a:solidFill>
                  <a:latin typeface="+mn-ea"/>
                </a:rPr>
                <a:t>移行計画は、企業の最高統治機関（例：取締役会またはそれに相当する機関）によって正式に承認・採択されなければならない</a:t>
              </a:r>
              <a:endParaRPr kumimoji="1" lang="ja-JP" sz="1200" b="1" noProof="0" dirty="0">
                <a:solidFill>
                  <a:schemeClr val="tx1"/>
                </a:solidFill>
                <a:latin typeface="+mn-ea"/>
              </a:endParaRPr>
            </a:p>
          </p:txBody>
        </p:sp>
        <p:sp>
          <p:nvSpPr>
            <p:cNvPr id="29" name="正方形/長方形 28">
              <a:extLst>
                <a:ext uri="{FF2B5EF4-FFF2-40B4-BE49-F238E27FC236}">
                  <a16:creationId xmlns:a16="http://schemas.microsoft.com/office/drawing/2014/main" id="{A5185ECC-6B2D-A705-A9DD-13835C71C08E}"/>
                </a:ext>
              </a:extLst>
            </p:cNvPr>
            <p:cNvSpPr/>
            <p:nvPr/>
          </p:nvSpPr>
          <p:spPr>
            <a:xfrm>
              <a:off x="6610906" y="4159868"/>
              <a:ext cx="3537418" cy="721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sz="1200" noProof="0" dirty="0">
                  <a:solidFill>
                    <a:schemeClr val="tx1"/>
                  </a:solidFill>
                  <a:latin typeface="+mn-ea"/>
                </a:rPr>
                <a:t>企業は、自社の移行計画が企業戦略と整合している、または企業戦略に統合されていることを確実にしなければならない</a:t>
              </a:r>
              <a:endParaRPr kumimoji="1" lang="ja-JP" sz="1200" b="1" noProof="0" dirty="0">
                <a:solidFill>
                  <a:schemeClr val="tx1"/>
                </a:solidFill>
                <a:latin typeface="+mn-ea"/>
              </a:endParaRPr>
            </a:p>
          </p:txBody>
        </p:sp>
        <p:sp>
          <p:nvSpPr>
            <p:cNvPr id="30" name="正方形/長方形 29">
              <a:extLst>
                <a:ext uri="{FF2B5EF4-FFF2-40B4-BE49-F238E27FC236}">
                  <a16:creationId xmlns:a16="http://schemas.microsoft.com/office/drawing/2014/main" id="{E9A56370-84CC-2AEE-C598-E42A6C58CDAB}"/>
                </a:ext>
              </a:extLst>
            </p:cNvPr>
            <p:cNvSpPr/>
            <p:nvPr/>
          </p:nvSpPr>
          <p:spPr>
            <a:xfrm>
              <a:off x="6610904" y="4984836"/>
              <a:ext cx="3537419" cy="721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sz="1200" noProof="0" dirty="0">
                  <a:solidFill>
                    <a:schemeClr val="tx1"/>
                  </a:solidFill>
                  <a:latin typeface="+mn-ea"/>
                </a:rPr>
                <a:t>目標検証の完了から15か月以内に、または適用される国・地方の規制枠組みへの適合のために必要な場合はそれより早く、移行計画の開示を公表しなければならない</a:t>
              </a:r>
              <a:endParaRPr kumimoji="1" lang="ja-JP" sz="1200" b="1" noProof="0" dirty="0">
                <a:solidFill>
                  <a:schemeClr val="tx1"/>
                </a:solidFill>
                <a:latin typeface="+mn-ea"/>
              </a:endParaRPr>
            </a:p>
          </p:txBody>
        </p:sp>
        <p:sp>
          <p:nvSpPr>
            <p:cNvPr id="31" name="正方形/長方形 30">
              <a:extLst>
                <a:ext uri="{FF2B5EF4-FFF2-40B4-BE49-F238E27FC236}">
                  <a16:creationId xmlns:a16="http://schemas.microsoft.com/office/drawing/2014/main" id="{A350961A-0A7B-5F93-EB20-106AA31BF115}"/>
                </a:ext>
              </a:extLst>
            </p:cNvPr>
            <p:cNvSpPr/>
            <p:nvPr/>
          </p:nvSpPr>
          <p:spPr>
            <a:xfrm>
              <a:off x="6610904" y="5818704"/>
              <a:ext cx="3537420" cy="721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lang="ja-JP" sz="1200" noProof="0" dirty="0">
                  <a:solidFill>
                    <a:schemeClr val="tx1"/>
                  </a:solidFill>
                  <a:latin typeface="+mn-ea"/>
                </a:rPr>
                <a:t>企業は、少なくとも5年ごとに移行計画を見直し、必要に応じて更新しなければならない</a:t>
              </a:r>
              <a:r>
                <a:rPr lang="ja-JP" sz="1100" noProof="0" dirty="0">
                  <a:solidFill>
                    <a:schemeClr val="tx1"/>
                  </a:solidFill>
                  <a:latin typeface="+mn-ea"/>
                </a:rPr>
                <a:t>(</a:t>
              </a:r>
              <a:r>
                <a:rPr lang="ja-JP" sz="1100" noProof="0" dirty="0">
                  <a:solidFill>
                    <a:schemeClr val="tx1"/>
                  </a:solidFill>
                </a:rPr>
                <a:t>目標検証の時点で既に存在する計画については、見直しサイクルは当該計画の当初公表日から起算する</a:t>
              </a:r>
              <a:r>
                <a:rPr lang="ja-JP" sz="1100" noProof="0" dirty="0">
                  <a:solidFill>
                    <a:schemeClr val="tx1"/>
                  </a:solidFill>
                  <a:latin typeface="+mn-ea"/>
                </a:rPr>
                <a:t>)</a:t>
              </a:r>
              <a:endParaRPr lang="ja-JP" sz="1200" noProof="0" dirty="0">
                <a:solidFill>
                  <a:schemeClr val="tx1"/>
                </a:solidFill>
                <a:latin typeface="+mn-ea"/>
              </a:endParaRPr>
            </a:p>
          </p:txBody>
        </p:sp>
        <p:sp>
          <p:nvSpPr>
            <p:cNvPr id="40" name="正方形/長方形 39">
              <a:extLst>
                <a:ext uri="{FF2B5EF4-FFF2-40B4-BE49-F238E27FC236}">
                  <a16:creationId xmlns:a16="http://schemas.microsoft.com/office/drawing/2014/main" id="{4F0EF14E-4D76-858D-D90A-2CB3A3D93025}"/>
                </a:ext>
              </a:extLst>
            </p:cNvPr>
            <p:cNvSpPr/>
            <p:nvPr/>
          </p:nvSpPr>
          <p:spPr>
            <a:xfrm>
              <a:off x="5531758" y="3346248"/>
              <a:ext cx="1026000" cy="7216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bg1"/>
                  </a:solidFill>
                  <a:latin typeface="Meiryo UI" panose="020B0604030504040204" pitchFamily="50" charset="-128"/>
                  <a:ea typeface="Meiryo UI" panose="020B0604030504040204" pitchFamily="50" charset="-128"/>
                </a:rPr>
                <a:t>承認</a:t>
              </a:r>
            </a:p>
          </p:txBody>
        </p:sp>
        <p:sp>
          <p:nvSpPr>
            <p:cNvPr id="41" name="正方形/長方形 40">
              <a:extLst>
                <a:ext uri="{FF2B5EF4-FFF2-40B4-BE49-F238E27FC236}">
                  <a16:creationId xmlns:a16="http://schemas.microsoft.com/office/drawing/2014/main" id="{6D4F651B-4271-9854-5CCE-3CF068E05FAB}"/>
                </a:ext>
              </a:extLst>
            </p:cNvPr>
            <p:cNvSpPr/>
            <p:nvPr/>
          </p:nvSpPr>
          <p:spPr>
            <a:xfrm>
              <a:off x="5531759" y="4159868"/>
              <a:ext cx="1026000" cy="721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bg1"/>
                  </a:solidFill>
                  <a:latin typeface="Meiryo UI" panose="020B0604030504040204" pitchFamily="50" charset="-128"/>
                  <a:ea typeface="Meiryo UI" panose="020B0604030504040204" pitchFamily="50" charset="-128"/>
                </a:rPr>
                <a:t>企業戦略との整合</a:t>
              </a:r>
              <a:endParaRPr kumimoji="1" lang="ja-JP" sz="1600" b="1" noProof="0" dirty="0">
                <a:solidFill>
                  <a:schemeClr val="bg1"/>
                </a:solidFill>
                <a:latin typeface="Meiryo UI" panose="020B0604030504040204" pitchFamily="50" charset="-128"/>
                <a:ea typeface="Meiryo UI" panose="020B0604030504040204" pitchFamily="50" charset="-128"/>
              </a:endParaRPr>
            </a:p>
          </p:txBody>
        </p:sp>
        <p:sp>
          <p:nvSpPr>
            <p:cNvPr id="42" name="正方形/長方形 41">
              <a:extLst>
                <a:ext uri="{FF2B5EF4-FFF2-40B4-BE49-F238E27FC236}">
                  <a16:creationId xmlns:a16="http://schemas.microsoft.com/office/drawing/2014/main" id="{2872505D-353B-CD18-FD94-3254818C40F8}"/>
                </a:ext>
              </a:extLst>
            </p:cNvPr>
            <p:cNvSpPr/>
            <p:nvPr/>
          </p:nvSpPr>
          <p:spPr>
            <a:xfrm>
              <a:off x="5531759" y="4984836"/>
              <a:ext cx="1026000" cy="721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bg1"/>
                  </a:solidFill>
                  <a:latin typeface="Meiryo UI" panose="020B0604030504040204" pitchFamily="50" charset="-128"/>
                  <a:ea typeface="Meiryo UI" panose="020B0604030504040204" pitchFamily="50" charset="-128"/>
                </a:rPr>
                <a:t>開示</a:t>
              </a:r>
            </a:p>
            <a:p>
              <a:pPr algn="ctr"/>
              <a:r>
                <a:rPr lang="ja-JP" sz="1050" b="1" noProof="0" dirty="0">
                  <a:solidFill>
                    <a:schemeClr val="bg1"/>
                  </a:solidFill>
                  <a:latin typeface="Meiryo UI" panose="020B0604030504040204" pitchFamily="50" charset="-128"/>
                  <a:ea typeface="Meiryo UI" panose="020B0604030504040204" pitchFamily="50" charset="-128"/>
                </a:rPr>
                <a:t>(カテゴリAのみ)</a:t>
              </a:r>
              <a:endParaRPr kumimoji="1" lang="ja-JP" sz="1050" b="1" noProof="0" dirty="0">
                <a:solidFill>
                  <a:schemeClr val="bg1"/>
                </a:solidFill>
                <a:latin typeface="Meiryo UI" panose="020B0604030504040204" pitchFamily="50" charset="-128"/>
                <a:ea typeface="Meiryo UI" panose="020B0604030504040204" pitchFamily="50" charset="-128"/>
              </a:endParaRPr>
            </a:p>
          </p:txBody>
        </p:sp>
        <p:sp>
          <p:nvSpPr>
            <p:cNvPr id="43" name="正方形/長方形 42">
              <a:extLst>
                <a:ext uri="{FF2B5EF4-FFF2-40B4-BE49-F238E27FC236}">
                  <a16:creationId xmlns:a16="http://schemas.microsoft.com/office/drawing/2014/main" id="{6333B8D6-A1E9-0D4E-BF8E-3C19E1ECC9AE}"/>
                </a:ext>
              </a:extLst>
            </p:cNvPr>
            <p:cNvSpPr/>
            <p:nvPr/>
          </p:nvSpPr>
          <p:spPr>
            <a:xfrm>
              <a:off x="5531759" y="5818704"/>
              <a:ext cx="1026000" cy="7216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bg1"/>
                  </a:solidFill>
                  <a:latin typeface="Meiryo UI" panose="020B0604030504040204" pitchFamily="50" charset="-128"/>
                  <a:ea typeface="Meiryo UI" panose="020B0604030504040204" pitchFamily="50" charset="-128"/>
                </a:rPr>
                <a:t>見直し</a:t>
              </a:r>
            </a:p>
          </p:txBody>
        </p:sp>
        <p:sp>
          <p:nvSpPr>
            <p:cNvPr id="45" name="正方形/長方形 44">
              <a:extLst>
                <a:ext uri="{FF2B5EF4-FFF2-40B4-BE49-F238E27FC236}">
                  <a16:creationId xmlns:a16="http://schemas.microsoft.com/office/drawing/2014/main" id="{2D64534B-8EB8-0C55-AE99-D44256EB31F3}"/>
                </a:ext>
              </a:extLst>
            </p:cNvPr>
            <p:cNvSpPr/>
            <p:nvPr/>
          </p:nvSpPr>
          <p:spPr>
            <a:xfrm>
              <a:off x="5345906" y="3080911"/>
              <a:ext cx="4872413" cy="4116024"/>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44" name="正方形/長方形 43">
              <a:extLst>
                <a:ext uri="{FF2B5EF4-FFF2-40B4-BE49-F238E27FC236}">
                  <a16:creationId xmlns:a16="http://schemas.microsoft.com/office/drawing/2014/main" id="{9720924E-8D65-29E7-3B04-0B696FFE018C}"/>
                </a:ext>
              </a:extLst>
            </p:cNvPr>
            <p:cNvSpPr/>
            <p:nvPr/>
          </p:nvSpPr>
          <p:spPr>
            <a:xfrm>
              <a:off x="6179285" y="2706942"/>
              <a:ext cx="3205655" cy="5012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bg1"/>
                  </a:solidFill>
                  <a:latin typeface="+mn-ea"/>
                </a:rPr>
                <a:t>計画策定後の要件（C2.2~2.5）</a:t>
              </a:r>
              <a:endParaRPr kumimoji="1" lang="ja-JP" sz="1600" b="1" noProof="0" dirty="0">
                <a:solidFill>
                  <a:schemeClr val="bg1"/>
                </a:solidFill>
                <a:latin typeface="+mn-ea"/>
              </a:endParaRPr>
            </a:p>
          </p:txBody>
        </p:sp>
      </p:grpSp>
      <p:cxnSp>
        <p:nvCxnSpPr>
          <p:cNvPr id="51" name="コネクタ: カギ線 50">
            <a:extLst>
              <a:ext uri="{FF2B5EF4-FFF2-40B4-BE49-F238E27FC236}">
                <a16:creationId xmlns:a16="http://schemas.microsoft.com/office/drawing/2014/main" id="{10345474-B62F-6D03-F370-69DDB9FAD62A}"/>
              </a:ext>
            </a:extLst>
          </p:cNvPr>
          <p:cNvCxnSpPr>
            <a:cxnSpLocks/>
            <a:stCxn id="25" idx="0"/>
            <a:endCxn id="44" idx="0"/>
          </p:cNvCxnSpPr>
          <p:nvPr/>
        </p:nvCxnSpPr>
        <p:spPr>
          <a:xfrm rot="5400000" flipH="1" flipV="1">
            <a:off x="5408534" y="-274879"/>
            <a:ext cx="496" cy="4998167"/>
          </a:xfrm>
          <a:prstGeom prst="bentConnector3">
            <a:avLst>
              <a:gd name="adj1" fmla="val 46188710"/>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105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3D0617-B0C2-8424-EAD7-157A6E37C860}"/>
              </a:ext>
            </a:extLst>
          </p:cNvPr>
          <p:cNvSpPr>
            <a:spLocks noGrp="1"/>
          </p:cNvSpPr>
          <p:nvPr>
            <p:ph type="title"/>
          </p:nvPr>
        </p:nvSpPr>
        <p:spPr/>
        <p:txBody>
          <a:bodyPr/>
          <a:lstStyle/>
          <a:p>
            <a:r>
              <a:rPr lang="ja-JP" noProof="0" dirty="0"/>
              <a:t>第2章　基準年評価　　</a:t>
            </a:r>
            <a:endParaRPr kumimoji="1" lang="ja-JP" noProof="0" dirty="0"/>
          </a:p>
        </p:txBody>
      </p:sp>
    </p:spTree>
    <p:extLst>
      <p:ext uri="{BB962C8B-B14F-4D97-AF65-F5344CB8AC3E}">
        <p14:creationId xmlns:p14="http://schemas.microsoft.com/office/powerpoint/2010/main" val="3204993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6AD4D1-28B2-243E-87AD-16D289BFA8DB}"/>
              </a:ext>
            </a:extLst>
          </p:cNvPr>
          <p:cNvSpPr>
            <a:spLocks noGrp="1"/>
          </p:cNvSpPr>
          <p:nvPr>
            <p:ph type="title"/>
          </p:nvPr>
        </p:nvSpPr>
        <p:spPr/>
        <p:txBody>
          <a:bodyPr/>
          <a:lstStyle/>
          <a:p>
            <a:r>
              <a:rPr lang="ja-JP" noProof="0" dirty="0"/>
              <a:t>組織境界及び運用境界</a:t>
            </a:r>
            <a:endParaRPr kumimoji="1" lang="ja-JP" noProof="0" dirty="0"/>
          </a:p>
        </p:txBody>
      </p:sp>
      <p:sp>
        <p:nvSpPr>
          <p:cNvPr id="3" name="コンテンツ プレースホルダー 2">
            <a:extLst>
              <a:ext uri="{FF2B5EF4-FFF2-40B4-BE49-F238E27FC236}">
                <a16:creationId xmlns:a16="http://schemas.microsoft.com/office/drawing/2014/main" id="{3369D9C2-1B85-6B4A-1711-E24C9882A507}"/>
              </a:ext>
            </a:extLst>
          </p:cNvPr>
          <p:cNvSpPr>
            <a:spLocks noGrp="1"/>
          </p:cNvSpPr>
          <p:nvPr>
            <p:ph sz="quarter" idx="12"/>
          </p:nvPr>
        </p:nvSpPr>
        <p:spPr>
          <a:xfrm>
            <a:off x="161925" y="1110920"/>
            <a:ext cx="10367963" cy="881162"/>
          </a:xfrm>
        </p:spPr>
        <p:txBody>
          <a:bodyPr/>
          <a:lstStyle/>
          <a:p>
            <a:r>
              <a:rPr lang="ja-JP" noProof="0" dirty="0"/>
              <a:t>企業は、該当するSBTi基準の全要件の対象範囲となる、組織境界及び運用境界を定義しなければならない。（C3）</a:t>
            </a:r>
            <a:endParaRPr kumimoji="1" lang="ja-JP" noProof="0" dirty="0"/>
          </a:p>
        </p:txBody>
      </p:sp>
      <p:graphicFrame>
        <p:nvGraphicFramePr>
          <p:cNvPr id="5" name="表 4">
            <a:extLst>
              <a:ext uri="{FF2B5EF4-FFF2-40B4-BE49-F238E27FC236}">
                <a16:creationId xmlns:a16="http://schemas.microsoft.com/office/drawing/2014/main" id="{50408DD5-0E20-758C-9B26-6242C49EA3E1}"/>
              </a:ext>
            </a:extLst>
          </p:cNvPr>
          <p:cNvGraphicFramePr>
            <a:graphicFrameLocks noGrp="1"/>
          </p:cNvGraphicFramePr>
          <p:nvPr>
            <p:extLst>
              <p:ext uri="{D42A27DB-BD31-4B8C-83A1-F6EECF244321}">
                <p14:modId xmlns:p14="http://schemas.microsoft.com/office/powerpoint/2010/main" val="3047526872"/>
              </p:ext>
            </p:extLst>
          </p:nvPr>
        </p:nvGraphicFramePr>
        <p:xfrm>
          <a:off x="161925" y="2308824"/>
          <a:ext cx="10367965" cy="3640350"/>
        </p:xfrm>
        <a:graphic>
          <a:graphicData uri="http://schemas.openxmlformats.org/drawingml/2006/table">
            <a:tbl>
              <a:tblPr firstRow="1" bandRow="1">
                <a:tableStyleId>{5C22544A-7EE6-4342-B048-85BDC9FD1C3A}</a:tableStyleId>
              </a:tblPr>
              <a:tblGrid>
                <a:gridCol w="1666875">
                  <a:extLst>
                    <a:ext uri="{9D8B030D-6E8A-4147-A177-3AD203B41FA5}">
                      <a16:colId xmlns:a16="http://schemas.microsoft.com/office/drawing/2014/main" val="3215692759"/>
                    </a:ext>
                  </a:extLst>
                </a:gridCol>
                <a:gridCol w="1150706">
                  <a:extLst>
                    <a:ext uri="{9D8B030D-6E8A-4147-A177-3AD203B41FA5}">
                      <a16:colId xmlns:a16="http://schemas.microsoft.com/office/drawing/2014/main" val="1359799673"/>
                    </a:ext>
                  </a:extLst>
                </a:gridCol>
                <a:gridCol w="6554912">
                  <a:extLst>
                    <a:ext uri="{9D8B030D-6E8A-4147-A177-3AD203B41FA5}">
                      <a16:colId xmlns:a16="http://schemas.microsoft.com/office/drawing/2014/main" val="2602904778"/>
                    </a:ext>
                  </a:extLst>
                </a:gridCol>
                <a:gridCol w="995472">
                  <a:extLst>
                    <a:ext uri="{9D8B030D-6E8A-4147-A177-3AD203B41FA5}">
                      <a16:colId xmlns:a16="http://schemas.microsoft.com/office/drawing/2014/main" val="2379407679"/>
                    </a:ext>
                  </a:extLst>
                </a:gridCol>
              </a:tblGrid>
              <a:tr h="350809">
                <a:tc>
                  <a:txBody>
                    <a:bodyPr/>
                    <a:lstStyle/>
                    <a:p>
                      <a:pPr algn="ctr"/>
                      <a:r>
                        <a:rPr kumimoji="1" lang="ja-JP" sz="16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対象</a:t>
                      </a:r>
                    </a:p>
                    <a:p>
                      <a:pPr algn="ctr"/>
                      <a:r>
                        <a:rPr kumimoji="1" lang="ja-JP" sz="1200" noProof="0" dirty="0"/>
                        <a:t>企業カテゴリ</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631455">
                <a:tc>
                  <a:txBody>
                    <a:bodyPr/>
                    <a:lstStyle/>
                    <a:p>
                      <a:r>
                        <a:rPr lang="ja-JP" sz="1200" noProof="0" dirty="0"/>
                        <a:t>境界の定義</a:t>
                      </a:r>
                      <a:endParaRPr kumimoji="1" lang="ja-JP" sz="1200" noProof="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C3.1</a:t>
                      </a:r>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組織境界及び運用境界は、適用されるGHGプロトコル基準（利用可能な最新かつ有効な版を用いる）に整合する形で、または適用される国・地方の規制枠組みへの適合のために求められる形で、定義しなければならない</a:t>
                      </a:r>
                      <a:endParaRPr kumimoji="1" lang="ja-JP" sz="1200" noProof="0" dirty="0"/>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73329057"/>
                  </a:ext>
                </a:extLst>
              </a:tr>
              <a:tr h="444358">
                <a:tc>
                  <a:txBody>
                    <a:bodyPr/>
                    <a:lstStyle/>
                    <a:p>
                      <a:r>
                        <a:rPr lang="ja-JP" sz="1200" noProof="0" dirty="0"/>
                        <a:t>グループレベルの境界</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C3.2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企業は、組織境界を最終親会社のレベルで設定しなければならない</a:t>
                      </a:r>
                    </a:p>
                    <a:p>
                      <a:pPr marL="285750" indent="-285750">
                        <a:buFont typeface="Arial" panose="020B0604020202020204" pitchFamily="34" charset="0"/>
                        <a:buChar char="•"/>
                      </a:pPr>
                      <a:r>
                        <a:rPr lang="ja-JP" sz="1200" noProof="0" dirty="0"/>
                        <a:t>子会社が独立した事業として運営されている場合は、そのアプローチを正当化できることを条件として、組織境界を子会社レベルで設定してもよい</a:t>
                      </a:r>
                      <a:r>
                        <a:rPr lang="ja-JP" sz="1200" baseline="30000" noProof="0" dirty="0"/>
                        <a:t>※1</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r h="631455">
                <a:tc>
                  <a:txBody>
                    <a:bodyPr/>
                    <a:lstStyle/>
                    <a:p>
                      <a:r>
                        <a:rPr lang="ja-JP" sz="1200" noProof="0" dirty="0"/>
                        <a:t>子会社の対象範囲</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C3.3</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企業は、自社の組織境界の中に全子会社の活動を含めなければならない</a:t>
                      </a:r>
                    </a:p>
                    <a:p>
                      <a:pPr marL="285750" indent="-285750">
                        <a:buFont typeface="Arial" panose="020B0604020202020204" pitchFamily="34" charset="0"/>
                        <a:buChar char="•"/>
                      </a:pPr>
                      <a:r>
                        <a:rPr lang="ja-JP" sz="1200" noProof="0" dirty="0"/>
                        <a:t>子会社が独自の目標を設定する場合、その子会社は、自らの組織境界の中にある全ての（傘下の）子会社の活動も含めなければならない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08357046"/>
                  </a:ext>
                </a:extLst>
              </a:tr>
              <a:tr h="631455">
                <a:tc>
                  <a:txBody>
                    <a:bodyPr/>
                    <a:lstStyle/>
                    <a:p>
                      <a:r>
                        <a:rPr lang="ja-JP" sz="1200" noProof="0" dirty="0"/>
                        <a:t>親会社の開示</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C3.4</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目標を設定する企業が子会社である場合、その企業は、目標検証プロセスの一環として、最終親会社の正式名称を提出しなければならない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2416122"/>
                  </a:ext>
                </a:extLst>
              </a:tr>
              <a:tr h="631455">
                <a:tc>
                  <a:txBody>
                    <a:bodyPr/>
                    <a:lstStyle/>
                    <a:p>
                      <a:r>
                        <a:rPr lang="ja-JP" sz="1200" noProof="0" dirty="0"/>
                        <a:t>報告</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C3.5</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企業は、組織境界の定義に用いた連結アプローチを、目標検証後の次の報告サイクルにおいて報告しなければならない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21481535"/>
                  </a:ext>
                </a:extLst>
              </a:tr>
            </a:tbl>
          </a:graphicData>
        </a:graphic>
      </p:graphicFrame>
      <p:sp>
        <p:nvSpPr>
          <p:cNvPr id="7" name="テキスト ボックス 6">
            <a:extLst>
              <a:ext uri="{FF2B5EF4-FFF2-40B4-BE49-F238E27FC236}">
                <a16:creationId xmlns:a16="http://schemas.microsoft.com/office/drawing/2014/main" id="{9AD8307F-B689-1B33-C077-C71AD03D02C0}"/>
              </a:ext>
            </a:extLst>
          </p:cNvPr>
          <p:cNvSpPr txBox="1"/>
          <p:nvPr/>
        </p:nvSpPr>
        <p:spPr>
          <a:xfrm>
            <a:off x="161925" y="6906077"/>
            <a:ext cx="10067551" cy="369332"/>
          </a:xfrm>
          <a:prstGeom prst="rect">
            <a:avLst/>
          </a:prstGeom>
          <a:noFill/>
        </p:spPr>
        <p:txBody>
          <a:bodyPr wrap="square">
            <a:spAutoFit/>
          </a:bodyPr>
          <a:lstStyle/>
          <a:p>
            <a:r>
              <a:rPr lang="ja-JP" sz="900" noProof="0" dirty="0">
                <a:latin typeface="+mn-ea"/>
              </a:rPr>
              <a:t>※1 セクションB.3に定めるとおり、企業カテゴリ（カテゴリA／B）の閾値は、組織境界がどのレベルで設定されるかにかかわらず、連結グループ（consolidated group）に基づいて判定される。これは、大企業グループ間の比較可能性と公平性を確保するためである。</a:t>
            </a:r>
          </a:p>
        </p:txBody>
      </p:sp>
      <p:sp>
        <p:nvSpPr>
          <p:cNvPr id="11" name="テキスト ボックス 10">
            <a:extLst>
              <a:ext uri="{FF2B5EF4-FFF2-40B4-BE49-F238E27FC236}">
                <a16:creationId xmlns:a16="http://schemas.microsoft.com/office/drawing/2014/main" id="{AF72C5C1-F744-D416-BFE5-B7E22418A35C}"/>
              </a:ext>
            </a:extLst>
          </p:cNvPr>
          <p:cNvSpPr txBox="1"/>
          <p:nvPr/>
        </p:nvSpPr>
        <p:spPr>
          <a:xfrm>
            <a:off x="161925" y="7222819"/>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ja-JP" sz="800" noProof="0" dirty="0">
                <a:latin typeface="+mj-ea"/>
                <a:hlinkClick r:id="rId2">
                  <a:extLst>
                    <a:ext uri="{A12FA001-AC4F-418D-AE19-62706E023703}">
                      <ahyp:hlinkClr xmlns:ahyp="http://schemas.microsoft.com/office/drawing/2018/hyperlinkcolor" val="tx"/>
                    </a:ext>
                  </a:extLst>
                </a:hlinkClick>
              </a:rPr>
              <a:t> CNZS V2.0 </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rPr>
              <a:t>※ 条文番号はCNZS V2.0本文の付番による</a:t>
            </a:r>
            <a:endParaRPr lang="ja-JP" sz="800" noProof="0" dirty="0">
              <a:solidFill>
                <a:sysClr val="windowText" lastClr="000000"/>
              </a:solidFill>
              <a:latin typeface="+mj-ea"/>
              <a:ea typeface="+mj-ea"/>
            </a:endParaRPr>
          </a:p>
        </p:txBody>
      </p:sp>
      <p:grpSp>
        <p:nvGrpSpPr>
          <p:cNvPr id="4" name="グループ化 3">
            <a:extLst>
              <a:ext uri="{FF2B5EF4-FFF2-40B4-BE49-F238E27FC236}">
                <a16:creationId xmlns:a16="http://schemas.microsoft.com/office/drawing/2014/main" id="{4C0B317B-2363-EF70-FD95-4EA5147EED05}"/>
              </a:ext>
            </a:extLst>
          </p:cNvPr>
          <p:cNvGrpSpPr/>
          <p:nvPr/>
        </p:nvGrpSpPr>
        <p:grpSpPr>
          <a:xfrm>
            <a:off x="9664155" y="2987486"/>
            <a:ext cx="729496" cy="216000"/>
            <a:chOff x="7599381" y="149975"/>
            <a:chExt cx="729496" cy="252000"/>
          </a:xfrm>
        </p:grpSpPr>
        <p:sp>
          <p:nvSpPr>
            <p:cNvPr id="6" name="四角形: 角を丸くする 5">
              <a:extLst>
                <a:ext uri="{FF2B5EF4-FFF2-40B4-BE49-F238E27FC236}">
                  <a16:creationId xmlns:a16="http://schemas.microsoft.com/office/drawing/2014/main" id="{EF0E856E-8345-5F0E-A018-6D015464B502}"/>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8" name="四角形: 角を丸くする 7">
              <a:extLst>
                <a:ext uri="{FF2B5EF4-FFF2-40B4-BE49-F238E27FC236}">
                  <a16:creationId xmlns:a16="http://schemas.microsoft.com/office/drawing/2014/main" id="{C84F4019-132A-547B-92F9-1FDCF7902041}"/>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9" name="グループ化 8">
            <a:extLst>
              <a:ext uri="{FF2B5EF4-FFF2-40B4-BE49-F238E27FC236}">
                <a16:creationId xmlns:a16="http://schemas.microsoft.com/office/drawing/2014/main" id="{54D55624-C89C-983E-F08D-2DD9CD305052}"/>
              </a:ext>
            </a:extLst>
          </p:cNvPr>
          <p:cNvGrpSpPr/>
          <p:nvPr/>
        </p:nvGrpSpPr>
        <p:grpSpPr>
          <a:xfrm>
            <a:off x="9664155" y="3640113"/>
            <a:ext cx="729496" cy="216000"/>
            <a:chOff x="7599381" y="149975"/>
            <a:chExt cx="729496" cy="252000"/>
          </a:xfrm>
        </p:grpSpPr>
        <p:sp>
          <p:nvSpPr>
            <p:cNvPr id="10" name="四角形: 角を丸くする 9">
              <a:extLst>
                <a:ext uri="{FF2B5EF4-FFF2-40B4-BE49-F238E27FC236}">
                  <a16:creationId xmlns:a16="http://schemas.microsoft.com/office/drawing/2014/main" id="{BB4057F2-0372-2AB4-60D0-50EB4921967B}"/>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2" name="四角形: 角を丸くする 11">
              <a:extLst>
                <a:ext uri="{FF2B5EF4-FFF2-40B4-BE49-F238E27FC236}">
                  <a16:creationId xmlns:a16="http://schemas.microsoft.com/office/drawing/2014/main" id="{E1342AE0-86C1-E1CF-8F18-4BE49A3AB218}"/>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3" name="グループ化 12">
            <a:extLst>
              <a:ext uri="{FF2B5EF4-FFF2-40B4-BE49-F238E27FC236}">
                <a16:creationId xmlns:a16="http://schemas.microsoft.com/office/drawing/2014/main" id="{A78DA07B-878E-9830-3C06-3228D737DAAF}"/>
              </a:ext>
            </a:extLst>
          </p:cNvPr>
          <p:cNvGrpSpPr/>
          <p:nvPr/>
        </p:nvGrpSpPr>
        <p:grpSpPr>
          <a:xfrm>
            <a:off x="9664155" y="4277719"/>
            <a:ext cx="729496" cy="216000"/>
            <a:chOff x="7599381" y="149975"/>
            <a:chExt cx="729496" cy="252000"/>
          </a:xfrm>
        </p:grpSpPr>
        <p:sp>
          <p:nvSpPr>
            <p:cNvPr id="14" name="四角形: 角を丸くする 13">
              <a:extLst>
                <a:ext uri="{FF2B5EF4-FFF2-40B4-BE49-F238E27FC236}">
                  <a16:creationId xmlns:a16="http://schemas.microsoft.com/office/drawing/2014/main" id="{627BFE9B-5A3C-DF0D-2801-898D925A7595}"/>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5" name="四角形: 角を丸くする 14">
              <a:extLst>
                <a:ext uri="{FF2B5EF4-FFF2-40B4-BE49-F238E27FC236}">
                  <a16:creationId xmlns:a16="http://schemas.microsoft.com/office/drawing/2014/main" id="{2C37FB0D-6F0F-246E-5BDD-3685DD026BB3}"/>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6" name="グループ化 15">
            <a:extLst>
              <a:ext uri="{FF2B5EF4-FFF2-40B4-BE49-F238E27FC236}">
                <a16:creationId xmlns:a16="http://schemas.microsoft.com/office/drawing/2014/main" id="{E829CC9E-5D01-EEAA-837D-FFE51B40CB9B}"/>
              </a:ext>
            </a:extLst>
          </p:cNvPr>
          <p:cNvGrpSpPr/>
          <p:nvPr/>
        </p:nvGrpSpPr>
        <p:grpSpPr>
          <a:xfrm>
            <a:off x="9664155" y="4915325"/>
            <a:ext cx="729496" cy="216000"/>
            <a:chOff x="7599381" y="149975"/>
            <a:chExt cx="729496" cy="252000"/>
          </a:xfrm>
        </p:grpSpPr>
        <p:sp>
          <p:nvSpPr>
            <p:cNvPr id="17" name="四角形: 角を丸くする 16">
              <a:extLst>
                <a:ext uri="{FF2B5EF4-FFF2-40B4-BE49-F238E27FC236}">
                  <a16:creationId xmlns:a16="http://schemas.microsoft.com/office/drawing/2014/main" id="{61A8000E-D8DD-36B8-B876-1FF7136A6F76}"/>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8" name="四角形: 角を丸くする 17">
              <a:extLst>
                <a:ext uri="{FF2B5EF4-FFF2-40B4-BE49-F238E27FC236}">
                  <a16:creationId xmlns:a16="http://schemas.microsoft.com/office/drawing/2014/main" id="{1E3FB949-26C8-16B1-9B57-760158CC8B11}"/>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9" name="グループ化 18">
            <a:extLst>
              <a:ext uri="{FF2B5EF4-FFF2-40B4-BE49-F238E27FC236}">
                <a16:creationId xmlns:a16="http://schemas.microsoft.com/office/drawing/2014/main" id="{9E23727D-CBE3-F7E1-E33D-954B999F8853}"/>
              </a:ext>
            </a:extLst>
          </p:cNvPr>
          <p:cNvGrpSpPr/>
          <p:nvPr/>
        </p:nvGrpSpPr>
        <p:grpSpPr>
          <a:xfrm>
            <a:off x="9664155" y="5552931"/>
            <a:ext cx="729496" cy="216000"/>
            <a:chOff x="7599381" y="149975"/>
            <a:chExt cx="729496" cy="252000"/>
          </a:xfrm>
        </p:grpSpPr>
        <p:sp>
          <p:nvSpPr>
            <p:cNvPr id="20" name="四角形: 角を丸くする 19">
              <a:extLst>
                <a:ext uri="{FF2B5EF4-FFF2-40B4-BE49-F238E27FC236}">
                  <a16:creationId xmlns:a16="http://schemas.microsoft.com/office/drawing/2014/main" id="{DC89D7EA-90D0-CA14-74FC-A3C375278EA0}"/>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1" name="四角形: 角を丸くする 20">
              <a:extLst>
                <a:ext uri="{FF2B5EF4-FFF2-40B4-BE49-F238E27FC236}">
                  <a16:creationId xmlns:a16="http://schemas.microsoft.com/office/drawing/2014/main" id="{7756D073-5991-A60C-13A5-C621F1A1985D}"/>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537828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C0432-0EC4-C4A5-B294-DEE8FDE2AEF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545217F-8C31-ED6A-7D92-3DDD3567B171}"/>
              </a:ext>
            </a:extLst>
          </p:cNvPr>
          <p:cNvSpPr>
            <a:spLocks noGrp="1"/>
          </p:cNvSpPr>
          <p:nvPr>
            <p:ph type="title"/>
          </p:nvPr>
        </p:nvSpPr>
        <p:spPr/>
        <p:txBody>
          <a:bodyPr/>
          <a:lstStyle/>
          <a:p>
            <a:r>
              <a:rPr lang="ja-JP" noProof="0" dirty="0"/>
              <a:t>基準年の選び方</a:t>
            </a:r>
            <a:endParaRPr kumimoji="1" lang="ja-JP" noProof="0" dirty="0"/>
          </a:p>
        </p:txBody>
      </p:sp>
      <p:sp>
        <p:nvSpPr>
          <p:cNvPr id="3" name="コンテンツ プレースホルダー 2">
            <a:extLst>
              <a:ext uri="{FF2B5EF4-FFF2-40B4-BE49-F238E27FC236}">
                <a16:creationId xmlns:a16="http://schemas.microsoft.com/office/drawing/2014/main" id="{9678E3DF-6218-7826-425D-4E03533F4A38}"/>
              </a:ext>
            </a:extLst>
          </p:cNvPr>
          <p:cNvSpPr>
            <a:spLocks noGrp="1"/>
          </p:cNvSpPr>
          <p:nvPr>
            <p:ph sz="quarter" idx="12"/>
          </p:nvPr>
        </p:nvSpPr>
        <p:spPr>
          <a:xfrm>
            <a:off x="161925" y="1110921"/>
            <a:ext cx="10367963" cy="604163"/>
          </a:xfrm>
        </p:spPr>
        <p:txBody>
          <a:bodyPr/>
          <a:lstStyle/>
          <a:p>
            <a:pPr>
              <a:buClr>
                <a:schemeClr val="tx1"/>
              </a:buClr>
            </a:pPr>
            <a:r>
              <a:rPr lang="ja-JP" noProof="0" dirty="0">
                <a:solidFill>
                  <a:srgbClr val="222222"/>
                </a:solidFill>
              </a:rPr>
              <a:t>企業は、</a:t>
            </a:r>
            <a:r>
              <a:rPr lang="ja-JP" noProof="0" dirty="0"/>
              <a:t>自社の構造及び活動を正確に反映する基準年を選定しなければならない。</a:t>
            </a:r>
            <a:r>
              <a:rPr lang="ja-JP" baseline="30000" noProof="0" dirty="0"/>
              <a:t>※1</a:t>
            </a:r>
            <a:r>
              <a:rPr lang="ja-JP" noProof="0" dirty="0"/>
              <a:t>（C4）</a:t>
            </a:r>
            <a:endParaRPr lang="ja-JP" noProof="0" dirty="0">
              <a:solidFill>
                <a:srgbClr val="222222"/>
              </a:solidFill>
            </a:endParaRPr>
          </a:p>
        </p:txBody>
      </p:sp>
      <p:graphicFrame>
        <p:nvGraphicFramePr>
          <p:cNvPr id="29" name="表 28">
            <a:extLst>
              <a:ext uri="{FF2B5EF4-FFF2-40B4-BE49-F238E27FC236}">
                <a16:creationId xmlns:a16="http://schemas.microsoft.com/office/drawing/2014/main" id="{25EFB918-7ECF-1B9D-2CF6-B68F42CE0929}"/>
              </a:ext>
            </a:extLst>
          </p:cNvPr>
          <p:cNvGraphicFramePr>
            <a:graphicFrameLocks noGrp="1"/>
          </p:cNvGraphicFramePr>
          <p:nvPr>
            <p:extLst>
              <p:ext uri="{D42A27DB-BD31-4B8C-83A1-F6EECF244321}">
                <p14:modId xmlns:p14="http://schemas.microsoft.com/office/powerpoint/2010/main" val="2728758712"/>
              </p:ext>
            </p:extLst>
          </p:nvPr>
        </p:nvGraphicFramePr>
        <p:xfrm>
          <a:off x="161925" y="2044945"/>
          <a:ext cx="10367963" cy="4848012"/>
        </p:xfrm>
        <a:graphic>
          <a:graphicData uri="http://schemas.openxmlformats.org/drawingml/2006/table">
            <a:tbl>
              <a:tblPr firstRow="1" bandRow="1">
                <a:tableStyleId>{5C22544A-7EE6-4342-B048-85BDC9FD1C3A}</a:tableStyleId>
              </a:tblPr>
              <a:tblGrid>
                <a:gridCol w="1669531">
                  <a:extLst>
                    <a:ext uri="{9D8B030D-6E8A-4147-A177-3AD203B41FA5}">
                      <a16:colId xmlns:a16="http://schemas.microsoft.com/office/drawing/2014/main" val="3215692759"/>
                    </a:ext>
                  </a:extLst>
                </a:gridCol>
                <a:gridCol w="1150354">
                  <a:extLst>
                    <a:ext uri="{9D8B030D-6E8A-4147-A177-3AD203B41FA5}">
                      <a16:colId xmlns:a16="http://schemas.microsoft.com/office/drawing/2014/main" val="1359799673"/>
                    </a:ext>
                  </a:extLst>
                </a:gridCol>
                <a:gridCol w="6552910">
                  <a:extLst>
                    <a:ext uri="{9D8B030D-6E8A-4147-A177-3AD203B41FA5}">
                      <a16:colId xmlns:a16="http://schemas.microsoft.com/office/drawing/2014/main" val="2602904778"/>
                    </a:ext>
                  </a:extLst>
                </a:gridCol>
                <a:gridCol w="995168">
                  <a:extLst>
                    <a:ext uri="{9D8B030D-6E8A-4147-A177-3AD203B41FA5}">
                      <a16:colId xmlns:a16="http://schemas.microsoft.com/office/drawing/2014/main" val="2379407679"/>
                    </a:ext>
                  </a:extLst>
                </a:gridCol>
              </a:tblGrid>
              <a:tr h="421416">
                <a:tc>
                  <a:txBody>
                    <a:bodyPr/>
                    <a:lstStyle/>
                    <a:p>
                      <a:pPr algn="ctr"/>
                      <a:r>
                        <a:rPr kumimoji="1" lang="ja-JP" sz="16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対象</a:t>
                      </a:r>
                    </a:p>
                    <a:p>
                      <a:pPr algn="ctr"/>
                      <a:r>
                        <a:rPr kumimoji="1" lang="ja-JP" sz="1200" noProof="0" dirty="0"/>
                        <a:t>企業カテゴリ</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334606">
                <a:tc>
                  <a:txBody>
                    <a:bodyPr/>
                    <a:lstStyle/>
                    <a:p>
                      <a:r>
                        <a:rPr lang="ja-JP" sz="1200" noProof="0" dirty="0"/>
                        <a:t>短期目標の基準年</a:t>
                      </a:r>
                      <a:endParaRPr kumimoji="1" lang="ja-JP" sz="1200" noProof="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C4.1</a:t>
                      </a:r>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包括的なデータが利用可能な直近年を、短期目標の基準年として選定しなければならない</a:t>
                      </a:r>
                      <a:endParaRPr kumimoji="1" lang="ja-JP" sz="1200" noProof="0" dirty="0"/>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9215702"/>
                  </a:ext>
                </a:extLst>
              </a:tr>
              <a:tr h="421416">
                <a:tc>
                  <a:txBody>
                    <a:bodyPr/>
                    <a:lstStyle/>
                    <a:p>
                      <a:r>
                        <a:rPr lang="ja-JP" sz="1200" noProof="0" dirty="0"/>
                        <a:t>後続の目標サイクルにおける基準年</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C4.2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後続の各目標サイクルにおいて、更改の時点で包括的なデータが利用可能な直近年に対応する、新たな基準年を設定しなければならない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36918471"/>
                  </a:ext>
                </a:extLst>
              </a:tr>
              <a:tr h="589982">
                <a:tc>
                  <a:txBody>
                    <a:bodyPr/>
                    <a:lstStyle/>
                    <a:p>
                      <a:r>
                        <a:rPr lang="ja-JP" sz="1200" noProof="0" dirty="0"/>
                        <a:t>直近年の例外</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C4.3</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直近年が自社の構造及び活動を正確に反映していない場合、自社の構造及び活動を代表する別の基準年を選定しなければならない</a:t>
                      </a:r>
                    </a:p>
                    <a:p>
                      <a:pPr marL="285750" indent="-285750">
                        <a:buFont typeface="Arial" panose="020B0604020202020204" pitchFamily="34" charset="0"/>
                        <a:buChar char="•"/>
                      </a:pPr>
                      <a:r>
                        <a:rPr lang="ja-JP" sz="1200" noProof="0" dirty="0"/>
                        <a:t>目標検証後の次の報告サイクルにおいて、正当化理由を報告しなければならない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288583687"/>
                  </a:ext>
                </a:extLst>
              </a:tr>
              <a:tr h="252849">
                <a:tc>
                  <a:txBody>
                    <a:bodyPr/>
                    <a:lstStyle/>
                    <a:p>
                      <a:r>
                        <a:rPr lang="ja-JP" sz="1200" b="0" noProof="0" dirty="0"/>
                        <a:t>目標期間の一貫性</a:t>
                      </a:r>
                      <a:endParaRPr kumimoji="1" lang="ja-JP" sz="1200" b="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C4.4</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短期目標全体にわたって基準年を一貫して適用しなければならない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73329057"/>
                  </a:ext>
                </a:extLst>
              </a:tr>
              <a:tr h="472385">
                <a:tc>
                  <a:txBody>
                    <a:bodyPr/>
                    <a:lstStyle/>
                    <a:p>
                      <a:r>
                        <a:rPr lang="ja-JP" sz="1200" noProof="0" dirty="0"/>
                        <a:t>より早期の基準年についての対外的説明</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C4.5</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自社の目標を、より早期の参照年（例：インベントリ基準年）を基準として対外的に説明しても良い</a:t>
                      </a:r>
                    </a:p>
                    <a:p>
                      <a:pPr marL="285750" indent="-285750">
                        <a:buFont typeface="Arial" panose="020B0604020202020204" pitchFamily="34" charset="0"/>
                        <a:buChar char="•"/>
                      </a:pPr>
                      <a:r>
                        <a:rPr lang="ja-JP" sz="1200" noProof="0" dirty="0"/>
                        <a:t>ただし、その参照年に対する同等の野心度が、検証の過程で確認・承認されていることを条件とする</a:t>
                      </a:r>
                      <a:endParaRPr lang="ja-JP" sz="1200" baseline="300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r h="1095681">
                <a:tc>
                  <a:txBody>
                    <a:bodyPr/>
                    <a:lstStyle/>
                    <a:p>
                      <a:r>
                        <a:rPr lang="ja-JP" sz="1200" noProof="0" dirty="0"/>
                        <a:t>短期目標の期間</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C9.2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短期目標は、検証申請の時点における直近の報告期間の開始から始まる5年間をカバーしなければならない</a:t>
                      </a:r>
                      <a:endParaRPr lang="ja-JP" sz="1200" baseline="30000" noProof="0" dirty="0"/>
                    </a:p>
                    <a:p>
                      <a:pPr marL="846872" marR="0" lvl="1" indent="-342900" algn="l" defTabSz="1007943" rtl="0" eaLnBrk="1" fontAlgn="auto" latinLnBrk="0" hangingPunct="1">
                        <a:lnSpc>
                          <a:spcPct val="100000"/>
                        </a:lnSpc>
                        <a:spcBef>
                          <a:spcPts val="0"/>
                        </a:spcBef>
                        <a:spcAft>
                          <a:spcPts val="0"/>
                        </a:spcAft>
                        <a:buClrTx/>
                        <a:buSzTx/>
                        <a:buFont typeface="+mj-lt"/>
                        <a:buAutoNum type="alphaLcPeriod"/>
                        <a:tabLst/>
                        <a:defRPr/>
                      </a:pPr>
                      <a:r>
                        <a:rPr lang="ja-JP" sz="1200" noProof="0" dirty="0"/>
                        <a:t>CNZS V2.0の下で初めて目標を設定する場合、自社の事業サイクル又は報告サイクルと整合させるため、5年未満の期間をカバーする目標を任意で設定してもよい</a:t>
                      </a:r>
                      <a:endParaRPr lang="ja-JP" sz="1200" baseline="30000" noProof="0" dirty="0"/>
                    </a:p>
                    <a:p>
                      <a:pPr marL="846872" lvl="1" indent="-342900">
                        <a:buFont typeface="+mj-lt"/>
                        <a:buAutoNum type="alphaLcPeriod"/>
                      </a:pPr>
                      <a:r>
                        <a:rPr lang="ja-JP" sz="1200" noProof="0" dirty="0"/>
                        <a:t>後続の目標サイクルについては、短期目標は、前回の目標年の直後の年に始まる次の5年間をカバーしなければならない</a:t>
                      </a:r>
                      <a:endParaRPr lang="ja-JP" sz="1200" baseline="300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92045405"/>
                  </a:ext>
                </a:extLst>
              </a:tr>
              <a:tr h="1023501">
                <a:tc>
                  <a:txBody>
                    <a:bodyPr/>
                    <a:lstStyle/>
                    <a:p>
                      <a:r>
                        <a:rPr kumimoji="1" lang="ja-JP" sz="1200" noProof="0" dirty="0"/>
                        <a:t>直近年</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KEY　TERM</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lvl="0" indent="-285750" algn="l" defTabSz="1007943" rtl="0" eaLnBrk="1" latinLnBrk="0" hangingPunct="1">
                        <a:buFont typeface="Arial" panose="020B0604020202020204" pitchFamily="34" charset="0"/>
                        <a:buChar char="•"/>
                      </a:pPr>
                      <a:r>
                        <a:rPr kumimoji="1" lang="ja-JP" sz="1200" kern="1200" noProof="0" dirty="0">
                          <a:solidFill>
                            <a:schemeClr val="dk1"/>
                          </a:solidFill>
                          <a:latin typeface="+mn-lt"/>
                          <a:ea typeface="+mn-ea"/>
                          <a:cs typeface="+mn-cs"/>
                        </a:rPr>
                        <a:t>提出日の2年前より後の完全な報告期間をカバーする、利用可能な最新のScope1・2・3のGHGインベントリであって、企業の排出量が経時的に追跡される基準となるもの</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ー</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24656151"/>
                  </a:ext>
                </a:extLst>
              </a:tr>
            </a:tbl>
          </a:graphicData>
        </a:graphic>
      </p:graphicFrame>
      <p:sp>
        <p:nvSpPr>
          <p:cNvPr id="57" name="テキスト ボックス 56">
            <a:extLst>
              <a:ext uri="{FF2B5EF4-FFF2-40B4-BE49-F238E27FC236}">
                <a16:creationId xmlns:a16="http://schemas.microsoft.com/office/drawing/2014/main" id="{51D865C1-1D2D-B25E-522B-2EDBC2C77686}"/>
              </a:ext>
            </a:extLst>
          </p:cNvPr>
          <p:cNvSpPr txBox="1"/>
          <p:nvPr/>
        </p:nvSpPr>
        <p:spPr>
          <a:xfrm>
            <a:off x="162064" y="6906077"/>
            <a:ext cx="10019783" cy="369332"/>
          </a:xfrm>
          <a:prstGeom prst="rect">
            <a:avLst/>
          </a:prstGeom>
          <a:noFill/>
        </p:spPr>
        <p:txBody>
          <a:bodyPr wrap="square">
            <a:spAutoFit/>
          </a:bodyPr>
          <a:lstStyle/>
          <a:p>
            <a:r>
              <a:rPr lang="ja-JP" sz="900" noProof="0" dirty="0">
                <a:latin typeface="+mn-ea"/>
              </a:rPr>
              <a:t>※1 基準年は、必ずしもインベントリ基準年（inventory base year）と同一ではない。インベントリ基準年は、GHGプロトコル（2004）の定義によれば「企業の排出量を経時的に追跡する際の基準となる過去の一時点」である。これに対し、基準年は、目標を設定する際に選択される参照年（reference year）である。（脚注17）</a:t>
            </a:r>
          </a:p>
        </p:txBody>
      </p:sp>
      <p:sp>
        <p:nvSpPr>
          <p:cNvPr id="66" name="テキスト ボックス 65">
            <a:extLst>
              <a:ext uri="{FF2B5EF4-FFF2-40B4-BE49-F238E27FC236}">
                <a16:creationId xmlns:a16="http://schemas.microsoft.com/office/drawing/2014/main" id="{DFFC5C3F-8DA3-90B5-E246-E87E30E4C45B}"/>
              </a:ext>
            </a:extLst>
          </p:cNvPr>
          <p:cNvSpPr txBox="1"/>
          <p:nvPr/>
        </p:nvSpPr>
        <p:spPr>
          <a:xfrm>
            <a:off x="161925" y="7222819"/>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ja-JP" sz="800" noProof="0" dirty="0">
                <a:latin typeface="+mj-ea"/>
                <a:hlinkClick r:id="rId2">
                  <a:extLst>
                    <a:ext uri="{A12FA001-AC4F-418D-AE19-62706E023703}">
                      <ahyp:hlinkClr xmlns:ahyp="http://schemas.microsoft.com/office/drawing/2018/hyperlinkcolor" val="tx"/>
                    </a:ext>
                  </a:extLst>
                </a:hlinkClick>
              </a:rPr>
              <a:t> CNZS V2.0 </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rPr>
              <a:t>※ 条文番号はCNZS V2.0本文の付番による</a:t>
            </a:r>
            <a:endParaRPr lang="ja-JP" sz="800" noProof="0" dirty="0">
              <a:solidFill>
                <a:sysClr val="windowText" lastClr="000000"/>
              </a:solidFill>
              <a:latin typeface="+mj-ea"/>
              <a:ea typeface="+mj-ea"/>
            </a:endParaRPr>
          </a:p>
        </p:txBody>
      </p:sp>
      <p:grpSp>
        <p:nvGrpSpPr>
          <p:cNvPr id="8" name="グループ化 7">
            <a:extLst>
              <a:ext uri="{FF2B5EF4-FFF2-40B4-BE49-F238E27FC236}">
                <a16:creationId xmlns:a16="http://schemas.microsoft.com/office/drawing/2014/main" id="{39D35E59-B83B-54A6-DFCE-CE09225F35C9}"/>
              </a:ext>
            </a:extLst>
          </p:cNvPr>
          <p:cNvGrpSpPr/>
          <p:nvPr/>
        </p:nvGrpSpPr>
        <p:grpSpPr>
          <a:xfrm>
            <a:off x="9664155" y="2550427"/>
            <a:ext cx="729496" cy="216000"/>
            <a:chOff x="7599381" y="149975"/>
            <a:chExt cx="729496" cy="252000"/>
          </a:xfrm>
        </p:grpSpPr>
        <p:sp>
          <p:nvSpPr>
            <p:cNvPr id="5" name="四角形: 角を丸くする 4">
              <a:extLst>
                <a:ext uri="{FF2B5EF4-FFF2-40B4-BE49-F238E27FC236}">
                  <a16:creationId xmlns:a16="http://schemas.microsoft.com/office/drawing/2014/main" id="{B09CD3C3-60FD-8721-FD28-4C894A2F02CB}"/>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7" name="四角形: 角を丸くする 6">
              <a:extLst>
                <a:ext uri="{FF2B5EF4-FFF2-40B4-BE49-F238E27FC236}">
                  <a16:creationId xmlns:a16="http://schemas.microsoft.com/office/drawing/2014/main" id="{23F8B148-F45C-77C0-CC96-F3356FE3966D}"/>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9" name="グループ化 8">
            <a:extLst>
              <a:ext uri="{FF2B5EF4-FFF2-40B4-BE49-F238E27FC236}">
                <a16:creationId xmlns:a16="http://schemas.microsoft.com/office/drawing/2014/main" id="{FB0BF135-85C8-90BC-C87C-EE3F2FCC9AD6}"/>
              </a:ext>
            </a:extLst>
          </p:cNvPr>
          <p:cNvGrpSpPr/>
          <p:nvPr/>
        </p:nvGrpSpPr>
        <p:grpSpPr>
          <a:xfrm>
            <a:off x="9664155" y="2933885"/>
            <a:ext cx="729496" cy="216000"/>
            <a:chOff x="7599381" y="149975"/>
            <a:chExt cx="729496" cy="252000"/>
          </a:xfrm>
        </p:grpSpPr>
        <p:sp>
          <p:nvSpPr>
            <p:cNvPr id="10" name="四角形: 角を丸くする 9">
              <a:extLst>
                <a:ext uri="{FF2B5EF4-FFF2-40B4-BE49-F238E27FC236}">
                  <a16:creationId xmlns:a16="http://schemas.microsoft.com/office/drawing/2014/main" id="{92144BEE-A314-8765-026D-F4C306CC01EE}"/>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1" name="四角形: 角を丸くする 10">
              <a:extLst>
                <a:ext uri="{FF2B5EF4-FFF2-40B4-BE49-F238E27FC236}">
                  <a16:creationId xmlns:a16="http://schemas.microsoft.com/office/drawing/2014/main" id="{B401A05C-85CE-16F6-72E9-B7AFF5C82194}"/>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2" name="グループ化 11">
            <a:extLst>
              <a:ext uri="{FF2B5EF4-FFF2-40B4-BE49-F238E27FC236}">
                <a16:creationId xmlns:a16="http://schemas.microsoft.com/office/drawing/2014/main" id="{152A6788-22CF-24F9-8B35-513244AA69CA}"/>
              </a:ext>
            </a:extLst>
          </p:cNvPr>
          <p:cNvGrpSpPr/>
          <p:nvPr/>
        </p:nvGrpSpPr>
        <p:grpSpPr>
          <a:xfrm>
            <a:off x="9664155" y="3472117"/>
            <a:ext cx="729496" cy="216000"/>
            <a:chOff x="7599381" y="149975"/>
            <a:chExt cx="729496" cy="252000"/>
          </a:xfrm>
        </p:grpSpPr>
        <p:sp>
          <p:nvSpPr>
            <p:cNvPr id="13" name="四角形: 角を丸くする 12">
              <a:extLst>
                <a:ext uri="{FF2B5EF4-FFF2-40B4-BE49-F238E27FC236}">
                  <a16:creationId xmlns:a16="http://schemas.microsoft.com/office/drawing/2014/main" id="{F80D6427-8DE4-0CD3-4C49-C16E8F3E629E}"/>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4" name="四角形: 角を丸くする 13">
              <a:extLst>
                <a:ext uri="{FF2B5EF4-FFF2-40B4-BE49-F238E27FC236}">
                  <a16:creationId xmlns:a16="http://schemas.microsoft.com/office/drawing/2014/main" id="{5A028C1A-F433-D67A-4255-CAB427F7EF8B}"/>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5" name="グループ化 14">
            <a:extLst>
              <a:ext uri="{FF2B5EF4-FFF2-40B4-BE49-F238E27FC236}">
                <a16:creationId xmlns:a16="http://schemas.microsoft.com/office/drawing/2014/main" id="{A0F96C36-7CBD-C50F-60FA-3AAB131A8A6E}"/>
              </a:ext>
            </a:extLst>
          </p:cNvPr>
          <p:cNvGrpSpPr/>
          <p:nvPr/>
        </p:nvGrpSpPr>
        <p:grpSpPr>
          <a:xfrm>
            <a:off x="9664155" y="3963730"/>
            <a:ext cx="729496" cy="216000"/>
            <a:chOff x="7599381" y="149975"/>
            <a:chExt cx="729496" cy="252000"/>
          </a:xfrm>
        </p:grpSpPr>
        <p:sp>
          <p:nvSpPr>
            <p:cNvPr id="16" name="四角形: 角を丸くする 15">
              <a:extLst>
                <a:ext uri="{FF2B5EF4-FFF2-40B4-BE49-F238E27FC236}">
                  <a16:creationId xmlns:a16="http://schemas.microsoft.com/office/drawing/2014/main" id="{75EB94E4-3057-0DAA-5FC5-E68C7BEBF2ED}"/>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7" name="四角形: 角を丸くする 16">
              <a:extLst>
                <a:ext uri="{FF2B5EF4-FFF2-40B4-BE49-F238E27FC236}">
                  <a16:creationId xmlns:a16="http://schemas.microsoft.com/office/drawing/2014/main" id="{A1CC2786-4955-172A-49D9-1434CD32DF46}"/>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8" name="グループ化 17">
            <a:extLst>
              <a:ext uri="{FF2B5EF4-FFF2-40B4-BE49-F238E27FC236}">
                <a16:creationId xmlns:a16="http://schemas.microsoft.com/office/drawing/2014/main" id="{1C48ED42-83B1-EC4C-AC97-165D4160F9C6}"/>
              </a:ext>
            </a:extLst>
          </p:cNvPr>
          <p:cNvGrpSpPr/>
          <p:nvPr/>
        </p:nvGrpSpPr>
        <p:grpSpPr>
          <a:xfrm>
            <a:off x="9664155" y="4329343"/>
            <a:ext cx="729496" cy="216000"/>
            <a:chOff x="7599381" y="149975"/>
            <a:chExt cx="729496" cy="252000"/>
          </a:xfrm>
        </p:grpSpPr>
        <p:sp>
          <p:nvSpPr>
            <p:cNvPr id="19" name="四角形: 角を丸くする 18">
              <a:extLst>
                <a:ext uri="{FF2B5EF4-FFF2-40B4-BE49-F238E27FC236}">
                  <a16:creationId xmlns:a16="http://schemas.microsoft.com/office/drawing/2014/main" id="{2F53267E-5778-82AA-AB12-D38BF25F8C12}"/>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0" name="四角形: 角を丸くする 19">
              <a:extLst>
                <a:ext uri="{FF2B5EF4-FFF2-40B4-BE49-F238E27FC236}">
                  <a16:creationId xmlns:a16="http://schemas.microsoft.com/office/drawing/2014/main" id="{CA0264EB-AEBC-2B75-579A-AC42CB011A81}"/>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21" name="グループ化 20">
            <a:extLst>
              <a:ext uri="{FF2B5EF4-FFF2-40B4-BE49-F238E27FC236}">
                <a16:creationId xmlns:a16="http://schemas.microsoft.com/office/drawing/2014/main" id="{BFAE5B03-28F3-7638-9F0E-9A279210E03A}"/>
              </a:ext>
            </a:extLst>
          </p:cNvPr>
          <p:cNvGrpSpPr/>
          <p:nvPr/>
        </p:nvGrpSpPr>
        <p:grpSpPr>
          <a:xfrm>
            <a:off x="9664155" y="5115923"/>
            <a:ext cx="729496" cy="216000"/>
            <a:chOff x="7599381" y="149975"/>
            <a:chExt cx="729496" cy="252000"/>
          </a:xfrm>
        </p:grpSpPr>
        <p:sp>
          <p:nvSpPr>
            <p:cNvPr id="22" name="四角形: 角を丸くする 21">
              <a:extLst>
                <a:ext uri="{FF2B5EF4-FFF2-40B4-BE49-F238E27FC236}">
                  <a16:creationId xmlns:a16="http://schemas.microsoft.com/office/drawing/2014/main" id="{8F88DE12-8037-1B34-00A9-716BE50E93A2}"/>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3" name="四角形: 角を丸くする 22">
              <a:extLst>
                <a:ext uri="{FF2B5EF4-FFF2-40B4-BE49-F238E27FC236}">
                  <a16:creationId xmlns:a16="http://schemas.microsoft.com/office/drawing/2014/main" id="{DE4EBA7D-7785-1CE9-80DF-6212472BA0B6}"/>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629294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線コネクタ 73">
            <a:extLst>
              <a:ext uri="{FF2B5EF4-FFF2-40B4-BE49-F238E27FC236}">
                <a16:creationId xmlns:a16="http://schemas.microsoft.com/office/drawing/2014/main" id="{6AEE5B76-0F3F-1925-7E55-9A207FEE57AF}"/>
              </a:ext>
            </a:extLst>
          </p:cNvPr>
          <p:cNvCxnSpPr>
            <a:cxnSpLocks/>
            <a:stCxn id="54" idx="2"/>
            <a:endCxn id="12" idx="0"/>
          </p:cNvCxnSpPr>
          <p:nvPr/>
        </p:nvCxnSpPr>
        <p:spPr>
          <a:xfrm flipH="1">
            <a:off x="5866826" y="2322754"/>
            <a:ext cx="6738" cy="1073468"/>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5" name="直線コネクタ 4">
            <a:extLst>
              <a:ext uri="{FF2B5EF4-FFF2-40B4-BE49-F238E27FC236}">
                <a16:creationId xmlns:a16="http://schemas.microsoft.com/office/drawing/2014/main" id="{3CBDB74F-E720-8659-3CFF-D75FE5A2442A}"/>
              </a:ext>
            </a:extLst>
          </p:cNvPr>
          <p:cNvCxnSpPr>
            <a:cxnSpLocks/>
            <a:endCxn id="7" idx="0"/>
          </p:cNvCxnSpPr>
          <p:nvPr/>
        </p:nvCxnSpPr>
        <p:spPr>
          <a:xfrm flipH="1">
            <a:off x="984160" y="2324142"/>
            <a:ext cx="20963" cy="107208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451C4345-FEA4-3D90-886D-6036F6489F1E}"/>
              </a:ext>
            </a:extLst>
          </p:cNvPr>
          <p:cNvSpPr>
            <a:spLocks noGrp="1"/>
          </p:cNvSpPr>
          <p:nvPr>
            <p:ph type="title"/>
          </p:nvPr>
        </p:nvSpPr>
        <p:spPr/>
        <p:txBody>
          <a:bodyPr/>
          <a:lstStyle/>
          <a:p>
            <a:r>
              <a:rPr kumimoji="1" lang="ja-JP" noProof="0" dirty="0"/>
              <a:t>（参考）基準年・直近年・申請年・目標期間・目標年</a:t>
            </a:r>
          </a:p>
        </p:txBody>
      </p:sp>
      <p:sp>
        <p:nvSpPr>
          <p:cNvPr id="3" name="コンテンツ プレースホルダー 2">
            <a:extLst>
              <a:ext uri="{FF2B5EF4-FFF2-40B4-BE49-F238E27FC236}">
                <a16:creationId xmlns:a16="http://schemas.microsoft.com/office/drawing/2014/main" id="{4C159596-9678-F547-2BFC-F3E23000AE02}"/>
              </a:ext>
            </a:extLst>
          </p:cNvPr>
          <p:cNvSpPr>
            <a:spLocks noGrp="1"/>
          </p:cNvSpPr>
          <p:nvPr>
            <p:ph sz="quarter" idx="12"/>
          </p:nvPr>
        </p:nvSpPr>
        <p:spPr>
          <a:xfrm>
            <a:off x="161925" y="1110920"/>
            <a:ext cx="10367963" cy="604163"/>
          </a:xfrm>
        </p:spPr>
        <p:txBody>
          <a:bodyPr/>
          <a:lstStyle/>
          <a:p>
            <a:r>
              <a:rPr kumimoji="1" lang="ja-JP" noProof="0" dirty="0"/>
              <a:t>新規の申請年が2031年、前の目標年が2030年である場合の例は次の通り。</a:t>
            </a:r>
          </a:p>
        </p:txBody>
      </p:sp>
      <p:cxnSp>
        <p:nvCxnSpPr>
          <p:cNvPr id="4" name="直線コネクタ 3">
            <a:extLst>
              <a:ext uri="{FF2B5EF4-FFF2-40B4-BE49-F238E27FC236}">
                <a16:creationId xmlns:a16="http://schemas.microsoft.com/office/drawing/2014/main" id="{0008AFF6-9107-2C85-B524-43EC23F4785C}"/>
              </a:ext>
            </a:extLst>
          </p:cNvPr>
          <p:cNvCxnSpPr>
            <a:cxnSpLocks/>
          </p:cNvCxnSpPr>
          <p:nvPr/>
        </p:nvCxnSpPr>
        <p:spPr>
          <a:xfrm>
            <a:off x="9816623" y="2907472"/>
            <a:ext cx="5392" cy="41023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BB64BF37-B4B4-7B9C-160E-CA937BF87851}"/>
              </a:ext>
            </a:extLst>
          </p:cNvPr>
          <p:cNvSpPr txBox="1"/>
          <p:nvPr/>
        </p:nvSpPr>
        <p:spPr>
          <a:xfrm>
            <a:off x="606492" y="3396222"/>
            <a:ext cx="755335" cy="369332"/>
          </a:xfrm>
          <a:prstGeom prst="rect">
            <a:avLst/>
          </a:prstGeom>
          <a:noFill/>
        </p:spPr>
        <p:txBody>
          <a:bodyPr wrap="none" rtlCol="0">
            <a:spAutoFit/>
          </a:bodyPr>
          <a:lstStyle/>
          <a:p>
            <a:r>
              <a:rPr kumimoji="1" lang="ja-JP" noProof="0" dirty="0"/>
              <a:t>2030</a:t>
            </a:r>
          </a:p>
        </p:txBody>
      </p:sp>
      <p:sp>
        <p:nvSpPr>
          <p:cNvPr id="8" name="テキスト ボックス 7">
            <a:extLst>
              <a:ext uri="{FF2B5EF4-FFF2-40B4-BE49-F238E27FC236}">
                <a16:creationId xmlns:a16="http://schemas.microsoft.com/office/drawing/2014/main" id="{9682868E-83A8-2C24-C5B7-C9FAA6020332}"/>
              </a:ext>
            </a:extLst>
          </p:cNvPr>
          <p:cNvSpPr txBox="1"/>
          <p:nvPr/>
        </p:nvSpPr>
        <p:spPr>
          <a:xfrm>
            <a:off x="1776613" y="3396222"/>
            <a:ext cx="806631" cy="369332"/>
          </a:xfrm>
          <a:prstGeom prst="rect">
            <a:avLst/>
          </a:prstGeom>
          <a:noFill/>
        </p:spPr>
        <p:txBody>
          <a:bodyPr wrap="none" rtlCol="0">
            <a:spAutoFit/>
          </a:bodyPr>
          <a:lstStyle/>
          <a:p>
            <a:r>
              <a:rPr kumimoji="1" lang="ja-JP" b="1" noProof="0" dirty="0">
                <a:solidFill>
                  <a:schemeClr val="accent6"/>
                </a:solidFill>
              </a:rPr>
              <a:t>2031</a:t>
            </a:r>
          </a:p>
        </p:txBody>
      </p:sp>
      <p:cxnSp>
        <p:nvCxnSpPr>
          <p:cNvPr id="10" name="直線コネクタ 9">
            <a:extLst>
              <a:ext uri="{FF2B5EF4-FFF2-40B4-BE49-F238E27FC236}">
                <a16:creationId xmlns:a16="http://schemas.microsoft.com/office/drawing/2014/main" id="{63198885-C29A-BAEB-177D-1D5EC74075C9}"/>
              </a:ext>
            </a:extLst>
          </p:cNvPr>
          <p:cNvCxnSpPr>
            <a:cxnSpLocks/>
          </p:cNvCxnSpPr>
          <p:nvPr/>
        </p:nvCxnSpPr>
        <p:spPr>
          <a:xfrm>
            <a:off x="2170806" y="2477109"/>
            <a:ext cx="0" cy="831714"/>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79579654-34C8-EEFD-0E53-9F2FB35714E2}"/>
              </a:ext>
            </a:extLst>
          </p:cNvPr>
          <p:cNvSpPr txBox="1"/>
          <p:nvPr/>
        </p:nvSpPr>
        <p:spPr>
          <a:xfrm>
            <a:off x="5463510" y="3396222"/>
            <a:ext cx="806631" cy="369332"/>
          </a:xfrm>
          <a:prstGeom prst="rect">
            <a:avLst/>
          </a:prstGeom>
          <a:noFill/>
        </p:spPr>
        <p:txBody>
          <a:bodyPr wrap="none" rtlCol="0">
            <a:spAutoFit/>
          </a:bodyPr>
          <a:lstStyle/>
          <a:p>
            <a:r>
              <a:rPr kumimoji="1" lang="ja-JP" b="1" noProof="0" dirty="0">
                <a:solidFill>
                  <a:schemeClr val="accent6"/>
                </a:solidFill>
              </a:rPr>
              <a:t>2035</a:t>
            </a:r>
          </a:p>
        </p:txBody>
      </p:sp>
      <p:sp>
        <p:nvSpPr>
          <p:cNvPr id="14" name="テキスト ボックス 13">
            <a:extLst>
              <a:ext uri="{FF2B5EF4-FFF2-40B4-BE49-F238E27FC236}">
                <a16:creationId xmlns:a16="http://schemas.microsoft.com/office/drawing/2014/main" id="{D60FD4D5-9F6E-FEBB-0C43-8342B836B4AE}"/>
              </a:ext>
            </a:extLst>
          </p:cNvPr>
          <p:cNvSpPr txBox="1"/>
          <p:nvPr/>
        </p:nvSpPr>
        <p:spPr>
          <a:xfrm>
            <a:off x="9454788" y="3398222"/>
            <a:ext cx="755335" cy="369332"/>
          </a:xfrm>
          <a:prstGeom prst="rect">
            <a:avLst/>
          </a:prstGeom>
          <a:noFill/>
        </p:spPr>
        <p:txBody>
          <a:bodyPr wrap="none" rtlCol="0">
            <a:spAutoFit/>
          </a:bodyPr>
          <a:lstStyle/>
          <a:p>
            <a:r>
              <a:rPr kumimoji="1" lang="ja-JP" noProof="0" dirty="0"/>
              <a:t>20</a:t>
            </a:r>
            <a:r>
              <a:rPr lang="en-US" altLang="ja-JP" dirty="0"/>
              <a:t>39</a:t>
            </a:r>
            <a:endParaRPr kumimoji="1" lang="ja-JP" noProof="0" dirty="0"/>
          </a:p>
        </p:txBody>
      </p:sp>
      <p:cxnSp>
        <p:nvCxnSpPr>
          <p:cNvPr id="19" name="直線矢印コネクタ 18">
            <a:extLst>
              <a:ext uri="{FF2B5EF4-FFF2-40B4-BE49-F238E27FC236}">
                <a16:creationId xmlns:a16="http://schemas.microsoft.com/office/drawing/2014/main" id="{4F91414B-97A0-B924-6047-0C5897F5ACD9}"/>
              </a:ext>
            </a:extLst>
          </p:cNvPr>
          <p:cNvCxnSpPr>
            <a:cxnSpLocks/>
          </p:cNvCxnSpPr>
          <p:nvPr/>
        </p:nvCxnSpPr>
        <p:spPr>
          <a:xfrm>
            <a:off x="191706" y="3339740"/>
            <a:ext cx="1002379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415CCB5-0B1A-A328-FA1A-8FA518C11F7F}"/>
              </a:ext>
            </a:extLst>
          </p:cNvPr>
          <p:cNvCxnSpPr>
            <a:cxnSpLocks/>
          </p:cNvCxnSpPr>
          <p:nvPr/>
        </p:nvCxnSpPr>
        <p:spPr>
          <a:xfrm>
            <a:off x="994123" y="3193872"/>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EE706DE6-85BD-5D8F-63C0-6DA042FAD121}"/>
              </a:ext>
            </a:extLst>
          </p:cNvPr>
          <p:cNvCxnSpPr>
            <a:cxnSpLocks/>
          </p:cNvCxnSpPr>
          <p:nvPr/>
        </p:nvCxnSpPr>
        <p:spPr>
          <a:xfrm>
            <a:off x="9822015" y="3202837"/>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25" name="正方形/長方形 24">
            <a:extLst>
              <a:ext uri="{FF2B5EF4-FFF2-40B4-BE49-F238E27FC236}">
                <a16:creationId xmlns:a16="http://schemas.microsoft.com/office/drawing/2014/main" id="{74E6A61F-0D44-3E52-8239-3CA7B3B22B06}"/>
              </a:ext>
            </a:extLst>
          </p:cNvPr>
          <p:cNvSpPr/>
          <p:nvPr/>
        </p:nvSpPr>
        <p:spPr>
          <a:xfrm>
            <a:off x="2312691" y="3019338"/>
            <a:ext cx="11135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30" name="正方形/長方形 29">
            <a:extLst>
              <a:ext uri="{FF2B5EF4-FFF2-40B4-BE49-F238E27FC236}">
                <a16:creationId xmlns:a16="http://schemas.microsoft.com/office/drawing/2014/main" id="{171076E7-9445-8F46-8627-7FE44AF34768}"/>
              </a:ext>
            </a:extLst>
          </p:cNvPr>
          <p:cNvSpPr/>
          <p:nvPr/>
        </p:nvSpPr>
        <p:spPr>
          <a:xfrm>
            <a:off x="8494594" y="3317710"/>
            <a:ext cx="8986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34" name="グループ化 33">
            <a:extLst>
              <a:ext uri="{FF2B5EF4-FFF2-40B4-BE49-F238E27FC236}">
                <a16:creationId xmlns:a16="http://schemas.microsoft.com/office/drawing/2014/main" id="{9D5BEF0F-277E-4DAD-BA85-A8678D5B30AF}"/>
              </a:ext>
            </a:extLst>
          </p:cNvPr>
          <p:cNvGrpSpPr/>
          <p:nvPr/>
        </p:nvGrpSpPr>
        <p:grpSpPr>
          <a:xfrm>
            <a:off x="8234583" y="3094138"/>
            <a:ext cx="609887" cy="543740"/>
            <a:chOff x="2072796" y="4475996"/>
            <a:chExt cx="609887" cy="543740"/>
          </a:xfrm>
        </p:grpSpPr>
        <p:sp>
          <p:nvSpPr>
            <p:cNvPr id="35" name="テキスト ボックス 34">
              <a:extLst>
                <a:ext uri="{FF2B5EF4-FFF2-40B4-BE49-F238E27FC236}">
                  <a16:creationId xmlns:a16="http://schemas.microsoft.com/office/drawing/2014/main" id="{3F395D1A-9D5A-BDCF-C51F-C66055AE406C}"/>
                </a:ext>
              </a:extLst>
            </p:cNvPr>
            <p:cNvSpPr txBox="1"/>
            <p:nvPr/>
          </p:nvSpPr>
          <p:spPr>
            <a:xfrm rot="5400000">
              <a:off x="2062536" y="4486256"/>
              <a:ext cx="543739" cy="523220"/>
            </a:xfrm>
            <a:prstGeom prst="rect">
              <a:avLst/>
            </a:prstGeom>
            <a:noFill/>
          </p:spPr>
          <p:txBody>
            <a:bodyPr wrap="none" rtlCol="0">
              <a:spAutoFit/>
            </a:bodyPr>
            <a:lstStyle/>
            <a:p>
              <a:r>
                <a:rPr kumimoji="1" lang="ja-JP" sz="2800" noProof="0" dirty="0"/>
                <a:t>～</a:t>
              </a:r>
            </a:p>
          </p:txBody>
        </p:sp>
        <p:sp>
          <p:nvSpPr>
            <p:cNvPr id="36" name="テキスト ボックス 35">
              <a:extLst>
                <a:ext uri="{FF2B5EF4-FFF2-40B4-BE49-F238E27FC236}">
                  <a16:creationId xmlns:a16="http://schemas.microsoft.com/office/drawing/2014/main" id="{9EDC50BC-047B-8E38-BEF6-2B6A3CB33462}"/>
                </a:ext>
              </a:extLst>
            </p:cNvPr>
            <p:cNvSpPr txBox="1"/>
            <p:nvPr/>
          </p:nvSpPr>
          <p:spPr>
            <a:xfrm rot="5400000">
              <a:off x="2149203" y="4486257"/>
              <a:ext cx="543739" cy="523220"/>
            </a:xfrm>
            <a:prstGeom prst="rect">
              <a:avLst/>
            </a:prstGeom>
            <a:noFill/>
          </p:spPr>
          <p:txBody>
            <a:bodyPr wrap="none" rtlCol="0">
              <a:spAutoFit/>
            </a:bodyPr>
            <a:lstStyle/>
            <a:p>
              <a:r>
                <a:rPr kumimoji="1" lang="ja-JP" sz="2800" noProof="0" dirty="0"/>
                <a:t>～</a:t>
              </a:r>
            </a:p>
          </p:txBody>
        </p:sp>
      </p:grpSp>
      <p:sp>
        <p:nvSpPr>
          <p:cNvPr id="43" name="テキスト ボックス 42">
            <a:extLst>
              <a:ext uri="{FF2B5EF4-FFF2-40B4-BE49-F238E27FC236}">
                <a16:creationId xmlns:a16="http://schemas.microsoft.com/office/drawing/2014/main" id="{7B79F9FA-D4D2-58AE-659E-61621EE02320}"/>
              </a:ext>
            </a:extLst>
          </p:cNvPr>
          <p:cNvSpPr txBox="1"/>
          <p:nvPr/>
        </p:nvSpPr>
        <p:spPr>
          <a:xfrm>
            <a:off x="384458" y="2409876"/>
            <a:ext cx="1386457" cy="830997"/>
          </a:xfrm>
          <a:prstGeom prst="rect">
            <a:avLst/>
          </a:prstGeom>
          <a:solidFill>
            <a:schemeClr val="bg1"/>
          </a:solidFill>
        </p:spPr>
        <p:txBody>
          <a:bodyPr wrap="square" rtlCol="0">
            <a:spAutoFit/>
          </a:bodyPr>
          <a:lstStyle/>
          <a:p>
            <a:r>
              <a:rPr lang="ja-JP" sz="1600" b="1" noProof="0" dirty="0">
                <a:solidFill>
                  <a:schemeClr val="accent6"/>
                </a:solidFill>
              </a:rPr>
              <a:t>①</a:t>
            </a:r>
            <a:r>
              <a:rPr kumimoji="1" lang="ja-JP" sz="1600" b="1" noProof="0" dirty="0">
                <a:solidFill>
                  <a:schemeClr val="accent6"/>
                </a:solidFill>
              </a:rPr>
              <a:t>直近年</a:t>
            </a:r>
          </a:p>
          <a:p>
            <a:r>
              <a:rPr kumimoji="1" lang="ja-JP" sz="1600" b="1" noProof="0" dirty="0">
                <a:solidFill>
                  <a:schemeClr val="accent6"/>
                </a:solidFill>
              </a:rPr>
              <a:t>②短期目標の</a:t>
            </a:r>
            <a:r>
              <a:rPr kumimoji="1" lang="ja-JP" altLang="en-US" sz="1600" b="1" noProof="0" dirty="0">
                <a:solidFill>
                  <a:schemeClr val="accent6"/>
                </a:solidFill>
              </a:rPr>
              <a:t>　　　</a:t>
            </a:r>
            <a:endParaRPr kumimoji="1" lang="en-US" altLang="ja-JP" sz="1600" b="1" noProof="0" dirty="0">
              <a:solidFill>
                <a:schemeClr val="accent6"/>
              </a:solidFill>
            </a:endParaRPr>
          </a:p>
          <a:p>
            <a:r>
              <a:rPr lang="ja-JP" altLang="en-US" sz="1600" b="1" dirty="0">
                <a:solidFill>
                  <a:schemeClr val="accent6"/>
                </a:solidFill>
              </a:rPr>
              <a:t>　 </a:t>
            </a:r>
            <a:r>
              <a:rPr kumimoji="1" lang="ja-JP" sz="1600" b="1" noProof="0" dirty="0">
                <a:solidFill>
                  <a:schemeClr val="accent6"/>
                </a:solidFill>
              </a:rPr>
              <a:t>基準年</a:t>
            </a:r>
          </a:p>
        </p:txBody>
      </p:sp>
      <p:sp>
        <p:nvSpPr>
          <p:cNvPr id="44" name="テキスト ボックス 43">
            <a:extLst>
              <a:ext uri="{FF2B5EF4-FFF2-40B4-BE49-F238E27FC236}">
                <a16:creationId xmlns:a16="http://schemas.microsoft.com/office/drawing/2014/main" id="{88CADEE7-BD45-E4EF-2DF4-7D329463040B}"/>
              </a:ext>
            </a:extLst>
          </p:cNvPr>
          <p:cNvSpPr txBox="1"/>
          <p:nvPr/>
        </p:nvSpPr>
        <p:spPr>
          <a:xfrm>
            <a:off x="1590470" y="1800922"/>
            <a:ext cx="1153825" cy="523220"/>
          </a:xfrm>
          <a:prstGeom prst="rect">
            <a:avLst/>
          </a:prstGeom>
          <a:solidFill>
            <a:schemeClr val="bg1"/>
          </a:solidFill>
        </p:spPr>
        <p:txBody>
          <a:bodyPr wrap="square" rtlCol="0">
            <a:spAutoFit/>
          </a:bodyPr>
          <a:lstStyle/>
          <a:p>
            <a:pPr algn="ctr"/>
            <a:r>
              <a:rPr lang="ja-JP" sz="1400" b="1" noProof="0" dirty="0"/>
              <a:t>★新規の</a:t>
            </a:r>
          </a:p>
          <a:p>
            <a:pPr algn="ctr"/>
            <a:r>
              <a:rPr kumimoji="1" lang="ja-JP" altLang="en-US" sz="1400" b="1" noProof="0" dirty="0"/>
              <a:t>目標</a:t>
            </a:r>
            <a:r>
              <a:rPr kumimoji="1" lang="ja-JP" sz="1400" b="1" noProof="0" dirty="0"/>
              <a:t>申請年</a:t>
            </a:r>
          </a:p>
        </p:txBody>
      </p:sp>
      <p:cxnSp>
        <p:nvCxnSpPr>
          <p:cNvPr id="53" name="直線矢印コネクタ 52">
            <a:extLst>
              <a:ext uri="{FF2B5EF4-FFF2-40B4-BE49-F238E27FC236}">
                <a16:creationId xmlns:a16="http://schemas.microsoft.com/office/drawing/2014/main" id="{E68775DE-697C-F209-308B-9A29EB32D05B}"/>
              </a:ext>
            </a:extLst>
          </p:cNvPr>
          <p:cNvCxnSpPr>
            <a:cxnSpLocks/>
          </p:cNvCxnSpPr>
          <p:nvPr/>
        </p:nvCxnSpPr>
        <p:spPr>
          <a:xfrm>
            <a:off x="2177545" y="2558807"/>
            <a:ext cx="3689281" cy="0"/>
          </a:xfrm>
          <a:prstGeom prst="straightConnector1">
            <a:avLst/>
          </a:prstGeom>
          <a:ln w="57150">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9D335F7A-994F-327B-C8CD-1E0217FC8731}"/>
              </a:ext>
            </a:extLst>
          </p:cNvPr>
          <p:cNvSpPr txBox="1"/>
          <p:nvPr/>
        </p:nvSpPr>
        <p:spPr>
          <a:xfrm>
            <a:off x="4953065" y="1830311"/>
            <a:ext cx="1840998" cy="492443"/>
          </a:xfrm>
          <a:prstGeom prst="rect">
            <a:avLst/>
          </a:prstGeom>
          <a:noFill/>
        </p:spPr>
        <p:txBody>
          <a:bodyPr wrap="square" rtlCol="0">
            <a:spAutoFit/>
          </a:bodyPr>
          <a:lstStyle/>
          <a:p>
            <a:pPr algn="ctr"/>
            <a:r>
              <a:rPr lang="ja-JP" sz="1400" b="1" noProof="0" dirty="0">
                <a:solidFill>
                  <a:schemeClr val="bg1">
                    <a:lumMod val="50000"/>
                  </a:schemeClr>
                </a:solidFill>
              </a:rPr>
              <a:t>新規の目標</a:t>
            </a:r>
            <a:r>
              <a:rPr kumimoji="1" lang="ja-JP" sz="1400" b="1" noProof="0" dirty="0">
                <a:solidFill>
                  <a:schemeClr val="bg1">
                    <a:lumMod val="50000"/>
                  </a:schemeClr>
                </a:solidFill>
              </a:rPr>
              <a:t>年</a:t>
            </a:r>
          </a:p>
          <a:p>
            <a:pPr algn="ctr"/>
            <a:r>
              <a:rPr lang="ja-JP" sz="1200" b="1" noProof="0" dirty="0">
                <a:solidFill>
                  <a:schemeClr val="bg1">
                    <a:lumMod val="50000"/>
                  </a:schemeClr>
                </a:solidFill>
              </a:rPr>
              <a:t>（後続目標の基準年）</a:t>
            </a:r>
            <a:endParaRPr kumimoji="1" lang="ja-JP" sz="1200" b="1" noProof="0" dirty="0">
              <a:solidFill>
                <a:schemeClr val="bg1">
                  <a:lumMod val="50000"/>
                </a:schemeClr>
              </a:solidFill>
            </a:endParaRPr>
          </a:p>
        </p:txBody>
      </p:sp>
      <p:sp>
        <p:nvSpPr>
          <p:cNvPr id="64" name="テキスト ボックス 63">
            <a:extLst>
              <a:ext uri="{FF2B5EF4-FFF2-40B4-BE49-F238E27FC236}">
                <a16:creationId xmlns:a16="http://schemas.microsoft.com/office/drawing/2014/main" id="{0D00F471-C07B-ACBA-8A5B-8E1BBF4DC38E}"/>
              </a:ext>
            </a:extLst>
          </p:cNvPr>
          <p:cNvSpPr txBox="1"/>
          <p:nvPr/>
        </p:nvSpPr>
        <p:spPr>
          <a:xfrm>
            <a:off x="203455" y="1800922"/>
            <a:ext cx="1603335" cy="523220"/>
          </a:xfrm>
          <a:prstGeom prst="rect">
            <a:avLst/>
          </a:prstGeom>
          <a:noFill/>
        </p:spPr>
        <p:txBody>
          <a:bodyPr wrap="square" rtlCol="0">
            <a:spAutoFit/>
          </a:bodyPr>
          <a:lstStyle/>
          <a:p>
            <a:pPr algn="ctr"/>
            <a:r>
              <a:rPr lang="ja-JP" sz="1400" b="1" noProof="0" dirty="0"/>
              <a:t>★既存の短期目標の目標年</a:t>
            </a:r>
            <a:endParaRPr kumimoji="1" lang="ja-JP" sz="1400" b="1" noProof="0" dirty="0"/>
          </a:p>
        </p:txBody>
      </p:sp>
      <p:sp>
        <p:nvSpPr>
          <p:cNvPr id="76" name="テキスト ボックス 75">
            <a:extLst>
              <a:ext uri="{FF2B5EF4-FFF2-40B4-BE49-F238E27FC236}">
                <a16:creationId xmlns:a16="http://schemas.microsoft.com/office/drawing/2014/main" id="{369EF82B-DCD6-D123-69BC-390489907107}"/>
              </a:ext>
            </a:extLst>
          </p:cNvPr>
          <p:cNvSpPr txBox="1"/>
          <p:nvPr/>
        </p:nvSpPr>
        <p:spPr>
          <a:xfrm>
            <a:off x="4870135" y="2691776"/>
            <a:ext cx="1972826" cy="307777"/>
          </a:xfrm>
          <a:prstGeom prst="rect">
            <a:avLst/>
          </a:prstGeom>
          <a:solidFill>
            <a:schemeClr val="bg1"/>
          </a:solidFill>
          <a:ln>
            <a:noFill/>
          </a:ln>
        </p:spPr>
        <p:txBody>
          <a:bodyPr wrap="square" rtlCol="0">
            <a:spAutoFit/>
          </a:bodyPr>
          <a:lstStyle/>
          <a:p>
            <a:pPr algn="ctr"/>
            <a:r>
              <a:rPr lang="ja-JP" altLang="en-US" sz="1400" b="1" noProof="0" dirty="0">
                <a:solidFill>
                  <a:schemeClr val="bg1">
                    <a:lumMod val="50000"/>
                  </a:schemeClr>
                </a:solidFill>
              </a:rPr>
              <a:t>④</a:t>
            </a:r>
            <a:r>
              <a:rPr lang="ja-JP" sz="1400" b="1" noProof="0" dirty="0">
                <a:solidFill>
                  <a:schemeClr val="bg1">
                    <a:lumMod val="50000"/>
                  </a:schemeClr>
                </a:solidFill>
              </a:rPr>
              <a:t>後続の</a:t>
            </a:r>
            <a:r>
              <a:rPr lang="ja-JP" altLang="en-US" sz="1400" b="1" noProof="0" dirty="0">
                <a:solidFill>
                  <a:schemeClr val="bg1">
                    <a:lumMod val="50000"/>
                  </a:schemeClr>
                </a:solidFill>
              </a:rPr>
              <a:t>目標</a:t>
            </a:r>
            <a:r>
              <a:rPr lang="ja-JP" sz="1400" b="1" noProof="0" dirty="0">
                <a:solidFill>
                  <a:schemeClr val="bg1">
                    <a:lumMod val="50000"/>
                  </a:schemeClr>
                </a:solidFill>
              </a:rPr>
              <a:t>申請</a:t>
            </a:r>
            <a:r>
              <a:rPr kumimoji="1" lang="ja-JP" sz="1400" b="1" noProof="0" dirty="0">
                <a:solidFill>
                  <a:schemeClr val="bg1">
                    <a:lumMod val="50000"/>
                  </a:schemeClr>
                </a:solidFill>
              </a:rPr>
              <a:t>年</a:t>
            </a:r>
          </a:p>
        </p:txBody>
      </p:sp>
      <p:sp>
        <p:nvSpPr>
          <p:cNvPr id="79" name="テキスト ボックス 78">
            <a:extLst>
              <a:ext uri="{FF2B5EF4-FFF2-40B4-BE49-F238E27FC236}">
                <a16:creationId xmlns:a16="http://schemas.microsoft.com/office/drawing/2014/main" id="{70A15162-EBE4-8E42-037F-750CE690252A}"/>
              </a:ext>
            </a:extLst>
          </p:cNvPr>
          <p:cNvSpPr txBox="1"/>
          <p:nvPr/>
        </p:nvSpPr>
        <p:spPr>
          <a:xfrm>
            <a:off x="9116428" y="2689917"/>
            <a:ext cx="1432054" cy="307777"/>
          </a:xfrm>
          <a:prstGeom prst="rect">
            <a:avLst/>
          </a:prstGeom>
          <a:solidFill>
            <a:schemeClr val="bg1"/>
          </a:solidFill>
        </p:spPr>
        <p:txBody>
          <a:bodyPr wrap="square" rtlCol="0">
            <a:spAutoFit/>
          </a:bodyPr>
          <a:lstStyle/>
          <a:p>
            <a:pPr algn="ctr"/>
            <a:r>
              <a:rPr kumimoji="1" lang="ja-JP" sz="1400" b="1" noProof="0" dirty="0">
                <a:solidFill>
                  <a:schemeClr val="bg1">
                    <a:lumMod val="50000"/>
                  </a:schemeClr>
                </a:solidFill>
              </a:rPr>
              <a:t>後続の目標年</a:t>
            </a:r>
          </a:p>
        </p:txBody>
      </p:sp>
      <p:sp>
        <p:nvSpPr>
          <p:cNvPr id="86" name="テキスト ボックス 85">
            <a:extLst>
              <a:ext uri="{FF2B5EF4-FFF2-40B4-BE49-F238E27FC236}">
                <a16:creationId xmlns:a16="http://schemas.microsoft.com/office/drawing/2014/main" id="{A08EFCAB-E704-A742-0E42-EEC71FADE7FC}"/>
              </a:ext>
            </a:extLst>
          </p:cNvPr>
          <p:cNvSpPr txBox="1"/>
          <p:nvPr/>
        </p:nvSpPr>
        <p:spPr>
          <a:xfrm>
            <a:off x="6835956" y="2480923"/>
            <a:ext cx="2084116" cy="523220"/>
          </a:xfrm>
          <a:prstGeom prst="rect">
            <a:avLst/>
          </a:prstGeom>
          <a:noFill/>
        </p:spPr>
        <p:txBody>
          <a:bodyPr wrap="square" rtlCol="0">
            <a:spAutoFit/>
          </a:bodyPr>
          <a:lstStyle/>
          <a:p>
            <a:pPr algn="ctr"/>
            <a:r>
              <a:rPr kumimoji="1" lang="ja-JP" altLang="en-US" sz="1400" b="1" noProof="0" dirty="0">
                <a:solidFill>
                  <a:schemeClr val="bg1">
                    <a:lumMod val="50000"/>
                  </a:schemeClr>
                </a:solidFill>
                <a:latin typeface="+mj-lt"/>
              </a:rPr>
              <a:t>⑤</a:t>
            </a:r>
            <a:r>
              <a:rPr kumimoji="1" lang="ja-JP" sz="1400" b="1" noProof="0" dirty="0">
                <a:solidFill>
                  <a:schemeClr val="bg1">
                    <a:lumMod val="50000"/>
                  </a:schemeClr>
                </a:solidFill>
                <a:latin typeface="+mj-lt"/>
              </a:rPr>
              <a:t>後続の目標期間</a:t>
            </a:r>
          </a:p>
          <a:p>
            <a:pPr algn="ctr"/>
            <a:r>
              <a:rPr kumimoji="1" lang="ja-JP" sz="1400" b="1" noProof="0" dirty="0">
                <a:solidFill>
                  <a:schemeClr val="bg1">
                    <a:lumMod val="50000"/>
                  </a:schemeClr>
                </a:solidFill>
                <a:latin typeface="+mj-lt"/>
              </a:rPr>
              <a:t>（</a:t>
            </a:r>
            <a:r>
              <a:rPr kumimoji="1" lang="ja-JP" altLang="en-US" sz="1400" b="1" noProof="0" dirty="0">
                <a:solidFill>
                  <a:schemeClr val="bg1">
                    <a:lumMod val="50000"/>
                  </a:schemeClr>
                </a:solidFill>
                <a:latin typeface="+mj-lt"/>
              </a:rPr>
              <a:t>申請年から</a:t>
            </a:r>
            <a:r>
              <a:rPr kumimoji="1" lang="ja-JP" sz="1400" b="1" noProof="0" dirty="0">
                <a:solidFill>
                  <a:schemeClr val="bg1">
                    <a:lumMod val="50000"/>
                  </a:schemeClr>
                </a:solidFill>
                <a:latin typeface="+mj-lt"/>
              </a:rPr>
              <a:t>5年間）</a:t>
            </a:r>
          </a:p>
        </p:txBody>
      </p:sp>
      <p:cxnSp>
        <p:nvCxnSpPr>
          <p:cNvPr id="88" name="直線コネクタ 87">
            <a:extLst>
              <a:ext uri="{FF2B5EF4-FFF2-40B4-BE49-F238E27FC236}">
                <a16:creationId xmlns:a16="http://schemas.microsoft.com/office/drawing/2014/main" id="{66C87D93-B02E-9951-5F34-62EF7A3809B9}"/>
              </a:ext>
            </a:extLst>
          </p:cNvPr>
          <p:cNvCxnSpPr>
            <a:cxnSpLocks/>
          </p:cNvCxnSpPr>
          <p:nvPr/>
        </p:nvCxnSpPr>
        <p:spPr>
          <a:xfrm>
            <a:off x="2177545" y="3346837"/>
            <a:ext cx="3689281"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9178000E-2259-C018-DBE6-48A9774B9EF7}"/>
              </a:ext>
            </a:extLst>
          </p:cNvPr>
          <p:cNvCxnSpPr>
            <a:cxnSpLocks/>
          </p:cNvCxnSpPr>
          <p:nvPr/>
        </p:nvCxnSpPr>
        <p:spPr>
          <a:xfrm>
            <a:off x="5871558" y="3195740"/>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C5D6362-42C9-9041-CABE-345F4690BEA1}"/>
              </a:ext>
            </a:extLst>
          </p:cNvPr>
          <p:cNvCxnSpPr>
            <a:cxnSpLocks/>
          </p:cNvCxnSpPr>
          <p:nvPr/>
        </p:nvCxnSpPr>
        <p:spPr>
          <a:xfrm>
            <a:off x="2177738" y="3195740"/>
            <a:ext cx="0" cy="28800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47" name="正方形/長方形 46">
            <a:extLst>
              <a:ext uri="{FF2B5EF4-FFF2-40B4-BE49-F238E27FC236}">
                <a16:creationId xmlns:a16="http://schemas.microsoft.com/office/drawing/2014/main" id="{EB66734E-55ED-2190-FD4A-8FD7382A774A}"/>
              </a:ext>
            </a:extLst>
          </p:cNvPr>
          <p:cNvSpPr/>
          <p:nvPr/>
        </p:nvSpPr>
        <p:spPr>
          <a:xfrm>
            <a:off x="3901332" y="3308823"/>
            <a:ext cx="45719" cy="70426"/>
          </a:xfrm>
          <a:prstGeom prst="rect">
            <a:avLst/>
          </a:prstGeom>
          <a:solidFill>
            <a:schemeClr val="bg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48" name="グループ化 47">
            <a:extLst>
              <a:ext uri="{FF2B5EF4-FFF2-40B4-BE49-F238E27FC236}">
                <a16:creationId xmlns:a16="http://schemas.microsoft.com/office/drawing/2014/main" id="{CB1BE0C5-B5E1-1F15-4066-0DF37F4270BC}"/>
              </a:ext>
            </a:extLst>
          </p:cNvPr>
          <p:cNvGrpSpPr/>
          <p:nvPr/>
        </p:nvGrpSpPr>
        <p:grpSpPr>
          <a:xfrm>
            <a:off x="3552375" y="3066617"/>
            <a:ext cx="705595" cy="733454"/>
            <a:chOff x="2118717" y="4475997"/>
            <a:chExt cx="625953" cy="543739"/>
          </a:xfrm>
        </p:grpSpPr>
        <p:sp>
          <p:nvSpPr>
            <p:cNvPr id="49" name="テキスト ボックス 48">
              <a:extLst>
                <a:ext uri="{FF2B5EF4-FFF2-40B4-BE49-F238E27FC236}">
                  <a16:creationId xmlns:a16="http://schemas.microsoft.com/office/drawing/2014/main" id="{803E497E-9BA0-AA49-6460-6709706BDA5B}"/>
                </a:ext>
              </a:extLst>
            </p:cNvPr>
            <p:cNvSpPr txBox="1"/>
            <p:nvPr/>
          </p:nvSpPr>
          <p:spPr>
            <a:xfrm rot="5400000">
              <a:off x="2108457" y="4486257"/>
              <a:ext cx="543739" cy="523220"/>
            </a:xfrm>
            <a:prstGeom prst="rect">
              <a:avLst/>
            </a:prstGeom>
            <a:noFill/>
          </p:spPr>
          <p:txBody>
            <a:bodyPr wrap="none" rtlCol="0">
              <a:spAutoFit/>
            </a:bodyPr>
            <a:lstStyle/>
            <a:p>
              <a:r>
                <a:rPr kumimoji="1" lang="ja-JP" sz="2800" noProof="0" dirty="0"/>
                <a:t>～</a:t>
              </a:r>
            </a:p>
          </p:txBody>
        </p:sp>
        <p:sp>
          <p:nvSpPr>
            <p:cNvPr id="50" name="テキスト ボックス 49">
              <a:extLst>
                <a:ext uri="{FF2B5EF4-FFF2-40B4-BE49-F238E27FC236}">
                  <a16:creationId xmlns:a16="http://schemas.microsoft.com/office/drawing/2014/main" id="{77D93755-F3E0-7FEA-0EC1-B4A64FCDCB73}"/>
                </a:ext>
              </a:extLst>
            </p:cNvPr>
            <p:cNvSpPr txBox="1"/>
            <p:nvPr/>
          </p:nvSpPr>
          <p:spPr>
            <a:xfrm rot="5400000">
              <a:off x="2211190" y="4486257"/>
              <a:ext cx="543739" cy="523220"/>
            </a:xfrm>
            <a:prstGeom prst="rect">
              <a:avLst/>
            </a:prstGeom>
            <a:noFill/>
          </p:spPr>
          <p:txBody>
            <a:bodyPr wrap="none" rtlCol="0">
              <a:spAutoFit/>
            </a:bodyPr>
            <a:lstStyle/>
            <a:p>
              <a:r>
                <a:rPr kumimoji="1" lang="ja-JP" sz="2800" noProof="0" dirty="0"/>
                <a:t>～</a:t>
              </a:r>
            </a:p>
          </p:txBody>
        </p:sp>
      </p:grpSp>
      <p:sp>
        <p:nvSpPr>
          <p:cNvPr id="55" name="テキスト ボックス 54">
            <a:extLst>
              <a:ext uri="{FF2B5EF4-FFF2-40B4-BE49-F238E27FC236}">
                <a16:creationId xmlns:a16="http://schemas.microsoft.com/office/drawing/2014/main" id="{95339F56-D802-88B5-6B0E-B9707BBCA7DF}"/>
              </a:ext>
            </a:extLst>
          </p:cNvPr>
          <p:cNvSpPr txBox="1"/>
          <p:nvPr/>
        </p:nvSpPr>
        <p:spPr>
          <a:xfrm>
            <a:off x="2916307" y="2220251"/>
            <a:ext cx="2211757" cy="338554"/>
          </a:xfrm>
          <a:prstGeom prst="rect">
            <a:avLst/>
          </a:prstGeom>
          <a:noFill/>
          <a:ln>
            <a:noFill/>
          </a:ln>
        </p:spPr>
        <p:txBody>
          <a:bodyPr wrap="square" rtlCol="0">
            <a:spAutoFit/>
          </a:bodyPr>
          <a:lstStyle/>
          <a:p>
            <a:pPr algn="ctr"/>
            <a:r>
              <a:rPr kumimoji="1" lang="ja-JP" sz="1600" b="1" noProof="0" dirty="0">
                <a:solidFill>
                  <a:schemeClr val="accent6"/>
                </a:solidFill>
                <a:latin typeface="+mj-lt"/>
              </a:rPr>
              <a:t>③目標期間（5年間）</a:t>
            </a:r>
          </a:p>
        </p:txBody>
      </p:sp>
      <p:graphicFrame>
        <p:nvGraphicFramePr>
          <p:cNvPr id="123" name="表 122">
            <a:extLst>
              <a:ext uri="{FF2B5EF4-FFF2-40B4-BE49-F238E27FC236}">
                <a16:creationId xmlns:a16="http://schemas.microsoft.com/office/drawing/2014/main" id="{73E234D3-34AA-DE28-DBCF-D114D714F3FD}"/>
              </a:ext>
            </a:extLst>
          </p:cNvPr>
          <p:cNvGraphicFramePr>
            <a:graphicFrameLocks noGrp="1"/>
          </p:cNvGraphicFramePr>
          <p:nvPr>
            <p:extLst>
              <p:ext uri="{D42A27DB-BD31-4B8C-83A1-F6EECF244321}">
                <p14:modId xmlns:p14="http://schemas.microsoft.com/office/powerpoint/2010/main" val="2014726527"/>
              </p:ext>
            </p:extLst>
          </p:nvPr>
        </p:nvGraphicFramePr>
        <p:xfrm>
          <a:off x="191707" y="3752626"/>
          <a:ext cx="10338181" cy="3304306"/>
        </p:xfrm>
        <a:graphic>
          <a:graphicData uri="http://schemas.openxmlformats.org/drawingml/2006/table">
            <a:tbl>
              <a:tblPr firstRow="1" bandRow="1">
                <a:tableStyleId>{5C22544A-7EE6-4342-B048-85BDC9FD1C3A}</a:tableStyleId>
              </a:tblPr>
              <a:tblGrid>
                <a:gridCol w="514080">
                  <a:extLst>
                    <a:ext uri="{9D8B030D-6E8A-4147-A177-3AD203B41FA5}">
                      <a16:colId xmlns:a16="http://schemas.microsoft.com/office/drawing/2014/main" val="1681898472"/>
                    </a:ext>
                  </a:extLst>
                </a:gridCol>
                <a:gridCol w="1634290">
                  <a:extLst>
                    <a:ext uri="{9D8B030D-6E8A-4147-A177-3AD203B41FA5}">
                      <a16:colId xmlns:a16="http://schemas.microsoft.com/office/drawing/2014/main" val="771070539"/>
                    </a:ext>
                  </a:extLst>
                </a:gridCol>
                <a:gridCol w="6597446">
                  <a:extLst>
                    <a:ext uri="{9D8B030D-6E8A-4147-A177-3AD203B41FA5}">
                      <a16:colId xmlns:a16="http://schemas.microsoft.com/office/drawing/2014/main" val="4045713335"/>
                    </a:ext>
                  </a:extLst>
                </a:gridCol>
                <a:gridCol w="1592365">
                  <a:extLst>
                    <a:ext uri="{9D8B030D-6E8A-4147-A177-3AD203B41FA5}">
                      <a16:colId xmlns:a16="http://schemas.microsoft.com/office/drawing/2014/main" val="1842778866"/>
                    </a:ext>
                  </a:extLst>
                </a:gridCol>
              </a:tblGrid>
              <a:tr h="186536">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sz="1050" noProof="0" dirty="0">
                          <a:solidFill>
                            <a:schemeClr val="bg1"/>
                          </a:solidFill>
                          <a:latin typeface="+mn-ea"/>
                          <a:ea typeface="+mn-ea"/>
                        </a:rPr>
                        <a:t>NO.</a:t>
                      </a:r>
                    </a:p>
                  </a:txBody>
                  <a:tcPr anchor="ctr">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sz="1050" noProof="0" dirty="0">
                          <a:solidFill>
                            <a:schemeClr val="bg1"/>
                          </a:solidFill>
                          <a:latin typeface="+mn-ea"/>
                          <a:ea typeface="+mn-ea"/>
                        </a:rPr>
                        <a:t>項目</a:t>
                      </a:r>
                    </a:p>
                  </a:txBody>
                  <a:tcPr anchor="ctr">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ctr" defTabSz="1007943" rtl="0" eaLnBrk="1" fontAlgn="auto" latinLnBrk="0" hangingPunct="1">
                        <a:lnSpc>
                          <a:spcPct val="100000"/>
                        </a:lnSpc>
                        <a:spcBef>
                          <a:spcPts val="0"/>
                        </a:spcBef>
                        <a:spcAft>
                          <a:spcPts val="0"/>
                        </a:spcAft>
                        <a:buClrTx/>
                        <a:buSzTx/>
                        <a:buFont typeface="Meiryo UI" panose="020B0604030504040204" pitchFamily="50" charset="-128"/>
                        <a:buNone/>
                        <a:tabLst/>
                        <a:defRPr/>
                      </a:pPr>
                      <a:r>
                        <a:rPr lang="ja-JP" sz="1050" baseline="0" noProof="0" dirty="0">
                          <a:solidFill>
                            <a:schemeClr val="bg1"/>
                          </a:solidFill>
                          <a:latin typeface="+mn-ea"/>
                          <a:ea typeface="+mn-ea"/>
                        </a:rPr>
                        <a:t>関連条項</a:t>
                      </a:r>
                    </a:p>
                  </a:txBody>
                  <a:tcPr anchor="ctr">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ctr"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050" b="1" noProof="0" dirty="0">
                          <a:solidFill>
                            <a:schemeClr val="bg1"/>
                          </a:solidFill>
                          <a:latin typeface="+mn-ea"/>
                          <a:ea typeface="+mn-ea"/>
                        </a:rPr>
                        <a:t>上図における年</a:t>
                      </a:r>
                      <a:endParaRPr lang="ja-JP" sz="1050" b="1" noProof="0" dirty="0">
                        <a:solidFill>
                          <a:schemeClr val="bg1"/>
                        </a:solidFill>
                      </a:endParaRPr>
                    </a:p>
                  </a:txBody>
                  <a:tcPr anchor="ctr">
                    <a:lnB w="12700" cap="flat" cmpd="sng" algn="ctr">
                      <a:solidFill>
                        <a:schemeClr val="bg1">
                          <a:lumMod val="65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2142112737"/>
                  </a:ext>
                </a:extLst>
              </a:tr>
              <a:tr h="305241">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050" noProof="0" dirty="0">
                          <a:latin typeface="+mn-ea"/>
                          <a:ea typeface="+mn-ea"/>
                        </a:rPr>
                        <a:t>★</a:t>
                      </a: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050" noProof="0" dirty="0">
                          <a:latin typeface="+mn-ea"/>
                          <a:ea typeface="+mn-ea"/>
                        </a:rPr>
                        <a:t>既存の短期目標の目標年</a:t>
                      </a: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 typeface="Meiryo UI" panose="020B0604030504040204" pitchFamily="50" charset="-128"/>
                        <a:buNone/>
                        <a:tabLst/>
                        <a:defRPr/>
                      </a:pPr>
                      <a:r>
                        <a:rPr lang="ja-JP" altLang="en-US" sz="1050" baseline="0" noProof="0" dirty="0">
                          <a:latin typeface="+mn-ea"/>
                          <a:ea typeface="+mn-ea"/>
                        </a:rPr>
                        <a:t>ー</a:t>
                      </a:r>
                      <a:endParaRPr lang="ja-JP" sz="1050" baseline="0" noProof="0" dirty="0">
                        <a:latin typeface="+mn-ea"/>
                        <a:ea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kumimoji="1" lang="ja-JP" sz="1050" noProof="0" dirty="0">
                          <a:latin typeface="+mn-ea"/>
                          <a:ea typeface="+mn-ea"/>
                        </a:rPr>
                        <a:t>2030年とする</a:t>
                      </a:r>
                      <a:endParaRPr kumimoji="1" lang="en-US" altLang="ja-JP" sz="1050" noProof="0" dirty="0">
                        <a:latin typeface="+mn-ea"/>
                        <a:ea typeface="+mn-ea"/>
                      </a:endParaRP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ja-JP" sz="1050" baseline="0" noProof="0" dirty="0">
                          <a:latin typeface="+mn-ea"/>
                          <a:ea typeface="+mn-ea"/>
                        </a:rPr>
                        <a:t>（本頁における例）</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DF1E9"/>
                    </a:solidFill>
                  </a:tcPr>
                </a:tc>
                <a:extLst>
                  <a:ext uri="{0D108BD9-81ED-4DB2-BD59-A6C34878D82A}">
                    <a16:rowId xmlns:a16="http://schemas.microsoft.com/office/drawing/2014/main" val="2267061760"/>
                  </a:ext>
                </a:extLst>
              </a:tr>
              <a:tr h="305241">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050" noProof="0" dirty="0">
                          <a:latin typeface="+mn-ea"/>
                          <a:ea typeface="+mn-ea"/>
                        </a:rPr>
                        <a:t>★</a:t>
                      </a: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050" noProof="0" dirty="0">
                          <a:latin typeface="+mn-ea"/>
                          <a:ea typeface="+mn-ea"/>
                        </a:rPr>
                        <a:t>新規の</a:t>
                      </a:r>
                      <a:r>
                        <a:rPr lang="ja-JP" altLang="en-US" sz="1050" noProof="0" dirty="0">
                          <a:latin typeface="+mn-ea"/>
                          <a:ea typeface="+mn-ea"/>
                        </a:rPr>
                        <a:t>目標</a:t>
                      </a:r>
                      <a:r>
                        <a:rPr lang="ja-JP" sz="1050" noProof="0" dirty="0">
                          <a:latin typeface="+mn-ea"/>
                          <a:ea typeface="+mn-ea"/>
                        </a:rPr>
                        <a:t>申請年</a:t>
                      </a: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 typeface="Meiryo UI" panose="020B0604030504040204" pitchFamily="50" charset="-128"/>
                        <a:buNone/>
                        <a:tabLst/>
                        <a:defRPr/>
                      </a:pPr>
                      <a:r>
                        <a:rPr lang="ja-JP" altLang="en-US" sz="1050" baseline="0" noProof="0" dirty="0">
                          <a:latin typeface="+mn-ea"/>
                          <a:ea typeface="+mn-ea"/>
                        </a:rPr>
                        <a:t>ー</a:t>
                      </a:r>
                      <a:endParaRPr lang="ja-JP" sz="1050" baseline="0" noProof="0" dirty="0">
                        <a:latin typeface="+mn-ea"/>
                        <a:ea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kumimoji="1" lang="ja-JP" sz="1050" noProof="0" dirty="0">
                          <a:latin typeface="+mn-ea"/>
                          <a:ea typeface="+mn-ea"/>
                        </a:rPr>
                        <a:t>2031年とする</a:t>
                      </a:r>
                      <a:endParaRPr kumimoji="1" lang="en-US" altLang="ja-JP" sz="1050" noProof="0" dirty="0">
                        <a:latin typeface="+mn-ea"/>
                        <a:ea typeface="+mn-ea"/>
                      </a:endParaRP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ja-JP" sz="1050" baseline="0" noProof="0" dirty="0">
                          <a:latin typeface="+mn-ea"/>
                          <a:ea typeface="+mn-ea"/>
                        </a:rPr>
                        <a:t>（本頁における例）</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DF1E9"/>
                    </a:solidFill>
                  </a:tcPr>
                </a:tc>
                <a:extLst>
                  <a:ext uri="{0D108BD9-81ED-4DB2-BD59-A6C34878D82A}">
                    <a16:rowId xmlns:a16="http://schemas.microsoft.com/office/drawing/2014/main" val="4104573699"/>
                  </a:ext>
                </a:extLst>
              </a:tr>
              <a:tr h="423946">
                <a:tc>
                  <a:txBody>
                    <a:bodyPr/>
                    <a:lstStyle/>
                    <a:p>
                      <a:r>
                        <a:rPr kumimoji="1" lang="ja-JP" sz="1050" noProof="0" dirty="0">
                          <a:latin typeface="+mn-ea"/>
                          <a:ea typeface="+mn-ea"/>
                        </a:rPr>
                        <a:t>①</a:t>
                      </a: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050" noProof="0" dirty="0">
                          <a:latin typeface="+mn-ea"/>
                          <a:ea typeface="+mn-ea"/>
                        </a:rPr>
                        <a:t>直近年</a:t>
                      </a: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ja-JP" sz="1050" noProof="0" dirty="0">
                          <a:latin typeface="+mn-ea"/>
                          <a:ea typeface="+mn-ea"/>
                        </a:rPr>
                        <a:t>直近年とは、提出日（＝新規の申請年）の2年前より後の完全な報告期間をカバーする、利用可能な最新のScope1・2・3のGHGインベントリであって、企業の排出量が経時的に追跡される基準となるもの（KEY TERMS）</a:t>
                      </a: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kumimoji="1" lang="ja-JP" sz="1050" noProof="0" dirty="0">
                          <a:latin typeface="+mn-ea"/>
                          <a:ea typeface="+mn-ea"/>
                        </a:rPr>
                        <a:t>2030年</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DF1E9"/>
                    </a:solidFill>
                  </a:tcPr>
                </a:tc>
                <a:extLst>
                  <a:ext uri="{0D108BD9-81ED-4DB2-BD59-A6C34878D82A}">
                    <a16:rowId xmlns:a16="http://schemas.microsoft.com/office/drawing/2014/main" val="373834667"/>
                  </a:ext>
                </a:extLst>
              </a:tr>
              <a:tr h="423946">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050" noProof="0" dirty="0">
                          <a:latin typeface="+mn-ea"/>
                          <a:ea typeface="+mn-ea"/>
                        </a:rPr>
                        <a:t>②</a:t>
                      </a: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050" noProof="0" dirty="0">
                          <a:latin typeface="+mn-ea"/>
                          <a:ea typeface="+mn-ea"/>
                        </a:rPr>
                        <a:t>短期目標の基準年</a:t>
                      </a: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marR="0" lvl="0" indent="-1714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050" noProof="0" dirty="0">
                          <a:latin typeface="+mn-ea"/>
                          <a:ea typeface="+mn-ea"/>
                        </a:rPr>
                        <a:t>包括的なデータが利用可能な直近年を、基準年として選定しなければならない（C4.1）</a:t>
                      </a:r>
                    </a:p>
                    <a:p>
                      <a:pPr marL="285750" marR="0" lvl="0" indent="-285750" algn="l" defTabSz="1007943" rtl="0" eaLnBrk="1" fontAlgn="auto" latinLnBrk="0" hangingPunct="1">
                        <a:lnSpc>
                          <a:spcPct val="100000"/>
                        </a:lnSpc>
                        <a:spcBef>
                          <a:spcPts val="0"/>
                        </a:spcBef>
                        <a:spcAft>
                          <a:spcPts val="0"/>
                        </a:spcAft>
                        <a:buClrTx/>
                        <a:buSzTx/>
                        <a:buFont typeface="Meiryo UI" panose="020B0604030504040204" pitchFamily="50" charset="-128"/>
                        <a:buChar char="※"/>
                        <a:tabLst/>
                        <a:defRPr/>
                      </a:pPr>
                      <a:r>
                        <a:rPr lang="ja-JP" sz="1050" noProof="0" dirty="0"/>
                        <a:t>直</a:t>
                      </a:r>
                      <a:r>
                        <a:rPr kumimoji="1" lang="ja-JP" sz="1050" kern="1200" noProof="0" dirty="0">
                          <a:solidFill>
                            <a:schemeClr val="dk1"/>
                          </a:solidFill>
                          <a:latin typeface="+mn-ea"/>
                          <a:ea typeface="+mn-ea"/>
                          <a:cs typeface="+mn-cs"/>
                        </a:rPr>
                        <a:t>近年が自社の構造及び活動を正確に反映していない場合、自社の構造及び活動を代表する別の基準年を選定しなければならない（C4.3）</a:t>
                      </a: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kumimoji="1" lang="ja-JP" sz="1050" noProof="0" dirty="0">
                          <a:latin typeface="+mn-ea"/>
                          <a:ea typeface="+mn-ea"/>
                        </a:rPr>
                        <a:t>原則2030年（＝①）</a:t>
                      </a:r>
                    </a:p>
                    <a:p>
                      <a:r>
                        <a:rPr kumimoji="1" lang="ja-JP" sz="1050" noProof="0" dirty="0">
                          <a:latin typeface="+mn-ea"/>
                          <a:ea typeface="+mn-ea"/>
                        </a:rPr>
                        <a:t>※①と異なる</a:t>
                      </a:r>
                      <a:r>
                        <a:rPr kumimoji="1" lang="ja-JP" altLang="en-US" sz="1050" noProof="0" dirty="0">
                          <a:latin typeface="+mn-ea"/>
                          <a:ea typeface="+mn-ea"/>
                        </a:rPr>
                        <a:t>例外</a:t>
                      </a:r>
                      <a:r>
                        <a:rPr kumimoji="1" lang="ja-JP" sz="1050" noProof="0" dirty="0">
                          <a:latin typeface="+mn-ea"/>
                          <a:ea typeface="+mn-ea"/>
                        </a:rPr>
                        <a:t>あり</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DF1E9"/>
                    </a:solidFill>
                  </a:tcPr>
                </a:tc>
                <a:extLst>
                  <a:ext uri="{0D108BD9-81ED-4DB2-BD59-A6C34878D82A}">
                    <a16:rowId xmlns:a16="http://schemas.microsoft.com/office/drawing/2014/main" val="306059738"/>
                  </a:ext>
                </a:extLst>
              </a:tr>
              <a:tr h="542652">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050" noProof="0" dirty="0">
                          <a:latin typeface="+mn-ea"/>
                          <a:ea typeface="+mn-ea"/>
                        </a:rPr>
                        <a:t>③</a:t>
                      </a: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050" noProof="0" dirty="0">
                          <a:latin typeface="+mn-ea"/>
                          <a:ea typeface="+mn-ea"/>
                        </a:rPr>
                        <a:t>目標期間</a:t>
                      </a: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marR="0" lvl="0" indent="-1714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050" noProof="0" dirty="0">
                          <a:latin typeface="+mn-ea"/>
                          <a:ea typeface="+mn-ea"/>
                        </a:rPr>
                        <a:t>短期目標は、検証申請の時点における直近の報告期間の開始から始まる5年間をカバーしなければならない（C9.2）</a:t>
                      </a:r>
                    </a:p>
                    <a:p>
                      <a:pPr marL="285750" marR="0" lvl="0" indent="-285750" algn="l" defTabSz="1007943" rtl="0" eaLnBrk="1" fontAlgn="auto" latinLnBrk="0" hangingPunct="1">
                        <a:lnSpc>
                          <a:spcPct val="100000"/>
                        </a:lnSpc>
                        <a:spcBef>
                          <a:spcPts val="0"/>
                        </a:spcBef>
                        <a:spcAft>
                          <a:spcPts val="0"/>
                        </a:spcAft>
                        <a:buClrTx/>
                        <a:buSzTx/>
                        <a:buFont typeface="Meiryo UI" panose="020B0604030504040204" pitchFamily="50" charset="-128"/>
                        <a:buChar char="※"/>
                        <a:tabLst/>
                        <a:defRPr/>
                      </a:pPr>
                      <a:r>
                        <a:rPr lang="ja-JP" sz="1050" noProof="0" dirty="0">
                          <a:latin typeface="+mn-ea"/>
                          <a:ea typeface="+mn-ea"/>
                        </a:rPr>
                        <a:t>CNZS V2.0の下での初回目標設定時は5年未満の期間をカバーする目標を任意で設定してもよい（C9.2a）</a:t>
                      </a:r>
                      <a:endParaRPr lang="ja-JP" sz="1050" baseline="30000" noProof="0" dirty="0">
                        <a:latin typeface="+mn-ea"/>
                        <a:ea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indent="0">
                        <a:buFont typeface="Arial" panose="020B0604020202020204" pitchFamily="34" charset="0"/>
                        <a:buNone/>
                      </a:pPr>
                      <a:r>
                        <a:rPr kumimoji="1" lang="ja-JP" sz="1050" noProof="0" dirty="0">
                          <a:latin typeface="+mn-ea"/>
                          <a:ea typeface="+mn-ea"/>
                        </a:rPr>
                        <a:t>2031年～2035年</a:t>
                      </a:r>
                    </a:p>
                    <a:p>
                      <a:pPr marL="0" indent="0">
                        <a:buFont typeface="Arial" panose="020B0604020202020204" pitchFamily="34" charset="0"/>
                        <a:buNone/>
                      </a:pPr>
                      <a:r>
                        <a:rPr kumimoji="1" lang="ja-JP" sz="1050" noProof="0" dirty="0">
                          <a:latin typeface="+mn-ea"/>
                          <a:ea typeface="+mn-ea"/>
                        </a:rPr>
                        <a:t>※2031年～2034年以前も可</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DF1E9"/>
                    </a:solidFill>
                  </a:tcPr>
                </a:tc>
                <a:extLst>
                  <a:ext uri="{0D108BD9-81ED-4DB2-BD59-A6C34878D82A}">
                    <a16:rowId xmlns:a16="http://schemas.microsoft.com/office/drawing/2014/main" val="3087713182"/>
                  </a:ext>
                </a:extLst>
              </a:tr>
              <a:tr h="305241">
                <a:tc>
                  <a:txBody>
                    <a:bodyPr/>
                    <a:lstStyle/>
                    <a:p>
                      <a:r>
                        <a:rPr kumimoji="1" lang="ja-JP" altLang="en-US" sz="1050" noProof="0" dirty="0">
                          <a:latin typeface="+mn-ea"/>
                          <a:ea typeface="+mn-ea"/>
                        </a:rPr>
                        <a:t>④</a:t>
                      </a:r>
                      <a:endParaRPr kumimoji="1" lang="ja-JP" sz="1050" noProof="0" dirty="0">
                        <a:latin typeface="+mn-ea"/>
                        <a:ea typeface="+mn-ea"/>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kumimoji="1" lang="ja-JP" altLang="en-US" sz="1050" noProof="0" dirty="0">
                          <a:latin typeface="+mn-ea"/>
                          <a:ea typeface="+mn-ea"/>
                        </a:rPr>
                        <a:t>後続の目標申請年</a:t>
                      </a:r>
                      <a:endParaRPr kumimoji="1" lang="ja-JP" sz="1050" noProof="0" dirty="0">
                        <a:latin typeface="+mn-ea"/>
                        <a:ea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marR="0" lvl="0" indent="-1714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ja-JP" sz="1050" noProof="0" dirty="0">
                          <a:latin typeface="+mn-ea"/>
                          <a:ea typeface="+mn-ea"/>
                        </a:rPr>
                        <a:t>CNZS V2.0</a:t>
                      </a:r>
                      <a:r>
                        <a:rPr lang="ja-JP" altLang="en-US" sz="1050" noProof="0" dirty="0">
                          <a:latin typeface="+mn-ea"/>
                          <a:ea typeface="+mn-ea"/>
                        </a:rPr>
                        <a:t>に基づいて目標設定した企業は、前の目標期間終了</a:t>
                      </a:r>
                      <a:r>
                        <a:rPr lang="en-US" altLang="ja-JP" sz="1050" noProof="0" dirty="0">
                          <a:latin typeface="+mn-ea"/>
                          <a:ea typeface="+mn-ea"/>
                        </a:rPr>
                        <a:t>24</a:t>
                      </a:r>
                      <a:r>
                        <a:rPr lang="ja-JP" altLang="en-US" sz="1050" noProof="0" dirty="0">
                          <a:latin typeface="+mn-ea"/>
                          <a:ea typeface="+mn-ea"/>
                        </a:rPr>
                        <a:t>か月前から終了後</a:t>
                      </a:r>
                      <a:r>
                        <a:rPr lang="en-US" altLang="ja-JP" sz="1050" noProof="0" dirty="0">
                          <a:latin typeface="+mn-ea"/>
                          <a:ea typeface="+mn-ea"/>
                        </a:rPr>
                        <a:t>12</a:t>
                      </a:r>
                      <a:r>
                        <a:rPr lang="ja-JP" altLang="en-US" sz="1050" noProof="0" dirty="0">
                          <a:latin typeface="+mn-ea"/>
                          <a:ea typeface="+mn-ea"/>
                        </a:rPr>
                        <a:t>か月以内に新たな目標を検証のため提出しなければならない（</a:t>
                      </a:r>
                      <a:r>
                        <a:rPr lang="en-US" altLang="ja-JP" sz="1050" noProof="0" dirty="0">
                          <a:latin typeface="+mn-ea"/>
                          <a:ea typeface="+mn-ea"/>
                        </a:rPr>
                        <a:t>B.4</a:t>
                      </a:r>
                      <a:r>
                        <a:rPr lang="ja-JP" altLang="en-US" sz="1050" noProof="0" dirty="0">
                          <a:latin typeface="+mn-ea"/>
                          <a:ea typeface="+mn-ea"/>
                        </a:rPr>
                        <a:t>）</a:t>
                      </a:r>
                      <a:endParaRPr lang="en-US" altLang="ja-JP" sz="1050" noProof="0" dirty="0">
                        <a:latin typeface="+mn-ea"/>
                        <a:ea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en-US" altLang="ja-JP" sz="1050" noProof="0" dirty="0">
                          <a:latin typeface="+mn-ea"/>
                          <a:ea typeface="+mn-ea"/>
                        </a:rPr>
                        <a:t>2035</a:t>
                      </a:r>
                      <a:r>
                        <a:rPr kumimoji="1" lang="ja-JP" altLang="en-US" sz="1050" noProof="0" dirty="0">
                          <a:latin typeface="+mn-ea"/>
                          <a:ea typeface="+mn-ea"/>
                        </a:rPr>
                        <a:t>年とする</a:t>
                      </a:r>
                      <a:endParaRPr kumimoji="1" lang="en-US" altLang="ja-JP" sz="1050" noProof="0" dirty="0">
                        <a:latin typeface="+mn-ea"/>
                        <a:ea typeface="+mn-ea"/>
                      </a:endParaRPr>
                    </a:p>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050" noProof="0" dirty="0">
                          <a:latin typeface="+mn-ea"/>
                          <a:ea typeface="+mn-ea"/>
                        </a:rPr>
                        <a:t>（本頁における例）</a:t>
                      </a:r>
                      <a:endParaRPr kumimoji="1" lang="ja-JP" sz="1050" noProof="0" dirty="0">
                        <a:latin typeface="+mn-ea"/>
                        <a:ea typeface="+mn-ea"/>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DF1E9"/>
                    </a:solidFill>
                  </a:tcPr>
                </a:tc>
                <a:extLst>
                  <a:ext uri="{0D108BD9-81ED-4DB2-BD59-A6C34878D82A}">
                    <a16:rowId xmlns:a16="http://schemas.microsoft.com/office/drawing/2014/main" val="4049385878"/>
                  </a:ext>
                </a:extLst>
              </a:tr>
              <a:tr h="198348">
                <a:tc>
                  <a:txBody>
                    <a:bodyPr/>
                    <a:lstStyle/>
                    <a:p>
                      <a:r>
                        <a:rPr kumimoji="1" lang="ja-JP" altLang="en-US" sz="1050" noProof="0" dirty="0">
                          <a:latin typeface="+mn-ea"/>
                          <a:ea typeface="+mn-ea"/>
                        </a:rPr>
                        <a:t>⑤</a:t>
                      </a:r>
                      <a:endParaRPr kumimoji="1" lang="ja-JP" sz="1050" noProof="0" dirty="0">
                        <a:latin typeface="+mn-ea"/>
                        <a:ea typeface="+mn-ea"/>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r>
                        <a:rPr kumimoji="1" lang="ja-JP" sz="1050" noProof="0" dirty="0">
                          <a:latin typeface="+mn-ea"/>
                          <a:ea typeface="+mn-ea"/>
                        </a:rPr>
                        <a:t>後続の目標期間</a:t>
                      </a: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171450" marR="0" lvl="0" indent="-1714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050" noProof="0" dirty="0">
                          <a:latin typeface="+mn-ea"/>
                          <a:ea typeface="+mn-ea"/>
                        </a:rPr>
                        <a:t>短期目標は、前回の目標年の直後の年に始まる次の5年間をカバーしなければならない（C9.2b）</a:t>
                      </a:r>
                      <a:endParaRPr lang="en-US" altLang="ja-JP" sz="1050" noProof="0" dirty="0">
                        <a:latin typeface="+mn-ea"/>
                        <a:ea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050" noProof="0" dirty="0">
                          <a:latin typeface="+mn-ea"/>
                          <a:ea typeface="+mn-ea"/>
                        </a:rPr>
                        <a:t>203</a:t>
                      </a:r>
                      <a:r>
                        <a:rPr kumimoji="1" lang="en-US" altLang="ja-JP" sz="1050" noProof="0" dirty="0">
                          <a:latin typeface="+mn-ea"/>
                          <a:ea typeface="+mn-ea"/>
                        </a:rPr>
                        <a:t>5</a:t>
                      </a:r>
                      <a:r>
                        <a:rPr kumimoji="1" lang="ja-JP" sz="1050" noProof="0" dirty="0">
                          <a:latin typeface="+mn-ea"/>
                          <a:ea typeface="+mn-ea"/>
                        </a:rPr>
                        <a:t>年～20</a:t>
                      </a:r>
                      <a:r>
                        <a:rPr kumimoji="1" lang="en-US" altLang="ja-JP" sz="1050" noProof="0" dirty="0">
                          <a:latin typeface="+mn-ea"/>
                          <a:ea typeface="+mn-ea"/>
                        </a:rPr>
                        <a:t>39</a:t>
                      </a:r>
                      <a:r>
                        <a:rPr kumimoji="1" lang="ja-JP" sz="1050" noProof="0" dirty="0">
                          <a:latin typeface="+mn-ea"/>
                          <a:ea typeface="+mn-ea"/>
                        </a:rPr>
                        <a:t>年</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DF1E9"/>
                    </a:solidFill>
                  </a:tcPr>
                </a:tc>
                <a:extLst>
                  <a:ext uri="{0D108BD9-81ED-4DB2-BD59-A6C34878D82A}">
                    <a16:rowId xmlns:a16="http://schemas.microsoft.com/office/drawing/2014/main" val="1320590799"/>
                  </a:ext>
                </a:extLst>
              </a:tr>
            </a:tbl>
          </a:graphicData>
        </a:graphic>
      </p:graphicFrame>
      <p:sp>
        <p:nvSpPr>
          <p:cNvPr id="46" name="テキスト ボックス 45">
            <a:extLst>
              <a:ext uri="{FF2B5EF4-FFF2-40B4-BE49-F238E27FC236}">
                <a16:creationId xmlns:a16="http://schemas.microsoft.com/office/drawing/2014/main" id="{3283452C-9DA6-C318-10BE-24184606D2A6}"/>
              </a:ext>
            </a:extLst>
          </p:cNvPr>
          <p:cNvSpPr txBox="1"/>
          <p:nvPr/>
        </p:nvSpPr>
        <p:spPr>
          <a:xfrm>
            <a:off x="161925" y="7344231"/>
            <a:ext cx="10016217" cy="21544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ja-JP" sz="800" noProof="0" dirty="0">
                <a:latin typeface="+mj-ea"/>
                <a:hlinkClick r:id="rId2">
                  <a:extLst>
                    <a:ext uri="{A12FA001-AC4F-418D-AE19-62706E023703}">
                      <ahyp:hlinkClr xmlns:ahyp="http://schemas.microsoft.com/office/drawing/2018/hyperlinkcolor" val="tx"/>
                    </a:ext>
                  </a:extLst>
                </a:hlinkClick>
              </a:rPr>
              <a:t> CNZS V2.0 </a:t>
            </a:r>
            <a:r>
              <a:rPr lang="ja-JP" sz="800" noProof="0" dirty="0">
                <a:solidFill>
                  <a:sysClr val="windowText" lastClr="000000"/>
                </a:solidFill>
                <a:latin typeface="+mj-ea"/>
                <a:ea typeface="+mj-ea"/>
              </a:rPr>
              <a:t>を基に作成</a:t>
            </a:r>
            <a:r>
              <a:rPr lang="ja-JP" sz="800" noProof="0" dirty="0">
                <a:solidFill>
                  <a:sysClr val="windowText" lastClr="000000"/>
                </a:solidFill>
                <a:latin typeface="+mj-ea"/>
              </a:rPr>
              <a:t>※ 条文番号はCNZS V2.0本文の付番による</a:t>
            </a:r>
            <a:endParaRPr lang="ja-JP" sz="800" noProof="0" dirty="0">
              <a:solidFill>
                <a:sysClr val="windowText" lastClr="000000"/>
              </a:solidFill>
              <a:latin typeface="+mj-ea"/>
              <a:ea typeface="+mj-ea"/>
            </a:endParaRPr>
          </a:p>
        </p:txBody>
      </p:sp>
      <p:sp>
        <p:nvSpPr>
          <p:cNvPr id="15" name="テキスト ボックス 14">
            <a:extLst>
              <a:ext uri="{FF2B5EF4-FFF2-40B4-BE49-F238E27FC236}">
                <a16:creationId xmlns:a16="http://schemas.microsoft.com/office/drawing/2014/main" id="{A3FD3848-F920-7614-1ECB-26CF896F3EBF}"/>
              </a:ext>
            </a:extLst>
          </p:cNvPr>
          <p:cNvSpPr txBox="1"/>
          <p:nvPr/>
        </p:nvSpPr>
        <p:spPr>
          <a:xfrm>
            <a:off x="10197339" y="3138274"/>
            <a:ext cx="415498" cy="369332"/>
          </a:xfrm>
          <a:prstGeom prst="rect">
            <a:avLst/>
          </a:prstGeom>
          <a:noFill/>
        </p:spPr>
        <p:txBody>
          <a:bodyPr wrap="none" rtlCol="0">
            <a:spAutoFit/>
          </a:bodyPr>
          <a:lstStyle/>
          <a:p>
            <a:r>
              <a:rPr kumimoji="1" lang="ja-JP" altLang="en-US" dirty="0"/>
              <a:t>年</a:t>
            </a:r>
          </a:p>
        </p:txBody>
      </p:sp>
      <p:cxnSp>
        <p:nvCxnSpPr>
          <p:cNvPr id="70" name="直線矢印コネクタ 69">
            <a:extLst>
              <a:ext uri="{FF2B5EF4-FFF2-40B4-BE49-F238E27FC236}">
                <a16:creationId xmlns:a16="http://schemas.microsoft.com/office/drawing/2014/main" id="{AC3A520D-A8C4-68C6-C7A7-B2F55A73979D}"/>
              </a:ext>
            </a:extLst>
          </p:cNvPr>
          <p:cNvCxnSpPr>
            <a:cxnSpLocks/>
          </p:cNvCxnSpPr>
          <p:nvPr/>
        </p:nvCxnSpPr>
        <p:spPr>
          <a:xfrm flipV="1">
            <a:off x="5856548" y="3070727"/>
            <a:ext cx="3960074" cy="8804"/>
          </a:xfrm>
          <a:prstGeom prst="straightConnector1">
            <a:avLst/>
          </a:prstGeom>
          <a:ln w="5715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7102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EBF24F-0E52-D0A9-4F90-A35789F61ED7}"/>
              </a:ext>
            </a:extLst>
          </p:cNvPr>
          <p:cNvSpPr>
            <a:spLocks noGrp="1"/>
          </p:cNvSpPr>
          <p:nvPr>
            <p:ph type="title"/>
          </p:nvPr>
        </p:nvSpPr>
        <p:spPr/>
        <p:txBody>
          <a:bodyPr/>
          <a:lstStyle/>
          <a:p>
            <a:r>
              <a:rPr lang="ja-JP" noProof="0" dirty="0"/>
              <a:t>目標検証後の次の報告サイクルでの報告事項</a:t>
            </a:r>
            <a:endParaRPr kumimoji="1" lang="ja-JP" noProof="0" dirty="0"/>
          </a:p>
        </p:txBody>
      </p:sp>
      <p:sp>
        <p:nvSpPr>
          <p:cNvPr id="3" name="コンテンツ プレースホルダー 2">
            <a:extLst>
              <a:ext uri="{FF2B5EF4-FFF2-40B4-BE49-F238E27FC236}">
                <a16:creationId xmlns:a16="http://schemas.microsoft.com/office/drawing/2014/main" id="{9960AA55-238E-54A9-09D3-EE1BB6097A4E}"/>
              </a:ext>
            </a:extLst>
          </p:cNvPr>
          <p:cNvSpPr>
            <a:spLocks noGrp="1"/>
          </p:cNvSpPr>
          <p:nvPr>
            <p:ph sz="quarter" idx="12"/>
          </p:nvPr>
        </p:nvSpPr>
        <p:spPr/>
        <p:txBody>
          <a:bodyPr/>
          <a:lstStyle/>
          <a:p>
            <a:r>
              <a:rPr lang="ja-JP" noProof="0" dirty="0"/>
              <a:t>企業は、GHGプロトコル基準に整合したGHG排出インベントリを算定・報告しなければならない。（C5）</a:t>
            </a:r>
            <a:endParaRPr kumimoji="1" lang="ja-JP" noProof="0" dirty="0"/>
          </a:p>
        </p:txBody>
      </p:sp>
      <p:sp>
        <p:nvSpPr>
          <p:cNvPr id="6" name="テキスト ボックス 5">
            <a:extLst>
              <a:ext uri="{FF2B5EF4-FFF2-40B4-BE49-F238E27FC236}">
                <a16:creationId xmlns:a16="http://schemas.microsoft.com/office/drawing/2014/main" id="{FBB681E4-1F38-50F4-8579-D8143925A95F}"/>
              </a:ext>
            </a:extLst>
          </p:cNvPr>
          <p:cNvSpPr txBox="1"/>
          <p:nvPr/>
        </p:nvSpPr>
        <p:spPr>
          <a:xfrm>
            <a:off x="357724" y="1776974"/>
            <a:ext cx="6516528" cy="369332"/>
          </a:xfrm>
          <a:prstGeom prst="rect">
            <a:avLst/>
          </a:prstGeom>
          <a:noFill/>
        </p:spPr>
        <p:txBody>
          <a:bodyPr wrap="none" rtlCol="0">
            <a:spAutoFit/>
          </a:bodyPr>
          <a:lstStyle/>
          <a:p>
            <a:r>
              <a:rPr lang="ja-JP" b="1" noProof="0" dirty="0">
                <a:solidFill>
                  <a:schemeClr val="tx2"/>
                </a:solidFill>
              </a:rPr>
              <a:t>目標検証後の次報告サイクル</a:t>
            </a:r>
            <a:r>
              <a:rPr lang="ja-JP" b="1" baseline="30000" noProof="0" dirty="0">
                <a:solidFill>
                  <a:schemeClr val="tx2"/>
                </a:solidFill>
              </a:rPr>
              <a:t>※1</a:t>
            </a:r>
            <a:r>
              <a:rPr lang="ja-JP" b="1" noProof="0" dirty="0">
                <a:solidFill>
                  <a:schemeClr val="tx2"/>
                </a:solidFill>
              </a:rPr>
              <a:t>での報告事項（C5～C7参照）</a:t>
            </a:r>
            <a:endParaRPr kumimoji="1" lang="ja-JP" b="1" noProof="0" dirty="0">
              <a:solidFill>
                <a:schemeClr val="tx2"/>
              </a:solidFill>
            </a:endParaRPr>
          </a:p>
        </p:txBody>
      </p:sp>
      <p:sp>
        <p:nvSpPr>
          <p:cNvPr id="7" name="正方形/長方形 6">
            <a:extLst>
              <a:ext uri="{FF2B5EF4-FFF2-40B4-BE49-F238E27FC236}">
                <a16:creationId xmlns:a16="http://schemas.microsoft.com/office/drawing/2014/main" id="{52CBE6CF-2561-B6A4-46BB-C4F68A7B303A}"/>
              </a:ext>
            </a:extLst>
          </p:cNvPr>
          <p:cNvSpPr/>
          <p:nvPr/>
        </p:nvSpPr>
        <p:spPr>
          <a:xfrm>
            <a:off x="682369" y="2143141"/>
            <a:ext cx="2090993" cy="1018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noProof="0" dirty="0">
                <a:solidFill>
                  <a:schemeClr val="tx1"/>
                </a:solidFill>
                <a:latin typeface="Meiryo UI" panose="020B0604030504040204" pitchFamily="50" charset="-128"/>
                <a:ea typeface="Meiryo UI" panose="020B0604030504040204" pitchFamily="50" charset="-128"/>
              </a:rPr>
              <a:t>基準年</a:t>
            </a: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4E55B6CB-B5B0-6D4D-8F2F-8B5DFC3DAD77}"/>
              </a:ext>
            </a:extLst>
          </p:cNvPr>
          <p:cNvSpPr/>
          <p:nvPr/>
        </p:nvSpPr>
        <p:spPr>
          <a:xfrm>
            <a:off x="3254912" y="2143140"/>
            <a:ext cx="2090994" cy="101913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物理GHGインベントリに</a:t>
            </a:r>
            <a:endParaRPr kumimoji="1" lang="en-US" altLang="ja-JP" sz="1200" noProof="0" dirty="0">
              <a:solidFill>
                <a:schemeClr val="tx1"/>
              </a:solidFill>
              <a:latin typeface="Meiryo UI" panose="020B0604030504040204" pitchFamily="50" charset="-128"/>
              <a:ea typeface="Meiryo UI" panose="020B0604030504040204" pitchFamily="50" charset="-128"/>
            </a:endParaRPr>
          </a:p>
          <a:p>
            <a:pPr algn="ctr"/>
            <a:r>
              <a:rPr kumimoji="1" lang="ja-JP" sz="1200" noProof="0" dirty="0">
                <a:solidFill>
                  <a:schemeClr val="tx1"/>
                </a:solidFill>
                <a:latin typeface="Meiryo UI" panose="020B0604030504040204" pitchFamily="50" charset="-128"/>
                <a:ea typeface="Meiryo UI" panose="020B0604030504040204" pitchFamily="50" charset="-128"/>
              </a:rPr>
              <a:t>反映されない</a:t>
            </a:r>
          </a:p>
          <a:p>
            <a:pPr algn="ctr"/>
            <a:r>
              <a:rPr kumimoji="1" lang="ja-JP" sz="1600" noProof="0" dirty="0">
                <a:solidFill>
                  <a:schemeClr val="tx1"/>
                </a:solidFill>
                <a:latin typeface="Meiryo UI" panose="020B0604030504040204" pitchFamily="50" charset="-128"/>
                <a:ea typeface="Meiryo UI" panose="020B0604030504040204" pitchFamily="50" charset="-128"/>
              </a:rPr>
              <a:t>行動・マーケット手法</a:t>
            </a:r>
          </a:p>
        </p:txBody>
      </p:sp>
      <p:sp>
        <p:nvSpPr>
          <p:cNvPr id="10" name="正方形/長方形 9">
            <a:extLst>
              <a:ext uri="{FF2B5EF4-FFF2-40B4-BE49-F238E27FC236}">
                <a16:creationId xmlns:a16="http://schemas.microsoft.com/office/drawing/2014/main" id="{3C2A3693-360D-A738-0BE9-118813AC2214}"/>
              </a:ext>
            </a:extLst>
          </p:cNvPr>
          <p:cNvSpPr/>
          <p:nvPr/>
        </p:nvSpPr>
        <p:spPr>
          <a:xfrm>
            <a:off x="5797842" y="2143139"/>
            <a:ext cx="2090995" cy="101913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noProof="0" dirty="0">
                <a:solidFill>
                  <a:schemeClr val="tx1"/>
                </a:solidFill>
                <a:latin typeface="Meiryo UI" panose="020B0604030504040204" pitchFamily="50" charset="-128"/>
                <a:ea typeface="Meiryo UI" panose="020B0604030504040204" pitchFamily="50" charset="-128"/>
              </a:rPr>
              <a:t>総電力消費量</a:t>
            </a: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548A0D43-E163-7F88-0A41-63DB773B0E28}"/>
              </a:ext>
            </a:extLst>
          </p:cNvPr>
          <p:cNvSpPr/>
          <p:nvPr/>
        </p:nvSpPr>
        <p:spPr>
          <a:xfrm>
            <a:off x="8340774" y="2143138"/>
            <a:ext cx="2090996" cy="1018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noProof="0" dirty="0">
                <a:solidFill>
                  <a:schemeClr val="tx1"/>
                </a:solidFill>
                <a:latin typeface="Meiryo UI" panose="020B0604030504040204" pitchFamily="50" charset="-128"/>
                <a:ea typeface="Meiryo UI" panose="020B0604030504040204" pitchFamily="50" charset="-128"/>
              </a:rPr>
              <a:t>低炭素電力消費量</a:t>
            </a:r>
            <a:endParaRPr lang="en-US" altLang="ja-JP" sz="1600" noProof="0" dirty="0">
              <a:solidFill>
                <a:schemeClr val="tx1"/>
              </a:solidFill>
              <a:latin typeface="Meiryo UI" panose="020B0604030504040204" pitchFamily="50" charset="-128"/>
              <a:ea typeface="Meiryo UI" panose="020B0604030504040204" pitchFamily="50" charset="-128"/>
            </a:endParaRPr>
          </a:p>
          <a:p>
            <a:pPr algn="ctr"/>
            <a:r>
              <a:rPr lang="ja-JP" sz="1600" noProof="0" dirty="0">
                <a:solidFill>
                  <a:schemeClr val="tx1"/>
                </a:solidFill>
                <a:latin typeface="Meiryo UI" panose="020B0604030504040204" pitchFamily="50" charset="-128"/>
                <a:ea typeface="Meiryo UI" panose="020B0604030504040204" pitchFamily="50" charset="-128"/>
              </a:rPr>
              <a:t>の割合</a:t>
            </a: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2" name="正方形/長方形 11">
            <a:extLst>
              <a:ext uri="{FF2B5EF4-FFF2-40B4-BE49-F238E27FC236}">
                <a16:creationId xmlns:a16="http://schemas.microsoft.com/office/drawing/2014/main" id="{6831CAF1-FF4D-0FB8-406E-74FC6872B37C}"/>
              </a:ext>
            </a:extLst>
          </p:cNvPr>
          <p:cNvSpPr/>
          <p:nvPr/>
        </p:nvSpPr>
        <p:spPr>
          <a:xfrm>
            <a:off x="5797840" y="3231334"/>
            <a:ext cx="2090997" cy="1018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noProof="0" dirty="0">
                <a:solidFill>
                  <a:schemeClr val="tx1"/>
                </a:solidFill>
              </a:rPr>
              <a:t>重大なデータのギャップ、</a:t>
            </a:r>
          </a:p>
          <a:p>
            <a:pPr algn="ctr"/>
            <a:r>
              <a:rPr lang="ja-JP" sz="1600" noProof="0" dirty="0">
                <a:solidFill>
                  <a:schemeClr val="tx1"/>
                </a:solidFill>
              </a:rPr>
              <a:t>方法論上の限界・</a:t>
            </a:r>
            <a:endParaRPr lang="en-US" altLang="ja-JP" sz="1600" dirty="0">
              <a:solidFill>
                <a:schemeClr val="tx1"/>
              </a:solidFill>
            </a:endParaRPr>
          </a:p>
          <a:p>
            <a:pPr algn="ctr"/>
            <a:r>
              <a:rPr lang="ja-JP" sz="1600" noProof="0" dirty="0">
                <a:solidFill>
                  <a:schemeClr val="tx1"/>
                </a:solidFill>
              </a:rPr>
              <a:t>不確実性、推計値・</a:t>
            </a:r>
            <a:endParaRPr lang="en-US" altLang="ja-JP" sz="1600" noProof="0" dirty="0">
              <a:solidFill>
                <a:schemeClr val="tx1"/>
              </a:solidFill>
            </a:endParaRPr>
          </a:p>
          <a:p>
            <a:pPr algn="ctr"/>
            <a:r>
              <a:rPr lang="ja-JP" sz="1600" noProof="0" dirty="0">
                <a:solidFill>
                  <a:schemeClr val="tx1"/>
                </a:solidFill>
              </a:rPr>
              <a:t>代替データの使用</a:t>
            </a: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2AD7826A-2334-F056-40A6-698D3E2DAB0C}"/>
              </a:ext>
            </a:extLst>
          </p:cNvPr>
          <p:cNvSpPr txBox="1"/>
          <p:nvPr/>
        </p:nvSpPr>
        <p:spPr>
          <a:xfrm>
            <a:off x="357724" y="5304631"/>
            <a:ext cx="6068476" cy="1600438"/>
          </a:xfrm>
          <a:prstGeom prst="rect">
            <a:avLst/>
          </a:prstGeom>
          <a:noFill/>
        </p:spPr>
        <p:txBody>
          <a:bodyPr wrap="square">
            <a:spAutoFit/>
          </a:bodyPr>
          <a:lstStyle/>
          <a:p>
            <a:pPr marL="285750" indent="-285750">
              <a:buFont typeface="Arial" panose="020B0604020202020204" pitchFamily="34" charset="0"/>
              <a:buChar char="•"/>
            </a:pPr>
            <a:r>
              <a:rPr lang="ja-JP" sz="1400" noProof="0" dirty="0"/>
              <a:t>上記の報告事項は、</a:t>
            </a:r>
            <a:r>
              <a:rPr lang="ja-JP" sz="1400" b="1" noProof="0" dirty="0"/>
              <a:t>目標検証後の次の報告サイクルにおいて報告しなければならない</a:t>
            </a:r>
            <a:r>
              <a:rPr lang="ja-JP" sz="1400" noProof="0" dirty="0"/>
              <a:t>（</a:t>
            </a:r>
            <a:r>
              <a:rPr lang="ja-JP" altLang="en-US" sz="1400" noProof="0" dirty="0"/>
              <a:t>加え</a:t>
            </a:r>
            <a:r>
              <a:rPr lang="ja-JP" altLang="en-US" sz="1400" dirty="0"/>
              <a:t>て、</a:t>
            </a:r>
            <a:r>
              <a:rPr lang="ja-JP" altLang="en-US" sz="1400" noProof="0" dirty="0"/>
              <a:t>上記</a:t>
            </a:r>
            <a:r>
              <a:rPr lang="ja-JP" altLang="en-US" sz="1400" dirty="0"/>
              <a:t>１～７</a:t>
            </a:r>
            <a:r>
              <a:rPr lang="ja-JP" sz="1400" noProof="0" dirty="0"/>
              <a:t>は、目標検証の完了から6か月以内に、当該情報がSBTiダッシュボード上で公開表示されることに同意しなければならない）（C5.11,C6.5）</a:t>
            </a:r>
          </a:p>
          <a:p>
            <a:pPr marL="285750" indent="-285750">
              <a:buFont typeface="Arial" panose="020B0604020202020204" pitchFamily="34" charset="0"/>
              <a:buChar char="•"/>
            </a:pPr>
            <a:r>
              <a:rPr lang="ja-JP" altLang="en-US" sz="1400" dirty="0"/>
              <a:t>上記</a:t>
            </a:r>
            <a:r>
              <a:rPr lang="en-US" altLang="ja-JP" sz="1400" dirty="0"/>
              <a:t>8</a:t>
            </a:r>
            <a:r>
              <a:rPr lang="ja-JP" altLang="en-US" sz="1400" noProof="0" dirty="0"/>
              <a:t>の</a:t>
            </a:r>
            <a:r>
              <a:rPr lang="en-US" altLang="ja-JP" sz="1400" noProof="0" dirty="0"/>
              <a:t>EIA</a:t>
            </a:r>
            <a:r>
              <a:rPr lang="ja-JP" altLang="en-US" sz="1400" noProof="0" dirty="0"/>
              <a:t>については、目標検証後の次の報告サイクルでの報告が実行可能でないことを信頼できる形で立証できる場合は、目標検証後の</a:t>
            </a:r>
            <a:r>
              <a:rPr lang="en-US" altLang="ja-JP" sz="1400" noProof="0" dirty="0"/>
              <a:t>2</a:t>
            </a:r>
            <a:r>
              <a:rPr lang="ja-JP" altLang="en-US" sz="1400" noProof="0" dirty="0"/>
              <a:t>回目の報告サイクルにおいて</a:t>
            </a:r>
            <a:r>
              <a:rPr lang="ja-JP" altLang="en-US" sz="1400" dirty="0"/>
              <a:t>報告すれば良い</a:t>
            </a:r>
            <a:r>
              <a:rPr lang="ja-JP" altLang="en-US" sz="1400" noProof="0" dirty="0"/>
              <a:t>。</a:t>
            </a:r>
            <a:r>
              <a:rPr lang="ja-JP" altLang="ja-JP" sz="1400" dirty="0"/>
              <a:t>（C6.5）</a:t>
            </a:r>
            <a:endParaRPr lang="ja-JP" sz="1400" noProof="0" dirty="0"/>
          </a:p>
        </p:txBody>
      </p:sp>
      <p:sp>
        <p:nvSpPr>
          <p:cNvPr id="16" name="テキスト ボックス 15">
            <a:extLst>
              <a:ext uri="{FF2B5EF4-FFF2-40B4-BE49-F238E27FC236}">
                <a16:creationId xmlns:a16="http://schemas.microsoft.com/office/drawing/2014/main" id="{CFCC9343-7FAB-EC6C-6130-7BDB8A83A272}"/>
              </a:ext>
            </a:extLst>
          </p:cNvPr>
          <p:cNvSpPr txBox="1"/>
          <p:nvPr/>
        </p:nvSpPr>
        <p:spPr>
          <a:xfrm>
            <a:off x="357724" y="4921031"/>
            <a:ext cx="1156482" cy="369332"/>
          </a:xfrm>
          <a:prstGeom prst="rect">
            <a:avLst/>
          </a:prstGeom>
          <a:noFill/>
        </p:spPr>
        <p:txBody>
          <a:bodyPr wrap="square" rtlCol="0">
            <a:spAutoFit/>
          </a:bodyPr>
          <a:lstStyle/>
          <a:p>
            <a:r>
              <a:rPr kumimoji="1" lang="ja-JP" b="1" noProof="0" dirty="0">
                <a:solidFill>
                  <a:schemeClr val="tx2"/>
                </a:solidFill>
              </a:rPr>
              <a:t>報告時期</a:t>
            </a:r>
          </a:p>
        </p:txBody>
      </p:sp>
      <p:sp>
        <p:nvSpPr>
          <p:cNvPr id="18" name="テキスト ボックス 17">
            <a:extLst>
              <a:ext uri="{FF2B5EF4-FFF2-40B4-BE49-F238E27FC236}">
                <a16:creationId xmlns:a16="http://schemas.microsoft.com/office/drawing/2014/main" id="{C7B0C0C4-2963-67E4-C494-E3EF8027D6EA}"/>
              </a:ext>
            </a:extLst>
          </p:cNvPr>
          <p:cNvSpPr txBox="1"/>
          <p:nvPr/>
        </p:nvSpPr>
        <p:spPr>
          <a:xfrm>
            <a:off x="161925" y="7328843"/>
            <a:ext cx="10016217" cy="230832"/>
          </a:xfrm>
          <a:prstGeom prst="rect">
            <a:avLst/>
          </a:prstGeom>
          <a:noFill/>
        </p:spPr>
        <p:txBody>
          <a:bodyPr wrap="square">
            <a:spAutoFit/>
          </a:bodyPr>
          <a:lstStyle/>
          <a:p>
            <a:r>
              <a:rPr lang="ja-JP" sz="900" noProof="0" dirty="0">
                <a:solidFill>
                  <a:sysClr val="windowText" lastClr="000000"/>
                </a:solidFill>
                <a:latin typeface="+mj-ea"/>
                <a:ea typeface="+mj-ea"/>
              </a:rPr>
              <a:t>出所：</a:t>
            </a:r>
            <a:r>
              <a:rPr lang="ja-JP" sz="900" noProof="0" dirty="0">
                <a:latin typeface="+mj-ea"/>
                <a:hlinkClick r:id="rId2">
                  <a:extLst>
                    <a:ext uri="{A12FA001-AC4F-418D-AE19-62706E023703}">
                      <ahyp:hlinkClr xmlns:ahyp="http://schemas.microsoft.com/office/drawing/2018/hyperlinkcolor" val="tx"/>
                    </a:ext>
                  </a:extLst>
                </a:hlinkClick>
              </a:rPr>
              <a:t> CNZS V2.0 </a:t>
            </a:r>
            <a:r>
              <a:rPr lang="ja-JP" sz="900" noProof="0" dirty="0">
                <a:solidFill>
                  <a:sysClr val="windowText" lastClr="000000"/>
                </a:solidFill>
                <a:latin typeface="+mj-ea"/>
                <a:ea typeface="+mj-ea"/>
              </a:rPr>
              <a:t>を基に作成　　</a:t>
            </a:r>
            <a:r>
              <a:rPr lang="ja-JP" sz="900" noProof="0" dirty="0">
                <a:solidFill>
                  <a:sysClr val="windowText" lastClr="000000"/>
                </a:solidFill>
                <a:latin typeface="+mj-ea"/>
              </a:rPr>
              <a:t>※ 条文番号はCNZS V2.0本文の付番による</a:t>
            </a:r>
            <a:endParaRPr lang="ja-JP" sz="900" noProof="0" dirty="0">
              <a:solidFill>
                <a:sysClr val="windowText" lastClr="000000"/>
              </a:solidFill>
              <a:latin typeface="+mj-ea"/>
              <a:ea typeface="+mj-ea"/>
            </a:endParaRPr>
          </a:p>
        </p:txBody>
      </p:sp>
      <p:sp>
        <p:nvSpPr>
          <p:cNvPr id="19" name="正方形/長方形 18">
            <a:extLst>
              <a:ext uri="{FF2B5EF4-FFF2-40B4-BE49-F238E27FC236}">
                <a16:creationId xmlns:a16="http://schemas.microsoft.com/office/drawing/2014/main" id="{FEF0F3EA-7AEC-65AD-2EE6-208AF629D946}"/>
              </a:ext>
            </a:extLst>
          </p:cNvPr>
          <p:cNvSpPr/>
          <p:nvPr/>
        </p:nvSpPr>
        <p:spPr>
          <a:xfrm>
            <a:off x="8340772" y="3241786"/>
            <a:ext cx="2090998" cy="1018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noProof="0" dirty="0">
                <a:solidFill>
                  <a:schemeClr val="tx1"/>
                </a:solidFill>
                <a:latin typeface="Meiryo UI" panose="020B0604030504040204" pitchFamily="50" charset="-128"/>
                <a:ea typeface="Meiryo UI" panose="020B0604030504040204" pitchFamily="50" charset="-128"/>
              </a:rPr>
              <a:t>高排出活動（EIA）</a:t>
            </a:r>
            <a:br>
              <a:rPr kumimoji="1" lang="ja-JP" sz="1600" noProof="0" dirty="0">
                <a:solidFill>
                  <a:schemeClr val="tx1"/>
                </a:solidFill>
                <a:latin typeface="Meiryo UI" panose="020B0604030504040204" pitchFamily="50" charset="-128"/>
                <a:ea typeface="Meiryo UI" panose="020B0604030504040204" pitchFamily="50" charset="-128"/>
              </a:rPr>
            </a:br>
            <a:r>
              <a:rPr kumimoji="1" lang="ja-JP" sz="1200" noProof="0" dirty="0">
                <a:solidFill>
                  <a:schemeClr val="tx1"/>
                </a:solidFill>
                <a:latin typeface="Meiryo UI" panose="020B0604030504040204" pitchFamily="50" charset="-128"/>
                <a:ea typeface="Meiryo UI" panose="020B0604030504040204" pitchFamily="50" charset="-128"/>
              </a:rPr>
              <a:t>物理GHGインベントリ</a:t>
            </a:r>
            <a:endParaRPr kumimoji="1" lang="en-US" altLang="ja-JP" sz="1200" noProof="0" dirty="0">
              <a:solidFill>
                <a:schemeClr val="tx1"/>
              </a:solidFill>
              <a:latin typeface="Meiryo UI" panose="020B0604030504040204" pitchFamily="50" charset="-128"/>
              <a:ea typeface="Meiryo UI" panose="020B0604030504040204" pitchFamily="50" charset="-128"/>
            </a:endParaRPr>
          </a:p>
          <a:p>
            <a:pPr algn="ctr"/>
            <a:r>
              <a:rPr kumimoji="1" lang="ja-JP" sz="1200" noProof="0" dirty="0">
                <a:solidFill>
                  <a:schemeClr val="tx1"/>
                </a:solidFill>
                <a:latin typeface="Meiryo UI" panose="020B0604030504040204" pitchFamily="50" charset="-128"/>
                <a:ea typeface="Meiryo UI" panose="020B0604030504040204" pitchFamily="50" charset="-128"/>
              </a:rPr>
              <a:t>における絶対排出量と</a:t>
            </a:r>
            <a:endParaRPr kumimoji="1" lang="en-US" altLang="ja-JP" sz="1200" noProof="0" dirty="0">
              <a:solidFill>
                <a:schemeClr val="tx1"/>
              </a:solidFill>
              <a:latin typeface="Meiryo UI" panose="020B0604030504040204" pitchFamily="50" charset="-128"/>
              <a:ea typeface="Meiryo UI" panose="020B0604030504040204" pitchFamily="50" charset="-128"/>
            </a:endParaRPr>
          </a:p>
          <a:p>
            <a:pPr algn="ctr"/>
            <a:r>
              <a:rPr kumimoji="1" lang="ja-JP" sz="1200" noProof="0" dirty="0">
                <a:solidFill>
                  <a:schemeClr val="tx1"/>
                </a:solidFill>
                <a:latin typeface="Meiryo UI" panose="020B0604030504040204" pitchFamily="50" charset="-128"/>
                <a:ea typeface="Meiryo UI" panose="020B0604030504040204" pitchFamily="50" charset="-128"/>
              </a:rPr>
              <a:t>Scope3に占める割合</a:t>
            </a: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21" name="グループ化 20">
            <a:extLst>
              <a:ext uri="{FF2B5EF4-FFF2-40B4-BE49-F238E27FC236}">
                <a16:creationId xmlns:a16="http://schemas.microsoft.com/office/drawing/2014/main" id="{153E76D3-EF16-2BA6-43E8-B18E4EA1564E}"/>
              </a:ext>
            </a:extLst>
          </p:cNvPr>
          <p:cNvGrpSpPr/>
          <p:nvPr/>
        </p:nvGrpSpPr>
        <p:grpSpPr>
          <a:xfrm>
            <a:off x="6874252" y="4756136"/>
            <a:ext cx="3439742" cy="2036368"/>
            <a:chOff x="4864505" y="2441624"/>
            <a:chExt cx="5665383" cy="4033263"/>
          </a:xfrm>
        </p:grpSpPr>
        <p:pic>
          <p:nvPicPr>
            <p:cNvPr id="22" name="図 21">
              <a:extLst>
                <a:ext uri="{FF2B5EF4-FFF2-40B4-BE49-F238E27FC236}">
                  <a16:creationId xmlns:a16="http://schemas.microsoft.com/office/drawing/2014/main" id="{FE8F2EBD-5031-F05D-2B97-C5F0A72F2525}"/>
                </a:ext>
              </a:extLst>
            </p:cNvPr>
            <p:cNvPicPr>
              <a:picLocks noChangeAspect="1"/>
            </p:cNvPicPr>
            <p:nvPr/>
          </p:nvPicPr>
          <p:blipFill>
            <a:blip r:embed="rId3"/>
            <a:stretch>
              <a:fillRect/>
            </a:stretch>
          </p:blipFill>
          <p:spPr>
            <a:xfrm>
              <a:off x="4872635" y="2441624"/>
              <a:ext cx="5657253" cy="3647646"/>
            </a:xfrm>
            <a:prstGeom prst="rect">
              <a:avLst/>
            </a:prstGeom>
            <a:ln>
              <a:solidFill>
                <a:schemeClr val="tx1"/>
              </a:solidFill>
            </a:ln>
          </p:spPr>
        </p:pic>
        <p:pic>
          <p:nvPicPr>
            <p:cNvPr id="24" name="図 23">
              <a:extLst>
                <a:ext uri="{FF2B5EF4-FFF2-40B4-BE49-F238E27FC236}">
                  <a16:creationId xmlns:a16="http://schemas.microsoft.com/office/drawing/2014/main" id="{DC93ED4F-98AD-ABBF-E3AC-A78B3AF2D14B}"/>
                </a:ext>
              </a:extLst>
            </p:cNvPr>
            <p:cNvPicPr>
              <a:picLocks noChangeAspect="1"/>
            </p:cNvPicPr>
            <p:nvPr/>
          </p:nvPicPr>
          <p:blipFill>
            <a:blip r:embed="rId4"/>
            <a:srcRect t="22651" b="-1"/>
            <a:stretch>
              <a:fillRect/>
            </a:stretch>
          </p:blipFill>
          <p:spPr>
            <a:xfrm>
              <a:off x="7349445" y="6038856"/>
              <a:ext cx="3180443" cy="334619"/>
            </a:xfrm>
            <a:prstGeom prst="rect">
              <a:avLst/>
            </a:prstGeom>
          </p:spPr>
        </p:pic>
        <p:pic>
          <p:nvPicPr>
            <p:cNvPr id="23" name="図 22">
              <a:extLst>
                <a:ext uri="{FF2B5EF4-FFF2-40B4-BE49-F238E27FC236}">
                  <a16:creationId xmlns:a16="http://schemas.microsoft.com/office/drawing/2014/main" id="{CE31910F-67AB-747C-28CA-2EB75A4269DC}"/>
                </a:ext>
              </a:extLst>
            </p:cNvPr>
            <p:cNvPicPr>
              <a:picLocks noChangeAspect="1"/>
            </p:cNvPicPr>
            <p:nvPr/>
          </p:nvPicPr>
          <p:blipFill>
            <a:blip r:embed="rId4"/>
            <a:srcRect b="7732"/>
            <a:stretch>
              <a:fillRect/>
            </a:stretch>
          </p:blipFill>
          <p:spPr>
            <a:xfrm flipV="1">
              <a:off x="4864505" y="6038856"/>
              <a:ext cx="3180443" cy="436031"/>
            </a:xfrm>
            <a:prstGeom prst="rect">
              <a:avLst/>
            </a:prstGeom>
          </p:spPr>
        </p:pic>
      </p:grpSp>
      <p:sp>
        <p:nvSpPr>
          <p:cNvPr id="26" name="テキスト ボックス 25">
            <a:extLst>
              <a:ext uri="{FF2B5EF4-FFF2-40B4-BE49-F238E27FC236}">
                <a16:creationId xmlns:a16="http://schemas.microsoft.com/office/drawing/2014/main" id="{157F4722-05C1-C768-735B-F6C54110C2B5}"/>
              </a:ext>
            </a:extLst>
          </p:cNvPr>
          <p:cNvSpPr txBox="1"/>
          <p:nvPr/>
        </p:nvSpPr>
        <p:spPr>
          <a:xfrm>
            <a:off x="6731760" y="6714776"/>
            <a:ext cx="3770857" cy="400110"/>
          </a:xfrm>
          <a:prstGeom prst="rect">
            <a:avLst/>
          </a:prstGeom>
          <a:noFill/>
        </p:spPr>
        <p:txBody>
          <a:bodyPr wrap="square">
            <a:spAutoFit/>
          </a:bodyPr>
          <a:lstStyle/>
          <a:p>
            <a:r>
              <a:rPr lang="ja-JP" sz="1000" noProof="0" dirty="0"/>
              <a:t>Table A.1. List of Scope3 EIAs, categorized by EIA Group（本資料P56~57参照）</a:t>
            </a:r>
          </a:p>
        </p:txBody>
      </p:sp>
      <p:sp>
        <p:nvSpPr>
          <p:cNvPr id="27" name="正方形/長方形 26">
            <a:extLst>
              <a:ext uri="{FF2B5EF4-FFF2-40B4-BE49-F238E27FC236}">
                <a16:creationId xmlns:a16="http://schemas.microsoft.com/office/drawing/2014/main" id="{32F367AA-77D5-3B86-3E27-2F1B3903521B}"/>
              </a:ext>
            </a:extLst>
          </p:cNvPr>
          <p:cNvSpPr/>
          <p:nvPr/>
        </p:nvSpPr>
        <p:spPr>
          <a:xfrm>
            <a:off x="3254910" y="3228166"/>
            <a:ext cx="2090995" cy="1018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noProof="0" dirty="0">
                <a:solidFill>
                  <a:schemeClr val="tx1"/>
                </a:solidFill>
                <a:latin typeface="Meiryo UI" panose="020B0604030504040204" pitchFamily="50" charset="-128"/>
                <a:ea typeface="Meiryo UI" panose="020B0604030504040204" pitchFamily="50" charset="-128"/>
              </a:rPr>
              <a:t>第三者保証</a:t>
            </a:r>
          </a:p>
          <a:p>
            <a:pPr algn="ctr"/>
            <a:r>
              <a:rPr lang="ja-JP" sz="1200" noProof="0" dirty="0">
                <a:solidFill>
                  <a:schemeClr val="tx1"/>
                </a:solidFill>
                <a:latin typeface="Meiryo UI" panose="020B0604030504040204" pitchFamily="50" charset="-128"/>
                <a:ea typeface="Meiryo UI" panose="020B0604030504040204" pitchFamily="50" charset="-128"/>
              </a:rPr>
              <a:t>（本資料P17参照）</a:t>
            </a:r>
            <a:endParaRPr lang="ja-JP" sz="1600" noProof="0" dirty="0">
              <a:solidFill>
                <a:schemeClr val="tx1"/>
              </a:solidFill>
              <a:latin typeface="Meiryo UI" panose="020B0604030504040204" pitchFamily="50" charset="-128"/>
              <a:ea typeface="Meiryo UI" panose="020B0604030504040204" pitchFamily="50" charset="-128"/>
            </a:endParaRPr>
          </a:p>
        </p:txBody>
      </p:sp>
      <p:sp>
        <p:nvSpPr>
          <p:cNvPr id="34" name="テキスト ボックス 33">
            <a:extLst>
              <a:ext uri="{FF2B5EF4-FFF2-40B4-BE49-F238E27FC236}">
                <a16:creationId xmlns:a16="http://schemas.microsoft.com/office/drawing/2014/main" id="{F90E8FD9-290D-D83B-DB4E-50347302B940}"/>
              </a:ext>
            </a:extLst>
          </p:cNvPr>
          <p:cNvSpPr txBox="1"/>
          <p:nvPr/>
        </p:nvSpPr>
        <p:spPr>
          <a:xfrm>
            <a:off x="6711162" y="4367440"/>
            <a:ext cx="3770857" cy="430887"/>
          </a:xfrm>
          <a:prstGeom prst="rect">
            <a:avLst/>
          </a:prstGeom>
          <a:noFill/>
        </p:spPr>
        <p:txBody>
          <a:bodyPr wrap="square">
            <a:spAutoFit/>
          </a:bodyPr>
          <a:lstStyle/>
          <a:p>
            <a:pPr algn="ctr"/>
            <a:r>
              <a:rPr lang="ja-JP" sz="1100" noProof="0" dirty="0">
                <a:latin typeface="+mn-ea"/>
              </a:rPr>
              <a:t>自社のバリューチェーンに存在する、表A.1（Table A.1）</a:t>
            </a:r>
          </a:p>
          <a:p>
            <a:pPr algn="ctr"/>
            <a:r>
              <a:rPr lang="ja-JP" sz="1100" noProof="0" dirty="0">
                <a:latin typeface="+mn-ea"/>
              </a:rPr>
              <a:t>に掲載されたEIAを特定しなければならない</a:t>
            </a:r>
          </a:p>
        </p:txBody>
      </p:sp>
      <p:sp>
        <p:nvSpPr>
          <p:cNvPr id="35" name="二等辺三角形 34">
            <a:extLst>
              <a:ext uri="{FF2B5EF4-FFF2-40B4-BE49-F238E27FC236}">
                <a16:creationId xmlns:a16="http://schemas.microsoft.com/office/drawing/2014/main" id="{0E3FFF28-6658-D87F-E113-47C86AD376D8}"/>
              </a:ext>
            </a:extLst>
          </p:cNvPr>
          <p:cNvSpPr/>
          <p:nvPr/>
        </p:nvSpPr>
        <p:spPr>
          <a:xfrm rot="10800000">
            <a:off x="9257957" y="4283531"/>
            <a:ext cx="191968" cy="148150"/>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0EB2F97F-15EE-C6E5-7C88-8AD460BE9846}"/>
              </a:ext>
            </a:extLst>
          </p:cNvPr>
          <p:cNvSpPr txBox="1"/>
          <p:nvPr/>
        </p:nvSpPr>
        <p:spPr>
          <a:xfrm>
            <a:off x="161925" y="7041190"/>
            <a:ext cx="10171727" cy="369332"/>
          </a:xfrm>
          <a:prstGeom prst="rect">
            <a:avLst/>
          </a:prstGeom>
          <a:noFill/>
        </p:spPr>
        <p:txBody>
          <a:bodyPr wrap="square" rtlCol="0">
            <a:spAutoFit/>
          </a:bodyPr>
          <a:lstStyle/>
          <a:p>
            <a:r>
              <a:rPr lang="ja-JP" sz="900" noProof="0" dirty="0"/>
              <a:t>※1 報告サイクルとは、「組織がサステナビリティ関連情報を取りまとめ、検証し、開示する、反復的な、通常12か月の期間（通常はその財務報告年度と整合させる） （KEY TERMS）</a:t>
            </a:r>
          </a:p>
          <a:p>
            <a:r>
              <a:rPr lang="ja-JP" sz="900" noProof="0" dirty="0"/>
              <a:t>      つまり、目標検証後の次の報告サイクルとは、目標申請後の最初の年度を指す</a:t>
            </a:r>
            <a:endParaRPr kumimoji="1" lang="ja-JP" sz="900" noProof="0" dirty="0"/>
          </a:p>
        </p:txBody>
      </p:sp>
      <p:sp>
        <p:nvSpPr>
          <p:cNvPr id="8" name="正方形/長方形 7">
            <a:extLst>
              <a:ext uri="{FF2B5EF4-FFF2-40B4-BE49-F238E27FC236}">
                <a16:creationId xmlns:a16="http://schemas.microsoft.com/office/drawing/2014/main" id="{82EB788A-49C4-6EFB-1F88-1B0188A98215}"/>
              </a:ext>
            </a:extLst>
          </p:cNvPr>
          <p:cNvSpPr/>
          <p:nvPr/>
        </p:nvSpPr>
        <p:spPr>
          <a:xfrm>
            <a:off x="711981" y="3244420"/>
            <a:ext cx="2090993" cy="1018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noProof="0" dirty="0">
                <a:solidFill>
                  <a:schemeClr val="tx1"/>
                </a:solidFill>
                <a:latin typeface="Meiryo UI" panose="020B0604030504040204" pitchFamily="50" charset="-128"/>
                <a:ea typeface="Meiryo UI" panose="020B0604030504040204" pitchFamily="50" charset="-128"/>
              </a:rPr>
              <a:t>GHGインベントリ</a:t>
            </a:r>
          </a:p>
          <a:p>
            <a:pPr algn="ctr"/>
            <a:r>
              <a:rPr lang="ja-JP" sz="1200" noProof="0" dirty="0">
                <a:solidFill>
                  <a:schemeClr val="tx1"/>
                </a:solidFill>
                <a:latin typeface="Meiryo UI" panose="020B0604030504040204" pitchFamily="50" charset="-128"/>
                <a:ea typeface="Meiryo UI" panose="020B0604030504040204" pitchFamily="50" charset="-128"/>
              </a:rPr>
              <a:t>Scope1・2＋</a:t>
            </a:r>
            <a:endParaRPr lang="en-US" altLang="ja-JP" sz="1200" noProof="0" dirty="0">
              <a:solidFill>
                <a:schemeClr val="tx1"/>
              </a:solidFill>
              <a:latin typeface="Meiryo UI" panose="020B0604030504040204" pitchFamily="50" charset="-128"/>
              <a:ea typeface="Meiryo UI" panose="020B0604030504040204" pitchFamily="50" charset="-128"/>
            </a:endParaRPr>
          </a:p>
          <a:p>
            <a:pPr algn="ctr"/>
            <a:r>
              <a:rPr lang="ja-JP" sz="1200" noProof="0" dirty="0">
                <a:solidFill>
                  <a:schemeClr val="tx1"/>
                </a:solidFill>
                <a:latin typeface="Meiryo UI" panose="020B0604030504040204" pitchFamily="50" charset="-128"/>
                <a:ea typeface="Meiryo UI" panose="020B0604030504040204" pitchFamily="50" charset="-128"/>
              </a:rPr>
              <a:t>カテゴリAはScope3</a:t>
            </a:r>
          </a:p>
        </p:txBody>
      </p:sp>
      <p:grpSp>
        <p:nvGrpSpPr>
          <p:cNvPr id="41" name="グループ化 40">
            <a:extLst>
              <a:ext uri="{FF2B5EF4-FFF2-40B4-BE49-F238E27FC236}">
                <a16:creationId xmlns:a16="http://schemas.microsoft.com/office/drawing/2014/main" id="{01A78BB9-C3B6-53ED-AC65-2002B5278005}"/>
              </a:ext>
            </a:extLst>
          </p:cNvPr>
          <p:cNvGrpSpPr/>
          <p:nvPr/>
        </p:nvGrpSpPr>
        <p:grpSpPr>
          <a:xfrm>
            <a:off x="910029" y="3615128"/>
            <a:ext cx="1813498" cy="523220"/>
            <a:chOff x="910029" y="3615128"/>
            <a:chExt cx="1813498" cy="523220"/>
          </a:xfrm>
        </p:grpSpPr>
        <p:sp>
          <p:nvSpPr>
            <p:cNvPr id="20" name="テキスト ボックス 19">
              <a:extLst>
                <a:ext uri="{FF2B5EF4-FFF2-40B4-BE49-F238E27FC236}">
                  <a16:creationId xmlns:a16="http://schemas.microsoft.com/office/drawing/2014/main" id="{CF5131A6-6031-8C72-F4F6-9700D9F7FAD9}"/>
                </a:ext>
              </a:extLst>
            </p:cNvPr>
            <p:cNvSpPr txBox="1"/>
            <p:nvPr/>
          </p:nvSpPr>
          <p:spPr>
            <a:xfrm>
              <a:off x="910029" y="3615128"/>
              <a:ext cx="360000" cy="523220"/>
            </a:xfrm>
            <a:prstGeom prst="rect">
              <a:avLst/>
            </a:prstGeom>
            <a:noFill/>
          </p:spPr>
          <p:txBody>
            <a:bodyPr wrap="square" rtlCol="0">
              <a:spAutoFit/>
            </a:bodyPr>
            <a:lstStyle/>
            <a:p>
              <a:r>
                <a:rPr kumimoji="1" lang="en-US" altLang="ja-JP" sz="2800" dirty="0"/>
                <a:t>(</a:t>
              </a:r>
            </a:p>
          </p:txBody>
        </p:sp>
        <p:sp>
          <p:nvSpPr>
            <p:cNvPr id="40" name="テキスト ボックス 39">
              <a:extLst>
                <a:ext uri="{FF2B5EF4-FFF2-40B4-BE49-F238E27FC236}">
                  <a16:creationId xmlns:a16="http://schemas.microsoft.com/office/drawing/2014/main" id="{0C467D78-73BB-ECD6-5F96-94461935C388}"/>
                </a:ext>
              </a:extLst>
            </p:cNvPr>
            <p:cNvSpPr txBox="1"/>
            <p:nvPr/>
          </p:nvSpPr>
          <p:spPr>
            <a:xfrm>
              <a:off x="2284738" y="3615128"/>
              <a:ext cx="438789" cy="523220"/>
            </a:xfrm>
            <a:prstGeom prst="rect">
              <a:avLst/>
            </a:prstGeom>
            <a:noFill/>
          </p:spPr>
          <p:txBody>
            <a:bodyPr wrap="square" rtlCol="0">
              <a:spAutoFit/>
            </a:bodyPr>
            <a:lstStyle/>
            <a:p>
              <a:r>
                <a:rPr lang="en-US" altLang="ja-JP" sz="2800" dirty="0"/>
                <a:t>)</a:t>
              </a:r>
              <a:endParaRPr kumimoji="1" lang="ja-JP" altLang="en-US" sz="2800" dirty="0"/>
            </a:p>
          </p:txBody>
        </p:sp>
      </p:grpSp>
      <p:grpSp>
        <p:nvGrpSpPr>
          <p:cNvPr id="42" name="グループ化 41">
            <a:extLst>
              <a:ext uri="{FF2B5EF4-FFF2-40B4-BE49-F238E27FC236}">
                <a16:creationId xmlns:a16="http://schemas.microsoft.com/office/drawing/2014/main" id="{D6ED7FE0-E78E-500B-4A87-D29C2538ED97}"/>
              </a:ext>
            </a:extLst>
          </p:cNvPr>
          <p:cNvGrpSpPr/>
          <p:nvPr/>
        </p:nvGrpSpPr>
        <p:grpSpPr>
          <a:xfrm>
            <a:off x="8416590" y="3503162"/>
            <a:ext cx="2002031" cy="793063"/>
            <a:chOff x="829948" y="3560950"/>
            <a:chExt cx="2002031" cy="646331"/>
          </a:xfrm>
        </p:grpSpPr>
        <p:sp>
          <p:nvSpPr>
            <p:cNvPr id="43" name="テキスト ボックス 42">
              <a:extLst>
                <a:ext uri="{FF2B5EF4-FFF2-40B4-BE49-F238E27FC236}">
                  <a16:creationId xmlns:a16="http://schemas.microsoft.com/office/drawing/2014/main" id="{25BFA7D7-5E8F-526C-8CF3-B5E74E7268DD}"/>
                </a:ext>
              </a:extLst>
            </p:cNvPr>
            <p:cNvSpPr txBox="1"/>
            <p:nvPr/>
          </p:nvSpPr>
          <p:spPr>
            <a:xfrm>
              <a:off x="829948" y="3560950"/>
              <a:ext cx="360000" cy="646331"/>
            </a:xfrm>
            <a:prstGeom prst="rect">
              <a:avLst/>
            </a:prstGeom>
            <a:noFill/>
            <a:ln w="3175">
              <a:noFill/>
            </a:ln>
          </p:spPr>
          <p:txBody>
            <a:bodyPr wrap="square" rtlCol="0">
              <a:spAutoFit/>
            </a:bodyPr>
            <a:lstStyle/>
            <a:p>
              <a:r>
                <a:rPr kumimoji="1" lang="en-US" altLang="ja-JP" sz="3600" dirty="0"/>
                <a:t>(</a:t>
              </a:r>
            </a:p>
          </p:txBody>
        </p:sp>
        <p:sp>
          <p:nvSpPr>
            <p:cNvPr id="44" name="テキスト ボックス 43">
              <a:extLst>
                <a:ext uri="{FF2B5EF4-FFF2-40B4-BE49-F238E27FC236}">
                  <a16:creationId xmlns:a16="http://schemas.microsoft.com/office/drawing/2014/main" id="{B3F823ED-D24E-671D-31BF-6E575DBA2043}"/>
                </a:ext>
              </a:extLst>
            </p:cNvPr>
            <p:cNvSpPr txBox="1"/>
            <p:nvPr/>
          </p:nvSpPr>
          <p:spPr>
            <a:xfrm>
              <a:off x="2393190" y="3560950"/>
              <a:ext cx="438789" cy="646331"/>
            </a:xfrm>
            <a:prstGeom prst="rect">
              <a:avLst/>
            </a:prstGeom>
            <a:noFill/>
          </p:spPr>
          <p:txBody>
            <a:bodyPr wrap="square" rtlCol="0">
              <a:spAutoFit/>
            </a:bodyPr>
            <a:lstStyle/>
            <a:p>
              <a:r>
                <a:rPr lang="en-US" altLang="ja-JP" sz="3600" dirty="0"/>
                <a:t>)</a:t>
              </a:r>
              <a:endParaRPr kumimoji="1" lang="ja-JP" altLang="en-US" sz="3600" dirty="0"/>
            </a:p>
          </p:txBody>
        </p:sp>
      </p:grpSp>
      <p:sp>
        <p:nvSpPr>
          <p:cNvPr id="45" name="正方形/長方形 44">
            <a:extLst>
              <a:ext uri="{FF2B5EF4-FFF2-40B4-BE49-F238E27FC236}">
                <a16:creationId xmlns:a16="http://schemas.microsoft.com/office/drawing/2014/main" id="{A69CAEF1-8297-74B4-0F6F-162D98DA5C6C}"/>
              </a:ext>
            </a:extLst>
          </p:cNvPr>
          <p:cNvSpPr/>
          <p:nvPr/>
        </p:nvSpPr>
        <p:spPr>
          <a:xfrm>
            <a:off x="357724" y="3234613"/>
            <a:ext cx="354257" cy="10259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noProof="0" dirty="0">
                <a:solidFill>
                  <a:schemeClr val="bg1"/>
                </a:solidFill>
                <a:latin typeface="Meiryo UI" panose="020B0604030504040204" pitchFamily="50" charset="-128"/>
                <a:ea typeface="Meiryo UI" panose="020B0604030504040204" pitchFamily="50" charset="-128"/>
              </a:rPr>
              <a:t>5</a:t>
            </a:r>
            <a:endParaRPr lang="ja-JP" sz="2000" noProof="0" dirty="0">
              <a:solidFill>
                <a:schemeClr val="bg1"/>
              </a:solidFill>
              <a:latin typeface="Meiryo UI" panose="020B0604030504040204" pitchFamily="50" charset="-128"/>
              <a:ea typeface="Meiryo UI" panose="020B0604030504040204" pitchFamily="50" charset="-128"/>
            </a:endParaRPr>
          </a:p>
        </p:txBody>
      </p:sp>
      <p:sp>
        <p:nvSpPr>
          <p:cNvPr id="46" name="正方形/長方形 45">
            <a:extLst>
              <a:ext uri="{FF2B5EF4-FFF2-40B4-BE49-F238E27FC236}">
                <a16:creationId xmlns:a16="http://schemas.microsoft.com/office/drawing/2014/main" id="{8CCDF902-291B-C99D-D7E7-AFF6AE081F5E}"/>
              </a:ext>
            </a:extLst>
          </p:cNvPr>
          <p:cNvSpPr/>
          <p:nvPr/>
        </p:nvSpPr>
        <p:spPr>
          <a:xfrm>
            <a:off x="357724" y="2143140"/>
            <a:ext cx="354257" cy="10259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noProof="0" dirty="0">
                <a:solidFill>
                  <a:schemeClr val="bg1"/>
                </a:solidFill>
                <a:latin typeface="Meiryo UI" panose="020B0604030504040204" pitchFamily="50" charset="-128"/>
                <a:ea typeface="Meiryo UI" panose="020B0604030504040204" pitchFamily="50" charset="-128"/>
              </a:rPr>
              <a:t>1</a:t>
            </a:r>
            <a:endParaRPr lang="ja-JP" sz="2000" noProof="0" dirty="0">
              <a:solidFill>
                <a:schemeClr val="bg1"/>
              </a:solidFill>
              <a:latin typeface="Meiryo UI" panose="020B0604030504040204" pitchFamily="50" charset="-128"/>
              <a:ea typeface="Meiryo UI" panose="020B0604030504040204" pitchFamily="50" charset="-128"/>
            </a:endParaRPr>
          </a:p>
        </p:txBody>
      </p:sp>
      <p:sp>
        <p:nvSpPr>
          <p:cNvPr id="47" name="正方形/長方形 46">
            <a:extLst>
              <a:ext uri="{FF2B5EF4-FFF2-40B4-BE49-F238E27FC236}">
                <a16:creationId xmlns:a16="http://schemas.microsoft.com/office/drawing/2014/main" id="{F40AB0A6-4D7D-0967-3F1F-AB787CC2893C}"/>
              </a:ext>
            </a:extLst>
          </p:cNvPr>
          <p:cNvSpPr/>
          <p:nvPr/>
        </p:nvSpPr>
        <p:spPr>
          <a:xfrm>
            <a:off x="2900655" y="2143140"/>
            <a:ext cx="354257" cy="10259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noProof="0" dirty="0">
                <a:solidFill>
                  <a:schemeClr val="bg1"/>
                </a:solidFill>
                <a:latin typeface="Meiryo UI" panose="020B0604030504040204" pitchFamily="50" charset="-128"/>
                <a:ea typeface="Meiryo UI" panose="020B0604030504040204" pitchFamily="50" charset="-128"/>
              </a:rPr>
              <a:t>2</a:t>
            </a:r>
            <a:endParaRPr lang="ja-JP" sz="2000" noProof="0" dirty="0">
              <a:solidFill>
                <a:schemeClr val="bg1"/>
              </a:solidFill>
              <a:latin typeface="Meiryo UI" panose="020B0604030504040204" pitchFamily="50" charset="-128"/>
              <a:ea typeface="Meiryo UI" panose="020B0604030504040204" pitchFamily="50" charset="-128"/>
            </a:endParaRPr>
          </a:p>
        </p:txBody>
      </p:sp>
      <p:sp>
        <p:nvSpPr>
          <p:cNvPr id="48" name="正方形/長方形 47">
            <a:extLst>
              <a:ext uri="{FF2B5EF4-FFF2-40B4-BE49-F238E27FC236}">
                <a16:creationId xmlns:a16="http://schemas.microsoft.com/office/drawing/2014/main" id="{2A4624E1-3585-00A5-6CB4-43C2AC5B225B}"/>
              </a:ext>
            </a:extLst>
          </p:cNvPr>
          <p:cNvSpPr/>
          <p:nvPr/>
        </p:nvSpPr>
        <p:spPr>
          <a:xfrm>
            <a:off x="5443586" y="2143140"/>
            <a:ext cx="354257" cy="10259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noProof="0" dirty="0">
                <a:solidFill>
                  <a:schemeClr val="bg1"/>
                </a:solidFill>
                <a:latin typeface="Meiryo UI" panose="020B0604030504040204" pitchFamily="50" charset="-128"/>
                <a:ea typeface="Meiryo UI" panose="020B0604030504040204" pitchFamily="50" charset="-128"/>
              </a:rPr>
              <a:t>3</a:t>
            </a:r>
            <a:endParaRPr lang="ja-JP" sz="2000" noProof="0" dirty="0">
              <a:solidFill>
                <a:schemeClr val="bg1"/>
              </a:solidFill>
              <a:latin typeface="Meiryo UI" panose="020B0604030504040204" pitchFamily="50" charset="-128"/>
              <a:ea typeface="Meiryo UI" panose="020B0604030504040204" pitchFamily="50" charset="-128"/>
            </a:endParaRPr>
          </a:p>
        </p:txBody>
      </p:sp>
      <p:sp>
        <p:nvSpPr>
          <p:cNvPr id="49" name="正方形/長方形 48">
            <a:extLst>
              <a:ext uri="{FF2B5EF4-FFF2-40B4-BE49-F238E27FC236}">
                <a16:creationId xmlns:a16="http://schemas.microsoft.com/office/drawing/2014/main" id="{10F72AA1-EBD5-362F-88E0-0B6FE4A732CC}"/>
              </a:ext>
            </a:extLst>
          </p:cNvPr>
          <p:cNvSpPr/>
          <p:nvPr/>
        </p:nvSpPr>
        <p:spPr>
          <a:xfrm>
            <a:off x="7986517" y="2143140"/>
            <a:ext cx="354257" cy="10259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noProof="0" dirty="0">
                <a:solidFill>
                  <a:schemeClr val="bg1"/>
                </a:solidFill>
                <a:latin typeface="Meiryo UI" panose="020B0604030504040204" pitchFamily="50" charset="-128"/>
                <a:ea typeface="Meiryo UI" panose="020B0604030504040204" pitchFamily="50" charset="-128"/>
              </a:rPr>
              <a:t>4</a:t>
            </a:r>
            <a:endParaRPr lang="ja-JP" sz="2000" noProof="0" dirty="0">
              <a:solidFill>
                <a:schemeClr val="bg1"/>
              </a:solidFill>
              <a:latin typeface="Meiryo UI" panose="020B0604030504040204" pitchFamily="50" charset="-128"/>
              <a:ea typeface="Meiryo UI" panose="020B0604030504040204" pitchFamily="50" charset="-128"/>
            </a:endParaRPr>
          </a:p>
        </p:txBody>
      </p:sp>
      <p:sp>
        <p:nvSpPr>
          <p:cNvPr id="50" name="正方形/長方形 49">
            <a:extLst>
              <a:ext uri="{FF2B5EF4-FFF2-40B4-BE49-F238E27FC236}">
                <a16:creationId xmlns:a16="http://schemas.microsoft.com/office/drawing/2014/main" id="{7098E0F4-91E4-ECAE-F313-579226C92B8D}"/>
              </a:ext>
            </a:extLst>
          </p:cNvPr>
          <p:cNvSpPr/>
          <p:nvPr/>
        </p:nvSpPr>
        <p:spPr>
          <a:xfrm>
            <a:off x="2900655" y="3234613"/>
            <a:ext cx="354257" cy="10259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noProof="0" dirty="0">
                <a:solidFill>
                  <a:schemeClr val="bg1"/>
                </a:solidFill>
                <a:latin typeface="Meiryo UI" panose="020B0604030504040204" pitchFamily="50" charset="-128"/>
                <a:ea typeface="Meiryo UI" panose="020B0604030504040204" pitchFamily="50" charset="-128"/>
              </a:rPr>
              <a:t>6</a:t>
            </a:r>
            <a:endParaRPr lang="ja-JP" sz="2000" noProof="0" dirty="0">
              <a:solidFill>
                <a:schemeClr val="bg1"/>
              </a:solidFill>
              <a:latin typeface="Meiryo UI" panose="020B0604030504040204" pitchFamily="50" charset="-128"/>
              <a:ea typeface="Meiryo UI" panose="020B0604030504040204" pitchFamily="50" charset="-128"/>
            </a:endParaRPr>
          </a:p>
        </p:txBody>
      </p:sp>
      <p:sp>
        <p:nvSpPr>
          <p:cNvPr id="51" name="正方形/長方形 50">
            <a:extLst>
              <a:ext uri="{FF2B5EF4-FFF2-40B4-BE49-F238E27FC236}">
                <a16:creationId xmlns:a16="http://schemas.microsoft.com/office/drawing/2014/main" id="{0DBF115D-8106-38C1-D96D-D26CAA99442D}"/>
              </a:ext>
            </a:extLst>
          </p:cNvPr>
          <p:cNvSpPr/>
          <p:nvPr/>
        </p:nvSpPr>
        <p:spPr>
          <a:xfrm>
            <a:off x="5443586" y="3234613"/>
            <a:ext cx="354257" cy="10259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dirty="0">
                <a:solidFill>
                  <a:schemeClr val="bg1"/>
                </a:solidFill>
                <a:latin typeface="Meiryo UI" panose="020B0604030504040204" pitchFamily="50" charset="-128"/>
                <a:ea typeface="Meiryo UI" panose="020B0604030504040204" pitchFamily="50" charset="-128"/>
              </a:rPr>
              <a:t>7</a:t>
            </a:r>
            <a:endParaRPr lang="ja-JP" sz="2000" noProof="0" dirty="0">
              <a:solidFill>
                <a:schemeClr val="bg1"/>
              </a:solidFill>
              <a:latin typeface="Meiryo UI" panose="020B0604030504040204" pitchFamily="50" charset="-128"/>
              <a:ea typeface="Meiryo UI" panose="020B0604030504040204" pitchFamily="50" charset="-128"/>
            </a:endParaRPr>
          </a:p>
        </p:txBody>
      </p:sp>
      <p:sp>
        <p:nvSpPr>
          <p:cNvPr id="52" name="正方形/長方形 51">
            <a:extLst>
              <a:ext uri="{FF2B5EF4-FFF2-40B4-BE49-F238E27FC236}">
                <a16:creationId xmlns:a16="http://schemas.microsoft.com/office/drawing/2014/main" id="{B99E8227-D147-CF3F-6F54-1EF2B4E31B78}"/>
              </a:ext>
            </a:extLst>
          </p:cNvPr>
          <p:cNvSpPr/>
          <p:nvPr/>
        </p:nvSpPr>
        <p:spPr>
          <a:xfrm>
            <a:off x="7981488" y="3234613"/>
            <a:ext cx="354257" cy="10259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noProof="0" dirty="0">
                <a:solidFill>
                  <a:schemeClr val="bg1"/>
                </a:solidFill>
                <a:latin typeface="Meiryo UI" panose="020B0604030504040204" pitchFamily="50" charset="-128"/>
                <a:ea typeface="Meiryo UI" panose="020B0604030504040204" pitchFamily="50" charset="-128"/>
              </a:rPr>
              <a:t>8</a:t>
            </a:r>
            <a:endParaRPr lang="ja-JP" sz="2000" noProof="0"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30234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8107895-DEED-D435-2E1A-A5E9D05BA0E7}"/>
              </a:ext>
            </a:extLst>
          </p:cNvPr>
          <p:cNvSpPr>
            <a:spLocks noGrp="1"/>
          </p:cNvSpPr>
          <p:nvPr>
            <p:ph type="title"/>
          </p:nvPr>
        </p:nvSpPr>
        <p:spPr/>
        <p:txBody>
          <a:bodyPr/>
          <a:lstStyle/>
          <a:p>
            <a:r>
              <a:rPr lang="ja-JP" noProof="0" dirty="0"/>
              <a:t>第三者保証</a:t>
            </a:r>
            <a:endParaRPr kumimoji="1" lang="ja-JP" noProof="0" dirty="0"/>
          </a:p>
        </p:txBody>
      </p:sp>
      <p:sp>
        <p:nvSpPr>
          <p:cNvPr id="3" name="コンテンツ プレースホルダー 2">
            <a:extLst>
              <a:ext uri="{FF2B5EF4-FFF2-40B4-BE49-F238E27FC236}">
                <a16:creationId xmlns:a16="http://schemas.microsoft.com/office/drawing/2014/main" id="{3A2C3697-252A-951D-0777-EFEDBD51CE8A}"/>
              </a:ext>
            </a:extLst>
          </p:cNvPr>
          <p:cNvSpPr>
            <a:spLocks noGrp="1"/>
          </p:cNvSpPr>
          <p:nvPr>
            <p:ph sz="quarter" idx="12"/>
          </p:nvPr>
        </p:nvSpPr>
        <p:spPr>
          <a:xfrm>
            <a:off x="161925" y="1110920"/>
            <a:ext cx="10367963" cy="881162"/>
          </a:xfrm>
        </p:spPr>
        <p:txBody>
          <a:bodyPr/>
          <a:lstStyle/>
          <a:p>
            <a:r>
              <a:rPr lang="ja-JP" noProof="0" dirty="0"/>
              <a:t>独立した第三者保証を通じて、基準年のGHG排出インベントリ及び関連する計算の信頼性・確実性を強化する。カテゴリA企業には必須とされ、カテゴリB企業には強く推奨される。</a:t>
            </a:r>
            <a:endParaRPr kumimoji="1" lang="ja-JP" noProof="0" dirty="0"/>
          </a:p>
        </p:txBody>
      </p:sp>
      <p:graphicFrame>
        <p:nvGraphicFramePr>
          <p:cNvPr id="5" name="表 4">
            <a:extLst>
              <a:ext uri="{FF2B5EF4-FFF2-40B4-BE49-F238E27FC236}">
                <a16:creationId xmlns:a16="http://schemas.microsoft.com/office/drawing/2014/main" id="{6264103E-A6B8-D6E5-D636-E94C6EFCBD7B}"/>
              </a:ext>
            </a:extLst>
          </p:cNvPr>
          <p:cNvGraphicFramePr>
            <a:graphicFrameLocks noGrp="1"/>
          </p:cNvGraphicFramePr>
          <p:nvPr>
            <p:extLst>
              <p:ext uri="{D42A27DB-BD31-4B8C-83A1-F6EECF244321}">
                <p14:modId xmlns:p14="http://schemas.microsoft.com/office/powerpoint/2010/main" val="3232624693"/>
              </p:ext>
            </p:extLst>
          </p:nvPr>
        </p:nvGraphicFramePr>
        <p:xfrm>
          <a:off x="357724" y="2137470"/>
          <a:ext cx="9976364" cy="4468336"/>
        </p:xfrm>
        <a:graphic>
          <a:graphicData uri="http://schemas.openxmlformats.org/drawingml/2006/table">
            <a:tbl>
              <a:tblPr firstRow="1" bandRow="1">
                <a:tableStyleId>{5C22544A-7EE6-4342-B048-85BDC9FD1C3A}</a:tableStyleId>
              </a:tblPr>
              <a:tblGrid>
                <a:gridCol w="1606473">
                  <a:extLst>
                    <a:ext uri="{9D8B030D-6E8A-4147-A177-3AD203B41FA5}">
                      <a16:colId xmlns:a16="http://schemas.microsoft.com/office/drawing/2014/main" val="3215692759"/>
                    </a:ext>
                  </a:extLst>
                </a:gridCol>
                <a:gridCol w="1106905">
                  <a:extLst>
                    <a:ext uri="{9D8B030D-6E8A-4147-A177-3AD203B41FA5}">
                      <a16:colId xmlns:a16="http://schemas.microsoft.com/office/drawing/2014/main" val="1359799673"/>
                    </a:ext>
                  </a:extLst>
                </a:gridCol>
                <a:gridCol w="6305406">
                  <a:extLst>
                    <a:ext uri="{9D8B030D-6E8A-4147-A177-3AD203B41FA5}">
                      <a16:colId xmlns:a16="http://schemas.microsoft.com/office/drawing/2014/main" val="2602904778"/>
                    </a:ext>
                  </a:extLst>
                </a:gridCol>
                <a:gridCol w="957580">
                  <a:extLst>
                    <a:ext uri="{9D8B030D-6E8A-4147-A177-3AD203B41FA5}">
                      <a16:colId xmlns:a16="http://schemas.microsoft.com/office/drawing/2014/main" val="2379407679"/>
                    </a:ext>
                  </a:extLst>
                </a:gridCol>
              </a:tblGrid>
              <a:tr h="274305">
                <a:tc>
                  <a:txBody>
                    <a:bodyPr/>
                    <a:lstStyle/>
                    <a:p>
                      <a:pPr algn="ctr"/>
                      <a:r>
                        <a:rPr kumimoji="1" lang="ja-JP" sz="16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対象</a:t>
                      </a:r>
                    </a:p>
                    <a:p>
                      <a:pPr algn="ctr"/>
                      <a:r>
                        <a:rPr kumimoji="1" lang="ja-JP" sz="1200" noProof="0" dirty="0"/>
                        <a:t>企業カテゴリ</a:t>
                      </a:r>
                      <a:endParaRPr kumimoji="1" lang="en-US" altLang="ja-JP" sz="1200" noProof="0" dirty="0"/>
                    </a:p>
                    <a:p>
                      <a:pPr algn="ctr"/>
                      <a:r>
                        <a:rPr kumimoji="1" lang="en-US" altLang="ja-JP" sz="1100" noProof="0" dirty="0"/>
                        <a:t>※</a:t>
                      </a:r>
                      <a:r>
                        <a:rPr kumimoji="1" lang="ja-JP" altLang="en-US" sz="1100" noProof="0" dirty="0"/>
                        <a:t>白塗りは対応任意</a:t>
                      </a:r>
                      <a:endParaRPr kumimoji="1" lang="ja-JP" sz="1100" noProof="0" dirty="0"/>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438887">
                <a:tc>
                  <a:txBody>
                    <a:bodyPr/>
                    <a:lstStyle/>
                    <a:p>
                      <a:r>
                        <a:rPr lang="ja-JP" sz="1200" noProof="0" dirty="0"/>
                        <a:t>保証の対象範囲</a:t>
                      </a:r>
                      <a:endParaRPr kumimoji="1" lang="ja-JP" sz="1200" noProof="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C7.1</a:t>
                      </a:r>
                    </a:p>
                  </a:txBody>
                  <a:tcPr>
                    <a:lnB w="12700" cap="flat" cmpd="sng" algn="ctr">
                      <a:solidFill>
                        <a:schemeClr val="bg1">
                          <a:lumMod val="75000"/>
                        </a:schemeClr>
                      </a:solidFill>
                      <a:prstDash val="solid"/>
                      <a:round/>
                      <a:headEnd type="none" w="med" len="med"/>
                      <a:tailEnd type="none" w="med" len="med"/>
                    </a:lnB>
                    <a:noFill/>
                  </a:tcPr>
                </a:tc>
                <a:tc>
                  <a:txBody>
                    <a:bodyPr/>
                    <a:lstStyle/>
                    <a:p>
                      <a:pPr marL="0" indent="0">
                        <a:buFont typeface="Arial" panose="020B0604020202020204" pitchFamily="34" charset="0"/>
                        <a:buNone/>
                      </a:pPr>
                      <a:r>
                        <a:rPr lang="ja-JP" sz="1200" noProof="0" dirty="0"/>
                        <a:t>以下の保証範囲をカバーしなければならない</a:t>
                      </a:r>
                    </a:p>
                    <a:p>
                      <a:pPr marL="285750" indent="-285750">
                        <a:buFont typeface="Arial" panose="020B0604020202020204" pitchFamily="34" charset="0"/>
                        <a:buChar char="•"/>
                      </a:pPr>
                      <a:r>
                        <a:rPr lang="ja-JP" sz="1200" noProof="0" dirty="0"/>
                        <a:t>基準年のScope1・Scope2・Scope3排出量</a:t>
                      </a:r>
                    </a:p>
                    <a:p>
                      <a:pPr marL="285750" indent="-285750">
                        <a:buFont typeface="Arial" panose="020B0604020202020204" pitchFamily="34" charset="0"/>
                        <a:buChar char="•"/>
                      </a:pPr>
                      <a:r>
                        <a:rPr lang="ja-JP" sz="1200" noProof="0" dirty="0"/>
                        <a:t>低炭素電力（LCE）の計算</a:t>
                      </a:r>
                    </a:p>
                    <a:p>
                      <a:pPr marL="285750" indent="-285750">
                        <a:buFont typeface="Arial" panose="020B0604020202020204" pitchFamily="34" charset="0"/>
                        <a:buChar char="•"/>
                      </a:pPr>
                      <a:r>
                        <a:rPr lang="ja-JP" sz="1200" noProof="0" dirty="0"/>
                        <a:t>重要な高排出活動（EIA）からの排出量</a:t>
                      </a:r>
                    </a:p>
                    <a:p>
                      <a:pPr marL="285750" indent="-285750">
                        <a:buFont typeface="Arial" panose="020B0604020202020204" pitchFamily="34" charset="0"/>
                        <a:buChar char="•"/>
                      </a:pPr>
                      <a:r>
                        <a:rPr lang="ja-JP" sz="1200" noProof="0" dirty="0"/>
                        <a:t>目標設定に用いられるその他の指標</a:t>
                      </a:r>
                      <a:endParaRPr kumimoji="1" lang="ja-JP" sz="1200" noProof="0" dirty="0"/>
                    </a:p>
                  </a:txBody>
                  <a:tcPr>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88583687"/>
                  </a:ext>
                </a:extLst>
              </a:tr>
              <a:tr h="0">
                <a:tc>
                  <a:txBody>
                    <a:bodyPr/>
                    <a:lstStyle/>
                    <a:p>
                      <a:r>
                        <a:rPr lang="ja-JP" sz="1200" noProof="0" dirty="0"/>
                        <a:t>保証の水準</a:t>
                      </a:r>
                      <a:endParaRPr kumimoji="1" lang="ja-JP" sz="1200" b="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C7.2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200" noProof="0" dirty="0"/>
                        <a:t>少なくとも限定保証の水準で、独立した第三者保証を取得しなければならない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73329057"/>
                  </a:ext>
                </a:extLst>
              </a:tr>
              <a:tr h="566896">
                <a:tc>
                  <a:txBody>
                    <a:bodyPr/>
                    <a:lstStyle/>
                    <a:p>
                      <a:r>
                        <a:rPr lang="ja-JP" sz="1200" noProof="0" dirty="0"/>
                        <a:t>保証提供者</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C7.3</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保証は、国際的に認知された保証基準に従い、認定を受けた独立の第三者によって実施しなければならない</a:t>
                      </a:r>
                      <a:endParaRPr lang="ja-JP" sz="1200" baseline="300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r h="566896">
                <a:tc>
                  <a:txBody>
                    <a:bodyPr/>
                    <a:lstStyle/>
                    <a:p>
                      <a:r>
                        <a:rPr lang="ja-JP" sz="1200" noProof="0" dirty="0"/>
                        <a:t>報告</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C7.4</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企業は、自社の保証プロセスに関して以下の情報を報告しなければならない</a:t>
                      </a:r>
                    </a:p>
                    <a:p>
                      <a:pPr marL="503972" lvl="1" indent="0">
                        <a:buFont typeface="Wingdings" panose="05000000000000000000" pitchFamily="2" charset="2"/>
                        <a:buNone/>
                      </a:pPr>
                      <a:r>
                        <a:rPr lang="ja-JP" sz="1200" noProof="0" dirty="0"/>
                        <a:t>a.　対象期間。</a:t>
                      </a:r>
                      <a:br>
                        <a:rPr lang="ja-JP" sz="1200" noProof="0" dirty="0"/>
                      </a:br>
                      <a:r>
                        <a:rPr lang="ja-JP" sz="1200" noProof="0" dirty="0"/>
                        <a:t>b.　対象範囲（バウンダリ、対象となる排出量、及び特定の除外事項・限界を含む）</a:t>
                      </a:r>
                    </a:p>
                    <a:p>
                      <a:pPr marL="503972" lvl="1" indent="0">
                        <a:buFont typeface="Wingdings" panose="05000000000000000000" pitchFamily="2" charset="2"/>
                        <a:buNone/>
                      </a:pPr>
                      <a:r>
                        <a:rPr lang="ja-JP" sz="1200" noProof="0" dirty="0"/>
                        <a:t>c.　保証提供者が用いた方法論及び基準、前提条件・データの限界</a:t>
                      </a:r>
                    </a:p>
                    <a:p>
                      <a:pPr marL="503972" lvl="1" indent="0">
                        <a:buFont typeface="Wingdings" panose="05000000000000000000" pitchFamily="2" charset="2"/>
                        <a:buNone/>
                      </a:pPr>
                      <a:r>
                        <a:rPr lang="ja-JP" sz="1200" noProof="0" dirty="0"/>
                        <a:t>d.　保証の種類（例：限定的保証、合理的保証または高位保証）</a:t>
                      </a:r>
                      <a:br>
                        <a:rPr lang="ja-JP" sz="1200" noProof="0" dirty="0"/>
                      </a:br>
                      <a:r>
                        <a:rPr lang="ja-JP" sz="1200" noProof="0" dirty="0"/>
                        <a:t>e.　所見の要約（保証提供者からの推奨事項を含む）</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26083818"/>
                  </a:ext>
                </a:extLst>
              </a:tr>
              <a:tr h="566896">
                <a:tc>
                  <a:txBody>
                    <a:bodyPr/>
                    <a:lstStyle/>
                    <a:p>
                      <a:r>
                        <a:rPr kumimoji="1" lang="ja-JP" sz="1200" noProof="0" dirty="0"/>
                        <a:t>報告時期</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C7.5</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lvl="0" indent="-285750">
                        <a:buFont typeface="Arial" panose="020B0604020202020204" pitchFamily="34" charset="0"/>
                        <a:buChar char="•"/>
                      </a:pPr>
                      <a:r>
                        <a:rPr lang="ja-JP" sz="1200" noProof="0" dirty="0"/>
                        <a:t>C7.4の情報を目標検証後の次の報告サイクルにおいて報告しなければならない</a:t>
                      </a:r>
                    </a:p>
                    <a:p>
                      <a:pPr marL="285750" lvl="0" indent="-285750">
                        <a:buFont typeface="Arial" panose="020B0604020202020204" pitchFamily="34" charset="0"/>
                        <a:buChar char="•"/>
                      </a:pPr>
                      <a:r>
                        <a:rPr lang="ja-JP" sz="1200" noProof="0" dirty="0"/>
                        <a:t>目標検証の完了後6か月以内に、保証の水準がSBTiダッシュボード上で公開表示されることに同意しなければならない</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26023500"/>
                  </a:ext>
                </a:extLst>
              </a:tr>
            </a:tbl>
          </a:graphicData>
        </a:graphic>
      </p:graphicFrame>
      <p:sp>
        <p:nvSpPr>
          <p:cNvPr id="9" name="テキスト ボックス 8">
            <a:extLst>
              <a:ext uri="{FF2B5EF4-FFF2-40B4-BE49-F238E27FC236}">
                <a16:creationId xmlns:a16="http://schemas.microsoft.com/office/drawing/2014/main" id="{F1E91884-9A7C-28B4-DA15-F064EFA52B08}"/>
              </a:ext>
            </a:extLst>
          </p:cNvPr>
          <p:cNvSpPr txBox="1"/>
          <p:nvPr/>
        </p:nvSpPr>
        <p:spPr>
          <a:xfrm>
            <a:off x="161925" y="6636286"/>
            <a:ext cx="10016217" cy="923330"/>
          </a:xfrm>
          <a:prstGeom prst="rect">
            <a:avLst/>
          </a:prstGeom>
          <a:noFill/>
        </p:spPr>
        <p:txBody>
          <a:bodyPr wrap="square">
            <a:spAutoFit/>
          </a:bodyPr>
          <a:lstStyle/>
          <a:p>
            <a:r>
              <a:rPr lang="ja-JP" sz="900" noProof="0" dirty="0">
                <a:latin typeface="+mn-ea"/>
              </a:rPr>
              <a:t>※ SBTiは、認定された第三者フレームワークが利用できる場合は、第三者のフレームワーク、基準、プログラムを認定するための基準</a:t>
            </a:r>
            <a:r>
              <a:rPr lang="ja-JP" altLang="en-US" sz="900" noProof="0" dirty="0">
                <a:latin typeface="+mn-ea"/>
              </a:rPr>
              <a:t>及び</a:t>
            </a:r>
            <a:r>
              <a:rPr lang="ja-JP" sz="900" noProof="0" dirty="0">
                <a:latin typeface="+mn-ea"/>
              </a:rPr>
              <a:t>プロセスを策定するが、認定された第三者フレームワークが利用できない場合には、「SBTi Assurance Framework」が、第三者保証提供者が保証プロセスにおいて用いる保証の範囲を定める（脚注23） </a:t>
            </a:r>
          </a:p>
          <a:p>
            <a:r>
              <a:rPr lang="ja-JP" sz="900" noProof="0" dirty="0">
                <a:latin typeface="+mn-ea"/>
              </a:rPr>
              <a:t>※ 「SBTi Assurance Framework」とは、検証</a:t>
            </a:r>
            <a:r>
              <a:rPr lang="ja-JP" altLang="en-US" sz="900" noProof="0" dirty="0">
                <a:latin typeface="+mn-ea"/>
              </a:rPr>
              <a:t>及び</a:t>
            </a:r>
            <a:r>
              <a:rPr lang="ja-JP" sz="900" noProof="0" dirty="0">
                <a:latin typeface="+mn-ea"/>
              </a:rPr>
              <a:t>評価のプロセスに関するSBTi標準の適用可能な基準が一貫して満たされることを確保しようとする、SBTiのポリシー、プロセス、</a:t>
            </a:r>
            <a:r>
              <a:rPr lang="ja-JP" altLang="en-US" sz="900" noProof="0" dirty="0">
                <a:latin typeface="+mn-ea"/>
              </a:rPr>
              <a:t>及び</a:t>
            </a:r>
            <a:r>
              <a:rPr lang="ja-JP" sz="900" noProof="0" dirty="0">
                <a:latin typeface="+mn-ea"/>
              </a:rPr>
              <a:t>要件で、これには目標検証、目標サイクル終了時評価、SBTi認定検証機関、</a:t>
            </a:r>
            <a:r>
              <a:rPr lang="ja-JP" altLang="en-US" sz="900" noProof="0" dirty="0">
                <a:latin typeface="+mn-ea"/>
              </a:rPr>
              <a:t>及び</a:t>
            </a:r>
            <a:r>
              <a:rPr lang="ja-JP" sz="900" noProof="0" dirty="0">
                <a:latin typeface="+mn-ea"/>
              </a:rPr>
              <a:t>検証済み目標を持つ企業を統括する、保証</a:t>
            </a:r>
            <a:r>
              <a:rPr lang="ja-JP" altLang="en-US" sz="900" noProof="0" dirty="0">
                <a:latin typeface="+mn-ea"/>
              </a:rPr>
              <a:t>及び</a:t>
            </a:r>
            <a:r>
              <a:rPr lang="ja-JP" sz="900" noProof="0" dirty="0">
                <a:latin typeface="+mn-ea"/>
              </a:rPr>
              <a:t>監督の仕組みが含まれる（KEY TERMS）</a:t>
            </a:r>
          </a:p>
          <a:p>
            <a:r>
              <a:rPr lang="ja-JP" sz="900" noProof="0" dirty="0">
                <a:solidFill>
                  <a:sysClr val="windowText" lastClr="000000"/>
                </a:solidFill>
                <a:latin typeface="+mn-ea"/>
              </a:rPr>
              <a:t>出所：</a:t>
            </a:r>
            <a:r>
              <a:rPr lang="ja-JP" sz="900" noProof="0" dirty="0">
                <a:latin typeface="+mn-ea"/>
                <a:hlinkClick r:id="rId2">
                  <a:extLst>
                    <a:ext uri="{A12FA001-AC4F-418D-AE19-62706E023703}">
                      <ahyp:hlinkClr xmlns:ahyp="http://schemas.microsoft.com/office/drawing/2018/hyperlinkcolor" val="tx"/>
                    </a:ext>
                  </a:extLst>
                </a:hlinkClick>
              </a:rPr>
              <a:t> CNZS V2.0 </a:t>
            </a:r>
            <a:r>
              <a:rPr lang="ja-JP" sz="900" noProof="0" dirty="0">
                <a:solidFill>
                  <a:sysClr val="windowText" lastClr="000000"/>
                </a:solidFill>
                <a:latin typeface="+mn-ea"/>
              </a:rPr>
              <a:t>を基に作成</a:t>
            </a:r>
          </a:p>
          <a:p>
            <a:r>
              <a:rPr lang="ja-JP" sz="900" noProof="0" dirty="0">
                <a:solidFill>
                  <a:sysClr val="windowText" lastClr="000000"/>
                </a:solidFill>
                <a:latin typeface="+mn-ea"/>
              </a:rPr>
              <a:t>※ 条文番号はCNZS V2.0本文の付番による</a:t>
            </a:r>
          </a:p>
        </p:txBody>
      </p:sp>
      <p:grpSp>
        <p:nvGrpSpPr>
          <p:cNvPr id="4" name="グループ化 3">
            <a:extLst>
              <a:ext uri="{FF2B5EF4-FFF2-40B4-BE49-F238E27FC236}">
                <a16:creationId xmlns:a16="http://schemas.microsoft.com/office/drawing/2014/main" id="{08C26CA8-1FB3-DB03-1452-BC237674C2B4}"/>
              </a:ext>
            </a:extLst>
          </p:cNvPr>
          <p:cNvGrpSpPr/>
          <p:nvPr/>
        </p:nvGrpSpPr>
        <p:grpSpPr>
          <a:xfrm>
            <a:off x="9449925" y="3249210"/>
            <a:ext cx="729496" cy="216000"/>
            <a:chOff x="7599381" y="149975"/>
            <a:chExt cx="729496" cy="252000"/>
          </a:xfrm>
        </p:grpSpPr>
        <p:sp>
          <p:nvSpPr>
            <p:cNvPr id="6" name="四角形: 角を丸くする 5">
              <a:extLst>
                <a:ext uri="{FF2B5EF4-FFF2-40B4-BE49-F238E27FC236}">
                  <a16:creationId xmlns:a16="http://schemas.microsoft.com/office/drawing/2014/main" id="{2A9B2836-2353-6771-7513-4ADDA038AE47}"/>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7" name="四角形: 角を丸くする 6">
              <a:extLst>
                <a:ext uri="{FF2B5EF4-FFF2-40B4-BE49-F238E27FC236}">
                  <a16:creationId xmlns:a16="http://schemas.microsoft.com/office/drawing/2014/main" id="{F43885E6-5E80-5016-46BE-E04877F17AC5}"/>
                </a:ext>
              </a:extLst>
            </p:cNvPr>
            <p:cNvSpPr/>
            <p:nvPr/>
          </p:nvSpPr>
          <p:spPr>
            <a:xfrm>
              <a:off x="7983793" y="149975"/>
              <a:ext cx="345084" cy="25200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8" name="グループ化 7">
            <a:extLst>
              <a:ext uri="{FF2B5EF4-FFF2-40B4-BE49-F238E27FC236}">
                <a16:creationId xmlns:a16="http://schemas.microsoft.com/office/drawing/2014/main" id="{4FD638EF-DE45-48CD-129A-43A17DF1B414}"/>
              </a:ext>
            </a:extLst>
          </p:cNvPr>
          <p:cNvGrpSpPr/>
          <p:nvPr/>
        </p:nvGrpSpPr>
        <p:grpSpPr>
          <a:xfrm>
            <a:off x="9449925" y="3962365"/>
            <a:ext cx="729496" cy="216000"/>
            <a:chOff x="7599381" y="149975"/>
            <a:chExt cx="729496" cy="252000"/>
          </a:xfrm>
        </p:grpSpPr>
        <p:sp>
          <p:nvSpPr>
            <p:cNvPr id="10" name="四角形: 角を丸くする 9">
              <a:extLst>
                <a:ext uri="{FF2B5EF4-FFF2-40B4-BE49-F238E27FC236}">
                  <a16:creationId xmlns:a16="http://schemas.microsoft.com/office/drawing/2014/main" id="{BDF99265-9647-65A9-9F28-0A8FEEA6C948}"/>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1" name="四角形: 角を丸くする 10">
              <a:extLst>
                <a:ext uri="{FF2B5EF4-FFF2-40B4-BE49-F238E27FC236}">
                  <a16:creationId xmlns:a16="http://schemas.microsoft.com/office/drawing/2014/main" id="{7C3C4349-CACE-707E-788F-DD278C537DE7}"/>
                </a:ext>
              </a:extLst>
            </p:cNvPr>
            <p:cNvSpPr/>
            <p:nvPr/>
          </p:nvSpPr>
          <p:spPr>
            <a:xfrm>
              <a:off x="7983793" y="149975"/>
              <a:ext cx="345084" cy="25200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2" name="グループ化 11">
            <a:extLst>
              <a:ext uri="{FF2B5EF4-FFF2-40B4-BE49-F238E27FC236}">
                <a16:creationId xmlns:a16="http://schemas.microsoft.com/office/drawing/2014/main" id="{1A14EBB3-9F9B-6E6B-884A-B13ABE0852A4}"/>
              </a:ext>
            </a:extLst>
          </p:cNvPr>
          <p:cNvGrpSpPr/>
          <p:nvPr/>
        </p:nvGrpSpPr>
        <p:grpSpPr>
          <a:xfrm>
            <a:off x="9449925" y="4360950"/>
            <a:ext cx="729496" cy="216000"/>
            <a:chOff x="7599381" y="149975"/>
            <a:chExt cx="729496" cy="252000"/>
          </a:xfrm>
        </p:grpSpPr>
        <p:sp>
          <p:nvSpPr>
            <p:cNvPr id="13" name="四角形: 角を丸くする 12">
              <a:extLst>
                <a:ext uri="{FF2B5EF4-FFF2-40B4-BE49-F238E27FC236}">
                  <a16:creationId xmlns:a16="http://schemas.microsoft.com/office/drawing/2014/main" id="{91AEBD24-A028-C638-3708-AAB2208E5C05}"/>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4" name="四角形: 角を丸くする 13">
              <a:extLst>
                <a:ext uri="{FF2B5EF4-FFF2-40B4-BE49-F238E27FC236}">
                  <a16:creationId xmlns:a16="http://schemas.microsoft.com/office/drawing/2014/main" id="{91C04FFC-3B87-BEA0-A900-E15830BD5007}"/>
                </a:ext>
              </a:extLst>
            </p:cNvPr>
            <p:cNvSpPr/>
            <p:nvPr/>
          </p:nvSpPr>
          <p:spPr>
            <a:xfrm>
              <a:off x="7983793" y="149975"/>
              <a:ext cx="345084" cy="25200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5" name="グループ化 14">
            <a:extLst>
              <a:ext uri="{FF2B5EF4-FFF2-40B4-BE49-F238E27FC236}">
                <a16:creationId xmlns:a16="http://schemas.microsoft.com/office/drawing/2014/main" id="{AE6225C3-5187-C9A1-5A8C-D584CA7C3308}"/>
              </a:ext>
            </a:extLst>
          </p:cNvPr>
          <p:cNvGrpSpPr/>
          <p:nvPr/>
        </p:nvGrpSpPr>
        <p:grpSpPr>
          <a:xfrm>
            <a:off x="9449925" y="5195053"/>
            <a:ext cx="729496" cy="216000"/>
            <a:chOff x="7599381" y="149975"/>
            <a:chExt cx="729496" cy="252000"/>
          </a:xfrm>
        </p:grpSpPr>
        <p:sp>
          <p:nvSpPr>
            <p:cNvPr id="16" name="四角形: 角を丸くする 15">
              <a:extLst>
                <a:ext uri="{FF2B5EF4-FFF2-40B4-BE49-F238E27FC236}">
                  <a16:creationId xmlns:a16="http://schemas.microsoft.com/office/drawing/2014/main" id="{44287C75-2930-E026-42F2-B91CC1DBAADA}"/>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7" name="四角形: 角を丸くする 16">
              <a:extLst>
                <a:ext uri="{FF2B5EF4-FFF2-40B4-BE49-F238E27FC236}">
                  <a16:creationId xmlns:a16="http://schemas.microsoft.com/office/drawing/2014/main" id="{DB3125E8-8705-A220-17E2-C2C33D9BF529}"/>
                </a:ext>
              </a:extLst>
            </p:cNvPr>
            <p:cNvSpPr/>
            <p:nvPr/>
          </p:nvSpPr>
          <p:spPr>
            <a:xfrm>
              <a:off x="7983793" y="149975"/>
              <a:ext cx="345084" cy="25200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8" name="グループ化 17">
            <a:extLst>
              <a:ext uri="{FF2B5EF4-FFF2-40B4-BE49-F238E27FC236}">
                <a16:creationId xmlns:a16="http://schemas.microsoft.com/office/drawing/2014/main" id="{14A80452-96CD-B428-7E0C-D1D71AE40B2B}"/>
              </a:ext>
            </a:extLst>
          </p:cNvPr>
          <p:cNvGrpSpPr/>
          <p:nvPr/>
        </p:nvGrpSpPr>
        <p:grpSpPr>
          <a:xfrm>
            <a:off x="9449925" y="6185021"/>
            <a:ext cx="729496" cy="216000"/>
            <a:chOff x="7599381" y="149975"/>
            <a:chExt cx="729496" cy="252000"/>
          </a:xfrm>
        </p:grpSpPr>
        <p:sp>
          <p:nvSpPr>
            <p:cNvPr id="19" name="四角形: 角を丸くする 18">
              <a:extLst>
                <a:ext uri="{FF2B5EF4-FFF2-40B4-BE49-F238E27FC236}">
                  <a16:creationId xmlns:a16="http://schemas.microsoft.com/office/drawing/2014/main" id="{EF1EBC69-3E99-47B9-1353-D2FD8F0F2E66}"/>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0" name="四角形: 角を丸くする 19">
              <a:extLst>
                <a:ext uri="{FF2B5EF4-FFF2-40B4-BE49-F238E27FC236}">
                  <a16:creationId xmlns:a16="http://schemas.microsoft.com/office/drawing/2014/main" id="{A2DCF668-1736-21F2-9C77-5B2E1A511E04}"/>
                </a:ext>
              </a:extLst>
            </p:cNvPr>
            <p:cNvSpPr/>
            <p:nvPr/>
          </p:nvSpPr>
          <p:spPr>
            <a:xfrm>
              <a:off x="7983793" y="149975"/>
              <a:ext cx="345084" cy="25200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2417958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9C4A1D-2EBC-8A39-9FB7-E3906902203A}"/>
              </a:ext>
            </a:extLst>
          </p:cNvPr>
          <p:cNvSpPr>
            <a:spLocks noGrp="1"/>
          </p:cNvSpPr>
          <p:nvPr>
            <p:ph type="title"/>
          </p:nvPr>
        </p:nvSpPr>
        <p:spPr/>
        <p:txBody>
          <a:bodyPr/>
          <a:lstStyle/>
          <a:p>
            <a:r>
              <a:rPr kumimoji="1" lang="ja-JP" noProof="0" dirty="0"/>
              <a:t>第3章　目標設定</a:t>
            </a:r>
          </a:p>
        </p:txBody>
      </p:sp>
    </p:spTree>
    <p:extLst>
      <p:ext uri="{BB962C8B-B14F-4D97-AF65-F5344CB8AC3E}">
        <p14:creationId xmlns:p14="http://schemas.microsoft.com/office/powerpoint/2010/main" val="1424495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8D683F-8622-A580-A181-0320369B555A}"/>
              </a:ext>
            </a:extLst>
          </p:cNvPr>
          <p:cNvSpPr>
            <a:spLocks noGrp="1"/>
          </p:cNvSpPr>
          <p:nvPr>
            <p:ph type="title"/>
          </p:nvPr>
        </p:nvSpPr>
        <p:spPr/>
        <p:txBody>
          <a:bodyPr/>
          <a:lstStyle/>
          <a:p>
            <a:r>
              <a:rPr kumimoji="1" lang="ja-JP" noProof="0" dirty="0"/>
              <a:t>目標設定の総則</a:t>
            </a:r>
          </a:p>
        </p:txBody>
      </p:sp>
      <p:sp>
        <p:nvSpPr>
          <p:cNvPr id="3" name="コンテンツ プレースホルダー 2">
            <a:extLst>
              <a:ext uri="{FF2B5EF4-FFF2-40B4-BE49-F238E27FC236}">
                <a16:creationId xmlns:a16="http://schemas.microsoft.com/office/drawing/2014/main" id="{53E57978-CC1D-4314-B3DB-46003ED52B77}"/>
              </a:ext>
            </a:extLst>
          </p:cNvPr>
          <p:cNvSpPr>
            <a:spLocks noGrp="1"/>
          </p:cNvSpPr>
          <p:nvPr>
            <p:ph sz="quarter" idx="12"/>
          </p:nvPr>
        </p:nvSpPr>
        <p:spPr>
          <a:xfrm>
            <a:off x="161925" y="1110920"/>
            <a:ext cx="10367963" cy="881162"/>
          </a:xfrm>
        </p:spPr>
        <p:txBody>
          <a:bodyPr/>
          <a:lstStyle/>
          <a:p>
            <a:r>
              <a:rPr lang="ja-JP" noProof="0" dirty="0"/>
              <a:t>企業は、科学に基づくネットゼロ経路と整合する、自社のオペレーション及びバリューチェーンからの排出量に関する目標を設定しなければならない。（C9）</a:t>
            </a:r>
            <a:endParaRPr kumimoji="1" lang="ja-JP" noProof="0" dirty="0"/>
          </a:p>
        </p:txBody>
      </p:sp>
      <p:graphicFrame>
        <p:nvGraphicFramePr>
          <p:cNvPr id="7" name="表 6">
            <a:extLst>
              <a:ext uri="{FF2B5EF4-FFF2-40B4-BE49-F238E27FC236}">
                <a16:creationId xmlns:a16="http://schemas.microsoft.com/office/drawing/2014/main" id="{D3F5F3A4-33EC-1F7B-65D9-743DF026C50C}"/>
              </a:ext>
            </a:extLst>
          </p:cNvPr>
          <p:cNvGraphicFramePr>
            <a:graphicFrameLocks noGrp="1"/>
          </p:cNvGraphicFramePr>
          <p:nvPr>
            <p:extLst>
              <p:ext uri="{D42A27DB-BD31-4B8C-83A1-F6EECF244321}">
                <p14:modId xmlns:p14="http://schemas.microsoft.com/office/powerpoint/2010/main" val="4171719300"/>
              </p:ext>
            </p:extLst>
          </p:nvPr>
        </p:nvGraphicFramePr>
        <p:xfrm>
          <a:off x="357724" y="2257528"/>
          <a:ext cx="9976364" cy="4314106"/>
        </p:xfrm>
        <a:graphic>
          <a:graphicData uri="http://schemas.openxmlformats.org/drawingml/2006/table">
            <a:tbl>
              <a:tblPr firstRow="1" bandRow="1">
                <a:tableStyleId>{5C22544A-7EE6-4342-B048-85BDC9FD1C3A}</a:tableStyleId>
              </a:tblPr>
              <a:tblGrid>
                <a:gridCol w="1789575">
                  <a:extLst>
                    <a:ext uri="{9D8B030D-6E8A-4147-A177-3AD203B41FA5}">
                      <a16:colId xmlns:a16="http://schemas.microsoft.com/office/drawing/2014/main" val="3215692759"/>
                    </a:ext>
                  </a:extLst>
                </a:gridCol>
                <a:gridCol w="1068512">
                  <a:extLst>
                    <a:ext uri="{9D8B030D-6E8A-4147-A177-3AD203B41FA5}">
                      <a16:colId xmlns:a16="http://schemas.microsoft.com/office/drawing/2014/main" val="1359799673"/>
                    </a:ext>
                  </a:extLst>
                </a:gridCol>
                <a:gridCol w="6160697">
                  <a:extLst>
                    <a:ext uri="{9D8B030D-6E8A-4147-A177-3AD203B41FA5}">
                      <a16:colId xmlns:a16="http://schemas.microsoft.com/office/drawing/2014/main" val="2602904778"/>
                    </a:ext>
                  </a:extLst>
                </a:gridCol>
                <a:gridCol w="957580">
                  <a:extLst>
                    <a:ext uri="{9D8B030D-6E8A-4147-A177-3AD203B41FA5}">
                      <a16:colId xmlns:a16="http://schemas.microsoft.com/office/drawing/2014/main" val="2379407679"/>
                    </a:ext>
                  </a:extLst>
                </a:gridCol>
              </a:tblGrid>
              <a:tr h="290746">
                <a:tc>
                  <a:txBody>
                    <a:bodyPr/>
                    <a:lstStyle/>
                    <a:p>
                      <a:pPr algn="ctr"/>
                      <a:r>
                        <a:rPr kumimoji="1" lang="ja-JP" sz="16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対象</a:t>
                      </a:r>
                    </a:p>
                    <a:p>
                      <a:pPr algn="ctr"/>
                      <a:r>
                        <a:rPr kumimoji="1" lang="ja-JP" sz="1200" noProof="0" dirty="0"/>
                        <a:t>企業カテゴリ</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329512">
                <a:tc>
                  <a:txBody>
                    <a:bodyPr/>
                    <a:lstStyle/>
                    <a:p>
                      <a:r>
                        <a:rPr lang="ja-JP" sz="1200" noProof="0" dirty="0"/>
                        <a:t>Scopeの分離</a:t>
                      </a:r>
                      <a:endParaRPr kumimoji="1" lang="ja-JP" sz="1200" noProof="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C9.1</a:t>
                      </a:r>
                    </a:p>
                  </a:txBody>
                  <a:tcPr>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200" noProof="0" dirty="0"/>
                        <a:t>カテゴリA企業は、Scope1</a:t>
                      </a:r>
                      <a:r>
                        <a:rPr lang="ja-JP" altLang="en-US" sz="1200" noProof="0" dirty="0"/>
                        <a:t>・</a:t>
                      </a:r>
                      <a:r>
                        <a:rPr lang="ja-JP" sz="1200" noProof="0" dirty="0"/>
                        <a:t>Scope2・Scope3の</a:t>
                      </a:r>
                      <a:r>
                        <a:rPr lang="ja-JP" sz="1200" b="1" noProof="0" dirty="0"/>
                        <a:t>目標を個別に設定</a:t>
                      </a:r>
                    </a:p>
                    <a:p>
                      <a:pPr marL="285750" indent="-285750">
                        <a:buFont typeface="Arial" panose="020B0604020202020204" pitchFamily="34" charset="0"/>
                        <a:buChar char="•"/>
                      </a:pPr>
                      <a:r>
                        <a:rPr lang="ja-JP" sz="1200" noProof="0" dirty="0"/>
                        <a:t>カテゴリB企業は、Scope1・Scope2の目標を個別に設定</a:t>
                      </a:r>
                      <a:endParaRPr kumimoji="1" lang="ja-JP" sz="1200" noProof="0" dirty="0"/>
                    </a:p>
                  </a:txBody>
                  <a:tcPr>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88583687"/>
                  </a:ext>
                </a:extLst>
              </a:tr>
              <a:tr h="872237">
                <a:tc>
                  <a:txBody>
                    <a:bodyPr/>
                    <a:lstStyle/>
                    <a:p>
                      <a:r>
                        <a:rPr lang="ja-JP" sz="1200" noProof="0" dirty="0"/>
                        <a:t>短期目標の対象期間</a:t>
                      </a:r>
                      <a:endParaRPr kumimoji="1" lang="ja-JP" sz="1200" b="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C9.2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検証への提出時点において最も直近の報告期間の開始時点から始まる</a:t>
                      </a:r>
                      <a:r>
                        <a:rPr lang="ja-JP" sz="1200" b="1" noProof="0" dirty="0"/>
                        <a:t>5年間</a:t>
                      </a:r>
                    </a:p>
                    <a:p>
                      <a:pPr marL="846872" lvl="1" indent="-342900">
                        <a:buFont typeface="+mj-lt"/>
                        <a:buAutoNum type="alphaLcPeriod"/>
                      </a:pPr>
                      <a:r>
                        <a:rPr lang="ja-JP" sz="1200" b="0" noProof="0" dirty="0"/>
                        <a:t>初回目標検証： </a:t>
                      </a:r>
                      <a:r>
                        <a:rPr lang="ja-JP" sz="1200" noProof="0" dirty="0"/>
                        <a:t>CNZS V2.0の下での初回目標設定時は、自社の事業サイクルまたは報告サイクルに合わせるため、任意で5年未満の期間を対象としても良い</a:t>
                      </a:r>
                      <a:endParaRPr lang="ja-JP" sz="1200" b="0" noProof="0" dirty="0"/>
                    </a:p>
                    <a:p>
                      <a:pPr marL="846872" lvl="1" indent="-342900">
                        <a:buFont typeface="+mj-lt"/>
                        <a:buAutoNum type="alphaLcPeriod"/>
                      </a:pPr>
                      <a:r>
                        <a:rPr lang="ja-JP" sz="1200" b="0" noProof="0" dirty="0"/>
                        <a:t>後続の目標検証： </a:t>
                      </a:r>
                      <a:r>
                        <a:rPr lang="ja-JP" sz="1200" noProof="0" dirty="0"/>
                        <a:t>後続の目標サイクルについては、短期目標は、前回の目標年の翌年から始まる次の5年間を対象</a:t>
                      </a:r>
                      <a:endParaRPr kumimoji="1" lang="ja-JP" sz="1200" b="1"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73329057"/>
                  </a:ext>
                </a:extLst>
              </a:tr>
              <a:tr h="290746">
                <a:tc>
                  <a:txBody>
                    <a:bodyPr/>
                    <a:lstStyle/>
                    <a:p>
                      <a:r>
                        <a:rPr lang="ja-JP" sz="1200" noProof="0" dirty="0"/>
                        <a:t>長期目標の対象期間</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C9.3</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遅くとも2050年</a:t>
                      </a:r>
                      <a:endParaRPr lang="ja-JP" sz="1200" baseline="300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r h="329512">
                <a:tc>
                  <a:txBody>
                    <a:bodyPr/>
                    <a:lstStyle/>
                    <a:p>
                      <a:r>
                        <a:rPr lang="ja-JP" sz="1200" noProof="0" dirty="0"/>
                        <a:t>目標設定のインベントリ基礎</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en-US" altLang="ja-JP" sz="1200" noProof="0" dirty="0"/>
                        <a:t>C</a:t>
                      </a:r>
                      <a:r>
                        <a:rPr kumimoji="1" lang="ja-JP" sz="1200" noProof="0" dirty="0"/>
                        <a:t>9.4</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企業は、</a:t>
                      </a:r>
                      <a:r>
                        <a:rPr lang="ja-JP" altLang="en-US" sz="1200" noProof="0" dirty="0"/>
                        <a:t>物理</a:t>
                      </a:r>
                      <a:r>
                        <a:rPr lang="en-US" altLang="ja-JP" sz="1200" noProof="0" dirty="0"/>
                        <a:t>GHG</a:t>
                      </a:r>
                      <a:r>
                        <a:rPr lang="ja-JP" altLang="en-US" sz="1200" noProof="0" dirty="0"/>
                        <a:t>インベントリに基づいて（</a:t>
                      </a:r>
                      <a:r>
                        <a:rPr lang="en-US" altLang="ja-JP" sz="1200" noProof="0" dirty="0"/>
                        <a:t>Scope2</a:t>
                      </a:r>
                      <a:r>
                        <a:rPr lang="ja-JP" altLang="en-US" sz="1200" noProof="0" dirty="0"/>
                        <a:t>はロケーション基準）</a:t>
                      </a:r>
                      <a:r>
                        <a:rPr lang="ja-JP" sz="1200" noProof="0" dirty="0"/>
                        <a:t>目標の野心度を決定しなければならない</a:t>
                      </a:r>
                      <a:endParaRPr lang="ja-JP" sz="1200" baseline="0" noProof="0" dirty="0">
                        <a:highlight>
                          <a:srgbClr val="FFFF00"/>
                        </a:highlight>
                      </a:endParaRP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26083818"/>
                  </a:ext>
                </a:extLst>
              </a:tr>
              <a:tr h="329512">
                <a:tc>
                  <a:txBody>
                    <a:bodyPr/>
                    <a:lstStyle/>
                    <a:p>
                      <a:r>
                        <a:rPr lang="ja-JP" sz="1200" noProof="0" dirty="0"/>
                        <a:t>目標の指標・手法・経路</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C9.5</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lvl="0" indent="-285750">
                        <a:buFont typeface="Arial" panose="020B0604020202020204" pitchFamily="34" charset="0"/>
                        <a:buChar char="•"/>
                      </a:pPr>
                      <a:r>
                        <a:rPr lang="ja-JP" sz="1200" noProof="0" dirty="0"/>
                        <a:t>適用可能かつ適格なSBTiの指標・手法・経路を用いて目標を設定し、目標期間を通じて一貫して適用</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26023500"/>
                  </a:ext>
                </a:extLst>
              </a:tr>
              <a:tr h="193830">
                <a:tc>
                  <a:txBody>
                    <a:bodyPr/>
                    <a:lstStyle/>
                    <a:p>
                      <a:r>
                        <a:rPr lang="ja-JP" sz="1200" noProof="0" dirty="0"/>
                        <a:t>目標の野心度</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C9.6</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lvl="0" indent="-285750">
                        <a:buFont typeface="Arial" panose="020B0604020202020204" pitchFamily="34" charset="0"/>
                        <a:buChar char="•"/>
                      </a:pPr>
                      <a:r>
                        <a:rPr lang="ja-JP" sz="1200" noProof="0" dirty="0"/>
                        <a:t>適格なネットゼロ経路と整合するパフォーマンス水準を満たすように設定</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11888213"/>
                  </a:ext>
                </a:extLst>
              </a:tr>
              <a:tr h="329512">
                <a:tc>
                  <a:txBody>
                    <a:bodyPr/>
                    <a:lstStyle/>
                    <a:p>
                      <a:r>
                        <a:rPr lang="ja-JP" sz="1200" noProof="0" dirty="0"/>
                        <a:t>目標の依存関係</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C9.7</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lvl="0" indent="-285750">
                        <a:buFont typeface="Arial" panose="020B0604020202020204" pitchFamily="34" charset="0"/>
                        <a:buChar char="•"/>
                      </a:pPr>
                      <a:r>
                        <a:rPr lang="ja-JP" sz="1200" noProof="0" dirty="0"/>
                        <a:t>目標を実施する自社の能力に重大な影響を及ぼし得る依存関係（例：技術の成熟度、サプライチェーンの能力、資金、政策）の記述を提出</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26523774"/>
                  </a:ext>
                </a:extLst>
              </a:tr>
              <a:tr h="329512">
                <a:tc>
                  <a:txBody>
                    <a:bodyPr/>
                    <a:lstStyle/>
                    <a:p>
                      <a:r>
                        <a:rPr lang="ja-JP" sz="1200" noProof="0" dirty="0"/>
                        <a:t>FLAG目標の分離</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C9.8</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lvl="0" indent="-285750">
                        <a:buFont typeface="Arial" panose="020B0604020202020204" pitchFamily="34" charset="0"/>
                        <a:buChar char="•"/>
                      </a:pPr>
                      <a:r>
                        <a:rPr lang="ja-JP" sz="1200" noProof="0" dirty="0"/>
                        <a:t>企業が森林・土地・農業（FLAG）目標を設定する場合、これらは非FLAG目標とは別個に設定・報告しなければならず、単一の目標の中に合算してはならない。</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65023991"/>
                  </a:ext>
                </a:extLst>
              </a:tr>
            </a:tbl>
          </a:graphicData>
        </a:graphic>
      </p:graphicFrame>
      <p:sp>
        <p:nvSpPr>
          <p:cNvPr id="9" name="テキスト ボックス 8">
            <a:extLst>
              <a:ext uri="{FF2B5EF4-FFF2-40B4-BE49-F238E27FC236}">
                <a16:creationId xmlns:a16="http://schemas.microsoft.com/office/drawing/2014/main" id="{B57E4D04-6DF0-E050-501D-CF8D0FC126C2}"/>
              </a:ext>
            </a:extLst>
          </p:cNvPr>
          <p:cNvSpPr txBox="1"/>
          <p:nvPr/>
        </p:nvSpPr>
        <p:spPr>
          <a:xfrm>
            <a:off x="161925" y="7222819"/>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ja-JP" sz="800" noProof="0" dirty="0">
                <a:latin typeface="+mj-ea"/>
                <a:hlinkClick r:id="rId2">
                  <a:extLst>
                    <a:ext uri="{A12FA001-AC4F-418D-AE19-62706E023703}">
                      <ahyp:hlinkClr xmlns:ahyp="http://schemas.microsoft.com/office/drawing/2018/hyperlinkcolor" val="tx"/>
                    </a:ext>
                  </a:extLst>
                </a:hlinkClick>
              </a:rPr>
              <a:t> CNZS V2.0 </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rPr>
              <a:t>※ 条文番号はCNZS V2.0本文の付番による</a:t>
            </a:r>
            <a:endParaRPr lang="ja-JP" sz="800" noProof="0" dirty="0">
              <a:solidFill>
                <a:sysClr val="windowText" lastClr="000000"/>
              </a:solidFill>
              <a:latin typeface="+mj-ea"/>
              <a:ea typeface="+mj-ea"/>
            </a:endParaRPr>
          </a:p>
        </p:txBody>
      </p:sp>
      <p:grpSp>
        <p:nvGrpSpPr>
          <p:cNvPr id="4" name="グループ化 3">
            <a:extLst>
              <a:ext uri="{FF2B5EF4-FFF2-40B4-BE49-F238E27FC236}">
                <a16:creationId xmlns:a16="http://schemas.microsoft.com/office/drawing/2014/main" id="{C760293B-E3B3-8D33-F381-07D67485C8A8}"/>
              </a:ext>
            </a:extLst>
          </p:cNvPr>
          <p:cNvGrpSpPr/>
          <p:nvPr/>
        </p:nvGrpSpPr>
        <p:grpSpPr>
          <a:xfrm>
            <a:off x="9469589" y="2855226"/>
            <a:ext cx="729496" cy="216000"/>
            <a:chOff x="7599381" y="149975"/>
            <a:chExt cx="729496" cy="252000"/>
          </a:xfrm>
        </p:grpSpPr>
        <p:sp>
          <p:nvSpPr>
            <p:cNvPr id="5" name="四角形: 角を丸くする 4">
              <a:extLst>
                <a:ext uri="{FF2B5EF4-FFF2-40B4-BE49-F238E27FC236}">
                  <a16:creationId xmlns:a16="http://schemas.microsoft.com/office/drawing/2014/main" id="{540C065A-C00E-9D54-66AE-B442408B7F94}"/>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6" name="四角形: 角を丸くする 5">
              <a:extLst>
                <a:ext uri="{FF2B5EF4-FFF2-40B4-BE49-F238E27FC236}">
                  <a16:creationId xmlns:a16="http://schemas.microsoft.com/office/drawing/2014/main" id="{2B0E0505-0D1F-2529-3132-C9BEE9C043FD}"/>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8" name="グループ化 7">
            <a:extLst>
              <a:ext uri="{FF2B5EF4-FFF2-40B4-BE49-F238E27FC236}">
                <a16:creationId xmlns:a16="http://schemas.microsoft.com/office/drawing/2014/main" id="{B4C2CEE9-561A-E2B0-0576-48D1F588B93F}"/>
              </a:ext>
            </a:extLst>
          </p:cNvPr>
          <p:cNvGrpSpPr/>
          <p:nvPr/>
        </p:nvGrpSpPr>
        <p:grpSpPr>
          <a:xfrm>
            <a:off x="9469589" y="3614180"/>
            <a:ext cx="729496" cy="216000"/>
            <a:chOff x="7599381" y="149975"/>
            <a:chExt cx="729496" cy="252000"/>
          </a:xfrm>
        </p:grpSpPr>
        <p:sp>
          <p:nvSpPr>
            <p:cNvPr id="10" name="四角形: 角を丸くする 9">
              <a:extLst>
                <a:ext uri="{FF2B5EF4-FFF2-40B4-BE49-F238E27FC236}">
                  <a16:creationId xmlns:a16="http://schemas.microsoft.com/office/drawing/2014/main" id="{CC5A19EF-6135-4AB0-8D78-B50333F90DA5}"/>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1" name="四角形: 角を丸くする 10">
              <a:extLst>
                <a:ext uri="{FF2B5EF4-FFF2-40B4-BE49-F238E27FC236}">
                  <a16:creationId xmlns:a16="http://schemas.microsoft.com/office/drawing/2014/main" id="{B22E5E13-EAC6-3AD3-7AEF-71A55C66CE27}"/>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2" name="グループ化 11">
            <a:extLst>
              <a:ext uri="{FF2B5EF4-FFF2-40B4-BE49-F238E27FC236}">
                <a16:creationId xmlns:a16="http://schemas.microsoft.com/office/drawing/2014/main" id="{1E711189-3643-F8DB-E6BB-B3FA7E6706A9}"/>
              </a:ext>
            </a:extLst>
          </p:cNvPr>
          <p:cNvGrpSpPr/>
          <p:nvPr/>
        </p:nvGrpSpPr>
        <p:grpSpPr>
          <a:xfrm>
            <a:off x="9469589" y="4214363"/>
            <a:ext cx="729496" cy="216000"/>
            <a:chOff x="7599381" y="149975"/>
            <a:chExt cx="729496" cy="252000"/>
          </a:xfrm>
        </p:grpSpPr>
        <p:sp>
          <p:nvSpPr>
            <p:cNvPr id="13" name="四角形: 角を丸くする 12">
              <a:extLst>
                <a:ext uri="{FF2B5EF4-FFF2-40B4-BE49-F238E27FC236}">
                  <a16:creationId xmlns:a16="http://schemas.microsoft.com/office/drawing/2014/main" id="{3DB6A99C-F5DF-DEB7-9F7A-FB76627161F9}"/>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4" name="四角形: 角を丸くする 13">
              <a:extLst>
                <a:ext uri="{FF2B5EF4-FFF2-40B4-BE49-F238E27FC236}">
                  <a16:creationId xmlns:a16="http://schemas.microsoft.com/office/drawing/2014/main" id="{9C48EC3D-D118-5D04-BCFB-94D84D3BB632}"/>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5" name="グループ化 14">
            <a:extLst>
              <a:ext uri="{FF2B5EF4-FFF2-40B4-BE49-F238E27FC236}">
                <a16:creationId xmlns:a16="http://schemas.microsoft.com/office/drawing/2014/main" id="{980CC5C0-3D64-F780-22A3-837A8BEAA504}"/>
              </a:ext>
            </a:extLst>
          </p:cNvPr>
          <p:cNvGrpSpPr/>
          <p:nvPr/>
        </p:nvGrpSpPr>
        <p:grpSpPr>
          <a:xfrm>
            <a:off x="9469589" y="4607759"/>
            <a:ext cx="729496" cy="216000"/>
            <a:chOff x="7599381" y="149975"/>
            <a:chExt cx="729496" cy="252000"/>
          </a:xfrm>
        </p:grpSpPr>
        <p:sp>
          <p:nvSpPr>
            <p:cNvPr id="16" name="四角形: 角を丸くする 15">
              <a:extLst>
                <a:ext uri="{FF2B5EF4-FFF2-40B4-BE49-F238E27FC236}">
                  <a16:creationId xmlns:a16="http://schemas.microsoft.com/office/drawing/2014/main" id="{CBECA761-F2D9-9F4F-FA70-7037DB21D5DB}"/>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7" name="四角形: 角を丸くする 16">
              <a:extLst>
                <a:ext uri="{FF2B5EF4-FFF2-40B4-BE49-F238E27FC236}">
                  <a16:creationId xmlns:a16="http://schemas.microsoft.com/office/drawing/2014/main" id="{72C9F6A2-F6BC-1FBC-AB08-1F4A1823686B}"/>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8" name="グループ化 17">
            <a:extLst>
              <a:ext uri="{FF2B5EF4-FFF2-40B4-BE49-F238E27FC236}">
                <a16:creationId xmlns:a16="http://schemas.microsoft.com/office/drawing/2014/main" id="{BF5D0D1F-4093-849C-B221-8DEBB36C8DDE}"/>
              </a:ext>
            </a:extLst>
          </p:cNvPr>
          <p:cNvGrpSpPr/>
          <p:nvPr/>
        </p:nvGrpSpPr>
        <p:grpSpPr>
          <a:xfrm>
            <a:off x="9469589" y="5041506"/>
            <a:ext cx="729496" cy="216000"/>
            <a:chOff x="7599381" y="149975"/>
            <a:chExt cx="729496" cy="252000"/>
          </a:xfrm>
        </p:grpSpPr>
        <p:sp>
          <p:nvSpPr>
            <p:cNvPr id="19" name="四角形: 角を丸くする 18">
              <a:extLst>
                <a:ext uri="{FF2B5EF4-FFF2-40B4-BE49-F238E27FC236}">
                  <a16:creationId xmlns:a16="http://schemas.microsoft.com/office/drawing/2014/main" id="{50A00DBC-089E-FC72-C896-715FDD672B1F}"/>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0" name="四角形: 角を丸くする 19">
              <a:extLst>
                <a:ext uri="{FF2B5EF4-FFF2-40B4-BE49-F238E27FC236}">
                  <a16:creationId xmlns:a16="http://schemas.microsoft.com/office/drawing/2014/main" id="{3291EA2E-45D9-5413-7281-9B02C59CC8F8}"/>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21" name="グループ化 20">
            <a:extLst>
              <a:ext uri="{FF2B5EF4-FFF2-40B4-BE49-F238E27FC236}">
                <a16:creationId xmlns:a16="http://schemas.microsoft.com/office/drawing/2014/main" id="{9EB70815-23EC-DE11-8A5E-8DB81998C01B}"/>
              </a:ext>
            </a:extLst>
          </p:cNvPr>
          <p:cNvGrpSpPr/>
          <p:nvPr/>
        </p:nvGrpSpPr>
        <p:grpSpPr>
          <a:xfrm>
            <a:off x="9469589" y="5406779"/>
            <a:ext cx="729496" cy="216000"/>
            <a:chOff x="7599381" y="149975"/>
            <a:chExt cx="729496" cy="252000"/>
          </a:xfrm>
        </p:grpSpPr>
        <p:sp>
          <p:nvSpPr>
            <p:cNvPr id="22" name="四角形: 角を丸くする 21">
              <a:extLst>
                <a:ext uri="{FF2B5EF4-FFF2-40B4-BE49-F238E27FC236}">
                  <a16:creationId xmlns:a16="http://schemas.microsoft.com/office/drawing/2014/main" id="{A6CD7578-EE1E-21B0-4111-6920160A75DC}"/>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3" name="四角形: 角を丸くする 22">
              <a:extLst>
                <a:ext uri="{FF2B5EF4-FFF2-40B4-BE49-F238E27FC236}">
                  <a16:creationId xmlns:a16="http://schemas.microsoft.com/office/drawing/2014/main" id="{90BA79B4-BCBA-68CC-36BE-B001071994BD}"/>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24" name="グループ化 23">
            <a:extLst>
              <a:ext uri="{FF2B5EF4-FFF2-40B4-BE49-F238E27FC236}">
                <a16:creationId xmlns:a16="http://schemas.microsoft.com/office/drawing/2014/main" id="{E60AFEF1-F2A9-7EDD-46AB-0A6399DFD3CC}"/>
              </a:ext>
            </a:extLst>
          </p:cNvPr>
          <p:cNvGrpSpPr/>
          <p:nvPr/>
        </p:nvGrpSpPr>
        <p:grpSpPr>
          <a:xfrm>
            <a:off x="9469589" y="5773206"/>
            <a:ext cx="729496" cy="216000"/>
            <a:chOff x="7599381" y="149975"/>
            <a:chExt cx="729496" cy="252000"/>
          </a:xfrm>
        </p:grpSpPr>
        <p:sp>
          <p:nvSpPr>
            <p:cNvPr id="25" name="四角形: 角を丸くする 24">
              <a:extLst>
                <a:ext uri="{FF2B5EF4-FFF2-40B4-BE49-F238E27FC236}">
                  <a16:creationId xmlns:a16="http://schemas.microsoft.com/office/drawing/2014/main" id="{1AD0FB13-C007-F444-B4FC-C4670177E8CE}"/>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6" name="四角形: 角を丸くする 25">
              <a:extLst>
                <a:ext uri="{FF2B5EF4-FFF2-40B4-BE49-F238E27FC236}">
                  <a16:creationId xmlns:a16="http://schemas.microsoft.com/office/drawing/2014/main" id="{68C96381-FDA2-4CD6-F881-9DFF946CA993}"/>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27" name="グループ化 26">
            <a:extLst>
              <a:ext uri="{FF2B5EF4-FFF2-40B4-BE49-F238E27FC236}">
                <a16:creationId xmlns:a16="http://schemas.microsoft.com/office/drawing/2014/main" id="{676C4AC0-BD54-0F4F-D9D4-99F5EB7BDC3F}"/>
              </a:ext>
            </a:extLst>
          </p:cNvPr>
          <p:cNvGrpSpPr/>
          <p:nvPr/>
        </p:nvGrpSpPr>
        <p:grpSpPr>
          <a:xfrm>
            <a:off x="9469589" y="6236449"/>
            <a:ext cx="729496" cy="216000"/>
            <a:chOff x="7599381" y="149975"/>
            <a:chExt cx="729496" cy="252000"/>
          </a:xfrm>
        </p:grpSpPr>
        <p:sp>
          <p:nvSpPr>
            <p:cNvPr id="28" name="四角形: 角を丸くする 27">
              <a:extLst>
                <a:ext uri="{FF2B5EF4-FFF2-40B4-BE49-F238E27FC236}">
                  <a16:creationId xmlns:a16="http://schemas.microsoft.com/office/drawing/2014/main" id="{2800AADB-76FB-D11D-1197-E753AACC7DF4}"/>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9" name="四角形: 角を丸くする 28">
              <a:extLst>
                <a:ext uri="{FF2B5EF4-FFF2-40B4-BE49-F238E27FC236}">
                  <a16:creationId xmlns:a16="http://schemas.microsoft.com/office/drawing/2014/main" id="{50C61192-E390-0A7A-FB1A-CC6232EFE53E}"/>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2844727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a:extLst>
              <a:ext uri="{FF2B5EF4-FFF2-40B4-BE49-F238E27FC236}">
                <a16:creationId xmlns:a16="http://schemas.microsoft.com/office/drawing/2014/main" id="{DD052A86-DEB5-6E63-644D-40050CDE5772}"/>
              </a:ext>
            </a:extLst>
          </p:cNvPr>
          <p:cNvSpPr/>
          <p:nvPr/>
        </p:nvSpPr>
        <p:spPr>
          <a:xfrm>
            <a:off x="7949818" y="2811135"/>
            <a:ext cx="2580069" cy="2817501"/>
          </a:xfrm>
          <a:prstGeom prst="rect">
            <a:avLst/>
          </a:prstGeom>
          <a:solidFill>
            <a:srgbClr val="ECF8F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b="1" noProof="0" dirty="0">
              <a:solidFill>
                <a:schemeClr val="tx1"/>
              </a:solidFill>
              <a:latin typeface="Meiryo UI" panose="020B0604030504040204" pitchFamily="50" charset="-128"/>
              <a:ea typeface="Meiryo UI" panose="020B0604030504040204" pitchFamily="50" charset="-128"/>
            </a:endParaRPr>
          </a:p>
        </p:txBody>
      </p:sp>
      <p:sp>
        <p:nvSpPr>
          <p:cNvPr id="25" name="正方形/長方形 24">
            <a:extLst>
              <a:ext uri="{FF2B5EF4-FFF2-40B4-BE49-F238E27FC236}">
                <a16:creationId xmlns:a16="http://schemas.microsoft.com/office/drawing/2014/main" id="{8FB36AEA-9A1D-02BD-BEAB-2D873877E7B9}"/>
              </a:ext>
            </a:extLst>
          </p:cNvPr>
          <p:cNvSpPr/>
          <p:nvPr/>
        </p:nvSpPr>
        <p:spPr>
          <a:xfrm>
            <a:off x="5157662" y="2811135"/>
            <a:ext cx="2580070" cy="2817501"/>
          </a:xfrm>
          <a:prstGeom prst="rect">
            <a:avLst/>
          </a:prstGeom>
          <a:solidFill>
            <a:srgbClr val="ECF8F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b="1" noProof="0" dirty="0">
              <a:solidFill>
                <a:schemeClr val="tx1"/>
              </a:solidFill>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571875FE-3C3A-9A8B-86B1-4F376AB8BC99}"/>
              </a:ext>
            </a:extLst>
          </p:cNvPr>
          <p:cNvSpPr/>
          <p:nvPr/>
        </p:nvSpPr>
        <p:spPr>
          <a:xfrm>
            <a:off x="2392622" y="2811135"/>
            <a:ext cx="2580070" cy="2817501"/>
          </a:xfrm>
          <a:prstGeom prst="rect">
            <a:avLst/>
          </a:prstGeom>
          <a:solidFill>
            <a:srgbClr val="ECF8F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b="1" noProof="0" dirty="0">
              <a:solidFill>
                <a:schemeClr val="tx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B882478A-D43B-E696-B4EF-F0E861EFD333}"/>
              </a:ext>
            </a:extLst>
          </p:cNvPr>
          <p:cNvSpPr>
            <a:spLocks noGrp="1"/>
          </p:cNvSpPr>
          <p:nvPr>
            <p:ph type="title"/>
          </p:nvPr>
        </p:nvSpPr>
        <p:spPr/>
        <p:txBody>
          <a:bodyPr/>
          <a:lstStyle/>
          <a:p>
            <a:r>
              <a:rPr kumimoji="1" lang="ja-JP" noProof="0" dirty="0"/>
              <a:t>企業カテゴリ別の目標設定要件</a:t>
            </a:r>
          </a:p>
        </p:txBody>
      </p:sp>
      <p:sp>
        <p:nvSpPr>
          <p:cNvPr id="3" name="コンテンツ プレースホルダー 2">
            <a:extLst>
              <a:ext uri="{FF2B5EF4-FFF2-40B4-BE49-F238E27FC236}">
                <a16:creationId xmlns:a16="http://schemas.microsoft.com/office/drawing/2014/main" id="{253A6570-C513-68FC-3B56-0874B03C318F}"/>
              </a:ext>
            </a:extLst>
          </p:cNvPr>
          <p:cNvSpPr>
            <a:spLocks noGrp="1"/>
          </p:cNvSpPr>
          <p:nvPr>
            <p:ph sz="quarter" idx="12"/>
          </p:nvPr>
        </p:nvSpPr>
        <p:spPr>
          <a:xfrm>
            <a:off x="161925" y="1110920"/>
            <a:ext cx="10367963" cy="958106"/>
          </a:xfrm>
        </p:spPr>
        <p:txBody>
          <a:bodyPr/>
          <a:lstStyle/>
          <a:p>
            <a:pPr>
              <a:buFont typeface="Arial" panose="020B0604020202020204" pitchFamily="34" charset="0"/>
              <a:buChar char="•"/>
            </a:pPr>
            <a:r>
              <a:rPr lang="ja-JP" noProof="0" dirty="0"/>
              <a:t>カテゴリA企業は、Scope1・Scope2・Scope3の目標を個別に設定することが求められる。</a:t>
            </a:r>
          </a:p>
          <a:p>
            <a:pPr>
              <a:buFont typeface="Arial" panose="020B0604020202020204" pitchFamily="34" charset="0"/>
              <a:buChar char="•"/>
            </a:pPr>
            <a:r>
              <a:rPr lang="ja-JP" noProof="0" dirty="0"/>
              <a:t>カテゴリB企業は、Scope1・Scope2の目標を個別に設定することが求められるが、Scope3の設定は任意。</a:t>
            </a:r>
            <a:endParaRPr kumimoji="1" lang="ja-JP" noProof="0" dirty="0"/>
          </a:p>
        </p:txBody>
      </p:sp>
      <p:sp>
        <p:nvSpPr>
          <p:cNvPr id="4" name="正方形/長方形 3">
            <a:extLst>
              <a:ext uri="{FF2B5EF4-FFF2-40B4-BE49-F238E27FC236}">
                <a16:creationId xmlns:a16="http://schemas.microsoft.com/office/drawing/2014/main" id="{C44C1FE2-68AE-E0A9-E29E-84587DFC12F7}"/>
              </a:ext>
            </a:extLst>
          </p:cNvPr>
          <p:cNvSpPr/>
          <p:nvPr/>
        </p:nvSpPr>
        <p:spPr>
          <a:xfrm>
            <a:off x="2392622" y="2138532"/>
            <a:ext cx="2580070" cy="60416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tx1"/>
                </a:solidFill>
                <a:latin typeface="Meiryo UI" panose="020B0604030504040204" pitchFamily="50" charset="-128"/>
                <a:ea typeface="Meiryo UI" panose="020B0604030504040204" pitchFamily="50" charset="-128"/>
              </a:rPr>
              <a:t>Scope1</a:t>
            </a:r>
          </a:p>
        </p:txBody>
      </p:sp>
      <p:sp>
        <p:nvSpPr>
          <p:cNvPr id="5" name="正方形/長方形 4">
            <a:extLst>
              <a:ext uri="{FF2B5EF4-FFF2-40B4-BE49-F238E27FC236}">
                <a16:creationId xmlns:a16="http://schemas.microsoft.com/office/drawing/2014/main" id="{34A8D6D9-3892-01CA-589F-7D38FCC71DCD}"/>
              </a:ext>
            </a:extLst>
          </p:cNvPr>
          <p:cNvSpPr/>
          <p:nvPr/>
        </p:nvSpPr>
        <p:spPr>
          <a:xfrm>
            <a:off x="5157662" y="2138532"/>
            <a:ext cx="2580070" cy="60416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tx1"/>
                </a:solidFill>
                <a:latin typeface="Meiryo UI" panose="020B0604030504040204" pitchFamily="50" charset="-128"/>
                <a:ea typeface="Meiryo UI" panose="020B0604030504040204" pitchFamily="50" charset="-128"/>
              </a:rPr>
              <a:t>Scope2</a:t>
            </a:r>
          </a:p>
        </p:txBody>
      </p:sp>
      <p:sp>
        <p:nvSpPr>
          <p:cNvPr id="6" name="正方形/長方形 5">
            <a:extLst>
              <a:ext uri="{FF2B5EF4-FFF2-40B4-BE49-F238E27FC236}">
                <a16:creationId xmlns:a16="http://schemas.microsoft.com/office/drawing/2014/main" id="{410F282B-379B-76BD-8966-9AE4ABA9936F}"/>
              </a:ext>
            </a:extLst>
          </p:cNvPr>
          <p:cNvSpPr/>
          <p:nvPr/>
        </p:nvSpPr>
        <p:spPr>
          <a:xfrm>
            <a:off x="7949818" y="2137999"/>
            <a:ext cx="2580069" cy="60416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tx1"/>
                </a:solidFill>
                <a:latin typeface="Meiryo UI" panose="020B0604030504040204" pitchFamily="50" charset="-128"/>
                <a:ea typeface="Meiryo UI" panose="020B0604030504040204" pitchFamily="50" charset="-128"/>
              </a:rPr>
              <a:t>Scope3</a:t>
            </a:r>
          </a:p>
        </p:txBody>
      </p:sp>
      <p:cxnSp>
        <p:nvCxnSpPr>
          <p:cNvPr id="8" name="直線コネクタ 7">
            <a:extLst>
              <a:ext uri="{FF2B5EF4-FFF2-40B4-BE49-F238E27FC236}">
                <a16:creationId xmlns:a16="http://schemas.microsoft.com/office/drawing/2014/main" id="{E93B672C-DA36-F082-D2AE-F6E3C2672161}"/>
              </a:ext>
            </a:extLst>
          </p:cNvPr>
          <p:cNvCxnSpPr/>
          <p:nvPr/>
        </p:nvCxnSpPr>
        <p:spPr>
          <a:xfrm>
            <a:off x="359596" y="4097788"/>
            <a:ext cx="10170291"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803E7383-614C-B12F-2104-3A33E956DAAC}"/>
              </a:ext>
            </a:extLst>
          </p:cNvPr>
          <p:cNvCxnSpPr/>
          <p:nvPr/>
        </p:nvCxnSpPr>
        <p:spPr>
          <a:xfrm>
            <a:off x="359596" y="5628638"/>
            <a:ext cx="10170291"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52B2DFD7-C6D8-9622-1B11-2AD7BA38BDED}"/>
              </a:ext>
            </a:extLst>
          </p:cNvPr>
          <p:cNvSpPr txBox="1"/>
          <p:nvPr/>
        </p:nvSpPr>
        <p:spPr>
          <a:xfrm>
            <a:off x="359594" y="3052149"/>
            <a:ext cx="2057513" cy="584775"/>
          </a:xfrm>
          <a:prstGeom prst="rect">
            <a:avLst/>
          </a:prstGeom>
          <a:noFill/>
        </p:spPr>
        <p:txBody>
          <a:bodyPr wrap="square" rtlCol="0">
            <a:spAutoFit/>
          </a:bodyPr>
          <a:lstStyle/>
          <a:p>
            <a:pPr algn="ctr"/>
            <a:r>
              <a:rPr lang="ja-JP" noProof="0" dirty="0"/>
              <a:t>短期目標</a:t>
            </a:r>
          </a:p>
          <a:p>
            <a:pPr algn="ctr"/>
            <a:r>
              <a:rPr kumimoji="1" lang="ja-JP" sz="1400" noProof="0" dirty="0">
                <a:latin typeface="+mn-ea"/>
              </a:rPr>
              <a:t>（5年目標）</a:t>
            </a:r>
          </a:p>
        </p:txBody>
      </p:sp>
      <p:sp>
        <p:nvSpPr>
          <p:cNvPr id="11" name="テキスト ボックス 10">
            <a:extLst>
              <a:ext uri="{FF2B5EF4-FFF2-40B4-BE49-F238E27FC236}">
                <a16:creationId xmlns:a16="http://schemas.microsoft.com/office/drawing/2014/main" id="{BFC0A00B-994A-B56E-7E0C-B0170FB32D74}"/>
              </a:ext>
            </a:extLst>
          </p:cNvPr>
          <p:cNvSpPr txBox="1"/>
          <p:nvPr/>
        </p:nvSpPr>
        <p:spPr>
          <a:xfrm>
            <a:off x="359594" y="4430900"/>
            <a:ext cx="2057513" cy="800219"/>
          </a:xfrm>
          <a:prstGeom prst="rect">
            <a:avLst/>
          </a:prstGeom>
          <a:noFill/>
        </p:spPr>
        <p:txBody>
          <a:bodyPr wrap="square" rtlCol="0">
            <a:spAutoFit/>
          </a:bodyPr>
          <a:lstStyle/>
          <a:p>
            <a:pPr algn="ctr"/>
            <a:r>
              <a:rPr lang="ja-JP" noProof="0" dirty="0"/>
              <a:t>長期目標</a:t>
            </a:r>
          </a:p>
          <a:p>
            <a:pPr algn="ctr"/>
            <a:r>
              <a:rPr kumimoji="1" lang="ja-JP" sz="1400" noProof="0" dirty="0">
                <a:latin typeface="+mn-ea"/>
              </a:rPr>
              <a:t>（</a:t>
            </a:r>
            <a:r>
              <a:rPr lang="ja-JP" sz="1400" noProof="0" dirty="0">
                <a:latin typeface="+mn-ea"/>
              </a:rPr>
              <a:t>遅くとも2050年までに</a:t>
            </a:r>
          </a:p>
          <a:p>
            <a:pPr algn="ctr"/>
            <a:r>
              <a:rPr lang="ja-JP" sz="1400" noProof="0" dirty="0">
                <a:latin typeface="+mn-ea"/>
              </a:rPr>
              <a:t>残余レベルに達する</a:t>
            </a:r>
            <a:r>
              <a:rPr kumimoji="1" lang="ja-JP" sz="1400" noProof="0" dirty="0">
                <a:latin typeface="+mn-ea"/>
              </a:rPr>
              <a:t>）</a:t>
            </a:r>
          </a:p>
        </p:txBody>
      </p:sp>
      <p:sp>
        <p:nvSpPr>
          <p:cNvPr id="12" name="テキスト ボックス 11">
            <a:extLst>
              <a:ext uri="{FF2B5EF4-FFF2-40B4-BE49-F238E27FC236}">
                <a16:creationId xmlns:a16="http://schemas.microsoft.com/office/drawing/2014/main" id="{94D01AD9-E367-28B7-CAB3-73D59B28C24A}"/>
              </a:ext>
            </a:extLst>
          </p:cNvPr>
          <p:cNvSpPr txBox="1"/>
          <p:nvPr/>
        </p:nvSpPr>
        <p:spPr>
          <a:xfrm>
            <a:off x="359594" y="5703631"/>
            <a:ext cx="2057513" cy="1107996"/>
          </a:xfrm>
          <a:prstGeom prst="rect">
            <a:avLst/>
          </a:prstGeom>
          <a:noFill/>
        </p:spPr>
        <p:txBody>
          <a:bodyPr wrap="square" rtlCol="0">
            <a:spAutoFit/>
          </a:bodyPr>
          <a:lstStyle/>
          <a:p>
            <a:pPr algn="ctr"/>
            <a:r>
              <a:rPr lang="ja-JP" noProof="0" dirty="0"/>
              <a:t>ネットゼロ目標</a:t>
            </a:r>
          </a:p>
          <a:p>
            <a:pPr algn="ctr"/>
            <a:r>
              <a:rPr lang="ja-JP" sz="1200" noProof="0" dirty="0">
                <a:latin typeface="+mn-ea"/>
              </a:rPr>
              <a:t>（Scope1、2、3の短期及び長期目標の両方と、ネットゼロ目標年の残余排出量の中和を含めたもの）</a:t>
            </a:r>
          </a:p>
        </p:txBody>
      </p:sp>
      <p:sp>
        <p:nvSpPr>
          <p:cNvPr id="19" name="テキスト ボックス 18">
            <a:extLst>
              <a:ext uri="{FF2B5EF4-FFF2-40B4-BE49-F238E27FC236}">
                <a16:creationId xmlns:a16="http://schemas.microsoft.com/office/drawing/2014/main" id="{21E83FE4-EBEB-0AEE-FD09-66CFCF9CCA80}"/>
              </a:ext>
            </a:extLst>
          </p:cNvPr>
          <p:cNvSpPr txBox="1"/>
          <p:nvPr/>
        </p:nvSpPr>
        <p:spPr>
          <a:xfrm>
            <a:off x="2629193" y="4132123"/>
            <a:ext cx="2154896" cy="1292662"/>
          </a:xfrm>
          <a:prstGeom prst="rect">
            <a:avLst/>
          </a:prstGeom>
          <a:noFill/>
        </p:spPr>
        <p:txBody>
          <a:bodyPr wrap="square" rtlCol="0">
            <a:spAutoFit/>
          </a:bodyPr>
          <a:lstStyle/>
          <a:p>
            <a:r>
              <a:rPr kumimoji="1" lang="ja-JP" noProof="0" dirty="0"/>
              <a:t>目標設定手法によって異なる</a:t>
            </a:r>
          </a:p>
          <a:p>
            <a:pPr marL="285750" indent="-285750">
              <a:buFont typeface="Wingdings" panose="05000000000000000000" pitchFamily="2" charset="2"/>
              <a:buChar char="Ø"/>
            </a:pPr>
            <a:r>
              <a:rPr lang="ja-JP" sz="1400" noProof="0" dirty="0"/>
              <a:t>原単位ベース目標、資産移行目標を設定するカテゴリA企業は必須</a:t>
            </a:r>
            <a:r>
              <a:rPr lang="ja-JP" sz="1400" baseline="30000" noProof="0" dirty="0"/>
              <a:t>※1</a:t>
            </a:r>
            <a:endParaRPr kumimoji="1" lang="ja-JP" sz="1400" baseline="30000" noProof="0" dirty="0"/>
          </a:p>
        </p:txBody>
      </p:sp>
      <p:sp>
        <p:nvSpPr>
          <p:cNvPr id="28" name="テキスト ボックス 27">
            <a:extLst>
              <a:ext uri="{FF2B5EF4-FFF2-40B4-BE49-F238E27FC236}">
                <a16:creationId xmlns:a16="http://schemas.microsoft.com/office/drawing/2014/main" id="{B86E0B06-FD41-BE39-C2EE-371205FB9231}"/>
              </a:ext>
            </a:extLst>
          </p:cNvPr>
          <p:cNvSpPr txBox="1"/>
          <p:nvPr/>
        </p:nvSpPr>
        <p:spPr>
          <a:xfrm>
            <a:off x="4164291" y="5999912"/>
            <a:ext cx="4539694" cy="369332"/>
          </a:xfrm>
          <a:prstGeom prst="rect">
            <a:avLst/>
          </a:prstGeom>
          <a:noFill/>
        </p:spPr>
        <p:txBody>
          <a:bodyPr wrap="square">
            <a:spAutoFit/>
          </a:bodyPr>
          <a:lstStyle/>
          <a:p>
            <a:r>
              <a:rPr lang="ja-JP" noProof="0" dirty="0"/>
              <a:t>ネットゼロ目標の設定は全企業に対して任意</a:t>
            </a:r>
            <a:r>
              <a:rPr lang="ja-JP" baseline="30000" noProof="0" dirty="0"/>
              <a:t>※2</a:t>
            </a:r>
          </a:p>
        </p:txBody>
      </p:sp>
      <p:sp>
        <p:nvSpPr>
          <p:cNvPr id="30" name="テキスト ボックス 29">
            <a:extLst>
              <a:ext uri="{FF2B5EF4-FFF2-40B4-BE49-F238E27FC236}">
                <a16:creationId xmlns:a16="http://schemas.microsoft.com/office/drawing/2014/main" id="{8A4B1F8D-26F4-72B3-5236-DCD2AD4309BA}"/>
              </a:ext>
            </a:extLst>
          </p:cNvPr>
          <p:cNvSpPr txBox="1"/>
          <p:nvPr/>
        </p:nvSpPr>
        <p:spPr>
          <a:xfrm>
            <a:off x="2581226" y="3157704"/>
            <a:ext cx="2202863" cy="369332"/>
          </a:xfrm>
          <a:prstGeom prst="rect">
            <a:avLst/>
          </a:prstGeom>
          <a:noFill/>
        </p:spPr>
        <p:txBody>
          <a:bodyPr wrap="square">
            <a:spAutoFit/>
          </a:bodyPr>
          <a:lstStyle/>
          <a:p>
            <a:r>
              <a:rPr lang="ja-JP" noProof="0" dirty="0"/>
              <a:t>カテゴリA・B企業</a:t>
            </a:r>
            <a:r>
              <a:rPr lang="ja-JP" b="1" noProof="0" dirty="0"/>
              <a:t>必須 </a:t>
            </a:r>
          </a:p>
        </p:txBody>
      </p:sp>
      <p:sp>
        <p:nvSpPr>
          <p:cNvPr id="32" name="テキスト ボックス 31">
            <a:extLst>
              <a:ext uri="{FF2B5EF4-FFF2-40B4-BE49-F238E27FC236}">
                <a16:creationId xmlns:a16="http://schemas.microsoft.com/office/drawing/2014/main" id="{8627D866-6F97-F450-0BAC-0E8857703B26}"/>
              </a:ext>
            </a:extLst>
          </p:cNvPr>
          <p:cNvSpPr txBox="1"/>
          <p:nvPr/>
        </p:nvSpPr>
        <p:spPr>
          <a:xfrm>
            <a:off x="8110587" y="3129354"/>
            <a:ext cx="2221630" cy="646331"/>
          </a:xfrm>
          <a:prstGeom prst="rect">
            <a:avLst/>
          </a:prstGeom>
          <a:noFill/>
        </p:spPr>
        <p:txBody>
          <a:bodyPr wrap="square">
            <a:spAutoFit/>
          </a:bodyPr>
          <a:lstStyle/>
          <a:p>
            <a:pPr algn="ctr"/>
            <a:r>
              <a:rPr lang="ja-JP" noProof="0" dirty="0"/>
              <a:t>カテゴリA企業</a:t>
            </a:r>
            <a:r>
              <a:rPr lang="ja-JP" b="1" noProof="0" dirty="0"/>
              <a:t>必須</a:t>
            </a:r>
          </a:p>
          <a:p>
            <a:pPr algn="ctr"/>
            <a:r>
              <a:rPr lang="ja-JP" noProof="0" dirty="0"/>
              <a:t>（カテゴリBは任意） </a:t>
            </a:r>
          </a:p>
        </p:txBody>
      </p:sp>
      <p:sp>
        <p:nvSpPr>
          <p:cNvPr id="33" name="テキスト ボックス 32">
            <a:extLst>
              <a:ext uri="{FF2B5EF4-FFF2-40B4-BE49-F238E27FC236}">
                <a16:creationId xmlns:a16="http://schemas.microsoft.com/office/drawing/2014/main" id="{8D503AE8-14DC-E248-E932-E583A4C92399}"/>
              </a:ext>
            </a:extLst>
          </p:cNvPr>
          <p:cNvSpPr txBox="1"/>
          <p:nvPr/>
        </p:nvSpPr>
        <p:spPr>
          <a:xfrm>
            <a:off x="5345906" y="4599443"/>
            <a:ext cx="2189663" cy="369332"/>
          </a:xfrm>
          <a:prstGeom prst="rect">
            <a:avLst/>
          </a:prstGeom>
          <a:noFill/>
        </p:spPr>
        <p:txBody>
          <a:bodyPr wrap="square">
            <a:spAutoFit/>
          </a:bodyPr>
          <a:lstStyle/>
          <a:p>
            <a:r>
              <a:rPr lang="ja-JP" noProof="0" dirty="0"/>
              <a:t>カテゴリA・B企業任意</a:t>
            </a:r>
          </a:p>
        </p:txBody>
      </p:sp>
      <p:sp>
        <p:nvSpPr>
          <p:cNvPr id="36" name="テキスト ボックス 35">
            <a:extLst>
              <a:ext uri="{FF2B5EF4-FFF2-40B4-BE49-F238E27FC236}">
                <a16:creationId xmlns:a16="http://schemas.microsoft.com/office/drawing/2014/main" id="{34CF9B25-9553-B721-7144-04458F247337}"/>
              </a:ext>
            </a:extLst>
          </p:cNvPr>
          <p:cNvSpPr txBox="1"/>
          <p:nvPr/>
        </p:nvSpPr>
        <p:spPr>
          <a:xfrm>
            <a:off x="161925" y="6774845"/>
            <a:ext cx="10058100" cy="646331"/>
          </a:xfrm>
          <a:prstGeom prst="rect">
            <a:avLst/>
          </a:prstGeom>
          <a:noFill/>
        </p:spPr>
        <p:txBody>
          <a:bodyPr wrap="square">
            <a:spAutoFit/>
          </a:bodyPr>
          <a:lstStyle/>
          <a:p>
            <a:r>
              <a:rPr lang="ja-JP" sz="900" noProof="0" dirty="0">
                <a:latin typeface="+mn-ea"/>
              </a:rPr>
              <a:t>※1 </a:t>
            </a:r>
            <a:r>
              <a:rPr lang="ja-JP" sz="900" noProof="0" dirty="0"/>
              <a:t>短期のScope1原単位ベース目標または資産移行目標を設定するカテゴリA企業は、自社が所有または管理する排出源からの排出量を、遅くとも2050年までに残余水準まで削減するための、長期のScope1目標を設定しなければならない（対象範囲はScope1の100%）（C11.1,11.2,11.3,11.4）</a:t>
            </a:r>
            <a:endParaRPr lang="ja-JP" sz="900" noProof="0" dirty="0">
              <a:latin typeface="+mn-ea"/>
            </a:endParaRPr>
          </a:p>
          <a:p>
            <a:r>
              <a:rPr lang="ja-JP" sz="900" noProof="0" dirty="0">
                <a:latin typeface="+mn-ea"/>
              </a:rPr>
              <a:t>※2 CNZS V2.0は、SBTi短期目標基準と初期バージョンの企業ネットゼロ基準を統合し、その両方に代わるものとなるため、ネットゼロ目標を任意とすることによって従前のアプローチとの一貫性を維持する。</a:t>
            </a:r>
          </a:p>
          <a:p>
            <a:r>
              <a:rPr lang="ja-JP" sz="900" noProof="0" dirty="0">
                <a:latin typeface="+mn-ea"/>
              </a:rPr>
              <a:t>出所：</a:t>
            </a:r>
            <a:r>
              <a:rPr lang="ja-JP" sz="900" noProof="0" dirty="0">
                <a:latin typeface="+mn-ea"/>
                <a:hlinkClick r:id="rId2">
                  <a:extLst>
                    <a:ext uri="{A12FA001-AC4F-418D-AE19-62706E023703}">
                      <ahyp:hlinkClr xmlns:ahyp="http://schemas.microsoft.com/office/drawing/2018/hyperlinkcolor" val="tx"/>
                    </a:ext>
                  </a:extLst>
                </a:hlinkClick>
              </a:rPr>
              <a:t>SBTi Corporate Net-Zero Standard Version 2.0 Foreword &amp; Executive Summary</a:t>
            </a:r>
            <a:r>
              <a:rPr lang="ja-JP" sz="900" noProof="0" dirty="0">
                <a:latin typeface="+mn-ea"/>
              </a:rPr>
              <a:t>、</a:t>
            </a:r>
            <a:r>
              <a:rPr lang="ja-JP" sz="900" noProof="0" dirty="0">
                <a:latin typeface="+mj-ea"/>
                <a:hlinkClick r:id="rId3">
                  <a:extLst>
                    <a:ext uri="{A12FA001-AC4F-418D-AE19-62706E023703}">
                      <ahyp:hlinkClr xmlns:ahyp="http://schemas.microsoft.com/office/drawing/2018/hyperlinkcolor" val="tx"/>
                    </a:ext>
                  </a:extLst>
                </a:hlinkClick>
              </a:rPr>
              <a:t>CNZS V2.0 </a:t>
            </a:r>
            <a:r>
              <a:rPr lang="ja-JP" sz="900" noProof="0" dirty="0">
                <a:solidFill>
                  <a:sysClr val="windowText" lastClr="000000"/>
                </a:solidFill>
                <a:latin typeface="+mj-ea"/>
              </a:rPr>
              <a:t>を基に作成　※ 条文番号はCNZS V2.0本文の付番による</a:t>
            </a:r>
            <a:endParaRPr lang="ja-JP" sz="900" noProof="0" dirty="0">
              <a:latin typeface="+mn-ea"/>
            </a:endParaRPr>
          </a:p>
        </p:txBody>
      </p:sp>
      <p:sp>
        <p:nvSpPr>
          <p:cNvPr id="7" name="テキスト ボックス 6">
            <a:extLst>
              <a:ext uri="{FF2B5EF4-FFF2-40B4-BE49-F238E27FC236}">
                <a16:creationId xmlns:a16="http://schemas.microsoft.com/office/drawing/2014/main" id="{3F05717D-386A-D574-B899-094DA661E4DF}"/>
              </a:ext>
            </a:extLst>
          </p:cNvPr>
          <p:cNvSpPr txBox="1"/>
          <p:nvPr/>
        </p:nvSpPr>
        <p:spPr>
          <a:xfrm>
            <a:off x="5332706" y="3181074"/>
            <a:ext cx="2202863" cy="369332"/>
          </a:xfrm>
          <a:prstGeom prst="rect">
            <a:avLst/>
          </a:prstGeom>
          <a:noFill/>
        </p:spPr>
        <p:txBody>
          <a:bodyPr wrap="square">
            <a:spAutoFit/>
          </a:bodyPr>
          <a:lstStyle/>
          <a:p>
            <a:r>
              <a:rPr lang="ja-JP" noProof="0" dirty="0"/>
              <a:t>カテゴリA・B企業</a:t>
            </a:r>
            <a:r>
              <a:rPr lang="ja-JP" b="1" noProof="0" dirty="0"/>
              <a:t>必須 </a:t>
            </a:r>
          </a:p>
        </p:txBody>
      </p:sp>
      <p:sp>
        <p:nvSpPr>
          <p:cNvPr id="14" name="テキスト ボックス 13">
            <a:extLst>
              <a:ext uri="{FF2B5EF4-FFF2-40B4-BE49-F238E27FC236}">
                <a16:creationId xmlns:a16="http://schemas.microsoft.com/office/drawing/2014/main" id="{199A4BE0-6AB0-6E55-E357-30DA03103C8A}"/>
              </a:ext>
            </a:extLst>
          </p:cNvPr>
          <p:cNvSpPr txBox="1"/>
          <p:nvPr/>
        </p:nvSpPr>
        <p:spPr>
          <a:xfrm>
            <a:off x="8126570" y="4623972"/>
            <a:ext cx="2189663" cy="369332"/>
          </a:xfrm>
          <a:prstGeom prst="rect">
            <a:avLst/>
          </a:prstGeom>
          <a:noFill/>
        </p:spPr>
        <p:txBody>
          <a:bodyPr wrap="square">
            <a:spAutoFit/>
          </a:bodyPr>
          <a:lstStyle/>
          <a:p>
            <a:r>
              <a:rPr lang="ja-JP" noProof="0" dirty="0"/>
              <a:t>カテゴリA・B企業任意</a:t>
            </a:r>
          </a:p>
        </p:txBody>
      </p:sp>
    </p:spTree>
    <p:extLst>
      <p:ext uri="{BB962C8B-B14F-4D97-AF65-F5344CB8AC3E}">
        <p14:creationId xmlns:p14="http://schemas.microsoft.com/office/powerpoint/2010/main" val="589221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A8313A-FF02-6821-DD85-55924A7403D0}"/>
              </a:ext>
            </a:extLst>
          </p:cNvPr>
          <p:cNvSpPr>
            <a:spLocks noGrp="1"/>
          </p:cNvSpPr>
          <p:nvPr>
            <p:ph type="title"/>
          </p:nvPr>
        </p:nvSpPr>
        <p:spPr/>
        <p:txBody>
          <a:bodyPr/>
          <a:lstStyle/>
          <a:p>
            <a:r>
              <a:rPr lang="ja-JP" noProof="0" dirty="0"/>
              <a:t>フローチャート　～目標サイクル～　</a:t>
            </a:r>
            <a:endParaRPr kumimoji="1" lang="ja-JP" noProof="0" dirty="0"/>
          </a:p>
        </p:txBody>
      </p:sp>
      <p:sp>
        <p:nvSpPr>
          <p:cNvPr id="10" name="テキスト ボックス 9">
            <a:extLst>
              <a:ext uri="{FF2B5EF4-FFF2-40B4-BE49-F238E27FC236}">
                <a16:creationId xmlns:a16="http://schemas.microsoft.com/office/drawing/2014/main" id="{6477E23F-CA8E-A7A7-62FD-DBA5CDB564F3}"/>
              </a:ext>
            </a:extLst>
          </p:cNvPr>
          <p:cNvSpPr txBox="1"/>
          <p:nvPr/>
        </p:nvSpPr>
        <p:spPr>
          <a:xfrm>
            <a:off x="161925" y="7297350"/>
            <a:ext cx="8524875" cy="230832"/>
          </a:xfrm>
          <a:prstGeom prst="rect">
            <a:avLst/>
          </a:prstGeom>
          <a:noFill/>
        </p:spPr>
        <p:txBody>
          <a:bodyPr wrap="square">
            <a:spAutoFit/>
          </a:bodyPr>
          <a:lstStyle/>
          <a:p>
            <a:r>
              <a:rPr lang="ja-JP" sz="900" noProof="0" dirty="0"/>
              <a:t>出所：</a:t>
            </a:r>
            <a:r>
              <a:rPr lang="ja-JP" sz="900" noProof="0" dirty="0">
                <a:hlinkClick r:id="rId2">
                  <a:extLst>
                    <a:ext uri="{A12FA001-AC4F-418D-AE19-62706E023703}">
                      <ahyp:hlinkClr xmlns:ahyp="http://schemas.microsoft.com/office/drawing/2018/hyperlinkcolor" val="tx"/>
                    </a:ext>
                  </a:extLst>
                </a:hlinkClick>
              </a:rPr>
              <a:t>Corporate Net-Zero Standard How To Flowchart</a:t>
            </a:r>
            <a:r>
              <a:rPr lang="ja-JP" sz="900" noProof="0" dirty="0"/>
              <a:t>を基に作成</a:t>
            </a:r>
          </a:p>
        </p:txBody>
      </p:sp>
      <p:sp>
        <p:nvSpPr>
          <p:cNvPr id="4" name="Shape 1">
            <a:extLst>
              <a:ext uri="{FF2B5EF4-FFF2-40B4-BE49-F238E27FC236}">
                <a16:creationId xmlns:a16="http://schemas.microsoft.com/office/drawing/2014/main" id="{A21291E8-38E0-3E18-12B2-1B6F3B037138}"/>
              </a:ext>
            </a:extLst>
          </p:cNvPr>
          <p:cNvSpPr/>
          <p:nvPr/>
        </p:nvSpPr>
        <p:spPr>
          <a:xfrm>
            <a:off x="299650" y="1106344"/>
            <a:ext cx="3051034" cy="5488250"/>
          </a:xfrm>
          <a:prstGeom prst="roundRect">
            <a:avLst>
              <a:gd name="adj" fmla="val 419"/>
            </a:avLst>
          </a:prstGeom>
          <a:solidFill>
            <a:srgbClr val="EFEFF0"/>
          </a:solidFill>
          <a:ln/>
        </p:spPr>
        <p:txBody>
          <a:bodyPr/>
          <a:lstStyle/>
          <a:p>
            <a:endParaRPr lang="ja-JP" noProof="0" dirty="0"/>
          </a:p>
        </p:txBody>
      </p:sp>
      <p:sp>
        <p:nvSpPr>
          <p:cNvPr id="14" name="Text 4">
            <a:extLst>
              <a:ext uri="{FF2B5EF4-FFF2-40B4-BE49-F238E27FC236}">
                <a16:creationId xmlns:a16="http://schemas.microsoft.com/office/drawing/2014/main" id="{CA6878F4-9180-EFAE-F1EA-16D6748194CB}"/>
              </a:ext>
            </a:extLst>
          </p:cNvPr>
          <p:cNvSpPr/>
          <p:nvPr/>
        </p:nvSpPr>
        <p:spPr>
          <a:xfrm>
            <a:off x="621792" y="1600200"/>
            <a:ext cx="3054096" cy="3657600"/>
          </a:xfrm>
          <a:prstGeom prst="rect">
            <a:avLst/>
          </a:prstGeom>
          <a:noFill/>
          <a:ln/>
        </p:spPr>
        <p:txBody>
          <a:bodyPr wrap="square" rtlCol="0" anchor="t"/>
          <a:lstStyle/>
          <a:p>
            <a:pPr marL="0" indent="0" algn="l">
              <a:lnSpc>
                <a:spcPct val="100000"/>
              </a:lnSpc>
              <a:buNone/>
            </a:pPr>
            <a:endParaRPr lang="ja-JP" sz="950" noProof="0" dirty="0"/>
          </a:p>
        </p:txBody>
      </p:sp>
      <p:sp>
        <p:nvSpPr>
          <p:cNvPr id="16" name="Text 5">
            <a:extLst>
              <a:ext uri="{FF2B5EF4-FFF2-40B4-BE49-F238E27FC236}">
                <a16:creationId xmlns:a16="http://schemas.microsoft.com/office/drawing/2014/main" id="{00C01E4D-2D85-AE6A-F060-07B2C50FA50F}"/>
              </a:ext>
            </a:extLst>
          </p:cNvPr>
          <p:cNvSpPr/>
          <p:nvPr/>
        </p:nvSpPr>
        <p:spPr>
          <a:xfrm>
            <a:off x="313647" y="1211743"/>
            <a:ext cx="3023040" cy="5277452"/>
          </a:xfrm>
          <a:prstGeom prst="rect">
            <a:avLst/>
          </a:prstGeom>
          <a:noFill/>
          <a:ln/>
        </p:spPr>
        <p:txBody>
          <a:bodyPr wrap="square" rtlCol="0" anchor="t"/>
          <a:lstStyle/>
          <a:p>
            <a:pPr marL="285750" indent="-285750" algn="l">
              <a:lnSpc>
                <a:spcPct val="102000"/>
              </a:lnSpc>
              <a:buFont typeface="Wingdings" panose="05000000000000000000" pitchFamily="2" charset="2"/>
              <a:buChar char="l"/>
            </a:pPr>
            <a:r>
              <a:rPr lang="ja-JP" sz="1600" b="1" noProof="0" dirty="0">
                <a:solidFill>
                  <a:srgbClr val="5E2467"/>
                </a:solidFill>
                <a:latin typeface="Meiryo UI" pitchFamily="34" charset="0"/>
                <a:ea typeface="Meiryo UI" pitchFamily="34" charset="-122"/>
                <a:cs typeface="Meiryo UI" pitchFamily="34" charset="-120"/>
              </a:rPr>
              <a:t>SBT目標初設定企業</a:t>
            </a:r>
          </a:p>
          <a:p>
            <a:pPr marL="558800" lvl="1" indent="-285750">
              <a:lnSpc>
                <a:spcPct val="102000"/>
              </a:lnSpc>
              <a:spcAft>
                <a:spcPts val="877"/>
              </a:spcAft>
              <a:buSzPct val="100000"/>
              <a:buFont typeface="Meiryo UI" panose="020B0604030504040204" pitchFamily="50" charset="-128"/>
              <a:buChar char="‒"/>
            </a:pPr>
            <a:r>
              <a:rPr lang="ja-JP" sz="1400" noProof="0" dirty="0">
                <a:solidFill>
                  <a:srgbClr val="333333"/>
                </a:solidFill>
                <a:latin typeface="Meiryo UI" pitchFamily="34" charset="0"/>
                <a:ea typeface="Meiryo UI" pitchFamily="34" charset="-122"/>
              </a:rPr>
              <a:t>プロセスは、地理・規模・排出量に基づき企業区分（AまたはB）を登録・特定する</a:t>
            </a:r>
          </a:p>
          <a:p>
            <a:pPr marL="558800" lvl="1" indent="-285750">
              <a:lnSpc>
                <a:spcPct val="102000"/>
              </a:lnSpc>
              <a:spcAft>
                <a:spcPts val="877"/>
              </a:spcAft>
              <a:buSzPct val="100000"/>
              <a:buFont typeface="Meiryo UI" panose="020B0604030504040204" pitchFamily="50" charset="-128"/>
              <a:buChar char="‒"/>
            </a:pPr>
            <a:r>
              <a:rPr lang="ja-JP" sz="1400" noProof="0" dirty="0">
                <a:solidFill>
                  <a:srgbClr val="333333"/>
                </a:solidFill>
                <a:latin typeface="Meiryo UI" pitchFamily="34" charset="0"/>
                <a:ea typeface="Meiryo UI" pitchFamily="34" charset="-122"/>
              </a:rPr>
              <a:t>任意でコミットメントを行うことも可能（Target Dashboardに表示）</a:t>
            </a:r>
          </a:p>
          <a:p>
            <a:pPr marL="628650" lvl="2" indent="-273050">
              <a:lnSpc>
                <a:spcPct val="102000"/>
              </a:lnSpc>
              <a:buFont typeface="Meiryo UI" panose="020B0604030504040204" pitchFamily="50" charset="-128"/>
              <a:buChar char="※"/>
            </a:pPr>
            <a:r>
              <a:rPr lang="ja-JP" sz="1400" noProof="0" dirty="0">
                <a:solidFill>
                  <a:srgbClr val="333333"/>
                </a:solidFill>
                <a:latin typeface="Meiryo UI" pitchFamily="34" charset="0"/>
                <a:ea typeface="Meiryo UI" pitchFamily="34" charset="-122"/>
                <a:cs typeface="Meiryo UI" pitchFamily="34" charset="-120"/>
              </a:rPr>
              <a:t>コミットメント設定時は、期限より前に検証のための目標提出が求められる</a:t>
            </a:r>
          </a:p>
          <a:p>
            <a:pPr marL="558800" lvl="1" indent="-285750">
              <a:lnSpc>
                <a:spcPct val="102000"/>
              </a:lnSpc>
              <a:spcAft>
                <a:spcPts val="877"/>
              </a:spcAft>
              <a:buSzPct val="100000"/>
              <a:buFont typeface="Meiryo UI" panose="020B0604030504040204" pitchFamily="50" charset="-128"/>
              <a:buChar char="‒"/>
            </a:pPr>
            <a:r>
              <a:rPr lang="ja-JP" sz="1400" noProof="0" dirty="0">
                <a:solidFill>
                  <a:srgbClr val="333333"/>
                </a:solidFill>
                <a:latin typeface="Meiryo UI" pitchFamily="34" charset="0"/>
                <a:ea typeface="Meiryo UI" pitchFamily="34" charset="-122"/>
              </a:rPr>
              <a:t>関連するSBTiセクター基準／ガイダンスを特定し、要件に従い、基準を適用する</a:t>
            </a:r>
          </a:p>
          <a:p>
            <a:pPr marL="285750" indent="-285750">
              <a:lnSpc>
                <a:spcPct val="102000"/>
              </a:lnSpc>
              <a:buFont typeface="Wingdings" panose="05000000000000000000" pitchFamily="2" charset="2"/>
              <a:buChar char="l"/>
            </a:pPr>
            <a:r>
              <a:rPr lang="ja-JP" sz="1600" b="1" noProof="0" dirty="0">
                <a:solidFill>
                  <a:srgbClr val="5E2467"/>
                </a:solidFill>
                <a:latin typeface="Meiryo UI" pitchFamily="34" charset="0"/>
                <a:ea typeface="Meiryo UI" pitchFamily="34" charset="-122"/>
                <a:cs typeface="Meiryo UI" pitchFamily="34" charset="-120"/>
              </a:rPr>
              <a:t>CNZS V2.0へ移行する</a:t>
            </a:r>
            <a:r>
              <a:rPr lang="ja-JP" sz="1600" b="1" noProof="0" dirty="0">
                <a:solidFill>
                  <a:srgbClr val="5E2467"/>
                </a:solidFill>
                <a:latin typeface="+mn-ea"/>
                <a:cs typeface="Meiryo UI" pitchFamily="34" charset="-120"/>
              </a:rPr>
              <a:t>認定目標取得済・既存企業</a:t>
            </a:r>
            <a:endParaRPr lang="ja-JP" sz="1600" b="1" noProof="0" dirty="0">
              <a:solidFill>
                <a:srgbClr val="5E2467"/>
              </a:solidFill>
              <a:latin typeface="Meiryo UI" pitchFamily="34" charset="0"/>
              <a:ea typeface="Meiryo UI" pitchFamily="34" charset="-122"/>
              <a:cs typeface="Meiryo UI" pitchFamily="34" charset="-120"/>
            </a:endParaRPr>
          </a:p>
          <a:p>
            <a:pPr marL="558800" lvl="1" indent="-285750">
              <a:lnSpc>
                <a:spcPct val="102000"/>
              </a:lnSpc>
              <a:spcAft>
                <a:spcPts val="877"/>
              </a:spcAft>
              <a:buSzPct val="100000"/>
              <a:buFont typeface="Meiryo UI" panose="020B0604030504040204" pitchFamily="50" charset="-128"/>
              <a:buChar char="‒"/>
            </a:pPr>
            <a:r>
              <a:rPr lang="ja-JP" sz="1400" noProof="0" dirty="0">
                <a:solidFill>
                  <a:srgbClr val="333333"/>
                </a:solidFill>
                <a:latin typeface="Meiryo UI" pitchFamily="34" charset="0"/>
                <a:ea typeface="Meiryo UI" pitchFamily="34" charset="-122"/>
              </a:rPr>
              <a:t>CNZS V2.0下での区分判定の再登録から始まる</a:t>
            </a:r>
          </a:p>
          <a:p>
            <a:pPr marL="558800" lvl="1" indent="-285750">
              <a:lnSpc>
                <a:spcPct val="102000"/>
              </a:lnSpc>
              <a:spcAft>
                <a:spcPts val="877"/>
              </a:spcAft>
              <a:buSzPct val="100000"/>
              <a:buFont typeface="Meiryo UI" panose="020B0604030504040204" pitchFamily="50" charset="-128"/>
              <a:buChar char="‒"/>
            </a:pPr>
            <a:r>
              <a:rPr lang="ja-JP" sz="1400" noProof="0" dirty="0">
                <a:solidFill>
                  <a:srgbClr val="333333"/>
                </a:solidFill>
                <a:latin typeface="Meiryo UI" pitchFamily="34" charset="0"/>
                <a:ea typeface="Meiryo UI" pitchFamily="34" charset="-122"/>
              </a:rPr>
              <a:t>目標検証後、企業は実施し5年サイクルで毎年進捗を報告</a:t>
            </a:r>
          </a:p>
          <a:p>
            <a:pPr marL="558800" lvl="1" indent="-285750">
              <a:lnSpc>
                <a:spcPct val="102000"/>
              </a:lnSpc>
              <a:spcAft>
                <a:spcPts val="877"/>
              </a:spcAft>
              <a:buSzPct val="100000"/>
              <a:buFont typeface="Meiryo UI" panose="020B0604030504040204" pitchFamily="50" charset="-128"/>
              <a:buChar char="‒"/>
            </a:pPr>
            <a:r>
              <a:rPr lang="ja-JP" sz="1400" noProof="0" dirty="0">
                <a:solidFill>
                  <a:srgbClr val="333333"/>
                </a:solidFill>
                <a:latin typeface="Meiryo UI" pitchFamily="34" charset="0"/>
                <a:ea typeface="Meiryo UI" pitchFamily="34" charset="-122"/>
              </a:rPr>
              <a:t>目標サイクル終了時評価を経て新目標を提出する</a:t>
            </a:r>
          </a:p>
        </p:txBody>
      </p:sp>
      <p:sp>
        <p:nvSpPr>
          <p:cNvPr id="20" name="Shape 7">
            <a:extLst>
              <a:ext uri="{FF2B5EF4-FFF2-40B4-BE49-F238E27FC236}">
                <a16:creationId xmlns:a16="http://schemas.microsoft.com/office/drawing/2014/main" id="{AB8856DC-97C5-A6A3-BB45-780CDE23FE66}"/>
              </a:ext>
            </a:extLst>
          </p:cNvPr>
          <p:cNvSpPr/>
          <p:nvPr/>
        </p:nvSpPr>
        <p:spPr>
          <a:xfrm>
            <a:off x="3474721" y="1106344"/>
            <a:ext cx="6621958" cy="343111"/>
          </a:xfrm>
          <a:prstGeom prst="roundRect">
            <a:avLst>
              <a:gd name="adj" fmla="val 0"/>
            </a:avLst>
          </a:prstGeom>
          <a:solidFill>
            <a:srgbClr val="5E2467"/>
          </a:solidFill>
          <a:ln/>
        </p:spPr>
        <p:txBody>
          <a:bodyPr anchor="ctr"/>
          <a:lstStyle/>
          <a:p>
            <a:pPr algn="ctr"/>
            <a:r>
              <a:rPr lang="ja-JP" sz="1600" noProof="0" dirty="0">
                <a:solidFill>
                  <a:schemeClr val="bg1"/>
                </a:solidFill>
              </a:rPr>
              <a:t>あなたの企業はSBT取組のどの段階にありますか？</a:t>
            </a:r>
          </a:p>
        </p:txBody>
      </p:sp>
      <p:sp>
        <p:nvSpPr>
          <p:cNvPr id="24" name="Shape 9">
            <a:extLst>
              <a:ext uri="{FF2B5EF4-FFF2-40B4-BE49-F238E27FC236}">
                <a16:creationId xmlns:a16="http://schemas.microsoft.com/office/drawing/2014/main" id="{6C54835C-1DF0-1E9C-E275-CD93326A9DC4}"/>
              </a:ext>
            </a:extLst>
          </p:cNvPr>
          <p:cNvSpPr/>
          <p:nvPr/>
        </p:nvSpPr>
        <p:spPr>
          <a:xfrm>
            <a:off x="6785700" y="1364281"/>
            <a:ext cx="0" cy="238706"/>
          </a:xfrm>
          <a:prstGeom prst="line">
            <a:avLst/>
          </a:prstGeom>
          <a:noFill/>
          <a:ln w="22225">
            <a:solidFill>
              <a:srgbClr val="5E2467"/>
            </a:solidFill>
            <a:prstDash val="solid"/>
          </a:ln>
        </p:spPr>
        <p:txBody>
          <a:bodyPr/>
          <a:lstStyle/>
          <a:p>
            <a:endParaRPr lang="ja-JP" sz="1600" noProof="0" dirty="0"/>
          </a:p>
        </p:txBody>
      </p:sp>
      <p:sp>
        <p:nvSpPr>
          <p:cNvPr id="26" name="Shape 10">
            <a:extLst>
              <a:ext uri="{FF2B5EF4-FFF2-40B4-BE49-F238E27FC236}">
                <a16:creationId xmlns:a16="http://schemas.microsoft.com/office/drawing/2014/main" id="{BBD01172-9639-4231-14A5-34AEB96CF339}"/>
              </a:ext>
            </a:extLst>
          </p:cNvPr>
          <p:cNvSpPr/>
          <p:nvPr/>
        </p:nvSpPr>
        <p:spPr>
          <a:xfrm flipV="1">
            <a:off x="5064425" y="1595909"/>
            <a:ext cx="3440403" cy="7078"/>
          </a:xfrm>
          <a:prstGeom prst="line">
            <a:avLst/>
          </a:prstGeom>
          <a:noFill/>
          <a:ln w="22225">
            <a:solidFill>
              <a:srgbClr val="5E2467"/>
            </a:solidFill>
            <a:prstDash val="solid"/>
          </a:ln>
        </p:spPr>
        <p:txBody>
          <a:bodyPr/>
          <a:lstStyle/>
          <a:p>
            <a:endParaRPr lang="ja-JP" sz="1600" noProof="0" dirty="0"/>
          </a:p>
        </p:txBody>
      </p:sp>
      <p:sp>
        <p:nvSpPr>
          <p:cNvPr id="28" name="Shape 11">
            <a:extLst>
              <a:ext uri="{FF2B5EF4-FFF2-40B4-BE49-F238E27FC236}">
                <a16:creationId xmlns:a16="http://schemas.microsoft.com/office/drawing/2014/main" id="{6799353E-B811-6845-8EBF-A1C47D0DA743}"/>
              </a:ext>
            </a:extLst>
          </p:cNvPr>
          <p:cNvSpPr/>
          <p:nvPr/>
        </p:nvSpPr>
        <p:spPr>
          <a:xfrm>
            <a:off x="5060841" y="1595909"/>
            <a:ext cx="0" cy="257379"/>
          </a:xfrm>
          <a:prstGeom prst="line">
            <a:avLst/>
          </a:prstGeom>
          <a:noFill/>
          <a:ln w="22225">
            <a:solidFill>
              <a:srgbClr val="5E2467"/>
            </a:solidFill>
            <a:prstDash val="solid"/>
            <a:tailEnd type="triangle"/>
          </a:ln>
        </p:spPr>
        <p:txBody>
          <a:bodyPr/>
          <a:lstStyle/>
          <a:p>
            <a:endParaRPr lang="ja-JP" sz="1600" noProof="0" dirty="0"/>
          </a:p>
        </p:txBody>
      </p:sp>
      <p:sp>
        <p:nvSpPr>
          <p:cNvPr id="32" name="Shape 13">
            <a:extLst>
              <a:ext uri="{FF2B5EF4-FFF2-40B4-BE49-F238E27FC236}">
                <a16:creationId xmlns:a16="http://schemas.microsoft.com/office/drawing/2014/main" id="{7CC9A453-AD8B-FB47-DB30-3BC256BF7905}"/>
              </a:ext>
            </a:extLst>
          </p:cNvPr>
          <p:cNvSpPr/>
          <p:nvPr/>
        </p:nvSpPr>
        <p:spPr>
          <a:xfrm>
            <a:off x="3478997" y="1836206"/>
            <a:ext cx="3179411" cy="484007"/>
          </a:xfrm>
          <a:prstGeom prst="roundRect">
            <a:avLst>
              <a:gd name="adj" fmla="val 0"/>
            </a:avLst>
          </a:prstGeom>
          <a:solidFill>
            <a:srgbClr val="5E2467"/>
          </a:solidFill>
          <a:ln/>
        </p:spPr>
        <p:txBody>
          <a:bodyPr anchor="ctr"/>
          <a:lstStyle/>
          <a:p>
            <a:pPr algn="ctr"/>
            <a:r>
              <a:rPr lang="ja-JP" altLang="ja-JP" sz="1600" dirty="0">
                <a:solidFill>
                  <a:schemeClr val="bg1"/>
                </a:solidFill>
              </a:rPr>
              <a:t>SBTi CNZS V2.0を適用して</a:t>
            </a:r>
            <a:endParaRPr lang="en-US" altLang="ja-JP" sz="1600" dirty="0">
              <a:solidFill>
                <a:schemeClr val="bg1"/>
              </a:solidFill>
            </a:endParaRPr>
          </a:p>
          <a:p>
            <a:pPr algn="ctr"/>
            <a:r>
              <a:rPr lang="ja-JP" altLang="ja-JP" sz="1600" dirty="0">
                <a:solidFill>
                  <a:schemeClr val="bg1"/>
                </a:solidFill>
              </a:rPr>
              <a:t>初めて目標設定する企業</a:t>
            </a:r>
            <a:endParaRPr lang="ja-JP" sz="1400" noProof="0" dirty="0">
              <a:solidFill>
                <a:schemeClr val="bg1"/>
              </a:solidFill>
            </a:endParaRPr>
          </a:p>
        </p:txBody>
      </p:sp>
      <p:sp>
        <p:nvSpPr>
          <p:cNvPr id="38" name="Shape 16">
            <a:extLst>
              <a:ext uri="{FF2B5EF4-FFF2-40B4-BE49-F238E27FC236}">
                <a16:creationId xmlns:a16="http://schemas.microsoft.com/office/drawing/2014/main" id="{2F8BF84B-FCBE-B8A6-19AB-B2A31CC3FBBE}"/>
              </a:ext>
            </a:extLst>
          </p:cNvPr>
          <p:cNvSpPr/>
          <p:nvPr/>
        </p:nvSpPr>
        <p:spPr>
          <a:xfrm>
            <a:off x="3474722" y="2491913"/>
            <a:ext cx="3179410" cy="583172"/>
          </a:xfrm>
          <a:prstGeom prst="roundRect">
            <a:avLst>
              <a:gd name="adj" fmla="val 0"/>
            </a:avLst>
          </a:prstGeom>
          <a:solidFill>
            <a:srgbClr val="5E2467"/>
          </a:solidFill>
          <a:ln/>
        </p:spPr>
        <p:txBody>
          <a:bodyPr anchor="ctr"/>
          <a:lstStyle/>
          <a:p>
            <a:pPr algn="ctr"/>
            <a:r>
              <a:rPr lang="ja-JP" sz="1600" noProof="0" dirty="0">
                <a:solidFill>
                  <a:srgbClr val="F2E9F5"/>
                </a:solidFill>
                <a:latin typeface="Meiryo UI" pitchFamily="34" charset="0"/>
                <a:ea typeface="Meiryo UI" pitchFamily="34" charset="-122"/>
                <a:cs typeface="Meiryo UI" pitchFamily="34" charset="-120"/>
              </a:rPr>
              <a:t>カテゴリAまたはBに分類されるか把握するため登録する</a:t>
            </a:r>
            <a:endParaRPr lang="ja-JP" sz="1600" noProof="0" dirty="0"/>
          </a:p>
        </p:txBody>
      </p:sp>
      <p:sp>
        <p:nvSpPr>
          <p:cNvPr id="42" name="Shape 18">
            <a:extLst>
              <a:ext uri="{FF2B5EF4-FFF2-40B4-BE49-F238E27FC236}">
                <a16:creationId xmlns:a16="http://schemas.microsoft.com/office/drawing/2014/main" id="{299B1276-71A2-6EE1-EC17-B101DDF07937}"/>
              </a:ext>
            </a:extLst>
          </p:cNvPr>
          <p:cNvSpPr/>
          <p:nvPr/>
        </p:nvSpPr>
        <p:spPr>
          <a:xfrm>
            <a:off x="5088155" y="3081861"/>
            <a:ext cx="0" cy="216000"/>
          </a:xfrm>
          <a:prstGeom prst="line">
            <a:avLst/>
          </a:prstGeom>
          <a:noFill/>
          <a:ln w="22225">
            <a:solidFill>
              <a:srgbClr val="5E2467"/>
            </a:solidFill>
            <a:prstDash val="solid"/>
            <a:tailEnd type="triangle"/>
          </a:ln>
        </p:spPr>
        <p:txBody>
          <a:bodyPr/>
          <a:lstStyle/>
          <a:p>
            <a:endParaRPr lang="ja-JP" sz="1600" noProof="0" dirty="0"/>
          </a:p>
        </p:txBody>
      </p:sp>
      <p:sp>
        <p:nvSpPr>
          <p:cNvPr id="44" name="Shape 19">
            <a:extLst>
              <a:ext uri="{FF2B5EF4-FFF2-40B4-BE49-F238E27FC236}">
                <a16:creationId xmlns:a16="http://schemas.microsoft.com/office/drawing/2014/main" id="{838E5319-84A4-7A3E-B607-D08F9EB0FAB9}"/>
              </a:ext>
            </a:extLst>
          </p:cNvPr>
          <p:cNvSpPr/>
          <p:nvPr/>
        </p:nvSpPr>
        <p:spPr>
          <a:xfrm>
            <a:off x="3463288" y="3311805"/>
            <a:ext cx="3179409" cy="648430"/>
          </a:xfrm>
          <a:prstGeom prst="roundRect">
            <a:avLst>
              <a:gd name="adj" fmla="val 0"/>
            </a:avLst>
          </a:prstGeom>
          <a:solidFill>
            <a:srgbClr val="DDE5F2"/>
          </a:solidFill>
          <a:ln w="15875">
            <a:solidFill>
              <a:srgbClr val="2F87BA"/>
            </a:solidFill>
            <a:prstDash val="dash"/>
          </a:ln>
        </p:spPr>
        <p:txBody>
          <a:bodyPr anchor="ctr"/>
          <a:lstStyle/>
          <a:p>
            <a:pPr algn="ctr"/>
            <a:r>
              <a:rPr lang="ja-JP" sz="1400" noProof="0" dirty="0">
                <a:solidFill>
                  <a:srgbClr val="35607D"/>
                </a:solidFill>
                <a:latin typeface="Meiryo UI" pitchFamily="34" charset="0"/>
                <a:ea typeface="Meiryo UI" pitchFamily="34" charset="-122"/>
                <a:cs typeface="Meiryo UI" pitchFamily="34" charset="-120"/>
              </a:rPr>
              <a:t>企業は、この段階で、科学に基づく目標を設定する意向を公に表明してもよい</a:t>
            </a:r>
            <a:endParaRPr lang="ja-JP" sz="1400" noProof="0" dirty="0"/>
          </a:p>
        </p:txBody>
      </p:sp>
      <p:sp>
        <p:nvSpPr>
          <p:cNvPr id="48" name="Shape 21">
            <a:extLst>
              <a:ext uri="{FF2B5EF4-FFF2-40B4-BE49-F238E27FC236}">
                <a16:creationId xmlns:a16="http://schemas.microsoft.com/office/drawing/2014/main" id="{1F36B474-037D-029B-7F0D-F629245478AC}"/>
              </a:ext>
            </a:extLst>
          </p:cNvPr>
          <p:cNvSpPr/>
          <p:nvPr/>
        </p:nvSpPr>
        <p:spPr>
          <a:xfrm>
            <a:off x="8504828" y="3081861"/>
            <a:ext cx="0" cy="1860548"/>
          </a:xfrm>
          <a:prstGeom prst="line">
            <a:avLst/>
          </a:prstGeom>
          <a:noFill/>
          <a:ln w="22225">
            <a:solidFill>
              <a:srgbClr val="5E2467"/>
            </a:solidFill>
            <a:prstDash val="solid"/>
            <a:tailEnd type="triangle"/>
          </a:ln>
        </p:spPr>
        <p:txBody>
          <a:bodyPr/>
          <a:lstStyle/>
          <a:p>
            <a:endParaRPr lang="ja-JP" sz="1600" noProof="0" dirty="0"/>
          </a:p>
        </p:txBody>
      </p:sp>
      <p:sp>
        <p:nvSpPr>
          <p:cNvPr id="50" name="Shape 22">
            <a:extLst>
              <a:ext uri="{FF2B5EF4-FFF2-40B4-BE49-F238E27FC236}">
                <a16:creationId xmlns:a16="http://schemas.microsoft.com/office/drawing/2014/main" id="{C287C398-00B1-1E1A-4A34-6ADC592A4F10}"/>
              </a:ext>
            </a:extLst>
          </p:cNvPr>
          <p:cNvSpPr/>
          <p:nvPr/>
        </p:nvSpPr>
        <p:spPr>
          <a:xfrm>
            <a:off x="3435294" y="4211401"/>
            <a:ext cx="3203503" cy="544386"/>
          </a:xfrm>
          <a:prstGeom prst="roundRect">
            <a:avLst>
              <a:gd name="adj" fmla="val 0"/>
            </a:avLst>
          </a:prstGeom>
          <a:solidFill>
            <a:srgbClr val="5E2467"/>
          </a:solidFill>
          <a:ln/>
        </p:spPr>
        <p:txBody>
          <a:bodyPr anchor="ctr"/>
          <a:lstStyle/>
          <a:p>
            <a:pPr algn="ctr"/>
            <a:r>
              <a:rPr lang="ja-JP" sz="1600" noProof="0" dirty="0">
                <a:solidFill>
                  <a:schemeClr val="bg1"/>
                </a:solidFill>
                <a:latin typeface="+mn-ea"/>
              </a:rPr>
              <a:t>いずれかのSBTiセクター基準／</a:t>
            </a:r>
          </a:p>
          <a:p>
            <a:pPr algn="ctr"/>
            <a:r>
              <a:rPr lang="ja-JP" sz="1600" noProof="0" dirty="0">
                <a:solidFill>
                  <a:schemeClr val="bg1"/>
                </a:solidFill>
                <a:latin typeface="+mn-ea"/>
              </a:rPr>
              <a:t>ガイダンスが適用されるかを特定する</a:t>
            </a:r>
          </a:p>
        </p:txBody>
      </p:sp>
      <p:sp>
        <p:nvSpPr>
          <p:cNvPr id="54" name="Shape 24">
            <a:extLst>
              <a:ext uri="{FF2B5EF4-FFF2-40B4-BE49-F238E27FC236}">
                <a16:creationId xmlns:a16="http://schemas.microsoft.com/office/drawing/2014/main" id="{5426D553-9701-959C-B601-887CFCDDCABB}"/>
              </a:ext>
            </a:extLst>
          </p:cNvPr>
          <p:cNvSpPr/>
          <p:nvPr/>
        </p:nvSpPr>
        <p:spPr>
          <a:xfrm>
            <a:off x="3435294" y="4757816"/>
            <a:ext cx="3203503" cy="1144901"/>
          </a:xfrm>
          <a:prstGeom prst="roundRect">
            <a:avLst>
              <a:gd name="adj" fmla="val 0"/>
            </a:avLst>
          </a:prstGeom>
          <a:solidFill>
            <a:srgbClr val="ECE6EF"/>
          </a:solidFill>
          <a:ln/>
        </p:spPr>
        <p:txBody>
          <a:bodyPr anchor="ctr"/>
          <a:lstStyle/>
          <a:p>
            <a:r>
              <a:rPr lang="ja-JP" altLang="ja-JP" sz="1400" dirty="0">
                <a:solidFill>
                  <a:srgbClr val="4A3A52"/>
                </a:solidFill>
              </a:rPr>
              <a:t>他の適用可能なSBTi基準が、CNZSの特定の要件を修正・置換・適用除外と定める場合、企業は当該基準の要件に従わなければな</a:t>
            </a:r>
            <a:r>
              <a:rPr lang="ja-JP" altLang="en-US" sz="1400" dirty="0">
                <a:solidFill>
                  <a:srgbClr val="4A3A52"/>
                </a:solidFill>
              </a:rPr>
              <a:t>らない。</a:t>
            </a:r>
            <a:r>
              <a:rPr lang="ja-JP" altLang="ja-JP" sz="1400" dirty="0">
                <a:solidFill>
                  <a:srgbClr val="4A3A52"/>
                </a:solidFill>
              </a:rPr>
              <a:t>その場合、当該SBTi基準が、関連する排出源または活動を規律する</a:t>
            </a:r>
            <a:endParaRPr lang="ja-JP" sz="1400" noProof="0" dirty="0">
              <a:solidFill>
                <a:srgbClr val="4A3A52"/>
              </a:solidFill>
            </a:endParaRPr>
          </a:p>
        </p:txBody>
      </p:sp>
      <p:sp>
        <p:nvSpPr>
          <p:cNvPr id="60" name="Shape 27">
            <a:extLst>
              <a:ext uri="{FF2B5EF4-FFF2-40B4-BE49-F238E27FC236}">
                <a16:creationId xmlns:a16="http://schemas.microsoft.com/office/drawing/2014/main" id="{5A12C7A5-EE35-13BA-554C-9533D9EECBB2}"/>
              </a:ext>
            </a:extLst>
          </p:cNvPr>
          <p:cNvSpPr/>
          <p:nvPr/>
        </p:nvSpPr>
        <p:spPr>
          <a:xfrm>
            <a:off x="3476436" y="6126286"/>
            <a:ext cx="3162362" cy="757863"/>
          </a:xfrm>
          <a:prstGeom prst="roundRect">
            <a:avLst>
              <a:gd name="adj" fmla="val 0"/>
            </a:avLst>
          </a:prstGeom>
          <a:solidFill>
            <a:srgbClr val="5E2467"/>
          </a:solidFill>
          <a:ln/>
        </p:spPr>
        <p:txBody>
          <a:bodyPr anchor="ctr"/>
          <a:lstStyle/>
          <a:p>
            <a:pPr algn="ctr"/>
            <a:r>
              <a:rPr lang="ja-JP" sz="1600" noProof="0" dirty="0">
                <a:solidFill>
                  <a:srgbClr val="F2E9F5"/>
                </a:solidFill>
                <a:latin typeface="Meiryo UI" pitchFamily="34" charset="0"/>
                <a:ea typeface="Meiryo UI" pitchFamily="34" charset="-122"/>
                <a:cs typeface="Meiryo UI" pitchFamily="34" charset="-120"/>
              </a:rPr>
              <a:t>検証のために目標を提出する</a:t>
            </a:r>
          </a:p>
          <a:p>
            <a:pPr algn="ctr"/>
            <a:r>
              <a:rPr lang="ja-JP" sz="1600" noProof="0" dirty="0">
                <a:solidFill>
                  <a:srgbClr val="F2E9F5"/>
                </a:solidFill>
                <a:latin typeface="Meiryo UI" pitchFamily="34" charset="0"/>
                <a:ea typeface="Meiryo UI" pitchFamily="34" charset="-122"/>
                <a:cs typeface="Meiryo UI" pitchFamily="34" charset="-120"/>
              </a:rPr>
              <a:t>（任意のコミットメントを行った場合は期限より前に提出が求められる）</a:t>
            </a:r>
            <a:endParaRPr lang="ja-JP" sz="1600" noProof="0" dirty="0"/>
          </a:p>
        </p:txBody>
      </p:sp>
      <p:sp>
        <p:nvSpPr>
          <p:cNvPr id="64" name="Shape 29">
            <a:extLst>
              <a:ext uri="{FF2B5EF4-FFF2-40B4-BE49-F238E27FC236}">
                <a16:creationId xmlns:a16="http://schemas.microsoft.com/office/drawing/2014/main" id="{E570826B-2FEB-5220-78C9-2E1FB1728FF0}"/>
              </a:ext>
            </a:extLst>
          </p:cNvPr>
          <p:cNvSpPr/>
          <p:nvPr/>
        </p:nvSpPr>
        <p:spPr>
          <a:xfrm>
            <a:off x="6917266" y="1834127"/>
            <a:ext cx="3179411" cy="523109"/>
          </a:xfrm>
          <a:prstGeom prst="roundRect">
            <a:avLst>
              <a:gd name="adj" fmla="val 0"/>
            </a:avLst>
          </a:prstGeom>
          <a:solidFill>
            <a:srgbClr val="5E2467"/>
          </a:solidFill>
          <a:ln/>
        </p:spPr>
        <p:txBody>
          <a:bodyPr anchor="ctr"/>
          <a:lstStyle/>
          <a:p>
            <a:pPr algn="ctr"/>
            <a:r>
              <a:rPr lang="ja-JP" sz="1600" noProof="0" dirty="0">
                <a:solidFill>
                  <a:srgbClr val="F2E9F5"/>
                </a:solidFill>
                <a:latin typeface="+mn-ea"/>
                <a:cs typeface="Meiryo UI" pitchFamily="34" charset="-120"/>
              </a:rPr>
              <a:t>認定目標取得済・既存企業がCNZS V2.0へ移行</a:t>
            </a:r>
            <a:endParaRPr lang="ja-JP" sz="1600" noProof="0" dirty="0">
              <a:latin typeface="+mn-ea"/>
            </a:endParaRPr>
          </a:p>
        </p:txBody>
      </p:sp>
      <p:sp>
        <p:nvSpPr>
          <p:cNvPr id="70" name="Shape 32">
            <a:extLst>
              <a:ext uri="{FF2B5EF4-FFF2-40B4-BE49-F238E27FC236}">
                <a16:creationId xmlns:a16="http://schemas.microsoft.com/office/drawing/2014/main" id="{B4AEA4B6-860D-0693-EE5E-946BE0B33443}"/>
              </a:ext>
            </a:extLst>
          </p:cNvPr>
          <p:cNvSpPr/>
          <p:nvPr/>
        </p:nvSpPr>
        <p:spPr>
          <a:xfrm>
            <a:off x="6917266" y="2536827"/>
            <a:ext cx="3179413" cy="545034"/>
          </a:xfrm>
          <a:prstGeom prst="roundRect">
            <a:avLst>
              <a:gd name="adj" fmla="val 0"/>
            </a:avLst>
          </a:prstGeom>
          <a:solidFill>
            <a:srgbClr val="5E2467"/>
          </a:solidFill>
          <a:ln/>
        </p:spPr>
        <p:txBody>
          <a:bodyPr anchor="ctr"/>
          <a:lstStyle/>
          <a:p>
            <a:pPr algn="ctr"/>
            <a:r>
              <a:rPr lang="ja-JP" sz="1600" noProof="0" dirty="0">
                <a:solidFill>
                  <a:srgbClr val="F2E9F5"/>
                </a:solidFill>
                <a:latin typeface="Meiryo UI" pitchFamily="34" charset="0"/>
                <a:ea typeface="Meiryo UI" pitchFamily="34" charset="-122"/>
                <a:cs typeface="Meiryo UI" pitchFamily="34" charset="-120"/>
              </a:rPr>
              <a:t>カテゴリAまたはBに分類されるか判定するため再登録する</a:t>
            </a:r>
            <a:endParaRPr lang="ja-JP" sz="1600" noProof="0" dirty="0"/>
          </a:p>
        </p:txBody>
      </p:sp>
      <p:sp>
        <p:nvSpPr>
          <p:cNvPr id="76" name="Shape 35">
            <a:extLst>
              <a:ext uri="{FF2B5EF4-FFF2-40B4-BE49-F238E27FC236}">
                <a16:creationId xmlns:a16="http://schemas.microsoft.com/office/drawing/2014/main" id="{9C09934D-C17B-6358-B930-575D7C832ED3}"/>
              </a:ext>
            </a:extLst>
          </p:cNvPr>
          <p:cNvSpPr/>
          <p:nvPr/>
        </p:nvSpPr>
        <p:spPr>
          <a:xfrm>
            <a:off x="6917266" y="5019701"/>
            <a:ext cx="3179410" cy="596372"/>
          </a:xfrm>
          <a:prstGeom prst="roundRect">
            <a:avLst>
              <a:gd name="adj" fmla="val 0"/>
            </a:avLst>
          </a:prstGeom>
          <a:solidFill>
            <a:srgbClr val="5E2467"/>
          </a:solidFill>
          <a:ln/>
        </p:spPr>
        <p:txBody>
          <a:bodyPr/>
          <a:lstStyle/>
          <a:p>
            <a:pPr algn="ctr"/>
            <a:r>
              <a:rPr lang="ja-JP" sz="1600" noProof="0" dirty="0">
                <a:solidFill>
                  <a:srgbClr val="F2E9F5"/>
                </a:solidFill>
                <a:latin typeface="Meiryo UI" pitchFamily="34" charset="0"/>
                <a:ea typeface="Meiryo UI" pitchFamily="34" charset="-122"/>
                <a:cs typeface="Meiryo UI" pitchFamily="34" charset="-120"/>
              </a:rPr>
              <a:t>CNZS V2.0の下で</a:t>
            </a:r>
          </a:p>
          <a:p>
            <a:pPr algn="ctr"/>
            <a:r>
              <a:rPr lang="ja-JP" sz="1600" noProof="0" dirty="0">
                <a:solidFill>
                  <a:srgbClr val="F2E9F5"/>
                </a:solidFill>
                <a:latin typeface="Meiryo UI" pitchFamily="34" charset="0"/>
                <a:ea typeface="Meiryo UI" pitchFamily="34" charset="-122"/>
                <a:cs typeface="Meiryo UI" pitchFamily="34" charset="-120"/>
              </a:rPr>
              <a:t>新たな目標を提出する</a:t>
            </a:r>
            <a:endParaRPr lang="ja-JP" sz="1600" noProof="0" dirty="0"/>
          </a:p>
          <a:p>
            <a:pPr algn="ctr"/>
            <a:endParaRPr lang="ja-JP" sz="1600" noProof="0" dirty="0"/>
          </a:p>
        </p:txBody>
      </p:sp>
      <p:sp>
        <p:nvSpPr>
          <p:cNvPr id="80" name="Shape 37">
            <a:extLst>
              <a:ext uri="{FF2B5EF4-FFF2-40B4-BE49-F238E27FC236}">
                <a16:creationId xmlns:a16="http://schemas.microsoft.com/office/drawing/2014/main" id="{57B71D71-8854-1A03-D897-BC323700D034}"/>
              </a:ext>
            </a:extLst>
          </p:cNvPr>
          <p:cNvSpPr/>
          <p:nvPr/>
        </p:nvSpPr>
        <p:spPr>
          <a:xfrm>
            <a:off x="6917267" y="5602212"/>
            <a:ext cx="3197042" cy="851119"/>
          </a:xfrm>
          <a:prstGeom prst="roundRect">
            <a:avLst>
              <a:gd name="adj" fmla="val 3448"/>
            </a:avLst>
          </a:prstGeom>
          <a:solidFill>
            <a:srgbClr val="ECE6EF"/>
          </a:solidFill>
          <a:ln/>
        </p:spPr>
        <p:txBody>
          <a:bodyPr/>
          <a:lstStyle/>
          <a:p>
            <a:r>
              <a:rPr lang="ja-JP" sz="1600" noProof="0" dirty="0">
                <a:solidFill>
                  <a:srgbClr val="4A3A52"/>
                </a:solidFill>
                <a:latin typeface="+mn-ea"/>
                <a:cs typeface="Meiryo UI" pitchFamily="34" charset="-120"/>
              </a:rPr>
              <a:t>従前に検証された目標の期間終了の24か月前から、遅くとも12か月後までに提出する</a:t>
            </a:r>
            <a:endParaRPr lang="ja-JP" sz="1600" noProof="0" dirty="0">
              <a:latin typeface="+mn-ea"/>
            </a:endParaRPr>
          </a:p>
          <a:p>
            <a:endParaRPr lang="ja-JP" sz="1600" noProof="0" dirty="0">
              <a:latin typeface="+mn-ea"/>
            </a:endParaRPr>
          </a:p>
        </p:txBody>
      </p:sp>
      <p:sp>
        <p:nvSpPr>
          <p:cNvPr id="84" name="Shape 39">
            <a:extLst>
              <a:ext uri="{FF2B5EF4-FFF2-40B4-BE49-F238E27FC236}">
                <a16:creationId xmlns:a16="http://schemas.microsoft.com/office/drawing/2014/main" id="{1D8926BC-80EF-C95C-40F8-76834283EB1A}"/>
              </a:ext>
            </a:extLst>
          </p:cNvPr>
          <p:cNvSpPr/>
          <p:nvPr/>
        </p:nvSpPr>
        <p:spPr>
          <a:xfrm>
            <a:off x="5088155" y="6877219"/>
            <a:ext cx="0" cy="216000"/>
          </a:xfrm>
          <a:prstGeom prst="line">
            <a:avLst/>
          </a:prstGeom>
          <a:noFill/>
          <a:ln w="22225">
            <a:solidFill>
              <a:srgbClr val="5E2467"/>
            </a:solidFill>
            <a:prstDash val="solid"/>
          </a:ln>
        </p:spPr>
        <p:txBody>
          <a:bodyPr/>
          <a:lstStyle/>
          <a:p>
            <a:endParaRPr lang="ja-JP" noProof="0" dirty="0"/>
          </a:p>
        </p:txBody>
      </p:sp>
      <p:sp>
        <p:nvSpPr>
          <p:cNvPr id="86" name="Shape 40">
            <a:extLst>
              <a:ext uri="{FF2B5EF4-FFF2-40B4-BE49-F238E27FC236}">
                <a16:creationId xmlns:a16="http://schemas.microsoft.com/office/drawing/2014/main" id="{15187F43-8352-226E-FDCB-EBCFA3424CCD}"/>
              </a:ext>
            </a:extLst>
          </p:cNvPr>
          <p:cNvSpPr/>
          <p:nvPr/>
        </p:nvSpPr>
        <p:spPr>
          <a:xfrm flipH="1">
            <a:off x="8504827" y="6453332"/>
            <a:ext cx="0" cy="620668"/>
          </a:xfrm>
          <a:prstGeom prst="line">
            <a:avLst/>
          </a:prstGeom>
          <a:noFill/>
          <a:ln w="22225">
            <a:solidFill>
              <a:srgbClr val="5E2467"/>
            </a:solidFill>
            <a:prstDash val="solid"/>
          </a:ln>
        </p:spPr>
        <p:txBody>
          <a:bodyPr/>
          <a:lstStyle/>
          <a:p>
            <a:endParaRPr lang="ja-JP" noProof="0" dirty="0"/>
          </a:p>
        </p:txBody>
      </p:sp>
      <p:sp>
        <p:nvSpPr>
          <p:cNvPr id="88" name="Shape 41">
            <a:extLst>
              <a:ext uri="{FF2B5EF4-FFF2-40B4-BE49-F238E27FC236}">
                <a16:creationId xmlns:a16="http://schemas.microsoft.com/office/drawing/2014/main" id="{EB5E3F63-66B2-569F-8625-C5F436FE24C6}"/>
              </a:ext>
            </a:extLst>
          </p:cNvPr>
          <p:cNvSpPr/>
          <p:nvPr/>
        </p:nvSpPr>
        <p:spPr>
          <a:xfrm flipV="1">
            <a:off x="5088155" y="7073999"/>
            <a:ext cx="3416671" cy="7078"/>
          </a:xfrm>
          <a:prstGeom prst="line">
            <a:avLst/>
          </a:prstGeom>
          <a:noFill/>
          <a:ln w="22225">
            <a:solidFill>
              <a:srgbClr val="5E2467"/>
            </a:solidFill>
            <a:prstDash val="solid"/>
          </a:ln>
        </p:spPr>
        <p:txBody>
          <a:bodyPr/>
          <a:lstStyle/>
          <a:p>
            <a:endParaRPr lang="ja-JP" noProof="0" dirty="0"/>
          </a:p>
        </p:txBody>
      </p:sp>
      <p:sp>
        <p:nvSpPr>
          <p:cNvPr id="90" name="Shape 42">
            <a:extLst>
              <a:ext uri="{FF2B5EF4-FFF2-40B4-BE49-F238E27FC236}">
                <a16:creationId xmlns:a16="http://schemas.microsoft.com/office/drawing/2014/main" id="{C98195E7-141B-1CAD-876E-543D8FDEEB30}"/>
              </a:ext>
            </a:extLst>
          </p:cNvPr>
          <p:cNvSpPr/>
          <p:nvPr/>
        </p:nvSpPr>
        <p:spPr>
          <a:xfrm>
            <a:off x="6785700" y="7093220"/>
            <a:ext cx="0" cy="216000"/>
          </a:xfrm>
          <a:prstGeom prst="line">
            <a:avLst/>
          </a:prstGeom>
          <a:noFill/>
          <a:ln w="22225">
            <a:solidFill>
              <a:srgbClr val="5E2467"/>
            </a:solidFill>
            <a:prstDash val="solid"/>
            <a:tailEnd type="triangle"/>
          </a:ln>
        </p:spPr>
        <p:txBody>
          <a:bodyPr/>
          <a:lstStyle/>
          <a:p>
            <a:endParaRPr lang="ja-JP" noProof="0" dirty="0"/>
          </a:p>
        </p:txBody>
      </p:sp>
      <p:sp>
        <p:nvSpPr>
          <p:cNvPr id="92" name="Text 43">
            <a:extLst>
              <a:ext uri="{FF2B5EF4-FFF2-40B4-BE49-F238E27FC236}">
                <a16:creationId xmlns:a16="http://schemas.microsoft.com/office/drawing/2014/main" id="{9D26B60D-8140-FCDE-1CBA-23E6C48DD86A}"/>
              </a:ext>
            </a:extLst>
          </p:cNvPr>
          <p:cNvSpPr/>
          <p:nvPr/>
        </p:nvSpPr>
        <p:spPr>
          <a:xfrm>
            <a:off x="4407186" y="7285207"/>
            <a:ext cx="4754880" cy="172761"/>
          </a:xfrm>
          <a:prstGeom prst="rect">
            <a:avLst/>
          </a:prstGeom>
          <a:solidFill>
            <a:schemeClr val="bg1">
              <a:lumMod val="85000"/>
            </a:schemeClr>
          </a:solidFill>
          <a:ln/>
        </p:spPr>
        <p:txBody>
          <a:bodyPr wrap="square" rtlCol="0" anchor="ctr"/>
          <a:lstStyle/>
          <a:p>
            <a:pPr marL="0" indent="0" algn="ctr">
              <a:buNone/>
            </a:pPr>
            <a:r>
              <a:rPr lang="ja-JP" sz="1200" b="1" noProof="0" dirty="0">
                <a:solidFill>
                  <a:schemeClr val="bg1">
                    <a:lumMod val="50000"/>
                  </a:schemeClr>
                </a:solidFill>
                <a:latin typeface="Meiryo UI" pitchFamily="34" charset="0"/>
                <a:ea typeface="Meiryo UI" pitchFamily="34" charset="-122"/>
                <a:cs typeface="Meiryo UI" pitchFamily="34" charset="-120"/>
              </a:rPr>
              <a:t>次セクション（目標設定の基礎）</a:t>
            </a:r>
            <a:endParaRPr lang="ja-JP" sz="1200" b="1" noProof="0" dirty="0">
              <a:solidFill>
                <a:schemeClr val="bg1">
                  <a:lumMod val="50000"/>
                </a:schemeClr>
              </a:solidFill>
            </a:endParaRPr>
          </a:p>
        </p:txBody>
      </p:sp>
      <p:sp>
        <p:nvSpPr>
          <p:cNvPr id="94" name="Text 44">
            <a:extLst>
              <a:ext uri="{FF2B5EF4-FFF2-40B4-BE49-F238E27FC236}">
                <a16:creationId xmlns:a16="http://schemas.microsoft.com/office/drawing/2014/main" id="{BCF20CC3-429A-A194-8A29-AF20DB495C1A}"/>
              </a:ext>
            </a:extLst>
          </p:cNvPr>
          <p:cNvSpPr/>
          <p:nvPr/>
        </p:nvSpPr>
        <p:spPr>
          <a:xfrm>
            <a:off x="291502" y="6754164"/>
            <a:ext cx="1554480" cy="274320"/>
          </a:xfrm>
          <a:prstGeom prst="rect">
            <a:avLst/>
          </a:prstGeom>
          <a:noFill/>
          <a:ln/>
        </p:spPr>
        <p:txBody>
          <a:bodyPr wrap="square" rtlCol="0" anchor="ctr"/>
          <a:lstStyle/>
          <a:p>
            <a:pPr marL="0" indent="0">
              <a:buNone/>
            </a:pPr>
            <a:r>
              <a:rPr lang="ja-JP" sz="1200" b="1" noProof="0" dirty="0">
                <a:solidFill>
                  <a:srgbClr val="333333"/>
                </a:solidFill>
                <a:latin typeface="Meiryo UI" pitchFamily="34" charset="0"/>
                <a:ea typeface="Meiryo UI" pitchFamily="34" charset="-122"/>
                <a:cs typeface="Meiryo UI" pitchFamily="34" charset="-120"/>
              </a:rPr>
              <a:t>凡例：</a:t>
            </a:r>
            <a:endParaRPr lang="ja-JP" sz="1200" noProof="0" dirty="0"/>
          </a:p>
        </p:txBody>
      </p:sp>
      <p:sp>
        <p:nvSpPr>
          <p:cNvPr id="96" name="Shape 45">
            <a:extLst>
              <a:ext uri="{FF2B5EF4-FFF2-40B4-BE49-F238E27FC236}">
                <a16:creationId xmlns:a16="http://schemas.microsoft.com/office/drawing/2014/main" id="{39792268-169B-93C5-999E-3ACBAAA3B2B3}"/>
              </a:ext>
            </a:extLst>
          </p:cNvPr>
          <p:cNvSpPr/>
          <p:nvPr/>
        </p:nvSpPr>
        <p:spPr>
          <a:xfrm>
            <a:off x="895005" y="6669357"/>
            <a:ext cx="502920" cy="237744"/>
          </a:xfrm>
          <a:prstGeom prst="roundRect">
            <a:avLst>
              <a:gd name="adj" fmla="val 11538"/>
            </a:avLst>
          </a:prstGeom>
          <a:solidFill>
            <a:srgbClr val="5E2467"/>
          </a:solidFill>
          <a:ln/>
        </p:spPr>
        <p:txBody>
          <a:bodyPr/>
          <a:lstStyle/>
          <a:p>
            <a:endParaRPr lang="ja-JP" noProof="0" dirty="0"/>
          </a:p>
        </p:txBody>
      </p:sp>
      <p:sp>
        <p:nvSpPr>
          <p:cNvPr id="98" name="Text 46">
            <a:extLst>
              <a:ext uri="{FF2B5EF4-FFF2-40B4-BE49-F238E27FC236}">
                <a16:creationId xmlns:a16="http://schemas.microsoft.com/office/drawing/2014/main" id="{25963AB1-94A5-F44B-1FC1-1672765230DE}"/>
              </a:ext>
            </a:extLst>
          </p:cNvPr>
          <p:cNvSpPr/>
          <p:nvPr/>
        </p:nvSpPr>
        <p:spPr>
          <a:xfrm>
            <a:off x="1446725" y="6659041"/>
            <a:ext cx="2011680" cy="274320"/>
          </a:xfrm>
          <a:prstGeom prst="rect">
            <a:avLst/>
          </a:prstGeom>
          <a:noFill/>
          <a:ln/>
        </p:spPr>
        <p:txBody>
          <a:bodyPr wrap="square" rtlCol="0" anchor="ctr"/>
          <a:lstStyle/>
          <a:p>
            <a:pPr marL="0" indent="0">
              <a:buNone/>
            </a:pPr>
            <a:r>
              <a:rPr lang="ja-JP" sz="1200" noProof="0" dirty="0">
                <a:solidFill>
                  <a:srgbClr val="333333"/>
                </a:solidFill>
                <a:latin typeface="Meiryo UI" pitchFamily="34" charset="0"/>
                <a:ea typeface="Meiryo UI" pitchFamily="34" charset="-122"/>
                <a:cs typeface="Meiryo UI" pitchFamily="34" charset="-120"/>
              </a:rPr>
              <a:t>全企業に適用</a:t>
            </a:r>
            <a:endParaRPr lang="ja-JP" sz="1200" noProof="0" dirty="0"/>
          </a:p>
        </p:txBody>
      </p:sp>
      <p:sp>
        <p:nvSpPr>
          <p:cNvPr id="100" name="Shape 47">
            <a:extLst>
              <a:ext uri="{FF2B5EF4-FFF2-40B4-BE49-F238E27FC236}">
                <a16:creationId xmlns:a16="http://schemas.microsoft.com/office/drawing/2014/main" id="{60B6DCFE-3075-A6C3-8B0A-4807FB38DBCD}"/>
              </a:ext>
            </a:extLst>
          </p:cNvPr>
          <p:cNvSpPr/>
          <p:nvPr/>
        </p:nvSpPr>
        <p:spPr>
          <a:xfrm>
            <a:off x="895005" y="6950310"/>
            <a:ext cx="502920" cy="237744"/>
          </a:xfrm>
          <a:prstGeom prst="roundRect">
            <a:avLst>
              <a:gd name="adj" fmla="val 11538"/>
            </a:avLst>
          </a:prstGeom>
          <a:solidFill>
            <a:srgbClr val="DDE5F2"/>
          </a:solidFill>
          <a:ln w="15875">
            <a:solidFill>
              <a:srgbClr val="2F87BA"/>
            </a:solidFill>
            <a:prstDash val="dash"/>
          </a:ln>
        </p:spPr>
        <p:txBody>
          <a:bodyPr/>
          <a:lstStyle/>
          <a:p>
            <a:endParaRPr lang="ja-JP" noProof="0" dirty="0"/>
          </a:p>
        </p:txBody>
      </p:sp>
      <p:sp>
        <p:nvSpPr>
          <p:cNvPr id="102" name="Text 48">
            <a:extLst>
              <a:ext uri="{FF2B5EF4-FFF2-40B4-BE49-F238E27FC236}">
                <a16:creationId xmlns:a16="http://schemas.microsoft.com/office/drawing/2014/main" id="{7024A9C9-0A50-CD75-7152-EAAB4863CA36}"/>
              </a:ext>
            </a:extLst>
          </p:cNvPr>
          <p:cNvSpPr/>
          <p:nvPr/>
        </p:nvSpPr>
        <p:spPr>
          <a:xfrm>
            <a:off x="1432583" y="6931417"/>
            <a:ext cx="2377440" cy="274320"/>
          </a:xfrm>
          <a:prstGeom prst="rect">
            <a:avLst/>
          </a:prstGeom>
          <a:noFill/>
          <a:ln/>
        </p:spPr>
        <p:txBody>
          <a:bodyPr wrap="square" rtlCol="0" anchor="ctr"/>
          <a:lstStyle/>
          <a:p>
            <a:pPr marL="0" indent="0">
              <a:buNone/>
            </a:pPr>
            <a:r>
              <a:rPr lang="ja-JP" sz="1200" noProof="0" dirty="0">
                <a:solidFill>
                  <a:srgbClr val="333333"/>
                </a:solidFill>
                <a:latin typeface="Meiryo UI" pitchFamily="34" charset="0"/>
                <a:ea typeface="Meiryo UI" pitchFamily="34" charset="-122"/>
                <a:cs typeface="Meiryo UI" pitchFamily="34" charset="-120"/>
              </a:rPr>
              <a:t>企業にとって任意</a:t>
            </a:r>
            <a:endParaRPr lang="ja-JP" sz="1200" noProof="0" dirty="0"/>
          </a:p>
        </p:txBody>
      </p:sp>
      <p:sp>
        <p:nvSpPr>
          <p:cNvPr id="103" name="Shape 15">
            <a:extLst>
              <a:ext uri="{FF2B5EF4-FFF2-40B4-BE49-F238E27FC236}">
                <a16:creationId xmlns:a16="http://schemas.microsoft.com/office/drawing/2014/main" id="{B58772BF-71F3-1646-F946-649F49EFED4C}"/>
              </a:ext>
            </a:extLst>
          </p:cNvPr>
          <p:cNvSpPr/>
          <p:nvPr/>
        </p:nvSpPr>
        <p:spPr>
          <a:xfrm flipH="1">
            <a:off x="8506971" y="2320213"/>
            <a:ext cx="0" cy="216000"/>
          </a:xfrm>
          <a:prstGeom prst="line">
            <a:avLst/>
          </a:prstGeom>
          <a:noFill/>
          <a:ln w="22225">
            <a:solidFill>
              <a:srgbClr val="5E2467"/>
            </a:solidFill>
            <a:prstDash val="solid"/>
            <a:tailEnd type="triangle"/>
          </a:ln>
        </p:spPr>
        <p:txBody>
          <a:bodyPr/>
          <a:lstStyle/>
          <a:p>
            <a:endParaRPr lang="ja-JP" sz="1600" noProof="0" dirty="0"/>
          </a:p>
        </p:txBody>
      </p:sp>
      <p:sp>
        <p:nvSpPr>
          <p:cNvPr id="104" name="Shape 11">
            <a:extLst>
              <a:ext uri="{FF2B5EF4-FFF2-40B4-BE49-F238E27FC236}">
                <a16:creationId xmlns:a16="http://schemas.microsoft.com/office/drawing/2014/main" id="{F28F7AAC-6BCE-E84C-59E1-52DC77C81F5A}"/>
              </a:ext>
            </a:extLst>
          </p:cNvPr>
          <p:cNvSpPr/>
          <p:nvPr/>
        </p:nvSpPr>
        <p:spPr>
          <a:xfrm>
            <a:off x="8504828" y="1595909"/>
            <a:ext cx="0" cy="257379"/>
          </a:xfrm>
          <a:prstGeom prst="line">
            <a:avLst/>
          </a:prstGeom>
          <a:noFill/>
          <a:ln w="22225">
            <a:solidFill>
              <a:srgbClr val="5E2467"/>
            </a:solidFill>
            <a:prstDash val="solid"/>
            <a:tailEnd type="triangle"/>
          </a:ln>
        </p:spPr>
        <p:txBody>
          <a:bodyPr/>
          <a:lstStyle/>
          <a:p>
            <a:endParaRPr lang="ja-JP" sz="1600" noProof="0" dirty="0"/>
          </a:p>
        </p:txBody>
      </p:sp>
      <p:sp>
        <p:nvSpPr>
          <p:cNvPr id="105" name="Shape 18">
            <a:extLst>
              <a:ext uri="{FF2B5EF4-FFF2-40B4-BE49-F238E27FC236}">
                <a16:creationId xmlns:a16="http://schemas.microsoft.com/office/drawing/2014/main" id="{8814BCA1-3127-710E-0615-DDAD8776FA86}"/>
              </a:ext>
            </a:extLst>
          </p:cNvPr>
          <p:cNvSpPr/>
          <p:nvPr/>
        </p:nvSpPr>
        <p:spPr>
          <a:xfrm>
            <a:off x="5088155" y="3986735"/>
            <a:ext cx="0" cy="216000"/>
          </a:xfrm>
          <a:prstGeom prst="line">
            <a:avLst/>
          </a:prstGeom>
          <a:noFill/>
          <a:ln w="22225">
            <a:solidFill>
              <a:srgbClr val="5E2467"/>
            </a:solidFill>
            <a:prstDash val="solid"/>
            <a:tailEnd type="triangle"/>
          </a:ln>
        </p:spPr>
        <p:txBody>
          <a:bodyPr/>
          <a:lstStyle/>
          <a:p>
            <a:endParaRPr lang="ja-JP" sz="1600" noProof="0" dirty="0"/>
          </a:p>
        </p:txBody>
      </p:sp>
      <p:sp>
        <p:nvSpPr>
          <p:cNvPr id="106" name="Shape 18">
            <a:extLst>
              <a:ext uri="{FF2B5EF4-FFF2-40B4-BE49-F238E27FC236}">
                <a16:creationId xmlns:a16="http://schemas.microsoft.com/office/drawing/2014/main" id="{A64273FD-F76C-00DE-032F-87E4F31681E0}"/>
              </a:ext>
            </a:extLst>
          </p:cNvPr>
          <p:cNvSpPr/>
          <p:nvPr/>
        </p:nvSpPr>
        <p:spPr>
          <a:xfrm>
            <a:off x="5088155" y="5902717"/>
            <a:ext cx="0" cy="216000"/>
          </a:xfrm>
          <a:prstGeom prst="line">
            <a:avLst/>
          </a:prstGeom>
          <a:noFill/>
          <a:ln w="22225">
            <a:solidFill>
              <a:srgbClr val="5E2467"/>
            </a:solidFill>
            <a:prstDash val="solid"/>
            <a:tailEnd type="triangle"/>
          </a:ln>
        </p:spPr>
        <p:txBody>
          <a:bodyPr/>
          <a:lstStyle/>
          <a:p>
            <a:endParaRPr lang="ja-JP" sz="1600" noProof="0" dirty="0"/>
          </a:p>
        </p:txBody>
      </p:sp>
      <p:sp>
        <p:nvSpPr>
          <p:cNvPr id="107" name="Shape 18">
            <a:extLst>
              <a:ext uri="{FF2B5EF4-FFF2-40B4-BE49-F238E27FC236}">
                <a16:creationId xmlns:a16="http://schemas.microsoft.com/office/drawing/2014/main" id="{93AAEF2D-A6B4-AE64-ACCC-DDDB4F22E4D6}"/>
              </a:ext>
            </a:extLst>
          </p:cNvPr>
          <p:cNvSpPr/>
          <p:nvPr/>
        </p:nvSpPr>
        <p:spPr>
          <a:xfrm>
            <a:off x="5068702" y="2271640"/>
            <a:ext cx="0" cy="216000"/>
          </a:xfrm>
          <a:prstGeom prst="line">
            <a:avLst/>
          </a:prstGeom>
          <a:noFill/>
          <a:ln w="22225">
            <a:solidFill>
              <a:srgbClr val="5E2467"/>
            </a:solidFill>
            <a:prstDash val="solid"/>
            <a:tailEnd type="triangle"/>
          </a:ln>
        </p:spPr>
        <p:txBody>
          <a:bodyPr/>
          <a:lstStyle/>
          <a:p>
            <a:endParaRPr lang="ja-JP" sz="1600" noProof="0" dirty="0"/>
          </a:p>
        </p:txBody>
      </p:sp>
    </p:spTree>
    <p:extLst>
      <p:ext uri="{BB962C8B-B14F-4D97-AF65-F5344CB8AC3E}">
        <p14:creationId xmlns:p14="http://schemas.microsoft.com/office/powerpoint/2010/main" val="40564755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B6164E-D5D2-A5E4-9887-44FD56C6AC4F}"/>
              </a:ext>
            </a:extLst>
          </p:cNvPr>
          <p:cNvSpPr>
            <a:spLocks noGrp="1"/>
          </p:cNvSpPr>
          <p:nvPr>
            <p:ph type="title"/>
          </p:nvPr>
        </p:nvSpPr>
        <p:spPr/>
        <p:txBody>
          <a:bodyPr/>
          <a:lstStyle/>
          <a:p>
            <a:r>
              <a:rPr lang="ja-JP" noProof="0" dirty="0"/>
              <a:t>フローチャート　～</a:t>
            </a:r>
            <a:r>
              <a:rPr lang="ja-JP" altLang="en-US" noProof="0" dirty="0"/>
              <a:t>目標設定の</a:t>
            </a:r>
            <a:r>
              <a:rPr lang="ja-JP" noProof="0" dirty="0"/>
              <a:t>基礎～</a:t>
            </a:r>
            <a:endParaRPr kumimoji="1" lang="ja-JP" noProof="0" dirty="0"/>
          </a:p>
        </p:txBody>
      </p:sp>
      <p:sp>
        <p:nvSpPr>
          <p:cNvPr id="5" name="Shape 1">
            <a:extLst>
              <a:ext uri="{FF2B5EF4-FFF2-40B4-BE49-F238E27FC236}">
                <a16:creationId xmlns:a16="http://schemas.microsoft.com/office/drawing/2014/main" id="{43B723B6-1E93-62C5-C29B-40955561BB6B}"/>
              </a:ext>
            </a:extLst>
          </p:cNvPr>
          <p:cNvSpPr/>
          <p:nvPr/>
        </p:nvSpPr>
        <p:spPr>
          <a:xfrm>
            <a:off x="287090" y="1510874"/>
            <a:ext cx="3051034" cy="4925552"/>
          </a:xfrm>
          <a:prstGeom prst="roundRect">
            <a:avLst>
              <a:gd name="adj" fmla="val 419"/>
            </a:avLst>
          </a:prstGeom>
          <a:solidFill>
            <a:srgbClr val="EFEFF0"/>
          </a:solidFill>
          <a:ln/>
        </p:spPr>
        <p:txBody>
          <a:bodyPr/>
          <a:lstStyle/>
          <a:p>
            <a:endParaRPr lang="ja-JP" noProof="0" dirty="0"/>
          </a:p>
        </p:txBody>
      </p:sp>
      <p:sp>
        <p:nvSpPr>
          <p:cNvPr id="11" name="Text 2">
            <a:extLst>
              <a:ext uri="{FF2B5EF4-FFF2-40B4-BE49-F238E27FC236}">
                <a16:creationId xmlns:a16="http://schemas.microsoft.com/office/drawing/2014/main" id="{2712340B-5317-50C3-6921-2F1C663F1C3B}"/>
              </a:ext>
            </a:extLst>
          </p:cNvPr>
          <p:cNvSpPr/>
          <p:nvPr/>
        </p:nvSpPr>
        <p:spPr>
          <a:xfrm>
            <a:off x="287090" y="1836469"/>
            <a:ext cx="3051034" cy="4274363"/>
          </a:xfrm>
          <a:prstGeom prst="rect">
            <a:avLst/>
          </a:prstGeom>
          <a:noFill/>
          <a:ln/>
        </p:spPr>
        <p:txBody>
          <a:bodyPr wrap="square" rtlCol="0" anchor="t"/>
          <a:lstStyle/>
          <a:p>
            <a:pPr marL="285750" indent="-285750">
              <a:lnSpc>
                <a:spcPct val="102000"/>
              </a:lnSpc>
              <a:spcAft>
                <a:spcPts val="263"/>
              </a:spcAft>
              <a:buFont typeface="Wingdings" panose="05000000000000000000" pitchFamily="2" charset="2"/>
              <a:buChar char="l"/>
            </a:pPr>
            <a:r>
              <a:rPr lang="ja-JP" sz="1600" b="1" noProof="0" dirty="0">
                <a:solidFill>
                  <a:srgbClr val="5E2467"/>
                </a:solidFill>
                <a:latin typeface="Meiryo UI" pitchFamily="34" charset="0"/>
                <a:ea typeface="Meiryo UI" pitchFamily="34" charset="-122"/>
                <a:cs typeface="Meiryo UI" pitchFamily="34" charset="-120"/>
              </a:rPr>
              <a:t>企業区分（カテゴリA／B）</a:t>
            </a:r>
            <a:endParaRPr lang="ja-JP" sz="1600" noProof="0" dirty="0"/>
          </a:p>
          <a:p>
            <a:pPr marL="369888" lvl="1" indent="-285750">
              <a:lnSpc>
                <a:spcPct val="102000"/>
              </a:lnSpc>
              <a:spcAft>
                <a:spcPts val="877"/>
              </a:spcAft>
              <a:buFont typeface="Meiryo UI" panose="020B0604030504040204" pitchFamily="50" charset="-128"/>
              <a:buChar char="‒"/>
              <a:tabLst>
                <a:tab pos="273050" algn="l"/>
              </a:tabLst>
            </a:pPr>
            <a:r>
              <a:rPr lang="ja-JP" sz="1400" noProof="0" dirty="0">
                <a:solidFill>
                  <a:srgbClr val="000000"/>
                </a:solidFill>
                <a:latin typeface="Meiryo UI" pitchFamily="34" charset="0"/>
                <a:ea typeface="Meiryo UI" pitchFamily="34" charset="-122"/>
              </a:rPr>
              <a:t>規模と地理に基づき分類（カテゴリA企業には、Scope3目標の必須化や排出データの第三者保証など、より厳格な要件が課される）</a:t>
            </a:r>
          </a:p>
          <a:p>
            <a:pPr marL="285750" indent="-285750">
              <a:lnSpc>
                <a:spcPct val="102000"/>
              </a:lnSpc>
              <a:spcAft>
                <a:spcPts val="263"/>
              </a:spcAft>
              <a:buFont typeface="Wingdings" panose="05000000000000000000" pitchFamily="2" charset="2"/>
              <a:buChar char="l"/>
            </a:pPr>
            <a:r>
              <a:rPr lang="ja-JP" sz="1600" b="1" noProof="0" dirty="0">
                <a:solidFill>
                  <a:srgbClr val="5E2467"/>
                </a:solidFill>
                <a:latin typeface="Meiryo UI" pitchFamily="34" charset="0"/>
                <a:ea typeface="Meiryo UI" pitchFamily="34" charset="-122"/>
                <a:cs typeface="Meiryo UI" pitchFamily="34" charset="-120"/>
              </a:rPr>
              <a:t>基準年・目標年の選定</a:t>
            </a:r>
            <a:endParaRPr lang="ja-JP" sz="1600" noProof="0" dirty="0"/>
          </a:p>
          <a:p>
            <a:pPr marL="369888" lvl="1" indent="-285750">
              <a:lnSpc>
                <a:spcPct val="102000"/>
              </a:lnSpc>
              <a:spcAft>
                <a:spcPts val="877"/>
              </a:spcAft>
              <a:buFont typeface="Meiryo UI" panose="020B0604030504040204" pitchFamily="50" charset="-128"/>
              <a:buChar char="‒"/>
              <a:tabLst>
                <a:tab pos="273050" algn="l"/>
              </a:tabLst>
            </a:pPr>
            <a:r>
              <a:rPr lang="ja-JP" sz="1400" noProof="0" dirty="0">
                <a:solidFill>
                  <a:srgbClr val="000000"/>
                </a:solidFill>
                <a:latin typeface="Meiryo UI" pitchFamily="34" charset="0"/>
                <a:ea typeface="Meiryo UI" pitchFamily="34" charset="-122"/>
              </a:rPr>
              <a:t>各サイクル開始時に、包括的データが利用可能な直近年を基準年に選定</a:t>
            </a:r>
          </a:p>
          <a:p>
            <a:pPr marL="369888" lvl="1" indent="-285750">
              <a:lnSpc>
                <a:spcPct val="102000"/>
              </a:lnSpc>
              <a:spcAft>
                <a:spcPts val="877"/>
              </a:spcAft>
              <a:buFont typeface="Meiryo UI" panose="020B0604030504040204" pitchFamily="50" charset="-128"/>
              <a:buChar char="‒"/>
              <a:tabLst>
                <a:tab pos="273050" algn="l"/>
              </a:tabLst>
            </a:pPr>
            <a:r>
              <a:rPr lang="ja-JP" sz="1400" noProof="0" dirty="0">
                <a:solidFill>
                  <a:srgbClr val="000000"/>
                </a:solidFill>
                <a:latin typeface="Meiryo UI" pitchFamily="34" charset="0"/>
                <a:ea typeface="Meiryo UI" pitchFamily="34" charset="-122"/>
              </a:rPr>
              <a:t>短期目標は5年間、長期目標・ネットゼロ目標の目標年は遅くとも2050年とする</a:t>
            </a:r>
          </a:p>
          <a:p>
            <a:pPr marL="285750" indent="-285750">
              <a:lnSpc>
                <a:spcPct val="102000"/>
              </a:lnSpc>
              <a:spcAft>
                <a:spcPts val="263"/>
              </a:spcAft>
              <a:buFont typeface="Wingdings" panose="05000000000000000000" pitchFamily="2" charset="2"/>
              <a:buChar char="l"/>
            </a:pPr>
            <a:r>
              <a:rPr lang="ja-JP" sz="1600" b="1" noProof="0" dirty="0">
                <a:solidFill>
                  <a:srgbClr val="5E2467"/>
                </a:solidFill>
                <a:latin typeface="Meiryo UI" pitchFamily="34" charset="0"/>
                <a:ea typeface="Meiryo UI" pitchFamily="34" charset="-122"/>
                <a:cs typeface="Meiryo UI" pitchFamily="34" charset="-120"/>
              </a:rPr>
              <a:t>GHGインベントリ境界</a:t>
            </a:r>
            <a:endParaRPr lang="ja-JP" sz="1600" noProof="0" dirty="0"/>
          </a:p>
          <a:p>
            <a:pPr marL="369888" lvl="1" indent="-285750">
              <a:lnSpc>
                <a:spcPct val="102000"/>
              </a:lnSpc>
              <a:spcAft>
                <a:spcPts val="877"/>
              </a:spcAft>
              <a:buFont typeface="Meiryo UI" panose="020B0604030504040204" pitchFamily="50" charset="-128"/>
              <a:buChar char="‒"/>
              <a:tabLst>
                <a:tab pos="273050" algn="l"/>
              </a:tabLst>
            </a:pPr>
            <a:r>
              <a:rPr lang="ja-JP" sz="1400" noProof="0" dirty="0">
                <a:solidFill>
                  <a:srgbClr val="000000"/>
                </a:solidFill>
                <a:latin typeface="Meiryo UI" pitchFamily="34" charset="0"/>
                <a:ea typeface="Meiryo UI" pitchFamily="34" charset="-122"/>
              </a:rPr>
              <a:t>GHGプロトコル基準に沿って定義。カテゴリA企業は独立した第三者により保証される</a:t>
            </a:r>
          </a:p>
        </p:txBody>
      </p:sp>
      <p:sp>
        <p:nvSpPr>
          <p:cNvPr id="13" name="Text 3">
            <a:extLst>
              <a:ext uri="{FF2B5EF4-FFF2-40B4-BE49-F238E27FC236}">
                <a16:creationId xmlns:a16="http://schemas.microsoft.com/office/drawing/2014/main" id="{AF0117AC-4CA3-2197-3791-AC3B7B5C42ED}"/>
              </a:ext>
            </a:extLst>
          </p:cNvPr>
          <p:cNvSpPr/>
          <p:nvPr/>
        </p:nvSpPr>
        <p:spPr>
          <a:xfrm>
            <a:off x="287090" y="6800181"/>
            <a:ext cx="681603" cy="224528"/>
          </a:xfrm>
          <a:prstGeom prst="rect">
            <a:avLst/>
          </a:prstGeom>
          <a:noFill/>
          <a:ln/>
        </p:spPr>
        <p:txBody>
          <a:bodyPr wrap="square" rtlCol="0" anchor="ctr"/>
          <a:lstStyle/>
          <a:p>
            <a:r>
              <a:rPr lang="ja-JP" sz="1052" b="1" noProof="0" dirty="0">
                <a:solidFill>
                  <a:srgbClr val="333333"/>
                </a:solidFill>
                <a:latin typeface="Meiryo UI" pitchFamily="34" charset="0"/>
                <a:ea typeface="Meiryo UI" pitchFamily="34" charset="-122"/>
                <a:cs typeface="Meiryo UI" pitchFamily="34" charset="-120"/>
              </a:rPr>
              <a:t>凡例：</a:t>
            </a:r>
            <a:endParaRPr lang="ja-JP" sz="1052" noProof="0" dirty="0"/>
          </a:p>
        </p:txBody>
      </p:sp>
      <p:sp>
        <p:nvSpPr>
          <p:cNvPr id="15" name="Shape 4">
            <a:extLst>
              <a:ext uri="{FF2B5EF4-FFF2-40B4-BE49-F238E27FC236}">
                <a16:creationId xmlns:a16="http://schemas.microsoft.com/office/drawing/2014/main" id="{94E2F959-9E14-A56C-AB93-3E116910375A}"/>
              </a:ext>
            </a:extLst>
          </p:cNvPr>
          <p:cNvSpPr/>
          <p:nvPr/>
        </p:nvSpPr>
        <p:spPr>
          <a:xfrm>
            <a:off x="968693" y="6543578"/>
            <a:ext cx="400943" cy="192453"/>
          </a:xfrm>
          <a:prstGeom prst="roundRect">
            <a:avLst>
              <a:gd name="adj" fmla="val 12500"/>
            </a:avLst>
          </a:prstGeom>
          <a:solidFill>
            <a:srgbClr val="5E2467"/>
          </a:solidFill>
          <a:ln/>
        </p:spPr>
        <p:txBody>
          <a:bodyPr/>
          <a:lstStyle/>
          <a:p>
            <a:endParaRPr lang="ja-JP" sz="1579" noProof="0" dirty="0"/>
          </a:p>
        </p:txBody>
      </p:sp>
      <p:sp>
        <p:nvSpPr>
          <p:cNvPr id="17" name="Text 5">
            <a:extLst>
              <a:ext uri="{FF2B5EF4-FFF2-40B4-BE49-F238E27FC236}">
                <a16:creationId xmlns:a16="http://schemas.microsoft.com/office/drawing/2014/main" id="{7DC8223C-FC86-C9E8-D175-4D41736CA24A}"/>
              </a:ext>
            </a:extLst>
          </p:cNvPr>
          <p:cNvSpPr/>
          <p:nvPr/>
        </p:nvSpPr>
        <p:spPr>
          <a:xfrm>
            <a:off x="1449824" y="6527540"/>
            <a:ext cx="2245281" cy="224528"/>
          </a:xfrm>
          <a:prstGeom prst="rect">
            <a:avLst/>
          </a:prstGeom>
          <a:noFill/>
          <a:ln/>
        </p:spPr>
        <p:txBody>
          <a:bodyPr wrap="square" rtlCol="0" anchor="ctr"/>
          <a:lstStyle/>
          <a:p>
            <a:r>
              <a:rPr lang="ja-JP" sz="965" noProof="0" dirty="0">
                <a:solidFill>
                  <a:srgbClr val="333333"/>
                </a:solidFill>
                <a:latin typeface="Meiryo UI" pitchFamily="34" charset="0"/>
                <a:ea typeface="Meiryo UI" pitchFamily="34" charset="-122"/>
                <a:cs typeface="Meiryo UI" pitchFamily="34" charset="-120"/>
              </a:rPr>
              <a:t>全企業に適用</a:t>
            </a:r>
            <a:endParaRPr lang="ja-JP" sz="965" noProof="0" dirty="0"/>
          </a:p>
        </p:txBody>
      </p:sp>
      <p:sp>
        <p:nvSpPr>
          <p:cNvPr id="19" name="Shape 6">
            <a:extLst>
              <a:ext uri="{FF2B5EF4-FFF2-40B4-BE49-F238E27FC236}">
                <a16:creationId xmlns:a16="http://schemas.microsoft.com/office/drawing/2014/main" id="{500C4F9C-3BBA-DB02-3CAC-3AF1EDCA82A8}"/>
              </a:ext>
            </a:extLst>
          </p:cNvPr>
          <p:cNvSpPr/>
          <p:nvPr/>
        </p:nvSpPr>
        <p:spPr>
          <a:xfrm>
            <a:off x="968693" y="6816219"/>
            <a:ext cx="400943" cy="192453"/>
          </a:xfrm>
          <a:prstGeom prst="roundRect">
            <a:avLst>
              <a:gd name="adj" fmla="val 12500"/>
            </a:avLst>
          </a:prstGeom>
          <a:solidFill>
            <a:srgbClr val="394394"/>
          </a:solidFill>
          <a:ln/>
        </p:spPr>
        <p:txBody>
          <a:bodyPr/>
          <a:lstStyle/>
          <a:p>
            <a:endParaRPr lang="ja-JP" sz="1579" noProof="0" dirty="0"/>
          </a:p>
        </p:txBody>
      </p:sp>
      <p:sp>
        <p:nvSpPr>
          <p:cNvPr id="21" name="Text 7">
            <a:extLst>
              <a:ext uri="{FF2B5EF4-FFF2-40B4-BE49-F238E27FC236}">
                <a16:creationId xmlns:a16="http://schemas.microsoft.com/office/drawing/2014/main" id="{FD47E6F8-0F7B-B787-2A95-E32E49619C58}"/>
              </a:ext>
            </a:extLst>
          </p:cNvPr>
          <p:cNvSpPr/>
          <p:nvPr/>
        </p:nvSpPr>
        <p:spPr>
          <a:xfrm>
            <a:off x="1449824" y="6800181"/>
            <a:ext cx="2245281" cy="224528"/>
          </a:xfrm>
          <a:prstGeom prst="rect">
            <a:avLst/>
          </a:prstGeom>
          <a:noFill/>
          <a:ln/>
        </p:spPr>
        <p:txBody>
          <a:bodyPr wrap="square" rtlCol="0" anchor="ctr"/>
          <a:lstStyle/>
          <a:p>
            <a:r>
              <a:rPr lang="ja-JP" sz="965" noProof="0" dirty="0">
                <a:solidFill>
                  <a:srgbClr val="333333"/>
                </a:solidFill>
                <a:latin typeface="Meiryo UI" pitchFamily="34" charset="0"/>
                <a:ea typeface="Meiryo UI" pitchFamily="34" charset="-122"/>
                <a:cs typeface="Meiryo UI" pitchFamily="34" charset="-120"/>
              </a:rPr>
              <a:t>カテゴリA必須／B任意</a:t>
            </a:r>
            <a:endParaRPr lang="ja-JP" sz="965" noProof="0" dirty="0"/>
          </a:p>
        </p:txBody>
      </p:sp>
      <p:sp>
        <p:nvSpPr>
          <p:cNvPr id="23" name="Shape 8">
            <a:extLst>
              <a:ext uri="{FF2B5EF4-FFF2-40B4-BE49-F238E27FC236}">
                <a16:creationId xmlns:a16="http://schemas.microsoft.com/office/drawing/2014/main" id="{303F603A-95E8-D7E9-9614-5BBA14A30FD2}"/>
              </a:ext>
            </a:extLst>
          </p:cNvPr>
          <p:cNvSpPr/>
          <p:nvPr/>
        </p:nvSpPr>
        <p:spPr>
          <a:xfrm>
            <a:off x="968693" y="7088860"/>
            <a:ext cx="400943" cy="192453"/>
          </a:xfrm>
          <a:prstGeom prst="roundRect">
            <a:avLst>
              <a:gd name="adj" fmla="val 12500"/>
            </a:avLst>
          </a:prstGeom>
          <a:solidFill>
            <a:srgbClr val="DDE5F2"/>
          </a:solidFill>
          <a:ln w="15875">
            <a:solidFill>
              <a:srgbClr val="2F87BA"/>
            </a:solidFill>
            <a:prstDash val="dash"/>
          </a:ln>
        </p:spPr>
        <p:txBody>
          <a:bodyPr/>
          <a:lstStyle/>
          <a:p>
            <a:endParaRPr lang="ja-JP" sz="1579" noProof="0" dirty="0"/>
          </a:p>
        </p:txBody>
      </p:sp>
      <p:sp>
        <p:nvSpPr>
          <p:cNvPr id="25" name="Text 9">
            <a:extLst>
              <a:ext uri="{FF2B5EF4-FFF2-40B4-BE49-F238E27FC236}">
                <a16:creationId xmlns:a16="http://schemas.microsoft.com/office/drawing/2014/main" id="{BDE9500F-233E-B028-C8D1-D11CCB33C2F5}"/>
              </a:ext>
            </a:extLst>
          </p:cNvPr>
          <p:cNvSpPr/>
          <p:nvPr/>
        </p:nvSpPr>
        <p:spPr>
          <a:xfrm>
            <a:off x="1449824" y="7072822"/>
            <a:ext cx="2245281" cy="224528"/>
          </a:xfrm>
          <a:prstGeom prst="rect">
            <a:avLst/>
          </a:prstGeom>
          <a:noFill/>
          <a:ln/>
        </p:spPr>
        <p:txBody>
          <a:bodyPr wrap="square" rtlCol="0" anchor="ctr"/>
          <a:lstStyle/>
          <a:p>
            <a:r>
              <a:rPr lang="ja-JP" sz="965" noProof="0" dirty="0">
                <a:solidFill>
                  <a:srgbClr val="333333"/>
                </a:solidFill>
                <a:latin typeface="Meiryo UI" pitchFamily="34" charset="0"/>
                <a:ea typeface="Meiryo UI" pitchFamily="34" charset="-122"/>
                <a:cs typeface="Meiryo UI" pitchFamily="34" charset="-120"/>
              </a:rPr>
              <a:t>企業にとって任意</a:t>
            </a:r>
            <a:endParaRPr lang="ja-JP" sz="965" noProof="0" dirty="0"/>
          </a:p>
        </p:txBody>
      </p:sp>
      <p:sp>
        <p:nvSpPr>
          <p:cNvPr id="27" name="Text 11">
            <a:extLst>
              <a:ext uri="{FF2B5EF4-FFF2-40B4-BE49-F238E27FC236}">
                <a16:creationId xmlns:a16="http://schemas.microsoft.com/office/drawing/2014/main" id="{D06DDA85-62E0-20A3-5261-E6D4E3990B87}"/>
              </a:ext>
            </a:extLst>
          </p:cNvPr>
          <p:cNvSpPr/>
          <p:nvPr/>
        </p:nvSpPr>
        <p:spPr>
          <a:xfrm>
            <a:off x="3588693" y="1140218"/>
            <a:ext cx="6635958" cy="314676"/>
          </a:xfrm>
          <a:prstGeom prst="rect">
            <a:avLst/>
          </a:prstGeom>
          <a:solidFill>
            <a:schemeClr val="bg1">
              <a:lumMod val="85000"/>
            </a:schemeClr>
          </a:solidFill>
          <a:ln/>
        </p:spPr>
        <p:txBody>
          <a:bodyPr wrap="square" rtlCol="0" anchor="ctr"/>
          <a:lstStyle/>
          <a:p>
            <a:pPr algn="ctr"/>
            <a:r>
              <a:rPr lang="ja-JP" sz="1400" b="1" noProof="0" dirty="0">
                <a:solidFill>
                  <a:schemeClr val="bg1">
                    <a:lumMod val="50000"/>
                  </a:schemeClr>
                </a:solidFill>
                <a:latin typeface="Meiryo UI" pitchFamily="34" charset="0"/>
                <a:ea typeface="Meiryo UI" pitchFamily="34" charset="-122"/>
                <a:cs typeface="Meiryo UI" pitchFamily="34" charset="-120"/>
              </a:rPr>
              <a:t>前セクション（目標サイクル）</a:t>
            </a:r>
            <a:endParaRPr lang="ja-JP" sz="1400" b="1" noProof="0" dirty="0">
              <a:solidFill>
                <a:schemeClr val="bg1">
                  <a:lumMod val="50000"/>
                </a:schemeClr>
              </a:solidFill>
            </a:endParaRPr>
          </a:p>
        </p:txBody>
      </p:sp>
      <p:sp>
        <p:nvSpPr>
          <p:cNvPr id="29" name="Shape 12">
            <a:extLst>
              <a:ext uri="{FF2B5EF4-FFF2-40B4-BE49-F238E27FC236}">
                <a16:creationId xmlns:a16="http://schemas.microsoft.com/office/drawing/2014/main" id="{8801C014-B0B9-2FED-9DDA-20E0B8794AF8}"/>
              </a:ext>
            </a:extLst>
          </p:cNvPr>
          <p:cNvSpPr/>
          <p:nvPr/>
        </p:nvSpPr>
        <p:spPr>
          <a:xfrm>
            <a:off x="6996708" y="1469839"/>
            <a:ext cx="0" cy="702000"/>
          </a:xfrm>
          <a:prstGeom prst="line">
            <a:avLst/>
          </a:prstGeom>
          <a:noFill/>
          <a:ln w="25400">
            <a:solidFill>
              <a:srgbClr val="5E2467"/>
            </a:solidFill>
            <a:prstDash val="solid"/>
            <a:tailEnd type="triangle"/>
          </a:ln>
        </p:spPr>
        <p:txBody>
          <a:bodyPr anchor="ctr"/>
          <a:lstStyle/>
          <a:p>
            <a:pPr algn="ctr"/>
            <a:endParaRPr lang="ja-JP" sz="1579" noProof="0" dirty="0"/>
          </a:p>
        </p:txBody>
      </p:sp>
      <p:sp>
        <p:nvSpPr>
          <p:cNvPr id="31" name="Shape 13">
            <a:extLst>
              <a:ext uri="{FF2B5EF4-FFF2-40B4-BE49-F238E27FC236}">
                <a16:creationId xmlns:a16="http://schemas.microsoft.com/office/drawing/2014/main" id="{288C07C6-131E-6FFF-9F84-31BCDF4C3018}"/>
              </a:ext>
            </a:extLst>
          </p:cNvPr>
          <p:cNvSpPr/>
          <p:nvPr/>
        </p:nvSpPr>
        <p:spPr>
          <a:xfrm>
            <a:off x="3588693" y="2175226"/>
            <a:ext cx="6635958" cy="561320"/>
          </a:xfrm>
          <a:prstGeom prst="roundRect">
            <a:avLst>
              <a:gd name="adj" fmla="val 0"/>
            </a:avLst>
          </a:prstGeom>
          <a:solidFill>
            <a:srgbClr val="5E2467"/>
          </a:solidFill>
          <a:ln/>
        </p:spPr>
        <p:txBody>
          <a:bodyPr anchor="ctr"/>
          <a:lstStyle/>
          <a:p>
            <a:pPr algn="ctr"/>
            <a:r>
              <a:rPr lang="ja-JP" sz="1579" noProof="0" dirty="0">
                <a:solidFill>
                  <a:schemeClr val="bg1"/>
                </a:solidFill>
              </a:rPr>
              <a:t>直近年を短期目標の基準年として選定する</a:t>
            </a:r>
          </a:p>
        </p:txBody>
      </p:sp>
      <p:sp>
        <p:nvSpPr>
          <p:cNvPr id="35" name="Shape 15">
            <a:extLst>
              <a:ext uri="{FF2B5EF4-FFF2-40B4-BE49-F238E27FC236}">
                <a16:creationId xmlns:a16="http://schemas.microsoft.com/office/drawing/2014/main" id="{429059C2-BDCD-717A-3D30-C15249AEBC2C}"/>
              </a:ext>
            </a:extLst>
          </p:cNvPr>
          <p:cNvSpPr/>
          <p:nvPr/>
        </p:nvSpPr>
        <p:spPr>
          <a:xfrm>
            <a:off x="6996708" y="2736546"/>
            <a:ext cx="0" cy="288000"/>
          </a:xfrm>
          <a:prstGeom prst="line">
            <a:avLst/>
          </a:prstGeom>
          <a:noFill/>
          <a:ln w="25400">
            <a:solidFill>
              <a:srgbClr val="5E2467"/>
            </a:solidFill>
            <a:prstDash val="solid"/>
            <a:tailEnd type="triangle"/>
          </a:ln>
        </p:spPr>
        <p:txBody>
          <a:bodyPr anchor="ctr"/>
          <a:lstStyle/>
          <a:p>
            <a:pPr algn="ctr"/>
            <a:endParaRPr lang="ja-JP" sz="1579" noProof="0" dirty="0"/>
          </a:p>
        </p:txBody>
      </p:sp>
      <p:sp>
        <p:nvSpPr>
          <p:cNvPr id="37" name="Shape 16">
            <a:extLst>
              <a:ext uri="{FF2B5EF4-FFF2-40B4-BE49-F238E27FC236}">
                <a16:creationId xmlns:a16="http://schemas.microsoft.com/office/drawing/2014/main" id="{6675E0C4-8317-0021-2C7A-B06856C5439A}"/>
              </a:ext>
            </a:extLst>
          </p:cNvPr>
          <p:cNvSpPr/>
          <p:nvPr/>
        </p:nvSpPr>
        <p:spPr>
          <a:xfrm>
            <a:off x="3588693" y="3028752"/>
            <a:ext cx="6635958" cy="761792"/>
          </a:xfrm>
          <a:prstGeom prst="roundRect">
            <a:avLst>
              <a:gd name="adj" fmla="val 0"/>
            </a:avLst>
          </a:prstGeom>
          <a:solidFill>
            <a:srgbClr val="5E2467"/>
          </a:solidFill>
          <a:ln/>
        </p:spPr>
        <p:txBody>
          <a:bodyPr anchor="ctr"/>
          <a:lstStyle/>
          <a:p>
            <a:pPr algn="ctr"/>
            <a:r>
              <a:rPr lang="ja-JP" sz="1579" noProof="0" dirty="0">
                <a:solidFill>
                  <a:schemeClr val="bg1"/>
                </a:solidFill>
              </a:rPr>
              <a:t>GHGプロトコルに基づき、自社の組織境界を定義する連結アプローチ</a:t>
            </a:r>
          </a:p>
          <a:p>
            <a:pPr algn="ctr"/>
            <a:r>
              <a:rPr lang="ja-JP" sz="1579" noProof="0" dirty="0">
                <a:solidFill>
                  <a:schemeClr val="bg1"/>
                </a:solidFill>
              </a:rPr>
              <a:t>（</a:t>
            </a:r>
            <a:r>
              <a:rPr lang="ja-JP" sz="1600" noProof="0" dirty="0">
                <a:solidFill>
                  <a:schemeClr val="bg1"/>
                </a:solidFill>
              </a:rPr>
              <a:t>持ち分株式アプローチ</a:t>
            </a:r>
            <a:r>
              <a:rPr lang="ja-JP" sz="1579" noProof="0" dirty="0">
                <a:solidFill>
                  <a:schemeClr val="bg1"/>
                </a:solidFill>
              </a:rPr>
              <a:t>／財務コントロール／操業コントロール、または規制遵守のために求められるもの）を選択する</a:t>
            </a:r>
          </a:p>
        </p:txBody>
      </p:sp>
      <p:sp>
        <p:nvSpPr>
          <p:cNvPr id="41" name="Shape 18">
            <a:extLst>
              <a:ext uri="{FF2B5EF4-FFF2-40B4-BE49-F238E27FC236}">
                <a16:creationId xmlns:a16="http://schemas.microsoft.com/office/drawing/2014/main" id="{00172184-605C-D81B-4EBE-26D34177BE34}"/>
              </a:ext>
            </a:extLst>
          </p:cNvPr>
          <p:cNvSpPr/>
          <p:nvPr/>
        </p:nvSpPr>
        <p:spPr>
          <a:xfrm>
            <a:off x="6996708" y="3828875"/>
            <a:ext cx="0" cy="288000"/>
          </a:xfrm>
          <a:prstGeom prst="line">
            <a:avLst/>
          </a:prstGeom>
          <a:noFill/>
          <a:ln w="25400">
            <a:solidFill>
              <a:srgbClr val="5E2467"/>
            </a:solidFill>
            <a:prstDash val="solid"/>
            <a:tailEnd type="triangle"/>
          </a:ln>
        </p:spPr>
        <p:txBody>
          <a:bodyPr anchor="ctr"/>
          <a:lstStyle/>
          <a:p>
            <a:pPr algn="ctr"/>
            <a:endParaRPr lang="ja-JP" sz="1579" noProof="0" dirty="0"/>
          </a:p>
        </p:txBody>
      </p:sp>
      <p:sp>
        <p:nvSpPr>
          <p:cNvPr id="43" name="Shape 19">
            <a:extLst>
              <a:ext uri="{FF2B5EF4-FFF2-40B4-BE49-F238E27FC236}">
                <a16:creationId xmlns:a16="http://schemas.microsoft.com/office/drawing/2014/main" id="{300C1035-6B5B-80DE-A86C-B505B987A3D9}"/>
              </a:ext>
            </a:extLst>
          </p:cNvPr>
          <p:cNvSpPr/>
          <p:nvPr/>
        </p:nvSpPr>
        <p:spPr>
          <a:xfrm>
            <a:off x="3588693" y="4132744"/>
            <a:ext cx="6635958" cy="561320"/>
          </a:xfrm>
          <a:prstGeom prst="roundRect">
            <a:avLst>
              <a:gd name="adj" fmla="val 0"/>
            </a:avLst>
          </a:prstGeom>
          <a:solidFill>
            <a:srgbClr val="5E2467"/>
          </a:solidFill>
          <a:ln/>
        </p:spPr>
        <p:txBody>
          <a:bodyPr anchor="ctr"/>
          <a:lstStyle/>
          <a:p>
            <a:pPr algn="ctr"/>
            <a:r>
              <a:rPr lang="ja-JP" sz="1600" noProof="0" dirty="0">
                <a:solidFill>
                  <a:srgbClr val="FFFFFF"/>
                </a:solidFill>
                <a:latin typeface="Meiryo UI" pitchFamily="34" charset="0"/>
                <a:ea typeface="Meiryo UI" pitchFamily="34" charset="-122"/>
                <a:cs typeface="Meiryo UI" pitchFamily="34" charset="-120"/>
              </a:rPr>
              <a:t>自社の基準年GHGインベントリ、及び関連する基準年指標を算定・報告する</a:t>
            </a:r>
            <a:endParaRPr lang="ja-JP" sz="1600" noProof="0" dirty="0"/>
          </a:p>
        </p:txBody>
      </p:sp>
      <p:sp>
        <p:nvSpPr>
          <p:cNvPr id="47" name="Shape 21">
            <a:extLst>
              <a:ext uri="{FF2B5EF4-FFF2-40B4-BE49-F238E27FC236}">
                <a16:creationId xmlns:a16="http://schemas.microsoft.com/office/drawing/2014/main" id="{C1B9E4B6-F96B-A23A-EC5E-D077EF4E9874}"/>
              </a:ext>
            </a:extLst>
          </p:cNvPr>
          <p:cNvSpPr/>
          <p:nvPr/>
        </p:nvSpPr>
        <p:spPr>
          <a:xfrm>
            <a:off x="6996708" y="4732395"/>
            <a:ext cx="0" cy="288000"/>
          </a:xfrm>
          <a:prstGeom prst="line">
            <a:avLst/>
          </a:prstGeom>
          <a:noFill/>
          <a:ln w="25400">
            <a:solidFill>
              <a:srgbClr val="5E2467"/>
            </a:solidFill>
            <a:prstDash val="solid"/>
            <a:tailEnd type="triangle"/>
          </a:ln>
        </p:spPr>
        <p:txBody>
          <a:bodyPr anchor="ctr"/>
          <a:lstStyle/>
          <a:p>
            <a:pPr algn="ctr"/>
            <a:endParaRPr lang="ja-JP" sz="1579" noProof="0" dirty="0"/>
          </a:p>
        </p:txBody>
      </p:sp>
      <p:sp>
        <p:nvSpPr>
          <p:cNvPr id="49" name="Shape 22">
            <a:extLst>
              <a:ext uri="{FF2B5EF4-FFF2-40B4-BE49-F238E27FC236}">
                <a16:creationId xmlns:a16="http://schemas.microsoft.com/office/drawing/2014/main" id="{05287062-55D7-700D-12B7-989B0DDF54D4}"/>
              </a:ext>
            </a:extLst>
          </p:cNvPr>
          <p:cNvSpPr/>
          <p:nvPr/>
        </p:nvSpPr>
        <p:spPr>
          <a:xfrm>
            <a:off x="3588693" y="5036264"/>
            <a:ext cx="6635958" cy="1002357"/>
          </a:xfrm>
          <a:prstGeom prst="roundRect">
            <a:avLst>
              <a:gd name="adj" fmla="val 0"/>
            </a:avLst>
          </a:prstGeom>
          <a:solidFill>
            <a:srgbClr val="394394"/>
          </a:solidFill>
          <a:ln/>
        </p:spPr>
        <p:txBody>
          <a:bodyPr anchor="ctr"/>
          <a:lstStyle/>
          <a:p>
            <a:pPr algn="ctr"/>
            <a:r>
              <a:rPr lang="ja-JP" sz="1600" noProof="0" dirty="0">
                <a:solidFill>
                  <a:srgbClr val="FFFFFF"/>
                </a:solidFill>
                <a:latin typeface="Meiryo UI" pitchFamily="34" charset="0"/>
                <a:ea typeface="Meiryo UI" pitchFamily="34" charset="-122"/>
                <a:cs typeface="Meiryo UI" pitchFamily="34" charset="-120"/>
              </a:rPr>
              <a:t>カテゴリA企業は、報告されたGHGインベントリ及び必要な関連指標、低炭素電力算定、重要な高排出活動（EIA）からのScope3排出、目標設定に用いる指標について、第三者保証を取得することが求められる</a:t>
            </a:r>
            <a:endParaRPr lang="ja-JP" sz="1600" noProof="0" dirty="0"/>
          </a:p>
        </p:txBody>
      </p:sp>
      <p:sp>
        <p:nvSpPr>
          <p:cNvPr id="53" name="Shape 24">
            <a:extLst>
              <a:ext uri="{FF2B5EF4-FFF2-40B4-BE49-F238E27FC236}">
                <a16:creationId xmlns:a16="http://schemas.microsoft.com/office/drawing/2014/main" id="{32D293D6-8DB2-9F66-9F25-1B08B97A157A}"/>
              </a:ext>
            </a:extLst>
          </p:cNvPr>
          <p:cNvSpPr/>
          <p:nvPr/>
        </p:nvSpPr>
        <p:spPr>
          <a:xfrm>
            <a:off x="6996708" y="6056416"/>
            <a:ext cx="0" cy="702538"/>
          </a:xfrm>
          <a:prstGeom prst="line">
            <a:avLst/>
          </a:prstGeom>
          <a:noFill/>
          <a:ln w="25400">
            <a:solidFill>
              <a:srgbClr val="5E2467"/>
            </a:solidFill>
            <a:prstDash val="solid"/>
            <a:tailEnd type="triangle"/>
          </a:ln>
        </p:spPr>
        <p:txBody>
          <a:bodyPr/>
          <a:lstStyle/>
          <a:p>
            <a:endParaRPr lang="ja-JP" sz="1579" noProof="0" dirty="0"/>
          </a:p>
        </p:txBody>
      </p:sp>
      <p:sp>
        <p:nvSpPr>
          <p:cNvPr id="55" name="Text 25">
            <a:extLst>
              <a:ext uri="{FF2B5EF4-FFF2-40B4-BE49-F238E27FC236}">
                <a16:creationId xmlns:a16="http://schemas.microsoft.com/office/drawing/2014/main" id="{682C134F-611F-7FC6-5A32-56AF73567A40}"/>
              </a:ext>
            </a:extLst>
          </p:cNvPr>
          <p:cNvSpPr/>
          <p:nvPr/>
        </p:nvSpPr>
        <p:spPr>
          <a:xfrm>
            <a:off x="3588693" y="6758954"/>
            <a:ext cx="6635955" cy="287999"/>
          </a:xfrm>
          <a:prstGeom prst="rect">
            <a:avLst/>
          </a:prstGeom>
          <a:solidFill>
            <a:schemeClr val="bg1">
              <a:lumMod val="85000"/>
            </a:schemeClr>
          </a:solidFill>
          <a:ln/>
        </p:spPr>
        <p:txBody>
          <a:bodyPr wrap="square" rtlCol="0" anchor="ctr"/>
          <a:lstStyle/>
          <a:p>
            <a:pPr algn="ctr"/>
            <a:r>
              <a:rPr lang="ja-JP" sz="1400" b="1" noProof="0" dirty="0">
                <a:solidFill>
                  <a:schemeClr val="bg1">
                    <a:lumMod val="50000"/>
                  </a:schemeClr>
                </a:solidFill>
                <a:latin typeface="Meiryo UI" pitchFamily="34" charset="0"/>
                <a:ea typeface="Meiryo UI" pitchFamily="34" charset="-122"/>
                <a:cs typeface="Meiryo UI" pitchFamily="34" charset="-120"/>
              </a:rPr>
              <a:t>次セクション （設定する目標の選択）</a:t>
            </a:r>
            <a:endParaRPr lang="ja-JP" sz="1400" noProof="0" dirty="0">
              <a:solidFill>
                <a:schemeClr val="bg1">
                  <a:lumMod val="50000"/>
                </a:schemeClr>
              </a:solidFill>
            </a:endParaRPr>
          </a:p>
        </p:txBody>
      </p:sp>
      <p:sp>
        <p:nvSpPr>
          <p:cNvPr id="57" name="テキスト ボックス 56">
            <a:extLst>
              <a:ext uri="{FF2B5EF4-FFF2-40B4-BE49-F238E27FC236}">
                <a16:creationId xmlns:a16="http://schemas.microsoft.com/office/drawing/2014/main" id="{848B97E6-F6C8-47D5-C80F-EE168DD177FD}"/>
              </a:ext>
            </a:extLst>
          </p:cNvPr>
          <p:cNvSpPr txBox="1"/>
          <p:nvPr/>
        </p:nvSpPr>
        <p:spPr>
          <a:xfrm>
            <a:off x="161925" y="7297350"/>
            <a:ext cx="8524875" cy="230832"/>
          </a:xfrm>
          <a:prstGeom prst="rect">
            <a:avLst/>
          </a:prstGeom>
          <a:noFill/>
        </p:spPr>
        <p:txBody>
          <a:bodyPr wrap="square">
            <a:spAutoFit/>
          </a:bodyPr>
          <a:lstStyle/>
          <a:p>
            <a:r>
              <a:rPr lang="ja-JP" sz="900" noProof="0" dirty="0"/>
              <a:t>出所：</a:t>
            </a:r>
            <a:r>
              <a:rPr lang="ja-JP" sz="900" noProof="0" dirty="0">
                <a:hlinkClick r:id="rId2">
                  <a:extLst>
                    <a:ext uri="{A12FA001-AC4F-418D-AE19-62706E023703}">
                      <ahyp:hlinkClr xmlns:ahyp="http://schemas.microsoft.com/office/drawing/2018/hyperlinkcolor" val="tx"/>
                    </a:ext>
                  </a:extLst>
                </a:hlinkClick>
              </a:rPr>
              <a:t>Corporate Net-Zero Standard How To Flowchart</a:t>
            </a:r>
            <a:r>
              <a:rPr lang="ja-JP" sz="900" noProof="0" dirty="0"/>
              <a:t>を基に作成</a:t>
            </a:r>
          </a:p>
        </p:txBody>
      </p:sp>
    </p:spTree>
    <p:extLst>
      <p:ext uri="{BB962C8B-B14F-4D97-AF65-F5344CB8AC3E}">
        <p14:creationId xmlns:p14="http://schemas.microsoft.com/office/powerpoint/2010/main" val="1666377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1">
            <a:extLst>
              <a:ext uri="{FF2B5EF4-FFF2-40B4-BE49-F238E27FC236}">
                <a16:creationId xmlns:a16="http://schemas.microsoft.com/office/drawing/2014/main" id="{E8593186-ADDE-7296-FBB2-5427900B0935}"/>
              </a:ext>
            </a:extLst>
          </p:cNvPr>
          <p:cNvSpPr/>
          <p:nvPr/>
        </p:nvSpPr>
        <p:spPr>
          <a:xfrm>
            <a:off x="280660" y="1427438"/>
            <a:ext cx="2966978" cy="4997113"/>
          </a:xfrm>
          <a:prstGeom prst="roundRect">
            <a:avLst>
              <a:gd name="adj" fmla="val 0"/>
            </a:avLst>
          </a:prstGeom>
          <a:solidFill>
            <a:srgbClr val="EDEDEE"/>
          </a:solidFill>
          <a:ln/>
        </p:spPr>
        <p:txBody>
          <a:bodyPr/>
          <a:lstStyle/>
          <a:p>
            <a:endParaRPr lang="ja-JP" sz="1579" noProof="0" dirty="0"/>
          </a:p>
        </p:txBody>
      </p:sp>
      <p:sp>
        <p:nvSpPr>
          <p:cNvPr id="2" name="タイトル 1">
            <a:extLst>
              <a:ext uri="{FF2B5EF4-FFF2-40B4-BE49-F238E27FC236}">
                <a16:creationId xmlns:a16="http://schemas.microsoft.com/office/drawing/2014/main" id="{5F393983-CA2E-91F0-C736-C727B2684AD8}"/>
              </a:ext>
            </a:extLst>
          </p:cNvPr>
          <p:cNvSpPr>
            <a:spLocks noGrp="1"/>
          </p:cNvSpPr>
          <p:nvPr>
            <p:ph type="title"/>
          </p:nvPr>
        </p:nvSpPr>
        <p:spPr/>
        <p:txBody>
          <a:bodyPr/>
          <a:lstStyle/>
          <a:p>
            <a:r>
              <a:rPr lang="ja-JP" noProof="0" dirty="0"/>
              <a:t>フローチャート　～目標選択～ </a:t>
            </a:r>
            <a:endParaRPr kumimoji="1" lang="ja-JP" noProof="0" dirty="0"/>
          </a:p>
        </p:txBody>
      </p:sp>
      <p:sp>
        <p:nvSpPr>
          <p:cNvPr id="9" name="Text 2">
            <a:extLst>
              <a:ext uri="{FF2B5EF4-FFF2-40B4-BE49-F238E27FC236}">
                <a16:creationId xmlns:a16="http://schemas.microsoft.com/office/drawing/2014/main" id="{A88E6C2F-EAC7-F71E-7B19-09CFE18F659E}"/>
              </a:ext>
            </a:extLst>
          </p:cNvPr>
          <p:cNvSpPr/>
          <p:nvPr/>
        </p:nvSpPr>
        <p:spPr>
          <a:xfrm>
            <a:off x="280660" y="1457605"/>
            <a:ext cx="2966978" cy="4948635"/>
          </a:xfrm>
          <a:prstGeom prst="rect">
            <a:avLst/>
          </a:prstGeom>
          <a:noFill/>
          <a:ln/>
        </p:spPr>
        <p:txBody>
          <a:bodyPr wrap="square" rtlCol="0" anchor="t"/>
          <a:lstStyle/>
          <a:p>
            <a:pPr marL="178206" indent="-178206">
              <a:lnSpc>
                <a:spcPct val="102000"/>
              </a:lnSpc>
              <a:spcAft>
                <a:spcPts val="351"/>
              </a:spcAft>
              <a:buSzPct val="100000"/>
              <a:buChar char="●"/>
            </a:pPr>
            <a:r>
              <a:rPr lang="ja-JP" sz="1600" b="1" noProof="0" dirty="0">
                <a:solidFill>
                  <a:srgbClr val="5E2467"/>
                </a:solidFill>
                <a:latin typeface="Meiryo UI" pitchFamily="34" charset="0"/>
                <a:ea typeface="Meiryo UI" pitchFamily="34" charset="-122"/>
                <a:cs typeface="Meiryo UI" pitchFamily="34" charset="-120"/>
              </a:rPr>
              <a:t>ネットゼロ目標は任意</a:t>
            </a:r>
            <a:endParaRPr lang="ja-JP" sz="1600" noProof="0" dirty="0"/>
          </a:p>
          <a:p>
            <a:pPr marL="179388" lvl="1" indent="-179388">
              <a:lnSpc>
                <a:spcPct val="102000"/>
              </a:lnSpc>
              <a:spcAft>
                <a:spcPts val="877"/>
              </a:spcAft>
              <a:buSzPct val="100000"/>
              <a:buFont typeface="Meiryo UI" panose="020B0604030504040204" pitchFamily="50" charset="-128"/>
              <a:buChar char="‒"/>
            </a:pPr>
            <a:r>
              <a:rPr lang="ja-JP" sz="1400" noProof="0" dirty="0"/>
              <a:t>ネットゼロ目標には、全てのScopeの排出量を遅くとも2050年までに残余水準まで削減する目標と、残ったものを中和することが含まれる</a:t>
            </a:r>
          </a:p>
          <a:p>
            <a:pPr marL="179388" lvl="1" indent="-179388">
              <a:lnSpc>
                <a:spcPct val="102000"/>
              </a:lnSpc>
              <a:spcAft>
                <a:spcPts val="877"/>
              </a:spcAft>
              <a:buSzPct val="100000"/>
              <a:buFont typeface="Meiryo UI" panose="020B0604030504040204" pitchFamily="50" charset="-128"/>
              <a:buChar char="‒"/>
            </a:pPr>
            <a:r>
              <a:rPr lang="ja-JP" sz="1400" noProof="0" dirty="0"/>
              <a:t>その場合、Scope1・2・3について短期目標及び長期目標が求められる</a:t>
            </a:r>
            <a:endParaRPr lang="ja-JP" sz="1400" noProof="0" dirty="0">
              <a:solidFill>
                <a:srgbClr val="000000"/>
              </a:solidFill>
              <a:latin typeface="Meiryo UI" pitchFamily="34" charset="0"/>
              <a:ea typeface="Meiryo UI" pitchFamily="34" charset="-122"/>
            </a:endParaRPr>
          </a:p>
          <a:p>
            <a:pPr marL="178206" indent="-178206">
              <a:lnSpc>
                <a:spcPct val="102000"/>
              </a:lnSpc>
              <a:spcAft>
                <a:spcPts val="351"/>
              </a:spcAft>
              <a:buSzPct val="100000"/>
              <a:buChar char="●"/>
            </a:pPr>
            <a:r>
              <a:rPr lang="ja-JP" sz="1600" b="1" noProof="0" dirty="0">
                <a:solidFill>
                  <a:srgbClr val="5E2467"/>
                </a:solidFill>
                <a:latin typeface="Meiryo UI" pitchFamily="34" charset="0"/>
                <a:ea typeface="Meiryo UI" pitchFamily="34" charset="-122"/>
                <a:cs typeface="Meiryo UI" pitchFamily="34" charset="-120"/>
              </a:rPr>
              <a:t>設定しない場合</a:t>
            </a:r>
            <a:endParaRPr lang="ja-JP" sz="1600" noProof="0" dirty="0"/>
          </a:p>
          <a:p>
            <a:pPr marL="179388" lvl="1" indent="-179388">
              <a:lnSpc>
                <a:spcPct val="102000"/>
              </a:lnSpc>
              <a:spcAft>
                <a:spcPts val="877"/>
              </a:spcAft>
              <a:buSzPct val="100000"/>
              <a:buFont typeface="Meiryo UI" panose="020B0604030504040204" pitchFamily="50" charset="-128"/>
              <a:buChar char="‒"/>
            </a:pPr>
            <a:r>
              <a:rPr lang="ja-JP" sz="1400" noProof="0" dirty="0"/>
              <a:t>ネットゼロ目標を設定しない場合、全ての企業がScope1及びScope2の短期目標を設定することが求められる</a:t>
            </a:r>
          </a:p>
          <a:p>
            <a:pPr marL="179388" lvl="1" indent="-179388">
              <a:lnSpc>
                <a:spcPct val="102000"/>
              </a:lnSpc>
              <a:spcAft>
                <a:spcPts val="877"/>
              </a:spcAft>
              <a:buSzPct val="100000"/>
              <a:buFont typeface="Meiryo UI" panose="020B0604030504040204" pitchFamily="50" charset="-128"/>
              <a:buChar char="‒"/>
            </a:pPr>
            <a:r>
              <a:rPr lang="ja-JP" sz="1400" noProof="0" dirty="0"/>
              <a:t>カテゴリA企業はさらにScope3の短期目標を設定することが求められる</a:t>
            </a:r>
          </a:p>
          <a:p>
            <a:pPr marL="179388" lvl="1" indent="-179388">
              <a:lnSpc>
                <a:spcPct val="102000"/>
              </a:lnSpc>
              <a:spcAft>
                <a:spcPts val="877"/>
              </a:spcAft>
              <a:buSzPct val="100000"/>
              <a:buFont typeface="Meiryo UI" panose="020B0604030504040204" pitchFamily="50" charset="-128"/>
              <a:buChar char="‒"/>
            </a:pPr>
            <a:r>
              <a:rPr lang="ja-JP" sz="1400" noProof="0" dirty="0"/>
              <a:t>長期目標は両カテゴリ企業（カテゴリA・B）とも任意である</a:t>
            </a:r>
          </a:p>
          <a:p>
            <a:pPr marL="179388" lvl="1" indent="-179388">
              <a:lnSpc>
                <a:spcPct val="102000"/>
              </a:lnSpc>
              <a:spcAft>
                <a:spcPts val="877"/>
              </a:spcAft>
              <a:buSzPct val="100000"/>
              <a:buFont typeface="Meiryo UI" panose="020B0604030504040204" pitchFamily="50" charset="-128"/>
              <a:buChar char="‒"/>
            </a:pPr>
            <a:r>
              <a:rPr lang="ja-JP" sz="1400" noProof="0" dirty="0"/>
              <a:t>ただし、カテゴリA企業が短期目標にScope1の原単位ベース目標または資産移行目標を用いる場合はScope1の長期目標も求められる</a:t>
            </a:r>
            <a:endParaRPr lang="ja-JP" sz="1400" noProof="0" dirty="0">
              <a:solidFill>
                <a:srgbClr val="000000"/>
              </a:solidFill>
              <a:latin typeface="Meiryo UI" pitchFamily="34" charset="0"/>
              <a:ea typeface="Meiryo UI" pitchFamily="34" charset="-122"/>
            </a:endParaRPr>
          </a:p>
        </p:txBody>
      </p:sp>
      <p:sp>
        <p:nvSpPr>
          <p:cNvPr id="11" name="Text 3">
            <a:extLst>
              <a:ext uri="{FF2B5EF4-FFF2-40B4-BE49-F238E27FC236}">
                <a16:creationId xmlns:a16="http://schemas.microsoft.com/office/drawing/2014/main" id="{90D1C15B-1ED2-B087-D1E0-D1A7315C318C}"/>
              </a:ext>
            </a:extLst>
          </p:cNvPr>
          <p:cNvSpPr/>
          <p:nvPr/>
        </p:nvSpPr>
        <p:spPr>
          <a:xfrm>
            <a:off x="280660" y="6775109"/>
            <a:ext cx="681603" cy="224528"/>
          </a:xfrm>
          <a:prstGeom prst="rect">
            <a:avLst/>
          </a:prstGeom>
          <a:noFill/>
          <a:ln/>
        </p:spPr>
        <p:txBody>
          <a:bodyPr wrap="square" rtlCol="0" anchor="ctr"/>
          <a:lstStyle/>
          <a:p>
            <a:r>
              <a:rPr lang="ja-JP" sz="965" b="1" noProof="0" dirty="0">
                <a:solidFill>
                  <a:srgbClr val="333333"/>
                </a:solidFill>
                <a:latin typeface="Meiryo UI" pitchFamily="34" charset="0"/>
                <a:ea typeface="Meiryo UI" pitchFamily="34" charset="-122"/>
                <a:cs typeface="Meiryo UI" pitchFamily="34" charset="-120"/>
              </a:rPr>
              <a:t>凡例：</a:t>
            </a:r>
            <a:endParaRPr lang="ja-JP" sz="965" noProof="0" dirty="0"/>
          </a:p>
        </p:txBody>
      </p:sp>
      <p:sp>
        <p:nvSpPr>
          <p:cNvPr id="13" name="Shape 4">
            <a:extLst>
              <a:ext uri="{FF2B5EF4-FFF2-40B4-BE49-F238E27FC236}">
                <a16:creationId xmlns:a16="http://schemas.microsoft.com/office/drawing/2014/main" id="{12209424-FC37-E733-E88D-16BD3EB30C4B}"/>
              </a:ext>
            </a:extLst>
          </p:cNvPr>
          <p:cNvSpPr/>
          <p:nvPr/>
        </p:nvSpPr>
        <p:spPr>
          <a:xfrm>
            <a:off x="922168" y="6518506"/>
            <a:ext cx="360849" cy="176415"/>
          </a:xfrm>
          <a:prstGeom prst="roundRect">
            <a:avLst>
              <a:gd name="adj" fmla="val 13636"/>
            </a:avLst>
          </a:prstGeom>
          <a:solidFill>
            <a:srgbClr val="5E2467"/>
          </a:solidFill>
          <a:ln/>
        </p:spPr>
        <p:txBody>
          <a:bodyPr/>
          <a:lstStyle/>
          <a:p>
            <a:endParaRPr lang="ja-JP" sz="1579" noProof="0" dirty="0"/>
          </a:p>
        </p:txBody>
      </p:sp>
      <p:sp>
        <p:nvSpPr>
          <p:cNvPr id="15" name="Text 5">
            <a:extLst>
              <a:ext uri="{FF2B5EF4-FFF2-40B4-BE49-F238E27FC236}">
                <a16:creationId xmlns:a16="http://schemas.microsoft.com/office/drawing/2014/main" id="{A93724E1-3787-1170-2FEC-E84327E95011}"/>
              </a:ext>
            </a:extLst>
          </p:cNvPr>
          <p:cNvSpPr/>
          <p:nvPr/>
        </p:nvSpPr>
        <p:spPr>
          <a:xfrm>
            <a:off x="1363206" y="6502468"/>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全企業に適用</a:t>
            </a:r>
            <a:endParaRPr lang="ja-JP" sz="921" noProof="0" dirty="0"/>
          </a:p>
        </p:txBody>
      </p:sp>
      <p:sp>
        <p:nvSpPr>
          <p:cNvPr id="17" name="Shape 6">
            <a:extLst>
              <a:ext uri="{FF2B5EF4-FFF2-40B4-BE49-F238E27FC236}">
                <a16:creationId xmlns:a16="http://schemas.microsoft.com/office/drawing/2014/main" id="{EA6C0C8E-F9DE-B923-998E-887673301B0F}"/>
              </a:ext>
            </a:extLst>
          </p:cNvPr>
          <p:cNvSpPr/>
          <p:nvPr/>
        </p:nvSpPr>
        <p:spPr>
          <a:xfrm>
            <a:off x="922168" y="6791147"/>
            <a:ext cx="360849" cy="176415"/>
          </a:xfrm>
          <a:prstGeom prst="roundRect">
            <a:avLst>
              <a:gd name="adj" fmla="val 13636"/>
            </a:avLst>
          </a:prstGeom>
          <a:solidFill>
            <a:srgbClr val="394394"/>
          </a:solidFill>
          <a:ln/>
        </p:spPr>
        <p:txBody>
          <a:bodyPr/>
          <a:lstStyle/>
          <a:p>
            <a:endParaRPr lang="ja-JP" sz="1579" noProof="0" dirty="0"/>
          </a:p>
        </p:txBody>
      </p:sp>
      <p:sp>
        <p:nvSpPr>
          <p:cNvPr id="19" name="Text 7">
            <a:extLst>
              <a:ext uri="{FF2B5EF4-FFF2-40B4-BE49-F238E27FC236}">
                <a16:creationId xmlns:a16="http://schemas.microsoft.com/office/drawing/2014/main" id="{4B8BAC07-568B-BAA3-C675-67A1D12252DB}"/>
              </a:ext>
            </a:extLst>
          </p:cNvPr>
          <p:cNvSpPr/>
          <p:nvPr/>
        </p:nvSpPr>
        <p:spPr>
          <a:xfrm>
            <a:off x="1363206" y="6775109"/>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カテゴリA必須／B任意</a:t>
            </a:r>
            <a:endParaRPr lang="ja-JP" sz="921" noProof="0" dirty="0"/>
          </a:p>
        </p:txBody>
      </p:sp>
      <p:sp>
        <p:nvSpPr>
          <p:cNvPr id="21" name="Shape 8">
            <a:extLst>
              <a:ext uri="{FF2B5EF4-FFF2-40B4-BE49-F238E27FC236}">
                <a16:creationId xmlns:a16="http://schemas.microsoft.com/office/drawing/2014/main" id="{D33A205F-E77E-8C36-78AF-46E12BBF8B4B}"/>
              </a:ext>
            </a:extLst>
          </p:cNvPr>
          <p:cNvSpPr/>
          <p:nvPr/>
        </p:nvSpPr>
        <p:spPr>
          <a:xfrm>
            <a:off x="922168" y="7063788"/>
            <a:ext cx="360849" cy="176415"/>
          </a:xfrm>
          <a:prstGeom prst="roundRect">
            <a:avLst>
              <a:gd name="adj" fmla="val 13636"/>
            </a:avLst>
          </a:prstGeom>
          <a:solidFill>
            <a:srgbClr val="DDE5F2"/>
          </a:solidFill>
          <a:ln w="15240">
            <a:solidFill>
              <a:srgbClr val="2F87BA"/>
            </a:solidFill>
            <a:prstDash val="dash"/>
          </a:ln>
        </p:spPr>
        <p:txBody>
          <a:bodyPr/>
          <a:lstStyle/>
          <a:p>
            <a:endParaRPr lang="ja-JP" sz="1579" noProof="0" dirty="0"/>
          </a:p>
        </p:txBody>
      </p:sp>
      <p:sp>
        <p:nvSpPr>
          <p:cNvPr id="23" name="Text 9">
            <a:extLst>
              <a:ext uri="{FF2B5EF4-FFF2-40B4-BE49-F238E27FC236}">
                <a16:creationId xmlns:a16="http://schemas.microsoft.com/office/drawing/2014/main" id="{A4DDF25E-7601-4F58-1933-1C2A513A494E}"/>
              </a:ext>
            </a:extLst>
          </p:cNvPr>
          <p:cNvSpPr/>
          <p:nvPr/>
        </p:nvSpPr>
        <p:spPr>
          <a:xfrm>
            <a:off x="1363206" y="7047750"/>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企業にとって任意</a:t>
            </a:r>
            <a:endParaRPr lang="ja-JP" sz="921" noProof="0" dirty="0"/>
          </a:p>
        </p:txBody>
      </p:sp>
      <p:sp>
        <p:nvSpPr>
          <p:cNvPr id="25" name="テキスト ボックス 24">
            <a:extLst>
              <a:ext uri="{FF2B5EF4-FFF2-40B4-BE49-F238E27FC236}">
                <a16:creationId xmlns:a16="http://schemas.microsoft.com/office/drawing/2014/main" id="{AA68DE9A-A194-59CE-A3F3-F0A6677D7D12}"/>
              </a:ext>
            </a:extLst>
          </p:cNvPr>
          <p:cNvSpPr txBox="1"/>
          <p:nvPr/>
        </p:nvSpPr>
        <p:spPr>
          <a:xfrm>
            <a:off x="161925" y="7297350"/>
            <a:ext cx="8524875" cy="230832"/>
          </a:xfrm>
          <a:prstGeom prst="rect">
            <a:avLst/>
          </a:prstGeom>
          <a:noFill/>
        </p:spPr>
        <p:txBody>
          <a:bodyPr wrap="square">
            <a:spAutoFit/>
          </a:bodyPr>
          <a:lstStyle/>
          <a:p>
            <a:r>
              <a:rPr lang="ja-JP" sz="900" noProof="0" dirty="0"/>
              <a:t>出所：</a:t>
            </a:r>
            <a:r>
              <a:rPr lang="ja-JP" sz="900" noProof="0" dirty="0">
                <a:hlinkClick r:id="rId2">
                  <a:extLst>
                    <a:ext uri="{A12FA001-AC4F-418D-AE19-62706E023703}">
                      <ahyp:hlinkClr xmlns:ahyp="http://schemas.microsoft.com/office/drawing/2018/hyperlinkcolor" val="tx"/>
                    </a:ext>
                  </a:extLst>
                </a:hlinkClick>
              </a:rPr>
              <a:t>Corporate Net-Zero Standard How To Flowchart</a:t>
            </a:r>
            <a:r>
              <a:rPr lang="ja-JP" sz="900" noProof="0" dirty="0"/>
              <a:t>を基に作成</a:t>
            </a:r>
          </a:p>
        </p:txBody>
      </p:sp>
      <p:sp>
        <p:nvSpPr>
          <p:cNvPr id="27" name="Shape 11">
            <a:extLst>
              <a:ext uri="{FF2B5EF4-FFF2-40B4-BE49-F238E27FC236}">
                <a16:creationId xmlns:a16="http://schemas.microsoft.com/office/drawing/2014/main" id="{F5EE1A4C-8A0D-095A-044E-6884937A4B21}"/>
              </a:ext>
            </a:extLst>
          </p:cNvPr>
          <p:cNvSpPr/>
          <p:nvPr/>
        </p:nvSpPr>
        <p:spPr>
          <a:xfrm>
            <a:off x="3394651" y="1072836"/>
            <a:ext cx="7016502" cy="336792"/>
          </a:xfrm>
          <a:prstGeom prst="rect">
            <a:avLst/>
          </a:prstGeom>
          <a:solidFill>
            <a:srgbClr val="D9D9DB"/>
          </a:solidFill>
          <a:ln/>
        </p:spPr>
        <p:txBody>
          <a:bodyPr/>
          <a:lstStyle/>
          <a:p>
            <a:endParaRPr lang="ja-JP" sz="1400" noProof="0" dirty="0">
              <a:solidFill>
                <a:schemeClr val="bg1">
                  <a:lumMod val="50000"/>
                </a:schemeClr>
              </a:solidFill>
            </a:endParaRPr>
          </a:p>
        </p:txBody>
      </p:sp>
      <p:sp>
        <p:nvSpPr>
          <p:cNvPr id="29" name="Text 12">
            <a:extLst>
              <a:ext uri="{FF2B5EF4-FFF2-40B4-BE49-F238E27FC236}">
                <a16:creationId xmlns:a16="http://schemas.microsoft.com/office/drawing/2014/main" id="{95338009-1E97-22F1-C53C-77CFB9B56440}"/>
              </a:ext>
            </a:extLst>
          </p:cNvPr>
          <p:cNvSpPr/>
          <p:nvPr/>
        </p:nvSpPr>
        <p:spPr>
          <a:xfrm>
            <a:off x="3394651" y="1072836"/>
            <a:ext cx="7016502" cy="336792"/>
          </a:xfrm>
          <a:prstGeom prst="rect">
            <a:avLst/>
          </a:prstGeom>
          <a:noFill/>
          <a:ln/>
        </p:spPr>
        <p:txBody>
          <a:bodyPr wrap="square" rtlCol="0" anchor="ctr"/>
          <a:lstStyle/>
          <a:p>
            <a:pPr algn="ctr"/>
            <a:r>
              <a:rPr lang="ja-JP" sz="1400" b="1" noProof="0" dirty="0">
                <a:solidFill>
                  <a:schemeClr val="bg1">
                    <a:lumMod val="50000"/>
                  </a:schemeClr>
                </a:solidFill>
                <a:latin typeface="Meiryo UI" pitchFamily="34" charset="0"/>
                <a:ea typeface="Meiryo UI" pitchFamily="34" charset="-122"/>
                <a:cs typeface="Meiryo UI" pitchFamily="34" charset="-120"/>
              </a:rPr>
              <a:t>前セクション（目標設定の基礎）</a:t>
            </a:r>
            <a:endParaRPr lang="ja-JP" sz="1400" noProof="0" dirty="0">
              <a:solidFill>
                <a:schemeClr val="bg1">
                  <a:lumMod val="50000"/>
                </a:schemeClr>
              </a:solidFill>
            </a:endParaRPr>
          </a:p>
        </p:txBody>
      </p:sp>
      <p:sp>
        <p:nvSpPr>
          <p:cNvPr id="31" name="Shape 13">
            <a:extLst>
              <a:ext uri="{FF2B5EF4-FFF2-40B4-BE49-F238E27FC236}">
                <a16:creationId xmlns:a16="http://schemas.microsoft.com/office/drawing/2014/main" id="{CA171C4C-06F6-5415-4332-B03C41832D58}"/>
              </a:ext>
            </a:extLst>
          </p:cNvPr>
          <p:cNvSpPr/>
          <p:nvPr/>
        </p:nvSpPr>
        <p:spPr>
          <a:xfrm>
            <a:off x="6902902" y="1409628"/>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33" name="Shape 14">
            <a:extLst>
              <a:ext uri="{FF2B5EF4-FFF2-40B4-BE49-F238E27FC236}">
                <a16:creationId xmlns:a16="http://schemas.microsoft.com/office/drawing/2014/main" id="{0907E460-E8B2-6E2F-67F5-B5EC7A56B016}"/>
              </a:ext>
            </a:extLst>
          </p:cNvPr>
          <p:cNvSpPr/>
          <p:nvPr/>
        </p:nvSpPr>
        <p:spPr>
          <a:xfrm>
            <a:off x="3394651" y="1598873"/>
            <a:ext cx="7016502" cy="441037"/>
          </a:xfrm>
          <a:prstGeom prst="roundRect">
            <a:avLst>
              <a:gd name="adj" fmla="val 0"/>
            </a:avLst>
          </a:prstGeom>
          <a:solidFill>
            <a:srgbClr val="002060"/>
          </a:solidFill>
          <a:ln/>
        </p:spPr>
        <p:txBody>
          <a:bodyPr anchor="ctr"/>
          <a:lstStyle/>
          <a:p>
            <a:pPr algn="ctr"/>
            <a:r>
              <a:rPr lang="ja-JP" sz="1600" noProof="0" dirty="0">
                <a:solidFill>
                  <a:schemeClr val="bg1"/>
                </a:solidFill>
              </a:rPr>
              <a:t>自社がネットゼロ目標を設定したいかを判断する</a:t>
            </a:r>
          </a:p>
        </p:txBody>
      </p:sp>
      <p:sp>
        <p:nvSpPr>
          <p:cNvPr id="35" name="Text 15">
            <a:extLst>
              <a:ext uri="{FF2B5EF4-FFF2-40B4-BE49-F238E27FC236}">
                <a16:creationId xmlns:a16="http://schemas.microsoft.com/office/drawing/2014/main" id="{13604493-DFAA-7042-E5C5-C235AD08AD66}"/>
              </a:ext>
            </a:extLst>
          </p:cNvPr>
          <p:cNvSpPr/>
          <p:nvPr/>
        </p:nvSpPr>
        <p:spPr>
          <a:xfrm>
            <a:off x="3490877" y="1630948"/>
            <a:ext cx="6824049" cy="376886"/>
          </a:xfrm>
          <a:prstGeom prst="rect">
            <a:avLst/>
          </a:prstGeom>
          <a:noFill/>
          <a:ln/>
        </p:spPr>
        <p:txBody>
          <a:bodyPr wrap="square" rtlCol="0" anchor="ctr"/>
          <a:lstStyle/>
          <a:p>
            <a:pPr algn="ctr"/>
            <a:endParaRPr lang="ja-JP" sz="1403" noProof="0" dirty="0"/>
          </a:p>
        </p:txBody>
      </p:sp>
      <p:sp>
        <p:nvSpPr>
          <p:cNvPr id="37" name="Shape 16">
            <a:extLst>
              <a:ext uri="{FF2B5EF4-FFF2-40B4-BE49-F238E27FC236}">
                <a16:creationId xmlns:a16="http://schemas.microsoft.com/office/drawing/2014/main" id="{FF721A60-2D24-1947-BE2E-F29149CB76E0}"/>
              </a:ext>
            </a:extLst>
          </p:cNvPr>
          <p:cNvSpPr/>
          <p:nvPr/>
        </p:nvSpPr>
        <p:spPr>
          <a:xfrm>
            <a:off x="6902902" y="2039910"/>
            <a:ext cx="0" cy="144339"/>
          </a:xfrm>
          <a:prstGeom prst="line">
            <a:avLst/>
          </a:prstGeom>
          <a:noFill/>
          <a:ln w="25400">
            <a:solidFill>
              <a:srgbClr val="5E2467"/>
            </a:solidFill>
            <a:prstDash val="solid"/>
          </a:ln>
        </p:spPr>
        <p:txBody>
          <a:bodyPr/>
          <a:lstStyle/>
          <a:p>
            <a:endParaRPr lang="ja-JP" sz="1579" noProof="0" dirty="0"/>
          </a:p>
        </p:txBody>
      </p:sp>
      <p:sp>
        <p:nvSpPr>
          <p:cNvPr id="39" name="Shape 17">
            <a:extLst>
              <a:ext uri="{FF2B5EF4-FFF2-40B4-BE49-F238E27FC236}">
                <a16:creationId xmlns:a16="http://schemas.microsoft.com/office/drawing/2014/main" id="{E4BB54A6-4BE0-6632-6664-7C1AF1CA4FED}"/>
              </a:ext>
            </a:extLst>
          </p:cNvPr>
          <p:cNvSpPr/>
          <p:nvPr/>
        </p:nvSpPr>
        <p:spPr>
          <a:xfrm>
            <a:off x="5058564" y="2184249"/>
            <a:ext cx="3688675" cy="0"/>
          </a:xfrm>
          <a:prstGeom prst="line">
            <a:avLst/>
          </a:prstGeom>
          <a:noFill/>
          <a:ln w="25400">
            <a:solidFill>
              <a:srgbClr val="5E2467"/>
            </a:solidFill>
            <a:prstDash val="solid"/>
          </a:ln>
        </p:spPr>
        <p:txBody>
          <a:bodyPr/>
          <a:lstStyle/>
          <a:p>
            <a:endParaRPr lang="ja-JP" sz="1579" noProof="0" dirty="0"/>
          </a:p>
        </p:txBody>
      </p:sp>
      <p:sp>
        <p:nvSpPr>
          <p:cNvPr id="41" name="Shape 18">
            <a:extLst>
              <a:ext uri="{FF2B5EF4-FFF2-40B4-BE49-F238E27FC236}">
                <a16:creationId xmlns:a16="http://schemas.microsoft.com/office/drawing/2014/main" id="{E83B0E6D-462A-7E51-C75E-63D2506004F6}"/>
              </a:ext>
            </a:extLst>
          </p:cNvPr>
          <p:cNvSpPr/>
          <p:nvPr/>
        </p:nvSpPr>
        <p:spPr>
          <a:xfrm>
            <a:off x="5058564" y="2184249"/>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43" name="Shape 19">
            <a:extLst>
              <a:ext uri="{FF2B5EF4-FFF2-40B4-BE49-F238E27FC236}">
                <a16:creationId xmlns:a16="http://schemas.microsoft.com/office/drawing/2014/main" id="{4E7B264A-5075-B172-7476-60045CD0A204}"/>
              </a:ext>
            </a:extLst>
          </p:cNvPr>
          <p:cNvSpPr/>
          <p:nvPr/>
        </p:nvSpPr>
        <p:spPr>
          <a:xfrm>
            <a:off x="8747240" y="2184249"/>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45" name="Shape 20">
            <a:extLst>
              <a:ext uri="{FF2B5EF4-FFF2-40B4-BE49-F238E27FC236}">
                <a16:creationId xmlns:a16="http://schemas.microsoft.com/office/drawing/2014/main" id="{B62B7B7C-B82D-7D4B-BBF2-669E7B57D4A0}"/>
              </a:ext>
            </a:extLst>
          </p:cNvPr>
          <p:cNvSpPr/>
          <p:nvPr/>
        </p:nvSpPr>
        <p:spPr>
          <a:xfrm>
            <a:off x="3394651" y="2373495"/>
            <a:ext cx="3327827" cy="441037"/>
          </a:xfrm>
          <a:prstGeom prst="roundRect">
            <a:avLst>
              <a:gd name="adj" fmla="val 0"/>
            </a:avLst>
          </a:prstGeom>
          <a:solidFill>
            <a:srgbClr val="DDE5F2"/>
          </a:solidFill>
          <a:ln w="15875">
            <a:solidFill>
              <a:srgbClr val="2F87BA"/>
            </a:solidFill>
            <a:prstDash val="dash"/>
          </a:ln>
        </p:spPr>
        <p:txBody>
          <a:bodyPr anchor="ctr"/>
          <a:lstStyle/>
          <a:p>
            <a:pPr algn="ctr"/>
            <a:r>
              <a:rPr lang="ja-JP" sz="1579" noProof="0" dirty="0">
                <a:solidFill>
                  <a:srgbClr val="2F5F7C"/>
                </a:solidFill>
                <a:latin typeface="+mn-ea"/>
              </a:rPr>
              <a:t>ネットゼロ目標を設定する</a:t>
            </a:r>
          </a:p>
        </p:txBody>
      </p:sp>
      <p:sp>
        <p:nvSpPr>
          <p:cNvPr id="47" name="Text 21">
            <a:extLst>
              <a:ext uri="{FF2B5EF4-FFF2-40B4-BE49-F238E27FC236}">
                <a16:creationId xmlns:a16="http://schemas.microsoft.com/office/drawing/2014/main" id="{A69554FC-87EF-DEE9-B2A3-AD036D0A2E7E}"/>
              </a:ext>
            </a:extLst>
          </p:cNvPr>
          <p:cNvSpPr/>
          <p:nvPr/>
        </p:nvSpPr>
        <p:spPr>
          <a:xfrm>
            <a:off x="3490877" y="2405571"/>
            <a:ext cx="3135374" cy="376886"/>
          </a:xfrm>
          <a:prstGeom prst="rect">
            <a:avLst/>
          </a:prstGeom>
          <a:noFill/>
          <a:ln/>
        </p:spPr>
        <p:txBody>
          <a:bodyPr wrap="square" rtlCol="0" anchor="ctr"/>
          <a:lstStyle/>
          <a:p>
            <a:pPr algn="ctr"/>
            <a:endParaRPr lang="ja-JP" sz="1403" noProof="0" dirty="0"/>
          </a:p>
        </p:txBody>
      </p:sp>
      <p:sp>
        <p:nvSpPr>
          <p:cNvPr id="49" name="Shape 22">
            <a:extLst>
              <a:ext uri="{FF2B5EF4-FFF2-40B4-BE49-F238E27FC236}">
                <a16:creationId xmlns:a16="http://schemas.microsoft.com/office/drawing/2014/main" id="{39335EA3-3CA1-46F7-AF50-218DD2FE025A}"/>
              </a:ext>
            </a:extLst>
          </p:cNvPr>
          <p:cNvSpPr/>
          <p:nvPr/>
        </p:nvSpPr>
        <p:spPr>
          <a:xfrm>
            <a:off x="5058564" y="2814532"/>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51" name="Shape 23">
            <a:extLst>
              <a:ext uri="{FF2B5EF4-FFF2-40B4-BE49-F238E27FC236}">
                <a16:creationId xmlns:a16="http://schemas.microsoft.com/office/drawing/2014/main" id="{3FED15B1-DDE4-2609-2510-601E162A7A7E}"/>
              </a:ext>
            </a:extLst>
          </p:cNvPr>
          <p:cNvSpPr/>
          <p:nvPr/>
        </p:nvSpPr>
        <p:spPr>
          <a:xfrm>
            <a:off x="3394651" y="3003777"/>
            <a:ext cx="3327827" cy="1242923"/>
          </a:xfrm>
          <a:prstGeom prst="roundRect">
            <a:avLst>
              <a:gd name="adj" fmla="val 0"/>
            </a:avLst>
          </a:prstGeom>
          <a:solidFill>
            <a:srgbClr val="5E2467"/>
          </a:solidFill>
          <a:ln/>
        </p:spPr>
        <p:txBody>
          <a:bodyPr anchor="ctr"/>
          <a:lstStyle/>
          <a:p>
            <a:pPr algn="ctr"/>
            <a:r>
              <a:rPr lang="ja-JP" sz="1600" noProof="0" dirty="0">
                <a:solidFill>
                  <a:srgbClr val="FFFFFF"/>
                </a:solidFill>
                <a:latin typeface="+mn-ea"/>
                <a:cs typeface="Meiryo UI" pitchFamily="34" charset="-120"/>
              </a:rPr>
              <a:t>Scope1・2・3排出の100%を対象に短期目標と長期目標を設定し、残余排出を中和することが求められる</a:t>
            </a:r>
            <a:endParaRPr lang="ja-JP" sz="1600" noProof="0" dirty="0">
              <a:latin typeface="+mn-ea"/>
            </a:endParaRPr>
          </a:p>
        </p:txBody>
      </p:sp>
      <p:sp>
        <p:nvSpPr>
          <p:cNvPr id="53" name="Text 24">
            <a:extLst>
              <a:ext uri="{FF2B5EF4-FFF2-40B4-BE49-F238E27FC236}">
                <a16:creationId xmlns:a16="http://schemas.microsoft.com/office/drawing/2014/main" id="{59C4271F-ABC8-0B60-06EE-2E2872720C53}"/>
              </a:ext>
            </a:extLst>
          </p:cNvPr>
          <p:cNvSpPr/>
          <p:nvPr/>
        </p:nvSpPr>
        <p:spPr>
          <a:xfrm>
            <a:off x="3490877" y="3035853"/>
            <a:ext cx="3135374" cy="1178772"/>
          </a:xfrm>
          <a:prstGeom prst="rect">
            <a:avLst/>
          </a:prstGeom>
          <a:noFill/>
          <a:ln/>
        </p:spPr>
        <p:txBody>
          <a:bodyPr wrap="square" rtlCol="0" anchor="ctr"/>
          <a:lstStyle/>
          <a:p>
            <a:pPr algn="ctr"/>
            <a:endParaRPr lang="ja-JP" sz="1403" noProof="0" dirty="0"/>
          </a:p>
        </p:txBody>
      </p:sp>
      <p:sp>
        <p:nvSpPr>
          <p:cNvPr id="55" name="Shape 25">
            <a:extLst>
              <a:ext uri="{FF2B5EF4-FFF2-40B4-BE49-F238E27FC236}">
                <a16:creationId xmlns:a16="http://schemas.microsoft.com/office/drawing/2014/main" id="{B8E32A16-7ED9-9439-14BB-5206EF325728}"/>
              </a:ext>
            </a:extLst>
          </p:cNvPr>
          <p:cNvSpPr/>
          <p:nvPr/>
        </p:nvSpPr>
        <p:spPr>
          <a:xfrm>
            <a:off x="7083326" y="2373495"/>
            <a:ext cx="3327827" cy="441037"/>
          </a:xfrm>
          <a:prstGeom prst="roundRect">
            <a:avLst>
              <a:gd name="adj" fmla="val 0"/>
            </a:avLst>
          </a:prstGeom>
          <a:solidFill>
            <a:srgbClr val="5E2467"/>
          </a:solidFill>
          <a:ln/>
        </p:spPr>
        <p:txBody>
          <a:bodyPr anchor="ctr"/>
          <a:lstStyle/>
          <a:p>
            <a:pPr algn="ctr"/>
            <a:r>
              <a:rPr lang="ja-JP" sz="1579" noProof="0" dirty="0">
                <a:solidFill>
                  <a:schemeClr val="bg1"/>
                </a:solidFill>
                <a:latin typeface="+mn-ea"/>
              </a:rPr>
              <a:t>ネットゼロ目標を設定しない</a:t>
            </a:r>
          </a:p>
        </p:txBody>
      </p:sp>
      <p:sp>
        <p:nvSpPr>
          <p:cNvPr id="57" name="Text 26">
            <a:extLst>
              <a:ext uri="{FF2B5EF4-FFF2-40B4-BE49-F238E27FC236}">
                <a16:creationId xmlns:a16="http://schemas.microsoft.com/office/drawing/2014/main" id="{F5700E82-E312-0B49-6D8F-017B7A7EED52}"/>
              </a:ext>
            </a:extLst>
          </p:cNvPr>
          <p:cNvSpPr/>
          <p:nvPr/>
        </p:nvSpPr>
        <p:spPr>
          <a:xfrm>
            <a:off x="7179553" y="2405571"/>
            <a:ext cx="3135374" cy="376886"/>
          </a:xfrm>
          <a:prstGeom prst="rect">
            <a:avLst/>
          </a:prstGeom>
          <a:noFill/>
          <a:ln/>
        </p:spPr>
        <p:txBody>
          <a:bodyPr wrap="square" rtlCol="0" anchor="ctr"/>
          <a:lstStyle/>
          <a:p>
            <a:pPr algn="ctr"/>
            <a:endParaRPr lang="ja-JP" sz="1403" noProof="0" dirty="0"/>
          </a:p>
        </p:txBody>
      </p:sp>
      <p:sp>
        <p:nvSpPr>
          <p:cNvPr id="59" name="Shape 27">
            <a:extLst>
              <a:ext uri="{FF2B5EF4-FFF2-40B4-BE49-F238E27FC236}">
                <a16:creationId xmlns:a16="http://schemas.microsoft.com/office/drawing/2014/main" id="{2BA0DCE8-613A-3EEB-00E3-F97609141EAA}"/>
              </a:ext>
            </a:extLst>
          </p:cNvPr>
          <p:cNvSpPr/>
          <p:nvPr/>
        </p:nvSpPr>
        <p:spPr>
          <a:xfrm>
            <a:off x="8747240" y="2814532"/>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61" name="Shape 28">
            <a:extLst>
              <a:ext uri="{FF2B5EF4-FFF2-40B4-BE49-F238E27FC236}">
                <a16:creationId xmlns:a16="http://schemas.microsoft.com/office/drawing/2014/main" id="{9A648E16-ACCC-91CC-4242-22272BFF71A4}"/>
              </a:ext>
            </a:extLst>
          </p:cNvPr>
          <p:cNvSpPr/>
          <p:nvPr/>
        </p:nvSpPr>
        <p:spPr>
          <a:xfrm>
            <a:off x="7083326" y="3003777"/>
            <a:ext cx="3327827" cy="497169"/>
          </a:xfrm>
          <a:prstGeom prst="roundRect">
            <a:avLst>
              <a:gd name="adj" fmla="val 0"/>
            </a:avLst>
          </a:prstGeom>
          <a:solidFill>
            <a:srgbClr val="5E2467"/>
          </a:solidFill>
          <a:ln/>
        </p:spPr>
        <p:txBody>
          <a:bodyPr anchor="ctr"/>
          <a:lstStyle/>
          <a:p>
            <a:pPr algn="ctr"/>
            <a:r>
              <a:rPr lang="ja-JP" sz="1600" noProof="0" dirty="0">
                <a:solidFill>
                  <a:schemeClr val="bg1"/>
                </a:solidFill>
                <a:latin typeface="+mn-ea"/>
              </a:rPr>
              <a:t>全ての企業は、Scope1・2の短期目標を設定することが求められる</a:t>
            </a:r>
          </a:p>
        </p:txBody>
      </p:sp>
      <p:sp>
        <p:nvSpPr>
          <p:cNvPr id="63" name="Text 29">
            <a:extLst>
              <a:ext uri="{FF2B5EF4-FFF2-40B4-BE49-F238E27FC236}">
                <a16:creationId xmlns:a16="http://schemas.microsoft.com/office/drawing/2014/main" id="{9FCE0877-4334-57A7-BE0B-E8D7CF52727D}"/>
              </a:ext>
            </a:extLst>
          </p:cNvPr>
          <p:cNvSpPr/>
          <p:nvPr/>
        </p:nvSpPr>
        <p:spPr>
          <a:xfrm>
            <a:off x="7179553" y="3035853"/>
            <a:ext cx="3135374" cy="433018"/>
          </a:xfrm>
          <a:prstGeom prst="rect">
            <a:avLst/>
          </a:prstGeom>
          <a:noFill/>
          <a:ln/>
        </p:spPr>
        <p:txBody>
          <a:bodyPr wrap="square" rtlCol="0" anchor="ctr"/>
          <a:lstStyle/>
          <a:p>
            <a:pPr algn="ctr"/>
            <a:endParaRPr lang="ja-JP" sz="1403" noProof="0" dirty="0"/>
          </a:p>
        </p:txBody>
      </p:sp>
      <p:sp>
        <p:nvSpPr>
          <p:cNvPr id="65" name="Shape 30">
            <a:extLst>
              <a:ext uri="{FF2B5EF4-FFF2-40B4-BE49-F238E27FC236}">
                <a16:creationId xmlns:a16="http://schemas.microsoft.com/office/drawing/2014/main" id="{2822C357-2367-C289-6BAA-4948325061D9}"/>
              </a:ext>
            </a:extLst>
          </p:cNvPr>
          <p:cNvSpPr/>
          <p:nvPr/>
        </p:nvSpPr>
        <p:spPr>
          <a:xfrm>
            <a:off x="8747240" y="3500946"/>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67" name="Shape 31">
            <a:extLst>
              <a:ext uri="{FF2B5EF4-FFF2-40B4-BE49-F238E27FC236}">
                <a16:creationId xmlns:a16="http://schemas.microsoft.com/office/drawing/2014/main" id="{EBD76AF2-7AAB-9FE7-F43A-A4FA5A0E51A2}"/>
              </a:ext>
            </a:extLst>
          </p:cNvPr>
          <p:cNvSpPr/>
          <p:nvPr/>
        </p:nvSpPr>
        <p:spPr>
          <a:xfrm>
            <a:off x="7083326" y="3690192"/>
            <a:ext cx="3327827" cy="705660"/>
          </a:xfrm>
          <a:prstGeom prst="roundRect">
            <a:avLst>
              <a:gd name="adj" fmla="val 0"/>
            </a:avLst>
          </a:prstGeom>
          <a:solidFill>
            <a:srgbClr val="394394"/>
          </a:solidFill>
          <a:ln/>
        </p:spPr>
        <p:txBody>
          <a:bodyPr anchor="ctr"/>
          <a:lstStyle/>
          <a:p>
            <a:pPr algn="ctr"/>
            <a:r>
              <a:rPr lang="ja-JP" sz="1600" noProof="0" dirty="0">
                <a:solidFill>
                  <a:srgbClr val="FFFFFF"/>
                </a:solidFill>
                <a:latin typeface="+mn-ea"/>
                <a:cs typeface="Meiryo UI" pitchFamily="34" charset="-120"/>
              </a:rPr>
              <a:t>カテゴリA企業は、Scope3の短期目標を設定することが求められる</a:t>
            </a:r>
            <a:endParaRPr lang="ja-JP" sz="1600" noProof="0" dirty="0">
              <a:latin typeface="+mn-ea"/>
            </a:endParaRPr>
          </a:p>
        </p:txBody>
      </p:sp>
      <p:sp>
        <p:nvSpPr>
          <p:cNvPr id="71" name="Shape 33">
            <a:extLst>
              <a:ext uri="{FF2B5EF4-FFF2-40B4-BE49-F238E27FC236}">
                <a16:creationId xmlns:a16="http://schemas.microsoft.com/office/drawing/2014/main" id="{C0C432FD-8BAA-3EFE-2102-43A1378B633B}"/>
              </a:ext>
            </a:extLst>
          </p:cNvPr>
          <p:cNvSpPr/>
          <p:nvPr/>
        </p:nvSpPr>
        <p:spPr>
          <a:xfrm>
            <a:off x="8747240" y="4395851"/>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73" name="Shape 34">
            <a:extLst>
              <a:ext uri="{FF2B5EF4-FFF2-40B4-BE49-F238E27FC236}">
                <a16:creationId xmlns:a16="http://schemas.microsoft.com/office/drawing/2014/main" id="{49AEE5EF-3B10-A5E2-C284-DFCD99A18C15}"/>
              </a:ext>
            </a:extLst>
          </p:cNvPr>
          <p:cNvSpPr/>
          <p:nvPr/>
        </p:nvSpPr>
        <p:spPr>
          <a:xfrm>
            <a:off x="7083326" y="4492077"/>
            <a:ext cx="3327827" cy="965818"/>
          </a:xfrm>
          <a:prstGeom prst="roundRect">
            <a:avLst>
              <a:gd name="adj" fmla="val 0"/>
            </a:avLst>
          </a:prstGeom>
          <a:solidFill>
            <a:srgbClr val="394394"/>
          </a:solidFill>
          <a:ln/>
        </p:spPr>
        <p:txBody>
          <a:bodyPr anchor="ctr"/>
          <a:lstStyle/>
          <a:p>
            <a:pPr algn="ctr"/>
            <a:r>
              <a:rPr lang="ja-JP" sz="1579" noProof="0" dirty="0">
                <a:solidFill>
                  <a:schemeClr val="bg1"/>
                </a:solidFill>
                <a:latin typeface="+mn-ea"/>
              </a:rPr>
              <a:t>短期目標に原単位ベース目標／資産移行目標を用いるカテゴリA企業は、Scope1の長期目標を設定することが求められる</a:t>
            </a:r>
          </a:p>
        </p:txBody>
      </p:sp>
      <p:sp>
        <p:nvSpPr>
          <p:cNvPr id="77" name="Shape 36">
            <a:extLst>
              <a:ext uri="{FF2B5EF4-FFF2-40B4-BE49-F238E27FC236}">
                <a16:creationId xmlns:a16="http://schemas.microsoft.com/office/drawing/2014/main" id="{5877A926-32CC-5FA8-897D-06F95F9449EA}"/>
              </a:ext>
            </a:extLst>
          </p:cNvPr>
          <p:cNvSpPr/>
          <p:nvPr/>
        </p:nvSpPr>
        <p:spPr>
          <a:xfrm>
            <a:off x="8747240" y="5458233"/>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79" name="Shape 37">
            <a:extLst>
              <a:ext uri="{FF2B5EF4-FFF2-40B4-BE49-F238E27FC236}">
                <a16:creationId xmlns:a16="http://schemas.microsoft.com/office/drawing/2014/main" id="{D5F9C39E-0031-4D85-6606-3E2BC492B01D}"/>
              </a:ext>
            </a:extLst>
          </p:cNvPr>
          <p:cNvSpPr/>
          <p:nvPr/>
        </p:nvSpPr>
        <p:spPr>
          <a:xfrm>
            <a:off x="7083326" y="5672453"/>
            <a:ext cx="3327827" cy="497169"/>
          </a:xfrm>
          <a:prstGeom prst="roundRect">
            <a:avLst>
              <a:gd name="adj" fmla="val 0"/>
            </a:avLst>
          </a:prstGeom>
          <a:solidFill>
            <a:srgbClr val="DDE5F2"/>
          </a:solidFill>
          <a:ln w="15875">
            <a:solidFill>
              <a:srgbClr val="2F87BA"/>
            </a:solidFill>
            <a:prstDash val="dash"/>
          </a:ln>
        </p:spPr>
        <p:txBody>
          <a:bodyPr anchor="ctr"/>
          <a:lstStyle/>
          <a:p>
            <a:pPr algn="ctr"/>
            <a:r>
              <a:rPr lang="ja-JP" sz="1600" noProof="0" dirty="0">
                <a:solidFill>
                  <a:srgbClr val="2F5F7C"/>
                </a:solidFill>
                <a:latin typeface="+mn-ea"/>
                <a:cs typeface="Meiryo UI" pitchFamily="34" charset="-120"/>
              </a:rPr>
              <a:t>Scope2・3の長期目標は任意で設定してもよい</a:t>
            </a:r>
            <a:endParaRPr lang="ja-JP" sz="1600" noProof="0" dirty="0">
              <a:latin typeface="+mn-ea"/>
            </a:endParaRPr>
          </a:p>
        </p:txBody>
      </p:sp>
      <p:sp>
        <p:nvSpPr>
          <p:cNvPr id="81" name="Text 38">
            <a:extLst>
              <a:ext uri="{FF2B5EF4-FFF2-40B4-BE49-F238E27FC236}">
                <a16:creationId xmlns:a16="http://schemas.microsoft.com/office/drawing/2014/main" id="{2FF9DCE1-AFB8-3D47-3545-F33A5439C13C}"/>
              </a:ext>
            </a:extLst>
          </p:cNvPr>
          <p:cNvSpPr/>
          <p:nvPr/>
        </p:nvSpPr>
        <p:spPr>
          <a:xfrm>
            <a:off x="7179553" y="5608303"/>
            <a:ext cx="3135374" cy="433018"/>
          </a:xfrm>
          <a:prstGeom prst="rect">
            <a:avLst/>
          </a:prstGeom>
          <a:noFill/>
          <a:ln/>
        </p:spPr>
        <p:txBody>
          <a:bodyPr wrap="square" rtlCol="0" anchor="ctr"/>
          <a:lstStyle/>
          <a:p>
            <a:pPr algn="ctr"/>
            <a:endParaRPr lang="ja-JP" sz="1403" noProof="0" dirty="0"/>
          </a:p>
        </p:txBody>
      </p:sp>
      <p:sp>
        <p:nvSpPr>
          <p:cNvPr id="83" name="Shape 39">
            <a:extLst>
              <a:ext uri="{FF2B5EF4-FFF2-40B4-BE49-F238E27FC236}">
                <a16:creationId xmlns:a16="http://schemas.microsoft.com/office/drawing/2014/main" id="{D4740D93-DC79-29F4-A6A5-5B20820CD333}"/>
              </a:ext>
            </a:extLst>
          </p:cNvPr>
          <p:cNvSpPr/>
          <p:nvPr/>
        </p:nvSpPr>
        <p:spPr>
          <a:xfrm>
            <a:off x="5058564" y="4246701"/>
            <a:ext cx="0" cy="2051224"/>
          </a:xfrm>
          <a:prstGeom prst="line">
            <a:avLst/>
          </a:prstGeom>
          <a:noFill/>
          <a:ln w="25400">
            <a:solidFill>
              <a:srgbClr val="5E2467"/>
            </a:solidFill>
            <a:prstDash val="solid"/>
          </a:ln>
        </p:spPr>
        <p:txBody>
          <a:bodyPr/>
          <a:lstStyle/>
          <a:p>
            <a:endParaRPr lang="ja-JP" sz="1579" noProof="0" dirty="0"/>
          </a:p>
        </p:txBody>
      </p:sp>
      <p:sp>
        <p:nvSpPr>
          <p:cNvPr id="85" name="Shape 40">
            <a:extLst>
              <a:ext uri="{FF2B5EF4-FFF2-40B4-BE49-F238E27FC236}">
                <a16:creationId xmlns:a16="http://schemas.microsoft.com/office/drawing/2014/main" id="{8878813A-13C8-A574-EB1B-7F7DBD2877CD}"/>
              </a:ext>
            </a:extLst>
          </p:cNvPr>
          <p:cNvSpPr/>
          <p:nvPr/>
        </p:nvSpPr>
        <p:spPr>
          <a:xfrm>
            <a:off x="8747240" y="6169622"/>
            <a:ext cx="0" cy="128302"/>
          </a:xfrm>
          <a:prstGeom prst="line">
            <a:avLst/>
          </a:prstGeom>
          <a:noFill/>
          <a:ln w="25400">
            <a:solidFill>
              <a:srgbClr val="5E2467"/>
            </a:solidFill>
            <a:prstDash val="solid"/>
          </a:ln>
        </p:spPr>
        <p:txBody>
          <a:bodyPr/>
          <a:lstStyle/>
          <a:p>
            <a:endParaRPr lang="ja-JP" sz="1579" noProof="0" dirty="0"/>
          </a:p>
        </p:txBody>
      </p:sp>
      <p:sp>
        <p:nvSpPr>
          <p:cNvPr id="87" name="Shape 41">
            <a:extLst>
              <a:ext uri="{FF2B5EF4-FFF2-40B4-BE49-F238E27FC236}">
                <a16:creationId xmlns:a16="http://schemas.microsoft.com/office/drawing/2014/main" id="{C12DFB4B-F482-0FED-531E-5BA1F80F3639}"/>
              </a:ext>
            </a:extLst>
          </p:cNvPr>
          <p:cNvSpPr/>
          <p:nvPr/>
        </p:nvSpPr>
        <p:spPr>
          <a:xfrm>
            <a:off x="5058564" y="6297924"/>
            <a:ext cx="3688675" cy="0"/>
          </a:xfrm>
          <a:prstGeom prst="line">
            <a:avLst/>
          </a:prstGeom>
          <a:noFill/>
          <a:ln w="25400">
            <a:solidFill>
              <a:srgbClr val="5E2467"/>
            </a:solidFill>
            <a:prstDash val="solid"/>
          </a:ln>
        </p:spPr>
        <p:txBody>
          <a:bodyPr/>
          <a:lstStyle/>
          <a:p>
            <a:endParaRPr lang="ja-JP" sz="1579" noProof="0" dirty="0"/>
          </a:p>
        </p:txBody>
      </p:sp>
      <p:sp>
        <p:nvSpPr>
          <p:cNvPr id="89" name="Shape 42">
            <a:extLst>
              <a:ext uri="{FF2B5EF4-FFF2-40B4-BE49-F238E27FC236}">
                <a16:creationId xmlns:a16="http://schemas.microsoft.com/office/drawing/2014/main" id="{FC74EDB4-9D9E-3C08-3070-85AEB8E4AE70}"/>
              </a:ext>
            </a:extLst>
          </p:cNvPr>
          <p:cNvSpPr/>
          <p:nvPr/>
        </p:nvSpPr>
        <p:spPr>
          <a:xfrm>
            <a:off x="6902902" y="6297924"/>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91" name="Shape 43">
            <a:extLst>
              <a:ext uri="{FF2B5EF4-FFF2-40B4-BE49-F238E27FC236}">
                <a16:creationId xmlns:a16="http://schemas.microsoft.com/office/drawing/2014/main" id="{B939F13F-AEE3-1D22-AFDB-5ED1AD77A8E8}"/>
              </a:ext>
            </a:extLst>
          </p:cNvPr>
          <p:cNvSpPr/>
          <p:nvPr/>
        </p:nvSpPr>
        <p:spPr>
          <a:xfrm>
            <a:off x="3394651" y="6487170"/>
            <a:ext cx="7016502" cy="336792"/>
          </a:xfrm>
          <a:prstGeom prst="rect">
            <a:avLst/>
          </a:prstGeom>
          <a:solidFill>
            <a:srgbClr val="D9D9DB"/>
          </a:solidFill>
          <a:ln/>
        </p:spPr>
        <p:txBody>
          <a:bodyPr/>
          <a:lstStyle/>
          <a:p>
            <a:endParaRPr lang="ja-JP" sz="1579" noProof="0" dirty="0">
              <a:solidFill>
                <a:schemeClr val="bg1">
                  <a:lumMod val="50000"/>
                </a:schemeClr>
              </a:solidFill>
            </a:endParaRPr>
          </a:p>
        </p:txBody>
      </p:sp>
      <p:sp>
        <p:nvSpPr>
          <p:cNvPr id="93" name="Text 44">
            <a:extLst>
              <a:ext uri="{FF2B5EF4-FFF2-40B4-BE49-F238E27FC236}">
                <a16:creationId xmlns:a16="http://schemas.microsoft.com/office/drawing/2014/main" id="{A096A406-BC9E-E264-AD96-BCED32B8A5C3}"/>
              </a:ext>
            </a:extLst>
          </p:cNvPr>
          <p:cNvSpPr/>
          <p:nvPr/>
        </p:nvSpPr>
        <p:spPr>
          <a:xfrm>
            <a:off x="3394651" y="6487170"/>
            <a:ext cx="7016502" cy="336792"/>
          </a:xfrm>
          <a:prstGeom prst="rect">
            <a:avLst/>
          </a:prstGeom>
          <a:noFill/>
          <a:ln/>
        </p:spPr>
        <p:txBody>
          <a:bodyPr wrap="square" rtlCol="0" anchor="ctr"/>
          <a:lstStyle/>
          <a:p>
            <a:pPr algn="ctr"/>
            <a:r>
              <a:rPr lang="ja-JP" sz="1400" b="1" noProof="0" dirty="0">
                <a:solidFill>
                  <a:schemeClr val="bg1">
                    <a:lumMod val="50000"/>
                  </a:schemeClr>
                </a:solidFill>
                <a:latin typeface="Meiryo UI" pitchFamily="34" charset="0"/>
                <a:ea typeface="Meiryo UI" pitchFamily="34" charset="-122"/>
                <a:cs typeface="Meiryo UI" pitchFamily="34" charset="-120"/>
              </a:rPr>
              <a:t>次セクション（Scope1の目標設定）</a:t>
            </a:r>
            <a:endParaRPr lang="ja-JP" sz="1400" noProof="0" dirty="0">
              <a:solidFill>
                <a:schemeClr val="bg1">
                  <a:lumMod val="50000"/>
                </a:schemeClr>
              </a:solidFill>
            </a:endParaRPr>
          </a:p>
        </p:txBody>
      </p:sp>
    </p:spTree>
    <p:extLst>
      <p:ext uri="{BB962C8B-B14F-4D97-AF65-F5344CB8AC3E}">
        <p14:creationId xmlns:p14="http://schemas.microsoft.com/office/powerpoint/2010/main" val="1607090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6A303C-CA46-93D7-18D0-38D5130C2B8F}"/>
              </a:ext>
            </a:extLst>
          </p:cNvPr>
          <p:cNvSpPr>
            <a:spLocks noGrp="1"/>
          </p:cNvSpPr>
          <p:nvPr>
            <p:ph type="title"/>
          </p:nvPr>
        </p:nvSpPr>
        <p:spPr/>
        <p:txBody>
          <a:bodyPr/>
          <a:lstStyle/>
          <a:p>
            <a:r>
              <a:rPr lang="ja-JP" noProof="0" dirty="0"/>
              <a:t>フローチャート　～Scope1目標設定～</a:t>
            </a:r>
            <a:endParaRPr kumimoji="1" lang="ja-JP" noProof="0" dirty="0"/>
          </a:p>
        </p:txBody>
      </p:sp>
      <p:sp>
        <p:nvSpPr>
          <p:cNvPr id="5" name="Shape 1">
            <a:extLst>
              <a:ext uri="{FF2B5EF4-FFF2-40B4-BE49-F238E27FC236}">
                <a16:creationId xmlns:a16="http://schemas.microsoft.com/office/drawing/2014/main" id="{9B66D5BF-DA15-F4CA-8BF7-A2F7D2C6D379}"/>
              </a:ext>
            </a:extLst>
          </p:cNvPr>
          <p:cNvSpPr/>
          <p:nvPr/>
        </p:nvSpPr>
        <p:spPr>
          <a:xfrm>
            <a:off x="340037" y="1423749"/>
            <a:ext cx="2966978" cy="4936828"/>
          </a:xfrm>
          <a:prstGeom prst="roundRect">
            <a:avLst>
              <a:gd name="adj" fmla="val 0"/>
            </a:avLst>
          </a:prstGeom>
          <a:solidFill>
            <a:srgbClr val="EDEDEE"/>
          </a:solidFill>
          <a:ln/>
        </p:spPr>
        <p:txBody>
          <a:bodyPr/>
          <a:lstStyle/>
          <a:p>
            <a:endParaRPr lang="ja-JP" sz="1579" noProof="0" dirty="0"/>
          </a:p>
        </p:txBody>
      </p:sp>
      <p:sp>
        <p:nvSpPr>
          <p:cNvPr id="9" name="Text 2">
            <a:extLst>
              <a:ext uri="{FF2B5EF4-FFF2-40B4-BE49-F238E27FC236}">
                <a16:creationId xmlns:a16="http://schemas.microsoft.com/office/drawing/2014/main" id="{CE8685B8-B951-EE4F-6668-6C160F3D54B1}"/>
              </a:ext>
            </a:extLst>
          </p:cNvPr>
          <p:cNvSpPr/>
          <p:nvPr/>
        </p:nvSpPr>
        <p:spPr>
          <a:xfrm>
            <a:off x="340037" y="1745476"/>
            <a:ext cx="2966978" cy="4293374"/>
          </a:xfrm>
          <a:prstGeom prst="rect">
            <a:avLst/>
          </a:prstGeom>
          <a:noFill/>
          <a:ln/>
        </p:spPr>
        <p:txBody>
          <a:bodyPr wrap="square" rtlCol="0" anchor="t"/>
          <a:lstStyle/>
          <a:p>
            <a:pPr marL="178206" indent="-178206">
              <a:lnSpc>
                <a:spcPct val="102000"/>
              </a:lnSpc>
              <a:spcAft>
                <a:spcPts val="526"/>
              </a:spcAft>
              <a:buSzPct val="100000"/>
              <a:buChar char="●"/>
            </a:pPr>
            <a:r>
              <a:rPr lang="ja-JP" sz="1600" b="1" noProof="0" dirty="0">
                <a:solidFill>
                  <a:srgbClr val="5E2467"/>
                </a:solidFill>
                <a:latin typeface="+mn-ea"/>
                <a:cs typeface="Meiryo UI" pitchFamily="34" charset="-120"/>
              </a:rPr>
              <a:t>Scope1目標は3つの選択肢</a:t>
            </a:r>
            <a:endParaRPr lang="ja-JP" sz="1600" noProof="0" dirty="0">
              <a:latin typeface="+mn-ea"/>
            </a:endParaRPr>
          </a:p>
          <a:p>
            <a:pPr marL="179388" lvl="1" indent="-179388">
              <a:lnSpc>
                <a:spcPct val="102000"/>
              </a:lnSpc>
              <a:spcAft>
                <a:spcPts val="877"/>
              </a:spcAft>
              <a:buSzPct val="100000"/>
              <a:buFont typeface="Meiryo UI" panose="020B0604030504040204" pitchFamily="50" charset="-128"/>
              <a:buChar char="‒"/>
            </a:pPr>
            <a:r>
              <a:rPr lang="ja-JP" sz="1400" noProof="0" dirty="0">
                <a:solidFill>
                  <a:srgbClr val="000000"/>
                </a:solidFill>
                <a:latin typeface="Meiryo UI" pitchFamily="34" charset="0"/>
                <a:ea typeface="Meiryo UI" pitchFamily="34" charset="-122"/>
              </a:rPr>
              <a:t>総量削減目標：ネットゼロへの直線的な経路に沿った絶対排出量の削減</a:t>
            </a:r>
          </a:p>
          <a:p>
            <a:pPr marL="179388" lvl="1" indent="-179388">
              <a:lnSpc>
                <a:spcPct val="102000"/>
              </a:lnSpc>
              <a:spcAft>
                <a:spcPts val="877"/>
              </a:spcAft>
              <a:buSzPct val="100000"/>
              <a:buFont typeface="Meiryo UI" panose="020B0604030504040204" pitchFamily="50" charset="-128"/>
              <a:buChar char="‒"/>
            </a:pPr>
            <a:r>
              <a:rPr lang="ja-JP" sz="1400" noProof="0" dirty="0">
                <a:solidFill>
                  <a:srgbClr val="000000"/>
                </a:solidFill>
                <a:latin typeface="Meiryo UI" pitchFamily="34" charset="0"/>
                <a:ea typeface="Meiryo UI" pitchFamily="34" charset="-122"/>
              </a:rPr>
              <a:t>原単位ベース目標：セクター固有の経路に従う原単位ベースの削減</a:t>
            </a:r>
          </a:p>
          <a:p>
            <a:pPr marL="179388" lvl="1" indent="-179388">
              <a:lnSpc>
                <a:spcPct val="102000"/>
              </a:lnSpc>
              <a:spcAft>
                <a:spcPts val="877"/>
              </a:spcAft>
              <a:buSzPct val="100000"/>
              <a:buFont typeface="Meiryo UI" panose="020B0604030504040204" pitchFamily="50" charset="-128"/>
              <a:buChar char="‒"/>
            </a:pPr>
            <a:r>
              <a:rPr lang="ja-JP" sz="1400" noProof="0" dirty="0">
                <a:solidFill>
                  <a:srgbClr val="000000"/>
                </a:solidFill>
                <a:latin typeface="Meiryo UI" pitchFamily="34" charset="0"/>
                <a:ea typeface="Meiryo UI" pitchFamily="34" charset="-122"/>
              </a:rPr>
              <a:t>資産移行目標（</a:t>
            </a:r>
            <a:r>
              <a:rPr lang="ja-JP" sz="1400" noProof="0" dirty="0">
                <a:solidFill>
                  <a:srgbClr val="000000"/>
                </a:solidFill>
              </a:rPr>
              <a:t>資本ストックが直線的な経路をたどらない企業向けの、あらかじめ計画された資産の段階的廃止の</a:t>
            </a:r>
            <a:r>
              <a:rPr lang="ja-JP" altLang="en-US" sz="1400" noProof="0" dirty="0">
                <a:solidFill>
                  <a:srgbClr val="000000"/>
                </a:solidFill>
              </a:rPr>
              <a:t>マイルストーン及び</a:t>
            </a:r>
            <a:r>
              <a:rPr lang="ja-JP" sz="1400" noProof="0" dirty="0">
                <a:solidFill>
                  <a:srgbClr val="000000"/>
                </a:solidFill>
              </a:rPr>
              <a:t>／もしくは科学に基づく炭素予算に基づく資産移行アプローチ）</a:t>
            </a:r>
          </a:p>
          <a:p>
            <a:pPr marL="285750" lvl="1" indent="-285750">
              <a:lnSpc>
                <a:spcPct val="102000"/>
              </a:lnSpc>
              <a:spcAft>
                <a:spcPts val="877"/>
              </a:spcAft>
              <a:buSzPct val="100000"/>
              <a:buFont typeface="Meiryo UI" panose="020B0604030504040204" pitchFamily="50" charset="-128"/>
              <a:buChar char="※"/>
            </a:pPr>
            <a:r>
              <a:rPr lang="ja-JP" sz="1400" noProof="0" dirty="0">
                <a:solidFill>
                  <a:srgbClr val="000000"/>
                </a:solidFill>
                <a:latin typeface="Meiryo UI" pitchFamily="34" charset="0"/>
                <a:ea typeface="Meiryo UI" pitchFamily="34" charset="-122"/>
              </a:rPr>
              <a:t>3つのアプローチはいずれも、遅くとも2050年のネットゼロ年に向けたものである</a:t>
            </a:r>
          </a:p>
        </p:txBody>
      </p:sp>
      <p:sp>
        <p:nvSpPr>
          <p:cNvPr id="23" name="Text 3">
            <a:extLst>
              <a:ext uri="{FF2B5EF4-FFF2-40B4-BE49-F238E27FC236}">
                <a16:creationId xmlns:a16="http://schemas.microsoft.com/office/drawing/2014/main" id="{F4BD2E48-8DF3-754A-BE3E-53BA48150E5E}"/>
              </a:ext>
            </a:extLst>
          </p:cNvPr>
          <p:cNvSpPr/>
          <p:nvPr/>
        </p:nvSpPr>
        <p:spPr>
          <a:xfrm>
            <a:off x="286335" y="6700110"/>
            <a:ext cx="681603" cy="224528"/>
          </a:xfrm>
          <a:prstGeom prst="rect">
            <a:avLst/>
          </a:prstGeom>
          <a:noFill/>
          <a:ln/>
        </p:spPr>
        <p:txBody>
          <a:bodyPr wrap="square" rtlCol="0" anchor="ctr"/>
          <a:lstStyle/>
          <a:p>
            <a:r>
              <a:rPr lang="ja-JP" sz="965" b="1" noProof="0" dirty="0">
                <a:solidFill>
                  <a:srgbClr val="333333"/>
                </a:solidFill>
                <a:latin typeface="Meiryo UI" pitchFamily="34" charset="0"/>
                <a:ea typeface="Meiryo UI" pitchFamily="34" charset="-122"/>
                <a:cs typeface="Meiryo UI" pitchFamily="34" charset="-120"/>
              </a:rPr>
              <a:t>凡例：</a:t>
            </a:r>
            <a:endParaRPr lang="ja-JP" sz="965" noProof="0" dirty="0"/>
          </a:p>
        </p:txBody>
      </p:sp>
      <p:sp>
        <p:nvSpPr>
          <p:cNvPr id="25" name="Shape 4">
            <a:extLst>
              <a:ext uri="{FF2B5EF4-FFF2-40B4-BE49-F238E27FC236}">
                <a16:creationId xmlns:a16="http://schemas.microsoft.com/office/drawing/2014/main" id="{DB7463B5-749A-CFD5-A9C9-675CF87CAA9E}"/>
              </a:ext>
            </a:extLst>
          </p:cNvPr>
          <p:cNvSpPr/>
          <p:nvPr/>
        </p:nvSpPr>
        <p:spPr>
          <a:xfrm>
            <a:off x="927843" y="6443507"/>
            <a:ext cx="360849" cy="176415"/>
          </a:xfrm>
          <a:prstGeom prst="roundRect">
            <a:avLst>
              <a:gd name="adj" fmla="val 13636"/>
            </a:avLst>
          </a:prstGeom>
          <a:solidFill>
            <a:srgbClr val="5E2467"/>
          </a:solidFill>
          <a:ln/>
        </p:spPr>
        <p:txBody>
          <a:bodyPr/>
          <a:lstStyle/>
          <a:p>
            <a:endParaRPr lang="ja-JP" sz="1579" noProof="0" dirty="0"/>
          </a:p>
        </p:txBody>
      </p:sp>
      <p:sp>
        <p:nvSpPr>
          <p:cNvPr id="27" name="Text 5">
            <a:extLst>
              <a:ext uri="{FF2B5EF4-FFF2-40B4-BE49-F238E27FC236}">
                <a16:creationId xmlns:a16="http://schemas.microsoft.com/office/drawing/2014/main" id="{1ED229FA-3951-4ED1-3DDC-4B066CD8FB08}"/>
              </a:ext>
            </a:extLst>
          </p:cNvPr>
          <p:cNvSpPr/>
          <p:nvPr/>
        </p:nvSpPr>
        <p:spPr>
          <a:xfrm>
            <a:off x="1368881" y="6427469"/>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全企業に適用</a:t>
            </a:r>
            <a:endParaRPr lang="ja-JP" sz="921" noProof="0" dirty="0"/>
          </a:p>
        </p:txBody>
      </p:sp>
      <p:sp>
        <p:nvSpPr>
          <p:cNvPr id="29" name="Shape 6">
            <a:extLst>
              <a:ext uri="{FF2B5EF4-FFF2-40B4-BE49-F238E27FC236}">
                <a16:creationId xmlns:a16="http://schemas.microsoft.com/office/drawing/2014/main" id="{423B4892-AD6A-1824-C10B-64AB115F6105}"/>
              </a:ext>
            </a:extLst>
          </p:cNvPr>
          <p:cNvSpPr/>
          <p:nvPr/>
        </p:nvSpPr>
        <p:spPr>
          <a:xfrm>
            <a:off x="927843" y="6716148"/>
            <a:ext cx="360849" cy="176415"/>
          </a:xfrm>
          <a:prstGeom prst="roundRect">
            <a:avLst>
              <a:gd name="adj" fmla="val 13636"/>
            </a:avLst>
          </a:prstGeom>
          <a:solidFill>
            <a:srgbClr val="394394"/>
          </a:solidFill>
          <a:ln/>
        </p:spPr>
        <p:txBody>
          <a:bodyPr/>
          <a:lstStyle/>
          <a:p>
            <a:endParaRPr lang="ja-JP" sz="1579" noProof="0" dirty="0"/>
          </a:p>
        </p:txBody>
      </p:sp>
      <p:sp>
        <p:nvSpPr>
          <p:cNvPr id="31" name="Text 7">
            <a:extLst>
              <a:ext uri="{FF2B5EF4-FFF2-40B4-BE49-F238E27FC236}">
                <a16:creationId xmlns:a16="http://schemas.microsoft.com/office/drawing/2014/main" id="{C28A138A-6D9A-D257-D3BC-64774717E03A}"/>
              </a:ext>
            </a:extLst>
          </p:cNvPr>
          <p:cNvSpPr/>
          <p:nvPr/>
        </p:nvSpPr>
        <p:spPr>
          <a:xfrm>
            <a:off x="1368881" y="6700110"/>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カテゴリA必須／B任意</a:t>
            </a:r>
            <a:endParaRPr lang="ja-JP" sz="921" noProof="0" dirty="0"/>
          </a:p>
        </p:txBody>
      </p:sp>
      <p:sp>
        <p:nvSpPr>
          <p:cNvPr id="33" name="Shape 8">
            <a:extLst>
              <a:ext uri="{FF2B5EF4-FFF2-40B4-BE49-F238E27FC236}">
                <a16:creationId xmlns:a16="http://schemas.microsoft.com/office/drawing/2014/main" id="{0B6517EA-1B9A-022B-5E1A-7F734D4D9FF0}"/>
              </a:ext>
            </a:extLst>
          </p:cNvPr>
          <p:cNvSpPr/>
          <p:nvPr/>
        </p:nvSpPr>
        <p:spPr>
          <a:xfrm>
            <a:off x="927843" y="6988789"/>
            <a:ext cx="360849" cy="176415"/>
          </a:xfrm>
          <a:prstGeom prst="roundRect">
            <a:avLst>
              <a:gd name="adj" fmla="val 13636"/>
            </a:avLst>
          </a:prstGeom>
          <a:solidFill>
            <a:srgbClr val="DDE5F2"/>
          </a:solidFill>
          <a:ln w="15240">
            <a:solidFill>
              <a:srgbClr val="2F87BA"/>
            </a:solidFill>
            <a:prstDash val="dash"/>
          </a:ln>
        </p:spPr>
        <p:txBody>
          <a:bodyPr/>
          <a:lstStyle/>
          <a:p>
            <a:endParaRPr lang="ja-JP" sz="1579" noProof="0" dirty="0"/>
          </a:p>
        </p:txBody>
      </p:sp>
      <p:sp>
        <p:nvSpPr>
          <p:cNvPr id="35" name="Text 9">
            <a:extLst>
              <a:ext uri="{FF2B5EF4-FFF2-40B4-BE49-F238E27FC236}">
                <a16:creationId xmlns:a16="http://schemas.microsoft.com/office/drawing/2014/main" id="{D631B117-6A7B-08D1-59B2-B8D7A0DE5C54}"/>
              </a:ext>
            </a:extLst>
          </p:cNvPr>
          <p:cNvSpPr/>
          <p:nvPr/>
        </p:nvSpPr>
        <p:spPr>
          <a:xfrm>
            <a:off x="1368881" y="6972751"/>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企業にとって任意</a:t>
            </a:r>
            <a:endParaRPr lang="ja-JP" sz="921" noProof="0" dirty="0"/>
          </a:p>
        </p:txBody>
      </p:sp>
      <p:sp>
        <p:nvSpPr>
          <p:cNvPr id="37" name="テキスト ボックス 36">
            <a:extLst>
              <a:ext uri="{FF2B5EF4-FFF2-40B4-BE49-F238E27FC236}">
                <a16:creationId xmlns:a16="http://schemas.microsoft.com/office/drawing/2014/main" id="{E1F29C77-17D3-3578-44C6-1FB86F1D38FF}"/>
              </a:ext>
            </a:extLst>
          </p:cNvPr>
          <p:cNvSpPr txBox="1"/>
          <p:nvPr/>
        </p:nvSpPr>
        <p:spPr>
          <a:xfrm>
            <a:off x="161925" y="7297350"/>
            <a:ext cx="8524875" cy="230832"/>
          </a:xfrm>
          <a:prstGeom prst="rect">
            <a:avLst/>
          </a:prstGeom>
          <a:noFill/>
        </p:spPr>
        <p:txBody>
          <a:bodyPr wrap="square">
            <a:spAutoFit/>
          </a:bodyPr>
          <a:lstStyle/>
          <a:p>
            <a:r>
              <a:rPr lang="ja-JP" sz="900" noProof="0" dirty="0"/>
              <a:t>出所：</a:t>
            </a:r>
            <a:r>
              <a:rPr lang="ja-JP" sz="900" noProof="0" dirty="0">
                <a:hlinkClick r:id="rId2">
                  <a:extLst>
                    <a:ext uri="{A12FA001-AC4F-418D-AE19-62706E023703}">
                      <ahyp:hlinkClr xmlns:ahyp="http://schemas.microsoft.com/office/drawing/2018/hyperlinkcolor" val="tx"/>
                    </a:ext>
                  </a:extLst>
                </a:hlinkClick>
              </a:rPr>
              <a:t>Corporate Net-Zero Standard How To Flowchart</a:t>
            </a:r>
            <a:r>
              <a:rPr lang="ja-JP" sz="900" noProof="0" dirty="0"/>
              <a:t>を基に作成</a:t>
            </a:r>
          </a:p>
        </p:txBody>
      </p:sp>
      <p:sp>
        <p:nvSpPr>
          <p:cNvPr id="39" name="Shape 11">
            <a:extLst>
              <a:ext uri="{FF2B5EF4-FFF2-40B4-BE49-F238E27FC236}">
                <a16:creationId xmlns:a16="http://schemas.microsoft.com/office/drawing/2014/main" id="{08D6A0B2-8A24-8BAD-9A0B-8CA53521B126}"/>
              </a:ext>
            </a:extLst>
          </p:cNvPr>
          <p:cNvSpPr/>
          <p:nvPr/>
        </p:nvSpPr>
        <p:spPr>
          <a:xfrm>
            <a:off x="3433295" y="1069219"/>
            <a:ext cx="7016502" cy="336792"/>
          </a:xfrm>
          <a:prstGeom prst="rect">
            <a:avLst/>
          </a:prstGeom>
          <a:solidFill>
            <a:srgbClr val="D9D9DB"/>
          </a:solidFill>
          <a:ln/>
        </p:spPr>
        <p:txBody>
          <a:bodyPr/>
          <a:lstStyle/>
          <a:p>
            <a:endParaRPr lang="ja-JP" sz="1400" noProof="0" dirty="0"/>
          </a:p>
        </p:txBody>
      </p:sp>
      <p:sp>
        <p:nvSpPr>
          <p:cNvPr id="41" name="Text 12">
            <a:extLst>
              <a:ext uri="{FF2B5EF4-FFF2-40B4-BE49-F238E27FC236}">
                <a16:creationId xmlns:a16="http://schemas.microsoft.com/office/drawing/2014/main" id="{1AE75DA3-0498-85C6-8DF6-37AC6472A820}"/>
              </a:ext>
            </a:extLst>
          </p:cNvPr>
          <p:cNvSpPr/>
          <p:nvPr/>
        </p:nvSpPr>
        <p:spPr>
          <a:xfrm>
            <a:off x="3433295" y="1069219"/>
            <a:ext cx="7016502" cy="336792"/>
          </a:xfrm>
          <a:prstGeom prst="rect">
            <a:avLst/>
          </a:prstGeom>
          <a:noFill/>
          <a:ln/>
        </p:spPr>
        <p:txBody>
          <a:bodyPr wrap="square" rtlCol="0" anchor="ctr"/>
          <a:lstStyle/>
          <a:p>
            <a:pPr algn="ctr"/>
            <a:r>
              <a:rPr lang="ja-JP" sz="1400" b="1" noProof="0" dirty="0">
                <a:solidFill>
                  <a:schemeClr val="bg1">
                    <a:lumMod val="50000"/>
                  </a:schemeClr>
                </a:solidFill>
                <a:latin typeface="Meiryo UI" pitchFamily="34" charset="0"/>
                <a:ea typeface="Meiryo UI" pitchFamily="34" charset="-122"/>
                <a:cs typeface="Meiryo UI" pitchFamily="34" charset="-120"/>
              </a:rPr>
              <a:t>前セクション（設定する目標の選択）</a:t>
            </a:r>
            <a:endParaRPr lang="ja-JP" sz="1400" noProof="0" dirty="0">
              <a:solidFill>
                <a:schemeClr val="bg1">
                  <a:lumMod val="50000"/>
                </a:schemeClr>
              </a:solidFill>
            </a:endParaRPr>
          </a:p>
        </p:txBody>
      </p:sp>
      <p:sp>
        <p:nvSpPr>
          <p:cNvPr id="43" name="Shape 13">
            <a:extLst>
              <a:ext uri="{FF2B5EF4-FFF2-40B4-BE49-F238E27FC236}">
                <a16:creationId xmlns:a16="http://schemas.microsoft.com/office/drawing/2014/main" id="{B1856B7D-43E3-D945-6AEC-23FA2CDFA509}"/>
              </a:ext>
            </a:extLst>
          </p:cNvPr>
          <p:cNvSpPr/>
          <p:nvPr/>
        </p:nvSpPr>
        <p:spPr>
          <a:xfrm>
            <a:off x="6941546" y="1406011"/>
            <a:ext cx="0" cy="313785"/>
          </a:xfrm>
          <a:prstGeom prst="line">
            <a:avLst/>
          </a:prstGeom>
          <a:noFill/>
          <a:ln w="25400">
            <a:solidFill>
              <a:srgbClr val="5E2467"/>
            </a:solidFill>
            <a:prstDash val="solid"/>
            <a:tailEnd type="triangle"/>
          </a:ln>
        </p:spPr>
        <p:txBody>
          <a:bodyPr/>
          <a:lstStyle/>
          <a:p>
            <a:endParaRPr lang="ja-JP" sz="1579" noProof="0" dirty="0"/>
          </a:p>
        </p:txBody>
      </p:sp>
      <p:sp>
        <p:nvSpPr>
          <p:cNvPr id="45" name="Shape 14">
            <a:extLst>
              <a:ext uri="{FF2B5EF4-FFF2-40B4-BE49-F238E27FC236}">
                <a16:creationId xmlns:a16="http://schemas.microsoft.com/office/drawing/2014/main" id="{652B4317-1E48-0776-E103-3835D5761AE8}"/>
              </a:ext>
            </a:extLst>
          </p:cNvPr>
          <p:cNvSpPr/>
          <p:nvPr/>
        </p:nvSpPr>
        <p:spPr>
          <a:xfrm>
            <a:off x="3433295" y="1737151"/>
            <a:ext cx="7016502" cy="601414"/>
          </a:xfrm>
          <a:prstGeom prst="roundRect">
            <a:avLst>
              <a:gd name="adj" fmla="val 0"/>
            </a:avLst>
          </a:prstGeom>
          <a:solidFill>
            <a:srgbClr val="002060"/>
          </a:solidFill>
          <a:ln/>
        </p:spPr>
        <p:txBody>
          <a:bodyPr/>
          <a:lstStyle/>
          <a:p>
            <a:r>
              <a:rPr lang="ja-JP" sz="1600" b="1" noProof="0" dirty="0">
                <a:solidFill>
                  <a:srgbClr val="FFFFFF"/>
                </a:solidFill>
                <a:latin typeface="Meiryo UI" pitchFamily="34" charset="0"/>
                <a:ea typeface="Meiryo UI" pitchFamily="34" charset="-122"/>
                <a:cs typeface="Meiryo UI" pitchFamily="34" charset="-120"/>
              </a:rPr>
              <a:t>SBTi目標設定ツールを用いて、基準年のScope1排出量（総量または活動別内訳）を入力する</a:t>
            </a:r>
            <a:endParaRPr lang="ja-JP" sz="1600" noProof="0" dirty="0"/>
          </a:p>
        </p:txBody>
      </p:sp>
      <p:sp>
        <p:nvSpPr>
          <p:cNvPr id="49" name="Shape 16">
            <a:extLst>
              <a:ext uri="{FF2B5EF4-FFF2-40B4-BE49-F238E27FC236}">
                <a16:creationId xmlns:a16="http://schemas.microsoft.com/office/drawing/2014/main" id="{CDA95358-1EDA-3C46-4748-6AE8832CD403}"/>
              </a:ext>
            </a:extLst>
          </p:cNvPr>
          <p:cNvSpPr/>
          <p:nvPr/>
        </p:nvSpPr>
        <p:spPr>
          <a:xfrm>
            <a:off x="6941546" y="2338565"/>
            <a:ext cx="0" cy="677428"/>
          </a:xfrm>
          <a:prstGeom prst="line">
            <a:avLst/>
          </a:prstGeom>
          <a:noFill/>
          <a:ln w="25400">
            <a:solidFill>
              <a:srgbClr val="5E2467"/>
            </a:solidFill>
            <a:prstDash val="solid"/>
            <a:tailEnd type="triangle"/>
          </a:ln>
        </p:spPr>
        <p:txBody>
          <a:bodyPr/>
          <a:lstStyle/>
          <a:p>
            <a:endParaRPr lang="ja-JP" sz="1579" noProof="0" dirty="0"/>
          </a:p>
        </p:txBody>
      </p:sp>
      <p:sp>
        <p:nvSpPr>
          <p:cNvPr id="51" name="Shape 17">
            <a:extLst>
              <a:ext uri="{FF2B5EF4-FFF2-40B4-BE49-F238E27FC236}">
                <a16:creationId xmlns:a16="http://schemas.microsoft.com/office/drawing/2014/main" id="{97E670B5-EE90-3B6C-BFA8-54985ED1A203}"/>
              </a:ext>
            </a:extLst>
          </p:cNvPr>
          <p:cNvSpPr/>
          <p:nvPr/>
        </p:nvSpPr>
        <p:spPr>
          <a:xfrm>
            <a:off x="3385911" y="3015993"/>
            <a:ext cx="7016502" cy="565813"/>
          </a:xfrm>
          <a:prstGeom prst="roundRect">
            <a:avLst>
              <a:gd name="adj" fmla="val 0"/>
            </a:avLst>
          </a:prstGeom>
          <a:solidFill>
            <a:srgbClr val="5E2467"/>
          </a:solidFill>
          <a:ln/>
        </p:spPr>
        <p:txBody>
          <a:bodyPr anchor="ctr"/>
          <a:lstStyle/>
          <a:p>
            <a:pPr algn="ctr"/>
            <a:r>
              <a:rPr lang="ja-JP" sz="1600" b="1" noProof="0" dirty="0">
                <a:solidFill>
                  <a:srgbClr val="FFFFFF"/>
                </a:solidFill>
                <a:latin typeface="Meiryo UI" pitchFamily="34" charset="0"/>
                <a:ea typeface="Meiryo UI" pitchFamily="34" charset="-122"/>
                <a:cs typeface="Meiryo UI" pitchFamily="34" charset="-120"/>
              </a:rPr>
              <a:t>Scope1の短期目標を選択する</a:t>
            </a:r>
            <a:endParaRPr lang="ja-JP" sz="1600" noProof="0" dirty="0"/>
          </a:p>
        </p:txBody>
      </p:sp>
      <p:sp>
        <p:nvSpPr>
          <p:cNvPr id="57" name="Shape 20">
            <a:extLst>
              <a:ext uri="{FF2B5EF4-FFF2-40B4-BE49-F238E27FC236}">
                <a16:creationId xmlns:a16="http://schemas.microsoft.com/office/drawing/2014/main" id="{99B1A3A2-B0A8-ADEE-BC38-20DE643C0DDA}"/>
              </a:ext>
            </a:extLst>
          </p:cNvPr>
          <p:cNvSpPr/>
          <p:nvPr/>
        </p:nvSpPr>
        <p:spPr>
          <a:xfrm>
            <a:off x="4535888" y="4023042"/>
            <a:ext cx="4811316" cy="0"/>
          </a:xfrm>
          <a:prstGeom prst="line">
            <a:avLst/>
          </a:prstGeom>
          <a:noFill/>
          <a:ln w="25400">
            <a:solidFill>
              <a:srgbClr val="5E2467"/>
            </a:solidFill>
            <a:prstDash val="solid"/>
          </a:ln>
        </p:spPr>
        <p:txBody>
          <a:bodyPr/>
          <a:lstStyle/>
          <a:p>
            <a:endParaRPr lang="ja-JP" sz="1579" noProof="0" dirty="0"/>
          </a:p>
        </p:txBody>
      </p:sp>
      <p:sp>
        <p:nvSpPr>
          <p:cNvPr id="59" name="Shape 21">
            <a:extLst>
              <a:ext uri="{FF2B5EF4-FFF2-40B4-BE49-F238E27FC236}">
                <a16:creationId xmlns:a16="http://schemas.microsoft.com/office/drawing/2014/main" id="{E8BE4542-693D-7A4D-E647-86E32681E3A7}"/>
              </a:ext>
            </a:extLst>
          </p:cNvPr>
          <p:cNvSpPr/>
          <p:nvPr/>
        </p:nvSpPr>
        <p:spPr>
          <a:xfrm>
            <a:off x="4535888" y="4023043"/>
            <a:ext cx="0" cy="403200"/>
          </a:xfrm>
          <a:prstGeom prst="line">
            <a:avLst/>
          </a:prstGeom>
          <a:noFill/>
          <a:ln w="25400">
            <a:solidFill>
              <a:srgbClr val="5E2467"/>
            </a:solidFill>
            <a:prstDash val="solid"/>
            <a:tailEnd type="triangle"/>
          </a:ln>
        </p:spPr>
        <p:txBody>
          <a:bodyPr/>
          <a:lstStyle/>
          <a:p>
            <a:endParaRPr lang="ja-JP" sz="1579" noProof="0" dirty="0"/>
          </a:p>
        </p:txBody>
      </p:sp>
      <p:sp>
        <p:nvSpPr>
          <p:cNvPr id="65" name="Shape 24">
            <a:extLst>
              <a:ext uri="{FF2B5EF4-FFF2-40B4-BE49-F238E27FC236}">
                <a16:creationId xmlns:a16="http://schemas.microsoft.com/office/drawing/2014/main" id="{02744ACE-3EC6-C3FD-8885-092ECF7D6F45}"/>
              </a:ext>
            </a:extLst>
          </p:cNvPr>
          <p:cNvSpPr/>
          <p:nvPr/>
        </p:nvSpPr>
        <p:spPr>
          <a:xfrm>
            <a:off x="3433295" y="4455993"/>
            <a:ext cx="2205186" cy="1483489"/>
          </a:xfrm>
          <a:prstGeom prst="roundRect">
            <a:avLst>
              <a:gd name="adj" fmla="val 0"/>
            </a:avLst>
          </a:prstGeom>
          <a:solidFill>
            <a:srgbClr val="5E2467"/>
          </a:solidFill>
          <a:ln/>
        </p:spPr>
        <p:txBody>
          <a:bodyPr/>
          <a:lstStyle/>
          <a:p>
            <a:pPr>
              <a:spcAft>
                <a:spcPts val="351"/>
              </a:spcAft>
            </a:pPr>
            <a:r>
              <a:rPr lang="ja-JP" sz="1600" b="1" noProof="0" dirty="0">
                <a:solidFill>
                  <a:schemeClr val="bg1"/>
                </a:solidFill>
              </a:rPr>
              <a:t>総量削減</a:t>
            </a:r>
            <a:r>
              <a:rPr lang="ja-JP" sz="1600" b="1" noProof="0" dirty="0">
                <a:solidFill>
                  <a:srgbClr val="FFFFFF"/>
                </a:solidFill>
                <a:latin typeface="Meiryo UI" pitchFamily="34" charset="0"/>
                <a:ea typeface="Meiryo UI" pitchFamily="34" charset="-122"/>
                <a:cs typeface="Meiryo UI" pitchFamily="34" charset="-120"/>
              </a:rPr>
              <a:t>目標</a:t>
            </a:r>
            <a:endParaRPr lang="ja-JP" sz="1400" noProof="0" dirty="0"/>
          </a:p>
          <a:p>
            <a:pPr marL="355600" lvl="1" indent="-266700">
              <a:buFont typeface="Wingdings" panose="05000000000000000000" pitchFamily="2" charset="2"/>
              <a:buChar char="Ø"/>
            </a:pPr>
            <a:r>
              <a:rPr lang="ja-JP" sz="1600" noProof="0" dirty="0">
                <a:solidFill>
                  <a:srgbClr val="EAD9EF"/>
                </a:solidFill>
                <a:latin typeface="Meiryo UI" pitchFamily="34" charset="0"/>
                <a:ea typeface="Meiryo UI" pitchFamily="34" charset="-122"/>
                <a:cs typeface="Meiryo UI" pitchFamily="34" charset="-120"/>
              </a:rPr>
              <a:t>SBTiツールで、基準年排出量から直線的な経路により算定</a:t>
            </a:r>
            <a:endParaRPr lang="ja-JP" sz="1600" noProof="0" dirty="0"/>
          </a:p>
        </p:txBody>
      </p:sp>
      <p:sp>
        <p:nvSpPr>
          <p:cNvPr id="69" name="Shape 26">
            <a:extLst>
              <a:ext uri="{FF2B5EF4-FFF2-40B4-BE49-F238E27FC236}">
                <a16:creationId xmlns:a16="http://schemas.microsoft.com/office/drawing/2014/main" id="{DAC6A761-0FCF-C73F-CB33-E80DDCC8B2BA}"/>
              </a:ext>
            </a:extLst>
          </p:cNvPr>
          <p:cNvSpPr/>
          <p:nvPr/>
        </p:nvSpPr>
        <p:spPr>
          <a:xfrm>
            <a:off x="5838953" y="4455994"/>
            <a:ext cx="2205186" cy="1483489"/>
          </a:xfrm>
          <a:prstGeom prst="roundRect">
            <a:avLst>
              <a:gd name="adj" fmla="val 0"/>
            </a:avLst>
          </a:prstGeom>
          <a:solidFill>
            <a:srgbClr val="5E2467"/>
          </a:solidFill>
          <a:ln/>
        </p:spPr>
        <p:txBody>
          <a:bodyPr/>
          <a:lstStyle/>
          <a:p>
            <a:pPr>
              <a:spcAft>
                <a:spcPts val="351"/>
              </a:spcAft>
            </a:pPr>
            <a:r>
              <a:rPr lang="ja-JP" sz="1600" b="1" noProof="0" dirty="0">
                <a:solidFill>
                  <a:srgbClr val="FFFFFF"/>
                </a:solidFill>
                <a:latin typeface="Meiryo UI" pitchFamily="34" charset="0"/>
                <a:ea typeface="Meiryo UI" pitchFamily="34" charset="-122"/>
                <a:cs typeface="Meiryo UI" pitchFamily="34" charset="-120"/>
              </a:rPr>
              <a:t>資産移行目標</a:t>
            </a:r>
            <a:endParaRPr lang="ja-JP" sz="1400" noProof="0" dirty="0"/>
          </a:p>
          <a:p>
            <a:pPr marL="285750" indent="-285750">
              <a:buFont typeface="Wingdings" panose="05000000000000000000" pitchFamily="2" charset="2"/>
              <a:buChar char="Ø"/>
            </a:pPr>
            <a:r>
              <a:rPr lang="ja-JP" sz="1600" noProof="0" dirty="0">
                <a:solidFill>
                  <a:srgbClr val="EAD9EF"/>
                </a:solidFill>
                <a:latin typeface="Meiryo UI" pitchFamily="34" charset="0"/>
                <a:ea typeface="Meiryo UI" pitchFamily="34" charset="-122"/>
                <a:cs typeface="Meiryo UI" pitchFamily="34" charset="-120"/>
              </a:rPr>
              <a:t>科学に基づくマイルストーン及び／または科学に基づく炭素予算に基づく</a:t>
            </a:r>
            <a:endParaRPr lang="ja-JP" sz="1600" noProof="0" dirty="0"/>
          </a:p>
          <a:p>
            <a:endParaRPr lang="ja-JP" sz="1600" noProof="0" dirty="0"/>
          </a:p>
        </p:txBody>
      </p:sp>
      <p:sp>
        <p:nvSpPr>
          <p:cNvPr id="73" name="Shape 28">
            <a:extLst>
              <a:ext uri="{FF2B5EF4-FFF2-40B4-BE49-F238E27FC236}">
                <a16:creationId xmlns:a16="http://schemas.microsoft.com/office/drawing/2014/main" id="{B006E32D-4F2A-EFA2-068A-6349639A4E0D}"/>
              </a:ext>
            </a:extLst>
          </p:cNvPr>
          <p:cNvSpPr/>
          <p:nvPr/>
        </p:nvSpPr>
        <p:spPr>
          <a:xfrm>
            <a:off x="8244611" y="4459182"/>
            <a:ext cx="2205186" cy="1519607"/>
          </a:xfrm>
          <a:prstGeom prst="roundRect">
            <a:avLst>
              <a:gd name="adj" fmla="val 0"/>
            </a:avLst>
          </a:prstGeom>
          <a:solidFill>
            <a:srgbClr val="5E2467"/>
          </a:solidFill>
          <a:ln/>
        </p:spPr>
        <p:txBody>
          <a:bodyPr/>
          <a:lstStyle/>
          <a:p>
            <a:pPr>
              <a:spcAft>
                <a:spcPts val="351"/>
              </a:spcAft>
            </a:pPr>
            <a:r>
              <a:rPr lang="ja-JP" sz="1600" b="1" noProof="0" dirty="0">
                <a:solidFill>
                  <a:srgbClr val="FFFFFF"/>
                </a:solidFill>
                <a:latin typeface="Meiryo UI" pitchFamily="34" charset="0"/>
                <a:ea typeface="Meiryo UI" pitchFamily="34" charset="-122"/>
                <a:cs typeface="Meiryo UI" pitchFamily="34" charset="-120"/>
              </a:rPr>
              <a:t>原単位ベース目標</a:t>
            </a:r>
            <a:endParaRPr lang="ja-JP" sz="1600" noProof="0" dirty="0"/>
          </a:p>
          <a:p>
            <a:pPr marL="285750" indent="-285750">
              <a:buFont typeface="Wingdings" panose="05000000000000000000" pitchFamily="2" charset="2"/>
              <a:buChar char="Ø"/>
            </a:pPr>
            <a:r>
              <a:rPr lang="ja-JP" sz="1600" noProof="0" dirty="0">
                <a:solidFill>
                  <a:srgbClr val="EAD9EF"/>
                </a:solidFill>
                <a:latin typeface="Meiryo UI" pitchFamily="34" charset="0"/>
                <a:ea typeface="Meiryo UI" pitchFamily="34" charset="-122"/>
                <a:cs typeface="Meiryo UI" pitchFamily="34" charset="-120"/>
              </a:rPr>
              <a:t>SBTiツールで、セクター固有の経路に基づき算定</a:t>
            </a:r>
            <a:endParaRPr lang="ja-JP" sz="1600" noProof="0" dirty="0"/>
          </a:p>
        </p:txBody>
      </p:sp>
      <p:sp>
        <p:nvSpPr>
          <p:cNvPr id="77" name="Shape 30">
            <a:extLst>
              <a:ext uri="{FF2B5EF4-FFF2-40B4-BE49-F238E27FC236}">
                <a16:creationId xmlns:a16="http://schemas.microsoft.com/office/drawing/2014/main" id="{C248E5DF-2A3F-3749-0857-7984928A78D7}"/>
              </a:ext>
            </a:extLst>
          </p:cNvPr>
          <p:cNvSpPr/>
          <p:nvPr/>
        </p:nvSpPr>
        <p:spPr>
          <a:xfrm>
            <a:off x="4535888" y="5939482"/>
            <a:ext cx="0" cy="324870"/>
          </a:xfrm>
          <a:prstGeom prst="line">
            <a:avLst/>
          </a:prstGeom>
          <a:noFill/>
          <a:ln w="25400">
            <a:solidFill>
              <a:srgbClr val="5E2467"/>
            </a:solidFill>
            <a:prstDash val="solid"/>
          </a:ln>
        </p:spPr>
        <p:txBody>
          <a:bodyPr/>
          <a:lstStyle/>
          <a:p>
            <a:endParaRPr lang="ja-JP" sz="1579" noProof="0" dirty="0"/>
          </a:p>
        </p:txBody>
      </p:sp>
      <p:sp>
        <p:nvSpPr>
          <p:cNvPr id="79" name="Shape 31">
            <a:extLst>
              <a:ext uri="{FF2B5EF4-FFF2-40B4-BE49-F238E27FC236}">
                <a16:creationId xmlns:a16="http://schemas.microsoft.com/office/drawing/2014/main" id="{FA03989A-677B-FB2B-8CAD-3E2D0F86CCAD}"/>
              </a:ext>
            </a:extLst>
          </p:cNvPr>
          <p:cNvSpPr/>
          <p:nvPr/>
        </p:nvSpPr>
        <p:spPr>
          <a:xfrm>
            <a:off x="6941546" y="5939482"/>
            <a:ext cx="0" cy="324870"/>
          </a:xfrm>
          <a:prstGeom prst="line">
            <a:avLst/>
          </a:prstGeom>
          <a:noFill/>
          <a:ln w="25400">
            <a:solidFill>
              <a:srgbClr val="5E2467"/>
            </a:solidFill>
            <a:prstDash val="solid"/>
          </a:ln>
        </p:spPr>
        <p:txBody>
          <a:bodyPr/>
          <a:lstStyle/>
          <a:p>
            <a:endParaRPr lang="ja-JP" sz="1579" noProof="0" dirty="0"/>
          </a:p>
        </p:txBody>
      </p:sp>
      <p:sp>
        <p:nvSpPr>
          <p:cNvPr id="81" name="Shape 32">
            <a:extLst>
              <a:ext uri="{FF2B5EF4-FFF2-40B4-BE49-F238E27FC236}">
                <a16:creationId xmlns:a16="http://schemas.microsoft.com/office/drawing/2014/main" id="{9F51307D-BE32-8472-A486-6691FC3152EE}"/>
              </a:ext>
            </a:extLst>
          </p:cNvPr>
          <p:cNvSpPr/>
          <p:nvPr/>
        </p:nvSpPr>
        <p:spPr>
          <a:xfrm>
            <a:off x="9347204" y="5939482"/>
            <a:ext cx="0" cy="324870"/>
          </a:xfrm>
          <a:prstGeom prst="line">
            <a:avLst/>
          </a:prstGeom>
          <a:noFill/>
          <a:ln w="25400">
            <a:solidFill>
              <a:srgbClr val="5E2467"/>
            </a:solidFill>
            <a:prstDash val="solid"/>
          </a:ln>
        </p:spPr>
        <p:txBody>
          <a:bodyPr/>
          <a:lstStyle/>
          <a:p>
            <a:endParaRPr lang="ja-JP" sz="1579" noProof="0" dirty="0"/>
          </a:p>
        </p:txBody>
      </p:sp>
      <p:sp>
        <p:nvSpPr>
          <p:cNvPr id="83" name="Shape 33">
            <a:extLst>
              <a:ext uri="{FF2B5EF4-FFF2-40B4-BE49-F238E27FC236}">
                <a16:creationId xmlns:a16="http://schemas.microsoft.com/office/drawing/2014/main" id="{9E16479F-E2F7-AE8F-A004-EE0DC34D8655}"/>
              </a:ext>
            </a:extLst>
          </p:cNvPr>
          <p:cNvSpPr/>
          <p:nvPr/>
        </p:nvSpPr>
        <p:spPr>
          <a:xfrm>
            <a:off x="4535888" y="6264352"/>
            <a:ext cx="4811316" cy="0"/>
          </a:xfrm>
          <a:prstGeom prst="line">
            <a:avLst/>
          </a:prstGeom>
          <a:noFill/>
          <a:ln w="25400">
            <a:solidFill>
              <a:srgbClr val="5E2467"/>
            </a:solidFill>
            <a:prstDash val="solid"/>
          </a:ln>
        </p:spPr>
        <p:txBody>
          <a:bodyPr/>
          <a:lstStyle/>
          <a:p>
            <a:endParaRPr lang="ja-JP" sz="1579" noProof="0" dirty="0"/>
          </a:p>
        </p:txBody>
      </p:sp>
      <p:sp>
        <p:nvSpPr>
          <p:cNvPr id="85" name="Shape 34">
            <a:extLst>
              <a:ext uri="{FF2B5EF4-FFF2-40B4-BE49-F238E27FC236}">
                <a16:creationId xmlns:a16="http://schemas.microsoft.com/office/drawing/2014/main" id="{25FF2D8C-6833-F7DF-0C23-A3FD64344511}"/>
              </a:ext>
            </a:extLst>
          </p:cNvPr>
          <p:cNvSpPr/>
          <p:nvPr/>
        </p:nvSpPr>
        <p:spPr>
          <a:xfrm>
            <a:off x="6941546" y="6264352"/>
            <a:ext cx="0" cy="240944"/>
          </a:xfrm>
          <a:prstGeom prst="line">
            <a:avLst/>
          </a:prstGeom>
          <a:noFill/>
          <a:ln w="25400">
            <a:solidFill>
              <a:srgbClr val="5E2467"/>
            </a:solidFill>
            <a:prstDash val="solid"/>
            <a:tailEnd type="triangle"/>
          </a:ln>
        </p:spPr>
        <p:txBody>
          <a:bodyPr/>
          <a:lstStyle/>
          <a:p>
            <a:endParaRPr lang="ja-JP" sz="1579" noProof="0" dirty="0"/>
          </a:p>
        </p:txBody>
      </p:sp>
      <p:sp>
        <p:nvSpPr>
          <p:cNvPr id="87" name="Shape 35">
            <a:extLst>
              <a:ext uri="{FF2B5EF4-FFF2-40B4-BE49-F238E27FC236}">
                <a16:creationId xmlns:a16="http://schemas.microsoft.com/office/drawing/2014/main" id="{89623B3F-415A-DBAD-6D5E-F4061BC707F3}"/>
              </a:ext>
            </a:extLst>
          </p:cNvPr>
          <p:cNvSpPr/>
          <p:nvPr/>
        </p:nvSpPr>
        <p:spPr>
          <a:xfrm>
            <a:off x="3433295" y="6505296"/>
            <a:ext cx="7016502" cy="336792"/>
          </a:xfrm>
          <a:prstGeom prst="rect">
            <a:avLst/>
          </a:prstGeom>
          <a:solidFill>
            <a:srgbClr val="D9D9DB"/>
          </a:solidFill>
          <a:ln/>
        </p:spPr>
        <p:txBody>
          <a:bodyPr/>
          <a:lstStyle/>
          <a:p>
            <a:pPr algn="ctr"/>
            <a:r>
              <a:rPr lang="ja-JP" sz="1400" b="1" noProof="0" dirty="0">
                <a:solidFill>
                  <a:schemeClr val="bg1">
                    <a:lumMod val="50000"/>
                  </a:schemeClr>
                </a:solidFill>
                <a:latin typeface="+mn-ea"/>
                <a:cs typeface="Meiryo UI" pitchFamily="34" charset="-120"/>
              </a:rPr>
              <a:t>次セクション（Scope2の目標設定）</a:t>
            </a:r>
            <a:endParaRPr lang="ja-JP" sz="1400" noProof="0" dirty="0">
              <a:solidFill>
                <a:schemeClr val="bg1">
                  <a:lumMod val="50000"/>
                </a:schemeClr>
              </a:solidFill>
              <a:latin typeface="+mn-ea"/>
            </a:endParaRPr>
          </a:p>
          <a:p>
            <a:pPr algn="ctr"/>
            <a:endParaRPr lang="ja-JP" sz="1200" noProof="0" dirty="0">
              <a:solidFill>
                <a:schemeClr val="bg1">
                  <a:lumMod val="50000"/>
                </a:schemeClr>
              </a:solidFill>
              <a:latin typeface="+mn-ea"/>
            </a:endParaRPr>
          </a:p>
        </p:txBody>
      </p:sp>
      <p:sp>
        <p:nvSpPr>
          <p:cNvPr id="90" name="Shape 21">
            <a:extLst>
              <a:ext uri="{FF2B5EF4-FFF2-40B4-BE49-F238E27FC236}">
                <a16:creationId xmlns:a16="http://schemas.microsoft.com/office/drawing/2014/main" id="{7BBB0B76-8BC0-D511-3FE2-E32E21680BF6}"/>
              </a:ext>
            </a:extLst>
          </p:cNvPr>
          <p:cNvSpPr/>
          <p:nvPr/>
        </p:nvSpPr>
        <p:spPr>
          <a:xfrm>
            <a:off x="6941546" y="3598223"/>
            <a:ext cx="0" cy="828020"/>
          </a:xfrm>
          <a:prstGeom prst="line">
            <a:avLst/>
          </a:prstGeom>
          <a:noFill/>
          <a:ln w="25400">
            <a:solidFill>
              <a:srgbClr val="5E2467"/>
            </a:solidFill>
            <a:prstDash val="solid"/>
            <a:tailEnd type="triangle"/>
          </a:ln>
        </p:spPr>
        <p:txBody>
          <a:bodyPr/>
          <a:lstStyle/>
          <a:p>
            <a:endParaRPr lang="ja-JP" sz="1579" noProof="0" dirty="0"/>
          </a:p>
        </p:txBody>
      </p:sp>
      <p:sp>
        <p:nvSpPr>
          <p:cNvPr id="91" name="Shape 21">
            <a:extLst>
              <a:ext uri="{FF2B5EF4-FFF2-40B4-BE49-F238E27FC236}">
                <a16:creationId xmlns:a16="http://schemas.microsoft.com/office/drawing/2014/main" id="{56555550-1160-094A-70EB-EFDD4F737CD1}"/>
              </a:ext>
            </a:extLst>
          </p:cNvPr>
          <p:cNvSpPr/>
          <p:nvPr/>
        </p:nvSpPr>
        <p:spPr>
          <a:xfrm>
            <a:off x="9341685" y="4023043"/>
            <a:ext cx="0" cy="403200"/>
          </a:xfrm>
          <a:prstGeom prst="line">
            <a:avLst/>
          </a:prstGeom>
          <a:noFill/>
          <a:ln w="25400">
            <a:solidFill>
              <a:srgbClr val="5E2467"/>
            </a:solidFill>
            <a:prstDash val="solid"/>
            <a:tailEnd type="triangle"/>
          </a:ln>
        </p:spPr>
        <p:txBody>
          <a:bodyPr/>
          <a:lstStyle/>
          <a:p>
            <a:endParaRPr lang="ja-JP" sz="1579" noProof="0" dirty="0"/>
          </a:p>
        </p:txBody>
      </p:sp>
    </p:spTree>
    <p:extLst>
      <p:ext uri="{BB962C8B-B14F-4D97-AF65-F5344CB8AC3E}">
        <p14:creationId xmlns:p14="http://schemas.microsoft.com/office/powerpoint/2010/main" val="3916424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616B1-CEE4-ADDD-6063-D7C9B7F75C6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C82F374-3640-3291-F3E1-CE0F1E140217}"/>
              </a:ext>
            </a:extLst>
          </p:cNvPr>
          <p:cNvSpPr>
            <a:spLocks noGrp="1"/>
          </p:cNvSpPr>
          <p:nvPr>
            <p:ph type="title"/>
          </p:nvPr>
        </p:nvSpPr>
        <p:spPr/>
        <p:txBody>
          <a:bodyPr/>
          <a:lstStyle/>
          <a:p>
            <a:r>
              <a:rPr lang="ja-JP" noProof="0" dirty="0"/>
              <a:t>Scope1の目標設定オプション・手法・経路</a:t>
            </a:r>
            <a:endParaRPr kumimoji="1" lang="ja-JP" noProof="0" dirty="0"/>
          </a:p>
        </p:txBody>
      </p:sp>
      <p:sp>
        <p:nvSpPr>
          <p:cNvPr id="3" name="コンテンツ プレースホルダー 2">
            <a:extLst>
              <a:ext uri="{FF2B5EF4-FFF2-40B4-BE49-F238E27FC236}">
                <a16:creationId xmlns:a16="http://schemas.microsoft.com/office/drawing/2014/main" id="{12A98DE0-B221-1E6C-01D6-ECCBE0273F1B}"/>
              </a:ext>
            </a:extLst>
          </p:cNvPr>
          <p:cNvSpPr>
            <a:spLocks noGrp="1"/>
          </p:cNvSpPr>
          <p:nvPr>
            <p:ph sz="quarter" idx="12"/>
          </p:nvPr>
        </p:nvSpPr>
        <p:spPr>
          <a:xfrm>
            <a:off x="161925" y="1110921"/>
            <a:ext cx="10367963" cy="1158161"/>
          </a:xfrm>
        </p:spPr>
        <p:txBody>
          <a:bodyPr/>
          <a:lstStyle/>
          <a:p>
            <a:pPr>
              <a:buClr>
                <a:schemeClr val="tx1"/>
              </a:buClr>
            </a:pPr>
            <a:r>
              <a:rPr lang="ja-JP" noProof="0" dirty="0"/>
              <a:t>自社が所有または管理する排出源からの排出量について、短期のScope1目標を設定しなければならない。対象範囲は、Scope1の100%で、次の目標設定オプションを用いて目標を設定する。これらはいずれも、遅くとも2050年までのネットゼロ排出達成と整合するものである。（C10,10.1,10.2）</a:t>
            </a:r>
            <a:endParaRPr lang="ja-JP" b="1" noProof="0" dirty="0">
              <a:solidFill>
                <a:srgbClr val="009900"/>
              </a:solidFill>
            </a:endParaRPr>
          </a:p>
        </p:txBody>
      </p:sp>
      <p:graphicFrame>
        <p:nvGraphicFramePr>
          <p:cNvPr id="4" name="表 3">
            <a:extLst>
              <a:ext uri="{FF2B5EF4-FFF2-40B4-BE49-F238E27FC236}">
                <a16:creationId xmlns:a16="http://schemas.microsoft.com/office/drawing/2014/main" id="{1B6729EA-D7BB-CE13-6BC5-7EEFC94FDBD8}"/>
              </a:ext>
            </a:extLst>
          </p:cNvPr>
          <p:cNvGraphicFramePr>
            <a:graphicFrameLocks noGrp="1"/>
          </p:cNvGraphicFramePr>
          <p:nvPr>
            <p:extLst>
              <p:ext uri="{D42A27DB-BD31-4B8C-83A1-F6EECF244321}">
                <p14:modId xmlns:p14="http://schemas.microsoft.com/office/powerpoint/2010/main" val="1417745903"/>
              </p:ext>
            </p:extLst>
          </p:nvPr>
        </p:nvGraphicFramePr>
        <p:xfrm>
          <a:off x="265896" y="2539739"/>
          <a:ext cx="10160019" cy="4251960"/>
        </p:xfrm>
        <a:graphic>
          <a:graphicData uri="http://schemas.openxmlformats.org/drawingml/2006/table">
            <a:tbl>
              <a:tblPr firstRow="1" bandRow="1">
                <a:tableStyleId>{5C22544A-7EE6-4342-B048-85BDC9FD1C3A}</a:tableStyleId>
              </a:tblPr>
              <a:tblGrid>
                <a:gridCol w="2527546">
                  <a:extLst>
                    <a:ext uri="{9D8B030D-6E8A-4147-A177-3AD203B41FA5}">
                      <a16:colId xmlns:a16="http://schemas.microsoft.com/office/drawing/2014/main" val="2190827162"/>
                    </a:ext>
                  </a:extLst>
                </a:gridCol>
                <a:gridCol w="1869793">
                  <a:extLst>
                    <a:ext uri="{9D8B030D-6E8A-4147-A177-3AD203B41FA5}">
                      <a16:colId xmlns:a16="http://schemas.microsoft.com/office/drawing/2014/main" val="1616635609"/>
                    </a:ext>
                  </a:extLst>
                </a:gridCol>
                <a:gridCol w="3113070">
                  <a:extLst>
                    <a:ext uri="{9D8B030D-6E8A-4147-A177-3AD203B41FA5}">
                      <a16:colId xmlns:a16="http://schemas.microsoft.com/office/drawing/2014/main" val="1328696608"/>
                    </a:ext>
                  </a:extLst>
                </a:gridCol>
                <a:gridCol w="2649610">
                  <a:extLst>
                    <a:ext uri="{9D8B030D-6E8A-4147-A177-3AD203B41FA5}">
                      <a16:colId xmlns:a16="http://schemas.microsoft.com/office/drawing/2014/main" val="1073278613"/>
                    </a:ext>
                  </a:extLst>
                </a:gridCol>
              </a:tblGrid>
              <a:tr h="341483">
                <a:tc>
                  <a:txBody>
                    <a:bodyPr/>
                    <a:lstStyle/>
                    <a:p>
                      <a:pPr algn="ctr"/>
                      <a:r>
                        <a:rPr lang="ja-JP" sz="1200" b="1" noProof="0" dirty="0"/>
                        <a:t>目標設定オプション</a:t>
                      </a:r>
                      <a:endParaRPr kumimoji="1" lang="ja-JP" sz="1200" b="1" noProof="0" dirty="0"/>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200" b="1" noProof="0" dirty="0"/>
                        <a:t>目標の構成要素</a:t>
                      </a:r>
                    </a:p>
                    <a:p>
                      <a:pPr algn="ctr"/>
                      <a:r>
                        <a:rPr lang="ja-JP" sz="1200" b="1" noProof="0" dirty="0"/>
                        <a:t>（または活動）</a:t>
                      </a:r>
                      <a:endParaRPr kumimoji="1" lang="ja-JP" sz="1200" b="1" noProof="0" dirty="0"/>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200" b="1" noProof="0" dirty="0"/>
                        <a:t>手法</a:t>
                      </a:r>
                      <a:endParaRPr kumimoji="1" lang="ja-JP" sz="1200" b="1" noProof="0" dirty="0"/>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200" b="1" noProof="0" dirty="0"/>
                        <a:t>経路</a:t>
                      </a:r>
                    </a:p>
                    <a:p>
                      <a:pPr algn="ctr"/>
                      <a:r>
                        <a:rPr lang="ja-JP" sz="1050" b="1" noProof="0" dirty="0"/>
                        <a:t>※CNZS V2.0リリース時点で利用可能</a:t>
                      </a:r>
                      <a:endParaRPr kumimoji="1" lang="ja-JP" sz="1050" b="1" noProof="0" dirty="0"/>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16781882"/>
                  </a:ext>
                </a:extLst>
              </a:tr>
              <a:tr h="563446">
                <a:tc>
                  <a:txBody>
                    <a:bodyPr/>
                    <a:lstStyle/>
                    <a:p>
                      <a:r>
                        <a:rPr lang="ja-JP" sz="1200" b="1" noProof="0" dirty="0"/>
                        <a:t>総量削減目標</a:t>
                      </a:r>
                    </a:p>
                    <a:p>
                      <a:pPr marL="285750" indent="-285750">
                        <a:buFont typeface="Wingdings" panose="05000000000000000000" pitchFamily="2" charset="2"/>
                        <a:buChar char="Ø"/>
                      </a:pPr>
                      <a:r>
                        <a:rPr kumimoji="1" lang="ja-JP" sz="1050" noProof="0" dirty="0"/>
                        <a:t>遅くとも2050年までに残余水準へ向かう直線的な軌道で、Scope1の絶対排出量を削減する目標（C10.2）</a:t>
                      </a:r>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一般的なオペレーション・製造・サービス活動</a:t>
                      </a:r>
                      <a:endParaRPr kumimoji="1" lang="ja-JP" sz="1200" noProof="0" dirty="0"/>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直線的な削減</a:t>
                      </a:r>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なし：</a:t>
                      </a:r>
                      <a:r>
                        <a:rPr lang="ja-JP" sz="1100" noProof="0" dirty="0"/>
                        <a:t>本手法は、ネットゼロ達成年までに100%削減することを前提とする</a:t>
                      </a:r>
                      <a:endParaRPr kumimoji="1" lang="ja-JP" sz="12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08376274"/>
                  </a:ext>
                </a:extLst>
              </a:tr>
              <a:tr h="660200">
                <a:tc>
                  <a:txBody>
                    <a:bodyPr/>
                    <a:lstStyle/>
                    <a:p>
                      <a:r>
                        <a:rPr lang="ja-JP" sz="1200" b="1" noProof="0" dirty="0"/>
                        <a:t>原単位ベース目標</a:t>
                      </a:r>
                    </a:p>
                    <a:p>
                      <a:pPr marL="171450" indent="-171450">
                        <a:buFont typeface="Wingdings" panose="05000000000000000000" pitchFamily="2" charset="2"/>
                        <a:buChar char="Ø"/>
                      </a:pPr>
                      <a:r>
                        <a:rPr kumimoji="1" lang="ja-JP" sz="1000" noProof="0" dirty="0"/>
                        <a:t>該当するセクター活動からのScope1排出原単位を、遅くとも2050年までに残余水準に到達するよう削減する目標（C10.2）</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高排出活動</a:t>
                      </a:r>
                      <a:r>
                        <a:rPr lang="ja-JP" sz="1200" baseline="30000" noProof="0" dirty="0"/>
                        <a:t>※1</a:t>
                      </a:r>
                      <a:endParaRPr kumimoji="1" lang="ja-JP" sz="1200" baseline="300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部門別脱炭素化アプローチ</a:t>
                      </a:r>
                      <a:r>
                        <a:rPr lang="ja-JP" sz="1100" noProof="0" dirty="0">
                          <a:latin typeface="+mn-ea"/>
                          <a:ea typeface="+mn-ea"/>
                        </a:rPr>
                        <a:t>（SDA：</a:t>
                      </a:r>
                      <a:r>
                        <a:rPr lang="ja-JP" sz="1100" noProof="0" dirty="0"/>
                        <a:t>Sectoral</a:t>
                      </a:r>
                      <a:r>
                        <a:rPr lang="ja-JP" sz="1100" noProof="0" dirty="0">
                          <a:latin typeface="+mn-ea"/>
                          <a:ea typeface="+mn-ea"/>
                        </a:rPr>
                        <a:t> Decarbonization Approach）</a:t>
                      </a:r>
                      <a:endParaRPr kumimoji="1" lang="ja-JP" sz="1200" noProof="0" dirty="0">
                        <a:latin typeface="+mn-ea"/>
                        <a:ea typeface="+mn-ea"/>
                      </a:endParaRP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排出原単位経路</a:t>
                      </a:r>
                    </a:p>
                    <a:p>
                      <a:pPr marL="174625" marR="0" lvl="0" indent="-174625" algn="l" defTabSz="1007943" rtl="0" eaLnBrk="1" fontAlgn="auto" latinLnBrk="0" hangingPunct="1">
                        <a:lnSpc>
                          <a:spcPct val="100000"/>
                        </a:lnSpc>
                        <a:spcBef>
                          <a:spcPts val="0"/>
                        </a:spcBef>
                        <a:spcAft>
                          <a:spcPts val="0"/>
                        </a:spcAft>
                        <a:buClrTx/>
                        <a:buSzTx/>
                        <a:buFont typeface="Meiryo UI" panose="020B0604030504040204" pitchFamily="50" charset="-128"/>
                        <a:buChar char="‒"/>
                        <a:tabLst>
                          <a:tab pos="174625" algn="l"/>
                        </a:tabLst>
                        <a:defRPr/>
                      </a:pPr>
                      <a:r>
                        <a:rPr kumimoji="1" lang="ja-JP" sz="1000" kern="1200" noProof="0" dirty="0">
                          <a:solidFill>
                            <a:schemeClr val="dk1"/>
                          </a:solidFill>
                          <a:latin typeface="+mn-ea"/>
                          <a:ea typeface="+mn-ea"/>
                          <a:cs typeface="+mn-cs"/>
                        </a:rPr>
                        <a:t>鉄鋼生産経路＊／セメント生産経路＊　／基礎化学品生産経路＊／建物運用経路＊／海運運用経路＊／航空運用経路＊</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81992994"/>
                  </a:ext>
                </a:extLst>
              </a:tr>
              <a:tr h="1035830">
                <a:tc rowSpan="2">
                  <a:txBody>
                    <a:bodyPr/>
                    <a:lstStyle/>
                    <a:p>
                      <a:r>
                        <a:rPr lang="ja-JP" sz="1200" b="1" noProof="0" dirty="0"/>
                        <a:t>資産移行目標</a:t>
                      </a:r>
                    </a:p>
                    <a:p>
                      <a:pPr marL="171450" indent="-171450">
                        <a:buFont typeface="Wingdings" panose="05000000000000000000" pitchFamily="2" charset="2"/>
                        <a:buChar char="Ø"/>
                      </a:pPr>
                      <a:r>
                        <a:rPr lang="ja-JP" sz="1000" noProof="0" dirty="0"/>
                        <a:t>遅くとも2050年までのネットゼロ排出達成と整合する資産脱炭素化計画によって定められた軌道に沿って、Scope1排出量を削減する目標（C10.2）</a:t>
                      </a:r>
                    </a:p>
                    <a:p>
                      <a:pPr marL="171450" indent="-171450">
                        <a:buFont typeface="Wingdings" panose="05000000000000000000" pitchFamily="2" charset="2"/>
                        <a:buChar char="Ø"/>
                      </a:pPr>
                      <a:r>
                        <a:rPr lang="ja-JP" sz="1000" noProof="0" dirty="0"/>
                        <a:t>資本ストックの入替（設備更新）が直線的な削減経路またはセクター別削減経路に沿って進まない企業向け（エクゼクティブサマリー）</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全ての活動</a:t>
                      </a:r>
                      <a:r>
                        <a:rPr lang="ja-JP" sz="1200" baseline="30000" noProof="0" dirty="0"/>
                        <a:t>※1</a:t>
                      </a:r>
                      <a:endParaRPr lang="ja-JP" sz="1200" noProof="0" dirty="0"/>
                    </a:p>
                    <a:p>
                      <a:r>
                        <a:rPr lang="ja-JP" sz="1200" noProof="0" dirty="0"/>
                        <a:t>（高排出活動を含む）</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資産脱炭素化計画</a:t>
                      </a:r>
                      <a:r>
                        <a:rPr lang="ja-JP" sz="1100" noProof="0" dirty="0"/>
                        <a:t>（ADP：Asset Decarbonization Plan）</a:t>
                      </a:r>
                      <a:endParaRPr lang="ja-JP" sz="1200" noProof="0" dirty="0"/>
                    </a:p>
                    <a:p>
                      <a:pPr marL="174625" indent="-174625">
                        <a:buFont typeface="Meiryo UI" panose="020B0604030504040204" pitchFamily="50" charset="-128"/>
                        <a:buChar char="‒"/>
                      </a:pPr>
                      <a:r>
                        <a:rPr lang="ja-JP" altLang="en-US" sz="1200" noProof="0" dirty="0"/>
                        <a:t>科学に基づく</a:t>
                      </a:r>
                      <a:r>
                        <a:rPr lang="ja-JP" sz="1200" noProof="0" dirty="0"/>
                        <a:t>マイルストーン・アプローチ</a:t>
                      </a:r>
                      <a:endParaRPr kumimoji="1" lang="ja-JP" sz="1200" noProof="0" dirty="0"/>
                    </a:p>
                    <a:p>
                      <a:pPr marL="360363" lvl="1" indent="-185738">
                        <a:buFont typeface="Wingdings" panose="05000000000000000000" pitchFamily="2" charset="2"/>
                        <a:buChar char="Ø"/>
                      </a:pPr>
                      <a:r>
                        <a:rPr kumimoji="1" lang="ja-JP" sz="1000" noProof="0" dirty="0"/>
                        <a:t>GHG排出資産を削減・使用停止・廃止するスケジュールを、あらかじめ定めたマイルストーン（例：新規のGHG排出資産への投資、及び既存資産の稼働を段階的に廃止するタイムライン）を用いる（C10.2）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資産移行経路</a:t>
                      </a:r>
                    </a:p>
                    <a:p>
                      <a:pPr marL="342900" indent="-342900">
                        <a:buFont typeface="Meiryo UI" panose="020B0604030504040204" pitchFamily="50" charset="-128"/>
                        <a:buChar char="‒"/>
                      </a:pPr>
                      <a:r>
                        <a:rPr lang="ja-JP" sz="1200" noProof="0" dirty="0"/>
                        <a:t>発電資産移行経路</a:t>
                      </a: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62009529"/>
                  </a:ext>
                </a:extLst>
              </a:tr>
              <a:tr h="574829">
                <a:tc vMerge="1">
                  <a:txBody>
                    <a:bodyPr/>
                    <a:lstStyle/>
                    <a:p>
                      <a:endParaRPr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lang="ja-JP"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資産脱炭素化計画</a:t>
                      </a:r>
                    </a:p>
                    <a:p>
                      <a:pPr marL="174625" indent="-174625" algn="l" defTabSz="1007943" rtl="0" eaLnBrk="1" latinLnBrk="0" hangingPunct="1">
                        <a:buFont typeface="Meiryo UI" panose="020B0604030504040204" pitchFamily="50" charset="-128"/>
                        <a:buChar char="‒"/>
                      </a:pPr>
                      <a:r>
                        <a:rPr kumimoji="1" lang="ja-JP" sz="1200" kern="1200" noProof="0" dirty="0">
                          <a:solidFill>
                            <a:schemeClr val="dk1"/>
                          </a:solidFill>
                          <a:latin typeface="+mn-lt"/>
                          <a:ea typeface="+mn-ea"/>
                          <a:cs typeface="+mn-cs"/>
                        </a:rPr>
                        <a:t>炭素予算アプローチ</a:t>
                      </a:r>
                    </a:p>
                    <a:p>
                      <a:pPr marL="360363" lvl="1" indent="-185738" algn="l" defTabSz="1007943" rtl="0" eaLnBrk="1" latinLnBrk="0" hangingPunct="1">
                        <a:buFont typeface="Wingdings" panose="05000000000000000000" pitchFamily="2" charset="2"/>
                        <a:buChar char="Ø"/>
                      </a:pPr>
                      <a:r>
                        <a:rPr kumimoji="1" lang="ja-JP" sz="1000" kern="1200" noProof="0" dirty="0">
                          <a:solidFill>
                            <a:schemeClr val="dk1"/>
                          </a:solidFill>
                          <a:latin typeface="+mn-lt"/>
                          <a:ea typeface="+mn-ea"/>
                          <a:cs typeface="+mn-cs"/>
                        </a:rPr>
                        <a:t>1つ以上の参照となる科学に基づく経路から導出した炭素予算を用いる</a:t>
                      </a:r>
                      <a:r>
                        <a:rPr kumimoji="1" lang="ja-JP" sz="1050" noProof="0" dirty="0"/>
                        <a:t>（C10.2）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排出総量経路</a:t>
                      </a:r>
                    </a:p>
                    <a:p>
                      <a:pPr marL="174625" marR="0" lvl="0" indent="-174625" algn="l" defTabSz="1007943" rtl="0" eaLnBrk="1" fontAlgn="auto" latinLnBrk="0" hangingPunct="1">
                        <a:lnSpc>
                          <a:spcPct val="100000"/>
                        </a:lnSpc>
                        <a:spcBef>
                          <a:spcPts val="0"/>
                        </a:spcBef>
                        <a:spcAft>
                          <a:spcPts val="0"/>
                        </a:spcAft>
                        <a:buClrTx/>
                        <a:buSzTx/>
                        <a:buFont typeface="Meiryo UI" panose="020B0604030504040204" pitchFamily="50" charset="-128"/>
                        <a:buChar char="‒"/>
                        <a:tabLst>
                          <a:tab pos="174625" algn="l"/>
                        </a:tabLst>
                        <a:defRPr/>
                      </a:pPr>
                      <a:r>
                        <a:rPr kumimoji="1" lang="ja-JP" sz="1000" kern="1200" noProof="0" dirty="0">
                          <a:solidFill>
                            <a:schemeClr val="dk1"/>
                          </a:solidFill>
                          <a:latin typeface="+mn-ea"/>
                          <a:ea typeface="+mn-ea"/>
                          <a:cs typeface="+mn-cs"/>
                        </a:rPr>
                        <a:t>鉄鋼生産経路＊／セメント生産経路＊　／基礎化学品生産経路＊／建物運用経路＊／海運運用経路＊／航空運用経路＊</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85006333"/>
                  </a:ext>
                </a:extLst>
              </a:tr>
            </a:tbl>
          </a:graphicData>
        </a:graphic>
      </p:graphicFrame>
      <p:sp>
        <p:nvSpPr>
          <p:cNvPr id="8" name="テキスト ボックス 7">
            <a:extLst>
              <a:ext uri="{FF2B5EF4-FFF2-40B4-BE49-F238E27FC236}">
                <a16:creationId xmlns:a16="http://schemas.microsoft.com/office/drawing/2014/main" id="{B4DB12CE-4DC0-A8BA-510B-2E0187F6C381}"/>
              </a:ext>
            </a:extLst>
          </p:cNvPr>
          <p:cNvSpPr txBox="1"/>
          <p:nvPr/>
        </p:nvSpPr>
        <p:spPr>
          <a:xfrm>
            <a:off x="2512970" y="2224822"/>
            <a:ext cx="5665871" cy="369332"/>
          </a:xfrm>
          <a:prstGeom prst="rect">
            <a:avLst/>
          </a:prstGeom>
          <a:noFill/>
        </p:spPr>
        <p:txBody>
          <a:bodyPr wrap="square">
            <a:spAutoFit/>
          </a:bodyPr>
          <a:lstStyle/>
          <a:p>
            <a:r>
              <a:rPr lang="ja-JP" noProof="0" dirty="0">
                <a:solidFill>
                  <a:schemeClr val="bg2"/>
                </a:solidFill>
              </a:rPr>
              <a:t>Scope1排出量に対処するための目標設定手法及び経路</a:t>
            </a:r>
          </a:p>
        </p:txBody>
      </p:sp>
      <p:sp>
        <p:nvSpPr>
          <p:cNvPr id="10" name="テキスト ボックス 9">
            <a:extLst>
              <a:ext uri="{FF2B5EF4-FFF2-40B4-BE49-F238E27FC236}">
                <a16:creationId xmlns:a16="http://schemas.microsoft.com/office/drawing/2014/main" id="{38A78482-AE36-AC98-C9AB-85DEB2B4E817}"/>
              </a:ext>
            </a:extLst>
          </p:cNvPr>
          <p:cNvSpPr txBox="1"/>
          <p:nvPr/>
        </p:nvSpPr>
        <p:spPr>
          <a:xfrm>
            <a:off x="265896" y="6756927"/>
            <a:ext cx="10033635" cy="784830"/>
          </a:xfrm>
          <a:prstGeom prst="rect">
            <a:avLst/>
          </a:prstGeom>
          <a:noFill/>
        </p:spPr>
        <p:txBody>
          <a:bodyPr wrap="square">
            <a:spAutoFit/>
          </a:bodyPr>
          <a:lstStyle/>
          <a:p>
            <a:r>
              <a:rPr lang="ja-JP" sz="900" noProof="0" dirty="0"/>
              <a:t>※1 短期のScope1原単位ベース目標または資産移行目標を設定するカテゴリA企業は、自社が所有または管理する排出源からの排出量を、遅くとも2050年までに残余水準まで削減するための、長期のScope1目標を設定しなければならない（対象範囲はScope1の100%）（C11.1,11.2,11.3,11.4）</a:t>
            </a:r>
          </a:p>
          <a:p>
            <a:r>
              <a:rPr lang="ja-JP" sz="900" noProof="0" dirty="0"/>
              <a:t>＊は、既存のSBTi基準及びガイダンスの中で既に使用されている経路を示す</a:t>
            </a:r>
          </a:p>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j-ea"/>
              </a:rPr>
              <a:t>、</a:t>
            </a:r>
            <a:r>
              <a:rPr lang="ja-JP" sz="900" noProof="0" dirty="0">
                <a:latin typeface="+mn-ea"/>
                <a:hlinkClick r:id="rId3">
                  <a:extLst>
                    <a:ext uri="{A12FA001-AC4F-418D-AE19-62706E023703}">
                      <ahyp:hlinkClr xmlns:ahyp="http://schemas.microsoft.com/office/drawing/2018/hyperlinkcolor" val="tx"/>
                    </a:ext>
                  </a:extLst>
                </a:hlinkClick>
              </a:rPr>
              <a:t>SBTi Corporate Net-Zero Standard Version 2.0: Methods, Metrics and Pathways - Version for public commenting</a:t>
            </a:r>
            <a:r>
              <a:rPr lang="ja-JP" sz="900" noProof="0" dirty="0">
                <a:latin typeface="+mn-ea"/>
              </a:rPr>
              <a:t>、</a:t>
            </a:r>
            <a:r>
              <a:rPr lang="ja-JP" sz="900" noProof="0" dirty="0">
                <a:latin typeface="+mn-ea"/>
                <a:hlinkClick r:id="rId4">
                  <a:extLst>
                    <a:ext uri="{A12FA001-AC4F-418D-AE19-62706E023703}">
                      <ahyp:hlinkClr xmlns:ahyp="http://schemas.microsoft.com/office/drawing/2018/hyperlinkcolor" val="tx"/>
                    </a:ext>
                  </a:extLst>
                </a:hlinkClick>
              </a:rPr>
              <a:t> SBTi Corporate Net-Zero Standard SBTi 企業ネットゼロ基準 バージョン2.0エグゼクティブ・サマリー</a:t>
            </a:r>
            <a:r>
              <a:rPr lang="ja-JP" sz="900" noProof="0" dirty="0">
                <a:latin typeface="+mn-ea"/>
              </a:rPr>
              <a:t>を基に作成</a:t>
            </a:r>
            <a:r>
              <a:rPr lang="en-US" altLang="ja-JP" sz="900" noProof="0" dirty="0">
                <a:latin typeface="+mn-ea"/>
              </a:rPr>
              <a:t> </a:t>
            </a:r>
            <a:r>
              <a:rPr lang="ja-JP" altLang="ja-JP" sz="900" dirty="0"/>
              <a:t>※パブリックコメント段階での内容につき、今後変更の可能性あり</a:t>
            </a:r>
            <a:r>
              <a:rPr lang="en-US" altLang="ja-JP" sz="900" dirty="0">
                <a:latin typeface="+mn-ea"/>
              </a:rPr>
              <a:t> </a:t>
            </a:r>
            <a:r>
              <a:rPr lang="ja-JP" sz="900" noProof="0" dirty="0">
                <a:solidFill>
                  <a:sysClr val="windowText" lastClr="000000"/>
                </a:solidFill>
                <a:latin typeface="+mj-ea"/>
              </a:rPr>
              <a:t>※ 条文番号はCNZS V2.0本文の付番による</a:t>
            </a:r>
          </a:p>
        </p:txBody>
      </p:sp>
    </p:spTree>
    <p:extLst>
      <p:ext uri="{BB962C8B-B14F-4D97-AF65-F5344CB8AC3E}">
        <p14:creationId xmlns:p14="http://schemas.microsoft.com/office/powerpoint/2010/main" val="4037809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3">
            <a:extLst>
              <a:ext uri="{FF2B5EF4-FFF2-40B4-BE49-F238E27FC236}">
                <a16:creationId xmlns:a16="http://schemas.microsoft.com/office/drawing/2014/main" id="{E8F65372-6096-E106-A0D4-58AD6C69372A}"/>
              </a:ext>
            </a:extLst>
          </p:cNvPr>
          <p:cNvSpPr/>
          <p:nvPr/>
        </p:nvSpPr>
        <p:spPr>
          <a:xfrm>
            <a:off x="5552803" y="1815888"/>
            <a:ext cx="4960201" cy="5381359"/>
          </a:xfrm>
          <a:prstGeom prst="roundRect">
            <a:avLst>
              <a:gd name="adj" fmla="val 0"/>
            </a:avLst>
          </a:prstGeom>
          <a:solidFill>
            <a:srgbClr val="F1F6F7"/>
          </a:solidFill>
          <a:ln w="9525">
            <a:noFill/>
            <a:prstDash val="solid"/>
          </a:ln>
        </p:spPr>
        <p:txBody>
          <a:bodyPr/>
          <a:lstStyle/>
          <a:p>
            <a:endParaRPr lang="ja-JP" sz="1400" noProof="0" dirty="0">
              <a:solidFill>
                <a:schemeClr val="accent5"/>
              </a:solidFill>
            </a:endParaRPr>
          </a:p>
        </p:txBody>
      </p:sp>
      <p:sp>
        <p:nvSpPr>
          <p:cNvPr id="2" name="タイトル 1">
            <a:extLst>
              <a:ext uri="{FF2B5EF4-FFF2-40B4-BE49-F238E27FC236}">
                <a16:creationId xmlns:a16="http://schemas.microsoft.com/office/drawing/2014/main" id="{80C65A58-18F6-FBF1-7D95-A04AEA6495A1}"/>
              </a:ext>
            </a:extLst>
          </p:cNvPr>
          <p:cNvSpPr>
            <a:spLocks noGrp="1"/>
          </p:cNvSpPr>
          <p:nvPr>
            <p:ph type="title"/>
          </p:nvPr>
        </p:nvSpPr>
        <p:spPr/>
        <p:txBody>
          <a:bodyPr/>
          <a:lstStyle/>
          <a:p>
            <a:r>
              <a:rPr lang="ja-JP" noProof="0" dirty="0"/>
              <a:t>（参考）Scope1 資産移行目標のアプローチのイメージ</a:t>
            </a:r>
            <a:endParaRPr kumimoji="1" lang="ja-JP" noProof="0" dirty="0"/>
          </a:p>
        </p:txBody>
      </p:sp>
      <p:sp>
        <p:nvSpPr>
          <p:cNvPr id="3" name="コンテンツ プレースホルダー 2">
            <a:extLst>
              <a:ext uri="{FF2B5EF4-FFF2-40B4-BE49-F238E27FC236}">
                <a16:creationId xmlns:a16="http://schemas.microsoft.com/office/drawing/2014/main" id="{6D5F11DA-013D-4EB1-C29F-56E1AC886138}"/>
              </a:ext>
            </a:extLst>
          </p:cNvPr>
          <p:cNvSpPr>
            <a:spLocks noGrp="1"/>
          </p:cNvSpPr>
          <p:nvPr>
            <p:ph sz="quarter" idx="12"/>
          </p:nvPr>
        </p:nvSpPr>
        <p:spPr>
          <a:xfrm>
            <a:off x="161925" y="1110920"/>
            <a:ext cx="10367963" cy="604163"/>
          </a:xfrm>
        </p:spPr>
        <p:txBody>
          <a:bodyPr/>
          <a:lstStyle/>
          <a:p>
            <a:r>
              <a:rPr lang="ja-JP" noProof="0" dirty="0">
                <a:latin typeface="Meiryo UI" pitchFamily="34" charset="0"/>
                <a:ea typeface="Meiryo UI" pitchFamily="34" charset="-122"/>
                <a:cs typeface="Meiryo UI" pitchFamily="34" charset="-120"/>
              </a:rPr>
              <a:t>資産移行目標の２つのアプローチは以下の通りである。</a:t>
            </a:r>
            <a:endParaRPr lang="ja-JP" noProof="0" dirty="0"/>
          </a:p>
        </p:txBody>
      </p:sp>
      <p:sp>
        <p:nvSpPr>
          <p:cNvPr id="11" name="テキスト ボックス 10">
            <a:extLst>
              <a:ext uri="{FF2B5EF4-FFF2-40B4-BE49-F238E27FC236}">
                <a16:creationId xmlns:a16="http://schemas.microsoft.com/office/drawing/2014/main" id="{2C31FC16-7C85-07CA-5532-2138EC9661B9}"/>
              </a:ext>
            </a:extLst>
          </p:cNvPr>
          <p:cNvSpPr txBox="1"/>
          <p:nvPr/>
        </p:nvSpPr>
        <p:spPr>
          <a:xfrm>
            <a:off x="123832" y="7303796"/>
            <a:ext cx="8115581" cy="230832"/>
          </a:xfrm>
          <a:prstGeom prst="rect">
            <a:avLst/>
          </a:prstGeom>
          <a:noFill/>
        </p:spPr>
        <p:txBody>
          <a:bodyPr wrap="square">
            <a:spAutoFit/>
          </a:bodyPr>
          <a:lstStyle/>
          <a:p>
            <a:r>
              <a:rPr lang="ja-JP" sz="900" noProof="0" dirty="0">
                <a:solidFill>
                  <a:sysClr val="windowText" lastClr="000000"/>
                </a:solidFill>
                <a:latin typeface="+mn-ea"/>
              </a:rPr>
              <a:t>出所：</a:t>
            </a:r>
            <a:r>
              <a:rPr lang="ja-JP" altLang="ja-JP" sz="900" dirty="0">
                <a:latin typeface="+mj-ea"/>
                <a:hlinkClick r:id="rId2">
                  <a:extLst>
                    <a:ext uri="{A12FA001-AC4F-418D-AE19-62706E023703}">
                      <ahyp:hlinkClr xmlns:ahyp="http://schemas.microsoft.com/office/drawing/2018/hyperlinkcolor" val="tx"/>
                    </a:ext>
                  </a:extLst>
                </a:hlinkClick>
              </a:rPr>
              <a:t>CNZS V2.0</a:t>
            </a:r>
            <a:r>
              <a:rPr lang="ja-JP" altLang="en-US" sz="900" dirty="0">
                <a:latin typeface="+mj-ea"/>
              </a:rPr>
              <a:t>、</a:t>
            </a:r>
            <a:r>
              <a:rPr lang="ja-JP" sz="900" noProof="0" dirty="0">
                <a:solidFill>
                  <a:sysClr val="windowText" lastClr="000000"/>
                </a:solidFill>
                <a:latin typeface="+mn-ea"/>
                <a:hlinkClick r:id="rId3">
                  <a:extLst>
                    <a:ext uri="{A12FA001-AC4F-418D-AE19-62706E023703}">
                      <ahyp:hlinkClr xmlns:ahyp="http://schemas.microsoft.com/office/drawing/2018/hyperlinkcolor" val="tx"/>
                    </a:ext>
                  </a:extLst>
                </a:hlinkClick>
              </a:rPr>
              <a:t>Corporate Net Zero Standard V2 Methods Metrics Pathways</a:t>
            </a:r>
            <a:r>
              <a:rPr lang="ja-JP" altLang="en-US" sz="900" noProof="0" dirty="0">
                <a:solidFill>
                  <a:sysClr val="windowText" lastClr="000000"/>
                </a:solidFill>
                <a:latin typeface="+mn-ea"/>
              </a:rPr>
              <a:t>（</a:t>
            </a:r>
            <a:r>
              <a:rPr lang="en-US" altLang="ja-JP" sz="900" noProof="0" dirty="0">
                <a:solidFill>
                  <a:sysClr val="windowText" lastClr="000000"/>
                </a:solidFill>
                <a:latin typeface="+mn-ea"/>
              </a:rPr>
              <a:t>P46~68</a:t>
            </a:r>
            <a:r>
              <a:rPr lang="ja-JP" altLang="en-US" sz="900" noProof="0" dirty="0">
                <a:solidFill>
                  <a:sysClr val="windowText" lastClr="000000"/>
                </a:solidFill>
                <a:latin typeface="+mn-ea"/>
              </a:rPr>
              <a:t>）</a:t>
            </a:r>
            <a:r>
              <a:rPr lang="ja-JP" sz="900" noProof="0" dirty="0">
                <a:solidFill>
                  <a:sysClr val="windowText" lastClr="000000"/>
                </a:solidFill>
                <a:latin typeface="+mn-ea"/>
              </a:rPr>
              <a:t>を基に作成</a:t>
            </a:r>
          </a:p>
        </p:txBody>
      </p:sp>
      <p:sp>
        <p:nvSpPr>
          <p:cNvPr id="6" name="Shape 2">
            <a:extLst>
              <a:ext uri="{FF2B5EF4-FFF2-40B4-BE49-F238E27FC236}">
                <a16:creationId xmlns:a16="http://schemas.microsoft.com/office/drawing/2014/main" id="{9EBF806D-FFA7-7BBC-ADEC-5F3894090CE4}"/>
              </a:ext>
            </a:extLst>
          </p:cNvPr>
          <p:cNvSpPr/>
          <p:nvPr/>
        </p:nvSpPr>
        <p:spPr>
          <a:xfrm>
            <a:off x="161925" y="1815888"/>
            <a:ext cx="5243586" cy="5381360"/>
          </a:xfrm>
          <a:prstGeom prst="roundRect">
            <a:avLst>
              <a:gd name="adj" fmla="val 0"/>
            </a:avLst>
          </a:prstGeom>
          <a:solidFill>
            <a:srgbClr val="F1F6F7"/>
          </a:solidFill>
          <a:ln w="9525">
            <a:noFill/>
            <a:prstDash val="solid"/>
          </a:ln>
        </p:spPr>
        <p:txBody>
          <a:bodyPr/>
          <a:lstStyle/>
          <a:p>
            <a:endParaRPr lang="ja-JP" sz="1400" noProof="0" dirty="0"/>
          </a:p>
        </p:txBody>
      </p:sp>
      <p:sp>
        <p:nvSpPr>
          <p:cNvPr id="10" name="Shape 4">
            <a:extLst>
              <a:ext uri="{FF2B5EF4-FFF2-40B4-BE49-F238E27FC236}">
                <a16:creationId xmlns:a16="http://schemas.microsoft.com/office/drawing/2014/main" id="{9A706262-C25A-D2B8-026B-CC243DAA93CC}"/>
              </a:ext>
            </a:extLst>
          </p:cNvPr>
          <p:cNvSpPr/>
          <p:nvPr/>
        </p:nvSpPr>
        <p:spPr>
          <a:xfrm>
            <a:off x="269118" y="1883046"/>
            <a:ext cx="5029200" cy="384048"/>
          </a:xfrm>
          <a:prstGeom prst="roundRect">
            <a:avLst>
              <a:gd name="adj" fmla="val 0"/>
            </a:avLst>
          </a:prstGeom>
          <a:solidFill>
            <a:schemeClr val="accent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sz="16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① </a:t>
            </a:r>
            <a:r>
              <a:rPr kumimoji="1" lang="ja-JP" altLang="en-US" sz="16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科学に基づく</a:t>
            </a:r>
            <a:r>
              <a:rPr kumimoji="1" lang="ja-JP" sz="16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マイルストーン・アプローチ</a:t>
            </a:r>
            <a:endParaRPr kumimoji="1" lang="ja-JP" sz="16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5" name="Shape 6">
            <a:extLst>
              <a:ext uri="{FF2B5EF4-FFF2-40B4-BE49-F238E27FC236}">
                <a16:creationId xmlns:a16="http://schemas.microsoft.com/office/drawing/2014/main" id="{6CBFF68C-550C-2F62-91C2-142C7EF6BA20}"/>
              </a:ext>
            </a:extLst>
          </p:cNvPr>
          <p:cNvSpPr/>
          <p:nvPr/>
        </p:nvSpPr>
        <p:spPr>
          <a:xfrm>
            <a:off x="5685931" y="1883183"/>
            <a:ext cx="4732020" cy="383775"/>
          </a:xfrm>
          <a:prstGeom prst="roundRect">
            <a:avLst>
              <a:gd name="adj" fmla="val 0"/>
            </a:avLst>
          </a:prstGeom>
          <a:solidFill>
            <a:schemeClr val="accent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sz="16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② 炭素予算アプローチ</a:t>
            </a:r>
            <a:endParaRPr kumimoji="1" lang="ja-JP" sz="16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7" name="Text 7">
            <a:extLst>
              <a:ext uri="{FF2B5EF4-FFF2-40B4-BE49-F238E27FC236}">
                <a16:creationId xmlns:a16="http://schemas.microsoft.com/office/drawing/2014/main" id="{7100F2B2-C3C7-8087-2DDD-A6E472638F39}"/>
              </a:ext>
            </a:extLst>
          </p:cNvPr>
          <p:cNvSpPr/>
          <p:nvPr/>
        </p:nvSpPr>
        <p:spPr>
          <a:xfrm>
            <a:off x="5900066" y="1755304"/>
            <a:ext cx="4265676" cy="344535"/>
          </a:xfrm>
          <a:prstGeom prst="rect">
            <a:avLst/>
          </a:prstGeom>
          <a:noFill/>
          <a:ln/>
        </p:spPr>
        <p:txBody>
          <a:bodyPr wrap="square" lIns="0" tIns="0" rIns="0" bIns="0" rtlCol="0" anchor="ctr"/>
          <a:lstStyle/>
          <a:p>
            <a:pPr marL="0" indent="0" algn="l">
              <a:buNone/>
            </a:pPr>
            <a:endParaRPr lang="ja-JP" sz="1600" noProof="0" dirty="0"/>
          </a:p>
        </p:txBody>
      </p:sp>
      <p:sp>
        <p:nvSpPr>
          <p:cNvPr id="20" name="Shape 8">
            <a:extLst>
              <a:ext uri="{FF2B5EF4-FFF2-40B4-BE49-F238E27FC236}">
                <a16:creationId xmlns:a16="http://schemas.microsoft.com/office/drawing/2014/main" id="{3AEEBF1C-0D21-7863-3C88-CD2C7E04A984}"/>
              </a:ext>
            </a:extLst>
          </p:cNvPr>
          <p:cNvSpPr/>
          <p:nvPr/>
        </p:nvSpPr>
        <p:spPr>
          <a:xfrm>
            <a:off x="847725" y="2889614"/>
            <a:ext cx="91" cy="1874520"/>
          </a:xfrm>
          <a:prstGeom prst="line">
            <a:avLst/>
          </a:prstGeom>
          <a:noFill/>
          <a:ln w="15875">
            <a:solidFill>
              <a:srgbClr val="888888"/>
            </a:solidFill>
            <a:prstDash val="solid"/>
          </a:ln>
        </p:spPr>
        <p:txBody>
          <a:bodyPr/>
          <a:lstStyle/>
          <a:p>
            <a:endParaRPr lang="ja-JP" sz="1400" noProof="0" dirty="0">
              <a:latin typeface="+mn-ea"/>
            </a:endParaRPr>
          </a:p>
        </p:txBody>
      </p:sp>
      <p:sp>
        <p:nvSpPr>
          <p:cNvPr id="24" name="Shape 9">
            <a:extLst>
              <a:ext uri="{FF2B5EF4-FFF2-40B4-BE49-F238E27FC236}">
                <a16:creationId xmlns:a16="http://schemas.microsoft.com/office/drawing/2014/main" id="{1C398ECB-7452-48CD-40E6-BFAFF1C9FAED}"/>
              </a:ext>
            </a:extLst>
          </p:cNvPr>
          <p:cNvSpPr/>
          <p:nvPr/>
        </p:nvSpPr>
        <p:spPr>
          <a:xfrm>
            <a:off x="847725" y="4764134"/>
            <a:ext cx="4160520" cy="91"/>
          </a:xfrm>
          <a:prstGeom prst="line">
            <a:avLst/>
          </a:prstGeom>
          <a:noFill/>
          <a:ln w="15875">
            <a:solidFill>
              <a:srgbClr val="888888"/>
            </a:solidFill>
            <a:prstDash val="solid"/>
          </a:ln>
        </p:spPr>
        <p:txBody>
          <a:bodyPr/>
          <a:lstStyle/>
          <a:p>
            <a:endParaRPr lang="ja-JP" sz="1400" noProof="0" dirty="0">
              <a:latin typeface="+mn-ea"/>
            </a:endParaRPr>
          </a:p>
        </p:txBody>
      </p:sp>
      <p:sp>
        <p:nvSpPr>
          <p:cNvPr id="28" name="Shape 10">
            <a:extLst>
              <a:ext uri="{FF2B5EF4-FFF2-40B4-BE49-F238E27FC236}">
                <a16:creationId xmlns:a16="http://schemas.microsoft.com/office/drawing/2014/main" id="{C112BD6F-8D94-BB8A-E864-73FA82D38558}"/>
              </a:ext>
            </a:extLst>
          </p:cNvPr>
          <p:cNvSpPr/>
          <p:nvPr/>
        </p:nvSpPr>
        <p:spPr>
          <a:xfrm>
            <a:off x="802005" y="2807318"/>
            <a:ext cx="91440" cy="82296"/>
          </a:xfrm>
          <a:prstGeom prst="triangle">
            <a:avLst/>
          </a:prstGeom>
          <a:solidFill>
            <a:srgbClr val="888888"/>
          </a:solidFill>
          <a:ln/>
        </p:spPr>
        <p:txBody>
          <a:bodyPr/>
          <a:lstStyle/>
          <a:p>
            <a:endParaRPr lang="ja-JP" sz="1400" noProof="0" dirty="0">
              <a:latin typeface="+mn-ea"/>
            </a:endParaRPr>
          </a:p>
        </p:txBody>
      </p:sp>
      <p:sp>
        <p:nvSpPr>
          <p:cNvPr id="32" name="Shape 11">
            <a:extLst>
              <a:ext uri="{FF2B5EF4-FFF2-40B4-BE49-F238E27FC236}">
                <a16:creationId xmlns:a16="http://schemas.microsoft.com/office/drawing/2014/main" id="{FB5F4AB2-E89D-50CD-2C08-EB57AD14E5EE}"/>
              </a:ext>
            </a:extLst>
          </p:cNvPr>
          <p:cNvSpPr/>
          <p:nvPr/>
        </p:nvSpPr>
        <p:spPr>
          <a:xfrm rot="5400000">
            <a:off x="4989957" y="4722986"/>
            <a:ext cx="82296" cy="91440"/>
          </a:xfrm>
          <a:prstGeom prst="triangle">
            <a:avLst/>
          </a:prstGeom>
          <a:solidFill>
            <a:srgbClr val="888888"/>
          </a:solidFill>
          <a:ln/>
        </p:spPr>
        <p:txBody>
          <a:bodyPr/>
          <a:lstStyle/>
          <a:p>
            <a:endParaRPr lang="ja-JP" sz="1400" noProof="0" dirty="0">
              <a:latin typeface="+mn-ea"/>
            </a:endParaRPr>
          </a:p>
        </p:txBody>
      </p:sp>
      <p:sp>
        <p:nvSpPr>
          <p:cNvPr id="36" name="Text 12">
            <a:extLst>
              <a:ext uri="{FF2B5EF4-FFF2-40B4-BE49-F238E27FC236}">
                <a16:creationId xmlns:a16="http://schemas.microsoft.com/office/drawing/2014/main" id="{C68F814A-9EFE-457C-EC29-F03178DB3951}"/>
              </a:ext>
            </a:extLst>
          </p:cNvPr>
          <p:cNvSpPr/>
          <p:nvPr/>
        </p:nvSpPr>
        <p:spPr>
          <a:xfrm>
            <a:off x="269118" y="2515286"/>
            <a:ext cx="2194560" cy="219456"/>
          </a:xfrm>
          <a:prstGeom prst="rect">
            <a:avLst/>
          </a:prstGeom>
          <a:noFill/>
          <a:ln/>
        </p:spPr>
        <p:txBody>
          <a:bodyPr wrap="square" lIns="0" tIns="0" rIns="0" bIns="0" rtlCol="0" anchor="ctr"/>
          <a:lstStyle/>
          <a:p>
            <a:pPr marL="0" indent="0" algn="l">
              <a:buNone/>
            </a:pPr>
            <a:r>
              <a:rPr lang="ja-JP" sz="1400" noProof="0" dirty="0">
                <a:solidFill>
                  <a:srgbClr val="5A6B72"/>
                </a:solidFill>
                <a:latin typeface="+mn-ea"/>
                <a:cs typeface="Meiryo UI" pitchFamily="34" charset="-120"/>
              </a:rPr>
              <a:t>絶対GHG排出量</a:t>
            </a:r>
            <a:endParaRPr lang="ja-JP" sz="1400" noProof="0" dirty="0">
              <a:latin typeface="+mn-ea"/>
            </a:endParaRPr>
          </a:p>
        </p:txBody>
      </p:sp>
      <p:sp>
        <p:nvSpPr>
          <p:cNvPr id="40" name="Shape 13">
            <a:extLst>
              <a:ext uri="{FF2B5EF4-FFF2-40B4-BE49-F238E27FC236}">
                <a16:creationId xmlns:a16="http://schemas.microsoft.com/office/drawing/2014/main" id="{CA1719C4-6274-C7C6-F1C1-527144FB0182}"/>
              </a:ext>
            </a:extLst>
          </p:cNvPr>
          <p:cNvSpPr/>
          <p:nvPr/>
        </p:nvSpPr>
        <p:spPr>
          <a:xfrm>
            <a:off x="1067000" y="2983431"/>
            <a:ext cx="446408" cy="0"/>
          </a:xfrm>
          <a:prstGeom prst="line">
            <a:avLst/>
          </a:prstGeom>
          <a:noFill/>
          <a:ln w="25400">
            <a:solidFill>
              <a:srgbClr val="1B3A5B"/>
            </a:solidFill>
            <a:prstDash val="solid"/>
          </a:ln>
        </p:spPr>
        <p:txBody>
          <a:bodyPr/>
          <a:lstStyle/>
          <a:p>
            <a:endParaRPr lang="ja-JP" sz="1400" noProof="0" dirty="0">
              <a:latin typeface="+mn-ea"/>
            </a:endParaRPr>
          </a:p>
        </p:txBody>
      </p:sp>
      <p:sp>
        <p:nvSpPr>
          <p:cNvPr id="44" name="Shape 14">
            <a:extLst>
              <a:ext uri="{FF2B5EF4-FFF2-40B4-BE49-F238E27FC236}">
                <a16:creationId xmlns:a16="http://schemas.microsoft.com/office/drawing/2014/main" id="{2DBEA5C7-B71C-86E0-0033-138A16FB6DF0}"/>
              </a:ext>
            </a:extLst>
          </p:cNvPr>
          <p:cNvSpPr/>
          <p:nvPr/>
        </p:nvSpPr>
        <p:spPr>
          <a:xfrm>
            <a:off x="1513409" y="2983340"/>
            <a:ext cx="0" cy="185166"/>
          </a:xfrm>
          <a:prstGeom prst="line">
            <a:avLst/>
          </a:prstGeom>
          <a:noFill/>
          <a:ln w="25400">
            <a:solidFill>
              <a:srgbClr val="1B3A5B"/>
            </a:solidFill>
            <a:prstDash val="solid"/>
          </a:ln>
        </p:spPr>
        <p:txBody>
          <a:bodyPr/>
          <a:lstStyle/>
          <a:p>
            <a:endParaRPr lang="ja-JP" sz="1400" noProof="0" dirty="0">
              <a:latin typeface="+mn-ea"/>
            </a:endParaRPr>
          </a:p>
        </p:txBody>
      </p:sp>
      <p:sp>
        <p:nvSpPr>
          <p:cNvPr id="48" name="Shape 15">
            <a:extLst>
              <a:ext uri="{FF2B5EF4-FFF2-40B4-BE49-F238E27FC236}">
                <a16:creationId xmlns:a16="http://schemas.microsoft.com/office/drawing/2014/main" id="{5456F4AF-F8BD-1D51-42F8-101342ECFF31}"/>
              </a:ext>
            </a:extLst>
          </p:cNvPr>
          <p:cNvSpPr/>
          <p:nvPr/>
        </p:nvSpPr>
        <p:spPr>
          <a:xfrm>
            <a:off x="1513408" y="3160185"/>
            <a:ext cx="915314" cy="91"/>
          </a:xfrm>
          <a:prstGeom prst="line">
            <a:avLst/>
          </a:prstGeom>
          <a:noFill/>
          <a:ln w="25400">
            <a:solidFill>
              <a:srgbClr val="1B3A5B"/>
            </a:solidFill>
            <a:prstDash val="solid"/>
          </a:ln>
        </p:spPr>
        <p:txBody>
          <a:bodyPr/>
          <a:lstStyle/>
          <a:p>
            <a:endParaRPr lang="ja-JP" sz="1400" noProof="0" dirty="0">
              <a:latin typeface="+mn-ea"/>
            </a:endParaRPr>
          </a:p>
        </p:txBody>
      </p:sp>
      <p:sp>
        <p:nvSpPr>
          <p:cNvPr id="52" name="Shape 16">
            <a:extLst>
              <a:ext uri="{FF2B5EF4-FFF2-40B4-BE49-F238E27FC236}">
                <a16:creationId xmlns:a16="http://schemas.microsoft.com/office/drawing/2014/main" id="{47103B34-5C4E-FA31-C8A1-732261CB5534}"/>
              </a:ext>
            </a:extLst>
          </p:cNvPr>
          <p:cNvSpPr/>
          <p:nvPr/>
        </p:nvSpPr>
        <p:spPr>
          <a:xfrm>
            <a:off x="2428724" y="3160185"/>
            <a:ext cx="0" cy="809008"/>
          </a:xfrm>
          <a:prstGeom prst="line">
            <a:avLst/>
          </a:prstGeom>
          <a:noFill/>
          <a:ln w="25400">
            <a:solidFill>
              <a:srgbClr val="1B3A5B"/>
            </a:solidFill>
            <a:prstDash val="solid"/>
          </a:ln>
        </p:spPr>
        <p:txBody>
          <a:bodyPr/>
          <a:lstStyle/>
          <a:p>
            <a:endParaRPr lang="ja-JP" sz="1400" noProof="0" dirty="0">
              <a:latin typeface="+mn-ea"/>
            </a:endParaRPr>
          </a:p>
        </p:txBody>
      </p:sp>
      <p:sp>
        <p:nvSpPr>
          <p:cNvPr id="56" name="Shape 17">
            <a:extLst>
              <a:ext uri="{FF2B5EF4-FFF2-40B4-BE49-F238E27FC236}">
                <a16:creationId xmlns:a16="http://schemas.microsoft.com/office/drawing/2014/main" id="{29678D2C-F3DD-231F-BF0E-53795927A2F6}"/>
              </a:ext>
            </a:extLst>
          </p:cNvPr>
          <p:cNvSpPr/>
          <p:nvPr/>
        </p:nvSpPr>
        <p:spPr>
          <a:xfrm>
            <a:off x="2428723" y="3972582"/>
            <a:ext cx="915314" cy="91"/>
          </a:xfrm>
          <a:prstGeom prst="line">
            <a:avLst/>
          </a:prstGeom>
          <a:noFill/>
          <a:ln w="25400">
            <a:solidFill>
              <a:srgbClr val="1B3A5B"/>
            </a:solidFill>
            <a:prstDash val="solid"/>
          </a:ln>
        </p:spPr>
        <p:txBody>
          <a:bodyPr/>
          <a:lstStyle/>
          <a:p>
            <a:endParaRPr lang="ja-JP" sz="1400" noProof="0" dirty="0">
              <a:latin typeface="+mn-ea"/>
            </a:endParaRPr>
          </a:p>
        </p:txBody>
      </p:sp>
      <p:sp>
        <p:nvSpPr>
          <p:cNvPr id="60" name="Shape 18">
            <a:extLst>
              <a:ext uri="{FF2B5EF4-FFF2-40B4-BE49-F238E27FC236}">
                <a16:creationId xmlns:a16="http://schemas.microsoft.com/office/drawing/2014/main" id="{1D937DD9-75DD-FE4B-9B06-C7EE674814EE}"/>
              </a:ext>
            </a:extLst>
          </p:cNvPr>
          <p:cNvSpPr/>
          <p:nvPr/>
        </p:nvSpPr>
        <p:spPr>
          <a:xfrm>
            <a:off x="3332984" y="3967338"/>
            <a:ext cx="0" cy="137160"/>
          </a:xfrm>
          <a:prstGeom prst="line">
            <a:avLst/>
          </a:prstGeom>
          <a:noFill/>
          <a:ln w="25400">
            <a:solidFill>
              <a:srgbClr val="1B3A5B"/>
            </a:solidFill>
            <a:prstDash val="solid"/>
          </a:ln>
        </p:spPr>
        <p:txBody>
          <a:bodyPr/>
          <a:lstStyle/>
          <a:p>
            <a:endParaRPr lang="ja-JP" sz="1400" noProof="0" dirty="0">
              <a:latin typeface="+mn-ea"/>
            </a:endParaRPr>
          </a:p>
        </p:txBody>
      </p:sp>
      <p:sp>
        <p:nvSpPr>
          <p:cNvPr id="64" name="Shape 19">
            <a:extLst>
              <a:ext uri="{FF2B5EF4-FFF2-40B4-BE49-F238E27FC236}">
                <a16:creationId xmlns:a16="http://schemas.microsoft.com/office/drawing/2014/main" id="{F4E2BEF6-827A-B0F7-0B40-913740C14F86}"/>
              </a:ext>
            </a:extLst>
          </p:cNvPr>
          <p:cNvSpPr/>
          <p:nvPr/>
        </p:nvSpPr>
        <p:spPr>
          <a:xfrm>
            <a:off x="3324228" y="4089307"/>
            <a:ext cx="935123" cy="91"/>
          </a:xfrm>
          <a:prstGeom prst="line">
            <a:avLst/>
          </a:prstGeom>
          <a:noFill/>
          <a:ln w="25400">
            <a:solidFill>
              <a:srgbClr val="1B3A5B"/>
            </a:solidFill>
            <a:prstDash val="solid"/>
          </a:ln>
        </p:spPr>
        <p:txBody>
          <a:bodyPr/>
          <a:lstStyle/>
          <a:p>
            <a:endParaRPr lang="ja-JP" sz="1400" noProof="0" dirty="0">
              <a:latin typeface="+mn-ea"/>
            </a:endParaRPr>
          </a:p>
        </p:txBody>
      </p:sp>
      <p:sp>
        <p:nvSpPr>
          <p:cNvPr id="68" name="Shape 20">
            <a:extLst>
              <a:ext uri="{FF2B5EF4-FFF2-40B4-BE49-F238E27FC236}">
                <a16:creationId xmlns:a16="http://schemas.microsoft.com/office/drawing/2014/main" id="{7A723733-0155-7718-E25D-A6E87A8408E9}"/>
              </a:ext>
            </a:extLst>
          </p:cNvPr>
          <p:cNvSpPr/>
          <p:nvPr/>
        </p:nvSpPr>
        <p:spPr>
          <a:xfrm flipH="1">
            <a:off x="4254394" y="4089307"/>
            <a:ext cx="4958" cy="429901"/>
          </a:xfrm>
          <a:prstGeom prst="line">
            <a:avLst/>
          </a:prstGeom>
          <a:noFill/>
          <a:ln w="25400">
            <a:solidFill>
              <a:srgbClr val="1B3A5B"/>
            </a:solidFill>
            <a:prstDash val="solid"/>
          </a:ln>
        </p:spPr>
        <p:txBody>
          <a:bodyPr/>
          <a:lstStyle/>
          <a:p>
            <a:endParaRPr lang="ja-JP" sz="1400" noProof="0" dirty="0">
              <a:latin typeface="+mn-ea"/>
            </a:endParaRPr>
          </a:p>
        </p:txBody>
      </p:sp>
      <p:sp>
        <p:nvSpPr>
          <p:cNvPr id="72" name="Shape 21">
            <a:extLst>
              <a:ext uri="{FF2B5EF4-FFF2-40B4-BE49-F238E27FC236}">
                <a16:creationId xmlns:a16="http://schemas.microsoft.com/office/drawing/2014/main" id="{3A321280-58DE-B975-398C-48C4C5D2B84D}"/>
              </a:ext>
            </a:extLst>
          </p:cNvPr>
          <p:cNvSpPr/>
          <p:nvPr/>
        </p:nvSpPr>
        <p:spPr>
          <a:xfrm>
            <a:off x="4254395" y="4507530"/>
            <a:ext cx="209510" cy="0"/>
          </a:xfrm>
          <a:prstGeom prst="line">
            <a:avLst/>
          </a:prstGeom>
          <a:noFill/>
          <a:ln w="25400">
            <a:solidFill>
              <a:srgbClr val="1B3A5B"/>
            </a:solidFill>
            <a:prstDash val="solid"/>
          </a:ln>
        </p:spPr>
        <p:txBody>
          <a:bodyPr/>
          <a:lstStyle/>
          <a:p>
            <a:endParaRPr lang="ja-JP" sz="1400" noProof="0" dirty="0">
              <a:latin typeface="+mn-ea"/>
            </a:endParaRPr>
          </a:p>
        </p:txBody>
      </p:sp>
      <p:sp>
        <p:nvSpPr>
          <p:cNvPr id="80" name="Shape 23">
            <a:extLst>
              <a:ext uri="{FF2B5EF4-FFF2-40B4-BE49-F238E27FC236}">
                <a16:creationId xmlns:a16="http://schemas.microsoft.com/office/drawing/2014/main" id="{C098CF5D-BAF5-C036-A00F-60C509211CD8}"/>
              </a:ext>
            </a:extLst>
          </p:cNvPr>
          <p:cNvSpPr/>
          <p:nvPr/>
        </p:nvSpPr>
        <p:spPr>
          <a:xfrm>
            <a:off x="2360143" y="3114588"/>
            <a:ext cx="137160" cy="137160"/>
          </a:xfrm>
          <a:prstGeom prst="diamond">
            <a:avLst/>
          </a:prstGeom>
          <a:solidFill>
            <a:schemeClr val="accent5"/>
          </a:solidFill>
          <a:ln w="12700">
            <a:noFill/>
            <a:prstDash val="solid"/>
          </a:ln>
        </p:spPr>
        <p:txBody>
          <a:bodyPr/>
          <a:lstStyle/>
          <a:p>
            <a:endParaRPr lang="ja-JP" sz="1400" noProof="0" dirty="0">
              <a:latin typeface="+mn-ea"/>
            </a:endParaRPr>
          </a:p>
        </p:txBody>
      </p:sp>
      <p:sp>
        <p:nvSpPr>
          <p:cNvPr id="88" name="Shape 25">
            <a:extLst>
              <a:ext uri="{FF2B5EF4-FFF2-40B4-BE49-F238E27FC236}">
                <a16:creationId xmlns:a16="http://schemas.microsoft.com/office/drawing/2014/main" id="{40C37854-E0A4-4620-AE6E-ED03B9E42B98}"/>
              </a:ext>
            </a:extLst>
          </p:cNvPr>
          <p:cNvSpPr/>
          <p:nvPr/>
        </p:nvSpPr>
        <p:spPr>
          <a:xfrm>
            <a:off x="4181623" y="4045313"/>
            <a:ext cx="137160" cy="137160"/>
          </a:xfrm>
          <a:prstGeom prst="diamond">
            <a:avLst/>
          </a:prstGeom>
          <a:solidFill>
            <a:schemeClr val="accent5"/>
          </a:solidFill>
          <a:ln w="12700">
            <a:noFill/>
            <a:prstDash val="solid"/>
          </a:ln>
        </p:spPr>
        <p:txBody>
          <a:bodyPr/>
          <a:lstStyle/>
          <a:p>
            <a:endParaRPr lang="ja-JP" sz="1400" noProof="0" dirty="0">
              <a:latin typeface="+mn-ea"/>
            </a:endParaRPr>
          </a:p>
        </p:txBody>
      </p:sp>
      <p:sp>
        <p:nvSpPr>
          <p:cNvPr id="92" name="Text 26">
            <a:extLst>
              <a:ext uri="{FF2B5EF4-FFF2-40B4-BE49-F238E27FC236}">
                <a16:creationId xmlns:a16="http://schemas.microsoft.com/office/drawing/2014/main" id="{E152D5B7-80ED-16A1-48AE-4D29235D2BFA}"/>
              </a:ext>
            </a:extLst>
          </p:cNvPr>
          <p:cNvSpPr/>
          <p:nvPr/>
        </p:nvSpPr>
        <p:spPr>
          <a:xfrm>
            <a:off x="2686497" y="2312951"/>
            <a:ext cx="2576462" cy="285467"/>
          </a:xfrm>
          <a:prstGeom prst="rect">
            <a:avLst/>
          </a:prstGeom>
          <a:noFill/>
          <a:ln/>
        </p:spPr>
        <p:txBody>
          <a:bodyPr wrap="square" lIns="0" tIns="0" rIns="0" bIns="0" rtlCol="0" anchor="ctr"/>
          <a:lstStyle/>
          <a:p>
            <a:pPr marL="0" indent="0" algn="l">
              <a:buNone/>
            </a:pPr>
            <a:r>
              <a:rPr lang="ja-JP" sz="1400" b="1" noProof="0" dirty="0">
                <a:solidFill>
                  <a:schemeClr val="accent5"/>
                </a:solidFill>
                <a:latin typeface="+mn-ea"/>
                <a:cs typeface="Meiryo UI" pitchFamily="34" charset="-120"/>
              </a:rPr>
              <a:t>◆ </a:t>
            </a:r>
            <a:r>
              <a:rPr lang="ja-JP" altLang="en-US" sz="1400" b="1" dirty="0">
                <a:solidFill>
                  <a:schemeClr val="accent5"/>
                </a:solidFill>
                <a:latin typeface="+mn-ea"/>
                <a:cs typeface="Meiryo UI" pitchFamily="34" charset="-120"/>
              </a:rPr>
              <a:t>科学</a:t>
            </a:r>
            <a:r>
              <a:rPr lang="ja-JP" altLang="en-US" sz="1400" b="1" noProof="0" dirty="0">
                <a:solidFill>
                  <a:schemeClr val="accent5"/>
                </a:solidFill>
                <a:latin typeface="+mn-ea"/>
                <a:cs typeface="Meiryo UI" pitchFamily="34" charset="-120"/>
              </a:rPr>
              <a:t>に基づく</a:t>
            </a:r>
            <a:r>
              <a:rPr lang="ja-JP" sz="1400" b="1" noProof="0" dirty="0">
                <a:solidFill>
                  <a:schemeClr val="accent5"/>
                </a:solidFill>
                <a:latin typeface="+mn-ea"/>
                <a:cs typeface="Meiryo UI" pitchFamily="34" charset="-120"/>
              </a:rPr>
              <a:t>マイルストーン</a:t>
            </a:r>
            <a:r>
              <a:rPr lang="en-US" altLang="ja-JP" sz="1400" b="1" baseline="30000" dirty="0">
                <a:solidFill>
                  <a:schemeClr val="accent5"/>
                </a:solidFill>
                <a:latin typeface="+mn-ea"/>
                <a:cs typeface="Meiryo UI" pitchFamily="34" charset="-120"/>
              </a:rPr>
              <a:t>※</a:t>
            </a:r>
            <a:endParaRPr lang="en-US" altLang="ja-JP" sz="1400" b="1" baseline="30000" noProof="0" dirty="0">
              <a:solidFill>
                <a:schemeClr val="accent5"/>
              </a:solidFill>
              <a:latin typeface="+mn-ea"/>
              <a:cs typeface="Meiryo UI" pitchFamily="34" charset="-120"/>
            </a:endParaRPr>
          </a:p>
        </p:txBody>
      </p:sp>
      <p:sp>
        <p:nvSpPr>
          <p:cNvPr id="96" name="Text 27">
            <a:extLst>
              <a:ext uri="{FF2B5EF4-FFF2-40B4-BE49-F238E27FC236}">
                <a16:creationId xmlns:a16="http://schemas.microsoft.com/office/drawing/2014/main" id="{15AD0499-4AC5-48F2-4768-AE1E97EED547}"/>
              </a:ext>
            </a:extLst>
          </p:cNvPr>
          <p:cNvSpPr/>
          <p:nvPr/>
        </p:nvSpPr>
        <p:spPr>
          <a:xfrm>
            <a:off x="2531824" y="4155827"/>
            <a:ext cx="2011680" cy="201168"/>
          </a:xfrm>
          <a:prstGeom prst="rect">
            <a:avLst/>
          </a:prstGeom>
          <a:noFill/>
          <a:ln/>
        </p:spPr>
        <p:txBody>
          <a:bodyPr wrap="square" lIns="0" tIns="0" rIns="0" bIns="0" rtlCol="0" anchor="ctr"/>
          <a:lstStyle/>
          <a:p>
            <a:pPr marL="0" indent="0" algn="l">
              <a:buNone/>
            </a:pPr>
            <a:r>
              <a:rPr lang="ja-JP" sz="1400" noProof="0" dirty="0">
                <a:solidFill>
                  <a:srgbClr val="1B3A5B"/>
                </a:solidFill>
                <a:latin typeface="+mn-ea"/>
                <a:cs typeface="Meiryo UI" pitchFamily="34" charset="-120"/>
              </a:rPr>
              <a:t>企業の</a:t>
            </a:r>
            <a:r>
              <a:rPr lang="ja-JP" altLang="en-US" sz="1400" dirty="0">
                <a:solidFill>
                  <a:srgbClr val="1B3A5B"/>
                </a:solidFill>
                <a:latin typeface="+mn-ea"/>
                <a:cs typeface="Meiryo UI" pitchFamily="34" charset="-120"/>
              </a:rPr>
              <a:t>想定</a:t>
            </a:r>
            <a:r>
              <a:rPr lang="ja-JP" sz="1400" noProof="0" dirty="0">
                <a:solidFill>
                  <a:srgbClr val="1B3A5B"/>
                </a:solidFill>
                <a:latin typeface="+mn-ea"/>
                <a:cs typeface="Meiryo UI" pitchFamily="34" charset="-120"/>
              </a:rPr>
              <a:t>排出経路</a:t>
            </a:r>
            <a:endParaRPr lang="ja-JP" sz="1400" noProof="0" dirty="0">
              <a:latin typeface="+mn-ea"/>
            </a:endParaRPr>
          </a:p>
        </p:txBody>
      </p:sp>
      <p:sp>
        <p:nvSpPr>
          <p:cNvPr id="100" name="Text 28">
            <a:extLst>
              <a:ext uri="{FF2B5EF4-FFF2-40B4-BE49-F238E27FC236}">
                <a16:creationId xmlns:a16="http://schemas.microsoft.com/office/drawing/2014/main" id="{39FD3FAC-1C04-7349-A4A0-D44EE2280722}"/>
              </a:ext>
            </a:extLst>
          </p:cNvPr>
          <p:cNvSpPr/>
          <p:nvPr/>
        </p:nvSpPr>
        <p:spPr>
          <a:xfrm>
            <a:off x="504161" y="4791566"/>
            <a:ext cx="1280160" cy="219456"/>
          </a:xfrm>
          <a:prstGeom prst="rect">
            <a:avLst/>
          </a:prstGeom>
          <a:noFill/>
          <a:ln/>
        </p:spPr>
        <p:txBody>
          <a:bodyPr wrap="square" lIns="0" tIns="0" rIns="0" bIns="0" rtlCol="0" anchor="t"/>
          <a:lstStyle/>
          <a:p>
            <a:pPr marL="0" indent="0" algn="ctr">
              <a:buNone/>
            </a:pPr>
            <a:r>
              <a:rPr lang="ja-JP" sz="1400" noProof="0" dirty="0">
                <a:solidFill>
                  <a:srgbClr val="5A6B72"/>
                </a:solidFill>
                <a:latin typeface="+mn-ea"/>
                <a:cs typeface="Meiryo UI" pitchFamily="34" charset="-120"/>
              </a:rPr>
              <a:t>直近年</a:t>
            </a:r>
            <a:endParaRPr lang="ja-JP" sz="1400" noProof="0" dirty="0">
              <a:latin typeface="+mn-ea"/>
            </a:endParaRPr>
          </a:p>
        </p:txBody>
      </p:sp>
      <p:sp>
        <p:nvSpPr>
          <p:cNvPr id="104" name="Text 29">
            <a:extLst>
              <a:ext uri="{FF2B5EF4-FFF2-40B4-BE49-F238E27FC236}">
                <a16:creationId xmlns:a16="http://schemas.microsoft.com/office/drawing/2014/main" id="{72B22717-928E-C568-53C1-04B16E533945}"/>
              </a:ext>
            </a:extLst>
          </p:cNvPr>
          <p:cNvSpPr/>
          <p:nvPr/>
        </p:nvSpPr>
        <p:spPr>
          <a:xfrm>
            <a:off x="3825898" y="4848898"/>
            <a:ext cx="1280160" cy="219456"/>
          </a:xfrm>
          <a:prstGeom prst="rect">
            <a:avLst/>
          </a:prstGeom>
          <a:noFill/>
          <a:ln/>
        </p:spPr>
        <p:txBody>
          <a:bodyPr wrap="square" lIns="0" tIns="0" rIns="0" bIns="0" rtlCol="0" anchor="t"/>
          <a:lstStyle/>
          <a:p>
            <a:pPr marL="0" indent="0" algn="ctr">
              <a:buNone/>
            </a:pPr>
            <a:r>
              <a:rPr lang="ja-JP" sz="1400" noProof="0" dirty="0">
                <a:solidFill>
                  <a:schemeClr val="accent5"/>
                </a:solidFill>
                <a:latin typeface="+mn-ea"/>
                <a:cs typeface="Meiryo UI" pitchFamily="34" charset="-120"/>
              </a:rPr>
              <a:t>ネットゼロ年</a:t>
            </a:r>
            <a:endParaRPr lang="ja-JP" sz="1400" noProof="0" dirty="0">
              <a:solidFill>
                <a:schemeClr val="accent5"/>
              </a:solidFill>
              <a:latin typeface="+mn-ea"/>
            </a:endParaRPr>
          </a:p>
        </p:txBody>
      </p:sp>
      <p:sp>
        <p:nvSpPr>
          <p:cNvPr id="108" name="Shape 30">
            <a:extLst>
              <a:ext uri="{FF2B5EF4-FFF2-40B4-BE49-F238E27FC236}">
                <a16:creationId xmlns:a16="http://schemas.microsoft.com/office/drawing/2014/main" id="{6ABF1A14-3999-4DF8-6A30-98C6AF2652BC}"/>
              </a:ext>
            </a:extLst>
          </p:cNvPr>
          <p:cNvSpPr/>
          <p:nvPr/>
        </p:nvSpPr>
        <p:spPr>
          <a:xfrm>
            <a:off x="6021079" y="2750138"/>
            <a:ext cx="91" cy="1874520"/>
          </a:xfrm>
          <a:prstGeom prst="line">
            <a:avLst/>
          </a:prstGeom>
          <a:noFill/>
          <a:ln w="15875">
            <a:solidFill>
              <a:srgbClr val="888888"/>
            </a:solidFill>
            <a:prstDash val="solid"/>
          </a:ln>
        </p:spPr>
        <p:txBody>
          <a:bodyPr/>
          <a:lstStyle/>
          <a:p>
            <a:endParaRPr lang="ja-JP" sz="1400" noProof="0" dirty="0">
              <a:latin typeface="+mn-ea"/>
            </a:endParaRPr>
          </a:p>
        </p:txBody>
      </p:sp>
      <p:sp>
        <p:nvSpPr>
          <p:cNvPr id="112" name="Shape 31">
            <a:extLst>
              <a:ext uri="{FF2B5EF4-FFF2-40B4-BE49-F238E27FC236}">
                <a16:creationId xmlns:a16="http://schemas.microsoft.com/office/drawing/2014/main" id="{DB1FDBA0-4BA3-B837-3C96-05113B108BFC}"/>
              </a:ext>
            </a:extLst>
          </p:cNvPr>
          <p:cNvSpPr/>
          <p:nvPr/>
        </p:nvSpPr>
        <p:spPr>
          <a:xfrm>
            <a:off x="6021079" y="4624658"/>
            <a:ext cx="4160520" cy="91"/>
          </a:xfrm>
          <a:prstGeom prst="line">
            <a:avLst/>
          </a:prstGeom>
          <a:noFill/>
          <a:ln w="15875">
            <a:solidFill>
              <a:srgbClr val="888888"/>
            </a:solidFill>
            <a:prstDash val="solid"/>
          </a:ln>
        </p:spPr>
        <p:txBody>
          <a:bodyPr/>
          <a:lstStyle/>
          <a:p>
            <a:endParaRPr lang="ja-JP" sz="1400" noProof="0" dirty="0">
              <a:latin typeface="+mn-ea"/>
            </a:endParaRPr>
          </a:p>
        </p:txBody>
      </p:sp>
      <p:sp>
        <p:nvSpPr>
          <p:cNvPr id="120" name="Shape 33">
            <a:extLst>
              <a:ext uri="{FF2B5EF4-FFF2-40B4-BE49-F238E27FC236}">
                <a16:creationId xmlns:a16="http://schemas.microsoft.com/office/drawing/2014/main" id="{CCDC5829-D97C-78A3-C28D-D16F2B7BC4DE}"/>
              </a:ext>
            </a:extLst>
          </p:cNvPr>
          <p:cNvSpPr/>
          <p:nvPr/>
        </p:nvSpPr>
        <p:spPr>
          <a:xfrm rot="5400000">
            <a:off x="10133130" y="4586027"/>
            <a:ext cx="82296" cy="91440"/>
          </a:xfrm>
          <a:prstGeom prst="triangle">
            <a:avLst/>
          </a:prstGeom>
          <a:solidFill>
            <a:srgbClr val="888888"/>
          </a:solidFill>
          <a:ln/>
        </p:spPr>
        <p:txBody>
          <a:bodyPr/>
          <a:lstStyle/>
          <a:p>
            <a:endParaRPr lang="ja-JP" sz="1400" noProof="0" dirty="0">
              <a:latin typeface="+mn-ea"/>
            </a:endParaRPr>
          </a:p>
        </p:txBody>
      </p:sp>
      <p:sp>
        <p:nvSpPr>
          <p:cNvPr id="123" name="Text 34">
            <a:extLst>
              <a:ext uri="{FF2B5EF4-FFF2-40B4-BE49-F238E27FC236}">
                <a16:creationId xmlns:a16="http://schemas.microsoft.com/office/drawing/2014/main" id="{AE2C9758-2660-C185-AF26-EAE264472F9C}"/>
              </a:ext>
            </a:extLst>
          </p:cNvPr>
          <p:cNvSpPr/>
          <p:nvPr/>
        </p:nvSpPr>
        <p:spPr>
          <a:xfrm>
            <a:off x="5771905" y="2467498"/>
            <a:ext cx="2194560" cy="219456"/>
          </a:xfrm>
          <a:prstGeom prst="rect">
            <a:avLst/>
          </a:prstGeom>
          <a:noFill/>
          <a:ln/>
        </p:spPr>
        <p:txBody>
          <a:bodyPr wrap="square" lIns="0" tIns="0" rIns="0" bIns="0" rtlCol="0" anchor="ctr"/>
          <a:lstStyle/>
          <a:p>
            <a:pPr marL="0" indent="0" algn="l">
              <a:buNone/>
            </a:pPr>
            <a:r>
              <a:rPr lang="ja-JP" sz="1400" noProof="0" dirty="0">
                <a:solidFill>
                  <a:srgbClr val="5A6B72"/>
                </a:solidFill>
                <a:latin typeface="+mn-ea"/>
                <a:cs typeface="Meiryo UI" pitchFamily="34" charset="-120"/>
              </a:rPr>
              <a:t>絶対GHG排出量</a:t>
            </a:r>
            <a:endParaRPr lang="ja-JP" sz="1400" noProof="0" dirty="0">
              <a:latin typeface="+mn-ea"/>
            </a:endParaRPr>
          </a:p>
        </p:txBody>
      </p:sp>
      <p:sp>
        <p:nvSpPr>
          <p:cNvPr id="133" name="Shape 39">
            <a:extLst>
              <a:ext uri="{FF2B5EF4-FFF2-40B4-BE49-F238E27FC236}">
                <a16:creationId xmlns:a16="http://schemas.microsoft.com/office/drawing/2014/main" id="{F16EA72C-2066-EC6F-0036-9A45E91016A8}"/>
              </a:ext>
            </a:extLst>
          </p:cNvPr>
          <p:cNvSpPr/>
          <p:nvPr/>
        </p:nvSpPr>
        <p:spPr>
          <a:xfrm>
            <a:off x="6627145" y="3006581"/>
            <a:ext cx="665683" cy="91"/>
          </a:xfrm>
          <a:prstGeom prst="line">
            <a:avLst/>
          </a:prstGeom>
          <a:noFill/>
          <a:ln w="25400">
            <a:solidFill>
              <a:srgbClr val="1B3A5B"/>
            </a:solidFill>
            <a:prstDash val="solid"/>
          </a:ln>
        </p:spPr>
        <p:txBody>
          <a:bodyPr/>
          <a:lstStyle/>
          <a:p>
            <a:endParaRPr lang="ja-JP" sz="1400" noProof="0" dirty="0">
              <a:latin typeface="+mn-ea"/>
            </a:endParaRPr>
          </a:p>
        </p:txBody>
      </p:sp>
      <p:sp>
        <p:nvSpPr>
          <p:cNvPr id="135" name="Shape 40">
            <a:extLst>
              <a:ext uri="{FF2B5EF4-FFF2-40B4-BE49-F238E27FC236}">
                <a16:creationId xmlns:a16="http://schemas.microsoft.com/office/drawing/2014/main" id="{6F681952-9D80-362E-FFA7-C862E20BFE73}"/>
              </a:ext>
            </a:extLst>
          </p:cNvPr>
          <p:cNvSpPr/>
          <p:nvPr/>
        </p:nvSpPr>
        <p:spPr>
          <a:xfrm>
            <a:off x="7281810" y="3012571"/>
            <a:ext cx="91" cy="337414"/>
          </a:xfrm>
          <a:prstGeom prst="line">
            <a:avLst/>
          </a:prstGeom>
          <a:noFill/>
          <a:ln w="25400">
            <a:solidFill>
              <a:srgbClr val="1B3A5B"/>
            </a:solidFill>
            <a:prstDash val="solid"/>
          </a:ln>
        </p:spPr>
        <p:txBody>
          <a:bodyPr/>
          <a:lstStyle/>
          <a:p>
            <a:endParaRPr lang="ja-JP" sz="1400" noProof="0" dirty="0">
              <a:latin typeface="+mn-ea"/>
            </a:endParaRPr>
          </a:p>
        </p:txBody>
      </p:sp>
      <p:sp>
        <p:nvSpPr>
          <p:cNvPr id="137" name="Shape 41">
            <a:extLst>
              <a:ext uri="{FF2B5EF4-FFF2-40B4-BE49-F238E27FC236}">
                <a16:creationId xmlns:a16="http://schemas.microsoft.com/office/drawing/2014/main" id="{0D4ADD5E-46A1-3FAF-5559-1539FB4221FF}"/>
              </a:ext>
            </a:extLst>
          </p:cNvPr>
          <p:cNvSpPr/>
          <p:nvPr/>
        </p:nvSpPr>
        <p:spPr>
          <a:xfrm>
            <a:off x="7275235" y="3340630"/>
            <a:ext cx="742341" cy="91"/>
          </a:xfrm>
          <a:prstGeom prst="line">
            <a:avLst/>
          </a:prstGeom>
          <a:noFill/>
          <a:ln w="25400">
            <a:solidFill>
              <a:srgbClr val="1B3A5B"/>
            </a:solidFill>
            <a:prstDash val="solid"/>
          </a:ln>
        </p:spPr>
        <p:txBody>
          <a:bodyPr/>
          <a:lstStyle/>
          <a:p>
            <a:endParaRPr lang="ja-JP" sz="1400" noProof="0" dirty="0">
              <a:latin typeface="+mn-ea"/>
            </a:endParaRPr>
          </a:p>
        </p:txBody>
      </p:sp>
      <p:sp>
        <p:nvSpPr>
          <p:cNvPr id="139" name="Shape 42">
            <a:extLst>
              <a:ext uri="{FF2B5EF4-FFF2-40B4-BE49-F238E27FC236}">
                <a16:creationId xmlns:a16="http://schemas.microsoft.com/office/drawing/2014/main" id="{F0456DBC-9DF4-A2A6-2216-EA171418C35A}"/>
              </a:ext>
            </a:extLst>
          </p:cNvPr>
          <p:cNvSpPr/>
          <p:nvPr/>
        </p:nvSpPr>
        <p:spPr>
          <a:xfrm>
            <a:off x="8011203" y="3345215"/>
            <a:ext cx="6373" cy="200986"/>
          </a:xfrm>
          <a:prstGeom prst="line">
            <a:avLst/>
          </a:prstGeom>
          <a:noFill/>
          <a:ln w="25400">
            <a:solidFill>
              <a:srgbClr val="1B3A5B"/>
            </a:solidFill>
            <a:prstDash val="solid"/>
          </a:ln>
        </p:spPr>
        <p:txBody>
          <a:bodyPr/>
          <a:lstStyle/>
          <a:p>
            <a:endParaRPr lang="ja-JP" sz="1400" noProof="0" dirty="0">
              <a:latin typeface="+mn-ea"/>
            </a:endParaRPr>
          </a:p>
        </p:txBody>
      </p:sp>
      <p:sp>
        <p:nvSpPr>
          <p:cNvPr id="141" name="Shape 43">
            <a:extLst>
              <a:ext uri="{FF2B5EF4-FFF2-40B4-BE49-F238E27FC236}">
                <a16:creationId xmlns:a16="http://schemas.microsoft.com/office/drawing/2014/main" id="{A7C572AE-B227-BD43-74A8-7BA1BDE2404F}"/>
              </a:ext>
            </a:extLst>
          </p:cNvPr>
          <p:cNvSpPr/>
          <p:nvPr/>
        </p:nvSpPr>
        <p:spPr>
          <a:xfrm>
            <a:off x="8012452" y="3531161"/>
            <a:ext cx="748894" cy="91"/>
          </a:xfrm>
          <a:prstGeom prst="line">
            <a:avLst/>
          </a:prstGeom>
          <a:noFill/>
          <a:ln w="25400">
            <a:solidFill>
              <a:srgbClr val="1B3A5B"/>
            </a:solidFill>
            <a:prstDash val="solid"/>
          </a:ln>
        </p:spPr>
        <p:txBody>
          <a:bodyPr/>
          <a:lstStyle/>
          <a:p>
            <a:endParaRPr lang="ja-JP" sz="1400" noProof="0" dirty="0">
              <a:latin typeface="+mn-ea"/>
            </a:endParaRPr>
          </a:p>
        </p:txBody>
      </p:sp>
      <p:sp>
        <p:nvSpPr>
          <p:cNvPr id="143" name="Shape 44">
            <a:extLst>
              <a:ext uri="{FF2B5EF4-FFF2-40B4-BE49-F238E27FC236}">
                <a16:creationId xmlns:a16="http://schemas.microsoft.com/office/drawing/2014/main" id="{2C154CCF-A55A-239D-84A2-F340D6338D96}"/>
              </a:ext>
            </a:extLst>
          </p:cNvPr>
          <p:cNvSpPr/>
          <p:nvPr/>
        </p:nvSpPr>
        <p:spPr>
          <a:xfrm>
            <a:off x="8760097" y="3522550"/>
            <a:ext cx="0" cy="126977"/>
          </a:xfrm>
          <a:prstGeom prst="line">
            <a:avLst/>
          </a:prstGeom>
          <a:noFill/>
          <a:ln w="25400">
            <a:solidFill>
              <a:srgbClr val="1B3A5B"/>
            </a:solidFill>
            <a:prstDash val="solid"/>
          </a:ln>
        </p:spPr>
        <p:txBody>
          <a:bodyPr/>
          <a:lstStyle/>
          <a:p>
            <a:endParaRPr lang="ja-JP" sz="1400" noProof="0" dirty="0">
              <a:latin typeface="+mn-ea"/>
            </a:endParaRPr>
          </a:p>
        </p:txBody>
      </p:sp>
      <p:sp>
        <p:nvSpPr>
          <p:cNvPr id="145" name="Shape 45">
            <a:extLst>
              <a:ext uri="{FF2B5EF4-FFF2-40B4-BE49-F238E27FC236}">
                <a16:creationId xmlns:a16="http://schemas.microsoft.com/office/drawing/2014/main" id="{361DC2C0-B9F8-6A6E-8363-522D1F8A07C9}"/>
              </a:ext>
            </a:extLst>
          </p:cNvPr>
          <p:cNvSpPr/>
          <p:nvPr/>
        </p:nvSpPr>
        <p:spPr>
          <a:xfrm>
            <a:off x="8754323" y="3636867"/>
            <a:ext cx="183200" cy="0"/>
          </a:xfrm>
          <a:prstGeom prst="line">
            <a:avLst/>
          </a:prstGeom>
          <a:noFill/>
          <a:ln w="25400">
            <a:solidFill>
              <a:srgbClr val="1B3A5B"/>
            </a:solidFill>
            <a:prstDash val="solid"/>
          </a:ln>
        </p:spPr>
        <p:txBody>
          <a:bodyPr/>
          <a:lstStyle/>
          <a:p>
            <a:endParaRPr lang="ja-JP" sz="1400" noProof="0" dirty="0">
              <a:latin typeface="+mn-ea"/>
            </a:endParaRPr>
          </a:p>
        </p:txBody>
      </p:sp>
      <p:sp>
        <p:nvSpPr>
          <p:cNvPr id="147" name="Shape 46">
            <a:extLst>
              <a:ext uri="{FF2B5EF4-FFF2-40B4-BE49-F238E27FC236}">
                <a16:creationId xmlns:a16="http://schemas.microsoft.com/office/drawing/2014/main" id="{13761F82-1DC6-32A4-21DF-D12EC79CAFDC}"/>
              </a:ext>
            </a:extLst>
          </p:cNvPr>
          <p:cNvSpPr/>
          <p:nvPr/>
        </p:nvSpPr>
        <p:spPr>
          <a:xfrm>
            <a:off x="9291484" y="3844442"/>
            <a:ext cx="91" cy="356159"/>
          </a:xfrm>
          <a:prstGeom prst="line">
            <a:avLst/>
          </a:prstGeom>
          <a:noFill/>
          <a:ln w="25400">
            <a:solidFill>
              <a:srgbClr val="1B3A5B"/>
            </a:solidFill>
            <a:prstDash val="solid"/>
          </a:ln>
        </p:spPr>
        <p:txBody>
          <a:bodyPr/>
          <a:lstStyle/>
          <a:p>
            <a:endParaRPr lang="ja-JP" sz="1400" noProof="0" dirty="0">
              <a:latin typeface="+mn-ea"/>
            </a:endParaRPr>
          </a:p>
        </p:txBody>
      </p:sp>
      <p:sp>
        <p:nvSpPr>
          <p:cNvPr id="149" name="Shape 47">
            <a:extLst>
              <a:ext uri="{FF2B5EF4-FFF2-40B4-BE49-F238E27FC236}">
                <a16:creationId xmlns:a16="http://schemas.microsoft.com/office/drawing/2014/main" id="{04CB2D6E-ECA8-165D-E58F-466F2081BDC3}"/>
              </a:ext>
            </a:extLst>
          </p:cNvPr>
          <p:cNvSpPr/>
          <p:nvPr/>
        </p:nvSpPr>
        <p:spPr>
          <a:xfrm>
            <a:off x="9284567" y="4198162"/>
            <a:ext cx="633328" cy="1"/>
          </a:xfrm>
          <a:prstGeom prst="line">
            <a:avLst/>
          </a:prstGeom>
          <a:noFill/>
          <a:ln w="25400">
            <a:solidFill>
              <a:srgbClr val="1B3A5B"/>
            </a:solidFill>
            <a:prstDash val="solid"/>
          </a:ln>
        </p:spPr>
        <p:txBody>
          <a:bodyPr/>
          <a:lstStyle/>
          <a:p>
            <a:endParaRPr lang="ja-JP" sz="1400" noProof="0" dirty="0">
              <a:latin typeface="+mn-ea"/>
            </a:endParaRPr>
          </a:p>
        </p:txBody>
      </p:sp>
      <p:sp>
        <p:nvSpPr>
          <p:cNvPr id="151" name="Text 48">
            <a:extLst>
              <a:ext uri="{FF2B5EF4-FFF2-40B4-BE49-F238E27FC236}">
                <a16:creationId xmlns:a16="http://schemas.microsoft.com/office/drawing/2014/main" id="{C96150D7-B73C-20FE-2387-D89FB84CB8F3}"/>
              </a:ext>
            </a:extLst>
          </p:cNvPr>
          <p:cNvSpPr/>
          <p:nvPr/>
        </p:nvSpPr>
        <p:spPr>
          <a:xfrm>
            <a:off x="8049537" y="2333502"/>
            <a:ext cx="2368414" cy="406675"/>
          </a:xfrm>
          <a:prstGeom prst="rect">
            <a:avLst/>
          </a:prstGeom>
          <a:noFill/>
          <a:ln/>
        </p:spPr>
        <p:txBody>
          <a:bodyPr wrap="square" lIns="0" tIns="0" rIns="0" bIns="0" rtlCol="0" anchor="ctr"/>
          <a:lstStyle/>
          <a:p>
            <a:pPr marL="0" indent="0" algn="l">
              <a:buNone/>
            </a:pPr>
            <a:r>
              <a:rPr lang="ja-JP" altLang="en-US" sz="1400" b="1" noProof="0" dirty="0">
                <a:solidFill>
                  <a:schemeClr val="accent5"/>
                </a:solidFill>
                <a:latin typeface="+mn-ea"/>
                <a:cs typeface="Meiryo UI" pitchFamily="34" charset="-120"/>
              </a:rPr>
              <a:t>企業の炭素予算を</a:t>
            </a:r>
            <a:r>
              <a:rPr lang="ja-JP" altLang="en-US" sz="1400" b="1" dirty="0">
                <a:solidFill>
                  <a:schemeClr val="accent5"/>
                </a:solidFill>
                <a:latin typeface="+mn-ea"/>
                <a:cs typeface="Meiryo UI" pitchFamily="34" charset="-120"/>
              </a:rPr>
              <a:t>決める</a:t>
            </a:r>
            <a:r>
              <a:rPr lang="ja-JP" altLang="en-US" sz="1400" b="1" noProof="0" dirty="0">
                <a:solidFill>
                  <a:schemeClr val="accent5"/>
                </a:solidFill>
                <a:latin typeface="+mn-ea"/>
                <a:cs typeface="Meiryo UI" pitchFamily="34" charset="-120"/>
              </a:rPr>
              <a:t>ための</a:t>
            </a:r>
            <a:r>
              <a:rPr lang="ja-JP" sz="1400" b="1" noProof="0" dirty="0">
                <a:solidFill>
                  <a:schemeClr val="accent5"/>
                </a:solidFill>
                <a:latin typeface="+mn-ea"/>
                <a:cs typeface="Meiryo UI" pitchFamily="34" charset="-120"/>
              </a:rPr>
              <a:t>参照経路（炭素予算の基準）</a:t>
            </a:r>
            <a:endParaRPr lang="ja-JP" sz="1400" noProof="0" dirty="0">
              <a:solidFill>
                <a:schemeClr val="accent5"/>
              </a:solidFill>
              <a:latin typeface="+mn-ea"/>
            </a:endParaRPr>
          </a:p>
        </p:txBody>
      </p:sp>
      <p:sp>
        <p:nvSpPr>
          <p:cNvPr id="153" name="Text 49">
            <a:extLst>
              <a:ext uri="{FF2B5EF4-FFF2-40B4-BE49-F238E27FC236}">
                <a16:creationId xmlns:a16="http://schemas.microsoft.com/office/drawing/2014/main" id="{30ED31E9-9DE2-BFF8-3357-FCC469E2428B}"/>
              </a:ext>
            </a:extLst>
          </p:cNvPr>
          <p:cNvSpPr/>
          <p:nvPr/>
        </p:nvSpPr>
        <p:spPr>
          <a:xfrm>
            <a:off x="7010411" y="3773249"/>
            <a:ext cx="2011680" cy="201168"/>
          </a:xfrm>
          <a:prstGeom prst="rect">
            <a:avLst/>
          </a:prstGeom>
          <a:noFill/>
          <a:ln/>
        </p:spPr>
        <p:txBody>
          <a:bodyPr wrap="square" lIns="0" tIns="0" rIns="0" bIns="0" rtlCol="0" anchor="ctr"/>
          <a:lstStyle/>
          <a:p>
            <a:pPr marL="0" indent="0" algn="l">
              <a:buNone/>
            </a:pPr>
            <a:r>
              <a:rPr lang="ja-JP" sz="1400" noProof="0" dirty="0">
                <a:solidFill>
                  <a:srgbClr val="1B3A5B"/>
                </a:solidFill>
                <a:latin typeface="+mn-ea"/>
                <a:cs typeface="Meiryo UI" pitchFamily="34" charset="-120"/>
              </a:rPr>
              <a:t>企業の</a:t>
            </a:r>
            <a:r>
              <a:rPr lang="ja-JP" altLang="en-US" sz="1400" dirty="0">
                <a:solidFill>
                  <a:srgbClr val="1B3A5B"/>
                </a:solidFill>
                <a:latin typeface="+mn-ea"/>
                <a:cs typeface="Meiryo UI" pitchFamily="34" charset="-120"/>
              </a:rPr>
              <a:t>想定</a:t>
            </a:r>
            <a:r>
              <a:rPr lang="ja-JP" sz="1400" noProof="0" dirty="0">
                <a:solidFill>
                  <a:srgbClr val="1B3A5B"/>
                </a:solidFill>
                <a:latin typeface="+mn-ea"/>
                <a:cs typeface="Meiryo UI" pitchFamily="34" charset="-120"/>
              </a:rPr>
              <a:t>排出経路</a:t>
            </a:r>
            <a:endParaRPr lang="ja-JP" sz="1400" noProof="0" dirty="0">
              <a:latin typeface="+mn-ea"/>
            </a:endParaRPr>
          </a:p>
        </p:txBody>
      </p:sp>
      <p:sp>
        <p:nvSpPr>
          <p:cNvPr id="155" name="Text 50">
            <a:extLst>
              <a:ext uri="{FF2B5EF4-FFF2-40B4-BE49-F238E27FC236}">
                <a16:creationId xmlns:a16="http://schemas.microsoft.com/office/drawing/2014/main" id="{D1C6BE92-8DB0-402D-1118-423A3DA80868}"/>
              </a:ext>
            </a:extLst>
          </p:cNvPr>
          <p:cNvSpPr/>
          <p:nvPr/>
        </p:nvSpPr>
        <p:spPr>
          <a:xfrm>
            <a:off x="5589025" y="4655367"/>
            <a:ext cx="1280160" cy="219456"/>
          </a:xfrm>
          <a:prstGeom prst="rect">
            <a:avLst/>
          </a:prstGeom>
          <a:noFill/>
          <a:ln/>
        </p:spPr>
        <p:txBody>
          <a:bodyPr wrap="square" lIns="0" tIns="0" rIns="0" bIns="0" rtlCol="0" anchor="t"/>
          <a:lstStyle/>
          <a:p>
            <a:pPr marL="0" indent="0" algn="ctr">
              <a:buNone/>
            </a:pPr>
            <a:r>
              <a:rPr lang="ja-JP" sz="1400" noProof="0" dirty="0">
                <a:solidFill>
                  <a:srgbClr val="5A6B72"/>
                </a:solidFill>
                <a:latin typeface="+mn-ea"/>
                <a:cs typeface="Meiryo UI" pitchFamily="34" charset="-120"/>
              </a:rPr>
              <a:t>直近年</a:t>
            </a:r>
            <a:endParaRPr lang="ja-JP" sz="1400" noProof="0" dirty="0">
              <a:latin typeface="+mn-ea"/>
            </a:endParaRPr>
          </a:p>
        </p:txBody>
      </p:sp>
      <p:sp>
        <p:nvSpPr>
          <p:cNvPr id="157" name="Text 51">
            <a:extLst>
              <a:ext uri="{FF2B5EF4-FFF2-40B4-BE49-F238E27FC236}">
                <a16:creationId xmlns:a16="http://schemas.microsoft.com/office/drawing/2014/main" id="{65978FE6-B322-D11A-A4B3-2FA206F3AF6B}"/>
              </a:ext>
            </a:extLst>
          </p:cNvPr>
          <p:cNvSpPr/>
          <p:nvPr/>
        </p:nvSpPr>
        <p:spPr>
          <a:xfrm>
            <a:off x="9333493" y="4683067"/>
            <a:ext cx="1280160" cy="219456"/>
          </a:xfrm>
          <a:prstGeom prst="rect">
            <a:avLst/>
          </a:prstGeom>
          <a:noFill/>
          <a:ln/>
        </p:spPr>
        <p:txBody>
          <a:bodyPr wrap="square" lIns="0" tIns="0" rIns="0" bIns="0" rtlCol="0" anchor="t"/>
          <a:lstStyle/>
          <a:p>
            <a:pPr marL="0" indent="0" algn="ctr">
              <a:buNone/>
            </a:pPr>
            <a:r>
              <a:rPr lang="ja-JP" sz="1400" noProof="0" dirty="0">
                <a:solidFill>
                  <a:schemeClr val="accent5"/>
                </a:solidFill>
                <a:latin typeface="+mn-ea"/>
                <a:cs typeface="Meiryo UI" pitchFamily="34" charset="-120"/>
              </a:rPr>
              <a:t>ネットゼロ年</a:t>
            </a:r>
            <a:endParaRPr lang="ja-JP" sz="1400" noProof="0" dirty="0">
              <a:solidFill>
                <a:schemeClr val="accent5"/>
              </a:solidFill>
              <a:latin typeface="+mn-ea"/>
            </a:endParaRPr>
          </a:p>
        </p:txBody>
      </p:sp>
      <p:sp>
        <p:nvSpPr>
          <p:cNvPr id="159" name="Text 52">
            <a:extLst>
              <a:ext uri="{FF2B5EF4-FFF2-40B4-BE49-F238E27FC236}">
                <a16:creationId xmlns:a16="http://schemas.microsoft.com/office/drawing/2014/main" id="{562503C8-C60F-68E2-C309-CFA0E02F928B}"/>
              </a:ext>
            </a:extLst>
          </p:cNvPr>
          <p:cNvSpPr/>
          <p:nvPr/>
        </p:nvSpPr>
        <p:spPr>
          <a:xfrm>
            <a:off x="319874" y="5120451"/>
            <a:ext cx="4962691" cy="1917592"/>
          </a:xfrm>
          <a:prstGeom prst="rect">
            <a:avLst/>
          </a:prstGeom>
          <a:noFill/>
          <a:ln/>
        </p:spPr>
        <p:txBody>
          <a:bodyPr wrap="square" lIns="0" tIns="0" rIns="0" bIns="0" rtlCol="0" anchor="t"/>
          <a:lstStyle/>
          <a:p>
            <a:pPr marL="285750" indent="-285750">
              <a:spcAft>
                <a:spcPts val="300"/>
              </a:spcAft>
              <a:buFont typeface="Arial" panose="020B0604020202020204" pitchFamily="34" charset="0"/>
              <a:buChar char="•"/>
            </a:pPr>
            <a:r>
              <a:rPr lang="ja-JP" sz="1200" noProof="0" dirty="0"/>
              <a:t>科学的根拠に基づく参照経路に基づき、</a:t>
            </a:r>
            <a:r>
              <a:rPr lang="ja-JP" sz="1200" b="1" noProof="0" dirty="0"/>
              <a:t>既存のGHG排出資産を削減し、新規のGHG排出資産への投資を段階的に廃止するためのタイムラインを定めるもの</a:t>
            </a:r>
          </a:p>
          <a:p>
            <a:pPr marL="285750" indent="-285750">
              <a:spcAft>
                <a:spcPts val="300"/>
              </a:spcAft>
              <a:buFont typeface="Arial" panose="020B0604020202020204" pitchFamily="34" charset="0"/>
              <a:buChar char="•"/>
            </a:pPr>
            <a:r>
              <a:rPr lang="ja-JP" sz="1200" noProof="0" dirty="0"/>
              <a:t>各資産・資産グループの移行タイムラインは、次のうち最も早い年に決定</a:t>
            </a:r>
          </a:p>
          <a:p>
            <a:pPr marL="800100" lvl="1" indent="-342900">
              <a:spcAft>
                <a:spcPts val="300"/>
              </a:spcAft>
              <a:buFont typeface="+mj-lt"/>
              <a:buAutoNum type="arabicPeriod"/>
            </a:pPr>
            <a:r>
              <a:rPr lang="ja-JP" sz="1200" noProof="0" dirty="0"/>
              <a:t>当該資産の残存する技術的耐用年数</a:t>
            </a:r>
          </a:p>
          <a:p>
            <a:pPr marL="800100" lvl="1" indent="-342900">
              <a:spcAft>
                <a:spcPts val="300"/>
              </a:spcAft>
              <a:buFont typeface="+mj-lt"/>
              <a:buAutoNum type="arabicPeriod"/>
            </a:pPr>
            <a:r>
              <a:rPr lang="ja-JP" sz="1200" noProof="0" dirty="0"/>
              <a:t>参照経路から導き出される科学的根拠に基づく移行マイルストーン</a:t>
            </a:r>
          </a:p>
          <a:p>
            <a:pPr marL="800100" lvl="1" indent="-342900">
              <a:spcAft>
                <a:spcPts val="300"/>
              </a:spcAft>
              <a:buFont typeface="+mj-lt"/>
              <a:buAutoNum type="arabicPeriod"/>
            </a:pPr>
            <a:r>
              <a:rPr lang="ja-JP" sz="1200" noProof="0" dirty="0"/>
              <a:t>企業のネットゼロ達成年</a:t>
            </a:r>
          </a:p>
          <a:p>
            <a:pPr marL="285750" indent="-285750">
              <a:spcAft>
                <a:spcPts val="300"/>
              </a:spcAft>
              <a:buClr>
                <a:schemeClr val="tx1"/>
              </a:buClr>
              <a:buFont typeface="Arial" panose="020B0604020202020204" pitchFamily="34" charset="0"/>
              <a:buChar char="•"/>
            </a:pPr>
            <a:r>
              <a:rPr lang="ja-JP" sz="1200" b="1" noProof="0" dirty="0">
                <a:solidFill>
                  <a:schemeClr val="accent6"/>
                </a:solidFill>
              </a:rPr>
              <a:t>本アプローチは、</a:t>
            </a:r>
            <a:r>
              <a:rPr lang="ja-JP" sz="1200" b="1" noProof="0" dirty="0">
                <a:solidFill>
                  <a:schemeClr val="accent6"/>
                </a:solidFill>
                <a:latin typeface="+mn-ea"/>
                <a:cs typeface="Meiryo UI" pitchFamily="34" charset="-120"/>
              </a:rPr>
              <a:t>資産レベルのデータが必要であり、データが無い場合は炭素予算アプローチを用いて設定しなければならない</a:t>
            </a:r>
            <a:endParaRPr lang="ja-JP" sz="1200" b="1" noProof="0" dirty="0">
              <a:solidFill>
                <a:schemeClr val="accent6"/>
              </a:solidFill>
              <a:latin typeface="+mn-ea"/>
            </a:endParaRPr>
          </a:p>
        </p:txBody>
      </p:sp>
      <p:sp>
        <p:nvSpPr>
          <p:cNvPr id="161" name="Text 53">
            <a:extLst>
              <a:ext uri="{FF2B5EF4-FFF2-40B4-BE49-F238E27FC236}">
                <a16:creationId xmlns:a16="http://schemas.microsoft.com/office/drawing/2014/main" id="{DEAD703F-B291-5151-E690-C64BB7CE9113}"/>
              </a:ext>
            </a:extLst>
          </p:cNvPr>
          <p:cNvSpPr/>
          <p:nvPr/>
        </p:nvSpPr>
        <p:spPr>
          <a:xfrm>
            <a:off x="5755287" y="4985972"/>
            <a:ext cx="4530395" cy="2211366"/>
          </a:xfrm>
          <a:prstGeom prst="rect">
            <a:avLst/>
          </a:prstGeom>
          <a:noFill/>
          <a:ln/>
        </p:spPr>
        <p:txBody>
          <a:bodyPr wrap="square" lIns="0" tIns="0" rIns="0" bIns="0" rtlCol="0" anchor="t"/>
          <a:lstStyle/>
          <a:p>
            <a:pPr marL="285750" indent="-285750">
              <a:spcAft>
                <a:spcPts val="600"/>
              </a:spcAft>
              <a:buFont typeface="Arial" panose="020B0604020202020204" pitchFamily="34" charset="0"/>
              <a:buChar char="•"/>
            </a:pPr>
            <a:r>
              <a:rPr lang="ja-JP" sz="1200" noProof="0" dirty="0"/>
              <a:t>各資産カテゴリーについて、基準年からネットゼロ年までの許容累積排出量を表す炭素予算を決定する</a:t>
            </a:r>
            <a:endParaRPr lang="en-US" altLang="ja-JP" sz="1200" noProof="0" dirty="0"/>
          </a:p>
          <a:p>
            <a:pPr marL="534988" lvl="1" indent="-261938">
              <a:spcAft>
                <a:spcPts val="600"/>
              </a:spcAft>
              <a:buFont typeface="Wingdings" panose="05000000000000000000" pitchFamily="2" charset="2"/>
              <a:buChar char="Ø"/>
            </a:pPr>
            <a:r>
              <a:rPr lang="ja-JP" altLang="en-US" sz="1200" dirty="0"/>
              <a:t>炭素予算とは、参照経路と目標設定手法</a:t>
            </a:r>
            <a:r>
              <a:rPr lang="ja-JP" altLang="en-US" sz="1200" noProof="0" dirty="0"/>
              <a:t>から導き出される、ネットゼロ年までに残された許容累積排出量</a:t>
            </a:r>
            <a:endParaRPr lang="en-US" altLang="ja-JP" sz="1200" noProof="0" dirty="0"/>
          </a:p>
          <a:p>
            <a:pPr marL="808038" lvl="2" indent="-273050">
              <a:spcAft>
                <a:spcPts val="600"/>
              </a:spcAft>
              <a:buFont typeface="Wingdings" panose="05000000000000000000" pitchFamily="2" charset="2"/>
              <a:buChar char="ü"/>
            </a:pPr>
            <a:r>
              <a:rPr lang="ja-JP" altLang="en-US" sz="1200" dirty="0"/>
              <a:t>参照経路とは、</a:t>
            </a:r>
            <a:r>
              <a:rPr lang="ja-JP" altLang="en-US" sz="1200" noProof="0" dirty="0"/>
              <a:t>セクターまたは活動が目標年・ネットゼロ年に達成すべき水準を決定するために用いられる科学に基づく経路</a:t>
            </a:r>
            <a:endParaRPr lang="ja-JP" sz="1200" noProof="0" dirty="0"/>
          </a:p>
          <a:p>
            <a:pPr marL="285750" indent="-285750">
              <a:spcAft>
                <a:spcPts val="600"/>
              </a:spcAft>
              <a:buFont typeface="Arial" panose="020B0604020202020204" pitchFamily="34" charset="0"/>
              <a:buChar char="•"/>
            </a:pPr>
            <a:r>
              <a:rPr lang="ja-JP" sz="1200" noProof="0" dirty="0"/>
              <a:t>当該資産カテゴリー内の全資産の継続稼働から生じる累積排出量が、当該カテゴリーに配分された炭素予算の範囲内に収まるように、各資産カテゴリーの移行タイムラインを確立する</a:t>
            </a:r>
          </a:p>
        </p:txBody>
      </p:sp>
      <p:sp>
        <p:nvSpPr>
          <p:cNvPr id="18" name="Shape 20">
            <a:extLst>
              <a:ext uri="{FF2B5EF4-FFF2-40B4-BE49-F238E27FC236}">
                <a16:creationId xmlns:a16="http://schemas.microsoft.com/office/drawing/2014/main" id="{7446FE47-CEB0-8569-2C81-7444D83F278F}"/>
              </a:ext>
            </a:extLst>
          </p:cNvPr>
          <p:cNvSpPr/>
          <p:nvPr/>
        </p:nvSpPr>
        <p:spPr>
          <a:xfrm>
            <a:off x="4451825" y="4519208"/>
            <a:ext cx="0" cy="253156"/>
          </a:xfrm>
          <a:prstGeom prst="line">
            <a:avLst/>
          </a:prstGeom>
          <a:noFill/>
          <a:ln w="25400">
            <a:solidFill>
              <a:srgbClr val="1B3A5B"/>
            </a:solidFill>
            <a:prstDash val="solid"/>
          </a:ln>
        </p:spPr>
        <p:txBody>
          <a:bodyPr/>
          <a:lstStyle/>
          <a:p>
            <a:endParaRPr lang="ja-JP" sz="1400" noProof="0" dirty="0">
              <a:latin typeface="+mn-ea"/>
            </a:endParaRPr>
          </a:p>
        </p:txBody>
      </p:sp>
      <p:sp>
        <p:nvSpPr>
          <p:cNvPr id="21" name="Shape 25">
            <a:extLst>
              <a:ext uri="{FF2B5EF4-FFF2-40B4-BE49-F238E27FC236}">
                <a16:creationId xmlns:a16="http://schemas.microsoft.com/office/drawing/2014/main" id="{1360CD87-928F-3BD1-99B9-5D28CB9F0AFE}"/>
              </a:ext>
            </a:extLst>
          </p:cNvPr>
          <p:cNvSpPr/>
          <p:nvPr/>
        </p:nvSpPr>
        <p:spPr>
          <a:xfrm>
            <a:off x="4395324" y="4697705"/>
            <a:ext cx="137160" cy="137160"/>
          </a:xfrm>
          <a:prstGeom prst="diamond">
            <a:avLst/>
          </a:prstGeom>
          <a:solidFill>
            <a:schemeClr val="accent5"/>
          </a:solidFill>
          <a:ln w="12700">
            <a:noFill/>
            <a:prstDash val="solid"/>
          </a:ln>
        </p:spPr>
        <p:txBody>
          <a:bodyPr/>
          <a:lstStyle/>
          <a:p>
            <a:endParaRPr lang="ja-JP" sz="1400" noProof="0" dirty="0">
              <a:latin typeface="+mn-ea"/>
            </a:endParaRPr>
          </a:p>
        </p:txBody>
      </p:sp>
      <p:sp>
        <p:nvSpPr>
          <p:cNvPr id="23" name="Shape 16">
            <a:extLst>
              <a:ext uri="{FF2B5EF4-FFF2-40B4-BE49-F238E27FC236}">
                <a16:creationId xmlns:a16="http://schemas.microsoft.com/office/drawing/2014/main" id="{C852DFED-FBE5-B4A5-5C9D-902B6ECF9E89}"/>
              </a:ext>
            </a:extLst>
          </p:cNvPr>
          <p:cNvSpPr/>
          <p:nvPr/>
        </p:nvSpPr>
        <p:spPr>
          <a:xfrm>
            <a:off x="1072072" y="2981452"/>
            <a:ext cx="0" cy="1790912"/>
          </a:xfrm>
          <a:prstGeom prst="line">
            <a:avLst/>
          </a:prstGeom>
          <a:noFill/>
          <a:ln w="25400">
            <a:solidFill>
              <a:schemeClr val="bg1">
                <a:lumMod val="50000"/>
              </a:schemeClr>
            </a:solidFill>
            <a:prstDash val="dash"/>
          </a:ln>
        </p:spPr>
        <p:txBody>
          <a:bodyPr/>
          <a:lstStyle/>
          <a:p>
            <a:endParaRPr lang="ja-JP" sz="1400" noProof="0" dirty="0">
              <a:latin typeface="+mn-ea"/>
            </a:endParaRPr>
          </a:p>
        </p:txBody>
      </p:sp>
      <p:sp>
        <p:nvSpPr>
          <p:cNvPr id="76" name="Shape 22">
            <a:extLst>
              <a:ext uri="{FF2B5EF4-FFF2-40B4-BE49-F238E27FC236}">
                <a16:creationId xmlns:a16="http://schemas.microsoft.com/office/drawing/2014/main" id="{63AA1AAE-C502-C47D-E544-53142D0C2BDD}"/>
              </a:ext>
            </a:extLst>
          </p:cNvPr>
          <p:cNvSpPr/>
          <p:nvPr/>
        </p:nvSpPr>
        <p:spPr>
          <a:xfrm>
            <a:off x="1013077" y="2915115"/>
            <a:ext cx="137160" cy="137160"/>
          </a:xfrm>
          <a:prstGeom prst="diamond">
            <a:avLst/>
          </a:prstGeom>
          <a:solidFill>
            <a:schemeClr val="tx1"/>
          </a:solidFill>
          <a:ln w="12700">
            <a:noFill/>
            <a:prstDash val="solid"/>
          </a:ln>
        </p:spPr>
        <p:txBody>
          <a:bodyPr/>
          <a:lstStyle/>
          <a:p>
            <a:endParaRPr lang="ja-JP" sz="1400" noProof="0" dirty="0">
              <a:latin typeface="+mn-ea"/>
            </a:endParaRPr>
          </a:p>
        </p:txBody>
      </p:sp>
      <p:sp>
        <p:nvSpPr>
          <p:cNvPr id="25" name="Shape 44">
            <a:extLst>
              <a:ext uri="{FF2B5EF4-FFF2-40B4-BE49-F238E27FC236}">
                <a16:creationId xmlns:a16="http://schemas.microsoft.com/office/drawing/2014/main" id="{5B6E9D70-0D68-0BE5-F1BE-9C3562528835}"/>
              </a:ext>
            </a:extLst>
          </p:cNvPr>
          <p:cNvSpPr/>
          <p:nvPr/>
        </p:nvSpPr>
        <p:spPr>
          <a:xfrm>
            <a:off x="8943297" y="3622501"/>
            <a:ext cx="0" cy="126977"/>
          </a:xfrm>
          <a:prstGeom prst="line">
            <a:avLst/>
          </a:prstGeom>
          <a:noFill/>
          <a:ln w="25400">
            <a:solidFill>
              <a:srgbClr val="1B3A5B"/>
            </a:solidFill>
            <a:prstDash val="solid"/>
          </a:ln>
        </p:spPr>
        <p:txBody>
          <a:bodyPr/>
          <a:lstStyle/>
          <a:p>
            <a:endParaRPr lang="ja-JP" sz="1400" noProof="0" dirty="0">
              <a:latin typeface="+mn-ea"/>
            </a:endParaRPr>
          </a:p>
        </p:txBody>
      </p:sp>
      <p:sp>
        <p:nvSpPr>
          <p:cNvPr id="26" name="Shape 45">
            <a:extLst>
              <a:ext uri="{FF2B5EF4-FFF2-40B4-BE49-F238E27FC236}">
                <a16:creationId xmlns:a16="http://schemas.microsoft.com/office/drawing/2014/main" id="{518213C7-CE2B-0E2F-DD5B-FA32AA2F33C5}"/>
              </a:ext>
            </a:extLst>
          </p:cNvPr>
          <p:cNvSpPr/>
          <p:nvPr/>
        </p:nvSpPr>
        <p:spPr>
          <a:xfrm>
            <a:off x="8937523" y="3739545"/>
            <a:ext cx="183200" cy="0"/>
          </a:xfrm>
          <a:prstGeom prst="line">
            <a:avLst/>
          </a:prstGeom>
          <a:noFill/>
          <a:ln w="25400">
            <a:solidFill>
              <a:srgbClr val="1B3A5B"/>
            </a:solidFill>
            <a:prstDash val="solid"/>
          </a:ln>
        </p:spPr>
        <p:txBody>
          <a:bodyPr/>
          <a:lstStyle/>
          <a:p>
            <a:endParaRPr lang="ja-JP" sz="1400" noProof="0" dirty="0">
              <a:latin typeface="+mn-ea"/>
            </a:endParaRPr>
          </a:p>
        </p:txBody>
      </p:sp>
      <p:sp>
        <p:nvSpPr>
          <p:cNvPr id="27" name="Shape 44">
            <a:extLst>
              <a:ext uri="{FF2B5EF4-FFF2-40B4-BE49-F238E27FC236}">
                <a16:creationId xmlns:a16="http://schemas.microsoft.com/office/drawing/2014/main" id="{AD9827C5-8D84-E97D-9729-02598577E5ED}"/>
              </a:ext>
            </a:extLst>
          </p:cNvPr>
          <p:cNvSpPr/>
          <p:nvPr/>
        </p:nvSpPr>
        <p:spPr>
          <a:xfrm>
            <a:off x="9116665" y="3726845"/>
            <a:ext cx="0" cy="126977"/>
          </a:xfrm>
          <a:prstGeom prst="line">
            <a:avLst/>
          </a:prstGeom>
          <a:noFill/>
          <a:ln w="25400">
            <a:solidFill>
              <a:srgbClr val="1B3A5B"/>
            </a:solidFill>
            <a:prstDash val="solid"/>
          </a:ln>
        </p:spPr>
        <p:txBody>
          <a:bodyPr/>
          <a:lstStyle/>
          <a:p>
            <a:endParaRPr lang="ja-JP" sz="1400" noProof="0" dirty="0">
              <a:latin typeface="+mn-ea"/>
            </a:endParaRPr>
          </a:p>
        </p:txBody>
      </p:sp>
      <p:sp>
        <p:nvSpPr>
          <p:cNvPr id="29" name="Shape 45">
            <a:extLst>
              <a:ext uri="{FF2B5EF4-FFF2-40B4-BE49-F238E27FC236}">
                <a16:creationId xmlns:a16="http://schemas.microsoft.com/office/drawing/2014/main" id="{50C753F4-A29D-337B-9EEE-4630BAB8BE76}"/>
              </a:ext>
            </a:extLst>
          </p:cNvPr>
          <p:cNvSpPr/>
          <p:nvPr/>
        </p:nvSpPr>
        <p:spPr>
          <a:xfrm>
            <a:off x="9101366" y="3857651"/>
            <a:ext cx="183200" cy="0"/>
          </a:xfrm>
          <a:prstGeom prst="line">
            <a:avLst/>
          </a:prstGeom>
          <a:noFill/>
          <a:ln w="25400">
            <a:solidFill>
              <a:srgbClr val="1B3A5B"/>
            </a:solidFill>
            <a:prstDash val="solid"/>
          </a:ln>
        </p:spPr>
        <p:txBody>
          <a:bodyPr/>
          <a:lstStyle/>
          <a:p>
            <a:endParaRPr lang="ja-JP" sz="1400" noProof="0" dirty="0">
              <a:latin typeface="+mn-ea"/>
            </a:endParaRPr>
          </a:p>
        </p:txBody>
      </p:sp>
      <p:sp>
        <p:nvSpPr>
          <p:cNvPr id="31" name="Shape 46">
            <a:extLst>
              <a:ext uri="{FF2B5EF4-FFF2-40B4-BE49-F238E27FC236}">
                <a16:creationId xmlns:a16="http://schemas.microsoft.com/office/drawing/2014/main" id="{6E53EE1E-DE01-61A1-6FCF-65A1F9A956A8}"/>
              </a:ext>
            </a:extLst>
          </p:cNvPr>
          <p:cNvSpPr/>
          <p:nvPr/>
        </p:nvSpPr>
        <p:spPr>
          <a:xfrm>
            <a:off x="9908554" y="4192164"/>
            <a:ext cx="91" cy="432494"/>
          </a:xfrm>
          <a:prstGeom prst="line">
            <a:avLst/>
          </a:prstGeom>
          <a:noFill/>
          <a:ln w="25400">
            <a:solidFill>
              <a:srgbClr val="1B3A5B"/>
            </a:solidFill>
            <a:prstDash val="solid"/>
          </a:ln>
        </p:spPr>
        <p:txBody>
          <a:bodyPr/>
          <a:lstStyle/>
          <a:p>
            <a:endParaRPr lang="ja-JP" sz="1400" noProof="0" dirty="0">
              <a:latin typeface="+mn-ea"/>
            </a:endParaRPr>
          </a:p>
        </p:txBody>
      </p:sp>
      <p:sp>
        <p:nvSpPr>
          <p:cNvPr id="34" name="Shape 25">
            <a:extLst>
              <a:ext uri="{FF2B5EF4-FFF2-40B4-BE49-F238E27FC236}">
                <a16:creationId xmlns:a16="http://schemas.microsoft.com/office/drawing/2014/main" id="{DB98E3B4-D01F-F658-5F38-13FC91BDB845}"/>
              </a:ext>
            </a:extLst>
          </p:cNvPr>
          <p:cNvSpPr/>
          <p:nvPr/>
        </p:nvSpPr>
        <p:spPr>
          <a:xfrm>
            <a:off x="9836413" y="4576596"/>
            <a:ext cx="137160" cy="137160"/>
          </a:xfrm>
          <a:prstGeom prst="diamond">
            <a:avLst/>
          </a:prstGeom>
          <a:solidFill>
            <a:schemeClr val="accent5"/>
          </a:solidFill>
          <a:ln w="12700">
            <a:noFill/>
            <a:prstDash val="solid"/>
          </a:ln>
        </p:spPr>
        <p:txBody>
          <a:bodyPr/>
          <a:lstStyle/>
          <a:p>
            <a:endParaRPr lang="ja-JP" sz="1400" noProof="0" dirty="0">
              <a:latin typeface="+mn-ea"/>
            </a:endParaRPr>
          </a:p>
        </p:txBody>
      </p:sp>
      <p:sp>
        <p:nvSpPr>
          <p:cNvPr id="37" name="Shape 33">
            <a:extLst>
              <a:ext uri="{FF2B5EF4-FFF2-40B4-BE49-F238E27FC236}">
                <a16:creationId xmlns:a16="http://schemas.microsoft.com/office/drawing/2014/main" id="{84856A95-F480-4E87-A77B-00FBC7B07CB2}"/>
              </a:ext>
            </a:extLst>
          </p:cNvPr>
          <p:cNvSpPr/>
          <p:nvPr/>
        </p:nvSpPr>
        <p:spPr>
          <a:xfrm>
            <a:off x="5979209" y="2685681"/>
            <a:ext cx="82296" cy="91440"/>
          </a:xfrm>
          <a:prstGeom prst="triangle">
            <a:avLst/>
          </a:prstGeom>
          <a:solidFill>
            <a:srgbClr val="888888"/>
          </a:solidFill>
          <a:ln/>
        </p:spPr>
        <p:txBody>
          <a:bodyPr/>
          <a:lstStyle/>
          <a:p>
            <a:endParaRPr lang="ja-JP" sz="1400" noProof="0" dirty="0">
              <a:latin typeface="+mn-ea"/>
            </a:endParaRPr>
          </a:p>
        </p:txBody>
      </p:sp>
      <p:cxnSp>
        <p:nvCxnSpPr>
          <p:cNvPr id="4" name="コネクタ: 曲線 3">
            <a:extLst>
              <a:ext uri="{FF2B5EF4-FFF2-40B4-BE49-F238E27FC236}">
                <a16:creationId xmlns:a16="http://schemas.microsoft.com/office/drawing/2014/main" id="{B2F6C067-720F-4985-55C8-507075E4DDB2}"/>
              </a:ext>
            </a:extLst>
          </p:cNvPr>
          <p:cNvCxnSpPr>
            <a:cxnSpLocks/>
          </p:cNvCxnSpPr>
          <p:nvPr/>
        </p:nvCxnSpPr>
        <p:spPr>
          <a:xfrm>
            <a:off x="7759693" y="2423608"/>
            <a:ext cx="233389" cy="633"/>
          </a:xfrm>
          <a:prstGeom prst="curvedConnector3">
            <a:avLst>
              <a:gd name="adj1" fmla="val -72117"/>
            </a:avLst>
          </a:prstGeom>
          <a:ln w="28575">
            <a:solidFill>
              <a:schemeClr val="accent5"/>
            </a:solidFill>
            <a:prstDash val="dashDot"/>
          </a:ln>
        </p:spPr>
        <p:style>
          <a:lnRef idx="1">
            <a:schemeClr val="accent1"/>
          </a:lnRef>
          <a:fillRef idx="0">
            <a:schemeClr val="accent1"/>
          </a:fillRef>
          <a:effectRef idx="0">
            <a:schemeClr val="accent1"/>
          </a:effectRef>
          <a:fontRef idx="minor">
            <a:schemeClr val="tx1"/>
          </a:fontRef>
        </p:style>
      </p:cxnSp>
      <p:sp>
        <p:nvSpPr>
          <p:cNvPr id="51" name="Shape 39">
            <a:extLst>
              <a:ext uri="{FF2B5EF4-FFF2-40B4-BE49-F238E27FC236}">
                <a16:creationId xmlns:a16="http://schemas.microsoft.com/office/drawing/2014/main" id="{6573465A-1471-B998-B346-60D015181E08}"/>
              </a:ext>
            </a:extLst>
          </p:cNvPr>
          <p:cNvSpPr/>
          <p:nvPr/>
        </p:nvSpPr>
        <p:spPr>
          <a:xfrm flipV="1">
            <a:off x="6124514" y="2866714"/>
            <a:ext cx="143173" cy="180209"/>
          </a:xfrm>
          <a:prstGeom prst="line">
            <a:avLst/>
          </a:prstGeom>
          <a:noFill/>
          <a:ln w="25400">
            <a:solidFill>
              <a:srgbClr val="1B3A5B"/>
            </a:solidFill>
            <a:prstDash val="solid"/>
          </a:ln>
        </p:spPr>
        <p:txBody>
          <a:bodyPr/>
          <a:lstStyle/>
          <a:p>
            <a:endParaRPr lang="ja-JP" sz="1400" noProof="0" dirty="0">
              <a:latin typeface="+mn-ea"/>
            </a:endParaRPr>
          </a:p>
        </p:txBody>
      </p:sp>
      <p:sp>
        <p:nvSpPr>
          <p:cNvPr id="54" name="Shape 39">
            <a:extLst>
              <a:ext uri="{FF2B5EF4-FFF2-40B4-BE49-F238E27FC236}">
                <a16:creationId xmlns:a16="http://schemas.microsoft.com/office/drawing/2014/main" id="{CD5842D1-E760-E29E-EA5A-19E4576D0561}"/>
              </a:ext>
            </a:extLst>
          </p:cNvPr>
          <p:cNvSpPr/>
          <p:nvPr/>
        </p:nvSpPr>
        <p:spPr>
          <a:xfrm>
            <a:off x="6256738" y="2859350"/>
            <a:ext cx="216010" cy="250930"/>
          </a:xfrm>
          <a:prstGeom prst="line">
            <a:avLst/>
          </a:prstGeom>
          <a:noFill/>
          <a:ln w="25400">
            <a:solidFill>
              <a:srgbClr val="1B3A5B"/>
            </a:solidFill>
            <a:prstDash val="solid"/>
          </a:ln>
        </p:spPr>
        <p:txBody>
          <a:bodyPr/>
          <a:lstStyle/>
          <a:p>
            <a:endParaRPr lang="ja-JP" sz="1400" noProof="0" dirty="0">
              <a:latin typeface="+mn-ea"/>
            </a:endParaRPr>
          </a:p>
        </p:txBody>
      </p:sp>
      <p:sp>
        <p:nvSpPr>
          <p:cNvPr id="39" name="Shape 22">
            <a:extLst>
              <a:ext uri="{FF2B5EF4-FFF2-40B4-BE49-F238E27FC236}">
                <a16:creationId xmlns:a16="http://schemas.microsoft.com/office/drawing/2014/main" id="{5A20FB67-2D10-D989-A6FD-A8D0C29B4CCB}"/>
              </a:ext>
            </a:extLst>
          </p:cNvPr>
          <p:cNvSpPr/>
          <p:nvPr/>
        </p:nvSpPr>
        <p:spPr>
          <a:xfrm>
            <a:off x="6060651" y="2966014"/>
            <a:ext cx="137160" cy="137160"/>
          </a:xfrm>
          <a:prstGeom prst="diamond">
            <a:avLst/>
          </a:prstGeom>
          <a:solidFill>
            <a:schemeClr val="tx1"/>
          </a:solidFill>
          <a:ln w="12700">
            <a:noFill/>
            <a:prstDash val="solid"/>
          </a:ln>
        </p:spPr>
        <p:txBody>
          <a:bodyPr/>
          <a:lstStyle/>
          <a:p>
            <a:endParaRPr lang="ja-JP" sz="1400" noProof="0" dirty="0">
              <a:latin typeface="+mn-ea"/>
            </a:endParaRPr>
          </a:p>
        </p:txBody>
      </p:sp>
      <p:sp>
        <p:nvSpPr>
          <p:cNvPr id="57" name="Shape 39">
            <a:extLst>
              <a:ext uri="{FF2B5EF4-FFF2-40B4-BE49-F238E27FC236}">
                <a16:creationId xmlns:a16="http://schemas.microsoft.com/office/drawing/2014/main" id="{436FA7CA-2C59-C31E-3CE2-E23824CD8377}"/>
              </a:ext>
            </a:extLst>
          </p:cNvPr>
          <p:cNvSpPr/>
          <p:nvPr/>
        </p:nvSpPr>
        <p:spPr>
          <a:xfrm flipV="1">
            <a:off x="6455754" y="3006579"/>
            <a:ext cx="190674" cy="103880"/>
          </a:xfrm>
          <a:prstGeom prst="line">
            <a:avLst/>
          </a:prstGeom>
          <a:noFill/>
          <a:ln w="25400">
            <a:solidFill>
              <a:srgbClr val="1B3A5B"/>
            </a:solidFill>
            <a:prstDash val="solid"/>
          </a:ln>
        </p:spPr>
        <p:txBody>
          <a:bodyPr/>
          <a:lstStyle/>
          <a:p>
            <a:endParaRPr lang="ja-JP" sz="1400" noProof="0" dirty="0">
              <a:latin typeface="+mn-ea"/>
            </a:endParaRPr>
          </a:p>
        </p:txBody>
      </p:sp>
      <p:sp>
        <p:nvSpPr>
          <p:cNvPr id="42" name="Shape 22">
            <a:extLst>
              <a:ext uri="{FF2B5EF4-FFF2-40B4-BE49-F238E27FC236}">
                <a16:creationId xmlns:a16="http://schemas.microsoft.com/office/drawing/2014/main" id="{D9364DED-825F-5ADD-B79A-3C22717E6667}"/>
              </a:ext>
            </a:extLst>
          </p:cNvPr>
          <p:cNvSpPr/>
          <p:nvPr/>
        </p:nvSpPr>
        <p:spPr>
          <a:xfrm>
            <a:off x="6583835" y="2931248"/>
            <a:ext cx="137160" cy="137160"/>
          </a:xfrm>
          <a:prstGeom prst="diamond">
            <a:avLst/>
          </a:prstGeom>
          <a:solidFill>
            <a:schemeClr val="tx1"/>
          </a:solidFill>
          <a:ln w="12700">
            <a:noFill/>
            <a:prstDash val="solid"/>
          </a:ln>
        </p:spPr>
        <p:txBody>
          <a:bodyPr/>
          <a:lstStyle/>
          <a:p>
            <a:endParaRPr lang="ja-JP" sz="1400" noProof="0" dirty="0">
              <a:latin typeface="+mn-ea"/>
            </a:endParaRPr>
          </a:p>
        </p:txBody>
      </p:sp>
      <p:cxnSp>
        <p:nvCxnSpPr>
          <p:cNvPr id="58" name="コネクタ: 曲線 57">
            <a:extLst>
              <a:ext uri="{FF2B5EF4-FFF2-40B4-BE49-F238E27FC236}">
                <a16:creationId xmlns:a16="http://schemas.microsoft.com/office/drawing/2014/main" id="{9313AFD9-0A0C-A6BA-09DC-58249126AD6D}"/>
              </a:ext>
            </a:extLst>
          </p:cNvPr>
          <p:cNvCxnSpPr>
            <a:cxnSpLocks/>
          </p:cNvCxnSpPr>
          <p:nvPr/>
        </p:nvCxnSpPr>
        <p:spPr>
          <a:xfrm>
            <a:off x="6168462" y="3074264"/>
            <a:ext cx="3667951" cy="1547110"/>
          </a:xfrm>
          <a:prstGeom prst="curvedConnector3">
            <a:avLst>
              <a:gd name="adj1" fmla="val 88527"/>
            </a:avLst>
          </a:prstGeom>
          <a:ln w="28575">
            <a:solidFill>
              <a:schemeClr val="accent5"/>
            </a:solidFill>
            <a:prstDash val="dashDot"/>
          </a:ln>
        </p:spPr>
        <p:style>
          <a:lnRef idx="1">
            <a:schemeClr val="accent1"/>
          </a:lnRef>
          <a:fillRef idx="0">
            <a:schemeClr val="accent1"/>
          </a:fillRef>
          <a:effectRef idx="0">
            <a:schemeClr val="accent1"/>
          </a:effectRef>
          <a:fontRef idx="minor">
            <a:schemeClr val="tx1"/>
          </a:fontRef>
        </p:style>
      </p:cxnSp>
      <p:sp>
        <p:nvSpPr>
          <p:cNvPr id="69" name="Shape 16">
            <a:extLst>
              <a:ext uri="{FF2B5EF4-FFF2-40B4-BE49-F238E27FC236}">
                <a16:creationId xmlns:a16="http://schemas.microsoft.com/office/drawing/2014/main" id="{3FEAF47B-CC8E-050B-57DD-05598E0A4BD0}"/>
              </a:ext>
            </a:extLst>
          </p:cNvPr>
          <p:cNvSpPr/>
          <p:nvPr/>
        </p:nvSpPr>
        <p:spPr>
          <a:xfrm>
            <a:off x="2428722" y="3969192"/>
            <a:ext cx="0" cy="803171"/>
          </a:xfrm>
          <a:prstGeom prst="line">
            <a:avLst/>
          </a:prstGeom>
          <a:noFill/>
          <a:ln w="25400">
            <a:solidFill>
              <a:schemeClr val="bg1">
                <a:lumMod val="50000"/>
              </a:schemeClr>
            </a:solidFill>
            <a:prstDash val="dash"/>
          </a:ln>
        </p:spPr>
        <p:txBody>
          <a:bodyPr/>
          <a:lstStyle/>
          <a:p>
            <a:endParaRPr lang="ja-JP" sz="1400" noProof="0" dirty="0">
              <a:latin typeface="+mn-ea"/>
            </a:endParaRPr>
          </a:p>
        </p:txBody>
      </p:sp>
      <p:sp>
        <p:nvSpPr>
          <p:cNvPr id="71" name="Shape 16">
            <a:extLst>
              <a:ext uri="{FF2B5EF4-FFF2-40B4-BE49-F238E27FC236}">
                <a16:creationId xmlns:a16="http://schemas.microsoft.com/office/drawing/2014/main" id="{9F97693F-F716-BE5D-7143-51BA3D5AD2E8}"/>
              </a:ext>
            </a:extLst>
          </p:cNvPr>
          <p:cNvSpPr/>
          <p:nvPr/>
        </p:nvSpPr>
        <p:spPr>
          <a:xfrm>
            <a:off x="2428722" y="2467498"/>
            <a:ext cx="303403" cy="0"/>
          </a:xfrm>
          <a:prstGeom prst="line">
            <a:avLst/>
          </a:prstGeom>
          <a:noFill/>
          <a:ln w="25400">
            <a:solidFill>
              <a:schemeClr val="bg1">
                <a:lumMod val="50000"/>
              </a:schemeClr>
            </a:solidFill>
            <a:prstDash val="dash"/>
          </a:ln>
        </p:spPr>
        <p:txBody>
          <a:bodyPr/>
          <a:lstStyle/>
          <a:p>
            <a:endParaRPr lang="ja-JP" sz="1400" noProof="0" dirty="0">
              <a:latin typeface="+mn-ea"/>
            </a:endParaRPr>
          </a:p>
        </p:txBody>
      </p:sp>
      <p:sp>
        <p:nvSpPr>
          <p:cNvPr id="73" name="Shape 16">
            <a:extLst>
              <a:ext uri="{FF2B5EF4-FFF2-40B4-BE49-F238E27FC236}">
                <a16:creationId xmlns:a16="http://schemas.microsoft.com/office/drawing/2014/main" id="{BEF04BDA-F7D5-AEC5-0F01-4197DF73CDE7}"/>
              </a:ext>
            </a:extLst>
          </p:cNvPr>
          <p:cNvSpPr/>
          <p:nvPr/>
        </p:nvSpPr>
        <p:spPr>
          <a:xfrm>
            <a:off x="4254394" y="4507530"/>
            <a:ext cx="0" cy="264833"/>
          </a:xfrm>
          <a:prstGeom prst="line">
            <a:avLst/>
          </a:prstGeom>
          <a:noFill/>
          <a:ln w="25400">
            <a:solidFill>
              <a:schemeClr val="bg1">
                <a:lumMod val="50000"/>
              </a:schemeClr>
            </a:solidFill>
            <a:prstDash val="dash"/>
          </a:ln>
        </p:spPr>
        <p:txBody>
          <a:bodyPr/>
          <a:lstStyle/>
          <a:p>
            <a:endParaRPr lang="ja-JP" sz="1400" noProof="0" dirty="0">
              <a:latin typeface="+mn-ea"/>
            </a:endParaRPr>
          </a:p>
        </p:txBody>
      </p:sp>
      <p:sp>
        <p:nvSpPr>
          <p:cNvPr id="12" name="テキスト ボックス 11">
            <a:extLst>
              <a:ext uri="{FF2B5EF4-FFF2-40B4-BE49-F238E27FC236}">
                <a16:creationId xmlns:a16="http://schemas.microsoft.com/office/drawing/2014/main" id="{65C42F04-AF8C-F008-90CF-729E37EA928B}"/>
              </a:ext>
            </a:extLst>
          </p:cNvPr>
          <p:cNvSpPr txBox="1"/>
          <p:nvPr/>
        </p:nvSpPr>
        <p:spPr>
          <a:xfrm>
            <a:off x="130493" y="7173568"/>
            <a:ext cx="5363496" cy="230832"/>
          </a:xfrm>
          <a:prstGeom prst="rect">
            <a:avLst/>
          </a:prstGeom>
          <a:noFill/>
        </p:spPr>
        <p:txBody>
          <a:bodyPr wrap="square">
            <a:spAutoFit/>
          </a:bodyPr>
          <a:lstStyle/>
          <a:p>
            <a:r>
              <a:rPr lang="ja-JP" altLang="ja-JP" sz="900" dirty="0"/>
              <a:t>※パブリックコメント</a:t>
            </a:r>
            <a:r>
              <a:rPr lang="ja-JP" altLang="en-US" sz="900" dirty="0"/>
              <a:t>段階で</a:t>
            </a:r>
            <a:r>
              <a:rPr lang="ja-JP" altLang="ja-JP" sz="900" dirty="0"/>
              <a:t>の内容につき、今後変更の可能性あり</a:t>
            </a:r>
            <a:endParaRPr lang="ja-JP" altLang="en-US" sz="900" dirty="0"/>
          </a:p>
        </p:txBody>
      </p:sp>
      <p:sp>
        <p:nvSpPr>
          <p:cNvPr id="38" name="テキスト ボックス 37">
            <a:extLst>
              <a:ext uri="{FF2B5EF4-FFF2-40B4-BE49-F238E27FC236}">
                <a16:creationId xmlns:a16="http://schemas.microsoft.com/office/drawing/2014/main" id="{61FEE1A5-586F-BCD1-0654-79ADF621E93E}"/>
              </a:ext>
            </a:extLst>
          </p:cNvPr>
          <p:cNvSpPr txBox="1"/>
          <p:nvPr/>
        </p:nvSpPr>
        <p:spPr>
          <a:xfrm>
            <a:off x="2521807" y="2646203"/>
            <a:ext cx="2797644" cy="1200329"/>
          </a:xfrm>
          <a:prstGeom prst="rect">
            <a:avLst/>
          </a:prstGeom>
          <a:noFill/>
        </p:spPr>
        <p:txBody>
          <a:bodyPr wrap="square">
            <a:spAutoFit/>
          </a:bodyPr>
          <a:lstStyle/>
          <a:p>
            <a:r>
              <a:rPr lang="ja-JP" altLang="en-US" sz="1200" dirty="0"/>
              <a:t>科学に基づくマイルストーンとは、</a:t>
            </a:r>
            <a:r>
              <a:rPr lang="en-US" altLang="ja-JP" sz="1200" dirty="0"/>
              <a:t>1.5℃</a:t>
            </a:r>
            <a:r>
              <a:rPr lang="ja-JP" altLang="en-US" sz="1200" dirty="0"/>
              <a:t>整合シナリオ（主に</a:t>
            </a:r>
            <a:r>
              <a:rPr lang="en-US" altLang="ja-JP" sz="1200" dirty="0"/>
              <a:t>IEA WEO NZE 2024</a:t>
            </a:r>
            <a:r>
              <a:rPr lang="ja-JP" altLang="en-US" sz="1200" dirty="0"/>
              <a:t>）が示す技術別・地域別のフェーズアウト年次であり、企業は資産の技術寿命・自社ネットゼロ年と比べて最も早い年に、資産の削減・使用停止・廃止等を行う</a:t>
            </a:r>
          </a:p>
        </p:txBody>
      </p:sp>
      <p:sp>
        <p:nvSpPr>
          <p:cNvPr id="9" name="Shape 25">
            <a:extLst>
              <a:ext uri="{FF2B5EF4-FFF2-40B4-BE49-F238E27FC236}">
                <a16:creationId xmlns:a16="http://schemas.microsoft.com/office/drawing/2014/main" id="{72A3E68E-1AC1-E519-A36C-F400F4ED89B4}"/>
              </a:ext>
            </a:extLst>
          </p:cNvPr>
          <p:cNvSpPr/>
          <p:nvPr/>
        </p:nvSpPr>
        <p:spPr>
          <a:xfrm>
            <a:off x="7875293" y="2344732"/>
            <a:ext cx="137160" cy="137160"/>
          </a:xfrm>
          <a:prstGeom prst="diamond">
            <a:avLst/>
          </a:prstGeom>
          <a:solidFill>
            <a:schemeClr val="accent5"/>
          </a:solidFill>
          <a:ln w="12700">
            <a:noFill/>
            <a:prstDash val="solid"/>
          </a:ln>
        </p:spPr>
        <p:txBody>
          <a:bodyPr/>
          <a:lstStyle/>
          <a:p>
            <a:endParaRPr lang="ja-JP" sz="1400" noProof="0" dirty="0">
              <a:latin typeface="+mn-ea"/>
            </a:endParaRPr>
          </a:p>
        </p:txBody>
      </p:sp>
    </p:spTree>
    <p:extLst>
      <p:ext uri="{BB962C8B-B14F-4D97-AF65-F5344CB8AC3E}">
        <p14:creationId xmlns:p14="http://schemas.microsoft.com/office/powerpoint/2010/main" val="3315890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DDFDCD-DE88-4970-B715-6F00E057F962}"/>
              </a:ext>
            </a:extLst>
          </p:cNvPr>
          <p:cNvSpPr>
            <a:spLocks noGrp="1"/>
          </p:cNvSpPr>
          <p:nvPr>
            <p:ph type="title"/>
          </p:nvPr>
        </p:nvSpPr>
        <p:spPr/>
        <p:txBody>
          <a:bodyPr/>
          <a:lstStyle/>
          <a:p>
            <a:r>
              <a:rPr lang="ja-JP" noProof="0" dirty="0"/>
              <a:t>フローチャート　～Scope2目標設定～</a:t>
            </a:r>
            <a:endParaRPr kumimoji="1" lang="ja-JP" noProof="0" dirty="0"/>
          </a:p>
        </p:txBody>
      </p:sp>
      <p:sp>
        <p:nvSpPr>
          <p:cNvPr id="5" name="Shape 1">
            <a:extLst>
              <a:ext uri="{FF2B5EF4-FFF2-40B4-BE49-F238E27FC236}">
                <a16:creationId xmlns:a16="http://schemas.microsoft.com/office/drawing/2014/main" id="{BC966A9F-08ED-5C84-829D-710C492CFB6C}"/>
              </a:ext>
            </a:extLst>
          </p:cNvPr>
          <p:cNvSpPr/>
          <p:nvPr/>
        </p:nvSpPr>
        <p:spPr>
          <a:xfrm>
            <a:off x="340037" y="1383655"/>
            <a:ext cx="2966978" cy="4925693"/>
          </a:xfrm>
          <a:prstGeom prst="roundRect">
            <a:avLst>
              <a:gd name="adj" fmla="val 0"/>
            </a:avLst>
          </a:prstGeom>
          <a:solidFill>
            <a:srgbClr val="EDEDEE"/>
          </a:solidFill>
          <a:ln/>
        </p:spPr>
        <p:txBody>
          <a:bodyPr/>
          <a:lstStyle/>
          <a:p>
            <a:endParaRPr lang="ja-JP" sz="1579" noProof="0" dirty="0"/>
          </a:p>
        </p:txBody>
      </p:sp>
      <p:sp>
        <p:nvSpPr>
          <p:cNvPr id="9" name="Text 2">
            <a:extLst>
              <a:ext uri="{FF2B5EF4-FFF2-40B4-BE49-F238E27FC236}">
                <a16:creationId xmlns:a16="http://schemas.microsoft.com/office/drawing/2014/main" id="{C805AAD1-8DEE-7167-3E22-5D7E41AC858F}"/>
              </a:ext>
            </a:extLst>
          </p:cNvPr>
          <p:cNvSpPr/>
          <p:nvPr/>
        </p:nvSpPr>
        <p:spPr>
          <a:xfrm>
            <a:off x="340037" y="1400480"/>
            <a:ext cx="2966978" cy="4908867"/>
          </a:xfrm>
          <a:prstGeom prst="rect">
            <a:avLst/>
          </a:prstGeom>
          <a:noFill/>
          <a:ln/>
        </p:spPr>
        <p:txBody>
          <a:bodyPr wrap="square" rtlCol="0" anchor="t"/>
          <a:lstStyle/>
          <a:p>
            <a:pPr marL="178206" indent="-178206">
              <a:spcAft>
                <a:spcPts val="526"/>
              </a:spcAft>
              <a:buSzPct val="100000"/>
              <a:buChar char="●"/>
            </a:pPr>
            <a:r>
              <a:rPr lang="ja-JP" sz="1600" b="1" noProof="0" dirty="0">
                <a:solidFill>
                  <a:srgbClr val="5E2467"/>
                </a:solidFill>
                <a:latin typeface="+mn-ea"/>
                <a:cs typeface="Meiryo UI" pitchFamily="34" charset="-120"/>
              </a:rPr>
              <a:t>Scope2目標は2つの選択肢</a:t>
            </a:r>
            <a:endParaRPr lang="ja-JP" sz="1600" noProof="0" dirty="0">
              <a:latin typeface="+mn-ea"/>
            </a:endParaRPr>
          </a:p>
          <a:p>
            <a:pPr marL="356413" indent="-356413">
              <a:spcAft>
                <a:spcPts val="439"/>
              </a:spcAft>
              <a:buSzPct val="100000"/>
              <a:buChar char="–"/>
            </a:pPr>
            <a:r>
              <a:rPr lang="ja-JP" sz="1400" noProof="0" dirty="0">
                <a:solidFill>
                  <a:srgbClr val="000000"/>
                </a:solidFill>
                <a:latin typeface="+mn-ea"/>
                <a:cs typeface="Meiryo UI" pitchFamily="34" charset="-120"/>
              </a:rPr>
              <a:t>低炭素電力（LCE）整合目標：低炭素で調達／マッチングされた電力消費の割合を高める</a:t>
            </a:r>
            <a:endParaRPr lang="ja-JP" sz="1400" noProof="0" dirty="0">
              <a:solidFill>
                <a:srgbClr val="000000"/>
              </a:solidFill>
              <a:latin typeface="+mn-ea"/>
            </a:endParaRPr>
          </a:p>
          <a:p>
            <a:pPr marL="356413" indent="-356413">
              <a:spcAft>
                <a:spcPts val="877"/>
              </a:spcAft>
              <a:buSzPct val="100000"/>
              <a:buChar char="–"/>
            </a:pPr>
            <a:r>
              <a:rPr lang="ja-JP" sz="1400" noProof="0" dirty="0">
                <a:solidFill>
                  <a:srgbClr val="000000"/>
                </a:solidFill>
                <a:latin typeface="+mn-ea"/>
                <a:cs typeface="Meiryo UI" pitchFamily="34" charset="-120"/>
              </a:rPr>
              <a:t>総量削減目標：ネットゼロへの直線的な経路に沿った絶対排出量の削減</a:t>
            </a:r>
            <a:endParaRPr lang="ja-JP" sz="1400" noProof="0" dirty="0">
              <a:solidFill>
                <a:srgbClr val="000000"/>
              </a:solidFill>
              <a:latin typeface="+mn-ea"/>
            </a:endParaRPr>
          </a:p>
          <a:p>
            <a:pPr marL="178206" indent="-178206">
              <a:spcAft>
                <a:spcPts val="526"/>
              </a:spcAft>
              <a:buSzPct val="100000"/>
              <a:buChar char="●"/>
            </a:pPr>
            <a:r>
              <a:rPr lang="ja-JP" sz="1600" b="1" noProof="0" dirty="0">
                <a:solidFill>
                  <a:srgbClr val="5E2467"/>
                </a:solidFill>
                <a:latin typeface="+mn-ea"/>
                <a:cs typeface="Meiryo UI" pitchFamily="34" charset="-120"/>
              </a:rPr>
              <a:t>総量削減目標が必須の場合</a:t>
            </a:r>
            <a:endParaRPr lang="ja-JP" sz="1600" noProof="0" dirty="0">
              <a:latin typeface="+mn-ea"/>
            </a:endParaRPr>
          </a:p>
          <a:p>
            <a:pPr marL="356413" indent="-356413">
              <a:spcAft>
                <a:spcPts val="439"/>
              </a:spcAft>
              <a:buSzPct val="100000"/>
              <a:buChar char="–"/>
            </a:pPr>
            <a:r>
              <a:rPr lang="ja-JP" sz="1400" noProof="0" dirty="0">
                <a:solidFill>
                  <a:srgbClr val="000000"/>
                </a:solidFill>
                <a:latin typeface="+mn-ea"/>
                <a:cs typeface="Meiryo UI" pitchFamily="34" charset="-120"/>
              </a:rPr>
              <a:t>熱・蒸気・冷熱からの排出がある場合</a:t>
            </a:r>
            <a:endParaRPr lang="ja-JP" sz="1400" noProof="0" dirty="0">
              <a:solidFill>
                <a:srgbClr val="000000"/>
              </a:solidFill>
              <a:latin typeface="+mn-ea"/>
            </a:endParaRPr>
          </a:p>
          <a:p>
            <a:pPr marL="356413" indent="-356413">
              <a:spcAft>
                <a:spcPts val="877"/>
              </a:spcAft>
              <a:buSzPct val="100000"/>
              <a:buChar char="–"/>
            </a:pPr>
            <a:r>
              <a:rPr lang="ja-JP" sz="1400" noProof="0" dirty="0">
                <a:solidFill>
                  <a:srgbClr val="000000"/>
                </a:solidFill>
                <a:latin typeface="+mn-ea"/>
                <a:cs typeface="Meiryo UI" pitchFamily="34" charset="-120"/>
              </a:rPr>
              <a:t>年平均電力消費の伸びが20%超と見込まれる場合（任意で追加の低炭素電力(LCE)目標も可）</a:t>
            </a:r>
            <a:endParaRPr lang="ja-JP" sz="1400" noProof="0" dirty="0">
              <a:solidFill>
                <a:srgbClr val="000000"/>
              </a:solidFill>
              <a:latin typeface="+mn-ea"/>
            </a:endParaRPr>
          </a:p>
          <a:p>
            <a:pPr marL="285750" indent="-285750">
              <a:lnSpc>
                <a:spcPct val="102000"/>
              </a:lnSpc>
              <a:spcAft>
                <a:spcPts val="526"/>
              </a:spcAft>
              <a:buSzPct val="100000"/>
              <a:buFont typeface="Meiryo UI" panose="020B0604030504040204" pitchFamily="50" charset="-128"/>
              <a:buChar char="※"/>
            </a:pPr>
            <a:r>
              <a:rPr lang="ja-JP" sz="1200" noProof="0" dirty="0">
                <a:solidFill>
                  <a:srgbClr val="000000"/>
                </a:solidFill>
              </a:rPr>
              <a:t>自社の電力使用が、時間単位で低炭素電力(LCE)とマッチングされ、一定閾値を満たすことを示すことができる企業は、</a:t>
            </a:r>
            <a:r>
              <a:rPr lang="ja-JP" sz="1100" noProof="0" dirty="0">
                <a:solidFill>
                  <a:srgbClr val="000000"/>
                </a:solidFill>
              </a:rPr>
              <a:t>Target Dashboard</a:t>
            </a:r>
            <a:r>
              <a:rPr lang="ja-JP" sz="1200" noProof="0" dirty="0">
                <a:solidFill>
                  <a:srgbClr val="000000"/>
                </a:solidFill>
              </a:rPr>
              <a:t>上でSBTiから認定を受けることができる</a:t>
            </a:r>
            <a:endParaRPr lang="ja-JP" sz="1200" noProof="0" dirty="0">
              <a:solidFill>
                <a:srgbClr val="000000"/>
              </a:solidFill>
              <a:latin typeface="+mn-ea"/>
            </a:endParaRPr>
          </a:p>
        </p:txBody>
      </p:sp>
      <p:sp>
        <p:nvSpPr>
          <p:cNvPr id="11" name="Text 3">
            <a:extLst>
              <a:ext uri="{FF2B5EF4-FFF2-40B4-BE49-F238E27FC236}">
                <a16:creationId xmlns:a16="http://schemas.microsoft.com/office/drawing/2014/main" id="{0580F5D0-5113-86D7-3756-8A4FBB499FAC}"/>
              </a:ext>
            </a:extLst>
          </p:cNvPr>
          <p:cNvSpPr/>
          <p:nvPr/>
        </p:nvSpPr>
        <p:spPr>
          <a:xfrm>
            <a:off x="340037" y="6713934"/>
            <a:ext cx="681603" cy="224528"/>
          </a:xfrm>
          <a:prstGeom prst="rect">
            <a:avLst/>
          </a:prstGeom>
          <a:noFill/>
          <a:ln/>
        </p:spPr>
        <p:txBody>
          <a:bodyPr wrap="square" rtlCol="0" anchor="ctr"/>
          <a:lstStyle/>
          <a:p>
            <a:r>
              <a:rPr lang="ja-JP" sz="965" b="1" noProof="0" dirty="0">
                <a:solidFill>
                  <a:srgbClr val="333333"/>
                </a:solidFill>
                <a:latin typeface="Meiryo UI" pitchFamily="34" charset="0"/>
                <a:ea typeface="Meiryo UI" pitchFamily="34" charset="-122"/>
                <a:cs typeface="Meiryo UI" pitchFamily="34" charset="-120"/>
              </a:rPr>
              <a:t>凡例：</a:t>
            </a:r>
            <a:endParaRPr lang="ja-JP" sz="965" noProof="0" dirty="0"/>
          </a:p>
        </p:txBody>
      </p:sp>
      <p:sp>
        <p:nvSpPr>
          <p:cNvPr id="13" name="Shape 4">
            <a:extLst>
              <a:ext uri="{FF2B5EF4-FFF2-40B4-BE49-F238E27FC236}">
                <a16:creationId xmlns:a16="http://schemas.microsoft.com/office/drawing/2014/main" id="{D955CC91-704A-AFF0-7102-88E22D79357D}"/>
              </a:ext>
            </a:extLst>
          </p:cNvPr>
          <p:cNvSpPr/>
          <p:nvPr/>
        </p:nvSpPr>
        <p:spPr>
          <a:xfrm>
            <a:off x="981545" y="6457331"/>
            <a:ext cx="360849" cy="176415"/>
          </a:xfrm>
          <a:prstGeom prst="roundRect">
            <a:avLst>
              <a:gd name="adj" fmla="val 13636"/>
            </a:avLst>
          </a:prstGeom>
          <a:solidFill>
            <a:srgbClr val="5E2467"/>
          </a:solidFill>
          <a:ln/>
        </p:spPr>
        <p:txBody>
          <a:bodyPr/>
          <a:lstStyle/>
          <a:p>
            <a:endParaRPr lang="ja-JP" sz="1579" noProof="0" dirty="0"/>
          </a:p>
        </p:txBody>
      </p:sp>
      <p:sp>
        <p:nvSpPr>
          <p:cNvPr id="15" name="Text 5">
            <a:extLst>
              <a:ext uri="{FF2B5EF4-FFF2-40B4-BE49-F238E27FC236}">
                <a16:creationId xmlns:a16="http://schemas.microsoft.com/office/drawing/2014/main" id="{44BB3E39-2525-2313-4A30-D883E6FBB741}"/>
              </a:ext>
            </a:extLst>
          </p:cNvPr>
          <p:cNvSpPr/>
          <p:nvPr/>
        </p:nvSpPr>
        <p:spPr>
          <a:xfrm>
            <a:off x="1422583" y="6441293"/>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全企業に適用</a:t>
            </a:r>
            <a:endParaRPr lang="ja-JP" sz="921" noProof="0" dirty="0"/>
          </a:p>
        </p:txBody>
      </p:sp>
      <p:sp>
        <p:nvSpPr>
          <p:cNvPr id="17" name="Shape 6">
            <a:extLst>
              <a:ext uri="{FF2B5EF4-FFF2-40B4-BE49-F238E27FC236}">
                <a16:creationId xmlns:a16="http://schemas.microsoft.com/office/drawing/2014/main" id="{E0077E26-C50A-5922-F993-26AB741FDABA}"/>
              </a:ext>
            </a:extLst>
          </p:cNvPr>
          <p:cNvSpPr/>
          <p:nvPr/>
        </p:nvSpPr>
        <p:spPr>
          <a:xfrm>
            <a:off x="981545" y="6729972"/>
            <a:ext cx="360849" cy="176415"/>
          </a:xfrm>
          <a:prstGeom prst="roundRect">
            <a:avLst>
              <a:gd name="adj" fmla="val 13636"/>
            </a:avLst>
          </a:prstGeom>
          <a:solidFill>
            <a:srgbClr val="394394"/>
          </a:solidFill>
          <a:ln/>
        </p:spPr>
        <p:txBody>
          <a:bodyPr/>
          <a:lstStyle/>
          <a:p>
            <a:endParaRPr lang="ja-JP" sz="1579" noProof="0" dirty="0"/>
          </a:p>
        </p:txBody>
      </p:sp>
      <p:sp>
        <p:nvSpPr>
          <p:cNvPr id="19" name="Text 7">
            <a:extLst>
              <a:ext uri="{FF2B5EF4-FFF2-40B4-BE49-F238E27FC236}">
                <a16:creationId xmlns:a16="http://schemas.microsoft.com/office/drawing/2014/main" id="{8DF9B43D-741C-4727-C66F-42037C05B1DE}"/>
              </a:ext>
            </a:extLst>
          </p:cNvPr>
          <p:cNvSpPr/>
          <p:nvPr/>
        </p:nvSpPr>
        <p:spPr>
          <a:xfrm>
            <a:off x="1422583" y="6713934"/>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カテゴリA必須／B任意</a:t>
            </a:r>
            <a:endParaRPr lang="ja-JP" sz="921" noProof="0" dirty="0"/>
          </a:p>
        </p:txBody>
      </p:sp>
      <p:sp>
        <p:nvSpPr>
          <p:cNvPr id="21" name="Shape 8">
            <a:extLst>
              <a:ext uri="{FF2B5EF4-FFF2-40B4-BE49-F238E27FC236}">
                <a16:creationId xmlns:a16="http://schemas.microsoft.com/office/drawing/2014/main" id="{3618A8FB-E4F3-855C-0F16-45583EFA35A4}"/>
              </a:ext>
            </a:extLst>
          </p:cNvPr>
          <p:cNvSpPr/>
          <p:nvPr/>
        </p:nvSpPr>
        <p:spPr>
          <a:xfrm>
            <a:off x="981545" y="7002613"/>
            <a:ext cx="360849" cy="176415"/>
          </a:xfrm>
          <a:prstGeom prst="roundRect">
            <a:avLst>
              <a:gd name="adj" fmla="val 13636"/>
            </a:avLst>
          </a:prstGeom>
          <a:solidFill>
            <a:srgbClr val="DDE5F2"/>
          </a:solidFill>
          <a:ln w="15240">
            <a:solidFill>
              <a:srgbClr val="2F87BA"/>
            </a:solidFill>
            <a:prstDash val="dash"/>
          </a:ln>
        </p:spPr>
        <p:txBody>
          <a:bodyPr/>
          <a:lstStyle/>
          <a:p>
            <a:endParaRPr lang="ja-JP" sz="1579" noProof="0" dirty="0"/>
          </a:p>
        </p:txBody>
      </p:sp>
      <p:sp>
        <p:nvSpPr>
          <p:cNvPr id="23" name="Text 9">
            <a:extLst>
              <a:ext uri="{FF2B5EF4-FFF2-40B4-BE49-F238E27FC236}">
                <a16:creationId xmlns:a16="http://schemas.microsoft.com/office/drawing/2014/main" id="{D085A67C-F61C-6761-52B5-5C9B85DA2435}"/>
              </a:ext>
            </a:extLst>
          </p:cNvPr>
          <p:cNvSpPr/>
          <p:nvPr/>
        </p:nvSpPr>
        <p:spPr>
          <a:xfrm>
            <a:off x="1422583" y="6986575"/>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企業にとって任意</a:t>
            </a:r>
            <a:endParaRPr lang="ja-JP" sz="921" noProof="0" dirty="0"/>
          </a:p>
        </p:txBody>
      </p:sp>
      <p:sp>
        <p:nvSpPr>
          <p:cNvPr id="25" name="テキスト ボックス 24">
            <a:extLst>
              <a:ext uri="{FF2B5EF4-FFF2-40B4-BE49-F238E27FC236}">
                <a16:creationId xmlns:a16="http://schemas.microsoft.com/office/drawing/2014/main" id="{1AB93F7D-C3D3-E4AB-730B-847ACE934FD5}"/>
              </a:ext>
            </a:extLst>
          </p:cNvPr>
          <p:cNvSpPr txBox="1"/>
          <p:nvPr/>
        </p:nvSpPr>
        <p:spPr>
          <a:xfrm>
            <a:off x="161925" y="7297350"/>
            <a:ext cx="8524875" cy="230832"/>
          </a:xfrm>
          <a:prstGeom prst="rect">
            <a:avLst/>
          </a:prstGeom>
          <a:noFill/>
        </p:spPr>
        <p:txBody>
          <a:bodyPr wrap="square">
            <a:spAutoFit/>
          </a:bodyPr>
          <a:lstStyle/>
          <a:p>
            <a:r>
              <a:rPr lang="ja-JP" sz="900" noProof="0" dirty="0"/>
              <a:t>出所：</a:t>
            </a:r>
            <a:r>
              <a:rPr lang="ja-JP" sz="900" noProof="0" dirty="0">
                <a:hlinkClick r:id="rId2">
                  <a:extLst>
                    <a:ext uri="{A12FA001-AC4F-418D-AE19-62706E023703}">
                      <ahyp:hlinkClr xmlns:ahyp="http://schemas.microsoft.com/office/drawing/2018/hyperlinkcolor" val="tx"/>
                    </a:ext>
                  </a:extLst>
                </a:hlinkClick>
              </a:rPr>
              <a:t>Corporate Net-Zero Standard How To Flowchart</a:t>
            </a:r>
            <a:r>
              <a:rPr lang="ja-JP" sz="900" noProof="0" dirty="0"/>
              <a:t>を基に作成</a:t>
            </a:r>
          </a:p>
        </p:txBody>
      </p:sp>
      <p:sp>
        <p:nvSpPr>
          <p:cNvPr id="27" name="Shape 11">
            <a:extLst>
              <a:ext uri="{FF2B5EF4-FFF2-40B4-BE49-F238E27FC236}">
                <a16:creationId xmlns:a16="http://schemas.microsoft.com/office/drawing/2014/main" id="{CAEF9078-477A-D229-06E1-327C1BC0EDE2}"/>
              </a:ext>
            </a:extLst>
          </p:cNvPr>
          <p:cNvSpPr/>
          <p:nvPr/>
        </p:nvSpPr>
        <p:spPr>
          <a:xfrm>
            <a:off x="3528298" y="1046863"/>
            <a:ext cx="7016502" cy="336792"/>
          </a:xfrm>
          <a:prstGeom prst="rect">
            <a:avLst/>
          </a:prstGeom>
          <a:solidFill>
            <a:srgbClr val="D9D9DB"/>
          </a:solidFill>
          <a:ln/>
        </p:spPr>
        <p:txBody>
          <a:bodyPr anchor="ctr"/>
          <a:lstStyle/>
          <a:p>
            <a:endParaRPr lang="ja-JP" sz="1400" noProof="0" dirty="0"/>
          </a:p>
        </p:txBody>
      </p:sp>
      <p:sp>
        <p:nvSpPr>
          <p:cNvPr id="29" name="Text 12">
            <a:extLst>
              <a:ext uri="{FF2B5EF4-FFF2-40B4-BE49-F238E27FC236}">
                <a16:creationId xmlns:a16="http://schemas.microsoft.com/office/drawing/2014/main" id="{2D6B4293-E19C-E289-FAA6-F2EF646A7BA5}"/>
              </a:ext>
            </a:extLst>
          </p:cNvPr>
          <p:cNvSpPr/>
          <p:nvPr/>
        </p:nvSpPr>
        <p:spPr>
          <a:xfrm>
            <a:off x="3528298" y="1046863"/>
            <a:ext cx="7016502" cy="336792"/>
          </a:xfrm>
          <a:prstGeom prst="rect">
            <a:avLst/>
          </a:prstGeom>
          <a:noFill/>
          <a:ln/>
        </p:spPr>
        <p:txBody>
          <a:bodyPr wrap="square" rtlCol="0" anchor="ctr"/>
          <a:lstStyle/>
          <a:p>
            <a:pPr algn="ctr"/>
            <a:r>
              <a:rPr lang="ja-JP" sz="1400" b="1" noProof="0" dirty="0">
                <a:solidFill>
                  <a:schemeClr val="bg1">
                    <a:lumMod val="50000"/>
                  </a:schemeClr>
                </a:solidFill>
                <a:latin typeface="Meiryo UI" pitchFamily="34" charset="0"/>
                <a:ea typeface="Meiryo UI" pitchFamily="34" charset="-122"/>
                <a:cs typeface="Meiryo UI" pitchFamily="34" charset="-120"/>
              </a:rPr>
              <a:t>前セクション（Scope1の目標設定）</a:t>
            </a:r>
            <a:endParaRPr lang="ja-JP" sz="1400" noProof="0" dirty="0">
              <a:solidFill>
                <a:schemeClr val="bg1">
                  <a:lumMod val="50000"/>
                </a:schemeClr>
              </a:solidFill>
            </a:endParaRPr>
          </a:p>
        </p:txBody>
      </p:sp>
      <p:sp>
        <p:nvSpPr>
          <p:cNvPr id="31" name="Shape 13">
            <a:extLst>
              <a:ext uri="{FF2B5EF4-FFF2-40B4-BE49-F238E27FC236}">
                <a16:creationId xmlns:a16="http://schemas.microsoft.com/office/drawing/2014/main" id="{9001B33A-3A57-B27E-5EC3-E31CBECAC825}"/>
              </a:ext>
            </a:extLst>
          </p:cNvPr>
          <p:cNvSpPr/>
          <p:nvPr/>
        </p:nvSpPr>
        <p:spPr>
          <a:xfrm>
            <a:off x="7036549" y="1383655"/>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33" name="Shape 14">
            <a:extLst>
              <a:ext uri="{FF2B5EF4-FFF2-40B4-BE49-F238E27FC236}">
                <a16:creationId xmlns:a16="http://schemas.microsoft.com/office/drawing/2014/main" id="{3F015C41-2479-8958-EA5E-923EBED08EE1}"/>
              </a:ext>
            </a:extLst>
          </p:cNvPr>
          <p:cNvSpPr/>
          <p:nvPr/>
        </p:nvSpPr>
        <p:spPr>
          <a:xfrm>
            <a:off x="3528298" y="1572900"/>
            <a:ext cx="7016502" cy="761792"/>
          </a:xfrm>
          <a:prstGeom prst="roundRect">
            <a:avLst>
              <a:gd name="adj" fmla="val 0"/>
            </a:avLst>
          </a:prstGeom>
          <a:solidFill>
            <a:srgbClr val="002060"/>
          </a:solidFill>
          <a:ln/>
        </p:spPr>
        <p:txBody>
          <a:bodyPr anchor="ctr"/>
          <a:lstStyle/>
          <a:p>
            <a:r>
              <a:rPr lang="ja-JP" sz="1600" noProof="0" dirty="0">
                <a:solidFill>
                  <a:schemeClr val="bg1"/>
                </a:solidFill>
                <a:latin typeface="+mn-ea"/>
              </a:rPr>
              <a:t>SBTi目標設定ツールを用いて、電力及び熱・蒸気・冷熱からの基準年Scope2ロケーション基準排出量と、総電力消費に占める低炭素比率を入力する</a:t>
            </a:r>
          </a:p>
        </p:txBody>
      </p:sp>
      <p:sp>
        <p:nvSpPr>
          <p:cNvPr id="35" name="Text 15">
            <a:extLst>
              <a:ext uri="{FF2B5EF4-FFF2-40B4-BE49-F238E27FC236}">
                <a16:creationId xmlns:a16="http://schemas.microsoft.com/office/drawing/2014/main" id="{EB871214-198E-2A6D-F056-C6ECAC874DF7}"/>
              </a:ext>
            </a:extLst>
          </p:cNvPr>
          <p:cNvSpPr/>
          <p:nvPr/>
        </p:nvSpPr>
        <p:spPr>
          <a:xfrm>
            <a:off x="3624524" y="1604975"/>
            <a:ext cx="6824049" cy="697641"/>
          </a:xfrm>
          <a:prstGeom prst="rect">
            <a:avLst/>
          </a:prstGeom>
          <a:noFill/>
          <a:ln/>
        </p:spPr>
        <p:txBody>
          <a:bodyPr wrap="square" rtlCol="0" anchor="ctr"/>
          <a:lstStyle/>
          <a:p>
            <a:pPr algn="ctr"/>
            <a:endParaRPr lang="ja-JP" sz="1403" noProof="0" dirty="0"/>
          </a:p>
        </p:txBody>
      </p:sp>
      <p:sp>
        <p:nvSpPr>
          <p:cNvPr id="37" name="Shape 16">
            <a:extLst>
              <a:ext uri="{FF2B5EF4-FFF2-40B4-BE49-F238E27FC236}">
                <a16:creationId xmlns:a16="http://schemas.microsoft.com/office/drawing/2014/main" id="{F1330A7D-6304-99D5-0572-5087537B8AC5}"/>
              </a:ext>
            </a:extLst>
          </p:cNvPr>
          <p:cNvSpPr/>
          <p:nvPr/>
        </p:nvSpPr>
        <p:spPr>
          <a:xfrm>
            <a:off x="7036549" y="2334691"/>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39" name="Shape 17">
            <a:extLst>
              <a:ext uri="{FF2B5EF4-FFF2-40B4-BE49-F238E27FC236}">
                <a16:creationId xmlns:a16="http://schemas.microsoft.com/office/drawing/2014/main" id="{57226879-EDFC-66EB-5DE6-07EEB4489D54}"/>
              </a:ext>
            </a:extLst>
          </p:cNvPr>
          <p:cNvSpPr/>
          <p:nvPr/>
        </p:nvSpPr>
        <p:spPr>
          <a:xfrm>
            <a:off x="3528298" y="2523937"/>
            <a:ext cx="7016502" cy="400943"/>
          </a:xfrm>
          <a:prstGeom prst="roundRect">
            <a:avLst>
              <a:gd name="adj" fmla="val 0"/>
            </a:avLst>
          </a:prstGeom>
          <a:solidFill>
            <a:srgbClr val="5E2467"/>
          </a:solidFill>
          <a:ln/>
        </p:spPr>
        <p:txBody>
          <a:bodyPr anchor="ctr"/>
          <a:lstStyle/>
          <a:p>
            <a:pPr algn="ctr"/>
            <a:r>
              <a:rPr lang="ja-JP" sz="1600" noProof="0" dirty="0">
                <a:solidFill>
                  <a:schemeClr val="bg1"/>
                </a:solidFill>
                <a:latin typeface="+mn-ea"/>
              </a:rPr>
              <a:t>Scope2の短期目標を選択する</a:t>
            </a:r>
          </a:p>
        </p:txBody>
      </p:sp>
      <p:sp>
        <p:nvSpPr>
          <p:cNvPr id="41" name="Text 18">
            <a:extLst>
              <a:ext uri="{FF2B5EF4-FFF2-40B4-BE49-F238E27FC236}">
                <a16:creationId xmlns:a16="http://schemas.microsoft.com/office/drawing/2014/main" id="{6CDEB8FF-5D7F-F910-6D34-2A52E3D7A577}"/>
              </a:ext>
            </a:extLst>
          </p:cNvPr>
          <p:cNvSpPr/>
          <p:nvPr/>
        </p:nvSpPr>
        <p:spPr>
          <a:xfrm>
            <a:off x="3624524" y="2556013"/>
            <a:ext cx="6824049" cy="336792"/>
          </a:xfrm>
          <a:prstGeom prst="rect">
            <a:avLst/>
          </a:prstGeom>
          <a:noFill/>
          <a:ln/>
        </p:spPr>
        <p:txBody>
          <a:bodyPr wrap="square" rtlCol="0" anchor="ctr"/>
          <a:lstStyle/>
          <a:p>
            <a:pPr algn="ctr"/>
            <a:endParaRPr lang="ja-JP" sz="1403" noProof="0" dirty="0"/>
          </a:p>
        </p:txBody>
      </p:sp>
      <p:sp>
        <p:nvSpPr>
          <p:cNvPr id="43" name="Shape 19">
            <a:extLst>
              <a:ext uri="{FF2B5EF4-FFF2-40B4-BE49-F238E27FC236}">
                <a16:creationId xmlns:a16="http://schemas.microsoft.com/office/drawing/2014/main" id="{C18B640F-FFDD-972E-1A9B-693B947F6E04}"/>
              </a:ext>
            </a:extLst>
          </p:cNvPr>
          <p:cNvSpPr/>
          <p:nvPr/>
        </p:nvSpPr>
        <p:spPr>
          <a:xfrm>
            <a:off x="3528298" y="2924880"/>
            <a:ext cx="7016502" cy="497169"/>
          </a:xfrm>
          <a:prstGeom prst="roundRect">
            <a:avLst>
              <a:gd name="adj" fmla="val 0"/>
            </a:avLst>
          </a:prstGeom>
          <a:solidFill>
            <a:srgbClr val="ECE6EF"/>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600" b="0" i="0" u="none" strike="noStrike" kern="1200" cap="none" spc="0" normalizeH="0" baseline="0" noProof="0" dirty="0">
                <a:ln>
                  <a:noFill/>
                </a:ln>
                <a:solidFill>
                  <a:srgbClr val="4A3A52"/>
                </a:solidFill>
                <a:effectLst/>
                <a:uLnTx/>
                <a:uFillTx/>
                <a:latin typeface="+mn-ea"/>
                <a:cs typeface="Meiryo UI" pitchFamily="34" charset="-120"/>
              </a:rPr>
              <a:t>（注）電力需要の伸びが</a:t>
            </a:r>
            <a:r>
              <a:rPr lang="ja-JP" sz="1600" noProof="0" dirty="0">
                <a:solidFill>
                  <a:srgbClr val="4A3A52"/>
                </a:solidFill>
                <a:latin typeface="+mn-ea"/>
                <a:cs typeface="Meiryo UI" pitchFamily="34" charset="-120"/>
              </a:rPr>
              <a:t>大きい</a:t>
            </a:r>
            <a:r>
              <a:rPr kumimoji="1" lang="ja-JP" sz="1600" b="0" i="0" u="none" strike="noStrike" kern="1200" cap="none" spc="0" normalizeH="0" baseline="0" noProof="0" dirty="0">
                <a:ln>
                  <a:noFill/>
                </a:ln>
                <a:solidFill>
                  <a:srgbClr val="4A3A52"/>
                </a:solidFill>
                <a:effectLst/>
                <a:uLnTx/>
                <a:uFillTx/>
                <a:latin typeface="+mn-ea"/>
                <a:cs typeface="Meiryo UI" pitchFamily="34" charset="-120"/>
              </a:rPr>
              <a:t>カテゴリA企業は、</a:t>
            </a:r>
          </a:p>
          <a:p>
            <a:pPr marL="0" marR="0" lvl="0" indent="0" algn="ctr" defTabSz="914400" rtl="0" eaLnBrk="1" fontAlgn="auto" latinLnBrk="0" hangingPunct="1">
              <a:lnSpc>
                <a:spcPct val="100000"/>
              </a:lnSpc>
              <a:spcBef>
                <a:spcPts val="0"/>
              </a:spcBef>
              <a:spcAft>
                <a:spcPts val="0"/>
              </a:spcAft>
              <a:buClrTx/>
              <a:buSzTx/>
              <a:buFontTx/>
              <a:buNone/>
              <a:tabLst/>
              <a:defRPr/>
            </a:pPr>
            <a:r>
              <a:rPr lang="ja-JP" sz="1600" noProof="0" dirty="0">
                <a:solidFill>
                  <a:srgbClr val="4A3A52"/>
                </a:solidFill>
                <a:latin typeface="+mn-ea"/>
                <a:cs typeface="Meiryo UI" pitchFamily="34" charset="-120"/>
              </a:rPr>
              <a:t>少なくとも</a:t>
            </a:r>
            <a:r>
              <a:rPr kumimoji="1" lang="ja-JP" sz="1600" b="0" i="0" u="none" strike="noStrike" kern="1200" cap="none" spc="0" normalizeH="0" baseline="0" noProof="0" dirty="0">
                <a:ln>
                  <a:noFill/>
                </a:ln>
                <a:solidFill>
                  <a:srgbClr val="4A3A52"/>
                </a:solidFill>
                <a:effectLst/>
                <a:uLnTx/>
                <a:uFillTx/>
                <a:latin typeface="+mn-ea"/>
                <a:cs typeface="Meiryo UI" pitchFamily="34" charset="-120"/>
              </a:rPr>
              <a:t>総量削減目標を設定することが求められる</a:t>
            </a:r>
            <a:endParaRPr kumimoji="1" lang="ja-JP" sz="1600" b="0" i="0" u="none" strike="noStrike" kern="1200" cap="none" spc="0" normalizeH="0" baseline="0" noProof="0" dirty="0">
              <a:ln>
                <a:noFill/>
              </a:ln>
              <a:solidFill>
                <a:prstClr val="black"/>
              </a:solidFill>
              <a:effectLst/>
              <a:uLnTx/>
              <a:uFillTx/>
              <a:latin typeface="+mn-ea"/>
              <a:cs typeface="+mn-cs"/>
            </a:endParaRPr>
          </a:p>
        </p:txBody>
      </p:sp>
      <p:sp>
        <p:nvSpPr>
          <p:cNvPr id="45" name="Text 20">
            <a:extLst>
              <a:ext uri="{FF2B5EF4-FFF2-40B4-BE49-F238E27FC236}">
                <a16:creationId xmlns:a16="http://schemas.microsoft.com/office/drawing/2014/main" id="{9FD838BA-0C71-8BF6-0421-7A2B01DC340D}"/>
              </a:ext>
            </a:extLst>
          </p:cNvPr>
          <p:cNvSpPr/>
          <p:nvPr/>
        </p:nvSpPr>
        <p:spPr>
          <a:xfrm>
            <a:off x="3624524" y="2956956"/>
            <a:ext cx="6824049" cy="433018"/>
          </a:xfrm>
          <a:prstGeom prst="rect">
            <a:avLst/>
          </a:prstGeom>
          <a:noFill/>
          <a:ln/>
        </p:spPr>
        <p:txBody>
          <a:bodyPr wrap="square" rtlCol="0" anchor="ctr"/>
          <a:lstStyle/>
          <a:p>
            <a:pPr algn="ctr"/>
            <a:endParaRPr lang="ja-JP" sz="1403" noProof="0" dirty="0"/>
          </a:p>
        </p:txBody>
      </p:sp>
      <p:sp>
        <p:nvSpPr>
          <p:cNvPr id="47" name="Shape 21">
            <a:extLst>
              <a:ext uri="{FF2B5EF4-FFF2-40B4-BE49-F238E27FC236}">
                <a16:creationId xmlns:a16="http://schemas.microsoft.com/office/drawing/2014/main" id="{B829B751-2815-5F10-942D-4A4BA866A475}"/>
              </a:ext>
            </a:extLst>
          </p:cNvPr>
          <p:cNvSpPr/>
          <p:nvPr/>
        </p:nvSpPr>
        <p:spPr>
          <a:xfrm>
            <a:off x="7036549" y="3422050"/>
            <a:ext cx="0" cy="144339"/>
          </a:xfrm>
          <a:prstGeom prst="line">
            <a:avLst/>
          </a:prstGeom>
          <a:noFill/>
          <a:ln w="25400">
            <a:solidFill>
              <a:srgbClr val="5E2467"/>
            </a:solidFill>
            <a:prstDash val="solid"/>
          </a:ln>
        </p:spPr>
        <p:txBody>
          <a:bodyPr/>
          <a:lstStyle/>
          <a:p>
            <a:endParaRPr lang="ja-JP" sz="1579" noProof="0" dirty="0"/>
          </a:p>
        </p:txBody>
      </p:sp>
      <p:sp>
        <p:nvSpPr>
          <p:cNvPr id="49" name="Shape 22">
            <a:extLst>
              <a:ext uri="{FF2B5EF4-FFF2-40B4-BE49-F238E27FC236}">
                <a16:creationId xmlns:a16="http://schemas.microsoft.com/office/drawing/2014/main" id="{EAE154CA-F8F9-07B4-634E-38B1C40A4723}"/>
              </a:ext>
            </a:extLst>
          </p:cNvPr>
          <p:cNvSpPr/>
          <p:nvPr/>
        </p:nvSpPr>
        <p:spPr>
          <a:xfrm>
            <a:off x="5091975" y="3566389"/>
            <a:ext cx="3889147" cy="0"/>
          </a:xfrm>
          <a:prstGeom prst="line">
            <a:avLst/>
          </a:prstGeom>
          <a:noFill/>
          <a:ln w="25400">
            <a:solidFill>
              <a:srgbClr val="5E2467"/>
            </a:solidFill>
            <a:prstDash val="solid"/>
          </a:ln>
        </p:spPr>
        <p:txBody>
          <a:bodyPr/>
          <a:lstStyle/>
          <a:p>
            <a:endParaRPr lang="ja-JP" sz="1579" noProof="0" dirty="0"/>
          </a:p>
        </p:txBody>
      </p:sp>
      <p:sp>
        <p:nvSpPr>
          <p:cNvPr id="51" name="Shape 23">
            <a:extLst>
              <a:ext uri="{FF2B5EF4-FFF2-40B4-BE49-F238E27FC236}">
                <a16:creationId xmlns:a16="http://schemas.microsoft.com/office/drawing/2014/main" id="{5F167CB8-5BDD-0678-246E-4657449CB7FF}"/>
              </a:ext>
            </a:extLst>
          </p:cNvPr>
          <p:cNvSpPr/>
          <p:nvPr/>
        </p:nvSpPr>
        <p:spPr>
          <a:xfrm>
            <a:off x="5091975" y="3566389"/>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53" name="Shape 24">
            <a:extLst>
              <a:ext uri="{FF2B5EF4-FFF2-40B4-BE49-F238E27FC236}">
                <a16:creationId xmlns:a16="http://schemas.microsoft.com/office/drawing/2014/main" id="{DD967D0C-24FB-3B96-24BF-14717E545046}"/>
              </a:ext>
            </a:extLst>
          </p:cNvPr>
          <p:cNvSpPr/>
          <p:nvPr/>
        </p:nvSpPr>
        <p:spPr>
          <a:xfrm>
            <a:off x="8981122" y="3566389"/>
            <a:ext cx="0" cy="189245"/>
          </a:xfrm>
          <a:prstGeom prst="line">
            <a:avLst/>
          </a:prstGeom>
          <a:noFill/>
          <a:ln w="25400">
            <a:solidFill>
              <a:srgbClr val="5E2467"/>
            </a:solidFill>
            <a:prstDash val="solid"/>
            <a:tailEnd type="triangle"/>
          </a:ln>
        </p:spPr>
        <p:txBody>
          <a:bodyPr/>
          <a:lstStyle/>
          <a:p>
            <a:endParaRPr lang="ja-JP" sz="1579" noProof="0" dirty="0"/>
          </a:p>
        </p:txBody>
      </p:sp>
      <p:sp>
        <p:nvSpPr>
          <p:cNvPr id="55" name="Shape 25">
            <a:extLst>
              <a:ext uri="{FF2B5EF4-FFF2-40B4-BE49-F238E27FC236}">
                <a16:creationId xmlns:a16="http://schemas.microsoft.com/office/drawing/2014/main" id="{21077853-C69B-6D4E-AEAC-53B0BD66171A}"/>
              </a:ext>
            </a:extLst>
          </p:cNvPr>
          <p:cNvSpPr/>
          <p:nvPr/>
        </p:nvSpPr>
        <p:spPr>
          <a:xfrm>
            <a:off x="3528298" y="3755634"/>
            <a:ext cx="3127355" cy="1082546"/>
          </a:xfrm>
          <a:prstGeom prst="roundRect">
            <a:avLst>
              <a:gd name="adj" fmla="val 0"/>
            </a:avLst>
          </a:prstGeom>
          <a:solidFill>
            <a:srgbClr val="5E2467"/>
          </a:solidFill>
          <a:ln/>
        </p:spPr>
        <p:txBody>
          <a:bodyPr anchor="ctr"/>
          <a:lstStyle/>
          <a:p>
            <a:r>
              <a:rPr lang="ja-JP" sz="1600" noProof="0" dirty="0">
                <a:solidFill>
                  <a:schemeClr val="bg1"/>
                </a:solidFill>
                <a:latin typeface="+mn-ea"/>
              </a:rPr>
              <a:t>低炭素電力（LCE）整合目標</a:t>
            </a:r>
          </a:p>
          <a:p>
            <a:pPr marL="450850" lvl="1" indent="-273050">
              <a:buFont typeface="Wingdings" panose="05000000000000000000" pitchFamily="2" charset="2"/>
              <a:buChar char="Ø"/>
            </a:pPr>
            <a:r>
              <a:rPr lang="ja-JP" sz="1600" noProof="0" dirty="0">
                <a:solidFill>
                  <a:schemeClr val="bg1"/>
                </a:solidFill>
                <a:latin typeface="+mn-ea"/>
              </a:rPr>
              <a:t>目標とする低炭素比率はSBTiツールを用いて算定</a:t>
            </a:r>
          </a:p>
        </p:txBody>
      </p:sp>
      <p:sp>
        <p:nvSpPr>
          <p:cNvPr id="59" name="Shape 27">
            <a:extLst>
              <a:ext uri="{FF2B5EF4-FFF2-40B4-BE49-F238E27FC236}">
                <a16:creationId xmlns:a16="http://schemas.microsoft.com/office/drawing/2014/main" id="{E2813FB0-47ED-227E-CACD-786613E32317}"/>
              </a:ext>
            </a:extLst>
          </p:cNvPr>
          <p:cNvSpPr/>
          <p:nvPr/>
        </p:nvSpPr>
        <p:spPr>
          <a:xfrm>
            <a:off x="7417445" y="3755634"/>
            <a:ext cx="3127355" cy="1082546"/>
          </a:xfrm>
          <a:prstGeom prst="roundRect">
            <a:avLst>
              <a:gd name="adj" fmla="val 0"/>
            </a:avLst>
          </a:prstGeom>
          <a:solidFill>
            <a:srgbClr val="5E2467"/>
          </a:solidFill>
          <a:ln/>
        </p:spPr>
        <p:txBody>
          <a:bodyPr anchor="ctr"/>
          <a:lstStyle/>
          <a:p>
            <a:r>
              <a:rPr lang="ja-JP" sz="1600" noProof="0" dirty="0">
                <a:solidFill>
                  <a:schemeClr val="bg1"/>
                </a:solidFill>
                <a:latin typeface="+mn-ea"/>
              </a:rPr>
              <a:t>総量削減目標</a:t>
            </a:r>
          </a:p>
          <a:p>
            <a:pPr marL="450850" lvl="1" indent="-273050">
              <a:buFont typeface="Wingdings" panose="05000000000000000000" pitchFamily="2" charset="2"/>
              <a:buChar char="Ø"/>
            </a:pPr>
            <a:r>
              <a:rPr lang="ja-JP" sz="1600" noProof="0" dirty="0">
                <a:solidFill>
                  <a:schemeClr val="bg1"/>
                </a:solidFill>
                <a:latin typeface="+mn-ea"/>
              </a:rPr>
              <a:t>SBTiツールで、基準年排出量から直線的な経路を用いて算定</a:t>
            </a:r>
          </a:p>
        </p:txBody>
      </p:sp>
      <p:sp>
        <p:nvSpPr>
          <p:cNvPr id="61" name="Text 28">
            <a:extLst>
              <a:ext uri="{FF2B5EF4-FFF2-40B4-BE49-F238E27FC236}">
                <a16:creationId xmlns:a16="http://schemas.microsoft.com/office/drawing/2014/main" id="{48B541EE-53B6-CE2C-9C9B-6A76698293ED}"/>
              </a:ext>
            </a:extLst>
          </p:cNvPr>
          <p:cNvSpPr/>
          <p:nvPr/>
        </p:nvSpPr>
        <p:spPr>
          <a:xfrm>
            <a:off x="7529709" y="3819785"/>
            <a:ext cx="2902827" cy="954244"/>
          </a:xfrm>
          <a:prstGeom prst="rect">
            <a:avLst/>
          </a:prstGeom>
          <a:noFill/>
          <a:ln/>
        </p:spPr>
        <p:txBody>
          <a:bodyPr wrap="square" rtlCol="0" anchor="t"/>
          <a:lstStyle/>
          <a:p>
            <a:pPr algn="ctr">
              <a:spcAft>
                <a:spcPts val="351"/>
              </a:spcAft>
            </a:pPr>
            <a:endParaRPr lang="ja-JP" sz="1403" noProof="0" dirty="0"/>
          </a:p>
        </p:txBody>
      </p:sp>
      <p:sp>
        <p:nvSpPr>
          <p:cNvPr id="63" name="Shape 29">
            <a:extLst>
              <a:ext uri="{FF2B5EF4-FFF2-40B4-BE49-F238E27FC236}">
                <a16:creationId xmlns:a16="http://schemas.microsoft.com/office/drawing/2014/main" id="{E687276D-1CB6-AC56-A243-AD9440D515E4}"/>
              </a:ext>
            </a:extLst>
          </p:cNvPr>
          <p:cNvSpPr/>
          <p:nvPr/>
        </p:nvSpPr>
        <p:spPr>
          <a:xfrm>
            <a:off x="5091975" y="4838179"/>
            <a:ext cx="0" cy="176415"/>
          </a:xfrm>
          <a:prstGeom prst="line">
            <a:avLst/>
          </a:prstGeom>
          <a:noFill/>
          <a:ln w="25400">
            <a:solidFill>
              <a:srgbClr val="5E2467"/>
            </a:solidFill>
            <a:prstDash val="solid"/>
          </a:ln>
        </p:spPr>
        <p:txBody>
          <a:bodyPr/>
          <a:lstStyle/>
          <a:p>
            <a:endParaRPr lang="ja-JP" sz="1579" noProof="0" dirty="0"/>
          </a:p>
        </p:txBody>
      </p:sp>
      <p:sp>
        <p:nvSpPr>
          <p:cNvPr id="65" name="Shape 30">
            <a:extLst>
              <a:ext uri="{FF2B5EF4-FFF2-40B4-BE49-F238E27FC236}">
                <a16:creationId xmlns:a16="http://schemas.microsoft.com/office/drawing/2014/main" id="{AD5836DD-3FDE-AEB6-7153-2A31FB9564BF}"/>
              </a:ext>
            </a:extLst>
          </p:cNvPr>
          <p:cNvSpPr/>
          <p:nvPr/>
        </p:nvSpPr>
        <p:spPr>
          <a:xfrm>
            <a:off x="8981122" y="4838179"/>
            <a:ext cx="0" cy="176415"/>
          </a:xfrm>
          <a:prstGeom prst="line">
            <a:avLst/>
          </a:prstGeom>
          <a:noFill/>
          <a:ln w="25400">
            <a:solidFill>
              <a:srgbClr val="5E2467"/>
            </a:solidFill>
            <a:prstDash val="solid"/>
          </a:ln>
        </p:spPr>
        <p:txBody>
          <a:bodyPr/>
          <a:lstStyle/>
          <a:p>
            <a:endParaRPr lang="ja-JP" sz="1579" noProof="0" dirty="0"/>
          </a:p>
        </p:txBody>
      </p:sp>
      <p:sp>
        <p:nvSpPr>
          <p:cNvPr id="67" name="Shape 31">
            <a:extLst>
              <a:ext uri="{FF2B5EF4-FFF2-40B4-BE49-F238E27FC236}">
                <a16:creationId xmlns:a16="http://schemas.microsoft.com/office/drawing/2014/main" id="{F499CFE6-318F-FFF7-5AB1-62738BCE6C79}"/>
              </a:ext>
            </a:extLst>
          </p:cNvPr>
          <p:cNvSpPr/>
          <p:nvPr/>
        </p:nvSpPr>
        <p:spPr>
          <a:xfrm>
            <a:off x="5091975" y="5014594"/>
            <a:ext cx="3889147" cy="0"/>
          </a:xfrm>
          <a:prstGeom prst="line">
            <a:avLst/>
          </a:prstGeom>
          <a:noFill/>
          <a:ln w="25400">
            <a:solidFill>
              <a:srgbClr val="5E2467"/>
            </a:solidFill>
            <a:prstDash val="solid"/>
          </a:ln>
        </p:spPr>
        <p:txBody>
          <a:bodyPr/>
          <a:lstStyle/>
          <a:p>
            <a:endParaRPr lang="ja-JP" sz="1579" noProof="0" dirty="0"/>
          </a:p>
        </p:txBody>
      </p:sp>
      <p:sp>
        <p:nvSpPr>
          <p:cNvPr id="69" name="Shape 32">
            <a:extLst>
              <a:ext uri="{FF2B5EF4-FFF2-40B4-BE49-F238E27FC236}">
                <a16:creationId xmlns:a16="http://schemas.microsoft.com/office/drawing/2014/main" id="{66A89B41-B87F-3E10-657D-58B14D72BAFC}"/>
              </a:ext>
            </a:extLst>
          </p:cNvPr>
          <p:cNvSpPr/>
          <p:nvPr/>
        </p:nvSpPr>
        <p:spPr>
          <a:xfrm>
            <a:off x="7036549" y="5014594"/>
            <a:ext cx="0" cy="390773"/>
          </a:xfrm>
          <a:prstGeom prst="line">
            <a:avLst/>
          </a:prstGeom>
          <a:noFill/>
          <a:ln w="25400">
            <a:solidFill>
              <a:srgbClr val="5E2467"/>
            </a:solidFill>
            <a:prstDash val="solid"/>
            <a:tailEnd type="triangle"/>
          </a:ln>
        </p:spPr>
        <p:txBody>
          <a:bodyPr/>
          <a:lstStyle/>
          <a:p>
            <a:endParaRPr lang="ja-JP" sz="1579" noProof="0" dirty="0"/>
          </a:p>
        </p:txBody>
      </p:sp>
      <p:sp>
        <p:nvSpPr>
          <p:cNvPr id="71" name="Shape 33">
            <a:extLst>
              <a:ext uri="{FF2B5EF4-FFF2-40B4-BE49-F238E27FC236}">
                <a16:creationId xmlns:a16="http://schemas.microsoft.com/office/drawing/2014/main" id="{EDDD21AA-143C-A506-D312-8E437DC55717}"/>
              </a:ext>
            </a:extLst>
          </p:cNvPr>
          <p:cNvSpPr/>
          <p:nvPr/>
        </p:nvSpPr>
        <p:spPr>
          <a:xfrm>
            <a:off x="3528298" y="5405367"/>
            <a:ext cx="7016502" cy="441037"/>
          </a:xfrm>
          <a:prstGeom prst="roundRect">
            <a:avLst>
              <a:gd name="adj" fmla="val 0"/>
            </a:avLst>
          </a:prstGeom>
          <a:solidFill>
            <a:srgbClr val="DDE5F2"/>
          </a:solidFill>
          <a:ln w="15875">
            <a:solidFill>
              <a:srgbClr val="2F87BA"/>
            </a:solidFill>
            <a:prstDash val="dash"/>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600" b="0" i="0" u="none" strike="noStrike" kern="1200" cap="none" spc="0" normalizeH="0" baseline="0" noProof="0" dirty="0">
                <a:ln>
                  <a:noFill/>
                </a:ln>
                <a:solidFill>
                  <a:srgbClr val="2F5F7C"/>
                </a:solidFill>
                <a:effectLst/>
                <a:uLnTx/>
                <a:uFillTx/>
                <a:latin typeface="+mn-ea"/>
                <a:cs typeface="Meiryo UI" pitchFamily="34" charset="-120"/>
              </a:rPr>
              <a:t>（任意）Scope2時間単位マッチング認定プログラム</a:t>
            </a:r>
            <a:endParaRPr kumimoji="1" lang="ja-JP" sz="1600" b="0" i="0" u="none" strike="noStrike" kern="1200" cap="none" spc="0" normalizeH="0" baseline="0" noProof="0" dirty="0">
              <a:ln>
                <a:noFill/>
              </a:ln>
              <a:solidFill>
                <a:prstClr val="black"/>
              </a:solidFill>
              <a:effectLst/>
              <a:uLnTx/>
              <a:uFillTx/>
              <a:latin typeface="+mn-ea"/>
              <a:cs typeface="+mn-cs"/>
            </a:endParaRPr>
          </a:p>
        </p:txBody>
      </p:sp>
      <p:sp>
        <p:nvSpPr>
          <p:cNvPr id="75" name="Shape 35">
            <a:extLst>
              <a:ext uri="{FF2B5EF4-FFF2-40B4-BE49-F238E27FC236}">
                <a16:creationId xmlns:a16="http://schemas.microsoft.com/office/drawing/2014/main" id="{4D139542-1D67-E246-BC0D-F1B8C07CBF21}"/>
              </a:ext>
            </a:extLst>
          </p:cNvPr>
          <p:cNvSpPr/>
          <p:nvPr/>
        </p:nvSpPr>
        <p:spPr>
          <a:xfrm>
            <a:off x="7036549" y="5869838"/>
            <a:ext cx="0" cy="460437"/>
          </a:xfrm>
          <a:prstGeom prst="line">
            <a:avLst/>
          </a:prstGeom>
          <a:noFill/>
          <a:ln w="25400">
            <a:solidFill>
              <a:srgbClr val="5E2467"/>
            </a:solidFill>
            <a:prstDash val="solid"/>
            <a:tailEnd type="triangle"/>
          </a:ln>
        </p:spPr>
        <p:txBody>
          <a:bodyPr/>
          <a:lstStyle/>
          <a:p>
            <a:endParaRPr lang="ja-JP" sz="1579" noProof="0" dirty="0"/>
          </a:p>
        </p:txBody>
      </p:sp>
      <p:sp>
        <p:nvSpPr>
          <p:cNvPr id="77" name="Shape 36">
            <a:extLst>
              <a:ext uri="{FF2B5EF4-FFF2-40B4-BE49-F238E27FC236}">
                <a16:creationId xmlns:a16="http://schemas.microsoft.com/office/drawing/2014/main" id="{6CE7E53B-3A63-AACF-8E14-F07E3434C531}"/>
              </a:ext>
            </a:extLst>
          </p:cNvPr>
          <p:cNvSpPr/>
          <p:nvPr/>
        </p:nvSpPr>
        <p:spPr>
          <a:xfrm>
            <a:off x="3528298" y="6330275"/>
            <a:ext cx="7016502" cy="336792"/>
          </a:xfrm>
          <a:prstGeom prst="rect">
            <a:avLst/>
          </a:prstGeom>
          <a:solidFill>
            <a:srgbClr val="D9D9DB"/>
          </a:solidFill>
          <a:ln/>
        </p:spPr>
        <p:txBody>
          <a:bodyPr anchor="ctr"/>
          <a:lstStyle/>
          <a:p>
            <a:pPr algn="ctr"/>
            <a:r>
              <a:rPr lang="ja-JP" sz="1400" b="1" noProof="0" dirty="0">
                <a:solidFill>
                  <a:schemeClr val="bg1">
                    <a:lumMod val="50000"/>
                  </a:schemeClr>
                </a:solidFill>
                <a:latin typeface="+mn-ea"/>
              </a:rPr>
              <a:t>次セクション（Scope3の目標設定）</a:t>
            </a:r>
          </a:p>
        </p:txBody>
      </p:sp>
    </p:spTree>
    <p:extLst>
      <p:ext uri="{BB962C8B-B14F-4D97-AF65-F5344CB8AC3E}">
        <p14:creationId xmlns:p14="http://schemas.microsoft.com/office/powerpoint/2010/main" val="314582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C5D87-DF48-ECB4-6E5A-5D113D25AA6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CC9139D-C25B-C355-CF45-6F0263342A66}"/>
              </a:ext>
            </a:extLst>
          </p:cNvPr>
          <p:cNvSpPr>
            <a:spLocks noGrp="1"/>
          </p:cNvSpPr>
          <p:nvPr>
            <p:ph type="title"/>
          </p:nvPr>
        </p:nvSpPr>
        <p:spPr/>
        <p:txBody>
          <a:bodyPr/>
          <a:lstStyle/>
          <a:p>
            <a:r>
              <a:rPr lang="ja-JP" noProof="0" dirty="0"/>
              <a:t>Scope2の目標設定オプション・手法・経路</a:t>
            </a:r>
            <a:endParaRPr kumimoji="1" lang="ja-JP" noProof="0" dirty="0"/>
          </a:p>
        </p:txBody>
      </p:sp>
      <p:sp>
        <p:nvSpPr>
          <p:cNvPr id="3" name="コンテンツ プレースホルダー 2">
            <a:extLst>
              <a:ext uri="{FF2B5EF4-FFF2-40B4-BE49-F238E27FC236}">
                <a16:creationId xmlns:a16="http://schemas.microsoft.com/office/drawing/2014/main" id="{A98D9885-F30B-26AA-5981-A7009E4E21E3}"/>
              </a:ext>
            </a:extLst>
          </p:cNvPr>
          <p:cNvSpPr>
            <a:spLocks noGrp="1"/>
          </p:cNvSpPr>
          <p:nvPr>
            <p:ph sz="quarter" idx="12"/>
          </p:nvPr>
        </p:nvSpPr>
        <p:spPr>
          <a:xfrm>
            <a:off x="161925" y="1110921"/>
            <a:ext cx="10367963" cy="1158161"/>
          </a:xfrm>
        </p:spPr>
        <p:txBody>
          <a:bodyPr/>
          <a:lstStyle/>
          <a:p>
            <a:pPr>
              <a:buClr>
                <a:schemeClr val="tx1"/>
              </a:buClr>
            </a:pPr>
            <a:r>
              <a:rPr lang="ja-JP" noProof="0" dirty="0"/>
              <a:t>自社が購入・消費する電力・熱・蒸気・冷熱からの排出量について、短期のScope2目標を設定しなければならない。対象範囲は、Scope2の100%で、次の目標設定オプションを用いて目標を設定する。（C12,12.1,12.2）</a:t>
            </a:r>
            <a:endParaRPr lang="ja-JP" b="1" noProof="0" dirty="0">
              <a:solidFill>
                <a:srgbClr val="009900"/>
              </a:solidFill>
            </a:endParaRPr>
          </a:p>
        </p:txBody>
      </p:sp>
      <p:graphicFrame>
        <p:nvGraphicFramePr>
          <p:cNvPr id="5" name="表 4">
            <a:extLst>
              <a:ext uri="{FF2B5EF4-FFF2-40B4-BE49-F238E27FC236}">
                <a16:creationId xmlns:a16="http://schemas.microsoft.com/office/drawing/2014/main" id="{485DD97D-2FBC-4D9E-2EA3-19FC198CA6A3}"/>
              </a:ext>
            </a:extLst>
          </p:cNvPr>
          <p:cNvGraphicFramePr>
            <a:graphicFrameLocks noGrp="1"/>
          </p:cNvGraphicFramePr>
          <p:nvPr>
            <p:extLst>
              <p:ext uri="{D42A27DB-BD31-4B8C-83A1-F6EECF244321}">
                <p14:modId xmlns:p14="http://schemas.microsoft.com/office/powerpoint/2010/main" val="214856133"/>
              </p:ext>
            </p:extLst>
          </p:nvPr>
        </p:nvGraphicFramePr>
        <p:xfrm>
          <a:off x="369870" y="2690472"/>
          <a:ext cx="10160019" cy="3703718"/>
        </p:xfrm>
        <a:graphic>
          <a:graphicData uri="http://schemas.openxmlformats.org/drawingml/2006/table">
            <a:tbl>
              <a:tblPr firstRow="1" bandRow="1">
                <a:tableStyleId>{5C22544A-7EE6-4342-B048-85BDC9FD1C3A}</a:tableStyleId>
              </a:tblPr>
              <a:tblGrid>
                <a:gridCol w="2527546">
                  <a:extLst>
                    <a:ext uri="{9D8B030D-6E8A-4147-A177-3AD203B41FA5}">
                      <a16:colId xmlns:a16="http://schemas.microsoft.com/office/drawing/2014/main" val="2190827162"/>
                    </a:ext>
                  </a:extLst>
                </a:gridCol>
                <a:gridCol w="1869793">
                  <a:extLst>
                    <a:ext uri="{9D8B030D-6E8A-4147-A177-3AD203B41FA5}">
                      <a16:colId xmlns:a16="http://schemas.microsoft.com/office/drawing/2014/main" val="1616635609"/>
                    </a:ext>
                  </a:extLst>
                </a:gridCol>
                <a:gridCol w="3113070">
                  <a:extLst>
                    <a:ext uri="{9D8B030D-6E8A-4147-A177-3AD203B41FA5}">
                      <a16:colId xmlns:a16="http://schemas.microsoft.com/office/drawing/2014/main" val="1328696608"/>
                    </a:ext>
                  </a:extLst>
                </a:gridCol>
                <a:gridCol w="2649610">
                  <a:extLst>
                    <a:ext uri="{9D8B030D-6E8A-4147-A177-3AD203B41FA5}">
                      <a16:colId xmlns:a16="http://schemas.microsoft.com/office/drawing/2014/main" val="1073278613"/>
                    </a:ext>
                  </a:extLst>
                </a:gridCol>
              </a:tblGrid>
              <a:tr h="298052">
                <a:tc>
                  <a:txBody>
                    <a:bodyPr/>
                    <a:lstStyle/>
                    <a:p>
                      <a:pPr algn="ctr"/>
                      <a:r>
                        <a:rPr lang="ja-JP" sz="1200" b="1" noProof="0" dirty="0"/>
                        <a:t>目標設定オプション</a:t>
                      </a:r>
                      <a:endParaRPr kumimoji="1" lang="ja-JP" sz="1200" b="1" noProof="0" dirty="0"/>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200" b="1" noProof="0" dirty="0"/>
                        <a:t>目標の構成要素</a:t>
                      </a:r>
                    </a:p>
                    <a:p>
                      <a:pPr algn="ctr"/>
                      <a:r>
                        <a:rPr lang="ja-JP" sz="1200" b="1" noProof="0" dirty="0"/>
                        <a:t>（または活動）</a:t>
                      </a:r>
                      <a:endParaRPr kumimoji="1" lang="ja-JP" sz="1200" b="1" noProof="0" dirty="0"/>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200" b="1" noProof="0" dirty="0"/>
                        <a:t>手法</a:t>
                      </a:r>
                      <a:endParaRPr kumimoji="1" lang="ja-JP" sz="1200" b="1" noProof="0" dirty="0"/>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200" b="1" noProof="0" dirty="0"/>
                        <a:t>経路</a:t>
                      </a:r>
                    </a:p>
                    <a:p>
                      <a:pPr algn="ctr"/>
                      <a:r>
                        <a:rPr lang="ja-JP" sz="1050" b="1" noProof="0" dirty="0"/>
                        <a:t>※CNZS V2.0リリース時点で利用可能</a:t>
                      </a:r>
                      <a:endParaRPr kumimoji="1" lang="ja-JP" sz="1050" b="1" noProof="0" dirty="0"/>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16781882"/>
                  </a:ext>
                </a:extLst>
              </a:tr>
              <a:tr h="617220">
                <a:tc rowSpan="3">
                  <a:txBody>
                    <a:bodyPr/>
                    <a:lstStyle/>
                    <a:p>
                      <a:r>
                        <a:rPr lang="ja-JP" sz="1200" b="1" noProof="0" dirty="0"/>
                        <a:t>総量削減目標</a:t>
                      </a:r>
                    </a:p>
                    <a:p>
                      <a:pPr marL="171450" indent="-171450">
                        <a:buFont typeface="Wingdings" panose="05000000000000000000" pitchFamily="2" charset="2"/>
                        <a:buChar char="Ø"/>
                      </a:pPr>
                      <a:r>
                        <a:rPr lang="ja-JP" sz="1200" noProof="0" dirty="0"/>
                        <a:t>Scope2の絶対排出量を、適格なネットゼロ経路と整合する、定められた残余水準まで、直線的な軌道で削減する目標（C12.2）</a:t>
                      </a:r>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電力の調達</a:t>
                      </a:r>
                      <a:endParaRPr kumimoji="1" lang="ja-JP" sz="1200" noProof="0" dirty="0"/>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直線的な削減</a:t>
                      </a:r>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排出総量経路</a:t>
                      </a:r>
                    </a:p>
                    <a:p>
                      <a:pPr marL="174625" marR="0" lvl="0" indent="-174625" algn="l" defTabSz="1007943" rtl="0" eaLnBrk="1" fontAlgn="auto" latinLnBrk="0" hangingPunct="1">
                        <a:lnSpc>
                          <a:spcPct val="100000"/>
                        </a:lnSpc>
                        <a:spcBef>
                          <a:spcPts val="0"/>
                        </a:spcBef>
                        <a:spcAft>
                          <a:spcPts val="0"/>
                        </a:spcAft>
                        <a:buClrTx/>
                        <a:buSzTx/>
                        <a:buFont typeface="Meiryo UI" panose="020B0604030504040204" pitchFamily="50" charset="-128"/>
                        <a:buChar char="‒"/>
                        <a:tabLst>
                          <a:tab pos="174625" algn="l"/>
                        </a:tabLst>
                        <a:defRPr/>
                      </a:pPr>
                      <a:r>
                        <a:rPr kumimoji="1" lang="ja-JP" sz="1200" kern="1200" noProof="0" dirty="0">
                          <a:solidFill>
                            <a:schemeClr val="dk1"/>
                          </a:solidFill>
                          <a:latin typeface="+mn-ea"/>
                          <a:ea typeface="+mn-ea"/>
                          <a:cs typeface="+mn-cs"/>
                        </a:rPr>
                        <a:t>Scope2 電力排出経路</a:t>
                      </a:r>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08376274"/>
                  </a:ext>
                </a:extLst>
              </a:tr>
              <a:tr h="802258">
                <a:tc vMerge="1">
                  <a:txBody>
                    <a:bodyPr/>
                    <a:lstStyle/>
                    <a:p>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熱・蒸気・冷熱の調達</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直線的な削減</a:t>
                      </a:r>
                    </a:p>
                    <a:p>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latin typeface="+mn-ea"/>
                          <a:ea typeface="+mn-ea"/>
                        </a:rPr>
                        <a:t>なし：本手法は、ネットゼロ年（遅くとも2050年）までに100%削減することを前提</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62009529"/>
                  </a:ext>
                </a:extLst>
              </a:tr>
              <a:tr h="897400">
                <a:tc vMerge="1">
                  <a:txBody>
                    <a:bodyPr/>
                    <a:lstStyle/>
                    <a:p>
                      <a:endParaRPr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電力かつ熱・蒸気・冷熱の調達</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直線的な削減</a:t>
                      </a:r>
                    </a:p>
                    <a:p>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排出総量経路</a:t>
                      </a:r>
                    </a:p>
                    <a:p>
                      <a:pPr marL="174625" marR="0" lvl="0" indent="-174625" algn="l" defTabSz="1007943" rtl="0" eaLnBrk="1" fontAlgn="auto" latinLnBrk="0" hangingPunct="1">
                        <a:lnSpc>
                          <a:spcPct val="100000"/>
                        </a:lnSpc>
                        <a:spcBef>
                          <a:spcPts val="0"/>
                        </a:spcBef>
                        <a:spcAft>
                          <a:spcPts val="0"/>
                        </a:spcAft>
                        <a:buClrTx/>
                        <a:buSzTx/>
                        <a:buFont typeface="Meiryo UI" panose="020B0604030504040204" pitchFamily="50" charset="-128"/>
                        <a:buChar char="‒"/>
                        <a:tabLst>
                          <a:tab pos="174625" algn="l"/>
                        </a:tabLst>
                        <a:defRPr/>
                      </a:pPr>
                      <a:r>
                        <a:rPr kumimoji="1" lang="ja-JP" sz="1200" kern="1200" noProof="0" dirty="0">
                          <a:solidFill>
                            <a:schemeClr val="dk1"/>
                          </a:solidFill>
                          <a:latin typeface="+mn-ea"/>
                          <a:ea typeface="+mn-ea"/>
                          <a:cs typeface="+mn-cs"/>
                        </a:rPr>
                        <a:t>Scope2 電力排出経路</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51423972"/>
                  </a:ext>
                </a:extLst>
              </a:tr>
              <a:tr h="897400">
                <a:tc>
                  <a:txBody>
                    <a:bodyPr/>
                    <a:lstStyle/>
                    <a:p>
                      <a:r>
                        <a:rPr lang="ja-JP" sz="1100" b="1" noProof="0" dirty="0"/>
                        <a:t>低炭素電力(LCE)</a:t>
                      </a:r>
                      <a:r>
                        <a:rPr lang="ja-JP" sz="1100" b="1" baseline="30000" noProof="0" dirty="0"/>
                        <a:t>※1</a:t>
                      </a:r>
                      <a:r>
                        <a:rPr lang="ja-JP" sz="1100" b="1" noProof="0" dirty="0"/>
                        <a:t>整合目標</a:t>
                      </a:r>
                    </a:p>
                    <a:p>
                      <a:pPr marL="171450" indent="-171450">
                        <a:buFont typeface="Wingdings" panose="05000000000000000000" pitchFamily="2" charset="2"/>
                        <a:buChar char="Ø"/>
                      </a:pPr>
                      <a:r>
                        <a:rPr lang="ja-JP" sz="1100" noProof="0" dirty="0"/>
                        <a:t>使用・契約・またはマッチングされた低炭素電力（LCE）の割合を、適格なネットゼロ経路と整合する直線的な軌道で増加させる目標（C12.2）</a:t>
                      </a:r>
                      <a:endParaRPr lang="ja-JP" sz="1100" b="1"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直線的な</a:t>
                      </a:r>
                      <a:r>
                        <a:rPr lang="ja-JP" sz="1200" noProof="0" dirty="0"/>
                        <a:t>整合</a:t>
                      </a:r>
                      <a:endParaRPr kumimoji="1" lang="ja-JP" sz="1200" noProof="0" dirty="0">
                        <a:latin typeface="+mn-ea"/>
                        <a:ea typeface="+mn-ea"/>
                      </a:endParaRP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kern="1200" noProof="0" dirty="0">
                          <a:solidFill>
                            <a:schemeClr val="dk1"/>
                          </a:solidFill>
                          <a:latin typeface="+mn-ea"/>
                          <a:ea typeface="+mn-ea"/>
                          <a:cs typeface="+mn-cs"/>
                        </a:rPr>
                        <a:t>整合経路</a:t>
                      </a:r>
                    </a:p>
                    <a:p>
                      <a:pPr marL="174625" marR="0" lvl="0" indent="-174625" algn="l" defTabSz="1007943" rtl="0" eaLnBrk="1" fontAlgn="auto" latinLnBrk="0" hangingPunct="1">
                        <a:lnSpc>
                          <a:spcPct val="100000"/>
                        </a:lnSpc>
                        <a:spcBef>
                          <a:spcPts val="0"/>
                        </a:spcBef>
                        <a:spcAft>
                          <a:spcPts val="0"/>
                        </a:spcAft>
                        <a:buClrTx/>
                        <a:buSzTx/>
                        <a:buFont typeface="Meiryo UI" panose="020B0604030504040204" pitchFamily="50" charset="-128"/>
                        <a:buChar char="‒"/>
                        <a:tabLst>
                          <a:tab pos="174625" algn="l"/>
                        </a:tabLst>
                        <a:defRPr/>
                      </a:pPr>
                      <a:r>
                        <a:rPr kumimoji="1" lang="ja-JP" sz="1200" kern="1200" noProof="0" dirty="0">
                          <a:solidFill>
                            <a:schemeClr val="dk1"/>
                          </a:solidFill>
                          <a:latin typeface="+mn-ea"/>
                          <a:ea typeface="+mn-ea"/>
                          <a:cs typeface="+mn-cs"/>
                        </a:rPr>
                        <a:t>Scope2 低炭素電力経路</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55680611"/>
                  </a:ext>
                </a:extLst>
              </a:tr>
            </a:tbl>
          </a:graphicData>
        </a:graphic>
      </p:graphicFrame>
      <p:sp>
        <p:nvSpPr>
          <p:cNvPr id="7" name="テキスト ボックス 6">
            <a:extLst>
              <a:ext uri="{FF2B5EF4-FFF2-40B4-BE49-F238E27FC236}">
                <a16:creationId xmlns:a16="http://schemas.microsoft.com/office/drawing/2014/main" id="{BE1D756C-B01B-0BAA-7BF3-BC384B401191}"/>
              </a:ext>
            </a:extLst>
          </p:cNvPr>
          <p:cNvSpPr txBox="1"/>
          <p:nvPr/>
        </p:nvSpPr>
        <p:spPr>
          <a:xfrm>
            <a:off x="2512969" y="2321140"/>
            <a:ext cx="5665871" cy="369332"/>
          </a:xfrm>
          <a:prstGeom prst="rect">
            <a:avLst/>
          </a:prstGeom>
          <a:noFill/>
        </p:spPr>
        <p:txBody>
          <a:bodyPr wrap="square">
            <a:spAutoFit/>
          </a:bodyPr>
          <a:lstStyle/>
          <a:p>
            <a:r>
              <a:rPr lang="ja-JP" noProof="0" dirty="0">
                <a:solidFill>
                  <a:schemeClr val="bg2"/>
                </a:solidFill>
              </a:rPr>
              <a:t>Scope2排出量に対処するための目標設定手法及び経路</a:t>
            </a:r>
          </a:p>
        </p:txBody>
      </p:sp>
      <p:sp>
        <p:nvSpPr>
          <p:cNvPr id="8" name="テキスト ボックス 7">
            <a:extLst>
              <a:ext uri="{FF2B5EF4-FFF2-40B4-BE49-F238E27FC236}">
                <a16:creationId xmlns:a16="http://schemas.microsoft.com/office/drawing/2014/main" id="{5C9A524D-095D-9296-2C6F-4A672BBAAAF6}"/>
              </a:ext>
            </a:extLst>
          </p:cNvPr>
          <p:cNvSpPr txBox="1"/>
          <p:nvPr/>
        </p:nvSpPr>
        <p:spPr>
          <a:xfrm>
            <a:off x="369870" y="6390124"/>
            <a:ext cx="10160018" cy="1061829"/>
          </a:xfrm>
          <a:prstGeom prst="rect">
            <a:avLst/>
          </a:prstGeom>
          <a:noFill/>
        </p:spPr>
        <p:txBody>
          <a:bodyPr wrap="square" rtlCol="0">
            <a:spAutoFit/>
          </a:bodyPr>
          <a:lstStyle/>
          <a:p>
            <a:r>
              <a:rPr lang="ja-JP" sz="900" noProof="0" dirty="0">
                <a:latin typeface="+mn-ea"/>
              </a:rPr>
              <a:t>※1 </a:t>
            </a:r>
            <a:r>
              <a:rPr lang="ja-JP" sz="900" noProof="0" dirty="0"/>
              <a:t>直接GHG排出量が0.048 kg CO</a:t>
            </a:r>
            <a:r>
              <a:rPr lang="en-US" altLang="ja-JP" sz="900" noProof="0" dirty="0"/>
              <a:t>2</a:t>
            </a:r>
            <a:r>
              <a:rPr lang="ja-JP" sz="900" noProof="0" dirty="0"/>
              <a:t>/kWh以下であることを特徴とするもの。この閾値は、2035年に0.024 kg CO</a:t>
            </a:r>
            <a:r>
              <a:rPr lang="en-US" altLang="ja-JP" sz="900" noProof="0" dirty="0"/>
              <a:t>2</a:t>
            </a:r>
            <a:r>
              <a:rPr lang="ja-JP" sz="900" noProof="0" dirty="0"/>
              <a:t>/kWhへと変更される。（KEY TERM）</a:t>
            </a:r>
            <a:endParaRPr lang="ja-JP" sz="900" noProof="0" dirty="0">
              <a:latin typeface="+mn-ea"/>
            </a:endParaRPr>
          </a:p>
          <a:p>
            <a:r>
              <a:rPr lang="ja-JP" sz="900" noProof="0" dirty="0">
                <a:latin typeface="+mn-ea"/>
              </a:rPr>
              <a:t>※ カテゴリA企業は、合理的かつ透明性のある前提に基づき、目標期間にわたる電力消費の見通しを推計・提出しなければならない。（C12.3）</a:t>
            </a:r>
          </a:p>
          <a:p>
            <a:r>
              <a:rPr lang="ja-JP" sz="900" noProof="0" dirty="0">
                <a:latin typeface="+mn-ea"/>
              </a:rPr>
              <a:t>※ カテゴリA企業のうち、目標サイクルにわたる年平均電力消費の伸びが20%を超えると見込まれる企業は、Scope2排出量目標を設定しなければならず、加えて任意で、追加の低炭素電力（LCE）整合目標を設定してもよい。（C12.4）</a:t>
            </a:r>
          </a:p>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j-ea"/>
              </a:rPr>
              <a:t>、</a:t>
            </a:r>
            <a:r>
              <a:rPr lang="ja-JP" sz="900" noProof="0" dirty="0">
                <a:latin typeface="+mn-ea"/>
                <a:hlinkClick r:id="rId3">
                  <a:extLst>
                    <a:ext uri="{A12FA001-AC4F-418D-AE19-62706E023703}">
                      <ahyp:hlinkClr xmlns:ahyp="http://schemas.microsoft.com/office/drawing/2018/hyperlinkcolor" val="tx"/>
                    </a:ext>
                  </a:extLst>
                </a:hlinkClick>
              </a:rPr>
              <a:t>SBTi Corporate Net-Zero Standard Version 2.0: Methods, Metrics and Pathways - Version for public commenting</a:t>
            </a:r>
            <a:r>
              <a:rPr lang="ja-JP" sz="900" noProof="0" dirty="0">
                <a:latin typeface="+mn-ea"/>
              </a:rPr>
              <a:t>を基に作成</a:t>
            </a:r>
            <a:endParaRPr lang="en-US" altLang="ja-JP" sz="900" noProof="0" dirty="0">
              <a:latin typeface="+mn-ea"/>
            </a:endParaRPr>
          </a:p>
          <a:p>
            <a:r>
              <a:rPr lang="ja-JP" altLang="ja-JP" sz="900" dirty="0"/>
              <a:t>※</a:t>
            </a:r>
            <a:r>
              <a:rPr lang="en-US" altLang="ja-JP" sz="900" dirty="0"/>
              <a:t> </a:t>
            </a:r>
            <a:r>
              <a:rPr lang="ja-JP" altLang="ja-JP" sz="900" dirty="0"/>
              <a:t>パブリックコメント段階での内容につき、今後変更の可能性あり</a:t>
            </a:r>
            <a:endParaRPr lang="ja-JP" sz="900" noProof="0" dirty="0">
              <a:latin typeface="+mn-ea"/>
            </a:endParaRPr>
          </a:p>
          <a:p>
            <a:r>
              <a:rPr lang="ja-JP" sz="900" noProof="0" dirty="0">
                <a:solidFill>
                  <a:sysClr val="windowText" lastClr="000000"/>
                </a:solidFill>
                <a:latin typeface="+mj-ea"/>
              </a:rPr>
              <a:t>※ 条文番号はCNZS V2.0本文の付番による</a:t>
            </a:r>
          </a:p>
        </p:txBody>
      </p:sp>
    </p:spTree>
    <p:extLst>
      <p:ext uri="{BB962C8B-B14F-4D97-AF65-F5344CB8AC3E}">
        <p14:creationId xmlns:p14="http://schemas.microsoft.com/office/powerpoint/2010/main" val="3713110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48CADF-6279-7D02-C480-62C100CF8F19}"/>
              </a:ext>
            </a:extLst>
          </p:cNvPr>
          <p:cNvSpPr>
            <a:spLocks noGrp="1"/>
          </p:cNvSpPr>
          <p:nvPr>
            <p:ph type="title"/>
          </p:nvPr>
        </p:nvSpPr>
        <p:spPr/>
        <p:txBody>
          <a:bodyPr/>
          <a:lstStyle/>
          <a:p>
            <a:r>
              <a:rPr kumimoji="1" lang="ja-JP" noProof="0" dirty="0"/>
              <a:t>（参考）Scope2の２つの目標オプションのイメージ　</a:t>
            </a:r>
          </a:p>
        </p:txBody>
      </p:sp>
      <p:sp>
        <p:nvSpPr>
          <p:cNvPr id="3" name="コンテンツ プレースホルダー 2">
            <a:extLst>
              <a:ext uri="{FF2B5EF4-FFF2-40B4-BE49-F238E27FC236}">
                <a16:creationId xmlns:a16="http://schemas.microsoft.com/office/drawing/2014/main" id="{281F6A36-11AF-9F8F-0B19-21BB724240EA}"/>
              </a:ext>
            </a:extLst>
          </p:cNvPr>
          <p:cNvSpPr>
            <a:spLocks noGrp="1"/>
          </p:cNvSpPr>
          <p:nvPr>
            <p:ph sz="quarter" idx="12"/>
          </p:nvPr>
        </p:nvSpPr>
        <p:spPr>
          <a:xfrm>
            <a:off x="161925" y="1110920"/>
            <a:ext cx="10367963" cy="604163"/>
          </a:xfrm>
        </p:spPr>
        <p:txBody>
          <a:bodyPr/>
          <a:lstStyle/>
          <a:p>
            <a:r>
              <a:rPr lang="ja-JP" noProof="0" dirty="0">
                <a:latin typeface="Meiryo UI" pitchFamily="34" charset="0"/>
                <a:ea typeface="Meiryo UI" pitchFamily="34" charset="-122"/>
                <a:cs typeface="Meiryo UI" pitchFamily="34" charset="-120"/>
              </a:rPr>
              <a:t>CNZS V2.0では、新たに低炭素電力（LCE）整合目標が導入された。</a:t>
            </a:r>
            <a:endParaRPr lang="ja-JP" noProof="0" dirty="0"/>
          </a:p>
        </p:txBody>
      </p:sp>
      <p:sp>
        <p:nvSpPr>
          <p:cNvPr id="7" name="Shape 2">
            <a:extLst>
              <a:ext uri="{FF2B5EF4-FFF2-40B4-BE49-F238E27FC236}">
                <a16:creationId xmlns:a16="http://schemas.microsoft.com/office/drawing/2014/main" id="{E7E79F12-3D47-B6C2-5787-8B5300139131}"/>
              </a:ext>
            </a:extLst>
          </p:cNvPr>
          <p:cNvSpPr/>
          <p:nvPr/>
        </p:nvSpPr>
        <p:spPr>
          <a:xfrm>
            <a:off x="223312" y="1893736"/>
            <a:ext cx="6498122" cy="2524829"/>
          </a:xfrm>
          <a:prstGeom prst="roundRect">
            <a:avLst>
              <a:gd name="adj" fmla="val 0"/>
            </a:avLst>
          </a:prstGeom>
          <a:solidFill>
            <a:srgbClr val="F1F6F7"/>
          </a:solidFill>
          <a:ln w="9525">
            <a:noFill/>
            <a:prstDash val="solid"/>
          </a:ln>
        </p:spPr>
        <p:txBody>
          <a:bodyPr/>
          <a:lstStyle/>
          <a:p>
            <a:endParaRPr lang="ja-JP" sz="1400" noProof="0" dirty="0"/>
          </a:p>
        </p:txBody>
      </p:sp>
      <p:sp>
        <p:nvSpPr>
          <p:cNvPr id="10" name="Shape 3">
            <a:extLst>
              <a:ext uri="{FF2B5EF4-FFF2-40B4-BE49-F238E27FC236}">
                <a16:creationId xmlns:a16="http://schemas.microsoft.com/office/drawing/2014/main" id="{DC91F37F-FB98-AEB1-EA23-FD9984A4E053}"/>
              </a:ext>
            </a:extLst>
          </p:cNvPr>
          <p:cNvSpPr/>
          <p:nvPr/>
        </p:nvSpPr>
        <p:spPr>
          <a:xfrm>
            <a:off x="237789" y="4560761"/>
            <a:ext cx="6498122" cy="2585717"/>
          </a:xfrm>
          <a:prstGeom prst="roundRect">
            <a:avLst>
              <a:gd name="adj" fmla="val 0"/>
            </a:avLst>
          </a:prstGeom>
          <a:solidFill>
            <a:srgbClr val="F1F6F7"/>
          </a:solidFill>
          <a:ln w="9525">
            <a:noFill/>
            <a:prstDash val="solid"/>
          </a:ln>
        </p:spPr>
        <p:txBody>
          <a:bodyPr/>
          <a:lstStyle/>
          <a:p>
            <a:endParaRPr lang="ja-JP" sz="1400" noProof="0" dirty="0"/>
          </a:p>
        </p:txBody>
      </p:sp>
      <p:sp>
        <p:nvSpPr>
          <p:cNvPr id="15" name="Shape 4">
            <a:extLst>
              <a:ext uri="{FF2B5EF4-FFF2-40B4-BE49-F238E27FC236}">
                <a16:creationId xmlns:a16="http://schemas.microsoft.com/office/drawing/2014/main" id="{4BEB7BF6-8E9B-AD03-BF86-19BC0F0AA5EA}"/>
              </a:ext>
            </a:extLst>
          </p:cNvPr>
          <p:cNvSpPr/>
          <p:nvPr/>
        </p:nvSpPr>
        <p:spPr>
          <a:xfrm>
            <a:off x="406192" y="1954019"/>
            <a:ext cx="3017520" cy="384048"/>
          </a:xfrm>
          <a:prstGeom prst="roundRect">
            <a:avLst>
              <a:gd name="adj" fmla="val 0"/>
            </a:avLst>
          </a:prstGeom>
          <a:solidFill>
            <a:schemeClr val="accent2"/>
          </a:solid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srgbClr val="FFFFFF"/>
                </a:solidFill>
                <a:effectLst/>
                <a:uLnTx/>
                <a:uFillTx/>
                <a:latin typeface="Meiryo UI" pitchFamily="34" charset="0"/>
                <a:ea typeface="Meiryo UI" pitchFamily="34" charset="-122"/>
                <a:cs typeface="Meiryo UI" pitchFamily="34" charset="-120"/>
              </a:rPr>
              <a:t>① 総量削減目標</a:t>
            </a:r>
            <a:endParaRPr kumimoji="1" lang="ja-JP" altLang="en-US" sz="14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9" name="Shape 6">
            <a:extLst>
              <a:ext uri="{FF2B5EF4-FFF2-40B4-BE49-F238E27FC236}">
                <a16:creationId xmlns:a16="http://schemas.microsoft.com/office/drawing/2014/main" id="{71F0312F-4D05-8739-9169-5458783C221D}"/>
              </a:ext>
            </a:extLst>
          </p:cNvPr>
          <p:cNvSpPr/>
          <p:nvPr/>
        </p:nvSpPr>
        <p:spPr>
          <a:xfrm>
            <a:off x="406192" y="4618528"/>
            <a:ext cx="4114800" cy="384048"/>
          </a:xfrm>
          <a:prstGeom prst="roundRect">
            <a:avLst>
              <a:gd name="adj" fmla="val 0"/>
            </a:avLst>
          </a:prstGeom>
          <a:solidFill>
            <a:schemeClr val="accent2"/>
          </a:solid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② 低炭素電力（</a:t>
            </a:r>
            <a:r>
              <a:rPr kumimoji="1" lang="en-US" altLang="ja-JP" sz="14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LCE</a:t>
            </a:r>
            <a:r>
              <a:rPr kumimoji="1" lang="ja-JP" altLang="en-US" sz="14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）整合目標  </a:t>
            </a:r>
            <a:r>
              <a:rPr kumimoji="1" lang="en-US" altLang="ja-JP" sz="14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【NEW】</a:t>
            </a:r>
            <a:endParaRPr kumimoji="1" lang="ja-JP" altLang="en-US" sz="14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23" name="Shape 8">
            <a:extLst>
              <a:ext uri="{FF2B5EF4-FFF2-40B4-BE49-F238E27FC236}">
                <a16:creationId xmlns:a16="http://schemas.microsoft.com/office/drawing/2014/main" id="{E425B081-E6E1-0F61-B862-5CD402EF1D8E}"/>
              </a:ext>
            </a:extLst>
          </p:cNvPr>
          <p:cNvSpPr/>
          <p:nvPr/>
        </p:nvSpPr>
        <p:spPr>
          <a:xfrm>
            <a:off x="863392" y="2721901"/>
            <a:ext cx="91" cy="1280160"/>
          </a:xfrm>
          <a:prstGeom prst="line">
            <a:avLst/>
          </a:prstGeom>
          <a:noFill/>
          <a:ln w="15875">
            <a:solidFill>
              <a:srgbClr val="888888"/>
            </a:solidFill>
            <a:prstDash val="solid"/>
          </a:ln>
        </p:spPr>
        <p:txBody>
          <a:bodyPr/>
          <a:lstStyle/>
          <a:p>
            <a:endParaRPr lang="ja-JP" sz="1400" noProof="0" dirty="0"/>
          </a:p>
        </p:txBody>
      </p:sp>
      <p:sp>
        <p:nvSpPr>
          <p:cNvPr id="25" name="Shape 9">
            <a:extLst>
              <a:ext uri="{FF2B5EF4-FFF2-40B4-BE49-F238E27FC236}">
                <a16:creationId xmlns:a16="http://schemas.microsoft.com/office/drawing/2014/main" id="{5A0B3C1D-4DF2-68BA-D4E8-E5FAD73259D9}"/>
              </a:ext>
            </a:extLst>
          </p:cNvPr>
          <p:cNvSpPr/>
          <p:nvPr/>
        </p:nvSpPr>
        <p:spPr>
          <a:xfrm>
            <a:off x="863392" y="4002061"/>
            <a:ext cx="2978772" cy="21693"/>
          </a:xfrm>
          <a:prstGeom prst="line">
            <a:avLst/>
          </a:prstGeom>
          <a:noFill/>
          <a:ln w="15875">
            <a:solidFill>
              <a:srgbClr val="888888"/>
            </a:solidFill>
            <a:prstDash val="solid"/>
          </a:ln>
        </p:spPr>
        <p:txBody>
          <a:bodyPr/>
          <a:lstStyle/>
          <a:p>
            <a:endParaRPr lang="ja-JP" sz="1400" noProof="0" dirty="0"/>
          </a:p>
        </p:txBody>
      </p:sp>
      <p:sp>
        <p:nvSpPr>
          <p:cNvPr id="27" name="Shape 10">
            <a:extLst>
              <a:ext uri="{FF2B5EF4-FFF2-40B4-BE49-F238E27FC236}">
                <a16:creationId xmlns:a16="http://schemas.microsoft.com/office/drawing/2014/main" id="{652C0475-EB15-5F7A-DAD1-0336D9577CE4}"/>
              </a:ext>
            </a:extLst>
          </p:cNvPr>
          <p:cNvSpPr/>
          <p:nvPr/>
        </p:nvSpPr>
        <p:spPr>
          <a:xfrm>
            <a:off x="817672" y="2725841"/>
            <a:ext cx="91440" cy="82296"/>
          </a:xfrm>
          <a:prstGeom prst="triangle">
            <a:avLst/>
          </a:prstGeom>
          <a:solidFill>
            <a:srgbClr val="888888"/>
          </a:solidFill>
          <a:ln/>
        </p:spPr>
        <p:txBody>
          <a:bodyPr/>
          <a:lstStyle/>
          <a:p>
            <a:endParaRPr lang="ja-JP" sz="1400" noProof="0" dirty="0"/>
          </a:p>
        </p:txBody>
      </p:sp>
      <p:sp>
        <p:nvSpPr>
          <p:cNvPr id="29" name="Shape 11">
            <a:extLst>
              <a:ext uri="{FF2B5EF4-FFF2-40B4-BE49-F238E27FC236}">
                <a16:creationId xmlns:a16="http://schemas.microsoft.com/office/drawing/2014/main" id="{F3F07615-692F-6334-A5BB-778A56D18C10}"/>
              </a:ext>
            </a:extLst>
          </p:cNvPr>
          <p:cNvSpPr/>
          <p:nvPr/>
        </p:nvSpPr>
        <p:spPr>
          <a:xfrm rot="5400000">
            <a:off x="3846736" y="3974629"/>
            <a:ext cx="82296" cy="91440"/>
          </a:xfrm>
          <a:prstGeom prst="triangle">
            <a:avLst/>
          </a:prstGeom>
          <a:solidFill>
            <a:srgbClr val="888888"/>
          </a:solidFill>
          <a:ln/>
        </p:spPr>
        <p:txBody>
          <a:bodyPr/>
          <a:lstStyle/>
          <a:p>
            <a:endParaRPr lang="ja-JP" sz="1400" noProof="0" dirty="0"/>
          </a:p>
        </p:txBody>
      </p:sp>
      <p:sp>
        <p:nvSpPr>
          <p:cNvPr id="31" name="Text 12">
            <a:extLst>
              <a:ext uri="{FF2B5EF4-FFF2-40B4-BE49-F238E27FC236}">
                <a16:creationId xmlns:a16="http://schemas.microsoft.com/office/drawing/2014/main" id="{936E2928-7341-7577-5FBB-7E8BBF23E44F}"/>
              </a:ext>
            </a:extLst>
          </p:cNvPr>
          <p:cNvSpPr/>
          <p:nvPr/>
        </p:nvSpPr>
        <p:spPr>
          <a:xfrm>
            <a:off x="422651" y="2419357"/>
            <a:ext cx="2194560" cy="219456"/>
          </a:xfrm>
          <a:prstGeom prst="rect">
            <a:avLst/>
          </a:prstGeom>
          <a:noFill/>
          <a:ln/>
        </p:spPr>
        <p:txBody>
          <a:bodyPr wrap="square" lIns="0" tIns="0" rIns="0" bIns="0" rtlCol="0" anchor="ctr"/>
          <a:lstStyle/>
          <a:p>
            <a:pPr marL="0" indent="0" algn="l">
              <a:buNone/>
            </a:pPr>
            <a:r>
              <a:rPr lang="ja-JP" sz="1400" noProof="0" dirty="0">
                <a:solidFill>
                  <a:srgbClr val="5A6B72"/>
                </a:solidFill>
                <a:latin typeface="Meiryo UI" pitchFamily="34" charset="0"/>
                <a:ea typeface="Meiryo UI" pitchFamily="34" charset="-122"/>
                <a:cs typeface="Meiryo UI" pitchFamily="34" charset="-120"/>
              </a:rPr>
              <a:t>排出量(tCO2e)</a:t>
            </a:r>
            <a:endParaRPr lang="ja-JP" sz="1400" noProof="0" dirty="0"/>
          </a:p>
        </p:txBody>
      </p:sp>
      <p:sp>
        <p:nvSpPr>
          <p:cNvPr id="33" name="Shape 13">
            <a:extLst>
              <a:ext uri="{FF2B5EF4-FFF2-40B4-BE49-F238E27FC236}">
                <a16:creationId xmlns:a16="http://schemas.microsoft.com/office/drawing/2014/main" id="{0D9C5C31-6BFF-1A8B-FA89-0D95E620D32F}"/>
              </a:ext>
            </a:extLst>
          </p:cNvPr>
          <p:cNvSpPr/>
          <p:nvPr/>
        </p:nvSpPr>
        <p:spPr>
          <a:xfrm>
            <a:off x="1107593" y="3065821"/>
            <a:ext cx="2086427" cy="943968"/>
          </a:xfrm>
          <a:prstGeom prst="line">
            <a:avLst/>
          </a:prstGeom>
          <a:noFill/>
          <a:ln w="25400">
            <a:solidFill>
              <a:schemeClr val="accent5"/>
            </a:solidFill>
            <a:prstDash val="dash"/>
          </a:ln>
        </p:spPr>
        <p:txBody>
          <a:bodyPr/>
          <a:lstStyle/>
          <a:p>
            <a:endParaRPr lang="ja-JP" sz="1400" noProof="0" dirty="0">
              <a:solidFill>
                <a:schemeClr val="accent5"/>
              </a:solidFill>
            </a:endParaRPr>
          </a:p>
        </p:txBody>
      </p:sp>
      <p:sp>
        <p:nvSpPr>
          <p:cNvPr id="35" name="Shape 14">
            <a:extLst>
              <a:ext uri="{FF2B5EF4-FFF2-40B4-BE49-F238E27FC236}">
                <a16:creationId xmlns:a16="http://schemas.microsoft.com/office/drawing/2014/main" id="{531A9A10-3BBC-0C2C-47EE-D0EE9C58E4AE}"/>
              </a:ext>
            </a:extLst>
          </p:cNvPr>
          <p:cNvSpPr/>
          <p:nvPr/>
        </p:nvSpPr>
        <p:spPr>
          <a:xfrm>
            <a:off x="1642443" y="2813341"/>
            <a:ext cx="1603634" cy="1207008"/>
          </a:xfrm>
          <a:prstGeom prst="line">
            <a:avLst/>
          </a:prstGeom>
          <a:noFill/>
          <a:ln w="28575">
            <a:solidFill>
              <a:srgbClr val="1B3A5B"/>
            </a:solidFill>
            <a:prstDash val="solid"/>
          </a:ln>
        </p:spPr>
        <p:txBody>
          <a:bodyPr/>
          <a:lstStyle/>
          <a:p>
            <a:endParaRPr lang="ja-JP" sz="1400" noProof="0" dirty="0">
              <a:solidFill>
                <a:srgbClr val="1B3A5B"/>
              </a:solidFill>
            </a:endParaRPr>
          </a:p>
        </p:txBody>
      </p:sp>
      <p:sp>
        <p:nvSpPr>
          <p:cNvPr id="37" name="Text 15">
            <a:extLst>
              <a:ext uri="{FF2B5EF4-FFF2-40B4-BE49-F238E27FC236}">
                <a16:creationId xmlns:a16="http://schemas.microsoft.com/office/drawing/2014/main" id="{793CE8EF-59C6-0AA4-D616-4BC95487A899}"/>
              </a:ext>
            </a:extLst>
          </p:cNvPr>
          <p:cNvSpPr/>
          <p:nvPr/>
        </p:nvSpPr>
        <p:spPr>
          <a:xfrm>
            <a:off x="1193892" y="3619714"/>
            <a:ext cx="762243" cy="179457"/>
          </a:xfrm>
          <a:prstGeom prst="rect">
            <a:avLst/>
          </a:prstGeom>
          <a:noFill/>
          <a:ln>
            <a:noFill/>
          </a:ln>
        </p:spPr>
        <p:txBody>
          <a:bodyPr wrap="square" lIns="0" tIns="0" rIns="0" bIns="0" rtlCol="0" anchor="ctr"/>
          <a:lstStyle/>
          <a:p>
            <a:pPr marL="0" indent="0" algn="l">
              <a:buNone/>
            </a:pPr>
            <a:r>
              <a:rPr lang="ja-JP" sz="1200" noProof="0" dirty="0">
                <a:solidFill>
                  <a:schemeClr val="accent5"/>
                </a:solidFill>
                <a:latin typeface="Meiryo UI" pitchFamily="34" charset="0"/>
                <a:ea typeface="Meiryo UI" pitchFamily="34" charset="-122"/>
                <a:cs typeface="Meiryo UI" pitchFamily="34" charset="-120"/>
              </a:rPr>
              <a:t>参照経路</a:t>
            </a:r>
            <a:endParaRPr lang="ja-JP" sz="1200" noProof="0" dirty="0">
              <a:solidFill>
                <a:schemeClr val="accent5"/>
              </a:solidFill>
            </a:endParaRPr>
          </a:p>
        </p:txBody>
      </p:sp>
      <p:sp>
        <p:nvSpPr>
          <p:cNvPr id="39" name="Text 16">
            <a:extLst>
              <a:ext uri="{FF2B5EF4-FFF2-40B4-BE49-F238E27FC236}">
                <a16:creationId xmlns:a16="http://schemas.microsoft.com/office/drawing/2014/main" id="{3F8DBCFF-38BB-E910-514B-A875FEBDE5C1}"/>
              </a:ext>
            </a:extLst>
          </p:cNvPr>
          <p:cNvSpPr/>
          <p:nvPr/>
        </p:nvSpPr>
        <p:spPr>
          <a:xfrm>
            <a:off x="2034665" y="2789849"/>
            <a:ext cx="1645920" cy="182880"/>
          </a:xfrm>
          <a:prstGeom prst="rect">
            <a:avLst/>
          </a:prstGeom>
          <a:noFill/>
          <a:ln/>
        </p:spPr>
        <p:txBody>
          <a:bodyPr wrap="square" lIns="0" tIns="0" rIns="0" bIns="0" rtlCol="0" anchor="ctr"/>
          <a:lstStyle/>
          <a:p>
            <a:pPr marL="0" indent="0" algn="l">
              <a:buNone/>
            </a:pPr>
            <a:r>
              <a:rPr lang="ja-JP" sz="1200" noProof="0" dirty="0">
                <a:solidFill>
                  <a:srgbClr val="1B3A5B"/>
                </a:solidFill>
                <a:latin typeface="Meiryo UI" pitchFamily="34" charset="0"/>
                <a:ea typeface="Meiryo UI" pitchFamily="34" charset="-122"/>
                <a:cs typeface="Meiryo UI" pitchFamily="34" charset="-120"/>
              </a:rPr>
              <a:t>企業の削減経路</a:t>
            </a:r>
            <a:endParaRPr lang="ja-JP" sz="1200" noProof="0" dirty="0">
              <a:solidFill>
                <a:srgbClr val="1B3A5B"/>
              </a:solidFill>
            </a:endParaRPr>
          </a:p>
        </p:txBody>
      </p:sp>
      <p:sp>
        <p:nvSpPr>
          <p:cNvPr id="41" name="Text 17">
            <a:extLst>
              <a:ext uri="{FF2B5EF4-FFF2-40B4-BE49-F238E27FC236}">
                <a16:creationId xmlns:a16="http://schemas.microsoft.com/office/drawing/2014/main" id="{FD3ADC61-2312-7092-2275-4BD224CB9586}"/>
              </a:ext>
            </a:extLst>
          </p:cNvPr>
          <p:cNvSpPr/>
          <p:nvPr/>
        </p:nvSpPr>
        <p:spPr>
          <a:xfrm>
            <a:off x="1347385" y="4070179"/>
            <a:ext cx="641138" cy="182710"/>
          </a:xfrm>
          <a:prstGeom prst="rect">
            <a:avLst/>
          </a:prstGeom>
          <a:noFill/>
          <a:ln/>
        </p:spPr>
        <p:txBody>
          <a:bodyPr wrap="square" lIns="0" tIns="0" rIns="0" bIns="0" rtlCol="0" anchor="t"/>
          <a:lstStyle/>
          <a:p>
            <a:pPr marL="0" indent="0" algn="ctr">
              <a:buNone/>
            </a:pPr>
            <a:r>
              <a:rPr lang="ja-JP" sz="1200" noProof="0" dirty="0">
                <a:solidFill>
                  <a:srgbClr val="5A6B72"/>
                </a:solidFill>
                <a:latin typeface="Meiryo UI" pitchFamily="34" charset="0"/>
                <a:ea typeface="Meiryo UI" pitchFamily="34" charset="-122"/>
                <a:cs typeface="Meiryo UI" pitchFamily="34" charset="-120"/>
              </a:rPr>
              <a:t>基準年</a:t>
            </a:r>
            <a:endParaRPr lang="ja-JP" sz="1200" noProof="0" dirty="0"/>
          </a:p>
        </p:txBody>
      </p:sp>
      <p:sp>
        <p:nvSpPr>
          <p:cNvPr id="43" name="Text 18">
            <a:extLst>
              <a:ext uri="{FF2B5EF4-FFF2-40B4-BE49-F238E27FC236}">
                <a16:creationId xmlns:a16="http://schemas.microsoft.com/office/drawing/2014/main" id="{D54F60CB-AAEA-6DD4-53E3-8EBA74F6FF55}"/>
              </a:ext>
            </a:extLst>
          </p:cNvPr>
          <p:cNvSpPr/>
          <p:nvPr/>
        </p:nvSpPr>
        <p:spPr>
          <a:xfrm>
            <a:off x="2742484" y="4070179"/>
            <a:ext cx="1280160" cy="219456"/>
          </a:xfrm>
          <a:prstGeom prst="rect">
            <a:avLst/>
          </a:prstGeom>
          <a:noFill/>
          <a:ln/>
        </p:spPr>
        <p:txBody>
          <a:bodyPr wrap="square" lIns="0" tIns="0" rIns="0" bIns="0" rtlCol="0" anchor="t"/>
          <a:lstStyle/>
          <a:p>
            <a:pPr marL="0" indent="0" algn="ctr">
              <a:buNone/>
            </a:pPr>
            <a:r>
              <a:rPr lang="ja-JP" sz="1200" noProof="0" dirty="0">
                <a:solidFill>
                  <a:schemeClr val="accent5"/>
                </a:solidFill>
                <a:latin typeface="Meiryo UI" pitchFamily="34" charset="0"/>
                <a:ea typeface="Meiryo UI" pitchFamily="34" charset="-122"/>
                <a:cs typeface="Meiryo UI" pitchFamily="34" charset="-120"/>
              </a:rPr>
              <a:t>ネットゼロ年</a:t>
            </a:r>
            <a:endParaRPr lang="ja-JP" sz="1200" noProof="0" dirty="0">
              <a:solidFill>
                <a:schemeClr val="accent5"/>
              </a:solidFill>
            </a:endParaRPr>
          </a:p>
        </p:txBody>
      </p:sp>
      <p:sp>
        <p:nvSpPr>
          <p:cNvPr id="45" name="Text 19">
            <a:extLst>
              <a:ext uri="{FF2B5EF4-FFF2-40B4-BE49-F238E27FC236}">
                <a16:creationId xmlns:a16="http://schemas.microsoft.com/office/drawing/2014/main" id="{70CEF2EF-18A5-B901-B88D-9129471A8F85}"/>
              </a:ext>
            </a:extLst>
          </p:cNvPr>
          <p:cNvSpPr/>
          <p:nvPr/>
        </p:nvSpPr>
        <p:spPr>
          <a:xfrm>
            <a:off x="3853157" y="2296364"/>
            <a:ext cx="2721810" cy="886895"/>
          </a:xfrm>
          <a:prstGeom prst="rect">
            <a:avLst/>
          </a:prstGeom>
          <a:noFill/>
          <a:ln/>
        </p:spPr>
        <p:txBody>
          <a:bodyPr wrap="square" lIns="0" tIns="0" rIns="0" bIns="0" rtlCol="0" anchor="t"/>
          <a:lstStyle/>
          <a:p>
            <a:pPr marL="285750" indent="-285750" algn="l">
              <a:lnSpc>
                <a:spcPct val="105000"/>
              </a:lnSpc>
              <a:buFont typeface="Arial" panose="020B0604020202020204" pitchFamily="34" charset="0"/>
              <a:buChar char="•"/>
            </a:pPr>
            <a:r>
              <a:rPr lang="ja-JP" sz="1400" noProof="0" dirty="0">
                <a:solidFill>
                  <a:srgbClr val="2A2A2A"/>
                </a:solidFill>
                <a:latin typeface="Meiryo UI" pitchFamily="34" charset="0"/>
                <a:ea typeface="Meiryo UI" pitchFamily="34" charset="-122"/>
                <a:cs typeface="Meiryo UI" pitchFamily="34" charset="-120"/>
              </a:rPr>
              <a:t>Scope2の排出総量を、適格なネットゼロ経路と整合する残余排出水準に向けて直線的に削減する</a:t>
            </a:r>
            <a:endParaRPr lang="ja-JP" sz="1400" noProof="0" dirty="0"/>
          </a:p>
        </p:txBody>
      </p:sp>
      <p:sp>
        <p:nvSpPr>
          <p:cNvPr id="47" name="Shape 20">
            <a:extLst>
              <a:ext uri="{FF2B5EF4-FFF2-40B4-BE49-F238E27FC236}">
                <a16:creationId xmlns:a16="http://schemas.microsoft.com/office/drawing/2014/main" id="{3658887B-F942-9B49-C0D8-7A89F919C0C2}"/>
              </a:ext>
            </a:extLst>
          </p:cNvPr>
          <p:cNvSpPr/>
          <p:nvPr/>
        </p:nvSpPr>
        <p:spPr>
          <a:xfrm>
            <a:off x="863393" y="5401854"/>
            <a:ext cx="0" cy="1345335"/>
          </a:xfrm>
          <a:prstGeom prst="line">
            <a:avLst/>
          </a:prstGeom>
          <a:noFill/>
          <a:ln w="15875">
            <a:solidFill>
              <a:srgbClr val="888888"/>
            </a:solidFill>
            <a:prstDash val="solid"/>
          </a:ln>
        </p:spPr>
        <p:txBody>
          <a:bodyPr/>
          <a:lstStyle/>
          <a:p>
            <a:endParaRPr lang="ja-JP" sz="1400" noProof="0" dirty="0"/>
          </a:p>
        </p:txBody>
      </p:sp>
      <p:sp>
        <p:nvSpPr>
          <p:cNvPr id="49" name="Shape 21">
            <a:extLst>
              <a:ext uri="{FF2B5EF4-FFF2-40B4-BE49-F238E27FC236}">
                <a16:creationId xmlns:a16="http://schemas.microsoft.com/office/drawing/2014/main" id="{FB98D55B-D005-57BD-2F80-2FBAE6FC544E}"/>
              </a:ext>
            </a:extLst>
          </p:cNvPr>
          <p:cNvSpPr/>
          <p:nvPr/>
        </p:nvSpPr>
        <p:spPr>
          <a:xfrm>
            <a:off x="877869" y="6747190"/>
            <a:ext cx="2962826" cy="0"/>
          </a:xfrm>
          <a:prstGeom prst="line">
            <a:avLst/>
          </a:prstGeom>
          <a:noFill/>
          <a:ln w="15875">
            <a:solidFill>
              <a:srgbClr val="888888"/>
            </a:solidFill>
            <a:prstDash val="solid"/>
          </a:ln>
        </p:spPr>
        <p:txBody>
          <a:bodyPr/>
          <a:lstStyle/>
          <a:p>
            <a:endParaRPr lang="ja-JP" sz="1400" noProof="0" dirty="0"/>
          </a:p>
        </p:txBody>
      </p:sp>
      <p:sp>
        <p:nvSpPr>
          <p:cNvPr id="51" name="Shape 22">
            <a:extLst>
              <a:ext uri="{FF2B5EF4-FFF2-40B4-BE49-F238E27FC236}">
                <a16:creationId xmlns:a16="http://schemas.microsoft.com/office/drawing/2014/main" id="{469A84A9-971B-2072-5B4D-8BBDDBD85924}"/>
              </a:ext>
            </a:extLst>
          </p:cNvPr>
          <p:cNvSpPr/>
          <p:nvPr/>
        </p:nvSpPr>
        <p:spPr>
          <a:xfrm>
            <a:off x="817672" y="5377601"/>
            <a:ext cx="91440" cy="82296"/>
          </a:xfrm>
          <a:prstGeom prst="triangle">
            <a:avLst/>
          </a:prstGeom>
          <a:solidFill>
            <a:srgbClr val="888888"/>
          </a:solidFill>
          <a:ln/>
        </p:spPr>
        <p:txBody>
          <a:bodyPr/>
          <a:lstStyle/>
          <a:p>
            <a:endParaRPr lang="ja-JP" sz="1400" noProof="0" dirty="0"/>
          </a:p>
        </p:txBody>
      </p:sp>
      <p:sp>
        <p:nvSpPr>
          <p:cNvPr id="53" name="Shape 23">
            <a:extLst>
              <a:ext uri="{FF2B5EF4-FFF2-40B4-BE49-F238E27FC236}">
                <a16:creationId xmlns:a16="http://schemas.microsoft.com/office/drawing/2014/main" id="{6BE88672-9E29-F03A-3169-6393C2B622CF}"/>
              </a:ext>
            </a:extLst>
          </p:cNvPr>
          <p:cNvSpPr/>
          <p:nvPr/>
        </p:nvSpPr>
        <p:spPr>
          <a:xfrm rot="5400000">
            <a:off x="3845267" y="6686868"/>
            <a:ext cx="82296" cy="91440"/>
          </a:xfrm>
          <a:prstGeom prst="triangle">
            <a:avLst/>
          </a:prstGeom>
          <a:solidFill>
            <a:srgbClr val="888888"/>
          </a:solidFill>
          <a:ln/>
        </p:spPr>
        <p:txBody>
          <a:bodyPr/>
          <a:lstStyle/>
          <a:p>
            <a:endParaRPr lang="ja-JP" sz="1400" noProof="0" dirty="0"/>
          </a:p>
        </p:txBody>
      </p:sp>
      <p:sp>
        <p:nvSpPr>
          <p:cNvPr id="55" name="Text 24">
            <a:extLst>
              <a:ext uri="{FF2B5EF4-FFF2-40B4-BE49-F238E27FC236}">
                <a16:creationId xmlns:a16="http://schemas.microsoft.com/office/drawing/2014/main" id="{CE2F6395-0EE1-4987-8B32-B0863D981307}"/>
              </a:ext>
            </a:extLst>
          </p:cNvPr>
          <p:cNvSpPr/>
          <p:nvPr/>
        </p:nvSpPr>
        <p:spPr>
          <a:xfrm>
            <a:off x="422651" y="5070843"/>
            <a:ext cx="2194560" cy="219456"/>
          </a:xfrm>
          <a:prstGeom prst="rect">
            <a:avLst/>
          </a:prstGeom>
          <a:noFill/>
          <a:ln/>
        </p:spPr>
        <p:txBody>
          <a:bodyPr wrap="square" lIns="0" tIns="0" rIns="0" bIns="0" rtlCol="0" anchor="ctr"/>
          <a:lstStyle/>
          <a:p>
            <a:pPr marL="0" indent="0" algn="l">
              <a:buNone/>
            </a:pPr>
            <a:r>
              <a:rPr lang="ja-JP" sz="1400" noProof="0" dirty="0">
                <a:solidFill>
                  <a:srgbClr val="5A6B72"/>
                </a:solidFill>
                <a:latin typeface="Meiryo UI" pitchFamily="34" charset="0"/>
                <a:ea typeface="Meiryo UI" pitchFamily="34" charset="-122"/>
                <a:cs typeface="Meiryo UI" pitchFamily="34" charset="-120"/>
              </a:rPr>
              <a:t>LCEシェア(%)</a:t>
            </a:r>
            <a:endParaRPr lang="ja-JP" sz="1400" noProof="0" dirty="0"/>
          </a:p>
        </p:txBody>
      </p:sp>
      <p:sp>
        <p:nvSpPr>
          <p:cNvPr id="57" name="Shape 25">
            <a:extLst>
              <a:ext uri="{FF2B5EF4-FFF2-40B4-BE49-F238E27FC236}">
                <a16:creationId xmlns:a16="http://schemas.microsoft.com/office/drawing/2014/main" id="{35DFFFAF-4604-B9F0-3262-356F5D933EB3}"/>
              </a:ext>
            </a:extLst>
          </p:cNvPr>
          <p:cNvSpPr/>
          <p:nvPr/>
        </p:nvSpPr>
        <p:spPr>
          <a:xfrm flipV="1">
            <a:off x="1181607" y="5447886"/>
            <a:ext cx="2280510" cy="699030"/>
          </a:xfrm>
          <a:prstGeom prst="line">
            <a:avLst/>
          </a:prstGeom>
          <a:noFill/>
          <a:ln w="25400">
            <a:solidFill>
              <a:schemeClr val="accent5"/>
            </a:solidFill>
            <a:prstDash val="dash"/>
          </a:ln>
        </p:spPr>
        <p:txBody>
          <a:bodyPr/>
          <a:lstStyle/>
          <a:p>
            <a:endParaRPr lang="ja-JP" sz="1400" noProof="0" dirty="0">
              <a:solidFill>
                <a:schemeClr val="accent5"/>
              </a:solidFill>
            </a:endParaRPr>
          </a:p>
        </p:txBody>
      </p:sp>
      <p:sp>
        <p:nvSpPr>
          <p:cNvPr id="59" name="Shape 26">
            <a:extLst>
              <a:ext uri="{FF2B5EF4-FFF2-40B4-BE49-F238E27FC236}">
                <a16:creationId xmlns:a16="http://schemas.microsoft.com/office/drawing/2014/main" id="{F94CDF82-A7B5-F235-CAB6-A7584E69B57D}"/>
              </a:ext>
            </a:extLst>
          </p:cNvPr>
          <p:cNvSpPr/>
          <p:nvPr/>
        </p:nvSpPr>
        <p:spPr>
          <a:xfrm flipV="1">
            <a:off x="1694960" y="5447885"/>
            <a:ext cx="1756171" cy="804001"/>
          </a:xfrm>
          <a:prstGeom prst="line">
            <a:avLst/>
          </a:prstGeom>
          <a:noFill/>
          <a:ln w="28575">
            <a:solidFill>
              <a:srgbClr val="1B3A5B"/>
            </a:solidFill>
            <a:prstDash val="solid"/>
          </a:ln>
        </p:spPr>
        <p:txBody>
          <a:bodyPr/>
          <a:lstStyle/>
          <a:p>
            <a:endParaRPr lang="ja-JP" sz="1400" noProof="0" dirty="0">
              <a:solidFill>
                <a:srgbClr val="1B3A5B"/>
              </a:solidFill>
            </a:endParaRPr>
          </a:p>
        </p:txBody>
      </p:sp>
      <p:sp>
        <p:nvSpPr>
          <p:cNvPr id="61" name="Text 27">
            <a:extLst>
              <a:ext uri="{FF2B5EF4-FFF2-40B4-BE49-F238E27FC236}">
                <a16:creationId xmlns:a16="http://schemas.microsoft.com/office/drawing/2014/main" id="{B6AD8FCD-B67A-D1FC-2A41-0A0A09DBBDA8}"/>
              </a:ext>
            </a:extLst>
          </p:cNvPr>
          <p:cNvSpPr/>
          <p:nvPr/>
        </p:nvSpPr>
        <p:spPr>
          <a:xfrm>
            <a:off x="1390503" y="5705858"/>
            <a:ext cx="644162" cy="154034"/>
          </a:xfrm>
          <a:prstGeom prst="rect">
            <a:avLst/>
          </a:prstGeom>
          <a:noFill/>
          <a:ln>
            <a:noFill/>
          </a:ln>
        </p:spPr>
        <p:txBody>
          <a:bodyPr wrap="square" lIns="0" tIns="0" rIns="0" bIns="0" rtlCol="0" anchor="ctr"/>
          <a:lstStyle/>
          <a:p>
            <a:pPr marL="0" indent="0" algn="l">
              <a:buNone/>
            </a:pPr>
            <a:r>
              <a:rPr lang="ja-JP" sz="1200" noProof="0" dirty="0">
                <a:solidFill>
                  <a:schemeClr val="accent5"/>
                </a:solidFill>
                <a:latin typeface="Meiryo UI" pitchFamily="34" charset="0"/>
                <a:ea typeface="Meiryo UI" pitchFamily="34" charset="-122"/>
                <a:cs typeface="Meiryo UI" pitchFamily="34" charset="-120"/>
              </a:rPr>
              <a:t>参照経路</a:t>
            </a:r>
            <a:endParaRPr lang="ja-JP" sz="1200" noProof="0" dirty="0">
              <a:solidFill>
                <a:schemeClr val="accent5"/>
              </a:solidFill>
            </a:endParaRPr>
          </a:p>
        </p:txBody>
      </p:sp>
      <p:sp>
        <p:nvSpPr>
          <p:cNvPr id="63" name="Text 28">
            <a:extLst>
              <a:ext uri="{FF2B5EF4-FFF2-40B4-BE49-F238E27FC236}">
                <a16:creationId xmlns:a16="http://schemas.microsoft.com/office/drawing/2014/main" id="{9F9BCC92-6565-8745-1343-66FA6DECC125}"/>
              </a:ext>
            </a:extLst>
          </p:cNvPr>
          <p:cNvSpPr/>
          <p:nvPr/>
        </p:nvSpPr>
        <p:spPr>
          <a:xfrm>
            <a:off x="1811354" y="6215069"/>
            <a:ext cx="1051170" cy="172012"/>
          </a:xfrm>
          <a:prstGeom prst="rect">
            <a:avLst/>
          </a:prstGeom>
          <a:noFill/>
          <a:ln>
            <a:noFill/>
          </a:ln>
        </p:spPr>
        <p:txBody>
          <a:bodyPr wrap="square" lIns="0" tIns="0" rIns="0" bIns="0" rtlCol="0" anchor="ctr"/>
          <a:lstStyle/>
          <a:p>
            <a:pPr marL="0" indent="0" algn="l">
              <a:buNone/>
            </a:pPr>
            <a:r>
              <a:rPr lang="ja-JP" sz="1200" noProof="0" dirty="0">
                <a:solidFill>
                  <a:srgbClr val="1B3A5B"/>
                </a:solidFill>
                <a:latin typeface="Meiryo UI" pitchFamily="34" charset="0"/>
                <a:ea typeface="Meiryo UI" pitchFamily="34" charset="-122"/>
                <a:cs typeface="Meiryo UI" pitchFamily="34" charset="-120"/>
              </a:rPr>
              <a:t>企業の調達比率</a:t>
            </a:r>
            <a:endParaRPr lang="ja-JP" sz="1200" noProof="0" dirty="0">
              <a:solidFill>
                <a:srgbClr val="1B3A5B"/>
              </a:solidFill>
            </a:endParaRPr>
          </a:p>
        </p:txBody>
      </p:sp>
      <p:sp>
        <p:nvSpPr>
          <p:cNvPr id="71" name="Text 32">
            <a:extLst>
              <a:ext uri="{FF2B5EF4-FFF2-40B4-BE49-F238E27FC236}">
                <a16:creationId xmlns:a16="http://schemas.microsoft.com/office/drawing/2014/main" id="{3C4351FF-F517-E74B-8103-23F1FAD11BCD}"/>
              </a:ext>
            </a:extLst>
          </p:cNvPr>
          <p:cNvSpPr/>
          <p:nvPr/>
        </p:nvSpPr>
        <p:spPr>
          <a:xfrm>
            <a:off x="3941264" y="5684254"/>
            <a:ext cx="2545597" cy="649556"/>
          </a:xfrm>
          <a:prstGeom prst="rect">
            <a:avLst/>
          </a:prstGeom>
          <a:noFill/>
          <a:ln/>
        </p:spPr>
        <p:txBody>
          <a:bodyPr wrap="square" lIns="0" tIns="0" rIns="0" bIns="0" rtlCol="0" anchor="t"/>
          <a:lstStyle/>
          <a:p>
            <a:pPr marL="285750" indent="-285750" algn="l">
              <a:lnSpc>
                <a:spcPct val="105000"/>
              </a:lnSpc>
              <a:buFont typeface="Arial" panose="020B0604020202020204" pitchFamily="34" charset="0"/>
              <a:buChar char="•"/>
            </a:pPr>
            <a:r>
              <a:rPr lang="ja-JP" sz="1400" noProof="0" dirty="0">
                <a:solidFill>
                  <a:srgbClr val="2A2A2A"/>
                </a:solidFill>
                <a:latin typeface="Meiryo UI" pitchFamily="34" charset="0"/>
                <a:ea typeface="Meiryo UI" pitchFamily="34" charset="-122"/>
                <a:cs typeface="Meiryo UI" pitchFamily="34" charset="-120"/>
              </a:rPr>
              <a:t>適格なネットゼロ経路に沿って、利用・契約・マッチングされたLCEの割合を直線的に高める</a:t>
            </a:r>
            <a:endParaRPr lang="ja-JP" sz="1400" noProof="0" dirty="0"/>
          </a:p>
        </p:txBody>
      </p:sp>
      <p:sp>
        <p:nvSpPr>
          <p:cNvPr id="73" name="Shape 33">
            <a:extLst>
              <a:ext uri="{FF2B5EF4-FFF2-40B4-BE49-F238E27FC236}">
                <a16:creationId xmlns:a16="http://schemas.microsoft.com/office/drawing/2014/main" id="{B32832F3-299A-6787-C9BD-0D67B40E6035}"/>
              </a:ext>
            </a:extLst>
          </p:cNvPr>
          <p:cNvSpPr/>
          <p:nvPr/>
        </p:nvSpPr>
        <p:spPr>
          <a:xfrm>
            <a:off x="6858594" y="2209727"/>
            <a:ext cx="3565035" cy="1417320"/>
          </a:xfrm>
          <a:prstGeom prst="roundRect">
            <a:avLst>
              <a:gd name="adj" fmla="val 0"/>
            </a:avLst>
          </a:prstGeom>
          <a:solidFill>
            <a:schemeClr val="accent3">
              <a:lumMod val="20000"/>
              <a:lumOff val="80000"/>
            </a:schemeClr>
          </a:solidFill>
          <a:ln w="9525">
            <a:noFill/>
            <a:prstDash val="solid"/>
          </a:ln>
        </p:spPr>
        <p:txBody>
          <a:bodyPr/>
          <a:lstStyle/>
          <a:p>
            <a:endParaRPr lang="ja-JP" sz="1400" noProof="0" dirty="0"/>
          </a:p>
        </p:txBody>
      </p:sp>
      <p:sp>
        <p:nvSpPr>
          <p:cNvPr id="75" name="Text 34">
            <a:extLst>
              <a:ext uri="{FF2B5EF4-FFF2-40B4-BE49-F238E27FC236}">
                <a16:creationId xmlns:a16="http://schemas.microsoft.com/office/drawing/2014/main" id="{3C05C0B1-F7D2-E4D1-A224-88F15430EB5A}"/>
              </a:ext>
            </a:extLst>
          </p:cNvPr>
          <p:cNvSpPr/>
          <p:nvPr/>
        </p:nvSpPr>
        <p:spPr>
          <a:xfrm>
            <a:off x="7588226" y="2281949"/>
            <a:ext cx="2216318" cy="310896"/>
          </a:xfrm>
          <a:prstGeom prst="rect">
            <a:avLst/>
          </a:prstGeom>
          <a:noFill/>
          <a:ln/>
        </p:spPr>
        <p:txBody>
          <a:bodyPr wrap="square" lIns="0" tIns="0" rIns="0" bIns="0" rtlCol="0" anchor="ctr"/>
          <a:lstStyle/>
          <a:p>
            <a:pPr marL="0" indent="0" algn="l">
              <a:buNone/>
            </a:pPr>
            <a:r>
              <a:rPr lang="ja-JP" sz="1400" b="1" noProof="0" dirty="0">
                <a:solidFill>
                  <a:schemeClr val="accent3">
                    <a:lumMod val="75000"/>
                  </a:schemeClr>
                </a:solidFill>
                <a:latin typeface="Meiryo UI" pitchFamily="34" charset="0"/>
                <a:ea typeface="Meiryo UI" pitchFamily="34" charset="-122"/>
                <a:cs typeface="Meiryo UI" pitchFamily="34" charset="-120"/>
              </a:rPr>
              <a:t>LCE（低炭素電力）の定義</a:t>
            </a:r>
            <a:endParaRPr lang="ja-JP" sz="1400" noProof="0" dirty="0">
              <a:solidFill>
                <a:schemeClr val="accent3">
                  <a:lumMod val="75000"/>
                </a:schemeClr>
              </a:solidFill>
            </a:endParaRPr>
          </a:p>
        </p:txBody>
      </p:sp>
      <p:sp>
        <p:nvSpPr>
          <p:cNvPr id="77" name="Text 35">
            <a:extLst>
              <a:ext uri="{FF2B5EF4-FFF2-40B4-BE49-F238E27FC236}">
                <a16:creationId xmlns:a16="http://schemas.microsoft.com/office/drawing/2014/main" id="{846B01A5-9B79-170F-C3A3-C40D2A6F403B}"/>
              </a:ext>
            </a:extLst>
          </p:cNvPr>
          <p:cNvSpPr/>
          <p:nvPr/>
        </p:nvSpPr>
        <p:spPr>
          <a:xfrm>
            <a:off x="6969143" y="2630351"/>
            <a:ext cx="3454485" cy="905256"/>
          </a:xfrm>
          <a:prstGeom prst="rect">
            <a:avLst/>
          </a:prstGeom>
          <a:noFill/>
          <a:ln/>
        </p:spPr>
        <p:txBody>
          <a:bodyPr wrap="square" lIns="0" tIns="0" rIns="0" bIns="0" rtlCol="0" anchor="t"/>
          <a:lstStyle/>
          <a:p>
            <a:pPr marL="285750" indent="-285750" algn="l">
              <a:lnSpc>
                <a:spcPct val="102000"/>
              </a:lnSpc>
              <a:buFont typeface="Arial" panose="020B0604020202020204" pitchFamily="34" charset="0"/>
              <a:buChar char="•"/>
            </a:pPr>
            <a:r>
              <a:rPr lang="ja-JP" sz="1400" noProof="0" dirty="0">
                <a:latin typeface="Meiryo UI" pitchFamily="34" charset="0"/>
                <a:ea typeface="Meiryo UI" pitchFamily="34" charset="-122"/>
                <a:cs typeface="Meiryo UI" pitchFamily="34" charset="-120"/>
              </a:rPr>
              <a:t>直接CO</a:t>
            </a:r>
            <a:r>
              <a:rPr lang="en-US" altLang="ja-JP" sz="1400" noProof="0" dirty="0">
                <a:latin typeface="Meiryo UI" pitchFamily="34" charset="0"/>
                <a:ea typeface="Meiryo UI" pitchFamily="34" charset="-122"/>
                <a:cs typeface="Meiryo UI" pitchFamily="34" charset="-120"/>
              </a:rPr>
              <a:t>2</a:t>
            </a:r>
            <a:r>
              <a:rPr lang="ja-JP" sz="1400" noProof="0" dirty="0">
                <a:latin typeface="Meiryo UI" pitchFamily="34" charset="0"/>
                <a:ea typeface="Meiryo UI" pitchFamily="34" charset="-122"/>
                <a:cs typeface="Meiryo UI" pitchFamily="34" charset="-120"/>
              </a:rPr>
              <a:t>排出原単位が0.048 kgCO</a:t>
            </a:r>
            <a:r>
              <a:rPr lang="en-US" altLang="ja-JP" sz="1400" noProof="0" dirty="0">
                <a:latin typeface="Meiryo UI" pitchFamily="34" charset="0"/>
                <a:ea typeface="Meiryo UI" pitchFamily="34" charset="-122"/>
                <a:cs typeface="Meiryo UI" pitchFamily="34" charset="-120"/>
              </a:rPr>
              <a:t>2</a:t>
            </a:r>
            <a:r>
              <a:rPr lang="ja-JP" sz="1400" noProof="0" dirty="0">
                <a:latin typeface="Meiryo UI" pitchFamily="34" charset="0"/>
                <a:ea typeface="Meiryo UI" pitchFamily="34" charset="-122"/>
                <a:cs typeface="Meiryo UI" pitchFamily="34" charset="-120"/>
              </a:rPr>
              <a:t>/kWh 以下の電力</a:t>
            </a:r>
            <a:endParaRPr lang="ja-JP" sz="1400" noProof="0" dirty="0"/>
          </a:p>
          <a:p>
            <a:pPr marL="285750" indent="-285750" algn="l">
              <a:lnSpc>
                <a:spcPct val="102000"/>
              </a:lnSpc>
              <a:buFont typeface="Arial" panose="020B0604020202020204" pitchFamily="34" charset="0"/>
              <a:buChar char="•"/>
            </a:pPr>
            <a:r>
              <a:rPr lang="ja-JP" sz="1400" noProof="0" dirty="0">
                <a:latin typeface="Meiryo UI" pitchFamily="34" charset="0"/>
                <a:ea typeface="Meiryo UI" pitchFamily="34" charset="-122"/>
                <a:cs typeface="Meiryo UI" pitchFamily="34" charset="-120"/>
              </a:rPr>
              <a:t>2035年以降は0.024 kgCO</a:t>
            </a:r>
            <a:r>
              <a:rPr lang="en-US" altLang="ja-JP" sz="1400" noProof="0" dirty="0">
                <a:latin typeface="Meiryo UI" pitchFamily="34" charset="0"/>
                <a:ea typeface="Meiryo UI" pitchFamily="34" charset="-122"/>
                <a:cs typeface="Meiryo UI" pitchFamily="34" charset="-120"/>
              </a:rPr>
              <a:t>2</a:t>
            </a:r>
            <a:r>
              <a:rPr lang="ja-JP" sz="1400" noProof="0" dirty="0">
                <a:latin typeface="Meiryo UI" pitchFamily="34" charset="0"/>
                <a:ea typeface="Meiryo UI" pitchFamily="34" charset="-122"/>
                <a:cs typeface="Meiryo UI" pitchFamily="34" charset="-120"/>
              </a:rPr>
              <a:t>/kWh以下 に厳格化</a:t>
            </a:r>
            <a:endParaRPr lang="ja-JP" sz="1400" noProof="0" dirty="0"/>
          </a:p>
        </p:txBody>
      </p:sp>
      <p:sp>
        <p:nvSpPr>
          <p:cNvPr id="79" name="Shape 36">
            <a:extLst>
              <a:ext uri="{FF2B5EF4-FFF2-40B4-BE49-F238E27FC236}">
                <a16:creationId xmlns:a16="http://schemas.microsoft.com/office/drawing/2014/main" id="{E4A11BC7-E670-F07B-8643-DDA42BDAF862}"/>
              </a:ext>
            </a:extLst>
          </p:cNvPr>
          <p:cNvSpPr/>
          <p:nvPr/>
        </p:nvSpPr>
        <p:spPr>
          <a:xfrm>
            <a:off x="6861372" y="3814518"/>
            <a:ext cx="3562258" cy="1417320"/>
          </a:xfrm>
          <a:prstGeom prst="roundRect">
            <a:avLst>
              <a:gd name="adj" fmla="val 0"/>
            </a:avLst>
          </a:prstGeom>
          <a:solidFill>
            <a:schemeClr val="accent3">
              <a:lumMod val="20000"/>
              <a:lumOff val="80000"/>
            </a:schemeClr>
          </a:solidFill>
          <a:ln w="9525">
            <a:noFill/>
            <a:prstDash val="solid"/>
          </a:ln>
        </p:spPr>
        <p:txBody>
          <a:bodyPr/>
          <a:lstStyle/>
          <a:p>
            <a:endParaRPr lang="ja-JP" sz="1400" noProof="0" dirty="0"/>
          </a:p>
        </p:txBody>
      </p:sp>
      <p:sp>
        <p:nvSpPr>
          <p:cNvPr id="81" name="Text 37">
            <a:extLst>
              <a:ext uri="{FF2B5EF4-FFF2-40B4-BE49-F238E27FC236}">
                <a16:creationId xmlns:a16="http://schemas.microsoft.com/office/drawing/2014/main" id="{4464CC45-7123-2B7B-D676-CC706727E657}"/>
              </a:ext>
            </a:extLst>
          </p:cNvPr>
          <p:cNvSpPr/>
          <p:nvPr/>
        </p:nvSpPr>
        <p:spPr>
          <a:xfrm>
            <a:off x="7772273" y="3897042"/>
            <a:ext cx="1783397" cy="269501"/>
          </a:xfrm>
          <a:prstGeom prst="rect">
            <a:avLst/>
          </a:prstGeom>
          <a:noFill/>
          <a:ln/>
        </p:spPr>
        <p:txBody>
          <a:bodyPr wrap="square" lIns="0" tIns="0" rIns="0" bIns="0" rtlCol="0" anchor="ctr"/>
          <a:lstStyle/>
          <a:p>
            <a:pPr marL="0" indent="0" algn="l">
              <a:buNone/>
            </a:pPr>
            <a:r>
              <a:rPr lang="ja-JP" sz="1400" b="1" noProof="0" dirty="0">
                <a:solidFill>
                  <a:schemeClr val="accent3">
                    <a:lumMod val="75000"/>
                  </a:schemeClr>
                </a:solidFill>
                <a:latin typeface="Meiryo UI" pitchFamily="34" charset="0"/>
                <a:ea typeface="Meiryo UI" pitchFamily="34" charset="-122"/>
                <a:cs typeface="Meiryo UI" pitchFamily="34" charset="-120"/>
              </a:rPr>
              <a:t>カテゴリA企業への要求</a:t>
            </a:r>
            <a:endParaRPr lang="ja-JP" sz="1400" noProof="0" dirty="0">
              <a:solidFill>
                <a:schemeClr val="accent3">
                  <a:lumMod val="75000"/>
                </a:schemeClr>
              </a:solidFill>
            </a:endParaRPr>
          </a:p>
        </p:txBody>
      </p:sp>
      <p:sp>
        <p:nvSpPr>
          <p:cNvPr id="83" name="Text 38">
            <a:extLst>
              <a:ext uri="{FF2B5EF4-FFF2-40B4-BE49-F238E27FC236}">
                <a16:creationId xmlns:a16="http://schemas.microsoft.com/office/drawing/2014/main" id="{81778679-2572-A999-6F02-4694C9AE9D7F}"/>
              </a:ext>
            </a:extLst>
          </p:cNvPr>
          <p:cNvSpPr/>
          <p:nvPr/>
        </p:nvSpPr>
        <p:spPr>
          <a:xfrm>
            <a:off x="7105482" y="4203119"/>
            <a:ext cx="3168182" cy="905256"/>
          </a:xfrm>
          <a:prstGeom prst="rect">
            <a:avLst/>
          </a:prstGeom>
          <a:noFill/>
          <a:ln/>
        </p:spPr>
        <p:txBody>
          <a:bodyPr wrap="square" lIns="0" tIns="0" rIns="0" bIns="0" rtlCol="0" anchor="t"/>
          <a:lstStyle/>
          <a:p>
            <a:pPr marL="342900" indent="-342900" algn="l">
              <a:lnSpc>
                <a:spcPct val="102000"/>
              </a:lnSpc>
              <a:spcAft>
                <a:spcPts val="500"/>
              </a:spcAft>
              <a:buFont typeface="+mj-ea"/>
              <a:buAutoNum type="circleNumDbPlain"/>
            </a:pPr>
            <a:r>
              <a:rPr lang="ja-JP" sz="1400" noProof="0" dirty="0">
                <a:latin typeface="Meiryo UI" pitchFamily="34" charset="0"/>
                <a:ea typeface="Meiryo UI" pitchFamily="34" charset="-122"/>
                <a:cs typeface="Meiryo UI" pitchFamily="34" charset="-120"/>
              </a:rPr>
              <a:t>目標期間中に想定される電力消費量の増加を推計する</a:t>
            </a:r>
            <a:endParaRPr lang="ja-JP" sz="1400" noProof="0" dirty="0"/>
          </a:p>
          <a:p>
            <a:pPr marL="342900" indent="-342900" algn="l">
              <a:lnSpc>
                <a:spcPct val="102000"/>
              </a:lnSpc>
              <a:spcAft>
                <a:spcPts val="500"/>
              </a:spcAft>
              <a:buFont typeface="+mj-ea"/>
              <a:buAutoNum type="circleNumDbPlain"/>
            </a:pPr>
            <a:r>
              <a:rPr lang="ja-JP" sz="1400" noProof="0" dirty="0">
                <a:latin typeface="Meiryo UI" pitchFamily="34" charset="0"/>
                <a:ea typeface="Meiryo UI" pitchFamily="34" charset="-122"/>
                <a:cs typeface="Meiryo UI" pitchFamily="34" charset="-120"/>
              </a:rPr>
              <a:t>年間増加率が20%を超える場合、排出総量削減目標を設定する</a:t>
            </a:r>
            <a:endParaRPr lang="ja-JP" sz="1400" noProof="0" dirty="0"/>
          </a:p>
        </p:txBody>
      </p:sp>
      <p:sp>
        <p:nvSpPr>
          <p:cNvPr id="85" name="Shape 39">
            <a:extLst>
              <a:ext uri="{FF2B5EF4-FFF2-40B4-BE49-F238E27FC236}">
                <a16:creationId xmlns:a16="http://schemas.microsoft.com/office/drawing/2014/main" id="{78BBC731-D210-BEE3-0998-26C9CD76395A}"/>
              </a:ext>
            </a:extLst>
          </p:cNvPr>
          <p:cNvSpPr/>
          <p:nvPr/>
        </p:nvSpPr>
        <p:spPr>
          <a:xfrm>
            <a:off x="6861372" y="5355263"/>
            <a:ext cx="3562258" cy="1417320"/>
          </a:xfrm>
          <a:prstGeom prst="roundRect">
            <a:avLst>
              <a:gd name="adj" fmla="val 0"/>
            </a:avLst>
          </a:prstGeom>
          <a:solidFill>
            <a:schemeClr val="accent3">
              <a:lumMod val="20000"/>
              <a:lumOff val="80000"/>
            </a:schemeClr>
          </a:solidFill>
          <a:ln w="9525">
            <a:noFill/>
            <a:prstDash val="solid"/>
          </a:ln>
        </p:spPr>
        <p:txBody>
          <a:bodyPr/>
          <a:lstStyle/>
          <a:p>
            <a:endParaRPr lang="ja-JP" sz="1400" noProof="0" dirty="0"/>
          </a:p>
        </p:txBody>
      </p:sp>
      <p:sp>
        <p:nvSpPr>
          <p:cNvPr id="87" name="Text 40">
            <a:extLst>
              <a:ext uri="{FF2B5EF4-FFF2-40B4-BE49-F238E27FC236}">
                <a16:creationId xmlns:a16="http://schemas.microsoft.com/office/drawing/2014/main" id="{8ACA272E-EE6F-AD0D-D744-3EC439497AEF}"/>
              </a:ext>
            </a:extLst>
          </p:cNvPr>
          <p:cNvSpPr/>
          <p:nvPr/>
        </p:nvSpPr>
        <p:spPr>
          <a:xfrm>
            <a:off x="7112294" y="5450623"/>
            <a:ext cx="3168182" cy="274320"/>
          </a:xfrm>
          <a:prstGeom prst="rect">
            <a:avLst/>
          </a:prstGeom>
          <a:noFill/>
          <a:ln/>
        </p:spPr>
        <p:txBody>
          <a:bodyPr wrap="square" lIns="0" tIns="0" rIns="0" bIns="0" rtlCol="0" anchor="ctr"/>
          <a:lstStyle/>
          <a:p>
            <a:pPr marL="0" indent="0" algn="l">
              <a:buNone/>
            </a:pPr>
            <a:r>
              <a:rPr lang="ja-JP" sz="1400" b="1" noProof="0" dirty="0">
                <a:solidFill>
                  <a:schemeClr val="accent3">
                    <a:lumMod val="75000"/>
                  </a:schemeClr>
                </a:solidFill>
                <a:latin typeface="Meiryo UI" pitchFamily="34" charset="0"/>
                <a:ea typeface="Meiryo UI" pitchFamily="34" charset="-122"/>
                <a:cs typeface="Meiryo UI" pitchFamily="34" charset="-120"/>
              </a:rPr>
              <a:t>先進国（日本を含む）のLCEシェア経路</a:t>
            </a:r>
            <a:endParaRPr lang="ja-JP" sz="1400" noProof="0" dirty="0">
              <a:solidFill>
                <a:schemeClr val="accent3">
                  <a:lumMod val="75000"/>
                </a:schemeClr>
              </a:solidFill>
            </a:endParaRPr>
          </a:p>
        </p:txBody>
      </p:sp>
      <p:sp>
        <p:nvSpPr>
          <p:cNvPr id="89" name="Text 41">
            <a:extLst>
              <a:ext uri="{FF2B5EF4-FFF2-40B4-BE49-F238E27FC236}">
                <a16:creationId xmlns:a16="http://schemas.microsoft.com/office/drawing/2014/main" id="{63FEB903-87B5-BA0B-B2D9-5BCBD0064975}"/>
              </a:ext>
            </a:extLst>
          </p:cNvPr>
          <p:cNvSpPr/>
          <p:nvPr/>
        </p:nvSpPr>
        <p:spPr>
          <a:xfrm>
            <a:off x="6985543" y="5775887"/>
            <a:ext cx="3368131" cy="905256"/>
          </a:xfrm>
          <a:prstGeom prst="rect">
            <a:avLst/>
          </a:prstGeom>
          <a:noFill/>
          <a:ln/>
        </p:spPr>
        <p:txBody>
          <a:bodyPr wrap="square" lIns="0" tIns="0" rIns="0" bIns="0" rtlCol="0" anchor="t"/>
          <a:lstStyle/>
          <a:p>
            <a:pPr marL="0" indent="0" algn="l">
              <a:lnSpc>
                <a:spcPct val="102000"/>
              </a:lnSpc>
              <a:spcAft>
                <a:spcPts val="400"/>
              </a:spcAft>
              <a:buNone/>
            </a:pPr>
            <a:r>
              <a:rPr lang="ja-JP" sz="1400" noProof="0" dirty="0">
                <a:latin typeface="Meiryo UI" pitchFamily="34" charset="0"/>
                <a:ea typeface="Meiryo UI" pitchFamily="34" charset="-122"/>
                <a:cs typeface="Meiryo UI" pitchFamily="34" charset="-120"/>
              </a:rPr>
              <a:t>75%</a:t>
            </a:r>
            <a:r>
              <a:rPr lang="ja-JP" altLang="en-US" sz="1400" noProof="0" dirty="0">
                <a:latin typeface="Meiryo UI" pitchFamily="34" charset="0"/>
                <a:ea typeface="Meiryo UI" pitchFamily="34" charset="-122"/>
                <a:cs typeface="Meiryo UI" pitchFamily="34" charset="-120"/>
              </a:rPr>
              <a:t>（</a:t>
            </a:r>
            <a:r>
              <a:rPr lang="ja-JP" sz="1400" noProof="0" dirty="0">
                <a:latin typeface="Meiryo UI" pitchFamily="34" charset="0"/>
                <a:ea typeface="Meiryo UI" pitchFamily="34" charset="-122"/>
                <a:cs typeface="Meiryo UI" pitchFamily="34" charset="-120"/>
              </a:rPr>
              <a:t>2025</a:t>
            </a:r>
            <a:r>
              <a:rPr lang="ja-JP" altLang="en-US" sz="1400" noProof="0" dirty="0">
                <a:latin typeface="Meiryo UI" pitchFamily="34" charset="0"/>
                <a:ea typeface="Meiryo UI" pitchFamily="34" charset="-122"/>
                <a:cs typeface="Meiryo UI" pitchFamily="34" charset="-120"/>
              </a:rPr>
              <a:t>年</a:t>
            </a:r>
            <a:r>
              <a:rPr lang="ja-JP" altLang="en-US" sz="1400" dirty="0">
                <a:latin typeface="Meiryo UI" pitchFamily="34" charset="0"/>
                <a:ea typeface="Meiryo UI" pitchFamily="34" charset="-122"/>
                <a:cs typeface="Meiryo UI" pitchFamily="34" charset="-120"/>
              </a:rPr>
              <a:t>）</a:t>
            </a:r>
            <a:r>
              <a:rPr lang="ja-JP" sz="1400" noProof="0" dirty="0">
                <a:latin typeface="Meiryo UI" pitchFamily="34" charset="0"/>
                <a:ea typeface="Meiryo UI" pitchFamily="34" charset="-122"/>
                <a:cs typeface="Meiryo UI" pitchFamily="34" charset="-120"/>
              </a:rPr>
              <a:t> → 80%</a:t>
            </a:r>
            <a:r>
              <a:rPr lang="ja-JP" altLang="en-US" sz="1400" noProof="0" dirty="0">
                <a:latin typeface="Meiryo UI" pitchFamily="34" charset="0"/>
                <a:ea typeface="Meiryo UI" pitchFamily="34" charset="-122"/>
                <a:cs typeface="Meiryo UI" pitchFamily="34" charset="-120"/>
              </a:rPr>
              <a:t>（</a:t>
            </a:r>
            <a:r>
              <a:rPr lang="ja-JP" sz="1400" noProof="0" dirty="0">
                <a:latin typeface="Meiryo UI" pitchFamily="34" charset="0"/>
                <a:ea typeface="Meiryo UI" pitchFamily="34" charset="-122"/>
                <a:cs typeface="Meiryo UI" pitchFamily="34" charset="-120"/>
              </a:rPr>
              <a:t>2030</a:t>
            </a:r>
            <a:r>
              <a:rPr lang="ja-JP" altLang="en-US" sz="1400" noProof="0" dirty="0">
                <a:latin typeface="Meiryo UI" pitchFamily="34" charset="0"/>
                <a:ea typeface="Meiryo UI" pitchFamily="34" charset="-122"/>
                <a:cs typeface="Meiryo UI" pitchFamily="34" charset="-120"/>
              </a:rPr>
              <a:t>年</a:t>
            </a:r>
            <a:r>
              <a:rPr lang="ja-JP" altLang="en-US" sz="1400" dirty="0">
                <a:latin typeface="Meiryo UI" pitchFamily="34" charset="0"/>
                <a:ea typeface="Meiryo UI" pitchFamily="34" charset="-122"/>
                <a:cs typeface="Meiryo UI" pitchFamily="34" charset="-120"/>
              </a:rPr>
              <a:t>）</a:t>
            </a:r>
            <a:r>
              <a:rPr lang="ja-JP" sz="1400" noProof="0" dirty="0">
                <a:latin typeface="Meiryo UI" pitchFamily="34" charset="0"/>
                <a:ea typeface="Meiryo UI" pitchFamily="34" charset="-122"/>
                <a:cs typeface="Meiryo UI" pitchFamily="34" charset="-120"/>
              </a:rPr>
              <a:t> → 99%</a:t>
            </a:r>
            <a:r>
              <a:rPr lang="ja-JP" altLang="en-US" sz="1400" noProof="0" dirty="0">
                <a:latin typeface="Meiryo UI" pitchFamily="34" charset="0"/>
                <a:ea typeface="Meiryo UI" pitchFamily="34" charset="-122"/>
                <a:cs typeface="Meiryo UI" pitchFamily="34" charset="-120"/>
              </a:rPr>
              <a:t>（</a:t>
            </a:r>
            <a:r>
              <a:rPr lang="ja-JP" sz="1400" noProof="0" dirty="0">
                <a:latin typeface="Meiryo UI" pitchFamily="34" charset="0"/>
                <a:ea typeface="Meiryo UI" pitchFamily="34" charset="-122"/>
                <a:cs typeface="Meiryo UI" pitchFamily="34" charset="-120"/>
              </a:rPr>
              <a:t>2035</a:t>
            </a:r>
            <a:r>
              <a:rPr lang="ja-JP" altLang="en-US" sz="1400" dirty="0">
                <a:latin typeface="Meiryo UI" pitchFamily="34" charset="0"/>
                <a:ea typeface="Meiryo UI" pitchFamily="34" charset="-122"/>
                <a:cs typeface="Meiryo UI" pitchFamily="34" charset="-120"/>
              </a:rPr>
              <a:t>年）</a:t>
            </a:r>
            <a:r>
              <a:rPr lang="ja-JP" sz="1400" noProof="0" dirty="0">
                <a:latin typeface="Meiryo UI" pitchFamily="34" charset="0"/>
                <a:ea typeface="Meiryo UI" pitchFamily="34" charset="-122"/>
                <a:cs typeface="Meiryo UI" pitchFamily="34" charset="-120"/>
              </a:rPr>
              <a:t> → 100%</a:t>
            </a:r>
            <a:r>
              <a:rPr lang="ja-JP" altLang="en-US" sz="1400" noProof="0" dirty="0">
                <a:latin typeface="Meiryo UI" pitchFamily="34" charset="0"/>
                <a:ea typeface="Meiryo UI" pitchFamily="34" charset="-122"/>
                <a:cs typeface="Meiryo UI" pitchFamily="34" charset="-120"/>
              </a:rPr>
              <a:t>（</a:t>
            </a:r>
            <a:r>
              <a:rPr lang="ja-JP" sz="1400" noProof="0" dirty="0">
                <a:latin typeface="Meiryo UI" pitchFamily="34" charset="0"/>
                <a:ea typeface="Meiryo UI" pitchFamily="34" charset="-122"/>
                <a:cs typeface="Meiryo UI" pitchFamily="34" charset="-120"/>
              </a:rPr>
              <a:t>2040</a:t>
            </a:r>
            <a:r>
              <a:rPr lang="ja-JP" altLang="en-US" sz="1400" noProof="0" dirty="0">
                <a:latin typeface="Meiryo UI" pitchFamily="34" charset="0"/>
                <a:ea typeface="Meiryo UI" pitchFamily="34" charset="-122"/>
                <a:cs typeface="Meiryo UI" pitchFamily="34" charset="-120"/>
              </a:rPr>
              <a:t>年</a:t>
            </a:r>
            <a:r>
              <a:rPr lang="ja-JP" altLang="en-US" sz="1400" dirty="0">
                <a:latin typeface="Meiryo UI" pitchFamily="34" charset="0"/>
                <a:ea typeface="Meiryo UI" pitchFamily="34" charset="-122"/>
                <a:cs typeface="Meiryo UI" pitchFamily="34" charset="-120"/>
              </a:rPr>
              <a:t>）</a:t>
            </a:r>
            <a:endParaRPr lang="ja-JP" sz="1400" noProof="0" dirty="0"/>
          </a:p>
          <a:p>
            <a:pPr marL="0" indent="0" algn="l">
              <a:lnSpc>
                <a:spcPct val="102000"/>
              </a:lnSpc>
              <a:buNone/>
            </a:pPr>
            <a:r>
              <a:rPr lang="ja-JP" sz="1400" noProof="0" dirty="0">
                <a:solidFill>
                  <a:srgbClr val="5A6B72"/>
                </a:solidFill>
                <a:latin typeface="Meiryo UI" pitchFamily="34" charset="0"/>
                <a:ea typeface="Meiryo UI" pitchFamily="34" charset="-122"/>
                <a:cs typeface="Meiryo UI" pitchFamily="34" charset="-120"/>
              </a:rPr>
              <a:t>日本は</a:t>
            </a:r>
            <a:r>
              <a:rPr lang="ja-JP" altLang="en-US" sz="1400" noProof="0" dirty="0">
                <a:solidFill>
                  <a:srgbClr val="5A6B72"/>
                </a:solidFill>
                <a:latin typeface="Meiryo UI" pitchFamily="34" charset="0"/>
                <a:ea typeface="Meiryo UI" pitchFamily="34" charset="-122"/>
                <a:cs typeface="Meiryo UI" pitchFamily="34" charset="-120"/>
              </a:rPr>
              <a:t>、</a:t>
            </a:r>
            <a:r>
              <a:rPr lang="ja-JP" sz="1400" noProof="0" dirty="0">
                <a:solidFill>
                  <a:srgbClr val="5A6B72"/>
                </a:solidFill>
                <a:latin typeface="Meiryo UI" pitchFamily="34" charset="0"/>
                <a:ea typeface="Meiryo UI" pitchFamily="34" charset="-122"/>
                <a:cs typeface="Meiryo UI" pitchFamily="34" charset="-120"/>
              </a:rPr>
              <a:t>Advanced Economiesに分類（残余排出水準の到達年＝2040年）</a:t>
            </a:r>
            <a:endParaRPr lang="ja-JP" sz="1400" noProof="0" dirty="0"/>
          </a:p>
        </p:txBody>
      </p:sp>
      <p:sp>
        <p:nvSpPr>
          <p:cNvPr id="91" name="テキスト ボックス 90">
            <a:extLst>
              <a:ext uri="{FF2B5EF4-FFF2-40B4-BE49-F238E27FC236}">
                <a16:creationId xmlns:a16="http://schemas.microsoft.com/office/drawing/2014/main" id="{22536FEB-3E6A-2226-0F0B-2F872967D8D4}"/>
              </a:ext>
            </a:extLst>
          </p:cNvPr>
          <p:cNvSpPr txBox="1"/>
          <p:nvPr/>
        </p:nvSpPr>
        <p:spPr>
          <a:xfrm>
            <a:off x="130493" y="7326149"/>
            <a:ext cx="8115581" cy="230832"/>
          </a:xfrm>
          <a:prstGeom prst="rect">
            <a:avLst/>
          </a:prstGeom>
          <a:noFill/>
        </p:spPr>
        <p:txBody>
          <a:bodyPr wrap="square">
            <a:spAutoFit/>
          </a:bodyPr>
          <a:lstStyle/>
          <a:p>
            <a:r>
              <a:rPr lang="ja-JP" sz="900" noProof="0" dirty="0">
                <a:solidFill>
                  <a:sysClr val="windowText" lastClr="000000"/>
                </a:solidFill>
                <a:latin typeface="+mn-ea"/>
              </a:rPr>
              <a:t>出所：</a:t>
            </a:r>
            <a:r>
              <a:rPr lang="ja-JP" sz="900" noProof="0" dirty="0">
                <a:solidFill>
                  <a:sysClr val="windowText" lastClr="000000"/>
                </a:solidFill>
                <a:latin typeface="+mn-ea"/>
                <a:hlinkClick r:id="rId2">
                  <a:extLst>
                    <a:ext uri="{A12FA001-AC4F-418D-AE19-62706E023703}">
                      <ahyp:hlinkClr xmlns:ahyp="http://schemas.microsoft.com/office/drawing/2018/hyperlinkcolor" val="tx"/>
                    </a:ext>
                  </a:extLst>
                </a:hlinkClick>
              </a:rPr>
              <a:t>Corporate Net Zero Standard V2 Methods Metrics Pathways</a:t>
            </a:r>
            <a:r>
              <a:rPr lang="ja-JP" altLang="en-US" sz="900" dirty="0">
                <a:solidFill>
                  <a:sysClr val="windowText" lastClr="000000"/>
                </a:solidFill>
                <a:latin typeface="+mn-ea"/>
              </a:rPr>
              <a:t>（</a:t>
            </a:r>
            <a:r>
              <a:rPr lang="en-US" altLang="ja-JP" sz="900" dirty="0">
                <a:solidFill>
                  <a:sysClr val="windowText" lastClr="000000"/>
                </a:solidFill>
                <a:latin typeface="+mn-ea"/>
              </a:rPr>
              <a:t>P16~21,P68~72</a:t>
            </a:r>
            <a:r>
              <a:rPr lang="ja-JP" altLang="en-US" sz="900" dirty="0">
                <a:solidFill>
                  <a:sysClr val="windowText" lastClr="000000"/>
                </a:solidFill>
                <a:latin typeface="+mn-ea"/>
              </a:rPr>
              <a:t>）</a:t>
            </a:r>
            <a:r>
              <a:rPr lang="ja-JP" sz="900" noProof="0" dirty="0">
                <a:solidFill>
                  <a:sysClr val="windowText" lastClr="000000"/>
                </a:solidFill>
                <a:latin typeface="+mn-ea"/>
              </a:rPr>
              <a:t>を基に作成</a:t>
            </a:r>
          </a:p>
        </p:txBody>
      </p:sp>
      <p:sp>
        <p:nvSpPr>
          <p:cNvPr id="5" name="Shape 22">
            <a:extLst>
              <a:ext uri="{FF2B5EF4-FFF2-40B4-BE49-F238E27FC236}">
                <a16:creationId xmlns:a16="http://schemas.microsoft.com/office/drawing/2014/main" id="{A27410A1-9194-6D34-2B8B-7F93F4AECEB2}"/>
              </a:ext>
            </a:extLst>
          </p:cNvPr>
          <p:cNvSpPr/>
          <p:nvPr/>
        </p:nvSpPr>
        <p:spPr>
          <a:xfrm>
            <a:off x="1579495" y="2765745"/>
            <a:ext cx="137160" cy="137160"/>
          </a:xfrm>
          <a:prstGeom prst="diamond">
            <a:avLst/>
          </a:prstGeom>
          <a:solidFill>
            <a:schemeClr val="tx1"/>
          </a:solidFill>
          <a:ln w="12700">
            <a:noFill/>
            <a:prstDash val="solid"/>
          </a:ln>
        </p:spPr>
        <p:txBody>
          <a:bodyPr/>
          <a:lstStyle/>
          <a:p>
            <a:endParaRPr lang="ja-JP" sz="1400" noProof="0" dirty="0">
              <a:latin typeface="+mn-ea"/>
            </a:endParaRPr>
          </a:p>
        </p:txBody>
      </p:sp>
      <p:sp>
        <p:nvSpPr>
          <p:cNvPr id="11" name="Shape 25">
            <a:extLst>
              <a:ext uri="{FF2B5EF4-FFF2-40B4-BE49-F238E27FC236}">
                <a16:creationId xmlns:a16="http://schemas.microsoft.com/office/drawing/2014/main" id="{426D775C-1BCE-C509-1A78-70B273736700}"/>
              </a:ext>
            </a:extLst>
          </p:cNvPr>
          <p:cNvSpPr/>
          <p:nvPr/>
        </p:nvSpPr>
        <p:spPr>
          <a:xfrm>
            <a:off x="3131843" y="3938289"/>
            <a:ext cx="137160" cy="137160"/>
          </a:xfrm>
          <a:prstGeom prst="diamond">
            <a:avLst/>
          </a:prstGeom>
          <a:solidFill>
            <a:schemeClr val="accent5"/>
          </a:solidFill>
          <a:ln w="12700">
            <a:solidFill>
              <a:srgbClr val="C0392B"/>
            </a:solidFill>
            <a:prstDash val="solid"/>
          </a:ln>
        </p:spPr>
        <p:txBody>
          <a:bodyPr/>
          <a:lstStyle/>
          <a:p>
            <a:endParaRPr lang="ja-JP" sz="1400" noProof="0" dirty="0">
              <a:latin typeface="+mn-ea"/>
            </a:endParaRPr>
          </a:p>
        </p:txBody>
      </p:sp>
      <p:sp>
        <p:nvSpPr>
          <p:cNvPr id="12" name="Text 17">
            <a:extLst>
              <a:ext uri="{FF2B5EF4-FFF2-40B4-BE49-F238E27FC236}">
                <a16:creationId xmlns:a16="http://schemas.microsoft.com/office/drawing/2014/main" id="{45DD9351-0A57-8C6A-78CF-1295F5333868}"/>
              </a:ext>
            </a:extLst>
          </p:cNvPr>
          <p:cNvSpPr/>
          <p:nvPr/>
        </p:nvSpPr>
        <p:spPr>
          <a:xfrm>
            <a:off x="808315" y="4051744"/>
            <a:ext cx="631983" cy="225963"/>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cs typeface="Meiryo UI" pitchFamily="34" charset="-120"/>
              </a:rPr>
              <a:t>経路の</a:t>
            </a:r>
            <a:endParaRPr lang="en-US" altLang="ja-JP" sz="1200" dirty="0">
              <a:solidFill>
                <a:srgbClr val="5A6B72"/>
              </a:solidFill>
              <a:latin typeface="Meiryo UI" pitchFamily="34" charset="0"/>
              <a:ea typeface="Meiryo UI" pitchFamily="34" charset="-122"/>
              <a:cs typeface="Meiryo UI" pitchFamily="34" charset="-120"/>
            </a:endParaRPr>
          </a:p>
          <a:p>
            <a:pPr marL="0" indent="0" algn="ctr">
              <a:buNone/>
            </a:pPr>
            <a:r>
              <a:rPr lang="ja-JP" altLang="en-US" sz="1200" dirty="0">
                <a:solidFill>
                  <a:srgbClr val="5A6B72"/>
                </a:solidFill>
                <a:latin typeface="Meiryo UI" pitchFamily="34" charset="0"/>
                <a:ea typeface="Meiryo UI" pitchFamily="34" charset="-122"/>
                <a:cs typeface="Meiryo UI" pitchFamily="34" charset="-120"/>
              </a:rPr>
              <a:t>参照</a:t>
            </a:r>
            <a:r>
              <a:rPr lang="ja-JP" sz="1200" noProof="0" dirty="0">
                <a:solidFill>
                  <a:srgbClr val="5A6B72"/>
                </a:solidFill>
                <a:latin typeface="Meiryo UI" pitchFamily="34" charset="0"/>
                <a:ea typeface="Meiryo UI" pitchFamily="34" charset="-122"/>
                <a:cs typeface="Meiryo UI" pitchFamily="34" charset="-120"/>
              </a:rPr>
              <a:t>年</a:t>
            </a:r>
            <a:endParaRPr lang="ja-JP" sz="1200" noProof="0" dirty="0"/>
          </a:p>
        </p:txBody>
      </p:sp>
      <p:sp>
        <p:nvSpPr>
          <p:cNvPr id="13" name="Text 17">
            <a:extLst>
              <a:ext uri="{FF2B5EF4-FFF2-40B4-BE49-F238E27FC236}">
                <a16:creationId xmlns:a16="http://schemas.microsoft.com/office/drawing/2014/main" id="{F92B6B5C-DE96-FC7E-37C2-1A745D2CE693}"/>
              </a:ext>
            </a:extLst>
          </p:cNvPr>
          <p:cNvSpPr/>
          <p:nvPr/>
        </p:nvSpPr>
        <p:spPr>
          <a:xfrm>
            <a:off x="1895610" y="4067624"/>
            <a:ext cx="939787" cy="185265"/>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cs typeface="Meiryo UI" pitchFamily="34" charset="-120"/>
              </a:rPr>
              <a:t>短期</a:t>
            </a:r>
            <a:r>
              <a:rPr lang="ja-JP" altLang="en-US" sz="1200" dirty="0">
                <a:solidFill>
                  <a:srgbClr val="5A6B72"/>
                </a:solidFill>
                <a:latin typeface="Meiryo UI" pitchFamily="34" charset="0"/>
                <a:ea typeface="Meiryo UI" pitchFamily="34" charset="-122"/>
              </a:rPr>
              <a:t>目標年</a:t>
            </a:r>
            <a:endParaRPr lang="ja-JP" sz="1200" noProof="0" dirty="0"/>
          </a:p>
        </p:txBody>
      </p:sp>
      <p:cxnSp>
        <p:nvCxnSpPr>
          <p:cNvPr id="16" name="直線コネクタ 15">
            <a:extLst>
              <a:ext uri="{FF2B5EF4-FFF2-40B4-BE49-F238E27FC236}">
                <a16:creationId xmlns:a16="http://schemas.microsoft.com/office/drawing/2014/main" id="{4FED3164-6D83-BD2F-65F1-1CA01A5D7CBA}"/>
              </a:ext>
            </a:extLst>
          </p:cNvPr>
          <p:cNvCxnSpPr>
            <a:cxnSpLocks/>
            <a:stCxn id="5" idx="2"/>
          </p:cNvCxnSpPr>
          <p:nvPr/>
        </p:nvCxnSpPr>
        <p:spPr>
          <a:xfrm flipH="1">
            <a:off x="1642442" y="2902905"/>
            <a:ext cx="5633" cy="111695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80F76255-0774-7F62-D989-37B9E807CCCD}"/>
              </a:ext>
            </a:extLst>
          </p:cNvPr>
          <p:cNvCxnSpPr>
            <a:cxnSpLocks/>
          </p:cNvCxnSpPr>
          <p:nvPr/>
        </p:nvCxnSpPr>
        <p:spPr>
          <a:xfrm>
            <a:off x="1103558" y="3099808"/>
            <a:ext cx="18938" cy="92054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0A7DB994-4567-31E4-1052-0061CC7E0E5C}"/>
              </a:ext>
            </a:extLst>
          </p:cNvPr>
          <p:cNvCxnSpPr>
            <a:cxnSpLocks/>
          </p:cNvCxnSpPr>
          <p:nvPr/>
        </p:nvCxnSpPr>
        <p:spPr>
          <a:xfrm>
            <a:off x="2453088" y="3461627"/>
            <a:ext cx="10504" cy="545242"/>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4" name="Text 17">
            <a:extLst>
              <a:ext uri="{FF2B5EF4-FFF2-40B4-BE49-F238E27FC236}">
                <a16:creationId xmlns:a16="http://schemas.microsoft.com/office/drawing/2014/main" id="{20A2E200-B624-9675-3B91-AC80D8B065AC}"/>
              </a:ext>
            </a:extLst>
          </p:cNvPr>
          <p:cNvSpPr/>
          <p:nvPr/>
        </p:nvSpPr>
        <p:spPr>
          <a:xfrm>
            <a:off x="2522736" y="3220884"/>
            <a:ext cx="839866" cy="324843"/>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rPr>
              <a:t>短期目標の</a:t>
            </a:r>
            <a:endParaRPr lang="en-US" altLang="ja-JP" sz="1200" dirty="0">
              <a:solidFill>
                <a:srgbClr val="5A6B72"/>
              </a:solidFill>
              <a:latin typeface="Meiryo UI" pitchFamily="34" charset="0"/>
              <a:ea typeface="Meiryo UI" pitchFamily="34" charset="-122"/>
            </a:endParaRPr>
          </a:p>
          <a:p>
            <a:pPr marL="0" indent="0" algn="ctr">
              <a:buNone/>
            </a:pPr>
            <a:r>
              <a:rPr lang="ja-JP" altLang="en-US" sz="1200" dirty="0">
                <a:solidFill>
                  <a:srgbClr val="5A6B72"/>
                </a:solidFill>
                <a:latin typeface="Meiryo UI" pitchFamily="34" charset="0"/>
                <a:ea typeface="Meiryo UI" pitchFamily="34" charset="-122"/>
              </a:rPr>
              <a:t>排出量</a:t>
            </a:r>
            <a:endParaRPr lang="ja-JP" sz="1200" noProof="0" dirty="0"/>
          </a:p>
        </p:txBody>
      </p:sp>
      <p:sp>
        <p:nvSpPr>
          <p:cNvPr id="38" name="Shape 22">
            <a:extLst>
              <a:ext uri="{FF2B5EF4-FFF2-40B4-BE49-F238E27FC236}">
                <a16:creationId xmlns:a16="http://schemas.microsoft.com/office/drawing/2014/main" id="{C2B879AC-DE73-91EC-9B40-91AF111C1830}"/>
              </a:ext>
            </a:extLst>
          </p:cNvPr>
          <p:cNvSpPr/>
          <p:nvPr/>
        </p:nvSpPr>
        <p:spPr>
          <a:xfrm>
            <a:off x="2384508" y="3356549"/>
            <a:ext cx="137160" cy="137160"/>
          </a:xfrm>
          <a:prstGeom prst="diamond">
            <a:avLst/>
          </a:prstGeom>
          <a:solidFill>
            <a:schemeClr val="bg1">
              <a:lumMod val="50000"/>
            </a:schemeClr>
          </a:solidFill>
          <a:ln w="12700">
            <a:noFill/>
            <a:prstDash val="solid"/>
          </a:ln>
        </p:spPr>
        <p:txBody>
          <a:bodyPr/>
          <a:lstStyle/>
          <a:p>
            <a:endParaRPr lang="ja-JP" sz="1400" noProof="0" dirty="0">
              <a:latin typeface="+mn-ea"/>
            </a:endParaRPr>
          </a:p>
        </p:txBody>
      </p:sp>
      <p:sp>
        <p:nvSpPr>
          <p:cNvPr id="40" name="Text 17">
            <a:extLst>
              <a:ext uri="{FF2B5EF4-FFF2-40B4-BE49-F238E27FC236}">
                <a16:creationId xmlns:a16="http://schemas.microsoft.com/office/drawing/2014/main" id="{2F3FA2E3-0A02-41C5-8666-BBA2FD9A1F76}"/>
              </a:ext>
            </a:extLst>
          </p:cNvPr>
          <p:cNvSpPr/>
          <p:nvPr/>
        </p:nvSpPr>
        <p:spPr>
          <a:xfrm>
            <a:off x="1412531" y="6791018"/>
            <a:ext cx="641138" cy="182710"/>
          </a:xfrm>
          <a:prstGeom prst="rect">
            <a:avLst/>
          </a:prstGeom>
          <a:noFill/>
          <a:ln/>
        </p:spPr>
        <p:txBody>
          <a:bodyPr wrap="square" lIns="0" tIns="0" rIns="0" bIns="0" rtlCol="0" anchor="t"/>
          <a:lstStyle/>
          <a:p>
            <a:pPr marL="0" indent="0" algn="ctr">
              <a:buNone/>
            </a:pPr>
            <a:r>
              <a:rPr lang="ja-JP" sz="1200" noProof="0" dirty="0">
                <a:solidFill>
                  <a:srgbClr val="5A6B72"/>
                </a:solidFill>
                <a:latin typeface="Meiryo UI" pitchFamily="34" charset="0"/>
                <a:ea typeface="Meiryo UI" pitchFamily="34" charset="-122"/>
                <a:cs typeface="Meiryo UI" pitchFamily="34" charset="-120"/>
              </a:rPr>
              <a:t>基準年</a:t>
            </a:r>
            <a:endParaRPr lang="ja-JP" sz="1200" noProof="0" dirty="0"/>
          </a:p>
        </p:txBody>
      </p:sp>
      <p:sp>
        <p:nvSpPr>
          <p:cNvPr id="42" name="Text 18">
            <a:extLst>
              <a:ext uri="{FF2B5EF4-FFF2-40B4-BE49-F238E27FC236}">
                <a16:creationId xmlns:a16="http://schemas.microsoft.com/office/drawing/2014/main" id="{A0C409F9-227D-673B-44DC-37EF336781BA}"/>
              </a:ext>
            </a:extLst>
          </p:cNvPr>
          <p:cNvSpPr/>
          <p:nvPr/>
        </p:nvSpPr>
        <p:spPr>
          <a:xfrm>
            <a:off x="2842010" y="6791018"/>
            <a:ext cx="1280160" cy="219456"/>
          </a:xfrm>
          <a:prstGeom prst="rect">
            <a:avLst/>
          </a:prstGeom>
          <a:noFill/>
          <a:ln/>
        </p:spPr>
        <p:txBody>
          <a:bodyPr wrap="square" lIns="0" tIns="0" rIns="0" bIns="0" rtlCol="0" anchor="t"/>
          <a:lstStyle/>
          <a:p>
            <a:pPr marL="0" indent="0" algn="ctr">
              <a:buNone/>
            </a:pPr>
            <a:r>
              <a:rPr lang="ja-JP" sz="1200" noProof="0" dirty="0">
                <a:solidFill>
                  <a:schemeClr val="accent5"/>
                </a:solidFill>
                <a:latin typeface="Meiryo UI" pitchFamily="34" charset="0"/>
                <a:ea typeface="Meiryo UI" pitchFamily="34" charset="-122"/>
                <a:cs typeface="Meiryo UI" pitchFamily="34" charset="-120"/>
              </a:rPr>
              <a:t>ネットゼロ年</a:t>
            </a:r>
            <a:endParaRPr lang="ja-JP" sz="1200" noProof="0" dirty="0">
              <a:solidFill>
                <a:schemeClr val="accent5"/>
              </a:solidFill>
            </a:endParaRPr>
          </a:p>
        </p:txBody>
      </p:sp>
      <p:sp>
        <p:nvSpPr>
          <p:cNvPr id="46" name="Text 17">
            <a:extLst>
              <a:ext uri="{FF2B5EF4-FFF2-40B4-BE49-F238E27FC236}">
                <a16:creationId xmlns:a16="http://schemas.microsoft.com/office/drawing/2014/main" id="{A236DA60-4B8E-38FD-2733-C81521B3CFBF}"/>
              </a:ext>
            </a:extLst>
          </p:cNvPr>
          <p:cNvSpPr/>
          <p:nvPr/>
        </p:nvSpPr>
        <p:spPr>
          <a:xfrm>
            <a:off x="873461" y="6772583"/>
            <a:ext cx="631983" cy="225963"/>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cs typeface="Meiryo UI" pitchFamily="34" charset="-120"/>
              </a:rPr>
              <a:t>経路の</a:t>
            </a:r>
            <a:endParaRPr lang="en-US" altLang="ja-JP" sz="1200" dirty="0">
              <a:solidFill>
                <a:srgbClr val="5A6B72"/>
              </a:solidFill>
              <a:latin typeface="Meiryo UI" pitchFamily="34" charset="0"/>
              <a:ea typeface="Meiryo UI" pitchFamily="34" charset="-122"/>
              <a:cs typeface="Meiryo UI" pitchFamily="34" charset="-120"/>
            </a:endParaRPr>
          </a:p>
          <a:p>
            <a:pPr marL="0" indent="0" algn="ctr">
              <a:buNone/>
            </a:pPr>
            <a:r>
              <a:rPr lang="ja-JP" altLang="en-US" sz="1200" dirty="0">
                <a:solidFill>
                  <a:srgbClr val="5A6B72"/>
                </a:solidFill>
                <a:latin typeface="Meiryo UI" pitchFamily="34" charset="0"/>
                <a:ea typeface="Meiryo UI" pitchFamily="34" charset="-122"/>
                <a:cs typeface="Meiryo UI" pitchFamily="34" charset="-120"/>
              </a:rPr>
              <a:t>参照</a:t>
            </a:r>
            <a:r>
              <a:rPr lang="ja-JP" sz="1200" noProof="0" dirty="0">
                <a:solidFill>
                  <a:srgbClr val="5A6B72"/>
                </a:solidFill>
                <a:latin typeface="Meiryo UI" pitchFamily="34" charset="0"/>
                <a:ea typeface="Meiryo UI" pitchFamily="34" charset="-122"/>
                <a:cs typeface="Meiryo UI" pitchFamily="34" charset="-120"/>
              </a:rPr>
              <a:t>年</a:t>
            </a:r>
            <a:endParaRPr lang="ja-JP" sz="1200" noProof="0" dirty="0"/>
          </a:p>
        </p:txBody>
      </p:sp>
      <p:sp>
        <p:nvSpPr>
          <p:cNvPr id="48" name="Text 17">
            <a:extLst>
              <a:ext uri="{FF2B5EF4-FFF2-40B4-BE49-F238E27FC236}">
                <a16:creationId xmlns:a16="http://schemas.microsoft.com/office/drawing/2014/main" id="{8C4DD078-28DD-EAAB-012D-91987F5D020A}"/>
              </a:ext>
            </a:extLst>
          </p:cNvPr>
          <p:cNvSpPr/>
          <p:nvPr/>
        </p:nvSpPr>
        <p:spPr>
          <a:xfrm>
            <a:off x="1960756" y="6788463"/>
            <a:ext cx="939787" cy="185265"/>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cs typeface="Meiryo UI" pitchFamily="34" charset="-120"/>
              </a:rPr>
              <a:t>短期</a:t>
            </a:r>
            <a:r>
              <a:rPr lang="ja-JP" altLang="en-US" sz="1200" dirty="0">
                <a:solidFill>
                  <a:srgbClr val="5A6B72"/>
                </a:solidFill>
                <a:latin typeface="Meiryo UI" pitchFamily="34" charset="0"/>
                <a:ea typeface="Meiryo UI" pitchFamily="34" charset="-122"/>
              </a:rPr>
              <a:t>目標年</a:t>
            </a:r>
            <a:endParaRPr lang="ja-JP" sz="1200" noProof="0" dirty="0"/>
          </a:p>
        </p:txBody>
      </p:sp>
      <p:cxnSp>
        <p:nvCxnSpPr>
          <p:cNvPr id="50" name="直線コネクタ 49">
            <a:extLst>
              <a:ext uri="{FF2B5EF4-FFF2-40B4-BE49-F238E27FC236}">
                <a16:creationId xmlns:a16="http://schemas.microsoft.com/office/drawing/2014/main" id="{88FB34D0-9333-BEB5-3F72-47ABF5B5A702}"/>
              </a:ext>
            </a:extLst>
          </p:cNvPr>
          <p:cNvCxnSpPr>
            <a:cxnSpLocks/>
            <a:stCxn id="64" idx="2"/>
          </p:cNvCxnSpPr>
          <p:nvPr/>
        </p:nvCxnSpPr>
        <p:spPr>
          <a:xfrm flipH="1">
            <a:off x="1716654" y="6310621"/>
            <a:ext cx="1" cy="43656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9CAF0318-73A4-7804-1A16-9CE6075CC642}"/>
              </a:ext>
            </a:extLst>
          </p:cNvPr>
          <p:cNvCxnSpPr>
            <a:cxnSpLocks/>
            <a:stCxn id="60" idx="2"/>
          </p:cNvCxnSpPr>
          <p:nvPr/>
        </p:nvCxnSpPr>
        <p:spPr>
          <a:xfrm flipH="1">
            <a:off x="1179391" y="6223607"/>
            <a:ext cx="2216" cy="53330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F308B7F-FC44-9F75-A41E-5B93A92973E7}"/>
              </a:ext>
            </a:extLst>
          </p:cNvPr>
          <p:cNvCxnSpPr>
            <a:cxnSpLocks/>
            <a:stCxn id="95" idx="2"/>
          </p:cNvCxnSpPr>
          <p:nvPr/>
        </p:nvCxnSpPr>
        <p:spPr>
          <a:xfrm>
            <a:off x="2425075" y="5986327"/>
            <a:ext cx="5574" cy="760862"/>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Shape 22">
            <a:extLst>
              <a:ext uri="{FF2B5EF4-FFF2-40B4-BE49-F238E27FC236}">
                <a16:creationId xmlns:a16="http://schemas.microsoft.com/office/drawing/2014/main" id="{A121D64A-59E2-7AAC-9B4F-AEAD85E7D623}"/>
              </a:ext>
            </a:extLst>
          </p:cNvPr>
          <p:cNvSpPr/>
          <p:nvPr/>
        </p:nvSpPr>
        <p:spPr>
          <a:xfrm>
            <a:off x="1046272" y="3000161"/>
            <a:ext cx="137160" cy="137160"/>
          </a:xfrm>
          <a:prstGeom prst="diamond">
            <a:avLst/>
          </a:prstGeom>
          <a:solidFill>
            <a:schemeClr val="tx1"/>
          </a:solidFill>
          <a:ln w="12700">
            <a:noFill/>
            <a:prstDash val="solid"/>
          </a:ln>
        </p:spPr>
        <p:txBody>
          <a:bodyPr/>
          <a:lstStyle/>
          <a:p>
            <a:endParaRPr lang="ja-JP" sz="1400" noProof="0" dirty="0">
              <a:latin typeface="+mn-ea"/>
            </a:endParaRPr>
          </a:p>
        </p:txBody>
      </p:sp>
      <p:sp>
        <p:nvSpPr>
          <p:cNvPr id="60" name="Shape 22">
            <a:extLst>
              <a:ext uri="{FF2B5EF4-FFF2-40B4-BE49-F238E27FC236}">
                <a16:creationId xmlns:a16="http://schemas.microsoft.com/office/drawing/2014/main" id="{008BB1B9-B1C8-6D49-03B0-67424D916436}"/>
              </a:ext>
            </a:extLst>
          </p:cNvPr>
          <p:cNvSpPr/>
          <p:nvPr/>
        </p:nvSpPr>
        <p:spPr>
          <a:xfrm>
            <a:off x="1113027" y="6086447"/>
            <a:ext cx="137160" cy="137160"/>
          </a:xfrm>
          <a:prstGeom prst="diamond">
            <a:avLst/>
          </a:prstGeom>
          <a:solidFill>
            <a:schemeClr val="tx1"/>
          </a:solidFill>
          <a:ln w="12700">
            <a:noFill/>
            <a:prstDash val="solid"/>
          </a:ln>
        </p:spPr>
        <p:txBody>
          <a:bodyPr/>
          <a:lstStyle/>
          <a:p>
            <a:endParaRPr lang="ja-JP" sz="1400" noProof="0" dirty="0">
              <a:latin typeface="+mn-ea"/>
            </a:endParaRPr>
          </a:p>
        </p:txBody>
      </p:sp>
      <p:sp>
        <p:nvSpPr>
          <p:cNvPr id="64" name="Shape 22">
            <a:extLst>
              <a:ext uri="{FF2B5EF4-FFF2-40B4-BE49-F238E27FC236}">
                <a16:creationId xmlns:a16="http://schemas.microsoft.com/office/drawing/2014/main" id="{67969924-50CD-E509-C9F9-C578CB1815DB}"/>
              </a:ext>
            </a:extLst>
          </p:cNvPr>
          <p:cNvSpPr/>
          <p:nvPr/>
        </p:nvSpPr>
        <p:spPr>
          <a:xfrm>
            <a:off x="1648075" y="6173461"/>
            <a:ext cx="137160" cy="137160"/>
          </a:xfrm>
          <a:prstGeom prst="diamond">
            <a:avLst/>
          </a:prstGeom>
          <a:solidFill>
            <a:schemeClr val="tx1"/>
          </a:solidFill>
          <a:ln w="12700">
            <a:noFill/>
            <a:prstDash val="solid"/>
          </a:ln>
        </p:spPr>
        <p:txBody>
          <a:bodyPr/>
          <a:lstStyle/>
          <a:p>
            <a:endParaRPr lang="ja-JP" sz="1400" noProof="0" dirty="0">
              <a:latin typeface="+mn-ea"/>
            </a:endParaRPr>
          </a:p>
        </p:txBody>
      </p:sp>
      <p:cxnSp>
        <p:nvCxnSpPr>
          <p:cNvPr id="74" name="直線コネクタ 73">
            <a:extLst>
              <a:ext uri="{FF2B5EF4-FFF2-40B4-BE49-F238E27FC236}">
                <a16:creationId xmlns:a16="http://schemas.microsoft.com/office/drawing/2014/main" id="{35E76424-5145-1323-E0C6-779F70B55B61}"/>
              </a:ext>
            </a:extLst>
          </p:cNvPr>
          <p:cNvCxnSpPr>
            <a:cxnSpLocks/>
            <a:stCxn id="88" idx="2"/>
          </p:cNvCxnSpPr>
          <p:nvPr/>
        </p:nvCxnSpPr>
        <p:spPr>
          <a:xfrm>
            <a:off x="3451144" y="5509679"/>
            <a:ext cx="10973" cy="123751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3" name="Text 17">
            <a:extLst>
              <a:ext uri="{FF2B5EF4-FFF2-40B4-BE49-F238E27FC236}">
                <a16:creationId xmlns:a16="http://schemas.microsoft.com/office/drawing/2014/main" id="{87B72DFB-6678-A011-D8CF-06663237CDF6}"/>
              </a:ext>
            </a:extLst>
          </p:cNvPr>
          <p:cNvSpPr/>
          <p:nvPr/>
        </p:nvSpPr>
        <p:spPr>
          <a:xfrm>
            <a:off x="2546019" y="5839153"/>
            <a:ext cx="845675" cy="319194"/>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rPr>
              <a:t>短期目標の</a:t>
            </a:r>
            <a:r>
              <a:rPr lang="en-US" altLang="ja-JP" sz="1200" dirty="0">
                <a:solidFill>
                  <a:srgbClr val="5A6B72"/>
                </a:solidFill>
                <a:latin typeface="Meiryo UI" pitchFamily="34" charset="0"/>
                <a:ea typeface="Meiryo UI" pitchFamily="34" charset="-122"/>
              </a:rPr>
              <a:t>LCE</a:t>
            </a:r>
            <a:r>
              <a:rPr lang="ja-JP" altLang="en-US" sz="1200" dirty="0">
                <a:solidFill>
                  <a:srgbClr val="5A6B72"/>
                </a:solidFill>
                <a:latin typeface="Meiryo UI" pitchFamily="34" charset="0"/>
                <a:ea typeface="Meiryo UI" pitchFamily="34" charset="-122"/>
              </a:rPr>
              <a:t>シェア</a:t>
            </a:r>
            <a:endParaRPr lang="ja-JP" sz="1200" noProof="0" dirty="0"/>
          </a:p>
        </p:txBody>
      </p:sp>
      <p:sp>
        <p:nvSpPr>
          <p:cNvPr id="95" name="Shape 22">
            <a:extLst>
              <a:ext uri="{FF2B5EF4-FFF2-40B4-BE49-F238E27FC236}">
                <a16:creationId xmlns:a16="http://schemas.microsoft.com/office/drawing/2014/main" id="{77F41BC1-ADD9-D7A2-8E7B-F6035ABA6E39}"/>
              </a:ext>
            </a:extLst>
          </p:cNvPr>
          <p:cNvSpPr/>
          <p:nvPr/>
        </p:nvSpPr>
        <p:spPr>
          <a:xfrm>
            <a:off x="2357880" y="5864646"/>
            <a:ext cx="134390" cy="121681"/>
          </a:xfrm>
          <a:prstGeom prst="diamond">
            <a:avLst/>
          </a:prstGeom>
          <a:solidFill>
            <a:schemeClr val="bg1">
              <a:lumMod val="50000"/>
            </a:schemeClr>
          </a:solidFill>
          <a:ln w="12700">
            <a:noFill/>
            <a:prstDash val="solid"/>
          </a:ln>
        </p:spPr>
        <p:txBody>
          <a:bodyPr/>
          <a:lstStyle/>
          <a:p>
            <a:endParaRPr lang="ja-JP" sz="1400" noProof="0" dirty="0">
              <a:latin typeface="+mn-ea"/>
            </a:endParaRPr>
          </a:p>
        </p:txBody>
      </p:sp>
      <p:sp>
        <p:nvSpPr>
          <p:cNvPr id="88" name="Shape 25">
            <a:extLst>
              <a:ext uri="{FF2B5EF4-FFF2-40B4-BE49-F238E27FC236}">
                <a16:creationId xmlns:a16="http://schemas.microsoft.com/office/drawing/2014/main" id="{0E92B718-4018-3989-D564-8DBDEF4DB8CC}"/>
              </a:ext>
            </a:extLst>
          </p:cNvPr>
          <p:cNvSpPr/>
          <p:nvPr/>
        </p:nvSpPr>
        <p:spPr>
          <a:xfrm>
            <a:off x="3382564" y="5372519"/>
            <a:ext cx="137160" cy="137160"/>
          </a:xfrm>
          <a:prstGeom prst="diamond">
            <a:avLst/>
          </a:prstGeom>
          <a:solidFill>
            <a:schemeClr val="accent5"/>
          </a:solidFill>
          <a:ln w="12700">
            <a:solidFill>
              <a:srgbClr val="C0392B"/>
            </a:solidFill>
            <a:prstDash val="solid"/>
          </a:ln>
        </p:spPr>
        <p:txBody>
          <a:bodyPr/>
          <a:lstStyle/>
          <a:p>
            <a:endParaRPr lang="ja-JP" sz="1400" noProof="0" dirty="0">
              <a:latin typeface="+mn-ea"/>
            </a:endParaRPr>
          </a:p>
        </p:txBody>
      </p:sp>
      <p:sp>
        <p:nvSpPr>
          <p:cNvPr id="21" name="Text 17">
            <a:extLst>
              <a:ext uri="{FF2B5EF4-FFF2-40B4-BE49-F238E27FC236}">
                <a16:creationId xmlns:a16="http://schemas.microsoft.com/office/drawing/2014/main" id="{E400F4D3-6322-698B-EA7E-709E1D2219C3}"/>
              </a:ext>
            </a:extLst>
          </p:cNvPr>
          <p:cNvSpPr/>
          <p:nvPr/>
        </p:nvSpPr>
        <p:spPr>
          <a:xfrm>
            <a:off x="3042184" y="5082525"/>
            <a:ext cx="839866" cy="324843"/>
          </a:xfrm>
          <a:prstGeom prst="rect">
            <a:avLst/>
          </a:prstGeom>
          <a:noFill/>
          <a:ln/>
        </p:spPr>
        <p:txBody>
          <a:bodyPr wrap="square" lIns="0" tIns="0" rIns="0" bIns="0" rtlCol="0" anchor="t"/>
          <a:lstStyle/>
          <a:p>
            <a:pPr marL="0" indent="0" algn="ctr">
              <a:buNone/>
            </a:pPr>
            <a:r>
              <a:rPr lang="ja-JP" altLang="en-US" sz="1000" dirty="0">
                <a:solidFill>
                  <a:srgbClr val="5A6B72"/>
                </a:solidFill>
                <a:latin typeface="Meiryo UI" pitchFamily="34" charset="0"/>
                <a:ea typeface="Meiryo UI" pitchFamily="34" charset="-122"/>
              </a:rPr>
              <a:t>ネットゼロ整合</a:t>
            </a:r>
            <a:endParaRPr lang="en-US" altLang="ja-JP" sz="1000" dirty="0">
              <a:solidFill>
                <a:srgbClr val="5A6B72"/>
              </a:solidFill>
              <a:latin typeface="Meiryo UI" pitchFamily="34" charset="0"/>
              <a:ea typeface="Meiryo UI" pitchFamily="34" charset="-122"/>
            </a:endParaRPr>
          </a:p>
          <a:p>
            <a:pPr marL="0" indent="0" algn="ctr">
              <a:buNone/>
            </a:pPr>
            <a:r>
              <a:rPr lang="ja-JP" altLang="en-US" sz="1000" dirty="0">
                <a:solidFill>
                  <a:srgbClr val="5A6B72"/>
                </a:solidFill>
                <a:latin typeface="Meiryo UI" pitchFamily="34" charset="0"/>
                <a:ea typeface="Meiryo UI" pitchFamily="34" charset="-122"/>
              </a:rPr>
              <a:t>ベンチマーク値</a:t>
            </a:r>
            <a:endParaRPr lang="en-US" altLang="ja-JP" sz="1000" dirty="0">
              <a:solidFill>
                <a:srgbClr val="5A6B72"/>
              </a:solidFill>
              <a:latin typeface="Meiryo UI" pitchFamily="34" charset="0"/>
              <a:ea typeface="Meiryo UI" pitchFamily="34" charset="-122"/>
            </a:endParaRPr>
          </a:p>
        </p:txBody>
      </p:sp>
      <p:sp>
        <p:nvSpPr>
          <p:cNvPr id="20" name="テキスト ボックス 19">
            <a:extLst>
              <a:ext uri="{FF2B5EF4-FFF2-40B4-BE49-F238E27FC236}">
                <a16:creationId xmlns:a16="http://schemas.microsoft.com/office/drawing/2014/main" id="{04A97610-DBB5-9FA1-D231-A6197746E594}"/>
              </a:ext>
            </a:extLst>
          </p:cNvPr>
          <p:cNvSpPr txBox="1"/>
          <p:nvPr/>
        </p:nvSpPr>
        <p:spPr>
          <a:xfrm>
            <a:off x="130493" y="7173568"/>
            <a:ext cx="5363496" cy="230832"/>
          </a:xfrm>
          <a:prstGeom prst="rect">
            <a:avLst/>
          </a:prstGeom>
          <a:noFill/>
        </p:spPr>
        <p:txBody>
          <a:bodyPr wrap="square">
            <a:spAutoFit/>
          </a:bodyPr>
          <a:lstStyle/>
          <a:p>
            <a:r>
              <a:rPr lang="ja-JP" altLang="ja-JP" sz="900" dirty="0"/>
              <a:t>※パブリックコメント</a:t>
            </a:r>
            <a:r>
              <a:rPr lang="ja-JP" altLang="en-US" sz="900" dirty="0"/>
              <a:t>段階で</a:t>
            </a:r>
            <a:r>
              <a:rPr lang="ja-JP" altLang="ja-JP" sz="900" dirty="0"/>
              <a:t>の内容につき、今後変更の可能性あり</a:t>
            </a:r>
            <a:endParaRPr lang="ja-JP" altLang="en-US" sz="900" dirty="0"/>
          </a:p>
        </p:txBody>
      </p:sp>
      <p:sp>
        <p:nvSpPr>
          <p:cNvPr id="6" name="テキスト ボックス 5">
            <a:extLst>
              <a:ext uri="{FF2B5EF4-FFF2-40B4-BE49-F238E27FC236}">
                <a16:creationId xmlns:a16="http://schemas.microsoft.com/office/drawing/2014/main" id="{29057ADA-222A-F45B-7D52-AE8A411EF277}"/>
              </a:ext>
            </a:extLst>
          </p:cNvPr>
          <p:cNvSpPr txBox="1"/>
          <p:nvPr/>
        </p:nvSpPr>
        <p:spPr>
          <a:xfrm>
            <a:off x="3788538" y="3190674"/>
            <a:ext cx="2947373" cy="646331"/>
          </a:xfrm>
          <a:prstGeom prst="rect">
            <a:avLst/>
          </a:prstGeom>
          <a:noFill/>
        </p:spPr>
        <p:txBody>
          <a:bodyPr wrap="square">
            <a:spAutoFit/>
          </a:bodyPr>
          <a:lstStyle/>
          <a:p>
            <a:pPr marL="171450" indent="-171450">
              <a:buFont typeface="Wingdings" panose="05000000000000000000" pitchFamily="2" charset="2"/>
              <a:buChar char="Ø"/>
            </a:pPr>
            <a:r>
              <a:rPr lang="ja-JP" altLang="en-US" sz="1200" dirty="0"/>
              <a:t>参照経路とは、セクターまたは活動が目標年・ネットゼロ年に達成すべき水準を決定するために用いられる、科学に基づく経路</a:t>
            </a:r>
          </a:p>
        </p:txBody>
      </p:sp>
    </p:spTree>
    <p:extLst>
      <p:ext uri="{BB962C8B-B14F-4D97-AF65-F5344CB8AC3E}">
        <p14:creationId xmlns:p14="http://schemas.microsoft.com/office/powerpoint/2010/main" val="3025817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72B1E2-FDD4-BB5F-5145-3AF965E40811}"/>
              </a:ext>
            </a:extLst>
          </p:cNvPr>
          <p:cNvSpPr>
            <a:spLocks noGrp="1"/>
          </p:cNvSpPr>
          <p:nvPr>
            <p:ph type="title"/>
          </p:nvPr>
        </p:nvSpPr>
        <p:spPr/>
        <p:txBody>
          <a:bodyPr/>
          <a:lstStyle/>
          <a:p>
            <a:r>
              <a:rPr lang="ja-JP" noProof="0" dirty="0"/>
              <a:t>フローチャート　～Scope3目標設定～</a:t>
            </a:r>
            <a:endParaRPr kumimoji="1" lang="ja-JP" noProof="0" dirty="0"/>
          </a:p>
        </p:txBody>
      </p:sp>
      <p:sp>
        <p:nvSpPr>
          <p:cNvPr id="5" name="Shape 1">
            <a:extLst>
              <a:ext uri="{FF2B5EF4-FFF2-40B4-BE49-F238E27FC236}">
                <a16:creationId xmlns:a16="http://schemas.microsoft.com/office/drawing/2014/main" id="{06398E23-D40B-0464-F250-06FB0DA158AC}"/>
              </a:ext>
            </a:extLst>
          </p:cNvPr>
          <p:cNvSpPr/>
          <p:nvPr/>
        </p:nvSpPr>
        <p:spPr>
          <a:xfrm>
            <a:off x="340037" y="1408504"/>
            <a:ext cx="2966978" cy="5000102"/>
          </a:xfrm>
          <a:prstGeom prst="roundRect">
            <a:avLst>
              <a:gd name="adj" fmla="val 0"/>
            </a:avLst>
          </a:prstGeom>
          <a:solidFill>
            <a:srgbClr val="EDEDEE"/>
          </a:solidFill>
          <a:ln/>
        </p:spPr>
        <p:txBody>
          <a:bodyPr/>
          <a:lstStyle/>
          <a:p>
            <a:endParaRPr lang="ja-JP" sz="1579" noProof="0" dirty="0"/>
          </a:p>
        </p:txBody>
      </p:sp>
      <p:sp>
        <p:nvSpPr>
          <p:cNvPr id="9" name="Text 2">
            <a:extLst>
              <a:ext uri="{FF2B5EF4-FFF2-40B4-BE49-F238E27FC236}">
                <a16:creationId xmlns:a16="http://schemas.microsoft.com/office/drawing/2014/main" id="{A552F61E-C0AE-75C8-3778-E3EEE4FDADD8}"/>
              </a:ext>
            </a:extLst>
          </p:cNvPr>
          <p:cNvSpPr/>
          <p:nvPr/>
        </p:nvSpPr>
        <p:spPr>
          <a:xfrm>
            <a:off x="340037" y="1640279"/>
            <a:ext cx="2966978" cy="4536552"/>
          </a:xfrm>
          <a:prstGeom prst="rect">
            <a:avLst/>
          </a:prstGeom>
          <a:noFill/>
          <a:ln/>
        </p:spPr>
        <p:txBody>
          <a:bodyPr wrap="square" rtlCol="0" anchor="t"/>
          <a:lstStyle/>
          <a:p>
            <a:pPr marL="155931" indent="-155931">
              <a:lnSpc>
                <a:spcPct val="98000"/>
              </a:lnSpc>
              <a:spcAft>
                <a:spcPts val="175"/>
              </a:spcAft>
              <a:buSzPct val="100000"/>
              <a:buChar char="●"/>
            </a:pPr>
            <a:r>
              <a:rPr lang="ja-JP" sz="1600" b="1" noProof="0" dirty="0">
                <a:solidFill>
                  <a:srgbClr val="5E2467"/>
                </a:solidFill>
                <a:latin typeface="Meiryo UI" pitchFamily="34" charset="0"/>
                <a:ea typeface="Meiryo UI" pitchFamily="34" charset="-122"/>
                <a:cs typeface="Meiryo UI" pitchFamily="34" charset="-120"/>
              </a:rPr>
              <a:t>重要カテゴリ</a:t>
            </a:r>
            <a:endParaRPr lang="ja-JP" sz="1600" noProof="0" dirty="0"/>
          </a:p>
          <a:p>
            <a:pPr marL="311861" indent="-311861">
              <a:lnSpc>
                <a:spcPct val="98000"/>
              </a:lnSpc>
              <a:spcAft>
                <a:spcPts val="526"/>
              </a:spcAft>
              <a:buSzPct val="100000"/>
              <a:buChar char="–"/>
            </a:pPr>
            <a:r>
              <a:rPr lang="ja-JP" sz="1400" noProof="0" dirty="0">
                <a:solidFill>
                  <a:srgbClr val="000000"/>
                </a:solidFill>
                <a:latin typeface="Meiryo UI" pitchFamily="34" charset="0"/>
                <a:ea typeface="Meiryo UI" pitchFamily="34" charset="-122"/>
                <a:cs typeface="Meiryo UI" pitchFamily="34" charset="-120"/>
              </a:rPr>
              <a:t>Scope3総量の5%以上を個別に占めるカテゴリ。目標境界に含める</a:t>
            </a:r>
            <a:endParaRPr lang="ja-JP" noProof="0" dirty="0">
              <a:solidFill>
                <a:srgbClr val="000000"/>
              </a:solidFill>
            </a:endParaRPr>
          </a:p>
          <a:p>
            <a:pPr marL="155931" indent="-155931">
              <a:lnSpc>
                <a:spcPct val="98000"/>
              </a:lnSpc>
              <a:spcAft>
                <a:spcPts val="175"/>
              </a:spcAft>
              <a:buSzPct val="100000"/>
              <a:buChar char="●"/>
            </a:pPr>
            <a:r>
              <a:rPr lang="ja-JP" sz="1600" b="1" noProof="0" dirty="0">
                <a:solidFill>
                  <a:srgbClr val="5E2467"/>
                </a:solidFill>
                <a:latin typeface="Meiryo UI" pitchFamily="34" charset="0"/>
                <a:ea typeface="Meiryo UI" pitchFamily="34" charset="-122"/>
                <a:cs typeface="Meiryo UI" pitchFamily="34" charset="-120"/>
              </a:rPr>
              <a:t>3つの上位手法</a:t>
            </a:r>
            <a:endParaRPr lang="ja-JP" sz="1600" noProof="0" dirty="0"/>
          </a:p>
          <a:p>
            <a:pPr marL="450850" lvl="1" indent="-273050">
              <a:lnSpc>
                <a:spcPct val="98000"/>
              </a:lnSpc>
              <a:spcAft>
                <a:spcPts val="526"/>
              </a:spcAft>
              <a:buSzPct val="100000"/>
              <a:buFont typeface="+mj-lt"/>
              <a:buAutoNum type="arabicPeriod"/>
            </a:pPr>
            <a:r>
              <a:rPr lang="ja-JP" sz="1400" noProof="0" dirty="0">
                <a:solidFill>
                  <a:srgbClr val="000000"/>
                </a:solidFill>
                <a:latin typeface="Meiryo UI" pitchFamily="34" charset="0"/>
                <a:ea typeface="Meiryo UI" pitchFamily="34" charset="-122"/>
                <a:cs typeface="Meiryo UI" pitchFamily="34" charset="-120"/>
              </a:rPr>
              <a:t>総量削減目標</a:t>
            </a:r>
          </a:p>
          <a:p>
            <a:pPr marL="450850" lvl="1" indent="-273050">
              <a:lnSpc>
                <a:spcPct val="98000"/>
              </a:lnSpc>
              <a:spcAft>
                <a:spcPts val="526"/>
              </a:spcAft>
              <a:buSzPct val="100000"/>
              <a:buFont typeface="+mj-lt"/>
              <a:buAutoNum type="arabicPeriod"/>
            </a:pPr>
            <a:r>
              <a:rPr lang="ja-JP" sz="1400" noProof="0" dirty="0">
                <a:solidFill>
                  <a:srgbClr val="000000"/>
                </a:solidFill>
                <a:latin typeface="Meiryo UI" pitchFamily="34" charset="0"/>
                <a:ea typeface="Meiryo UI" pitchFamily="34" charset="-122"/>
                <a:cs typeface="Meiryo UI" pitchFamily="34" charset="-120"/>
              </a:rPr>
              <a:t>サプライヤー及び／または顧客整合目標</a:t>
            </a:r>
          </a:p>
          <a:p>
            <a:pPr marL="450850" lvl="1" indent="-273050">
              <a:lnSpc>
                <a:spcPct val="98000"/>
              </a:lnSpc>
              <a:spcAft>
                <a:spcPts val="526"/>
              </a:spcAft>
              <a:buSzPct val="100000"/>
              <a:buFont typeface="+mj-lt"/>
              <a:buAutoNum type="arabicPeriod"/>
            </a:pPr>
            <a:r>
              <a:rPr lang="ja-JP" sz="1400" noProof="0" dirty="0">
                <a:solidFill>
                  <a:srgbClr val="000000"/>
                </a:solidFill>
                <a:latin typeface="Meiryo UI" pitchFamily="34" charset="0"/>
                <a:ea typeface="Meiryo UI" pitchFamily="34" charset="-122"/>
                <a:cs typeface="Meiryo UI" pitchFamily="34" charset="-120"/>
              </a:rPr>
              <a:t>カテゴリまたは活動固有の目標</a:t>
            </a:r>
            <a:endParaRPr lang="ja-JP" noProof="0" dirty="0">
              <a:solidFill>
                <a:srgbClr val="000000"/>
              </a:solidFill>
            </a:endParaRPr>
          </a:p>
          <a:p>
            <a:pPr marL="155931" indent="-155931">
              <a:lnSpc>
                <a:spcPct val="98000"/>
              </a:lnSpc>
              <a:spcAft>
                <a:spcPts val="175"/>
              </a:spcAft>
              <a:buSzPct val="100000"/>
              <a:buChar char="●"/>
            </a:pPr>
            <a:r>
              <a:rPr lang="ja-JP" sz="1600" b="1" noProof="0" dirty="0">
                <a:solidFill>
                  <a:srgbClr val="5E2467"/>
                </a:solidFill>
                <a:latin typeface="Meiryo UI" pitchFamily="34" charset="0"/>
                <a:ea typeface="Meiryo UI" pitchFamily="34" charset="-122"/>
                <a:cs typeface="Meiryo UI" pitchFamily="34" charset="-120"/>
              </a:rPr>
              <a:t>カテゴリ別・活動別目標</a:t>
            </a:r>
            <a:endParaRPr lang="ja-JP" sz="1600" noProof="0" dirty="0"/>
          </a:p>
          <a:p>
            <a:pPr marL="311861" indent="-311861">
              <a:lnSpc>
                <a:spcPct val="98000"/>
              </a:lnSpc>
              <a:spcAft>
                <a:spcPts val="526"/>
              </a:spcAft>
              <a:buSzPct val="100000"/>
              <a:buChar char="–"/>
            </a:pPr>
            <a:r>
              <a:rPr lang="ja-JP" sz="1400" noProof="0" dirty="0">
                <a:solidFill>
                  <a:srgbClr val="000000"/>
                </a:solidFill>
                <a:latin typeface="Meiryo UI" pitchFamily="34" charset="0"/>
                <a:ea typeface="Meiryo UI" pitchFamily="34" charset="-122"/>
                <a:cs typeface="Meiryo UI" pitchFamily="34" charset="-120"/>
              </a:rPr>
              <a:t>上流／下流、セクター固有経路の有無で手法が異なる</a:t>
            </a:r>
            <a:endParaRPr lang="en-US" altLang="ja-JP" sz="1400" noProof="0" dirty="0">
              <a:solidFill>
                <a:srgbClr val="000000"/>
              </a:solidFill>
              <a:latin typeface="Meiryo UI" pitchFamily="34" charset="0"/>
              <a:ea typeface="Meiryo UI" pitchFamily="34" charset="-122"/>
              <a:cs typeface="Meiryo UI" pitchFamily="34" charset="-120"/>
            </a:endParaRPr>
          </a:p>
          <a:p>
            <a:pPr marL="311861" indent="-311861">
              <a:lnSpc>
                <a:spcPct val="98000"/>
              </a:lnSpc>
              <a:spcAft>
                <a:spcPts val="526"/>
              </a:spcAft>
              <a:buSzPct val="100000"/>
              <a:buChar char="–"/>
            </a:pPr>
            <a:r>
              <a:rPr lang="ja-JP" sz="1400" noProof="0" dirty="0">
                <a:solidFill>
                  <a:srgbClr val="000000"/>
                </a:solidFill>
                <a:latin typeface="Meiryo UI" pitchFamily="34" charset="0"/>
                <a:ea typeface="Meiryo UI" pitchFamily="34" charset="-122"/>
                <a:cs typeface="Meiryo UI" pitchFamily="34" charset="-120"/>
              </a:rPr>
              <a:t>カテゴリ11は下流手法が適用不能と証明できる場合、代替手法可</a:t>
            </a:r>
            <a:endParaRPr lang="ja-JP" noProof="0" dirty="0">
              <a:solidFill>
                <a:srgbClr val="000000"/>
              </a:solidFill>
            </a:endParaRPr>
          </a:p>
          <a:p>
            <a:pPr marL="155931" indent="-155931">
              <a:lnSpc>
                <a:spcPct val="98000"/>
              </a:lnSpc>
              <a:spcAft>
                <a:spcPts val="175"/>
              </a:spcAft>
              <a:buSzPct val="100000"/>
              <a:buChar char="●"/>
            </a:pPr>
            <a:r>
              <a:rPr lang="ja-JP" sz="1600" b="1" noProof="0" dirty="0">
                <a:solidFill>
                  <a:srgbClr val="5E2467"/>
                </a:solidFill>
                <a:latin typeface="Meiryo UI" pitchFamily="34" charset="0"/>
                <a:ea typeface="Meiryo UI" pitchFamily="34" charset="-122"/>
                <a:cs typeface="Meiryo UI" pitchFamily="34" charset="-120"/>
              </a:rPr>
              <a:t>目標の集約</a:t>
            </a:r>
            <a:endParaRPr lang="ja-JP" sz="1600" noProof="0" dirty="0"/>
          </a:p>
          <a:p>
            <a:pPr marL="311861" indent="-311861">
              <a:lnSpc>
                <a:spcPct val="98000"/>
              </a:lnSpc>
              <a:buSzPct val="100000"/>
              <a:buChar char="–"/>
            </a:pPr>
            <a:r>
              <a:rPr lang="ja-JP" sz="1400" noProof="0" dirty="0">
                <a:solidFill>
                  <a:srgbClr val="000000"/>
                </a:solidFill>
                <a:latin typeface="Meiryo UI" pitchFamily="34" charset="0"/>
                <a:ea typeface="Meiryo UI" pitchFamily="34" charset="-122"/>
                <a:cs typeface="Meiryo UI" pitchFamily="34" charset="-120"/>
              </a:rPr>
              <a:t>同一手法ならカテゴリ横断で集約可</a:t>
            </a:r>
          </a:p>
          <a:p>
            <a:pPr marL="311861" indent="-311861">
              <a:lnSpc>
                <a:spcPct val="98000"/>
              </a:lnSpc>
              <a:buSzPct val="100000"/>
              <a:buChar char="–"/>
            </a:pPr>
            <a:r>
              <a:rPr lang="ja-JP" sz="1400" noProof="0" dirty="0">
                <a:solidFill>
                  <a:srgbClr val="000000"/>
                </a:solidFill>
                <a:latin typeface="Meiryo UI" pitchFamily="34" charset="0"/>
                <a:ea typeface="Meiryo UI" pitchFamily="34" charset="-122"/>
                <a:cs typeface="Meiryo UI" pitchFamily="34" charset="-120"/>
              </a:rPr>
              <a:t>全手法とも遅くとも2050年までにバリューチェーンをネットゼロへ</a:t>
            </a:r>
            <a:endParaRPr lang="ja-JP" noProof="0" dirty="0">
              <a:solidFill>
                <a:srgbClr val="000000"/>
              </a:solidFill>
            </a:endParaRPr>
          </a:p>
          <a:p>
            <a:pPr marL="178206" indent="-178206">
              <a:lnSpc>
                <a:spcPct val="102000"/>
              </a:lnSpc>
              <a:spcAft>
                <a:spcPts val="526"/>
              </a:spcAft>
              <a:buSzPct val="100000"/>
              <a:buChar char="●"/>
            </a:pPr>
            <a:endParaRPr lang="ja-JP" sz="1400" noProof="0" dirty="0">
              <a:latin typeface="+mn-ea"/>
            </a:endParaRPr>
          </a:p>
        </p:txBody>
      </p:sp>
      <p:sp>
        <p:nvSpPr>
          <p:cNvPr id="11" name="Text 3">
            <a:extLst>
              <a:ext uri="{FF2B5EF4-FFF2-40B4-BE49-F238E27FC236}">
                <a16:creationId xmlns:a16="http://schemas.microsoft.com/office/drawing/2014/main" id="{FAD496E3-78B3-5BAC-A4BA-70F74B40DFAD}"/>
              </a:ext>
            </a:extLst>
          </p:cNvPr>
          <p:cNvSpPr/>
          <p:nvPr/>
        </p:nvSpPr>
        <p:spPr>
          <a:xfrm>
            <a:off x="340037" y="6713934"/>
            <a:ext cx="681603" cy="224528"/>
          </a:xfrm>
          <a:prstGeom prst="rect">
            <a:avLst/>
          </a:prstGeom>
          <a:noFill/>
          <a:ln/>
        </p:spPr>
        <p:txBody>
          <a:bodyPr wrap="square" rtlCol="0" anchor="ctr"/>
          <a:lstStyle/>
          <a:p>
            <a:r>
              <a:rPr lang="ja-JP" sz="965" b="1" noProof="0" dirty="0">
                <a:solidFill>
                  <a:srgbClr val="333333"/>
                </a:solidFill>
                <a:latin typeface="Meiryo UI" pitchFamily="34" charset="0"/>
                <a:ea typeface="Meiryo UI" pitchFamily="34" charset="-122"/>
                <a:cs typeface="Meiryo UI" pitchFamily="34" charset="-120"/>
              </a:rPr>
              <a:t>凡例：</a:t>
            </a:r>
            <a:endParaRPr lang="ja-JP" sz="965" noProof="0" dirty="0"/>
          </a:p>
        </p:txBody>
      </p:sp>
      <p:sp>
        <p:nvSpPr>
          <p:cNvPr id="13" name="Shape 4">
            <a:extLst>
              <a:ext uri="{FF2B5EF4-FFF2-40B4-BE49-F238E27FC236}">
                <a16:creationId xmlns:a16="http://schemas.microsoft.com/office/drawing/2014/main" id="{6FB11351-A91D-2913-2E37-73D14A945602}"/>
              </a:ext>
            </a:extLst>
          </p:cNvPr>
          <p:cNvSpPr/>
          <p:nvPr/>
        </p:nvSpPr>
        <p:spPr>
          <a:xfrm>
            <a:off x="981545" y="6457331"/>
            <a:ext cx="360849" cy="176415"/>
          </a:xfrm>
          <a:prstGeom prst="roundRect">
            <a:avLst>
              <a:gd name="adj" fmla="val 13636"/>
            </a:avLst>
          </a:prstGeom>
          <a:solidFill>
            <a:srgbClr val="5E2467"/>
          </a:solidFill>
          <a:ln/>
        </p:spPr>
        <p:txBody>
          <a:bodyPr/>
          <a:lstStyle/>
          <a:p>
            <a:endParaRPr lang="ja-JP" sz="1579" noProof="0" dirty="0"/>
          </a:p>
        </p:txBody>
      </p:sp>
      <p:sp>
        <p:nvSpPr>
          <p:cNvPr id="15" name="Text 5">
            <a:extLst>
              <a:ext uri="{FF2B5EF4-FFF2-40B4-BE49-F238E27FC236}">
                <a16:creationId xmlns:a16="http://schemas.microsoft.com/office/drawing/2014/main" id="{31F3598D-1FCE-3D65-6F22-65F005E1A34C}"/>
              </a:ext>
            </a:extLst>
          </p:cNvPr>
          <p:cNvSpPr/>
          <p:nvPr/>
        </p:nvSpPr>
        <p:spPr>
          <a:xfrm>
            <a:off x="1422583" y="6441293"/>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全企業に適用</a:t>
            </a:r>
            <a:endParaRPr lang="ja-JP" sz="921" noProof="0" dirty="0"/>
          </a:p>
        </p:txBody>
      </p:sp>
      <p:sp>
        <p:nvSpPr>
          <p:cNvPr id="17" name="Shape 6">
            <a:extLst>
              <a:ext uri="{FF2B5EF4-FFF2-40B4-BE49-F238E27FC236}">
                <a16:creationId xmlns:a16="http://schemas.microsoft.com/office/drawing/2014/main" id="{8E1BE259-55C2-93E7-F44C-04AB5212A97B}"/>
              </a:ext>
            </a:extLst>
          </p:cNvPr>
          <p:cNvSpPr/>
          <p:nvPr/>
        </p:nvSpPr>
        <p:spPr>
          <a:xfrm>
            <a:off x="981545" y="6729972"/>
            <a:ext cx="360849" cy="176415"/>
          </a:xfrm>
          <a:prstGeom prst="roundRect">
            <a:avLst>
              <a:gd name="adj" fmla="val 13636"/>
            </a:avLst>
          </a:prstGeom>
          <a:solidFill>
            <a:srgbClr val="394394"/>
          </a:solidFill>
          <a:ln/>
        </p:spPr>
        <p:txBody>
          <a:bodyPr/>
          <a:lstStyle/>
          <a:p>
            <a:endParaRPr lang="ja-JP" sz="1579" noProof="0" dirty="0"/>
          </a:p>
        </p:txBody>
      </p:sp>
      <p:sp>
        <p:nvSpPr>
          <p:cNvPr id="19" name="Text 7">
            <a:extLst>
              <a:ext uri="{FF2B5EF4-FFF2-40B4-BE49-F238E27FC236}">
                <a16:creationId xmlns:a16="http://schemas.microsoft.com/office/drawing/2014/main" id="{0A66F29A-1962-F3C1-7260-7B725464A7CA}"/>
              </a:ext>
            </a:extLst>
          </p:cNvPr>
          <p:cNvSpPr/>
          <p:nvPr/>
        </p:nvSpPr>
        <p:spPr>
          <a:xfrm>
            <a:off x="1422583" y="6713934"/>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カテゴリA必須／B任意</a:t>
            </a:r>
            <a:endParaRPr lang="ja-JP" sz="921" noProof="0" dirty="0"/>
          </a:p>
        </p:txBody>
      </p:sp>
      <p:sp>
        <p:nvSpPr>
          <p:cNvPr id="21" name="Shape 8">
            <a:extLst>
              <a:ext uri="{FF2B5EF4-FFF2-40B4-BE49-F238E27FC236}">
                <a16:creationId xmlns:a16="http://schemas.microsoft.com/office/drawing/2014/main" id="{9858ACCC-2E92-8822-4AB9-BD6F765008A4}"/>
              </a:ext>
            </a:extLst>
          </p:cNvPr>
          <p:cNvSpPr/>
          <p:nvPr/>
        </p:nvSpPr>
        <p:spPr>
          <a:xfrm>
            <a:off x="981545" y="7002613"/>
            <a:ext cx="360849" cy="176415"/>
          </a:xfrm>
          <a:prstGeom prst="roundRect">
            <a:avLst>
              <a:gd name="adj" fmla="val 13636"/>
            </a:avLst>
          </a:prstGeom>
          <a:solidFill>
            <a:srgbClr val="DDE5F2"/>
          </a:solidFill>
          <a:ln w="15240">
            <a:solidFill>
              <a:srgbClr val="2F87BA"/>
            </a:solidFill>
            <a:prstDash val="dash"/>
          </a:ln>
        </p:spPr>
        <p:txBody>
          <a:bodyPr/>
          <a:lstStyle/>
          <a:p>
            <a:endParaRPr lang="ja-JP" sz="1579" noProof="0" dirty="0"/>
          </a:p>
        </p:txBody>
      </p:sp>
      <p:sp>
        <p:nvSpPr>
          <p:cNvPr id="23" name="Text 9">
            <a:extLst>
              <a:ext uri="{FF2B5EF4-FFF2-40B4-BE49-F238E27FC236}">
                <a16:creationId xmlns:a16="http://schemas.microsoft.com/office/drawing/2014/main" id="{15057A10-57FF-7E57-4A54-67C5FC23DA19}"/>
              </a:ext>
            </a:extLst>
          </p:cNvPr>
          <p:cNvSpPr/>
          <p:nvPr/>
        </p:nvSpPr>
        <p:spPr>
          <a:xfrm>
            <a:off x="1422583" y="6986575"/>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企業にとって任意</a:t>
            </a:r>
            <a:endParaRPr lang="ja-JP" sz="921" noProof="0" dirty="0"/>
          </a:p>
        </p:txBody>
      </p:sp>
      <p:sp>
        <p:nvSpPr>
          <p:cNvPr id="25" name="テキスト ボックス 24">
            <a:extLst>
              <a:ext uri="{FF2B5EF4-FFF2-40B4-BE49-F238E27FC236}">
                <a16:creationId xmlns:a16="http://schemas.microsoft.com/office/drawing/2014/main" id="{6ED23740-2C85-0CEB-E123-FC915F8747AA}"/>
              </a:ext>
            </a:extLst>
          </p:cNvPr>
          <p:cNvSpPr txBox="1"/>
          <p:nvPr/>
        </p:nvSpPr>
        <p:spPr>
          <a:xfrm>
            <a:off x="161925" y="7297589"/>
            <a:ext cx="8524875" cy="230832"/>
          </a:xfrm>
          <a:prstGeom prst="rect">
            <a:avLst/>
          </a:prstGeom>
          <a:noFill/>
        </p:spPr>
        <p:txBody>
          <a:bodyPr wrap="square">
            <a:spAutoFit/>
          </a:bodyPr>
          <a:lstStyle/>
          <a:p>
            <a:r>
              <a:rPr lang="ja-JP" sz="900" noProof="0" dirty="0"/>
              <a:t>出所：</a:t>
            </a:r>
            <a:r>
              <a:rPr lang="ja-JP" sz="900" noProof="0" dirty="0">
                <a:hlinkClick r:id="rId2">
                  <a:extLst>
                    <a:ext uri="{A12FA001-AC4F-418D-AE19-62706E023703}">
                      <ahyp:hlinkClr xmlns:ahyp="http://schemas.microsoft.com/office/drawing/2018/hyperlinkcolor" val="tx"/>
                    </a:ext>
                  </a:extLst>
                </a:hlinkClick>
              </a:rPr>
              <a:t>Corporate Net-Zero Standard How To Flowchart</a:t>
            </a:r>
            <a:r>
              <a:rPr lang="ja-JP" sz="900" noProof="0" dirty="0"/>
              <a:t>を基に作成</a:t>
            </a:r>
          </a:p>
        </p:txBody>
      </p:sp>
      <p:sp>
        <p:nvSpPr>
          <p:cNvPr id="27" name="Shape 11">
            <a:extLst>
              <a:ext uri="{FF2B5EF4-FFF2-40B4-BE49-F238E27FC236}">
                <a16:creationId xmlns:a16="http://schemas.microsoft.com/office/drawing/2014/main" id="{3B5B9AA2-1EA3-C642-7DC4-88646F00E37C}"/>
              </a:ext>
            </a:extLst>
          </p:cNvPr>
          <p:cNvSpPr/>
          <p:nvPr/>
        </p:nvSpPr>
        <p:spPr>
          <a:xfrm>
            <a:off x="3387205" y="1039436"/>
            <a:ext cx="7032491" cy="288679"/>
          </a:xfrm>
          <a:prstGeom prst="rect">
            <a:avLst/>
          </a:prstGeom>
          <a:solidFill>
            <a:srgbClr val="D9D9DB"/>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200" b="1" i="0" u="none" strike="noStrike" kern="1200" cap="none" spc="0" normalizeH="0" baseline="0" noProof="0" dirty="0">
                <a:ln>
                  <a:noFill/>
                </a:ln>
                <a:solidFill>
                  <a:srgbClr val="595959"/>
                </a:solidFill>
                <a:effectLst/>
                <a:uLnTx/>
                <a:uFillTx/>
                <a:latin typeface="Meiryo UI" pitchFamily="34" charset="0"/>
                <a:ea typeface="Meiryo UI" pitchFamily="34" charset="-122"/>
                <a:cs typeface="Meiryo UI" pitchFamily="34" charset="-120"/>
              </a:rPr>
              <a:t>前セクション（Scope2の目標設定）</a:t>
            </a:r>
            <a:endParaRPr kumimoji="1" lang="ja-JP" sz="12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31" name="Shape 13">
            <a:extLst>
              <a:ext uri="{FF2B5EF4-FFF2-40B4-BE49-F238E27FC236}">
                <a16:creationId xmlns:a16="http://schemas.microsoft.com/office/drawing/2014/main" id="{9B50DBDE-8C3B-6571-4C05-45D0A62DD37F}"/>
              </a:ext>
            </a:extLst>
          </p:cNvPr>
          <p:cNvSpPr/>
          <p:nvPr/>
        </p:nvSpPr>
        <p:spPr>
          <a:xfrm>
            <a:off x="6995691" y="1328115"/>
            <a:ext cx="0" cy="227662"/>
          </a:xfrm>
          <a:prstGeom prst="line">
            <a:avLst/>
          </a:prstGeom>
          <a:noFill/>
          <a:ln w="22225">
            <a:solidFill>
              <a:srgbClr val="5E2467"/>
            </a:solidFill>
            <a:prstDash val="solid"/>
            <a:tailEnd type="triangle"/>
          </a:ln>
        </p:spPr>
        <p:txBody>
          <a:bodyPr/>
          <a:lstStyle/>
          <a:p>
            <a:endParaRPr lang="ja-JP" sz="1579" noProof="0" dirty="0"/>
          </a:p>
        </p:txBody>
      </p:sp>
      <p:sp>
        <p:nvSpPr>
          <p:cNvPr id="33" name="Shape 14">
            <a:extLst>
              <a:ext uri="{FF2B5EF4-FFF2-40B4-BE49-F238E27FC236}">
                <a16:creationId xmlns:a16="http://schemas.microsoft.com/office/drawing/2014/main" id="{CDCF16D6-5F84-4F39-40A5-47D8489F19B7}"/>
              </a:ext>
            </a:extLst>
          </p:cNvPr>
          <p:cNvSpPr/>
          <p:nvPr/>
        </p:nvSpPr>
        <p:spPr>
          <a:xfrm>
            <a:off x="3387205" y="1556020"/>
            <a:ext cx="7032491" cy="413186"/>
          </a:xfrm>
          <a:prstGeom prst="roundRect">
            <a:avLst>
              <a:gd name="adj" fmla="val 0"/>
            </a:avLst>
          </a:prstGeom>
          <a:solidFill>
            <a:srgbClr val="394394"/>
          </a:solidFill>
          <a:ln/>
        </p:spPr>
        <p:txBody>
          <a:bodyPr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kumimoji="1" lang="ja-JP" sz="1200" i="0" u="none" strike="noStrike" kern="1200" cap="none" spc="0" normalizeH="0" baseline="0" noProof="0" dirty="0">
                <a:ln>
                  <a:noFill/>
                </a:ln>
                <a:solidFill>
                  <a:srgbClr val="FFFFFF"/>
                </a:solidFill>
                <a:effectLst/>
                <a:uLnTx/>
                <a:uFillTx/>
                <a:latin typeface="+mn-ea"/>
                <a:cs typeface="Meiryo UI" pitchFamily="34" charset="-120"/>
              </a:rPr>
              <a:t>SBTi目標設定ツールに基準年のScope3排出を入力し、</a:t>
            </a:r>
          </a:p>
          <a:p>
            <a:pPr marL="0" marR="0" lvl="0" indent="0" algn="ctr" defTabSz="914400" rtl="0" eaLnBrk="1" fontAlgn="auto" latinLnBrk="0" hangingPunct="1">
              <a:lnSpc>
                <a:spcPct val="96000"/>
              </a:lnSpc>
              <a:spcBef>
                <a:spcPts val="0"/>
              </a:spcBef>
              <a:spcAft>
                <a:spcPts val="0"/>
              </a:spcAft>
              <a:buClrTx/>
              <a:buSzTx/>
              <a:buFontTx/>
              <a:buNone/>
              <a:tabLst/>
              <a:defRPr/>
            </a:pPr>
            <a:r>
              <a:rPr kumimoji="1" lang="ja-JP" sz="1200" i="0" u="none" strike="noStrike" kern="1200" cap="none" spc="0" normalizeH="0" baseline="0" noProof="0" dirty="0">
                <a:ln>
                  <a:noFill/>
                </a:ln>
                <a:solidFill>
                  <a:srgbClr val="FFFFFF"/>
                </a:solidFill>
                <a:effectLst/>
                <a:uLnTx/>
                <a:uFillTx/>
                <a:latin typeface="+mn-ea"/>
                <a:cs typeface="Meiryo UI" pitchFamily="34" charset="-120"/>
              </a:rPr>
              <a:t>カテゴリ1〜14の総量に対して個別5%超の重要カテゴリを特定</a:t>
            </a:r>
            <a:endParaRPr kumimoji="1" lang="ja-JP" sz="1200" i="0" u="none" strike="noStrike" kern="1200" cap="none" spc="0" normalizeH="0" baseline="0" noProof="0" dirty="0">
              <a:ln>
                <a:noFill/>
              </a:ln>
              <a:solidFill>
                <a:prstClr val="black"/>
              </a:solidFill>
              <a:effectLst/>
              <a:uLnTx/>
              <a:uFillTx/>
              <a:latin typeface="+mn-ea"/>
              <a:cs typeface="+mn-cs"/>
            </a:endParaRPr>
          </a:p>
        </p:txBody>
      </p:sp>
      <p:sp>
        <p:nvSpPr>
          <p:cNvPr id="37" name="Shape 16">
            <a:extLst>
              <a:ext uri="{FF2B5EF4-FFF2-40B4-BE49-F238E27FC236}">
                <a16:creationId xmlns:a16="http://schemas.microsoft.com/office/drawing/2014/main" id="{776FD3E9-4F03-10AD-E02B-18E566742C96}"/>
              </a:ext>
            </a:extLst>
          </p:cNvPr>
          <p:cNvSpPr/>
          <p:nvPr/>
        </p:nvSpPr>
        <p:spPr>
          <a:xfrm>
            <a:off x="3387205" y="1970844"/>
            <a:ext cx="7032491" cy="248584"/>
          </a:xfrm>
          <a:prstGeom prst="roundRect">
            <a:avLst>
              <a:gd name="adj" fmla="val 0"/>
            </a:avLst>
          </a:prstGeom>
          <a:solidFill>
            <a:srgbClr val="DDE0F3"/>
          </a:solidFill>
          <a:ln w="15240">
            <a:noFill/>
            <a:prstDash val="dash"/>
          </a:ln>
        </p:spPr>
        <p:txBody>
          <a:bodyPr anchor="ctr"/>
          <a:lstStyle/>
          <a:p>
            <a:pPr lvl="0" algn="ctr">
              <a:lnSpc>
                <a:spcPct val="96000"/>
              </a:lnSpc>
              <a:defRPr/>
            </a:pPr>
            <a:r>
              <a:rPr kumimoji="1" lang="ja-JP" sz="1000" b="0" i="0" u="none" strike="noStrike" kern="1200" cap="none" spc="0" normalizeH="0" baseline="0" noProof="0" dirty="0">
                <a:ln>
                  <a:noFill/>
                </a:ln>
                <a:solidFill>
                  <a:srgbClr val="2F5F7C"/>
                </a:solidFill>
                <a:effectLst/>
                <a:uLnTx/>
                <a:uFillTx/>
                <a:latin typeface="+mn-ea"/>
                <a:cs typeface="Meiryo UI" pitchFamily="34" charset="-120"/>
              </a:rPr>
              <a:t>（任意</a:t>
            </a:r>
            <a:r>
              <a:rPr lang="ja-JP" sz="1000" noProof="0" dirty="0">
                <a:solidFill>
                  <a:srgbClr val="2F5F7C"/>
                </a:solidFill>
                <a:latin typeface="+mn-ea"/>
                <a:cs typeface="Meiryo UI" pitchFamily="34" charset="-120"/>
              </a:rPr>
              <a:t>）</a:t>
            </a:r>
            <a:r>
              <a:rPr lang="ja-JP" sz="1000" noProof="0" dirty="0">
                <a:solidFill>
                  <a:srgbClr val="2F5F7C"/>
                </a:solidFill>
              </a:rPr>
              <a:t>適格なScope3活動（例：中古品、従業員の通勤）を目標境界から除外する</a:t>
            </a:r>
            <a:endParaRPr kumimoji="1" lang="ja-JP" sz="1000" b="0" i="0" u="none" strike="noStrike" kern="1200" cap="none" spc="0" normalizeH="0" baseline="0" noProof="0" dirty="0">
              <a:ln>
                <a:noFill/>
              </a:ln>
              <a:solidFill>
                <a:srgbClr val="2F5F7C"/>
              </a:solidFill>
              <a:effectLst/>
              <a:uLnTx/>
              <a:uFillTx/>
              <a:latin typeface="+mn-ea"/>
              <a:cs typeface="+mn-cs"/>
            </a:endParaRPr>
          </a:p>
        </p:txBody>
      </p:sp>
      <p:sp>
        <p:nvSpPr>
          <p:cNvPr id="41" name="Shape 18">
            <a:extLst>
              <a:ext uri="{FF2B5EF4-FFF2-40B4-BE49-F238E27FC236}">
                <a16:creationId xmlns:a16="http://schemas.microsoft.com/office/drawing/2014/main" id="{21448327-A814-20C6-7438-6B5FA9804217}"/>
              </a:ext>
            </a:extLst>
          </p:cNvPr>
          <p:cNvSpPr/>
          <p:nvPr/>
        </p:nvSpPr>
        <p:spPr>
          <a:xfrm>
            <a:off x="6995691" y="2217708"/>
            <a:ext cx="0" cy="128302"/>
          </a:xfrm>
          <a:prstGeom prst="line">
            <a:avLst/>
          </a:prstGeom>
          <a:noFill/>
          <a:ln w="22225">
            <a:solidFill>
              <a:srgbClr val="5E2467"/>
            </a:solidFill>
            <a:prstDash val="solid"/>
            <a:tailEnd type="triangle"/>
          </a:ln>
        </p:spPr>
        <p:txBody>
          <a:bodyPr/>
          <a:lstStyle/>
          <a:p>
            <a:endParaRPr lang="ja-JP" sz="1579" noProof="0" dirty="0"/>
          </a:p>
        </p:txBody>
      </p:sp>
      <p:sp>
        <p:nvSpPr>
          <p:cNvPr id="43" name="Shape 19">
            <a:extLst>
              <a:ext uri="{FF2B5EF4-FFF2-40B4-BE49-F238E27FC236}">
                <a16:creationId xmlns:a16="http://schemas.microsoft.com/office/drawing/2014/main" id="{E28B65CE-2370-121C-7A4C-A766686F626B}"/>
              </a:ext>
            </a:extLst>
          </p:cNvPr>
          <p:cNvSpPr/>
          <p:nvPr/>
        </p:nvSpPr>
        <p:spPr>
          <a:xfrm>
            <a:off x="3387205" y="2326942"/>
            <a:ext cx="7032491" cy="352830"/>
          </a:xfrm>
          <a:prstGeom prst="roundRect">
            <a:avLst>
              <a:gd name="adj" fmla="val 0"/>
            </a:avLst>
          </a:prstGeom>
          <a:solidFill>
            <a:srgbClr val="394394"/>
          </a:solidFill>
          <a:ln/>
        </p:spPr>
        <p:txBody>
          <a:bodyPr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lang="ja-JP" sz="1200" noProof="0" dirty="0">
                <a:solidFill>
                  <a:srgbClr val="FFFFFF"/>
                </a:solidFill>
                <a:latin typeface="+mn-ea"/>
                <a:cs typeface="Meiryo UI" pitchFamily="34" charset="-120"/>
              </a:rPr>
              <a:t>Scope</a:t>
            </a:r>
            <a:r>
              <a:rPr kumimoji="1" lang="ja-JP" sz="1200" i="0" u="none" strike="noStrike" kern="1200" cap="none" spc="0" normalizeH="0" baseline="0" noProof="0" dirty="0">
                <a:ln>
                  <a:noFill/>
                </a:ln>
                <a:solidFill>
                  <a:srgbClr val="FFFFFF"/>
                </a:solidFill>
                <a:effectLst/>
                <a:uLnTx/>
                <a:uFillTx/>
                <a:latin typeface="+mn-ea"/>
                <a:cs typeface="Meiryo UI" pitchFamily="34" charset="-120"/>
              </a:rPr>
              <a:t>3の短期目標を選択</a:t>
            </a:r>
            <a:endParaRPr kumimoji="1" lang="ja-JP" sz="1200" i="0" u="none" strike="noStrike" kern="1200" cap="none" spc="0" normalizeH="0" baseline="0" noProof="0" dirty="0">
              <a:ln>
                <a:noFill/>
              </a:ln>
              <a:solidFill>
                <a:prstClr val="black"/>
              </a:solidFill>
              <a:effectLst/>
              <a:uLnTx/>
              <a:uFillTx/>
              <a:latin typeface="+mn-ea"/>
              <a:cs typeface="+mn-cs"/>
            </a:endParaRPr>
          </a:p>
        </p:txBody>
      </p:sp>
      <p:sp>
        <p:nvSpPr>
          <p:cNvPr id="49" name="Shape 22">
            <a:extLst>
              <a:ext uri="{FF2B5EF4-FFF2-40B4-BE49-F238E27FC236}">
                <a16:creationId xmlns:a16="http://schemas.microsoft.com/office/drawing/2014/main" id="{52C931A9-B2CD-E6D1-C540-2FA86E9DE278}"/>
              </a:ext>
            </a:extLst>
          </p:cNvPr>
          <p:cNvSpPr/>
          <p:nvPr/>
        </p:nvSpPr>
        <p:spPr>
          <a:xfrm>
            <a:off x="4536574" y="3133640"/>
            <a:ext cx="4913349" cy="16037"/>
          </a:xfrm>
          <a:prstGeom prst="line">
            <a:avLst/>
          </a:prstGeom>
          <a:noFill/>
          <a:ln w="22225">
            <a:solidFill>
              <a:srgbClr val="5E2467"/>
            </a:solidFill>
            <a:prstDash val="solid"/>
          </a:ln>
        </p:spPr>
        <p:txBody>
          <a:bodyPr/>
          <a:lstStyle/>
          <a:p>
            <a:endParaRPr lang="ja-JP" sz="1579" noProof="0" dirty="0"/>
          </a:p>
        </p:txBody>
      </p:sp>
      <p:sp>
        <p:nvSpPr>
          <p:cNvPr id="51" name="Shape 23">
            <a:extLst>
              <a:ext uri="{FF2B5EF4-FFF2-40B4-BE49-F238E27FC236}">
                <a16:creationId xmlns:a16="http://schemas.microsoft.com/office/drawing/2014/main" id="{0F8387D1-C244-8AEB-4671-9AA49937E02B}"/>
              </a:ext>
            </a:extLst>
          </p:cNvPr>
          <p:cNvSpPr/>
          <p:nvPr/>
        </p:nvSpPr>
        <p:spPr>
          <a:xfrm>
            <a:off x="4536574" y="3133640"/>
            <a:ext cx="0" cy="174249"/>
          </a:xfrm>
          <a:prstGeom prst="line">
            <a:avLst/>
          </a:prstGeom>
          <a:noFill/>
          <a:ln w="22225">
            <a:solidFill>
              <a:srgbClr val="5E2467"/>
            </a:solidFill>
            <a:prstDash val="solid"/>
            <a:tailEnd type="triangle"/>
          </a:ln>
        </p:spPr>
        <p:txBody>
          <a:bodyPr/>
          <a:lstStyle/>
          <a:p>
            <a:endParaRPr lang="ja-JP" sz="1579" noProof="0" dirty="0"/>
          </a:p>
        </p:txBody>
      </p:sp>
      <p:sp>
        <p:nvSpPr>
          <p:cNvPr id="53" name="Shape 24">
            <a:extLst>
              <a:ext uri="{FF2B5EF4-FFF2-40B4-BE49-F238E27FC236}">
                <a16:creationId xmlns:a16="http://schemas.microsoft.com/office/drawing/2014/main" id="{D7F78B34-E466-BF46-7129-43FB011FD971}"/>
              </a:ext>
            </a:extLst>
          </p:cNvPr>
          <p:cNvSpPr/>
          <p:nvPr/>
        </p:nvSpPr>
        <p:spPr>
          <a:xfrm>
            <a:off x="6995691" y="3034291"/>
            <a:ext cx="0" cy="273597"/>
          </a:xfrm>
          <a:prstGeom prst="line">
            <a:avLst/>
          </a:prstGeom>
          <a:noFill/>
          <a:ln w="22225">
            <a:solidFill>
              <a:srgbClr val="5E2467"/>
            </a:solidFill>
            <a:prstDash val="solid"/>
            <a:tailEnd type="triangle"/>
          </a:ln>
        </p:spPr>
        <p:txBody>
          <a:bodyPr/>
          <a:lstStyle/>
          <a:p>
            <a:endParaRPr lang="ja-JP" sz="1579" noProof="0" dirty="0"/>
          </a:p>
        </p:txBody>
      </p:sp>
      <p:sp>
        <p:nvSpPr>
          <p:cNvPr id="55" name="Shape 25">
            <a:extLst>
              <a:ext uri="{FF2B5EF4-FFF2-40B4-BE49-F238E27FC236}">
                <a16:creationId xmlns:a16="http://schemas.microsoft.com/office/drawing/2014/main" id="{1FDCA772-129F-0744-7269-1365B6809D3B}"/>
              </a:ext>
            </a:extLst>
          </p:cNvPr>
          <p:cNvSpPr/>
          <p:nvPr/>
        </p:nvSpPr>
        <p:spPr>
          <a:xfrm>
            <a:off x="9447483" y="3147665"/>
            <a:ext cx="2439" cy="160223"/>
          </a:xfrm>
          <a:prstGeom prst="line">
            <a:avLst/>
          </a:prstGeom>
          <a:noFill/>
          <a:ln w="22225">
            <a:solidFill>
              <a:srgbClr val="5E2467"/>
            </a:solidFill>
            <a:prstDash val="solid"/>
            <a:tailEnd type="triangle"/>
          </a:ln>
        </p:spPr>
        <p:txBody>
          <a:bodyPr/>
          <a:lstStyle/>
          <a:p>
            <a:endParaRPr lang="ja-JP" sz="1579" noProof="0" dirty="0"/>
          </a:p>
        </p:txBody>
      </p:sp>
      <p:sp>
        <p:nvSpPr>
          <p:cNvPr id="57" name="Shape 26">
            <a:extLst>
              <a:ext uri="{FF2B5EF4-FFF2-40B4-BE49-F238E27FC236}">
                <a16:creationId xmlns:a16="http://schemas.microsoft.com/office/drawing/2014/main" id="{A635D0F0-897D-0343-C58A-87A5126BD045}"/>
              </a:ext>
            </a:extLst>
          </p:cNvPr>
          <p:cNvSpPr/>
          <p:nvPr/>
        </p:nvSpPr>
        <p:spPr>
          <a:xfrm>
            <a:off x="3387204" y="3307889"/>
            <a:ext cx="2239979" cy="380522"/>
          </a:xfrm>
          <a:prstGeom prst="roundRect">
            <a:avLst>
              <a:gd name="adj" fmla="val 0"/>
            </a:avLst>
          </a:prstGeom>
          <a:solidFill>
            <a:srgbClr val="394394"/>
          </a:solidFill>
          <a:ln/>
        </p:spPr>
        <p:txBody>
          <a:bodyPr lIns="0"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lang="ja-JP" sz="1200" noProof="0" dirty="0">
                <a:solidFill>
                  <a:srgbClr val="FFFFFF"/>
                </a:solidFill>
                <a:latin typeface="+mn-ea"/>
                <a:cs typeface="Meiryo UI" pitchFamily="34" charset="-120"/>
              </a:rPr>
              <a:t>総量削減目標</a:t>
            </a:r>
            <a:endParaRPr kumimoji="1" lang="ja-JP" sz="1200" i="0" u="none" strike="noStrike" kern="1200" cap="none" spc="0" normalizeH="0" baseline="0" noProof="0" dirty="0">
              <a:ln>
                <a:noFill/>
              </a:ln>
              <a:solidFill>
                <a:prstClr val="black"/>
              </a:solidFill>
              <a:effectLst/>
              <a:uLnTx/>
              <a:uFillTx/>
              <a:latin typeface="+mn-ea"/>
              <a:cs typeface="+mn-cs"/>
            </a:endParaRPr>
          </a:p>
        </p:txBody>
      </p:sp>
      <p:sp>
        <p:nvSpPr>
          <p:cNvPr id="61" name="Shape 28">
            <a:extLst>
              <a:ext uri="{FF2B5EF4-FFF2-40B4-BE49-F238E27FC236}">
                <a16:creationId xmlns:a16="http://schemas.microsoft.com/office/drawing/2014/main" id="{E8615DD1-9FF3-DDB8-15BB-081ED5572831}"/>
              </a:ext>
            </a:extLst>
          </p:cNvPr>
          <p:cNvSpPr/>
          <p:nvPr/>
        </p:nvSpPr>
        <p:spPr>
          <a:xfrm>
            <a:off x="5846321" y="3307889"/>
            <a:ext cx="2239979" cy="380522"/>
          </a:xfrm>
          <a:prstGeom prst="roundRect">
            <a:avLst>
              <a:gd name="adj" fmla="val 0"/>
            </a:avLst>
          </a:prstGeom>
          <a:solidFill>
            <a:srgbClr val="394394"/>
          </a:solidFill>
          <a:ln/>
        </p:spPr>
        <p:txBody>
          <a:bodyPr lIns="0" anchor="ctr"/>
          <a:lstStyle/>
          <a:p>
            <a:pPr marL="177800" marR="0" lvl="1" algn="l" defTabSz="914400" rtl="0" eaLnBrk="1" fontAlgn="auto" latinLnBrk="0" hangingPunct="1">
              <a:lnSpc>
                <a:spcPct val="98000"/>
              </a:lnSpc>
              <a:spcBef>
                <a:spcPts val="0"/>
              </a:spcBef>
              <a:spcAft>
                <a:spcPts val="526"/>
              </a:spcAft>
              <a:buClrTx/>
              <a:buSzPct val="100000"/>
              <a:tabLst/>
              <a:defRPr/>
            </a:pPr>
            <a:r>
              <a:rPr kumimoji="1" lang="ja-JP" sz="1200" b="0" i="0" u="none" strike="noStrike" kern="1200" cap="none" spc="0" normalizeH="0" baseline="0" noProof="0" dirty="0">
                <a:ln>
                  <a:noFill/>
                </a:ln>
                <a:solidFill>
                  <a:schemeClr val="bg1"/>
                </a:solidFill>
                <a:effectLst/>
                <a:uLnTx/>
                <a:uFillTx/>
                <a:latin typeface="+mn-ea"/>
                <a:cs typeface="Meiryo UI" pitchFamily="34" charset="-120"/>
              </a:rPr>
              <a:t>サプライヤー</a:t>
            </a:r>
            <a:r>
              <a:rPr lang="ja-JP" sz="1200" noProof="0" dirty="0">
                <a:solidFill>
                  <a:schemeClr val="bg1"/>
                </a:solidFill>
                <a:latin typeface="+mn-ea"/>
                <a:cs typeface="Meiryo UI" pitchFamily="34" charset="-120"/>
              </a:rPr>
              <a:t>／</a:t>
            </a:r>
            <a:r>
              <a:rPr kumimoji="1" lang="ja-JP" sz="1200" b="0" i="0" u="none" strike="noStrike" kern="1200" cap="none" spc="0" normalizeH="0" baseline="0" noProof="0" dirty="0">
                <a:ln>
                  <a:noFill/>
                </a:ln>
                <a:solidFill>
                  <a:schemeClr val="bg1"/>
                </a:solidFill>
                <a:effectLst/>
                <a:uLnTx/>
                <a:uFillTx/>
                <a:latin typeface="+mn-ea"/>
                <a:cs typeface="Meiryo UI" pitchFamily="34" charset="-120"/>
              </a:rPr>
              <a:t>顧客整合目標</a:t>
            </a:r>
          </a:p>
        </p:txBody>
      </p:sp>
      <p:sp>
        <p:nvSpPr>
          <p:cNvPr id="65" name="Shape 30">
            <a:extLst>
              <a:ext uri="{FF2B5EF4-FFF2-40B4-BE49-F238E27FC236}">
                <a16:creationId xmlns:a16="http://schemas.microsoft.com/office/drawing/2014/main" id="{8ED60833-8752-F8DC-220D-325D3784D535}"/>
              </a:ext>
            </a:extLst>
          </p:cNvPr>
          <p:cNvSpPr/>
          <p:nvPr/>
        </p:nvSpPr>
        <p:spPr>
          <a:xfrm>
            <a:off x="8305439" y="3307889"/>
            <a:ext cx="2109380" cy="380522"/>
          </a:xfrm>
          <a:prstGeom prst="roundRect">
            <a:avLst>
              <a:gd name="adj" fmla="val 0"/>
            </a:avLst>
          </a:prstGeom>
          <a:solidFill>
            <a:srgbClr val="394394"/>
          </a:solidFill>
          <a:ln/>
        </p:spPr>
        <p:txBody>
          <a:bodyPr lIns="0" anchor="ctr"/>
          <a:lstStyle/>
          <a:p>
            <a:pPr marL="177800" marR="0" lvl="1" algn="ctr" defTabSz="914400" rtl="0" eaLnBrk="1" fontAlgn="auto" latinLnBrk="0" hangingPunct="1">
              <a:lnSpc>
                <a:spcPts val="1000"/>
              </a:lnSpc>
              <a:spcBef>
                <a:spcPts val="0"/>
              </a:spcBef>
              <a:spcAft>
                <a:spcPts val="526"/>
              </a:spcAft>
              <a:buClrTx/>
              <a:buSzPct val="100000"/>
              <a:tabLst/>
              <a:defRPr/>
            </a:pPr>
            <a:r>
              <a:rPr kumimoji="1" lang="ja-JP" sz="1200" b="0" i="0" u="none" strike="noStrike" kern="1200" cap="none" spc="0" normalizeH="0" baseline="0" noProof="0" dirty="0">
                <a:ln>
                  <a:noFill/>
                </a:ln>
                <a:solidFill>
                  <a:schemeClr val="bg1"/>
                </a:solidFill>
                <a:effectLst/>
                <a:uLnTx/>
                <a:uFillTx/>
                <a:latin typeface="+mn-ea"/>
                <a:cs typeface="Meiryo UI" pitchFamily="34" charset="-120"/>
              </a:rPr>
              <a:t>カテゴリまたは</a:t>
            </a:r>
          </a:p>
          <a:p>
            <a:pPr marL="177800" marR="0" lvl="1" algn="ctr" defTabSz="914400" rtl="0" eaLnBrk="1" fontAlgn="auto" latinLnBrk="0" hangingPunct="1">
              <a:lnSpc>
                <a:spcPts val="1000"/>
              </a:lnSpc>
              <a:spcBef>
                <a:spcPts val="0"/>
              </a:spcBef>
              <a:spcAft>
                <a:spcPts val="526"/>
              </a:spcAft>
              <a:buClrTx/>
              <a:buSzPct val="100000"/>
              <a:tabLst/>
              <a:defRPr/>
            </a:pPr>
            <a:r>
              <a:rPr kumimoji="1" lang="ja-JP" sz="1200" b="0" i="0" u="none" strike="noStrike" kern="1200" cap="none" spc="0" normalizeH="0" baseline="0" noProof="0" dirty="0">
                <a:ln>
                  <a:noFill/>
                </a:ln>
                <a:solidFill>
                  <a:schemeClr val="bg1"/>
                </a:solidFill>
                <a:effectLst/>
                <a:uLnTx/>
                <a:uFillTx/>
                <a:latin typeface="+mn-ea"/>
                <a:cs typeface="Meiryo UI" pitchFamily="34" charset="-120"/>
              </a:rPr>
              <a:t>活動固有の目標</a:t>
            </a:r>
            <a:endParaRPr kumimoji="1" lang="ja-JP" sz="1200" b="0" i="0" u="none" strike="noStrike" kern="1200" cap="none" spc="0" normalizeH="0" baseline="0" noProof="0" dirty="0">
              <a:ln>
                <a:noFill/>
              </a:ln>
              <a:solidFill>
                <a:schemeClr val="bg1"/>
              </a:solidFill>
              <a:effectLst/>
              <a:uLnTx/>
              <a:uFillTx/>
              <a:latin typeface="+mn-ea"/>
              <a:cs typeface="+mn-cs"/>
            </a:endParaRPr>
          </a:p>
        </p:txBody>
      </p:sp>
      <p:sp>
        <p:nvSpPr>
          <p:cNvPr id="69" name="Shape 32">
            <a:extLst>
              <a:ext uri="{FF2B5EF4-FFF2-40B4-BE49-F238E27FC236}">
                <a16:creationId xmlns:a16="http://schemas.microsoft.com/office/drawing/2014/main" id="{5DB91F68-EFE8-BDD5-BEBE-5502BA5D572E}"/>
              </a:ext>
            </a:extLst>
          </p:cNvPr>
          <p:cNvSpPr/>
          <p:nvPr/>
        </p:nvSpPr>
        <p:spPr>
          <a:xfrm flipH="1">
            <a:off x="9454797" y="3688411"/>
            <a:ext cx="0" cy="242007"/>
          </a:xfrm>
          <a:prstGeom prst="line">
            <a:avLst/>
          </a:prstGeom>
          <a:noFill/>
          <a:ln w="22225">
            <a:solidFill>
              <a:srgbClr val="5E2467"/>
            </a:solidFill>
            <a:prstDash val="solid"/>
            <a:tailEnd type="triangle"/>
          </a:ln>
        </p:spPr>
        <p:txBody>
          <a:bodyPr/>
          <a:lstStyle/>
          <a:p>
            <a:endParaRPr lang="ja-JP" sz="1579" noProof="0" dirty="0"/>
          </a:p>
        </p:txBody>
      </p:sp>
      <p:sp>
        <p:nvSpPr>
          <p:cNvPr id="71" name="Shape 33">
            <a:extLst>
              <a:ext uri="{FF2B5EF4-FFF2-40B4-BE49-F238E27FC236}">
                <a16:creationId xmlns:a16="http://schemas.microsoft.com/office/drawing/2014/main" id="{76C31AE2-5996-CEA6-E4A6-850E4BE4D6C5}"/>
              </a:ext>
            </a:extLst>
          </p:cNvPr>
          <p:cNvSpPr/>
          <p:nvPr/>
        </p:nvSpPr>
        <p:spPr>
          <a:xfrm>
            <a:off x="5141330" y="3779837"/>
            <a:ext cx="4306153" cy="0"/>
          </a:xfrm>
          <a:prstGeom prst="line">
            <a:avLst/>
          </a:prstGeom>
          <a:noFill/>
          <a:ln w="22225">
            <a:solidFill>
              <a:srgbClr val="5E2467"/>
            </a:solidFill>
            <a:prstDash val="solid"/>
          </a:ln>
        </p:spPr>
        <p:txBody>
          <a:bodyPr/>
          <a:lstStyle/>
          <a:p>
            <a:endParaRPr lang="ja-JP" sz="1579" noProof="0" dirty="0"/>
          </a:p>
        </p:txBody>
      </p:sp>
      <p:sp>
        <p:nvSpPr>
          <p:cNvPr id="73" name="Shape 34">
            <a:extLst>
              <a:ext uri="{FF2B5EF4-FFF2-40B4-BE49-F238E27FC236}">
                <a16:creationId xmlns:a16="http://schemas.microsoft.com/office/drawing/2014/main" id="{084B4192-6263-F6E2-5182-42787E13E31B}"/>
              </a:ext>
            </a:extLst>
          </p:cNvPr>
          <p:cNvSpPr/>
          <p:nvPr/>
        </p:nvSpPr>
        <p:spPr>
          <a:xfrm>
            <a:off x="9454808" y="3589359"/>
            <a:ext cx="0" cy="16038"/>
          </a:xfrm>
          <a:prstGeom prst="line">
            <a:avLst/>
          </a:prstGeom>
          <a:noFill/>
          <a:ln w="22225">
            <a:solidFill>
              <a:srgbClr val="5E2467"/>
            </a:solidFill>
            <a:prstDash val="solid"/>
          </a:ln>
        </p:spPr>
        <p:txBody>
          <a:bodyPr/>
          <a:lstStyle/>
          <a:p>
            <a:endParaRPr lang="ja-JP" sz="1579" noProof="0" dirty="0"/>
          </a:p>
        </p:txBody>
      </p:sp>
      <p:sp>
        <p:nvSpPr>
          <p:cNvPr id="75" name="Shape 35">
            <a:extLst>
              <a:ext uri="{FF2B5EF4-FFF2-40B4-BE49-F238E27FC236}">
                <a16:creationId xmlns:a16="http://schemas.microsoft.com/office/drawing/2014/main" id="{251E3B17-711D-0484-4862-D72CA2105A8F}"/>
              </a:ext>
            </a:extLst>
          </p:cNvPr>
          <p:cNvSpPr/>
          <p:nvPr/>
        </p:nvSpPr>
        <p:spPr>
          <a:xfrm>
            <a:off x="5141330" y="3779837"/>
            <a:ext cx="0" cy="143106"/>
          </a:xfrm>
          <a:prstGeom prst="line">
            <a:avLst/>
          </a:prstGeom>
          <a:noFill/>
          <a:ln w="22225">
            <a:solidFill>
              <a:srgbClr val="5E2467"/>
            </a:solidFill>
            <a:prstDash val="solid"/>
            <a:tailEnd type="triangle"/>
          </a:ln>
        </p:spPr>
        <p:txBody>
          <a:bodyPr/>
          <a:lstStyle/>
          <a:p>
            <a:endParaRPr lang="ja-JP" sz="1579" noProof="0" dirty="0"/>
          </a:p>
        </p:txBody>
      </p:sp>
      <p:sp>
        <p:nvSpPr>
          <p:cNvPr id="79" name="Shape 37">
            <a:extLst>
              <a:ext uri="{FF2B5EF4-FFF2-40B4-BE49-F238E27FC236}">
                <a16:creationId xmlns:a16="http://schemas.microsoft.com/office/drawing/2014/main" id="{2809C0B1-6D7D-00EF-DD70-DE7E101D6842}"/>
              </a:ext>
            </a:extLst>
          </p:cNvPr>
          <p:cNvSpPr/>
          <p:nvPr/>
        </p:nvSpPr>
        <p:spPr>
          <a:xfrm>
            <a:off x="3387205" y="3922945"/>
            <a:ext cx="3418572" cy="240564"/>
          </a:xfrm>
          <a:prstGeom prst="roundRect">
            <a:avLst>
              <a:gd name="adj" fmla="val 0"/>
            </a:avLst>
          </a:prstGeom>
          <a:solidFill>
            <a:srgbClr val="394394"/>
          </a:solidFill>
          <a:ln/>
        </p:spPr>
        <p:txBody>
          <a:bodyPr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kumimoji="1" lang="ja-JP" sz="1052"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上流カテゴリ</a:t>
            </a:r>
            <a:endParaRPr kumimoji="1" lang="ja-JP" sz="1052" i="0" u="none" strike="noStrike" kern="1200" cap="none" spc="0" normalizeH="0" baseline="0" noProof="0" dirty="0">
              <a:ln>
                <a:noFill/>
              </a:ln>
              <a:solidFill>
                <a:prstClr val="black"/>
              </a:solidFill>
              <a:effectLst/>
              <a:highlight>
                <a:srgbClr val="0000FF"/>
              </a:highlight>
              <a:uLnTx/>
              <a:uFillTx/>
              <a:latin typeface="Meiryo UI"/>
              <a:ea typeface="Meiryo UI"/>
              <a:cs typeface="+mn-cs"/>
            </a:endParaRPr>
          </a:p>
        </p:txBody>
      </p:sp>
      <p:sp>
        <p:nvSpPr>
          <p:cNvPr id="83" name="Shape 39">
            <a:extLst>
              <a:ext uri="{FF2B5EF4-FFF2-40B4-BE49-F238E27FC236}">
                <a16:creationId xmlns:a16="http://schemas.microsoft.com/office/drawing/2014/main" id="{B62B6C97-EC6A-28D5-0B54-AE82881E7B65}"/>
              </a:ext>
            </a:extLst>
          </p:cNvPr>
          <p:cNvSpPr/>
          <p:nvPr/>
        </p:nvSpPr>
        <p:spPr>
          <a:xfrm>
            <a:off x="7095928" y="3922942"/>
            <a:ext cx="3293650" cy="238987"/>
          </a:xfrm>
          <a:prstGeom prst="roundRect">
            <a:avLst>
              <a:gd name="adj" fmla="val 0"/>
            </a:avLst>
          </a:prstGeom>
          <a:solidFill>
            <a:srgbClr val="394394"/>
          </a:solidFill>
          <a:ln/>
        </p:spPr>
        <p:txBody>
          <a:bodyPr anchor="ctr"/>
          <a:lstStyle/>
          <a:p>
            <a:pPr lvl="0" algn="ctr">
              <a:lnSpc>
                <a:spcPct val="96000"/>
              </a:lnSpc>
              <a:defRPr/>
            </a:pPr>
            <a:r>
              <a:rPr kumimoji="1" lang="ja-JP" sz="1052"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下流カテゴリ</a:t>
            </a:r>
            <a:endParaRPr kumimoji="1" lang="ja-JP" sz="1052" i="0" u="none" strike="noStrike" kern="1200" cap="none" spc="0" normalizeH="0" baseline="0" noProof="0" dirty="0">
              <a:ln>
                <a:noFill/>
              </a:ln>
              <a:solidFill>
                <a:prstClr val="black"/>
              </a:solidFill>
              <a:effectLst/>
              <a:highlight>
                <a:srgbClr val="0000FF"/>
              </a:highlight>
              <a:uLnTx/>
              <a:uFillTx/>
              <a:latin typeface="Meiryo UI"/>
              <a:ea typeface="Meiryo UI"/>
              <a:cs typeface="+mn-cs"/>
            </a:endParaRPr>
          </a:p>
        </p:txBody>
      </p:sp>
      <p:sp>
        <p:nvSpPr>
          <p:cNvPr id="87" name="Shape 41">
            <a:extLst>
              <a:ext uri="{FF2B5EF4-FFF2-40B4-BE49-F238E27FC236}">
                <a16:creationId xmlns:a16="http://schemas.microsoft.com/office/drawing/2014/main" id="{AD7A40C6-4DD5-CE2A-477F-C0C18734CF27}"/>
              </a:ext>
            </a:extLst>
          </p:cNvPr>
          <p:cNvSpPr/>
          <p:nvPr/>
        </p:nvSpPr>
        <p:spPr>
          <a:xfrm>
            <a:off x="5141330" y="4163509"/>
            <a:ext cx="0" cy="160378"/>
          </a:xfrm>
          <a:prstGeom prst="line">
            <a:avLst/>
          </a:prstGeom>
          <a:noFill/>
          <a:ln w="22225">
            <a:solidFill>
              <a:srgbClr val="5E2467"/>
            </a:solidFill>
            <a:prstDash val="solid"/>
            <a:tailEnd type="triangle"/>
          </a:ln>
        </p:spPr>
        <p:txBody>
          <a:bodyPr/>
          <a:lstStyle/>
          <a:p>
            <a:endParaRPr lang="ja-JP" sz="1579" noProof="0" dirty="0"/>
          </a:p>
        </p:txBody>
      </p:sp>
      <p:sp>
        <p:nvSpPr>
          <p:cNvPr id="89" name="Shape 42">
            <a:extLst>
              <a:ext uri="{FF2B5EF4-FFF2-40B4-BE49-F238E27FC236}">
                <a16:creationId xmlns:a16="http://schemas.microsoft.com/office/drawing/2014/main" id="{BF087286-E836-52E8-FA25-E7AD874945EF}"/>
              </a:ext>
            </a:extLst>
          </p:cNvPr>
          <p:cNvSpPr/>
          <p:nvPr/>
        </p:nvSpPr>
        <p:spPr>
          <a:xfrm>
            <a:off x="4234197" y="4323886"/>
            <a:ext cx="1814266" cy="8019"/>
          </a:xfrm>
          <a:prstGeom prst="line">
            <a:avLst/>
          </a:prstGeom>
          <a:noFill/>
          <a:ln w="22225">
            <a:solidFill>
              <a:srgbClr val="5E2467"/>
            </a:solidFill>
            <a:prstDash val="solid"/>
          </a:ln>
        </p:spPr>
        <p:txBody>
          <a:bodyPr/>
          <a:lstStyle/>
          <a:p>
            <a:r>
              <a:rPr lang="ja-JP" altLang="en-US" sz="1579" noProof="0" dirty="0"/>
              <a:t>　</a:t>
            </a:r>
            <a:endParaRPr lang="ja-JP" sz="1579" noProof="0" dirty="0"/>
          </a:p>
        </p:txBody>
      </p:sp>
      <p:sp>
        <p:nvSpPr>
          <p:cNvPr id="91" name="Shape 43">
            <a:extLst>
              <a:ext uri="{FF2B5EF4-FFF2-40B4-BE49-F238E27FC236}">
                <a16:creationId xmlns:a16="http://schemas.microsoft.com/office/drawing/2014/main" id="{0ACF3372-A978-212C-6EA6-8CDE82EE92BB}"/>
              </a:ext>
            </a:extLst>
          </p:cNvPr>
          <p:cNvSpPr/>
          <p:nvPr/>
        </p:nvSpPr>
        <p:spPr>
          <a:xfrm>
            <a:off x="4234196" y="4323887"/>
            <a:ext cx="0" cy="189245"/>
          </a:xfrm>
          <a:prstGeom prst="line">
            <a:avLst/>
          </a:prstGeom>
          <a:noFill/>
          <a:ln w="22225">
            <a:solidFill>
              <a:srgbClr val="5E2467"/>
            </a:solidFill>
            <a:prstDash val="solid"/>
            <a:tailEnd type="triangle"/>
          </a:ln>
        </p:spPr>
        <p:txBody>
          <a:bodyPr/>
          <a:lstStyle/>
          <a:p>
            <a:endParaRPr lang="ja-JP" sz="1579" noProof="0" dirty="0"/>
          </a:p>
        </p:txBody>
      </p:sp>
      <p:sp>
        <p:nvSpPr>
          <p:cNvPr id="93" name="Shape 44">
            <a:extLst>
              <a:ext uri="{FF2B5EF4-FFF2-40B4-BE49-F238E27FC236}">
                <a16:creationId xmlns:a16="http://schemas.microsoft.com/office/drawing/2014/main" id="{494CD70E-86F2-58D1-C1B9-874318119A78}"/>
              </a:ext>
            </a:extLst>
          </p:cNvPr>
          <p:cNvSpPr/>
          <p:nvPr/>
        </p:nvSpPr>
        <p:spPr>
          <a:xfrm>
            <a:off x="6048463" y="4323887"/>
            <a:ext cx="0" cy="189245"/>
          </a:xfrm>
          <a:prstGeom prst="line">
            <a:avLst/>
          </a:prstGeom>
          <a:noFill/>
          <a:ln w="22225">
            <a:solidFill>
              <a:srgbClr val="5E2467"/>
            </a:solidFill>
            <a:prstDash val="solid"/>
            <a:tailEnd type="triangle"/>
          </a:ln>
        </p:spPr>
        <p:txBody>
          <a:bodyPr/>
          <a:lstStyle/>
          <a:p>
            <a:endParaRPr lang="ja-JP" sz="1579" noProof="0" dirty="0"/>
          </a:p>
        </p:txBody>
      </p:sp>
      <p:sp>
        <p:nvSpPr>
          <p:cNvPr id="95" name="Shape 45">
            <a:extLst>
              <a:ext uri="{FF2B5EF4-FFF2-40B4-BE49-F238E27FC236}">
                <a16:creationId xmlns:a16="http://schemas.microsoft.com/office/drawing/2014/main" id="{AF502238-57B9-F16D-6AE5-2C3F0B88965F}"/>
              </a:ext>
            </a:extLst>
          </p:cNvPr>
          <p:cNvSpPr/>
          <p:nvPr/>
        </p:nvSpPr>
        <p:spPr>
          <a:xfrm>
            <a:off x="3387204" y="4513132"/>
            <a:ext cx="1650682" cy="272641"/>
          </a:xfrm>
          <a:prstGeom prst="roundRect">
            <a:avLst>
              <a:gd name="adj" fmla="val 0"/>
            </a:avLst>
          </a:prstGeom>
          <a:solidFill>
            <a:srgbClr val="394394"/>
          </a:solidFill>
          <a:ln/>
        </p:spPr>
        <p:txBody>
          <a:bodyPr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kumimoji="1" lang="ja-JP" sz="1200" i="0" u="none" strike="noStrike" kern="1200" cap="none" spc="0" normalizeH="0" baseline="0" noProof="0" dirty="0">
                <a:ln>
                  <a:noFill/>
                </a:ln>
                <a:solidFill>
                  <a:srgbClr val="FFFFFF"/>
                </a:solidFill>
                <a:effectLst/>
                <a:uLnTx/>
                <a:uFillTx/>
                <a:latin typeface="+mn-ea"/>
                <a:cs typeface="Meiryo UI" pitchFamily="34" charset="-120"/>
              </a:rPr>
              <a:t>セクター経路の対象</a:t>
            </a:r>
            <a:endParaRPr kumimoji="1" lang="ja-JP" sz="1200" i="0" u="none" strike="noStrike" kern="1200" cap="none" spc="0" normalizeH="0" baseline="0" noProof="0" dirty="0">
              <a:ln>
                <a:noFill/>
              </a:ln>
              <a:solidFill>
                <a:prstClr val="black"/>
              </a:solidFill>
              <a:effectLst/>
              <a:uLnTx/>
              <a:uFillTx/>
              <a:latin typeface="+mn-ea"/>
              <a:cs typeface="+mn-cs"/>
            </a:endParaRPr>
          </a:p>
        </p:txBody>
      </p:sp>
      <p:sp>
        <p:nvSpPr>
          <p:cNvPr id="99" name="Shape 47">
            <a:extLst>
              <a:ext uri="{FF2B5EF4-FFF2-40B4-BE49-F238E27FC236}">
                <a16:creationId xmlns:a16="http://schemas.microsoft.com/office/drawing/2014/main" id="{660D19BF-8D1F-C43B-4FB5-544E76944D41}"/>
              </a:ext>
            </a:extLst>
          </p:cNvPr>
          <p:cNvSpPr/>
          <p:nvPr/>
        </p:nvSpPr>
        <p:spPr>
          <a:xfrm>
            <a:off x="5201471" y="4513132"/>
            <a:ext cx="1650682" cy="272641"/>
          </a:xfrm>
          <a:prstGeom prst="roundRect">
            <a:avLst>
              <a:gd name="adj" fmla="val 14706"/>
            </a:avLst>
          </a:prstGeom>
          <a:solidFill>
            <a:srgbClr val="394394"/>
          </a:solidFill>
          <a:ln/>
        </p:spPr>
        <p:txBody>
          <a:bodyPr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kumimoji="1" lang="ja-JP" sz="1200" i="0" u="none" strike="noStrike" kern="1200" cap="none" spc="0" normalizeH="0" baseline="0" noProof="0" dirty="0">
                <a:ln>
                  <a:noFill/>
                </a:ln>
                <a:solidFill>
                  <a:srgbClr val="FFFFFF"/>
                </a:solidFill>
                <a:effectLst/>
                <a:uLnTx/>
                <a:uFillTx/>
                <a:latin typeface="+mn-ea"/>
                <a:cs typeface="Meiryo UI" pitchFamily="34" charset="-120"/>
              </a:rPr>
              <a:t>セクター経路の対象外</a:t>
            </a:r>
            <a:endParaRPr kumimoji="1" lang="ja-JP" sz="1200" i="0" u="none" strike="noStrike" kern="1200" cap="none" spc="0" normalizeH="0" baseline="0" noProof="0" dirty="0">
              <a:ln>
                <a:noFill/>
              </a:ln>
              <a:solidFill>
                <a:prstClr val="black"/>
              </a:solidFill>
              <a:effectLst/>
              <a:uLnTx/>
              <a:uFillTx/>
              <a:latin typeface="+mn-ea"/>
              <a:cs typeface="+mn-cs"/>
            </a:endParaRPr>
          </a:p>
        </p:txBody>
      </p:sp>
      <p:sp>
        <p:nvSpPr>
          <p:cNvPr id="101" name="Text 48">
            <a:extLst>
              <a:ext uri="{FF2B5EF4-FFF2-40B4-BE49-F238E27FC236}">
                <a16:creationId xmlns:a16="http://schemas.microsoft.com/office/drawing/2014/main" id="{3468389A-E68D-D8B7-8D1F-E500C59F16EB}"/>
              </a:ext>
            </a:extLst>
          </p:cNvPr>
          <p:cNvSpPr/>
          <p:nvPr/>
        </p:nvSpPr>
        <p:spPr>
          <a:xfrm>
            <a:off x="5281660" y="4537188"/>
            <a:ext cx="1494405" cy="224528"/>
          </a:xfrm>
          <a:prstGeom prst="rect">
            <a:avLst/>
          </a:prstGeom>
          <a:noFill/>
          <a:ln/>
        </p:spPr>
        <p:txBody>
          <a:bodyPr wrap="square" rtlCol="0" anchor="ctr"/>
          <a:lstStyle/>
          <a:p>
            <a:pPr algn="ctr">
              <a:lnSpc>
                <a:spcPct val="96000"/>
              </a:lnSpc>
            </a:pPr>
            <a:endParaRPr lang="ja-JP" sz="877" noProof="0" dirty="0"/>
          </a:p>
        </p:txBody>
      </p:sp>
      <p:sp>
        <p:nvSpPr>
          <p:cNvPr id="107" name="Shape 51">
            <a:extLst>
              <a:ext uri="{FF2B5EF4-FFF2-40B4-BE49-F238E27FC236}">
                <a16:creationId xmlns:a16="http://schemas.microsoft.com/office/drawing/2014/main" id="{A38C238D-8252-1736-86B4-5E4141683C60}"/>
              </a:ext>
            </a:extLst>
          </p:cNvPr>
          <p:cNvSpPr/>
          <p:nvPr/>
        </p:nvSpPr>
        <p:spPr>
          <a:xfrm>
            <a:off x="3880230" y="4865963"/>
            <a:ext cx="1157656" cy="366676"/>
          </a:xfrm>
          <a:prstGeom prst="roundRect">
            <a:avLst>
              <a:gd name="adj" fmla="val 0"/>
            </a:avLst>
          </a:prstGeom>
          <a:solidFill>
            <a:srgbClr val="394394"/>
          </a:solidFill>
          <a:ln/>
        </p:spPr>
        <p:txBody>
          <a:bodyPr anchor="ctr"/>
          <a:lstStyle/>
          <a:p>
            <a:pPr>
              <a:lnSpc>
                <a:spcPct val="98000"/>
              </a:lnSpc>
              <a:defRPr/>
            </a:pPr>
            <a:r>
              <a:rPr lang="ja-JP" sz="1100" noProof="0" dirty="0">
                <a:solidFill>
                  <a:schemeClr val="bg1"/>
                </a:solidFill>
                <a:latin typeface="+mn-ea"/>
              </a:rPr>
              <a:t>絶対量/原単位の排出削減</a:t>
            </a:r>
          </a:p>
        </p:txBody>
      </p:sp>
      <p:sp>
        <p:nvSpPr>
          <p:cNvPr id="111" name="Shape 53">
            <a:extLst>
              <a:ext uri="{FF2B5EF4-FFF2-40B4-BE49-F238E27FC236}">
                <a16:creationId xmlns:a16="http://schemas.microsoft.com/office/drawing/2014/main" id="{A2354C89-10C2-618D-0473-E10AF18015E6}"/>
              </a:ext>
            </a:extLst>
          </p:cNvPr>
          <p:cNvSpPr/>
          <p:nvPr/>
        </p:nvSpPr>
        <p:spPr>
          <a:xfrm>
            <a:off x="5688218" y="4967317"/>
            <a:ext cx="1163924" cy="384339"/>
          </a:xfrm>
          <a:prstGeom prst="roundRect">
            <a:avLst>
              <a:gd name="adj" fmla="val 3226"/>
            </a:avLst>
          </a:prstGeom>
          <a:solidFill>
            <a:srgbClr val="394394"/>
          </a:solidFill>
          <a:ln/>
        </p:spPr>
        <p:txBody>
          <a:bodyPr anchor="ctr"/>
          <a:lstStyle/>
          <a:p>
            <a:pPr>
              <a:lnSpc>
                <a:spcPct val="98000"/>
              </a:lnSpc>
              <a:defRPr/>
            </a:pPr>
            <a:r>
              <a:rPr lang="ja-JP" sz="1100" noProof="0" dirty="0">
                <a:solidFill>
                  <a:schemeClr val="bg1"/>
                </a:solidFill>
                <a:latin typeface="+mn-ea"/>
              </a:rPr>
              <a:t>総量削減</a:t>
            </a:r>
          </a:p>
        </p:txBody>
      </p:sp>
      <p:sp>
        <p:nvSpPr>
          <p:cNvPr id="117" name="Shape 56">
            <a:extLst>
              <a:ext uri="{FF2B5EF4-FFF2-40B4-BE49-F238E27FC236}">
                <a16:creationId xmlns:a16="http://schemas.microsoft.com/office/drawing/2014/main" id="{42D5C5E5-9331-261B-EB07-F80BCCD5EDF0}"/>
              </a:ext>
            </a:extLst>
          </p:cNvPr>
          <p:cNvSpPr/>
          <p:nvPr/>
        </p:nvSpPr>
        <p:spPr>
          <a:xfrm>
            <a:off x="7786642" y="4318938"/>
            <a:ext cx="2628176" cy="281906"/>
          </a:xfrm>
          <a:prstGeom prst="roundRect">
            <a:avLst>
              <a:gd name="adj" fmla="val 0"/>
            </a:avLst>
          </a:prstGeom>
          <a:solidFill>
            <a:srgbClr val="394394"/>
          </a:solidFill>
          <a:ln/>
        </p:spPr>
        <p:txBody>
          <a:bodyPr anchor="ctr"/>
          <a:lstStyle/>
          <a:p>
            <a:pPr marR="0" lvl="0" fontAlgn="auto">
              <a:lnSpc>
                <a:spcPct val="98000"/>
              </a:lnSpc>
              <a:spcBef>
                <a:spcPts val="0"/>
              </a:spcBef>
              <a:spcAft>
                <a:spcPts val="0"/>
              </a:spcAft>
              <a:buClrTx/>
              <a:buSzTx/>
              <a:tabLst/>
              <a:defRPr/>
            </a:pPr>
            <a:r>
              <a:rPr lang="ja-JP" sz="1100" noProof="0" dirty="0">
                <a:solidFill>
                  <a:schemeClr val="bg1"/>
                </a:solidFill>
                <a:latin typeface="+mn-ea"/>
              </a:rPr>
              <a:t>絶対量/原単位の排出削減</a:t>
            </a:r>
          </a:p>
        </p:txBody>
      </p:sp>
      <p:sp>
        <p:nvSpPr>
          <p:cNvPr id="131" name="Shape 63">
            <a:extLst>
              <a:ext uri="{FF2B5EF4-FFF2-40B4-BE49-F238E27FC236}">
                <a16:creationId xmlns:a16="http://schemas.microsoft.com/office/drawing/2014/main" id="{B3FCE55F-A5F6-54F6-923F-C2C751C1A8FD}"/>
              </a:ext>
            </a:extLst>
          </p:cNvPr>
          <p:cNvSpPr/>
          <p:nvPr/>
        </p:nvSpPr>
        <p:spPr>
          <a:xfrm>
            <a:off x="3450064" y="6508447"/>
            <a:ext cx="7032491" cy="196376"/>
          </a:xfrm>
          <a:prstGeom prst="roundRect">
            <a:avLst>
              <a:gd name="adj" fmla="val 14706"/>
            </a:avLst>
          </a:prstGeom>
          <a:solidFill>
            <a:srgbClr val="DDE5F2"/>
          </a:solidFill>
          <a:ln w="15240">
            <a:solidFill>
              <a:srgbClr val="2F87BA"/>
            </a:solidFill>
            <a:prstDash val="dash"/>
          </a:ln>
        </p:spPr>
        <p:txBody>
          <a:bodyPr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kumimoji="1" lang="ja-JP" sz="1200" b="0" i="0" u="none" strike="noStrike" kern="1200" cap="none" spc="0" normalizeH="0" baseline="0" noProof="0" dirty="0">
                <a:ln>
                  <a:noFill/>
                </a:ln>
                <a:solidFill>
                  <a:srgbClr val="2F5F7C"/>
                </a:solidFill>
                <a:effectLst/>
                <a:uLnTx/>
                <a:uFillTx/>
                <a:latin typeface="+mn-ea"/>
                <a:cs typeface="Meiryo UI" pitchFamily="34" charset="-120"/>
              </a:rPr>
              <a:t>（任意）ヘッドライン・アンビション</a:t>
            </a:r>
            <a:r>
              <a:rPr lang="ja-JP" sz="1200" noProof="0" dirty="0">
                <a:solidFill>
                  <a:srgbClr val="2F5F7C"/>
                </a:solidFill>
                <a:latin typeface="+mn-ea"/>
                <a:cs typeface="Meiryo UI" pitchFamily="34" charset="-120"/>
              </a:rPr>
              <a:t>：</a:t>
            </a:r>
            <a:r>
              <a:rPr kumimoji="1" lang="ja-JP" sz="1200" b="0" i="0" u="none" strike="noStrike" kern="1200" cap="none" spc="0" normalizeH="0" baseline="0" noProof="0" dirty="0">
                <a:ln>
                  <a:noFill/>
                </a:ln>
                <a:solidFill>
                  <a:srgbClr val="2F5F7C"/>
                </a:solidFill>
                <a:effectLst/>
                <a:uLnTx/>
                <a:uFillTx/>
                <a:latin typeface="+mn-ea"/>
                <a:cs typeface="Meiryo UI" pitchFamily="34" charset="-120"/>
              </a:rPr>
              <a:t>コミュニケーション目的で単一目標に集約可</a:t>
            </a:r>
            <a:endParaRPr kumimoji="1" lang="ja-JP" sz="1200" b="0" i="0" u="none" strike="noStrike" kern="1200" cap="none" spc="0" normalizeH="0" baseline="0" noProof="0" dirty="0">
              <a:ln>
                <a:noFill/>
              </a:ln>
              <a:solidFill>
                <a:prstClr val="black"/>
              </a:solidFill>
              <a:effectLst/>
              <a:uLnTx/>
              <a:uFillTx/>
              <a:latin typeface="+mn-ea"/>
              <a:cs typeface="+mn-cs"/>
            </a:endParaRPr>
          </a:p>
        </p:txBody>
      </p:sp>
      <p:sp>
        <p:nvSpPr>
          <p:cNvPr id="135" name="Shape 65">
            <a:extLst>
              <a:ext uri="{FF2B5EF4-FFF2-40B4-BE49-F238E27FC236}">
                <a16:creationId xmlns:a16="http://schemas.microsoft.com/office/drawing/2014/main" id="{55D7F29E-FEA1-2192-B8E2-54880D365E64}"/>
              </a:ext>
            </a:extLst>
          </p:cNvPr>
          <p:cNvSpPr/>
          <p:nvPr/>
        </p:nvSpPr>
        <p:spPr>
          <a:xfrm>
            <a:off x="6995691" y="6713934"/>
            <a:ext cx="0" cy="465094"/>
          </a:xfrm>
          <a:prstGeom prst="line">
            <a:avLst/>
          </a:prstGeom>
          <a:noFill/>
          <a:ln w="22225">
            <a:solidFill>
              <a:srgbClr val="5E2467"/>
            </a:solidFill>
            <a:prstDash val="solid"/>
            <a:tailEnd type="triangle"/>
          </a:ln>
        </p:spPr>
        <p:txBody>
          <a:bodyPr/>
          <a:lstStyle/>
          <a:p>
            <a:endParaRPr lang="ja-JP" sz="1579" noProof="0" dirty="0"/>
          </a:p>
        </p:txBody>
      </p:sp>
      <p:sp>
        <p:nvSpPr>
          <p:cNvPr id="137" name="Shape 66">
            <a:extLst>
              <a:ext uri="{FF2B5EF4-FFF2-40B4-BE49-F238E27FC236}">
                <a16:creationId xmlns:a16="http://schemas.microsoft.com/office/drawing/2014/main" id="{72229E67-2077-BB99-E51B-2E7987C44C0F}"/>
              </a:ext>
            </a:extLst>
          </p:cNvPr>
          <p:cNvSpPr/>
          <p:nvPr/>
        </p:nvSpPr>
        <p:spPr>
          <a:xfrm>
            <a:off x="4154388" y="7192029"/>
            <a:ext cx="5677719" cy="193144"/>
          </a:xfrm>
          <a:prstGeom prst="rect">
            <a:avLst/>
          </a:prstGeom>
          <a:solidFill>
            <a:srgbClr val="D9D9DB"/>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200" b="1" i="0" u="none" strike="noStrike" kern="1200" cap="none" spc="0" normalizeH="0" baseline="0" noProof="0" dirty="0">
                <a:ln>
                  <a:noFill/>
                </a:ln>
                <a:solidFill>
                  <a:srgbClr val="595959"/>
                </a:solidFill>
                <a:effectLst/>
                <a:uLnTx/>
                <a:uFillTx/>
                <a:latin typeface="+mn-ea"/>
                <a:cs typeface="Meiryo UI" pitchFamily="34" charset="-120"/>
              </a:rPr>
              <a:t>次セクション（継続的排出責任 OER）</a:t>
            </a:r>
            <a:r>
              <a:rPr lang="ja-JP" sz="1200" b="1" noProof="0" dirty="0">
                <a:solidFill>
                  <a:srgbClr val="595959"/>
                </a:solidFill>
                <a:latin typeface="+mn-ea"/>
                <a:cs typeface="Meiryo UI" pitchFamily="34" charset="-120"/>
              </a:rPr>
              <a:t>は、本資料第6章（P49~52）で説明</a:t>
            </a:r>
            <a:endParaRPr kumimoji="1" lang="ja-JP" sz="1200" b="0" i="0" u="none" strike="noStrike" kern="1200" cap="none" spc="0" normalizeH="0" baseline="0" noProof="0" dirty="0">
              <a:ln>
                <a:noFill/>
              </a:ln>
              <a:solidFill>
                <a:prstClr val="black"/>
              </a:solidFill>
              <a:effectLst/>
              <a:uLnTx/>
              <a:uFillTx/>
              <a:latin typeface="+mn-ea"/>
              <a:cs typeface="+mn-cs"/>
            </a:endParaRPr>
          </a:p>
        </p:txBody>
      </p:sp>
      <p:sp>
        <p:nvSpPr>
          <p:cNvPr id="140" name="Shape 16">
            <a:extLst>
              <a:ext uri="{FF2B5EF4-FFF2-40B4-BE49-F238E27FC236}">
                <a16:creationId xmlns:a16="http://schemas.microsoft.com/office/drawing/2014/main" id="{DA44A311-474E-72F5-5BAF-8DABD20D1840}"/>
              </a:ext>
            </a:extLst>
          </p:cNvPr>
          <p:cNvSpPr/>
          <p:nvPr/>
        </p:nvSpPr>
        <p:spPr>
          <a:xfrm>
            <a:off x="3387205" y="2672812"/>
            <a:ext cx="7032491" cy="361479"/>
          </a:xfrm>
          <a:prstGeom prst="roundRect">
            <a:avLst>
              <a:gd name="adj" fmla="val 0"/>
            </a:avLst>
          </a:prstGeom>
          <a:solidFill>
            <a:srgbClr val="DDE0F3"/>
          </a:solidFill>
          <a:ln w="15240">
            <a:noFill/>
            <a:prstDash val="dash"/>
          </a:ln>
        </p:spPr>
        <p:txBody>
          <a:bodyPr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lang="ja-JP" sz="1000" noProof="0" dirty="0">
                <a:solidFill>
                  <a:srgbClr val="2F5F7C"/>
                </a:solidFill>
                <a:latin typeface="+mn-ea"/>
              </a:rPr>
              <a:t>重要なカテゴリにおける排出量をカバーするため、利用可能な目標設定オプションから1つまたは複数を選択し、</a:t>
            </a:r>
          </a:p>
          <a:p>
            <a:pPr marL="0" marR="0" lvl="0" indent="0" algn="ctr" defTabSz="914400" rtl="0" eaLnBrk="1" fontAlgn="auto" latinLnBrk="0" hangingPunct="1">
              <a:lnSpc>
                <a:spcPct val="96000"/>
              </a:lnSpc>
              <a:spcBef>
                <a:spcPts val="0"/>
              </a:spcBef>
              <a:spcAft>
                <a:spcPts val="0"/>
              </a:spcAft>
              <a:buClrTx/>
              <a:buSzTx/>
              <a:buFontTx/>
              <a:buNone/>
              <a:tabLst/>
              <a:defRPr/>
            </a:pPr>
            <a:r>
              <a:rPr lang="ja-JP" sz="1000" noProof="0" dirty="0">
                <a:solidFill>
                  <a:srgbClr val="2F5F7C"/>
                </a:solidFill>
                <a:latin typeface="+mn-ea"/>
              </a:rPr>
              <a:t>SBTiツールを用いて最低限の目標野心度を算定する</a:t>
            </a:r>
            <a:endParaRPr kumimoji="1" lang="ja-JP" sz="1000" b="0" i="0" u="none" strike="noStrike" kern="1200" cap="none" spc="0" normalizeH="0" baseline="0" noProof="0" dirty="0">
              <a:ln>
                <a:noFill/>
              </a:ln>
              <a:solidFill>
                <a:prstClr val="black"/>
              </a:solidFill>
              <a:effectLst/>
              <a:uLnTx/>
              <a:uFillTx/>
              <a:latin typeface="+mn-ea"/>
              <a:cs typeface="+mn-cs"/>
            </a:endParaRPr>
          </a:p>
        </p:txBody>
      </p:sp>
      <p:sp>
        <p:nvSpPr>
          <p:cNvPr id="144" name="Shape 56">
            <a:extLst>
              <a:ext uri="{FF2B5EF4-FFF2-40B4-BE49-F238E27FC236}">
                <a16:creationId xmlns:a16="http://schemas.microsoft.com/office/drawing/2014/main" id="{26C58971-FA34-7161-87B2-9989460A6D66}"/>
              </a:ext>
            </a:extLst>
          </p:cNvPr>
          <p:cNvSpPr/>
          <p:nvPr/>
        </p:nvSpPr>
        <p:spPr>
          <a:xfrm>
            <a:off x="7786642" y="4678296"/>
            <a:ext cx="2628176" cy="281906"/>
          </a:xfrm>
          <a:prstGeom prst="roundRect">
            <a:avLst>
              <a:gd name="adj" fmla="val 0"/>
            </a:avLst>
          </a:prstGeom>
          <a:solidFill>
            <a:srgbClr val="394394"/>
          </a:solidFill>
          <a:ln/>
        </p:spPr>
        <p:txBody>
          <a:bodyPr anchor="ctr"/>
          <a:lstStyle/>
          <a:p>
            <a:pPr>
              <a:lnSpc>
                <a:spcPct val="98000"/>
              </a:lnSpc>
              <a:defRPr/>
            </a:pPr>
            <a:r>
              <a:rPr lang="ja-JP" sz="1100" noProof="0" dirty="0">
                <a:solidFill>
                  <a:schemeClr val="bg1"/>
                </a:solidFill>
                <a:latin typeface="+mn-ea"/>
              </a:rPr>
              <a:t>顧客整合(Tier1)</a:t>
            </a:r>
          </a:p>
        </p:txBody>
      </p:sp>
      <p:sp>
        <p:nvSpPr>
          <p:cNvPr id="145" name="Shape 56">
            <a:extLst>
              <a:ext uri="{FF2B5EF4-FFF2-40B4-BE49-F238E27FC236}">
                <a16:creationId xmlns:a16="http://schemas.microsoft.com/office/drawing/2014/main" id="{B1E1BF1B-FB8A-26C0-F3AA-DBE37FBD4812}"/>
              </a:ext>
            </a:extLst>
          </p:cNvPr>
          <p:cNvSpPr/>
          <p:nvPr/>
        </p:nvSpPr>
        <p:spPr>
          <a:xfrm>
            <a:off x="7786642" y="5037654"/>
            <a:ext cx="2628176" cy="359358"/>
          </a:xfrm>
          <a:prstGeom prst="roundRect">
            <a:avLst>
              <a:gd name="adj" fmla="val 0"/>
            </a:avLst>
          </a:prstGeom>
          <a:solidFill>
            <a:srgbClr val="394394"/>
          </a:solidFill>
          <a:ln/>
        </p:spPr>
        <p:txBody>
          <a:bodyPr anchor="ctr"/>
          <a:lstStyle/>
          <a:p>
            <a:pPr>
              <a:lnSpc>
                <a:spcPct val="98000"/>
              </a:lnSpc>
              <a:defRPr/>
            </a:pPr>
            <a:r>
              <a:rPr lang="ja-JP" sz="1100" noProof="0" dirty="0">
                <a:solidFill>
                  <a:schemeClr val="bg1"/>
                </a:solidFill>
                <a:latin typeface="+mn-ea"/>
              </a:rPr>
              <a:t>製品使用整合（</a:t>
            </a:r>
            <a:r>
              <a:rPr lang="ja-JP" altLang="en-US" sz="1100" noProof="0" dirty="0">
                <a:solidFill>
                  <a:schemeClr val="bg1"/>
                </a:solidFill>
                <a:latin typeface="+mn-ea"/>
              </a:rPr>
              <a:t>販</a:t>
            </a:r>
            <a:r>
              <a:rPr lang="ja-JP" sz="1100" noProof="0" dirty="0">
                <a:solidFill>
                  <a:schemeClr val="bg1"/>
                </a:solidFill>
              </a:rPr>
              <a:t>売製品のうち低炭素／ゼロ炭素整合の割合を増やす</a:t>
            </a:r>
            <a:r>
              <a:rPr lang="ja-JP" sz="1100" noProof="0" dirty="0">
                <a:solidFill>
                  <a:schemeClr val="bg1"/>
                </a:solidFill>
                <a:latin typeface="+mn-ea"/>
              </a:rPr>
              <a:t>）</a:t>
            </a:r>
          </a:p>
        </p:txBody>
      </p:sp>
      <p:sp>
        <p:nvSpPr>
          <p:cNvPr id="146" name="Shape 56">
            <a:extLst>
              <a:ext uri="{FF2B5EF4-FFF2-40B4-BE49-F238E27FC236}">
                <a16:creationId xmlns:a16="http://schemas.microsoft.com/office/drawing/2014/main" id="{94F2021D-AB2A-3439-73EF-7CB4847A70F2}"/>
              </a:ext>
            </a:extLst>
          </p:cNvPr>
          <p:cNvSpPr/>
          <p:nvPr/>
        </p:nvSpPr>
        <p:spPr>
          <a:xfrm>
            <a:off x="7786642" y="5472159"/>
            <a:ext cx="2628176" cy="572659"/>
          </a:xfrm>
          <a:prstGeom prst="roundRect">
            <a:avLst>
              <a:gd name="adj" fmla="val 0"/>
            </a:avLst>
          </a:prstGeom>
          <a:solidFill>
            <a:srgbClr val="394394"/>
          </a:solidFill>
          <a:ln/>
        </p:spPr>
        <p:txBody>
          <a:bodyPr anchor="ctr"/>
          <a:lstStyle/>
          <a:p>
            <a:pPr>
              <a:lnSpc>
                <a:spcPct val="98000"/>
              </a:lnSpc>
              <a:defRPr/>
            </a:pPr>
            <a:r>
              <a:rPr lang="ja-JP" sz="1100" noProof="0" dirty="0">
                <a:solidFill>
                  <a:schemeClr val="bg1"/>
                </a:solidFill>
              </a:rPr>
              <a:t>製品の廃棄段階の整合目標</a:t>
            </a:r>
            <a:r>
              <a:rPr lang="ja-JP" sz="1100" noProof="0" dirty="0">
                <a:solidFill>
                  <a:schemeClr val="bg1"/>
                </a:solidFill>
                <a:latin typeface="+mn-ea"/>
              </a:rPr>
              <a:t>（</a:t>
            </a:r>
            <a:r>
              <a:rPr lang="ja-JP" sz="1100" noProof="0" dirty="0">
                <a:solidFill>
                  <a:schemeClr val="bg1"/>
                </a:solidFill>
              </a:rPr>
              <a:t>循環型の廃棄段階を備えて設計された製品割合を増やす</a:t>
            </a:r>
            <a:r>
              <a:rPr lang="ja-JP" sz="1100" noProof="0" dirty="0">
                <a:solidFill>
                  <a:schemeClr val="bg1"/>
                </a:solidFill>
                <a:latin typeface="+mn-ea"/>
              </a:rPr>
              <a:t>）</a:t>
            </a:r>
          </a:p>
        </p:txBody>
      </p:sp>
      <p:sp>
        <p:nvSpPr>
          <p:cNvPr id="148" name="Shape 59">
            <a:extLst>
              <a:ext uri="{FF2B5EF4-FFF2-40B4-BE49-F238E27FC236}">
                <a16:creationId xmlns:a16="http://schemas.microsoft.com/office/drawing/2014/main" id="{C811938D-9B1E-2130-9DCF-E6EA8C4CB4AB}"/>
              </a:ext>
            </a:extLst>
          </p:cNvPr>
          <p:cNvSpPr/>
          <p:nvPr/>
        </p:nvSpPr>
        <p:spPr>
          <a:xfrm>
            <a:off x="7536043" y="4139351"/>
            <a:ext cx="0" cy="1512485"/>
          </a:xfrm>
          <a:prstGeom prst="line">
            <a:avLst/>
          </a:prstGeom>
          <a:noFill/>
          <a:ln w="22225">
            <a:solidFill>
              <a:srgbClr val="5E2467"/>
            </a:solidFill>
            <a:prstDash val="solid"/>
          </a:ln>
        </p:spPr>
        <p:txBody>
          <a:bodyPr/>
          <a:lstStyle/>
          <a:p>
            <a:endParaRPr lang="ja-JP" sz="1579" noProof="0" dirty="0"/>
          </a:p>
        </p:txBody>
      </p:sp>
      <p:sp>
        <p:nvSpPr>
          <p:cNvPr id="150" name="Shape 41">
            <a:extLst>
              <a:ext uri="{FF2B5EF4-FFF2-40B4-BE49-F238E27FC236}">
                <a16:creationId xmlns:a16="http://schemas.microsoft.com/office/drawing/2014/main" id="{7AF8E516-284F-9AB9-BD53-7CD9DA1C6A5A}"/>
              </a:ext>
            </a:extLst>
          </p:cNvPr>
          <p:cNvSpPr/>
          <p:nvPr/>
        </p:nvSpPr>
        <p:spPr>
          <a:xfrm rot="16200000">
            <a:off x="7653540" y="4342636"/>
            <a:ext cx="0" cy="234511"/>
          </a:xfrm>
          <a:prstGeom prst="line">
            <a:avLst/>
          </a:prstGeom>
          <a:noFill/>
          <a:ln w="22225">
            <a:solidFill>
              <a:srgbClr val="5E2467"/>
            </a:solidFill>
            <a:prstDash val="solid"/>
            <a:tailEnd type="triangle"/>
          </a:ln>
        </p:spPr>
        <p:txBody>
          <a:bodyPr/>
          <a:lstStyle/>
          <a:p>
            <a:endParaRPr lang="ja-JP" sz="1579" noProof="0" dirty="0"/>
          </a:p>
        </p:txBody>
      </p:sp>
      <p:sp>
        <p:nvSpPr>
          <p:cNvPr id="151" name="Shape 41">
            <a:extLst>
              <a:ext uri="{FF2B5EF4-FFF2-40B4-BE49-F238E27FC236}">
                <a16:creationId xmlns:a16="http://schemas.microsoft.com/office/drawing/2014/main" id="{3703D2EA-3FFE-F6E5-2FDD-4C5D2CEC5B5C}"/>
              </a:ext>
            </a:extLst>
          </p:cNvPr>
          <p:cNvSpPr/>
          <p:nvPr/>
        </p:nvSpPr>
        <p:spPr>
          <a:xfrm rot="16200000">
            <a:off x="7653541" y="4701994"/>
            <a:ext cx="0" cy="234511"/>
          </a:xfrm>
          <a:prstGeom prst="line">
            <a:avLst/>
          </a:prstGeom>
          <a:noFill/>
          <a:ln w="22225">
            <a:solidFill>
              <a:srgbClr val="5E2467"/>
            </a:solidFill>
            <a:prstDash val="solid"/>
            <a:tailEnd type="triangle"/>
          </a:ln>
        </p:spPr>
        <p:txBody>
          <a:bodyPr/>
          <a:lstStyle/>
          <a:p>
            <a:endParaRPr lang="ja-JP" sz="1579" noProof="0" dirty="0"/>
          </a:p>
        </p:txBody>
      </p:sp>
      <p:sp>
        <p:nvSpPr>
          <p:cNvPr id="152" name="Shape 41">
            <a:extLst>
              <a:ext uri="{FF2B5EF4-FFF2-40B4-BE49-F238E27FC236}">
                <a16:creationId xmlns:a16="http://schemas.microsoft.com/office/drawing/2014/main" id="{790D25B0-7199-E526-4094-68F49DCEFD73}"/>
              </a:ext>
            </a:extLst>
          </p:cNvPr>
          <p:cNvSpPr/>
          <p:nvPr/>
        </p:nvSpPr>
        <p:spPr>
          <a:xfrm rot="16200000">
            <a:off x="7653542" y="5100078"/>
            <a:ext cx="0" cy="234511"/>
          </a:xfrm>
          <a:prstGeom prst="line">
            <a:avLst/>
          </a:prstGeom>
          <a:noFill/>
          <a:ln w="22225">
            <a:solidFill>
              <a:srgbClr val="5E2467"/>
            </a:solidFill>
            <a:prstDash val="solid"/>
            <a:tailEnd type="triangle"/>
          </a:ln>
        </p:spPr>
        <p:txBody>
          <a:bodyPr/>
          <a:lstStyle/>
          <a:p>
            <a:endParaRPr lang="ja-JP" sz="1579" noProof="0" dirty="0"/>
          </a:p>
        </p:txBody>
      </p:sp>
      <p:sp>
        <p:nvSpPr>
          <p:cNvPr id="153" name="Shape 41">
            <a:extLst>
              <a:ext uri="{FF2B5EF4-FFF2-40B4-BE49-F238E27FC236}">
                <a16:creationId xmlns:a16="http://schemas.microsoft.com/office/drawing/2014/main" id="{1E6AEAD4-EB5E-DF5E-0466-39D8A267EA21}"/>
              </a:ext>
            </a:extLst>
          </p:cNvPr>
          <p:cNvSpPr/>
          <p:nvPr/>
        </p:nvSpPr>
        <p:spPr>
          <a:xfrm rot="16200000">
            <a:off x="7653543" y="5534582"/>
            <a:ext cx="0" cy="234511"/>
          </a:xfrm>
          <a:prstGeom prst="line">
            <a:avLst/>
          </a:prstGeom>
          <a:noFill/>
          <a:ln w="22225">
            <a:solidFill>
              <a:srgbClr val="5E2467"/>
            </a:solidFill>
            <a:prstDash val="solid"/>
            <a:tailEnd type="triangle"/>
          </a:ln>
        </p:spPr>
        <p:txBody>
          <a:bodyPr/>
          <a:lstStyle/>
          <a:p>
            <a:endParaRPr lang="ja-JP" sz="1579" noProof="0" dirty="0"/>
          </a:p>
        </p:txBody>
      </p:sp>
      <p:sp>
        <p:nvSpPr>
          <p:cNvPr id="157" name="Shape 59">
            <a:extLst>
              <a:ext uri="{FF2B5EF4-FFF2-40B4-BE49-F238E27FC236}">
                <a16:creationId xmlns:a16="http://schemas.microsoft.com/office/drawing/2014/main" id="{E87C26C5-1C34-99F0-B3D7-934F976226BA}"/>
              </a:ext>
            </a:extLst>
          </p:cNvPr>
          <p:cNvSpPr/>
          <p:nvPr/>
        </p:nvSpPr>
        <p:spPr>
          <a:xfrm>
            <a:off x="5444844" y="4785773"/>
            <a:ext cx="0" cy="844171"/>
          </a:xfrm>
          <a:prstGeom prst="line">
            <a:avLst/>
          </a:prstGeom>
          <a:noFill/>
          <a:ln w="22225">
            <a:solidFill>
              <a:srgbClr val="5E2467"/>
            </a:solidFill>
            <a:prstDash val="solid"/>
          </a:ln>
        </p:spPr>
        <p:txBody>
          <a:bodyPr/>
          <a:lstStyle/>
          <a:p>
            <a:endParaRPr lang="ja-JP" sz="1579" noProof="0" dirty="0"/>
          </a:p>
        </p:txBody>
      </p:sp>
      <p:sp>
        <p:nvSpPr>
          <p:cNvPr id="158" name="Shape 53">
            <a:extLst>
              <a:ext uri="{FF2B5EF4-FFF2-40B4-BE49-F238E27FC236}">
                <a16:creationId xmlns:a16="http://schemas.microsoft.com/office/drawing/2014/main" id="{F3C547E6-3843-41D3-FC63-3ECBB765EDED}"/>
              </a:ext>
            </a:extLst>
          </p:cNvPr>
          <p:cNvSpPr/>
          <p:nvPr/>
        </p:nvSpPr>
        <p:spPr>
          <a:xfrm>
            <a:off x="5688218" y="5437775"/>
            <a:ext cx="1163924" cy="384339"/>
          </a:xfrm>
          <a:prstGeom prst="roundRect">
            <a:avLst>
              <a:gd name="adj" fmla="val 3226"/>
            </a:avLst>
          </a:prstGeom>
          <a:solidFill>
            <a:srgbClr val="394394"/>
          </a:solidFill>
          <a:ln/>
        </p:spPr>
        <p:txBody>
          <a:bodyPr anchor="ctr"/>
          <a:lstStyle/>
          <a:p>
            <a:pPr>
              <a:lnSpc>
                <a:spcPct val="98000"/>
              </a:lnSpc>
              <a:defRPr/>
            </a:pPr>
            <a:r>
              <a:rPr lang="ja-JP" sz="1100" noProof="0" dirty="0">
                <a:solidFill>
                  <a:schemeClr val="bg1"/>
                </a:solidFill>
                <a:latin typeface="+mn-ea"/>
              </a:rPr>
              <a:t>サプライヤー整合(Ti</a:t>
            </a:r>
            <a:r>
              <a:rPr lang="en-US" altLang="ja-JP" sz="1100" noProof="0" dirty="0">
                <a:solidFill>
                  <a:schemeClr val="bg1"/>
                </a:solidFill>
                <a:latin typeface="+mn-ea"/>
              </a:rPr>
              <a:t>e</a:t>
            </a:r>
            <a:r>
              <a:rPr lang="ja-JP" sz="1100" noProof="0" dirty="0">
                <a:solidFill>
                  <a:schemeClr val="bg1"/>
                </a:solidFill>
                <a:latin typeface="+mn-ea"/>
              </a:rPr>
              <a:t>r1)</a:t>
            </a:r>
          </a:p>
        </p:txBody>
      </p:sp>
      <p:sp>
        <p:nvSpPr>
          <p:cNvPr id="160" name="Shape 41">
            <a:extLst>
              <a:ext uri="{FF2B5EF4-FFF2-40B4-BE49-F238E27FC236}">
                <a16:creationId xmlns:a16="http://schemas.microsoft.com/office/drawing/2014/main" id="{789811EB-7177-F396-D478-DFAC2DC9A7BF}"/>
              </a:ext>
            </a:extLst>
          </p:cNvPr>
          <p:cNvSpPr/>
          <p:nvPr/>
        </p:nvSpPr>
        <p:spPr>
          <a:xfrm rot="16200000">
            <a:off x="5562100" y="5042231"/>
            <a:ext cx="0" cy="234511"/>
          </a:xfrm>
          <a:prstGeom prst="line">
            <a:avLst/>
          </a:prstGeom>
          <a:noFill/>
          <a:ln w="22225">
            <a:solidFill>
              <a:srgbClr val="5E2467"/>
            </a:solidFill>
            <a:prstDash val="solid"/>
            <a:tailEnd type="triangle"/>
          </a:ln>
        </p:spPr>
        <p:txBody>
          <a:bodyPr/>
          <a:lstStyle/>
          <a:p>
            <a:endParaRPr lang="ja-JP" sz="1579" noProof="0" dirty="0"/>
          </a:p>
        </p:txBody>
      </p:sp>
      <p:sp>
        <p:nvSpPr>
          <p:cNvPr id="161" name="Shape 41">
            <a:extLst>
              <a:ext uri="{FF2B5EF4-FFF2-40B4-BE49-F238E27FC236}">
                <a16:creationId xmlns:a16="http://schemas.microsoft.com/office/drawing/2014/main" id="{D8FC0514-AF1D-7604-919B-91520E8D1970}"/>
              </a:ext>
            </a:extLst>
          </p:cNvPr>
          <p:cNvSpPr/>
          <p:nvPr/>
        </p:nvSpPr>
        <p:spPr>
          <a:xfrm rot="16200000">
            <a:off x="5562101" y="5512689"/>
            <a:ext cx="0" cy="234511"/>
          </a:xfrm>
          <a:prstGeom prst="line">
            <a:avLst/>
          </a:prstGeom>
          <a:noFill/>
          <a:ln w="22225">
            <a:solidFill>
              <a:srgbClr val="5E2467"/>
            </a:solidFill>
            <a:prstDash val="solid"/>
            <a:tailEnd type="triangle"/>
          </a:ln>
        </p:spPr>
        <p:txBody>
          <a:bodyPr/>
          <a:lstStyle/>
          <a:p>
            <a:endParaRPr lang="ja-JP" sz="1579" noProof="0" dirty="0"/>
          </a:p>
        </p:txBody>
      </p:sp>
      <p:sp>
        <p:nvSpPr>
          <p:cNvPr id="164" name="Shape 59">
            <a:extLst>
              <a:ext uri="{FF2B5EF4-FFF2-40B4-BE49-F238E27FC236}">
                <a16:creationId xmlns:a16="http://schemas.microsoft.com/office/drawing/2014/main" id="{95916B17-B58C-54C3-CC8F-E6B6E86C97E8}"/>
              </a:ext>
            </a:extLst>
          </p:cNvPr>
          <p:cNvSpPr/>
          <p:nvPr/>
        </p:nvSpPr>
        <p:spPr>
          <a:xfrm>
            <a:off x="3629873" y="4785773"/>
            <a:ext cx="0" cy="1210148"/>
          </a:xfrm>
          <a:prstGeom prst="line">
            <a:avLst/>
          </a:prstGeom>
          <a:noFill/>
          <a:ln w="22225">
            <a:solidFill>
              <a:srgbClr val="5E2467"/>
            </a:solidFill>
            <a:prstDash val="solid"/>
          </a:ln>
        </p:spPr>
        <p:txBody>
          <a:bodyPr/>
          <a:lstStyle/>
          <a:p>
            <a:endParaRPr lang="ja-JP" sz="1579" noProof="0" dirty="0"/>
          </a:p>
        </p:txBody>
      </p:sp>
      <p:sp>
        <p:nvSpPr>
          <p:cNvPr id="165" name="Shape 41">
            <a:extLst>
              <a:ext uri="{FF2B5EF4-FFF2-40B4-BE49-F238E27FC236}">
                <a16:creationId xmlns:a16="http://schemas.microsoft.com/office/drawing/2014/main" id="{D0AF5D5E-0734-98EB-D214-3704D0A79CB2}"/>
              </a:ext>
            </a:extLst>
          </p:cNvPr>
          <p:cNvSpPr/>
          <p:nvPr/>
        </p:nvSpPr>
        <p:spPr>
          <a:xfrm rot="16200000">
            <a:off x="3747129" y="4932046"/>
            <a:ext cx="0" cy="234511"/>
          </a:xfrm>
          <a:prstGeom prst="line">
            <a:avLst/>
          </a:prstGeom>
          <a:noFill/>
          <a:ln w="22225">
            <a:solidFill>
              <a:srgbClr val="5E2467"/>
            </a:solidFill>
            <a:prstDash val="solid"/>
            <a:tailEnd type="triangle"/>
          </a:ln>
        </p:spPr>
        <p:txBody>
          <a:bodyPr/>
          <a:lstStyle/>
          <a:p>
            <a:endParaRPr lang="ja-JP" sz="1579" noProof="0" dirty="0"/>
          </a:p>
        </p:txBody>
      </p:sp>
      <p:sp>
        <p:nvSpPr>
          <p:cNvPr id="166" name="Shape 41">
            <a:extLst>
              <a:ext uri="{FF2B5EF4-FFF2-40B4-BE49-F238E27FC236}">
                <a16:creationId xmlns:a16="http://schemas.microsoft.com/office/drawing/2014/main" id="{F04FF31B-9310-CA91-64AA-FE1E4C44C930}"/>
              </a:ext>
            </a:extLst>
          </p:cNvPr>
          <p:cNvSpPr/>
          <p:nvPr/>
        </p:nvSpPr>
        <p:spPr>
          <a:xfrm rot="16200000">
            <a:off x="3747130" y="5379412"/>
            <a:ext cx="0" cy="234511"/>
          </a:xfrm>
          <a:prstGeom prst="line">
            <a:avLst/>
          </a:prstGeom>
          <a:noFill/>
          <a:ln w="22225">
            <a:solidFill>
              <a:srgbClr val="5E2467"/>
            </a:solidFill>
            <a:prstDash val="solid"/>
            <a:tailEnd type="triangle"/>
          </a:ln>
        </p:spPr>
        <p:txBody>
          <a:bodyPr/>
          <a:lstStyle/>
          <a:p>
            <a:endParaRPr lang="ja-JP" sz="1579" noProof="0" dirty="0"/>
          </a:p>
        </p:txBody>
      </p:sp>
      <p:sp>
        <p:nvSpPr>
          <p:cNvPr id="167" name="Shape 51">
            <a:extLst>
              <a:ext uri="{FF2B5EF4-FFF2-40B4-BE49-F238E27FC236}">
                <a16:creationId xmlns:a16="http://schemas.microsoft.com/office/drawing/2014/main" id="{F153D79A-E19E-9A88-8D3A-1DA29F1D724E}"/>
              </a:ext>
            </a:extLst>
          </p:cNvPr>
          <p:cNvSpPr/>
          <p:nvPr/>
        </p:nvSpPr>
        <p:spPr>
          <a:xfrm>
            <a:off x="3880230" y="5312829"/>
            <a:ext cx="1157656" cy="367676"/>
          </a:xfrm>
          <a:prstGeom prst="roundRect">
            <a:avLst>
              <a:gd name="adj" fmla="val 0"/>
            </a:avLst>
          </a:prstGeom>
          <a:solidFill>
            <a:srgbClr val="394394"/>
          </a:solidFill>
          <a:ln/>
        </p:spPr>
        <p:txBody>
          <a:bodyPr anchor="ctr"/>
          <a:lstStyle/>
          <a:p>
            <a:pPr>
              <a:lnSpc>
                <a:spcPct val="98000"/>
              </a:lnSpc>
              <a:defRPr/>
            </a:pPr>
            <a:r>
              <a:rPr lang="ja-JP" sz="1100" noProof="0" dirty="0">
                <a:solidFill>
                  <a:schemeClr val="bg1"/>
                </a:solidFill>
                <a:latin typeface="+mn-ea"/>
              </a:rPr>
              <a:t>サプライヤー整合(Ti</a:t>
            </a:r>
            <a:r>
              <a:rPr lang="en-US" altLang="ja-JP" sz="1100" noProof="0" dirty="0">
                <a:solidFill>
                  <a:schemeClr val="bg1"/>
                </a:solidFill>
                <a:latin typeface="+mn-ea"/>
              </a:rPr>
              <a:t>e</a:t>
            </a:r>
            <a:r>
              <a:rPr lang="ja-JP" sz="1100" noProof="0" dirty="0">
                <a:solidFill>
                  <a:schemeClr val="bg1"/>
                </a:solidFill>
                <a:latin typeface="+mn-ea"/>
              </a:rPr>
              <a:t>r1)</a:t>
            </a:r>
          </a:p>
        </p:txBody>
      </p:sp>
      <p:sp>
        <p:nvSpPr>
          <p:cNvPr id="168" name="Shape 51">
            <a:extLst>
              <a:ext uri="{FF2B5EF4-FFF2-40B4-BE49-F238E27FC236}">
                <a16:creationId xmlns:a16="http://schemas.microsoft.com/office/drawing/2014/main" id="{0CFACBD1-EDF7-FB0A-36EB-BC277B31ABCF}"/>
              </a:ext>
            </a:extLst>
          </p:cNvPr>
          <p:cNvSpPr/>
          <p:nvPr/>
        </p:nvSpPr>
        <p:spPr>
          <a:xfrm>
            <a:off x="3880230" y="5759976"/>
            <a:ext cx="1157656" cy="540327"/>
          </a:xfrm>
          <a:prstGeom prst="roundRect">
            <a:avLst>
              <a:gd name="adj" fmla="val 0"/>
            </a:avLst>
          </a:prstGeom>
          <a:solidFill>
            <a:srgbClr val="394394"/>
          </a:solidFill>
          <a:ln/>
        </p:spPr>
        <p:txBody>
          <a:bodyPr anchor="ctr"/>
          <a:lstStyle/>
          <a:p>
            <a:pPr>
              <a:lnSpc>
                <a:spcPct val="98000"/>
              </a:lnSpc>
              <a:defRPr/>
            </a:pPr>
            <a:r>
              <a:rPr lang="ja-JP" sz="1000" noProof="0" dirty="0">
                <a:solidFill>
                  <a:schemeClr val="bg1"/>
                </a:solidFill>
                <a:latin typeface="+mn-ea"/>
              </a:rPr>
              <a:t>調達コモディティまたは輸送の</a:t>
            </a:r>
          </a:p>
          <a:p>
            <a:pPr>
              <a:lnSpc>
                <a:spcPct val="98000"/>
              </a:lnSpc>
              <a:defRPr/>
            </a:pPr>
            <a:r>
              <a:rPr lang="ja-JP" sz="1000" noProof="0" dirty="0">
                <a:solidFill>
                  <a:schemeClr val="bg1"/>
                </a:solidFill>
                <a:latin typeface="+mn-ea"/>
              </a:rPr>
              <a:t>　</a:t>
            </a:r>
            <a:r>
              <a:rPr lang="ja-JP" sz="1100" noProof="0" dirty="0">
                <a:solidFill>
                  <a:schemeClr val="bg1"/>
                </a:solidFill>
                <a:latin typeface="+mn-ea"/>
              </a:rPr>
              <a:t>ボリューム整合</a:t>
            </a:r>
          </a:p>
        </p:txBody>
      </p:sp>
      <p:sp>
        <p:nvSpPr>
          <p:cNvPr id="169" name="Shape 41">
            <a:extLst>
              <a:ext uri="{FF2B5EF4-FFF2-40B4-BE49-F238E27FC236}">
                <a16:creationId xmlns:a16="http://schemas.microsoft.com/office/drawing/2014/main" id="{DAD4B418-9956-6D79-AA06-573F53236FB4}"/>
              </a:ext>
            </a:extLst>
          </p:cNvPr>
          <p:cNvSpPr/>
          <p:nvPr/>
        </p:nvSpPr>
        <p:spPr>
          <a:xfrm rot="16200000">
            <a:off x="3747131" y="5878666"/>
            <a:ext cx="0" cy="234511"/>
          </a:xfrm>
          <a:prstGeom prst="line">
            <a:avLst/>
          </a:prstGeom>
          <a:noFill/>
          <a:ln w="22225">
            <a:solidFill>
              <a:srgbClr val="5E2467"/>
            </a:solidFill>
            <a:prstDash val="solid"/>
            <a:tailEnd type="triangle"/>
          </a:ln>
        </p:spPr>
        <p:txBody>
          <a:bodyPr/>
          <a:lstStyle/>
          <a:p>
            <a:endParaRPr lang="ja-JP" sz="1579" noProof="0" dirty="0"/>
          </a:p>
        </p:txBody>
      </p:sp>
      <p:sp>
        <p:nvSpPr>
          <p:cNvPr id="170" name="左中かっこ 169">
            <a:extLst>
              <a:ext uri="{FF2B5EF4-FFF2-40B4-BE49-F238E27FC236}">
                <a16:creationId xmlns:a16="http://schemas.microsoft.com/office/drawing/2014/main" id="{2F7FFB0E-C8D5-41A3-A8B4-67B4DD4ABE73}"/>
              </a:ext>
            </a:extLst>
          </p:cNvPr>
          <p:cNvSpPr/>
          <p:nvPr/>
        </p:nvSpPr>
        <p:spPr>
          <a:xfrm rot="16200000">
            <a:off x="6838590" y="2785653"/>
            <a:ext cx="224527" cy="7127298"/>
          </a:xfrm>
          <a:prstGeom prst="leftBrace">
            <a:avLst>
              <a:gd name="adj1" fmla="val 8333"/>
              <a:gd name="adj2" fmla="val 50619"/>
            </a:avLst>
          </a:prstGeom>
          <a:ln w="28575">
            <a:solidFill>
              <a:srgbClr val="5E246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noProof="0" dirty="0"/>
          </a:p>
        </p:txBody>
      </p:sp>
      <p:sp>
        <p:nvSpPr>
          <p:cNvPr id="4" name="Shape 37">
            <a:extLst>
              <a:ext uri="{FF2B5EF4-FFF2-40B4-BE49-F238E27FC236}">
                <a16:creationId xmlns:a16="http://schemas.microsoft.com/office/drawing/2014/main" id="{D23A49A8-86EF-FBAF-0B5A-2DF0F67396C0}"/>
              </a:ext>
            </a:extLst>
          </p:cNvPr>
          <p:cNvSpPr/>
          <p:nvPr/>
        </p:nvSpPr>
        <p:spPr>
          <a:xfrm>
            <a:off x="5736764" y="6798415"/>
            <a:ext cx="2512965" cy="240564"/>
          </a:xfrm>
          <a:prstGeom prst="roundRect">
            <a:avLst>
              <a:gd name="adj" fmla="val 13889"/>
            </a:avLst>
          </a:prstGeom>
          <a:solidFill>
            <a:srgbClr val="394394"/>
          </a:solidFill>
          <a:ln/>
        </p:spPr>
        <p:txBody>
          <a:bodyPr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kumimoji="1" lang="ja-JP" sz="1052" i="0" u="none" strike="noStrike" kern="1200" cap="none" spc="0" normalizeH="0" baseline="0" noProof="0" dirty="0">
                <a:ln>
                  <a:noFill/>
                </a:ln>
                <a:solidFill>
                  <a:schemeClr val="bg1"/>
                </a:solidFill>
                <a:effectLst/>
                <a:uLnTx/>
                <a:uFillTx/>
                <a:latin typeface="Meiryo UI"/>
                <a:ea typeface="Meiryo UI"/>
                <a:cs typeface="+mn-cs"/>
              </a:rPr>
              <a:t>目標設定後は</a:t>
            </a:r>
          </a:p>
        </p:txBody>
      </p:sp>
      <p:sp>
        <p:nvSpPr>
          <p:cNvPr id="7" name="テキスト ボックス 6">
            <a:extLst>
              <a:ext uri="{FF2B5EF4-FFF2-40B4-BE49-F238E27FC236}">
                <a16:creationId xmlns:a16="http://schemas.microsoft.com/office/drawing/2014/main" id="{0F3DC6D9-2EA7-65FC-8D3F-0B53587E06A9}"/>
              </a:ext>
            </a:extLst>
          </p:cNvPr>
          <p:cNvSpPr txBox="1"/>
          <p:nvPr/>
        </p:nvSpPr>
        <p:spPr>
          <a:xfrm>
            <a:off x="6026812" y="4116387"/>
            <a:ext cx="914133" cy="230832"/>
          </a:xfrm>
          <a:prstGeom prst="rect">
            <a:avLst/>
          </a:prstGeom>
          <a:noFill/>
        </p:spPr>
        <p:txBody>
          <a:bodyPr wrap="square">
            <a:spAutoFit/>
          </a:bodyPr>
          <a:lstStyle/>
          <a:p>
            <a:r>
              <a:rPr lang="ja-JP" altLang="en-US" sz="900" dirty="0"/>
              <a:t>（</a:t>
            </a:r>
            <a:r>
              <a:rPr lang="en-US" altLang="ja-JP" sz="900" dirty="0"/>
              <a:t>P33</a:t>
            </a:r>
            <a:r>
              <a:rPr lang="ja-JP" altLang="en-US" sz="900" dirty="0"/>
              <a:t>参照）</a:t>
            </a:r>
          </a:p>
        </p:txBody>
      </p:sp>
      <p:sp>
        <p:nvSpPr>
          <p:cNvPr id="10" name="テキスト ボックス 9">
            <a:extLst>
              <a:ext uri="{FF2B5EF4-FFF2-40B4-BE49-F238E27FC236}">
                <a16:creationId xmlns:a16="http://schemas.microsoft.com/office/drawing/2014/main" id="{6FAA50F4-2277-4C2E-A0DD-DEE6834FDB29}"/>
              </a:ext>
            </a:extLst>
          </p:cNvPr>
          <p:cNvSpPr txBox="1"/>
          <p:nvPr/>
        </p:nvSpPr>
        <p:spPr>
          <a:xfrm>
            <a:off x="9630428" y="4112064"/>
            <a:ext cx="914133" cy="230832"/>
          </a:xfrm>
          <a:prstGeom prst="rect">
            <a:avLst/>
          </a:prstGeom>
          <a:noFill/>
        </p:spPr>
        <p:txBody>
          <a:bodyPr wrap="square">
            <a:spAutoFit/>
          </a:bodyPr>
          <a:lstStyle/>
          <a:p>
            <a:r>
              <a:rPr lang="ja-JP" altLang="en-US" sz="900" dirty="0"/>
              <a:t>（</a:t>
            </a:r>
            <a:r>
              <a:rPr lang="en-US" altLang="ja-JP" sz="900" dirty="0"/>
              <a:t>P34</a:t>
            </a:r>
            <a:r>
              <a:rPr lang="ja-JP" altLang="en-US" sz="900" dirty="0"/>
              <a:t>参照）</a:t>
            </a:r>
          </a:p>
        </p:txBody>
      </p:sp>
    </p:spTree>
    <p:extLst>
      <p:ext uri="{BB962C8B-B14F-4D97-AF65-F5344CB8AC3E}">
        <p14:creationId xmlns:p14="http://schemas.microsoft.com/office/powerpoint/2010/main" val="2798385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5BE2FA-3F39-1153-41FE-FB1CABADCAE5}"/>
              </a:ext>
            </a:extLst>
          </p:cNvPr>
          <p:cNvSpPr>
            <a:spLocks noGrp="1"/>
          </p:cNvSpPr>
          <p:nvPr>
            <p:ph type="title"/>
          </p:nvPr>
        </p:nvSpPr>
        <p:spPr/>
        <p:txBody>
          <a:bodyPr/>
          <a:lstStyle/>
          <a:p>
            <a:r>
              <a:rPr lang="ja-JP" noProof="0" dirty="0"/>
              <a:t>Scope3の短期目標のバウンダリ</a:t>
            </a:r>
            <a:endParaRPr kumimoji="1" lang="ja-JP" noProof="0" dirty="0"/>
          </a:p>
        </p:txBody>
      </p:sp>
      <p:sp>
        <p:nvSpPr>
          <p:cNvPr id="3" name="コンテンツ プレースホルダー 2">
            <a:extLst>
              <a:ext uri="{FF2B5EF4-FFF2-40B4-BE49-F238E27FC236}">
                <a16:creationId xmlns:a16="http://schemas.microsoft.com/office/drawing/2014/main" id="{D02EE87E-3CFF-3582-1C79-EEEB44F46405}"/>
              </a:ext>
            </a:extLst>
          </p:cNvPr>
          <p:cNvSpPr>
            <a:spLocks noGrp="1"/>
          </p:cNvSpPr>
          <p:nvPr>
            <p:ph sz="quarter" idx="12"/>
          </p:nvPr>
        </p:nvSpPr>
        <p:spPr>
          <a:xfrm>
            <a:off x="161925" y="1093466"/>
            <a:ext cx="10367963" cy="1483307"/>
          </a:xfrm>
        </p:spPr>
        <p:txBody>
          <a:bodyPr/>
          <a:lstStyle/>
          <a:p>
            <a:r>
              <a:rPr lang="ja-JP" noProof="0" dirty="0"/>
              <a:t>カテゴリ1〜14における自社のScope3排出量の5%以上を個別に占める全てのScope3カテゴリの</a:t>
            </a:r>
            <a:r>
              <a:rPr kumimoji="1" lang="ja-JP" noProof="0" dirty="0"/>
              <a:t>短期目標を設定しなければならない。</a:t>
            </a:r>
            <a:r>
              <a:rPr lang="ja-JP" noProof="0" dirty="0"/>
              <a:t>（C14.1）</a:t>
            </a:r>
            <a:endParaRPr kumimoji="1" lang="ja-JP" noProof="0" dirty="0"/>
          </a:p>
          <a:p>
            <a:r>
              <a:rPr kumimoji="1" lang="ja-JP" noProof="0" dirty="0"/>
              <a:t>一方で、</a:t>
            </a:r>
            <a:r>
              <a:rPr lang="ja-JP" noProof="0" dirty="0"/>
              <a:t>企業が実務上、成果に影響を及ぼす能力を欠く排出については、限定的かつ正当な理由のある除外を認める。(C14.2,14.3)</a:t>
            </a:r>
          </a:p>
        </p:txBody>
      </p:sp>
      <p:graphicFrame>
        <p:nvGraphicFramePr>
          <p:cNvPr id="7" name="表 6">
            <a:extLst>
              <a:ext uri="{FF2B5EF4-FFF2-40B4-BE49-F238E27FC236}">
                <a16:creationId xmlns:a16="http://schemas.microsoft.com/office/drawing/2014/main" id="{21A2DE77-9808-B3E0-CF58-C327EF3B3E01}"/>
              </a:ext>
            </a:extLst>
          </p:cNvPr>
          <p:cNvGraphicFramePr>
            <a:graphicFrameLocks noGrp="1"/>
          </p:cNvGraphicFramePr>
          <p:nvPr>
            <p:extLst>
              <p:ext uri="{D42A27DB-BD31-4B8C-83A1-F6EECF244321}">
                <p14:modId xmlns:p14="http://schemas.microsoft.com/office/powerpoint/2010/main" val="3029395216"/>
              </p:ext>
            </p:extLst>
          </p:nvPr>
        </p:nvGraphicFramePr>
        <p:xfrm>
          <a:off x="390524" y="2623024"/>
          <a:ext cx="9943563" cy="4770120"/>
        </p:xfrm>
        <a:graphic>
          <a:graphicData uri="http://schemas.openxmlformats.org/drawingml/2006/table">
            <a:tbl>
              <a:tblPr firstRow="1" bandRow="1">
                <a:tableStyleId>{5C22544A-7EE6-4342-B048-85BDC9FD1C3A}</a:tableStyleId>
              </a:tblPr>
              <a:tblGrid>
                <a:gridCol w="1618138">
                  <a:extLst>
                    <a:ext uri="{9D8B030D-6E8A-4147-A177-3AD203B41FA5}">
                      <a16:colId xmlns:a16="http://schemas.microsoft.com/office/drawing/2014/main" val="3215692759"/>
                    </a:ext>
                  </a:extLst>
                </a:gridCol>
                <a:gridCol w="987343">
                  <a:extLst>
                    <a:ext uri="{9D8B030D-6E8A-4147-A177-3AD203B41FA5}">
                      <a16:colId xmlns:a16="http://schemas.microsoft.com/office/drawing/2014/main" val="1359799673"/>
                    </a:ext>
                  </a:extLst>
                </a:gridCol>
                <a:gridCol w="6383650">
                  <a:extLst>
                    <a:ext uri="{9D8B030D-6E8A-4147-A177-3AD203B41FA5}">
                      <a16:colId xmlns:a16="http://schemas.microsoft.com/office/drawing/2014/main" val="2602904778"/>
                    </a:ext>
                  </a:extLst>
                </a:gridCol>
                <a:gridCol w="954432">
                  <a:extLst>
                    <a:ext uri="{9D8B030D-6E8A-4147-A177-3AD203B41FA5}">
                      <a16:colId xmlns:a16="http://schemas.microsoft.com/office/drawing/2014/main" val="2379407679"/>
                    </a:ext>
                  </a:extLst>
                </a:gridCol>
              </a:tblGrid>
              <a:tr h="308623">
                <a:tc>
                  <a:txBody>
                    <a:bodyPr/>
                    <a:lstStyle/>
                    <a:p>
                      <a:pPr algn="ctr"/>
                      <a:r>
                        <a:rPr kumimoji="1" lang="ja-JP" sz="12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050" noProof="0" dirty="0"/>
                        <a:t>対象</a:t>
                      </a:r>
                    </a:p>
                    <a:p>
                      <a:pPr algn="ctr"/>
                      <a:r>
                        <a:rPr kumimoji="1" lang="ja-JP" sz="1050" noProof="0" dirty="0"/>
                        <a:t>企業カテゴリ</a:t>
                      </a:r>
                      <a:endParaRPr kumimoji="1" lang="en-US" altLang="ja-JP" sz="1050" noProof="0" dirty="0"/>
                    </a:p>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1000" noProof="0" dirty="0"/>
                        <a:t>※</a:t>
                      </a:r>
                      <a:r>
                        <a:rPr kumimoji="1" lang="ja-JP" altLang="en-US" sz="1000" noProof="0" dirty="0"/>
                        <a:t>白塗りは</a:t>
                      </a:r>
                      <a:endParaRPr kumimoji="1" lang="en-US" altLang="ja-JP" sz="1000" noProof="0" dirty="0"/>
                    </a:p>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altLang="en-US" sz="1000" noProof="0" dirty="0"/>
                        <a:t>対応任意</a:t>
                      </a:r>
                      <a:endParaRPr kumimoji="1" lang="ja-JP" altLang="ja-JP" sz="1000" noProof="0" dirty="0"/>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320054">
                <a:tc>
                  <a:txBody>
                    <a:bodyPr/>
                    <a:lstStyle/>
                    <a:p>
                      <a:r>
                        <a:rPr lang="ja-JP" sz="1100" noProof="0" dirty="0"/>
                        <a:t>重要なカテゴリ</a:t>
                      </a:r>
                      <a:endParaRPr kumimoji="1" lang="ja-JP" sz="1100" noProof="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tc>
                  <a:txBody>
                    <a:bodyPr/>
                    <a:lstStyle/>
                    <a:p>
                      <a:r>
                        <a:rPr kumimoji="1" lang="ja-JP" sz="1100" noProof="0" dirty="0"/>
                        <a:t>C14.1</a:t>
                      </a:r>
                    </a:p>
                  </a:txBody>
                  <a:tcPr>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100" u="none" noProof="0" dirty="0"/>
                        <a:t>短期目標は、カテゴリ1〜14における自社のScope3排出量の5%以上を個別に占める全てのScope3カテゴリを対象とする</a:t>
                      </a:r>
                      <a:endParaRPr kumimoji="1" lang="ja-JP" sz="1100" u="none" noProof="0" dirty="0"/>
                    </a:p>
                  </a:txBody>
                  <a:tcPr>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05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88583687"/>
                  </a:ext>
                </a:extLst>
              </a:tr>
              <a:tr h="2137503">
                <a:tc>
                  <a:txBody>
                    <a:bodyPr/>
                    <a:lstStyle/>
                    <a:p>
                      <a:r>
                        <a:rPr lang="ja-JP" sz="1100" noProof="0" dirty="0"/>
                        <a:t>任意の除外</a:t>
                      </a:r>
                      <a:endParaRPr kumimoji="1" lang="ja-JP" sz="1100" b="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100" noProof="0" dirty="0"/>
                        <a:t>C14.2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100" u="none" noProof="0" dirty="0"/>
                        <a:t>重要なカテゴリに該当するか否かにかかわらず、以下の排出量を短期目標から除外してもよい。</a:t>
                      </a:r>
                      <a:endParaRPr lang="ja-JP" sz="1100" b="0" u="none" noProof="0" dirty="0"/>
                    </a:p>
                    <a:p>
                      <a:pPr marL="846872" lvl="1" indent="-342900">
                        <a:buFont typeface="+mj-lt"/>
                        <a:buAutoNum type="alphaLcPeriod"/>
                      </a:pPr>
                      <a:r>
                        <a:rPr kumimoji="1" lang="ja-JP" sz="1000" b="0" u="none" noProof="0" dirty="0">
                          <a:latin typeface="+mn-ea"/>
                          <a:ea typeface="+mn-ea"/>
                        </a:rPr>
                        <a:t>カテゴリ1・2（購入した製品・サービス／資本財）： 中古品のゆりかごからゲートまでの排出</a:t>
                      </a:r>
                    </a:p>
                    <a:p>
                      <a:pPr marL="846872" lvl="1" indent="-342900">
                        <a:buFont typeface="+mj-lt"/>
                        <a:buAutoNum type="alphaLcPeriod"/>
                      </a:pPr>
                      <a:r>
                        <a:rPr lang="ja-JP" sz="1000" u="none" noProof="0" dirty="0">
                          <a:latin typeface="+mn-ea"/>
                          <a:ea typeface="+mn-ea"/>
                        </a:rPr>
                        <a:t>カテゴリ3（燃料・エネルギー関連活動）：Scope1・2目標のもとでのエネルギー消費削減を通じて緩和される場合、除外可能。適用されるSBTiセクター基準で求められる場合はカテゴリ3も算定に含める</a:t>
                      </a:r>
                    </a:p>
                    <a:p>
                      <a:pPr marL="846872" lvl="1" indent="-342900">
                        <a:buFont typeface="+mj-lt"/>
                        <a:buAutoNum type="alphaLcPeriod"/>
                      </a:pPr>
                      <a:r>
                        <a:rPr lang="ja-JP" sz="1000" b="0" u="none" noProof="0" dirty="0">
                          <a:latin typeface="+mn-ea"/>
                          <a:ea typeface="+mn-ea"/>
                        </a:rPr>
                        <a:t>カテゴリ7（従業員の通勤）： </a:t>
                      </a:r>
                      <a:r>
                        <a:rPr lang="ja-JP" sz="1000" u="none" noProof="0" dirty="0">
                          <a:latin typeface="+mn-ea"/>
                          <a:ea typeface="+mn-ea"/>
                        </a:rPr>
                        <a:t>カテゴリ全体</a:t>
                      </a:r>
                    </a:p>
                    <a:p>
                      <a:pPr marL="846872" lvl="1" indent="-342900">
                        <a:buFont typeface="+mj-lt"/>
                        <a:buAutoNum type="alphaLcPeriod"/>
                      </a:pPr>
                      <a:r>
                        <a:rPr lang="ja-JP" sz="1000" b="0" u="none" noProof="0" dirty="0">
                          <a:latin typeface="+mn-ea"/>
                          <a:ea typeface="+mn-ea"/>
                        </a:rPr>
                        <a:t>カテゴリ8（上流のリース資産）： </a:t>
                      </a:r>
                      <a:r>
                        <a:rPr lang="ja-JP" sz="1000" u="none" noProof="0" dirty="0">
                          <a:latin typeface="+mn-ea"/>
                          <a:ea typeface="+mn-ea"/>
                        </a:rPr>
                        <a:t>リース資産に対して運用支配を有さず、かつ、エネルギー調達の決定・内装仕様・運用慣行などを通じても、そのエネルギー使用または排出パフォーマンスに影響を及ぼす契約上・実務上の手段を持たない場合の、当該リース資産からの排出</a:t>
                      </a:r>
                    </a:p>
                    <a:p>
                      <a:pPr marL="846872" lvl="1" indent="-342900">
                        <a:buFont typeface="+mj-lt"/>
                        <a:buAutoNum type="alphaLcPeriod"/>
                      </a:pPr>
                      <a:r>
                        <a:rPr lang="ja-JP" sz="1000" b="0" u="none" noProof="0" dirty="0">
                          <a:latin typeface="+mn-ea"/>
                          <a:ea typeface="+mn-ea"/>
                        </a:rPr>
                        <a:t>カテゴリ9（下流の輸送・配送）： </a:t>
                      </a:r>
                      <a:r>
                        <a:rPr lang="ja-JP" sz="1000" u="none" noProof="0" dirty="0">
                          <a:latin typeface="+mn-ea"/>
                          <a:ea typeface="+mn-ea"/>
                        </a:rPr>
                        <a:t>燃料の種類・輸送経路・輸送手段に影響を及ぼす契約上その他の直接的手段を企業が持たない場合の、当該輸送活動からの排出</a:t>
                      </a:r>
                    </a:p>
                    <a:p>
                      <a:pPr marL="846872" lvl="1" indent="-342900">
                        <a:buFont typeface="+mj-lt"/>
                        <a:buAutoNum type="alphaLcPeriod"/>
                      </a:pPr>
                      <a:r>
                        <a:rPr lang="ja-JP" sz="1000" b="0" u="none" noProof="0" dirty="0">
                          <a:latin typeface="+mn-ea"/>
                          <a:ea typeface="+mn-ea"/>
                        </a:rPr>
                        <a:t>カテゴリ10（販売製品の加工）： </a:t>
                      </a:r>
                      <a:r>
                        <a:rPr lang="ja-JP" sz="1000" u="none" noProof="0" dirty="0">
                          <a:latin typeface="+mn-ea"/>
                          <a:ea typeface="+mn-ea"/>
                        </a:rPr>
                        <a:t>下流の加工工程が不明である、または企業が加工業者と契約関係を持たない場合の排出</a:t>
                      </a:r>
                    </a:p>
                    <a:p>
                      <a:pPr marL="846872" lvl="1" indent="-342900">
                        <a:buFont typeface="+mj-lt"/>
                        <a:buAutoNum type="alphaLcPeriod"/>
                      </a:pPr>
                      <a:r>
                        <a:rPr lang="ja-JP" sz="1000" b="0" u="none" noProof="0" dirty="0">
                          <a:latin typeface="+mn-ea"/>
                          <a:ea typeface="+mn-ea"/>
                        </a:rPr>
                        <a:t>カテゴリ14（フランチャイズ）： </a:t>
                      </a:r>
                      <a:r>
                        <a:rPr lang="ja-JP" sz="1000" u="none" noProof="0" dirty="0">
                          <a:latin typeface="+mn-ea"/>
                          <a:ea typeface="+mn-ea"/>
                        </a:rPr>
                        <a:t>次のいずれかの場合の排出。</a:t>
                      </a:r>
                    </a:p>
                    <a:p>
                      <a:pPr marL="1292225" lvl="2" indent="-285750">
                        <a:buFont typeface="+mj-lt"/>
                        <a:buAutoNum type="romanLcPeriod"/>
                      </a:pPr>
                      <a:r>
                        <a:rPr lang="ja-JP" sz="1000" u="none" noProof="0" dirty="0">
                          <a:latin typeface="+mn-ea"/>
                          <a:ea typeface="+mn-ea"/>
                        </a:rPr>
                        <a:t>フランチャイジーがライセンスのもとで独立した事業として運営され、フランチャイザーが施設管理に影響を及ぼせない場合</a:t>
                      </a:r>
                    </a:p>
                    <a:p>
                      <a:pPr marL="1007943" lvl="2" indent="0">
                        <a:buFont typeface="+mj-lt"/>
                        <a:buNone/>
                      </a:pPr>
                      <a:r>
                        <a:rPr lang="ja-JP" sz="1000" u="none" noProof="0" dirty="0">
                          <a:latin typeface="+mn-ea"/>
                          <a:ea typeface="+mn-ea"/>
                        </a:rPr>
                        <a:t>または</a:t>
                      </a:r>
                    </a:p>
                    <a:p>
                      <a:pPr marL="1292225" lvl="2" indent="-285750">
                        <a:buFont typeface="+mj-lt"/>
                        <a:buAutoNum type="romanLcPeriod" startAt="2"/>
                      </a:pPr>
                      <a:r>
                        <a:rPr kumimoji="1" lang="ja-JP" sz="1000" u="none" kern="1200" noProof="0" dirty="0">
                          <a:solidFill>
                            <a:schemeClr val="dk1"/>
                          </a:solidFill>
                          <a:latin typeface="+mn-ea"/>
                          <a:ea typeface="+mn-ea"/>
                          <a:cs typeface="+mn-cs"/>
                        </a:rPr>
                        <a:t>フランチャイジーがスペースを賃借しており、エネルギー使用を管理していない場合</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05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73329057"/>
                  </a:ext>
                </a:extLst>
              </a:tr>
              <a:tr h="773752">
                <a:tc>
                  <a:txBody>
                    <a:bodyPr/>
                    <a:lstStyle/>
                    <a:p>
                      <a:r>
                        <a:rPr lang="ja-JP" sz="1100" noProof="0" dirty="0"/>
                        <a:t>除外の報告及び正当化</a:t>
                      </a:r>
                      <a:endParaRPr kumimoji="1" lang="ja-JP" sz="11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100" noProof="0" dirty="0"/>
                        <a:t>C14.3</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100" u="none" noProof="0" dirty="0"/>
                        <a:t>除外する各活動について、企業は以下を報告しなければならない。</a:t>
                      </a:r>
                    </a:p>
                    <a:p>
                      <a:pPr marL="846872" lvl="1" indent="-342900">
                        <a:buFont typeface="+mj-lt"/>
                        <a:buAutoNum type="alphaLcPeriod"/>
                      </a:pPr>
                      <a:r>
                        <a:rPr lang="ja-JP" sz="1100" u="none" noProof="0" dirty="0"/>
                        <a:t>CNZS-C14.2の該当する除外条件、及び、それが自社の具体的な状況になぜ適用されるのかの説明</a:t>
                      </a:r>
                    </a:p>
                    <a:p>
                      <a:pPr marL="846872" lvl="1" indent="-342900">
                        <a:buFont typeface="+mj-lt"/>
                        <a:buAutoNum type="alphaLcPeriod"/>
                      </a:pPr>
                      <a:r>
                        <a:rPr lang="ja-JP" sz="1100" u="none" noProof="0" dirty="0"/>
                        <a:t>除外した排出量。絶対量、及びScope3排出量（カテゴリ1〜14）に占める割合</a:t>
                      </a:r>
                    </a:p>
                    <a:p>
                      <a:pPr marL="846872" lvl="1" indent="-342900">
                        <a:buFont typeface="+mj-lt"/>
                        <a:buAutoNum type="alphaLcPeriod"/>
                      </a:pPr>
                      <a:r>
                        <a:rPr lang="ja-JP" sz="1100" u="none" noProof="0" dirty="0"/>
                        <a:t>除外した排出を緩和するために企業が取ろうとする行動の記述</a:t>
                      </a:r>
                      <a:endParaRPr lang="ja-JP" sz="1100" u="none" baseline="300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05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bl>
          </a:graphicData>
        </a:graphic>
      </p:graphicFrame>
      <p:sp>
        <p:nvSpPr>
          <p:cNvPr id="9" name="テキスト ボックス 8">
            <a:extLst>
              <a:ext uri="{FF2B5EF4-FFF2-40B4-BE49-F238E27FC236}">
                <a16:creationId xmlns:a16="http://schemas.microsoft.com/office/drawing/2014/main" id="{31825344-06E9-A0CE-312E-62423D0E476C}"/>
              </a:ext>
            </a:extLst>
          </p:cNvPr>
          <p:cNvSpPr txBox="1"/>
          <p:nvPr/>
        </p:nvSpPr>
        <p:spPr>
          <a:xfrm>
            <a:off x="161925" y="7344231"/>
            <a:ext cx="10016217" cy="21544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ja-JP" sz="800" noProof="0" dirty="0">
                <a:latin typeface="+mj-ea"/>
                <a:hlinkClick r:id="rId2">
                  <a:extLst>
                    <a:ext uri="{A12FA001-AC4F-418D-AE19-62706E023703}">
                      <ahyp:hlinkClr xmlns:ahyp="http://schemas.microsoft.com/office/drawing/2018/hyperlinkcolor" val="tx"/>
                    </a:ext>
                  </a:extLst>
                </a:hlinkClick>
              </a:rPr>
              <a:t> CNZS V2.0 </a:t>
            </a:r>
            <a:r>
              <a:rPr lang="ja-JP" sz="800" noProof="0" dirty="0">
                <a:solidFill>
                  <a:sysClr val="windowText" lastClr="000000"/>
                </a:solidFill>
                <a:latin typeface="+mj-ea"/>
                <a:ea typeface="+mj-ea"/>
              </a:rPr>
              <a:t>を基に作成</a:t>
            </a:r>
            <a:r>
              <a:rPr lang="en-US" altLang="ja-JP" sz="800" noProof="0" dirty="0">
                <a:solidFill>
                  <a:sysClr val="windowText" lastClr="000000"/>
                </a:solidFill>
                <a:latin typeface="+mj-ea"/>
                <a:ea typeface="+mj-ea"/>
              </a:rPr>
              <a:t> </a:t>
            </a:r>
            <a:r>
              <a:rPr lang="ja-JP" sz="800" noProof="0" dirty="0">
                <a:solidFill>
                  <a:sysClr val="windowText" lastClr="000000"/>
                </a:solidFill>
                <a:latin typeface="+mj-ea"/>
              </a:rPr>
              <a:t>※ 条文番号はCNZS V2.0本文の付番による</a:t>
            </a:r>
            <a:endParaRPr lang="ja-JP" sz="800" noProof="0" dirty="0">
              <a:solidFill>
                <a:sysClr val="windowText" lastClr="000000"/>
              </a:solidFill>
              <a:latin typeface="+mj-ea"/>
              <a:ea typeface="+mj-ea"/>
            </a:endParaRPr>
          </a:p>
        </p:txBody>
      </p:sp>
      <p:grpSp>
        <p:nvGrpSpPr>
          <p:cNvPr id="4" name="グループ化 3">
            <a:extLst>
              <a:ext uri="{FF2B5EF4-FFF2-40B4-BE49-F238E27FC236}">
                <a16:creationId xmlns:a16="http://schemas.microsoft.com/office/drawing/2014/main" id="{0C6EA168-71B8-B7C7-0A33-E2CCF580FD3D}"/>
              </a:ext>
            </a:extLst>
          </p:cNvPr>
          <p:cNvGrpSpPr/>
          <p:nvPr/>
        </p:nvGrpSpPr>
        <p:grpSpPr>
          <a:xfrm>
            <a:off x="9445162" y="3384104"/>
            <a:ext cx="729496" cy="216000"/>
            <a:chOff x="7599381" y="149975"/>
            <a:chExt cx="729496" cy="252000"/>
          </a:xfrm>
        </p:grpSpPr>
        <p:sp>
          <p:nvSpPr>
            <p:cNvPr id="5" name="四角形: 角を丸くする 4">
              <a:extLst>
                <a:ext uri="{FF2B5EF4-FFF2-40B4-BE49-F238E27FC236}">
                  <a16:creationId xmlns:a16="http://schemas.microsoft.com/office/drawing/2014/main" id="{BA635638-4BEC-58F2-2B32-A9946FBC9F83}"/>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6" name="四角形: 角を丸くする 5">
              <a:extLst>
                <a:ext uri="{FF2B5EF4-FFF2-40B4-BE49-F238E27FC236}">
                  <a16:creationId xmlns:a16="http://schemas.microsoft.com/office/drawing/2014/main" id="{EC754002-3304-33DF-937A-DA6C2EDECEDD}"/>
                </a:ext>
              </a:extLst>
            </p:cNvPr>
            <p:cNvSpPr/>
            <p:nvPr/>
          </p:nvSpPr>
          <p:spPr>
            <a:xfrm>
              <a:off x="7983793" y="149975"/>
              <a:ext cx="345084" cy="25200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8" name="グループ化 7">
            <a:extLst>
              <a:ext uri="{FF2B5EF4-FFF2-40B4-BE49-F238E27FC236}">
                <a16:creationId xmlns:a16="http://schemas.microsoft.com/office/drawing/2014/main" id="{C0F2FA88-31E8-0C61-7DD1-6FF9F3A94CE5}"/>
              </a:ext>
            </a:extLst>
          </p:cNvPr>
          <p:cNvGrpSpPr/>
          <p:nvPr/>
        </p:nvGrpSpPr>
        <p:grpSpPr>
          <a:xfrm>
            <a:off x="9445162" y="4706921"/>
            <a:ext cx="729496" cy="216000"/>
            <a:chOff x="7599381" y="149975"/>
            <a:chExt cx="729496" cy="252000"/>
          </a:xfrm>
        </p:grpSpPr>
        <p:sp>
          <p:nvSpPr>
            <p:cNvPr id="10" name="四角形: 角を丸くする 9">
              <a:extLst>
                <a:ext uri="{FF2B5EF4-FFF2-40B4-BE49-F238E27FC236}">
                  <a16:creationId xmlns:a16="http://schemas.microsoft.com/office/drawing/2014/main" id="{664F3ED8-021A-662D-069B-88985166177A}"/>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1" name="四角形: 角を丸くする 10">
              <a:extLst>
                <a:ext uri="{FF2B5EF4-FFF2-40B4-BE49-F238E27FC236}">
                  <a16:creationId xmlns:a16="http://schemas.microsoft.com/office/drawing/2014/main" id="{A90C7D5D-F8D6-567B-2030-1F5BCA9C5907}"/>
                </a:ext>
              </a:extLst>
            </p:cNvPr>
            <p:cNvSpPr/>
            <p:nvPr/>
          </p:nvSpPr>
          <p:spPr>
            <a:xfrm>
              <a:off x="7983793" y="149975"/>
              <a:ext cx="345084" cy="25200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2" name="グループ化 11">
            <a:extLst>
              <a:ext uri="{FF2B5EF4-FFF2-40B4-BE49-F238E27FC236}">
                <a16:creationId xmlns:a16="http://schemas.microsoft.com/office/drawing/2014/main" id="{64904AA2-818A-C962-8EBF-F5ABD40A347B}"/>
              </a:ext>
            </a:extLst>
          </p:cNvPr>
          <p:cNvGrpSpPr/>
          <p:nvPr/>
        </p:nvGrpSpPr>
        <p:grpSpPr>
          <a:xfrm>
            <a:off x="9445162" y="6584882"/>
            <a:ext cx="729496" cy="216000"/>
            <a:chOff x="7599381" y="149975"/>
            <a:chExt cx="729496" cy="252000"/>
          </a:xfrm>
        </p:grpSpPr>
        <p:sp>
          <p:nvSpPr>
            <p:cNvPr id="13" name="四角形: 角を丸くする 12">
              <a:extLst>
                <a:ext uri="{FF2B5EF4-FFF2-40B4-BE49-F238E27FC236}">
                  <a16:creationId xmlns:a16="http://schemas.microsoft.com/office/drawing/2014/main" id="{450B8B26-44E1-DA8D-E18C-C24FD9A2D232}"/>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4" name="四角形: 角を丸くする 13">
              <a:extLst>
                <a:ext uri="{FF2B5EF4-FFF2-40B4-BE49-F238E27FC236}">
                  <a16:creationId xmlns:a16="http://schemas.microsoft.com/office/drawing/2014/main" id="{8B0762F4-9829-37F4-C6D9-EE13A58B8748}"/>
                </a:ext>
              </a:extLst>
            </p:cNvPr>
            <p:cNvSpPr/>
            <p:nvPr/>
          </p:nvSpPr>
          <p:spPr>
            <a:xfrm>
              <a:off x="7983793" y="149975"/>
              <a:ext cx="345084" cy="25200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82077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C43CE-67E6-2E32-F191-6486F008135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20F49EA-92BC-F63A-0744-A58F697848D8}"/>
              </a:ext>
            </a:extLst>
          </p:cNvPr>
          <p:cNvSpPr>
            <a:spLocks noGrp="1"/>
          </p:cNvSpPr>
          <p:nvPr>
            <p:ph type="title"/>
          </p:nvPr>
        </p:nvSpPr>
        <p:spPr/>
        <p:txBody>
          <a:bodyPr/>
          <a:lstStyle/>
          <a:p>
            <a:r>
              <a:rPr lang="ja-JP" noProof="0" dirty="0"/>
              <a:t>Scope3の目標設定オプション・手法・経路①</a:t>
            </a:r>
            <a:endParaRPr kumimoji="1" lang="ja-JP" noProof="0" dirty="0"/>
          </a:p>
        </p:txBody>
      </p:sp>
      <p:sp>
        <p:nvSpPr>
          <p:cNvPr id="3" name="コンテンツ プレースホルダー 2">
            <a:extLst>
              <a:ext uri="{FF2B5EF4-FFF2-40B4-BE49-F238E27FC236}">
                <a16:creationId xmlns:a16="http://schemas.microsoft.com/office/drawing/2014/main" id="{9FD96297-C151-FDC3-5933-A538D2721ABB}"/>
              </a:ext>
            </a:extLst>
          </p:cNvPr>
          <p:cNvSpPr>
            <a:spLocks noGrp="1"/>
          </p:cNvSpPr>
          <p:nvPr>
            <p:ph sz="quarter" idx="12"/>
          </p:nvPr>
        </p:nvSpPr>
        <p:spPr>
          <a:xfrm>
            <a:off x="161925" y="1110921"/>
            <a:ext cx="10367963" cy="881162"/>
          </a:xfrm>
        </p:spPr>
        <p:txBody>
          <a:bodyPr/>
          <a:lstStyle/>
          <a:p>
            <a:pPr>
              <a:buClr>
                <a:schemeClr val="tx1"/>
              </a:buClr>
            </a:pPr>
            <a:r>
              <a:rPr lang="ja-JP" noProof="0" dirty="0"/>
              <a:t>適格なオプションのうちの1つを用いて、バリューチェーン排出量に関する短期のScope3目標を設定しなければならない。（C15）</a:t>
            </a:r>
            <a:endParaRPr lang="ja-JP" b="1" noProof="0" dirty="0">
              <a:solidFill>
                <a:srgbClr val="009900"/>
              </a:solidFill>
            </a:endParaRPr>
          </a:p>
        </p:txBody>
      </p:sp>
      <p:graphicFrame>
        <p:nvGraphicFramePr>
          <p:cNvPr id="5" name="表 4">
            <a:extLst>
              <a:ext uri="{FF2B5EF4-FFF2-40B4-BE49-F238E27FC236}">
                <a16:creationId xmlns:a16="http://schemas.microsoft.com/office/drawing/2014/main" id="{D10D90ED-8E70-8103-9AFD-F398E26FCD36}"/>
              </a:ext>
            </a:extLst>
          </p:cNvPr>
          <p:cNvGraphicFramePr>
            <a:graphicFrameLocks noGrp="1"/>
          </p:cNvGraphicFramePr>
          <p:nvPr>
            <p:extLst>
              <p:ext uri="{D42A27DB-BD31-4B8C-83A1-F6EECF244321}">
                <p14:modId xmlns:p14="http://schemas.microsoft.com/office/powerpoint/2010/main" val="396509673"/>
              </p:ext>
            </p:extLst>
          </p:nvPr>
        </p:nvGraphicFramePr>
        <p:xfrm>
          <a:off x="161925" y="2821277"/>
          <a:ext cx="10367963" cy="3306050"/>
        </p:xfrm>
        <a:graphic>
          <a:graphicData uri="http://schemas.openxmlformats.org/drawingml/2006/table">
            <a:tbl>
              <a:tblPr firstRow="1" bandRow="1">
                <a:tableStyleId>{5C22544A-7EE6-4342-B048-85BDC9FD1C3A}</a:tableStyleId>
              </a:tblPr>
              <a:tblGrid>
                <a:gridCol w="1634589">
                  <a:extLst>
                    <a:ext uri="{9D8B030D-6E8A-4147-A177-3AD203B41FA5}">
                      <a16:colId xmlns:a16="http://schemas.microsoft.com/office/drawing/2014/main" val="554017252"/>
                    </a:ext>
                  </a:extLst>
                </a:gridCol>
                <a:gridCol w="4558656">
                  <a:extLst>
                    <a:ext uri="{9D8B030D-6E8A-4147-A177-3AD203B41FA5}">
                      <a16:colId xmlns:a16="http://schemas.microsoft.com/office/drawing/2014/main" val="2190827162"/>
                    </a:ext>
                  </a:extLst>
                </a:gridCol>
                <a:gridCol w="1263593">
                  <a:extLst>
                    <a:ext uri="{9D8B030D-6E8A-4147-A177-3AD203B41FA5}">
                      <a16:colId xmlns:a16="http://schemas.microsoft.com/office/drawing/2014/main" val="1616635609"/>
                    </a:ext>
                  </a:extLst>
                </a:gridCol>
                <a:gridCol w="1036917">
                  <a:extLst>
                    <a:ext uri="{9D8B030D-6E8A-4147-A177-3AD203B41FA5}">
                      <a16:colId xmlns:a16="http://schemas.microsoft.com/office/drawing/2014/main" val="1328696608"/>
                    </a:ext>
                  </a:extLst>
                </a:gridCol>
                <a:gridCol w="1874208">
                  <a:extLst>
                    <a:ext uri="{9D8B030D-6E8A-4147-A177-3AD203B41FA5}">
                      <a16:colId xmlns:a16="http://schemas.microsoft.com/office/drawing/2014/main" val="1073278613"/>
                    </a:ext>
                  </a:extLst>
                </a:gridCol>
              </a:tblGrid>
              <a:tr h="298052">
                <a:tc>
                  <a:txBody>
                    <a:bodyPr/>
                    <a:lstStyle/>
                    <a:p>
                      <a:pPr algn="ctr"/>
                      <a:endParaRPr kumimoji="1" lang="ja-JP" sz="1200" b="1" noProof="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ja-JP" sz="1200" b="1" noProof="0" dirty="0"/>
                        <a:t>目標設定オプション</a:t>
                      </a:r>
                      <a:endParaRPr kumimoji="1" lang="ja-JP" sz="1200" b="1" noProof="0" dirty="0"/>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solidFill>
                  </a:tcPr>
                </a:tc>
                <a:tc>
                  <a:txBody>
                    <a:bodyPr/>
                    <a:lstStyle/>
                    <a:p>
                      <a:pPr algn="ctr"/>
                      <a:r>
                        <a:rPr lang="ja-JP" sz="1200" b="1" noProof="0" dirty="0"/>
                        <a:t>目標の構成要素</a:t>
                      </a:r>
                    </a:p>
                    <a:p>
                      <a:pPr algn="ctr"/>
                      <a:r>
                        <a:rPr lang="ja-JP" sz="1200" b="1" noProof="0" dirty="0"/>
                        <a:t>（または活動）</a:t>
                      </a:r>
                      <a:endParaRPr kumimoji="1" lang="ja-JP" sz="1200" b="1" noProof="0" dirty="0"/>
                    </a:p>
                  </a:txBody>
                  <a:tcPr anchor="ctr">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algn="ctr"/>
                      <a:r>
                        <a:rPr lang="ja-JP" sz="1200" b="1" noProof="0" dirty="0"/>
                        <a:t>手法</a:t>
                      </a:r>
                      <a:endParaRPr kumimoji="1" lang="ja-JP" sz="1200" b="1" noProof="0" dirty="0"/>
                    </a:p>
                  </a:txBody>
                  <a:tcPr anchor="ctr">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algn="ctr"/>
                      <a:r>
                        <a:rPr lang="ja-JP" sz="1200" b="1" noProof="0" dirty="0"/>
                        <a:t>経路</a:t>
                      </a:r>
                    </a:p>
                    <a:p>
                      <a:pPr algn="ctr"/>
                      <a:r>
                        <a:rPr lang="ja-JP" sz="1050" b="1" noProof="0" dirty="0"/>
                        <a:t>※CNZS V2.0リリース時点で利用可能</a:t>
                      </a:r>
                      <a:endParaRPr kumimoji="1" lang="ja-JP" sz="1050" b="1" noProof="0" dirty="0"/>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16781882"/>
                  </a:ext>
                </a:extLst>
              </a:tr>
              <a:tr h="617220">
                <a:tc rowSpan="2">
                  <a:txBody>
                    <a:bodyPr/>
                    <a:lstStyle/>
                    <a:p>
                      <a:pPr marL="0" marR="0" lvl="0" indent="0" algn="l" defTabSz="1007943" rtl="0" eaLnBrk="1" fontAlgn="auto" latinLnBrk="0" hangingPunct="1">
                        <a:lnSpc>
                          <a:spcPct val="100000"/>
                        </a:lnSpc>
                        <a:spcBef>
                          <a:spcPts val="0"/>
                        </a:spcBef>
                        <a:spcAft>
                          <a:spcPts val="0"/>
                        </a:spcAft>
                        <a:buClrTx/>
                        <a:buSzTx/>
                        <a:buFont typeface="Wingdings" panose="05000000000000000000" pitchFamily="2" charset="2"/>
                        <a:buNone/>
                        <a:tabLst/>
                        <a:defRPr/>
                      </a:pPr>
                      <a:r>
                        <a:rPr lang="ja-JP" sz="1400" b="1" noProof="0" dirty="0"/>
                        <a:t>全活動を1つの包括目標で対処する場合</a:t>
                      </a:r>
                    </a:p>
                    <a:p>
                      <a:pPr marL="0" indent="0">
                        <a:buFont typeface="Wingdings" panose="05000000000000000000" pitchFamily="2" charset="2"/>
                        <a:buNone/>
                      </a:pPr>
                      <a:endParaRPr lang="ja-JP" sz="1400" b="1" noProof="0" dirty="0"/>
                    </a:p>
                  </a:txBody>
                  <a:tcPr anchor="ctr">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sz="1200" b="1" noProof="0" dirty="0"/>
                        <a:t>総量削減目標</a:t>
                      </a:r>
                    </a:p>
                    <a:p>
                      <a:pPr marL="171450" indent="-171450">
                        <a:buFont typeface="Wingdings" panose="05000000000000000000" pitchFamily="2" charset="2"/>
                        <a:buChar char="Ø"/>
                      </a:pPr>
                      <a:r>
                        <a:rPr lang="ja-JP" sz="1200" noProof="0" dirty="0"/>
                        <a:t>Scope3の絶対排出量を、適格なネットゼロ経路と整合する、定められた残余水準まで、直線的な軌道で削減する目標（C15.1）</a:t>
                      </a:r>
                    </a:p>
                  </a:txBody>
                  <a:tcPr>
                    <a:lnL w="12700" cap="flat" cmpd="sng" algn="ctr">
                      <a:noFill/>
                      <a:prstDash val="solid"/>
                      <a:round/>
                      <a:headEnd type="none" w="med" len="med"/>
                      <a:tailEnd type="none" w="med" len="med"/>
                    </a:lnL>
                    <a:lnT w="381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2">
                  <a:txBody>
                    <a:bodyPr/>
                    <a:lstStyle/>
                    <a:p>
                      <a:r>
                        <a:rPr kumimoji="1" lang="ja-JP" sz="1200" noProof="0" dirty="0"/>
                        <a:t>全活動</a:t>
                      </a:r>
                    </a:p>
                    <a:p>
                      <a:endParaRPr lang="ja-JP" sz="1200" noProof="0" dirty="0"/>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直線的な削減</a:t>
                      </a:r>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排出総量経路　</a:t>
                      </a:r>
                    </a:p>
                    <a:p>
                      <a:pPr marL="171450" indent="-171450">
                        <a:buFont typeface="Meiryo UI" panose="020B0604030504040204" pitchFamily="50" charset="-128"/>
                        <a:buChar char="‒"/>
                      </a:pPr>
                      <a:r>
                        <a:rPr lang="ja-JP" sz="1200" noProof="0" dirty="0"/>
                        <a:t>セクター横断経路</a:t>
                      </a:r>
                      <a:endParaRPr kumimoji="1" lang="ja-JP" sz="1200" kern="1200" noProof="0" dirty="0">
                        <a:solidFill>
                          <a:schemeClr val="dk1"/>
                        </a:solidFill>
                        <a:latin typeface="+mn-ea"/>
                        <a:ea typeface="+mn-ea"/>
                        <a:cs typeface="+mn-cs"/>
                      </a:endParaRPr>
                    </a:p>
                  </a:txBody>
                  <a:tcPr>
                    <a:lnR w="12700" cap="flat" cmpd="sng" algn="ctr">
                      <a:solidFill>
                        <a:schemeClr val="bg1">
                          <a:lumMod val="6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08376274"/>
                  </a:ext>
                </a:extLst>
              </a:tr>
              <a:tr h="1035805">
                <a:tc vMerge="1">
                  <a:txBody>
                    <a:bodyPr/>
                    <a:lstStyle/>
                    <a:p>
                      <a:pPr marL="171450" indent="-171450">
                        <a:buFont typeface="Wingdings" panose="05000000000000000000" pitchFamily="2" charset="2"/>
                        <a:buChar char="Ø"/>
                      </a:pPr>
                      <a:endParaRPr lang="en-US" altLang="ja-JP" sz="120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b="1" noProof="0" dirty="0"/>
                        <a:t>サプライヤー及び／または顧客整合目標</a:t>
                      </a:r>
                    </a:p>
                    <a:p>
                      <a:pPr marL="171450" indent="-171450">
                        <a:buFont typeface="Wingdings" panose="05000000000000000000" pitchFamily="2" charset="2"/>
                        <a:buChar char="Ø"/>
                      </a:pPr>
                      <a:r>
                        <a:rPr lang="ja-JP" sz="1200" noProof="0" dirty="0"/>
                        <a:t>移行過程にある、またはネットゼロ整合状態にあるTier1サプライヤー及び／または顧客の割合（排出量・支出額・収益に基づく）を増加させる目標（C15.2）</a:t>
                      </a:r>
                    </a:p>
                  </a:txBody>
                  <a:tcPr>
                    <a:lnL w="12700" cap="flat" cmpd="sng" algn="ctr">
                      <a:no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vMerge="1">
                  <a:txBody>
                    <a:bodyPr/>
                    <a:lstStyle/>
                    <a:p>
                      <a:endParaRPr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指標整合</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整合経路　</a:t>
                      </a:r>
                    </a:p>
                    <a:p>
                      <a:pPr marL="171450" indent="-171450">
                        <a:buFont typeface="Meiryo UI" panose="020B0604030504040204" pitchFamily="50" charset="-128"/>
                        <a:buChar char="‒"/>
                      </a:pPr>
                      <a:r>
                        <a:rPr lang="ja-JP" sz="1200" noProof="0" dirty="0"/>
                        <a:t>サプライヤー及び／または顧客整合経路</a:t>
                      </a:r>
                      <a:endParaRPr kumimoji="1" lang="ja-JP" sz="1200" noProof="0" dirty="0">
                        <a:latin typeface="+mn-ea"/>
                        <a:ea typeface="+mn-ea"/>
                      </a:endParaRPr>
                    </a:p>
                  </a:txBody>
                  <a:tcPr>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62009529"/>
                  </a:ext>
                </a:extLst>
              </a:tr>
              <a:tr h="1035805">
                <a:tc>
                  <a:txBody>
                    <a:bodyPr/>
                    <a:lstStyle/>
                    <a:p>
                      <a:pPr marL="0" indent="0">
                        <a:buFont typeface="Wingdings" panose="05000000000000000000" pitchFamily="2" charset="2"/>
                        <a:buNone/>
                      </a:pPr>
                      <a:r>
                        <a:rPr lang="ja-JP" sz="1400" b="1" noProof="0" dirty="0"/>
                        <a:t>その他</a:t>
                      </a:r>
                    </a:p>
                  </a:txBody>
                  <a:tcPr anchor="ctr">
                    <a:lnL w="1270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4">
                  <a:txBody>
                    <a:bodyPr/>
                    <a:lstStyle/>
                    <a:p>
                      <a:pPr marL="0" indent="0">
                        <a:buFont typeface="Wingdings" panose="05000000000000000000" pitchFamily="2" charset="2"/>
                        <a:buNone/>
                      </a:pPr>
                      <a:r>
                        <a:rPr lang="ja-JP" sz="1200" b="1" noProof="0" dirty="0"/>
                        <a:t>カテゴリまたは活動固有の目標</a:t>
                      </a:r>
                      <a:r>
                        <a:rPr lang="ja-JP" sz="1200" b="0" noProof="0" dirty="0"/>
                        <a:t>（詳細は本資料P3</a:t>
                      </a:r>
                      <a:r>
                        <a:rPr lang="en-US" altLang="ja-JP" sz="1200" b="0" noProof="0" dirty="0"/>
                        <a:t>3</a:t>
                      </a:r>
                      <a:r>
                        <a:rPr lang="ja-JP" sz="1200" b="0" noProof="0" dirty="0"/>
                        <a:t>,3</a:t>
                      </a:r>
                      <a:r>
                        <a:rPr lang="en-US" altLang="ja-JP" sz="1200" b="0" noProof="0" dirty="0"/>
                        <a:t>4</a:t>
                      </a:r>
                      <a:r>
                        <a:rPr lang="ja-JP" sz="1200" b="0" noProof="0" dirty="0"/>
                        <a:t>）</a:t>
                      </a:r>
                    </a:p>
                  </a:txBody>
                  <a:tcPr>
                    <a:lnL w="12700" cap="flat" cmpd="sng" algn="ctr">
                      <a:no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hMerge="1">
                  <a:txBody>
                    <a:bodyPr/>
                    <a:lstStyle/>
                    <a:p>
                      <a:endParaRPr dirty="0"/>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hMerge="1">
                  <a:txBody>
                    <a:bodyPr/>
                    <a:lstStyle/>
                    <a:p>
                      <a:endParaRPr kumimoji="1" lang="ja-JP" altLang="en-US" sz="1200" dirty="0">
                        <a:highlight>
                          <a:srgbClr val="FFFF00"/>
                        </a:highlight>
                      </a:endParaRP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pPr marL="171450" indent="-171450">
                        <a:buFont typeface="Meiryo UI" panose="020B0604030504040204" pitchFamily="50" charset="-128"/>
                        <a:buChar char="‒"/>
                      </a:pPr>
                      <a:endParaRPr kumimoji="1" lang="ja-JP" altLang="en-US" sz="1200" dirty="0">
                        <a:latin typeface="+mn-ea"/>
                        <a:ea typeface="+mn-ea"/>
                      </a:endParaRP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13464864"/>
                  </a:ext>
                </a:extLst>
              </a:tr>
            </a:tbl>
          </a:graphicData>
        </a:graphic>
      </p:graphicFrame>
      <p:sp>
        <p:nvSpPr>
          <p:cNvPr id="6" name="テキスト ボックス 5">
            <a:extLst>
              <a:ext uri="{FF2B5EF4-FFF2-40B4-BE49-F238E27FC236}">
                <a16:creationId xmlns:a16="http://schemas.microsoft.com/office/drawing/2014/main" id="{0093CA46-1408-E608-3D2F-22FB5C9D3FDE}"/>
              </a:ext>
            </a:extLst>
          </p:cNvPr>
          <p:cNvSpPr txBox="1"/>
          <p:nvPr/>
        </p:nvSpPr>
        <p:spPr>
          <a:xfrm>
            <a:off x="2512970" y="2451945"/>
            <a:ext cx="5665871" cy="369332"/>
          </a:xfrm>
          <a:prstGeom prst="rect">
            <a:avLst/>
          </a:prstGeom>
          <a:noFill/>
        </p:spPr>
        <p:txBody>
          <a:bodyPr wrap="square">
            <a:spAutoFit/>
          </a:bodyPr>
          <a:lstStyle/>
          <a:p>
            <a:r>
              <a:rPr lang="ja-JP" noProof="0" dirty="0">
                <a:solidFill>
                  <a:schemeClr val="bg2"/>
                </a:solidFill>
              </a:rPr>
              <a:t>Scope3排出量に対処するための目標設定手法及び経路</a:t>
            </a:r>
          </a:p>
        </p:txBody>
      </p:sp>
      <p:sp>
        <p:nvSpPr>
          <p:cNvPr id="11" name="テキスト ボックス 10">
            <a:extLst>
              <a:ext uri="{FF2B5EF4-FFF2-40B4-BE49-F238E27FC236}">
                <a16:creationId xmlns:a16="http://schemas.microsoft.com/office/drawing/2014/main" id="{1F074D5F-59AB-6ACB-16B7-1BB298828BDD}"/>
              </a:ext>
            </a:extLst>
          </p:cNvPr>
          <p:cNvSpPr txBox="1"/>
          <p:nvPr/>
        </p:nvSpPr>
        <p:spPr>
          <a:xfrm>
            <a:off x="161925" y="6821468"/>
            <a:ext cx="8132354" cy="646331"/>
          </a:xfrm>
          <a:prstGeom prst="rect">
            <a:avLst/>
          </a:prstGeom>
          <a:noFill/>
        </p:spPr>
        <p:txBody>
          <a:bodyPr wrap="none" rtlCol="0">
            <a:spAutoFit/>
          </a:bodyPr>
          <a:lstStyle/>
          <a:p>
            <a:r>
              <a:rPr kumimoji="1" lang="ja-JP" sz="900" noProof="0" dirty="0">
                <a:latin typeface="+mn-ea"/>
              </a:rPr>
              <a:t>※1 カテゴリ9（下流の輸送・配送）は、手法がカテゴリ4（上流の輸送・配送）と同一であるため、「上流排出」の下に分類されている</a:t>
            </a:r>
          </a:p>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j-ea"/>
              </a:rPr>
              <a:t>、</a:t>
            </a:r>
            <a:r>
              <a:rPr lang="ja-JP" sz="900" noProof="0" dirty="0">
                <a:latin typeface="+mn-ea"/>
                <a:hlinkClick r:id="rId3">
                  <a:extLst>
                    <a:ext uri="{A12FA001-AC4F-418D-AE19-62706E023703}">
                      <ahyp:hlinkClr xmlns:ahyp="http://schemas.microsoft.com/office/drawing/2018/hyperlinkcolor" val="tx"/>
                    </a:ext>
                  </a:extLst>
                </a:hlinkClick>
              </a:rPr>
              <a:t>SBTi Corporate Net-Zero Standard Version 2.0: Methods, Metrics and Pathways - Version for public commenting</a:t>
            </a:r>
            <a:r>
              <a:rPr lang="ja-JP" sz="900" noProof="0" dirty="0">
                <a:latin typeface="+mn-ea"/>
              </a:rPr>
              <a:t>を基に作成</a:t>
            </a:r>
            <a:endParaRPr lang="en-US" altLang="ja-JP" sz="900" noProof="0" dirty="0">
              <a:latin typeface="+mn-ea"/>
            </a:endParaRPr>
          </a:p>
          <a:p>
            <a:r>
              <a:rPr lang="en-US" altLang="ja-JP" sz="900" dirty="0">
                <a:latin typeface="+mn-ea"/>
              </a:rPr>
              <a:t>※ </a:t>
            </a:r>
            <a:r>
              <a:rPr lang="ja-JP" altLang="en-US" sz="900" dirty="0">
                <a:latin typeface="+mn-ea"/>
              </a:rPr>
              <a:t>パブリックコメント段階での内容につき、今後変更の可能性あり</a:t>
            </a:r>
            <a:endParaRPr lang="ja-JP" sz="900" noProof="0" dirty="0">
              <a:latin typeface="+mn-ea"/>
            </a:endParaRPr>
          </a:p>
          <a:p>
            <a:r>
              <a:rPr lang="ja-JP" sz="900" noProof="0" dirty="0">
                <a:solidFill>
                  <a:sysClr val="windowText" lastClr="000000"/>
                </a:solidFill>
                <a:latin typeface="+mj-ea"/>
              </a:rPr>
              <a:t>※ 条文番号はCNZS V2.0本文の付番による</a:t>
            </a:r>
          </a:p>
        </p:txBody>
      </p:sp>
    </p:spTree>
    <p:extLst>
      <p:ext uri="{BB962C8B-B14F-4D97-AF65-F5344CB8AC3E}">
        <p14:creationId xmlns:p14="http://schemas.microsoft.com/office/powerpoint/2010/main" val="3937667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35D1D0-CF8C-BC4B-B9F8-C555C4ED9824}"/>
              </a:ext>
            </a:extLst>
          </p:cNvPr>
          <p:cNvSpPr>
            <a:spLocks noGrp="1"/>
          </p:cNvSpPr>
          <p:nvPr>
            <p:ph type="title"/>
          </p:nvPr>
        </p:nvSpPr>
        <p:spPr>
          <a:xfrm>
            <a:off x="161925" y="236766"/>
            <a:ext cx="9288000" cy="648000"/>
          </a:xfrm>
        </p:spPr>
        <p:txBody>
          <a:bodyPr/>
          <a:lstStyle/>
          <a:p>
            <a:r>
              <a:rPr lang="ja-JP" noProof="0" dirty="0"/>
              <a:t>Scope3の目標設定オプション・手法・経路②</a:t>
            </a:r>
            <a:endParaRPr kumimoji="1" lang="ja-JP" noProof="0" dirty="0"/>
          </a:p>
        </p:txBody>
      </p:sp>
      <p:sp>
        <p:nvSpPr>
          <p:cNvPr id="3" name="コンテンツ プレースホルダー 2">
            <a:extLst>
              <a:ext uri="{FF2B5EF4-FFF2-40B4-BE49-F238E27FC236}">
                <a16:creationId xmlns:a16="http://schemas.microsoft.com/office/drawing/2014/main" id="{2DEC6EE5-878A-9BDE-6A2F-A6D34B9655B7}"/>
              </a:ext>
            </a:extLst>
          </p:cNvPr>
          <p:cNvSpPr>
            <a:spLocks noGrp="1"/>
          </p:cNvSpPr>
          <p:nvPr>
            <p:ph sz="quarter" idx="12"/>
          </p:nvPr>
        </p:nvSpPr>
        <p:spPr>
          <a:xfrm>
            <a:off x="161925" y="1110920"/>
            <a:ext cx="10367963" cy="881162"/>
          </a:xfrm>
        </p:spPr>
        <p:txBody>
          <a:bodyPr/>
          <a:lstStyle/>
          <a:p>
            <a:r>
              <a:rPr lang="ja-JP" noProof="0" dirty="0"/>
              <a:t>全活動を1つの包括目標ではなく、カテゴリまたは活動固有の目標を設定する場合は、3つのグループに分けられた目標設定オプションを活用できる。</a:t>
            </a:r>
            <a:endParaRPr kumimoji="1" lang="ja-JP" noProof="0" dirty="0"/>
          </a:p>
        </p:txBody>
      </p:sp>
      <p:graphicFrame>
        <p:nvGraphicFramePr>
          <p:cNvPr id="5" name="表 4">
            <a:extLst>
              <a:ext uri="{FF2B5EF4-FFF2-40B4-BE49-F238E27FC236}">
                <a16:creationId xmlns:a16="http://schemas.microsoft.com/office/drawing/2014/main" id="{02DF2511-0019-1077-EEB3-E5E531D8187F}"/>
              </a:ext>
            </a:extLst>
          </p:cNvPr>
          <p:cNvGraphicFramePr>
            <a:graphicFrameLocks noGrp="1"/>
          </p:cNvGraphicFramePr>
          <p:nvPr>
            <p:extLst>
              <p:ext uri="{D42A27DB-BD31-4B8C-83A1-F6EECF244321}">
                <p14:modId xmlns:p14="http://schemas.microsoft.com/office/powerpoint/2010/main" val="1543513014"/>
              </p:ext>
            </p:extLst>
          </p:nvPr>
        </p:nvGraphicFramePr>
        <p:xfrm>
          <a:off x="161925" y="2479373"/>
          <a:ext cx="10367964" cy="4389120"/>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3313150171"/>
                    </a:ext>
                  </a:extLst>
                </a:gridCol>
                <a:gridCol w="4648200">
                  <a:extLst>
                    <a:ext uri="{9D8B030D-6E8A-4147-A177-3AD203B41FA5}">
                      <a16:colId xmlns:a16="http://schemas.microsoft.com/office/drawing/2014/main" val="2190827162"/>
                    </a:ext>
                  </a:extLst>
                </a:gridCol>
                <a:gridCol w="1528394">
                  <a:extLst>
                    <a:ext uri="{9D8B030D-6E8A-4147-A177-3AD203B41FA5}">
                      <a16:colId xmlns:a16="http://schemas.microsoft.com/office/drawing/2014/main" val="1328696608"/>
                    </a:ext>
                  </a:extLst>
                </a:gridCol>
                <a:gridCol w="2629270">
                  <a:extLst>
                    <a:ext uri="{9D8B030D-6E8A-4147-A177-3AD203B41FA5}">
                      <a16:colId xmlns:a16="http://schemas.microsoft.com/office/drawing/2014/main" val="1073278613"/>
                    </a:ext>
                  </a:extLst>
                </a:gridCol>
              </a:tblGrid>
              <a:tr h="309494">
                <a:tc>
                  <a:txBody>
                    <a:bodyPr/>
                    <a:lstStyle/>
                    <a:p>
                      <a:pPr algn="ctr"/>
                      <a:r>
                        <a:rPr lang="ja-JP" sz="1600" b="1" noProof="0" dirty="0"/>
                        <a:t>目標の構成要素</a:t>
                      </a:r>
                    </a:p>
                    <a:p>
                      <a:pPr algn="ctr"/>
                      <a:r>
                        <a:rPr lang="ja-JP" sz="1600" b="1" noProof="0" dirty="0"/>
                        <a:t>（または活動）</a:t>
                      </a:r>
                      <a:endParaRPr kumimoji="1" lang="ja-JP" sz="1600" b="1" noProof="0" dirty="0"/>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600" b="1" noProof="0" dirty="0"/>
                        <a:t>目標設定オプション</a:t>
                      </a:r>
                      <a:endParaRPr kumimoji="1" lang="ja-JP" sz="1600" b="1" noProof="0" dirty="0"/>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600" b="1" noProof="0" dirty="0"/>
                        <a:t>手法</a:t>
                      </a:r>
                      <a:endParaRPr kumimoji="1" lang="ja-JP" sz="1600" b="1" noProof="0" dirty="0"/>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600" b="1" noProof="0" dirty="0"/>
                        <a:t>経路</a:t>
                      </a:r>
                    </a:p>
                    <a:p>
                      <a:pPr algn="ctr"/>
                      <a:r>
                        <a:rPr lang="ja-JP" sz="1100" b="1" noProof="0" dirty="0"/>
                        <a:t>※CNZS V2.0リリース時点で利用可能</a:t>
                      </a:r>
                      <a:endParaRPr kumimoji="1" lang="ja-JP" sz="1100" b="1" noProof="0" dirty="0"/>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16781882"/>
                  </a:ext>
                </a:extLst>
              </a:tr>
              <a:tr h="866582">
                <a:tc rowSpan="3">
                  <a:txBody>
                    <a:bodyPr/>
                    <a:lstStyle/>
                    <a:p>
                      <a:r>
                        <a:rPr lang="ja-JP" sz="1200" b="1" noProof="0" dirty="0"/>
                        <a:t>グループA</a:t>
                      </a:r>
                    </a:p>
                    <a:p>
                      <a:r>
                        <a:rPr lang="ja-JP" sz="1200" u="sng" noProof="0" dirty="0"/>
                        <a:t>高排出的な</a:t>
                      </a:r>
                      <a:r>
                        <a:rPr lang="ja-JP" sz="1200" noProof="0" dirty="0"/>
                        <a:t>製品・サービスの購入（カテゴリ1,2,4,6,9</a:t>
                      </a:r>
                      <a:r>
                        <a:rPr lang="ja-JP" sz="1200" baseline="30000" noProof="0" dirty="0"/>
                        <a:t>※1</a:t>
                      </a:r>
                      <a:r>
                        <a:rPr lang="ja-JP" sz="1200" noProof="0" dirty="0"/>
                        <a:t>）</a:t>
                      </a:r>
                      <a:endParaRPr kumimoji="1" lang="ja-JP" sz="1200" noProof="0" dirty="0"/>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28600" indent="-228600">
                        <a:buFont typeface="+mj-lt"/>
                        <a:buAutoNum type="alphaLcPeriod"/>
                      </a:pPr>
                      <a:r>
                        <a:rPr lang="ja-JP" sz="1200" b="1" noProof="0" dirty="0"/>
                        <a:t>排出削減目標（原単位・絶対量）</a:t>
                      </a:r>
                      <a:endParaRPr lang="ja-JP" sz="1200" noProof="0" dirty="0"/>
                    </a:p>
                    <a:p>
                      <a:pPr marL="171450" indent="-171450">
                        <a:buFont typeface="Wingdings" panose="05000000000000000000" pitchFamily="2" charset="2"/>
                        <a:buChar char="Ø"/>
                      </a:pPr>
                      <a:r>
                        <a:rPr lang="ja-JP" sz="1200" noProof="0" dirty="0"/>
                        <a:t>セクター経路で指定された軌道に沿って、Scope3の排出量（絶対量）または排出原単位を、定められた残余水準まで削減する目標</a:t>
                      </a:r>
                      <a:r>
                        <a:rPr kumimoji="1" lang="ja-JP" sz="1200" noProof="0" dirty="0"/>
                        <a:t>（C15.3）</a:t>
                      </a:r>
                      <a:endParaRPr lang="ja-JP" sz="1200" noProof="0" dirty="0"/>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200" noProof="0" dirty="0"/>
                        <a:t>部門別脱炭素化アプローチ</a:t>
                      </a:r>
                      <a:r>
                        <a:rPr lang="ja-JP" sz="1200" noProof="0" dirty="0">
                          <a:latin typeface="+mn-ea"/>
                          <a:ea typeface="+mn-ea"/>
                        </a:rPr>
                        <a:t>（SDA：</a:t>
                      </a:r>
                      <a:r>
                        <a:rPr lang="ja-JP" sz="1200" noProof="0" dirty="0"/>
                        <a:t>Sectoral</a:t>
                      </a:r>
                      <a:r>
                        <a:rPr lang="ja-JP" sz="1200" noProof="0" dirty="0">
                          <a:latin typeface="+mn-ea"/>
                          <a:ea typeface="+mn-ea"/>
                        </a:rPr>
                        <a:t> Decarbonization Approach）</a:t>
                      </a:r>
                      <a:endParaRPr kumimoji="1" lang="ja-JP" sz="1200" noProof="0" dirty="0">
                        <a:latin typeface="+mn-ea"/>
                        <a:ea typeface="+mn-ea"/>
                      </a:endParaRPr>
                    </a:p>
                  </a:txBody>
                  <a:tcPr anchor="ct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kern="1200" noProof="0" dirty="0">
                          <a:solidFill>
                            <a:schemeClr val="dk1"/>
                          </a:solidFill>
                          <a:latin typeface="+mn-ea"/>
                          <a:ea typeface="+mn-ea"/>
                          <a:cs typeface="+mn-cs"/>
                        </a:rPr>
                        <a:t>排出原単位経路　</a:t>
                      </a:r>
                    </a:p>
                    <a:p>
                      <a:pPr marL="171450" indent="-171450">
                        <a:buFont typeface="Meiryo UI" panose="020B0604030504040204" pitchFamily="50" charset="-128"/>
                        <a:buChar char="‒"/>
                      </a:pPr>
                      <a:r>
                        <a:rPr kumimoji="1" lang="ja-JP" sz="1200" kern="1200" noProof="0" dirty="0">
                          <a:solidFill>
                            <a:schemeClr val="dk1"/>
                          </a:solidFill>
                          <a:latin typeface="+mn-ea"/>
                          <a:ea typeface="+mn-ea"/>
                          <a:cs typeface="+mn-cs"/>
                        </a:rPr>
                        <a:t>鉄鋼調達経路＊</a:t>
                      </a:r>
                    </a:p>
                    <a:p>
                      <a:pPr marL="171450" indent="-171450">
                        <a:buFont typeface="Meiryo UI" panose="020B0604030504040204" pitchFamily="50" charset="-128"/>
                        <a:buChar char="‒"/>
                      </a:pPr>
                      <a:r>
                        <a:rPr kumimoji="1" lang="ja-JP" sz="1200" kern="1200" noProof="0" dirty="0">
                          <a:solidFill>
                            <a:schemeClr val="dk1"/>
                          </a:solidFill>
                          <a:latin typeface="+mn-ea"/>
                          <a:ea typeface="+mn-ea"/>
                          <a:cs typeface="+mn-cs"/>
                        </a:rPr>
                        <a:t>セメント調達経路＊　</a:t>
                      </a:r>
                    </a:p>
                    <a:p>
                      <a:pPr marL="171450" indent="-171450">
                        <a:buFont typeface="Meiryo UI" panose="020B0604030504040204" pitchFamily="50" charset="-128"/>
                        <a:buChar char="‒"/>
                      </a:pPr>
                      <a:r>
                        <a:rPr kumimoji="1" lang="ja-JP" sz="1200" kern="1200" noProof="0" dirty="0">
                          <a:solidFill>
                            <a:schemeClr val="dk1"/>
                          </a:solidFill>
                          <a:latin typeface="+mn-ea"/>
                          <a:ea typeface="+mn-ea"/>
                          <a:cs typeface="+mn-cs"/>
                        </a:rPr>
                        <a:t>化学品調達経路＊</a:t>
                      </a:r>
                    </a:p>
                  </a:txBody>
                  <a:tcPr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08376274"/>
                  </a:ext>
                </a:extLst>
              </a:tr>
              <a:tr h="433291">
                <a:tc vMerge="1">
                  <a:txBody>
                    <a:bodyPr/>
                    <a:lstStyle/>
                    <a:p>
                      <a:endParaRPr kumimoji="1" lang="ja-JP" altLang="en-US" sz="120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28600" indent="-228600">
                        <a:buFont typeface="+mj-lt"/>
                        <a:buAutoNum type="alphaLcPeriod" startAt="2"/>
                      </a:pPr>
                      <a:r>
                        <a:rPr kumimoji="1" lang="ja-JP" sz="1200" b="1" kern="1200" noProof="0" dirty="0">
                          <a:solidFill>
                            <a:schemeClr val="dk1"/>
                          </a:solidFill>
                          <a:latin typeface="+mn-lt"/>
                          <a:ea typeface="+mn-ea"/>
                          <a:cs typeface="+mn-cs"/>
                        </a:rPr>
                        <a:t>ボリューム整合目標</a:t>
                      </a:r>
                    </a:p>
                    <a:p>
                      <a:pPr marL="171450" indent="-171450">
                        <a:buFont typeface="Wingdings" panose="05000000000000000000" pitchFamily="2" charset="2"/>
                        <a:buChar char="Ø"/>
                      </a:pPr>
                      <a:r>
                        <a:rPr kumimoji="1" lang="ja-JP" sz="1200" b="0" kern="1200" noProof="0" dirty="0">
                          <a:solidFill>
                            <a:schemeClr val="dk1"/>
                          </a:solidFill>
                          <a:latin typeface="+mn-lt"/>
                          <a:ea typeface="+mn-ea"/>
                          <a:cs typeface="+mn-cs"/>
                        </a:rPr>
                        <a:t>購入するコモディティまたは輸送のうち、低炭素またはネットゼロ整合であるものの割合を増加させる目標</a:t>
                      </a:r>
                      <a:r>
                        <a:rPr lang="ja-JP" sz="1200" noProof="0" dirty="0"/>
                        <a:t>（C15.3）</a:t>
                      </a:r>
                      <a:endParaRPr kumimoji="1" lang="ja-JP" sz="1200" b="0" kern="1200" noProof="0" dirty="0">
                        <a:solidFill>
                          <a:schemeClr val="dk1"/>
                        </a:solidFill>
                        <a:latin typeface="+mn-lt"/>
                        <a:ea typeface="+mn-ea"/>
                        <a:cs typeface="+mn-cs"/>
                      </a:endParaRP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指標整合</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整合経路　</a:t>
                      </a:r>
                    </a:p>
                    <a:p>
                      <a:pPr marL="171450" indent="-171450" algn="l" defTabSz="1007943" rtl="0" eaLnBrk="1" latinLnBrk="0" hangingPunct="1">
                        <a:buFont typeface="Meiryo UI" panose="020B0604030504040204" pitchFamily="50" charset="-128"/>
                        <a:buChar char="‒"/>
                      </a:pPr>
                      <a:r>
                        <a:rPr kumimoji="1" lang="ja-JP" altLang="en-US" sz="1200" kern="1200" noProof="0" dirty="0">
                          <a:solidFill>
                            <a:schemeClr val="dk1"/>
                          </a:solidFill>
                          <a:latin typeface="+mn-ea"/>
                          <a:ea typeface="+mn-ea"/>
                          <a:cs typeface="+mn-cs"/>
                        </a:rPr>
                        <a:t>汎用購買経路</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57724834"/>
                  </a:ext>
                </a:extLst>
              </a:tr>
              <a:tr h="433291">
                <a:tc vMerge="1">
                  <a:txBody>
                    <a:bodyPr/>
                    <a:lstStyle/>
                    <a:p>
                      <a:endParaRPr kumimoji="1" lang="ja-JP" altLang="en-US" sz="120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28600" indent="-228600">
                        <a:buFont typeface="+mj-lt"/>
                        <a:buAutoNum type="alphaLcPeriod" startAt="3"/>
                      </a:pPr>
                      <a:r>
                        <a:rPr lang="ja-JP" sz="1200" b="1" noProof="0" dirty="0"/>
                        <a:t>サプライヤー整合</a:t>
                      </a:r>
                      <a:r>
                        <a:rPr kumimoji="1" lang="ja-JP" sz="1200" b="1" kern="1200" noProof="0" dirty="0">
                          <a:solidFill>
                            <a:schemeClr val="dk1"/>
                          </a:solidFill>
                          <a:latin typeface="+mn-lt"/>
                          <a:ea typeface="+mn-ea"/>
                          <a:cs typeface="+mn-cs"/>
                        </a:rPr>
                        <a:t>目標</a:t>
                      </a:r>
                      <a:endParaRPr lang="ja-JP" sz="1200" b="1" noProof="0" dirty="0"/>
                    </a:p>
                    <a:p>
                      <a:pPr marL="171450" indent="-171450">
                        <a:buFont typeface="Wingdings" panose="05000000000000000000" pitchFamily="2" charset="2"/>
                        <a:buChar char="Ø"/>
                      </a:pPr>
                      <a:r>
                        <a:rPr lang="ja-JP" sz="1200" noProof="0" dirty="0"/>
                        <a:t>移行過程にある、またはネットゼロ整合状態にあるTier 1サプライヤー（排出量または支出に基づく）の割合を増加させる目標（C15.3）</a:t>
                      </a:r>
                      <a:endParaRPr lang="ja-JP" sz="1200" b="1"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指標整合</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buNone/>
                      </a:pPr>
                      <a:r>
                        <a:rPr lang="ja-JP" sz="1200" noProof="0" dirty="0"/>
                        <a:t>整合経路　</a:t>
                      </a:r>
                    </a:p>
                    <a:p>
                      <a:pPr marL="171450" indent="-171450" algn="l" defTabSz="1007943" rtl="0" eaLnBrk="1" latinLnBrk="0" hangingPunct="1">
                        <a:buFont typeface="Meiryo UI" panose="020B0604030504040204" pitchFamily="50" charset="-128"/>
                        <a:buChar char="‒"/>
                      </a:pPr>
                      <a:r>
                        <a:rPr kumimoji="1" lang="ja-JP" altLang="en-US" sz="1200" kern="1200" noProof="0" dirty="0">
                          <a:solidFill>
                            <a:schemeClr val="dk1"/>
                          </a:solidFill>
                          <a:latin typeface="+mn-ea"/>
                          <a:ea typeface="+mn-ea"/>
                          <a:cs typeface="+mn-cs"/>
                        </a:rPr>
                        <a:t>サプライヤー及び／または顧客整合経路</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00234922"/>
                  </a:ext>
                </a:extLst>
              </a:tr>
              <a:tr h="639620">
                <a:tc rowSpan="2">
                  <a:txBody>
                    <a:bodyPr/>
                    <a:lstStyle/>
                    <a:p>
                      <a:r>
                        <a:rPr lang="ja-JP" sz="1200" b="1" noProof="0" dirty="0"/>
                        <a:t>グループB</a:t>
                      </a:r>
                    </a:p>
                    <a:p>
                      <a:r>
                        <a:rPr lang="ja-JP" sz="1200" u="sng" noProof="0" dirty="0"/>
                        <a:t>高排出的でない</a:t>
                      </a:r>
                      <a:r>
                        <a:rPr lang="ja-JP" sz="1200" noProof="0" dirty="0"/>
                        <a:t>全ての製品・サービスの購入</a:t>
                      </a:r>
                      <a:endParaRPr lang="ja-JP" sz="1200" b="1" noProof="0" dirty="0"/>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28600" indent="-228600">
                        <a:buFont typeface="+mj-lt"/>
                        <a:buAutoNum type="alphaLcPeriod" startAt="4"/>
                      </a:pPr>
                      <a:r>
                        <a:rPr lang="ja-JP" sz="1200" b="1" noProof="0" dirty="0"/>
                        <a:t>総量削減目標</a:t>
                      </a:r>
                      <a:endParaRPr lang="ja-JP" sz="1200" noProof="0" dirty="0"/>
                    </a:p>
                    <a:p>
                      <a:pPr marL="171450" indent="-171450">
                        <a:buFont typeface="Wingdings" panose="05000000000000000000" pitchFamily="2" charset="2"/>
                        <a:buChar char="Ø"/>
                      </a:pPr>
                      <a:r>
                        <a:rPr lang="ja-JP" sz="1200" noProof="0" dirty="0"/>
                        <a:t>適格なネットゼロ経路と整合する、定められた残余水準まで、直線的な軌道でScope3の絶対排出量を削減する目標</a:t>
                      </a:r>
                      <a:r>
                        <a:rPr kumimoji="1" lang="ja-JP" sz="1200" noProof="0" dirty="0"/>
                        <a:t>（C15.3）</a:t>
                      </a:r>
                      <a:endParaRPr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直線的な削減</a:t>
                      </a:r>
                    </a:p>
                  </a:txBody>
                  <a:tcPr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ja-JP" sz="1200" noProof="0" dirty="0"/>
                        <a:t>排出総量経路</a:t>
                      </a:r>
                      <a:endParaRPr kumimoji="1" lang="ja-JP" sz="1200" kern="1200" noProof="0" dirty="0">
                        <a:solidFill>
                          <a:schemeClr val="dk1"/>
                        </a:solidFill>
                        <a:latin typeface="+mn-ea"/>
                        <a:ea typeface="+mn-ea"/>
                        <a:cs typeface="+mn-cs"/>
                      </a:endParaRPr>
                    </a:p>
                    <a:p>
                      <a:pPr marL="171450" indent="-171450">
                        <a:buFont typeface="Meiryo UI" panose="020B0604030504040204" pitchFamily="50" charset="-128"/>
                        <a:buChar char="‒"/>
                      </a:pPr>
                      <a:r>
                        <a:rPr kumimoji="1" lang="ja-JP" sz="1200" kern="1200" noProof="0" dirty="0">
                          <a:solidFill>
                            <a:schemeClr val="dk1"/>
                          </a:solidFill>
                          <a:latin typeface="+mn-ea"/>
                          <a:ea typeface="+mn-ea"/>
                          <a:cs typeface="+mn-cs"/>
                        </a:rPr>
                        <a:t>セクター横断経路</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61774376"/>
                  </a:ext>
                </a:extLst>
              </a:tr>
              <a:tr h="639620">
                <a:tc vMerge="1">
                  <a:txBody>
                    <a:bodyPr/>
                    <a:lstStyle/>
                    <a:p>
                      <a:endParaRPr kumimoji="1" lang="ja-JP" altLang="en-US" sz="120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28600" indent="-228600">
                        <a:buFont typeface="+mj-lt"/>
                        <a:buAutoNum type="alphaLcPeriod" startAt="5"/>
                      </a:pPr>
                      <a:r>
                        <a:rPr lang="ja-JP" sz="1200" b="1" noProof="0" dirty="0"/>
                        <a:t>サプライヤー整合</a:t>
                      </a:r>
                      <a:r>
                        <a:rPr kumimoji="1" lang="ja-JP" sz="1200" b="1" kern="1200" noProof="0" dirty="0">
                          <a:solidFill>
                            <a:schemeClr val="dk1"/>
                          </a:solidFill>
                          <a:latin typeface="+mn-lt"/>
                          <a:ea typeface="+mn-ea"/>
                          <a:cs typeface="+mn-cs"/>
                        </a:rPr>
                        <a:t>目標</a:t>
                      </a:r>
                      <a:endParaRPr lang="ja-JP" sz="1200" b="1" noProof="0" dirty="0"/>
                    </a:p>
                    <a:p>
                      <a:pPr marL="171450" marR="0" lvl="0" indent="-171450" algn="l" defTabSz="100794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sz="1200" noProof="0" dirty="0"/>
                        <a:t>移行過程にある、またはネットゼロ整合状態にあるTier 1サプライヤー（排出量または支出に基づく）の割合を増加させる目標（C15.3）</a:t>
                      </a:r>
                      <a:endParaRPr lang="ja-JP" sz="1200" b="1"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指標整合</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buNone/>
                      </a:pPr>
                      <a:r>
                        <a:rPr lang="ja-JP" sz="1200" noProof="0" dirty="0"/>
                        <a:t>整合経路　</a:t>
                      </a:r>
                    </a:p>
                    <a:p>
                      <a:pPr marL="171450" indent="-171450">
                        <a:buFont typeface="Meiryo UI" panose="020B0604030504040204" pitchFamily="50" charset="-128"/>
                        <a:buChar char="‒"/>
                      </a:pPr>
                      <a:r>
                        <a:rPr lang="ja-JP" sz="1200" noProof="0" dirty="0"/>
                        <a:t>汎用購買経路</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14219516"/>
                  </a:ext>
                </a:extLst>
              </a:tr>
            </a:tbl>
          </a:graphicData>
        </a:graphic>
      </p:graphicFrame>
      <p:sp>
        <p:nvSpPr>
          <p:cNvPr id="7" name="テキスト ボックス 6">
            <a:extLst>
              <a:ext uri="{FF2B5EF4-FFF2-40B4-BE49-F238E27FC236}">
                <a16:creationId xmlns:a16="http://schemas.microsoft.com/office/drawing/2014/main" id="{0F3C601D-61E6-314A-477E-4ABD0D73553D}"/>
              </a:ext>
            </a:extLst>
          </p:cNvPr>
          <p:cNvSpPr txBox="1"/>
          <p:nvPr/>
        </p:nvSpPr>
        <p:spPr>
          <a:xfrm>
            <a:off x="2733897" y="2081409"/>
            <a:ext cx="5224018" cy="369332"/>
          </a:xfrm>
          <a:prstGeom prst="rect">
            <a:avLst/>
          </a:prstGeom>
          <a:noFill/>
        </p:spPr>
        <p:txBody>
          <a:bodyPr wrap="square">
            <a:spAutoFit/>
          </a:bodyPr>
          <a:lstStyle/>
          <a:p>
            <a:r>
              <a:rPr lang="ja-JP" altLang="ja-JP" dirty="0">
                <a:solidFill>
                  <a:schemeClr val="bg2"/>
                </a:solidFill>
                <a:latin typeface="+mn-ea"/>
                <a:cs typeface="Meiryo UI" pitchFamily="34" charset="-120"/>
              </a:rPr>
              <a:t>カテゴリまたは活動固有の目標</a:t>
            </a:r>
            <a:r>
              <a:rPr lang="ja-JP" noProof="0" dirty="0">
                <a:solidFill>
                  <a:schemeClr val="bg2"/>
                </a:solidFill>
              </a:rPr>
              <a:t>（上流</a:t>
            </a:r>
            <a:r>
              <a:rPr lang="ja-JP" altLang="en-US" noProof="0" dirty="0">
                <a:solidFill>
                  <a:schemeClr val="bg2"/>
                </a:solidFill>
              </a:rPr>
              <a:t>カテゴリ</a:t>
            </a:r>
            <a:r>
              <a:rPr lang="ja-JP" noProof="0" dirty="0">
                <a:solidFill>
                  <a:schemeClr val="bg2"/>
                </a:solidFill>
              </a:rPr>
              <a:t>）</a:t>
            </a:r>
            <a:r>
              <a:rPr lang="ja-JP" altLang="en-US" noProof="0" dirty="0">
                <a:solidFill>
                  <a:schemeClr val="bg2"/>
                </a:solidFill>
              </a:rPr>
              <a:t>の詳細</a:t>
            </a:r>
            <a:endParaRPr lang="ja-JP" noProof="0" dirty="0">
              <a:solidFill>
                <a:schemeClr val="bg2"/>
              </a:solidFill>
            </a:endParaRPr>
          </a:p>
        </p:txBody>
      </p:sp>
      <p:sp>
        <p:nvSpPr>
          <p:cNvPr id="15" name="テキスト ボックス 14">
            <a:extLst>
              <a:ext uri="{FF2B5EF4-FFF2-40B4-BE49-F238E27FC236}">
                <a16:creationId xmlns:a16="http://schemas.microsoft.com/office/drawing/2014/main" id="{FA72160A-C45D-115B-FF6F-FC678AF5A85D}"/>
              </a:ext>
            </a:extLst>
          </p:cNvPr>
          <p:cNvSpPr txBox="1"/>
          <p:nvPr/>
        </p:nvSpPr>
        <p:spPr>
          <a:xfrm>
            <a:off x="161924" y="6820868"/>
            <a:ext cx="10016217" cy="784830"/>
          </a:xfrm>
          <a:prstGeom prst="rect">
            <a:avLst/>
          </a:prstGeom>
          <a:noFill/>
        </p:spPr>
        <p:txBody>
          <a:bodyPr wrap="square">
            <a:spAutoFit/>
          </a:bodyPr>
          <a:lstStyle/>
          <a:p>
            <a:r>
              <a:rPr lang="ja-JP" sz="900" noProof="0" dirty="0"/>
              <a:t>＊は、既存のSBTi基準及びガイダンスの中で既に使用されている経路を示す</a:t>
            </a:r>
          </a:p>
          <a:p>
            <a:r>
              <a:rPr lang="ja-JP" sz="900" noProof="0" dirty="0"/>
              <a:t>※1 カテゴリ9（下流の輸送・配送）は、手法がカテゴリ4（上流の輸送・配送）と同一であるため、「上流排出」の下に分類されている</a:t>
            </a:r>
          </a:p>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j-ea"/>
              </a:rPr>
              <a:t>、</a:t>
            </a:r>
            <a:r>
              <a:rPr lang="ja-JP" sz="900" noProof="0" dirty="0">
                <a:latin typeface="+mn-ea"/>
                <a:hlinkClick r:id="rId3">
                  <a:extLst>
                    <a:ext uri="{A12FA001-AC4F-418D-AE19-62706E023703}">
                      <ahyp:hlinkClr xmlns:ahyp="http://schemas.microsoft.com/office/drawing/2018/hyperlinkcolor" val="tx"/>
                    </a:ext>
                  </a:extLst>
                </a:hlinkClick>
              </a:rPr>
              <a:t>SBTi Corporate Net-Zero Standard Version 2.0: Methods, Metrics and Pathways - Version for public commenting</a:t>
            </a:r>
            <a:r>
              <a:rPr lang="ja-JP" sz="900" noProof="0" dirty="0">
                <a:latin typeface="+mn-ea"/>
              </a:rPr>
              <a:t>を基に作成</a:t>
            </a:r>
            <a:endParaRPr lang="en-US" altLang="ja-JP" sz="900" noProof="0" dirty="0">
              <a:latin typeface="+mn-ea"/>
            </a:endParaRPr>
          </a:p>
          <a:p>
            <a:r>
              <a:rPr lang="en-US" altLang="ja-JP" sz="900" dirty="0">
                <a:latin typeface="+mn-ea"/>
              </a:rPr>
              <a:t>※ </a:t>
            </a:r>
            <a:r>
              <a:rPr lang="ja-JP" altLang="en-US" sz="900" dirty="0">
                <a:latin typeface="+mn-ea"/>
              </a:rPr>
              <a:t>パブリックコメント段階での内容につき、今後変更の可能性あり</a:t>
            </a:r>
            <a:endParaRPr lang="ja-JP" sz="900" noProof="0" dirty="0">
              <a:latin typeface="+mn-ea"/>
            </a:endParaRPr>
          </a:p>
          <a:p>
            <a:r>
              <a:rPr lang="ja-JP" sz="900" noProof="0" dirty="0">
                <a:solidFill>
                  <a:sysClr val="windowText" lastClr="000000"/>
                </a:solidFill>
                <a:latin typeface="+mj-ea"/>
              </a:rPr>
              <a:t>※ 条文番号はCNZS V2.0本文の付番による</a:t>
            </a:r>
          </a:p>
        </p:txBody>
      </p:sp>
    </p:spTree>
    <p:extLst>
      <p:ext uri="{BB962C8B-B14F-4D97-AF65-F5344CB8AC3E}">
        <p14:creationId xmlns:p14="http://schemas.microsoft.com/office/powerpoint/2010/main" val="3027615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2A505-2EE0-CCBF-EC6C-804D0549363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34E27E3-1045-0898-8B74-B62C600B4CE1}"/>
              </a:ext>
            </a:extLst>
          </p:cNvPr>
          <p:cNvSpPr>
            <a:spLocks noGrp="1"/>
          </p:cNvSpPr>
          <p:nvPr>
            <p:ph type="title"/>
          </p:nvPr>
        </p:nvSpPr>
        <p:spPr/>
        <p:txBody>
          <a:bodyPr/>
          <a:lstStyle/>
          <a:p>
            <a:r>
              <a:rPr lang="ja-JP" noProof="0" dirty="0"/>
              <a:t>Scope3の目標設定オプション・手法・経路③</a:t>
            </a:r>
            <a:endParaRPr kumimoji="1" lang="ja-JP" noProof="0" dirty="0"/>
          </a:p>
        </p:txBody>
      </p:sp>
      <p:graphicFrame>
        <p:nvGraphicFramePr>
          <p:cNvPr id="5" name="表 4">
            <a:extLst>
              <a:ext uri="{FF2B5EF4-FFF2-40B4-BE49-F238E27FC236}">
                <a16:creationId xmlns:a16="http://schemas.microsoft.com/office/drawing/2014/main" id="{30C94D71-2232-EEEF-DF26-750F8191C405}"/>
              </a:ext>
            </a:extLst>
          </p:cNvPr>
          <p:cNvGraphicFramePr>
            <a:graphicFrameLocks noGrp="1"/>
          </p:cNvGraphicFramePr>
          <p:nvPr>
            <p:extLst>
              <p:ext uri="{D42A27DB-BD31-4B8C-83A1-F6EECF244321}">
                <p14:modId xmlns:p14="http://schemas.microsoft.com/office/powerpoint/2010/main" val="3955400724"/>
              </p:ext>
            </p:extLst>
          </p:nvPr>
        </p:nvGraphicFramePr>
        <p:xfrm>
          <a:off x="406790" y="1569271"/>
          <a:ext cx="9878231" cy="5275625"/>
        </p:xfrm>
        <a:graphic>
          <a:graphicData uri="http://schemas.openxmlformats.org/drawingml/2006/table">
            <a:tbl>
              <a:tblPr firstRow="1" bandRow="1">
                <a:tableStyleId>{5C22544A-7EE6-4342-B048-85BDC9FD1C3A}</a:tableStyleId>
              </a:tblPr>
              <a:tblGrid>
                <a:gridCol w="1753405">
                  <a:extLst>
                    <a:ext uri="{9D8B030D-6E8A-4147-A177-3AD203B41FA5}">
                      <a16:colId xmlns:a16="http://schemas.microsoft.com/office/drawing/2014/main" val="3313150171"/>
                    </a:ext>
                  </a:extLst>
                </a:gridCol>
                <a:gridCol w="2862115">
                  <a:extLst>
                    <a:ext uri="{9D8B030D-6E8A-4147-A177-3AD203B41FA5}">
                      <a16:colId xmlns:a16="http://schemas.microsoft.com/office/drawing/2014/main" val="2190827162"/>
                    </a:ext>
                  </a:extLst>
                </a:gridCol>
                <a:gridCol w="1421751">
                  <a:extLst>
                    <a:ext uri="{9D8B030D-6E8A-4147-A177-3AD203B41FA5}">
                      <a16:colId xmlns:a16="http://schemas.microsoft.com/office/drawing/2014/main" val="1328696608"/>
                    </a:ext>
                  </a:extLst>
                </a:gridCol>
                <a:gridCol w="1334277">
                  <a:extLst>
                    <a:ext uri="{9D8B030D-6E8A-4147-A177-3AD203B41FA5}">
                      <a16:colId xmlns:a16="http://schemas.microsoft.com/office/drawing/2014/main" val="3551056294"/>
                    </a:ext>
                  </a:extLst>
                </a:gridCol>
                <a:gridCol w="2506683">
                  <a:extLst>
                    <a:ext uri="{9D8B030D-6E8A-4147-A177-3AD203B41FA5}">
                      <a16:colId xmlns:a16="http://schemas.microsoft.com/office/drawing/2014/main" val="1073278613"/>
                    </a:ext>
                  </a:extLst>
                </a:gridCol>
              </a:tblGrid>
              <a:tr h="493666">
                <a:tc>
                  <a:txBody>
                    <a:bodyPr/>
                    <a:lstStyle/>
                    <a:p>
                      <a:pPr algn="ctr"/>
                      <a:r>
                        <a:rPr lang="ja-JP" sz="1400" b="1" noProof="0" dirty="0"/>
                        <a:t>目標の構成要素</a:t>
                      </a:r>
                    </a:p>
                    <a:p>
                      <a:pPr algn="ctr"/>
                      <a:r>
                        <a:rPr lang="ja-JP" sz="1400" b="1" noProof="0" dirty="0"/>
                        <a:t>（または活動）</a:t>
                      </a:r>
                      <a:endParaRPr kumimoji="1" lang="ja-JP" sz="1400" b="1" noProof="0" dirty="0"/>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lang="ja-JP" sz="1400" b="1" noProof="0" dirty="0"/>
                        <a:t>目標設定オプション</a:t>
                      </a:r>
                      <a:endParaRPr kumimoji="1" lang="ja-JP" sz="1400" b="1" noProof="0" dirty="0"/>
                    </a:p>
                  </a:txBody>
                  <a:tcPr anchor="ctr">
                    <a:lnT w="12700" cap="flat" cmpd="sng" algn="ctr">
                      <a:solidFill>
                        <a:schemeClr val="bg1">
                          <a:lumMod val="75000"/>
                        </a:schemeClr>
                      </a:solidFill>
                      <a:prstDash val="solid"/>
                      <a:round/>
                      <a:headEnd type="none" w="med" len="med"/>
                      <a:tailEnd type="none" w="med" len="med"/>
                    </a:lnT>
                    <a:solidFill>
                      <a:schemeClr val="tx2"/>
                    </a:solidFill>
                  </a:tcPr>
                </a:tc>
                <a:tc gridSpan="2">
                  <a:txBody>
                    <a:bodyPr/>
                    <a:lstStyle/>
                    <a:p>
                      <a:pPr algn="ctr"/>
                      <a:r>
                        <a:rPr lang="ja-JP" sz="1400" b="1" noProof="0" dirty="0"/>
                        <a:t>手法</a:t>
                      </a:r>
                      <a:endParaRPr kumimoji="1" lang="ja-JP" sz="1400" b="1" noProof="0" dirty="0"/>
                    </a:p>
                  </a:txBody>
                  <a:tcPr anchor="ctr">
                    <a:lnT w="12700" cap="flat" cmpd="sng" algn="ctr">
                      <a:solidFill>
                        <a:schemeClr val="bg1">
                          <a:lumMod val="75000"/>
                        </a:schemeClr>
                      </a:solidFill>
                      <a:prstDash val="solid"/>
                      <a:round/>
                      <a:headEnd type="none" w="med" len="med"/>
                      <a:tailEnd type="none" w="med" len="med"/>
                    </a:lnT>
                    <a:solidFill>
                      <a:schemeClr val="tx2"/>
                    </a:solidFill>
                  </a:tcPr>
                </a:tc>
                <a:tc hMerge="1">
                  <a:txBody>
                    <a:bodyPr/>
                    <a:lstStyle/>
                    <a:p>
                      <a:endParaRPr kumimoji="1" lang="ja-JP" altLang="en-US"/>
                    </a:p>
                  </a:txBody>
                  <a:tcPr/>
                </a:tc>
                <a:tc>
                  <a:txBody>
                    <a:bodyPr/>
                    <a:lstStyle/>
                    <a:p>
                      <a:pPr algn="ctr"/>
                      <a:r>
                        <a:rPr lang="ja-JP" sz="1400" b="1" noProof="0" dirty="0"/>
                        <a:t>経路</a:t>
                      </a:r>
                    </a:p>
                    <a:p>
                      <a:pPr algn="ctr"/>
                      <a:r>
                        <a:rPr lang="ja-JP" sz="1100" b="1" noProof="0" dirty="0"/>
                        <a:t>※CNZS V2.0リリース時点で利用可能</a:t>
                      </a:r>
                      <a:endParaRPr kumimoji="1" lang="ja-JP" sz="1100" b="1" noProof="0" dirty="0"/>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16781882"/>
                  </a:ext>
                </a:extLst>
              </a:tr>
              <a:tr h="734105">
                <a:tc rowSpan="5">
                  <a:txBody>
                    <a:bodyPr/>
                    <a:lstStyle/>
                    <a:p>
                      <a:r>
                        <a:rPr lang="ja-JP" sz="1200" b="1" noProof="0" dirty="0"/>
                        <a:t>グループC</a:t>
                      </a:r>
                    </a:p>
                    <a:p>
                      <a:r>
                        <a:rPr lang="ja-JP" sz="1200" noProof="0" dirty="0"/>
                        <a:t>全ての製品・サービスの販売</a:t>
                      </a:r>
                      <a:endParaRPr lang="ja-JP" sz="1200" b="1" noProof="0" dirty="0"/>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solidFill>
                      <a:schemeClr val="bg1"/>
                    </a:solidFill>
                  </a:tcPr>
                </a:tc>
                <a:tc rowSpan="2">
                  <a:txBody>
                    <a:bodyPr/>
                    <a:lstStyle/>
                    <a:p>
                      <a:pPr marL="228600" indent="-228600">
                        <a:buFont typeface="+mj-lt"/>
                        <a:buAutoNum type="alphaLcPeriod" startAt="6"/>
                      </a:pPr>
                      <a:r>
                        <a:rPr lang="ja-JP" sz="1200" b="1" noProof="0" dirty="0"/>
                        <a:t>排出削減目標（原単位・絶対量）</a:t>
                      </a:r>
                      <a:endParaRPr lang="ja-JP" sz="1200" noProof="0" dirty="0"/>
                    </a:p>
                    <a:p>
                      <a:pPr marL="171450" marR="0" lvl="0" indent="-171450" algn="l" defTabSz="100794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sz="1200" noProof="0" dirty="0"/>
                        <a:t>セクター経路で指定された軌道に沿って、Scope3の排出量（絶対量）または排出原単位を、定められた残余水準まで削減する目標</a:t>
                      </a:r>
                      <a:r>
                        <a:rPr kumimoji="1" lang="ja-JP" sz="1200" noProof="0" dirty="0"/>
                        <a:t>（C15.3）</a:t>
                      </a:r>
                    </a:p>
                  </a:txBody>
                  <a:tcPr anchor="ctr">
                    <a:solidFill>
                      <a:schemeClr val="bg1"/>
                    </a:solidFill>
                  </a:tcPr>
                </a:tc>
                <a:tc grid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200" noProof="0" dirty="0"/>
                        <a:t>部門別脱炭素化アプローチ</a:t>
                      </a:r>
                      <a:r>
                        <a:rPr lang="ja-JP" sz="1200" noProof="0" dirty="0">
                          <a:latin typeface="+mn-ea"/>
                          <a:ea typeface="+mn-ea"/>
                        </a:rPr>
                        <a:t>（SDA：</a:t>
                      </a:r>
                      <a:r>
                        <a:rPr lang="ja-JP" sz="1200" noProof="0" dirty="0"/>
                        <a:t>Sectoral</a:t>
                      </a:r>
                      <a:r>
                        <a:rPr lang="ja-JP" sz="1200" noProof="0" dirty="0">
                          <a:latin typeface="+mn-ea"/>
                          <a:ea typeface="+mn-ea"/>
                        </a:rPr>
                        <a:t> Decarbonization Approach）</a:t>
                      </a:r>
                    </a:p>
                  </a:txBody>
                  <a:tcPr anchor="ctr">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kumimoji="1" lang="ja-JP" altLang="en-US"/>
                    </a:p>
                  </a:txBody>
                  <a:tcPr/>
                </a:tc>
                <a:tc rowSpan="2">
                  <a:txBody>
                    <a:bodyPr/>
                    <a:lstStyle/>
                    <a:p>
                      <a:r>
                        <a:rPr lang="ja-JP" sz="1200" noProof="0" dirty="0"/>
                        <a:t>排出総量経路</a:t>
                      </a:r>
                      <a:endParaRPr kumimoji="1" lang="ja-JP" sz="1200" kern="1200" noProof="0" dirty="0">
                        <a:solidFill>
                          <a:schemeClr val="dk1"/>
                        </a:solidFill>
                        <a:latin typeface="+mn-ea"/>
                        <a:ea typeface="+mn-ea"/>
                        <a:cs typeface="+mn-cs"/>
                      </a:endParaRPr>
                    </a:p>
                    <a:p>
                      <a:pPr marL="171450" indent="-171450">
                        <a:buFont typeface="Meiryo UI" panose="020B0604030504040204" pitchFamily="50" charset="-128"/>
                        <a:buChar char="‒"/>
                      </a:pPr>
                      <a:r>
                        <a:rPr kumimoji="1" lang="ja-JP" sz="1200" kern="1200" noProof="0" dirty="0">
                          <a:solidFill>
                            <a:schemeClr val="dk1"/>
                          </a:solidFill>
                          <a:latin typeface="+mn-ea"/>
                          <a:ea typeface="+mn-ea"/>
                          <a:cs typeface="+mn-cs"/>
                        </a:rPr>
                        <a:t>セクター横断経路</a:t>
                      </a:r>
                    </a:p>
                  </a:txBody>
                  <a:tcPr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08376274"/>
                  </a:ext>
                </a:extLst>
              </a:tr>
              <a:tr h="536903">
                <a:tc vMerge="1">
                  <a:txBody>
                    <a:bodyPr/>
                    <a:lstStyle/>
                    <a:p>
                      <a:endParaRPr kumimoji="1" lang="ja-JP" altLang="en-US"/>
                    </a:p>
                  </a:txBody>
                  <a:tcPr>
                    <a:lnT w="12700" cap="flat" cmpd="sng" algn="ctr">
                      <a:solidFill>
                        <a:schemeClr val="bg1">
                          <a:lumMod val="75000"/>
                        </a:schemeClr>
                      </a:solidFill>
                      <a:prstDash val="solid"/>
                      <a:round/>
                      <a:headEnd type="none" w="med" len="med"/>
                      <a:tailEnd type="none" w="med" len="med"/>
                    </a:lnT>
                  </a:tcPr>
                </a:tc>
                <a:tc vMerge="1">
                  <a:txBody>
                    <a:bodyPr/>
                    <a:lstStyle/>
                    <a:p>
                      <a:endParaRPr kumimoji="1" lang="ja-JP" altLang="en-US"/>
                    </a:p>
                  </a:txBody>
                  <a:tcPr/>
                </a:tc>
                <a:tc grid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直線的な削減</a:t>
                      </a:r>
                    </a:p>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※本手法は総量削減目標（絶対量）のみ</a:t>
                      </a:r>
                    </a:p>
                  </a:txBody>
                  <a:tcPr anchor="ct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hMerge="1">
                  <a:txBody>
                    <a:bodyPr/>
                    <a:lstStyle/>
                    <a:p>
                      <a:endParaRPr kumimoji="1" lang="ja-JP" altLang="en-US"/>
                    </a:p>
                  </a:txBody>
                  <a:tcPr/>
                </a:tc>
                <a:tc vMerge="1">
                  <a:txBody>
                    <a:bodyPr/>
                    <a:lstStyle/>
                    <a:p>
                      <a:pPr marL="171450" indent="-171450">
                        <a:buFont typeface="Meiryo UI" panose="020B0604030504040204" pitchFamily="50" charset="-128"/>
                        <a:buChar char="‒"/>
                      </a:pPr>
                      <a:endParaRPr kumimoji="1" lang="ja-JP" altLang="en-US" sz="1200" kern="1200" dirty="0">
                        <a:solidFill>
                          <a:schemeClr val="dk1"/>
                        </a:solidFill>
                        <a:latin typeface="+mn-ea"/>
                        <a:ea typeface="+mn-ea"/>
                        <a:cs typeface="+mn-cs"/>
                      </a:endParaRP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36082322"/>
                  </a:ext>
                </a:extLst>
              </a:tr>
              <a:tr h="843705">
                <a:tc vMerge="1">
                  <a:txBody>
                    <a:bodyPr/>
                    <a:lstStyle/>
                    <a:p>
                      <a:endParaRPr kumimoji="1" lang="ja-JP" altLang="en-US"/>
                    </a:p>
                  </a:txBody>
                  <a:tcPr/>
                </a:tc>
                <a:tc>
                  <a:txBody>
                    <a:bodyPr/>
                    <a:lstStyle/>
                    <a:p>
                      <a:pPr marL="228600" marR="0" lvl="0" indent="-228600" algn="l" defTabSz="1007943" rtl="0" eaLnBrk="1" fontAlgn="auto" latinLnBrk="0" hangingPunct="1">
                        <a:lnSpc>
                          <a:spcPct val="100000"/>
                        </a:lnSpc>
                        <a:spcBef>
                          <a:spcPts val="0"/>
                        </a:spcBef>
                        <a:spcAft>
                          <a:spcPts val="0"/>
                        </a:spcAft>
                        <a:buClrTx/>
                        <a:buSzTx/>
                        <a:buFont typeface="+mj-lt"/>
                        <a:buAutoNum type="alphaLcPeriod" startAt="7"/>
                        <a:tabLst/>
                        <a:defRPr/>
                      </a:pPr>
                      <a:r>
                        <a:rPr lang="ja-JP" sz="1200" b="1" noProof="0" dirty="0"/>
                        <a:t>製品使用整合目標</a:t>
                      </a:r>
                    </a:p>
                    <a:p>
                      <a:pPr marL="171450" marR="0" lvl="0" indent="-171450" algn="l" defTabSz="100794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sz="1200" noProof="0" dirty="0"/>
                        <a:t>販売製品のうち、低炭素又はネットゼロ整合型製品が占める割合（販売量又は売上高ベース）を拡大する目標（C15.3）</a:t>
                      </a:r>
                      <a:endParaRPr lang="ja-JP" sz="1200" b="1" noProof="0" dirty="0"/>
                    </a:p>
                  </a:txBody>
                  <a:tcPr>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指標整合</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2">
                  <a:txBody>
                    <a:bodyPr/>
                    <a:lstStyle/>
                    <a:p>
                      <a:pPr marL="0" indent="0">
                        <a:buFont typeface="Meiryo UI" panose="020B0604030504040204" pitchFamily="50" charset="-128"/>
                        <a:buNone/>
                      </a:pPr>
                      <a:r>
                        <a:rPr lang="ja-JP" sz="1200" noProof="0" dirty="0"/>
                        <a:t>整合経路</a:t>
                      </a:r>
                    </a:p>
                    <a:p>
                      <a:pPr marL="171450" indent="-171450">
                        <a:buFont typeface="Meiryo UI" panose="020B0604030504040204" pitchFamily="50" charset="-128"/>
                        <a:buChar char="‒"/>
                      </a:pPr>
                      <a:r>
                        <a:rPr lang="ja-JP" sz="1200" noProof="0" dirty="0"/>
                        <a:t>汎用製品経路</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31646341"/>
                  </a:ext>
                </a:extLst>
              </a:tr>
              <a:tr h="1150506">
                <a:tc vMerge="1">
                  <a:txBody>
                    <a:bodyPr/>
                    <a:lstStyle/>
                    <a:p>
                      <a:endParaRPr kumimoji="1" lang="ja-JP" altLang="en-US"/>
                    </a:p>
                  </a:txBody>
                  <a:tcPr/>
                </a:tc>
                <a:tc>
                  <a:txBody>
                    <a:bodyPr/>
                    <a:lstStyle/>
                    <a:p>
                      <a:pPr marL="228600" marR="0" lvl="0" indent="-228600" algn="l" defTabSz="1007943" rtl="0" eaLnBrk="1" fontAlgn="auto" latinLnBrk="0" hangingPunct="1">
                        <a:lnSpc>
                          <a:spcPct val="100000"/>
                        </a:lnSpc>
                        <a:spcBef>
                          <a:spcPts val="0"/>
                        </a:spcBef>
                        <a:spcAft>
                          <a:spcPts val="0"/>
                        </a:spcAft>
                        <a:buClrTx/>
                        <a:buSzTx/>
                        <a:buFont typeface="+mj-lt"/>
                        <a:buAutoNum type="alphaLcPeriod" startAt="8"/>
                        <a:tabLst/>
                        <a:defRPr/>
                      </a:pPr>
                      <a:r>
                        <a:rPr lang="ja-JP" sz="1200" b="1" noProof="0" dirty="0"/>
                        <a:t>製品の廃棄段階の整合目標</a:t>
                      </a:r>
                    </a:p>
                    <a:p>
                      <a:pPr marL="171450" marR="0" lvl="0" indent="-171450" algn="l" defTabSz="100794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sz="1200" noProof="0" dirty="0"/>
                        <a:t>製品使用終了時に製品を構成する資源・材料が再使用、リサイクル、又はその他の方法で回収されることを意図して設計された製品が占める割合（販売量又は売上高ベース）を拡大する目標（C15.3）</a:t>
                      </a:r>
                      <a:endParaRPr lang="ja-JP" sz="1200" b="1"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指標整合</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vMerge="1">
                  <a:txBody>
                    <a:bodyPr/>
                    <a:lstStyle/>
                    <a:p>
                      <a:endParaRPr dirty="0"/>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18733618"/>
                  </a:ext>
                </a:extLst>
              </a:tr>
              <a:tr h="885695">
                <a:tc vMerge="1">
                  <a:txBody>
                    <a:bodyPr/>
                    <a:lstStyle/>
                    <a:p>
                      <a:endParaRPr kumimoji="1" lang="ja-JP" altLang="en-US" sz="120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28600" indent="-228600">
                        <a:buFont typeface="+mj-lt"/>
                        <a:buAutoNum type="alphaLcPeriod" startAt="9"/>
                      </a:pPr>
                      <a:r>
                        <a:rPr lang="ja-JP" sz="1200" b="1" noProof="0" dirty="0"/>
                        <a:t>顧客整合</a:t>
                      </a:r>
                      <a:r>
                        <a:rPr kumimoji="1" lang="ja-JP" sz="1200" b="1" kern="1200" noProof="0" dirty="0">
                          <a:solidFill>
                            <a:schemeClr val="dk1"/>
                          </a:solidFill>
                          <a:latin typeface="+mn-lt"/>
                          <a:ea typeface="+mn-ea"/>
                          <a:cs typeface="+mn-cs"/>
                        </a:rPr>
                        <a:t>目標</a:t>
                      </a:r>
                      <a:endParaRPr lang="ja-JP" sz="1200" b="1" noProof="0" dirty="0"/>
                    </a:p>
                    <a:p>
                      <a:pPr marL="171450" marR="0" lvl="0" indent="-171450" algn="l" defTabSz="1007943"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ja-JP" sz="1200" noProof="0" dirty="0"/>
                        <a:t>移行過程にある、またはネットゼロ整合状態にあるTier1顧客（排出量または売上高に基づく）の割合を増加させる目標（C15.3）</a:t>
                      </a:r>
                      <a:endParaRPr lang="ja-JP" sz="1200" b="1"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指標整合</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buNone/>
                      </a:pPr>
                      <a:r>
                        <a:rPr lang="ja-JP" sz="1200" noProof="0" dirty="0"/>
                        <a:t>整合経路　</a:t>
                      </a:r>
                    </a:p>
                    <a:p>
                      <a:pPr marL="171450" indent="-171450">
                        <a:buFont typeface="Meiryo UI" panose="020B0604030504040204" pitchFamily="50" charset="-128"/>
                        <a:buChar char="‒"/>
                      </a:pPr>
                      <a:r>
                        <a:rPr lang="ja-JP" sz="1200" noProof="0" dirty="0"/>
                        <a:t>サプライヤー及び／または顧客整合経路</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00234922"/>
                  </a:ext>
                </a:extLst>
              </a:tr>
            </a:tbl>
          </a:graphicData>
        </a:graphic>
      </p:graphicFrame>
      <p:sp>
        <p:nvSpPr>
          <p:cNvPr id="15" name="テキスト ボックス 14">
            <a:extLst>
              <a:ext uri="{FF2B5EF4-FFF2-40B4-BE49-F238E27FC236}">
                <a16:creationId xmlns:a16="http://schemas.microsoft.com/office/drawing/2014/main" id="{FF72A0B1-4951-F877-DE49-829778011B56}"/>
              </a:ext>
            </a:extLst>
          </p:cNvPr>
          <p:cNvSpPr txBox="1"/>
          <p:nvPr/>
        </p:nvSpPr>
        <p:spPr>
          <a:xfrm>
            <a:off x="337796" y="6844896"/>
            <a:ext cx="10016217" cy="646331"/>
          </a:xfrm>
          <a:prstGeom prst="rect">
            <a:avLst/>
          </a:prstGeom>
          <a:noFill/>
        </p:spPr>
        <p:txBody>
          <a:bodyPr wrap="square">
            <a:spAutoFit/>
          </a:bodyPr>
          <a:lstStyle/>
          <a:p>
            <a:r>
              <a:rPr lang="ja-JP" sz="900" noProof="0" dirty="0"/>
              <a:t>＊は、既存のSBTi基準及びガイダンスの中で既に使用されている経路を示す</a:t>
            </a:r>
          </a:p>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j-ea"/>
              </a:rPr>
              <a:t>、</a:t>
            </a:r>
            <a:r>
              <a:rPr lang="ja-JP" sz="900" noProof="0" dirty="0">
                <a:latin typeface="+mn-ea"/>
                <a:hlinkClick r:id="rId3">
                  <a:extLst>
                    <a:ext uri="{A12FA001-AC4F-418D-AE19-62706E023703}">
                      <ahyp:hlinkClr xmlns:ahyp="http://schemas.microsoft.com/office/drawing/2018/hyperlinkcolor" val="tx"/>
                    </a:ext>
                  </a:extLst>
                </a:hlinkClick>
              </a:rPr>
              <a:t>SBTi Corporate Net-Zero Standard Version 2.0: Methods, Metrics and Pathways - Version for public commenting</a:t>
            </a:r>
            <a:r>
              <a:rPr lang="ja-JP" sz="900" noProof="0" dirty="0">
                <a:latin typeface="+mn-ea"/>
              </a:rPr>
              <a:t>を基に作成</a:t>
            </a:r>
            <a:endParaRPr lang="en-US" altLang="ja-JP" sz="900" noProof="0" dirty="0">
              <a:latin typeface="+mn-ea"/>
            </a:endParaRPr>
          </a:p>
          <a:p>
            <a:r>
              <a:rPr lang="en-US" altLang="ja-JP" sz="900" noProof="0" dirty="0">
                <a:latin typeface="+mn-ea"/>
              </a:rPr>
              <a:t>※ </a:t>
            </a:r>
            <a:r>
              <a:rPr lang="ja-JP" altLang="en-US" sz="900" noProof="0" dirty="0">
                <a:latin typeface="+mn-ea"/>
              </a:rPr>
              <a:t>パブリックコメント段階での内容につき、今後変更の可能性あり</a:t>
            </a:r>
            <a:endParaRPr lang="ja-JP" sz="900" noProof="0" dirty="0">
              <a:latin typeface="+mn-ea"/>
            </a:endParaRPr>
          </a:p>
          <a:p>
            <a:r>
              <a:rPr lang="ja-JP" sz="900" noProof="0" dirty="0">
                <a:solidFill>
                  <a:sysClr val="windowText" lastClr="000000"/>
                </a:solidFill>
                <a:latin typeface="+mj-ea"/>
              </a:rPr>
              <a:t>※ 条文番号はCNZS V2.0本文の付番による</a:t>
            </a:r>
          </a:p>
        </p:txBody>
      </p:sp>
      <p:sp>
        <p:nvSpPr>
          <p:cNvPr id="6" name="テキスト ボックス 5">
            <a:extLst>
              <a:ext uri="{FF2B5EF4-FFF2-40B4-BE49-F238E27FC236}">
                <a16:creationId xmlns:a16="http://schemas.microsoft.com/office/drawing/2014/main" id="{C44059BC-793D-B035-D270-8A6F7C9E8BF2}"/>
              </a:ext>
            </a:extLst>
          </p:cNvPr>
          <p:cNvSpPr txBox="1"/>
          <p:nvPr/>
        </p:nvSpPr>
        <p:spPr>
          <a:xfrm>
            <a:off x="2733897" y="1122995"/>
            <a:ext cx="5224018" cy="369332"/>
          </a:xfrm>
          <a:prstGeom prst="rect">
            <a:avLst/>
          </a:prstGeom>
          <a:noFill/>
        </p:spPr>
        <p:txBody>
          <a:bodyPr wrap="square">
            <a:spAutoFit/>
          </a:bodyPr>
          <a:lstStyle/>
          <a:p>
            <a:r>
              <a:rPr lang="ja-JP" altLang="ja-JP" dirty="0">
                <a:solidFill>
                  <a:schemeClr val="bg2"/>
                </a:solidFill>
                <a:latin typeface="+mn-ea"/>
                <a:cs typeface="Meiryo UI" pitchFamily="34" charset="-120"/>
              </a:rPr>
              <a:t>カテゴリまたは活動固有の目標</a:t>
            </a:r>
            <a:r>
              <a:rPr lang="ja-JP" noProof="0" dirty="0">
                <a:solidFill>
                  <a:schemeClr val="bg2"/>
                </a:solidFill>
              </a:rPr>
              <a:t>（</a:t>
            </a:r>
            <a:r>
              <a:rPr lang="ja-JP" altLang="en-US" noProof="0" dirty="0">
                <a:solidFill>
                  <a:schemeClr val="bg2"/>
                </a:solidFill>
              </a:rPr>
              <a:t>下</a:t>
            </a:r>
            <a:r>
              <a:rPr lang="ja-JP" noProof="0" dirty="0">
                <a:solidFill>
                  <a:schemeClr val="bg2"/>
                </a:solidFill>
              </a:rPr>
              <a:t>流</a:t>
            </a:r>
            <a:r>
              <a:rPr lang="ja-JP" altLang="en-US" noProof="0" dirty="0">
                <a:solidFill>
                  <a:schemeClr val="bg2"/>
                </a:solidFill>
              </a:rPr>
              <a:t>カテゴリ</a:t>
            </a:r>
            <a:r>
              <a:rPr lang="ja-JP" noProof="0" dirty="0">
                <a:solidFill>
                  <a:schemeClr val="bg2"/>
                </a:solidFill>
              </a:rPr>
              <a:t>）</a:t>
            </a:r>
            <a:r>
              <a:rPr lang="ja-JP" altLang="en-US" noProof="0" dirty="0">
                <a:solidFill>
                  <a:schemeClr val="bg2"/>
                </a:solidFill>
              </a:rPr>
              <a:t>の詳細</a:t>
            </a:r>
            <a:endParaRPr lang="ja-JP" noProof="0" dirty="0">
              <a:solidFill>
                <a:schemeClr val="bg2"/>
              </a:solidFill>
            </a:endParaRPr>
          </a:p>
        </p:txBody>
      </p:sp>
    </p:spTree>
    <p:extLst>
      <p:ext uri="{BB962C8B-B14F-4D97-AF65-F5344CB8AC3E}">
        <p14:creationId xmlns:p14="http://schemas.microsoft.com/office/powerpoint/2010/main" val="2756457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3">
            <a:extLst>
              <a:ext uri="{FF2B5EF4-FFF2-40B4-BE49-F238E27FC236}">
                <a16:creationId xmlns:a16="http://schemas.microsoft.com/office/drawing/2014/main" id="{96A1EAD5-2906-F91F-2CC6-EB62C613BE14}"/>
              </a:ext>
            </a:extLst>
          </p:cNvPr>
          <p:cNvSpPr/>
          <p:nvPr/>
        </p:nvSpPr>
        <p:spPr>
          <a:xfrm>
            <a:off x="161924" y="4388814"/>
            <a:ext cx="6089903" cy="2799450"/>
          </a:xfrm>
          <a:prstGeom prst="roundRect">
            <a:avLst>
              <a:gd name="adj" fmla="val 0"/>
            </a:avLst>
          </a:prstGeom>
          <a:solidFill>
            <a:srgbClr val="F1F6F7"/>
          </a:solidFill>
          <a:ln w="9525">
            <a:noFill/>
            <a:prstDash val="solid"/>
          </a:ln>
        </p:spPr>
        <p:txBody>
          <a:bodyPr/>
          <a:lstStyle/>
          <a:p>
            <a:endParaRPr lang="ja-JP" sz="1400" noProof="0" dirty="0"/>
          </a:p>
        </p:txBody>
      </p:sp>
      <p:sp>
        <p:nvSpPr>
          <p:cNvPr id="2" name="タイトル 1">
            <a:extLst>
              <a:ext uri="{FF2B5EF4-FFF2-40B4-BE49-F238E27FC236}">
                <a16:creationId xmlns:a16="http://schemas.microsoft.com/office/drawing/2014/main" id="{55B47EAC-C286-56FC-8367-C6AD5B0CB273}"/>
              </a:ext>
            </a:extLst>
          </p:cNvPr>
          <p:cNvSpPr>
            <a:spLocks noGrp="1"/>
          </p:cNvSpPr>
          <p:nvPr>
            <p:ph type="title"/>
          </p:nvPr>
        </p:nvSpPr>
        <p:spPr/>
        <p:txBody>
          <a:bodyPr/>
          <a:lstStyle/>
          <a:p>
            <a:r>
              <a:rPr kumimoji="1" lang="ja-JP" noProof="0" dirty="0"/>
              <a:t>（参考）</a:t>
            </a:r>
            <a:r>
              <a:rPr lang="ja-JP" noProof="0" dirty="0"/>
              <a:t>Scope3の２つの目標オプションのイメージ　</a:t>
            </a:r>
            <a:endParaRPr kumimoji="1" lang="ja-JP" noProof="0" dirty="0"/>
          </a:p>
        </p:txBody>
      </p:sp>
      <p:sp>
        <p:nvSpPr>
          <p:cNvPr id="3" name="コンテンツ プレースホルダー 2">
            <a:extLst>
              <a:ext uri="{FF2B5EF4-FFF2-40B4-BE49-F238E27FC236}">
                <a16:creationId xmlns:a16="http://schemas.microsoft.com/office/drawing/2014/main" id="{0BF3DF2F-2888-60AC-63CA-500DEE978F48}"/>
              </a:ext>
            </a:extLst>
          </p:cNvPr>
          <p:cNvSpPr>
            <a:spLocks noGrp="1"/>
          </p:cNvSpPr>
          <p:nvPr>
            <p:ph sz="quarter" idx="12"/>
          </p:nvPr>
        </p:nvSpPr>
        <p:spPr/>
        <p:txBody>
          <a:bodyPr/>
          <a:lstStyle/>
          <a:p>
            <a:r>
              <a:rPr kumimoji="1" lang="ja-JP" noProof="0" dirty="0"/>
              <a:t>CNZS V2.0では、新たに3つの整合目標オプションが導入された。</a:t>
            </a:r>
          </a:p>
        </p:txBody>
      </p:sp>
      <p:sp>
        <p:nvSpPr>
          <p:cNvPr id="13" name="Shape 6">
            <a:extLst>
              <a:ext uri="{FF2B5EF4-FFF2-40B4-BE49-F238E27FC236}">
                <a16:creationId xmlns:a16="http://schemas.microsoft.com/office/drawing/2014/main" id="{FD0AE7E2-0CA7-C366-CEAE-730A18F33FA7}"/>
              </a:ext>
            </a:extLst>
          </p:cNvPr>
          <p:cNvSpPr/>
          <p:nvPr/>
        </p:nvSpPr>
        <p:spPr>
          <a:xfrm>
            <a:off x="344805" y="4462405"/>
            <a:ext cx="2706425" cy="384048"/>
          </a:xfrm>
          <a:prstGeom prst="roundRect">
            <a:avLst>
              <a:gd name="adj" fmla="val 0"/>
            </a:avLst>
          </a:prstGeom>
          <a:solidFill>
            <a:schemeClr val="accent2"/>
          </a:solid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② 整合目標</a:t>
            </a:r>
            <a:r>
              <a:rPr kumimoji="1" lang="en-US" altLang="ja-JP" sz="14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(Alignment)</a:t>
            </a:r>
            <a:endParaRPr kumimoji="1" lang="ja-JP" altLang="en-US" sz="14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1" name="Shape 20">
            <a:extLst>
              <a:ext uri="{FF2B5EF4-FFF2-40B4-BE49-F238E27FC236}">
                <a16:creationId xmlns:a16="http://schemas.microsoft.com/office/drawing/2014/main" id="{9F67A48F-C7D1-4230-ACF9-325AD12F96F8}"/>
              </a:ext>
            </a:extLst>
          </p:cNvPr>
          <p:cNvSpPr/>
          <p:nvPr/>
        </p:nvSpPr>
        <p:spPr>
          <a:xfrm>
            <a:off x="820293" y="5295999"/>
            <a:ext cx="91" cy="1280160"/>
          </a:xfrm>
          <a:prstGeom prst="line">
            <a:avLst/>
          </a:prstGeom>
          <a:noFill/>
          <a:ln w="15875">
            <a:solidFill>
              <a:srgbClr val="888888"/>
            </a:solidFill>
            <a:prstDash val="solid"/>
          </a:ln>
        </p:spPr>
        <p:txBody>
          <a:bodyPr/>
          <a:lstStyle/>
          <a:p>
            <a:endParaRPr lang="ja-JP" sz="1400" noProof="0" dirty="0"/>
          </a:p>
        </p:txBody>
      </p:sp>
      <p:sp>
        <p:nvSpPr>
          <p:cNvPr id="43" name="Shape 21">
            <a:extLst>
              <a:ext uri="{FF2B5EF4-FFF2-40B4-BE49-F238E27FC236}">
                <a16:creationId xmlns:a16="http://schemas.microsoft.com/office/drawing/2014/main" id="{6AC42C61-61C8-977D-36B7-062647396B97}"/>
              </a:ext>
            </a:extLst>
          </p:cNvPr>
          <p:cNvSpPr/>
          <p:nvPr/>
        </p:nvSpPr>
        <p:spPr>
          <a:xfrm>
            <a:off x="820292" y="6576160"/>
            <a:ext cx="2930431" cy="0"/>
          </a:xfrm>
          <a:prstGeom prst="line">
            <a:avLst/>
          </a:prstGeom>
          <a:noFill/>
          <a:ln w="15875">
            <a:solidFill>
              <a:srgbClr val="888888"/>
            </a:solidFill>
            <a:prstDash val="solid"/>
          </a:ln>
        </p:spPr>
        <p:txBody>
          <a:bodyPr/>
          <a:lstStyle/>
          <a:p>
            <a:endParaRPr lang="ja-JP" sz="1400" noProof="0" dirty="0"/>
          </a:p>
        </p:txBody>
      </p:sp>
      <p:sp>
        <p:nvSpPr>
          <p:cNvPr id="45" name="Shape 22">
            <a:extLst>
              <a:ext uri="{FF2B5EF4-FFF2-40B4-BE49-F238E27FC236}">
                <a16:creationId xmlns:a16="http://schemas.microsoft.com/office/drawing/2014/main" id="{E0723B28-E2F3-4146-5275-323B1E697B96}"/>
              </a:ext>
            </a:extLst>
          </p:cNvPr>
          <p:cNvSpPr/>
          <p:nvPr/>
        </p:nvSpPr>
        <p:spPr>
          <a:xfrm>
            <a:off x="774573" y="5213703"/>
            <a:ext cx="91440" cy="82296"/>
          </a:xfrm>
          <a:prstGeom prst="triangle">
            <a:avLst/>
          </a:prstGeom>
          <a:solidFill>
            <a:srgbClr val="888888"/>
          </a:solidFill>
          <a:ln/>
        </p:spPr>
        <p:txBody>
          <a:bodyPr/>
          <a:lstStyle/>
          <a:p>
            <a:endParaRPr lang="ja-JP" sz="1400" noProof="0" dirty="0"/>
          </a:p>
        </p:txBody>
      </p:sp>
      <p:sp>
        <p:nvSpPr>
          <p:cNvPr id="47" name="Shape 23">
            <a:extLst>
              <a:ext uri="{FF2B5EF4-FFF2-40B4-BE49-F238E27FC236}">
                <a16:creationId xmlns:a16="http://schemas.microsoft.com/office/drawing/2014/main" id="{DD9D906A-10CE-E502-170D-BFE6941F81DE}"/>
              </a:ext>
            </a:extLst>
          </p:cNvPr>
          <p:cNvSpPr/>
          <p:nvPr/>
        </p:nvSpPr>
        <p:spPr>
          <a:xfrm rot="5400000">
            <a:off x="3755296" y="6535011"/>
            <a:ext cx="82296" cy="91440"/>
          </a:xfrm>
          <a:prstGeom prst="triangle">
            <a:avLst/>
          </a:prstGeom>
          <a:solidFill>
            <a:srgbClr val="888888"/>
          </a:solidFill>
          <a:ln/>
        </p:spPr>
        <p:txBody>
          <a:bodyPr/>
          <a:lstStyle/>
          <a:p>
            <a:endParaRPr lang="ja-JP" sz="1400" noProof="0" dirty="0"/>
          </a:p>
        </p:txBody>
      </p:sp>
      <p:sp>
        <p:nvSpPr>
          <p:cNvPr id="49" name="Text 24">
            <a:extLst>
              <a:ext uri="{FF2B5EF4-FFF2-40B4-BE49-F238E27FC236}">
                <a16:creationId xmlns:a16="http://schemas.microsoft.com/office/drawing/2014/main" id="{D583BD60-4F90-570D-87AA-A78177DD5ABB}"/>
              </a:ext>
            </a:extLst>
          </p:cNvPr>
          <p:cNvSpPr/>
          <p:nvPr/>
        </p:nvSpPr>
        <p:spPr>
          <a:xfrm>
            <a:off x="411099" y="4996167"/>
            <a:ext cx="1125038" cy="216595"/>
          </a:xfrm>
          <a:prstGeom prst="rect">
            <a:avLst/>
          </a:prstGeom>
          <a:noFill/>
          <a:ln/>
        </p:spPr>
        <p:txBody>
          <a:bodyPr wrap="square" lIns="0" tIns="0" rIns="0" bIns="0" rtlCol="0" anchor="ctr"/>
          <a:lstStyle/>
          <a:p>
            <a:pPr marL="0" indent="0" algn="l">
              <a:buNone/>
            </a:pPr>
            <a:r>
              <a:rPr lang="ja-JP" sz="1400" noProof="0" dirty="0">
                <a:solidFill>
                  <a:srgbClr val="5A6B72"/>
                </a:solidFill>
                <a:latin typeface="Meiryo UI" pitchFamily="34" charset="0"/>
                <a:ea typeface="Meiryo UI" pitchFamily="34" charset="-122"/>
                <a:cs typeface="Meiryo UI" pitchFamily="34" charset="-120"/>
              </a:rPr>
              <a:t>整合比率(%)</a:t>
            </a:r>
            <a:endParaRPr lang="ja-JP" sz="1400" noProof="0" dirty="0"/>
          </a:p>
        </p:txBody>
      </p:sp>
      <p:sp>
        <p:nvSpPr>
          <p:cNvPr id="63" name="Text 31">
            <a:extLst>
              <a:ext uri="{FF2B5EF4-FFF2-40B4-BE49-F238E27FC236}">
                <a16:creationId xmlns:a16="http://schemas.microsoft.com/office/drawing/2014/main" id="{71CD9FDB-DC00-9B90-C366-FE038A9D1202}"/>
              </a:ext>
            </a:extLst>
          </p:cNvPr>
          <p:cNvSpPr/>
          <p:nvPr/>
        </p:nvSpPr>
        <p:spPr>
          <a:xfrm>
            <a:off x="1937435" y="4937195"/>
            <a:ext cx="1125038" cy="302354"/>
          </a:xfrm>
          <a:prstGeom prst="rect">
            <a:avLst/>
          </a:prstGeom>
          <a:noFill/>
          <a:ln/>
        </p:spPr>
        <p:txBody>
          <a:bodyPr wrap="square" lIns="0" tIns="0" rIns="0" bIns="0" rtlCol="0" anchor="ctr"/>
          <a:lstStyle/>
          <a:p>
            <a:pPr marL="0" indent="0" algn="ctr">
              <a:buNone/>
            </a:pPr>
            <a:r>
              <a:rPr lang="ja-JP" sz="1000" noProof="0" dirty="0">
                <a:solidFill>
                  <a:schemeClr val="accent5"/>
                </a:solidFill>
                <a:latin typeface="Meiryo UI" pitchFamily="34" charset="0"/>
                <a:ea typeface="Meiryo UI" pitchFamily="34" charset="-122"/>
                <a:cs typeface="Meiryo UI" pitchFamily="34" charset="-120"/>
              </a:rPr>
              <a:t>参照経路</a:t>
            </a:r>
            <a:r>
              <a:rPr lang="ja-JP" altLang="en-US" sz="1000" noProof="0" dirty="0">
                <a:solidFill>
                  <a:schemeClr val="accent5"/>
                </a:solidFill>
                <a:latin typeface="Meiryo UI" pitchFamily="34" charset="0"/>
                <a:ea typeface="Meiryo UI" pitchFamily="34" charset="-122"/>
                <a:cs typeface="Meiryo UI" pitchFamily="34" charset="-120"/>
              </a:rPr>
              <a:t>①</a:t>
            </a:r>
            <a:endParaRPr lang="en-US" altLang="ja-JP" sz="1000" noProof="0" dirty="0">
              <a:solidFill>
                <a:schemeClr val="accent5"/>
              </a:solidFill>
              <a:latin typeface="Meiryo UI" pitchFamily="34" charset="0"/>
              <a:ea typeface="Meiryo UI" pitchFamily="34" charset="-122"/>
              <a:cs typeface="Meiryo UI" pitchFamily="34" charset="-120"/>
            </a:endParaRPr>
          </a:p>
          <a:p>
            <a:pPr marL="0" indent="0" algn="ctr">
              <a:buNone/>
            </a:pPr>
            <a:r>
              <a:rPr lang="ja-JP" altLang="en-US" sz="900" dirty="0">
                <a:solidFill>
                  <a:schemeClr val="accent5"/>
                </a:solidFill>
                <a:latin typeface="Meiryo UI" pitchFamily="34" charset="0"/>
                <a:ea typeface="Meiryo UI" pitchFamily="34" charset="-122"/>
              </a:rPr>
              <a:t>（低炭素ソース）</a:t>
            </a:r>
            <a:endParaRPr lang="ja-JP" sz="900" noProof="0" dirty="0">
              <a:solidFill>
                <a:schemeClr val="accent5"/>
              </a:solidFill>
            </a:endParaRPr>
          </a:p>
        </p:txBody>
      </p:sp>
      <p:sp>
        <p:nvSpPr>
          <p:cNvPr id="65" name="Text 32">
            <a:extLst>
              <a:ext uri="{FF2B5EF4-FFF2-40B4-BE49-F238E27FC236}">
                <a16:creationId xmlns:a16="http://schemas.microsoft.com/office/drawing/2014/main" id="{8F31D419-732B-FB3C-CD2D-6D025FA8BBC8}"/>
              </a:ext>
            </a:extLst>
          </p:cNvPr>
          <p:cNvSpPr/>
          <p:nvPr/>
        </p:nvSpPr>
        <p:spPr>
          <a:xfrm>
            <a:off x="840329" y="5722934"/>
            <a:ext cx="766162" cy="176900"/>
          </a:xfrm>
          <a:prstGeom prst="rect">
            <a:avLst/>
          </a:prstGeom>
          <a:noFill/>
          <a:ln/>
        </p:spPr>
        <p:txBody>
          <a:bodyPr wrap="square" lIns="0" tIns="0" rIns="0" bIns="0" rtlCol="0" anchor="ctr"/>
          <a:lstStyle/>
          <a:p>
            <a:pPr marL="0" indent="0" algn="l">
              <a:buNone/>
            </a:pPr>
            <a:r>
              <a:rPr lang="ja-JP" sz="1200" noProof="0" dirty="0">
                <a:solidFill>
                  <a:srgbClr val="1B3A5B"/>
                </a:solidFill>
                <a:latin typeface="Meiryo UI" pitchFamily="34" charset="0"/>
                <a:ea typeface="Meiryo UI" pitchFamily="34" charset="-122"/>
                <a:cs typeface="Meiryo UI" pitchFamily="34" charset="-120"/>
              </a:rPr>
              <a:t>企業の</a:t>
            </a:r>
            <a:r>
              <a:rPr lang="ja-JP" altLang="en-US" sz="1200" dirty="0">
                <a:solidFill>
                  <a:srgbClr val="1B3A5B"/>
                </a:solidFill>
                <a:latin typeface="Meiryo UI" pitchFamily="34" charset="0"/>
                <a:ea typeface="Meiryo UI" pitchFamily="34" charset="-122"/>
                <a:cs typeface="Meiryo UI" pitchFamily="34" charset="-120"/>
              </a:rPr>
              <a:t>経路</a:t>
            </a:r>
            <a:endParaRPr lang="ja-JP" sz="1200" noProof="0" dirty="0">
              <a:solidFill>
                <a:srgbClr val="1B3A5B"/>
              </a:solidFill>
            </a:endParaRPr>
          </a:p>
        </p:txBody>
      </p:sp>
      <p:sp>
        <p:nvSpPr>
          <p:cNvPr id="69" name="Text 34">
            <a:extLst>
              <a:ext uri="{FF2B5EF4-FFF2-40B4-BE49-F238E27FC236}">
                <a16:creationId xmlns:a16="http://schemas.microsoft.com/office/drawing/2014/main" id="{CD1EE3CE-9550-801B-FA34-DD145671BFE4}"/>
              </a:ext>
            </a:extLst>
          </p:cNvPr>
          <p:cNvSpPr/>
          <p:nvPr/>
        </p:nvSpPr>
        <p:spPr>
          <a:xfrm>
            <a:off x="2857625" y="6603591"/>
            <a:ext cx="857019" cy="179853"/>
          </a:xfrm>
          <a:prstGeom prst="rect">
            <a:avLst/>
          </a:prstGeom>
          <a:noFill/>
          <a:ln/>
        </p:spPr>
        <p:txBody>
          <a:bodyPr wrap="square" lIns="0" tIns="0" rIns="0" bIns="0" rtlCol="0" anchor="t"/>
          <a:lstStyle/>
          <a:p>
            <a:pPr marL="0" indent="0" algn="ctr">
              <a:buNone/>
            </a:pPr>
            <a:r>
              <a:rPr lang="ja-JP" sz="1200" noProof="0" dirty="0">
                <a:solidFill>
                  <a:schemeClr val="accent5"/>
                </a:solidFill>
                <a:latin typeface="Meiryo UI" pitchFamily="34" charset="0"/>
                <a:ea typeface="Meiryo UI" pitchFamily="34" charset="-122"/>
                <a:cs typeface="Meiryo UI" pitchFamily="34" charset="-120"/>
              </a:rPr>
              <a:t>ネットゼロ年</a:t>
            </a:r>
            <a:endParaRPr lang="ja-JP" sz="1200" noProof="0" dirty="0">
              <a:solidFill>
                <a:schemeClr val="accent5"/>
              </a:solidFill>
            </a:endParaRPr>
          </a:p>
        </p:txBody>
      </p:sp>
      <p:sp>
        <p:nvSpPr>
          <p:cNvPr id="71" name="Text 35">
            <a:extLst>
              <a:ext uri="{FF2B5EF4-FFF2-40B4-BE49-F238E27FC236}">
                <a16:creationId xmlns:a16="http://schemas.microsoft.com/office/drawing/2014/main" id="{DC66558E-4FB1-B4C4-DD05-81D11EA3A54A}"/>
              </a:ext>
            </a:extLst>
          </p:cNvPr>
          <p:cNvSpPr/>
          <p:nvPr/>
        </p:nvSpPr>
        <p:spPr>
          <a:xfrm>
            <a:off x="3860451" y="4866946"/>
            <a:ext cx="2316239" cy="1721906"/>
          </a:xfrm>
          <a:prstGeom prst="rect">
            <a:avLst/>
          </a:prstGeom>
          <a:noFill/>
          <a:ln/>
        </p:spPr>
        <p:txBody>
          <a:bodyPr wrap="square" lIns="0" tIns="0" rIns="0" bIns="0" rtlCol="0" anchor="t"/>
          <a:lstStyle/>
          <a:p>
            <a:pPr marL="285750" indent="-285750">
              <a:lnSpc>
                <a:spcPct val="105000"/>
              </a:lnSpc>
              <a:buFont typeface="Arial" panose="020B0604020202020204" pitchFamily="34" charset="0"/>
              <a:buChar char="•"/>
            </a:pPr>
            <a:r>
              <a:rPr lang="ja-JP" sz="1200" noProof="0" dirty="0">
                <a:solidFill>
                  <a:srgbClr val="2A2A2A"/>
                </a:solidFill>
                <a:latin typeface="Meiryo UI" pitchFamily="34" charset="0"/>
                <a:ea typeface="Meiryo UI" pitchFamily="34" charset="-122"/>
                <a:cs typeface="Meiryo UI" pitchFamily="34" charset="-120"/>
              </a:rPr>
              <a:t>上流・下流の活動/取引先について、</a:t>
            </a:r>
            <a:r>
              <a:rPr lang="ja-JP" altLang="ja-JP" sz="1200" dirty="0"/>
              <a:t>（各経路の基準に応じた）</a:t>
            </a:r>
            <a:r>
              <a:rPr lang="ja-JP" altLang="en-US" sz="1200" dirty="0"/>
              <a:t>整合</a:t>
            </a:r>
            <a:r>
              <a:rPr lang="ja-JP" sz="1200" noProof="0" dirty="0">
                <a:solidFill>
                  <a:srgbClr val="2A2A2A"/>
                </a:solidFill>
                <a:latin typeface="Meiryo UI" pitchFamily="34" charset="0"/>
                <a:ea typeface="Meiryo UI" pitchFamily="34" charset="-122"/>
                <a:cs typeface="Meiryo UI" pitchFamily="34" charset="-120"/>
              </a:rPr>
              <a:t>の割合を高める</a:t>
            </a:r>
            <a:r>
              <a:rPr lang="ja-JP" altLang="en-US" sz="1200" noProof="0" dirty="0">
                <a:solidFill>
                  <a:srgbClr val="2A2A2A"/>
                </a:solidFill>
                <a:latin typeface="Meiryo UI" pitchFamily="34" charset="0"/>
                <a:ea typeface="Meiryo UI" pitchFamily="34" charset="-122"/>
                <a:cs typeface="Meiryo UI" pitchFamily="34" charset="-120"/>
              </a:rPr>
              <a:t>目標</a:t>
            </a:r>
            <a:endParaRPr lang="en-US" altLang="ja-JP" sz="1200" noProof="0" dirty="0">
              <a:solidFill>
                <a:srgbClr val="2A2A2A"/>
              </a:solidFill>
              <a:latin typeface="Meiryo UI" pitchFamily="34" charset="0"/>
              <a:ea typeface="Meiryo UI" pitchFamily="34" charset="-122"/>
              <a:cs typeface="Meiryo UI" pitchFamily="34" charset="-120"/>
            </a:endParaRPr>
          </a:p>
          <a:p>
            <a:pPr marL="285750" indent="-285750" algn="l">
              <a:lnSpc>
                <a:spcPct val="105000"/>
              </a:lnSpc>
              <a:buFont typeface="Arial" panose="020B0604020202020204" pitchFamily="34" charset="0"/>
              <a:buChar char="•"/>
            </a:pPr>
            <a:r>
              <a:rPr lang="ja-JP" altLang="en-US" sz="1200" noProof="0" dirty="0">
                <a:solidFill>
                  <a:srgbClr val="2A2A2A"/>
                </a:solidFill>
                <a:latin typeface="Meiryo UI" pitchFamily="34" charset="0"/>
                <a:ea typeface="Meiryo UI" pitchFamily="34" charset="-122"/>
                <a:cs typeface="Meiryo UI" pitchFamily="34" charset="-120"/>
              </a:rPr>
              <a:t>割合は、</a:t>
            </a:r>
            <a:r>
              <a:rPr lang="ja-JP" sz="1200" noProof="0" dirty="0">
                <a:solidFill>
                  <a:srgbClr val="2A2A2A"/>
                </a:solidFill>
                <a:latin typeface="Meiryo UI" pitchFamily="34" charset="0"/>
                <a:ea typeface="Meiryo UI" pitchFamily="34" charset="-122"/>
                <a:cs typeface="Meiryo UI" pitchFamily="34" charset="-120"/>
              </a:rPr>
              <a:t>支出・</a:t>
            </a:r>
            <a:r>
              <a:rPr lang="ja-JP" altLang="en-US" sz="1200" dirty="0">
                <a:solidFill>
                  <a:srgbClr val="2A2A2A"/>
                </a:solidFill>
                <a:latin typeface="Meiryo UI" pitchFamily="34" charset="0"/>
                <a:ea typeface="Meiryo UI" pitchFamily="34" charset="-122"/>
                <a:cs typeface="Meiryo UI" pitchFamily="34" charset="-120"/>
              </a:rPr>
              <a:t>売上高</a:t>
            </a:r>
            <a:r>
              <a:rPr lang="ja-JP" sz="1200" noProof="0" dirty="0">
                <a:solidFill>
                  <a:srgbClr val="2A2A2A"/>
                </a:solidFill>
                <a:latin typeface="Meiryo UI" pitchFamily="34" charset="0"/>
                <a:ea typeface="Meiryo UI" pitchFamily="34" charset="-122"/>
                <a:cs typeface="Meiryo UI" pitchFamily="34" charset="-120"/>
              </a:rPr>
              <a:t>・取扱量・排出量に占める割合で計測</a:t>
            </a:r>
            <a:endParaRPr lang="en-US" altLang="ja-JP" sz="1200" noProof="0" dirty="0">
              <a:solidFill>
                <a:srgbClr val="2A2A2A"/>
              </a:solidFill>
              <a:latin typeface="Meiryo UI" pitchFamily="34" charset="0"/>
              <a:ea typeface="Meiryo UI" pitchFamily="34" charset="-122"/>
              <a:cs typeface="Meiryo UI" pitchFamily="34" charset="-120"/>
            </a:endParaRPr>
          </a:p>
          <a:p>
            <a:pPr marL="285750" indent="-285750" algn="l">
              <a:lnSpc>
                <a:spcPct val="105000"/>
              </a:lnSpc>
              <a:buFont typeface="Arial" panose="020B0604020202020204" pitchFamily="34" charset="0"/>
              <a:buChar char="•"/>
            </a:pPr>
            <a:r>
              <a:rPr lang="ja-JP" altLang="en-US" sz="1200" dirty="0">
                <a:solidFill>
                  <a:srgbClr val="2A2A2A"/>
                </a:solidFill>
                <a:latin typeface="Meiryo UI" pitchFamily="34" charset="0"/>
                <a:ea typeface="Meiryo UI" pitchFamily="34" charset="-122"/>
              </a:rPr>
              <a:t>目標設定オプションごとに使用する経路が異なる</a:t>
            </a:r>
            <a:endParaRPr lang="en-US" altLang="ja-JP" sz="1200" dirty="0">
              <a:solidFill>
                <a:srgbClr val="2A2A2A"/>
              </a:solidFill>
              <a:latin typeface="Meiryo UI" pitchFamily="34" charset="0"/>
              <a:ea typeface="Meiryo UI" pitchFamily="34" charset="-122"/>
            </a:endParaRPr>
          </a:p>
          <a:p>
            <a:pPr marL="447675" lvl="1" indent="-180975">
              <a:lnSpc>
                <a:spcPct val="105000"/>
              </a:lnSpc>
              <a:buFont typeface="Wingdings" panose="05000000000000000000" pitchFamily="2" charset="2"/>
              <a:buChar char="Ø"/>
            </a:pPr>
            <a:r>
              <a:rPr lang="ja-JP" altLang="en-US" sz="1200" dirty="0">
                <a:solidFill>
                  <a:srgbClr val="2A2A2A"/>
                </a:solidFill>
                <a:latin typeface="Meiryo UI" pitchFamily="34" charset="0"/>
                <a:ea typeface="Meiryo UI" pitchFamily="34" charset="-122"/>
              </a:rPr>
              <a:t>左のグラフは、ボリューム整合の例</a:t>
            </a:r>
            <a:endParaRPr lang="en-US" altLang="ja-JP" sz="1200" dirty="0"/>
          </a:p>
        </p:txBody>
      </p:sp>
      <p:sp>
        <p:nvSpPr>
          <p:cNvPr id="73" name="Text 36">
            <a:extLst>
              <a:ext uri="{FF2B5EF4-FFF2-40B4-BE49-F238E27FC236}">
                <a16:creationId xmlns:a16="http://schemas.microsoft.com/office/drawing/2014/main" id="{9749F66D-95B4-B6C7-904B-32518CBB7B68}"/>
              </a:ext>
            </a:extLst>
          </p:cNvPr>
          <p:cNvSpPr/>
          <p:nvPr/>
        </p:nvSpPr>
        <p:spPr>
          <a:xfrm>
            <a:off x="6361557" y="1805287"/>
            <a:ext cx="4122214" cy="265176"/>
          </a:xfrm>
          <a:prstGeom prst="rect">
            <a:avLst/>
          </a:prstGeom>
          <a:noFill/>
          <a:ln/>
        </p:spPr>
        <p:txBody>
          <a:bodyPr wrap="square" lIns="0" tIns="0" rIns="0" bIns="0" rtlCol="0" anchor="ctr"/>
          <a:lstStyle/>
          <a:p>
            <a:pPr marL="0" indent="0" algn="l">
              <a:buNone/>
            </a:pPr>
            <a:r>
              <a:rPr lang="ja-JP" sz="1400" b="1" noProof="0" dirty="0">
                <a:solidFill>
                  <a:schemeClr val="accent3">
                    <a:lumMod val="75000"/>
                  </a:schemeClr>
                </a:solidFill>
                <a:latin typeface="Meiryo UI" pitchFamily="34" charset="0"/>
                <a:ea typeface="Meiryo UI" pitchFamily="34" charset="-122"/>
                <a:cs typeface="Meiryo UI" pitchFamily="34" charset="-120"/>
              </a:rPr>
              <a:t>整合目標の4タイプ</a:t>
            </a:r>
            <a:endParaRPr lang="ja-JP" sz="1400" noProof="0" dirty="0">
              <a:solidFill>
                <a:schemeClr val="accent3">
                  <a:lumMod val="75000"/>
                </a:schemeClr>
              </a:solidFill>
            </a:endParaRPr>
          </a:p>
        </p:txBody>
      </p:sp>
      <p:sp>
        <p:nvSpPr>
          <p:cNvPr id="75" name="Shape 37">
            <a:extLst>
              <a:ext uri="{FF2B5EF4-FFF2-40B4-BE49-F238E27FC236}">
                <a16:creationId xmlns:a16="http://schemas.microsoft.com/office/drawing/2014/main" id="{BFFAB4E9-F871-0FCB-810B-B3A764656D03}"/>
              </a:ext>
            </a:extLst>
          </p:cNvPr>
          <p:cNvSpPr/>
          <p:nvPr/>
        </p:nvSpPr>
        <p:spPr>
          <a:xfrm>
            <a:off x="6361557" y="2189335"/>
            <a:ext cx="4114800" cy="1097280"/>
          </a:xfrm>
          <a:prstGeom prst="roundRect">
            <a:avLst>
              <a:gd name="adj" fmla="val 0"/>
            </a:avLst>
          </a:prstGeom>
          <a:solidFill>
            <a:schemeClr val="accent3">
              <a:lumMod val="20000"/>
              <a:lumOff val="80000"/>
            </a:schemeClr>
          </a:solidFill>
          <a:ln w="9525">
            <a:noFill/>
            <a:prstDash val="solid"/>
          </a:ln>
        </p:spPr>
        <p:txBody>
          <a:bodyPr/>
          <a:lstStyle/>
          <a:p>
            <a:endParaRPr lang="ja-JP" sz="1400" noProof="0" dirty="0"/>
          </a:p>
        </p:txBody>
      </p:sp>
      <p:sp>
        <p:nvSpPr>
          <p:cNvPr id="77" name="Shape 38">
            <a:extLst>
              <a:ext uri="{FF2B5EF4-FFF2-40B4-BE49-F238E27FC236}">
                <a16:creationId xmlns:a16="http://schemas.microsoft.com/office/drawing/2014/main" id="{0E446BFB-6F0F-CF86-D9EB-27A74159A71A}"/>
              </a:ext>
            </a:extLst>
          </p:cNvPr>
          <p:cNvSpPr/>
          <p:nvPr/>
        </p:nvSpPr>
        <p:spPr>
          <a:xfrm>
            <a:off x="6507861" y="2335639"/>
            <a:ext cx="566928" cy="274320"/>
          </a:xfrm>
          <a:prstGeom prst="roundRect">
            <a:avLst>
              <a:gd name="adj" fmla="val 0"/>
            </a:avLst>
          </a:prstGeom>
          <a:solidFill>
            <a:schemeClr val="accent2"/>
          </a:solidFill>
          <a:ln/>
        </p:spPr>
        <p:txBody>
          <a:bodyPr/>
          <a:lstStyle/>
          <a:p>
            <a:endParaRPr lang="ja-JP" sz="1400" noProof="0" dirty="0"/>
          </a:p>
        </p:txBody>
      </p:sp>
      <p:sp>
        <p:nvSpPr>
          <p:cNvPr id="79" name="Text 39">
            <a:extLst>
              <a:ext uri="{FF2B5EF4-FFF2-40B4-BE49-F238E27FC236}">
                <a16:creationId xmlns:a16="http://schemas.microsoft.com/office/drawing/2014/main" id="{E27BFCBD-5463-A22E-A46F-B724825AF79B}"/>
              </a:ext>
            </a:extLst>
          </p:cNvPr>
          <p:cNvSpPr/>
          <p:nvPr/>
        </p:nvSpPr>
        <p:spPr>
          <a:xfrm>
            <a:off x="6507861" y="2335639"/>
            <a:ext cx="566928" cy="274320"/>
          </a:xfrm>
          <a:prstGeom prst="rect">
            <a:avLst/>
          </a:prstGeom>
          <a:noFill/>
          <a:ln/>
        </p:spPr>
        <p:txBody>
          <a:bodyPr wrap="square" lIns="0" tIns="0" rIns="0" bIns="0" rtlCol="0" anchor="ctr"/>
          <a:lstStyle/>
          <a:p>
            <a:pPr marL="0" indent="0" algn="ctr">
              <a:buNone/>
            </a:pPr>
            <a:r>
              <a:rPr lang="ja-JP" sz="1400" b="1" noProof="0" dirty="0">
                <a:solidFill>
                  <a:srgbClr val="FFFFFF"/>
                </a:solidFill>
                <a:latin typeface="Meiryo UI" pitchFamily="34" charset="0"/>
                <a:ea typeface="Meiryo UI" pitchFamily="34" charset="-122"/>
                <a:cs typeface="Meiryo UI" pitchFamily="34" charset="-120"/>
              </a:rPr>
              <a:t>更新</a:t>
            </a:r>
            <a:endParaRPr lang="ja-JP" sz="1400" noProof="0" dirty="0"/>
          </a:p>
        </p:txBody>
      </p:sp>
      <p:sp>
        <p:nvSpPr>
          <p:cNvPr id="81" name="Text 40">
            <a:extLst>
              <a:ext uri="{FF2B5EF4-FFF2-40B4-BE49-F238E27FC236}">
                <a16:creationId xmlns:a16="http://schemas.microsoft.com/office/drawing/2014/main" id="{FCE6E8E1-E201-B834-3AF3-C1E6D0F2D0F8}"/>
              </a:ext>
            </a:extLst>
          </p:cNvPr>
          <p:cNvSpPr/>
          <p:nvPr/>
        </p:nvSpPr>
        <p:spPr>
          <a:xfrm>
            <a:off x="7184517" y="2308207"/>
            <a:ext cx="3291840" cy="310896"/>
          </a:xfrm>
          <a:prstGeom prst="rect">
            <a:avLst/>
          </a:prstGeom>
          <a:noFill/>
          <a:ln/>
        </p:spPr>
        <p:txBody>
          <a:bodyPr wrap="square" lIns="0" tIns="0" rIns="0" bIns="0" rtlCol="0" anchor="ctr"/>
          <a:lstStyle/>
          <a:p>
            <a:pPr marL="0" indent="0" algn="l">
              <a:buNone/>
            </a:pPr>
            <a:r>
              <a:rPr lang="ja-JP" sz="1400" b="1" noProof="0" dirty="0">
                <a:solidFill>
                  <a:schemeClr val="accent3">
                    <a:lumMod val="75000"/>
                  </a:schemeClr>
                </a:solidFill>
                <a:latin typeface="Meiryo UI" pitchFamily="34" charset="0"/>
                <a:ea typeface="Meiryo UI" pitchFamily="34" charset="-122"/>
                <a:cs typeface="Meiryo UI" pitchFamily="34" charset="-120"/>
              </a:rPr>
              <a:t>サプライヤー/顧客整合</a:t>
            </a:r>
            <a:endParaRPr lang="ja-JP" sz="1400" noProof="0" dirty="0">
              <a:solidFill>
                <a:schemeClr val="accent3">
                  <a:lumMod val="75000"/>
                </a:schemeClr>
              </a:solidFill>
            </a:endParaRPr>
          </a:p>
        </p:txBody>
      </p:sp>
      <p:sp>
        <p:nvSpPr>
          <p:cNvPr id="83" name="Text 41">
            <a:extLst>
              <a:ext uri="{FF2B5EF4-FFF2-40B4-BE49-F238E27FC236}">
                <a16:creationId xmlns:a16="http://schemas.microsoft.com/office/drawing/2014/main" id="{FF38B97D-83F2-F3F6-C5A5-5B1F659E1928}"/>
              </a:ext>
            </a:extLst>
          </p:cNvPr>
          <p:cNvSpPr/>
          <p:nvPr/>
        </p:nvSpPr>
        <p:spPr>
          <a:xfrm>
            <a:off x="7184517" y="2619103"/>
            <a:ext cx="3299254" cy="585216"/>
          </a:xfrm>
          <a:prstGeom prst="rect">
            <a:avLst/>
          </a:prstGeom>
          <a:noFill/>
          <a:ln/>
        </p:spPr>
        <p:txBody>
          <a:bodyPr wrap="square" lIns="0" tIns="0" rIns="0" bIns="0" rtlCol="0" anchor="t"/>
          <a:lstStyle/>
          <a:p>
            <a:pPr marL="0" indent="0" algn="l">
              <a:lnSpc>
                <a:spcPct val="98000"/>
              </a:lnSpc>
              <a:buNone/>
            </a:pPr>
            <a:r>
              <a:rPr lang="ja-JP" sz="1400" noProof="0" dirty="0">
                <a:solidFill>
                  <a:srgbClr val="2A2A2A"/>
                </a:solidFill>
                <a:latin typeface="Meiryo UI" pitchFamily="34" charset="0"/>
                <a:ea typeface="Meiryo UI" pitchFamily="34" charset="-122"/>
                <a:cs typeface="Meiryo UI" pitchFamily="34" charset="-120"/>
              </a:rPr>
              <a:t>一次サプライヤー・顧客のうち、移行中またはネットゼロに整合した主体の割合を増加させる</a:t>
            </a:r>
            <a:endParaRPr lang="ja-JP" sz="1400" noProof="0" dirty="0"/>
          </a:p>
        </p:txBody>
      </p:sp>
      <p:sp>
        <p:nvSpPr>
          <p:cNvPr id="85" name="Shape 42">
            <a:extLst>
              <a:ext uri="{FF2B5EF4-FFF2-40B4-BE49-F238E27FC236}">
                <a16:creationId xmlns:a16="http://schemas.microsoft.com/office/drawing/2014/main" id="{F89C7C4A-BEEA-3877-DCF4-094F26C86979}"/>
              </a:ext>
            </a:extLst>
          </p:cNvPr>
          <p:cNvSpPr/>
          <p:nvPr/>
        </p:nvSpPr>
        <p:spPr>
          <a:xfrm>
            <a:off x="6361557" y="3405487"/>
            <a:ext cx="4114800" cy="1097280"/>
          </a:xfrm>
          <a:prstGeom prst="roundRect">
            <a:avLst>
              <a:gd name="adj" fmla="val 0"/>
            </a:avLst>
          </a:prstGeom>
          <a:solidFill>
            <a:schemeClr val="accent3">
              <a:lumMod val="20000"/>
              <a:lumOff val="80000"/>
            </a:schemeClr>
          </a:solidFill>
          <a:ln w="9525">
            <a:noFill/>
            <a:prstDash val="solid"/>
          </a:ln>
        </p:spPr>
        <p:txBody>
          <a:bodyPr/>
          <a:lstStyle/>
          <a:p>
            <a:endParaRPr lang="ja-JP" sz="1400" noProof="0" dirty="0"/>
          </a:p>
        </p:txBody>
      </p:sp>
      <p:sp>
        <p:nvSpPr>
          <p:cNvPr id="87" name="Shape 43">
            <a:extLst>
              <a:ext uri="{FF2B5EF4-FFF2-40B4-BE49-F238E27FC236}">
                <a16:creationId xmlns:a16="http://schemas.microsoft.com/office/drawing/2014/main" id="{7BC3F4DF-FAD2-04E8-C875-5AA3650E88DD}"/>
              </a:ext>
            </a:extLst>
          </p:cNvPr>
          <p:cNvSpPr/>
          <p:nvPr/>
        </p:nvSpPr>
        <p:spPr>
          <a:xfrm>
            <a:off x="6507861" y="3551791"/>
            <a:ext cx="566928" cy="274320"/>
          </a:xfrm>
          <a:prstGeom prst="roundRect">
            <a:avLst>
              <a:gd name="adj" fmla="val 0"/>
            </a:avLst>
          </a:prstGeom>
          <a:solidFill>
            <a:schemeClr val="accent6">
              <a:lumMod val="60000"/>
              <a:lumOff val="40000"/>
            </a:schemeClr>
          </a:solidFill>
          <a:ln/>
        </p:spPr>
        <p:txBody>
          <a:bodyPr/>
          <a:lstStyle/>
          <a:p>
            <a:endParaRPr lang="ja-JP" sz="1400" noProof="0" dirty="0"/>
          </a:p>
        </p:txBody>
      </p:sp>
      <p:sp>
        <p:nvSpPr>
          <p:cNvPr id="89" name="Text 44">
            <a:extLst>
              <a:ext uri="{FF2B5EF4-FFF2-40B4-BE49-F238E27FC236}">
                <a16:creationId xmlns:a16="http://schemas.microsoft.com/office/drawing/2014/main" id="{CF0AE3B8-A1A9-C759-AA40-A8EF8F4C4823}"/>
              </a:ext>
            </a:extLst>
          </p:cNvPr>
          <p:cNvSpPr/>
          <p:nvPr/>
        </p:nvSpPr>
        <p:spPr>
          <a:xfrm>
            <a:off x="6507861" y="3551791"/>
            <a:ext cx="566928" cy="274320"/>
          </a:xfrm>
          <a:prstGeom prst="rect">
            <a:avLst/>
          </a:prstGeom>
          <a:solidFill>
            <a:schemeClr val="accent6"/>
          </a:solidFill>
          <a:ln/>
        </p:spPr>
        <p:txBody>
          <a:bodyPr wrap="square" lIns="0" tIns="0" rIns="0" bIns="0" rtlCol="0" anchor="ctr"/>
          <a:lstStyle/>
          <a:p>
            <a:pPr marL="0" indent="0" algn="ctr">
              <a:buNone/>
            </a:pPr>
            <a:r>
              <a:rPr lang="ja-JP" sz="1400" b="1" noProof="0" dirty="0">
                <a:solidFill>
                  <a:schemeClr val="bg1"/>
                </a:solidFill>
              </a:rPr>
              <a:t>新設</a:t>
            </a:r>
          </a:p>
        </p:txBody>
      </p:sp>
      <p:sp>
        <p:nvSpPr>
          <p:cNvPr id="91" name="Text 45">
            <a:extLst>
              <a:ext uri="{FF2B5EF4-FFF2-40B4-BE49-F238E27FC236}">
                <a16:creationId xmlns:a16="http://schemas.microsoft.com/office/drawing/2014/main" id="{7529082A-6CC7-9570-B209-EBDAB9C51B40}"/>
              </a:ext>
            </a:extLst>
          </p:cNvPr>
          <p:cNvSpPr/>
          <p:nvPr/>
        </p:nvSpPr>
        <p:spPr>
          <a:xfrm>
            <a:off x="7184517" y="3524359"/>
            <a:ext cx="3291840" cy="310896"/>
          </a:xfrm>
          <a:prstGeom prst="rect">
            <a:avLst/>
          </a:prstGeom>
          <a:noFill/>
          <a:ln/>
        </p:spPr>
        <p:txBody>
          <a:bodyPr wrap="square" lIns="0" tIns="0" rIns="0" bIns="0" rtlCol="0" anchor="ctr"/>
          <a:lstStyle/>
          <a:p>
            <a:pPr marL="0" indent="0" algn="l">
              <a:buNone/>
            </a:pPr>
            <a:r>
              <a:rPr lang="ja-JP" sz="1400" b="1" noProof="0" dirty="0">
                <a:solidFill>
                  <a:schemeClr val="accent3">
                    <a:lumMod val="75000"/>
                  </a:schemeClr>
                </a:solidFill>
                <a:latin typeface="Meiryo UI" pitchFamily="34" charset="0"/>
                <a:ea typeface="Meiryo UI" pitchFamily="34" charset="-122"/>
                <a:cs typeface="Meiryo UI" pitchFamily="34" charset="-120"/>
              </a:rPr>
              <a:t>ボリューム整合</a:t>
            </a:r>
            <a:endParaRPr lang="ja-JP" sz="1400" noProof="0" dirty="0">
              <a:solidFill>
                <a:schemeClr val="accent3">
                  <a:lumMod val="75000"/>
                </a:schemeClr>
              </a:solidFill>
            </a:endParaRPr>
          </a:p>
        </p:txBody>
      </p:sp>
      <p:sp>
        <p:nvSpPr>
          <p:cNvPr id="93" name="Text 46">
            <a:extLst>
              <a:ext uri="{FF2B5EF4-FFF2-40B4-BE49-F238E27FC236}">
                <a16:creationId xmlns:a16="http://schemas.microsoft.com/office/drawing/2014/main" id="{F4710B40-7F22-929D-B80E-67A695E004D6}"/>
              </a:ext>
            </a:extLst>
          </p:cNvPr>
          <p:cNvSpPr/>
          <p:nvPr/>
        </p:nvSpPr>
        <p:spPr>
          <a:xfrm>
            <a:off x="7184517" y="3835255"/>
            <a:ext cx="3299254" cy="585216"/>
          </a:xfrm>
          <a:prstGeom prst="rect">
            <a:avLst/>
          </a:prstGeom>
          <a:noFill/>
          <a:ln/>
        </p:spPr>
        <p:txBody>
          <a:bodyPr wrap="square" lIns="0" tIns="0" rIns="0" bIns="0" rtlCol="0" anchor="t"/>
          <a:lstStyle/>
          <a:p>
            <a:pPr marL="0" indent="0" algn="l">
              <a:lnSpc>
                <a:spcPct val="98000"/>
              </a:lnSpc>
              <a:buNone/>
            </a:pPr>
            <a:r>
              <a:rPr lang="ja-JP" sz="1400" noProof="0" dirty="0">
                <a:solidFill>
                  <a:srgbClr val="2A2A2A"/>
                </a:solidFill>
                <a:latin typeface="Meiryo UI" pitchFamily="34" charset="0"/>
                <a:ea typeface="Meiryo UI" pitchFamily="34" charset="-122"/>
                <a:cs typeface="Meiryo UI" pitchFamily="34" charset="-120"/>
              </a:rPr>
              <a:t>購入コモディティ（例：鉄鋼・セメント）や輸送のうち、低炭素・ネットゼロ整合分の割合を増加させる</a:t>
            </a:r>
            <a:endParaRPr lang="ja-JP" sz="1400" noProof="0" dirty="0"/>
          </a:p>
        </p:txBody>
      </p:sp>
      <p:sp>
        <p:nvSpPr>
          <p:cNvPr id="95" name="Shape 47">
            <a:extLst>
              <a:ext uri="{FF2B5EF4-FFF2-40B4-BE49-F238E27FC236}">
                <a16:creationId xmlns:a16="http://schemas.microsoft.com/office/drawing/2014/main" id="{9733CBCB-276B-EF3D-81B5-11FC14904E6B}"/>
              </a:ext>
            </a:extLst>
          </p:cNvPr>
          <p:cNvSpPr/>
          <p:nvPr/>
        </p:nvSpPr>
        <p:spPr>
          <a:xfrm>
            <a:off x="6361557" y="4621639"/>
            <a:ext cx="4114800" cy="1097280"/>
          </a:xfrm>
          <a:prstGeom prst="roundRect">
            <a:avLst>
              <a:gd name="adj" fmla="val 695"/>
            </a:avLst>
          </a:prstGeom>
          <a:solidFill>
            <a:schemeClr val="accent3">
              <a:lumMod val="20000"/>
              <a:lumOff val="80000"/>
            </a:schemeClr>
          </a:solidFill>
          <a:ln w="9525">
            <a:noFill/>
            <a:prstDash val="solid"/>
          </a:ln>
        </p:spPr>
        <p:txBody>
          <a:bodyPr/>
          <a:lstStyle/>
          <a:p>
            <a:endParaRPr lang="ja-JP" sz="1400" noProof="0" dirty="0"/>
          </a:p>
        </p:txBody>
      </p:sp>
      <p:sp>
        <p:nvSpPr>
          <p:cNvPr id="97" name="Shape 48">
            <a:extLst>
              <a:ext uri="{FF2B5EF4-FFF2-40B4-BE49-F238E27FC236}">
                <a16:creationId xmlns:a16="http://schemas.microsoft.com/office/drawing/2014/main" id="{C0FC6CD6-CFD5-C3B1-EA75-0DD275BC8AA1}"/>
              </a:ext>
            </a:extLst>
          </p:cNvPr>
          <p:cNvSpPr/>
          <p:nvPr/>
        </p:nvSpPr>
        <p:spPr>
          <a:xfrm>
            <a:off x="6507861" y="4767943"/>
            <a:ext cx="566928" cy="274320"/>
          </a:xfrm>
          <a:prstGeom prst="roundRect">
            <a:avLst>
              <a:gd name="adj" fmla="val 0"/>
            </a:avLst>
          </a:prstGeom>
          <a:solidFill>
            <a:schemeClr val="accent6"/>
          </a:solidFill>
          <a:ln/>
        </p:spPr>
        <p:txBody>
          <a:bodyPr/>
          <a:lstStyle/>
          <a:p>
            <a:endParaRPr lang="ja-JP" sz="1400" noProof="0" dirty="0"/>
          </a:p>
        </p:txBody>
      </p:sp>
      <p:sp>
        <p:nvSpPr>
          <p:cNvPr id="99" name="Text 49">
            <a:extLst>
              <a:ext uri="{FF2B5EF4-FFF2-40B4-BE49-F238E27FC236}">
                <a16:creationId xmlns:a16="http://schemas.microsoft.com/office/drawing/2014/main" id="{CCFEF0E1-9350-1538-FDED-511C1FEB626D}"/>
              </a:ext>
            </a:extLst>
          </p:cNvPr>
          <p:cNvSpPr/>
          <p:nvPr/>
        </p:nvSpPr>
        <p:spPr>
          <a:xfrm>
            <a:off x="6507861" y="4767943"/>
            <a:ext cx="566928" cy="274320"/>
          </a:xfrm>
          <a:prstGeom prst="rect">
            <a:avLst/>
          </a:prstGeom>
          <a:noFill/>
          <a:ln/>
        </p:spPr>
        <p:txBody>
          <a:bodyPr wrap="square" lIns="0" tIns="0" rIns="0" bIns="0" rtlCol="0" anchor="ctr"/>
          <a:lstStyle/>
          <a:p>
            <a:pPr marL="0" indent="0" algn="ctr">
              <a:buNone/>
            </a:pPr>
            <a:r>
              <a:rPr lang="ja-JP" sz="1400" b="1" noProof="0" dirty="0">
                <a:solidFill>
                  <a:srgbClr val="FFFFFF"/>
                </a:solidFill>
                <a:latin typeface="Meiryo UI" pitchFamily="34" charset="0"/>
                <a:ea typeface="Meiryo UI" pitchFamily="34" charset="-122"/>
                <a:cs typeface="Meiryo UI" pitchFamily="34" charset="-120"/>
              </a:rPr>
              <a:t>新設</a:t>
            </a:r>
            <a:endParaRPr lang="ja-JP" sz="1400" noProof="0" dirty="0"/>
          </a:p>
        </p:txBody>
      </p:sp>
      <p:sp>
        <p:nvSpPr>
          <p:cNvPr id="101" name="Text 50">
            <a:extLst>
              <a:ext uri="{FF2B5EF4-FFF2-40B4-BE49-F238E27FC236}">
                <a16:creationId xmlns:a16="http://schemas.microsoft.com/office/drawing/2014/main" id="{9AC48B16-9FBE-D20A-5065-B74ED2E25C88}"/>
              </a:ext>
            </a:extLst>
          </p:cNvPr>
          <p:cNvSpPr/>
          <p:nvPr/>
        </p:nvSpPr>
        <p:spPr>
          <a:xfrm>
            <a:off x="7184517" y="4740511"/>
            <a:ext cx="3291840" cy="274320"/>
          </a:xfrm>
          <a:prstGeom prst="rect">
            <a:avLst/>
          </a:prstGeom>
          <a:noFill/>
          <a:ln/>
        </p:spPr>
        <p:txBody>
          <a:bodyPr wrap="square" lIns="0" tIns="0" rIns="0" bIns="0" rtlCol="0" anchor="ctr"/>
          <a:lstStyle/>
          <a:p>
            <a:pPr marL="0" indent="0" algn="l">
              <a:buNone/>
            </a:pPr>
            <a:r>
              <a:rPr lang="ja-JP" sz="1400" b="1" noProof="0" dirty="0">
                <a:solidFill>
                  <a:schemeClr val="accent3">
                    <a:lumMod val="75000"/>
                  </a:schemeClr>
                </a:solidFill>
                <a:latin typeface="Meiryo UI" pitchFamily="34" charset="0"/>
                <a:ea typeface="Meiryo UI" pitchFamily="34" charset="-122"/>
                <a:cs typeface="Meiryo UI" pitchFamily="34" charset="-120"/>
              </a:rPr>
              <a:t>使用製品量比率の整合</a:t>
            </a:r>
            <a:endParaRPr lang="ja-JP" sz="1400" noProof="0" dirty="0">
              <a:solidFill>
                <a:schemeClr val="accent3">
                  <a:lumMod val="75000"/>
                </a:schemeClr>
              </a:solidFill>
            </a:endParaRPr>
          </a:p>
        </p:txBody>
      </p:sp>
      <p:sp>
        <p:nvSpPr>
          <p:cNvPr id="103" name="Text 51">
            <a:extLst>
              <a:ext uri="{FF2B5EF4-FFF2-40B4-BE49-F238E27FC236}">
                <a16:creationId xmlns:a16="http://schemas.microsoft.com/office/drawing/2014/main" id="{0748157A-F893-3A8D-DC2F-1F96D8FEAA00}"/>
              </a:ext>
            </a:extLst>
          </p:cNvPr>
          <p:cNvSpPr/>
          <p:nvPr/>
        </p:nvSpPr>
        <p:spPr>
          <a:xfrm>
            <a:off x="7184517" y="5051407"/>
            <a:ext cx="3299254" cy="585216"/>
          </a:xfrm>
          <a:prstGeom prst="rect">
            <a:avLst/>
          </a:prstGeom>
          <a:noFill/>
          <a:ln/>
        </p:spPr>
        <p:txBody>
          <a:bodyPr wrap="square" lIns="0" tIns="0" rIns="0" bIns="0" rtlCol="0" anchor="t"/>
          <a:lstStyle/>
          <a:p>
            <a:pPr marL="0" indent="0" algn="l">
              <a:lnSpc>
                <a:spcPct val="98000"/>
              </a:lnSpc>
              <a:buNone/>
            </a:pPr>
            <a:r>
              <a:rPr lang="ja-JP" sz="1400" noProof="0" dirty="0">
                <a:solidFill>
                  <a:srgbClr val="2A2A2A"/>
                </a:solidFill>
                <a:latin typeface="Meiryo UI" pitchFamily="34" charset="0"/>
                <a:ea typeface="Meiryo UI" pitchFamily="34" charset="-122"/>
                <a:cs typeface="Meiryo UI" pitchFamily="34" charset="-120"/>
              </a:rPr>
              <a:t>販売製品のうち、使用段階で低炭素・ネットゼロに整合した製品の割合を増加させる</a:t>
            </a:r>
            <a:endParaRPr lang="ja-JP" sz="1400" noProof="0" dirty="0"/>
          </a:p>
        </p:txBody>
      </p:sp>
      <p:sp>
        <p:nvSpPr>
          <p:cNvPr id="105" name="Shape 52">
            <a:extLst>
              <a:ext uri="{FF2B5EF4-FFF2-40B4-BE49-F238E27FC236}">
                <a16:creationId xmlns:a16="http://schemas.microsoft.com/office/drawing/2014/main" id="{16F2F769-C413-55FB-10AE-8571F774DD32}"/>
              </a:ext>
            </a:extLst>
          </p:cNvPr>
          <p:cNvSpPr/>
          <p:nvPr/>
        </p:nvSpPr>
        <p:spPr>
          <a:xfrm>
            <a:off x="6361557" y="5837791"/>
            <a:ext cx="4114800" cy="1097280"/>
          </a:xfrm>
          <a:prstGeom prst="roundRect">
            <a:avLst>
              <a:gd name="adj" fmla="val 0"/>
            </a:avLst>
          </a:prstGeom>
          <a:solidFill>
            <a:schemeClr val="accent3">
              <a:lumMod val="20000"/>
              <a:lumOff val="80000"/>
            </a:schemeClr>
          </a:solidFill>
          <a:ln w="9525">
            <a:noFill/>
            <a:prstDash val="solid"/>
          </a:ln>
        </p:spPr>
        <p:txBody>
          <a:bodyPr/>
          <a:lstStyle/>
          <a:p>
            <a:endParaRPr lang="ja-JP" sz="1400" noProof="0" dirty="0"/>
          </a:p>
        </p:txBody>
      </p:sp>
      <p:sp>
        <p:nvSpPr>
          <p:cNvPr id="107" name="Shape 53">
            <a:extLst>
              <a:ext uri="{FF2B5EF4-FFF2-40B4-BE49-F238E27FC236}">
                <a16:creationId xmlns:a16="http://schemas.microsoft.com/office/drawing/2014/main" id="{E0F8314E-0D74-78D5-A2B2-40DCB669ADB7}"/>
              </a:ext>
            </a:extLst>
          </p:cNvPr>
          <p:cNvSpPr/>
          <p:nvPr/>
        </p:nvSpPr>
        <p:spPr>
          <a:xfrm>
            <a:off x="6507861" y="5984095"/>
            <a:ext cx="566928" cy="274320"/>
          </a:xfrm>
          <a:prstGeom prst="roundRect">
            <a:avLst>
              <a:gd name="adj" fmla="val 0"/>
            </a:avLst>
          </a:prstGeom>
          <a:solidFill>
            <a:schemeClr val="accent6"/>
          </a:solidFill>
          <a:ln/>
        </p:spPr>
        <p:txBody>
          <a:bodyPr/>
          <a:lstStyle/>
          <a:p>
            <a:endParaRPr lang="ja-JP" sz="1400" noProof="0" dirty="0"/>
          </a:p>
        </p:txBody>
      </p:sp>
      <p:sp>
        <p:nvSpPr>
          <p:cNvPr id="109" name="Text 54">
            <a:extLst>
              <a:ext uri="{FF2B5EF4-FFF2-40B4-BE49-F238E27FC236}">
                <a16:creationId xmlns:a16="http://schemas.microsoft.com/office/drawing/2014/main" id="{55CF69D6-F673-8864-8EEA-7C7250BD26DF}"/>
              </a:ext>
            </a:extLst>
          </p:cNvPr>
          <p:cNvSpPr/>
          <p:nvPr/>
        </p:nvSpPr>
        <p:spPr>
          <a:xfrm>
            <a:off x="6507861" y="5984095"/>
            <a:ext cx="566928" cy="274320"/>
          </a:xfrm>
          <a:prstGeom prst="rect">
            <a:avLst/>
          </a:prstGeom>
          <a:noFill/>
          <a:ln/>
        </p:spPr>
        <p:txBody>
          <a:bodyPr wrap="square" lIns="0" tIns="0" rIns="0" bIns="0" rtlCol="0" anchor="ctr"/>
          <a:lstStyle/>
          <a:p>
            <a:pPr marL="0" indent="0" algn="ctr">
              <a:buNone/>
            </a:pPr>
            <a:r>
              <a:rPr lang="ja-JP" sz="1400" b="1" noProof="0" dirty="0">
                <a:solidFill>
                  <a:schemeClr val="bg1"/>
                </a:solidFill>
              </a:rPr>
              <a:t>新設</a:t>
            </a:r>
          </a:p>
        </p:txBody>
      </p:sp>
      <p:sp>
        <p:nvSpPr>
          <p:cNvPr id="111" name="Text 55">
            <a:extLst>
              <a:ext uri="{FF2B5EF4-FFF2-40B4-BE49-F238E27FC236}">
                <a16:creationId xmlns:a16="http://schemas.microsoft.com/office/drawing/2014/main" id="{2E3A0F3D-A8BC-917A-4D79-1AC91850DE6F}"/>
              </a:ext>
            </a:extLst>
          </p:cNvPr>
          <p:cNvSpPr/>
          <p:nvPr/>
        </p:nvSpPr>
        <p:spPr>
          <a:xfrm>
            <a:off x="7184517" y="5956663"/>
            <a:ext cx="3291840" cy="274320"/>
          </a:xfrm>
          <a:prstGeom prst="rect">
            <a:avLst/>
          </a:prstGeom>
          <a:noFill/>
          <a:ln/>
        </p:spPr>
        <p:txBody>
          <a:bodyPr wrap="square" lIns="0" tIns="0" rIns="0" bIns="0" rtlCol="0" anchor="ctr"/>
          <a:lstStyle/>
          <a:p>
            <a:pPr marL="0" indent="0" algn="l">
              <a:buNone/>
            </a:pPr>
            <a:r>
              <a:rPr lang="ja-JP" sz="1400" b="1" noProof="0" dirty="0">
                <a:solidFill>
                  <a:schemeClr val="accent3">
                    <a:lumMod val="75000"/>
                  </a:schemeClr>
                </a:solidFill>
                <a:latin typeface="Meiryo UI" pitchFamily="34" charset="0"/>
                <a:ea typeface="Meiryo UI" pitchFamily="34" charset="-122"/>
                <a:cs typeface="Meiryo UI" pitchFamily="34" charset="-120"/>
              </a:rPr>
              <a:t>製品の廃棄段階の整合</a:t>
            </a:r>
            <a:endParaRPr lang="ja-JP" sz="1400" noProof="0" dirty="0">
              <a:solidFill>
                <a:schemeClr val="accent3">
                  <a:lumMod val="75000"/>
                </a:schemeClr>
              </a:solidFill>
            </a:endParaRPr>
          </a:p>
        </p:txBody>
      </p:sp>
      <p:sp>
        <p:nvSpPr>
          <p:cNvPr id="113" name="Text 56">
            <a:extLst>
              <a:ext uri="{FF2B5EF4-FFF2-40B4-BE49-F238E27FC236}">
                <a16:creationId xmlns:a16="http://schemas.microsoft.com/office/drawing/2014/main" id="{C4668CC9-B19B-A4A8-8811-AE97AC2728BA}"/>
              </a:ext>
            </a:extLst>
          </p:cNvPr>
          <p:cNvSpPr/>
          <p:nvPr/>
        </p:nvSpPr>
        <p:spPr>
          <a:xfrm>
            <a:off x="7184517" y="6267559"/>
            <a:ext cx="3299254" cy="585216"/>
          </a:xfrm>
          <a:prstGeom prst="rect">
            <a:avLst/>
          </a:prstGeom>
          <a:noFill/>
          <a:ln/>
        </p:spPr>
        <p:txBody>
          <a:bodyPr wrap="square" lIns="0" tIns="0" rIns="0" bIns="0" rtlCol="0" anchor="t"/>
          <a:lstStyle/>
          <a:p>
            <a:pPr marL="0" indent="0" algn="l">
              <a:lnSpc>
                <a:spcPct val="98000"/>
              </a:lnSpc>
              <a:buNone/>
            </a:pPr>
            <a:r>
              <a:rPr lang="ja-JP" sz="1400" noProof="0" dirty="0">
                <a:solidFill>
                  <a:srgbClr val="2A2A2A"/>
                </a:solidFill>
                <a:latin typeface="Meiryo UI" pitchFamily="34" charset="0"/>
                <a:ea typeface="Meiryo UI" pitchFamily="34" charset="-122"/>
                <a:cs typeface="Meiryo UI" pitchFamily="34" charset="-120"/>
              </a:rPr>
              <a:t>循環型の廃棄・処理ソリューションを前提に設計された製品の割合を増加させる</a:t>
            </a:r>
            <a:endParaRPr lang="ja-JP" sz="1400" noProof="0" dirty="0"/>
          </a:p>
        </p:txBody>
      </p:sp>
      <p:sp>
        <p:nvSpPr>
          <p:cNvPr id="115" name="テキスト ボックス 114">
            <a:extLst>
              <a:ext uri="{FF2B5EF4-FFF2-40B4-BE49-F238E27FC236}">
                <a16:creationId xmlns:a16="http://schemas.microsoft.com/office/drawing/2014/main" id="{AFE7FEDD-64DF-E1A0-7839-6689242B38F7}"/>
              </a:ext>
            </a:extLst>
          </p:cNvPr>
          <p:cNvSpPr txBox="1"/>
          <p:nvPr/>
        </p:nvSpPr>
        <p:spPr>
          <a:xfrm>
            <a:off x="145606" y="7326019"/>
            <a:ext cx="8115581" cy="230832"/>
          </a:xfrm>
          <a:prstGeom prst="rect">
            <a:avLst/>
          </a:prstGeom>
          <a:noFill/>
        </p:spPr>
        <p:txBody>
          <a:bodyPr wrap="square">
            <a:spAutoFit/>
          </a:bodyPr>
          <a:lstStyle/>
          <a:p>
            <a:r>
              <a:rPr lang="ja-JP" sz="900" noProof="0" dirty="0">
                <a:solidFill>
                  <a:sysClr val="windowText" lastClr="000000"/>
                </a:solidFill>
                <a:latin typeface="+mn-ea"/>
              </a:rPr>
              <a:t>出所：</a:t>
            </a:r>
            <a:r>
              <a:rPr lang="ja-JP" sz="900" noProof="0" dirty="0">
                <a:solidFill>
                  <a:sysClr val="windowText" lastClr="000000"/>
                </a:solidFill>
                <a:latin typeface="+mn-ea"/>
                <a:hlinkClick r:id="rId2">
                  <a:extLst>
                    <a:ext uri="{A12FA001-AC4F-418D-AE19-62706E023703}">
                      <ahyp:hlinkClr xmlns:ahyp="http://schemas.microsoft.com/office/drawing/2018/hyperlinkcolor" val="tx"/>
                    </a:ext>
                  </a:extLst>
                </a:hlinkClick>
              </a:rPr>
              <a:t>Corporate Net Zero Standard V2 Methods Metrics Pathways</a:t>
            </a:r>
            <a:r>
              <a:rPr lang="ja-JP" altLang="en-US" sz="900" noProof="0" dirty="0">
                <a:solidFill>
                  <a:sysClr val="windowText" lastClr="000000"/>
                </a:solidFill>
                <a:latin typeface="+mn-ea"/>
              </a:rPr>
              <a:t>（</a:t>
            </a:r>
            <a:r>
              <a:rPr lang="en-US" altLang="ja-JP" sz="900" noProof="0" dirty="0">
                <a:solidFill>
                  <a:sysClr val="windowText" lastClr="000000"/>
                </a:solidFill>
                <a:latin typeface="+mn-ea"/>
              </a:rPr>
              <a:t>P16~21,P23~25,P96~104</a:t>
            </a:r>
            <a:r>
              <a:rPr lang="ja-JP" altLang="en-US" sz="900" noProof="0" dirty="0">
                <a:solidFill>
                  <a:sysClr val="windowText" lastClr="000000"/>
                </a:solidFill>
                <a:latin typeface="+mn-ea"/>
              </a:rPr>
              <a:t>）</a:t>
            </a:r>
            <a:r>
              <a:rPr lang="ja-JP" sz="900" noProof="0" dirty="0">
                <a:solidFill>
                  <a:sysClr val="windowText" lastClr="000000"/>
                </a:solidFill>
                <a:latin typeface="+mn-ea"/>
              </a:rPr>
              <a:t>を基に作成</a:t>
            </a:r>
          </a:p>
        </p:txBody>
      </p:sp>
      <p:sp>
        <p:nvSpPr>
          <p:cNvPr id="4" name="テキスト ボックス 3">
            <a:extLst>
              <a:ext uri="{FF2B5EF4-FFF2-40B4-BE49-F238E27FC236}">
                <a16:creationId xmlns:a16="http://schemas.microsoft.com/office/drawing/2014/main" id="{FD89A56F-0E54-5414-84CB-5ABA94A84186}"/>
              </a:ext>
            </a:extLst>
          </p:cNvPr>
          <p:cNvSpPr txBox="1"/>
          <p:nvPr/>
        </p:nvSpPr>
        <p:spPr>
          <a:xfrm>
            <a:off x="8261187" y="1804054"/>
            <a:ext cx="2218877" cy="400110"/>
          </a:xfrm>
          <a:prstGeom prst="rect">
            <a:avLst/>
          </a:prstGeom>
          <a:noFill/>
        </p:spPr>
        <p:txBody>
          <a:bodyPr wrap="none" rtlCol="0">
            <a:spAutoFit/>
          </a:bodyPr>
          <a:lstStyle/>
          <a:p>
            <a:r>
              <a:rPr kumimoji="1" lang="ja-JP" sz="1000" noProof="0" dirty="0"/>
              <a:t>※更新：CNZS V1.3.1</a:t>
            </a:r>
            <a:r>
              <a:rPr lang="ja-JP" sz="1000" noProof="0" dirty="0"/>
              <a:t>の内容を</a:t>
            </a:r>
            <a:r>
              <a:rPr kumimoji="1" lang="ja-JP" sz="1000" noProof="0" dirty="0"/>
              <a:t>更新</a:t>
            </a:r>
          </a:p>
          <a:p>
            <a:r>
              <a:rPr lang="ja-JP" sz="1000" noProof="0" dirty="0"/>
              <a:t>※新設：CNZS V2.0で新設</a:t>
            </a:r>
            <a:endParaRPr kumimoji="1" lang="ja-JP" sz="1000" noProof="0" dirty="0"/>
          </a:p>
        </p:txBody>
      </p:sp>
      <p:sp>
        <p:nvSpPr>
          <p:cNvPr id="56" name="Shape 2">
            <a:extLst>
              <a:ext uri="{FF2B5EF4-FFF2-40B4-BE49-F238E27FC236}">
                <a16:creationId xmlns:a16="http://schemas.microsoft.com/office/drawing/2014/main" id="{1F7D644F-64D5-92F8-5FB9-F0D95CF687F5}"/>
              </a:ext>
            </a:extLst>
          </p:cNvPr>
          <p:cNvSpPr/>
          <p:nvPr/>
        </p:nvSpPr>
        <p:spPr>
          <a:xfrm>
            <a:off x="161925" y="1800000"/>
            <a:ext cx="6089903" cy="2524829"/>
          </a:xfrm>
          <a:prstGeom prst="roundRect">
            <a:avLst>
              <a:gd name="adj" fmla="val 0"/>
            </a:avLst>
          </a:prstGeom>
          <a:solidFill>
            <a:srgbClr val="F1F6F7"/>
          </a:solidFill>
          <a:ln w="9525">
            <a:noFill/>
            <a:prstDash val="solid"/>
          </a:ln>
        </p:spPr>
        <p:txBody>
          <a:bodyPr/>
          <a:lstStyle/>
          <a:p>
            <a:endParaRPr lang="ja-JP" sz="1400" noProof="0" dirty="0"/>
          </a:p>
        </p:txBody>
      </p:sp>
      <p:sp>
        <p:nvSpPr>
          <p:cNvPr id="58" name="Shape 4">
            <a:extLst>
              <a:ext uri="{FF2B5EF4-FFF2-40B4-BE49-F238E27FC236}">
                <a16:creationId xmlns:a16="http://schemas.microsoft.com/office/drawing/2014/main" id="{DF1E6213-FC10-F296-6A1A-E1AEAED7EA0F}"/>
              </a:ext>
            </a:extLst>
          </p:cNvPr>
          <p:cNvSpPr/>
          <p:nvPr/>
        </p:nvSpPr>
        <p:spPr>
          <a:xfrm>
            <a:off x="406192" y="1860283"/>
            <a:ext cx="2645038" cy="384048"/>
          </a:xfrm>
          <a:prstGeom prst="roundRect">
            <a:avLst>
              <a:gd name="adj" fmla="val 0"/>
            </a:avLst>
          </a:prstGeom>
          <a:solidFill>
            <a:schemeClr val="accent2"/>
          </a:solid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srgbClr val="FFFFFF"/>
                </a:solidFill>
                <a:effectLst/>
                <a:uLnTx/>
                <a:uFillTx/>
                <a:latin typeface="Meiryo UI" pitchFamily="34" charset="0"/>
                <a:ea typeface="Meiryo UI" pitchFamily="34" charset="-122"/>
                <a:cs typeface="Meiryo UI" pitchFamily="34" charset="-120"/>
              </a:rPr>
              <a:t>① 総量削減目標</a:t>
            </a:r>
            <a:endParaRPr kumimoji="1" lang="ja-JP" altLang="en-US" sz="14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60" name="Shape 8">
            <a:extLst>
              <a:ext uri="{FF2B5EF4-FFF2-40B4-BE49-F238E27FC236}">
                <a16:creationId xmlns:a16="http://schemas.microsoft.com/office/drawing/2014/main" id="{9C1746A5-6DBC-E4CE-84DE-347A22B7CE65}"/>
              </a:ext>
            </a:extLst>
          </p:cNvPr>
          <p:cNvSpPr/>
          <p:nvPr/>
        </p:nvSpPr>
        <p:spPr>
          <a:xfrm>
            <a:off x="863392" y="2628165"/>
            <a:ext cx="91" cy="1280160"/>
          </a:xfrm>
          <a:prstGeom prst="line">
            <a:avLst/>
          </a:prstGeom>
          <a:noFill/>
          <a:ln w="15875">
            <a:solidFill>
              <a:srgbClr val="888888"/>
            </a:solidFill>
            <a:prstDash val="solid"/>
          </a:ln>
        </p:spPr>
        <p:txBody>
          <a:bodyPr/>
          <a:lstStyle/>
          <a:p>
            <a:endParaRPr lang="ja-JP" sz="1400" noProof="0" dirty="0"/>
          </a:p>
        </p:txBody>
      </p:sp>
      <p:sp>
        <p:nvSpPr>
          <p:cNvPr id="62" name="Shape 9">
            <a:extLst>
              <a:ext uri="{FF2B5EF4-FFF2-40B4-BE49-F238E27FC236}">
                <a16:creationId xmlns:a16="http://schemas.microsoft.com/office/drawing/2014/main" id="{43E1740E-13ED-6E87-0823-292B39440AF4}"/>
              </a:ext>
            </a:extLst>
          </p:cNvPr>
          <p:cNvSpPr/>
          <p:nvPr/>
        </p:nvSpPr>
        <p:spPr>
          <a:xfrm>
            <a:off x="863392" y="3908326"/>
            <a:ext cx="2725661" cy="19850"/>
          </a:xfrm>
          <a:prstGeom prst="line">
            <a:avLst/>
          </a:prstGeom>
          <a:noFill/>
          <a:ln w="15875">
            <a:solidFill>
              <a:srgbClr val="888888"/>
            </a:solidFill>
            <a:prstDash val="solid"/>
          </a:ln>
        </p:spPr>
        <p:txBody>
          <a:bodyPr/>
          <a:lstStyle/>
          <a:p>
            <a:endParaRPr lang="ja-JP" sz="1400" noProof="0" dirty="0"/>
          </a:p>
        </p:txBody>
      </p:sp>
      <p:sp>
        <p:nvSpPr>
          <p:cNvPr id="64" name="Shape 10">
            <a:extLst>
              <a:ext uri="{FF2B5EF4-FFF2-40B4-BE49-F238E27FC236}">
                <a16:creationId xmlns:a16="http://schemas.microsoft.com/office/drawing/2014/main" id="{DF78CD60-52A6-6CB7-EF12-0F68C15DBDEA}"/>
              </a:ext>
            </a:extLst>
          </p:cNvPr>
          <p:cNvSpPr/>
          <p:nvPr/>
        </p:nvSpPr>
        <p:spPr>
          <a:xfrm>
            <a:off x="817672" y="2632105"/>
            <a:ext cx="91440" cy="82296"/>
          </a:xfrm>
          <a:prstGeom prst="triangle">
            <a:avLst/>
          </a:prstGeom>
          <a:solidFill>
            <a:srgbClr val="888888"/>
          </a:solidFill>
          <a:ln/>
        </p:spPr>
        <p:txBody>
          <a:bodyPr/>
          <a:lstStyle/>
          <a:p>
            <a:endParaRPr lang="ja-JP" sz="1400" noProof="0" dirty="0"/>
          </a:p>
        </p:txBody>
      </p:sp>
      <p:sp>
        <p:nvSpPr>
          <p:cNvPr id="66" name="Shape 11">
            <a:extLst>
              <a:ext uri="{FF2B5EF4-FFF2-40B4-BE49-F238E27FC236}">
                <a16:creationId xmlns:a16="http://schemas.microsoft.com/office/drawing/2014/main" id="{B7B74CE5-DD2A-3478-DBC1-11269F9078DD}"/>
              </a:ext>
            </a:extLst>
          </p:cNvPr>
          <p:cNvSpPr/>
          <p:nvPr/>
        </p:nvSpPr>
        <p:spPr>
          <a:xfrm rot="5400000">
            <a:off x="3582713" y="3880893"/>
            <a:ext cx="82296" cy="91440"/>
          </a:xfrm>
          <a:prstGeom prst="triangle">
            <a:avLst/>
          </a:prstGeom>
          <a:solidFill>
            <a:srgbClr val="888888"/>
          </a:solidFill>
          <a:ln/>
        </p:spPr>
        <p:txBody>
          <a:bodyPr/>
          <a:lstStyle/>
          <a:p>
            <a:endParaRPr lang="ja-JP" sz="1400" noProof="0" dirty="0"/>
          </a:p>
        </p:txBody>
      </p:sp>
      <p:sp>
        <p:nvSpPr>
          <p:cNvPr id="68" name="Text 12">
            <a:extLst>
              <a:ext uri="{FF2B5EF4-FFF2-40B4-BE49-F238E27FC236}">
                <a16:creationId xmlns:a16="http://schemas.microsoft.com/office/drawing/2014/main" id="{0B65072F-F6C6-CFEE-CE74-3D17F62BA229}"/>
              </a:ext>
            </a:extLst>
          </p:cNvPr>
          <p:cNvSpPr/>
          <p:nvPr/>
        </p:nvSpPr>
        <p:spPr>
          <a:xfrm>
            <a:off x="422651" y="2325621"/>
            <a:ext cx="2194560" cy="219456"/>
          </a:xfrm>
          <a:prstGeom prst="rect">
            <a:avLst/>
          </a:prstGeom>
          <a:noFill/>
          <a:ln/>
        </p:spPr>
        <p:txBody>
          <a:bodyPr wrap="square" lIns="0" tIns="0" rIns="0" bIns="0" rtlCol="0" anchor="ctr"/>
          <a:lstStyle/>
          <a:p>
            <a:pPr marL="0" indent="0" algn="l">
              <a:buNone/>
            </a:pPr>
            <a:r>
              <a:rPr lang="ja-JP" sz="1400" noProof="0" dirty="0">
                <a:solidFill>
                  <a:srgbClr val="5A6B72"/>
                </a:solidFill>
                <a:latin typeface="Meiryo UI" pitchFamily="34" charset="0"/>
                <a:ea typeface="Meiryo UI" pitchFamily="34" charset="-122"/>
                <a:cs typeface="Meiryo UI" pitchFamily="34" charset="-120"/>
              </a:rPr>
              <a:t>排出量(tCO2e</a:t>
            </a:r>
            <a:r>
              <a:rPr lang="en-US" altLang="ja-JP" sz="1400" noProof="0" dirty="0">
                <a:solidFill>
                  <a:srgbClr val="5A6B72"/>
                </a:solidFill>
                <a:latin typeface="Meiryo UI" pitchFamily="34" charset="0"/>
                <a:ea typeface="Meiryo UI" pitchFamily="34" charset="-122"/>
                <a:cs typeface="Meiryo UI" pitchFamily="34" charset="-120"/>
              </a:rPr>
              <a:t>,tCO2e/t</a:t>
            </a:r>
            <a:r>
              <a:rPr lang="ja-JP" sz="1400" noProof="0" dirty="0">
                <a:solidFill>
                  <a:srgbClr val="5A6B72"/>
                </a:solidFill>
                <a:latin typeface="Meiryo UI" pitchFamily="34" charset="0"/>
                <a:ea typeface="Meiryo UI" pitchFamily="34" charset="-122"/>
                <a:cs typeface="Meiryo UI" pitchFamily="34" charset="-120"/>
              </a:rPr>
              <a:t>)</a:t>
            </a:r>
            <a:endParaRPr lang="ja-JP" sz="1400" noProof="0" dirty="0"/>
          </a:p>
        </p:txBody>
      </p:sp>
      <p:sp>
        <p:nvSpPr>
          <p:cNvPr id="70" name="Shape 13">
            <a:extLst>
              <a:ext uri="{FF2B5EF4-FFF2-40B4-BE49-F238E27FC236}">
                <a16:creationId xmlns:a16="http://schemas.microsoft.com/office/drawing/2014/main" id="{ABA16C7C-DE84-EF43-00BB-111C1BFD6B26}"/>
              </a:ext>
            </a:extLst>
          </p:cNvPr>
          <p:cNvSpPr/>
          <p:nvPr/>
        </p:nvSpPr>
        <p:spPr>
          <a:xfrm>
            <a:off x="1107593" y="2972085"/>
            <a:ext cx="2086427" cy="943968"/>
          </a:xfrm>
          <a:prstGeom prst="line">
            <a:avLst/>
          </a:prstGeom>
          <a:noFill/>
          <a:ln w="25400">
            <a:solidFill>
              <a:schemeClr val="accent5"/>
            </a:solidFill>
            <a:prstDash val="dash"/>
          </a:ln>
        </p:spPr>
        <p:txBody>
          <a:bodyPr/>
          <a:lstStyle/>
          <a:p>
            <a:endParaRPr lang="ja-JP" sz="1400" noProof="0" dirty="0">
              <a:solidFill>
                <a:schemeClr val="accent5"/>
              </a:solidFill>
            </a:endParaRPr>
          </a:p>
        </p:txBody>
      </p:sp>
      <p:sp>
        <p:nvSpPr>
          <p:cNvPr id="72" name="Shape 14">
            <a:extLst>
              <a:ext uri="{FF2B5EF4-FFF2-40B4-BE49-F238E27FC236}">
                <a16:creationId xmlns:a16="http://schemas.microsoft.com/office/drawing/2014/main" id="{39E2E3D9-8CD2-7A5B-4AFA-78006382FE40}"/>
              </a:ext>
            </a:extLst>
          </p:cNvPr>
          <p:cNvSpPr/>
          <p:nvPr/>
        </p:nvSpPr>
        <p:spPr>
          <a:xfrm>
            <a:off x="1642443" y="2719605"/>
            <a:ext cx="1603634" cy="1207008"/>
          </a:xfrm>
          <a:prstGeom prst="line">
            <a:avLst/>
          </a:prstGeom>
          <a:noFill/>
          <a:ln w="28575">
            <a:solidFill>
              <a:srgbClr val="1B3A5B"/>
            </a:solidFill>
            <a:prstDash val="solid"/>
          </a:ln>
        </p:spPr>
        <p:txBody>
          <a:bodyPr/>
          <a:lstStyle/>
          <a:p>
            <a:endParaRPr lang="ja-JP" sz="1400" noProof="0" dirty="0">
              <a:solidFill>
                <a:srgbClr val="1B3A5B"/>
              </a:solidFill>
            </a:endParaRPr>
          </a:p>
        </p:txBody>
      </p:sp>
      <p:sp>
        <p:nvSpPr>
          <p:cNvPr id="74" name="Text 15">
            <a:extLst>
              <a:ext uri="{FF2B5EF4-FFF2-40B4-BE49-F238E27FC236}">
                <a16:creationId xmlns:a16="http://schemas.microsoft.com/office/drawing/2014/main" id="{9C627CB7-3773-8B4C-53F6-4E434BFFC098}"/>
              </a:ext>
            </a:extLst>
          </p:cNvPr>
          <p:cNvSpPr/>
          <p:nvPr/>
        </p:nvSpPr>
        <p:spPr>
          <a:xfrm>
            <a:off x="1193892" y="3525978"/>
            <a:ext cx="762243" cy="179457"/>
          </a:xfrm>
          <a:prstGeom prst="rect">
            <a:avLst/>
          </a:prstGeom>
          <a:noFill/>
          <a:ln>
            <a:noFill/>
          </a:ln>
        </p:spPr>
        <p:txBody>
          <a:bodyPr wrap="square" lIns="0" tIns="0" rIns="0" bIns="0" rtlCol="0" anchor="ctr"/>
          <a:lstStyle/>
          <a:p>
            <a:pPr marL="0" indent="0" algn="l">
              <a:buNone/>
            </a:pPr>
            <a:r>
              <a:rPr lang="ja-JP" sz="1200" noProof="0" dirty="0">
                <a:solidFill>
                  <a:schemeClr val="accent5"/>
                </a:solidFill>
                <a:latin typeface="Meiryo UI" pitchFamily="34" charset="0"/>
                <a:ea typeface="Meiryo UI" pitchFamily="34" charset="-122"/>
                <a:cs typeface="Meiryo UI" pitchFamily="34" charset="-120"/>
              </a:rPr>
              <a:t>参照経路</a:t>
            </a:r>
            <a:endParaRPr lang="ja-JP" sz="1200" noProof="0" dirty="0">
              <a:solidFill>
                <a:schemeClr val="accent5"/>
              </a:solidFill>
            </a:endParaRPr>
          </a:p>
        </p:txBody>
      </p:sp>
      <p:sp>
        <p:nvSpPr>
          <p:cNvPr id="76" name="Text 16">
            <a:extLst>
              <a:ext uri="{FF2B5EF4-FFF2-40B4-BE49-F238E27FC236}">
                <a16:creationId xmlns:a16="http://schemas.microsoft.com/office/drawing/2014/main" id="{136DD948-C80F-211C-DFD6-E152EA40DF09}"/>
              </a:ext>
            </a:extLst>
          </p:cNvPr>
          <p:cNvSpPr/>
          <p:nvPr/>
        </p:nvSpPr>
        <p:spPr>
          <a:xfrm>
            <a:off x="2034665" y="2696113"/>
            <a:ext cx="1645920" cy="182880"/>
          </a:xfrm>
          <a:prstGeom prst="rect">
            <a:avLst/>
          </a:prstGeom>
          <a:noFill/>
          <a:ln/>
        </p:spPr>
        <p:txBody>
          <a:bodyPr wrap="square" lIns="0" tIns="0" rIns="0" bIns="0" rtlCol="0" anchor="ctr"/>
          <a:lstStyle/>
          <a:p>
            <a:pPr marL="0" indent="0" algn="l">
              <a:buNone/>
            </a:pPr>
            <a:r>
              <a:rPr lang="ja-JP" sz="1200" noProof="0" dirty="0">
                <a:solidFill>
                  <a:srgbClr val="1B3A5B"/>
                </a:solidFill>
                <a:latin typeface="Meiryo UI" pitchFamily="34" charset="0"/>
                <a:ea typeface="Meiryo UI" pitchFamily="34" charset="-122"/>
                <a:cs typeface="Meiryo UI" pitchFamily="34" charset="-120"/>
              </a:rPr>
              <a:t>企業の削減経路</a:t>
            </a:r>
            <a:endParaRPr lang="ja-JP" sz="1200" noProof="0" dirty="0">
              <a:solidFill>
                <a:srgbClr val="1B3A5B"/>
              </a:solidFill>
            </a:endParaRPr>
          </a:p>
        </p:txBody>
      </p:sp>
      <p:sp>
        <p:nvSpPr>
          <p:cNvPr id="78" name="Text 17">
            <a:extLst>
              <a:ext uri="{FF2B5EF4-FFF2-40B4-BE49-F238E27FC236}">
                <a16:creationId xmlns:a16="http://schemas.microsoft.com/office/drawing/2014/main" id="{77636AA5-DC79-62D2-FCE2-38059F5D05D8}"/>
              </a:ext>
            </a:extLst>
          </p:cNvPr>
          <p:cNvSpPr/>
          <p:nvPr/>
        </p:nvSpPr>
        <p:spPr>
          <a:xfrm>
            <a:off x="1347385" y="3976443"/>
            <a:ext cx="641138" cy="182710"/>
          </a:xfrm>
          <a:prstGeom prst="rect">
            <a:avLst/>
          </a:prstGeom>
          <a:noFill/>
          <a:ln/>
        </p:spPr>
        <p:txBody>
          <a:bodyPr wrap="square" lIns="0" tIns="0" rIns="0" bIns="0" rtlCol="0" anchor="t"/>
          <a:lstStyle/>
          <a:p>
            <a:pPr marL="0" indent="0" algn="ctr">
              <a:buNone/>
            </a:pPr>
            <a:r>
              <a:rPr lang="ja-JP" sz="1200" noProof="0" dirty="0">
                <a:solidFill>
                  <a:srgbClr val="5A6B72"/>
                </a:solidFill>
                <a:latin typeface="Meiryo UI" pitchFamily="34" charset="0"/>
                <a:ea typeface="Meiryo UI" pitchFamily="34" charset="-122"/>
                <a:cs typeface="Meiryo UI" pitchFamily="34" charset="-120"/>
              </a:rPr>
              <a:t>基準年</a:t>
            </a:r>
            <a:endParaRPr lang="ja-JP" sz="1200" noProof="0" dirty="0"/>
          </a:p>
        </p:txBody>
      </p:sp>
      <p:sp>
        <p:nvSpPr>
          <p:cNvPr id="80" name="Text 18">
            <a:extLst>
              <a:ext uri="{FF2B5EF4-FFF2-40B4-BE49-F238E27FC236}">
                <a16:creationId xmlns:a16="http://schemas.microsoft.com/office/drawing/2014/main" id="{333DD59C-4331-D138-9C18-DE27F184CA38}"/>
              </a:ext>
            </a:extLst>
          </p:cNvPr>
          <p:cNvSpPr/>
          <p:nvPr/>
        </p:nvSpPr>
        <p:spPr>
          <a:xfrm>
            <a:off x="2599301" y="3988103"/>
            <a:ext cx="1280160" cy="219456"/>
          </a:xfrm>
          <a:prstGeom prst="rect">
            <a:avLst/>
          </a:prstGeom>
          <a:noFill/>
          <a:ln/>
        </p:spPr>
        <p:txBody>
          <a:bodyPr wrap="square" lIns="0" tIns="0" rIns="0" bIns="0" rtlCol="0" anchor="t"/>
          <a:lstStyle/>
          <a:p>
            <a:pPr marL="0" indent="0" algn="ctr">
              <a:buNone/>
            </a:pPr>
            <a:r>
              <a:rPr lang="ja-JP" sz="1200" noProof="0" dirty="0">
                <a:solidFill>
                  <a:schemeClr val="accent5"/>
                </a:solidFill>
                <a:latin typeface="Meiryo UI" pitchFamily="34" charset="0"/>
                <a:ea typeface="Meiryo UI" pitchFamily="34" charset="-122"/>
                <a:cs typeface="Meiryo UI" pitchFamily="34" charset="-120"/>
              </a:rPr>
              <a:t>ネットゼロ年</a:t>
            </a:r>
            <a:endParaRPr lang="ja-JP" sz="1200" noProof="0" dirty="0">
              <a:solidFill>
                <a:schemeClr val="accent5"/>
              </a:solidFill>
            </a:endParaRPr>
          </a:p>
        </p:txBody>
      </p:sp>
      <p:sp>
        <p:nvSpPr>
          <p:cNvPr id="84" name="Shape 22">
            <a:extLst>
              <a:ext uri="{FF2B5EF4-FFF2-40B4-BE49-F238E27FC236}">
                <a16:creationId xmlns:a16="http://schemas.microsoft.com/office/drawing/2014/main" id="{8217C68B-4FB1-F788-5AF3-90E6737E4B47}"/>
              </a:ext>
            </a:extLst>
          </p:cNvPr>
          <p:cNvSpPr/>
          <p:nvPr/>
        </p:nvSpPr>
        <p:spPr>
          <a:xfrm>
            <a:off x="1579495" y="2672009"/>
            <a:ext cx="137160" cy="137160"/>
          </a:xfrm>
          <a:prstGeom prst="diamond">
            <a:avLst/>
          </a:prstGeom>
          <a:solidFill>
            <a:schemeClr val="tx1"/>
          </a:solidFill>
          <a:ln w="12700">
            <a:noFill/>
            <a:prstDash val="solid"/>
          </a:ln>
        </p:spPr>
        <p:txBody>
          <a:bodyPr/>
          <a:lstStyle/>
          <a:p>
            <a:endParaRPr lang="ja-JP" sz="1400" noProof="0" dirty="0">
              <a:latin typeface="+mn-ea"/>
            </a:endParaRPr>
          </a:p>
        </p:txBody>
      </p:sp>
      <p:sp>
        <p:nvSpPr>
          <p:cNvPr id="86" name="Shape 25">
            <a:extLst>
              <a:ext uri="{FF2B5EF4-FFF2-40B4-BE49-F238E27FC236}">
                <a16:creationId xmlns:a16="http://schemas.microsoft.com/office/drawing/2014/main" id="{FB80019E-889E-0E16-0E44-7EB133E5F1E0}"/>
              </a:ext>
            </a:extLst>
          </p:cNvPr>
          <p:cNvSpPr/>
          <p:nvPr/>
        </p:nvSpPr>
        <p:spPr>
          <a:xfrm>
            <a:off x="3131843" y="3844553"/>
            <a:ext cx="137160" cy="137160"/>
          </a:xfrm>
          <a:prstGeom prst="diamond">
            <a:avLst/>
          </a:prstGeom>
          <a:solidFill>
            <a:schemeClr val="accent5"/>
          </a:solidFill>
          <a:ln w="12700">
            <a:noFill/>
            <a:prstDash val="solid"/>
          </a:ln>
        </p:spPr>
        <p:txBody>
          <a:bodyPr/>
          <a:lstStyle/>
          <a:p>
            <a:endParaRPr lang="ja-JP" sz="1400" noProof="0" dirty="0">
              <a:latin typeface="+mn-ea"/>
            </a:endParaRPr>
          </a:p>
        </p:txBody>
      </p:sp>
      <p:sp>
        <p:nvSpPr>
          <p:cNvPr id="88" name="Text 17">
            <a:extLst>
              <a:ext uri="{FF2B5EF4-FFF2-40B4-BE49-F238E27FC236}">
                <a16:creationId xmlns:a16="http://schemas.microsoft.com/office/drawing/2014/main" id="{492446E1-C62C-ED5C-6DFB-3D33E7A83A52}"/>
              </a:ext>
            </a:extLst>
          </p:cNvPr>
          <p:cNvSpPr/>
          <p:nvPr/>
        </p:nvSpPr>
        <p:spPr>
          <a:xfrm>
            <a:off x="808315" y="3958008"/>
            <a:ext cx="631983" cy="225963"/>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cs typeface="Meiryo UI" pitchFamily="34" charset="-120"/>
              </a:rPr>
              <a:t>経路の</a:t>
            </a:r>
            <a:endParaRPr lang="en-US" altLang="ja-JP" sz="1200" dirty="0">
              <a:solidFill>
                <a:srgbClr val="5A6B72"/>
              </a:solidFill>
              <a:latin typeface="Meiryo UI" pitchFamily="34" charset="0"/>
              <a:ea typeface="Meiryo UI" pitchFamily="34" charset="-122"/>
              <a:cs typeface="Meiryo UI" pitchFamily="34" charset="-120"/>
            </a:endParaRPr>
          </a:p>
          <a:p>
            <a:pPr marL="0" indent="0" algn="ctr">
              <a:buNone/>
            </a:pPr>
            <a:r>
              <a:rPr lang="ja-JP" altLang="en-US" sz="1200" dirty="0">
                <a:solidFill>
                  <a:srgbClr val="5A6B72"/>
                </a:solidFill>
                <a:latin typeface="Meiryo UI" pitchFamily="34" charset="0"/>
                <a:ea typeface="Meiryo UI" pitchFamily="34" charset="-122"/>
                <a:cs typeface="Meiryo UI" pitchFamily="34" charset="-120"/>
              </a:rPr>
              <a:t>参照</a:t>
            </a:r>
            <a:r>
              <a:rPr lang="ja-JP" sz="1200" noProof="0" dirty="0">
                <a:solidFill>
                  <a:srgbClr val="5A6B72"/>
                </a:solidFill>
                <a:latin typeface="Meiryo UI" pitchFamily="34" charset="0"/>
                <a:ea typeface="Meiryo UI" pitchFamily="34" charset="-122"/>
                <a:cs typeface="Meiryo UI" pitchFamily="34" charset="-120"/>
              </a:rPr>
              <a:t>年</a:t>
            </a:r>
            <a:endParaRPr lang="ja-JP" sz="1200" noProof="0" dirty="0"/>
          </a:p>
        </p:txBody>
      </p:sp>
      <p:sp>
        <p:nvSpPr>
          <p:cNvPr id="90" name="Text 17">
            <a:extLst>
              <a:ext uri="{FF2B5EF4-FFF2-40B4-BE49-F238E27FC236}">
                <a16:creationId xmlns:a16="http://schemas.microsoft.com/office/drawing/2014/main" id="{E05FB3CB-95BA-9793-71FA-14D04310E180}"/>
              </a:ext>
            </a:extLst>
          </p:cNvPr>
          <p:cNvSpPr/>
          <p:nvPr/>
        </p:nvSpPr>
        <p:spPr>
          <a:xfrm>
            <a:off x="1895610" y="3973888"/>
            <a:ext cx="939787" cy="185265"/>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cs typeface="Meiryo UI" pitchFamily="34" charset="-120"/>
              </a:rPr>
              <a:t>短期</a:t>
            </a:r>
            <a:r>
              <a:rPr lang="ja-JP" altLang="en-US" sz="1200" dirty="0">
                <a:solidFill>
                  <a:srgbClr val="5A6B72"/>
                </a:solidFill>
                <a:latin typeface="Meiryo UI" pitchFamily="34" charset="0"/>
                <a:ea typeface="Meiryo UI" pitchFamily="34" charset="-122"/>
              </a:rPr>
              <a:t>目標年</a:t>
            </a:r>
            <a:endParaRPr lang="ja-JP" sz="1200" noProof="0" dirty="0"/>
          </a:p>
        </p:txBody>
      </p:sp>
      <p:cxnSp>
        <p:nvCxnSpPr>
          <p:cNvPr id="92" name="直線コネクタ 91">
            <a:extLst>
              <a:ext uri="{FF2B5EF4-FFF2-40B4-BE49-F238E27FC236}">
                <a16:creationId xmlns:a16="http://schemas.microsoft.com/office/drawing/2014/main" id="{EC79EBAE-9E64-1AE2-2DBE-164813A620AB}"/>
              </a:ext>
            </a:extLst>
          </p:cNvPr>
          <p:cNvCxnSpPr>
            <a:cxnSpLocks/>
            <a:stCxn id="84" idx="2"/>
          </p:cNvCxnSpPr>
          <p:nvPr/>
        </p:nvCxnSpPr>
        <p:spPr>
          <a:xfrm flipH="1">
            <a:off x="1642442" y="2809169"/>
            <a:ext cx="5633" cy="1116954"/>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DB742876-4994-F4C8-4476-93DC8A8C7930}"/>
              </a:ext>
            </a:extLst>
          </p:cNvPr>
          <p:cNvCxnSpPr>
            <a:cxnSpLocks/>
          </p:cNvCxnSpPr>
          <p:nvPr/>
        </p:nvCxnSpPr>
        <p:spPr>
          <a:xfrm>
            <a:off x="1103558" y="3006072"/>
            <a:ext cx="18938" cy="92054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7A0ACF12-D4E3-5078-34E7-FD8F04EB6E54}"/>
              </a:ext>
            </a:extLst>
          </p:cNvPr>
          <p:cNvCxnSpPr>
            <a:cxnSpLocks/>
          </p:cNvCxnSpPr>
          <p:nvPr/>
        </p:nvCxnSpPr>
        <p:spPr>
          <a:xfrm>
            <a:off x="2453088" y="3367891"/>
            <a:ext cx="10504" cy="545242"/>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8" name="Text 17">
            <a:extLst>
              <a:ext uri="{FF2B5EF4-FFF2-40B4-BE49-F238E27FC236}">
                <a16:creationId xmlns:a16="http://schemas.microsoft.com/office/drawing/2014/main" id="{2B5E51D1-0571-6572-D4A9-822D881FD7DA}"/>
              </a:ext>
            </a:extLst>
          </p:cNvPr>
          <p:cNvSpPr/>
          <p:nvPr/>
        </p:nvSpPr>
        <p:spPr>
          <a:xfrm>
            <a:off x="2522736" y="3127148"/>
            <a:ext cx="839866" cy="324843"/>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rPr>
              <a:t>短期目標の</a:t>
            </a:r>
            <a:endParaRPr lang="en-US" altLang="ja-JP" sz="1200" dirty="0">
              <a:solidFill>
                <a:srgbClr val="5A6B72"/>
              </a:solidFill>
              <a:latin typeface="Meiryo UI" pitchFamily="34" charset="0"/>
              <a:ea typeface="Meiryo UI" pitchFamily="34" charset="-122"/>
            </a:endParaRPr>
          </a:p>
          <a:p>
            <a:pPr marL="0" indent="0" algn="ctr">
              <a:buNone/>
            </a:pPr>
            <a:r>
              <a:rPr lang="ja-JP" altLang="en-US" sz="1200" dirty="0">
                <a:solidFill>
                  <a:srgbClr val="5A6B72"/>
                </a:solidFill>
                <a:latin typeface="Meiryo UI" pitchFamily="34" charset="0"/>
                <a:ea typeface="Meiryo UI" pitchFamily="34" charset="-122"/>
              </a:rPr>
              <a:t>排出量</a:t>
            </a:r>
            <a:endParaRPr lang="ja-JP" sz="1200" noProof="0" dirty="0"/>
          </a:p>
        </p:txBody>
      </p:sp>
      <p:sp>
        <p:nvSpPr>
          <p:cNvPr id="100" name="Shape 22">
            <a:extLst>
              <a:ext uri="{FF2B5EF4-FFF2-40B4-BE49-F238E27FC236}">
                <a16:creationId xmlns:a16="http://schemas.microsoft.com/office/drawing/2014/main" id="{7A96B6DB-1468-6E07-EAD5-322D63FDB381}"/>
              </a:ext>
            </a:extLst>
          </p:cNvPr>
          <p:cNvSpPr/>
          <p:nvPr/>
        </p:nvSpPr>
        <p:spPr>
          <a:xfrm>
            <a:off x="2384508" y="3262813"/>
            <a:ext cx="137160" cy="137160"/>
          </a:xfrm>
          <a:prstGeom prst="diamond">
            <a:avLst/>
          </a:prstGeom>
          <a:solidFill>
            <a:schemeClr val="bg1">
              <a:lumMod val="50000"/>
            </a:schemeClr>
          </a:solidFill>
          <a:ln w="12700">
            <a:noFill/>
            <a:prstDash val="solid"/>
          </a:ln>
        </p:spPr>
        <p:txBody>
          <a:bodyPr/>
          <a:lstStyle/>
          <a:p>
            <a:endParaRPr lang="ja-JP" sz="1400" noProof="0" dirty="0">
              <a:latin typeface="+mn-ea"/>
            </a:endParaRPr>
          </a:p>
        </p:txBody>
      </p:sp>
      <p:sp>
        <p:nvSpPr>
          <p:cNvPr id="102" name="Shape 22">
            <a:extLst>
              <a:ext uri="{FF2B5EF4-FFF2-40B4-BE49-F238E27FC236}">
                <a16:creationId xmlns:a16="http://schemas.microsoft.com/office/drawing/2014/main" id="{C386437F-7A5B-3DA1-2E75-97ED09604385}"/>
              </a:ext>
            </a:extLst>
          </p:cNvPr>
          <p:cNvSpPr/>
          <p:nvPr/>
        </p:nvSpPr>
        <p:spPr>
          <a:xfrm>
            <a:off x="1046272" y="2906425"/>
            <a:ext cx="137160" cy="137160"/>
          </a:xfrm>
          <a:prstGeom prst="diamond">
            <a:avLst/>
          </a:prstGeom>
          <a:solidFill>
            <a:schemeClr val="tx1"/>
          </a:solidFill>
          <a:ln w="12700">
            <a:noFill/>
            <a:prstDash val="solid"/>
          </a:ln>
        </p:spPr>
        <p:txBody>
          <a:bodyPr/>
          <a:lstStyle/>
          <a:p>
            <a:endParaRPr lang="ja-JP" sz="1400" noProof="0" dirty="0">
              <a:latin typeface="+mn-ea"/>
            </a:endParaRPr>
          </a:p>
        </p:txBody>
      </p:sp>
      <p:sp>
        <p:nvSpPr>
          <p:cNvPr id="39" name="Text 19">
            <a:extLst>
              <a:ext uri="{FF2B5EF4-FFF2-40B4-BE49-F238E27FC236}">
                <a16:creationId xmlns:a16="http://schemas.microsoft.com/office/drawing/2014/main" id="{5EA917A5-98BD-2D0C-1333-B4C0904B0A65}"/>
              </a:ext>
            </a:extLst>
          </p:cNvPr>
          <p:cNvSpPr/>
          <p:nvPr/>
        </p:nvSpPr>
        <p:spPr>
          <a:xfrm>
            <a:off x="3790313" y="2828493"/>
            <a:ext cx="2305212" cy="812019"/>
          </a:xfrm>
          <a:prstGeom prst="rect">
            <a:avLst/>
          </a:prstGeom>
          <a:noFill/>
          <a:ln/>
        </p:spPr>
        <p:txBody>
          <a:bodyPr wrap="square" lIns="0" tIns="0" rIns="0" bIns="0" rtlCol="0" anchor="t"/>
          <a:lstStyle/>
          <a:p>
            <a:pPr marL="285750" indent="-285750" algn="l">
              <a:lnSpc>
                <a:spcPct val="105000"/>
              </a:lnSpc>
              <a:buFont typeface="Arial" panose="020B0604020202020204" pitchFamily="34" charset="0"/>
              <a:buChar char="•"/>
            </a:pPr>
            <a:r>
              <a:rPr lang="ja-JP" sz="1200" noProof="0" dirty="0">
                <a:solidFill>
                  <a:srgbClr val="2A2A2A"/>
                </a:solidFill>
                <a:latin typeface="Meiryo UI" pitchFamily="34" charset="0"/>
                <a:ea typeface="Meiryo UI" pitchFamily="34" charset="-122"/>
                <a:cs typeface="Meiryo UI" pitchFamily="34" charset="-120"/>
              </a:rPr>
              <a:t>セクター横断またはセクター別の経路に沿って、Scope3排出を総量または原単位ベースで、定めた残余排出水準まで削減する</a:t>
            </a:r>
            <a:r>
              <a:rPr lang="ja-JP" altLang="en-US" sz="1200" noProof="0" dirty="0">
                <a:solidFill>
                  <a:srgbClr val="2A2A2A"/>
                </a:solidFill>
                <a:latin typeface="Meiryo UI" pitchFamily="34" charset="0"/>
                <a:ea typeface="Meiryo UI" pitchFamily="34" charset="-122"/>
                <a:cs typeface="Meiryo UI" pitchFamily="34" charset="-120"/>
              </a:rPr>
              <a:t>目標</a:t>
            </a:r>
            <a:endParaRPr lang="ja-JP" sz="1200" noProof="0" dirty="0"/>
          </a:p>
        </p:txBody>
      </p:sp>
      <p:sp>
        <p:nvSpPr>
          <p:cNvPr id="116" name="Text 17">
            <a:extLst>
              <a:ext uri="{FF2B5EF4-FFF2-40B4-BE49-F238E27FC236}">
                <a16:creationId xmlns:a16="http://schemas.microsoft.com/office/drawing/2014/main" id="{7D2954A8-C178-0B5C-E9BC-4B990ED54D6A}"/>
              </a:ext>
            </a:extLst>
          </p:cNvPr>
          <p:cNvSpPr/>
          <p:nvPr/>
        </p:nvSpPr>
        <p:spPr>
          <a:xfrm>
            <a:off x="895545" y="6615293"/>
            <a:ext cx="641138" cy="182710"/>
          </a:xfrm>
          <a:prstGeom prst="rect">
            <a:avLst/>
          </a:prstGeom>
          <a:noFill/>
          <a:ln/>
        </p:spPr>
        <p:txBody>
          <a:bodyPr wrap="square" lIns="0" tIns="0" rIns="0" bIns="0" rtlCol="0" anchor="t"/>
          <a:lstStyle/>
          <a:p>
            <a:pPr marL="0" indent="0" algn="ctr">
              <a:buNone/>
            </a:pPr>
            <a:r>
              <a:rPr lang="ja-JP" sz="1200" noProof="0" dirty="0">
                <a:solidFill>
                  <a:srgbClr val="5A6B72"/>
                </a:solidFill>
                <a:latin typeface="Meiryo UI" pitchFamily="34" charset="0"/>
                <a:ea typeface="Meiryo UI" pitchFamily="34" charset="-122"/>
                <a:cs typeface="Meiryo UI" pitchFamily="34" charset="-120"/>
              </a:rPr>
              <a:t>基準年</a:t>
            </a:r>
            <a:endParaRPr lang="ja-JP" sz="1200" noProof="0" dirty="0"/>
          </a:p>
        </p:txBody>
      </p:sp>
      <p:sp>
        <p:nvSpPr>
          <p:cNvPr id="118" name="Text 17">
            <a:extLst>
              <a:ext uri="{FF2B5EF4-FFF2-40B4-BE49-F238E27FC236}">
                <a16:creationId xmlns:a16="http://schemas.microsoft.com/office/drawing/2014/main" id="{F077DD83-F097-F455-84DA-5AB700263020}"/>
              </a:ext>
            </a:extLst>
          </p:cNvPr>
          <p:cNvSpPr/>
          <p:nvPr/>
        </p:nvSpPr>
        <p:spPr>
          <a:xfrm>
            <a:off x="1412991" y="6612738"/>
            <a:ext cx="939787" cy="185265"/>
          </a:xfrm>
          <a:prstGeom prst="rect">
            <a:avLst/>
          </a:prstGeom>
          <a:noFill/>
          <a:ln/>
        </p:spPr>
        <p:txBody>
          <a:bodyPr wrap="square" lIns="0" tIns="0" rIns="0" bIns="0" rtlCol="0" anchor="t"/>
          <a:lstStyle/>
          <a:p>
            <a:pPr marL="0" indent="0" algn="ctr">
              <a:buNone/>
            </a:pPr>
            <a:r>
              <a:rPr lang="ja-JP" altLang="en-US" sz="1200" dirty="0">
                <a:solidFill>
                  <a:srgbClr val="5A6B72"/>
                </a:solidFill>
                <a:latin typeface="Meiryo UI" pitchFamily="34" charset="0"/>
                <a:ea typeface="Meiryo UI" pitchFamily="34" charset="-122"/>
                <a:cs typeface="Meiryo UI" pitchFamily="34" charset="-120"/>
              </a:rPr>
              <a:t>短期</a:t>
            </a:r>
            <a:r>
              <a:rPr lang="ja-JP" altLang="en-US" sz="1200" dirty="0">
                <a:solidFill>
                  <a:srgbClr val="5A6B72"/>
                </a:solidFill>
                <a:latin typeface="Meiryo UI" pitchFamily="34" charset="0"/>
                <a:ea typeface="Meiryo UI" pitchFamily="34" charset="-122"/>
              </a:rPr>
              <a:t>目標年</a:t>
            </a:r>
            <a:endParaRPr lang="ja-JP" sz="1200" noProof="0" dirty="0"/>
          </a:p>
        </p:txBody>
      </p:sp>
      <p:cxnSp>
        <p:nvCxnSpPr>
          <p:cNvPr id="120" name="直線コネクタ 119">
            <a:extLst>
              <a:ext uri="{FF2B5EF4-FFF2-40B4-BE49-F238E27FC236}">
                <a16:creationId xmlns:a16="http://schemas.microsoft.com/office/drawing/2014/main" id="{747F9392-E285-CB97-0108-D51962B3B229}"/>
              </a:ext>
            </a:extLst>
          </p:cNvPr>
          <p:cNvCxnSpPr>
            <a:cxnSpLocks/>
            <a:stCxn id="131" idx="2"/>
          </p:cNvCxnSpPr>
          <p:nvPr/>
        </p:nvCxnSpPr>
        <p:spPr>
          <a:xfrm flipH="1">
            <a:off x="1214693" y="6474336"/>
            <a:ext cx="2842" cy="8009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33D2CCAB-20D0-6911-3FD0-48E2A5CB840F}"/>
              </a:ext>
            </a:extLst>
          </p:cNvPr>
          <p:cNvCxnSpPr>
            <a:cxnSpLocks/>
            <a:stCxn id="106" idx="2"/>
          </p:cNvCxnSpPr>
          <p:nvPr/>
        </p:nvCxnSpPr>
        <p:spPr>
          <a:xfrm>
            <a:off x="3423711" y="5291574"/>
            <a:ext cx="0" cy="128016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41" name="フリーフォーム: 図形 140">
            <a:extLst>
              <a:ext uri="{FF2B5EF4-FFF2-40B4-BE49-F238E27FC236}">
                <a16:creationId xmlns:a16="http://schemas.microsoft.com/office/drawing/2014/main" id="{A79FB01C-607B-D41C-40AE-A3F255F501F6}"/>
              </a:ext>
            </a:extLst>
          </p:cNvPr>
          <p:cNvSpPr/>
          <p:nvPr/>
        </p:nvSpPr>
        <p:spPr>
          <a:xfrm>
            <a:off x="1104900" y="5235983"/>
            <a:ext cx="2365367" cy="823431"/>
          </a:xfrm>
          <a:custGeom>
            <a:avLst/>
            <a:gdLst>
              <a:gd name="csX0" fmla="*/ 0 w 2365367"/>
              <a:gd name="csY0" fmla="*/ 823431 h 823431"/>
              <a:gd name="csX1" fmla="*/ 2324100 w 2365367"/>
              <a:gd name="csY1" fmla="*/ 175731 h 823431"/>
              <a:gd name="csX2" fmla="*/ 1514475 w 2365367"/>
              <a:gd name="csY2" fmla="*/ 99531 h 823431"/>
              <a:gd name="csX3" fmla="*/ 1971675 w 2365367"/>
              <a:gd name="csY3" fmla="*/ 90006 h 823431"/>
              <a:gd name="csX4" fmla="*/ 2362200 w 2365367"/>
              <a:gd name="csY4" fmla="*/ 4281 h 823431"/>
              <a:gd name="csX5" fmla="*/ 2124075 w 2365367"/>
              <a:gd name="csY5" fmla="*/ 242406 h 823431"/>
            </a:gdLst>
            <a:ahLst/>
            <a:cxnLst>
              <a:cxn ang="0">
                <a:pos x="csX0" y="csY0"/>
              </a:cxn>
              <a:cxn ang="0">
                <a:pos x="csX1" y="csY1"/>
              </a:cxn>
              <a:cxn ang="0">
                <a:pos x="csX2" y="csY2"/>
              </a:cxn>
              <a:cxn ang="0">
                <a:pos x="csX3" y="csY3"/>
              </a:cxn>
              <a:cxn ang="0">
                <a:pos x="csX4" y="csY4"/>
              </a:cxn>
              <a:cxn ang="0">
                <a:pos x="csX5" y="csY5"/>
              </a:cxn>
            </a:cxnLst>
            <a:rect l="l" t="t" r="r" b="b"/>
            <a:pathLst>
              <a:path w="2365367" h="823431">
                <a:moveTo>
                  <a:pt x="0" y="823431"/>
                </a:moveTo>
                <a:cubicBezTo>
                  <a:pt x="1035844" y="559906"/>
                  <a:pt x="2071688" y="296381"/>
                  <a:pt x="2324100" y="175731"/>
                </a:cubicBezTo>
                <a:cubicBezTo>
                  <a:pt x="2576512" y="55081"/>
                  <a:pt x="1573213" y="113818"/>
                  <a:pt x="1514475" y="99531"/>
                </a:cubicBezTo>
                <a:cubicBezTo>
                  <a:pt x="1455738" y="85243"/>
                  <a:pt x="1830388" y="105881"/>
                  <a:pt x="1971675" y="90006"/>
                </a:cubicBezTo>
                <a:cubicBezTo>
                  <a:pt x="2112962" y="74131"/>
                  <a:pt x="2336800" y="-21119"/>
                  <a:pt x="2362200" y="4281"/>
                </a:cubicBezTo>
                <a:cubicBezTo>
                  <a:pt x="2387600" y="29681"/>
                  <a:pt x="2255837" y="136043"/>
                  <a:pt x="2124075" y="242406"/>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Shape 14">
            <a:extLst>
              <a:ext uri="{FF2B5EF4-FFF2-40B4-BE49-F238E27FC236}">
                <a16:creationId xmlns:a16="http://schemas.microsoft.com/office/drawing/2014/main" id="{9F8CEEAC-85EC-B6BD-B325-A45D16BECC7C}"/>
              </a:ext>
            </a:extLst>
          </p:cNvPr>
          <p:cNvSpPr/>
          <p:nvPr/>
        </p:nvSpPr>
        <p:spPr>
          <a:xfrm flipV="1">
            <a:off x="1214693" y="5381296"/>
            <a:ext cx="662801" cy="1029185"/>
          </a:xfrm>
          <a:prstGeom prst="line">
            <a:avLst/>
          </a:prstGeom>
          <a:noFill/>
          <a:ln w="28575">
            <a:solidFill>
              <a:srgbClr val="1B3A5B"/>
            </a:solidFill>
            <a:prstDash val="solid"/>
          </a:ln>
        </p:spPr>
        <p:txBody>
          <a:bodyPr/>
          <a:lstStyle/>
          <a:p>
            <a:endParaRPr lang="ja-JP" sz="1400" noProof="0" dirty="0">
              <a:solidFill>
                <a:srgbClr val="1B3A5B"/>
              </a:solidFill>
            </a:endParaRPr>
          </a:p>
        </p:txBody>
      </p:sp>
      <p:sp>
        <p:nvSpPr>
          <p:cNvPr id="187" name="Text 17">
            <a:extLst>
              <a:ext uri="{FF2B5EF4-FFF2-40B4-BE49-F238E27FC236}">
                <a16:creationId xmlns:a16="http://schemas.microsoft.com/office/drawing/2014/main" id="{0E275644-FB02-52BF-956C-258DA177C614}"/>
              </a:ext>
            </a:extLst>
          </p:cNvPr>
          <p:cNvSpPr/>
          <p:nvPr/>
        </p:nvSpPr>
        <p:spPr>
          <a:xfrm>
            <a:off x="3051230" y="4869754"/>
            <a:ext cx="839866" cy="324843"/>
          </a:xfrm>
          <a:prstGeom prst="rect">
            <a:avLst/>
          </a:prstGeom>
          <a:noFill/>
          <a:ln/>
        </p:spPr>
        <p:txBody>
          <a:bodyPr wrap="square" lIns="0" tIns="0" rIns="0" bIns="0" rtlCol="0" anchor="t"/>
          <a:lstStyle/>
          <a:p>
            <a:pPr marL="0" indent="0" algn="ctr">
              <a:buNone/>
            </a:pPr>
            <a:r>
              <a:rPr lang="ja-JP" altLang="en-US" sz="1000" dirty="0">
                <a:solidFill>
                  <a:srgbClr val="5A6B72"/>
                </a:solidFill>
                <a:latin typeface="Meiryo UI" pitchFamily="34" charset="0"/>
                <a:ea typeface="Meiryo UI" pitchFamily="34" charset="-122"/>
              </a:rPr>
              <a:t>ネットゼロ整合</a:t>
            </a:r>
            <a:endParaRPr lang="en-US" altLang="ja-JP" sz="1000" dirty="0">
              <a:solidFill>
                <a:srgbClr val="5A6B72"/>
              </a:solidFill>
              <a:latin typeface="Meiryo UI" pitchFamily="34" charset="0"/>
              <a:ea typeface="Meiryo UI" pitchFamily="34" charset="-122"/>
            </a:endParaRPr>
          </a:p>
          <a:p>
            <a:pPr marL="0" indent="0" algn="ctr">
              <a:buNone/>
            </a:pPr>
            <a:r>
              <a:rPr lang="ja-JP" altLang="en-US" sz="1000" dirty="0">
                <a:solidFill>
                  <a:srgbClr val="5A6B72"/>
                </a:solidFill>
                <a:latin typeface="Meiryo UI" pitchFamily="34" charset="0"/>
                <a:ea typeface="Meiryo UI" pitchFamily="34" charset="-122"/>
              </a:rPr>
              <a:t>ベンチマーク値</a:t>
            </a:r>
            <a:endParaRPr lang="en-US" altLang="ja-JP" sz="1000" dirty="0">
              <a:solidFill>
                <a:srgbClr val="5A6B72"/>
              </a:solidFill>
              <a:latin typeface="Meiryo UI" pitchFamily="34" charset="0"/>
              <a:ea typeface="Meiryo UI" pitchFamily="34" charset="-122"/>
            </a:endParaRPr>
          </a:p>
        </p:txBody>
      </p:sp>
      <p:sp>
        <p:nvSpPr>
          <p:cNvPr id="196" name="Text 17">
            <a:extLst>
              <a:ext uri="{FF2B5EF4-FFF2-40B4-BE49-F238E27FC236}">
                <a16:creationId xmlns:a16="http://schemas.microsoft.com/office/drawing/2014/main" id="{86151B1F-0B83-FB9C-B4A7-A769E6DF65F8}"/>
              </a:ext>
            </a:extLst>
          </p:cNvPr>
          <p:cNvSpPr/>
          <p:nvPr/>
        </p:nvSpPr>
        <p:spPr>
          <a:xfrm>
            <a:off x="383544" y="6584045"/>
            <a:ext cx="839866" cy="324843"/>
          </a:xfrm>
          <a:prstGeom prst="rect">
            <a:avLst/>
          </a:prstGeom>
          <a:noFill/>
          <a:ln/>
        </p:spPr>
        <p:txBody>
          <a:bodyPr wrap="square" lIns="0" tIns="0" rIns="0" bIns="0" rtlCol="0" anchor="t"/>
          <a:lstStyle/>
          <a:p>
            <a:pPr marL="0" indent="0" algn="ctr">
              <a:buNone/>
            </a:pPr>
            <a:endParaRPr lang="en-US" altLang="ja-JP" sz="1000" dirty="0">
              <a:solidFill>
                <a:srgbClr val="5A6B72"/>
              </a:solidFill>
              <a:latin typeface="Meiryo UI" pitchFamily="34" charset="0"/>
              <a:ea typeface="Meiryo UI" pitchFamily="34" charset="-122"/>
            </a:endParaRPr>
          </a:p>
        </p:txBody>
      </p:sp>
      <p:sp>
        <p:nvSpPr>
          <p:cNvPr id="198" name="Text 17">
            <a:extLst>
              <a:ext uri="{FF2B5EF4-FFF2-40B4-BE49-F238E27FC236}">
                <a16:creationId xmlns:a16="http://schemas.microsoft.com/office/drawing/2014/main" id="{C91B7AF9-D77F-A96A-A296-13BEA068B223}"/>
              </a:ext>
            </a:extLst>
          </p:cNvPr>
          <p:cNvSpPr/>
          <p:nvPr/>
        </p:nvSpPr>
        <p:spPr>
          <a:xfrm>
            <a:off x="1320665" y="6327110"/>
            <a:ext cx="998064" cy="148075"/>
          </a:xfrm>
          <a:prstGeom prst="rect">
            <a:avLst/>
          </a:prstGeom>
          <a:noFill/>
          <a:ln/>
        </p:spPr>
        <p:txBody>
          <a:bodyPr wrap="square" lIns="0" tIns="0" rIns="0" bIns="0" rtlCol="0" anchor="t"/>
          <a:lstStyle/>
          <a:p>
            <a:pPr algn="ctr"/>
            <a:r>
              <a:rPr lang="ja-JP" altLang="ja-JP" sz="1000" dirty="0">
                <a:solidFill>
                  <a:schemeClr val="bg1">
                    <a:lumMod val="50000"/>
                  </a:schemeClr>
                </a:solidFill>
              </a:rPr>
              <a:t>企業の基準年実績</a:t>
            </a:r>
            <a:endParaRPr lang="en-US" altLang="ja-JP" sz="1000" dirty="0">
              <a:solidFill>
                <a:schemeClr val="bg1">
                  <a:lumMod val="50000"/>
                </a:schemeClr>
              </a:solidFill>
              <a:latin typeface="Meiryo UI" pitchFamily="34" charset="0"/>
              <a:ea typeface="Meiryo UI" pitchFamily="34" charset="-122"/>
            </a:endParaRPr>
          </a:p>
        </p:txBody>
      </p:sp>
      <p:sp>
        <p:nvSpPr>
          <p:cNvPr id="131" name="Shape 22">
            <a:extLst>
              <a:ext uri="{FF2B5EF4-FFF2-40B4-BE49-F238E27FC236}">
                <a16:creationId xmlns:a16="http://schemas.microsoft.com/office/drawing/2014/main" id="{FECEA822-D503-F6E6-CC9B-1C0060EC2745}"/>
              </a:ext>
            </a:extLst>
          </p:cNvPr>
          <p:cNvSpPr/>
          <p:nvPr/>
        </p:nvSpPr>
        <p:spPr>
          <a:xfrm>
            <a:off x="1148955" y="6337176"/>
            <a:ext cx="137160" cy="137160"/>
          </a:xfrm>
          <a:prstGeom prst="diamond">
            <a:avLst/>
          </a:prstGeom>
          <a:solidFill>
            <a:schemeClr val="tx1"/>
          </a:solidFill>
          <a:ln w="12700">
            <a:noFill/>
            <a:prstDash val="solid"/>
          </a:ln>
        </p:spPr>
        <p:txBody>
          <a:bodyPr/>
          <a:lstStyle/>
          <a:p>
            <a:endParaRPr lang="ja-JP" sz="1400" noProof="0" dirty="0">
              <a:latin typeface="+mn-ea"/>
            </a:endParaRPr>
          </a:p>
        </p:txBody>
      </p:sp>
      <p:cxnSp>
        <p:nvCxnSpPr>
          <p:cNvPr id="199" name="直線コネクタ 198">
            <a:extLst>
              <a:ext uri="{FF2B5EF4-FFF2-40B4-BE49-F238E27FC236}">
                <a16:creationId xmlns:a16="http://schemas.microsoft.com/office/drawing/2014/main" id="{2D2D0332-5E20-92C1-742E-DFEC7A2A8740}"/>
              </a:ext>
            </a:extLst>
          </p:cNvPr>
          <p:cNvCxnSpPr>
            <a:cxnSpLocks/>
          </p:cNvCxnSpPr>
          <p:nvPr/>
        </p:nvCxnSpPr>
        <p:spPr>
          <a:xfrm>
            <a:off x="1872875" y="5454095"/>
            <a:ext cx="0" cy="1126636"/>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7" name="直線矢印コネクタ 206">
            <a:extLst>
              <a:ext uri="{FF2B5EF4-FFF2-40B4-BE49-F238E27FC236}">
                <a16:creationId xmlns:a16="http://schemas.microsoft.com/office/drawing/2014/main" id="{CEB943B5-653D-47F3-5D89-FFD83B6C06AB}"/>
              </a:ext>
            </a:extLst>
          </p:cNvPr>
          <p:cNvCxnSpPr>
            <a:cxnSpLocks/>
          </p:cNvCxnSpPr>
          <p:nvPr/>
        </p:nvCxnSpPr>
        <p:spPr>
          <a:xfrm>
            <a:off x="1138437" y="6945614"/>
            <a:ext cx="713207" cy="0"/>
          </a:xfrm>
          <a:prstGeom prst="straightConnector1">
            <a:avLst/>
          </a:prstGeom>
          <a:ln w="3810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8" name="テキスト ボックス 207">
            <a:extLst>
              <a:ext uri="{FF2B5EF4-FFF2-40B4-BE49-F238E27FC236}">
                <a16:creationId xmlns:a16="http://schemas.microsoft.com/office/drawing/2014/main" id="{B9EBE82F-4410-F07B-ED52-574273E3B69D}"/>
              </a:ext>
            </a:extLst>
          </p:cNvPr>
          <p:cNvSpPr txBox="1"/>
          <p:nvPr/>
        </p:nvSpPr>
        <p:spPr>
          <a:xfrm>
            <a:off x="1294815" y="6776337"/>
            <a:ext cx="433898" cy="338554"/>
          </a:xfrm>
          <a:prstGeom prst="rect">
            <a:avLst/>
          </a:prstGeom>
          <a:solidFill>
            <a:srgbClr val="F1F6F7"/>
          </a:solidFill>
        </p:spPr>
        <p:txBody>
          <a:bodyPr wrap="square" rtlCol="0">
            <a:spAutoFit/>
          </a:bodyPr>
          <a:lstStyle/>
          <a:p>
            <a:pPr algn="ctr"/>
            <a:r>
              <a:rPr kumimoji="1" lang="ja-JP" altLang="en-US" sz="800" dirty="0"/>
              <a:t>目標期間</a:t>
            </a:r>
          </a:p>
        </p:txBody>
      </p:sp>
      <p:sp>
        <p:nvSpPr>
          <p:cNvPr id="106" name="Shape 25">
            <a:extLst>
              <a:ext uri="{FF2B5EF4-FFF2-40B4-BE49-F238E27FC236}">
                <a16:creationId xmlns:a16="http://schemas.microsoft.com/office/drawing/2014/main" id="{70E105A1-E310-49CB-F7EC-0F7B317877BC}"/>
              </a:ext>
            </a:extLst>
          </p:cNvPr>
          <p:cNvSpPr/>
          <p:nvPr/>
        </p:nvSpPr>
        <p:spPr>
          <a:xfrm>
            <a:off x="3355131" y="5154414"/>
            <a:ext cx="137160" cy="137160"/>
          </a:xfrm>
          <a:prstGeom prst="diamond">
            <a:avLst/>
          </a:prstGeom>
          <a:solidFill>
            <a:schemeClr val="accent5"/>
          </a:solidFill>
          <a:ln w="12700">
            <a:noFill/>
            <a:prstDash val="solid"/>
          </a:ln>
        </p:spPr>
        <p:txBody>
          <a:bodyPr/>
          <a:lstStyle/>
          <a:p>
            <a:endParaRPr lang="ja-JP" sz="1400" noProof="0" dirty="0">
              <a:latin typeface="+mn-ea"/>
            </a:endParaRPr>
          </a:p>
        </p:txBody>
      </p:sp>
      <p:sp>
        <p:nvSpPr>
          <p:cNvPr id="191" name="Shape 25">
            <a:extLst>
              <a:ext uri="{FF2B5EF4-FFF2-40B4-BE49-F238E27FC236}">
                <a16:creationId xmlns:a16="http://schemas.microsoft.com/office/drawing/2014/main" id="{8CEE3857-C76C-D84B-14D8-AC34E963932D}"/>
              </a:ext>
            </a:extLst>
          </p:cNvPr>
          <p:cNvSpPr/>
          <p:nvPr/>
        </p:nvSpPr>
        <p:spPr>
          <a:xfrm>
            <a:off x="1804693" y="5317336"/>
            <a:ext cx="137160" cy="137160"/>
          </a:xfrm>
          <a:prstGeom prst="diamond">
            <a:avLst/>
          </a:prstGeom>
          <a:solidFill>
            <a:schemeClr val="accent5"/>
          </a:solidFill>
          <a:ln w="12700">
            <a:noFill/>
            <a:prstDash val="solid"/>
          </a:ln>
        </p:spPr>
        <p:txBody>
          <a:bodyPr/>
          <a:lstStyle/>
          <a:p>
            <a:endParaRPr lang="ja-JP" sz="1400" noProof="0" dirty="0">
              <a:latin typeface="+mn-ea"/>
            </a:endParaRPr>
          </a:p>
        </p:txBody>
      </p:sp>
      <p:sp>
        <p:nvSpPr>
          <p:cNvPr id="6" name="テキスト ボックス 5">
            <a:extLst>
              <a:ext uri="{FF2B5EF4-FFF2-40B4-BE49-F238E27FC236}">
                <a16:creationId xmlns:a16="http://schemas.microsoft.com/office/drawing/2014/main" id="{3E592781-5096-1B6C-2ECD-373C761AF2AA}"/>
              </a:ext>
            </a:extLst>
          </p:cNvPr>
          <p:cNvSpPr txBox="1"/>
          <p:nvPr/>
        </p:nvSpPr>
        <p:spPr>
          <a:xfrm>
            <a:off x="1758772" y="5727989"/>
            <a:ext cx="1053469" cy="246221"/>
          </a:xfrm>
          <a:prstGeom prst="rect">
            <a:avLst/>
          </a:prstGeom>
          <a:noFill/>
          <a:ln>
            <a:noFill/>
          </a:ln>
        </p:spPr>
        <p:txBody>
          <a:bodyPr wrap="square">
            <a:spAutoFit/>
          </a:bodyPr>
          <a:lstStyle/>
          <a:p>
            <a:r>
              <a:rPr lang="ja-JP" altLang="en-US" sz="1000" dirty="0">
                <a:solidFill>
                  <a:srgbClr val="5A6B72"/>
                </a:solidFill>
              </a:rPr>
              <a:t>中間ﾍﾞﾝﾁﾏｰｸ値</a:t>
            </a:r>
          </a:p>
        </p:txBody>
      </p:sp>
      <p:cxnSp>
        <p:nvCxnSpPr>
          <p:cNvPr id="15" name="コネクタ: 曲線 14">
            <a:extLst>
              <a:ext uri="{FF2B5EF4-FFF2-40B4-BE49-F238E27FC236}">
                <a16:creationId xmlns:a16="http://schemas.microsoft.com/office/drawing/2014/main" id="{0DD0E0AF-09B3-7EA2-1EE5-F78D304BFD00}"/>
              </a:ext>
            </a:extLst>
          </p:cNvPr>
          <p:cNvCxnSpPr>
            <a:cxnSpLocks/>
          </p:cNvCxnSpPr>
          <p:nvPr/>
        </p:nvCxnSpPr>
        <p:spPr>
          <a:xfrm flipV="1">
            <a:off x="1193892" y="5217187"/>
            <a:ext cx="2139215" cy="952030"/>
          </a:xfrm>
          <a:prstGeom prst="curvedConnector3">
            <a:avLst>
              <a:gd name="adj1" fmla="val 31299"/>
            </a:avLst>
          </a:prstGeom>
          <a:ln w="2857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1" name="コネクタ: 曲線 30">
            <a:extLst>
              <a:ext uri="{FF2B5EF4-FFF2-40B4-BE49-F238E27FC236}">
                <a16:creationId xmlns:a16="http://schemas.microsoft.com/office/drawing/2014/main" id="{C544ECE2-C24B-7632-2746-3D51B4CA636B}"/>
              </a:ext>
            </a:extLst>
          </p:cNvPr>
          <p:cNvCxnSpPr>
            <a:cxnSpLocks/>
            <a:endCxn id="106" idx="1"/>
          </p:cNvCxnSpPr>
          <p:nvPr/>
        </p:nvCxnSpPr>
        <p:spPr>
          <a:xfrm flipV="1">
            <a:off x="1223410" y="5222994"/>
            <a:ext cx="2131721" cy="957800"/>
          </a:xfrm>
          <a:prstGeom prst="curvedConnector3">
            <a:avLst>
              <a:gd name="adj1" fmla="val 77042"/>
            </a:avLst>
          </a:prstGeom>
          <a:ln w="28575">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38" name="Text 31">
            <a:extLst>
              <a:ext uri="{FF2B5EF4-FFF2-40B4-BE49-F238E27FC236}">
                <a16:creationId xmlns:a16="http://schemas.microsoft.com/office/drawing/2014/main" id="{F8E54F8C-E88B-84EA-83DA-DD7F74BD753E}"/>
              </a:ext>
            </a:extLst>
          </p:cNvPr>
          <p:cNvSpPr/>
          <p:nvPr/>
        </p:nvSpPr>
        <p:spPr>
          <a:xfrm>
            <a:off x="2258904" y="6041744"/>
            <a:ext cx="1152986" cy="318583"/>
          </a:xfrm>
          <a:prstGeom prst="rect">
            <a:avLst/>
          </a:prstGeom>
          <a:noFill/>
          <a:ln/>
        </p:spPr>
        <p:txBody>
          <a:bodyPr wrap="square" lIns="0" tIns="0" rIns="0" bIns="0" rtlCol="0" anchor="ctr"/>
          <a:lstStyle/>
          <a:p>
            <a:pPr marL="0" indent="0" algn="ctr">
              <a:buNone/>
            </a:pPr>
            <a:r>
              <a:rPr lang="ja-JP" sz="1000" noProof="0" dirty="0">
                <a:solidFill>
                  <a:schemeClr val="accent5"/>
                </a:solidFill>
                <a:latin typeface="Meiryo UI" pitchFamily="34" charset="0"/>
                <a:ea typeface="Meiryo UI" pitchFamily="34" charset="-122"/>
                <a:cs typeface="Meiryo UI" pitchFamily="34" charset="-120"/>
              </a:rPr>
              <a:t>参照経路</a:t>
            </a:r>
            <a:r>
              <a:rPr lang="ja-JP" altLang="en-US" sz="1000" noProof="0" dirty="0">
                <a:solidFill>
                  <a:schemeClr val="accent5"/>
                </a:solidFill>
                <a:latin typeface="Meiryo UI" pitchFamily="34" charset="0"/>
                <a:ea typeface="Meiryo UI" pitchFamily="34" charset="-122"/>
                <a:cs typeface="Meiryo UI" pitchFamily="34" charset="-120"/>
              </a:rPr>
              <a:t>②</a:t>
            </a:r>
            <a:endParaRPr lang="en-US" altLang="ja-JP" sz="1000" noProof="0" dirty="0">
              <a:solidFill>
                <a:schemeClr val="accent5"/>
              </a:solidFill>
              <a:latin typeface="Meiryo UI" pitchFamily="34" charset="0"/>
              <a:ea typeface="Meiryo UI" pitchFamily="34" charset="-122"/>
              <a:cs typeface="Meiryo UI" pitchFamily="34" charset="-120"/>
            </a:endParaRPr>
          </a:p>
          <a:p>
            <a:pPr marL="0" indent="0" algn="ctr">
              <a:buNone/>
            </a:pPr>
            <a:r>
              <a:rPr lang="ja-JP" altLang="en-US" sz="900" dirty="0">
                <a:solidFill>
                  <a:schemeClr val="accent5"/>
                </a:solidFill>
                <a:latin typeface="Meiryo UI" pitchFamily="34" charset="0"/>
                <a:ea typeface="Meiryo UI" pitchFamily="34" charset="-122"/>
              </a:rPr>
              <a:t>（ネットゼロソース）</a:t>
            </a:r>
            <a:endParaRPr lang="ja-JP" sz="900" noProof="0" dirty="0">
              <a:solidFill>
                <a:schemeClr val="accent5"/>
              </a:solidFill>
            </a:endParaRPr>
          </a:p>
        </p:txBody>
      </p:sp>
      <p:sp>
        <p:nvSpPr>
          <p:cNvPr id="129" name="Shape 22">
            <a:extLst>
              <a:ext uri="{FF2B5EF4-FFF2-40B4-BE49-F238E27FC236}">
                <a16:creationId xmlns:a16="http://schemas.microsoft.com/office/drawing/2014/main" id="{90E44D36-A7E2-75D9-7ED9-E9EA661416F8}"/>
              </a:ext>
            </a:extLst>
          </p:cNvPr>
          <p:cNvSpPr/>
          <p:nvPr/>
        </p:nvSpPr>
        <p:spPr>
          <a:xfrm>
            <a:off x="1808914" y="5582633"/>
            <a:ext cx="137160" cy="137160"/>
          </a:xfrm>
          <a:prstGeom prst="diamond">
            <a:avLst/>
          </a:prstGeom>
          <a:solidFill>
            <a:schemeClr val="tx1"/>
          </a:solidFill>
          <a:ln w="12700">
            <a:noFill/>
            <a:prstDash val="solid"/>
          </a:ln>
        </p:spPr>
        <p:txBody>
          <a:bodyPr/>
          <a:lstStyle/>
          <a:p>
            <a:endParaRPr lang="ja-JP" sz="1400" noProof="0" dirty="0">
              <a:latin typeface="+mn-ea"/>
            </a:endParaRPr>
          </a:p>
        </p:txBody>
      </p:sp>
      <p:sp>
        <p:nvSpPr>
          <p:cNvPr id="40" name="Shape 22">
            <a:extLst>
              <a:ext uri="{FF2B5EF4-FFF2-40B4-BE49-F238E27FC236}">
                <a16:creationId xmlns:a16="http://schemas.microsoft.com/office/drawing/2014/main" id="{EA1A5FDC-30A7-DCE9-92DA-298536E7437A}"/>
              </a:ext>
            </a:extLst>
          </p:cNvPr>
          <p:cNvSpPr/>
          <p:nvPr/>
        </p:nvSpPr>
        <p:spPr>
          <a:xfrm>
            <a:off x="1807174" y="6072028"/>
            <a:ext cx="137160" cy="137160"/>
          </a:xfrm>
          <a:prstGeom prst="diamond">
            <a:avLst/>
          </a:prstGeom>
          <a:solidFill>
            <a:schemeClr val="tx1"/>
          </a:solidFill>
          <a:ln w="12700">
            <a:noFill/>
            <a:prstDash val="solid"/>
          </a:ln>
        </p:spPr>
        <p:txBody>
          <a:bodyPr/>
          <a:lstStyle/>
          <a:p>
            <a:endParaRPr lang="ja-JP" sz="1400" noProof="0" dirty="0">
              <a:latin typeface="+mn-ea"/>
            </a:endParaRPr>
          </a:p>
        </p:txBody>
      </p:sp>
      <p:sp>
        <p:nvSpPr>
          <p:cNvPr id="50" name="Shape 22">
            <a:extLst>
              <a:ext uri="{FF2B5EF4-FFF2-40B4-BE49-F238E27FC236}">
                <a16:creationId xmlns:a16="http://schemas.microsoft.com/office/drawing/2014/main" id="{EF688482-C93E-56A3-97A6-473987676F63}"/>
              </a:ext>
            </a:extLst>
          </p:cNvPr>
          <p:cNvSpPr/>
          <p:nvPr/>
        </p:nvSpPr>
        <p:spPr>
          <a:xfrm>
            <a:off x="1148955" y="6111870"/>
            <a:ext cx="137160" cy="137160"/>
          </a:xfrm>
          <a:prstGeom prst="diamond">
            <a:avLst/>
          </a:prstGeom>
          <a:solidFill>
            <a:schemeClr val="tx1"/>
          </a:solidFill>
          <a:ln w="12700">
            <a:noFill/>
            <a:prstDash val="solid"/>
          </a:ln>
        </p:spPr>
        <p:txBody>
          <a:bodyPr/>
          <a:lstStyle/>
          <a:p>
            <a:endParaRPr lang="ja-JP" sz="1400" noProof="0" dirty="0">
              <a:latin typeface="+mn-ea"/>
            </a:endParaRPr>
          </a:p>
        </p:txBody>
      </p:sp>
      <p:cxnSp>
        <p:nvCxnSpPr>
          <p:cNvPr id="52" name="直線コネクタ 51">
            <a:extLst>
              <a:ext uri="{FF2B5EF4-FFF2-40B4-BE49-F238E27FC236}">
                <a16:creationId xmlns:a16="http://schemas.microsoft.com/office/drawing/2014/main" id="{7A9C7D69-02FC-6CBB-C6F1-94D9287224EF}"/>
              </a:ext>
            </a:extLst>
          </p:cNvPr>
          <p:cNvCxnSpPr>
            <a:cxnSpLocks/>
          </p:cNvCxnSpPr>
          <p:nvPr/>
        </p:nvCxnSpPr>
        <p:spPr>
          <a:xfrm>
            <a:off x="1886554" y="5679938"/>
            <a:ext cx="88097" cy="8747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1AFFEEDC-08C7-0687-5E3B-F5E3E967158C}"/>
              </a:ext>
            </a:extLst>
          </p:cNvPr>
          <p:cNvCxnSpPr>
            <a:cxnSpLocks/>
          </p:cNvCxnSpPr>
          <p:nvPr/>
        </p:nvCxnSpPr>
        <p:spPr>
          <a:xfrm flipV="1">
            <a:off x="1913644" y="5959850"/>
            <a:ext cx="104529" cy="14095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6" name="テキスト ボックス 135">
            <a:extLst>
              <a:ext uri="{FF2B5EF4-FFF2-40B4-BE49-F238E27FC236}">
                <a16:creationId xmlns:a16="http://schemas.microsoft.com/office/drawing/2014/main" id="{A71242C2-B3FE-8B3F-E022-5A2C59FA10C2}"/>
              </a:ext>
            </a:extLst>
          </p:cNvPr>
          <p:cNvSpPr txBox="1"/>
          <p:nvPr/>
        </p:nvSpPr>
        <p:spPr>
          <a:xfrm>
            <a:off x="130493" y="7173568"/>
            <a:ext cx="5363496" cy="230832"/>
          </a:xfrm>
          <a:prstGeom prst="rect">
            <a:avLst/>
          </a:prstGeom>
          <a:noFill/>
        </p:spPr>
        <p:txBody>
          <a:bodyPr wrap="square">
            <a:spAutoFit/>
          </a:bodyPr>
          <a:lstStyle/>
          <a:p>
            <a:r>
              <a:rPr lang="ja-JP" altLang="ja-JP" sz="900" dirty="0"/>
              <a:t>※</a:t>
            </a:r>
            <a:r>
              <a:rPr lang="en-US" altLang="ja-JP" sz="900" dirty="0"/>
              <a:t> </a:t>
            </a:r>
            <a:r>
              <a:rPr lang="ja-JP" altLang="ja-JP" sz="900" dirty="0"/>
              <a:t>パブリックコメント</a:t>
            </a:r>
            <a:r>
              <a:rPr lang="ja-JP" altLang="en-US" sz="900" dirty="0"/>
              <a:t>段階で</a:t>
            </a:r>
            <a:r>
              <a:rPr lang="ja-JP" altLang="ja-JP" sz="900" dirty="0"/>
              <a:t>の内容につき、今後変更の可能性あり</a:t>
            </a:r>
            <a:endParaRPr lang="ja-JP" altLang="en-US" sz="900" dirty="0"/>
          </a:p>
        </p:txBody>
      </p:sp>
    </p:spTree>
    <p:extLst>
      <p:ext uri="{BB962C8B-B14F-4D97-AF65-F5344CB8AC3E}">
        <p14:creationId xmlns:p14="http://schemas.microsoft.com/office/powerpoint/2010/main" val="731794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D9E49-5766-1417-5DE8-D41F180277E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9189379-0F5A-5E59-2D04-3E8B04F2F9E7}"/>
              </a:ext>
            </a:extLst>
          </p:cNvPr>
          <p:cNvSpPr>
            <a:spLocks noGrp="1"/>
          </p:cNvSpPr>
          <p:nvPr>
            <p:ph type="title"/>
          </p:nvPr>
        </p:nvSpPr>
        <p:spPr/>
        <p:txBody>
          <a:bodyPr/>
          <a:lstStyle/>
          <a:p>
            <a:r>
              <a:rPr kumimoji="1" lang="ja-JP" noProof="0" dirty="0"/>
              <a:t>目標情報の報告</a:t>
            </a:r>
          </a:p>
        </p:txBody>
      </p:sp>
      <p:sp>
        <p:nvSpPr>
          <p:cNvPr id="3" name="コンテンツ プレースホルダー 2">
            <a:extLst>
              <a:ext uri="{FF2B5EF4-FFF2-40B4-BE49-F238E27FC236}">
                <a16:creationId xmlns:a16="http://schemas.microsoft.com/office/drawing/2014/main" id="{6C467748-FC88-43D8-81B4-A20AB41E4281}"/>
              </a:ext>
            </a:extLst>
          </p:cNvPr>
          <p:cNvSpPr>
            <a:spLocks noGrp="1"/>
          </p:cNvSpPr>
          <p:nvPr>
            <p:ph sz="quarter" idx="12"/>
          </p:nvPr>
        </p:nvSpPr>
        <p:spPr>
          <a:xfrm>
            <a:off x="161925" y="1110921"/>
            <a:ext cx="10367963" cy="604163"/>
          </a:xfrm>
        </p:spPr>
        <p:txBody>
          <a:bodyPr/>
          <a:lstStyle/>
          <a:p>
            <a:pPr>
              <a:buClr>
                <a:schemeClr val="tx1"/>
              </a:buClr>
            </a:pPr>
            <a:r>
              <a:rPr lang="ja-JP" noProof="0" dirty="0"/>
              <a:t>検証プロセスの完了後に、目標情報を報告しなければならない。（C18）</a:t>
            </a:r>
            <a:endParaRPr lang="ja-JP" b="1" noProof="0" dirty="0">
              <a:solidFill>
                <a:srgbClr val="009900"/>
              </a:solidFill>
            </a:endParaRPr>
          </a:p>
        </p:txBody>
      </p:sp>
      <p:graphicFrame>
        <p:nvGraphicFramePr>
          <p:cNvPr id="5" name="表 4">
            <a:extLst>
              <a:ext uri="{FF2B5EF4-FFF2-40B4-BE49-F238E27FC236}">
                <a16:creationId xmlns:a16="http://schemas.microsoft.com/office/drawing/2014/main" id="{C0823B7D-BE47-09D8-5851-1278D0F3B7FE}"/>
              </a:ext>
            </a:extLst>
          </p:cNvPr>
          <p:cNvGraphicFramePr>
            <a:graphicFrameLocks noGrp="1"/>
          </p:cNvGraphicFramePr>
          <p:nvPr>
            <p:extLst>
              <p:ext uri="{D42A27DB-BD31-4B8C-83A1-F6EECF244321}">
                <p14:modId xmlns:p14="http://schemas.microsoft.com/office/powerpoint/2010/main" val="2866601523"/>
              </p:ext>
            </p:extLst>
          </p:nvPr>
        </p:nvGraphicFramePr>
        <p:xfrm>
          <a:off x="357724" y="1893739"/>
          <a:ext cx="9976364" cy="4023360"/>
        </p:xfrm>
        <a:graphic>
          <a:graphicData uri="http://schemas.openxmlformats.org/drawingml/2006/table">
            <a:tbl>
              <a:tblPr firstRow="1" bandRow="1">
                <a:tableStyleId>{5C22544A-7EE6-4342-B048-85BDC9FD1C3A}</a:tableStyleId>
              </a:tblPr>
              <a:tblGrid>
                <a:gridCol w="1789575">
                  <a:extLst>
                    <a:ext uri="{9D8B030D-6E8A-4147-A177-3AD203B41FA5}">
                      <a16:colId xmlns:a16="http://schemas.microsoft.com/office/drawing/2014/main" val="3215692759"/>
                    </a:ext>
                  </a:extLst>
                </a:gridCol>
                <a:gridCol w="1068512">
                  <a:extLst>
                    <a:ext uri="{9D8B030D-6E8A-4147-A177-3AD203B41FA5}">
                      <a16:colId xmlns:a16="http://schemas.microsoft.com/office/drawing/2014/main" val="1359799673"/>
                    </a:ext>
                  </a:extLst>
                </a:gridCol>
                <a:gridCol w="6160697">
                  <a:extLst>
                    <a:ext uri="{9D8B030D-6E8A-4147-A177-3AD203B41FA5}">
                      <a16:colId xmlns:a16="http://schemas.microsoft.com/office/drawing/2014/main" val="2602904778"/>
                    </a:ext>
                  </a:extLst>
                </a:gridCol>
                <a:gridCol w="957580">
                  <a:extLst>
                    <a:ext uri="{9D8B030D-6E8A-4147-A177-3AD203B41FA5}">
                      <a16:colId xmlns:a16="http://schemas.microsoft.com/office/drawing/2014/main" val="2379407679"/>
                    </a:ext>
                  </a:extLst>
                </a:gridCol>
              </a:tblGrid>
              <a:tr h="309297">
                <a:tc>
                  <a:txBody>
                    <a:bodyPr/>
                    <a:lstStyle/>
                    <a:p>
                      <a:pPr algn="ctr"/>
                      <a:r>
                        <a:rPr kumimoji="1" lang="ja-JP" sz="16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対象</a:t>
                      </a:r>
                    </a:p>
                    <a:p>
                      <a:pPr algn="ctr"/>
                      <a:r>
                        <a:rPr kumimoji="1" lang="ja-JP" sz="1200" noProof="0" dirty="0"/>
                        <a:t>企業カテゴリ</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2371277">
                <a:tc>
                  <a:txBody>
                    <a:bodyPr/>
                    <a:lstStyle/>
                    <a:p>
                      <a:r>
                        <a:rPr lang="ja-JP" sz="1200" noProof="0" dirty="0"/>
                        <a:t>報告</a:t>
                      </a:r>
                      <a:endParaRPr kumimoji="1" lang="ja-JP" sz="1200" noProof="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C18.1</a:t>
                      </a:r>
                    </a:p>
                  </a:txBody>
                  <a:tcPr>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200" noProof="0" dirty="0"/>
                        <a:t>企業は、以下の目標情報を報告しなければならない</a:t>
                      </a:r>
                    </a:p>
                    <a:p>
                      <a:pPr marL="846872" lvl="1" indent="-342900">
                        <a:buFont typeface="+mj-lt"/>
                        <a:buAutoNum type="alphaLcPeriod"/>
                      </a:pPr>
                      <a:r>
                        <a:rPr lang="ja-JP" sz="1200" noProof="0" dirty="0"/>
                        <a:t>目標の種類（短期・長期・またはネットゼロ）</a:t>
                      </a:r>
                    </a:p>
                    <a:p>
                      <a:pPr marL="846872" lvl="1" indent="-342900">
                        <a:buFont typeface="+mj-lt"/>
                        <a:buAutoNum type="alphaLcPeriod"/>
                      </a:pPr>
                      <a:r>
                        <a:rPr lang="ja-JP" sz="1200" noProof="0" dirty="0"/>
                        <a:t>適用される手法・指標・経路、及び当該手法または経路が対象とする活動</a:t>
                      </a:r>
                    </a:p>
                    <a:p>
                      <a:pPr marL="846872" lvl="1" indent="-342900">
                        <a:buFont typeface="+mj-lt"/>
                        <a:buAutoNum type="alphaLcPeriod"/>
                      </a:pPr>
                      <a:r>
                        <a:rPr lang="ja-JP" sz="1200" noProof="0" dirty="0"/>
                        <a:t>目標が対象とする排出スコープ、及びScope3のカテゴリ</a:t>
                      </a:r>
                    </a:p>
                    <a:p>
                      <a:pPr marL="846872" lvl="1" indent="-342900">
                        <a:buFont typeface="+mj-lt"/>
                        <a:buAutoNum type="alphaLcPeriod"/>
                      </a:pPr>
                      <a:r>
                        <a:rPr lang="ja-JP" sz="1200" noProof="0" dirty="0"/>
                        <a:t>目標のカバレッジ（目標が対象とするScope1・2・3総排出量に占める割合）</a:t>
                      </a:r>
                    </a:p>
                    <a:p>
                      <a:pPr marL="846872" lvl="1" indent="-342900">
                        <a:buFont typeface="+mj-lt"/>
                        <a:buAutoNum type="alphaLcPeriod"/>
                      </a:pPr>
                      <a:r>
                        <a:rPr lang="ja-JP" sz="1200" noProof="0" dirty="0"/>
                        <a:t>Scope3目標バウンダリから除外したカテゴリまたは活動、及びその正当化理由</a:t>
                      </a:r>
                    </a:p>
                    <a:p>
                      <a:pPr marL="846872" lvl="1" indent="-342900">
                        <a:buFont typeface="+mj-lt"/>
                        <a:buAutoNum type="alphaLcPeriod"/>
                      </a:pPr>
                      <a:r>
                        <a:rPr lang="ja-JP" sz="1200" noProof="0" dirty="0"/>
                        <a:t>基準年</a:t>
                      </a:r>
                    </a:p>
                    <a:p>
                      <a:pPr marL="846872" lvl="1" indent="-342900">
                        <a:buFont typeface="+mj-lt"/>
                        <a:buAutoNum type="alphaLcPeriod"/>
                      </a:pPr>
                      <a:r>
                        <a:rPr lang="ja-JP" sz="1200" noProof="0" dirty="0"/>
                        <a:t>基準年の値</a:t>
                      </a:r>
                    </a:p>
                    <a:p>
                      <a:pPr marL="846872" lvl="1" indent="-342900">
                        <a:buFont typeface="+mj-lt"/>
                        <a:buAutoNum type="alphaLcPeriod"/>
                      </a:pPr>
                      <a:r>
                        <a:rPr lang="ja-JP" sz="1200" noProof="0" dirty="0"/>
                        <a:t>目標年</a:t>
                      </a:r>
                    </a:p>
                    <a:p>
                      <a:pPr marL="846872" lvl="1" indent="-342900">
                        <a:buFont typeface="+mj-lt"/>
                        <a:buAutoNum type="alphaLcPeriod"/>
                      </a:pPr>
                      <a:r>
                        <a:rPr lang="ja-JP" sz="1200" noProof="0" dirty="0"/>
                        <a:t>目標値</a:t>
                      </a:r>
                    </a:p>
                    <a:p>
                      <a:pPr marL="846872" lvl="1" indent="-342900">
                        <a:buFont typeface="+mj-lt"/>
                        <a:buAutoNum type="alphaLcPeriod"/>
                      </a:pPr>
                      <a:r>
                        <a:rPr lang="ja-JP" sz="1200" noProof="0" dirty="0"/>
                        <a:t>該当する全てのスコープにわたる、目標年における予測排出量</a:t>
                      </a:r>
                    </a:p>
                    <a:p>
                      <a:pPr marL="846872" lvl="1" indent="-342900">
                        <a:buFont typeface="+mj-lt"/>
                        <a:buAutoNum type="alphaLcPeriod"/>
                      </a:pPr>
                      <a:r>
                        <a:rPr lang="ja-JP" sz="1200" noProof="0" dirty="0"/>
                        <a:t>目標設定に用いた情報（データが商業上機微でないことを前提とする）用いたSBTi基準及び目標設定ツールのバージョンを参照する形で示す</a:t>
                      </a:r>
                    </a:p>
                  </a:txBody>
                  <a:tcPr>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88583687"/>
                  </a:ext>
                </a:extLst>
              </a:tr>
              <a:tr h="350537">
                <a:tc>
                  <a:txBody>
                    <a:bodyPr/>
                    <a:lstStyle/>
                    <a:p>
                      <a:r>
                        <a:rPr lang="ja-JP" sz="1200" noProof="0" dirty="0"/>
                        <a:t>最新年についての対外的説明</a:t>
                      </a:r>
                      <a:endParaRPr kumimoji="1" lang="ja-JP" sz="1200" b="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C18.2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C18.1の情報に加えて、企業は、より早期の参照年（例：インベントリ基準年）を基準として自社の目標を対外的に説明（コミュニケーション）してもよい</a:t>
                      </a:r>
                      <a:endParaRPr kumimoji="1" lang="ja-JP" sz="1200" b="1"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73329057"/>
                  </a:ext>
                </a:extLst>
              </a:tr>
              <a:tr h="494875">
                <a:tc>
                  <a:txBody>
                    <a:bodyPr/>
                    <a:lstStyle/>
                    <a:p>
                      <a:r>
                        <a:rPr lang="ja-JP" sz="1200" noProof="0" dirty="0"/>
                        <a:t>時期</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C18.3</a:t>
                      </a:r>
                    </a:p>
                    <a:p>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ja-JP" sz="1200" noProof="0" dirty="0"/>
                        <a:t>企業は、目標検証後の次の報告サイクルにおいて目標情報を報告しなければならず、かつ、目標検証の完了から6か月以内に、関連する情報がSBTiダッシュボード上で公開表示されることに同意しなければならない</a:t>
                      </a:r>
                      <a:endParaRPr lang="ja-JP" sz="1200" baseline="300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bl>
          </a:graphicData>
        </a:graphic>
      </p:graphicFrame>
      <p:sp>
        <p:nvSpPr>
          <p:cNvPr id="7" name="テキスト ボックス 6">
            <a:extLst>
              <a:ext uri="{FF2B5EF4-FFF2-40B4-BE49-F238E27FC236}">
                <a16:creationId xmlns:a16="http://schemas.microsoft.com/office/drawing/2014/main" id="{FEE58017-E2A9-D648-26BA-A50FB7A2DB6E}"/>
              </a:ext>
            </a:extLst>
          </p:cNvPr>
          <p:cNvSpPr txBox="1"/>
          <p:nvPr/>
        </p:nvSpPr>
        <p:spPr>
          <a:xfrm>
            <a:off x="161925" y="7105819"/>
            <a:ext cx="5362574" cy="338554"/>
          </a:xfrm>
          <a:prstGeom prst="rect">
            <a:avLst/>
          </a:prstGeom>
          <a:noFill/>
        </p:spPr>
        <p:txBody>
          <a:bodyPr wrap="square">
            <a:spAutoFit/>
          </a:bodyPr>
          <a:lstStyle/>
          <a:p>
            <a:r>
              <a:rPr lang="ja-JP" sz="800" noProof="0" dirty="0">
                <a:latin typeface="+mn-ea"/>
              </a:rPr>
              <a:t>出所：</a:t>
            </a:r>
            <a:r>
              <a:rPr lang="ja-JP" sz="800" noProof="0" dirty="0">
                <a:latin typeface="+mj-ea"/>
                <a:hlinkClick r:id="rId2">
                  <a:extLst>
                    <a:ext uri="{A12FA001-AC4F-418D-AE19-62706E023703}">
                      <ahyp:hlinkClr xmlns:ahyp="http://schemas.microsoft.com/office/drawing/2018/hyperlinkcolor" val="tx"/>
                    </a:ext>
                  </a:extLst>
                </a:hlinkClick>
              </a:rPr>
              <a:t>CNZS V2.0 </a:t>
            </a:r>
            <a:r>
              <a:rPr lang="ja-JP" sz="800" noProof="0" dirty="0">
                <a:latin typeface="+mn-ea"/>
              </a:rPr>
              <a:t>を基に作成</a:t>
            </a:r>
          </a:p>
          <a:p>
            <a:r>
              <a:rPr lang="ja-JP" sz="800" noProof="0" dirty="0">
                <a:solidFill>
                  <a:sysClr val="windowText" lastClr="000000"/>
                </a:solidFill>
                <a:latin typeface="+mj-ea"/>
              </a:rPr>
              <a:t>※ 条文番号はCNZS V2.0本文の付番による</a:t>
            </a:r>
          </a:p>
        </p:txBody>
      </p:sp>
      <p:grpSp>
        <p:nvGrpSpPr>
          <p:cNvPr id="4" name="グループ化 3">
            <a:extLst>
              <a:ext uri="{FF2B5EF4-FFF2-40B4-BE49-F238E27FC236}">
                <a16:creationId xmlns:a16="http://schemas.microsoft.com/office/drawing/2014/main" id="{7E34738E-CB86-5743-C95F-FB43197472FD}"/>
              </a:ext>
            </a:extLst>
          </p:cNvPr>
          <p:cNvGrpSpPr/>
          <p:nvPr/>
        </p:nvGrpSpPr>
        <p:grpSpPr>
          <a:xfrm>
            <a:off x="9469589" y="3439463"/>
            <a:ext cx="729496" cy="216000"/>
            <a:chOff x="7599381" y="149975"/>
            <a:chExt cx="729496" cy="252000"/>
          </a:xfrm>
        </p:grpSpPr>
        <p:sp>
          <p:nvSpPr>
            <p:cNvPr id="6" name="四角形: 角を丸くする 5">
              <a:extLst>
                <a:ext uri="{FF2B5EF4-FFF2-40B4-BE49-F238E27FC236}">
                  <a16:creationId xmlns:a16="http://schemas.microsoft.com/office/drawing/2014/main" id="{8B5F7AD7-483E-1DF2-0AAD-39F75F87DF11}"/>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8" name="四角形: 角を丸くする 7">
              <a:extLst>
                <a:ext uri="{FF2B5EF4-FFF2-40B4-BE49-F238E27FC236}">
                  <a16:creationId xmlns:a16="http://schemas.microsoft.com/office/drawing/2014/main" id="{6C6249FF-64F5-321E-618B-12D326D095E7}"/>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9" name="グループ化 8">
            <a:extLst>
              <a:ext uri="{FF2B5EF4-FFF2-40B4-BE49-F238E27FC236}">
                <a16:creationId xmlns:a16="http://schemas.microsoft.com/office/drawing/2014/main" id="{B8C8B80E-3AB4-4CF8-065E-1095ABDDBC9B}"/>
              </a:ext>
            </a:extLst>
          </p:cNvPr>
          <p:cNvGrpSpPr/>
          <p:nvPr/>
        </p:nvGrpSpPr>
        <p:grpSpPr>
          <a:xfrm>
            <a:off x="9469589" y="4941693"/>
            <a:ext cx="729496" cy="216000"/>
            <a:chOff x="7599381" y="149975"/>
            <a:chExt cx="729496" cy="252000"/>
          </a:xfrm>
        </p:grpSpPr>
        <p:sp>
          <p:nvSpPr>
            <p:cNvPr id="10" name="四角形: 角を丸くする 9">
              <a:extLst>
                <a:ext uri="{FF2B5EF4-FFF2-40B4-BE49-F238E27FC236}">
                  <a16:creationId xmlns:a16="http://schemas.microsoft.com/office/drawing/2014/main" id="{F4F34DDF-4C55-EC5F-3FAC-3B7538772C0D}"/>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1" name="四角形: 角を丸くする 10">
              <a:extLst>
                <a:ext uri="{FF2B5EF4-FFF2-40B4-BE49-F238E27FC236}">
                  <a16:creationId xmlns:a16="http://schemas.microsoft.com/office/drawing/2014/main" id="{786C41C9-F071-FDE9-882D-E12D1F274BDB}"/>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2" name="グループ化 11">
            <a:extLst>
              <a:ext uri="{FF2B5EF4-FFF2-40B4-BE49-F238E27FC236}">
                <a16:creationId xmlns:a16="http://schemas.microsoft.com/office/drawing/2014/main" id="{2431E40C-5B55-4178-5188-94FCDF12FB96}"/>
              </a:ext>
            </a:extLst>
          </p:cNvPr>
          <p:cNvGrpSpPr/>
          <p:nvPr/>
        </p:nvGrpSpPr>
        <p:grpSpPr>
          <a:xfrm>
            <a:off x="9469589" y="5472940"/>
            <a:ext cx="729496" cy="216000"/>
            <a:chOff x="7599381" y="149975"/>
            <a:chExt cx="729496" cy="252000"/>
          </a:xfrm>
        </p:grpSpPr>
        <p:sp>
          <p:nvSpPr>
            <p:cNvPr id="13" name="四角形: 角を丸くする 12">
              <a:extLst>
                <a:ext uri="{FF2B5EF4-FFF2-40B4-BE49-F238E27FC236}">
                  <a16:creationId xmlns:a16="http://schemas.microsoft.com/office/drawing/2014/main" id="{01B20B6B-A1E0-27AB-D442-CE70EDC9A04C}"/>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4" name="四角形: 角を丸くする 13">
              <a:extLst>
                <a:ext uri="{FF2B5EF4-FFF2-40B4-BE49-F238E27FC236}">
                  <a16:creationId xmlns:a16="http://schemas.microsoft.com/office/drawing/2014/main" id="{8123289F-2995-9BE0-A4C3-4B1AB98E6CB9}"/>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913544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BA29FD-4785-5EE9-98C6-8AB6DF81CB2B}"/>
              </a:ext>
            </a:extLst>
          </p:cNvPr>
          <p:cNvSpPr>
            <a:spLocks noGrp="1"/>
          </p:cNvSpPr>
          <p:nvPr>
            <p:ph type="title"/>
          </p:nvPr>
        </p:nvSpPr>
        <p:spPr/>
        <p:txBody>
          <a:bodyPr/>
          <a:lstStyle/>
          <a:p>
            <a:r>
              <a:rPr lang="ja-JP" noProof="0" dirty="0"/>
              <a:t>第4章　目標実施　</a:t>
            </a:r>
            <a:endParaRPr kumimoji="1" lang="ja-JP" noProof="0" dirty="0"/>
          </a:p>
        </p:txBody>
      </p:sp>
    </p:spTree>
    <p:extLst>
      <p:ext uri="{BB962C8B-B14F-4D97-AF65-F5344CB8AC3E}">
        <p14:creationId xmlns:p14="http://schemas.microsoft.com/office/powerpoint/2010/main" val="1622513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hape 30">
            <a:extLst>
              <a:ext uri="{FF2B5EF4-FFF2-40B4-BE49-F238E27FC236}">
                <a16:creationId xmlns:a16="http://schemas.microsoft.com/office/drawing/2014/main" id="{68F814D7-F725-65E4-1294-415CAC2CCEB0}"/>
              </a:ext>
            </a:extLst>
          </p:cNvPr>
          <p:cNvSpPr/>
          <p:nvPr/>
        </p:nvSpPr>
        <p:spPr>
          <a:xfrm>
            <a:off x="6910913" y="4995256"/>
            <a:ext cx="0" cy="409785"/>
          </a:xfrm>
          <a:prstGeom prst="line">
            <a:avLst/>
          </a:prstGeom>
          <a:noFill/>
          <a:ln w="22225">
            <a:solidFill>
              <a:srgbClr val="5E2467"/>
            </a:solidFill>
            <a:prstDash val="solid"/>
            <a:tailEnd type="triangle"/>
          </a:ln>
        </p:spPr>
        <p:txBody>
          <a:bodyPr/>
          <a:lstStyle/>
          <a:p>
            <a:endParaRPr lang="ja-JP" sz="1579" noProof="0" dirty="0"/>
          </a:p>
        </p:txBody>
      </p:sp>
      <p:sp>
        <p:nvSpPr>
          <p:cNvPr id="121" name="Shape 30">
            <a:extLst>
              <a:ext uri="{FF2B5EF4-FFF2-40B4-BE49-F238E27FC236}">
                <a16:creationId xmlns:a16="http://schemas.microsoft.com/office/drawing/2014/main" id="{D94E7B4A-A0C6-D301-CC27-AC8B04D8D104}"/>
              </a:ext>
            </a:extLst>
          </p:cNvPr>
          <p:cNvSpPr/>
          <p:nvPr/>
        </p:nvSpPr>
        <p:spPr>
          <a:xfrm>
            <a:off x="6910913" y="3251159"/>
            <a:ext cx="0" cy="295808"/>
          </a:xfrm>
          <a:prstGeom prst="line">
            <a:avLst/>
          </a:prstGeom>
          <a:noFill/>
          <a:ln w="22225">
            <a:solidFill>
              <a:srgbClr val="5E2467"/>
            </a:solidFill>
            <a:prstDash val="solid"/>
            <a:tailEnd type="triangle"/>
          </a:ln>
        </p:spPr>
        <p:txBody>
          <a:bodyPr/>
          <a:lstStyle/>
          <a:p>
            <a:endParaRPr lang="ja-JP" sz="1579" noProof="0" dirty="0"/>
          </a:p>
        </p:txBody>
      </p:sp>
      <p:sp>
        <p:nvSpPr>
          <p:cNvPr id="2" name="タイトル 1">
            <a:extLst>
              <a:ext uri="{FF2B5EF4-FFF2-40B4-BE49-F238E27FC236}">
                <a16:creationId xmlns:a16="http://schemas.microsoft.com/office/drawing/2014/main" id="{82D63F04-F9F3-836F-3D9F-6CF6B17DE348}"/>
              </a:ext>
            </a:extLst>
          </p:cNvPr>
          <p:cNvSpPr>
            <a:spLocks noGrp="1"/>
          </p:cNvSpPr>
          <p:nvPr>
            <p:ph type="title"/>
          </p:nvPr>
        </p:nvSpPr>
        <p:spPr/>
        <p:txBody>
          <a:bodyPr/>
          <a:lstStyle/>
          <a:p>
            <a:r>
              <a:rPr lang="ja-JP" noProof="0" dirty="0"/>
              <a:t>目標実施ヒエラルキー　～削減策の優先順位～</a:t>
            </a:r>
            <a:endParaRPr kumimoji="1" lang="ja-JP" noProof="0" dirty="0"/>
          </a:p>
        </p:txBody>
      </p:sp>
      <p:sp>
        <p:nvSpPr>
          <p:cNvPr id="5" name="Shape 1">
            <a:extLst>
              <a:ext uri="{FF2B5EF4-FFF2-40B4-BE49-F238E27FC236}">
                <a16:creationId xmlns:a16="http://schemas.microsoft.com/office/drawing/2014/main" id="{1F7ED854-CEEF-AB1C-9991-C6598C224F42}"/>
              </a:ext>
            </a:extLst>
          </p:cNvPr>
          <p:cNvSpPr/>
          <p:nvPr/>
        </p:nvSpPr>
        <p:spPr>
          <a:xfrm>
            <a:off x="240567" y="2430472"/>
            <a:ext cx="2966976" cy="4609965"/>
          </a:xfrm>
          <a:prstGeom prst="roundRect">
            <a:avLst>
              <a:gd name="adj" fmla="val 0"/>
            </a:avLst>
          </a:prstGeom>
          <a:solidFill>
            <a:srgbClr val="EDEDEE"/>
          </a:solidFill>
          <a:ln/>
        </p:spPr>
        <p:txBody>
          <a:bodyPr/>
          <a:lstStyle/>
          <a:p>
            <a:endParaRPr lang="ja-JP" sz="1579" noProof="0" dirty="0"/>
          </a:p>
        </p:txBody>
      </p:sp>
      <p:sp>
        <p:nvSpPr>
          <p:cNvPr id="9" name="Text 2">
            <a:extLst>
              <a:ext uri="{FF2B5EF4-FFF2-40B4-BE49-F238E27FC236}">
                <a16:creationId xmlns:a16="http://schemas.microsoft.com/office/drawing/2014/main" id="{4A27EFF9-1F3F-66C7-CC59-DD4B9D8F71B6}"/>
              </a:ext>
            </a:extLst>
          </p:cNvPr>
          <p:cNvSpPr/>
          <p:nvPr/>
        </p:nvSpPr>
        <p:spPr>
          <a:xfrm>
            <a:off x="240566" y="2525994"/>
            <a:ext cx="2966977" cy="4445077"/>
          </a:xfrm>
          <a:prstGeom prst="rect">
            <a:avLst/>
          </a:prstGeom>
          <a:noFill/>
          <a:ln/>
        </p:spPr>
        <p:txBody>
          <a:bodyPr wrap="square" rtlCol="0" anchor="t"/>
          <a:lstStyle/>
          <a:p>
            <a:pPr marL="155931" indent="-155931">
              <a:lnSpc>
                <a:spcPct val="98000"/>
              </a:lnSpc>
              <a:spcAft>
                <a:spcPts val="175"/>
              </a:spcAft>
              <a:buSzPct val="100000"/>
              <a:buChar char="●"/>
            </a:pPr>
            <a:r>
              <a:rPr lang="ja-JP" sz="1600" b="1" noProof="0" dirty="0">
                <a:solidFill>
                  <a:srgbClr val="5E2467"/>
                </a:solidFill>
                <a:latin typeface="+mn-ea"/>
                <a:cs typeface="Meiryo UI" pitchFamily="34" charset="-120"/>
              </a:rPr>
              <a:t>定義された優先順位に従う</a:t>
            </a:r>
            <a:endParaRPr lang="ja-JP" sz="1600" noProof="0" dirty="0">
              <a:latin typeface="+mn-ea"/>
            </a:endParaRPr>
          </a:p>
          <a:p>
            <a:pPr marL="311861" indent="-311861">
              <a:lnSpc>
                <a:spcPct val="98000"/>
              </a:lnSpc>
              <a:spcAft>
                <a:spcPts val="526"/>
              </a:spcAft>
              <a:buSzPct val="100000"/>
              <a:buChar char="–"/>
            </a:pPr>
            <a:r>
              <a:rPr lang="ja-JP" sz="1400" noProof="0" dirty="0">
                <a:solidFill>
                  <a:srgbClr val="333333"/>
                </a:solidFill>
                <a:latin typeface="+mn-ea"/>
                <a:cs typeface="Meiryo UI" pitchFamily="34" charset="-120"/>
              </a:rPr>
              <a:t>脱炭素化の行動は、定義された目標実施ヒエラルキーに従う。</a:t>
            </a:r>
          </a:p>
          <a:p>
            <a:pPr marL="311861" indent="-311861">
              <a:lnSpc>
                <a:spcPct val="98000"/>
              </a:lnSpc>
              <a:spcAft>
                <a:spcPts val="526"/>
              </a:spcAft>
              <a:buSzPct val="100000"/>
              <a:buChar char="–"/>
            </a:pPr>
            <a:r>
              <a:rPr lang="ja-JP" sz="1400" noProof="0" dirty="0">
                <a:solidFill>
                  <a:srgbClr val="333333"/>
                </a:solidFill>
                <a:latin typeface="+mn-ea"/>
                <a:cs typeface="Meiryo UI" pitchFamily="34" charset="-120"/>
              </a:rPr>
              <a:t>各目標サイクル終了時に評価される</a:t>
            </a:r>
            <a:endParaRPr lang="ja-JP" sz="1400" noProof="0" dirty="0">
              <a:latin typeface="+mn-ea"/>
            </a:endParaRPr>
          </a:p>
          <a:p>
            <a:pPr marL="155931" indent="-155931">
              <a:lnSpc>
                <a:spcPct val="98000"/>
              </a:lnSpc>
              <a:spcAft>
                <a:spcPts val="175"/>
              </a:spcAft>
              <a:buSzPct val="100000"/>
              <a:buChar char="●"/>
            </a:pPr>
            <a:r>
              <a:rPr lang="ja-JP" sz="1600" b="1" noProof="0" dirty="0">
                <a:solidFill>
                  <a:srgbClr val="5E2467"/>
                </a:solidFill>
                <a:latin typeface="+mn-ea"/>
                <a:cs typeface="Meiryo UI" pitchFamily="34" charset="-120"/>
              </a:rPr>
              <a:t>上位から順に優先</a:t>
            </a:r>
            <a:endParaRPr lang="ja-JP" sz="1600" noProof="0" dirty="0">
              <a:latin typeface="+mn-ea"/>
            </a:endParaRPr>
          </a:p>
          <a:p>
            <a:pPr marL="342900" indent="-342900">
              <a:lnSpc>
                <a:spcPct val="98000"/>
              </a:lnSpc>
              <a:spcAft>
                <a:spcPts val="526"/>
              </a:spcAft>
              <a:buSzPct val="100000"/>
              <a:buFont typeface="+mj-lt"/>
              <a:buAutoNum type="arabicPeriod"/>
            </a:pPr>
            <a:r>
              <a:rPr lang="ja-JP" sz="1400" noProof="0" dirty="0">
                <a:solidFill>
                  <a:srgbClr val="333333"/>
                </a:solidFill>
                <a:latin typeface="+mn-ea"/>
                <a:cs typeface="Meiryo UI" pitchFamily="34" charset="-120"/>
              </a:rPr>
              <a:t>まず活動レベルの直接行動を優先</a:t>
            </a:r>
          </a:p>
          <a:p>
            <a:pPr marL="342900" indent="-342900">
              <a:lnSpc>
                <a:spcPct val="98000"/>
              </a:lnSpc>
              <a:spcAft>
                <a:spcPts val="526"/>
              </a:spcAft>
              <a:buSzPct val="100000"/>
              <a:buFont typeface="+mj-lt"/>
              <a:buAutoNum type="arabicPeriod"/>
            </a:pPr>
            <a:r>
              <a:rPr lang="ja-JP" sz="1400" noProof="0" dirty="0">
                <a:solidFill>
                  <a:srgbClr val="333333"/>
                </a:solidFill>
                <a:latin typeface="+mn-ea"/>
                <a:cs typeface="Meiryo UI" pitchFamily="34" charset="-120"/>
              </a:rPr>
              <a:t>共有システム内の排出は活動プール内で行動可能</a:t>
            </a:r>
          </a:p>
          <a:p>
            <a:pPr marL="342900" indent="-342900">
              <a:lnSpc>
                <a:spcPct val="98000"/>
              </a:lnSpc>
              <a:spcAft>
                <a:spcPts val="526"/>
              </a:spcAft>
              <a:buSzPct val="100000"/>
              <a:buFont typeface="+mj-lt"/>
              <a:buAutoNum type="arabicPeriod"/>
            </a:pPr>
            <a:r>
              <a:rPr lang="ja-JP" sz="1400" noProof="0" dirty="0">
                <a:solidFill>
                  <a:srgbClr val="333333"/>
                </a:solidFill>
                <a:latin typeface="+mn-ea"/>
                <a:cs typeface="Meiryo UI" pitchFamily="34" charset="-120"/>
              </a:rPr>
              <a:t>構造的障壁がある場合に限り、セクターレベルへ</a:t>
            </a:r>
            <a:endParaRPr lang="ja-JP" sz="1400" noProof="0" dirty="0">
              <a:latin typeface="+mn-ea"/>
            </a:endParaRPr>
          </a:p>
          <a:p>
            <a:pPr marL="155931" indent="-155931">
              <a:lnSpc>
                <a:spcPct val="98000"/>
              </a:lnSpc>
              <a:spcAft>
                <a:spcPts val="175"/>
              </a:spcAft>
              <a:buSzPct val="100000"/>
              <a:buChar char="●"/>
            </a:pPr>
            <a:r>
              <a:rPr lang="ja-JP" sz="1600" b="1" noProof="0" dirty="0">
                <a:solidFill>
                  <a:srgbClr val="5E2467"/>
                </a:solidFill>
                <a:latin typeface="+mn-ea"/>
                <a:cs typeface="Meiryo UI" pitchFamily="34" charset="-120"/>
              </a:rPr>
              <a:t>構造的障壁の例</a:t>
            </a:r>
            <a:endParaRPr lang="ja-JP" sz="1600" noProof="0" dirty="0">
              <a:latin typeface="+mn-ea"/>
            </a:endParaRPr>
          </a:p>
          <a:p>
            <a:pPr marL="311861" indent="-311861">
              <a:lnSpc>
                <a:spcPct val="98000"/>
              </a:lnSpc>
              <a:spcAft>
                <a:spcPts val="526"/>
              </a:spcAft>
              <a:buSzPct val="100000"/>
              <a:buChar char="–"/>
            </a:pPr>
            <a:r>
              <a:rPr lang="ja-JP" sz="1400" noProof="0" dirty="0">
                <a:solidFill>
                  <a:srgbClr val="333333"/>
                </a:solidFill>
                <a:latin typeface="+mn-ea"/>
                <a:cs typeface="Meiryo UI" pitchFamily="34" charset="-120"/>
              </a:rPr>
              <a:t>技術が未だ大規模に利用可能でない、インフラ・市場の制約など</a:t>
            </a:r>
            <a:endParaRPr lang="ja-JP" sz="1400" noProof="0" dirty="0">
              <a:latin typeface="+mn-ea"/>
            </a:endParaRPr>
          </a:p>
          <a:p>
            <a:pPr marL="155931" indent="-155931">
              <a:lnSpc>
                <a:spcPct val="98000"/>
              </a:lnSpc>
              <a:spcAft>
                <a:spcPts val="175"/>
              </a:spcAft>
              <a:buSzPct val="100000"/>
              <a:buChar char="●"/>
            </a:pPr>
            <a:r>
              <a:rPr lang="ja-JP" sz="1600" b="1" noProof="0" dirty="0">
                <a:solidFill>
                  <a:srgbClr val="5E2467"/>
                </a:solidFill>
                <a:latin typeface="+mn-ea"/>
                <a:cs typeface="Meiryo UI" pitchFamily="34" charset="-120"/>
              </a:rPr>
              <a:t>報告義務</a:t>
            </a:r>
            <a:endParaRPr lang="ja-JP" sz="1600" noProof="0" dirty="0">
              <a:latin typeface="+mn-ea"/>
            </a:endParaRPr>
          </a:p>
          <a:p>
            <a:pPr marL="311861" indent="-311861">
              <a:lnSpc>
                <a:spcPct val="98000"/>
              </a:lnSpc>
              <a:buSzPct val="100000"/>
              <a:buChar char="–"/>
            </a:pPr>
            <a:r>
              <a:rPr lang="ja-JP" sz="1400" noProof="0" dirty="0">
                <a:solidFill>
                  <a:srgbClr val="333333"/>
                </a:solidFill>
                <a:latin typeface="+mn-ea"/>
                <a:cs typeface="Meiryo UI" pitchFamily="34" charset="-120"/>
              </a:rPr>
              <a:t>構造的制約を文書化・報告し、セクターレベルの行動が直接行動を代替せず補完することを説明する</a:t>
            </a:r>
            <a:endParaRPr lang="ja-JP" sz="1400" noProof="0" dirty="0">
              <a:latin typeface="+mn-ea"/>
            </a:endParaRPr>
          </a:p>
        </p:txBody>
      </p:sp>
      <p:sp>
        <p:nvSpPr>
          <p:cNvPr id="79" name="Shape 14">
            <a:extLst>
              <a:ext uri="{FF2B5EF4-FFF2-40B4-BE49-F238E27FC236}">
                <a16:creationId xmlns:a16="http://schemas.microsoft.com/office/drawing/2014/main" id="{364F3922-0670-8A08-BAE2-D45C4F5A844C}"/>
              </a:ext>
            </a:extLst>
          </p:cNvPr>
          <p:cNvSpPr/>
          <p:nvPr/>
        </p:nvSpPr>
        <p:spPr>
          <a:xfrm>
            <a:off x="3300179" y="2443925"/>
            <a:ext cx="7216973" cy="312149"/>
          </a:xfrm>
          <a:prstGeom prst="roundRect">
            <a:avLst>
              <a:gd name="adj" fmla="val 0"/>
            </a:avLst>
          </a:prstGeom>
          <a:solidFill>
            <a:srgbClr val="5E2467"/>
          </a:solidFill>
          <a:ln/>
        </p:spPr>
        <p:txBody>
          <a:bodyPr anchor="ctr"/>
          <a:lstStyle/>
          <a:p>
            <a:pPr marL="342900" indent="-342900">
              <a:buFont typeface="+mj-lt"/>
              <a:buAutoNum type="arabicPeriod"/>
            </a:pPr>
            <a:r>
              <a:rPr lang="ja-JP" sz="1600" b="1" noProof="0" dirty="0">
                <a:solidFill>
                  <a:srgbClr val="FFFFFF"/>
                </a:solidFill>
                <a:latin typeface="+mn-ea"/>
                <a:cs typeface="Meiryo UI" pitchFamily="34" charset="-120"/>
              </a:rPr>
              <a:t>活動レベル（直接的アクション）</a:t>
            </a:r>
            <a:endParaRPr lang="ja-JP" sz="1600" noProof="0" dirty="0">
              <a:solidFill>
                <a:schemeClr val="bg1"/>
              </a:solidFill>
              <a:latin typeface="+mn-ea"/>
            </a:endParaRPr>
          </a:p>
        </p:txBody>
      </p:sp>
      <p:sp>
        <p:nvSpPr>
          <p:cNvPr id="89" name="Text 19">
            <a:extLst>
              <a:ext uri="{FF2B5EF4-FFF2-40B4-BE49-F238E27FC236}">
                <a16:creationId xmlns:a16="http://schemas.microsoft.com/office/drawing/2014/main" id="{78A24781-F21E-6889-B078-7E93B287A0C2}"/>
              </a:ext>
            </a:extLst>
          </p:cNvPr>
          <p:cNvSpPr/>
          <p:nvPr/>
        </p:nvSpPr>
        <p:spPr>
          <a:xfrm>
            <a:off x="6941206" y="3285654"/>
            <a:ext cx="2508719" cy="189801"/>
          </a:xfrm>
          <a:prstGeom prst="rect">
            <a:avLst/>
          </a:prstGeom>
          <a:solidFill>
            <a:schemeClr val="bg1"/>
          </a:solidFill>
          <a:ln/>
        </p:spPr>
        <p:txBody>
          <a:bodyPr wrap="square" rtlCol="0" anchor="ctr"/>
          <a:lstStyle/>
          <a:p>
            <a:r>
              <a:rPr lang="ja-JP" sz="1200" noProof="0" dirty="0">
                <a:solidFill>
                  <a:schemeClr val="tx1">
                    <a:lumMod val="65000"/>
                    <a:lumOff val="35000"/>
                  </a:schemeClr>
                </a:solidFill>
                <a:latin typeface="+mn-ea"/>
                <a:cs typeface="Meiryo UI" pitchFamily="34" charset="-120"/>
              </a:rPr>
              <a:t>排出が活動プール内で生じる場合…</a:t>
            </a:r>
            <a:endParaRPr lang="ja-JP" sz="1200" noProof="0" dirty="0">
              <a:solidFill>
                <a:schemeClr val="tx1">
                  <a:lumMod val="65000"/>
                  <a:lumOff val="35000"/>
                </a:schemeClr>
              </a:solidFill>
              <a:latin typeface="+mn-ea"/>
            </a:endParaRPr>
          </a:p>
        </p:txBody>
      </p:sp>
      <p:sp>
        <p:nvSpPr>
          <p:cNvPr id="91" name="Shape 20">
            <a:extLst>
              <a:ext uri="{FF2B5EF4-FFF2-40B4-BE49-F238E27FC236}">
                <a16:creationId xmlns:a16="http://schemas.microsoft.com/office/drawing/2014/main" id="{EB2A28B6-5C98-9B50-CED1-ED4BF4B6B90B}"/>
              </a:ext>
            </a:extLst>
          </p:cNvPr>
          <p:cNvSpPr/>
          <p:nvPr/>
        </p:nvSpPr>
        <p:spPr>
          <a:xfrm>
            <a:off x="3781089" y="3546968"/>
            <a:ext cx="6736059" cy="295808"/>
          </a:xfrm>
          <a:prstGeom prst="roundRect">
            <a:avLst>
              <a:gd name="adj" fmla="val 0"/>
            </a:avLst>
          </a:prstGeom>
          <a:solidFill>
            <a:srgbClr val="5E2467"/>
          </a:solidFill>
          <a:ln/>
        </p:spPr>
        <p:txBody>
          <a:bodyPr anchor="ctr"/>
          <a:lstStyle/>
          <a:p>
            <a:pPr marL="342900" indent="-342900">
              <a:buFont typeface="+mj-lt"/>
              <a:buAutoNum type="arabicPeriod" startAt="2"/>
            </a:pPr>
            <a:r>
              <a:rPr lang="ja-JP" sz="1600" b="1" noProof="0" dirty="0">
                <a:solidFill>
                  <a:schemeClr val="bg1"/>
                </a:solidFill>
                <a:latin typeface="+mn-ea"/>
              </a:rPr>
              <a:t>活動プールレベル（共用システム内におけるアクション）</a:t>
            </a:r>
          </a:p>
        </p:txBody>
      </p:sp>
      <p:sp>
        <p:nvSpPr>
          <p:cNvPr id="101" name="Text 25">
            <a:extLst>
              <a:ext uri="{FF2B5EF4-FFF2-40B4-BE49-F238E27FC236}">
                <a16:creationId xmlns:a16="http://schemas.microsoft.com/office/drawing/2014/main" id="{5C070121-70E1-0774-3172-D9BCFB9ACC05}"/>
              </a:ext>
            </a:extLst>
          </p:cNvPr>
          <p:cNvSpPr/>
          <p:nvPr/>
        </p:nvSpPr>
        <p:spPr>
          <a:xfrm>
            <a:off x="6941206" y="5030786"/>
            <a:ext cx="3615634" cy="330884"/>
          </a:xfrm>
          <a:prstGeom prst="rect">
            <a:avLst/>
          </a:prstGeom>
          <a:solidFill>
            <a:schemeClr val="bg1"/>
          </a:solidFill>
          <a:ln/>
        </p:spPr>
        <p:txBody>
          <a:bodyPr wrap="square" rtlCol="0" anchor="ctr"/>
          <a:lstStyle/>
          <a:p>
            <a:r>
              <a:rPr lang="ja-JP" sz="1200" noProof="0" dirty="0">
                <a:solidFill>
                  <a:schemeClr val="tx1">
                    <a:lumMod val="65000"/>
                    <a:lumOff val="35000"/>
                  </a:schemeClr>
                </a:solidFill>
                <a:latin typeface="+mn-ea"/>
              </a:rPr>
              <a:t>構造的制約により、活動レベルまたは活動プールレベルで行動を実施できない場合…</a:t>
            </a:r>
          </a:p>
        </p:txBody>
      </p:sp>
      <p:sp>
        <p:nvSpPr>
          <p:cNvPr id="103" name="Shape 26">
            <a:extLst>
              <a:ext uri="{FF2B5EF4-FFF2-40B4-BE49-F238E27FC236}">
                <a16:creationId xmlns:a16="http://schemas.microsoft.com/office/drawing/2014/main" id="{6D53A8A0-355A-AA37-0F58-6AAA04BF9B96}"/>
              </a:ext>
            </a:extLst>
          </p:cNvPr>
          <p:cNvSpPr/>
          <p:nvPr/>
        </p:nvSpPr>
        <p:spPr>
          <a:xfrm>
            <a:off x="4179768" y="5397909"/>
            <a:ext cx="6351670" cy="302399"/>
          </a:xfrm>
          <a:prstGeom prst="roundRect">
            <a:avLst>
              <a:gd name="adj" fmla="val 0"/>
            </a:avLst>
          </a:prstGeom>
          <a:solidFill>
            <a:srgbClr val="5E2467"/>
          </a:solidFill>
          <a:ln/>
        </p:spPr>
        <p:txBody>
          <a:bodyPr anchor="ctr"/>
          <a:lstStyle/>
          <a:p>
            <a:pPr marL="342900" indent="-342900">
              <a:buFont typeface="+mj-lt"/>
              <a:buAutoNum type="arabicPeriod" startAt="3"/>
            </a:pPr>
            <a:r>
              <a:rPr lang="ja-JP" sz="1600" b="1" noProof="0" dirty="0">
                <a:solidFill>
                  <a:schemeClr val="bg1"/>
                </a:solidFill>
                <a:latin typeface="+mn-ea"/>
              </a:rPr>
              <a:t>セクターレベル</a:t>
            </a:r>
          </a:p>
        </p:txBody>
      </p:sp>
      <p:sp>
        <p:nvSpPr>
          <p:cNvPr id="117" name="テキスト ボックス 116">
            <a:extLst>
              <a:ext uri="{FF2B5EF4-FFF2-40B4-BE49-F238E27FC236}">
                <a16:creationId xmlns:a16="http://schemas.microsoft.com/office/drawing/2014/main" id="{71DBC43F-D573-AC0F-A8E2-2DC70A8056CD}"/>
              </a:ext>
            </a:extLst>
          </p:cNvPr>
          <p:cNvSpPr txBox="1"/>
          <p:nvPr/>
        </p:nvSpPr>
        <p:spPr>
          <a:xfrm>
            <a:off x="4179768" y="5685779"/>
            <a:ext cx="6339632" cy="954107"/>
          </a:xfrm>
          <a:prstGeom prst="rect">
            <a:avLst/>
          </a:prstGeom>
          <a:solidFill>
            <a:srgbClr val="DDE0F3"/>
          </a:solidFill>
        </p:spPr>
        <p:txBody>
          <a:bodyPr wrap="square" anchor="ctr">
            <a:spAutoFit/>
          </a:bodyPr>
          <a:lstStyle/>
          <a:p>
            <a:r>
              <a:rPr lang="ja-JP" sz="1400" noProof="0" dirty="0">
                <a:solidFill>
                  <a:srgbClr val="5E2467"/>
                </a:solidFill>
                <a:latin typeface="+mn-ea"/>
              </a:rPr>
              <a:t>セクターレベルで行動をとり、その制約（初期段階、地域・サイト固有、規制上、供給上の制約）を文書化することができる</a:t>
            </a:r>
          </a:p>
          <a:p>
            <a:pPr marL="450850" lvl="1" indent="-273050">
              <a:buFont typeface="Wingdings" panose="05000000000000000000" pitchFamily="2" charset="2"/>
              <a:buChar char="Ø"/>
            </a:pPr>
            <a:r>
              <a:rPr lang="ja-JP" sz="1400" noProof="0" dirty="0">
                <a:solidFill>
                  <a:srgbClr val="5E2467"/>
                </a:solidFill>
                <a:latin typeface="+mn-ea"/>
              </a:rPr>
              <a:t>例：同一システムからのコモディティ証書の購入など（このような手段は、基礎となる活動と同じ活動タイプに関連しており、適用される十全性基準を満たす）</a:t>
            </a:r>
          </a:p>
        </p:txBody>
      </p:sp>
      <p:sp>
        <p:nvSpPr>
          <p:cNvPr id="120" name="テキスト ボックス 119">
            <a:extLst>
              <a:ext uri="{FF2B5EF4-FFF2-40B4-BE49-F238E27FC236}">
                <a16:creationId xmlns:a16="http://schemas.microsoft.com/office/drawing/2014/main" id="{33F4258B-C655-CC33-B378-B5315FD1FAC8}"/>
              </a:ext>
            </a:extLst>
          </p:cNvPr>
          <p:cNvSpPr txBox="1"/>
          <p:nvPr/>
        </p:nvSpPr>
        <p:spPr>
          <a:xfrm>
            <a:off x="3781089" y="3842775"/>
            <a:ext cx="6743205" cy="1169551"/>
          </a:xfrm>
          <a:prstGeom prst="rect">
            <a:avLst/>
          </a:prstGeom>
          <a:solidFill>
            <a:srgbClr val="DDE0F3"/>
          </a:solidFill>
        </p:spPr>
        <p:txBody>
          <a:bodyPr wrap="square" anchor="ctr">
            <a:spAutoFit/>
          </a:bodyPr>
          <a:lstStyle/>
          <a:p>
            <a:r>
              <a:rPr lang="ja-JP" sz="1400" noProof="0" dirty="0">
                <a:solidFill>
                  <a:srgbClr val="5E2467"/>
                </a:solidFill>
                <a:latin typeface="+mn-ea"/>
              </a:rPr>
              <a:t>排出源となる活動（電力調達・コモディティ調達・輸送など）が属するプール（送電網、供給エリア(サプライ・シェッド)、物流ネットワーク）内で行動をとることができる</a:t>
            </a:r>
          </a:p>
          <a:p>
            <a:pPr marL="450850" lvl="1" indent="-273050">
              <a:buFont typeface="Wingdings" panose="05000000000000000000" pitchFamily="2" charset="2"/>
              <a:buChar char="Ø"/>
            </a:pPr>
            <a:r>
              <a:rPr lang="ja-JP" sz="1400" noProof="0" dirty="0">
                <a:solidFill>
                  <a:srgbClr val="5E2467"/>
                </a:solidFill>
                <a:latin typeface="+mn-ea"/>
              </a:rPr>
              <a:t>例：当該プールからのコモディティ証書の調達や、生産プロセスを向上させるための供給地域レベルの施策の実施など（このような行動は同じ活動タイプに関連しており、適用される十全性基準を満たす）</a:t>
            </a:r>
          </a:p>
        </p:txBody>
      </p:sp>
      <p:sp>
        <p:nvSpPr>
          <p:cNvPr id="123" name="テキスト ボックス 122">
            <a:extLst>
              <a:ext uri="{FF2B5EF4-FFF2-40B4-BE49-F238E27FC236}">
                <a16:creationId xmlns:a16="http://schemas.microsoft.com/office/drawing/2014/main" id="{F34E8F7D-8146-DFDC-0190-1066094EAA27}"/>
              </a:ext>
            </a:extLst>
          </p:cNvPr>
          <p:cNvSpPr txBox="1"/>
          <p:nvPr/>
        </p:nvSpPr>
        <p:spPr>
          <a:xfrm>
            <a:off x="3300177" y="2754367"/>
            <a:ext cx="7216967" cy="523220"/>
          </a:xfrm>
          <a:prstGeom prst="rect">
            <a:avLst/>
          </a:prstGeom>
          <a:solidFill>
            <a:srgbClr val="DDE0F3"/>
          </a:solidFill>
        </p:spPr>
        <p:txBody>
          <a:bodyPr wrap="square" anchor="ctr">
            <a:spAutoFit/>
          </a:bodyPr>
          <a:lstStyle/>
          <a:p>
            <a:r>
              <a:rPr lang="ja-JP" sz="1400" noProof="0" dirty="0">
                <a:solidFill>
                  <a:srgbClr val="5E2467"/>
                </a:solidFill>
                <a:latin typeface="+mn-ea"/>
              </a:rPr>
              <a:t>インベントリに反映された排出源（コモディティ、製品、サービス）を直接対象とする行動を優先</a:t>
            </a:r>
          </a:p>
          <a:p>
            <a:pPr marL="450850" lvl="1" indent="-273050">
              <a:buFont typeface="Wingdings" panose="05000000000000000000" pitchFamily="2" charset="2"/>
              <a:buChar char="Ø"/>
            </a:pPr>
            <a:r>
              <a:rPr lang="ja-JP" sz="1400" noProof="0" dirty="0">
                <a:solidFill>
                  <a:srgbClr val="5E2467"/>
                </a:solidFill>
                <a:latin typeface="+mn-ea"/>
              </a:rPr>
              <a:t>例：エネルギー消費の削減、燃料スイッチング、低炭素投入資材の調達などを通じた行動</a:t>
            </a:r>
          </a:p>
        </p:txBody>
      </p:sp>
      <p:sp>
        <p:nvSpPr>
          <p:cNvPr id="127" name="Text 3">
            <a:extLst>
              <a:ext uri="{FF2B5EF4-FFF2-40B4-BE49-F238E27FC236}">
                <a16:creationId xmlns:a16="http://schemas.microsoft.com/office/drawing/2014/main" id="{61351CFF-9E48-6641-FED3-35B94EF201D7}"/>
              </a:ext>
            </a:extLst>
          </p:cNvPr>
          <p:cNvSpPr/>
          <p:nvPr/>
        </p:nvSpPr>
        <p:spPr>
          <a:xfrm>
            <a:off x="240566" y="7076677"/>
            <a:ext cx="641509" cy="208490"/>
          </a:xfrm>
          <a:prstGeom prst="rect">
            <a:avLst/>
          </a:prstGeom>
          <a:noFill/>
          <a:ln/>
        </p:spPr>
        <p:txBody>
          <a:bodyPr wrap="square" rtlCol="0" anchor="ctr"/>
          <a:lstStyle/>
          <a:p>
            <a:r>
              <a:rPr lang="ja-JP" sz="921" b="1" noProof="0" dirty="0">
                <a:solidFill>
                  <a:srgbClr val="333333"/>
                </a:solidFill>
                <a:latin typeface="Meiryo UI" pitchFamily="34" charset="0"/>
                <a:ea typeface="Meiryo UI" pitchFamily="34" charset="-122"/>
                <a:cs typeface="Meiryo UI" pitchFamily="34" charset="-120"/>
              </a:rPr>
              <a:t>凡例：</a:t>
            </a:r>
            <a:endParaRPr lang="ja-JP" sz="921" noProof="0" dirty="0"/>
          </a:p>
        </p:txBody>
      </p:sp>
      <p:sp>
        <p:nvSpPr>
          <p:cNvPr id="129" name="Shape 4">
            <a:extLst>
              <a:ext uri="{FF2B5EF4-FFF2-40B4-BE49-F238E27FC236}">
                <a16:creationId xmlns:a16="http://schemas.microsoft.com/office/drawing/2014/main" id="{1BF5FC96-3240-B412-46DB-C5C28C5A61DD}"/>
              </a:ext>
            </a:extLst>
          </p:cNvPr>
          <p:cNvSpPr/>
          <p:nvPr/>
        </p:nvSpPr>
        <p:spPr>
          <a:xfrm>
            <a:off x="841981" y="7100734"/>
            <a:ext cx="320754" cy="160377"/>
          </a:xfrm>
          <a:prstGeom prst="roundRect">
            <a:avLst>
              <a:gd name="adj" fmla="val 15000"/>
            </a:avLst>
          </a:prstGeom>
          <a:solidFill>
            <a:srgbClr val="5E2467"/>
          </a:solidFill>
          <a:ln/>
        </p:spPr>
        <p:txBody>
          <a:bodyPr/>
          <a:lstStyle/>
          <a:p>
            <a:endParaRPr lang="ja-JP" sz="1579" noProof="0" dirty="0"/>
          </a:p>
        </p:txBody>
      </p:sp>
      <p:sp>
        <p:nvSpPr>
          <p:cNvPr id="131" name="Text 5">
            <a:extLst>
              <a:ext uri="{FF2B5EF4-FFF2-40B4-BE49-F238E27FC236}">
                <a16:creationId xmlns:a16="http://schemas.microsoft.com/office/drawing/2014/main" id="{7D3D22CA-4589-7E7F-9E34-B85880B9BFDE}"/>
              </a:ext>
            </a:extLst>
          </p:cNvPr>
          <p:cNvSpPr/>
          <p:nvPr/>
        </p:nvSpPr>
        <p:spPr>
          <a:xfrm>
            <a:off x="1242924" y="7084696"/>
            <a:ext cx="2325469" cy="192453"/>
          </a:xfrm>
          <a:prstGeom prst="rect">
            <a:avLst/>
          </a:prstGeom>
          <a:noFill/>
          <a:ln/>
        </p:spPr>
        <p:txBody>
          <a:bodyPr wrap="square" rtlCol="0" anchor="ctr"/>
          <a:lstStyle/>
          <a:p>
            <a:r>
              <a:rPr lang="ja-JP" sz="877" noProof="0" dirty="0">
                <a:solidFill>
                  <a:srgbClr val="333333"/>
                </a:solidFill>
                <a:latin typeface="Meiryo UI" pitchFamily="34" charset="0"/>
                <a:ea typeface="Meiryo UI" pitchFamily="34" charset="-122"/>
                <a:cs typeface="Meiryo UI" pitchFamily="34" charset="-120"/>
              </a:rPr>
              <a:t>全企業に適用</a:t>
            </a:r>
            <a:endParaRPr lang="ja-JP" sz="877" noProof="0" dirty="0"/>
          </a:p>
        </p:txBody>
      </p:sp>
      <p:sp>
        <p:nvSpPr>
          <p:cNvPr id="133" name="テキスト ボックス 132">
            <a:extLst>
              <a:ext uri="{FF2B5EF4-FFF2-40B4-BE49-F238E27FC236}">
                <a16:creationId xmlns:a16="http://schemas.microsoft.com/office/drawing/2014/main" id="{20D4B46A-0737-A978-C3C2-F1C2DAB4457E}"/>
              </a:ext>
            </a:extLst>
          </p:cNvPr>
          <p:cNvSpPr txBox="1"/>
          <p:nvPr/>
        </p:nvSpPr>
        <p:spPr>
          <a:xfrm>
            <a:off x="161925" y="7297350"/>
            <a:ext cx="8524875" cy="230832"/>
          </a:xfrm>
          <a:prstGeom prst="rect">
            <a:avLst/>
          </a:prstGeom>
          <a:noFill/>
        </p:spPr>
        <p:txBody>
          <a:bodyPr wrap="square">
            <a:spAutoFit/>
          </a:bodyPr>
          <a:lstStyle/>
          <a:p>
            <a:r>
              <a:rPr lang="ja-JP" sz="900" noProof="0" dirty="0"/>
              <a:t>出所：</a:t>
            </a:r>
            <a:r>
              <a:rPr lang="ja-JP" sz="900" noProof="0" dirty="0">
                <a:hlinkClick r:id="rId2">
                  <a:extLst>
                    <a:ext uri="{A12FA001-AC4F-418D-AE19-62706E023703}">
                      <ahyp:hlinkClr xmlns:ahyp="http://schemas.microsoft.com/office/drawing/2018/hyperlinkcolor" val="tx"/>
                    </a:ext>
                  </a:extLst>
                </a:hlinkClick>
              </a:rPr>
              <a:t>Corporate Net-Zero Standard How To Flowchart</a:t>
            </a:r>
            <a:r>
              <a:rPr lang="ja-JP" sz="900" noProof="0" dirty="0"/>
              <a:t>、</a:t>
            </a:r>
            <a:r>
              <a:rPr lang="ja-JP" sz="900" noProof="0" dirty="0">
                <a:hlinkClick r:id="rId3">
                  <a:extLst>
                    <a:ext uri="{A12FA001-AC4F-418D-AE19-62706E023703}">
                      <ahyp:hlinkClr xmlns:ahyp="http://schemas.microsoft.com/office/drawing/2018/hyperlinkcolor" val="tx"/>
                    </a:ext>
                  </a:extLst>
                </a:hlinkClick>
              </a:rPr>
              <a:t>Corporate Net-Zero Standard Version 2.0 Foreword &amp; Executive Summary</a:t>
            </a:r>
            <a:r>
              <a:rPr lang="ja-JP" sz="900" noProof="0" dirty="0"/>
              <a:t>を基に作成</a:t>
            </a:r>
          </a:p>
        </p:txBody>
      </p:sp>
      <p:sp>
        <p:nvSpPr>
          <p:cNvPr id="135" name="コンテンツ プレースホルダー 2">
            <a:extLst>
              <a:ext uri="{FF2B5EF4-FFF2-40B4-BE49-F238E27FC236}">
                <a16:creationId xmlns:a16="http://schemas.microsoft.com/office/drawing/2014/main" id="{6BB860A2-F421-A3A9-20B0-85502EF0AB64}"/>
              </a:ext>
            </a:extLst>
          </p:cNvPr>
          <p:cNvSpPr>
            <a:spLocks noGrp="1"/>
          </p:cNvSpPr>
          <p:nvPr>
            <p:ph sz="quarter" idx="12"/>
          </p:nvPr>
        </p:nvSpPr>
        <p:spPr>
          <a:xfrm>
            <a:off x="161925" y="1110920"/>
            <a:ext cx="10367963" cy="1158161"/>
          </a:xfrm>
        </p:spPr>
        <p:txBody>
          <a:bodyPr/>
          <a:lstStyle/>
          <a:p>
            <a:r>
              <a:rPr lang="ja-JP" noProof="0" dirty="0"/>
              <a:t>Scope1・2・3の目標にわたって適用され、企業のオペレーション及びバリューチェーンからの排出量を長期的に有意に削減するための、目標実施アクションの優先順位付けを導く階層（ヒエラルキー）を導入する。（第4章 Background）</a:t>
            </a:r>
            <a:endParaRPr kumimoji="1" lang="ja-JP" noProof="0" dirty="0"/>
          </a:p>
        </p:txBody>
      </p:sp>
      <p:sp>
        <p:nvSpPr>
          <p:cNvPr id="136" name="Shape 30">
            <a:extLst>
              <a:ext uri="{FF2B5EF4-FFF2-40B4-BE49-F238E27FC236}">
                <a16:creationId xmlns:a16="http://schemas.microsoft.com/office/drawing/2014/main" id="{79335A45-7CEC-B0F3-DC7E-AB18AD46DB06}"/>
              </a:ext>
            </a:extLst>
          </p:cNvPr>
          <p:cNvSpPr/>
          <p:nvPr/>
        </p:nvSpPr>
        <p:spPr>
          <a:xfrm>
            <a:off x="7194551" y="6723955"/>
            <a:ext cx="0" cy="168289"/>
          </a:xfrm>
          <a:prstGeom prst="line">
            <a:avLst/>
          </a:prstGeom>
          <a:noFill/>
          <a:ln w="22225">
            <a:solidFill>
              <a:srgbClr val="5E2467"/>
            </a:solidFill>
            <a:prstDash val="solid"/>
            <a:tailEnd type="triangle"/>
          </a:ln>
        </p:spPr>
        <p:txBody>
          <a:bodyPr/>
          <a:lstStyle/>
          <a:p>
            <a:endParaRPr lang="ja-JP" sz="1579" noProof="0" dirty="0"/>
          </a:p>
        </p:txBody>
      </p:sp>
      <p:sp>
        <p:nvSpPr>
          <p:cNvPr id="138" name="テキスト ボックス 137">
            <a:extLst>
              <a:ext uri="{FF2B5EF4-FFF2-40B4-BE49-F238E27FC236}">
                <a16:creationId xmlns:a16="http://schemas.microsoft.com/office/drawing/2014/main" id="{B4F96367-188D-711B-CD28-6248B01F2BEE}"/>
              </a:ext>
            </a:extLst>
          </p:cNvPr>
          <p:cNvSpPr txBox="1"/>
          <p:nvPr/>
        </p:nvSpPr>
        <p:spPr>
          <a:xfrm>
            <a:off x="3300178" y="6746901"/>
            <a:ext cx="6736060" cy="600164"/>
          </a:xfrm>
          <a:prstGeom prst="rect">
            <a:avLst/>
          </a:prstGeom>
          <a:solidFill>
            <a:schemeClr val="bg1">
              <a:lumMod val="85000"/>
            </a:schemeClr>
          </a:solidFill>
        </p:spPr>
        <p:txBody>
          <a:bodyPr wrap="square">
            <a:spAutoFit/>
          </a:bodyPr>
          <a:lstStyle/>
          <a:p>
            <a:r>
              <a:rPr lang="ja-JP" sz="1100" b="1" noProof="0" dirty="0"/>
              <a:t>実現に向けた行動：</a:t>
            </a:r>
            <a:r>
              <a:rPr lang="ja-JP" sz="1100" noProof="0" dirty="0"/>
              <a:t>目標期間内に、活動レベル・活動プールレベル・セクターレベルの全てにおいて構造的制約により十分な行動がとれない場合、将来の排出削減を可能にするための行動が推奨される。将来の排出削減を可能にする行動は、目標進捗に算入してはならないが、目標サイクル終了時評価において考慮されることがある</a:t>
            </a:r>
          </a:p>
        </p:txBody>
      </p:sp>
    </p:spTree>
    <p:extLst>
      <p:ext uri="{BB962C8B-B14F-4D97-AF65-F5344CB8AC3E}">
        <p14:creationId xmlns:p14="http://schemas.microsoft.com/office/powerpoint/2010/main" val="1231561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2CD8B9-5D1C-8566-228B-D18BCF568157}"/>
              </a:ext>
            </a:extLst>
          </p:cNvPr>
          <p:cNvSpPr>
            <a:spLocks noGrp="1"/>
          </p:cNvSpPr>
          <p:nvPr>
            <p:ph type="title"/>
          </p:nvPr>
        </p:nvSpPr>
        <p:spPr/>
        <p:txBody>
          <a:bodyPr/>
          <a:lstStyle/>
          <a:p>
            <a:r>
              <a:rPr lang="ja-JP" noProof="0" dirty="0"/>
              <a:t>（参考）活動プールレベル・セクターレベルに移る要件　1/2</a:t>
            </a:r>
            <a:endParaRPr kumimoji="1" lang="ja-JP" noProof="0" dirty="0"/>
          </a:p>
        </p:txBody>
      </p:sp>
      <p:sp>
        <p:nvSpPr>
          <p:cNvPr id="3" name="コンテンツ プレースホルダー 2">
            <a:extLst>
              <a:ext uri="{FF2B5EF4-FFF2-40B4-BE49-F238E27FC236}">
                <a16:creationId xmlns:a16="http://schemas.microsoft.com/office/drawing/2014/main" id="{7039881F-7FD3-7A71-61AC-2E6A46F513B6}"/>
              </a:ext>
            </a:extLst>
          </p:cNvPr>
          <p:cNvSpPr>
            <a:spLocks noGrp="1"/>
          </p:cNvSpPr>
          <p:nvPr>
            <p:ph sz="quarter" idx="12"/>
          </p:nvPr>
        </p:nvSpPr>
        <p:spPr>
          <a:xfrm>
            <a:off x="161925" y="1110920"/>
            <a:ext cx="10367963" cy="881162"/>
          </a:xfrm>
        </p:spPr>
        <p:txBody>
          <a:bodyPr/>
          <a:lstStyle/>
          <a:p>
            <a:r>
              <a:rPr lang="ja-JP" noProof="0" dirty="0"/>
              <a:t>より間接的な行動を追求する前に、事業及びバリューチェーンからの排出を削減するための活動レベルの行動を優先しなければならない。（C21）</a:t>
            </a:r>
            <a:endParaRPr kumimoji="1" lang="ja-JP" noProof="0" dirty="0"/>
          </a:p>
        </p:txBody>
      </p:sp>
      <p:graphicFrame>
        <p:nvGraphicFramePr>
          <p:cNvPr id="5" name="表 4">
            <a:extLst>
              <a:ext uri="{FF2B5EF4-FFF2-40B4-BE49-F238E27FC236}">
                <a16:creationId xmlns:a16="http://schemas.microsoft.com/office/drawing/2014/main" id="{80F1ED09-6E9E-08F5-59F4-CE40074D690A}"/>
              </a:ext>
            </a:extLst>
          </p:cNvPr>
          <p:cNvGraphicFramePr>
            <a:graphicFrameLocks noGrp="1"/>
          </p:cNvGraphicFramePr>
          <p:nvPr>
            <p:extLst>
              <p:ext uri="{D42A27DB-BD31-4B8C-83A1-F6EECF244321}">
                <p14:modId xmlns:p14="http://schemas.microsoft.com/office/powerpoint/2010/main" val="2061439531"/>
              </p:ext>
            </p:extLst>
          </p:nvPr>
        </p:nvGraphicFramePr>
        <p:xfrm>
          <a:off x="357724" y="2134385"/>
          <a:ext cx="9976364" cy="4472490"/>
        </p:xfrm>
        <a:graphic>
          <a:graphicData uri="http://schemas.openxmlformats.org/drawingml/2006/table">
            <a:tbl>
              <a:tblPr firstRow="1" bandRow="1">
                <a:tableStyleId>{5C22544A-7EE6-4342-B048-85BDC9FD1C3A}</a:tableStyleId>
              </a:tblPr>
              <a:tblGrid>
                <a:gridCol w="1606473">
                  <a:extLst>
                    <a:ext uri="{9D8B030D-6E8A-4147-A177-3AD203B41FA5}">
                      <a16:colId xmlns:a16="http://schemas.microsoft.com/office/drawing/2014/main" val="3215692759"/>
                    </a:ext>
                  </a:extLst>
                </a:gridCol>
                <a:gridCol w="1106905">
                  <a:extLst>
                    <a:ext uri="{9D8B030D-6E8A-4147-A177-3AD203B41FA5}">
                      <a16:colId xmlns:a16="http://schemas.microsoft.com/office/drawing/2014/main" val="1359799673"/>
                    </a:ext>
                  </a:extLst>
                </a:gridCol>
                <a:gridCol w="6305406">
                  <a:extLst>
                    <a:ext uri="{9D8B030D-6E8A-4147-A177-3AD203B41FA5}">
                      <a16:colId xmlns:a16="http://schemas.microsoft.com/office/drawing/2014/main" val="2602904778"/>
                    </a:ext>
                  </a:extLst>
                </a:gridCol>
                <a:gridCol w="957580">
                  <a:extLst>
                    <a:ext uri="{9D8B030D-6E8A-4147-A177-3AD203B41FA5}">
                      <a16:colId xmlns:a16="http://schemas.microsoft.com/office/drawing/2014/main" val="2379407679"/>
                    </a:ext>
                  </a:extLst>
                </a:gridCol>
              </a:tblGrid>
              <a:tr h="291030">
                <a:tc>
                  <a:txBody>
                    <a:bodyPr/>
                    <a:lstStyle/>
                    <a:p>
                      <a:pPr algn="ctr"/>
                      <a:r>
                        <a:rPr kumimoji="1" lang="ja-JP" sz="16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対象</a:t>
                      </a:r>
                    </a:p>
                    <a:p>
                      <a:pPr algn="ctr"/>
                      <a:r>
                        <a:rPr kumimoji="1" lang="ja-JP" sz="1200" noProof="0" dirty="0"/>
                        <a:t>企業カテゴリ</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465648">
                <a:tc>
                  <a:txBody>
                    <a:bodyPr/>
                    <a:lstStyle/>
                    <a:p>
                      <a:r>
                        <a:rPr lang="ja-JP" sz="1200" noProof="0" dirty="0"/>
                        <a:t>活動レベルの行動</a:t>
                      </a:r>
                      <a:endParaRPr kumimoji="1" lang="ja-JP" sz="1200" noProof="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C21.1</a:t>
                      </a:r>
                    </a:p>
                  </a:txBody>
                  <a:tcPr>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200" noProof="0" dirty="0"/>
                        <a:t>活動プールレベルまたはセクターレベルの行動に依拠する前に、活動レベルの行動が評価され、実行可能な場合には</a:t>
                      </a:r>
                      <a:r>
                        <a:rPr lang="ja-JP" sz="1200" baseline="30000" noProof="0" dirty="0"/>
                        <a:t>※1</a:t>
                      </a:r>
                      <a:r>
                        <a:rPr lang="ja-JP" sz="1200" noProof="0" dirty="0"/>
                        <a:t>実施されたことを、文書化し実証しなければならない</a:t>
                      </a:r>
                      <a:endParaRPr kumimoji="1" lang="ja-JP" sz="1200" noProof="0" dirty="0"/>
                    </a:p>
                  </a:txBody>
                  <a:tcPr>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88583687"/>
                  </a:ext>
                </a:extLst>
              </a:tr>
              <a:tr h="723261">
                <a:tc>
                  <a:txBody>
                    <a:bodyPr/>
                    <a:lstStyle/>
                    <a:p>
                      <a:r>
                        <a:rPr lang="ja-JP" sz="1200" noProof="0" dirty="0"/>
                        <a:t>活動プールレベルの行動</a:t>
                      </a:r>
                      <a:endParaRPr kumimoji="1" lang="ja-JP" sz="1200" b="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C21.2</a:t>
                      </a:r>
                    </a:p>
                    <a:p>
                      <a:r>
                        <a:rPr kumimoji="1" lang="ja-JP" sz="1200" noProof="0" dirty="0"/>
                        <a:t>C22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200" noProof="0" dirty="0"/>
                        <a:t>排出が活動プール（例：送電網、供給エリア(サプライ・シェッド)、物流ネットワーク）内で生じる場合、企業は、C22に従って定義される、当該の排出発生活動が生じる同一の活動プール内で行動をとることができる</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73329057"/>
                  </a:ext>
                </a:extLst>
              </a:tr>
              <a:tr h="723261">
                <a:tc>
                  <a:txBody>
                    <a:bodyPr/>
                    <a:lstStyle/>
                    <a:p>
                      <a:r>
                        <a:rPr kumimoji="1" lang="ja-JP" sz="1200" b="0" noProof="0" dirty="0"/>
                        <a:t>活動プールレベルの境界の定義</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C22</a:t>
                      </a:r>
                    </a:p>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C22.1</a:t>
                      </a:r>
                    </a:p>
                    <a:p>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活動プールレベルで行動をとる場合、</a:t>
                      </a:r>
                      <a:r>
                        <a:rPr kumimoji="1" lang="ja-JP" sz="1200" noProof="0" dirty="0"/>
                        <a:t>関連する活動からの排出を集合的に脱炭素化できる、合理的に最小の地理的または運用上のレベルにおいて、活動プールの境界を定義し、それがなぜ合理的に最小のシステムを表すのかを説明しなければならない</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059355547"/>
                  </a:ext>
                </a:extLst>
              </a:tr>
              <a:tr h="1416345">
                <a:tc>
                  <a:txBody>
                    <a:bodyPr/>
                    <a:lstStyle/>
                    <a:p>
                      <a:r>
                        <a:rPr lang="ja-JP" sz="1200" noProof="0" dirty="0"/>
                        <a:t>セクターレベルの行動に至った構造的制約とその報告</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C23.1</a:t>
                      </a:r>
                    </a:p>
                    <a:p>
                      <a:r>
                        <a:rPr kumimoji="1" lang="ja-JP" sz="1200" noProof="0" dirty="0"/>
                        <a:t>C23.2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セクターレベル</a:t>
                      </a:r>
                      <a:r>
                        <a:rPr lang="ja-JP" altLang="en-US" sz="1200" noProof="0" dirty="0"/>
                        <a:t>の行動（例：電力の他のシステム（供給可能領域外）からの購入）</a:t>
                      </a:r>
                      <a:r>
                        <a:rPr lang="ja-JP" sz="1200" noProof="0" dirty="0"/>
                        <a:t>をとる場合、目標期間内に活動レベルまたは活動プールレベルで行動をとれないことを、目標サイクル終了時評価に続く報告サイクルにおいて、</a:t>
                      </a:r>
                      <a:r>
                        <a:rPr lang="ja-JP" altLang="en-US" sz="1200" noProof="0" dirty="0"/>
                        <a:t>次のことを報告しなければならない</a:t>
                      </a:r>
                      <a:endParaRPr lang="en-US" altLang="ja-JP" sz="1200" noProof="0" dirty="0"/>
                    </a:p>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特定された構造的制約、その裏付けとなる証拠、及び十分な行動をとれなかった特定の活動または活動プールを報告しなければならない</a:t>
                      </a:r>
                    </a:p>
                    <a:p>
                      <a:pPr marL="285750" lvl="0" indent="-285750">
                        <a:buFont typeface="Arial" panose="020B0604020202020204" pitchFamily="34" charset="0"/>
                        <a:buChar char="•"/>
                      </a:pPr>
                      <a:r>
                        <a:rPr lang="ja-JP" sz="1200" noProof="0" dirty="0"/>
                        <a:t>構造的制約は以下に限定される</a:t>
                      </a:r>
                    </a:p>
                    <a:p>
                      <a:pPr marL="846872" lvl="1" indent="-342900">
                        <a:buFont typeface="+mj-lt"/>
                        <a:buAutoNum type="alphaLcPeriod"/>
                      </a:pPr>
                      <a:r>
                        <a:rPr lang="ja-JP" sz="1200" b="0" noProof="0" dirty="0"/>
                        <a:t>技術的成熟度</a:t>
                      </a:r>
                      <a:r>
                        <a:rPr lang="ja-JP" sz="1200" b="1" noProof="0" dirty="0"/>
                        <a:t>：</a:t>
                      </a:r>
                      <a:r>
                        <a:rPr lang="ja-JP" sz="1200" noProof="0" dirty="0"/>
                        <a:t>関連する活動について、まだ商業的に大規模には利用可能でない初期段階の緩和ソリューション</a:t>
                      </a:r>
                    </a:p>
                    <a:p>
                      <a:pPr marL="503972" lvl="1" indent="0">
                        <a:buFont typeface="+mj-lt"/>
                        <a:buNone/>
                      </a:pPr>
                      <a:r>
                        <a:rPr lang="ja-JP" sz="1200" baseline="0" noProof="0" dirty="0"/>
                        <a:t>      または</a:t>
                      </a:r>
                    </a:p>
                    <a:p>
                      <a:pPr marL="846872" lvl="1" indent="-342900">
                        <a:buFont typeface="+mj-lt"/>
                        <a:buAutoNum type="alphaLcPeriod" startAt="2"/>
                      </a:pPr>
                      <a:r>
                        <a:rPr lang="ja-JP" sz="1200" baseline="0" noProof="0" dirty="0"/>
                        <a:t>その他の制約：目標期間中に関連する活動プール内での行動を妨げる、地域固有または立地固有のインフラ、規制、市場構造、供給に関する制約</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bl>
          </a:graphicData>
        </a:graphic>
      </p:graphicFrame>
      <p:sp>
        <p:nvSpPr>
          <p:cNvPr id="7" name="テキスト ボックス 6">
            <a:extLst>
              <a:ext uri="{FF2B5EF4-FFF2-40B4-BE49-F238E27FC236}">
                <a16:creationId xmlns:a16="http://schemas.microsoft.com/office/drawing/2014/main" id="{1CD80DA9-6579-E8B6-28B8-9A2B8A0B44D7}"/>
              </a:ext>
            </a:extLst>
          </p:cNvPr>
          <p:cNvSpPr txBox="1"/>
          <p:nvPr/>
        </p:nvSpPr>
        <p:spPr>
          <a:xfrm>
            <a:off x="161925" y="7038072"/>
            <a:ext cx="9976363" cy="230832"/>
          </a:xfrm>
          <a:prstGeom prst="rect">
            <a:avLst/>
          </a:prstGeom>
          <a:noFill/>
        </p:spPr>
        <p:txBody>
          <a:bodyPr wrap="square">
            <a:spAutoFit/>
          </a:bodyPr>
          <a:lstStyle/>
          <a:p>
            <a:r>
              <a:rPr lang="ja-JP" sz="900" noProof="0" dirty="0">
                <a:latin typeface="+mn-ea"/>
              </a:rPr>
              <a:t>※1 実行可能とは、利用可能な技術、市場状況、及び信頼できる先進的慣行を考慮し、セクターの標準に照らして合理的な条件で技術的・商業的に達成可能なものを指す。</a:t>
            </a:r>
          </a:p>
        </p:txBody>
      </p:sp>
      <p:sp>
        <p:nvSpPr>
          <p:cNvPr id="6" name="テキスト ボックス 5">
            <a:extLst>
              <a:ext uri="{FF2B5EF4-FFF2-40B4-BE49-F238E27FC236}">
                <a16:creationId xmlns:a16="http://schemas.microsoft.com/office/drawing/2014/main" id="{213F9F36-F493-7BAC-32F9-BDD46935731A}"/>
              </a:ext>
            </a:extLst>
          </p:cNvPr>
          <p:cNvSpPr txBox="1"/>
          <p:nvPr/>
        </p:nvSpPr>
        <p:spPr>
          <a:xfrm>
            <a:off x="161925" y="7190343"/>
            <a:ext cx="10071136" cy="3693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p>
          <a:p>
            <a:r>
              <a:rPr lang="ja-JP" sz="900" noProof="0" dirty="0">
                <a:solidFill>
                  <a:sysClr val="windowText" lastClr="000000"/>
                </a:solidFill>
                <a:latin typeface="+mj-ea"/>
              </a:rPr>
              <a:t>※ 条文番号はCNZS V2.0本文の付番による</a:t>
            </a:r>
          </a:p>
        </p:txBody>
      </p:sp>
      <p:grpSp>
        <p:nvGrpSpPr>
          <p:cNvPr id="4" name="グループ化 3">
            <a:extLst>
              <a:ext uri="{FF2B5EF4-FFF2-40B4-BE49-F238E27FC236}">
                <a16:creationId xmlns:a16="http://schemas.microsoft.com/office/drawing/2014/main" id="{AEA64BE4-C3F5-F0E6-B444-1791D405A741}"/>
              </a:ext>
            </a:extLst>
          </p:cNvPr>
          <p:cNvGrpSpPr/>
          <p:nvPr/>
        </p:nvGrpSpPr>
        <p:grpSpPr>
          <a:xfrm>
            <a:off x="9470178" y="2700125"/>
            <a:ext cx="729496" cy="216000"/>
            <a:chOff x="7599381" y="149975"/>
            <a:chExt cx="729496" cy="252000"/>
          </a:xfrm>
        </p:grpSpPr>
        <p:sp>
          <p:nvSpPr>
            <p:cNvPr id="8" name="四角形: 角を丸くする 7">
              <a:extLst>
                <a:ext uri="{FF2B5EF4-FFF2-40B4-BE49-F238E27FC236}">
                  <a16:creationId xmlns:a16="http://schemas.microsoft.com/office/drawing/2014/main" id="{00F53431-2678-4F23-0C71-36051A5C5F93}"/>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9" name="四角形: 角を丸くする 8">
              <a:extLst>
                <a:ext uri="{FF2B5EF4-FFF2-40B4-BE49-F238E27FC236}">
                  <a16:creationId xmlns:a16="http://schemas.microsoft.com/office/drawing/2014/main" id="{5BEA63B3-8DF1-2050-01F3-4E87F37F09AA}"/>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0" name="グループ化 9">
            <a:extLst>
              <a:ext uri="{FF2B5EF4-FFF2-40B4-BE49-F238E27FC236}">
                <a16:creationId xmlns:a16="http://schemas.microsoft.com/office/drawing/2014/main" id="{CD36A1F1-553F-BE92-8A24-15EDDC2245EB}"/>
              </a:ext>
            </a:extLst>
          </p:cNvPr>
          <p:cNvGrpSpPr/>
          <p:nvPr/>
        </p:nvGrpSpPr>
        <p:grpSpPr>
          <a:xfrm>
            <a:off x="9470178" y="3306412"/>
            <a:ext cx="729496" cy="216000"/>
            <a:chOff x="7599381" y="149975"/>
            <a:chExt cx="729496" cy="252000"/>
          </a:xfrm>
        </p:grpSpPr>
        <p:sp>
          <p:nvSpPr>
            <p:cNvPr id="11" name="四角形: 角を丸くする 10">
              <a:extLst>
                <a:ext uri="{FF2B5EF4-FFF2-40B4-BE49-F238E27FC236}">
                  <a16:creationId xmlns:a16="http://schemas.microsoft.com/office/drawing/2014/main" id="{FC20EFF4-E3AB-A24A-55C5-415F57366385}"/>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2" name="四角形: 角を丸くする 11">
              <a:extLst>
                <a:ext uri="{FF2B5EF4-FFF2-40B4-BE49-F238E27FC236}">
                  <a16:creationId xmlns:a16="http://schemas.microsoft.com/office/drawing/2014/main" id="{2CEC8858-992D-AB87-A9FE-A27D53E3BF1C}"/>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3" name="グループ化 12">
            <a:extLst>
              <a:ext uri="{FF2B5EF4-FFF2-40B4-BE49-F238E27FC236}">
                <a16:creationId xmlns:a16="http://schemas.microsoft.com/office/drawing/2014/main" id="{DD0D869E-7E13-4986-E0DF-5B178D4E4D90}"/>
              </a:ext>
            </a:extLst>
          </p:cNvPr>
          <p:cNvGrpSpPr/>
          <p:nvPr/>
        </p:nvGrpSpPr>
        <p:grpSpPr>
          <a:xfrm>
            <a:off x="9470178" y="4033373"/>
            <a:ext cx="729496" cy="216000"/>
            <a:chOff x="7599381" y="149975"/>
            <a:chExt cx="729496" cy="252000"/>
          </a:xfrm>
        </p:grpSpPr>
        <p:sp>
          <p:nvSpPr>
            <p:cNvPr id="14" name="四角形: 角を丸くする 13">
              <a:extLst>
                <a:ext uri="{FF2B5EF4-FFF2-40B4-BE49-F238E27FC236}">
                  <a16:creationId xmlns:a16="http://schemas.microsoft.com/office/drawing/2014/main" id="{963C5340-A39D-F7DA-EEFD-B62C880A1DEC}"/>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5" name="四角形: 角を丸くする 14">
              <a:extLst>
                <a:ext uri="{FF2B5EF4-FFF2-40B4-BE49-F238E27FC236}">
                  <a16:creationId xmlns:a16="http://schemas.microsoft.com/office/drawing/2014/main" id="{A1F37055-1F33-C775-8823-E1CC4B80E615}"/>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6" name="グループ化 15">
            <a:extLst>
              <a:ext uri="{FF2B5EF4-FFF2-40B4-BE49-F238E27FC236}">
                <a16:creationId xmlns:a16="http://schemas.microsoft.com/office/drawing/2014/main" id="{AB83E4ED-DD55-46BB-2929-E033D899531C}"/>
              </a:ext>
            </a:extLst>
          </p:cNvPr>
          <p:cNvGrpSpPr/>
          <p:nvPr/>
        </p:nvGrpSpPr>
        <p:grpSpPr>
          <a:xfrm>
            <a:off x="9470178" y="5285703"/>
            <a:ext cx="729496" cy="216000"/>
            <a:chOff x="7599381" y="149975"/>
            <a:chExt cx="729496" cy="252000"/>
          </a:xfrm>
        </p:grpSpPr>
        <p:sp>
          <p:nvSpPr>
            <p:cNvPr id="17" name="四角形: 角を丸くする 16">
              <a:extLst>
                <a:ext uri="{FF2B5EF4-FFF2-40B4-BE49-F238E27FC236}">
                  <a16:creationId xmlns:a16="http://schemas.microsoft.com/office/drawing/2014/main" id="{A88796FC-0D77-2B00-08B3-9452FAFC4F61}"/>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8" name="四角形: 角を丸くする 17">
              <a:extLst>
                <a:ext uri="{FF2B5EF4-FFF2-40B4-BE49-F238E27FC236}">
                  <a16:creationId xmlns:a16="http://schemas.microsoft.com/office/drawing/2014/main" id="{59E429B8-1557-EBC4-A12A-EADE7765B1F7}"/>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5070299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65AEC9-896A-A4C6-CD3D-15EFDD6E5B5D}"/>
              </a:ext>
            </a:extLst>
          </p:cNvPr>
          <p:cNvSpPr>
            <a:spLocks noGrp="1"/>
          </p:cNvSpPr>
          <p:nvPr>
            <p:ph type="title"/>
          </p:nvPr>
        </p:nvSpPr>
        <p:spPr/>
        <p:txBody>
          <a:bodyPr/>
          <a:lstStyle/>
          <a:p>
            <a:r>
              <a:rPr lang="ja-JP" noProof="0" dirty="0"/>
              <a:t>（参考）活動プールレベル・セクターレベルに移る要件　2/2</a:t>
            </a:r>
            <a:endParaRPr kumimoji="1" lang="ja-JP" noProof="0" dirty="0"/>
          </a:p>
        </p:txBody>
      </p:sp>
      <p:sp>
        <p:nvSpPr>
          <p:cNvPr id="3" name="コンテンツ プレースホルダー 2">
            <a:extLst>
              <a:ext uri="{FF2B5EF4-FFF2-40B4-BE49-F238E27FC236}">
                <a16:creationId xmlns:a16="http://schemas.microsoft.com/office/drawing/2014/main" id="{BDABD799-637B-4DF5-2634-BE085702FCE3}"/>
              </a:ext>
            </a:extLst>
          </p:cNvPr>
          <p:cNvSpPr>
            <a:spLocks noGrp="1"/>
          </p:cNvSpPr>
          <p:nvPr>
            <p:ph sz="quarter" idx="12"/>
          </p:nvPr>
        </p:nvSpPr>
        <p:spPr>
          <a:xfrm>
            <a:off x="161925" y="1110920"/>
            <a:ext cx="10367963" cy="881162"/>
          </a:xfrm>
        </p:spPr>
        <p:txBody>
          <a:bodyPr/>
          <a:lstStyle/>
          <a:p>
            <a:r>
              <a:rPr lang="ja-JP" noProof="0" dirty="0"/>
              <a:t>目標実施を支援するために活動プールレベルまたはセクターレベルで行動をとる企業は、これらの行動を報告しなければならない。（C24）</a:t>
            </a:r>
          </a:p>
        </p:txBody>
      </p:sp>
      <p:graphicFrame>
        <p:nvGraphicFramePr>
          <p:cNvPr id="5" name="表 4">
            <a:extLst>
              <a:ext uri="{FF2B5EF4-FFF2-40B4-BE49-F238E27FC236}">
                <a16:creationId xmlns:a16="http://schemas.microsoft.com/office/drawing/2014/main" id="{3A401CF7-6F19-087D-D7ED-3B5B8FD500EB}"/>
              </a:ext>
            </a:extLst>
          </p:cNvPr>
          <p:cNvGraphicFramePr>
            <a:graphicFrameLocks noGrp="1"/>
          </p:cNvGraphicFramePr>
          <p:nvPr>
            <p:extLst>
              <p:ext uri="{D42A27DB-BD31-4B8C-83A1-F6EECF244321}">
                <p14:modId xmlns:p14="http://schemas.microsoft.com/office/powerpoint/2010/main" val="3092506974"/>
              </p:ext>
            </p:extLst>
          </p:nvPr>
        </p:nvGraphicFramePr>
        <p:xfrm>
          <a:off x="357724" y="2170737"/>
          <a:ext cx="9976364" cy="2166025"/>
        </p:xfrm>
        <a:graphic>
          <a:graphicData uri="http://schemas.openxmlformats.org/drawingml/2006/table">
            <a:tbl>
              <a:tblPr firstRow="1" bandRow="1">
                <a:tableStyleId>{5C22544A-7EE6-4342-B048-85BDC9FD1C3A}</a:tableStyleId>
              </a:tblPr>
              <a:tblGrid>
                <a:gridCol w="1606473">
                  <a:extLst>
                    <a:ext uri="{9D8B030D-6E8A-4147-A177-3AD203B41FA5}">
                      <a16:colId xmlns:a16="http://schemas.microsoft.com/office/drawing/2014/main" val="3215692759"/>
                    </a:ext>
                  </a:extLst>
                </a:gridCol>
                <a:gridCol w="1106905">
                  <a:extLst>
                    <a:ext uri="{9D8B030D-6E8A-4147-A177-3AD203B41FA5}">
                      <a16:colId xmlns:a16="http://schemas.microsoft.com/office/drawing/2014/main" val="1359799673"/>
                    </a:ext>
                  </a:extLst>
                </a:gridCol>
                <a:gridCol w="6305406">
                  <a:extLst>
                    <a:ext uri="{9D8B030D-6E8A-4147-A177-3AD203B41FA5}">
                      <a16:colId xmlns:a16="http://schemas.microsoft.com/office/drawing/2014/main" val="2602904778"/>
                    </a:ext>
                  </a:extLst>
                </a:gridCol>
                <a:gridCol w="957580">
                  <a:extLst>
                    <a:ext uri="{9D8B030D-6E8A-4147-A177-3AD203B41FA5}">
                      <a16:colId xmlns:a16="http://schemas.microsoft.com/office/drawing/2014/main" val="2379407679"/>
                    </a:ext>
                  </a:extLst>
                </a:gridCol>
              </a:tblGrid>
              <a:tr h="225719">
                <a:tc>
                  <a:txBody>
                    <a:bodyPr/>
                    <a:lstStyle/>
                    <a:p>
                      <a:pPr algn="ctr"/>
                      <a:r>
                        <a:rPr kumimoji="1" lang="ja-JP" sz="16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6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200" noProof="0" dirty="0"/>
                        <a:t>対象</a:t>
                      </a:r>
                    </a:p>
                    <a:p>
                      <a:pPr algn="ctr"/>
                      <a:r>
                        <a:rPr kumimoji="1" lang="ja-JP" sz="1200" noProof="0" dirty="0"/>
                        <a:t>企業カテゴリ</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258901">
                <a:tc>
                  <a:txBody>
                    <a:bodyPr/>
                    <a:lstStyle/>
                    <a:p>
                      <a:r>
                        <a:rPr lang="ja-JP" sz="1200" noProof="0" dirty="0"/>
                        <a:t>行動の記述</a:t>
                      </a:r>
                      <a:endParaRPr kumimoji="1" lang="ja-JP" sz="1200" noProof="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C24.1</a:t>
                      </a:r>
                    </a:p>
                  </a:txBody>
                  <a:tcPr>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200" noProof="0" dirty="0"/>
                        <a:t>関連する活動・システム・セクターを含め、とった活動プールレベルまたはセクターレベルの行動の記述を報告しなければならない</a:t>
                      </a:r>
                      <a:endParaRPr kumimoji="1" lang="ja-JP" sz="1200" noProof="0" dirty="0"/>
                    </a:p>
                  </a:txBody>
                  <a:tcPr>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88583687"/>
                  </a:ext>
                </a:extLst>
              </a:tr>
              <a:tr h="560953">
                <a:tc>
                  <a:txBody>
                    <a:bodyPr/>
                    <a:lstStyle/>
                    <a:p>
                      <a:r>
                        <a:rPr kumimoji="1" lang="ja-JP" sz="1200" b="0" noProof="0" dirty="0"/>
                        <a:t>補完性</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C24.2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200" noProof="0" dirty="0"/>
                        <a:t>これらの行動が、自社の事業及びバリューチェーン内の活動レベルの行動をどのように補完し、代替しないかについての説明を報告しなければならない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73329057"/>
                  </a:ext>
                </a:extLst>
              </a:tr>
              <a:tr h="690672">
                <a:tc>
                  <a:txBody>
                    <a:bodyPr/>
                    <a:lstStyle/>
                    <a:p>
                      <a:r>
                        <a:rPr lang="ja-JP" sz="1200" noProof="0" dirty="0"/>
                        <a:t>システムへの貢献</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C24.3</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これらの行動が、関連する活動プールまたはセクター内の排出削減にどのように貢献すると見込まれるかについての記述を報告しなければならない</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2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bl>
          </a:graphicData>
        </a:graphic>
      </p:graphicFrame>
      <p:sp>
        <p:nvSpPr>
          <p:cNvPr id="6" name="テキスト ボックス 5">
            <a:extLst>
              <a:ext uri="{FF2B5EF4-FFF2-40B4-BE49-F238E27FC236}">
                <a16:creationId xmlns:a16="http://schemas.microsoft.com/office/drawing/2014/main" id="{0A0B98B2-5D74-98AA-746E-74EE8BA2FB57}"/>
              </a:ext>
            </a:extLst>
          </p:cNvPr>
          <p:cNvSpPr txBox="1"/>
          <p:nvPr/>
        </p:nvSpPr>
        <p:spPr>
          <a:xfrm>
            <a:off x="161925" y="7190343"/>
            <a:ext cx="10071136" cy="3693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p>
          <a:p>
            <a:r>
              <a:rPr lang="ja-JP" sz="900" noProof="0" dirty="0">
                <a:solidFill>
                  <a:sysClr val="windowText" lastClr="000000"/>
                </a:solidFill>
                <a:latin typeface="+mj-ea"/>
              </a:rPr>
              <a:t>※ 条文番号はCNZS V2.0本文の付番による</a:t>
            </a:r>
          </a:p>
        </p:txBody>
      </p:sp>
      <p:grpSp>
        <p:nvGrpSpPr>
          <p:cNvPr id="4" name="グループ化 3">
            <a:extLst>
              <a:ext uri="{FF2B5EF4-FFF2-40B4-BE49-F238E27FC236}">
                <a16:creationId xmlns:a16="http://schemas.microsoft.com/office/drawing/2014/main" id="{BF3DD31B-A5C7-7141-CECF-95CF04D43FFC}"/>
              </a:ext>
            </a:extLst>
          </p:cNvPr>
          <p:cNvGrpSpPr/>
          <p:nvPr/>
        </p:nvGrpSpPr>
        <p:grpSpPr>
          <a:xfrm>
            <a:off x="9469589" y="2731892"/>
            <a:ext cx="729496" cy="216000"/>
            <a:chOff x="7599381" y="149975"/>
            <a:chExt cx="729496" cy="252000"/>
          </a:xfrm>
        </p:grpSpPr>
        <p:sp>
          <p:nvSpPr>
            <p:cNvPr id="7" name="四角形: 角を丸くする 6">
              <a:extLst>
                <a:ext uri="{FF2B5EF4-FFF2-40B4-BE49-F238E27FC236}">
                  <a16:creationId xmlns:a16="http://schemas.microsoft.com/office/drawing/2014/main" id="{59C0EDE5-215D-844F-6F2F-E390F495BF93}"/>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8" name="四角形: 角を丸くする 7">
              <a:extLst>
                <a:ext uri="{FF2B5EF4-FFF2-40B4-BE49-F238E27FC236}">
                  <a16:creationId xmlns:a16="http://schemas.microsoft.com/office/drawing/2014/main" id="{245239CC-C0C9-2ECA-0979-BDF96A2761F9}"/>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9" name="グループ化 8">
            <a:extLst>
              <a:ext uri="{FF2B5EF4-FFF2-40B4-BE49-F238E27FC236}">
                <a16:creationId xmlns:a16="http://schemas.microsoft.com/office/drawing/2014/main" id="{A545CECF-54B1-6537-30E4-DF482E5175CA}"/>
              </a:ext>
            </a:extLst>
          </p:cNvPr>
          <p:cNvGrpSpPr/>
          <p:nvPr/>
        </p:nvGrpSpPr>
        <p:grpSpPr>
          <a:xfrm>
            <a:off x="9469589" y="3319720"/>
            <a:ext cx="729496" cy="216000"/>
            <a:chOff x="7599381" y="149975"/>
            <a:chExt cx="729496" cy="252000"/>
          </a:xfrm>
        </p:grpSpPr>
        <p:sp>
          <p:nvSpPr>
            <p:cNvPr id="10" name="四角形: 角を丸くする 9">
              <a:extLst>
                <a:ext uri="{FF2B5EF4-FFF2-40B4-BE49-F238E27FC236}">
                  <a16:creationId xmlns:a16="http://schemas.microsoft.com/office/drawing/2014/main" id="{E577300A-C8B4-317A-6AC9-8DBA9086DA82}"/>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1" name="四角形: 角を丸くする 10">
              <a:extLst>
                <a:ext uri="{FF2B5EF4-FFF2-40B4-BE49-F238E27FC236}">
                  <a16:creationId xmlns:a16="http://schemas.microsoft.com/office/drawing/2014/main" id="{8D4C9F23-69A9-3735-79EC-19B318D8C039}"/>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2" name="グループ化 11">
            <a:extLst>
              <a:ext uri="{FF2B5EF4-FFF2-40B4-BE49-F238E27FC236}">
                <a16:creationId xmlns:a16="http://schemas.microsoft.com/office/drawing/2014/main" id="{8385F2CF-CFD0-65EE-F54D-60037556B677}"/>
              </a:ext>
            </a:extLst>
          </p:cNvPr>
          <p:cNvGrpSpPr/>
          <p:nvPr/>
        </p:nvGrpSpPr>
        <p:grpSpPr>
          <a:xfrm>
            <a:off x="9469589" y="3929320"/>
            <a:ext cx="729496" cy="216000"/>
            <a:chOff x="7599381" y="149975"/>
            <a:chExt cx="729496" cy="252000"/>
          </a:xfrm>
        </p:grpSpPr>
        <p:sp>
          <p:nvSpPr>
            <p:cNvPr id="13" name="四角形: 角を丸くする 12">
              <a:extLst>
                <a:ext uri="{FF2B5EF4-FFF2-40B4-BE49-F238E27FC236}">
                  <a16:creationId xmlns:a16="http://schemas.microsoft.com/office/drawing/2014/main" id="{95479DE9-ADB0-8737-9298-F10D6070DB27}"/>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4" name="四角形: 角を丸くする 13">
              <a:extLst>
                <a:ext uri="{FF2B5EF4-FFF2-40B4-BE49-F238E27FC236}">
                  <a16:creationId xmlns:a16="http://schemas.microsoft.com/office/drawing/2014/main" id="{BFA0FACE-677A-32BF-2923-D331B68A2267}"/>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2953763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0933A-D2C2-2895-C9FD-2794FF1C9E3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B490B95-403C-AD30-F343-C78977FFE69D}"/>
              </a:ext>
            </a:extLst>
          </p:cNvPr>
          <p:cNvSpPr>
            <a:spLocks noGrp="1"/>
          </p:cNvSpPr>
          <p:nvPr>
            <p:ph type="title"/>
          </p:nvPr>
        </p:nvSpPr>
        <p:spPr/>
        <p:txBody>
          <a:bodyPr/>
          <a:lstStyle/>
          <a:p>
            <a:r>
              <a:rPr lang="ja-JP" noProof="0" dirty="0"/>
              <a:t>アクション及びマーケット手法の十全性評価基準</a:t>
            </a:r>
            <a:endParaRPr kumimoji="1" lang="ja-JP" noProof="0" dirty="0"/>
          </a:p>
        </p:txBody>
      </p:sp>
      <p:sp>
        <p:nvSpPr>
          <p:cNvPr id="3" name="コンテンツ プレースホルダー 2">
            <a:extLst>
              <a:ext uri="{FF2B5EF4-FFF2-40B4-BE49-F238E27FC236}">
                <a16:creationId xmlns:a16="http://schemas.microsoft.com/office/drawing/2014/main" id="{E617EC41-36DF-BEBD-6F2B-F4D8E0CAB4F0}"/>
              </a:ext>
            </a:extLst>
          </p:cNvPr>
          <p:cNvSpPr>
            <a:spLocks noGrp="1"/>
          </p:cNvSpPr>
          <p:nvPr>
            <p:ph sz="quarter" idx="12"/>
          </p:nvPr>
        </p:nvSpPr>
        <p:spPr>
          <a:xfrm>
            <a:off x="161925" y="1110920"/>
            <a:ext cx="10367963" cy="1158161"/>
          </a:xfrm>
        </p:spPr>
        <p:txBody>
          <a:bodyPr/>
          <a:lstStyle/>
          <a:p>
            <a:r>
              <a:rPr lang="ja-JP" noProof="0" dirty="0"/>
              <a:t>目標実施のためのアクション（プロジェクト、マーケット手法、エネルギー属性証書、コモディティ証書※）が、関連する十全性評価基準を満たすことを確保しなければならない。C25の下位要件は※の全てにおいて適用される。（C25,脚注41）</a:t>
            </a:r>
          </a:p>
        </p:txBody>
      </p:sp>
      <p:graphicFrame>
        <p:nvGraphicFramePr>
          <p:cNvPr id="6" name="表 5">
            <a:extLst>
              <a:ext uri="{FF2B5EF4-FFF2-40B4-BE49-F238E27FC236}">
                <a16:creationId xmlns:a16="http://schemas.microsoft.com/office/drawing/2014/main" id="{8DC1943B-6AA5-C5B5-1DD7-6C67CC361515}"/>
              </a:ext>
            </a:extLst>
          </p:cNvPr>
          <p:cNvGraphicFramePr>
            <a:graphicFrameLocks noGrp="1"/>
          </p:cNvGraphicFramePr>
          <p:nvPr>
            <p:extLst>
              <p:ext uri="{D42A27DB-BD31-4B8C-83A1-F6EECF244321}">
                <p14:modId xmlns:p14="http://schemas.microsoft.com/office/powerpoint/2010/main" val="2199414368"/>
              </p:ext>
            </p:extLst>
          </p:nvPr>
        </p:nvGraphicFramePr>
        <p:xfrm>
          <a:off x="357724" y="2447735"/>
          <a:ext cx="9976364" cy="4466269"/>
        </p:xfrm>
        <a:graphic>
          <a:graphicData uri="http://schemas.openxmlformats.org/drawingml/2006/table">
            <a:tbl>
              <a:tblPr firstRow="1" bandRow="1">
                <a:tableStyleId>{5C22544A-7EE6-4342-B048-85BDC9FD1C3A}</a:tableStyleId>
              </a:tblPr>
              <a:tblGrid>
                <a:gridCol w="1606473">
                  <a:extLst>
                    <a:ext uri="{9D8B030D-6E8A-4147-A177-3AD203B41FA5}">
                      <a16:colId xmlns:a16="http://schemas.microsoft.com/office/drawing/2014/main" val="3215692759"/>
                    </a:ext>
                  </a:extLst>
                </a:gridCol>
                <a:gridCol w="1106905">
                  <a:extLst>
                    <a:ext uri="{9D8B030D-6E8A-4147-A177-3AD203B41FA5}">
                      <a16:colId xmlns:a16="http://schemas.microsoft.com/office/drawing/2014/main" val="1359799673"/>
                    </a:ext>
                  </a:extLst>
                </a:gridCol>
                <a:gridCol w="6305406">
                  <a:extLst>
                    <a:ext uri="{9D8B030D-6E8A-4147-A177-3AD203B41FA5}">
                      <a16:colId xmlns:a16="http://schemas.microsoft.com/office/drawing/2014/main" val="2602904778"/>
                    </a:ext>
                  </a:extLst>
                </a:gridCol>
                <a:gridCol w="957580">
                  <a:extLst>
                    <a:ext uri="{9D8B030D-6E8A-4147-A177-3AD203B41FA5}">
                      <a16:colId xmlns:a16="http://schemas.microsoft.com/office/drawing/2014/main" val="2379407679"/>
                    </a:ext>
                  </a:extLst>
                </a:gridCol>
              </a:tblGrid>
              <a:tr h="353018">
                <a:tc>
                  <a:txBody>
                    <a:bodyPr/>
                    <a:lstStyle/>
                    <a:p>
                      <a:pPr algn="ctr"/>
                      <a:r>
                        <a:rPr kumimoji="1" lang="ja-JP" sz="1400" noProof="0" dirty="0"/>
                        <a:t>項目</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400" noProof="0" dirty="0"/>
                        <a:t>条文番号</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400" noProof="0" dirty="0"/>
                        <a:t>条文</a:t>
                      </a:r>
                    </a:p>
                  </a:txBody>
                  <a:tcPr anchor="ctr">
                    <a:lnT w="12700" cap="flat" cmpd="sng" algn="ctr">
                      <a:solidFill>
                        <a:schemeClr val="bg1">
                          <a:lumMod val="75000"/>
                        </a:schemeClr>
                      </a:solidFill>
                      <a:prstDash val="solid"/>
                      <a:round/>
                      <a:headEnd type="none" w="med" len="med"/>
                      <a:tailEnd type="none" w="med" len="med"/>
                    </a:lnT>
                    <a:solidFill>
                      <a:schemeClr val="tx2"/>
                    </a:solidFill>
                  </a:tcPr>
                </a:tc>
                <a:tc>
                  <a:txBody>
                    <a:bodyPr/>
                    <a:lstStyle/>
                    <a:p>
                      <a:pPr algn="ctr"/>
                      <a:r>
                        <a:rPr kumimoji="1" lang="ja-JP" sz="1100" noProof="0" dirty="0"/>
                        <a:t>対象</a:t>
                      </a:r>
                    </a:p>
                    <a:p>
                      <a:pPr algn="ctr"/>
                      <a:r>
                        <a:rPr kumimoji="1" lang="ja-JP" sz="1100" noProof="0" dirty="0"/>
                        <a:t>企業カテゴリ</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3404127727"/>
                  </a:ext>
                </a:extLst>
              </a:tr>
              <a:tr h="400088">
                <a:tc>
                  <a:txBody>
                    <a:bodyPr/>
                    <a:lstStyle/>
                    <a:p>
                      <a:r>
                        <a:rPr lang="ja-JP" sz="1200" noProof="0" dirty="0"/>
                        <a:t>活動マッチング</a:t>
                      </a:r>
                      <a:endParaRPr kumimoji="1" lang="ja-JP" sz="1200" noProof="0" dirty="0"/>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C25.1</a:t>
                      </a:r>
                    </a:p>
                  </a:txBody>
                  <a:tcPr>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200" noProof="0" dirty="0"/>
                        <a:t>アクションが、インベントリ上の自社の基礎となる活動と同一の活動タイプ（製品、材料、燃料、エネルギー源）の活動であることを実証しなければならない</a:t>
                      </a:r>
                      <a:endParaRPr kumimoji="1" lang="ja-JP" sz="1200" noProof="0" dirty="0"/>
                    </a:p>
                  </a:txBody>
                  <a:tcPr>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100" noProof="0" dirty="0"/>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88583687"/>
                  </a:ext>
                </a:extLst>
              </a:tr>
              <a:tr h="564829">
                <a:tc>
                  <a:txBody>
                    <a:bodyPr/>
                    <a:lstStyle/>
                    <a:p>
                      <a:r>
                        <a:rPr lang="ja-JP" sz="1200" noProof="0" dirty="0"/>
                        <a:t>システムとの関連性</a:t>
                      </a:r>
                      <a:endParaRPr kumimoji="1" lang="ja-JP" sz="1200" b="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sz="1200" noProof="0" dirty="0"/>
                        <a:t>C25.2</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ja-JP" sz="1200" noProof="0" dirty="0"/>
                        <a:t>セクターレベルのアクション及び実現に向けたアクションが、同一または関連するシステム内（自社が調達元／供給する地理的・系統的に関連）で行われることを実証しなければならない</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1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73329057"/>
                  </a:ext>
                </a:extLst>
              </a:tr>
              <a:tr h="400088">
                <a:tc>
                  <a:txBody>
                    <a:bodyPr/>
                    <a:lstStyle/>
                    <a:p>
                      <a:r>
                        <a:rPr lang="ja-JP" sz="1200" noProof="0" dirty="0"/>
                        <a:t>定量化</a:t>
                      </a:r>
                      <a:endParaRPr kumimoji="1" lang="ja-JP" sz="1200" b="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200" noProof="0" dirty="0"/>
                        <a:t>C25.3</a:t>
                      </a:r>
                    </a:p>
                    <a:p>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認められた方法論に従い、アクションに関連する規模と成果を、透明性をもって保守的に定量化しなければならない</a:t>
                      </a:r>
                      <a:endParaRPr kumimoji="1" lang="ja-JP" sz="120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kumimoji="1" lang="ja-JP" sz="11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059355547"/>
                  </a:ext>
                </a:extLst>
              </a:tr>
              <a:tr h="400088">
                <a:tc>
                  <a:txBody>
                    <a:bodyPr/>
                    <a:lstStyle/>
                    <a:p>
                      <a:r>
                        <a:rPr lang="ja-JP" sz="1200" noProof="0" dirty="0"/>
                        <a:t>検証可能性</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C25.4</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アクションの成果を裏付ける監査可能な文書を、実行可能な場合には独立した第三者保証を可能にするのに十分な形で維持しなければならない</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1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1679270"/>
                  </a:ext>
                </a:extLst>
              </a:tr>
              <a:tr h="894313">
                <a:tc>
                  <a:txBody>
                    <a:bodyPr/>
                    <a:lstStyle/>
                    <a:p>
                      <a:r>
                        <a:rPr lang="ja-JP" sz="1200" noProof="0" dirty="0"/>
                        <a:t>時間的整合性</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C25.5</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アクションが自社の基礎となる活動から12か月以内に生じる活動であることを実証しなければならない</a:t>
                      </a:r>
                    </a:p>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ただし、関連する財の一般的な生産サイクル、貯蔵期間、もしくは製品寿命によって、またはアクションが行われる市場における確立されたヴィンテージ制限によって、より長い期間が正当化される場合はこの限りでない</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1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03672279"/>
                  </a:ext>
                </a:extLst>
              </a:tr>
              <a:tr h="564829">
                <a:tc>
                  <a:txBody>
                    <a:bodyPr/>
                    <a:lstStyle/>
                    <a:p>
                      <a:r>
                        <a:rPr lang="ja-JP" sz="1200" noProof="0" dirty="0"/>
                        <a:t>一意の帰属</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C25.6</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アクションに関連する成果が自社に明確に帰属することを実証しなければならない</a:t>
                      </a:r>
                    </a:p>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バリューチェーン内の複数の主体が同一のアクションを参照する場合、企業は、これを透明性をもって文書化し、関連する成果の過大帰属を回避しなければならない</a:t>
                      </a:r>
                      <a:endParaRPr lang="ja-JP" sz="1200" baseline="0" noProof="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1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80226798"/>
                  </a:ext>
                </a:extLst>
              </a:tr>
              <a:tr h="400088">
                <a:tc>
                  <a:txBody>
                    <a:bodyPr/>
                    <a:lstStyle/>
                    <a:p>
                      <a:r>
                        <a:rPr lang="ja-JP" sz="1200" noProof="0" dirty="0"/>
                        <a:t>二重計上の防止</a:t>
                      </a:r>
                      <a:endParaRPr kumimoji="1" lang="ja-JP" sz="1200" noProof="0" dirty="0"/>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r>
                        <a:rPr kumimoji="1" lang="ja-JP" sz="1200" noProof="0" dirty="0"/>
                        <a:t>C25.7</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200" noProof="0" dirty="0"/>
                        <a:t>プロジェクト成果及びマーケット手法について、成果と属性の一意の識別（例：シリアル化）と追跡システムを使用・導入し、アクションが二重計上を防がなければならない</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endParaRPr kumimoji="1" lang="ja-JP" sz="1100" noProof="0" dirty="0"/>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00651600"/>
                  </a:ext>
                </a:extLst>
              </a:tr>
            </a:tbl>
          </a:graphicData>
        </a:graphic>
      </p:graphicFrame>
      <p:sp>
        <p:nvSpPr>
          <p:cNvPr id="9" name="テキスト ボックス 8">
            <a:extLst>
              <a:ext uri="{FF2B5EF4-FFF2-40B4-BE49-F238E27FC236}">
                <a16:creationId xmlns:a16="http://schemas.microsoft.com/office/drawing/2014/main" id="{AEDD414C-F351-44BE-DDF0-5B1BB625F299}"/>
              </a:ext>
            </a:extLst>
          </p:cNvPr>
          <p:cNvSpPr txBox="1"/>
          <p:nvPr/>
        </p:nvSpPr>
        <p:spPr>
          <a:xfrm>
            <a:off x="161925" y="7021493"/>
            <a:ext cx="10071136" cy="230832"/>
          </a:xfrm>
          <a:prstGeom prst="rect">
            <a:avLst/>
          </a:prstGeom>
          <a:noFill/>
        </p:spPr>
        <p:txBody>
          <a:bodyPr wrap="square">
            <a:spAutoFit/>
          </a:bodyPr>
          <a:lstStyle/>
          <a:p>
            <a:r>
              <a:rPr lang="ja-JP" sz="900" noProof="0" dirty="0">
                <a:latin typeface="+mn-ea"/>
              </a:rPr>
              <a:t>※ プロジェクト、マーケット手法、エネルギー証書及びコモディティ証書それぞれの特有の要件についてはC26~C28を参照</a:t>
            </a:r>
          </a:p>
        </p:txBody>
      </p:sp>
      <p:sp>
        <p:nvSpPr>
          <p:cNvPr id="5" name="テキスト ボックス 4">
            <a:extLst>
              <a:ext uri="{FF2B5EF4-FFF2-40B4-BE49-F238E27FC236}">
                <a16:creationId xmlns:a16="http://schemas.microsoft.com/office/drawing/2014/main" id="{97FA5862-6F8C-55ED-AF35-C431FD3F0091}"/>
              </a:ext>
            </a:extLst>
          </p:cNvPr>
          <p:cNvSpPr txBox="1"/>
          <p:nvPr/>
        </p:nvSpPr>
        <p:spPr>
          <a:xfrm>
            <a:off x="161925" y="7190343"/>
            <a:ext cx="10071136" cy="3693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p>
          <a:p>
            <a:r>
              <a:rPr lang="ja-JP" sz="900" noProof="0" dirty="0">
                <a:solidFill>
                  <a:sysClr val="windowText" lastClr="000000"/>
                </a:solidFill>
                <a:latin typeface="+mj-ea"/>
              </a:rPr>
              <a:t>※ 条文番号はCNZS V2.0本文の付番による</a:t>
            </a:r>
          </a:p>
        </p:txBody>
      </p:sp>
      <p:grpSp>
        <p:nvGrpSpPr>
          <p:cNvPr id="4" name="グループ化 3">
            <a:extLst>
              <a:ext uri="{FF2B5EF4-FFF2-40B4-BE49-F238E27FC236}">
                <a16:creationId xmlns:a16="http://schemas.microsoft.com/office/drawing/2014/main" id="{089F704D-0951-ACDA-A4F4-E82883813CB2}"/>
              </a:ext>
            </a:extLst>
          </p:cNvPr>
          <p:cNvGrpSpPr/>
          <p:nvPr/>
        </p:nvGrpSpPr>
        <p:grpSpPr>
          <a:xfrm>
            <a:off x="9459757" y="2984472"/>
            <a:ext cx="729496" cy="216000"/>
            <a:chOff x="7599381" y="149975"/>
            <a:chExt cx="729496" cy="252000"/>
          </a:xfrm>
        </p:grpSpPr>
        <p:sp>
          <p:nvSpPr>
            <p:cNvPr id="7" name="四角形: 角を丸くする 6">
              <a:extLst>
                <a:ext uri="{FF2B5EF4-FFF2-40B4-BE49-F238E27FC236}">
                  <a16:creationId xmlns:a16="http://schemas.microsoft.com/office/drawing/2014/main" id="{BE976408-9E90-646A-BFD9-A0601F213CAA}"/>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8" name="四角形: 角を丸くする 7">
              <a:extLst>
                <a:ext uri="{FF2B5EF4-FFF2-40B4-BE49-F238E27FC236}">
                  <a16:creationId xmlns:a16="http://schemas.microsoft.com/office/drawing/2014/main" id="{010EC0DE-0818-CCF9-5316-5C26E8024A38}"/>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0" name="グループ化 9">
            <a:extLst>
              <a:ext uri="{FF2B5EF4-FFF2-40B4-BE49-F238E27FC236}">
                <a16:creationId xmlns:a16="http://schemas.microsoft.com/office/drawing/2014/main" id="{E8A03652-E549-2F43-49AE-F3F0400F131C}"/>
              </a:ext>
            </a:extLst>
          </p:cNvPr>
          <p:cNvGrpSpPr/>
          <p:nvPr/>
        </p:nvGrpSpPr>
        <p:grpSpPr>
          <a:xfrm>
            <a:off x="9459757" y="3485918"/>
            <a:ext cx="729496" cy="216000"/>
            <a:chOff x="7599381" y="149975"/>
            <a:chExt cx="729496" cy="252000"/>
          </a:xfrm>
        </p:grpSpPr>
        <p:sp>
          <p:nvSpPr>
            <p:cNvPr id="11" name="四角形: 角を丸くする 10">
              <a:extLst>
                <a:ext uri="{FF2B5EF4-FFF2-40B4-BE49-F238E27FC236}">
                  <a16:creationId xmlns:a16="http://schemas.microsoft.com/office/drawing/2014/main" id="{0327CB71-76D3-5493-1B2A-9349C5CA8F9F}"/>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2" name="四角形: 角を丸くする 11">
              <a:extLst>
                <a:ext uri="{FF2B5EF4-FFF2-40B4-BE49-F238E27FC236}">
                  <a16:creationId xmlns:a16="http://schemas.microsoft.com/office/drawing/2014/main" id="{ECC03E08-2ED8-C6FE-E0CB-4694CA028979}"/>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3" name="グループ化 12">
            <a:extLst>
              <a:ext uri="{FF2B5EF4-FFF2-40B4-BE49-F238E27FC236}">
                <a16:creationId xmlns:a16="http://schemas.microsoft.com/office/drawing/2014/main" id="{7A15FBA9-85D3-873E-ADC1-01E9777EF8C7}"/>
              </a:ext>
            </a:extLst>
          </p:cNvPr>
          <p:cNvGrpSpPr/>
          <p:nvPr/>
        </p:nvGrpSpPr>
        <p:grpSpPr>
          <a:xfrm>
            <a:off x="9459757" y="4008015"/>
            <a:ext cx="729496" cy="216000"/>
            <a:chOff x="7599381" y="149975"/>
            <a:chExt cx="729496" cy="252000"/>
          </a:xfrm>
        </p:grpSpPr>
        <p:sp>
          <p:nvSpPr>
            <p:cNvPr id="14" name="四角形: 角を丸くする 13">
              <a:extLst>
                <a:ext uri="{FF2B5EF4-FFF2-40B4-BE49-F238E27FC236}">
                  <a16:creationId xmlns:a16="http://schemas.microsoft.com/office/drawing/2014/main" id="{A6132EDD-87F0-B3FD-6005-4FD08EA6705A}"/>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5" name="四角形: 角を丸くする 14">
              <a:extLst>
                <a:ext uri="{FF2B5EF4-FFF2-40B4-BE49-F238E27FC236}">
                  <a16:creationId xmlns:a16="http://schemas.microsoft.com/office/drawing/2014/main" id="{4CB55F77-199F-50B8-53FA-E8FE3F7B2FFB}"/>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6" name="グループ化 15">
            <a:extLst>
              <a:ext uri="{FF2B5EF4-FFF2-40B4-BE49-F238E27FC236}">
                <a16:creationId xmlns:a16="http://schemas.microsoft.com/office/drawing/2014/main" id="{21DC0A3E-BA31-5470-F710-1DEC87EFBD3D}"/>
              </a:ext>
            </a:extLst>
          </p:cNvPr>
          <p:cNvGrpSpPr/>
          <p:nvPr/>
        </p:nvGrpSpPr>
        <p:grpSpPr>
          <a:xfrm>
            <a:off x="9459757" y="4464869"/>
            <a:ext cx="729496" cy="216000"/>
            <a:chOff x="7599381" y="149975"/>
            <a:chExt cx="729496" cy="252000"/>
          </a:xfrm>
        </p:grpSpPr>
        <p:sp>
          <p:nvSpPr>
            <p:cNvPr id="17" name="四角形: 角を丸くする 16">
              <a:extLst>
                <a:ext uri="{FF2B5EF4-FFF2-40B4-BE49-F238E27FC236}">
                  <a16:creationId xmlns:a16="http://schemas.microsoft.com/office/drawing/2014/main" id="{25AF4949-68C7-7194-9DE9-534CF5E9C69C}"/>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18" name="四角形: 角を丸くする 17">
              <a:extLst>
                <a:ext uri="{FF2B5EF4-FFF2-40B4-BE49-F238E27FC236}">
                  <a16:creationId xmlns:a16="http://schemas.microsoft.com/office/drawing/2014/main" id="{F60E8AD3-3067-1F8E-1131-95DFD13168E9}"/>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19" name="グループ化 18">
            <a:extLst>
              <a:ext uri="{FF2B5EF4-FFF2-40B4-BE49-F238E27FC236}">
                <a16:creationId xmlns:a16="http://schemas.microsoft.com/office/drawing/2014/main" id="{31DA98B9-3486-40A3-7B66-EAA4353FAC82}"/>
              </a:ext>
            </a:extLst>
          </p:cNvPr>
          <p:cNvGrpSpPr/>
          <p:nvPr/>
        </p:nvGrpSpPr>
        <p:grpSpPr>
          <a:xfrm>
            <a:off x="9459757" y="5176897"/>
            <a:ext cx="729496" cy="216000"/>
            <a:chOff x="7599381" y="149975"/>
            <a:chExt cx="729496" cy="252000"/>
          </a:xfrm>
        </p:grpSpPr>
        <p:sp>
          <p:nvSpPr>
            <p:cNvPr id="20" name="四角形: 角を丸くする 19">
              <a:extLst>
                <a:ext uri="{FF2B5EF4-FFF2-40B4-BE49-F238E27FC236}">
                  <a16:creationId xmlns:a16="http://schemas.microsoft.com/office/drawing/2014/main" id="{50B95E1B-422D-6B89-B7C6-E4B60CFE42D3}"/>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1" name="四角形: 角を丸くする 20">
              <a:extLst>
                <a:ext uri="{FF2B5EF4-FFF2-40B4-BE49-F238E27FC236}">
                  <a16:creationId xmlns:a16="http://schemas.microsoft.com/office/drawing/2014/main" id="{AA926A62-8FDE-455F-2E75-CBE0C673F168}"/>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22" name="グループ化 21">
            <a:extLst>
              <a:ext uri="{FF2B5EF4-FFF2-40B4-BE49-F238E27FC236}">
                <a16:creationId xmlns:a16="http://schemas.microsoft.com/office/drawing/2014/main" id="{7E9E50C9-DC44-A164-8772-B6405D14C7E1}"/>
              </a:ext>
            </a:extLst>
          </p:cNvPr>
          <p:cNvGrpSpPr/>
          <p:nvPr/>
        </p:nvGrpSpPr>
        <p:grpSpPr>
          <a:xfrm>
            <a:off x="9459757" y="6012639"/>
            <a:ext cx="729496" cy="216000"/>
            <a:chOff x="7599381" y="149975"/>
            <a:chExt cx="729496" cy="252000"/>
          </a:xfrm>
        </p:grpSpPr>
        <p:sp>
          <p:nvSpPr>
            <p:cNvPr id="23" name="四角形: 角を丸くする 22">
              <a:extLst>
                <a:ext uri="{FF2B5EF4-FFF2-40B4-BE49-F238E27FC236}">
                  <a16:creationId xmlns:a16="http://schemas.microsoft.com/office/drawing/2014/main" id="{5208BB2E-1D5D-D2B3-4471-70EFD6BEB356}"/>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4" name="四角形: 角を丸くする 23">
              <a:extLst>
                <a:ext uri="{FF2B5EF4-FFF2-40B4-BE49-F238E27FC236}">
                  <a16:creationId xmlns:a16="http://schemas.microsoft.com/office/drawing/2014/main" id="{7D5238BF-B4AE-7DE2-B3E2-11EA6B253E7A}"/>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grpSp>
        <p:nvGrpSpPr>
          <p:cNvPr id="25" name="グループ化 24">
            <a:extLst>
              <a:ext uri="{FF2B5EF4-FFF2-40B4-BE49-F238E27FC236}">
                <a16:creationId xmlns:a16="http://schemas.microsoft.com/office/drawing/2014/main" id="{0EEBCC80-B908-F23C-7BD1-CFE92F1B06A0}"/>
              </a:ext>
            </a:extLst>
          </p:cNvPr>
          <p:cNvGrpSpPr/>
          <p:nvPr/>
        </p:nvGrpSpPr>
        <p:grpSpPr>
          <a:xfrm>
            <a:off x="9459757" y="6576647"/>
            <a:ext cx="729496" cy="216000"/>
            <a:chOff x="7599381" y="149975"/>
            <a:chExt cx="729496" cy="252000"/>
          </a:xfrm>
        </p:grpSpPr>
        <p:sp>
          <p:nvSpPr>
            <p:cNvPr id="26" name="四角形: 角を丸くする 25">
              <a:extLst>
                <a:ext uri="{FF2B5EF4-FFF2-40B4-BE49-F238E27FC236}">
                  <a16:creationId xmlns:a16="http://schemas.microsoft.com/office/drawing/2014/main" id="{C111D891-9981-E53E-5DAD-85466D176BC0}"/>
                </a:ext>
              </a:extLst>
            </p:cNvPr>
            <p:cNvSpPr/>
            <p:nvPr/>
          </p:nvSpPr>
          <p:spPr>
            <a:xfrm>
              <a:off x="7599381"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p>
          </p:txBody>
        </p:sp>
        <p:sp>
          <p:nvSpPr>
            <p:cNvPr id="27" name="四角形: 角を丸くする 26">
              <a:extLst>
                <a:ext uri="{FF2B5EF4-FFF2-40B4-BE49-F238E27FC236}">
                  <a16:creationId xmlns:a16="http://schemas.microsoft.com/office/drawing/2014/main" id="{0E4FB055-3059-530E-25A9-56C1DAC8B222}"/>
                </a:ext>
              </a:extLst>
            </p:cNvPr>
            <p:cNvSpPr/>
            <p:nvPr/>
          </p:nvSpPr>
          <p:spPr>
            <a:xfrm>
              <a:off x="7983793" y="149975"/>
              <a:ext cx="345084" cy="25200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noProof="0" dirty="0">
                  <a:solidFill>
                    <a:schemeClr val="tx1"/>
                  </a:solidFill>
                  <a:latin typeface="Meiryo UI" panose="020B0604030504040204" pitchFamily="50" charset="-128"/>
                  <a:ea typeface="Meiryo UI" panose="020B0604030504040204" pitchFamily="50" charset="-128"/>
                </a:rPr>
                <a:t>B</a:t>
              </a:r>
              <a:endParaRPr kumimoji="1" lang="ja-JP" sz="1200" noProof="0" dirty="0">
                <a:solidFill>
                  <a:schemeClr val="tx1"/>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0317723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01710C-2212-D5F4-4BDF-DC0D640356D3}"/>
              </a:ext>
            </a:extLst>
          </p:cNvPr>
          <p:cNvSpPr>
            <a:spLocks noGrp="1"/>
          </p:cNvSpPr>
          <p:nvPr>
            <p:ph type="title"/>
          </p:nvPr>
        </p:nvSpPr>
        <p:spPr/>
        <p:txBody>
          <a:bodyPr/>
          <a:lstStyle/>
          <a:p>
            <a:r>
              <a:rPr lang="ja-JP" noProof="0" dirty="0"/>
              <a:t>目標実施ヒエラルキーの電力消費への適用</a:t>
            </a:r>
            <a:endParaRPr kumimoji="1" lang="ja-JP" noProof="0" dirty="0"/>
          </a:p>
        </p:txBody>
      </p:sp>
      <p:sp>
        <p:nvSpPr>
          <p:cNvPr id="3" name="コンテンツ プレースホルダー 2">
            <a:extLst>
              <a:ext uri="{FF2B5EF4-FFF2-40B4-BE49-F238E27FC236}">
                <a16:creationId xmlns:a16="http://schemas.microsoft.com/office/drawing/2014/main" id="{F149E329-2AAF-C393-FFCF-7AADE3F3E416}"/>
              </a:ext>
            </a:extLst>
          </p:cNvPr>
          <p:cNvSpPr>
            <a:spLocks noGrp="1"/>
          </p:cNvSpPr>
          <p:nvPr>
            <p:ph sz="quarter" idx="12"/>
          </p:nvPr>
        </p:nvSpPr>
        <p:spPr>
          <a:xfrm>
            <a:off x="161925" y="1110920"/>
            <a:ext cx="10367963" cy="1158161"/>
          </a:xfrm>
        </p:spPr>
        <p:txBody>
          <a:bodyPr/>
          <a:lstStyle/>
          <a:p>
            <a:r>
              <a:rPr lang="ja-JP" noProof="0" dirty="0"/>
              <a:t>事業活動及びバリューチェーンの双方における電力消費の実質的な脱炭素化を促進するため、企業は電力消費の供給源に対する取組に重点を置くとともに、それらが依拠する電力システムの移行を支援しなければならない。（Intent）</a:t>
            </a:r>
            <a:endParaRPr kumimoji="1" lang="ja-JP" noProof="0" dirty="0"/>
          </a:p>
        </p:txBody>
      </p:sp>
      <p:sp>
        <p:nvSpPr>
          <p:cNvPr id="9" name="Shape 14">
            <a:extLst>
              <a:ext uri="{FF2B5EF4-FFF2-40B4-BE49-F238E27FC236}">
                <a16:creationId xmlns:a16="http://schemas.microsoft.com/office/drawing/2014/main" id="{479E8BFD-1E95-2FCF-34BC-7F57726B7737}"/>
              </a:ext>
            </a:extLst>
          </p:cNvPr>
          <p:cNvSpPr/>
          <p:nvPr/>
        </p:nvSpPr>
        <p:spPr>
          <a:xfrm>
            <a:off x="249409" y="2346474"/>
            <a:ext cx="10267743" cy="342996"/>
          </a:xfrm>
          <a:prstGeom prst="roundRect">
            <a:avLst>
              <a:gd name="adj" fmla="val 0"/>
            </a:avLst>
          </a:prstGeom>
          <a:solidFill>
            <a:srgbClr val="5E2467"/>
          </a:solidFill>
          <a:ln/>
        </p:spPr>
        <p:txBody>
          <a:bodyPr anchor="ctr"/>
          <a:lstStyle/>
          <a:p>
            <a:pPr marL="342900" indent="-342900">
              <a:buFont typeface="+mj-lt"/>
              <a:buAutoNum type="arabicPeriod"/>
            </a:pPr>
            <a:r>
              <a:rPr lang="ja-JP" sz="1600" b="1" noProof="0" dirty="0">
                <a:solidFill>
                  <a:srgbClr val="FFFFFF"/>
                </a:solidFill>
                <a:latin typeface="+mn-ea"/>
                <a:cs typeface="Meiryo UI" pitchFamily="34" charset="-120"/>
              </a:rPr>
              <a:t>活動レベル（直接的アクション）</a:t>
            </a:r>
            <a:endParaRPr lang="ja-JP" sz="1600" noProof="0" dirty="0">
              <a:solidFill>
                <a:schemeClr val="bg1"/>
              </a:solidFill>
              <a:latin typeface="+mn-ea"/>
            </a:endParaRPr>
          </a:p>
        </p:txBody>
      </p:sp>
      <p:sp>
        <p:nvSpPr>
          <p:cNvPr id="11" name="Shape 20">
            <a:extLst>
              <a:ext uri="{FF2B5EF4-FFF2-40B4-BE49-F238E27FC236}">
                <a16:creationId xmlns:a16="http://schemas.microsoft.com/office/drawing/2014/main" id="{540172A5-2286-B9B9-B9D1-2881539693EC}"/>
              </a:ext>
            </a:extLst>
          </p:cNvPr>
          <p:cNvSpPr/>
          <p:nvPr/>
        </p:nvSpPr>
        <p:spPr>
          <a:xfrm>
            <a:off x="1216060" y="4136202"/>
            <a:ext cx="9301088" cy="317374"/>
          </a:xfrm>
          <a:prstGeom prst="roundRect">
            <a:avLst>
              <a:gd name="adj" fmla="val 0"/>
            </a:avLst>
          </a:prstGeom>
          <a:solidFill>
            <a:srgbClr val="5E2467"/>
          </a:solidFill>
          <a:ln/>
        </p:spPr>
        <p:txBody>
          <a:bodyPr anchor="ctr"/>
          <a:lstStyle/>
          <a:p>
            <a:pPr marL="342900" indent="-342900">
              <a:buFont typeface="+mj-lt"/>
              <a:buAutoNum type="arabicPeriod" startAt="2"/>
            </a:pPr>
            <a:r>
              <a:rPr lang="ja-JP" sz="1600" b="1" noProof="0" dirty="0">
                <a:solidFill>
                  <a:schemeClr val="bg1"/>
                </a:solidFill>
                <a:latin typeface="+mn-ea"/>
              </a:rPr>
              <a:t>活動プールレベル（共用システム内におけるアクション）</a:t>
            </a:r>
          </a:p>
        </p:txBody>
      </p:sp>
      <p:sp>
        <p:nvSpPr>
          <p:cNvPr id="13" name="Shape 26">
            <a:extLst>
              <a:ext uri="{FF2B5EF4-FFF2-40B4-BE49-F238E27FC236}">
                <a16:creationId xmlns:a16="http://schemas.microsoft.com/office/drawing/2014/main" id="{09D4E646-AF9D-19D5-56FB-DCC2D210946E}"/>
              </a:ext>
            </a:extLst>
          </p:cNvPr>
          <p:cNvSpPr/>
          <p:nvPr/>
        </p:nvSpPr>
        <p:spPr>
          <a:xfrm>
            <a:off x="1819138" y="5147664"/>
            <a:ext cx="8712299" cy="342435"/>
          </a:xfrm>
          <a:prstGeom prst="roundRect">
            <a:avLst>
              <a:gd name="adj" fmla="val 0"/>
            </a:avLst>
          </a:prstGeom>
          <a:solidFill>
            <a:srgbClr val="5E2467"/>
          </a:solidFill>
          <a:ln/>
        </p:spPr>
        <p:txBody>
          <a:bodyPr anchor="ctr"/>
          <a:lstStyle/>
          <a:p>
            <a:pPr marL="342900" indent="-342900">
              <a:buFont typeface="+mj-lt"/>
              <a:buAutoNum type="arabicPeriod" startAt="3"/>
            </a:pPr>
            <a:r>
              <a:rPr lang="ja-JP" sz="1600" b="1" noProof="0" dirty="0">
                <a:solidFill>
                  <a:schemeClr val="bg1"/>
                </a:solidFill>
                <a:latin typeface="+mn-ea"/>
              </a:rPr>
              <a:t>セクターレベル</a:t>
            </a:r>
          </a:p>
        </p:txBody>
      </p:sp>
      <p:sp>
        <p:nvSpPr>
          <p:cNvPr id="15" name="テキスト ボックス 14">
            <a:extLst>
              <a:ext uri="{FF2B5EF4-FFF2-40B4-BE49-F238E27FC236}">
                <a16:creationId xmlns:a16="http://schemas.microsoft.com/office/drawing/2014/main" id="{030E5BFC-EA67-D859-B8AF-23401C0FCFFD}"/>
              </a:ext>
            </a:extLst>
          </p:cNvPr>
          <p:cNvSpPr txBox="1"/>
          <p:nvPr/>
        </p:nvSpPr>
        <p:spPr>
          <a:xfrm>
            <a:off x="1819138" y="5470632"/>
            <a:ext cx="8700262" cy="1292662"/>
          </a:xfrm>
          <a:prstGeom prst="rect">
            <a:avLst/>
          </a:prstGeom>
          <a:solidFill>
            <a:srgbClr val="DDE0F3"/>
          </a:solidFill>
        </p:spPr>
        <p:txBody>
          <a:bodyPr wrap="square" anchor="ctr">
            <a:spAutoFit/>
          </a:bodyPr>
          <a:lstStyle/>
          <a:p>
            <a:pPr marL="285750" indent="-285750">
              <a:buFont typeface="Arial" panose="020B0604020202020204" pitchFamily="34" charset="0"/>
              <a:buChar char="•"/>
            </a:pPr>
            <a:r>
              <a:rPr lang="ja-JP" sz="1600" noProof="0" dirty="0"/>
              <a:t>電力についてセクターレベルの行動をとる企業は、目標期間中に、関連する活動プール（供給可能地域）内または相互接続地域内で十分なLCE発電を契約できないことを実証しなければならない</a:t>
            </a:r>
            <a:r>
              <a:rPr lang="ja-JP" sz="1050" noProof="0" dirty="0"/>
              <a:t>（※）</a:t>
            </a:r>
          </a:p>
          <a:p>
            <a:pPr marL="742950" lvl="1" indent="-285750">
              <a:buFont typeface="Meiryo UI" panose="020B0604030504040204" pitchFamily="50" charset="-128"/>
              <a:buChar char="※"/>
            </a:pPr>
            <a:r>
              <a:rPr lang="ja-JP" sz="1400" b="1" noProof="0" dirty="0"/>
              <a:t>構造的制約には、社内の選好、調達上の選択、またはコストに関する考慮のみは含まれない（脚注56）</a:t>
            </a:r>
          </a:p>
          <a:p>
            <a:pPr marL="285750" indent="-285750">
              <a:buFont typeface="Arial" panose="020B0604020202020204" pitchFamily="34" charset="0"/>
              <a:buChar char="•"/>
            </a:pPr>
            <a:r>
              <a:rPr lang="ja-JP" sz="1600" noProof="0" dirty="0"/>
              <a:t>実証された場合、セクターレベルのアクションは当該制約の存続期間のみ可能で、関連する活動プール内での新規LCE発電の開発または調達を可能にするために講じた措置も実証しなければならない</a:t>
            </a:r>
          </a:p>
        </p:txBody>
      </p:sp>
      <p:sp>
        <p:nvSpPr>
          <p:cNvPr id="17" name="テキスト ボックス 16">
            <a:extLst>
              <a:ext uri="{FF2B5EF4-FFF2-40B4-BE49-F238E27FC236}">
                <a16:creationId xmlns:a16="http://schemas.microsoft.com/office/drawing/2014/main" id="{3BC0D241-CBEC-74BE-E44A-9A98056A0014}"/>
              </a:ext>
            </a:extLst>
          </p:cNvPr>
          <p:cNvSpPr txBox="1"/>
          <p:nvPr/>
        </p:nvSpPr>
        <p:spPr>
          <a:xfrm>
            <a:off x="1216060" y="4446108"/>
            <a:ext cx="9313828" cy="584775"/>
          </a:xfrm>
          <a:prstGeom prst="rect">
            <a:avLst/>
          </a:prstGeom>
          <a:solidFill>
            <a:srgbClr val="DDE0F3"/>
          </a:solidFill>
        </p:spPr>
        <p:txBody>
          <a:bodyPr wrap="square" anchor="ctr">
            <a:spAutoFit/>
          </a:bodyPr>
          <a:lstStyle/>
          <a:p>
            <a:pPr marL="285750" indent="-285750">
              <a:buFont typeface="Arial" panose="020B0604020202020204" pitchFamily="34" charset="0"/>
              <a:buChar char="•"/>
            </a:pPr>
            <a:r>
              <a:rPr lang="ja-JP" sz="1600" noProof="0" dirty="0"/>
              <a:t>事業（Scope2）及びバリューチェーン（Scope3）の電力消費について、</a:t>
            </a:r>
            <a:r>
              <a:rPr lang="ja-JP" sz="1600" b="1" noProof="0" dirty="0"/>
              <a:t>供給可能地域</a:t>
            </a:r>
            <a:r>
              <a:rPr lang="ja-JP" sz="1600" b="1" baseline="30000" noProof="0" dirty="0"/>
              <a:t>※1</a:t>
            </a:r>
            <a:r>
              <a:rPr lang="ja-JP" sz="1600" b="1" noProof="0" dirty="0"/>
              <a:t>に基づいて活動プールの境界を定義</a:t>
            </a:r>
            <a:r>
              <a:rPr lang="ja-JP" sz="1600" noProof="0" dirty="0"/>
              <a:t>しなければならない（C30）※詳細は本資料P43</a:t>
            </a:r>
          </a:p>
        </p:txBody>
      </p:sp>
      <p:sp>
        <p:nvSpPr>
          <p:cNvPr id="19" name="テキスト ボックス 18">
            <a:extLst>
              <a:ext uri="{FF2B5EF4-FFF2-40B4-BE49-F238E27FC236}">
                <a16:creationId xmlns:a16="http://schemas.microsoft.com/office/drawing/2014/main" id="{73497473-67B2-EE93-19A7-197EE58B84C5}"/>
              </a:ext>
            </a:extLst>
          </p:cNvPr>
          <p:cNvSpPr txBox="1"/>
          <p:nvPr/>
        </p:nvSpPr>
        <p:spPr>
          <a:xfrm>
            <a:off x="249405" y="2699609"/>
            <a:ext cx="10267743" cy="1323439"/>
          </a:xfrm>
          <a:prstGeom prst="rect">
            <a:avLst/>
          </a:prstGeom>
          <a:solidFill>
            <a:srgbClr val="DDE0F3"/>
          </a:solidFill>
        </p:spPr>
        <p:txBody>
          <a:bodyPr wrap="square" anchor="ctr">
            <a:spAutoFit/>
          </a:bodyPr>
          <a:lstStyle/>
          <a:p>
            <a:pPr marL="285750" indent="-285750">
              <a:buFont typeface="Arial" panose="020B0604020202020204" pitchFamily="34" charset="0"/>
              <a:buChar char="•"/>
            </a:pPr>
            <a:r>
              <a:rPr lang="ja-JP" sz="1600" noProof="0" dirty="0"/>
              <a:t>電力消費の脱炭素化において、活動レベルの行動を優先しなければならない（C29）</a:t>
            </a:r>
          </a:p>
          <a:p>
            <a:pPr marL="565150" lvl="1" indent="-292100">
              <a:buFont typeface="Wingdings" panose="05000000000000000000" pitchFamily="2" charset="2"/>
              <a:buChar char="Ø"/>
            </a:pPr>
            <a:r>
              <a:rPr lang="ja-JP" sz="1600" noProof="0" dirty="0"/>
              <a:t>例：電力使用の削減、活動プールに組み込まれていない発電源（ビハインド・ザ・メーター発電）からの低炭素電力（LCE）の物理的消費の増加（C29.1）</a:t>
            </a:r>
            <a:endParaRPr lang="ja-JP" sz="1600" noProof="0" dirty="0">
              <a:solidFill>
                <a:srgbClr val="5E2467"/>
              </a:solidFill>
              <a:latin typeface="+mn-ea"/>
            </a:endParaRPr>
          </a:p>
          <a:p>
            <a:pPr marL="920750" lvl="2" indent="-285750">
              <a:buFont typeface="Wingdings" panose="05000000000000000000" pitchFamily="2" charset="2"/>
              <a:buChar char="ü"/>
            </a:pPr>
            <a:r>
              <a:rPr lang="ja-JP" sz="1600" b="1" noProof="0" dirty="0"/>
              <a:t>ビハインド・ザ・メーター発電：</a:t>
            </a:r>
            <a:r>
              <a:rPr lang="ja-JP" sz="1600" noProof="0" dirty="0"/>
              <a:t>オンサイト発電から消費される電力、または送電網を介さず直接線を通じて供給されるオフサイト発電から供給される電力は、活動レベルのアクションで脱炭素化しなければならない（C29.2）</a:t>
            </a:r>
            <a:endParaRPr lang="ja-JP" sz="1600" noProof="0" dirty="0">
              <a:solidFill>
                <a:srgbClr val="5E2467"/>
              </a:solidFill>
              <a:latin typeface="+mn-ea"/>
            </a:endParaRPr>
          </a:p>
        </p:txBody>
      </p:sp>
      <p:cxnSp>
        <p:nvCxnSpPr>
          <p:cNvPr id="21" name="コネクタ: カギ線 20">
            <a:extLst>
              <a:ext uri="{FF2B5EF4-FFF2-40B4-BE49-F238E27FC236}">
                <a16:creationId xmlns:a16="http://schemas.microsoft.com/office/drawing/2014/main" id="{66D7B1B4-7154-D16D-1F50-B8C71E95A166}"/>
              </a:ext>
            </a:extLst>
          </p:cNvPr>
          <p:cNvCxnSpPr>
            <a:cxnSpLocks/>
          </p:cNvCxnSpPr>
          <p:nvPr/>
        </p:nvCxnSpPr>
        <p:spPr>
          <a:xfrm>
            <a:off x="728818" y="4034057"/>
            <a:ext cx="499982" cy="271475"/>
          </a:xfrm>
          <a:prstGeom prst="bentConnector3">
            <a:avLst>
              <a:gd name="adj1" fmla="val 2497"/>
            </a:avLst>
          </a:prstGeom>
          <a:ln w="28575">
            <a:solidFill>
              <a:srgbClr val="5E2467"/>
            </a:solidFill>
            <a:tailEnd type="triangle"/>
          </a:ln>
        </p:spPr>
        <p:style>
          <a:lnRef idx="1">
            <a:schemeClr val="accent1"/>
          </a:lnRef>
          <a:fillRef idx="0">
            <a:schemeClr val="accent1"/>
          </a:fillRef>
          <a:effectRef idx="0">
            <a:schemeClr val="accent1"/>
          </a:effectRef>
          <a:fontRef idx="minor">
            <a:schemeClr val="tx1"/>
          </a:fontRef>
        </p:style>
      </p:cxnSp>
      <p:cxnSp>
        <p:nvCxnSpPr>
          <p:cNvPr id="22" name="コネクタ: カギ線 21">
            <a:extLst>
              <a:ext uri="{FF2B5EF4-FFF2-40B4-BE49-F238E27FC236}">
                <a16:creationId xmlns:a16="http://schemas.microsoft.com/office/drawing/2014/main" id="{5FB2CAB8-3699-CFEB-336A-C64B3BDB2AC3}"/>
              </a:ext>
            </a:extLst>
          </p:cNvPr>
          <p:cNvCxnSpPr>
            <a:cxnSpLocks/>
          </p:cNvCxnSpPr>
          <p:nvPr/>
        </p:nvCxnSpPr>
        <p:spPr>
          <a:xfrm rot="16200000" flipH="1">
            <a:off x="1530018" y="5024811"/>
            <a:ext cx="296786" cy="291354"/>
          </a:xfrm>
          <a:prstGeom prst="bentConnector3">
            <a:avLst>
              <a:gd name="adj1" fmla="val 98016"/>
            </a:avLst>
          </a:prstGeom>
          <a:ln w="28575">
            <a:solidFill>
              <a:srgbClr val="5E2467"/>
            </a:solidFill>
            <a:tailEnd type="triangle"/>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709D6E7B-F7A0-55C3-801B-0E52CD1418A1}"/>
              </a:ext>
            </a:extLst>
          </p:cNvPr>
          <p:cNvSpPr txBox="1"/>
          <p:nvPr/>
        </p:nvSpPr>
        <p:spPr>
          <a:xfrm>
            <a:off x="123824" y="7335334"/>
            <a:ext cx="10071136" cy="2308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hlinkClick r:id="rId3">
                  <a:extLst>
                    <a:ext uri="{A12FA001-AC4F-418D-AE19-62706E023703}">
                      <ahyp:hlinkClr xmlns:ahyp="http://schemas.microsoft.com/office/drawing/2018/hyperlinkcolor" val="tx"/>
                    </a:ext>
                  </a:extLst>
                </a:hlinkClick>
              </a:rPr>
              <a:t>Corporate Net-Zero Standard How To Flowchart</a:t>
            </a:r>
            <a:r>
              <a:rPr lang="ja-JP" sz="900" noProof="0" dirty="0">
                <a:latin typeface="+mn-ea"/>
              </a:rPr>
              <a:t>を基に作成</a:t>
            </a:r>
            <a:r>
              <a:rPr lang="ja-JP" sz="900" noProof="0" dirty="0">
                <a:solidFill>
                  <a:sysClr val="windowText" lastClr="000000"/>
                </a:solidFill>
                <a:latin typeface="+mj-ea"/>
              </a:rPr>
              <a:t>※ 条文番号はCNZS V2.0本文の付番による</a:t>
            </a:r>
          </a:p>
        </p:txBody>
      </p:sp>
      <p:sp>
        <p:nvSpPr>
          <p:cNvPr id="6" name="テキスト ボックス 5">
            <a:extLst>
              <a:ext uri="{FF2B5EF4-FFF2-40B4-BE49-F238E27FC236}">
                <a16:creationId xmlns:a16="http://schemas.microsoft.com/office/drawing/2014/main" id="{C66B80D9-A253-3CC2-6B39-673EE826669C}"/>
              </a:ext>
            </a:extLst>
          </p:cNvPr>
          <p:cNvSpPr txBox="1"/>
          <p:nvPr/>
        </p:nvSpPr>
        <p:spPr>
          <a:xfrm>
            <a:off x="123824" y="7023244"/>
            <a:ext cx="10022547" cy="369332"/>
          </a:xfrm>
          <a:prstGeom prst="rect">
            <a:avLst/>
          </a:prstGeom>
          <a:noFill/>
        </p:spPr>
        <p:txBody>
          <a:bodyPr wrap="square">
            <a:spAutoFit/>
          </a:bodyPr>
          <a:lstStyle/>
          <a:p>
            <a:r>
              <a:rPr lang="ja-JP" sz="900" noProof="0" dirty="0"/>
              <a:t>※1 供給可能（デリバラビリティ）地域とは、同期グリッドに接続されたすべての電力生成源が、当該グリッドに接続された電力消費源に対して電力を供給すると合理的に見込むことができる地理的領域。供給可能地域は、電力システムにおけるある領域の次の側面のバランスをとったものである。すなわち、（i）同期グリッドの境界、（ii）送電の混雑、及び（iii）地域内の接続性。（KEY TERMS）</a:t>
            </a:r>
          </a:p>
        </p:txBody>
      </p:sp>
    </p:spTree>
    <p:extLst>
      <p:ext uri="{BB962C8B-B14F-4D97-AF65-F5344CB8AC3E}">
        <p14:creationId xmlns:p14="http://schemas.microsoft.com/office/powerpoint/2010/main" val="17725557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B53B4F33-0E16-0EA8-33ED-6CCAA781535A}"/>
              </a:ext>
            </a:extLst>
          </p:cNvPr>
          <p:cNvSpPr/>
          <p:nvPr/>
        </p:nvSpPr>
        <p:spPr>
          <a:xfrm>
            <a:off x="161925" y="4246738"/>
            <a:ext cx="10367962" cy="27283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97" name="四角形: 角を丸くする 96">
            <a:extLst>
              <a:ext uri="{FF2B5EF4-FFF2-40B4-BE49-F238E27FC236}">
                <a16:creationId xmlns:a16="http://schemas.microsoft.com/office/drawing/2014/main" id="{1F89ABC9-4B81-E8C0-67A9-EB1C12793B38}"/>
              </a:ext>
            </a:extLst>
          </p:cNvPr>
          <p:cNvSpPr/>
          <p:nvPr/>
        </p:nvSpPr>
        <p:spPr>
          <a:xfrm>
            <a:off x="5075527" y="4648280"/>
            <a:ext cx="5165724" cy="1551308"/>
          </a:xfrm>
          <a:prstGeom prst="roundRect">
            <a:avLst>
              <a:gd name="adj" fmla="val 5145"/>
            </a:avLst>
          </a:prstGeom>
          <a:solidFill>
            <a:srgbClr val="F0FAF7"/>
          </a:solidFill>
          <a:ln w="38100">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t"/>
          <a:lstStyle/>
          <a:p>
            <a:pPr marR="0" lvl="0" algn="l" defTabSz="914400" rtl="0" eaLnBrk="1" fontAlgn="auto" latinLnBrk="0" hangingPunct="1">
              <a:lnSpc>
                <a:spcPct val="105000"/>
              </a:lnSpc>
              <a:spcBef>
                <a:spcPts val="0"/>
              </a:spcBef>
              <a:spcAft>
                <a:spcPts val="0"/>
              </a:spcAft>
              <a:buClrTx/>
              <a:buSzTx/>
              <a:tabLst/>
              <a:defRPr/>
            </a:pPr>
            <a:r>
              <a:rPr lang="ja-JP" sz="1400" b="1" noProof="0" dirty="0">
                <a:solidFill>
                  <a:schemeClr val="tx2">
                    <a:lumMod val="75000"/>
                  </a:schemeClr>
                </a:solidFill>
                <a:latin typeface="Meiryo UI"/>
                <a:ea typeface="Meiryo UI"/>
              </a:rPr>
              <a:t>広域同期系統（地域A・Bの相互接続）</a:t>
            </a:r>
            <a:endParaRPr kumimoji="1" lang="ja-JP" sz="1400" b="0" i="0" u="none" strike="noStrike" kern="1200" cap="none" spc="0" normalizeH="0" baseline="0" noProof="0" dirty="0">
              <a:ln>
                <a:noFill/>
              </a:ln>
              <a:solidFill>
                <a:schemeClr val="tx2">
                  <a:lumMod val="75000"/>
                </a:schemeClr>
              </a:solidFill>
              <a:effectLst/>
              <a:uLnTx/>
              <a:uFillTx/>
              <a:latin typeface="Meiryo UI"/>
              <a:ea typeface="Meiryo UI"/>
              <a:cs typeface="+mn-cs"/>
            </a:endParaRPr>
          </a:p>
          <a:p>
            <a:pPr marR="0" lvl="0" algn="l" defTabSz="914400" rtl="0" eaLnBrk="1" fontAlgn="auto" latinLnBrk="0" hangingPunct="1">
              <a:lnSpc>
                <a:spcPct val="105000"/>
              </a:lnSpc>
              <a:spcBef>
                <a:spcPts val="0"/>
              </a:spcBef>
              <a:spcAft>
                <a:spcPts val="0"/>
              </a:spcAft>
              <a:buClrTx/>
              <a:buSzTx/>
              <a:tabLst/>
              <a:defRPr/>
            </a:pPr>
            <a:endParaRPr kumimoji="1" lang="ja-JP" sz="1600" b="0"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2" name="タイトル 1">
            <a:extLst>
              <a:ext uri="{FF2B5EF4-FFF2-40B4-BE49-F238E27FC236}">
                <a16:creationId xmlns:a16="http://schemas.microsoft.com/office/drawing/2014/main" id="{A9DFAF6A-C43D-EFA8-88E4-A700BFB3C4ED}"/>
              </a:ext>
            </a:extLst>
          </p:cNvPr>
          <p:cNvSpPr>
            <a:spLocks noGrp="1"/>
          </p:cNvSpPr>
          <p:nvPr>
            <p:ph type="title"/>
          </p:nvPr>
        </p:nvSpPr>
        <p:spPr/>
        <p:txBody>
          <a:bodyPr/>
          <a:lstStyle/>
          <a:p>
            <a:r>
              <a:rPr lang="ja-JP" noProof="0" dirty="0"/>
              <a:t>活動プール境界の定義（供給可能地域に基づく）</a:t>
            </a:r>
            <a:endParaRPr kumimoji="1" lang="ja-JP" noProof="0" dirty="0"/>
          </a:p>
        </p:txBody>
      </p:sp>
      <p:sp>
        <p:nvSpPr>
          <p:cNvPr id="3" name="コンテンツ プレースホルダー 2">
            <a:extLst>
              <a:ext uri="{FF2B5EF4-FFF2-40B4-BE49-F238E27FC236}">
                <a16:creationId xmlns:a16="http://schemas.microsoft.com/office/drawing/2014/main" id="{28A94045-AF00-FC6C-FAF9-DD66A67F090B}"/>
              </a:ext>
            </a:extLst>
          </p:cNvPr>
          <p:cNvSpPr>
            <a:spLocks noGrp="1"/>
          </p:cNvSpPr>
          <p:nvPr>
            <p:ph sz="quarter" idx="12"/>
          </p:nvPr>
        </p:nvSpPr>
        <p:spPr>
          <a:xfrm>
            <a:off x="161925" y="1110920"/>
            <a:ext cx="10367963" cy="881162"/>
          </a:xfrm>
        </p:spPr>
        <p:txBody>
          <a:bodyPr/>
          <a:lstStyle/>
          <a:p>
            <a:r>
              <a:rPr lang="ja-JP" noProof="0" dirty="0"/>
              <a:t>Scope2・3の電力消費の活動プール境界は、供給可能地域で定義する。原則は同一地域内での調達だが、一定条件で地域をまたいで供給可能と見做すことができる。（C30,C30.3）</a:t>
            </a:r>
          </a:p>
        </p:txBody>
      </p:sp>
      <p:sp>
        <p:nvSpPr>
          <p:cNvPr id="5" name="Shape 2">
            <a:extLst>
              <a:ext uri="{FF2B5EF4-FFF2-40B4-BE49-F238E27FC236}">
                <a16:creationId xmlns:a16="http://schemas.microsoft.com/office/drawing/2014/main" id="{D1CE1107-2BBA-035C-6927-F1080ECBC781}"/>
              </a:ext>
            </a:extLst>
          </p:cNvPr>
          <p:cNvSpPr/>
          <p:nvPr/>
        </p:nvSpPr>
        <p:spPr>
          <a:xfrm>
            <a:off x="161925" y="2147607"/>
            <a:ext cx="10367962" cy="2006579"/>
          </a:xfrm>
          <a:prstGeom prst="roundRect">
            <a:avLst>
              <a:gd name="adj" fmla="val 0"/>
            </a:avLst>
          </a:prstGeom>
          <a:solidFill>
            <a:srgbClr val="EAF1EE"/>
          </a:solidFill>
          <a:ln w="19050">
            <a:solidFill>
              <a:srgbClr val="2C7A5A"/>
            </a:solidFill>
            <a:prstDash val="solid"/>
          </a:ln>
        </p:spPr>
        <p:txBody>
          <a:bodyPr/>
          <a:lstStyle/>
          <a:p>
            <a:r>
              <a:rPr lang="ja-JP" sz="1600" b="1" noProof="0" dirty="0">
                <a:solidFill>
                  <a:schemeClr val="tx2">
                    <a:lumMod val="75000"/>
                  </a:schemeClr>
                </a:solidFill>
                <a:latin typeface="+mn-ea"/>
              </a:rPr>
              <a:t>原則：同一の供給可能地域（地域A）でのみ供給可能と見做すことができる</a:t>
            </a:r>
          </a:p>
          <a:p>
            <a:endParaRPr lang="ja-JP" sz="1600" noProof="0" dirty="0">
              <a:latin typeface="+mn-ea"/>
            </a:endParaRPr>
          </a:p>
        </p:txBody>
      </p:sp>
      <p:sp>
        <p:nvSpPr>
          <p:cNvPr id="6" name="四角形: 角を丸くする 5">
            <a:extLst>
              <a:ext uri="{FF2B5EF4-FFF2-40B4-BE49-F238E27FC236}">
                <a16:creationId xmlns:a16="http://schemas.microsoft.com/office/drawing/2014/main" id="{F9C057FD-2F0F-4054-5B2B-01BED29957F0}"/>
              </a:ext>
            </a:extLst>
          </p:cNvPr>
          <p:cNvSpPr/>
          <p:nvPr/>
        </p:nvSpPr>
        <p:spPr>
          <a:xfrm>
            <a:off x="6818062" y="2269847"/>
            <a:ext cx="3621337" cy="1748181"/>
          </a:xfrm>
          <a:prstGeom prst="roundRect">
            <a:avLst>
              <a:gd name="adj" fmla="val 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ct val="105000"/>
              </a:lnSpc>
              <a:defRPr/>
            </a:pPr>
            <a:r>
              <a:rPr lang="ja-JP" sz="1600" b="1" noProof="0" dirty="0">
                <a:solidFill>
                  <a:schemeClr val="bg2"/>
                </a:solidFill>
                <a:latin typeface="+mn-ea"/>
              </a:rPr>
              <a:t>活動プール境界の定義の原則</a:t>
            </a:r>
            <a:endParaRPr kumimoji="1" lang="ja-JP" sz="1600" b="0" i="0" u="none" strike="noStrike" kern="1200" cap="none" spc="0" normalizeH="0" baseline="0" noProof="0" dirty="0">
              <a:ln>
                <a:noFill/>
              </a:ln>
              <a:solidFill>
                <a:schemeClr val="bg1"/>
              </a:solidFill>
              <a:effectLst/>
              <a:uLnTx/>
              <a:uFillTx/>
              <a:latin typeface="Meiryo UI" pitchFamily="34" charset="0"/>
              <a:ea typeface="Meiryo UI" pitchFamily="34" charset="-122"/>
              <a:cs typeface="Meiryo UI" pitchFamily="34" charset="-120"/>
            </a:endParaRPr>
          </a:p>
          <a:p>
            <a:pPr marL="285750" marR="0" lvl="0" indent="-285750" algn="l" defTabSz="914400" rtl="0" eaLnBrk="1" fontAlgn="auto" latinLnBrk="0" hangingPunct="1">
              <a:lnSpc>
                <a:spcPct val="105000"/>
              </a:lnSpc>
              <a:spcBef>
                <a:spcPts val="0"/>
              </a:spcBef>
              <a:spcAft>
                <a:spcPts val="0"/>
              </a:spcAft>
              <a:buClrTx/>
              <a:buSzTx/>
              <a:buFont typeface="Arial" panose="020B0604020202020204" pitchFamily="34" charset="0"/>
              <a:buChar char="•"/>
              <a:tabLst/>
              <a:defRPr/>
            </a:pPr>
            <a:r>
              <a:rPr kumimoji="1" lang="ja-JP" sz="1400" b="0" i="0" u="none" strike="noStrike" kern="1200" cap="none" spc="0" normalizeH="0" baseline="0" noProof="0" dirty="0">
                <a:ln>
                  <a:noFill/>
                </a:ln>
                <a:solidFill>
                  <a:schemeClr val="tx1"/>
                </a:solidFill>
                <a:effectLst/>
                <a:uLnTx/>
                <a:uFillTx/>
                <a:latin typeface="Meiryo UI" pitchFamily="34" charset="0"/>
                <a:ea typeface="Meiryo UI" pitchFamily="34" charset="-122"/>
                <a:cs typeface="Meiryo UI" pitchFamily="34" charset="-120"/>
              </a:rPr>
              <a:t>Scope2（購入電力）：自社の電力消費に供給する供給可能地域で境界を定義（C30.1）</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a:p>
            <a:pPr marL="285750" marR="0" lvl="0" indent="-285750" algn="l" defTabSz="914400" rtl="0" eaLnBrk="1" fontAlgn="auto" latinLnBrk="0" hangingPunct="1">
              <a:lnSpc>
                <a:spcPct val="105000"/>
              </a:lnSpc>
              <a:spcBef>
                <a:spcPts val="0"/>
              </a:spcBef>
              <a:spcAft>
                <a:spcPts val="0"/>
              </a:spcAft>
              <a:buClrTx/>
              <a:buSzTx/>
              <a:buFont typeface="Arial" panose="020B0604020202020204" pitchFamily="34" charset="0"/>
              <a:buChar char="•"/>
              <a:tabLst/>
              <a:defRPr/>
            </a:pPr>
            <a:r>
              <a:rPr kumimoji="1" lang="ja-JP" sz="1400" b="0" i="0" u="none" strike="noStrike" kern="1200" cap="none" spc="0" normalizeH="0" baseline="0" noProof="0" dirty="0">
                <a:ln>
                  <a:noFill/>
                </a:ln>
                <a:solidFill>
                  <a:schemeClr val="tx1"/>
                </a:solidFill>
                <a:effectLst/>
                <a:uLnTx/>
                <a:uFillTx/>
                <a:latin typeface="Meiryo UI" pitchFamily="34" charset="0"/>
                <a:ea typeface="Meiryo UI" pitchFamily="34" charset="-122"/>
                <a:cs typeface="Meiryo UI" pitchFamily="34" charset="-120"/>
              </a:rPr>
              <a:t>Scope3：地理的位置が分かれば供給可能地域、不明なら国等の適切な地域単位＋根拠報告（C30.2）</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p:txBody>
      </p:sp>
      <p:sp>
        <p:nvSpPr>
          <p:cNvPr id="10" name="四角形: 角を丸くする 9">
            <a:extLst>
              <a:ext uri="{FF2B5EF4-FFF2-40B4-BE49-F238E27FC236}">
                <a16:creationId xmlns:a16="http://schemas.microsoft.com/office/drawing/2014/main" id="{21C68069-4AD5-078C-2C77-42DE1211A48D}"/>
              </a:ext>
            </a:extLst>
          </p:cNvPr>
          <p:cNvSpPr/>
          <p:nvPr/>
        </p:nvSpPr>
        <p:spPr>
          <a:xfrm>
            <a:off x="381000" y="2587735"/>
            <a:ext cx="3924300" cy="1430293"/>
          </a:xfrm>
          <a:prstGeom prst="roundRect">
            <a:avLst>
              <a:gd name="adj" fmla="val 0"/>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t"/>
          <a:lstStyle/>
          <a:p>
            <a:pPr marR="0" lvl="0" algn="l" defTabSz="914400" rtl="0" eaLnBrk="1" fontAlgn="auto" latinLnBrk="0" hangingPunct="1">
              <a:lnSpc>
                <a:spcPct val="105000"/>
              </a:lnSpc>
              <a:spcBef>
                <a:spcPts val="0"/>
              </a:spcBef>
              <a:spcAft>
                <a:spcPts val="0"/>
              </a:spcAft>
              <a:buClrTx/>
              <a:buSzTx/>
              <a:tabLst/>
              <a:defRPr/>
            </a:pPr>
            <a:r>
              <a:rPr kumimoji="1" lang="ja-JP" sz="1600" b="1" i="0" u="none" strike="noStrike" kern="1200" cap="none" spc="0" normalizeH="0" baseline="0" noProof="0" dirty="0">
                <a:ln>
                  <a:noFill/>
                </a:ln>
                <a:solidFill>
                  <a:schemeClr val="tx1"/>
                </a:solidFill>
                <a:effectLst/>
                <a:uLnTx/>
                <a:uFillTx/>
                <a:latin typeface="Meiryo UI"/>
                <a:ea typeface="Meiryo UI"/>
                <a:cs typeface="+mn-cs"/>
              </a:rPr>
              <a:t>地域A（自社の供給可能地域）</a:t>
            </a:r>
          </a:p>
          <a:p>
            <a:pPr marR="0" lvl="0" algn="l" defTabSz="914400" rtl="0" eaLnBrk="1" fontAlgn="auto" latinLnBrk="0" hangingPunct="1">
              <a:lnSpc>
                <a:spcPct val="105000"/>
              </a:lnSpc>
              <a:spcBef>
                <a:spcPts val="0"/>
              </a:spcBef>
              <a:spcAft>
                <a:spcPts val="0"/>
              </a:spcAft>
              <a:buClrTx/>
              <a:buSzTx/>
              <a:tabLst/>
              <a:defRPr/>
            </a:pPr>
            <a:endParaRPr kumimoji="1" lang="ja-JP" sz="1600" b="0"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11" name="四角形: 角を丸くする 10">
            <a:extLst>
              <a:ext uri="{FF2B5EF4-FFF2-40B4-BE49-F238E27FC236}">
                <a16:creationId xmlns:a16="http://schemas.microsoft.com/office/drawing/2014/main" id="{33A0CDAF-FB1F-71E8-3059-95ED83590072}"/>
              </a:ext>
            </a:extLst>
          </p:cNvPr>
          <p:cNvSpPr/>
          <p:nvPr/>
        </p:nvSpPr>
        <p:spPr>
          <a:xfrm>
            <a:off x="4622799" y="2587735"/>
            <a:ext cx="1955801" cy="1430293"/>
          </a:xfrm>
          <a:prstGeom prst="roundRect">
            <a:avLst>
              <a:gd name="adj"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t"/>
          <a:lstStyle/>
          <a:p>
            <a:pPr marR="0" lvl="0" algn="l" defTabSz="914400" rtl="0" eaLnBrk="1" fontAlgn="auto" latinLnBrk="0" hangingPunct="1">
              <a:lnSpc>
                <a:spcPct val="105000"/>
              </a:lnSpc>
              <a:spcBef>
                <a:spcPts val="0"/>
              </a:spcBef>
              <a:spcAft>
                <a:spcPts val="0"/>
              </a:spcAft>
              <a:buClrTx/>
              <a:buSzTx/>
              <a:tabLst/>
              <a:defRPr/>
            </a:pPr>
            <a:r>
              <a:rPr lang="ja-JP" sz="1600" b="1" noProof="0" dirty="0">
                <a:solidFill>
                  <a:schemeClr val="bg1">
                    <a:lumMod val="65000"/>
                  </a:schemeClr>
                </a:solidFill>
                <a:latin typeface="Meiryo UI"/>
                <a:ea typeface="Meiryo UI"/>
              </a:rPr>
              <a:t>地域B</a:t>
            </a:r>
            <a:endParaRPr kumimoji="1" lang="ja-JP" sz="1600" b="1" i="0" u="none" strike="noStrike" kern="1200" cap="none" spc="0" normalizeH="0" baseline="0" noProof="0" dirty="0">
              <a:ln>
                <a:noFill/>
              </a:ln>
              <a:solidFill>
                <a:schemeClr val="bg1">
                  <a:lumMod val="65000"/>
                </a:schemeClr>
              </a:solidFill>
              <a:effectLst/>
              <a:uLnTx/>
              <a:uFillTx/>
              <a:latin typeface="Meiryo UI"/>
              <a:ea typeface="Meiryo UI"/>
              <a:cs typeface="+mn-cs"/>
            </a:endParaRPr>
          </a:p>
        </p:txBody>
      </p:sp>
      <p:sp>
        <p:nvSpPr>
          <p:cNvPr id="13" name="楕円 12">
            <a:extLst>
              <a:ext uri="{FF2B5EF4-FFF2-40B4-BE49-F238E27FC236}">
                <a16:creationId xmlns:a16="http://schemas.microsoft.com/office/drawing/2014/main" id="{A960BB6E-2DC5-FA4F-073E-116F7502C55F}"/>
              </a:ext>
            </a:extLst>
          </p:cNvPr>
          <p:cNvSpPr/>
          <p:nvPr/>
        </p:nvSpPr>
        <p:spPr>
          <a:xfrm>
            <a:off x="914399" y="3041016"/>
            <a:ext cx="864000" cy="864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noProof="0" dirty="0">
                <a:solidFill>
                  <a:schemeClr val="bg1"/>
                </a:solidFill>
                <a:latin typeface="Meiryo UI" panose="020B0604030504040204" pitchFamily="50" charset="-128"/>
                <a:ea typeface="Meiryo UI" panose="020B0604030504040204" pitchFamily="50" charset="-128"/>
              </a:rPr>
              <a:t>発電</a:t>
            </a:r>
          </a:p>
          <a:p>
            <a:pPr algn="ctr"/>
            <a:r>
              <a:rPr lang="ja-JP" sz="1600" noProof="0" dirty="0">
                <a:solidFill>
                  <a:schemeClr val="bg1"/>
                </a:solidFill>
                <a:latin typeface="Meiryo UI" panose="020B0604030504040204" pitchFamily="50" charset="-128"/>
                <a:ea typeface="Meiryo UI" panose="020B0604030504040204" pitchFamily="50" charset="-128"/>
              </a:rPr>
              <a:t>地点</a:t>
            </a:r>
            <a:endParaRPr kumimoji="1" lang="ja-JP" sz="1600" noProof="0" dirty="0">
              <a:solidFill>
                <a:schemeClr val="bg1"/>
              </a:solidFill>
              <a:latin typeface="Meiryo UI" panose="020B0604030504040204" pitchFamily="50" charset="-128"/>
              <a:ea typeface="Meiryo UI" panose="020B0604030504040204" pitchFamily="50" charset="-128"/>
            </a:endParaRPr>
          </a:p>
        </p:txBody>
      </p:sp>
      <p:sp>
        <p:nvSpPr>
          <p:cNvPr id="14" name="楕円 13">
            <a:extLst>
              <a:ext uri="{FF2B5EF4-FFF2-40B4-BE49-F238E27FC236}">
                <a16:creationId xmlns:a16="http://schemas.microsoft.com/office/drawing/2014/main" id="{2F30CBAB-173C-8915-2A3D-49F9721E2CC0}"/>
              </a:ext>
            </a:extLst>
          </p:cNvPr>
          <p:cNvSpPr/>
          <p:nvPr/>
        </p:nvSpPr>
        <p:spPr>
          <a:xfrm>
            <a:off x="5458221" y="3006324"/>
            <a:ext cx="864000" cy="864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noProof="0" dirty="0">
                <a:solidFill>
                  <a:schemeClr val="tx1"/>
                </a:solidFill>
                <a:latin typeface="Meiryo UI" panose="020B0604030504040204" pitchFamily="50" charset="-128"/>
                <a:ea typeface="Meiryo UI" panose="020B0604030504040204" pitchFamily="50" charset="-128"/>
              </a:rPr>
              <a:t>発電</a:t>
            </a:r>
          </a:p>
          <a:p>
            <a:pPr algn="ctr"/>
            <a:r>
              <a:rPr lang="ja-JP" sz="1600" noProof="0" dirty="0">
                <a:solidFill>
                  <a:schemeClr val="tx1"/>
                </a:solidFill>
                <a:latin typeface="Meiryo UI" panose="020B0604030504040204" pitchFamily="50" charset="-128"/>
                <a:ea typeface="Meiryo UI" panose="020B0604030504040204" pitchFamily="50" charset="-128"/>
              </a:rPr>
              <a:t>地点</a:t>
            </a: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6CEFEB1F-3637-C265-E30F-715BD376F069}"/>
              </a:ext>
            </a:extLst>
          </p:cNvPr>
          <p:cNvSpPr/>
          <p:nvPr/>
        </p:nvSpPr>
        <p:spPr>
          <a:xfrm>
            <a:off x="2462610" y="3079874"/>
            <a:ext cx="1359842" cy="7725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noProof="0" dirty="0">
                <a:solidFill>
                  <a:schemeClr val="bg1"/>
                </a:solidFill>
                <a:latin typeface="Meiryo UI" panose="020B0604030504040204" pitchFamily="50" charset="-128"/>
                <a:ea typeface="Meiryo UI" panose="020B0604030504040204" pitchFamily="50" charset="-128"/>
              </a:rPr>
              <a:t>自社拠点</a:t>
            </a:r>
          </a:p>
        </p:txBody>
      </p:sp>
      <p:cxnSp>
        <p:nvCxnSpPr>
          <p:cNvPr id="17" name="直線矢印コネクタ 16">
            <a:extLst>
              <a:ext uri="{FF2B5EF4-FFF2-40B4-BE49-F238E27FC236}">
                <a16:creationId xmlns:a16="http://schemas.microsoft.com/office/drawing/2014/main" id="{33441BC7-F904-1C25-3D6D-3500BA246301}"/>
              </a:ext>
            </a:extLst>
          </p:cNvPr>
          <p:cNvCxnSpPr>
            <a:cxnSpLocks/>
            <a:stCxn id="13" idx="6"/>
            <a:endCxn id="15" idx="1"/>
          </p:cNvCxnSpPr>
          <p:nvPr/>
        </p:nvCxnSpPr>
        <p:spPr>
          <a:xfrm flipV="1">
            <a:off x="1778399" y="3466158"/>
            <a:ext cx="684211" cy="6858"/>
          </a:xfrm>
          <a:prstGeom prst="straightConnector1">
            <a:avLst/>
          </a:prstGeom>
          <a:ln w="5715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EECF9A97-B83D-D71C-DAF4-B1866213AAD7}"/>
              </a:ext>
            </a:extLst>
          </p:cNvPr>
          <p:cNvCxnSpPr>
            <a:cxnSpLocks/>
            <a:endCxn id="15" idx="3"/>
          </p:cNvCxnSpPr>
          <p:nvPr/>
        </p:nvCxnSpPr>
        <p:spPr>
          <a:xfrm flipH="1">
            <a:off x="3822452" y="3466158"/>
            <a:ext cx="1635769" cy="0"/>
          </a:xfrm>
          <a:prstGeom prst="straightConnector1">
            <a:avLst/>
          </a:prstGeom>
          <a:ln w="571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F512108B-5EAA-687C-DDC2-2AAADE5FC7CC}"/>
              </a:ext>
            </a:extLst>
          </p:cNvPr>
          <p:cNvSpPr txBox="1"/>
          <p:nvPr/>
        </p:nvSpPr>
        <p:spPr>
          <a:xfrm>
            <a:off x="4536927" y="3006692"/>
            <a:ext cx="654346" cy="769441"/>
          </a:xfrm>
          <a:prstGeom prst="rect">
            <a:avLst/>
          </a:prstGeom>
          <a:noFill/>
        </p:spPr>
        <p:txBody>
          <a:bodyPr wrap="none" rtlCol="0">
            <a:spAutoFit/>
          </a:bodyPr>
          <a:lstStyle/>
          <a:p>
            <a:r>
              <a:rPr kumimoji="1" lang="ja-JP" sz="4400" b="1" noProof="0" dirty="0">
                <a:solidFill>
                  <a:srgbClr val="FF0000"/>
                </a:solidFill>
              </a:rPr>
              <a:t>×</a:t>
            </a:r>
          </a:p>
        </p:txBody>
      </p:sp>
      <p:sp>
        <p:nvSpPr>
          <p:cNvPr id="23" name="テキスト ボックス 22">
            <a:extLst>
              <a:ext uri="{FF2B5EF4-FFF2-40B4-BE49-F238E27FC236}">
                <a16:creationId xmlns:a16="http://schemas.microsoft.com/office/drawing/2014/main" id="{917222C4-6455-B68D-834E-5812FD959AC1}"/>
              </a:ext>
            </a:extLst>
          </p:cNvPr>
          <p:cNvSpPr txBox="1"/>
          <p:nvPr/>
        </p:nvSpPr>
        <p:spPr>
          <a:xfrm>
            <a:off x="3705587" y="3545687"/>
            <a:ext cx="1904574" cy="523220"/>
          </a:xfrm>
          <a:prstGeom prst="rect">
            <a:avLst/>
          </a:prstGeom>
          <a:noFill/>
        </p:spPr>
        <p:txBody>
          <a:bodyPr wrap="square" rtlCol="0">
            <a:spAutoFit/>
          </a:bodyPr>
          <a:lstStyle/>
          <a:p>
            <a:pPr algn="ctr"/>
            <a:r>
              <a:rPr kumimoji="1" lang="ja-JP" sz="1400" b="1" noProof="0" dirty="0">
                <a:solidFill>
                  <a:srgbClr val="FF0000"/>
                </a:solidFill>
              </a:rPr>
              <a:t>供給可能地域外は</a:t>
            </a:r>
          </a:p>
          <a:p>
            <a:pPr algn="ctr"/>
            <a:r>
              <a:rPr kumimoji="1" lang="ja-JP" sz="1400" b="1" noProof="0" dirty="0">
                <a:solidFill>
                  <a:srgbClr val="FF0000"/>
                </a:solidFill>
              </a:rPr>
              <a:t>原則またげない</a:t>
            </a:r>
          </a:p>
        </p:txBody>
      </p:sp>
      <p:sp>
        <p:nvSpPr>
          <p:cNvPr id="25" name="四角形: 角を丸くする 24">
            <a:extLst>
              <a:ext uri="{FF2B5EF4-FFF2-40B4-BE49-F238E27FC236}">
                <a16:creationId xmlns:a16="http://schemas.microsoft.com/office/drawing/2014/main" id="{10998171-0F9F-8253-B17E-D4244CC0E7F6}"/>
              </a:ext>
            </a:extLst>
          </p:cNvPr>
          <p:cNvSpPr/>
          <p:nvPr/>
        </p:nvSpPr>
        <p:spPr>
          <a:xfrm>
            <a:off x="381000" y="4630515"/>
            <a:ext cx="1678255" cy="947877"/>
          </a:xfrm>
          <a:prstGeom prst="roundRect">
            <a:avLst>
              <a:gd name="adj" fmla="val 0"/>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t"/>
          <a:lstStyle/>
          <a:p>
            <a:pPr marR="0" lvl="0" algn="l" defTabSz="914400" rtl="0" eaLnBrk="1" fontAlgn="auto" latinLnBrk="0" hangingPunct="1">
              <a:lnSpc>
                <a:spcPct val="105000"/>
              </a:lnSpc>
              <a:spcBef>
                <a:spcPts val="0"/>
              </a:spcBef>
              <a:spcAft>
                <a:spcPts val="0"/>
              </a:spcAft>
              <a:buClrTx/>
              <a:buSzTx/>
              <a:tabLst/>
              <a:defRPr/>
            </a:pPr>
            <a:r>
              <a:rPr kumimoji="1" lang="ja-JP" sz="1400" b="1" i="0" u="none" strike="noStrike" kern="1200" cap="none" spc="0" normalizeH="0" baseline="0" noProof="0" dirty="0">
                <a:ln>
                  <a:noFill/>
                </a:ln>
                <a:solidFill>
                  <a:schemeClr val="tx1"/>
                </a:solidFill>
                <a:effectLst/>
                <a:uLnTx/>
                <a:uFillTx/>
                <a:latin typeface="Meiryo UI"/>
                <a:ea typeface="Meiryo UI"/>
                <a:cs typeface="+mn-cs"/>
              </a:rPr>
              <a:t>地域A（自社）</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a:p>
            <a:pPr marR="0" lvl="0" algn="l" defTabSz="914400" rtl="0" eaLnBrk="1" fontAlgn="auto" latinLnBrk="0" hangingPunct="1">
              <a:lnSpc>
                <a:spcPct val="105000"/>
              </a:lnSpc>
              <a:spcBef>
                <a:spcPts val="0"/>
              </a:spcBef>
              <a:spcAft>
                <a:spcPts val="0"/>
              </a:spcAft>
              <a:buClrTx/>
              <a:buSzTx/>
              <a:tabLst/>
              <a:defRPr/>
            </a:pPr>
            <a:endParaRPr kumimoji="1" lang="ja-JP" sz="1600" b="0"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26" name="四角形: 角を丸くする 25">
            <a:extLst>
              <a:ext uri="{FF2B5EF4-FFF2-40B4-BE49-F238E27FC236}">
                <a16:creationId xmlns:a16="http://schemas.microsoft.com/office/drawing/2014/main" id="{0B15305B-CEB8-2C27-E09C-C08D60C0B848}"/>
              </a:ext>
            </a:extLst>
          </p:cNvPr>
          <p:cNvSpPr/>
          <p:nvPr/>
        </p:nvSpPr>
        <p:spPr>
          <a:xfrm>
            <a:off x="2902443" y="4630515"/>
            <a:ext cx="1678255" cy="947877"/>
          </a:xfrm>
          <a:prstGeom prst="roundRect">
            <a:avLst>
              <a:gd name="adj" fmla="val 0"/>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t"/>
          <a:lstStyle/>
          <a:p>
            <a:pPr marR="0" lvl="0" algn="l" defTabSz="914400" rtl="0" eaLnBrk="1" fontAlgn="auto" latinLnBrk="0" hangingPunct="1">
              <a:lnSpc>
                <a:spcPct val="105000"/>
              </a:lnSpc>
              <a:spcBef>
                <a:spcPts val="0"/>
              </a:spcBef>
              <a:spcAft>
                <a:spcPts val="0"/>
              </a:spcAft>
              <a:buClrTx/>
              <a:buSzTx/>
              <a:tabLst/>
              <a:defRPr/>
            </a:pPr>
            <a:r>
              <a:rPr kumimoji="1" lang="ja-JP" sz="1400" b="1" i="0" u="none" strike="noStrike" kern="1200" cap="none" spc="0" normalizeH="0" baseline="0" noProof="0" dirty="0">
                <a:ln>
                  <a:noFill/>
                </a:ln>
                <a:solidFill>
                  <a:schemeClr val="tx1"/>
                </a:solidFill>
                <a:effectLst/>
                <a:uLnTx/>
                <a:uFillTx/>
                <a:latin typeface="Meiryo UI"/>
                <a:ea typeface="Meiryo UI"/>
                <a:cs typeface="+mn-cs"/>
              </a:rPr>
              <a:t>地域</a:t>
            </a:r>
            <a:r>
              <a:rPr lang="ja-JP" sz="1400" b="1" noProof="0" dirty="0">
                <a:solidFill>
                  <a:schemeClr val="tx1"/>
                </a:solidFill>
                <a:latin typeface="Meiryo UI"/>
                <a:ea typeface="Meiryo UI"/>
              </a:rPr>
              <a:t>B</a:t>
            </a:r>
            <a:endParaRPr kumimoji="1" lang="ja-JP" sz="1400" b="1" i="0" u="none" strike="noStrike" kern="1200" cap="none" spc="0" normalizeH="0" baseline="0" noProof="0" dirty="0">
              <a:ln>
                <a:noFill/>
              </a:ln>
              <a:solidFill>
                <a:schemeClr val="tx1"/>
              </a:solidFill>
              <a:effectLst/>
              <a:uLnTx/>
              <a:uFillTx/>
              <a:latin typeface="Meiryo UI"/>
              <a:ea typeface="Meiryo UI"/>
              <a:cs typeface="+mn-cs"/>
            </a:endParaRPr>
          </a:p>
          <a:p>
            <a:pPr marR="0" lvl="0" algn="l" defTabSz="914400" rtl="0" eaLnBrk="1" fontAlgn="auto" latinLnBrk="0" hangingPunct="1">
              <a:lnSpc>
                <a:spcPct val="105000"/>
              </a:lnSpc>
              <a:spcBef>
                <a:spcPts val="0"/>
              </a:spcBef>
              <a:spcAft>
                <a:spcPts val="0"/>
              </a:spcAft>
              <a:buClrTx/>
              <a:buSzTx/>
              <a:tabLst/>
              <a:defRPr/>
            </a:pPr>
            <a:endParaRPr kumimoji="1" lang="ja-JP" sz="1600" b="0"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28" name="正方形/長方形 27">
            <a:extLst>
              <a:ext uri="{FF2B5EF4-FFF2-40B4-BE49-F238E27FC236}">
                <a16:creationId xmlns:a16="http://schemas.microsoft.com/office/drawing/2014/main" id="{DC4DEA6F-A74A-AF48-1CEF-C35F6B6FBFD0}"/>
              </a:ext>
            </a:extLst>
          </p:cNvPr>
          <p:cNvSpPr/>
          <p:nvPr/>
        </p:nvSpPr>
        <p:spPr>
          <a:xfrm>
            <a:off x="653924" y="5057046"/>
            <a:ext cx="1078933" cy="31149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noProof="0" dirty="0">
                <a:solidFill>
                  <a:schemeClr val="bg1"/>
                </a:solidFill>
                <a:latin typeface="Meiryo UI" panose="020B0604030504040204" pitchFamily="50" charset="-128"/>
                <a:ea typeface="Meiryo UI" panose="020B0604030504040204" pitchFamily="50" charset="-128"/>
              </a:rPr>
              <a:t>自社拠点</a:t>
            </a:r>
          </a:p>
        </p:txBody>
      </p:sp>
      <p:sp>
        <p:nvSpPr>
          <p:cNvPr id="32" name="楕円 31">
            <a:extLst>
              <a:ext uri="{FF2B5EF4-FFF2-40B4-BE49-F238E27FC236}">
                <a16:creationId xmlns:a16="http://schemas.microsoft.com/office/drawing/2014/main" id="{330A45B1-DE0B-475B-A249-83CE3C822030}"/>
              </a:ext>
            </a:extLst>
          </p:cNvPr>
          <p:cNvSpPr/>
          <p:nvPr/>
        </p:nvSpPr>
        <p:spPr>
          <a:xfrm>
            <a:off x="3435587" y="4942795"/>
            <a:ext cx="540000" cy="5400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発電</a:t>
            </a:r>
          </a:p>
          <a:p>
            <a:pPr algn="ctr"/>
            <a:r>
              <a:rPr lang="ja-JP" sz="1200" noProof="0" dirty="0">
                <a:solidFill>
                  <a:schemeClr val="tx1"/>
                </a:solidFill>
                <a:latin typeface="Meiryo UI" panose="020B0604030504040204" pitchFamily="50" charset="-128"/>
                <a:ea typeface="Meiryo UI" panose="020B0604030504040204" pitchFamily="50" charset="-128"/>
              </a:rPr>
              <a:t>地点</a:t>
            </a:r>
            <a:endParaRPr kumimoji="1" lang="ja-JP" sz="1200" noProof="0" dirty="0">
              <a:solidFill>
                <a:schemeClr val="tx1"/>
              </a:solidFill>
              <a:latin typeface="Meiryo UI" panose="020B0604030504040204" pitchFamily="50" charset="-128"/>
              <a:ea typeface="Meiryo UI" panose="020B0604030504040204" pitchFamily="50" charset="-128"/>
            </a:endParaRPr>
          </a:p>
        </p:txBody>
      </p:sp>
      <p:cxnSp>
        <p:nvCxnSpPr>
          <p:cNvPr id="33" name="直線矢印コネクタ 32">
            <a:extLst>
              <a:ext uri="{FF2B5EF4-FFF2-40B4-BE49-F238E27FC236}">
                <a16:creationId xmlns:a16="http://schemas.microsoft.com/office/drawing/2014/main" id="{77370025-4D6E-CD1B-7FD7-5DD59A5D6E42}"/>
              </a:ext>
            </a:extLst>
          </p:cNvPr>
          <p:cNvCxnSpPr>
            <a:cxnSpLocks/>
            <a:stCxn id="32" idx="2"/>
            <a:endCxn id="28" idx="3"/>
          </p:cNvCxnSpPr>
          <p:nvPr/>
        </p:nvCxnSpPr>
        <p:spPr>
          <a:xfrm flipH="1">
            <a:off x="1732857" y="5212795"/>
            <a:ext cx="1702730" cy="0"/>
          </a:xfrm>
          <a:prstGeom prst="straightConnector1">
            <a:avLst/>
          </a:prstGeom>
          <a:ln w="571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FBD0EE97-F0B5-B550-B0DA-8D3C1C9330D4}"/>
              </a:ext>
            </a:extLst>
          </p:cNvPr>
          <p:cNvSpPr txBox="1"/>
          <p:nvPr/>
        </p:nvSpPr>
        <p:spPr>
          <a:xfrm>
            <a:off x="380999" y="5623615"/>
            <a:ext cx="4339431" cy="1384995"/>
          </a:xfrm>
          <a:prstGeom prst="rect">
            <a:avLst/>
          </a:prstGeom>
          <a:noFill/>
        </p:spPr>
        <p:txBody>
          <a:bodyPr wrap="square" lIns="0">
            <a:spAutoFit/>
          </a:bodyPr>
          <a:lstStyle/>
          <a:p>
            <a:pPr marL="273050" lvl="1" indent="-190500">
              <a:buFont typeface="Arial" panose="020B0604020202020204" pitchFamily="34" charset="0"/>
              <a:buChar char="•"/>
            </a:pPr>
            <a:r>
              <a:rPr kumimoji="1" lang="ja-JP" sz="1400" noProof="0" dirty="0">
                <a:solidFill>
                  <a:schemeClr val="tx1"/>
                </a:solidFill>
                <a:latin typeface="Meiryo UI" panose="020B0604030504040204" pitchFamily="50" charset="-128"/>
                <a:ea typeface="Meiryo UI" panose="020B0604030504040204" pitchFamily="50" charset="-128"/>
              </a:rPr>
              <a:t>電力及びその関連属性を発電地点から消費地点まで物理的に送電できることを実証できる場合、供給可能地域と見做すことができる</a:t>
            </a:r>
            <a:r>
              <a:rPr lang="ja-JP" sz="1400" noProof="0" dirty="0">
                <a:latin typeface="Meiryo UI" panose="020B0604030504040204" pitchFamily="50" charset="-128"/>
                <a:ea typeface="Meiryo UI" panose="020B0604030504040204" pitchFamily="50" charset="-128"/>
              </a:rPr>
              <a:t>（</a:t>
            </a:r>
            <a:r>
              <a:rPr kumimoji="1" lang="ja-JP" sz="1400" noProof="0" dirty="0">
                <a:solidFill>
                  <a:schemeClr val="tx1"/>
                </a:solidFill>
                <a:latin typeface="Meiryo UI" panose="020B0604030504040204" pitchFamily="50" charset="-128"/>
                <a:ea typeface="Meiryo UI" panose="020B0604030504040204" pitchFamily="50" charset="-128"/>
              </a:rPr>
              <a:t>関連する送電系統運用者（TSO）によって承認された規制上の取り決め、契約、または認定されたマーケット手法を通じて、必要な送電権を保有するか、またはアクセスを実証しなければならない）</a:t>
            </a:r>
          </a:p>
        </p:txBody>
      </p:sp>
      <p:sp>
        <p:nvSpPr>
          <p:cNvPr id="44" name="四角形: 角を丸くする 43">
            <a:extLst>
              <a:ext uri="{FF2B5EF4-FFF2-40B4-BE49-F238E27FC236}">
                <a16:creationId xmlns:a16="http://schemas.microsoft.com/office/drawing/2014/main" id="{A5578234-139B-CB07-E031-E825D59637E3}"/>
              </a:ext>
            </a:extLst>
          </p:cNvPr>
          <p:cNvSpPr/>
          <p:nvPr/>
        </p:nvSpPr>
        <p:spPr>
          <a:xfrm>
            <a:off x="5174889" y="5007750"/>
            <a:ext cx="1677600" cy="1091913"/>
          </a:xfrm>
          <a:prstGeom prst="roundRect">
            <a:avLst>
              <a:gd name="adj" fmla="val 0"/>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t"/>
          <a:lstStyle/>
          <a:p>
            <a:pPr marR="0" lvl="0" algn="l" defTabSz="914400" rtl="0" eaLnBrk="1" fontAlgn="auto" latinLnBrk="0" hangingPunct="1">
              <a:lnSpc>
                <a:spcPct val="105000"/>
              </a:lnSpc>
              <a:spcBef>
                <a:spcPts val="0"/>
              </a:spcBef>
              <a:spcAft>
                <a:spcPts val="0"/>
              </a:spcAft>
              <a:buClrTx/>
              <a:buSzTx/>
              <a:tabLst/>
              <a:defRPr/>
            </a:pPr>
            <a:r>
              <a:rPr kumimoji="1" lang="ja-JP" sz="1400" b="1" i="0" u="none" strike="noStrike" kern="1200" cap="none" spc="0" normalizeH="0" baseline="0" noProof="0" dirty="0">
                <a:ln>
                  <a:noFill/>
                </a:ln>
                <a:solidFill>
                  <a:schemeClr val="tx1"/>
                </a:solidFill>
                <a:effectLst/>
                <a:uLnTx/>
                <a:uFillTx/>
                <a:latin typeface="Meiryo UI"/>
                <a:ea typeface="Meiryo UI"/>
                <a:cs typeface="+mn-cs"/>
              </a:rPr>
              <a:t>地域A（自社）</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a:p>
            <a:pPr marR="0" lvl="0" algn="l" defTabSz="914400" rtl="0" eaLnBrk="1" fontAlgn="auto" latinLnBrk="0" hangingPunct="1">
              <a:lnSpc>
                <a:spcPct val="105000"/>
              </a:lnSpc>
              <a:spcBef>
                <a:spcPts val="0"/>
              </a:spcBef>
              <a:spcAft>
                <a:spcPts val="0"/>
              </a:spcAft>
              <a:buClrTx/>
              <a:buSzTx/>
              <a:tabLst/>
              <a:defRPr/>
            </a:pPr>
            <a:endParaRPr kumimoji="1" lang="ja-JP" sz="1600" b="0"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45" name="四角形: 角を丸くする 44">
            <a:extLst>
              <a:ext uri="{FF2B5EF4-FFF2-40B4-BE49-F238E27FC236}">
                <a16:creationId xmlns:a16="http://schemas.microsoft.com/office/drawing/2014/main" id="{480AC308-C500-EA3B-BA28-4E6A21B3C14F}"/>
              </a:ext>
            </a:extLst>
          </p:cNvPr>
          <p:cNvSpPr/>
          <p:nvPr/>
        </p:nvSpPr>
        <p:spPr>
          <a:xfrm>
            <a:off x="8313120" y="5007750"/>
            <a:ext cx="1677600" cy="1091913"/>
          </a:xfrm>
          <a:prstGeom prst="roundRect">
            <a:avLst>
              <a:gd name="adj" fmla="val 0"/>
            </a:avLst>
          </a:prstGeom>
          <a:solidFill>
            <a:schemeClr val="bg1"/>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t"/>
          <a:lstStyle/>
          <a:p>
            <a:pPr marR="0" lvl="0" algn="l" defTabSz="914400" rtl="0" eaLnBrk="1" fontAlgn="auto" latinLnBrk="0" hangingPunct="1">
              <a:lnSpc>
                <a:spcPct val="105000"/>
              </a:lnSpc>
              <a:spcBef>
                <a:spcPts val="0"/>
              </a:spcBef>
              <a:spcAft>
                <a:spcPts val="0"/>
              </a:spcAft>
              <a:buClrTx/>
              <a:buSzTx/>
              <a:tabLst/>
              <a:defRPr/>
            </a:pPr>
            <a:r>
              <a:rPr kumimoji="1" lang="ja-JP" sz="1400" b="1" i="0" u="none" strike="noStrike" kern="1200" cap="none" spc="0" normalizeH="0" baseline="0" noProof="0" dirty="0">
                <a:ln>
                  <a:noFill/>
                </a:ln>
                <a:solidFill>
                  <a:schemeClr val="tx1"/>
                </a:solidFill>
                <a:effectLst/>
                <a:uLnTx/>
                <a:uFillTx/>
                <a:latin typeface="Meiryo UI"/>
                <a:ea typeface="Meiryo UI"/>
                <a:cs typeface="+mn-cs"/>
              </a:rPr>
              <a:t>地域</a:t>
            </a:r>
            <a:r>
              <a:rPr lang="ja-JP" sz="1400" b="1" noProof="0" dirty="0">
                <a:solidFill>
                  <a:schemeClr val="tx1"/>
                </a:solidFill>
                <a:latin typeface="Meiryo UI"/>
                <a:ea typeface="Meiryo UI"/>
              </a:rPr>
              <a:t>B</a:t>
            </a:r>
            <a:endParaRPr kumimoji="1" lang="ja-JP" sz="1400" b="1" i="0" u="none" strike="noStrike" kern="1200" cap="none" spc="0" normalizeH="0" baseline="0" noProof="0" dirty="0">
              <a:ln>
                <a:noFill/>
              </a:ln>
              <a:solidFill>
                <a:schemeClr val="tx1"/>
              </a:solidFill>
              <a:effectLst/>
              <a:uLnTx/>
              <a:uFillTx/>
              <a:latin typeface="Meiryo UI"/>
              <a:ea typeface="Meiryo UI"/>
              <a:cs typeface="+mn-cs"/>
            </a:endParaRPr>
          </a:p>
          <a:p>
            <a:pPr marR="0" lvl="0" algn="l" defTabSz="914400" rtl="0" eaLnBrk="1" fontAlgn="auto" latinLnBrk="0" hangingPunct="1">
              <a:lnSpc>
                <a:spcPct val="105000"/>
              </a:lnSpc>
              <a:spcBef>
                <a:spcPts val="0"/>
              </a:spcBef>
              <a:spcAft>
                <a:spcPts val="0"/>
              </a:spcAft>
              <a:buClrTx/>
              <a:buSzTx/>
              <a:tabLst/>
              <a:defRPr/>
            </a:pPr>
            <a:endParaRPr kumimoji="1" lang="ja-JP" sz="1600" b="0" i="0" u="none" strike="noStrike" kern="1200" cap="none" spc="0" normalizeH="0" baseline="0" noProof="0" dirty="0">
              <a:ln>
                <a:noFill/>
              </a:ln>
              <a:solidFill>
                <a:schemeClr val="bg1"/>
              </a:solidFill>
              <a:effectLst/>
              <a:uLnTx/>
              <a:uFillTx/>
              <a:latin typeface="Meiryo UI"/>
              <a:ea typeface="Meiryo UI"/>
              <a:cs typeface="+mn-cs"/>
            </a:endParaRPr>
          </a:p>
        </p:txBody>
      </p:sp>
      <p:sp>
        <p:nvSpPr>
          <p:cNvPr id="49" name="正方形/長方形 48">
            <a:extLst>
              <a:ext uri="{FF2B5EF4-FFF2-40B4-BE49-F238E27FC236}">
                <a16:creationId xmlns:a16="http://schemas.microsoft.com/office/drawing/2014/main" id="{8B5A648B-FF75-5628-399A-B2B772D2BBAB}"/>
              </a:ext>
            </a:extLst>
          </p:cNvPr>
          <p:cNvSpPr/>
          <p:nvPr/>
        </p:nvSpPr>
        <p:spPr>
          <a:xfrm>
            <a:off x="5394966" y="5336578"/>
            <a:ext cx="1208980" cy="26916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noProof="0" dirty="0">
                <a:solidFill>
                  <a:schemeClr val="bg1"/>
                </a:solidFill>
                <a:latin typeface="Meiryo UI" panose="020B0604030504040204" pitchFamily="50" charset="-128"/>
                <a:ea typeface="Meiryo UI" panose="020B0604030504040204" pitchFamily="50" charset="-128"/>
              </a:rPr>
              <a:t>自社拠点A</a:t>
            </a:r>
          </a:p>
        </p:txBody>
      </p:sp>
      <p:sp>
        <p:nvSpPr>
          <p:cNvPr id="50" name="正方形/長方形 49">
            <a:extLst>
              <a:ext uri="{FF2B5EF4-FFF2-40B4-BE49-F238E27FC236}">
                <a16:creationId xmlns:a16="http://schemas.microsoft.com/office/drawing/2014/main" id="{A52A7D83-7A45-AE6D-9CF5-8223BF423F6A}"/>
              </a:ext>
            </a:extLst>
          </p:cNvPr>
          <p:cNvSpPr/>
          <p:nvPr/>
        </p:nvSpPr>
        <p:spPr>
          <a:xfrm>
            <a:off x="8566384" y="5352560"/>
            <a:ext cx="1210151" cy="25718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noProof="0" dirty="0">
                <a:solidFill>
                  <a:schemeClr val="bg1"/>
                </a:solidFill>
                <a:latin typeface="Meiryo UI" panose="020B0604030504040204" pitchFamily="50" charset="-128"/>
                <a:ea typeface="Meiryo UI" panose="020B0604030504040204" pitchFamily="50" charset="-128"/>
              </a:rPr>
              <a:t>自社拠点B</a:t>
            </a:r>
          </a:p>
        </p:txBody>
      </p:sp>
      <p:sp>
        <p:nvSpPr>
          <p:cNvPr id="55" name="テキスト ボックス 54">
            <a:extLst>
              <a:ext uri="{FF2B5EF4-FFF2-40B4-BE49-F238E27FC236}">
                <a16:creationId xmlns:a16="http://schemas.microsoft.com/office/drawing/2014/main" id="{B783C07A-6F0D-8565-A75F-9DE6F68A5044}"/>
              </a:ext>
            </a:extLst>
          </p:cNvPr>
          <p:cNvSpPr txBox="1"/>
          <p:nvPr/>
        </p:nvSpPr>
        <p:spPr>
          <a:xfrm>
            <a:off x="367659" y="4246738"/>
            <a:ext cx="4558506" cy="337859"/>
          </a:xfrm>
          <a:prstGeom prst="rect">
            <a:avLst/>
          </a:prstGeom>
          <a:noFill/>
        </p:spPr>
        <p:txBody>
          <a:bodyPr wrap="square">
            <a:spAutoFit/>
          </a:bodyPr>
          <a:lstStyle/>
          <a:p>
            <a:r>
              <a:rPr lang="ja-JP" sz="1600" b="1" noProof="0" dirty="0">
                <a:solidFill>
                  <a:schemeClr val="tx2">
                    <a:lumMod val="75000"/>
                  </a:schemeClr>
                </a:solidFill>
                <a:latin typeface="+mn-ea"/>
              </a:rPr>
              <a:t>例外a：送電権を実証（C30.3a）</a:t>
            </a:r>
          </a:p>
        </p:txBody>
      </p:sp>
      <p:sp>
        <p:nvSpPr>
          <p:cNvPr id="57" name="テキスト ボックス 56">
            <a:extLst>
              <a:ext uri="{FF2B5EF4-FFF2-40B4-BE49-F238E27FC236}">
                <a16:creationId xmlns:a16="http://schemas.microsoft.com/office/drawing/2014/main" id="{3A40613E-9532-5897-679A-1F86C5E2427C}"/>
              </a:ext>
            </a:extLst>
          </p:cNvPr>
          <p:cNvSpPr txBox="1"/>
          <p:nvPr/>
        </p:nvSpPr>
        <p:spPr>
          <a:xfrm>
            <a:off x="5025118" y="4246738"/>
            <a:ext cx="5165724" cy="338554"/>
          </a:xfrm>
          <a:prstGeom prst="rect">
            <a:avLst/>
          </a:prstGeom>
          <a:noFill/>
        </p:spPr>
        <p:txBody>
          <a:bodyPr wrap="square">
            <a:spAutoFit/>
          </a:bodyPr>
          <a:lstStyle/>
          <a:p>
            <a:r>
              <a:rPr lang="ja-JP" sz="1600" b="1" noProof="0" dirty="0">
                <a:solidFill>
                  <a:schemeClr val="tx2">
                    <a:lumMod val="75000"/>
                  </a:schemeClr>
                </a:solidFill>
                <a:latin typeface="+mn-ea"/>
              </a:rPr>
              <a:t>例外b：</a:t>
            </a:r>
            <a:r>
              <a:rPr lang="ja-JP" sz="1600" b="1" noProof="0" dirty="0">
                <a:solidFill>
                  <a:schemeClr val="tx2">
                    <a:lumMod val="75000"/>
                  </a:schemeClr>
                </a:solidFill>
              </a:rPr>
              <a:t>広域グリッド内の需要集約（C30.3.b）</a:t>
            </a:r>
            <a:endParaRPr lang="ja-JP" sz="1600" b="1" noProof="0" dirty="0">
              <a:solidFill>
                <a:schemeClr val="tx2">
                  <a:lumMod val="75000"/>
                </a:schemeClr>
              </a:solidFill>
              <a:latin typeface="+mn-ea"/>
            </a:endParaRPr>
          </a:p>
        </p:txBody>
      </p:sp>
      <p:sp>
        <p:nvSpPr>
          <p:cNvPr id="64" name="楕円 63">
            <a:extLst>
              <a:ext uri="{FF2B5EF4-FFF2-40B4-BE49-F238E27FC236}">
                <a16:creationId xmlns:a16="http://schemas.microsoft.com/office/drawing/2014/main" id="{7883E162-4FC1-65CB-27D2-7526C5DEA234}"/>
              </a:ext>
            </a:extLst>
          </p:cNvPr>
          <p:cNvSpPr/>
          <p:nvPr/>
        </p:nvSpPr>
        <p:spPr>
          <a:xfrm>
            <a:off x="8725699" y="5636921"/>
            <a:ext cx="1050637" cy="433881"/>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b="1" noProof="0" dirty="0">
                <a:solidFill>
                  <a:schemeClr val="bg1"/>
                </a:solidFill>
                <a:latin typeface="Meiryo UI" panose="020B0604030504040204" pitchFamily="50" charset="-128"/>
                <a:ea typeface="Meiryo UI" panose="020B0604030504040204" pitchFamily="50" charset="-128"/>
              </a:rPr>
              <a:t>地域B域内</a:t>
            </a:r>
            <a:r>
              <a:rPr lang="ja-JP" sz="1200" b="1" noProof="0" dirty="0">
                <a:solidFill>
                  <a:schemeClr val="bg1"/>
                </a:solidFill>
                <a:latin typeface="Meiryo UI" panose="020B0604030504040204" pitchFamily="50" charset="-128"/>
                <a:ea typeface="Meiryo UI" panose="020B0604030504040204" pitchFamily="50" charset="-128"/>
              </a:rPr>
              <a:t>LCE</a:t>
            </a:r>
            <a:endParaRPr kumimoji="1" lang="ja-JP" sz="1200" b="1" noProof="0" dirty="0">
              <a:solidFill>
                <a:schemeClr val="bg1"/>
              </a:solidFill>
              <a:latin typeface="Meiryo UI" panose="020B0604030504040204" pitchFamily="50" charset="-128"/>
              <a:ea typeface="Meiryo UI" panose="020B0604030504040204" pitchFamily="50" charset="-128"/>
            </a:endParaRPr>
          </a:p>
        </p:txBody>
      </p:sp>
      <p:cxnSp>
        <p:nvCxnSpPr>
          <p:cNvPr id="65" name="直線矢印コネクタ 64">
            <a:extLst>
              <a:ext uri="{FF2B5EF4-FFF2-40B4-BE49-F238E27FC236}">
                <a16:creationId xmlns:a16="http://schemas.microsoft.com/office/drawing/2014/main" id="{71E28A39-A2F2-4388-45ED-72C11A57EC3E}"/>
              </a:ext>
            </a:extLst>
          </p:cNvPr>
          <p:cNvCxnSpPr>
            <a:cxnSpLocks/>
            <a:endCxn id="81" idx="1"/>
          </p:cNvCxnSpPr>
          <p:nvPr/>
        </p:nvCxnSpPr>
        <p:spPr>
          <a:xfrm>
            <a:off x="6603946" y="5477284"/>
            <a:ext cx="548561" cy="0"/>
          </a:xfrm>
          <a:prstGeom prst="straightConnector1">
            <a:avLst/>
          </a:prstGeom>
          <a:ln w="5715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67" name="直線矢印コネクタ 66">
            <a:extLst>
              <a:ext uri="{FF2B5EF4-FFF2-40B4-BE49-F238E27FC236}">
                <a16:creationId xmlns:a16="http://schemas.microsoft.com/office/drawing/2014/main" id="{0253194E-9579-30BD-EE80-6848FDB54552}"/>
              </a:ext>
            </a:extLst>
          </p:cNvPr>
          <p:cNvCxnSpPr>
            <a:cxnSpLocks/>
            <a:endCxn id="81" idx="3"/>
          </p:cNvCxnSpPr>
          <p:nvPr/>
        </p:nvCxnSpPr>
        <p:spPr>
          <a:xfrm flipH="1">
            <a:off x="8074943" y="5477283"/>
            <a:ext cx="491242" cy="1"/>
          </a:xfrm>
          <a:prstGeom prst="straightConnector1">
            <a:avLst/>
          </a:prstGeom>
          <a:ln w="5715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73" name="テキスト ボックス 72">
            <a:extLst>
              <a:ext uri="{FF2B5EF4-FFF2-40B4-BE49-F238E27FC236}">
                <a16:creationId xmlns:a16="http://schemas.microsoft.com/office/drawing/2014/main" id="{14827CC3-C437-BDBA-6E18-48F317F6042A}"/>
              </a:ext>
            </a:extLst>
          </p:cNvPr>
          <p:cNvSpPr txBox="1"/>
          <p:nvPr/>
        </p:nvSpPr>
        <p:spPr>
          <a:xfrm>
            <a:off x="5075527" y="6236448"/>
            <a:ext cx="5157534" cy="738664"/>
          </a:xfrm>
          <a:prstGeom prst="rect">
            <a:avLst/>
          </a:prstGeom>
          <a:noFill/>
        </p:spPr>
        <p:txBody>
          <a:bodyPr wrap="square" lIns="0" rIns="0">
            <a:spAutoFit/>
          </a:bodyPr>
          <a:lstStyle/>
          <a:p>
            <a:pPr marL="273050" lvl="1" indent="-190500">
              <a:buFont typeface="Arial" panose="020B0604020202020204" pitchFamily="34" charset="0"/>
              <a:buChar char="•"/>
            </a:pPr>
            <a:r>
              <a:rPr lang="ja-JP" sz="1400" noProof="0" dirty="0">
                <a:solidFill>
                  <a:schemeClr val="tx1"/>
                </a:solidFill>
                <a:latin typeface="Meiryo UI" pitchFamily="34" charset="0"/>
                <a:ea typeface="Meiryo UI" pitchFamily="34" charset="-122"/>
                <a:cs typeface="Meiryo UI" pitchFamily="34" charset="-120"/>
              </a:rPr>
              <a:t>複数地域にまたがる拠点の合計負荷を、当該活動プールのいずれかに所在するLCEプロジェクトとの間で締結された電力購入契約（PPA）によってカバーすることができる（稼働36か</a:t>
            </a:r>
            <a:r>
              <a:rPr lang="ja-JP" sz="1400" noProof="0" dirty="0">
                <a:latin typeface="Meiryo UI" pitchFamily="34" charset="0"/>
                <a:ea typeface="Meiryo UI" pitchFamily="34" charset="-122"/>
                <a:cs typeface="Meiryo UI" pitchFamily="34" charset="-120"/>
              </a:rPr>
              <a:t>月</a:t>
            </a:r>
            <a:r>
              <a:rPr lang="ja-JP" sz="1400" noProof="0" dirty="0">
                <a:solidFill>
                  <a:schemeClr val="tx1"/>
                </a:solidFill>
                <a:latin typeface="Meiryo UI" pitchFamily="34" charset="0"/>
                <a:ea typeface="Meiryo UI" pitchFamily="34" charset="-122"/>
                <a:cs typeface="Meiryo UI" pitchFamily="34" charset="-120"/>
              </a:rPr>
              <a:t>以内に取引開始）</a:t>
            </a:r>
          </a:p>
        </p:txBody>
      </p:sp>
      <p:sp>
        <p:nvSpPr>
          <p:cNvPr id="75" name="テキスト ボックス 74">
            <a:extLst>
              <a:ext uri="{FF2B5EF4-FFF2-40B4-BE49-F238E27FC236}">
                <a16:creationId xmlns:a16="http://schemas.microsoft.com/office/drawing/2014/main" id="{0C122210-0CB5-78DC-7066-6F9B0F7E9246}"/>
              </a:ext>
            </a:extLst>
          </p:cNvPr>
          <p:cNvSpPr txBox="1"/>
          <p:nvPr/>
        </p:nvSpPr>
        <p:spPr>
          <a:xfrm>
            <a:off x="1762768" y="3204548"/>
            <a:ext cx="549030" cy="523220"/>
          </a:xfrm>
          <a:prstGeom prst="rect">
            <a:avLst/>
          </a:prstGeom>
          <a:noFill/>
        </p:spPr>
        <p:txBody>
          <a:bodyPr wrap="square" rtlCol="0">
            <a:spAutoFit/>
          </a:bodyPr>
          <a:lstStyle/>
          <a:p>
            <a:r>
              <a:rPr kumimoji="1" lang="ja-JP" sz="2800" b="1" noProof="0" dirty="0">
                <a:solidFill>
                  <a:srgbClr val="FF0000"/>
                </a:solidFill>
              </a:rPr>
              <a:t>〇</a:t>
            </a:r>
          </a:p>
        </p:txBody>
      </p:sp>
      <p:sp>
        <p:nvSpPr>
          <p:cNvPr id="79" name="テキスト ボックス 78">
            <a:extLst>
              <a:ext uri="{FF2B5EF4-FFF2-40B4-BE49-F238E27FC236}">
                <a16:creationId xmlns:a16="http://schemas.microsoft.com/office/drawing/2014/main" id="{78FBBDC0-2C84-EF24-502B-EC69AAE15647}"/>
              </a:ext>
            </a:extLst>
          </p:cNvPr>
          <p:cNvSpPr txBox="1"/>
          <p:nvPr/>
        </p:nvSpPr>
        <p:spPr>
          <a:xfrm>
            <a:off x="2199195" y="4962371"/>
            <a:ext cx="540000" cy="461665"/>
          </a:xfrm>
          <a:prstGeom prst="rect">
            <a:avLst/>
          </a:prstGeom>
          <a:noFill/>
        </p:spPr>
        <p:txBody>
          <a:bodyPr wrap="square" rtlCol="0">
            <a:spAutoFit/>
          </a:bodyPr>
          <a:lstStyle/>
          <a:p>
            <a:r>
              <a:rPr kumimoji="1" lang="ja-JP" sz="2400" b="1" noProof="0" dirty="0">
                <a:solidFill>
                  <a:srgbClr val="FF0000"/>
                </a:solidFill>
              </a:rPr>
              <a:t>〇</a:t>
            </a:r>
          </a:p>
        </p:txBody>
      </p:sp>
      <p:sp>
        <p:nvSpPr>
          <p:cNvPr id="81" name="四角形: 角を丸くする 80">
            <a:extLst>
              <a:ext uri="{FF2B5EF4-FFF2-40B4-BE49-F238E27FC236}">
                <a16:creationId xmlns:a16="http://schemas.microsoft.com/office/drawing/2014/main" id="{8EF8AD03-C617-FB89-BE55-5344BC8C9D33}"/>
              </a:ext>
            </a:extLst>
          </p:cNvPr>
          <p:cNvSpPr/>
          <p:nvPr/>
        </p:nvSpPr>
        <p:spPr>
          <a:xfrm>
            <a:off x="7152507" y="5074731"/>
            <a:ext cx="922436" cy="805105"/>
          </a:xfrm>
          <a:prstGeom prst="roundRect">
            <a:avLst>
              <a:gd name="adj" fmla="val 0"/>
            </a:avLst>
          </a:prstGeom>
          <a:solidFill>
            <a:schemeClr val="accent2">
              <a:lumMod val="60000"/>
              <a:lumOff val="4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0" rtlCol="0" anchor="ctr"/>
          <a:lstStyle/>
          <a:p>
            <a:pPr marR="0" lvl="0" algn="ctr" defTabSz="914400" rtl="0" eaLnBrk="1" fontAlgn="auto" latinLnBrk="0" hangingPunct="1">
              <a:lnSpc>
                <a:spcPct val="105000"/>
              </a:lnSpc>
              <a:spcBef>
                <a:spcPts val="0"/>
              </a:spcBef>
              <a:spcAft>
                <a:spcPts val="0"/>
              </a:spcAft>
              <a:buClrTx/>
              <a:buSzTx/>
              <a:tabLst/>
              <a:defRPr/>
            </a:pPr>
            <a:r>
              <a:rPr kumimoji="1" lang="ja-JP" sz="1400" b="0" i="0" u="none" strike="noStrike" kern="1200" cap="none" spc="0" normalizeH="0" baseline="0" noProof="0" dirty="0">
                <a:ln>
                  <a:noFill/>
                </a:ln>
                <a:solidFill>
                  <a:sysClr val="windowText" lastClr="000000"/>
                </a:solidFill>
                <a:effectLst/>
                <a:uLnTx/>
                <a:uFillTx/>
                <a:latin typeface="Meiryo UI"/>
                <a:ea typeface="Meiryo UI"/>
                <a:cs typeface="+mn-cs"/>
              </a:rPr>
              <a:t>合計負荷</a:t>
            </a:r>
          </a:p>
          <a:p>
            <a:pPr marR="0" lvl="0" algn="ctr" defTabSz="914400" rtl="0" eaLnBrk="1" fontAlgn="auto" latinLnBrk="0" hangingPunct="1">
              <a:lnSpc>
                <a:spcPct val="105000"/>
              </a:lnSpc>
              <a:spcBef>
                <a:spcPts val="0"/>
              </a:spcBef>
              <a:spcAft>
                <a:spcPts val="0"/>
              </a:spcAft>
              <a:buClrTx/>
              <a:buSzTx/>
              <a:tabLst/>
              <a:defRPr/>
            </a:pPr>
            <a:r>
              <a:rPr lang="ja-JP" sz="1400" noProof="0" dirty="0">
                <a:solidFill>
                  <a:sysClr val="windowText" lastClr="000000"/>
                </a:solidFill>
                <a:latin typeface="Meiryo UI"/>
                <a:ea typeface="Meiryo UI"/>
              </a:rPr>
              <a:t>A＋B</a:t>
            </a:r>
            <a:endParaRPr kumimoji="1" lang="ja-JP" sz="1400" b="0" i="0" u="none" strike="noStrike" kern="1200" cap="none" spc="0" normalizeH="0" baseline="0" noProof="0" dirty="0">
              <a:ln>
                <a:noFill/>
              </a:ln>
              <a:solidFill>
                <a:sysClr val="windowText" lastClr="000000"/>
              </a:solidFill>
              <a:effectLst/>
              <a:uLnTx/>
              <a:uFillTx/>
              <a:latin typeface="Meiryo UI"/>
              <a:ea typeface="Meiryo UI"/>
              <a:cs typeface="+mn-cs"/>
            </a:endParaRPr>
          </a:p>
        </p:txBody>
      </p:sp>
      <p:cxnSp>
        <p:nvCxnSpPr>
          <p:cNvPr id="87" name="コネクタ: 曲線 86">
            <a:extLst>
              <a:ext uri="{FF2B5EF4-FFF2-40B4-BE49-F238E27FC236}">
                <a16:creationId xmlns:a16="http://schemas.microsoft.com/office/drawing/2014/main" id="{B66F5719-465B-AD71-0490-4D06658397E8}"/>
              </a:ext>
            </a:extLst>
          </p:cNvPr>
          <p:cNvCxnSpPr>
            <a:cxnSpLocks/>
            <a:stCxn id="64" idx="3"/>
          </p:cNvCxnSpPr>
          <p:nvPr/>
        </p:nvCxnSpPr>
        <p:spPr>
          <a:xfrm rot="5400000" flipH="1">
            <a:off x="8156454" y="5284155"/>
            <a:ext cx="99914" cy="1346300"/>
          </a:xfrm>
          <a:prstGeom prst="curvedConnector4">
            <a:avLst>
              <a:gd name="adj1" fmla="val -22142"/>
              <a:gd name="adj2" fmla="val 92960"/>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テキスト ボックス 89">
            <a:extLst>
              <a:ext uri="{FF2B5EF4-FFF2-40B4-BE49-F238E27FC236}">
                <a16:creationId xmlns:a16="http://schemas.microsoft.com/office/drawing/2014/main" id="{0123B985-648E-CBEA-D542-8347F5CD46F5}"/>
              </a:ext>
            </a:extLst>
          </p:cNvPr>
          <p:cNvSpPr txBox="1"/>
          <p:nvPr/>
        </p:nvSpPr>
        <p:spPr>
          <a:xfrm>
            <a:off x="1982018" y="5297971"/>
            <a:ext cx="1007006" cy="307777"/>
          </a:xfrm>
          <a:prstGeom prst="rect">
            <a:avLst/>
          </a:prstGeom>
          <a:noFill/>
        </p:spPr>
        <p:txBody>
          <a:bodyPr wrap="none" rtlCol="0">
            <a:spAutoFit/>
          </a:bodyPr>
          <a:lstStyle/>
          <a:p>
            <a:pPr algn="ctr"/>
            <a:r>
              <a:rPr lang="ja-JP" sz="1400" b="1" noProof="0" dirty="0">
                <a:solidFill>
                  <a:srgbClr val="FF0000"/>
                </a:solidFill>
              </a:rPr>
              <a:t>送電権あり</a:t>
            </a:r>
            <a:endParaRPr kumimoji="1" lang="ja-JP" sz="1400" b="1" noProof="0" dirty="0">
              <a:solidFill>
                <a:srgbClr val="FF0000"/>
              </a:solidFill>
            </a:endParaRPr>
          </a:p>
        </p:txBody>
      </p:sp>
      <p:sp>
        <p:nvSpPr>
          <p:cNvPr id="92" name="テキスト ボックス 91">
            <a:extLst>
              <a:ext uri="{FF2B5EF4-FFF2-40B4-BE49-F238E27FC236}">
                <a16:creationId xmlns:a16="http://schemas.microsoft.com/office/drawing/2014/main" id="{4078A6D6-4C89-0250-042B-A7245E1D4215}"/>
              </a:ext>
            </a:extLst>
          </p:cNvPr>
          <p:cNvSpPr txBox="1"/>
          <p:nvPr/>
        </p:nvSpPr>
        <p:spPr>
          <a:xfrm>
            <a:off x="8240808" y="5760213"/>
            <a:ext cx="557204" cy="307777"/>
          </a:xfrm>
          <a:prstGeom prst="rect">
            <a:avLst/>
          </a:prstGeom>
          <a:noFill/>
        </p:spPr>
        <p:txBody>
          <a:bodyPr wrap="none" rtlCol="0">
            <a:spAutoFit/>
          </a:bodyPr>
          <a:lstStyle/>
          <a:p>
            <a:pPr algn="ctr"/>
            <a:r>
              <a:rPr kumimoji="1" lang="ja-JP" sz="1400" b="1" noProof="0" dirty="0">
                <a:solidFill>
                  <a:srgbClr val="FF0000"/>
                </a:solidFill>
              </a:rPr>
              <a:t>PPA</a:t>
            </a:r>
          </a:p>
        </p:txBody>
      </p:sp>
      <p:sp>
        <p:nvSpPr>
          <p:cNvPr id="123" name="テキスト ボックス 122">
            <a:extLst>
              <a:ext uri="{FF2B5EF4-FFF2-40B4-BE49-F238E27FC236}">
                <a16:creationId xmlns:a16="http://schemas.microsoft.com/office/drawing/2014/main" id="{E9577837-6A11-508B-C66A-F84DF1501F54}"/>
              </a:ext>
            </a:extLst>
          </p:cNvPr>
          <p:cNvSpPr txBox="1"/>
          <p:nvPr/>
        </p:nvSpPr>
        <p:spPr>
          <a:xfrm>
            <a:off x="155705" y="6999404"/>
            <a:ext cx="10215748" cy="230832"/>
          </a:xfrm>
          <a:prstGeom prst="rect">
            <a:avLst/>
          </a:prstGeom>
          <a:noFill/>
        </p:spPr>
        <p:txBody>
          <a:bodyPr wrap="square">
            <a:spAutoFit/>
          </a:bodyPr>
          <a:lstStyle/>
          <a:p>
            <a:r>
              <a:rPr lang="ja-JP" sz="900" noProof="0" dirty="0"/>
              <a:t>※ レガシー条項：</a:t>
            </a:r>
            <a:r>
              <a:rPr lang="ja-JP" altLang="ja-JP" sz="900" dirty="0"/>
              <a:t>契約更新による供給可能地域の延長は不可（C30.5）</a:t>
            </a:r>
            <a:endParaRPr lang="ja-JP" altLang="en-US" sz="900" dirty="0"/>
          </a:p>
        </p:txBody>
      </p:sp>
      <p:sp>
        <p:nvSpPr>
          <p:cNvPr id="140" name="テキスト ボックス 139">
            <a:extLst>
              <a:ext uri="{FF2B5EF4-FFF2-40B4-BE49-F238E27FC236}">
                <a16:creationId xmlns:a16="http://schemas.microsoft.com/office/drawing/2014/main" id="{2C048009-7A5D-D0FC-C447-A551EC7C5008}"/>
              </a:ext>
            </a:extLst>
          </p:cNvPr>
          <p:cNvSpPr txBox="1"/>
          <p:nvPr/>
        </p:nvSpPr>
        <p:spPr>
          <a:xfrm>
            <a:off x="155705" y="7187532"/>
            <a:ext cx="10071136" cy="3693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p>
          <a:p>
            <a:r>
              <a:rPr lang="ja-JP" sz="900" noProof="0" dirty="0">
                <a:solidFill>
                  <a:sysClr val="windowText" lastClr="000000"/>
                </a:solidFill>
                <a:latin typeface="+mj-ea"/>
              </a:rPr>
              <a:t>※ 条文番号はCNZS V2.0本文の付番による</a:t>
            </a:r>
          </a:p>
        </p:txBody>
      </p:sp>
    </p:spTree>
    <p:extLst>
      <p:ext uri="{BB962C8B-B14F-4D97-AF65-F5344CB8AC3E}">
        <p14:creationId xmlns:p14="http://schemas.microsoft.com/office/powerpoint/2010/main" val="32726396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670913-44F9-A7F4-D8F8-601050242802}"/>
              </a:ext>
            </a:extLst>
          </p:cNvPr>
          <p:cNvSpPr>
            <a:spLocks noGrp="1"/>
          </p:cNvSpPr>
          <p:nvPr>
            <p:ph type="title"/>
          </p:nvPr>
        </p:nvSpPr>
        <p:spPr/>
        <p:txBody>
          <a:bodyPr/>
          <a:lstStyle/>
          <a:p>
            <a:r>
              <a:rPr kumimoji="1" lang="ja-JP" noProof="0" dirty="0"/>
              <a:t>活動プールで使用可能な「適格な</a:t>
            </a:r>
            <a:r>
              <a:rPr lang="ja-JP" noProof="0" dirty="0"/>
              <a:t>マーケット手法</a:t>
            </a:r>
            <a:r>
              <a:rPr kumimoji="1" lang="ja-JP" noProof="0" dirty="0"/>
              <a:t>」6種</a:t>
            </a:r>
          </a:p>
        </p:txBody>
      </p:sp>
      <p:sp>
        <p:nvSpPr>
          <p:cNvPr id="3" name="コンテンツ プレースホルダー 2">
            <a:extLst>
              <a:ext uri="{FF2B5EF4-FFF2-40B4-BE49-F238E27FC236}">
                <a16:creationId xmlns:a16="http://schemas.microsoft.com/office/drawing/2014/main" id="{C6F60212-5065-F82E-48FE-9F463AE294CD}"/>
              </a:ext>
            </a:extLst>
          </p:cNvPr>
          <p:cNvSpPr>
            <a:spLocks noGrp="1"/>
          </p:cNvSpPr>
          <p:nvPr>
            <p:ph sz="quarter" idx="12"/>
          </p:nvPr>
        </p:nvSpPr>
        <p:spPr>
          <a:xfrm>
            <a:off x="161925" y="1110920"/>
            <a:ext cx="10367963" cy="604163"/>
          </a:xfrm>
        </p:spPr>
        <p:txBody>
          <a:bodyPr/>
          <a:lstStyle/>
          <a:p>
            <a:r>
              <a:rPr lang="ja-JP" noProof="0" dirty="0"/>
              <a:t>活動プールの電力関連目標の実施には、次の適格なマーケット手法を使用しなければならない。（C31.1）</a:t>
            </a:r>
          </a:p>
        </p:txBody>
      </p:sp>
      <p:sp>
        <p:nvSpPr>
          <p:cNvPr id="7" name="Shape 4">
            <a:extLst>
              <a:ext uri="{FF2B5EF4-FFF2-40B4-BE49-F238E27FC236}">
                <a16:creationId xmlns:a16="http://schemas.microsoft.com/office/drawing/2014/main" id="{6FAF0289-8B46-9315-C67E-7F3BBACA656F}"/>
              </a:ext>
            </a:extLst>
          </p:cNvPr>
          <p:cNvSpPr/>
          <p:nvPr/>
        </p:nvSpPr>
        <p:spPr>
          <a:xfrm>
            <a:off x="308878" y="2599928"/>
            <a:ext cx="3247638" cy="935196"/>
          </a:xfrm>
          <a:prstGeom prst="roundRect">
            <a:avLst>
              <a:gd name="adj" fmla="val 0"/>
            </a:avLst>
          </a:prstGeom>
          <a:solidFill>
            <a:schemeClr val="bg1"/>
          </a:solidFill>
          <a:ln w="15875">
            <a:solidFill>
              <a:schemeClr val="tx2"/>
            </a:solidFill>
            <a:prstDash val="solid"/>
          </a:ln>
        </p:spPr>
        <p:txBody>
          <a:bodyPr anchor="ctr"/>
          <a:lstStyle/>
          <a:p>
            <a:pPr marL="0" marR="0" lvl="0" indent="0" algn="l" defTabSz="914400" rtl="0" eaLnBrk="1" fontAlgn="auto" latinLnBrk="0" hangingPunct="1">
              <a:lnSpc>
                <a:spcPct val="105000"/>
              </a:lnSpc>
              <a:spcBef>
                <a:spcPts val="0"/>
              </a:spcBef>
              <a:spcAft>
                <a:spcPts val="263"/>
              </a:spcAft>
              <a:buClrTx/>
              <a:buSzTx/>
              <a:buFontTx/>
              <a:buNone/>
              <a:tabLst/>
              <a:defRPr/>
            </a:pPr>
            <a:r>
              <a:rPr kumimoji="1" lang="ja-JP" sz="1600" b="1" i="0" u="none" strike="noStrike" kern="1200" cap="none" spc="0" normalizeH="0" baseline="0" noProof="0" dirty="0">
                <a:ln>
                  <a:noFill/>
                </a:ln>
                <a:solidFill>
                  <a:schemeClr val="tx2"/>
                </a:solidFill>
                <a:effectLst/>
                <a:uLnTx/>
                <a:uFillTx/>
                <a:latin typeface="+mn-ea"/>
                <a:cs typeface="Meiryo UI" pitchFamily="34" charset="-120"/>
              </a:rPr>
              <a:t>a. フィジカルPPA</a:t>
            </a:r>
            <a:endParaRPr kumimoji="1" lang="ja-JP" sz="1600" b="0" i="0" u="none" strike="noStrike" kern="1200" cap="none" spc="0" normalizeH="0" baseline="0" noProof="0" dirty="0">
              <a:ln>
                <a:noFill/>
              </a:ln>
              <a:solidFill>
                <a:schemeClr val="tx2"/>
              </a:solidFill>
              <a:effectLst/>
              <a:uLnTx/>
              <a:uFillTx/>
              <a:latin typeface="+mn-ea"/>
              <a:cs typeface="+mn-cs"/>
            </a:endParaRPr>
          </a:p>
          <a:p>
            <a:pPr marL="0" marR="0" lvl="0" indent="0" algn="l" defTabSz="914400" rtl="0" eaLnBrk="1" fontAlgn="auto" latinLnBrk="0" hangingPunct="1">
              <a:lnSpc>
                <a:spcPct val="105000"/>
              </a:lnSpc>
              <a:spcBef>
                <a:spcPts val="0"/>
              </a:spcBef>
              <a:spcAft>
                <a:spcPts val="0"/>
              </a:spcAft>
              <a:buClrTx/>
              <a:buSzTx/>
              <a:buFontTx/>
              <a:buNone/>
              <a:tabLst/>
              <a:defRPr/>
            </a:pPr>
            <a:r>
              <a:rPr lang="ja-JP" sz="1400" noProof="0" dirty="0">
                <a:solidFill>
                  <a:srgbClr val="1A1A1A"/>
                </a:solidFill>
                <a:latin typeface="+mn-ea"/>
                <a:cs typeface="Meiryo UI" pitchFamily="34" charset="-120"/>
              </a:rPr>
              <a:t>系統</a:t>
            </a:r>
            <a:r>
              <a:rPr kumimoji="1" lang="ja-JP" sz="1400" b="0" i="0" u="none" strike="noStrike" kern="1200" cap="none" spc="0" normalizeH="0" baseline="0" noProof="0" dirty="0">
                <a:ln>
                  <a:noFill/>
                </a:ln>
                <a:solidFill>
                  <a:srgbClr val="1A1A1A"/>
                </a:solidFill>
                <a:effectLst/>
                <a:uLnTx/>
                <a:uFillTx/>
                <a:latin typeface="+mn-ea"/>
                <a:cs typeface="Meiryo UI" pitchFamily="34" charset="-120"/>
              </a:rPr>
              <a:t>接続のLCE発電者との物理的電力購入契約</a:t>
            </a:r>
            <a:endParaRPr kumimoji="1" lang="ja-JP" sz="1400" b="0" i="0" u="none" strike="noStrike" kern="1200" cap="none" spc="0" normalizeH="0" baseline="0" noProof="0" dirty="0">
              <a:ln>
                <a:noFill/>
              </a:ln>
              <a:solidFill>
                <a:prstClr val="black"/>
              </a:solidFill>
              <a:effectLst/>
              <a:uLnTx/>
              <a:uFillTx/>
              <a:latin typeface="+mn-ea"/>
              <a:cs typeface="+mn-cs"/>
            </a:endParaRPr>
          </a:p>
        </p:txBody>
      </p:sp>
      <p:sp>
        <p:nvSpPr>
          <p:cNvPr id="11" name="Shape 6">
            <a:extLst>
              <a:ext uri="{FF2B5EF4-FFF2-40B4-BE49-F238E27FC236}">
                <a16:creationId xmlns:a16="http://schemas.microsoft.com/office/drawing/2014/main" id="{12184571-531F-53FC-E42B-8C3B1C57BCBE}"/>
              </a:ext>
            </a:extLst>
          </p:cNvPr>
          <p:cNvSpPr/>
          <p:nvPr/>
        </p:nvSpPr>
        <p:spPr>
          <a:xfrm>
            <a:off x="308878" y="3617843"/>
            <a:ext cx="3247638" cy="935196"/>
          </a:xfrm>
          <a:prstGeom prst="roundRect">
            <a:avLst>
              <a:gd name="adj" fmla="val 0"/>
            </a:avLst>
          </a:prstGeom>
          <a:solidFill>
            <a:schemeClr val="bg1"/>
          </a:solidFill>
          <a:ln w="15875">
            <a:solidFill>
              <a:schemeClr val="tx2"/>
            </a:solidFill>
            <a:prstDash val="solid"/>
          </a:ln>
        </p:spPr>
        <p:txBody>
          <a:bodyPr anchor="ctr"/>
          <a:lstStyle/>
          <a:p>
            <a:pPr marL="0" marR="0" lvl="0" indent="0" algn="l" defTabSz="914400" rtl="0" eaLnBrk="1" fontAlgn="auto" latinLnBrk="0" hangingPunct="1">
              <a:lnSpc>
                <a:spcPct val="105000"/>
              </a:lnSpc>
              <a:spcBef>
                <a:spcPts val="0"/>
              </a:spcBef>
              <a:spcAft>
                <a:spcPts val="263"/>
              </a:spcAft>
              <a:buClrTx/>
              <a:buSzTx/>
              <a:buFontTx/>
              <a:buNone/>
              <a:tabLst/>
              <a:defRPr/>
            </a:pPr>
            <a:r>
              <a:rPr kumimoji="1" lang="ja-JP" sz="1600" b="1" i="0" u="none" strike="noStrike" kern="1200" cap="none" spc="0" normalizeH="0" baseline="0" noProof="0" dirty="0">
                <a:ln>
                  <a:noFill/>
                </a:ln>
                <a:solidFill>
                  <a:schemeClr val="tx2"/>
                </a:solidFill>
                <a:effectLst/>
                <a:uLnTx/>
                <a:uFillTx/>
                <a:latin typeface="+mn-ea"/>
                <a:cs typeface="Meiryo UI" pitchFamily="34" charset="-120"/>
              </a:rPr>
              <a:t>b. バーチャルPPA</a:t>
            </a:r>
            <a:endParaRPr kumimoji="1" lang="ja-JP" sz="1600" b="0" i="0" u="none" strike="noStrike" kern="1200" cap="none" spc="0" normalizeH="0" baseline="0" noProof="0" dirty="0">
              <a:ln>
                <a:noFill/>
              </a:ln>
              <a:solidFill>
                <a:schemeClr val="tx2"/>
              </a:solidFill>
              <a:effectLst/>
              <a:uLnTx/>
              <a:uFillTx/>
              <a:latin typeface="+mn-ea"/>
              <a:cs typeface="+mn-cs"/>
            </a:endParaRPr>
          </a:p>
          <a:p>
            <a:pPr marL="0" marR="0" lvl="0" indent="0" algn="l" defTabSz="914400" rtl="0" eaLnBrk="1" fontAlgn="auto" latinLnBrk="0" hangingPunct="1">
              <a:lnSpc>
                <a:spcPct val="105000"/>
              </a:lnSpc>
              <a:spcBef>
                <a:spcPts val="0"/>
              </a:spcBef>
              <a:spcAft>
                <a:spcPts val="0"/>
              </a:spcAft>
              <a:buClrTx/>
              <a:buSzTx/>
              <a:buFontTx/>
              <a:buNone/>
              <a:tabLst/>
              <a:defRPr/>
            </a:pPr>
            <a:r>
              <a:rPr kumimoji="1" lang="ja-JP" sz="1400" b="0" i="0" u="none" strike="noStrike" kern="1200" cap="none" spc="0" normalizeH="0" baseline="0" noProof="0" dirty="0">
                <a:ln>
                  <a:noFill/>
                </a:ln>
                <a:solidFill>
                  <a:srgbClr val="1A1A1A"/>
                </a:solidFill>
                <a:effectLst/>
                <a:uLnTx/>
                <a:uFillTx/>
                <a:latin typeface="+mn-ea"/>
                <a:cs typeface="Meiryo UI" pitchFamily="34" charset="-120"/>
              </a:rPr>
              <a:t>グリッド接続のLCE発電者との金融（</a:t>
            </a:r>
            <a:r>
              <a:rPr lang="ja-JP" sz="1400" noProof="0" dirty="0">
                <a:solidFill>
                  <a:srgbClr val="1A1A1A"/>
                </a:solidFill>
                <a:latin typeface="+mn-ea"/>
                <a:cs typeface="Meiryo UI" pitchFamily="34" charset="-120"/>
              </a:rPr>
              <a:t>バーチャル</a:t>
            </a:r>
            <a:r>
              <a:rPr kumimoji="1" lang="ja-JP" sz="1400" b="0" i="0" u="none" strike="noStrike" kern="1200" cap="none" spc="0" normalizeH="0" baseline="0" noProof="0" dirty="0">
                <a:ln>
                  <a:noFill/>
                </a:ln>
                <a:solidFill>
                  <a:srgbClr val="1A1A1A"/>
                </a:solidFill>
                <a:effectLst/>
                <a:uLnTx/>
                <a:uFillTx/>
                <a:latin typeface="+mn-ea"/>
                <a:cs typeface="Meiryo UI" pitchFamily="34" charset="-120"/>
              </a:rPr>
              <a:t>）電力購入契約</a:t>
            </a:r>
            <a:endParaRPr kumimoji="1" lang="ja-JP" sz="1400" b="0" i="0" u="none" strike="noStrike" kern="1200" cap="none" spc="0" normalizeH="0" baseline="0" noProof="0" dirty="0">
              <a:ln>
                <a:noFill/>
              </a:ln>
              <a:solidFill>
                <a:prstClr val="black"/>
              </a:solidFill>
              <a:effectLst/>
              <a:uLnTx/>
              <a:uFillTx/>
              <a:latin typeface="+mn-ea"/>
              <a:cs typeface="+mn-cs"/>
            </a:endParaRPr>
          </a:p>
        </p:txBody>
      </p:sp>
      <p:sp>
        <p:nvSpPr>
          <p:cNvPr id="13" name="Text 7">
            <a:extLst>
              <a:ext uri="{FF2B5EF4-FFF2-40B4-BE49-F238E27FC236}">
                <a16:creationId xmlns:a16="http://schemas.microsoft.com/office/drawing/2014/main" id="{3B60A4D2-15D2-25E9-C80E-28E929A70A8D}"/>
              </a:ext>
            </a:extLst>
          </p:cNvPr>
          <p:cNvSpPr/>
          <p:nvPr/>
        </p:nvSpPr>
        <p:spPr>
          <a:xfrm>
            <a:off x="429161" y="4784727"/>
            <a:ext cx="3007072" cy="761792"/>
          </a:xfrm>
          <a:prstGeom prst="rect">
            <a:avLst/>
          </a:prstGeom>
          <a:noFill/>
          <a:ln/>
        </p:spPr>
        <p:txBody>
          <a:bodyPr wrap="square" rtlCol="0" anchor="t"/>
          <a:lstStyle/>
          <a:p>
            <a:pPr>
              <a:lnSpc>
                <a:spcPct val="105000"/>
              </a:lnSpc>
              <a:spcAft>
                <a:spcPts val="263"/>
              </a:spcAft>
            </a:pPr>
            <a:endParaRPr lang="ja-JP" sz="1140" noProof="0" dirty="0"/>
          </a:p>
        </p:txBody>
      </p:sp>
      <p:sp>
        <p:nvSpPr>
          <p:cNvPr id="17" name="Shape 10">
            <a:extLst>
              <a:ext uri="{FF2B5EF4-FFF2-40B4-BE49-F238E27FC236}">
                <a16:creationId xmlns:a16="http://schemas.microsoft.com/office/drawing/2014/main" id="{CC658D05-B4F0-21FE-4463-B33BD31AEE78}"/>
              </a:ext>
            </a:extLst>
          </p:cNvPr>
          <p:cNvSpPr/>
          <p:nvPr/>
        </p:nvSpPr>
        <p:spPr>
          <a:xfrm>
            <a:off x="3716893" y="2599928"/>
            <a:ext cx="3247638" cy="935196"/>
          </a:xfrm>
          <a:prstGeom prst="roundRect">
            <a:avLst>
              <a:gd name="adj" fmla="val 0"/>
            </a:avLst>
          </a:prstGeom>
          <a:solidFill>
            <a:schemeClr val="bg1"/>
          </a:solidFill>
          <a:ln w="15875">
            <a:solidFill>
              <a:schemeClr val="tx2"/>
            </a:solidFill>
            <a:prstDash val="solid"/>
          </a:ln>
        </p:spPr>
        <p:txBody>
          <a:bodyPr anchor="ctr"/>
          <a:lstStyle/>
          <a:p>
            <a:pPr marL="0" marR="0" lvl="0" indent="0" algn="l" defTabSz="914400" rtl="0" eaLnBrk="1" fontAlgn="auto" latinLnBrk="0" hangingPunct="1">
              <a:lnSpc>
                <a:spcPct val="105000"/>
              </a:lnSpc>
              <a:spcBef>
                <a:spcPts val="0"/>
              </a:spcBef>
              <a:spcAft>
                <a:spcPts val="263"/>
              </a:spcAft>
              <a:buClrTx/>
              <a:buSzTx/>
              <a:buFontTx/>
              <a:buNone/>
              <a:tabLst/>
              <a:defRPr/>
            </a:pPr>
            <a:r>
              <a:rPr kumimoji="1" lang="ja-JP" sz="1600" b="1" i="0" u="none" strike="noStrike" kern="1200" cap="none" spc="0" normalizeH="0" baseline="0" noProof="0" dirty="0">
                <a:ln>
                  <a:noFill/>
                </a:ln>
                <a:solidFill>
                  <a:schemeClr val="tx2"/>
                </a:solidFill>
                <a:effectLst/>
                <a:uLnTx/>
                <a:uFillTx/>
                <a:latin typeface="Meiryo UI"/>
                <a:ea typeface="Meiryo UI"/>
                <a:cs typeface="Meiryo UI" pitchFamily="34" charset="-120"/>
              </a:rPr>
              <a:t>c. LCE属性の供給契約</a:t>
            </a:r>
            <a:endParaRPr kumimoji="1" lang="ja-JP" sz="1600" b="0" i="0" u="none" strike="noStrike" kern="1200" cap="none" spc="0" normalizeH="0" baseline="0" noProof="0" dirty="0">
              <a:ln>
                <a:noFill/>
              </a:ln>
              <a:solidFill>
                <a:schemeClr val="tx2"/>
              </a:solidFill>
              <a:effectLst/>
              <a:uLnTx/>
              <a:uFillTx/>
              <a:latin typeface="Meiryo UI"/>
              <a:ea typeface="Meiryo UI"/>
              <a:cs typeface="+mn-cs"/>
            </a:endParaRPr>
          </a:p>
          <a:p>
            <a:pPr marL="0" marR="0" lvl="0" indent="0" algn="l" defTabSz="914400" rtl="0" eaLnBrk="1" fontAlgn="auto" latinLnBrk="0" hangingPunct="1">
              <a:lnSpc>
                <a:spcPct val="105000"/>
              </a:lnSpc>
              <a:spcBef>
                <a:spcPts val="0"/>
              </a:spcBef>
              <a:spcAft>
                <a:spcPts val="0"/>
              </a:spcAft>
              <a:buClrTx/>
              <a:buSzTx/>
              <a:buFontTx/>
              <a:buNone/>
              <a:tabLst/>
              <a:defRPr/>
            </a:pPr>
            <a:r>
              <a:rPr kumimoji="1" lang="ja-JP" sz="1400" b="0" i="0" u="none" strike="noStrike" kern="1200" cap="none" spc="0" normalizeH="0" baseline="0" noProof="0" dirty="0">
                <a:ln>
                  <a:noFill/>
                </a:ln>
                <a:solidFill>
                  <a:srgbClr val="1A1A1A"/>
                </a:solidFill>
                <a:effectLst/>
                <a:uLnTx/>
                <a:uFillTx/>
                <a:latin typeface="Meiryo UI"/>
                <a:ea typeface="Meiryo UI"/>
                <a:cs typeface="Meiryo UI" pitchFamily="34" charset="-120"/>
              </a:rPr>
              <a:t>LCE属性に係る電力供給者との契約</a:t>
            </a:r>
            <a:endParaRPr kumimoji="1" lang="ja-JP" sz="14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21" name="Shape 12">
            <a:extLst>
              <a:ext uri="{FF2B5EF4-FFF2-40B4-BE49-F238E27FC236}">
                <a16:creationId xmlns:a16="http://schemas.microsoft.com/office/drawing/2014/main" id="{947DF772-2102-85B8-CF37-98EF8BD81D12}"/>
              </a:ext>
            </a:extLst>
          </p:cNvPr>
          <p:cNvSpPr/>
          <p:nvPr/>
        </p:nvSpPr>
        <p:spPr>
          <a:xfrm>
            <a:off x="3716893" y="3617843"/>
            <a:ext cx="3247638" cy="935196"/>
          </a:xfrm>
          <a:prstGeom prst="roundRect">
            <a:avLst>
              <a:gd name="adj" fmla="val 0"/>
            </a:avLst>
          </a:prstGeom>
          <a:solidFill>
            <a:schemeClr val="bg1"/>
          </a:solidFill>
          <a:ln w="15875">
            <a:solidFill>
              <a:schemeClr val="tx2"/>
            </a:solidFill>
            <a:prstDash val="solid"/>
          </a:ln>
        </p:spPr>
        <p:txBody>
          <a:bodyPr anchor="ctr"/>
          <a:lstStyle/>
          <a:p>
            <a:pPr marL="0" marR="0" lvl="0" indent="0" algn="l" defTabSz="914400" rtl="0" eaLnBrk="1" fontAlgn="auto" latinLnBrk="0" hangingPunct="1">
              <a:lnSpc>
                <a:spcPct val="105000"/>
              </a:lnSpc>
              <a:spcBef>
                <a:spcPts val="0"/>
              </a:spcBef>
              <a:spcAft>
                <a:spcPts val="263"/>
              </a:spcAft>
              <a:buClrTx/>
              <a:buSzTx/>
              <a:buFontTx/>
              <a:buNone/>
              <a:tabLst/>
              <a:defRPr/>
            </a:pPr>
            <a:r>
              <a:rPr kumimoji="1" lang="ja-JP" sz="1600" b="1" i="0" u="none" strike="noStrike" kern="1200" cap="none" spc="0" normalizeH="0" baseline="0" noProof="0" dirty="0">
                <a:ln>
                  <a:noFill/>
                </a:ln>
                <a:solidFill>
                  <a:schemeClr val="tx2"/>
                </a:solidFill>
                <a:effectLst/>
                <a:uLnTx/>
                <a:uFillTx/>
                <a:latin typeface="+mn-ea"/>
                <a:cs typeface="Meiryo UI" pitchFamily="34" charset="-120"/>
              </a:rPr>
              <a:t>d. アンバンドル証書</a:t>
            </a:r>
            <a:endParaRPr kumimoji="1" lang="ja-JP" sz="1600" b="0" i="0" u="none" strike="noStrike" kern="1200" cap="none" spc="0" normalizeH="0" baseline="0" noProof="0" dirty="0">
              <a:ln>
                <a:noFill/>
              </a:ln>
              <a:solidFill>
                <a:schemeClr val="tx2"/>
              </a:solidFill>
              <a:effectLst/>
              <a:uLnTx/>
              <a:uFillTx/>
              <a:latin typeface="+mn-ea"/>
              <a:cs typeface="+mn-cs"/>
            </a:endParaRPr>
          </a:p>
          <a:p>
            <a:pPr marL="0" marR="0" lvl="0" indent="0" algn="l" defTabSz="914400" rtl="0" eaLnBrk="1" fontAlgn="auto" latinLnBrk="0" hangingPunct="1">
              <a:lnSpc>
                <a:spcPct val="105000"/>
              </a:lnSpc>
              <a:spcBef>
                <a:spcPts val="0"/>
              </a:spcBef>
              <a:spcAft>
                <a:spcPts val="0"/>
              </a:spcAft>
              <a:buClrTx/>
              <a:buSzTx/>
              <a:buFontTx/>
              <a:buNone/>
              <a:tabLst/>
              <a:defRPr/>
            </a:pPr>
            <a:r>
              <a:rPr kumimoji="1" lang="ja-JP" sz="1400" b="0" i="0" u="none" strike="noStrike" kern="1200" cap="none" spc="0" normalizeH="0" baseline="0" noProof="0" dirty="0">
                <a:ln>
                  <a:noFill/>
                </a:ln>
                <a:solidFill>
                  <a:srgbClr val="1A1A1A"/>
                </a:solidFill>
                <a:effectLst/>
                <a:uLnTx/>
                <a:uFillTx/>
                <a:latin typeface="+mn-ea"/>
                <a:cs typeface="Meiryo UI" pitchFamily="34" charset="-120"/>
              </a:rPr>
              <a:t>LCEに係るアンバンドル型エネルギー属性証書の購入</a:t>
            </a:r>
            <a:endParaRPr lang="ja-JP" sz="1400" noProof="0" dirty="0">
              <a:latin typeface="+mn-ea"/>
            </a:endParaRPr>
          </a:p>
        </p:txBody>
      </p:sp>
      <p:sp>
        <p:nvSpPr>
          <p:cNvPr id="23" name="Text 13">
            <a:extLst>
              <a:ext uri="{FF2B5EF4-FFF2-40B4-BE49-F238E27FC236}">
                <a16:creationId xmlns:a16="http://schemas.microsoft.com/office/drawing/2014/main" id="{014B2604-3857-37C7-F98C-4290C082677F}"/>
              </a:ext>
            </a:extLst>
          </p:cNvPr>
          <p:cNvSpPr/>
          <p:nvPr/>
        </p:nvSpPr>
        <p:spPr>
          <a:xfrm>
            <a:off x="3837176" y="4784727"/>
            <a:ext cx="3007072" cy="761792"/>
          </a:xfrm>
          <a:prstGeom prst="rect">
            <a:avLst/>
          </a:prstGeom>
          <a:noFill/>
          <a:ln/>
        </p:spPr>
        <p:txBody>
          <a:bodyPr wrap="square" rtlCol="0" anchor="t"/>
          <a:lstStyle/>
          <a:p>
            <a:pPr>
              <a:lnSpc>
                <a:spcPct val="105000"/>
              </a:lnSpc>
              <a:spcAft>
                <a:spcPts val="263"/>
              </a:spcAft>
            </a:pPr>
            <a:endParaRPr lang="ja-JP" sz="1140" noProof="0" dirty="0"/>
          </a:p>
        </p:txBody>
      </p:sp>
      <p:sp>
        <p:nvSpPr>
          <p:cNvPr id="27" name="Shape 16">
            <a:extLst>
              <a:ext uri="{FF2B5EF4-FFF2-40B4-BE49-F238E27FC236}">
                <a16:creationId xmlns:a16="http://schemas.microsoft.com/office/drawing/2014/main" id="{634872FC-BB54-E989-C817-8D5BE03A28C5}"/>
              </a:ext>
            </a:extLst>
          </p:cNvPr>
          <p:cNvSpPr/>
          <p:nvPr/>
        </p:nvSpPr>
        <p:spPr>
          <a:xfrm>
            <a:off x="7135297" y="2599928"/>
            <a:ext cx="3247638" cy="935196"/>
          </a:xfrm>
          <a:prstGeom prst="roundRect">
            <a:avLst>
              <a:gd name="adj" fmla="val 0"/>
            </a:avLst>
          </a:prstGeom>
          <a:solidFill>
            <a:schemeClr val="bg1"/>
          </a:solidFill>
          <a:ln w="15875">
            <a:solidFill>
              <a:schemeClr val="tx2"/>
            </a:solidFill>
            <a:prstDash val="solid"/>
          </a:ln>
        </p:spPr>
        <p:txBody>
          <a:bodyPr anchor="ctr"/>
          <a:lstStyle/>
          <a:p>
            <a:pPr marL="0" marR="0" lvl="0" indent="0" algn="l" defTabSz="914400" rtl="0" eaLnBrk="1" fontAlgn="auto" latinLnBrk="0" hangingPunct="1">
              <a:lnSpc>
                <a:spcPct val="105000"/>
              </a:lnSpc>
              <a:spcBef>
                <a:spcPts val="0"/>
              </a:spcBef>
              <a:spcAft>
                <a:spcPts val="263"/>
              </a:spcAft>
              <a:buClrTx/>
              <a:buSzTx/>
              <a:buFontTx/>
              <a:buNone/>
              <a:tabLst/>
              <a:defRPr/>
            </a:pPr>
            <a:r>
              <a:rPr kumimoji="1" lang="ja-JP" sz="1600" b="1" i="0" u="none" strike="noStrike" kern="1200" cap="none" spc="0" normalizeH="0" baseline="0" noProof="0" dirty="0">
                <a:ln>
                  <a:noFill/>
                </a:ln>
                <a:solidFill>
                  <a:schemeClr val="tx2"/>
                </a:solidFill>
                <a:effectLst/>
                <a:uLnTx/>
                <a:uFillTx/>
                <a:latin typeface="+mn-ea"/>
                <a:cs typeface="Meiryo UI" pitchFamily="34" charset="-120"/>
              </a:rPr>
              <a:t>e. デフォルト供給LCE</a:t>
            </a:r>
            <a:r>
              <a:rPr kumimoji="1" lang="ja-JP" sz="1600" b="1" i="0" u="none" strike="noStrike" kern="1200" cap="none" spc="0" normalizeH="0" baseline="30000" noProof="0" dirty="0">
                <a:ln>
                  <a:noFill/>
                </a:ln>
                <a:solidFill>
                  <a:schemeClr val="tx2"/>
                </a:solidFill>
                <a:effectLst/>
                <a:uLnTx/>
                <a:uFillTx/>
                <a:latin typeface="+mn-ea"/>
                <a:cs typeface="Meiryo UI" pitchFamily="34" charset="-120"/>
              </a:rPr>
              <a:t>※1</a:t>
            </a:r>
            <a:endParaRPr kumimoji="1" lang="ja-JP" sz="1600" b="0" i="0" u="none" strike="noStrike" kern="1200" cap="none" spc="0" normalizeH="0" baseline="30000" noProof="0" dirty="0">
              <a:ln>
                <a:noFill/>
              </a:ln>
              <a:solidFill>
                <a:schemeClr val="tx2"/>
              </a:solidFill>
              <a:effectLst/>
              <a:uLnTx/>
              <a:uFillTx/>
              <a:latin typeface="+mn-ea"/>
              <a:cs typeface="+mn-cs"/>
            </a:endParaRPr>
          </a:p>
          <a:p>
            <a:pPr marL="0" marR="0" lvl="0" indent="0" algn="l" defTabSz="914400" rtl="0" eaLnBrk="1" fontAlgn="auto" latinLnBrk="0" hangingPunct="1">
              <a:lnSpc>
                <a:spcPct val="105000"/>
              </a:lnSpc>
              <a:spcBef>
                <a:spcPts val="0"/>
              </a:spcBef>
              <a:spcAft>
                <a:spcPts val="0"/>
              </a:spcAft>
              <a:buClrTx/>
              <a:buSzTx/>
              <a:buFontTx/>
              <a:buNone/>
              <a:tabLst/>
              <a:defRPr/>
            </a:pPr>
            <a:r>
              <a:rPr kumimoji="1" lang="ja-JP" sz="1400" b="0" i="0" u="none" strike="noStrike" kern="1200" cap="none" spc="0" normalizeH="0" baseline="0" noProof="0" dirty="0">
                <a:ln>
                  <a:noFill/>
                </a:ln>
                <a:solidFill>
                  <a:srgbClr val="1A1A1A"/>
                </a:solidFill>
                <a:effectLst/>
                <a:uLnTx/>
                <a:uFillTx/>
                <a:latin typeface="+mn-ea"/>
                <a:cs typeface="Meiryo UI" pitchFamily="34" charset="-120"/>
              </a:rPr>
              <a:t>エネルギー属性証書で裏付けられるデフォルト供給LCE</a:t>
            </a:r>
            <a:endParaRPr kumimoji="1" lang="ja-JP" sz="1400" b="0" i="0" u="none" strike="noStrike" kern="1200" cap="none" spc="0" normalizeH="0" baseline="0" noProof="0" dirty="0">
              <a:ln>
                <a:noFill/>
              </a:ln>
              <a:solidFill>
                <a:prstClr val="black"/>
              </a:solidFill>
              <a:effectLst/>
              <a:uLnTx/>
              <a:uFillTx/>
              <a:latin typeface="+mn-ea"/>
              <a:cs typeface="+mn-cs"/>
            </a:endParaRPr>
          </a:p>
        </p:txBody>
      </p:sp>
      <p:sp>
        <p:nvSpPr>
          <p:cNvPr id="29" name="Text 17">
            <a:extLst>
              <a:ext uri="{FF2B5EF4-FFF2-40B4-BE49-F238E27FC236}">
                <a16:creationId xmlns:a16="http://schemas.microsoft.com/office/drawing/2014/main" id="{9BB37DC1-3CB6-09F0-2B45-EB8D69741718}"/>
              </a:ext>
            </a:extLst>
          </p:cNvPr>
          <p:cNvSpPr/>
          <p:nvPr/>
        </p:nvSpPr>
        <p:spPr>
          <a:xfrm>
            <a:off x="7245192" y="3742275"/>
            <a:ext cx="3007072" cy="761792"/>
          </a:xfrm>
          <a:prstGeom prst="rect">
            <a:avLst/>
          </a:prstGeom>
          <a:noFill/>
          <a:ln/>
        </p:spPr>
        <p:txBody>
          <a:bodyPr wrap="square" rtlCol="0" anchor="t"/>
          <a:lstStyle/>
          <a:p>
            <a:pPr>
              <a:lnSpc>
                <a:spcPct val="105000"/>
              </a:lnSpc>
              <a:spcAft>
                <a:spcPts val="263"/>
              </a:spcAft>
            </a:pPr>
            <a:endParaRPr lang="ja-JP" sz="1140" noProof="0" dirty="0"/>
          </a:p>
        </p:txBody>
      </p:sp>
      <p:sp>
        <p:nvSpPr>
          <p:cNvPr id="31" name="Shape 18">
            <a:extLst>
              <a:ext uri="{FF2B5EF4-FFF2-40B4-BE49-F238E27FC236}">
                <a16:creationId xmlns:a16="http://schemas.microsoft.com/office/drawing/2014/main" id="{EE7B169A-82BE-AFF7-B452-FF92D191DC08}"/>
              </a:ext>
            </a:extLst>
          </p:cNvPr>
          <p:cNvSpPr/>
          <p:nvPr/>
        </p:nvSpPr>
        <p:spPr>
          <a:xfrm>
            <a:off x="7135297" y="3617843"/>
            <a:ext cx="3247638" cy="935196"/>
          </a:xfrm>
          <a:prstGeom prst="roundRect">
            <a:avLst>
              <a:gd name="adj" fmla="val 0"/>
            </a:avLst>
          </a:prstGeom>
          <a:solidFill>
            <a:schemeClr val="bg1"/>
          </a:solidFill>
          <a:ln w="15875">
            <a:solidFill>
              <a:schemeClr val="tx2"/>
            </a:solidFill>
            <a:prstDash val="solid"/>
          </a:ln>
        </p:spPr>
        <p:txBody>
          <a:bodyPr anchor="ctr"/>
          <a:lstStyle/>
          <a:p>
            <a:pPr marL="0" marR="0" lvl="0" indent="0" algn="l" defTabSz="914400" rtl="0" eaLnBrk="1" fontAlgn="auto" latinLnBrk="0" hangingPunct="1">
              <a:lnSpc>
                <a:spcPct val="105000"/>
              </a:lnSpc>
              <a:spcBef>
                <a:spcPts val="0"/>
              </a:spcBef>
              <a:spcAft>
                <a:spcPts val="263"/>
              </a:spcAft>
              <a:buClrTx/>
              <a:buSzTx/>
              <a:buFontTx/>
              <a:buNone/>
              <a:tabLst/>
              <a:defRPr/>
            </a:pPr>
            <a:r>
              <a:rPr kumimoji="1" lang="ja-JP" sz="1600" b="1" i="0" u="none" strike="noStrike" kern="1200" cap="none" spc="0" normalizeH="0" baseline="0" noProof="0" dirty="0">
                <a:ln>
                  <a:noFill/>
                </a:ln>
                <a:solidFill>
                  <a:schemeClr val="tx2"/>
                </a:solidFill>
                <a:effectLst/>
                <a:uLnTx/>
                <a:uFillTx/>
                <a:latin typeface="+mn-ea"/>
                <a:cs typeface="Meiryo UI" pitchFamily="34" charset="-120"/>
              </a:rPr>
              <a:t>f. デフォルト供給LCE</a:t>
            </a:r>
            <a:endParaRPr kumimoji="1" lang="ja-JP" sz="1600" b="0" i="0" u="none" strike="noStrike" kern="1200" cap="none" spc="0" normalizeH="0" baseline="0" noProof="0" dirty="0">
              <a:ln>
                <a:noFill/>
              </a:ln>
              <a:solidFill>
                <a:schemeClr val="tx2"/>
              </a:solidFill>
              <a:effectLst/>
              <a:uLnTx/>
              <a:uFillTx/>
              <a:latin typeface="+mn-ea"/>
              <a:cs typeface="+mn-cs"/>
            </a:endParaRPr>
          </a:p>
          <a:p>
            <a:pPr marL="0" marR="0" lvl="0" indent="0" algn="l" defTabSz="914400" rtl="0" eaLnBrk="1" fontAlgn="auto" latinLnBrk="0" hangingPunct="1">
              <a:lnSpc>
                <a:spcPct val="105000"/>
              </a:lnSpc>
              <a:spcBef>
                <a:spcPts val="0"/>
              </a:spcBef>
              <a:spcAft>
                <a:spcPts val="0"/>
              </a:spcAft>
              <a:buClrTx/>
              <a:buSzTx/>
              <a:buFontTx/>
              <a:buNone/>
              <a:tabLst/>
              <a:defRPr/>
            </a:pPr>
            <a:r>
              <a:rPr kumimoji="1" lang="ja-JP" sz="1400" b="0" i="0" u="none" strike="noStrike" kern="1200" cap="none" spc="0" normalizeH="0" baseline="0" noProof="0" dirty="0">
                <a:ln>
                  <a:noFill/>
                </a:ln>
                <a:solidFill>
                  <a:srgbClr val="1A1A1A"/>
                </a:solidFill>
                <a:effectLst/>
                <a:uLnTx/>
                <a:uFillTx/>
                <a:latin typeface="+mn-ea"/>
                <a:cs typeface="Meiryo UI" pitchFamily="34" charset="-120"/>
              </a:rPr>
              <a:t>LCEが発電構成の</a:t>
            </a:r>
            <a:r>
              <a:rPr lang="ja-JP" sz="1400" noProof="0" dirty="0">
                <a:solidFill>
                  <a:srgbClr val="1A1A1A"/>
                </a:solidFill>
                <a:latin typeface="+mn-ea"/>
                <a:cs typeface="Meiryo UI" pitchFamily="34" charset="-120"/>
              </a:rPr>
              <a:t>少なくとも</a:t>
            </a:r>
            <a:r>
              <a:rPr kumimoji="1" lang="ja-JP" sz="1400" b="0" i="0" u="none" strike="noStrike" kern="1200" cap="none" spc="0" normalizeH="0" baseline="0" noProof="0" dirty="0">
                <a:ln>
                  <a:noFill/>
                </a:ln>
                <a:solidFill>
                  <a:srgbClr val="1A1A1A"/>
                </a:solidFill>
                <a:effectLst/>
                <a:uLnTx/>
                <a:uFillTx/>
                <a:latin typeface="+mn-ea"/>
                <a:cs typeface="Meiryo UI" pitchFamily="34" charset="-120"/>
              </a:rPr>
              <a:t>95%を占め、かつ</a:t>
            </a:r>
            <a:r>
              <a:rPr lang="ja-JP" sz="1400" noProof="0" dirty="0">
                <a:solidFill>
                  <a:srgbClr val="1A1A1A"/>
                </a:solidFill>
                <a:latin typeface="+mn-ea"/>
                <a:cs typeface="Meiryo UI" pitchFamily="34" charset="-120"/>
              </a:rPr>
              <a:t>LCE</a:t>
            </a:r>
            <a:r>
              <a:rPr kumimoji="1" lang="ja-JP" sz="1400" b="0" i="0" u="none" strike="noStrike" kern="1200" cap="none" spc="0" normalizeH="0" baseline="0" noProof="0" dirty="0">
                <a:ln>
                  <a:noFill/>
                </a:ln>
                <a:solidFill>
                  <a:srgbClr val="1A1A1A"/>
                </a:solidFill>
                <a:effectLst/>
                <a:uLnTx/>
                <a:uFillTx/>
                <a:latin typeface="+mn-ea"/>
                <a:cs typeface="Meiryo UI" pitchFamily="34" charset="-120"/>
              </a:rPr>
              <a:t>証書登録簿が無い</a:t>
            </a:r>
            <a:r>
              <a:rPr lang="ja-JP" sz="1400" noProof="0" dirty="0">
                <a:solidFill>
                  <a:srgbClr val="1A1A1A"/>
                </a:solidFill>
                <a:latin typeface="+mn-ea"/>
                <a:cs typeface="Meiryo UI" pitchFamily="34" charset="-120"/>
              </a:rPr>
              <a:t>活動プールにおけるデフォルト供給LCE</a:t>
            </a:r>
            <a:endParaRPr kumimoji="1" lang="ja-JP" sz="1400" b="0" i="0" u="none" strike="noStrike" kern="1200" cap="none" spc="0" normalizeH="0" baseline="0" noProof="0" dirty="0">
              <a:ln>
                <a:noFill/>
              </a:ln>
              <a:solidFill>
                <a:prstClr val="black"/>
              </a:solidFill>
              <a:effectLst/>
              <a:uLnTx/>
              <a:uFillTx/>
              <a:latin typeface="+mn-ea"/>
              <a:cs typeface="+mn-cs"/>
            </a:endParaRPr>
          </a:p>
        </p:txBody>
      </p:sp>
      <p:sp>
        <p:nvSpPr>
          <p:cNvPr id="33" name="Text 19">
            <a:extLst>
              <a:ext uri="{FF2B5EF4-FFF2-40B4-BE49-F238E27FC236}">
                <a16:creationId xmlns:a16="http://schemas.microsoft.com/office/drawing/2014/main" id="{AEF0D9C6-29A0-B085-D068-412A56DDEFE5}"/>
              </a:ext>
            </a:extLst>
          </p:cNvPr>
          <p:cNvSpPr/>
          <p:nvPr/>
        </p:nvSpPr>
        <p:spPr>
          <a:xfrm>
            <a:off x="7245192" y="4784727"/>
            <a:ext cx="3007072" cy="761792"/>
          </a:xfrm>
          <a:prstGeom prst="rect">
            <a:avLst/>
          </a:prstGeom>
          <a:noFill/>
          <a:ln/>
        </p:spPr>
        <p:txBody>
          <a:bodyPr wrap="square" rtlCol="0" anchor="t"/>
          <a:lstStyle/>
          <a:p>
            <a:pPr>
              <a:lnSpc>
                <a:spcPct val="105000"/>
              </a:lnSpc>
              <a:spcAft>
                <a:spcPts val="263"/>
              </a:spcAft>
            </a:pPr>
            <a:endParaRPr lang="ja-JP" sz="1140" noProof="0" dirty="0"/>
          </a:p>
        </p:txBody>
      </p:sp>
      <p:sp>
        <p:nvSpPr>
          <p:cNvPr id="35" name="Shape 20">
            <a:extLst>
              <a:ext uri="{FF2B5EF4-FFF2-40B4-BE49-F238E27FC236}">
                <a16:creationId xmlns:a16="http://schemas.microsoft.com/office/drawing/2014/main" id="{F566CAD0-AC9E-3423-0482-984E3CE26925}"/>
              </a:ext>
            </a:extLst>
          </p:cNvPr>
          <p:cNvSpPr/>
          <p:nvPr/>
        </p:nvSpPr>
        <p:spPr>
          <a:xfrm>
            <a:off x="308878" y="4871641"/>
            <a:ext cx="5037028" cy="1727550"/>
          </a:xfrm>
          <a:prstGeom prst="roundRect">
            <a:avLst>
              <a:gd name="adj" fmla="val 0"/>
            </a:avLst>
          </a:prstGeom>
          <a:solidFill>
            <a:schemeClr val="accent6">
              <a:lumMod val="20000"/>
              <a:lumOff val="80000"/>
            </a:schemeClr>
          </a:solidFill>
          <a:ln w="19050">
            <a:solidFill>
              <a:schemeClr val="accent6"/>
            </a:solidFill>
            <a:prstDash val="solid"/>
          </a:ln>
        </p:spPr>
        <p:txBody>
          <a:bodyPr/>
          <a:lstStyle/>
          <a:p>
            <a:pPr marL="0" marR="0" lvl="0" indent="0" algn="l" defTabSz="914400" rtl="0" eaLnBrk="1" fontAlgn="auto" latinLnBrk="0" hangingPunct="1">
              <a:lnSpc>
                <a:spcPct val="103000"/>
              </a:lnSpc>
              <a:spcBef>
                <a:spcPts val="0"/>
              </a:spcBef>
              <a:spcAft>
                <a:spcPts val="175"/>
              </a:spcAft>
              <a:buClrTx/>
              <a:buSzTx/>
              <a:buFontTx/>
              <a:buNone/>
              <a:tabLst/>
              <a:defRPr/>
            </a:pPr>
            <a:r>
              <a:rPr kumimoji="1" lang="ja-JP" sz="1600" b="1" i="0" u="none" strike="noStrike" kern="1200" cap="none" spc="0" normalizeH="0" baseline="0" noProof="0" dirty="0">
                <a:ln>
                  <a:noFill/>
                </a:ln>
                <a:solidFill>
                  <a:srgbClr val="C77A2B"/>
                </a:solidFill>
                <a:effectLst/>
                <a:uLnTx/>
                <a:uFillTx/>
                <a:latin typeface="Meiryo UI" pitchFamily="34" charset="0"/>
                <a:ea typeface="Meiryo UI" pitchFamily="34" charset="-122"/>
                <a:cs typeface="Meiryo UI" pitchFamily="34" charset="-120"/>
              </a:rPr>
              <a:t>制約① </a:t>
            </a:r>
            <a:r>
              <a:rPr lang="ja-JP" sz="1600" b="1" noProof="0" dirty="0">
                <a:solidFill>
                  <a:srgbClr val="C77A2B"/>
                </a:solidFill>
                <a:latin typeface="Meiryo UI" pitchFamily="34" charset="0"/>
                <a:ea typeface="Meiryo UI" pitchFamily="34" charset="-122"/>
                <a:cs typeface="Meiryo UI" pitchFamily="34" charset="-120"/>
              </a:rPr>
              <a:t>ビハインド・ザ・メーター</a:t>
            </a:r>
            <a:r>
              <a:rPr kumimoji="1" lang="ja-JP" sz="1600" b="1" i="0" u="none" strike="noStrike" kern="1200" cap="none" spc="0" normalizeH="0" baseline="0" noProof="0" dirty="0">
                <a:ln>
                  <a:noFill/>
                </a:ln>
                <a:solidFill>
                  <a:srgbClr val="C77A2B"/>
                </a:solidFill>
                <a:effectLst/>
                <a:uLnTx/>
                <a:uFillTx/>
                <a:latin typeface="Meiryo UI" pitchFamily="34" charset="0"/>
                <a:ea typeface="Meiryo UI" pitchFamily="34" charset="-122"/>
                <a:cs typeface="Meiryo UI" pitchFamily="34" charset="-120"/>
              </a:rPr>
              <a:t>発電</a:t>
            </a:r>
            <a:r>
              <a:rPr lang="en-US" altLang="ja-JP" sz="1600" b="1" baseline="30000" dirty="0">
                <a:solidFill>
                  <a:srgbClr val="C77A2B"/>
                </a:solidFill>
                <a:latin typeface="Meiryo UI" pitchFamily="34" charset="0"/>
                <a:ea typeface="Meiryo UI" pitchFamily="34" charset="-122"/>
                <a:cs typeface="Meiryo UI" pitchFamily="34" charset="-120"/>
              </a:rPr>
              <a:t>※2</a:t>
            </a:r>
            <a:r>
              <a:rPr kumimoji="1" lang="ja-JP" sz="1600" b="1" i="0" u="none" strike="noStrike" kern="1200" cap="none" spc="0" normalizeH="0" baseline="0" noProof="0" dirty="0">
                <a:ln>
                  <a:noFill/>
                </a:ln>
                <a:solidFill>
                  <a:srgbClr val="C77A2B"/>
                </a:solidFill>
                <a:effectLst/>
                <a:uLnTx/>
                <a:uFillTx/>
                <a:latin typeface="Meiryo UI" pitchFamily="34" charset="0"/>
                <a:ea typeface="Meiryo UI" pitchFamily="34" charset="-122"/>
                <a:cs typeface="Meiryo UI" pitchFamily="34" charset="-120"/>
              </a:rPr>
              <a:t>の証書</a:t>
            </a:r>
            <a:r>
              <a:rPr lang="ja-JP" sz="1600" b="1" noProof="0" dirty="0">
                <a:solidFill>
                  <a:srgbClr val="C77A2B"/>
                </a:solidFill>
                <a:latin typeface="Meiryo UI" pitchFamily="34" charset="0"/>
                <a:ea typeface="Meiryo UI" pitchFamily="34" charset="-122"/>
                <a:cs typeface="Meiryo UI" pitchFamily="34" charset="-120"/>
              </a:rPr>
              <a:t>は</a:t>
            </a:r>
            <a:r>
              <a:rPr kumimoji="1" lang="ja-JP" sz="1600" b="1" i="0" u="none" strike="noStrike" kern="1200" cap="none" spc="0" normalizeH="0" baseline="0" noProof="0" dirty="0">
                <a:ln>
                  <a:noFill/>
                </a:ln>
                <a:solidFill>
                  <a:srgbClr val="C77A2B"/>
                </a:solidFill>
                <a:effectLst/>
                <a:uLnTx/>
                <a:uFillTx/>
                <a:latin typeface="Meiryo UI" pitchFamily="34" charset="0"/>
                <a:ea typeface="Meiryo UI" pitchFamily="34" charset="-122"/>
                <a:cs typeface="Meiryo UI" pitchFamily="34" charset="-120"/>
              </a:rPr>
              <a:t>適用不可（C31.2）</a:t>
            </a:r>
            <a:endParaRPr kumimoji="1" lang="ja-JP" sz="1600" b="0" i="0" u="none" strike="noStrike" kern="1200" cap="none" spc="0" normalizeH="0" baseline="0" noProof="0" dirty="0">
              <a:ln>
                <a:noFill/>
              </a:ln>
              <a:solidFill>
                <a:prstClr val="black"/>
              </a:solidFill>
              <a:effectLst/>
              <a:uLnTx/>
              <a:uFillTx/>
              <a:latin typeface="Meiryo UI"/>
              <a:ea typeface="Meiryo UI"/>
              <a:cs typeface="+mn-cs"/>
            </a:endParaRPr>
          </a:p>
          <a:p>
            <a:pPr marL="285750" lvl="0" indent="-285750">
              <a:lnSpc>
                <a:spcPct val="103000"/>
              </a:lnSpc>
              <a:buFont typeface="Arial" panose="020B0604020202020204" pitchFamily="34" charset="0"/>
              <a:buChar char="•"/>
              <a:defRPr/>
            </a:pPr>
            <a:r>
              <a:rPr lang="ja-JP" sz="1400" noProof="0" dirty="0">
                <a:latin typeface="+mn-ea"/>
              </a:rPr>
              <a:t>活動プールからの電力消費に使用されるマーケット手法は、当該活動プールに供給を行う系統に供給されるLCE発電を表すものとする</a:t>
            </a:r>
          </a:p>
          <a:p>
            <a:pPr marL="285750" lvl="0" indent="-285750">
              <a:lnSpc>
                <a:spcPct val="103000"/>
              </a:lnSpc>
              <a:buFont typeface="Arial" panose="020B0604020202020204" pitchFamily="34" charset="0"/>
              <a:buChar char="•"/>
              <a:defRPr/>
            </a:pPr>
            <a:r>
              <a:rPr lang="ja-JP" sz="1400" noProof="0" dirty="0">
                <a:latin typeface="+mn-ea"/>
              </a:rPr>
              <a:t>ビハインド・ザ・メーターで発電・消費された電力に係る証書は、送電網からの電力消費に適用してはならない</a:t>
            </a:r>
            <a:endParaRPr kumimoji="1" lang="ja-JP" sz="16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5" name="Shape 8">
            <a:extLst>
              <a:ext uri="{FF2B5EF4-FFF2-40B4-BE49-F238E27FC236}">
                <a16:creationId xmlns:a16="http://schemas.microsoft.com/office/drawing/2014/main" id="{FD15F441-1DB3-AB04-6CA8-D30A1465CB4E}"/>
              </a:ext>
            </a:extLst>
          </p:cNvPr>
          <p:cNvSpPr/>
          <p:nvPr/>
        </p:nvSpPr>
        <p:spPr>
          <a:xfrm>
            <a:off x="3715405" y="1957789"/>
            <a:ext cx="3261002" cy="593167"/>
          </a:xfrm>
          <a:prstGeom prst="roundRect">
            <a:avLst>
              <a:gd name="adj" fmla="val 0"/>
            </a:avLst>
          </a:prstGeom>
          <a:solidFill>
            <a:schemeClr val="tx2"/>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6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供給契約・証書系</a:t>
            </a:r>
            <a:endParaRPr kumimoji="1" lang="ja-JP" sz="16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47" name="Text 9">
            <a:extLst>
              <a:ext uri="{FF2B5EF4-FFF2-40B4-BE49-F238E27FC236}">
                <a16:creationId xmlns:a16="http://schemas.microsoft.com/office/drawing/2014/main" id="{507971CC-5659-EBE6-A316-6109519FA2ED}"/>
              </a:ext>
            </a:extLst>
          </p:cNvPr>
          <p:cNvSpPr/>
          <p:nvPr/>
        </p:nvSpPr>
        <p:spPr>
          <a:xfrm>
            <a:off x="3728769" y="3180955"/>
            <a:ext cx="3247638" cy="400943"/>
          </a:xfrm>
          <a:prstGeom prst="rect">
            <a:avLst/>
          </a:prstGeom>
          <a:noFill/>
          <a:ln/>
        </p:spPr>
        <p:txBody>
          <a:bodyPr wrap="square" rtlCol="0" anchor="ctr"/>
          <a:lstStyle/>
          <a:p>
            <a:pPr algn="ctr"/>
            <a:endParaRPr lang="ja-JP" sz="1600" noProof="0" dirty="0"/>
          </a:p>
        </p:txBody>
      </p:sp>
      <p:sp>
        <p:nvSpPr>
          <p:cNvPr id="49" name="Shape 14">
            <a:extLst>
              <a:ext uri="{FF2B5EF4-FFF2-40B4-BE49-F238E27FC236}">
                <a16:creationId xmlns:a16="http://schemas.microsoft.com/office/drawing/2014/main" id="{990F3605-761D-C418-5B39-4460B0F3E1B7}"/>
              </a:ext>
            </a:extLst>
          </p:cNvPr>
          <p:cNvSpPr/>
          <p:nvPr/>
        </p:nvSpPr>
        <p:spPr>
          <a:xfrm>
            <a:off x="7123420" y="1957789"/>
            <a:ext cx="3261003" cy="593167"/>
          </a:xfrm>
          <a:prstGeom prst="roundRect">
            <a:avLst>
              <a:gd name="adj" fmla="val 0"/>
            </a:avLst>
          </a:prstGeom>
          <a:solidFill>
            <a:schemeClr val="tx2"/>
          </a:solidFill>
          <a:ln>
            <a:no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6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デフォルト供給LCE系</a:t>
            </a:r>
            <a:endParaRPr kumimoji="1" lang="ja-JP" sz="16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51" name="Text 15">
            <a:extLst>
              <a:ext uri="{FF2B5EF4-FFF2-40B4-BE49-F238E27FC236}">
                <a16:creationId xmlns:a16="http://schemas.microsoft.com/office/drawing/2014/main" id="{3DCDD68D-E008-CB07-5FA9-89380E08EA85}"/>
              </a:ext>
            </a:extLst>
          </p:cNvPr>
          <p:cNvSpPr/>
          <p:nvPr/>
        </p:nvSpPr>
        <p:spPr>
          <a:xfrm>
            <a:off x="7136785" y="3152636"/>
            <a:ext cx="3247638" cy="400943"/>
          </a:xfrm>
          <a:prstGeom prst="rect">
            <a:avLst/>
          </a:prstGeom>
          <a:noFill/>
          <a:ln/>
        </p:spPr>
        <p:txBody>
          <a:bodyPr wrap="square" rtlCol="0" anchor="ctr"/>
          <a:lstStyle/>
          <a:p>
            <a:pPr algn="ctr"/>
            <a:endParaRPr lang="ja-JP" sz="1600" noProof="0" dirty="0"/>
          </a:p>
        </p:txBody>
      </p:sp>
      <p:sp>
        <p:nvSpPr>
          <p:cNvPr id="53" name="Shape 2">
            <a:extLst>
              <a:ext uri="{FF2B5EF4-FFF2-40B4-BE49-F238E27FC236}">
                <a16:creationId xmlns:a16="http://schemas.microsoft.com/office/drawing/2014/main" id="{5218E5E8-0919-C509-46AE-8C2FED564F15}"/>
              </a:ext>
            </a:extLst>
          </p:cNvPr>
          <p:cNvSpPr/>
          <p:nvPr/>
        </p:nvSpPr>
        <p:spPr>
          <a:xfrm>
            <a:off x="307390" y="1957789"/>
            <a:ext cx="3261002" cy="593167"/>
          </a:xfrm>
          <a:prstGeom prst="roundRect">
            <a:avLst>
              <a:gd name="adj" fmla="val 0"/>
            </a:avLst>
          </a:prstGeom>
          <a:solidFill>
            <a:schemeClr val="tx2"/>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600" b="1" i="0" u="none" strike="noStrike" kern="1200" cap="none" spc="0" normalizeH="0" baseline="0" noProof="0" dirty="0">
                <a:ln>
                  <a:noFill/>
                </a:ln>
                <a:solidFill>
                  <a:srgbClr val="FFFFFF"/>
                </a:solidFill>
                <a:effectLst/>
                <a:uLnTx/>
                <a:uFillTx/>
                <a:latin typeface="+mn-ea"/>
                <a:cs typeface="Meiryo UI" pitchFamily="34" charset="-120"/>
              </a:rPr>
              <a:t>PPA（電力購入契約）系</a:t>
            </a:r>
            <a:endParaRPr kumimoji="1" lang="ja-JP" sz="1600" b="0" i="0" u="none" strike="noStrike" kern="1200" cap="none" spc="0" normalizeH="0" baseline="0" noProof="0" dirty="0">
              <a:ln>
                <a:noFill/>
              </a:ln>
              <a:solidFill>
                <a:prstClr val="black"/>
              </a:solidFill>
              <a:effectLst/>
              <a:uLnTx/>
              <a:uFillTx/>
              <a:latin typeface="+mn-ea"/>
              <a:cs typeface="+mn-cs"/>
            </a:endParaRPr>
          </a:p>
        </p:txBody>
      </p:sp>
      <p:cxnSp>
        <p:nvCxnSpPr>
          <p:cNvPr id="6" name="直線コネクタ 5">
            <a:extLst>
              <a:ext uri="{FF2B5EF4-FFF2-40B4-BE49-F238E27FC236}">
                <a16:creationId xmlns:a16="http://schemas.microsoft.com/office/drawing/2014/main" id="{5DD441A9-C3BA-7079-852F-D2530D6129A1}"/>
              </a:ext>
            </a:extLst>
          </p:cNvPr>
          <p:cNvCxnSpPr/>
          <p:nvPr/>
        </p:nvCxnSpPr>
        <p:spPr>
          <a:xfrm>
            <a:off x="308878" y="4705214"/>
            <a:ext cx="10063669" cy="0"/>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Shape 20">
            <a:extLst>
              <a:ext uri="{FF2B5EF4-FFF2-40B4-BE49-F238E27FC236}">
                <a16:creationId xmlns:a16="http://schemas.microsoft.com/office/drawing/2014/main" id="{4BB13C57-80E5-0CF2-9C30-C5605C72D3A3}"/>
              </a:ext>
            </a:extLst>
          </p:cNvPr>
          <p:cNvSpPr/>
          <p:nvPr/>
        </p:nvSpPr>
        <p:spPr>
          <a:xfrm>
            <a:off x="5521137" y="4871642"/>
            <a:ext cx="4851410" cy="1727550"/>
          </a:xfrm>
          <a:prstGeom prst="roundRect">
            <a:avLst>
              <a:gd name="adj" fmla="val 0"/>
            </a:avLst>
          </a:prstGeom>
          <a:solidFill>
            <a:schemeClr val="accent6">
              <a:lumMod val="20000"/>
              <a:lumOff val="80000"/>
            </a:schemeClr>
          </a:solidFill>
          <a:ln w="19050">
            <a:solidFill>
              <a:schemeClr val="accent6"/>
            </a:solidFill>
            <a:prstDash val="solid"/>
          </a:ln>
        </p:spPr>
        <p:txBody>
          <a:bodyPr/>
          <a:lstStyle/>
          <a:p>
            <a:pPr marL="0" marR="0" lvl="0" indent="0" algn="l" defTabSz="914400" rtl="0" eaLnBrk="1" fontAlgn="auto" latinLnBrk="0" hangingPunct="1">
              <a:lnSpc>
                <a:spcPct val="103000"/>
              </a:lnSpc>
              <a:spcBef>
                <a:spcPts val="0"/>
              </a:spcBef>
              <a:spcAft>
                <a:spcPts val="175"/>
              </a:spcAft>
              <a:buClrTx/>
              <a:buSzTx/>
              <a:buFontTx/>
              <a:buNone/>
              <a:tabLst/>
              <a:defRPr/>
            </a:pPr>
            <a:r>
              <a:rPr kumimoji="1" lang="ja-JP" sz="1600" b="1" i="0" u="none" strike="noStrike" kern="1200" cap="none" spc="0" normalizeH="0" baseline="0" noProof="0" dirty="0">
                <a:ln>
                  <a:noFill/>
                </a:ln>
                <a:solidFill>
                  <a:srgbClr val="C77A2B"/>
                </a:solidFill>
                <a:effectLst/>
                <a:uLnTx/>
                <a:uFillTx/>
                <a:latin typeface="Meiryo UI"/>
                <a:ea typeface="Meiryo UI"/>
                <a:cs typeface="+mn-cs"/>
              </a:rPr>
              <a:t>制約② 発電設備の設置年数（C31.3）</a:t>
            </a:r>
          </a:p>
          <a:p>
            <a:pPr marL="285750" marR="0" lvl="0" indent="-285750" algn="l" defTabSz="914400" rtl="0" eaLnBrk="1" fontAlgn="auto" latinLnBrk="0" hangingPunct="1">
              <a:lnSpc>
                <a:spcPct val="103000"/>
              </a:lnSpc>
              <a:spcBef>
                <a:spcPts val="0"/>
              </a:spcBef>
              <a:spcAft>
                <a:spcPts val="175"/>
              </a:spcAft>
              <a:buClrTx/>
              <a:buSzTx/>
              <a:buFont typeface="Arial" panose="020B0604020202020204" pitchFamily="34" charset="0"/>
              <a:buChar char="•"/>
              <a:tabLst/>
              <a:defRPr/>
            </a:pPr>
            <a:r>
              <a:rPr kumimoji="1" lang="ja-JP" sz="1400" b="0" i="0" u="none" strike="noStrike" kern="1200" cap="none" spc="0" normalizeH="0" baseline="0" noProof="0" dirty="0">
                <a:ln>
                  <a:noFill/>
                </a:ln>
                <a:solidFill>
                  <a:prstClr val="black"/>
                </a:solidFill>
                <a:effectLst/>
                <a:uLnTx/>
                <a:uFillTx/>
                <a:latin typeface="Meiryo UI"/>
                <a:ea typeface="Meiryo UI"/>
                <a:cs typeface="+mn-cs"/>
              </a:rPr>
              <a:t>マーケット手法は、当該手段が適用される電力消費の期間に先立つ15年以内に運転開始または再稼働（リパワー）されたLCE発電設備に限定されるものとする</a:t>
            </a:r>
          </a:p>
        </p:txBody>
      </p:sp>
      <p:sp>
        <p:nvSpPr>
          <p:cNvPr id="14" name="テキスト ボックス 13">
            <a:extLst>
              <a:ext uri="{FF2B5EF4-FFF2-40B4-BE49-F238E27FC236}">
                <a16:creationId xmlns:a16="http://schemas.microsoft.com/office/drawing/2014/main" id="{40C8BF75-0A3D-6B79-E658-D2E1EE634D8D}"/>
              </a:ext>
            </a:extLst>
          </p:cNvPr>
          <p:cNvSpPr txBox="1"/>
          <p:nvPr/>
        </p:nvSpPr>
        <p:spPr>
          <a:xfrm>
            <a:off x="161925" y="7279241"/>
            <a:ext cx="10071136" cy="2308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r>
              <a:rPr lang="ja-JP" sz="900" noProof="0" dirty="0">
                <a:solidFill>
                  <a:sysClr val="windowText" lastClr="000000"/>
                </a:solidFill>
                <a:latin typeface="+mj-ea"/>
              </a:rPr>
              <a:t>※ 条文番号はCNZS V2.0本文の付番による</a:t>
            </a:r>
          </a:p>
        </p:txBody>
      </p:sp>
      <p:sp>
        <p:nvSpPr>
          <p:cNvPr id="5" name="テキスト ボックス 4">
            <a:extLst>
              <a:ext uri="{FF2B5EF4-FFF2-40B4-BE49-F238E27FC236}">
                <a16:creationId xmlns:a16="http://schemas.microsoft.com/office/drawing/2014/main" id="{1F3D996B-91B0-EA40-65EA-326FB7D0F63A}"/>
              </a:ext>
            </a:extLst>
          </p:cNvPr>
          <p:cNvSpPr txBox="1"/>
          <p:nvPr/>
        </p:nvSpPr>
        <p:spPr>
          <a:xfrm>
            <a:off x="161925" y="6707297"/>
            <a:ext cx="10071136" cy="646331"/>
          </a:xfrm>
          <a:prstGeom prst="rect">
            <a:avLst/>
          </a:prstGeom>
          <a:noFill/>
        </p:spPr>
        <p:txBody>
          <a:bodyPr wrap="square">
            <a:spAutoFit/>
          </a:bodyPr>
          <a:lstStyle/>
          <a:p>
            <a:r>
              <a:rPr lang="ja-JP" sz="900" noProof="0" dirty="0"/>
              <a:t>※1 デフォルト供給されるLCEに関する詳細なガイダンスは、RE100</a:t>
            </a:r>
            <a:r>
              <a:rPr lang="ja-JP" altLang="en-US" sz="900" noProof="0" dirty="0"/>
              <a:t>及び</a:t>
            </a:r>
            <a:r>
              <a:rPr lang="ja-JP" sz="900" noProof="0" dirty="0"/>
              <a:t>24/7カーボンフリー連合の技術規準に記載されている。今後予定されるGHGプロトコル・Scope2基準の改定では、標準供給サービス（SSS：standard supply service）が導入される可能性があり、これがデフォルト供給されるLCEに置き換わる可能性がある</a:t>
            </a:r>
            <a:r>
              <a:rPr lang="ja-JP" altLang="en-US" sz="900" noProof="0" dirty="0"/>
              <a:t>（脚注</a:t>
            </a:r>
            <a:r>
              <a:rPr lang="en-US" altLang="ja-JP" sz="900" noProof="0" dirty="0"/>
              <a:t>58</a:t>
            </a:r>
            <a:r>
              <a:rPr lang="ja-JP" altLang="en-US" sz="900" noProof="0" dirty="0"/>
              <a:t>）</a:t>
            </a:r>
            <a:endParaRPr lang="en-US" altLang="ja-JP" sz="900" noProof="0" dirty="0"/>
          </a:p>
          <a:p>
            <a:r>
              <a:rPr lang="en-US" altLang="ja-JP" sz="900" noProof="0" dirty="0"/>
              <a:t>※2 </a:t>
            </a:r>
            <a:r>
              <a:rPr lang="ja-JP" altLang="en-US" sz="900" noProof="0" dirty="0"/>
              <a:t>ビハインド・ザ・メーターとは、電力事業者の供給メーターの需要家側に設置された発電ユニット及び／またはエネルギー貯蔵システムを指し、オンサイトでの使用のため、及び／またはグリッドへ放出するために電力を供給するもの（</a:t>
            </a:r>
            <a:r>
              <a:rPr lang="en-US" altLang="ja-JP" sz="900" noProof="0" dirty="0"/>
              <a:t>KEY TERMS</a:t>
            </a:r>
            <a:r>
              <a:rPr lang="ja-JP" altLang="en-US" sz="900" noProof="0" dirty="0"/>
              <a:t>）</a:t>
            </a:r>
          </a:p>
        </p:txBody>
      </p:sp>
    </p:spTree>
    <p:extLst>
      <p:ext uri="{BB962C8B-B14F-4D97-AF65-F5344CB8AC3E}">
        <p14:creationId xmlns:p14="http://schemas.microsoft.com/office/powerpoint/2010/main" val="21685505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A7C789-ED8B-8F03-6573-3F5EEE1956BE}"/>
              </a:ext>
            </a:extLst>
          </p:cNvPr>
          <p:cNvSpPr>
            <a:spLocks noGrp="1"/>
          </p:cNvSpPr>
          <p:nvPr>
            <p:ph type="title"/>
          </p:nvPr>
        </p:nvSpPr>
        <p:spPr/>
        <p:txBody>
          <a:bodyPr/>
          <a:lstStyle/>
          <a:p>
            <a:r>
              <a:rPr kumimoji="1" lang="ja-JP" noProof="0" dirty="0"/>
              <a:t>Scope2 時間単位マッチング（任意の認定プログラム</a:t>
            </a:r>
            <a:r>
              <a:rPr lang="ja-JP" noProof="0" dirty="0"/>
              <a:t>）</a:t>
            </a:r>
            <a:endParaRPr kumimoji="1" lang="ja-JP" noProof="0" dirty="0"/>
          </a:p>
        </p:txBody>
      </p:sp>
      <p:sp>
        <p:nvSpPr>
          <p:cNvPr id="3" name="コンテンツ プレースホルダー 2">
            <a:extLst>
              <a:ext uri="{FF2B5EF4-FFF2-40B4-BE49-F238E27FC236}">
                <a16:creationId xmlns:a16="http://schemas.microsoft.com/office/drawing/2014/main" id="{2E03A2B4-B205-7577-4F95-BFB38F2B6329}"/>
              </a:ext>
            </a:extLst>
          </p:cNvPr>
          <p:cNvSpPr>
            <a:spLocks noGrp="1"/>
          </p:cNvSpPr>
          <p:nvPr>
            <p:ph sz="quarter" idx="12"/>
          </p:nvPr>
        </p:nvSpPr>
        <p:spPr>
          <a:xfrm>
            <a:off x="161925" y="1110920"/>
            <a:ext cx="10367963" cy="881162"/>
          </a:xfrm>
        </p:spPr>
        <p:txBody>
          <a:bodyPr/>
          <a:lstStyle/>
          <a:p>
            <a:r>
              <a:rPr lang="ja-JP" noProof="0" dirty="0">
                <a:solidFill>
                  <a:srgbClr val="1A1A1A"/>
                </a:solidFill>
                <a:latin typeface="Meiryo UI" pitchFamily="34" charset="0"/>
                <a:ea typeface="Meiryo UI" pitchFamily="34" charset="-122"/>
                <a:cs typeface="Meiryo UI" pitchFamily="34" charset="-120"/>
              </a:rPr>
              <a:t>年間総電力消費量が10GWh以上の活動プールにおけるScope2電力消費のうち、時間単位で低炭素電力と契約またはマッチングされた割合を算定し、報告しなければならない。（C32,32.1）</a:t>
            </a:r>
            <a:endParaRPr kumimoji="1" lang="ja-JP" noProof="0" dirty="0"/>
          </a:p>
        </p:txBody>
      </p:sp>
      <p:sp>
        <p:nvSpPr>
          <p:cNvPr id="5" name="Shape 3">
            <a:extLst>
              <a:ext uri="{FF2B5EF4-FFF2-40B4-BE49-F238E27FC236}">
                <a16:creationId xmlns:a16="http://schemas.microsoft.com/office/drawing/2014/main" id="{BB8BB196-4DA0-051F-1674-0C02FA040D8A}"/>
              </a:ext>
            </a:extLst>
          </p:cNvPr>
          <p:cNvSpPr/>
          <p:nvPr/>
        </p:nvSpPr>
        <p:spPr>
          <a:xfrm>
            <a:off x="161925" y="2226440"/>
            <a:ext cx="2331720" cy="881162"/>
          </a:xfrm>
          <a:prstGeom prst="roundRect">
            <a:avLst>
              <a:gd name="adj" fmla="val 0"/>
            </a:avLst>
          </a:prstGeom>
          <a:solidFill>
            <a:schemeClr val="accent2"/>
          </a:solidFill>
          <a:ln/>
        </p:spPr>
        <p:txBody>
          <a:bodyPr anchor="ctr"/>
          <a:lstStyle/>
          <a:p>
            <a:pPr algn="ctr"/>
            <a:r>
              <a:rPr lang="ja-JP" b="1" noProof="0" dirty="0">
                <a:solidFill>
                  <a:schemeClr val="bg1"/>
                </a:solidFill>
              </a:rPr>
              <a:t>参加予定を表明</a:t>
            </a:r>
          </a:p>
          <a:p>
            <a:pPr algn="ctr"/>
            <a:r>
              <a:rPr lang="ja-JP" sz="1400" noProof="0" dirty="0">
                <a:solidFill>
                  <a:schemeClr val="bg1"/>
                </a:solidFill>
                <a:latin typeface="+mj-lt"/>
              </a:rPr>
              <a:t>カテゴリA・ B企業必須</a:t>
            </a:r>
          </a:p>
        </p:txBody>
      </p:sp>
      <p:sp>
        <p:nvSpPr>
          <p:cNvPr id="7" name="Shape 5">
            <a:extLst>
              <a:ext uri="{FF2B5EF4-FFF2-40B4-BE49-F238E27FC236}">
                <a16:creationId xmlns:a16="http://schemas.microsoft.com/office/drawing/2014/main" id="{CD1DA993-95A5-F33B-0DB7-F3740E120CFF}"/>
              </a:ext>
            </a:extLst>
          </p:cNvPr>
          <p:cNvSpPr/>
          <p:nvPr/>
        </p:nvSpPr>
        <p:spPr>
          <a:xfrm>
            <a:off x="2676525" y="2099794"/>
            <a:ext cx="7853363" cy="1134455"/>
          </a:xfrm>
          <a:prstGeom prst="roundRect">
            <a:avLst>
              <a:gd name="adj" fmla="val 6316"/>
            </a:avLst>
          </a:prstGeom>
          <a:solidFill>
            <a:srgbClr val="EAF1EE"/>
          </a:solidFill>
          <a:ln/>
        </p:spPr>
        <p:txBody>
          <a:bodyPr/>
          <a:lstStyle/>
          <a:p>
            <a:pPr marL="177800" marR="0" lvl="0" indent="-177800" algn="l" defTabSz="914400" rtl="0" eaLnBrk="1" fontAlgn="auto" latinLnBrk="0" hangingPunct="1">
              <a:lnSpc>
                <a:spcPct val="105000"/>
              </a:lnSpc>
              <a:spcBef>
                <a:spcPts val="0"/>
              </a:spcBef>
              <a:spcAft>
                <a:spcPts val="600"/>
              </a:spcAft>
              <a:buClrTx/>
              <a:buSzPct val="100000"/>
              <a:buFontTx/>
              <a:buChar char="•"/>
              <a:tabLst/>
              <a:defRPr/>
            </a:pPr>
            <a:r>
              <a:rPr kumimoji="0" lang="ja-JP" sz="1400" b="0" i="0" u="none" strike="noStrike" kern="1200" cap="none" spc="0" normalizeH="0" baseline="0" noProof="0" dirty="0">
                <a:ln>
                  <a:noFill/>
                </a:ln>
                <a:effectLst/>
                <a:uLnTx/>
                <a:uFillTx/>
                <a:latin typeface="+mn-ea"/>
                <a:cs typeface="Meiryo UI" pitchFamily="34" charset="-120"/>
              </a:rPr>
              <a:t>任意の「Scope2時間単位マッチング認定プログラム」</a:t>
            </a:r>
            <a:r>
              <a:rPr kumimoji="0" lang="ja-JP" sz="1400" noProof="0" dirty="0">
                <a:latin typeface="+mn-ea"/>
                <a:cs typeface="Meiryo UI" pitchFamily="34" charset="-120"/>
              </a:rPr>
              <a:t>への</a:t>
            </a:r>
            <a:r>
              <a:rPr kumimoji="0" lang="ja-JP" sz="1400" b="0" i="0" u="none" strike="noStrike" kern="1200" cap="none" spc="0" normalizeH="0" baseline="0" noProof="0" dirty="0">
                <a:ln>
                  <a:noFill/>
                </a:ln>
                <a:effectLst/>
                <a:uLnTx/>
                <a:uFillTx/>
                <a:latin typeface="+mn-ea"/>
                <a:cs typeface="Meiryo UI" pitchFamily="34" charset="-120"/>
              </a:rPr>
              <a:t>参加</a:t>
            </a:r>
            <a:r>
              <a:rPr kumimoji="0" lang="ja-JP" sz="1400" noProof="0" dirty="0">
                <a:latin typeface="+mn-ea"/>
                <a:cs typeface="Meiryo UI" pitchFamily="34" charset="-120"/>
              </a:rPr>
              <a:t>意向を表明しなければならない</a:t>
            </a:r>
            <a:r>
              <a:rPr kumimoji="0" lang="ja-JP" sz="1400" b="0" i="0" u="none" strike="noStrike" kern="1200" cap="none" spc="0" normalizeH="0" baseline="0" noProof="0" dirty="0">
                <a:ln>
                  <a:noFill/>
                </a:ln>
                <a:effectLst/>
                <a:uLnTx/>
                <a:uFillTx/>
                <a:latin typeface="+mn-ea"/>
                <a:cs typeface="Meiryo UI" pitchFamily="34" charset="-120"/>
              </a:rPr>
              <a:t>（C33）</a:t>
            </a:r>
          </a:p>
          <a:p>
            <a:pPr marL="177800" lvl="0" indent="-177800">
              <a:lnSpc>
                <a:spcPct val="105000"/>
              </a:lnSpc>
              <a:spcAft>
                <a:spcPts val="600"/>
              </a:spcAft>
              <a:buSzPct val="100000"/>
              <a:buFontTx/>
              <a:buChar char="•"/>
              <a:defRPr/>
            </a:pPr>
            <a:r>
              <a:rPr lang="ja-JP" sz="1400" noProof="0" dirty="0"/>
              <a:t>参加意向を目標検証の完了後6か月以内にSBTiダッシュボード上で公開表示することに同意しなければならない。（C33.2）</a:t>
            </a:r>
            <a:endParaRPr kumimoji="0" lang="ja-JP" sz="1400" b="0" i="0" u="none" strike="noStrike" kern="1200" cap="none" spc="0" normalizeH="0" baseline="0" noProof="0" dirty="0">
              <a:ln>
                <a:noFill/>
              </a:ln>
              <a:effectLst/>
              <a:uLnTx/>
              <a:uFillTx/>
              <a:latin typeface="+mn-ea"/>
              <a:cs typeface="+mn-cs"/>
            </a:endParaRPr>
          </a:p>
          <a:p>
            <a:pPr marL="742950" lvl="1" indent="-285750">
              <a:lnSpc>
                <a:spcPct val="105000"/>
              </a:lnSpc>
              <a:buFont typeface="Wingdings" panose="05000000000000000000" pitchFamily="2" charset="2"/>
              <a:buChar char="Ø"/>
              <a:defRPr/>
            </a:pPr>
            <a:r>
              <a:rPr kumimoji="0" lang="ja-JP" sz="1400" b="0" i="0" u="none" strike="noStrike" kern="1200" cap="none" spc="0" normalizeH="0" baseline="0" noProof="0" dirty="0">
                <a:ln>
                  <a:noFill/>
                </a:ln>
                <a:effectLst/>
                <a:uLnTx/>
                <a:uFillTx/>
                <a:latin typeface="+mn-ea"/>
                <a:cs typeface="Meiryo UI" pitchFamily="34" charset="-120"/>
              </a:rPr>
              <a:t>   参加予定がない企業は、目標検証時にその理由を提出しなければならない（C33.1）</a:t>
            </a:r>
            <a:endParaRPr kumimoji="0" lang="ja-JP" sz="1400" b="0" i="0" u="none" strike="noStrike" kern="1200" cap="none" spc="0" normalizeH="0" baseline="0" noProof="0" dirty="0">
              <a:ln>
                <a:noFill/>
              </a:ln>
              <a:effectLst/>
              <a:uLnTx/>
              <a:uFillTx/>
              <a:latin typeface="+mn-ea"/>
              <a:cs typeface="+mn-cs"/>
            </a:endParaRPr>
          </a:p>
        </p:txBody>
      </p:sp>
      <p:sp>
        <p:nvSpPr>
          <p:cNvPr id="9" name="Shape 8">
            <a:extLst>
              <a:ext uri="{FF2B5EF4-FFF2-40B4-BE49-F238E27FC236}">
                <a16:creationId xmlns:a16="http://schemas.microsoft.com/office/drawing/2014/main" id="{709302A3-443E-AF53-BAFD-CB29850BF876}"/>
              </a:ext>
            </a:extLst>
          </p:cNvPr>
          <p:cNvSpPr/>
          <p:nvPr/>
        </p:nvSpPr>
        <p:spPr>
          <a:xfrm>
            <a:off x="161925" y="3502181"/>
            <a:ext cx="2331720" cy="2150905"/>
          </a:xfrm>
          <a:prstGeom prst="roundRect">
            <a:avLst>
              <a:gd name="adj" fmla="val 0"/>
            </a:avLst>
          </a:prstGeom>
          <a:solidFill>
            <a:schemeClr val="accent2"/>
          </a:solidFill>
          <a:ln/>
        </p:spPr>
        <p:txBody>
          <a:bodyPr anchor="ctr"/>
          <a:lstStyle/>
          <a:p>
            <a:pPr algn="ctr"/>
            <a:r>
              <a:rPr lang="ja-JP" b="1" noProof="0" dirty="0">
                <a:solidFill>
                  <a:schemeClr val="bg1"/>
                </a:solidFill>
              </a:rPr>
              <a:t>算定・報告</a:t>
            </a:r>
          </a:p>
          <a:p>
            <a:pPr algn="ctr"/>
            <a:r>
              <a:rPr lang="ja-JP" sz="1400" noProof="0" dirty="0">
                <a:solidFill>
                  <a:schemeClr val="bg1"/>
                </a:solidFill>
              </a:rPr>
              <a:t>参加予定の表明にかかわらず、カテゴリA企業は必須</a:t>
            </a:r>
          </a:p>
        </p:txBody>
      </p:sp>
      <p:sp>
        <p:nvSpPr>
          <p:cNvPr id="11" name="Shape 10">
            <a:extLst>
              <a:ext uri="{FF2B5EF4-FFF2-40B4-BE49-F238E27FC236}">
                <a16:creationId xmlns:a16="http://schemas.microsoft.com/office/drawing/2014/main" id="{33FEC5BE-1056-4322-DB3C-2C5AAF53A425}"/>
              </a:ext>
            </a:extLst>
          </p:cNvPr>
          <p:cNvSpPr/>
          <p:nvPr/>
        </p:nvSpPr>
        <p:spPr>
          <a:xfrm>
            <a:off x="2676525" y="3341961"/>
            <a:ext cx="7853363" cy="2471345"/>
          </a:xfrm>
          <a:prstGeom prst="roundRect">
            <a:avLst>
              <a:gd name="adj" fmla="val 2553"/>
            </a:avLst>
          </a:prstGeom>
          <a:solidFill>
            <a:srgbClr val="EAF1EE"/>
          </a:solidFill>
          <a:ln/>
        </p:spPr>
        <p:txBody>
          <a:bodyPr/>
          <a:lstStyle/>
          <a:p>
            <a:pPr marL="177800" marR="0" lvl="0" indent="-177800" algn="l" defTabSz="914400" rtl="0" eaLnBrk="1" fontAlgn="auto" latinLnBrk="0" hangingPunct="1">
              <a:lnSpc>
                <a:spcPct val="105000"/>
              </a:lnSpc>
              <a:spcBef>
                <a:spcPts val="0"/>
              </a:spcBef>
              <a:spcAft>
                <a:spcPts val="600"/>
              </a:spcAft>
              <a:buClrTx/>
              <a:buSzPct val="100000"/>
              <a:buFontTx/>
              <a:buChar char="•"/>
              <a:tabLst/>
              <a:defRPr/>
            </a:pPr>
            <a:r>
              <a:rPr kumimoji="0" lang="ja-JP" sz="1400" b="1" i="0" u="none" strike="noStrike" kern="1200" cap="none" spc="0" normalizeH="0" baseline="0" noProof="0" dirty="0">
                <a:ln>
                  <a:noFill/>
                </a:ln>
                <a:solidFill>
                  <a:srgbClr val="1A1A1A"/>
                </a:solidFill>
                <a:effectLst/>
                <a:uLnTx/>
                <a:uFillTx/>
                <a:latin typeface="+mn-ea"/>
                <a:cs typeface="Meiryo UI" pitchFamily="34" charset="-120"/>
              </a:rPr>
              <a:t>対象：年間総電力消費が10GWh以上の活動プール（C32.1）</a:t>
            </a:r>
            <a:endParaRPr kumimoji="0" lang="ja-JP" sz="1400" b="0" i="0" u="none" strike="noStrike" kern="1200" cap="none" spc="0" normalizeH="0" baseline="0" noProof="0" dirty="0">
              <a:ln>
                <a:noFill/>
              </a:ln>
              <a:solidFill>
                <a:prstClr val="black"/>
              </a:solidFill>
              <a:effectLst/>
              <a:uLnTx/>
              <a:uFillTx/>
              <a:latin typeface="+mn-ea"/>
              <a:cs typeface="+mn-cs"/>
            </a:endParaRPr>
          </a:p>
          <a:p>
            <a:pPr marL="177800" marR="0" lvl="0" indent="-177800" algn="l" defTabSz="914400" rtl="0" eaLnBrk="1" fontAlgn="auto" latinLnBrk="0" hangingPunct="1">
              <a:lnSpc>
                <a:spcPct val="105000"/>
              </a:lnSpc>
              <a:spcBef>
                <a:spcPts val="0"/>
              </a:spcBef>
              <a:spcAft>
                <a:spcPts val="600"/>
              </a:spcAft>
              <a:buClrTx/>
              <a:buSzPct val="100000"/>
              <a:buFontTx/>
              <a:buChar char="•"/>
              <a:tabLst/>
              <a:defRPr/>
            </a:pPr>
            <a:r>
              <a:rPr kumimoji="0" lang="ja-JP" sz="1400" b="0" i="0" u="none" strike="noStrike" kern="1200" cap="none" spc="0" normalizeH="0" baseline="0" noProof="0" dirty="0">
                <a:ln>
                  <a:noFill/>
                </a:ln>
                <a:solidFill>
                  <a:srgbClr val="1A1A1A"/>
                </a:solidFill>
                <a:effectLst/>
                <a:uLnTx/>
                <a:uFillTx/>
                <a:latin typeface="+mn-ea"/>
                <a:cs typeface="Meiryo UI" pitchFamily="34" charset="-120"/>
              </a:rPr>
              <a:t>算定：時間単位で、使用・契約またはエネルギー属性証書でマッチングしたLCE割合を算定しなければならない（C32.2）</a:t>
            </a:r>
            <a:endParaRPr kumimoji="0" lang="ja-JP" sz="1400" b="0" i="0" u="none" strike="noStrike" kern="1200" cap="none" spc="0" normalizeH="0" baseline="0" noProof="0" dirty="0">
              <a:ln>
                <a:noFill/>
              </a:ln>
              <a:solidFill>
                <a:prstClr val="black"/>
              </a:solidFill>
              <a:effectLst/>
              <a:uLnTx/>
              <a:uFillTx/>
              <a:latin typeface="+mn-ea"/>
              <a:cs typeface="+mn-cs"/>
            </a:endParaRPr>
          </a:p>
          <a:p>
            <a:pPr marL="177800" marR="0" lvl="0" indent="-177800" algn="l" defTabSz="914400" rtl="0" eaLnBrk="1" fontAlgn="auto" latinLnBrk="0" hangingPunct="1">
              <a:lnSpc>
                <a:spcPct val="105000"/>
              </a:lnSpc>
              <a:spcBef>
                <a:spcPts val="0"/>
              </a:spcBef>
              <a:spcAft>
                <a:spcPts val="600"/>
              </a:spcAft>
              <a:buClrTx/>
              <a:buSzPct val="100000"/>
              <a:buFontTx/>
              <a:buChar char="•"/>
              <a:tabLst/>
              <a:defRPr/>
            </a:pPr>
            <a:r>
              <a:rPr kumimoji="0" lang="ja-JP" sz="1400" b="0" i="0" u="none" strike="noStrike" kern="1200" cap="none" spc="0" normalizeH="0" baseline="0" noProof="0" dirty="0">
                <a:ln>
                  <a:noFill/>
                </a:ln>
                <a:solidFill>
                  <a:srgbClr val="1A1A1A"/>
                </a:solidFill>
                <a:effectLst/>
                <a:uLnTx/>
                <a:uFillTx/>
                <a:latin typeface="+mn-ea"/>
                <a:cs typeface="Meiryo UI" pitchFamily="34" charset="-120"/>
              </a:rPr>
              <a:t>会計：同一活動プール内で時間単位と年単位など異なる会計間隔を</a:t>
            </a:r>
            <a:r>
              <a:rPr kumimoji="0" lang="ja-JP" sz="1400" noProof="0" dirty="0">
                <a:solidFill>
                  <a:srgbClr val="1A1A1A"/>
                </a:solidFill>
                <a:latin typeface="+mn-ea"/>
                <a:cs typeface="Meiryo UI" pitchFamily="34" charset="-120"/>
              </a:rPr>
              <a:t>組み合わせて</a:t>
            </a:r>
            <a:r>
              <a:rPr kumimoji="0" lang="ja-JP" sz="1400" b="0" i="0" u="none" strike="noStrike" kern="1200" cap="none" spc="0" normalizeH="0" baseline="0" noProof="0" dirty="0">
                <a:ln>
                  <a:noFill/>
                </a:ln>
                <a:solidFill>
                  <a:srgbClr val="1A1A1A"/>
                </a:solidFill>
                <a:effectLst/>
                <a:uLnTx/>
                <a:uFillTx/>
                <a:latin typeface="+mn-ea"/>
                <a:cs typeface="Meiryo UI" pitchFamily="34" charset="-120"/>
              </a:rPr>
              <a:t>はいけない（C32.3／脚注59）</a:t>
            </a:r>
            <a:endParaRPr kumimoji="0" lang="ja-JP" sz="1400" b="0" i="0" u="none" strike="noStrike" kern="1200" cap="none" spc="0" normalizeH="0" baseline="0" noProof="0" dirty="0">
              <a:ln>
                <a:noFill/>
              </a:ln>
              <a:solidFill>
                <a:prstClr val="black"/>
              </a:solidFill>
              <a:effectLst/>
              <a:uLnTx/>
              <a:uFillTx/>
              <a:latin typeface="+mn-ea"/>
              <a:cs typeface="+mn-cs"/>
            </a:endParaRPr>
          </a:p>
          <a:p>
            <a:pPr marL="177800" marR="0" lvl="0" indent="-177800" algn="l" defTabSz="914400" rtl="0" eaLnBrk="1" fontAlgn="auto" latinLnBrk="0" hangingPunct="1">
              <a:lnSpc>
                <a:spcPct val="105000"/>
              </a:lnSpc>
              <a:spcBef>
                <a:spcPts val="0"/>
              </a:spcBef>
              <a:spcAft>
                <a:spcPts val="600"/>
              </a:spcAft>
              <a:buClrTx/>
              <a:buSzPct val="100000"/>
              <a:buFontTx/>
              <a:buChar char="•"/>
              <a:tabLst/>
              <a:defRPr/>
            </a:pPr>
            <a:r>
              <a:rPr kumimoji="0" lang="ja-JP" sz="1400" b="0" i="0" u="none" strike="noStrike" kern="1200" cap="none" spc="0" normalizeH="0" baseline="0" noProof="0" dirty="0">
                <a:ln>
                  <a:noFill/>
                </a:ln>
                <a:solidFill>
                  <a:srgbClr val="1A1A1A"/>
                </a:solidFill>
                <a:effectLst/>
                <a:uLnTx/>
                <a:uFillTx/>
                <a:latin typeface="+mn-ea"/>
                <a:cs typeface="Meiryo UI" pitchFamily="34" charset="-120"/>
              </a:rPr>
              <a:t>保証：カテゴリAは時間単位マッチングの割合について、第三者保証を取得しなければならない（認定を受けるカテゴリBも必須）（C32.4／C34.3）</a:t>
            </a:r>
            <a:endParaRPr kumimoji="0" lang="ja-JP" sz="1400" b="0" i="0" u="none" strike="noStrike" kern="1200" cap="none" spc="0" normalizeH="0" baseline="0" noProof="0" dirty="0">
              <a:ln>
                <a:noFill/>
              </a:ln>
              <a:solidFill>
                <a:prstClr val="black"/>
              </a:solidFill>
              <a:effectLst/>
              <a:uLnTx/>
              <a:uFillTx/>
              <a:latin typeface="+mn-ea"/>
              <a:cs typeface="+mn-cs"/>
            </a:endParaRPr>
          </a:p>
          <a:p>
            <a:pPr marL="177800" lvl="0" indent="-177800">
              <a:lnSpc>
                <a:spcPct val="105000"/>
              </a:lnSpc>
              <a:spcAft>
                <a:spcPts val="600"/>
              </a:spcAft>
              <a:buSzPct val="100000"/>
              <a:buFontTx/>
              <a:buChar char="•"/>
              <a:defRPr/>
            </a:pPr>
            <a:r>
              <a:rPr kumimoji="0" lang="ja-JP" sz="1400" b="0" i="0" u="none" strike="noStrike" kern="1200" cap="none" spc="0" normalizeH="0" baseline="0" noProof="0" dirty="0">
                <a:ln>
                  <a:noFill/>
                </a:ln>
                <a:solidFill>
                  <a:srgbClr val="1A1A1A"/>
                </a:solidFill>
                <a:effectLst/>
                <a:uLnTx/>
                <a:uFillTx/>
                <a:latin typeface="+mn-ea"/>
                <a:cs typeface="Meiryo UI" pitchFamily="34" charset="-120"/>
              </a:rPr>
              <a:t>報告：目標サイクル終了時評価と併せて、目標期間の時間単位マッチングの割合を報告し、</a:t>
            </a:r>
            <a:r>
              <a:rPr lang="ja-JP" sz="1400" noProof="0" dirty="0"/>
              <a:t>サイクル終了評価の</a:t>
            </a:r>
            <a:r>
              <a:rPr kumimoji="0" lang="ja-JP" sz="1400" b="0" i="0" u="none" strike="noStrike" kern="1200" cap="none" spc="0" normalizeH="0" baseline="0" noProof="0" dirty="0">
                <a:ln>
                  <a:noFill/>
                </a:ln>
                <a:solidFill>
                  <a:srgbClr val="1A1A1A"/>
                </a:solidFill>
                <a:effectLst/>
                <a:uLnTx/>
                <a:uFillTx/>
                <a:latin typeface="+mn-ea"/>
                <a:cs typeface="Meiryo UI" pitchFamily="34" charset="-120"/>
              </a:rPr>
              <a:t>完了後6か月以内にSBTi Dashboard上で表示に同意しなければならない（C32.5）</a:t>
            </a:r>
            <a:endParaRPr kumimoji="0" lang="ja-JP" sz="1400" b="0" i="0" u="none" strike="noStrike" kern="1200" cap="none" spc="0" normalizeH="0" baseline="0" noProof="0" dirty="0">
              <a:ln>
                <a:noFill/>
              </a:ln>
              <a:solidFill>
                <a:prstClr val="black"/>
              </a:solidFill>
              <a:effectLst/>
              <a:uLnTx/>
              <a:uFillTx/>
              <a:latin typeface="+mn-ea"/>
              <a:cs typeface="+mn-cs"/>
            </a:endParaRPr>
          </a:p>
        </p:txBody>
      </p:sp>
      <p:sp>
        <p:nvSpPr>
          <p:cNvPr id="13" name="Shape 13">
            <a:extLst>
              <a:ext uri="{FF2B5EF4-FFF2-40B4-BE49-F238E27FC236}">
                <a16:creationId xmlns:a16="http://schemas.microsoft.com/office/drawing/2014/main" id="{8F733538-AE45-D06B-E382-17D8796E802D}"/>
              </a:ext>
            </a:extLst>
          </p:cNvPr>
          <p:cNvSpPr/>
          <p:nvPr/>
        </p:nvSpPr>
        <p:spPr>
          <a:xfrm>
            <a:off x="161925" y="6112068"/>
            <a:ext cx="2331720" cy="920389"/>
          </a:xfrm>
          <a:prstGeom prst="roundRect">
            <a:avLst>
              <a:gd name="adj" fmla="val 0"/>
            </a:avLst>
          </a:prstGeom>
          <a:solidFill>
            <a:schemeClr val="accent2"/>
          </a:solidFill>
          <a:ln/>
        </p:spPr>
        <p:txBody>
          <a:bodyPr anchor="ctr"/>
          <a:lstStyle/>
          <a:p>
            <a:pPr algn="ctr"/>
            <a:r>
              <a:rPr lang="ja-JP" b="1" noProof="0" dirty="0">
                <a:solidFill>
                  <a:schemeClr val="bg1"/>
                </a:solidFill>
              </a:rPr>
              <a:t>認定</a:t>
            </a:r>
          </a:p>
          <a:p>
            <a:pPr algn="ctr"/>
            <a:r>
              <a:rPr lang="ja-JP" sz="1400" noProof="0" dirty="0">
                <a:solidFill>
                  <a:schemeClr val="bg1"/>
                </a:solidFill>
              </a:rPr>
              <a:t>カテゴリA・B企業任意</a:t>
            </a:r>
            <a:endParaRPr lang="ja-JP" noProof="0" dirty="0">
              <a:solidFill>
                <a:schemeClr val="bg1"/>
              </a:solidFill>
            </a:endParaRPr>
          </a:p>
        </p:txBody>
      </p:sp>
      <p:sp>
        <p:nvSpPr>
          <p:cNvPr id="15" name="Shape 15">
            <a:extLst>
              <a:ext uri="{FF2B5EF4-FFF2-40B4-BE49-F238E27FC236}">
                <a16:creationId xmlns:a16="http://schemas.microsoft.com/office/drawing/2014/main" id="{CB515521-2103-B08A-04DB-789B9AA86A38}"/>
              </a:ext>
            </a:extLst>
          </p:cNvPr>
          <p:cNvSpPr/>
          <p:nvPr/>
        </p:nvSpPr>
        <p:spPr>
          <a:xfrm>
            <a:off x="2676525" y="5948176"/>
            <a:ext cx="7853363" cy="1248173"/>
          </a:xfrm>
          <a:prstGeom prst="roundRect">
            <a:avLst>
              <a:gd name="adj" fmla="val 4000"/>
            </a:avLst>
          </a:prstGeom>
          <a:solidFill>
            <a:srgbClr val="EAF1EE"/>
          </a:solidFill>
          <a:ln/>
        </p:spPr>
        <p:txBody>
          <a:bodyPr/>
          <a:lstStyle/>
          <a:p>
            <a:pPr marL="285750" lvl="0" indent="-285750">
              <a:lnSpc>
                <a:spcPct val="105000"/>
              </a:lnSpc>
              <a:buFont typeface="Arial" panose="020B0604020202020204" pitchFamily="34" charset="0"/>
              <a:buChar char="•"/>
              <a:defRPr/>
            </a:pPr>
            <a:r>
              <a:rPr lang="ja-JP" sz="1400" noProof="0" dirty="0"/>
              <a:t>自社のScope2時間単位マッチングの割合が、目標期間内の各報告年において該当する閾値以上</a:t>
            </a:r>
          </a:p>
          <a:p>
            <a:pPr marL="266700" lvl="1">
              <a:lnSpc>
                <a:spcPct val="105000"/>
              </a:lnSpc>
              <a:defRPr/>
            </a:pPr>
            <a:r>
              <a:rPr lang="ja-JP" sz="1400" noProof="0" dirty="0"/>
              <a:t>である場合に、SBTiダッシュボード上での認定の対象となる（C34.1）</a:t>
            </a:r>
          </a:p>
          <a:p>
            <a:pPr marL="95250" indent="-285750">
              <a:lnSpc>
                <a:spcPct val="105000"/>
              </a:lnSpc>
              <a:buFont typeface="Arial" panose="020B0604020202020204" pitchFamily="34" charset="0"/>
              <a:buChar char="•"/>
              <a:defRPr/>
            </a:pPr>
            <a:r>
              <a:rPr lang="ja-JP" sz="1400" noProof="0" dirty="0"/>
              <a:t>閾値は、報告期間の大部分が属する暦年に</a:t>
            </a:r>
          </a:p>
          <a:p>
            <a:pPr marL="266700" lvl="1">
              <a:lnSpc>
                <a:spcPct val="105000"/>
              </a:lnSpc>
              <a:defRPr/>
            </a:pPr>
            <a:r>
              <a:rPr lang="ja-JP" sz="1400" noProof="0" dirty="0"/>
              <a:t>基づいて、右記の通り決定される</a:t>
            </a:r>
            <a:endParaRPr kumimoji="0" lang="ja-JP"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Shape 19">
            <a:extLst>
              <a:ext uri="{FF2B5EF4-FFF2-40B4-BE49-F238E27FC236}">
                <a16:creationId xmlns:a16="http://schemas.microsoft.com/office/drawing/2014/main" id="{3470F62B-694D-C156-3C2E-8180501CD51D}"/>
              </a:ext>
            </a:extLst>
          </p:cNvPr>
          <p:cNvSpPr/>
          <p:nvPr/>
        </p:nvSpPr>
        <p:spPr>
          <a:xfrm>
            <a:off x="7956468" y="6448755"/>
            <a:ext cx="2468880" cy="213306"/>
          </a:xfrm>
          <a:prstGeom prst="rect">
            <a:avLst/>
          </a:prstGeom>
          <a:solidFill>
            <a:schemeClr val="tx2"/>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時間単位マッチング </a:t>
            </a:r>
            <a:r>
              <a:rPr kumimoji="1" lang="en-US" altLang="ja-JP" sz="11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50%</a:t>
            </a:r>
            <a:r>
              <a:rPr kumimoji="1" lang="ja-JP" altLang="en-US" sz="11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以上</a:t>
            </a:r>
            <a:endParaRPr kumimoji="1" lang="ja-JP" altLang="en-US" sz="11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38" name="Shape 21">
            <a:extLst>
              <a:ext uri="{FF2B5EF4-FFF2-40B4-BE49-F238E27FC236}">
                <a16:creationId xmlns:a16="http://schemas.microsoft.com/office/drawing/2014/main" id="{698352EF-2E5C-0B93-1BB2-340D7B01B20B}"/>
              </a:ext>
            </a:extLst>
          </p:cNvPr>
          <p:cNvSpPr/>
          <p:nvPr/>
        </p:nvSpPr>
        <p:spPr>
          <a:xfrm>
            <a:off x="6858000" y="6696604"/>
            <a:ext cx="1052747" cy="208483"/>
          </a:xfrm>
          <a:prstGeom prst="rect">
            <a:avLst/>
          </a:prstGeom>
          <a:solidFill>
            <a:srgbClr val="FFFFFF"/>
          </a:solidFill>
          <a:ln w="12700">
            <a:solidFill>
              <a:schemeClr val="accent4"/>
            </a:solidFill>
            <a:prstDash val="soli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400" b="0" i="0" u="none" strike="noStrike" kern="1200" cap="none" spc="0" normalizeH="0" baseline="0" noProof="0" dirty="0">
                <a:ln>
                  <a:noFill/>
                </a:ln>
                <a:solidFill>
                  <a:prstClr val="black"/>
                </a:solidFill>
                <a:effectLst/>
                <a:uLnTx/>
                <a:uFillTx/>
                <a:latin typeface="Meiryo UI"/>
                <a:ea typeface="Meiryo UI"/>
                <a:cs typeface="+mn-cs"/>
              </a:rPr>
              <a:t>～2035年</a:t>
            </a:r>
          </a:p>
        </p:txBody>
      </p:sp>
      <p:sp>
        <p:nvSpPr>
          <p:cNvPr id="42" name="Shape 23">
            <a:extLst>
              <a:ext uri="{FF2B5EF4-FFF2-40B4-BE49-F238E27FC236}">
                <a16:creationId xmlns:a16="http://schemas.microsoft.com/office/drawing/2014/main" id="{A934E938-C8A8-AE4F-EBED-6D93F5F30E83}"/>
              </a:ext>
            </a:extLst>
          </p:cNvPr>
          <p:cNvSpPr/>
          <p:nvPr/>
        </p:nvSpPr>
        <p:spPr>
          <a:xfrm>
            <a:off x="7956468" y="6699186"/>
            <a:ext cx="2468880" cy="205901"/>
          </a:xfrm>
          <a:prstGeom prst="rect">
            <a:avLst/>
          </a:prstGeom>
          <a:solidFill>
            <a:schemeClr val="accent4"/>
          </a:solidFill>
          <a:ln>
            <a:solidFill>
              <a:schemeClr val="accent4"/>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1" i="0" u="none" strike="noStrike" kern="1200" cap="none" spc="0" normalizeH="0" baseline="0" noProof="0">
                <a:ln>
                  <a:noFill/>
                </a:ln>
                <a:solidFill>
                  <a:srgbClr val="FFFFFF"/>
                </a:solidFill>
                <a:effectLst/>
                <a:uLnTx/>
                <a:uFillTx/>
                <a:latin typeface="Meiryo UI" pitchFamily="34" charset="0"/>
                <a:ea typeface="Meiryo UI" pitchFamily="34" charset="-122"/>
                <a:cs typeface="Meiryo UI" pitchFamily="34" charset="-120"/>
              </a:rPr>
              <a:t>時間単位マッチング </a:t>
            </a:r>
            <a:r>
              <a:rPr kumimoji="0" lang="en-US" altLang="ja-JP" sz="1100" b="1" i="0" u="none" strike="noStrike" kern="1200" cap="none" spc="0" normalizeH="0" baseline="0" noProof="0">
                <a:ln>
                  <a:noFill/>
                </a:ln>
                <a:solidFill>
                  <a:srgbClr val="FFFFFF"/>
                </a:solidFill>
                <a:effectLst/>
                <a:uLnTx/>
                <a:uFillTx/>
                <a:latin typeface="Meiryo UI" pitchFamily="34" charset="0"/>
                <a:ea typeface="Meiryo UI" pitchFamily="34" charset="-122"/>
                <a:cs typeface="Meiryo UI" pitchFamily="34" charset="-120"/>
              </a:rPr>
              <a:t>75%</a:t>
            </a:r>
            <a:r>
              <a:rPr kumimoji="0" lang="ja-JP" altLang="en-US" sz="1100" b="1" i="0" u="none" strike="noStrike" kern="1200" cap="none" spc="0" normalizeH="0" baseline="0" noProof="0">
                <a:ln>
                  <a:noFill/>
                </a:ln>
                <a:solidFill>
                  <a:srgbClr val="FFFFFF"/>
                </a:solidFill>
                <a:effectLst/>
                <a:uLnTx/>
                <a:uFillTx/>
                <a:latin typeface="Meiryo UI" pitchFamily="34" charset="0"/>
                <a:ea typeface="Meiryo UI" pitchFamily="34" charset="-122"/>
                <a:cs typeface="Meiryo UI" pitchFamily="34" charset="-120"/>
              </a:rPr>
              <a:t>以上</a:t>
            </a:r>
            <a:endParaRPr kumimoji="0" lang="ja-JP" altLang="en-US" sz="1100" b="0" i="0" u="none" strike="noStrike" kern="1200" cap="none" spc="0" normalizeH="0" baseline="0" noProof="0" dirty="0">
              <a:ln>
                <a:noFill/>
              </a:ln>
              <a:solidFill>
                <a:prstClr val="black"/>
              </a:solidFill>
              <a:effectLst/>
              <a:uLnTx/>
              <a:uFillTx/>
              <a:latin typeface="Calibri" panose="020F0502020204030204"/>
              <a:ea typeface="Meiryo UI"/>
              <a:cs typeface="+mn-cs"/>
            </a:endParaRPr>
          </a:p>
        </p:txBody>
      </p:sp>
      <p:sp>
        <p:nvSpPr>
          <p:cNvPr id="44" name="Shape 25">
            <a:extLst>
              <a:ext uri="{FF2B5EF4-FFF2-40B4-BE49-F238E27FC236}">
                <a16:creationId xmlns:a16="http://schemas.microsoft.com/office/drawing/2014/main" id="{B829239B-7752-EB16-3B96-1FC2D0E0BE37}"/>
              </a:ext>
            </a:extLst>
          </p:cNvPr>
          <p:cNvSpPr/>
          <p:nvPr/>
        </p:nvSpPr>
        <p:spPr>
          <a:xfrm>
            <a:off x="6858000" y="6942212"/>
            <a:ext cx="1052747" cy="194244"/>
          </a:xfrm>
          <a:prstGeom prst="rect">
            <a:avLst/>
          </a:prstGeom>
          <a:solidFill>
            <a:srgbClr val="FFFFFF"/>
          </a:solidFill>
          <a:ln w="12700">
            <a:solidFill>
              <a:schemeClr val="accent3">
                <a:lumMod val="50000"/>
              </a:schemeClr>
            </a:solidFill>
            <a:prstDash val="solid"/>
          </a:ln>
        </p:spPr>
        <p:txBody>
          <a:bodyPr anchor="ctr"/>
          <a:lstStyle/>
          <a:p>
            <a:pPr algn="ctr"/>
            <a:r>
              <a:rPr lang="ja-JP" sz="1400" noProof="0" dirty="0">
                <a:solidFill>
                  <a:srgbClr val="1A1A1A"/>
                </a:solidFill>
                <a:latin typeface="Meiryo UI" pitchFamily="34" charset="0"/>
                <a:ea typeface="Meiryo UI" pitchFamily="34" charset="-122"/>
                <a:cs typeface="Meiryo UI" pitchFamily="34" charset="-120"/>
              </a:rPr>
              <a:t>2035年〜</a:t>
            </a:r>
            <a:endParaRPr lang="ja-JP" sz="1400" noProof="0" dirty="0"/>
          </a:p>
        </p:txBody>
      </p:sp>
      <p:sp>
        <p:nvSpPr>
          <p:cNvPr id="48" name="Shape 27">
            <a:extLst>
              <a:ext uri="{FF2B5EF4-FFF2-40B4-BE49-F238E27FC236}">
                <a16:creationId xmlns:a16="http://schemas.microsoft.com/office/drawing/2014/main" id="{DFBF9674-5A38-AD19-0BB9-9885DF5891B3}"/>
              </a:ext>
            </a:extLst>
          </p:cNvPr>
          <p:cNvSpPr/>
          <p:nvPr/>
        </p:nvSpPr>
        <p:spPr>
          <a:xfrm>
            <a:off x="7956468" y="6942212"/>
            <a:ext cx="2468880" cy="205901"/>
          </a:xfrm>
          <a:prstGeom prst="rect">
            <a:avLst/>
          </a:prstGeom>
          <a:solidFill>
            <a:schemeClr val="accent3">
              <a:lumMod val="75000"/>
            </a:schemeClr>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sz="1100" b="1"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時間単位マッチング 90%以上</a:t>
            </a:r>
            <a:endParaRPr kumimoji="0" lang="ja-JP"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Shape 17">
            <a:extLst>
              <a:ext uri="{FF2B5EF4-FFF2-40B4-BE49-F238E27FC236}">
                <a16:creationId xmlns:a16="http://schemas.microsoft.com/office/drawing/2014/main" id="{72C109B3-3D49-562B-74D3-F12E1CAD9493}"/>
              </a:ext>
            </a:extLst>
          </p:cNvPr>
          <p:cNvSpPr/>
          <p:nvPr/>
        </p:nvSpPr>
        <p:spPr>
          <a:xfrm>
            <a:off x="6858000" y="6445830"/>
            <a:ext cx="1052747" cy="208483"/>
          </a:xfrm>
          <a:prstGeom prst="rect">
            <a:avLst/>
          </a:prstGeom>
          <a:solidFill>
            <a:srgbClr val="FFFFFF"/>
          </a:solidFill>
          <a:ln w="12700">
            <a:solidFill>
              <a:schemeClr val="tx2"/>
            </a:solidFill>
            <a:prstDash val="solid"/>
          </a:ln>
        </p:spPr>
        <p:txBody>
          <a:bodyPr anchor="ctr"/>
          <a:lstStyle/>
          <a:p>
            <a:pPr algn="ctr"/>
            <a:r>
              <a:rPr lang="ja-JP" sz="1400" noProof="0" dirty="0"/>
              <a:t>～2030年</a:t>
            </a:r>
          </a:p>
        </p:txBody>
      </p:sp>
      <p:cxnSp>
        <p:nvCxnSpPr>
          <p:cNvPr id="53" name="直線矢印コネクタ 52">
            <a:extLst>
              <a:ext uri="{FF2B5EF4-FFF2-40B4-BE49-F238E27FC236}">
                <a16:creationId xmlns:a16="http://schemas.microsoft.com/office/drawing/2014/main" id="{5E354701-35A0-3A88-83A1-ABAFB5D21192}"/>
              </a:ext>
            </a:extLst>
          </p:cNvPr>
          <p:cNvCxnSpPr>
            <a:cxnSpLocks/>
            <a:stCxn id="5" idx="2"/>
            <a:endCxn id="9" idx="0"/>
          </p:cNvCxnSpPr>
          <p:nvPr/>
        </p:nvCxnSpPr>
        <p:spPr>
          <a:xfrm>
            <a:off x="1327785" y="3107602"/>
            <a:ext cx="0" cy="394579"/>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矢印コネクタ 53">
            <a:extLst>
              <a:ext uri="{FF2B5EF4-FFF2-40B4-BE49-F238E27FC236}">
                <a16:creationId xmlns:a16="http://schemas.microsoft.com/office/drawing/2014/main" id="{2278E1B6-C99C-FC16-0904-5C0A0AEBC5CC}"/>
              </a:ext>
            </a:extLst>
          </p:cNvPr>
          <p:cNvCxnSpPr>
            <a:cxnSpLocks/>
            <a:stCxn id="9" idx="2"/>
            <a:endCxn id="13" idx="0"/>
          </p:cNvCxnSpPr>
          <p:nvPr/>
        </p:nvCxnSpPr>
        <p:spPr>
          <a:xfrm>
            <a:off x="1327785" y="5653086"/>
            <a:ext cx="0" cy="458982"/>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C3D1E9F4-B8B0-0785-E452-FB76DE000BA5}"/>
              </a:ext>
            </a:extLst>
          </p:cNvPr>
          <p:cNvSpPr txBox="1"/>
          <p:nvPr/>
        </p:nvSpPr>
        <p:spPr>
          <a:xfrm>
            <a:off x="161925" y="7190343"/>
            <a:ext cx="10071136" cy="3693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p>
          <a:p>
            <a:r>
              <a:rPr lang="ja-JP" sz="900" noProof="0" dirty="0">
                <a:solidFill>
                  <a:sysClr val="windowText" lastClr="000000"/>
                </a:solidFill>
                <a:latin typeface="+mj-ea"/>
              </a:rPr>
              <a:t>※ 条文番号はCNZS V2.0本文の付番による</a:t>
            </a:r>
          </a:p>
        </p:txBody>
      </p:sp>
    </p:spTree>
    <p:extLst>
      <p:ext uri="{BB962C8B-B14F-4D97-AF65-F5344CB8AC3E}">
        <p14:creationId xmlns:p14="http://schemas.microsoft.com/office/powerpoint/2010/main" val="39489808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E1F7F0-5902-C4FB-5424-38D5C397CB5F}"/>
              </a:ext>
            </a:extLst>
          </p:cNvPr>
          <p:cNvSpPr>
            <a:spLocks noGrp="1"/>
          </p:cNvSpPr>
          <p:nvPr>
            <p:ph type="title"/>
          </p:nvPr>
        </p:nvSpPr>
        <p:spPr/>
        <p:txBody>
          <a:bodyPr/>
          <a:lstStyle/>
          <a:p>
            <a:r>
              <a:rPr kumimoji="1" lang="ja-JP" noProof="0" dirty="0"/>
              <a:t>第5章　報告・進捗報告　</a:t>
            </a:r>
          </a:p>
        </p:txBody>
      </p:sp>
    </p:spTree>
    <p:extLst>
      <p:ext uri="{BB962C8B-B14F-4D97-AF65-F5344CB8AC3E}">
        <p14:creationId xmlns:p14="http://schemas.microsoft.com/office/powerpoint/2010/main" val="16177254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直線矢印コネクタ 59">
            <a:extLst>
              <a:ext uri="{FF2B5EF4-FFF2-40B4-BE49-F238E27FC236}">
                <a16:creationId xmlns:a16="http://schemas.microsoft.com/office/drawing/2014/main" id="{412256A5-01BB-34EA-3EF8-B32805673B47}"/>
              </a:ext>
            </a:extLst>
          </p:cNvPr>
          <p:cNvCxnSpPr>
            <a:cxnSpLocks/>
          </p:cNvCxnSpPr>
          <p:nvPr/>
        </p:nvCxnSpPr>
        <p:spPr>
          <a:xfrm flipH="1">
            <a:off x="5656490" y="2541060"/>
            <a:ext cx="1" cy="509218"/>
          </a:xfrm>
          <a:prstGeom prst="straightConnector1">
            <a:avLst/>
          </a:prstGeom>
          <a:ln w="38100">
            <a:solidFill>
              <a:schemeClr val="tx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 name="タイトル 1">
            <a:extLst>
              <a:ext uri="{FF2B5EF4-FFF2-40B4-BE49-F238E27FC236}">
                <a16:creationId xmlns:a16="http://schemas.microsoft.com/office/drawing/2014/main" id="{43C7FB45-12C2-FF73-5357-3EB956DD71F5}"/>
              </a:ext>
            </a:extLst>
          </p:cNvPr>
          <p:cNvSpPr>
            <a:spLocks noGrp="1"/>
          </p:cNvSpPr>
          <p:nvPr>
            <p:ph type="title"/>
          </p:nvPr>
        </p:nvSpPr>
        <p:spPr/>
        <p:txBody>
          <a:bodyPr/>
          <a:lstStyle/>
          <a:p>
            <a:r>
              <a:rPr lang="ja-JP" noProof="0" dirty="0"/>
              <a:t>年次進捗報告と5年後の目標サイクル終了時評価</a:t>
            </a:r>
            <a:endParaRPr kumimoji="1" lang="ja-JP" noProof="0" dirty="0"/>
          </a:p>
        </p:txBody>
      </p:sp>
      <p:sp>
        <p:nvSpPr>
          <p:cNvPr id="3" name="コンテンツ プレースホルダー 2">
            <a:extLst>
              <a:ext uri="{FF2B5EF4-FFF2-40B4-BE49-F238E27FC236}">
                <a16:creationId xmlns:a16="http://schemas.microsoft.com/office/drawing/2014/main" id="{000D775A-E665-3265-3FF4-043B6ADF6DA6}"/>
              </a:ext>
            </a:extLst>
          </p:cNvPr>
          <p:cNvSpPr>
            <a:spLocks noGrp="1"/>
          </p:cNvSpPr>
          <p:nvPr>
            <p:ph sz="quarter" idx="12"/>
          </p:nvPr>
        </p:nvSpPr>
        <p:spPr>
          <a:xfrm>
            <a:off x="161925" y="1110920"/>
            <a:ext cx="10367963" cy="881162"/>
          </a:xfrm>
        </p:spPr>
        <p:txBody>
          <a:bodyPr/>
          <a:lstStyle/>
          <a:p>
            <a:r>
              <a:rPr lang="ja-JP" noProof="0" dirty="0"/>
              <a:t>目標に対する進捗を毎年追跡・報告し、各目標サイクルの終了時に進捗を評価・報告しなければならない（C36,37）。</a:t>
            </a:r>
            <a:endParaRPr kumimoji="1" lang="ja-JP" noProof="0" dirty="0"/>
          </a:p>
        </p:txBody>
      </p:sp>
      <p:cxnSp>
        <p:nvCxnSpPr>
          <p:cNvPr id="6" name="直線矢印コネクタ 5">
            <a:extLst>
              <a:ext uri="{FF2B5EF4-FFF2-40B4-BE49-F238E27FC236}">
                <a16:creationId xmlns:a16="http://schemas.microsoft.com/office/drawing/2014/main" id="{0493C5DC-583B-3B04-1A87-ECEF08A8AA16}"/>
              </a:ext>
            </a:extLst>
          </p:cNvPr>
          <p:cNvCxnSpPr>
            <a:cxnSpLocks/>
          </p:cNvCxnSpPr>
          <p:nvPr/>
        </p:nvCxnSpPr>
        <p:spPr>
          <a:xfrm>
            <a:off x="234255" y="2484057"/>
            <a:ext cx="10170654" cy="0"/>
          </a:xfrm>
          <a:prstGeom prst="straightConnector1">
            <a:avLst/>
          </a:prstGeom>
          <a:ln w="571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9" name="Shape 7">
            <a:extLst>
              <a:ext uri="{FF2B5EF4-FFF2-40B4-BE49-F238E27FC236}">
                <a16:creationId xmlns:a16="http://schemas.microsoft.com/office/drawing/2014/main" id="{69E159A9-3CF5-D24A-6111-2FF2DBDE472B}"/>
              </a:ext>
            </a:extLst>
          </p:cNvPr>
          <p:cNvSpPr/>
          <p:nvPr/>
        </p:nvSpPr>
        <p:spPr>
          <a:xfrm>
            <a:off x="1801115" y="2395849"/>
            <a:ext cx="176415" cy="176415"/>
          </a:xfrm>
          <a:prstGeom prst="ellipse">
            <a:avLst/>
          </a:prstGeom>
          <a:solidFill>
            <a:srgbClr val="0E7C6B"/>
          </a:solidFill>
          <a:ln/>
        </p:spPr>
        <p:txBody>
          <a:bodyPr/>
          <a:lstStyle/>
          <a:p>
            <a:endParaRPr lang="ja-JP" sz="1579" noProof="0" dirty="0"/>
          </a:p>
        </p:txBody>
      </p:sp>
      <p:sp>
        <p:nvSpPr>
          <p:cNvPr id="11" name="Shape 11">
            <a:extLst>
              <a:ext uri="{FF2B5EF4-FFF2-40B4-BE49-F238E27FC236}">
                <a16:creationId xmlns:a16="http://schemas.microsoft.com/office/drawing/2014/main" id="{3EA83452-2392-E09A-8D25-489E60CE3BC7}"/>
              </a:ext>
            </a:extLst>
          </p:cNvPr>
          <p:cNvSpPr/>
          <p:nvPr/>
        </p:nvSpPr>
        <p:spPr>
          <a:xfrm>
            <a:off x="2753845" y="2395849"/>
            <a:ext cx="176415" cy="176415"/>
          </a:xfrm>
          <a:prstGeom prst="ellipse">
            <a:avLst/>
          </a:prstGeom>
          <a:solidFill>
            <a:srgbClr val="0E7C6B"/>
          </a:solidFill>
          <a:ln/>
        </p:spPr>
        <p:txBody>
          <a:bodyPr/>
          <a:lstStyle/>
          <a:p>
            <a:endParaRPr lang="ja-JP" sz="1579" noProof="0" dirty="0"/>
          </a:p>
        </p:txBody>
      </p:sp>
      <p:sp>
        <p:nvSpPr>
          <p:cNvPr id="13" name="Shape 15">
            <a:extLst>
              <a:ext uri="{FF2B5EF4-FFF2-40B4-BE49-F238E27FC236}">
                <a16:creationId xmlns:a16="http://schemas.microsoft.com/office/drawing/2014/main" id="{EEA6F947-7722-95BA-33CC-3FF9160545F4}"/>
              </a:ext>
            </a:extLst>
          </p:cNvPr>
          <p:cNvSpPr/>
          <p:nvPr/>
        </p:nvSpPr>
        <p:spPr>
          <a:xfrm>
            <a:off x="3661675" y="2395849"/>
            <a:ext cx="176415" cy="176415"/>
          </a:xfrm>
          <a:prstGeom prst="ellipse">
            <a:avLst/>
          </a:prstGeom>
          <a:solidFill>
            <a:srgbClr val="0E7C6B"/>
          </a:solidFill>
          <a:ln/>
        </p:spPr>
        <p:txBody>
          <a:bodyPr/>
          <a:lstStyle/>
          <a:p>
            <a:endParaRPr lang="ja-JP" sz="1579" noProof="0" dirty="0"/>
          </a:p>
        </p:txBody>
      </p:sp>
      <p:sp>
        <p:nvSpPr>
          <p:cNvPr id="15" name="Shape 19">
            <a:extLst>
              <a:ext uri="{FF2B5EF4-FFF2-40B4-BE49-F238E27FC236}">
                <a16:creationId xmlns:a16="http://schemas.microsoft.com/office/drawing/2014/main" id="{A1D16DE0-ABD2-A322-2C73-AD07108EF249}"/>
              </a:ext>
            </a:extLst>
          </p:cNvPr>
          <p:cNvSpPr/>
          <p:nvPr/>
        </p:nvSpPr>
        <p:spPr>
          <a:xfrm>
            <a:off x="4619309" y="2395849"/>
            <a:ext cx="176415" cy="176415"/>
          </a:xfrm>
          <a:prstGeom prst="ellipse">
            <a:avLst/>
          </a:prstGeom>
          <a:solidFill>
            <a:srgbClr val="0E7C6B"/>
          </a:solidFill>
          <a:ln/>
        </p:spPr>
        <p:txBody>
          <a:bodyPr/>
          <a:lstStyle/>
          <a:p>
            <a:endParaRPr lang="ja-JP" sz="1579" noProof="0" dirty="0"/>
          </a:p>
        </p:txBody>
      </p:sp>
      <p:sp>
        <p:nvSpPr>
          <p:cNvPr id="17" name="Shape 7">
            <a:extLst>
              <a:ext uri="{FF2B5EF4-FFF2-40B4-BE49-F238E27FC236}">
                <a16:creationId xmlns:a16="http://schemas.microsoft.com/office/drawing/2014/main" id="{A473C4F2-60D2-0D92-1361-7B26DD7BA370}"/>
              </a:ext>
            </a:extLst>
          </p:cNvPr>
          <p:cNvSpPr/>
          <p:nvPr/>
        </p:nvSpPr>
        <p:spPr>
          <a:xfrm>
            <a:off x="756621" y="2349057"/>
            <a:ext cx="268179" cy="270000"/>
          </a:xfrm>
          <a:prstGeom prst="ellipse">
            <a:avLst/>
          </a:prstGeom>
          <a:solidFill>
            <a:schemeClr val="tx1"/>
          </a:solidFill>
          <a:ln/>
        </p:spPr>
        <p:txBody>
          <a:bodyPr/>
          <a:lstStyle/>
          <a:p>
            <a:endParaRPr lang="ja-JP" sz="1579" noProof="0" dirty="0"/>
          </a:p>
        </p:txBody>
      </p:sp>
      <p:sp>
        <p:nvSpPr>
          <p:cNvPr id="20" name="テキスト ボックス 19">
            <a:extLst>
              <a:ext uri="{FF2B5EF4-FFF2-40B4-BE49-F238E27FC236}">
                <a16:creationId xmlns:a16="http://schemas.microsoft.com/office/drawing/2014/main" id="{0F393A60-87FA-51E9-FF60-AC350FEDA8F7}"/>
              </a:ext>
            </a:extLst>
          </p:cNvPr>
          <p:cNvSpPr txBox="1"/>
          <p:nvPr/>
        </p:nvSpPr>
        <p:spPr>
          <a:xfrm>
            <a:off x="983819" y="2478201"/>
            <a:ext cx="800219" cy="338554"/>
          </a:xfrm>
          <a:prstGeom prst="rect">
            <a:avLst/>
          </a:prstGeom>
          <a:noFill/>
        </p:spPr>
        <p:txBody>
          <a:bodyPr wrap="none" rtlCol="0">
            <a:spAutoFit/>
          </a:bodyPr>
          <a:lstStyle/>
          <a:p>
            <a:pPr algn="ctr"/>
            <a:r>
              <a:rPr lang="ja-JP" sz="1600" b="1" noProof="0" dirty="0">
                <a:solidFill>
                  <a:schemeClr val="tx2">
                    <a:lumMod val="75000"/>
                  </a:schemeClr>
                </a:solidFill>
              </a:rPr>
              <a:t>１年目</a:t>
            </a:r>
          </a:p>
        </p:txBody>
      </p:sp>
      <p:sp>
        <p:nvSpPr>
          <p:cNvPr id="21" name="テキスト ボックス 20">
            <a:extLst>
              <a:ext uri="{FF2B5EF4-FFF2-40B4-BE49-F238E27FC236}">
                <a16:creationId xmlns:a16="http://schemas.microsoft.com/office/drawing/2014/main" id="{677F0E25-49D8-15BA-AE9F-CA36CBA42783}"/>
              </a:ext>
            </a:extLst>
          </p:cNvPr>
          <p:cNvSpPr txBox="1"/>
          <p:nvPr/>
        </p:nvSpPr>
        <p:spPr>
          <a:xfrm>
            <a:off x="1997684" y="2478201"/>
            <a:ext cx="734496" cy="338554"/>
          </a:xfrm>
          <a:prstGeom prst="rect">
            <a:avLst/>
          </a:prstGeom>
          <a:noFill/>
        </p:spPr>
        <p:txBody>
          <a:bodyPr wrap="none" rtlCol="0">
            <a:spAutoFit/>
          </a:bodyPr>
          <a:lstStyle/>
          <a:p>
            <a:pPr algn="ctr"/>
            <a:r>
              <a:rPr lang="ja-JP" sz="1600" b="1" noProof="0" dirty="0">
                <a:solidFill>
                  <a:schemeClr val="tx2">
                    <a:lumMod val="75000"/>
                  </a:schemeClr>
                </a:solidFill>
              </a:rPr>
              <a:t>2年目</a:t>
            </a:r>
          </a:p>
        </p:txBody>
      </p:sp>
      <p:sp>
        <p:nvSpPr>
          <p:cNvPr id="22" name="テキスト ボックス 21">
            <a:extLst>
              <a:ext uri="{FF2B5EF4-FFF2-40B4-BE49-F238E27FC236}">
                <a16:creationId xmlns:a16="http://schemas.microsoft.com/office/drawing/2014/main" id="{6FADEA55-3FF4-E773-089B-FD9AFA1A61E1}"/>
              </a:ext>
            </a:extLst>
          </p:cNvPr>
          <p:cNvSpPr txBox="1"/>
          <p:nvPr/>
        </p:nvSpPr>
        <p:spPr>
          <a:xfrm>
            <a:off x="2905075" y="2478201"/>
            <a:ext cx="734496" cy="338554"/>
          </a:xfrm>
          <a:prstGeom prst="rect">
            <a:avLst/>
          </a:prstGeom>
          <a:noFill/>
        </p:spPr>
        <p:txBody>
          <a:bodyPr wrap="none" rtlCol="0">
            <a:spAutoFit/>
          </a:bodyPr>
          <a:lstStyle/>
          <a:p>
            <a:pPr algn="ctr"/>
            <a:r>
              <a:rPr lang="ja-JP" sz="1600" b="1" noProof="0" dirty="0">
                <a:solidFill>
                  <a:schemeClr val="tx2">
                    <a:lumMod val="75000"/>
                  </a:schemeClr>
                </a:solidFill>
              </a:rPr>
              <a:t>3年目</a:t>
            </a:r>
          </a:p>
        </p:txBody>
      </p:sp>
      <p:sp>
        <p:nvSpPr>
          <p:cNvPr id="23" name="テキスト ボックス 22">
            <a:extLst>
              <a:ext uri="{FF2B5EF4-FFF2-40B4-BE49-F238E27FC236}">
                <a16:creationId xmlns:a16="http://schemas.microsoft.com/office/drawing/2014/main" id="{14F1957F-8009-C381-AF8F-C43006166290}"/>
              </a:ext>
            </a:extLst>
          </p:cNvPr>
          <p:cNvSpPr txBox="1"/>
          <p:nvPr/>
        </p:nvSpPr>
        <p:spPr>
          <a:xfrm>
            <a:off x="3853172" y="2478201"/>
            <a:ext cx="734496" cy="338554"/>
          </a:xfrm>
          <a:prstGeom prst="rect">
            <a:avLst/>
          </a:prstGeom>
          <a:noFill/>
        </p:spPr>
        <p:txBody>
          <a:bodyPr wrap="none" rtlCol="0">
            <a:spAutoFit/>
          </a:bodyPr>
          <a:lstStyle/>
          <a:p>
            <a:pPr algn="ctr"/>
            <a:r>
              <a:rPr lang="ja-JP" sz="1600" b="1" noProof="0" dirty="0">
                <a:solidFill>
                  <a:schemeClr val="tx2">
                    <a:lumMod val="75000"/>
                  </a:schemeClr>
                </a:solidFill>
              </a:rPr>
              <a:t>4年目</a:t>
            </a:r>
          </a:p>
        </p:txBody>
      </p:sp>
      <p:sp>
        <p:nvSpPr>
          <p:cNvPr id="24" name="テキスト ボックス 23">
            <a:extLst>
              <a:ext uri="{FF2B5EF4-FFF2-40B4-BE49-F238E27FC236}">
                <a16:creationId xmlns:a16="http://schemas.microsoft.com/office/drawing/2014/main" id="{35F911D7-CF42-8AAA-1059-0A223833D067}"/>
              </a:ext>
            </a:extLst>
          </p:cNvPr>
          <p:cNvSpPr txBox="1"/>
          <p:nvPr/>
        </p:nvSpPr>
        <p:spPr>
          <a:xfrm>
            <a:off x="4815150" y="2478201"/>
            <a:ext cx="734496" cy="338554"/>
          </a:xfrm>
          <a:prstGeom prst="rect">
            <a:avLst/>
          </a:prstGeom>
          <a:noFill/>
        </p:spPr>
        <p:txBody>
          <a:bodyPr wrap="none" rtlCol="0">
            <a:spAutoFit/>
          </a:bodyPr>
          <a:lstStyle/>
          <a:p>
            <a:pPr algn="ctr"/>
            <a:r>
              <a:rPr lang="ja-JP" sz="1600" b="1" noProof="0" dirty="0">
                <a:solidFill>
                  <a:schemeClr val="tx2">
                    <a:lumMod val="75000"/>
                  </a:schemeClr>
                </a:solidFill>
              </a:rPr>
              <a:t>5年目</a:t>
            </a:r>
          </a:p>
        </p:txBody>
      </p:sp>
      <p:sp>
        <p:nvSpPr>
          <p:cNvPr id="25" name="Shape 7">
            <a:extLst>
              <a:ext uri="{FF2B5EF4-FFF2-40B4-BE49-F238E27FC236}">
                <a16:creationId xmlns:a16="http://schemas.microsoft.com/office/drawing/2014/main" id="{05D18E15-23D9-51E1-1F59-2A4A9DF467A9}"/>
              </a:ext>
            </a:extLst>
          </p:cNvPr>
          <p:cNvSpPr/>
          <p:nvPr/>
        </p:nvSpPr>
        <p:spPr>
          <a:xfrm>
            <a:off x="5528036" y="2349057"/>
            <a:ext cx="268179" cy="270000"/>
          </a:xfrm>
          <a:prstGeom prst="ellipse">
            <a:avLst/>
          </a:prstGeom>
          <a:solidFill>
            <a:schemeClr val="accent4"/>
          </a:solidFill>
          <a:ln/>
        </p:spPr>
        <p:txBody>
          <a:bodyPr/>
          <a:lstStyle/>
          <a:p>
            <a:endParaRPr lang="ja-JP" sz="1579" noProof="0" dirty="0"/>
          </a:p>
        </p:txBody>
      </p:sp>
      <p:sp>
        <p:nvSpPr>
          <p:cNvPr id="43" name="矢印: 左右 42">
            <a:extLst>
              <a:ext uri="{FF2B5EF4-FFF2-40B4-BE49-F238E27FC236}">
                <a16:creationId xmlns:a16="http://schemas.microsoft.com/office/drawing/2014/main" id="{75B51AF5-7DDA-460B-CE44-2C8308422219}"/>
              </a:ext>
            </a:extLst>
          </p:cNvPr>
          <p:cNvSpPr/>
          <p:nvPr/>
        </p:nvSpPr>
        <p:spPr>
          <a:xfrm>
            <a:off x="965373" y="2184211"/>
            <a:ext cx="4658452" cy="194770"/>
          </a:xfrm>
          <a:prstGeom prst="leftRightArrow">
            <a:avLst>
              <a:gd name="adj1" fmla="val 100000"/>
              <a:gd name="adj2" fmla="val 3434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b="1" noProof="0" dirty="0">
                <a:solidFill>
                  <a:schemeClr val="bg1"/>
                </a:solidFill>
                <a:latin typeface="Meiryo UI" panose="020B0604030504040204" pitchFamily="50" charset="-128"/>
                <a:ea typeface="Meiryo UI" panose="020B0604030504040204" pitchFamily="50" charset="-128"/>
              </a:rPr>
              <a:t>短期目標期間（目標検討後から5年間）</a:t>
            </a:r>
          </a:p>
        </p:txBody>
      </p:sp>
      <p:sp>
        <p:nvSpPr>
          <p:cNvPr id="44" name="吹き出し: 線 (枠付き、強調線付き) 43">
            <a:extLst>
              <a:ext uri="{FF2B5EF4-FFF2-40B4-BE49-F238E27FC236}">
                <a16:creationId xmlns:a16="http://schemas.microsoft.com/office/drawing/2014/main" id="{1851B198-AD4E-7BF2-9F76-FFA381002DE7}"/>
              </a:ext>
            </a:extLst>
          </p:cNvPr>
          <p:cNvSpPr/>
          <p:nvPr/>
        </p:nvSpPr>
        <p:spPr>
          <a:xfrm>
            <a:off x="104921" y="2079744"/>
            <a:ext cx="818176" cy="244491"/>
          </a:xfrm>
          <a:prstGeom prst="accentBorderCallout1">
            <a:avLst>
              <a:gd name="adj1" fmla="val 99757"/>
              <a:gd name="adj2" fmla="val -1293"/>
              <a:gd name="adj3" fmla="val 139385"/>
              <a:gd name="adj4" fmla="val 78083"/>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1600" i="0" u="none" strike="noStrike" kern="1200" cap="none" spc="0" normalizeH="0" baseline="0" noProof="0" dirty="0">
                <a:ln>
                  <a:noFill/>
                </a:ln>
                <a:solidFill>
                  <a:schemeClr val="tx1"/>
                </a:solidFill>
                <a:effectLst/>
                <a:uLnTx/>
                <a:uFillTx/>
                <a:latin typeface="Meiryo UI"/>
                <a:ea typeface="Meiryo UI"/>
                <a:cs typeface="+mn-cs"/>
              </a:rPr>
              <a:t>目標検証</a:t>
            </a:r>
          </a:p>
        </p:txBody>
      </p:sp>
      <p:sp>
        <p:nvSpPr>
          <p:cNvPr id="45" name="四角形: 角を丸くする 44">
            <a:extLst>
              <a:ext uri="{FF2B5EF4-FFF2-40B4-BE49-F238E27FC236}">
                <a16:creationId xmlns:a16="http://schemas.microsoft.com/office/drawing/2014/main" id="{41240A59-A6A9-48AF-1BCD-4C6963978AA9}"/>
              </a:ext>
            </a:extLst>
          </p:cNvPr>
          <p:cNvSpPr/>
          <p:nvPr/>
        </p:nvSpPr>
        <p:spPr>
          <a:xfrm>
            <a:off x="266537" y="3050278"/>
            <a:ext cx="5490401" cy="2094501"/>
          </a:xfrm>
          <a:prstGeom prst="roundRect">
            <a:avLst>
              <a:gd name="adj" fmla="val 0"/>
            </a:avLst>
          </a:prstGeom>
          <a:solidFill>
            <a:schemeClr val="accent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ja-JP" sz="1600" b="1" noProof="0" dirty="0">
                <a:solidFill>
                  <a:schemeClr val="tx1"/>
                </a:solidFill>
              </a:rPr>
              <a:t>     年次報告 </a:t>
            </a:r>
            <a:r>
              <a:rPr lang="ja-JP" sz="1400" b="1" noProof="0" dirty="0">
                <a:solidFill>
                  <a:schemeClr val="tx1"/>
                </a:solidFill>
              </a:rPr>
              <a:t>～目標検証の1年後から5年目終了前／終了時</a:t>
            </a:r>
            <a:r>
              <a:rPr lang="ja-JP" sz="1600" b="1" noProof="0" dirty="0">
                <a:solidFill>
                  <a:schemeClr val="tx1"/>
                </a:solidFill>
              </a:rPr>
              <a:t>～</a:t>
            </a:r>
            <a:r>
              <a:rPr lang="ja-JP" sz="1200" b="1" noProof="0" dirty="0">
                <a:solidFill>
                  <a:schemeClr val="tx1"/>
                </a:solidFill>
              </a:rPr>
              <a:t>(C36)</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排出データの報告期間と財務報告年の整合（C36.1）</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報告年における目標情報（C36.2）</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個別目標（例：Scope1目標、Scope2目標、Scope3のカテゴリ別目標）・（合算目標）（合算目標）報告（C36.3）★</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Scope1・2排出量（C36.4）★</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各目標実施ヒエラルキーで取った行動（C36.5）★</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障壁の報告と対処方法や対処予定方法（C36.6）★</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第三者保証状況（C36.7）</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（推奨）Scope3排出量・Scope3のEIAの排出量（R36.1/36.2）</a:t>
            </a:r>
          </a:p>
          <a:p>
            <a:r>
              <a:rPr kumimoji="1" lang="ja-JP" sz="1200" noProof="0" dirty="0">
                <a:solidFill>
                  <a:schemeClr val="bg1">
                    <a:lumMod val="50000"/>
                  </a:schemeClr>
                </a:solidFill>
                <a:latin typeface="+mn-ea"/>
              </a:rPr>
              <a:t>　　　★は、目標</a:t>
            </a:r>
            <a:r>
              <a:rPr lang="ja-JP" sz="1200" noProof="0" dirty="0">
                <a:solidFill>
                  <a:schemeClr val="bg1">
                    <a:lumMod val="50000"/>
                  </a:schemeClr>
                </a:solidFill>
                <a:latin typeface="+mn-ea"/>
              </a:rPr>
              <a:t>サイクル終了時の要件C37にも含まれる要件</a:t>
            </a:r>
            <a:endParaRPr kumimoji="1" lang="ja-JP" sz="1200" noProof="0" dirty="0">
              <a:solidFill>
                <a:schemeClr val="bg1">
                  <a:lumMod val="50000"/>
                </a:schemeClr>
              </a:solidFill>
              <a:latin typeface="+mn-ea"/>
            </a:endParaRPr>
          </a:p>
        </p:txBody>
      </p:sp>
      <p:cxnSp>
        <p:nvCxnSpPr>
          <p:cNvPr id="54" name="直線矢印コネクタ 53">
            <a:extLst>
              <a:ext uri="{FF2B5EF4-FFF2-40B4-BE49-F238E27FC236}">
                <a16:creationId xmlns:a16="http://schemas.microsoft.com/office/drawing/2014/main" id="{CB8609D1-CAEC-C398-C1C9-E864CA828425}"/>
              </a:ext>
            </a:extLst>
          </p:cNvPr>
          <p:cNvCxnSpPr>
            <a:cxnSpLocks/>
          </p:cNvCxnSpPr>
          <p:nvPr/>
        </p:nvCxnSpPr>
        <p:spPr>
          <a:xfrm flipH="1">
            <a:off x="1890838" y="2541060"/>
            <a:ext cx="1" cy="509218"/>
          </a:xfrm>
          <a:prstGeom prst="straightConnector1">
            <a:avLst/>
          </a:prstGeom>
          <a:ln w="38100">
            <a:solidFill>
              <a:schemeClr val="tx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7" name="直線矢印コネクタ 56">
            <a:extLst>
              <a:ext uri="{FF2B5EF4-FFF2-40B4-BE49-F238E27FC236}">
                <a16:creationId xmlns:a16="http://schemas.microsoft.com/office/drawing/2014/main" id="{987E4E6E-BF57-6128-5460-1EA12DD3E9FA}"/>
              </a:ext>
            </a:extLst>
          </p:cNvPr>
          <p:cNvCxnSpPr>
            <a:cxnSpLocks/>
          </p:cNvCxnSpPr>
          <p:nvPr/>
        </p:nvCxnSpPr>
        <p:spPr>
          <a:xfrm flipH="1">
            <a:off x="2832628" y="2541060"/>
            <a:ext cx="1" cy="509218"/>
          </a:xfrm>
          <a:prstGeom prst="straightConnector1">
            <a:avLst/>
          </a:prstGeom>
          <a:ln w="38100">
            <a:solidFill>
              <a:schemeClr val="tx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8" name="直線矢印コネクタ 57">
            <a:extLst>
              <a:ext uri="{FF2B5EF4-FFF2-40B4-BE49-F238E27FC236}">
                <a16:creationId xmlns:a16="http://schemas.microsoft.com/office/drawing/2014/main" id="{15DE66BB-A877-89FF-2319-E1EB1AF3F5C5}"/>
              </a:ext>
            </a:extLst>
          </p:cNvPr>
          <p:cNvCxnSpPr>
            <a:cxnSpLocks/>
          </p:cNvCxnSpPr>
          <p:nvPr/>
        </p:nvCxnSpPr>
        <p:spPr>
          <a:xfrm flipH="1">
            <a:off x="3752783" y="2541060"/>
            <a:ext cx="1" cy="509218"/>
          </a:xfrm>
          <a:prstGeom prst="straightConnector1">
            <a:avLst/>
          </a:prstGeom>
          <a:ln w="38100">
            <a:solidFill>
              <a:schemeClr val="tx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9" name="直線矢印コネクタ 58">
            <a:extLst>
              <a:ext uri="{FF2B5EF4-FFF2-40B4-BE49-F238E27FC236}">
                <a16:creationId xmlns:a16="http://schemas.microsoft.com/office/drawing/2014/main" id="{7E39357E-D54A-334A-645F-F62D6100AE68}"/>
              </a:ext>
            </a:extLst>
          </p:cNvPr>
          <p:cNvCxnSpPr>
            <a:cxnSpLocks/>
          </p:cNvCxnSpPr>
          <p:nvPr/>
        </p:nvCxnSpPr>
        <p:spPr>
          <a:xfrm flipH="1">
            <a:off x="4707516" y="2541060"/>
            <a:ext cx="1" cy="509218"/>
          </a:xfrm>
          <a:prstGeom prst="straightConnector1">
            <a:avLst/>
          </a:prstGeom>
          <a:ln w="38100">
            <a:solidFill>
              <a:schemeClr val="tx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2" name="コネクタ: カギ線 61">
            <a:extLst>
              <a:ext uri="{FF2B5EF4-FFF2-40B4-BE49-F238E27FC236}">
                <a16:creationId xmlns:a16="http://schemas.microsoft.com/office/drawing/2014/main" id="{5B99D3D9-06D3-8798-FC4F-BA629AB4287B}"/>
              </a:ext>
            </a:extLst>
          </p:cNvPr>
          <p:cNvCxnSpPr>
            <a:cxnSpLocks/>
            <a:stCxn id="25" idx="5"/>
            <a:endCxn id="63" idx="0"/>
          </p:cNvCxnSpPr>
          <p:nvPr/>
        </p:nvCxnSpPr>
        <p:spPr>
          <a:xfrm rot="16200000" flipH="1">
            <a:off x="6762660" y="1573797"/>
            <a:ext cx="470761" cy="2482198"/>
          </a:xfrm>
          <a:prstGeom prst="bentConnector3">
            <a:avLst>
              <a:gd name="adj1" fmla="val 50000"/>
            </a:avLst>
          </a:prstGeom>
          <a:ln w="38100">
            <a:solidFill>
              <a:schemeClr val="accent4"/>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3" name="四角形: 角を丸くする 62">
            <a:extLst>
              <a:ext uri="{FF2B5EF4-FFF2-40B4-BE49-F238E27FC236}">
                <a16:creationId xmlns:a16="http://schemas.microsoft.com/office/drawing/2014/main" id="{A4D9A99E-139B-B5EA-E7B2-4173D0B03283}"/>
              </a:ext>
            </a:extLst>
          </p:cNvPr>
          <p:cNvSpPr/>
          <p:nvPr/>
        </p:nvSpPr>
        <p:spPr>
          <a:xfrm>
            <a:off x="5948389" y="3050277"/>
            <a:ext cx="4581499" cy="3858212"/>
          </a:xfrm>
          <a:prstGeom prst="roundRect">
            <a:avLst>
              <a:gd name="adj" fmla="val 0"/>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t"/>
          <a:lstStyle/>
          <a:p>
            <a:r>
              <a:rPr lang="ja-JP" sz="1600" b="1" noProof="0" dirty="0">
                <a:solidFill>
                  <a:sysClr val="windowText" lastClr="000000"/>
                </a:solidFill>
                <a:latin typeface="+mn-ea"/>
              </a:rPr>
              <a:t>　　 目標サイクル終了時評価（C37）</a:t>
            </a:r>
            <a:r>
              <a:rPr lang="ja-JP" sz="1400" b="1" noProof="0" dirty="0">
                <a:solidFill>
                  <a:sysClr val="windowText" lastClr="000000"/>
                </a:solidFill>
                <a:latin typeface="+mn-ea"/>
              </a:rPr>
              <a:t>～5年目～</a:t>
            </a:r>
            <a:endParaRPr kumimoji="1" lang="ja-JP" sz="1600" b="1" noProof="0" dirty="0">
              <a:solidFill>
                <a:sysClr val="windowText" lastClr="000000"/>
              </a:solidFill>
              <a:latin typeface="+mn-ea"/>
            </a:endParaRPr>
          </a:p>
        </p:txBody>
      </p:sp>
      <p:sp>
        <p:nvSpPr>
          <p:cNvPr id="81" name="吹き出し: 線 (枠付き、強調線付き) 80">
            <a:extLst>
              <a:ext uri="{FF2B5EF4-FFF2-40B4-BE49-F238E27FC236}">
                <a16:creationId xmlns:a16="http://schemas.microsoft.com/office/drawing/2014/main" id="{6693C06C-DB30-AD68-EBE7-A3061A23D98F}"/>
              </a:ext>
            </a:extLst>
          </p:cNvPr>
          <p:cNvSpPr/>
          <p:nvPr/>
        </p:nvSpPr>
        <p:spPr>
          <a:xfrm>
            <a:off x="5948389" y="2134587"/>
            <a:ext cx="3501536" cy="244487"/>
          </a:xfrm>
          <a:prstGeom prst="accentBorderCallout1">
            <a:avLst>
              <a:gd name="adj1" fmla="val 67178"/>
              <a:gd name="adj2" fmla="val -1182"/>
              <a:gd name="adj3" fmla="val 97698"/>
              <a:gd name="adj4" fmla="val -4221"/>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tx1"/>
                </a:solidFill>
                <a:latin typeface="Meiryo UI" panose="020B0604030504040204" pitchFamily="50" charset="-128"/>
                <a:ea typeface="Meiryo UI" panose="020B0604030504040204" pitchFamily="50" charset="-128"/>
              </a:rPr>
              <a:t>年次報告＋目標サイクル終了時評価</a:t>
            </a: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86" name="四角形: 角を丸くする 85">
            <a:extLst>
              <a:ext uri="{FF2B5EF4-FFF2-40B4-BE49-F238E27FC236}">
                <a16:creationId xmlns:a16="http://schemas.microsoft.com/office/drawing/2014/main" id="{FC88C552-3370-F69C-20A5-D5F32053AC4D}"/>
              </a:ext>
            </a:extLst>
          </p:cNvPr>
          <p:cNvSpPr/>
          <p:nvPr/>
        </p:nvSpPr>
        <p:spPr>
          <a:xfrm>
            <a:off x="6048836" y="3345414"/>
            <a:ext cx="4376440" cy="992520"/>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kumimoji="1" lang="ja-JP" sz="1600" b="1" noProof="0" dirty="0">
                <a:solidFill>
                  <a:schemeClr val="tx1"/>
                </a:solidFill>
                <a:latin typeface="Meiryo UI" panose="020B0604030504040204" pitchFamily="50" charset="-128"/>
                <a:ea typeface="Meiryo UI" panose="020B0604030504040204" pitchFamily="50" charset="-128"/>
              </a:rPr>
              <a:t>年次報告と重複する内容</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個別目標（合算目標）報告（C37.1=C36.3）</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各目標実施ヒエラルキーのアクション（C37.4の前段≒C36.5）</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重大な障壁（C23の構造的制約を含む）と計画している措置（C37.8≒C36.6）</a:t>
            </a:r>
          </a:p>
        </p:txBody>
      </p:sp>
      <p:sp>
        <p:nvSpPr>
          <p:cNvPr id="87" name="四角形: 角を丸くする 86">
            <a:extLst>
              <a:ext uri="{FF2B5EF4-FFF2-40B4-BE49-F238E27FC236}">
                <a16:creationId xmlns:a16="http://schemas.microsoft.com/office/drawing/2014/main" id="{1EB62EBA-592B-0A07-95F5-F261C309BB2D}"/>
              </a:ext>
            </a:extLst>
          </p:cNvPr>
          <p:cNvSpPr/>
          <p:nvPr/>
        </p:nvSpPr>
        <p:spPr>
          <a:xfrm>
            <a:off x="6048836" y="4374440"/>
            <a:ext cx="4376440" cy="2439133"/>
          </a:xfrm>
          <a:prstGeom prst="roundRect">
            <a:avLst>
              <a:gd name="adj" fmla="val 0"/>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ctr"/>
          <a:lstStyle/>
          <a:p>
            <a:r>
              <a:rPr lang="ja-JP" sz="1600" b="1" noProof="0" dirty="0">
                <a:solidFill>
                  <a:schemeClr val="tx1"/>
                </a:solidFill>
              </a:rPr>
              <a:t>目標サイクル終了時に固有の内容</a:t>
            </a:r>
          </a:p>
          <a:p>
            <a:pPr marL="171450" indent="-171450">
              <a:buFont typeface="Arial" panose="020B0604020202020204" pitchFamily="34" charset="0"/>
              <a:buChar char="•"/>
            </a:pPr>
            <a:r>
              <a:rPr lang="ja-JP" sz="1200" noProof="0" dirty="0">
                <a:solidFill>
                  <a:schemeClr val="tx1"/>
                </a:solidFill>
              </a:rPr>
              <a:t>Scope1・2・3の全インベントリ（C37.2）</a:t>
            </a:r>
          </a:p>
          <a:p>
            <a:pPr marL="628650" lvl="1" indent="-171450">
              <a:buFont typeface="Wingdings" panose="05000000000000000000" pitchFamily="2" charset="2"/>
              <a:buChar char="ü"/>
            </a:pPr>
            <a:r>
              <a:rPr lang="ja-JP" sz="1200" noProof="0" dirty="0">
                <a:solidFill>
                  <a:schemeClr val="tx1"/>
                </a:solidFill>
              </a:rPr>
              <a:t>Scope3は年次報告は推奨／目標サイクル終了時は必須</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各Scope及び全Scopeにおける基準年と目標年の間のGHG排出量の変化（C37.3）</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物理的GHGインベントリに反映されない行動・手段（C37.4後段）</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Scope3 EIAの低炭素またはネットゼロ整合割合（C37.5／カテゴリA企業のみ必須）</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Scope1資産移行の運用報告等（C37.6）</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第三者保証（限定的保証以上） の取得（C37.7／カテゴリA企業のみ必須）</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排出量削減／整合／システム貢献　クレーム（C37.10）※本資料P47</a:t>
            </a:r>
          </a:p>
        </p:txBody>
      </p:sp>
      <p:cxnSp>
        <p:nvCxnSpPr>
          <p:cNvPr id="92" name="直線矢印コネクタ 91">
            <a:extLst>
              <a:ext uri="{FF2B5EF4-FFF2-40B4-BE49-F238E27FC236}">
                <a16:creationId xmlns:a16="http://schemas.microsoft.com/office/drawing/2014/main" id="{1D2FA80C-664F-DD14-B550-2B2AFBD18D2F}"/>
              </a:ext>
            </a:extLst>
          </p:cNvPr>
          <p:cNvCxnSpPr>
            <a:cxnSpLocks/>
          </p:cNvCxnSpPr>
          <p:nvPr/>
        </p:nvCxnSpPr>
        <p:spPr>
          <a:xfrm flipH="1">
            <a:off x="5756938" y="5855267"/>
            <a:ext cx="191451" cy="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4" name="四角形: 角を丸くする 93">
            <a:extLst>
              <a:ext uri="{FF2B5EF4-FFF2-40B4-BE49-F238E27FC236}">
                <a16:creationId xmlns:a16="http://schemas.microsoft.com/office/drawing/2014/main" id="{B11F8F0E-CC19-B1F0-608F-AA661E6981FF}"/>
              </a:ext>
            </a:extLst>
          </p:cNvPr>
          <p:cNvSpPr/>
          <p:nvPr/>
        </p:nvSpPr>
        <p:spPr>
          <a:xfrm>
            <a:off x="266537" y="5250190"/>
            <a:ext cx="5490401" cy="1210154"/>
          </a:xfrm>
          <a:prstGeom prst="roundRect">
            <a:avLst>
              <a:gd name="adj" fmla="val 0"/>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t"/>
          <a:lstStyle/>
          <a:p>
            <a:pPr marL="342900" indent="-342900">
              <a:buFont typeface="+mj-lt"/>
              <a:buAutoNum type="arabicPeriod" startAt="3"/>
            </a:pPr>
            <a:r>
              <a:rPr lang="ja-JP" sz="1600" b="1" noProof="0" dirty="0">
                <a:solidFill>
                  <a:schemeClr val="tx1"/>
                </a:solidFill>
                <a:latin typeface="+mn-ea"/>
              </a:rPr>
              <a:t>ベストエフォート判定</a:t>
            </a:r>
            <a:r>
              <a:rPr lang="ja-JP" sz="1600" b="1" baseline="30000" noProof="0" dirty="0">
                <a:solidFill>
                  <a:schemeClr val="tx1"/>
                </a:solidFill>
                <a:latin typeface="+mn-ea"/>
              </a:rPr>
              <a:t>※1</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利用可能なすべての手段を活用して排出削減に取り組み、進捗の障壁を透明に報告している企業は、（未達となった場合も）引き続きSBTiのシステムに参加できる（CNZS 序章）</a:t>
            </a:r>
          </a:p>
          <a:p>
            <a:pPr marL="171450" indent="-171450">
              <a:buFont typeface="Arial" panose="020B0604020202020204" pitchFamily="34" charset="0"/>
              <a:buChar char="•"/>
            </a:pPr>
            <a:r>
              <a:rPr lang="ja-JP" sz="1200" noProof="0" dirty="0">
                <a:solidFill>
                  <a:schemeClr val="tx1"/>
                </a:solidFill>
                <a:latin typeface="Meiryo UI" panose="020B0604030504040204" pitchFamily="50" charset="-128"/>
                <a:ea typeface="Meiryo UI" panose="020B0604030504040204" pitchFamily="50" charset="-128"/>
              </a:rPr>
              <a:t>目標年に排出量が目標を上回った（未達の）場合、次サイクルではより大幅な削減とアクションの加速が求められる（CNZS 日本語要約）</a:t>
            </a:r>
          </a:p>
        </p:txBody>
      </p:sp>
      <p:sp>
        <p:nvSpPr>
          <p:cNvPr id="96" name="四角形: 角を丸くする 95">
            <a:extLst>
              <a:ext uri="{FF2B5EF4-FFF2-40B4-BE49-F238E27FC236}">
                <a16:creationId xmlns:a16="http://schemas.microsoft.com/office/drawing/2014/main" id="{3864FCDA-5773-E557-A79A-27DF597D0244}"/>
              </a:ext>
            </a:extLst>
          </p:cNvPr>
          <p:cNvSpPr/>
          <p:nvPr/>
        </p:nvSpPr>
        <p:spPr>
          <a:xfrm>
            <a:off x="274960" y="6655549"/>
            <a:ext cx="5470651" cy="252943"/>
          </a:xfrm>
          <a:prstGeom prst="roundRect">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t"/>
          <a:lstStyle/>
          <a:p>
            <a:pPr algn="ctr"/>
            <a:r>
              <a:rPr lang="ja-JP" sz="1600" b="1" noProof="0" dirty="0">
                <a:solidFill>
                  <a:schemeClr val="tx1"/>
                </a:solidFill>
              </a:rPr>
              <a:t>後続サイクルの短期目標設定</a:t>
            </a:r>
          </a:p>
        </p:txBody>
      </p:sp>
      <p:cxnSp>
        <p:nvCxnSpPr>
          <p:cNvPr id="98" name="直線矢印コネクタ 97">
            <a:extLst>
              <a:ext uri="{FF2B5EF4-FFF2-40B4-BE49-F238E27FC236}">
                <a16:creationId xmlns:a16="http://schemas.microsoft.com/office/drawing/2014/main" id="{5C0D4EBE-6373-EC14-A506-AC9B959EFC53}"/>
              </a:ext>
            </a:extLst>
          </p:cNvPr>
          <p:cNvCxnSpPr>
            <a:cxnSpLocks/>
          </p:cNvCxnSpPr>
          <p:nvPr/>
        </p:nvCxnSpPr>
        <p:spPr>
          <a:xfrm>
            <a:off x="2830725" y="6468328"/>
            <a:ext cx="0" cy="173753"/>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線矢印コネクタ 100">
            <a:extLst>
              <a:ext uri="{FF2B5EF4-FFF2-40B4-BE49-F238E27FC236}">
                <a16:creationId xmlns:a16="http://schemas.microsoft.com/office/drawing/2014/main" id="{376EBCE6-4D0D-9AAE-8552-860F42F9FEA3}"/>
              </a:ext>
            </a:extLst>
          </p:cNvPr>
          <p:cNvCxnSpPr>
            <a:cxnSpLocks/>
          </p:cNvCxnSpPr>
          <p:nvPr/>
        </p:nvCxnSpPr>
        <p:spPr>
          <a:xfrm>
            <a:off x="5756938" y="4097528"/>
            <a:ext cx="191451" cy="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9" name="テキスト ボックス 108">
            <a:extLst>
              <a:ext uri="{FF2B5EF4-FFF2-40B4-BE49-F238E27FC236}">
                <a16:creationId xmlns:a16="http://schemas.microsoft.com/office/drawing/2014/main" id="{94B8C026-4857-2904-EFC0-89421738CEFE}"/>
              </a:ext>
            </a:extLst>
          </p:cNvPr>
          <p:cNvSpPr txBox="1"/>
          <p:nvPr/>
        </p:nvSpPr>
        <p:spPr>
          <a:xfrm>
            <a:off x="161925" y="6902517"/>
            <a:ext cx="10170654" cy="646331"/>
          </a:xfrm>
          <a:prstGeom prst="rect">
            <a:avLst/>
          </a:prstGeom>
          <a:noFill/>
        </p:spPr>
        <p:txBody>
          <a:bodyPr wrap="square">
            <a:spAutoFit/>
          </a:bodyPr>
          <a:lstStyle/>
          <a:p>
            <a:r>
              <a:rPr lang="ja-JP" sz="900" noProof="0" dirty="0">
                <a:latin typeface="+mn-ea"/>
              </a:rPr>
              <a:t>※1　</a:t>
            </a:r>
            <a:r>
              <a:rPr lang="ja-JP" sz="900" noProof="0" dirty="0"/>
              <a:t>ベストエフォートの定義は、CNZS V2.0に示されているが（KEY TERMS）、後続サイクルで新たな目標を設定する企業に対する「最低進捗基準（minimum progress criteria）」は定められておらず、今後公表される「SBTi Assurance Manual」</a:t>
            </a:r>
            <a:r>
              <a:rPr lang="ja-JP" sz="900" baseline="30000" noProof="0" dirty="0"/>
              <a:t>※2</a:t>
            </a:r>
            <a:r>
              <a:rPr lang="ja-JP" sz="900" noProof="0" dirty="0"/>
              <a:t>に定められる予定（CNZS 序章、第5章Background）</a:t>
            </a:r>
          </a:p>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j-ea"/>
              </a:rPr>
              <a:t>、</a:t>
            </a:r>
            <a:r>
              <a:rPr lang="ja-JP" sz="900" noProof="0" dirty="0">
                <a:latin typeface="+mn-ea"/>
                <a:hlinkClick r:id="rId3">
                  <a:extLst>
                    <a:ext uri="{A12FA001-AC4F-418D-AE19-62706E023703}">
                      <ahyp:hlinkClr xmlns:ahyp="http://schemas.microsoft.com/office/drawing/2018/hyperlinkcolor" val="tx"/>
                    </a:ext>
                  </a:extLst>
                </a:hlinkClick>
              </a:rPr>
              <a:t> SBTi Corporate Net-Zero Standard SBTi 企業ネットゼロ基準 バージョン2.0エグゼクティブ・サマリー</a:t>
            </a:r>
            <a:r>
              <a:rPr lang="ja-JP" sz="900" noProof="0" dirty="0">
                <a:latin typeface="+mn-ea"/>
              </a:rPr>
              <a:t>（CNZS 日本語要約と表記）</a:t>
            </a:r>
            <a:r>
              <a:rPr lang="ja-JP" sz="900" noProof="0" dirty="0"/>
              <a:t>を基に作成 </a:t>
            </a:r>
          </a:p>
          <a:p>
            <a:r>
              <a:rPr lang="ja-JP" sz="900" noProof="0" dirty="0">
                <a:solidFill>
                  <a:sysClr val="windowText" lastClr="000000"/>
                </a:solidFill>
                <a:latin typeface="+mj-ea"/>
              </a:rPr>
              <a:t>※ 条文番号はCNZS V2.0本文の付番による</a:t>
            </a:r>
          </a:p>
        </p:txBody>
      </p:sp>
      <p:sp>
        <p:nvSpPr>
          <p:cNvPr id="4" name="楕円 3">
            <a:extLst>
              <a:ext uri="{FF2B5EF4-FFF2-40B4-BE49-F238E27FC236}">
                <a16:creationId xmlns:a16="http://schemas.microsoft.com/office/drawing/2014/main" id="{EADDBFD0-2828-AFB0-2172-CEC2D1A0A6AB}"/>
              </a:ext>
            </a:extLst>
          </p:cNvPr>
          <p:cNvSpPr/>
          <p:nvPr/>
        </p:nvSpPr>
        <p:spPr>
          <a:xfrm>
            <a:off x="304456" y="3068717"/>
            <a:ext cx="252000" cy="252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b="1" noProof="0" dirty="0">
                <a:solidFill>
                  <a:schemeClr val="bg1"/>
                </a:solidFill>
                <a:latin typeface="Meiryo UI" panose="020B0604030504040204" pitchFamily="50" charset="-128"/>
                <a:ea typeface="Meiryo UI" panose="020B0604030504040204" pitchFamily="50" charset="-128"/>
              </a:rPr>
              <a:t>１</a:t>
            </a:r>
          </a:p>
        </p:txBody>
      </p:sp>
      <p:sp>
        <p:nvSpPr>
          <p:cNvPr id="7" name="楕円 6">
            <a:extLst>
              <a:ext uri="{FF2B5EF4-FFF2-40B4-BE49-F238E27FC236}">
                <a16:creationId xmlns:a16="http://schemas.microsoft.com/office/drawing/2014/main" id="{6DA4112D-A42B-28AD-CED0-4270C90C461A}"/>
              </a:ext>
            </a:extLst>
          </p:cNvPr>
          <p:cNvSpPr/>
          <p:nvPr/>
        </p:nvSpPr>
        <p:spPr>
          <a:xfrm>
            <a:off x="6034019" y="3073517"/>
            <a:ext cx="252000" cy="25200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400" b="1" noProof="0" dirty="0">
                <a:solidFill>
                  <a:schemeClr val="bg1"/>
                </a:solidFill>
                <a:latin typeface="Meiryo UI" panose="020B0604030504040204" pitchFamily="50" charset="-128"/>
                <a:ea typeface="Meiryo UI" panose="020B0604030504040204" pitchFamily="50" charset="-128"/>
              </a:rPr>
              <a:t>2</a:t>
            </a:r>
            <a:endParaRPr kumimoji="1" lang="ja-JP" sz="1400" b="1" noProof="0" dirty="0">
              <a:solidFill>
                <a:schemeClr val="bg1"/>
              </a:solidFill>
              <a:latin typeface="Meiryo UI" panose="020B0604030504040204" pitchFamily="50" charset="-128"/>
              <a:ea typeface="Meiryo UI" panose="020B0604030504040204" pitchFamily="50" charset="-128"/>
            </a:endParaRPr>
          </a:p>
        </p:txBody>
      </p:sp>
      <p:sp>
        <p:nvSpPr>
          <p:cNvPr id="12" name="楕円 11">
            <a:extLst>
              <a:ext uri="{FF2B5EF4-FFF2-40B4-BE49-F238E27FC236}">
                <a16:creationId xmlns:a16="http://schemas.microsoft.com/office/drawing/2014/main" id="{F227B9CC-F5DA-EE4E-7919-29B44B24A723}"/>
              </a:ext>
            </a:extLst>
          </p:cNvPr>
          <p:cNvSpPr/>
          <p:nvPr/>
        </p:nvSpPr>
        <p:spPr>
          <a:xfrm>
            <a:off x="299175" y="5274466"/>
            <a:ext cx="252000" cy="252000"/>
          </a:xfrm>
          <a:prstGeom prst="ellipse">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b="1" noProof="0" dirty="0">
                <a:solidFill>
                  <a:schemeClr val="bg1"/>
                </a:solidFill>
                <a:latin typeface="Meiryo UI" panose="020B0604030504040204" pitchFamily="50" charset="-128"/>
                <a:ea typeface="Meiryo UI" panose="020B0604030504040204" pitchFamily="50" charset="-128"/>
              </a:rPr>
              <a:t>3</a:t>
            </a:r>
          </a:p>
        </p:txBody>
      </p:sp>
    </p:spTree>
    <p:extLst>
      <p:ext uri="{BB962C8B-B14F-4D97-AF65-F5344CB8AC3E}">
        <p14:creationId xmlns:p14="http://schemas.microsoft.com/office/powerpoint/2010/main" val="5754940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57983E-25A7-6DC6-7C64-12587247F6B3}"/>
              </a:ext>
            </a:extLst>
          </p:cNvPr>
          <p:cNvSpPr>
            <a:spLocks noGrp="1"/>
          </p:cNvSpPr>
          <p:nvPr>
            <p:ph type="title"/>
          </p:nvPr>
        </p:nvSpPr>
        <p:spPr/>
        <p:txBody>
          <a:bodyPr/>
          <a:lstStyle/>
          <a:p>
            <a:r>
              <a:rPr kumimoji="1" lang="ja-JP" noProof="0" dirty="0"/>
              <a:t>（参考）クレーム</a:t>
            </a:r>
            <a:r>
              <a:rPr kumimoji="1" lang="ja-JP" sz="2400" noProof="0" dirty="0"/>
              <a:t>（</a:t>
            </a:r>
            <a:r>
              <a:rPr lang="ja-JP" sz="2400" noProof="0" dirty="0"/>
              <a:t>企業がSBTiに関して外部に述べる主張・表明</a:t>
            </a:r>
            <a:r>
              <a:rPr kumimoji="1" lang="ja-JP" sz="2400" noProof="0" dirty="0"/>
              <a:t>）</a:t>
            </a:r>
            <a:endParaRPr kumimoji="1" lang="ja-JP" noProof="0" dirty="0"/>
          </a:p>
        </p:txBody>
      </p:sp>
      <p:sp>
        <p:nvSpPr>
          <p:cNvPr id="3" name="コンテンツ プレースホルダー 2">
            <a:extLst>
              <a:ext uri="{FF2B5EF4-FFF2-40B4-BE49-F238E27FC236}">
                <a16:creationId xmlns:a16="http://schemas.microsoft.com/office/drawing/2014/main" id="{AB47A4CC-4B65-BC2B-1D8A-A53A6B31C9BB}"/>
              </a:ext>
            </a:extLst>
          </p:cNvPr>
          <p:cNvSpPr>
            <a:spLocks noGrp="1"/>
          </p:cNvSpPr>
          <p:nvPr>
            <p:ph sz="quarter" idx="12"/>
          </p:nvPr>
        </p:nvSpPr>
        <p:spPr>
          <a:xfrm>
            <a:off x="161925" y="1110920"/>
            <a:ext cx="10367963" cy="1158161"/>
          </a:xfrm>
        </p:spPr>
        <p:txBody>
          <a:bodyPr/>
          <a:lstStyle/>
          <a:p>
            <a:r>
              <a:rPr lang="ja-JP" noProof="0" dirty="0"/>
              <a:t>企業は、適用されるSBTiのクレーム・ガイダンスに従い、目標実施の行動及びそれに関連する成果について、透明かつ信頼できる形で伝達しなければならない。クレームは、目標実施章の全ての該当基準を満たす行動についてのみ行うことができる。（C37.10）</a:t>
            </a:r>
          </a:p>
        </p:txBody>
      </p:sp>
      <p:sp>
        <p:nvSpPr>
          <p:cNvPr id="6" name="四角形: 角を丸くする 5">
            <a:extLst>
              <a:ext uri="{FF2B5EF4-FFF2-40B4-BE49-F238E27FC236}">
                <a16:creationId xmlns:a16="http://schemas.microsoft.com/office/drawing/2014/main" id="{CABE4E07-6524-26A3-811D-36BAE2823CCD}"/>
              </a:ext>
            </a:extLst>
          </p:cNvPr>
          <p:cNvSpPr/>
          <p:nvPr/>
        </p:nvSpPr>
        <p:spPr>
          <a:xfrm>
            <a:off x="161925" y="3301954"/>
            <a:ext cx="3317876" cy="1816099"/>
          </a:xfrm>
          <a:prstGeom prst="roundRect">
            <a:avLst>
              <a:gd name="adj"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85750" indent="-285750">
              <a:buFont typeface="Arial" panose="020B0604020202020204" pitchFamily="34" charset="0"/>
              <a:buChar char="•"/>
            </a:pPr>
            <a:r>
              <a:rPr lang="ja-JP" sz="1400" noProof="0" dirty="0">
                <a:solidFill>
                  <a:schemeClr val="tx1"/>
                </a:solidFill>
              </a:rPr>
              <a:t>物理GHGインベントリの変化が、あらゆる排出量削減クレームの基礎を構成しなければならない</a:t>
            </a:r>
          </a:p>
        </p:txBody>
      </p:sp>
      <p:sp>
        <p:nvSpPr>
          <p:cNvPr id="7" name="四角形: 角を丸くする 6">
            <a:extLst>
              <a:ext uri="{FF2B5EF4-FFF2-40B4-BE49-F238E27FC236}">
                <a16:creationId xmlns:a16="http://schemas.microsoft.com/office/drawing/2014/main" id="{64AFE237-9A1C-F070-8B91-8888B87D3A48}"/>
              </a:ext>
            </a:extLst>
          </p:cNvPr>
          <p:cNvSpPr/>
          <p:nvPr/>
        </p:nvSpPr>
        <p:spPr>
          <a:xfrm>
            <a:off x="3686968" y="3301954"/>
            <a:ext cx="3317876" cy="1816099"/>
          </a:xfrm>
          <a:prstGeom prst="roundRect">
            <a:avLst>
              <a:gd name="adj"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Arial" panose="020B0604020202020204" pitchFamily="34" charset="0"/>
              <a:buChar char="•"/>
            </a:pPr>
            <a:r>
              <a:rPr lang="ja-JP" sz="1400" noProof="0" dirty="0">
                <a:solidFill>
                  <a:schemeClr val="tx1"/>
                </a:solidFill>
              </a:rPr>
              <a:t>活動レベルの行動は、それが企業のオペレーションまたはバリューチェーン内で測定可能な変化をもたらす場合、ネットゼロ経路との整合のクレームを裏づけることができる</a:t>
            </a:r>
          </a:p>
        </p:txBody>
      </p:sp>
      <p:sp>
        <p:nvSpPr>
          <p:cNvPr id="8" name="四角形: 角を丸くする 7">
            <a:extLst>
              <a:ext uri="{FF2B5EF4-FFF2-40B4-BE49-F238E27FC236}">
                <a16:creationId xmlns:a16="http://schemas.microsoft.com/office/drawing/2014/main" id="{084A2311-0AF2-8EA0-9D39-56460FAC3FC2}"/>
              </a:ext>
            </a:extLst>
          </p:cNvPr>
          <p:cNvSpPr/>
          <p:nvPr/>
        </p:nvSpPr>
        <p:spPr>
          <a:xfrm>
            <a:off x="7212012" y="3301954"/>
            <a:ext cx="3317876" cy="1816099"/>
          </a:xfrm>
          <a:prstGeom prst="roundRect">
            <a:avLst>
              <a:gd name="adj"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342900" indent="-342900">
              <a:buFont typeface="Arial" panose="020B0604020202020204" pitchFamily="34" charset="0"/>
              <a:buChar char="•"/>
            </a:pPr>
            <a:r>
              <a:rPr lang="ja-JP" sz="1400" noProof="0" dirty="0">
                <a:solidFill>
                  <a:schemeClr val="tx1"/>
                </a:solidFill>
              </a:rPr>
              <a:t>物理GHGインベントリに反映されず、目標実施の行動として別個に報告される、活動プールレベルまたはセクターレベルの行動は、企業のバリューチェーン活動が組み込まれているシステムの脱炭素化に貢献しているというクレームのみを裏づけることができる</a:t>
            </a:r>
          </a:p>
        </p:txBody>
      </p:sp>
      <p:sp>
        <p:nvSpPr>
          <p:cNvPr id="9" name="四角形: 角を丸くする 8">
            <a:extLst>
              <a:ext uri="{FF2B5EF4-FFF2-40B4-BE49-F238E27FC236}">
                <a16:creationId xmlns:a16="http://schemas.microsoft.com/office/drawing/2014/main" id="{05A98C3F-4CA9-9FF8-7A62-DF8E12DAE86C}"/>
              </a:ext>
            </a:extLst>
          </p:cNvPr>
          <p:cNvSpPr/>
          <p:nvPr/>
        </p:nvSpPr>
        <p:spPr>
          <a:xfrm>
            <a:off x="161925" y="2572132"/>
            <a:ext cx="3317876" cy="642213"/>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2000" b="1" noProof="0" dirty="0">
                <a:solidFill>
                  <a:schemeClr val="bg1"/>
                </a:solidFill>
                <a:latin typeface="Meiryo UI" panose="020B0604030504040204" pitchFamily="50" charset="-128"/>
                <a:ea typeface="Meiryo UI" panose="020B0604030504040204" pitchFamily="50" charset="-128"/>
              </a:rPr>
              <a:t>排出量削減クレーム</a:t>
            </a:r>
          </a:p>
        </p:txBody>
      </p:sp>
      <p:sp>
        <p:nvSpPr>
          <p:cNvPr id="10" name="四角形: 角を丸くする 9">
            <a:extLst>
              <a:ext uri="{FF2B5EF4-FFF2-40B4-BE49-F238E27FC236}">
                <a16:creationId xmlns:a16="http://schemas.microsoft.com/office/drawing/2014/main" id="{A58CD904-D129-BC3D-3706-1BA535DCEC48}"/>
              </a:ext>
            </a:extLst>
          </p:cNvPr>
          <p:cNvSpPr/>
          <p:nvPr/>
        </p:nvSpPr>
        <p:spPr>
          <a:xfrm>
            <a:off x="3686968" y="2572132"/>
            <a:ext cx="3317876" cy="642213"/>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None/>
            </a:pPr>
            <a:r>
              <a:rPr lang="ja-JP" sz="2000" b="1" noProof="0" dirty="0">
                <a:solidFill>
                  <a:schemeClr val="bg1"/>
                </a:solidFill>
              </a:rPr>
              <a:t>整合クレーム</a:t>
            </a:r>
          </a:p>
        </p:txBody>
      </p:sp>
      <p:sp>
        <p:nvSpPr>
          <p:cNvPr id="11" name="四角形: 角を丸くする 10">
            <a:extLst>
              <a:ext uri="{FF2B5EF4-FFF2-40B4-BE49-F238E27FC236}">
                <a16:creationId xmlns:a16="http://schemas.microsoft.com/office/drawing/2014/main" id="{83373603-97AC-0966-C436-2926A1AADFB5}"/>
              </a:ext>
            </a:extLst>
          </p:cNvPr>
          <p:cNvSpPr/>
          <p:nvPr/>
        </p:nvSpPr>
        <p:spPr>
          <a:xfrm>
            <a:off x="7212012" y="2572132"/>
            <a:ext cx="3317876" cy="642213"/>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None/>
            </a:pPr>
            <a:r>
              <a:rPr lang="ja-JP" sz="2000" b="1" noProof="0" dirty="0">
                <a:solidFill>
                  <a:schemeClr val="bg1"/>
                </a:solidFill>
              </a:rPr>
              <a:t>システム貢献クレーム</a:t>
            </a:r>
          </a:p>
        </p:txBody>
      </p:sp>
      <p:sp>
        <p:nvSpPr>
          <p:cNvPr id="13" name="テキスト ボックス 12">
            <a:extLst>
              <a:ext uri="{FF2B5EF4-FFF2-40B4-BE49-F238E27FC236}">
                <a16:creationId xmlns:a16="http://schemas.microsoft.com/office/drawing/2014/main" id="{FC28FE4B-FC1A-7724-833D-0DD546B016F2}"/>
              </a:ext>
            </a:extLst>
          </p:cNvPr>
          <p:cNvSpPr txBox="1"/>
          <p:nvPr/>
        </p:nvSpPr>
        <p:spPr>
          <a:xfrm>
            <a:off x="161925" y="5205662"/>
            <a:ext cx="3317876" cy="738664"/>
          </a:xfrm>
          <a:prstGeom prst="rect">
            <a:avLst/>
          </a:prstGeom>
          <a:noFill/>
        </p:spPr>
        <p:txBody>
          <a:bodyPr wrap="square">
            <a:spAutoFit/>
          </a:bodyPr>
          <a:lstStyle/>
          <a:p>
            <a:r>
              <a:rPr lang="ja-JP" sz="1400" noProof="0" dirty="0">
                <a:solidFill>
                  <a:schemeClr val="tx1">
                    <a:lumMod val="50000"/>
                    <a:lumOff val="50000"/>
                  </a:schemeClr>
                </a:solidFill>
                <a:latin typeface="+mn-ea"/>
              </a:rPr>
              <a:t>〔補足〕</a:t>
            </a:r>
          </a:p>
          <a:p>
            <a:r>
              <a:rPr lang="ja-JP" sz="1400" noProof="0" dirty="0">
                <a:solidFill>
                  <a:schemeClr val="tx1">
                    <a:lumMod val="50000"/>
                    <a:lumOff val="50000"/>
                  </a:schemeClr>
                </a:solidFill>
                <a:latin typeface="+mn-ea"/>
              </a:rPr>
              <a:t>物理インベントリ上で実際に排出が減った場合に限り、「削減した」と主張できる</a:t>
            </a:r>
          </a:p>
        </p:txBody>
      </p:sp>
      <p:sp>
        <p:nvSpPr>
          <p:cNvPr id="14" name="テキスト ボックス 13">
            <a:extLst>
              <a:ext uri="{FF2B5EF4-FFF2-40B4-BE49-F238E27FC236}">
                <a16:creationId xmlns:a16="http://schemas.microsoft.com/office/drawing/2014/main" id="{CC083BDD-9395-0D05-14E6-D63B64E5F4C8}"/>
              </a:ext>
            </a:extLst>
          </p:cNvPr>
          <p:cNvSpPr txBox="1"/>
          <p:nvPr/>
        </p:nvSpPr>
        <p:spPr>
          <a:xfrm>
            <a:off x="3686968" y="5205662"/>
            <a:ext cx="3317876" cy="954107"/>
          </a:xfrm>
          <a:prstGeom prst="rect">
            <a:avLst/>
          </a:prstGeom>
          <a:noFill/>
        </p:spPr>
        <p:txBody>
          <a:bodyPr wrap="square">
            <a:spAutoFit/>
          </a:bodyPr>
          <a:lstStyle/>
          <a:p>
            <a:r>
              <a:rPr lang="ja-JP" sz="1400" noProof="0" dirty="0">
                <a:solidFill>
                  <a:schemeClr val="tx1">
                    <a:lumMod val="50000"/>
                    <a:lumOff val="50000"/>
                  </a:schemeClr>
                </a:solidFill>
                <a:latin typeface="+mn-ea"/>
              </a:rPr>
              <a:t>〔補足〕</a:t>
            </a:r>
          </a:p>
          <a:p>
            <a:r>
              <a:rPr lang="ja-JP" sz="1400" noProof="0" dirty="0">
                <a:solidFill>
                  <a:schemeClr val="tx1">
                    <a:lumMod val="50000"/>
                    <a:lumOff val="50000"/>
                  </a:schemeClr>
                </a:solidFill>
                <a:latin typeface="+mn-ea"/>
              </a:rPr>
              <a:t>自社の事業・バリューチェーン内で測定可能な変化が生じた場合に、「ネットゼロ経路に整合」と主張できる</a:t>
            </a:r>
          </a:p>
        </p:txBody>
      </p:sp>
      <p:sp>
        <p:nvSpPr>
          <p:cNvPr id="15" name="テキスト ボックス 14">
            <a:extLst>
              <a:ext uri="{FF2B5EF4-FFF2-40B4-BE49-F238E27FC236}">
                <a16:creationId xmlns:a16="http://schemas.microsoft.com/office/drawing/2014/main" id="{98514197-7DE8-C2ED-2F82-A75D40F4EBD7}"/>
              </a:ext>
            </a:extLst>
          </p:cNvPr>
          <p:cNvSpPr txBox="1"/>
          <p:nvPr/>
        </p:nvSpPr>
        <p:spPr>
          <a:xfrm>
            <a:off x="7212011" y="5205662"/>
            <a:ext cx="3317876" cy="1169551"/>
          </a:xfrm>
          <a:prstGeom prst="rect">
            <a:avLst/>
          </a:prstGeom>
          <a:noFill/>
        </p:spPr>
        <p:txBody>
          <a:bodyPr wrap="square">
            <a:spAutoFit/>
          </a:bodyPr>
          <a:lstStyle/>
          <a:p>
            <a:r>
              <a:rPr lang="ja-JP" sz="1400" noProof="0" dirty="0">
                <a:solidFill>
                  <a:schemeClr val="tx1">
                    <a:lumMod val="50000"/>
                    <a:lumOff val="50000"/>
                  </a:schemeClr>
                </a:solidFill>
                <a:latin typeface="+mn-ea"/>
              </a:rPr>
              <a:t>〔補足〕</a:t>
            </a:r>
          </a:p>
          <a:p>
            <a:r>
              <a:rPr lang="ja-JP" sz="1400" noProof="0" dirty="0">
                <a:solidFill>
                  <a:schemeClr val="tx1">
                    <a:lumMod val="50000"/>
                    <a:lumOff val="50000"/>
                  </a:schemeClr>
                </a:solidFill>
                <a:latin typeface="+mn-ea"/>
              </a:rPr>
              <a:t>活動プールやセクターの脱炭素化を支援した行動については、「システムの脱炭素化に貢献」とのみ主張でき、「自社の排出を削減した」とは主張できない</a:t>
            </a:r>
          </a:p>
        </p:txBody>
      </p:sp>
      <p:sp>
        <p:nvSpPr>
          <p:cNvPr id="17" name="テキスト ボックス 16">
            <a:extLst>
              <a:ext uri="{FF2B5EF4-FFF2-40B4-BE49-F238E27FC236}">
                <a16:creationId xmlns:a16="http://schemas.microsoft.com/office/drawing/2014/main" id="{06AF56FD-95D9-06BF-1307-CDE552464E2E}"/>
              </a:ext>
            </a:extLst>
          </p:cNvPr>
          <p:cNvSpPr txBox="1"/>
          <p:nvPr/>
        </p:nvSpPr>
        <p:spPr>
          <a:xfrm>
            <a:off x="161925" y="7190343"/>
            <a:ext cx="10071136" cy="3693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p>
          <a:p>
            <a:r>
              <a:rPr lang="ja-JP" sz="900" noProof="0" dirty="0">
                <a:solidFill>
                  <a:sysClr val="windowText" lastClr="000000"/>
                </a:solidFill>
                <a:latin typeface="+mj-ea"/>
              </a:rPr>
              <a:t>※ 条文番号はCNZS V2.0本文の付番による</a:t>
            </a:r>
          </a:p>
        </p:txBody>
      </p:sp>
    </p:spTree>
    <p:extLst>
      <p:ext uri="{BB962C8B-B14F-4D97-AF65-F5344CB8AC3E}">
        <p14:creationId xmlns:p14="http://schemas.microsoft.com/office/powerpoint/2010/main" val="6867844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3C8296-F2C8-FA88-2763-B6A6509B9701}"/>
              </a:ext>
            </a:extLst>
          </p:cNvPr>
          <p:cNvSpPr>
            <a:spLocks noGrp="1"/>
          </p:cNvSpPr>
          <p:nvPr>
            <p:ph type="title"/>
          </p:nvPr>
        </p:nvSpPr>
        <p:spPr/>
        <p:txBody>
          <a:bodyPr/>
          <a:lstStyle/>
          <a:p>
            <a:r>
              <a:rPr kumimoji="1" lang="ja-JP" noProof="0" dirty="0"/>
              <a:t>第6章　継続的排出責任　</a:t>
            </a:r>
          </a:p>
        </p:txBody>
      </p:sp>
    </p:spTree>
    <p:extLst>
      <p:ext uri="{BB962C8B-B14F-4D97-AF65-F5344CB8AC3E}">
        <p14:creationId xmlns:p14="http://schemas.microsoft.com/office/powerpoint/2010/main" val="6726256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29E528-4715-D194-3A42-E286ADF6B5D6}"/>
              </a:ext>
            </a:extLst>
          </p:cNvPr>
          <p:cNvSpPr>
            <a:spLocks noGrp="1"/>
          </p:cNvSpPr>
          <p:nvPr>
            <p:ph type="title"/>
          </p:nvPr>
        </p:nvSpPr>
        <p:spPr/>
        <p:txBody>
          <a:bodyPr/>
          <a:lstStyle/>
          <a:p>
            <a:r>
              <a:rPr kumimoji="1" lang="ja-JP" noProof="0" dirty="0"/>
              <a:t>継続的排出責任</a:t>
            </a:r>
            <a:r>
              <a:rPr kumimoji="1" lang="ja-JP" sz="1800" noProof="0" dirty="0"/>
              <a:t>（</a:t>
            </a:r>
            <a:r>
              <a:rPr lang="ja-JP" sz="1800" noProof="0" dirty="0"/>
              <a:t>ONGOING EMISSIONS RESPONSIBILITY：</a:t>
            </a:r>
            <a:r>
              <a:rPr kumimoji="1" lang="ja-JP" sz="1800" noProof="0" dirty="0"/>
              <a:t>OER）</a:t>
            </a:r>
            <a:endParaRPr kumimoji="1" lang="ja-JP" noProof="0" dirty="0"/>
          </a:p>
        </p:txBody>
      </p:sp>
      <p:sp>
        <p:nvSpPr>
          <p:cNvPr id="3" name="コンテンツ プレースホルダー 2">
            <a:extLst>
              <a:ext uri="{FF2B5EF4-FFF2-40B4-BE49-F238E27FC236}">
                <a16:creationId xmlns:a16="http://schemas.microsoft.com/office/drawing/2014/main" id="{39807A61-8E99-233A-7E15-4184DB42AD0F}"/>
              </a:ext>
            </a:extLst>
          </p:cNvPr>
          <p:cNvSpPr>
            <a:spLocks noGrp="1"/>
          </p:cNvSpPr>
          <p:nvPr>
            <p:ph sz="quarter" idx="12"/>
          </p:nvPr>
        </p:nvSpPr>
        <p:spPr>
          <a:xfrm>
            <a:off x="161925" y="1110920"/>
            <a:ext cx="10367963" cy="881162"/>
          </a:xfrm>
        </p:spPr>
        <p:txBody>
          <a:bodyPr/>
          <a:lstStyle/>
          <a:p>
            <a:r>
              <a:rPr kumimoji="1" lang="ja-JP" noProof="0" dirty="0"/>
              <a:t>継続的排出責任とは、継続的排出（ネットゼロに至るまで出続ける全ScopeのGHG）を踏まえ、</a:t>
            </a:r>
            <a:r>
              <a:rPr lang="ja-JP" noProof="0" dirty="0"/>
              <a:t>求められるバリューチェーン目標を超えて気候貢献を行う、任意のアプローチ。</a:t>
            </a:r>
            <a:r>
              <a:rPr lang="ja-JP" baseline="30000" noProof="0" dirty="0"/>
              <a:t>※1</a:t>
            </a:r>
          </a:p>
        </p:txBody>
      </p:sp>
      <p:cxnSp>
        <p:nvCxnSpPr>
          <p:cNvPr id="4" name="直線矢印コネクタ 3">
            <a:extLst>
              <a:ext uri="{FF2B5EF4-FFF2-40B4-BE49-F238E27FC236}">
                <a16:creationId xmlns:a16="http://schemas.microsoft.com/office/drawing/2014/main" id="{96207979-8077-DB7F-79CA-40B805CBFA94}"/>
              </a:ext>
            </a:extLst>
          </p:cNvPr>
          <p:cNvCxnSpPr>
            <a:cxnSpLocks/>
          </p:cNvCxnSpPr>
          <p:nvPr/>
        </p:nvCxnSpPr>
        <p:spPr>
          <a:xfrm>
            <a:off x="173031" y="2519759"/>
            <a:ext cx="10170654" cy="0"/>
          </a:xfrm>
          <a:prstGeom prst="straightConnector1">
            <a:avLst/>
          </a:prstGeom>
          <a:ln w="5715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6" name="Shape 7">
            <a:extLst>
              <a:ext uri="{FF2B5EF4-FFF2-40B4-BE49-F238E27FC236}">
                <a16:creationId xmlns:a16="http://schemas.microsoft.com/office/drawing/2014/main" id="{73F44D1B-7589-FC84-36D9-6D182D166EAD}"/>
              </a:ext>
            </a:extLst>
          </p:cNvPr>
          <p:cNvSpPr/>
          <p:nvPr/>
        </p:nvSpPr>
        <p:spPr>
          <a:xfrm>
            <a:off x="2944151" y="2349577"/>
            <a:ext cx="360000" cy="360000"/>
          </a:xfrm>
          <a:prstGeom prst="ellipse">
            <a:avLst/>
          </a:prstGeom>
          <a:solidFill>
            <a:schemeClr val="tx2"/>
          </a:solidFill>
          <a:ln/>
        </p:spPr>
        <p:txBody>
          <a:bodyPr anchor="ctr"/>
          <a:lstStyle/>
          <a:p>
            <a:pPr algn="ctr"/>
            <a:r>
              <a:rPr lang="ja-JP" sz="1579" b="1" noProof="0" dirty="0">
                <a:solidFill>
                  <a:schemeClr val="bg1"/>
                </a:solidFill>
              </a:rPr>
              <a:t>1</a:t>
            </a:r>
          </a:p>
        </p:txBody>
      </p:sp>
      <p:sp>
        <p:nvSpPr>
          <p:cNvPr id="7" name="Shape 7">
            <a:extLst>
              <a:ext uri="{FF2B5EF4-FFF2-40B4-BE49-F238E27FC236}">
                <a16:creationId xmlns:a16="http://schemas.microsoft.com/office/drawing/2014/main" id="{0A07112C-04FB-9D54-6A78-C672B72F1F6C}"/>
              </a:ext>
            </a:extLst>
          </p:cNvPr>
          <p:cNvSpPr/>
          <p:nvPr/>
        </p:nvSpPr>
        <p:spPr>
          <a:xfrm>
            <a:off x="4950879" y="2349577"/>
            <a:ext cx="360000" cy="360000"/>
          </a:xfrm>
          <a:prstGeom prst="ellipse">
            <a:avLst/>
          </a:prstGeom>
          <a:solidFill>
            <a:schemeClr val="accent4">
              <a:lumMod val="60000"/>
              <a:lumOff val="40000"/>
            </a:schemeClr>
          </a:solidFill>
          <a:ln/>
        </p:spPr>
        <p:txBody>
          <a:bodyPr anchor="ctr"/>
          <a:lstStyle/>
          <a:p>
            <a:pPr algn="ctr"/>
            <a:r>
              <a:rPr lang="ja-JP" sz="1579" b="1" noProof="0" dirty="0">
                <a:solidFill>
                  <a:schemeClr val="bg1"/>
                </a:solidFill>
              </a:rPr>
              <a:t>2</a:t>
            </a:r>
          </a:p>
        </p:txBody>
      </p:sp>
      <p:sp>
        <p:nvSpPr>
          <p:cNvPr id="8" name="Shape 7">
            <a:extLst>
              <a:ext uri="{FF2B5EF4-FFF2-40B4-BE49-F238E27FC236}">
                <a16:creationId xmlns:a16="http://schemas.microsoft.com/office/drawing/2014/main" id="{8FA30C62-0C5C-FE3B-1F79-B388E56522D7}"/>
              </a:ext>
            </a:extLst>
          </p:cNvPr>
          <p:cNvSpPr/>
          <p:nvPr/>
        </p:nvSpPr>
        <p:spPr>
          <a:xfrm>
            <a:off x="6852567" y="2349577"/>
            <a:ext cx="360000" cy="360000"/>
          </a:xfrm>
          <a:prstGeom prst="ellipse">
            <a:avLst/>
          </a:prstGeom>
          <a:solidFill>
            <a:schemeClr val="accent3">
              <a:lumMod val="75000"/>
            </a:schemeClr>
          </a:solidFill>
          <a:ln/>
        </p:spPr>
        <p:txBody>
          <a:bodyPr anchor="ctr"/>
          <a:lstStyle/>
          <a:p>
            <a:pPr algn="ctr"/>
            <a:r>
              <a:rPr lang="ja-JP" sz="1579" b="1" noProof="0" dirty="0">
                <a:solidFill>
                  <a:schemeClr val="bg1"/>
                </a:solidFill>
              </a:rPr>
              <a:t>3</a:t>
            </a:r>
          </a:p>
        </p:txBody>
      </p:sp>
      <p:sp>
        <p:nvSpPr>
          <p:cNvPr id="9" name="テキスト ボックス 8">
            <a:extLst>
              <a:ext uri="{FF2B5EF4-FFF2-40B4-BE49-F238E27FC236}">
                <a16:creationId xmlns:a16="http://schemas.microsoft.com/office/drawing/2014/main" id="{9D8B1376-416B-F74D-2AD9-DC92A1D91672}"/>
              </a:ext>
            </a:extLst>
          </p:cNvPr>
          <p:cNvSpPr txBox="1"/>
          <p:nvPr/>
        </p:nvSpPr>
        <p:spPr>
          <a:xfrm>
            <a:off x="2570153" y="2033461"/>
            <a:ext cx="1107996" cy="369332"/>
          </a:xfrm>
          <a:prstGeom prst="rect">
            <a:avLst/>
          </a:prstGeom>
          <a:noFill/>
        </p:spPr>
        <p:txBody>
          <a:bodyPr wrap="none" rtlCol="0">
            <a:spAutoFit/>
          </a:bodyPr>
          <a:lstStyle/>
          <a:p>
            <a:r>
              <a:rPr kumimoji="1" lang="ja-JP" altLang="en-US" b="1" dirty="0"/>
              <a:t>発効時点</a:t>
            </a:r>
            <a:endParaRPr kumimoji="1" lang="ja-JP" b="1" noProof="0" dirty="0"/>
          </a:p>
        </p:txBody>
      </p:sp>
      <p:sp>
        <p:nvSpPr>
          <p:cNvPr id="10" name="テキスト ボックス 9">
            <a:extLst>
              <a:ext uri="{FF2B5EF4-FFF2-40B4-BE49-F238E27FC236}">
                <a16:creationId xmlns:a16="http://schemas.microsoft.com/office/drawing/2014/main" id="{9AE82C8A-4CD0-E577-5983-BB38DCC75E35}"/>
              </a:ext>
            </a:extLst>
          </p:cNvPr>
          <p:cNvSpPr txBox="1"/>
          <p:nvPr/>
        </p:nvSpPr>
        <p:spPr>
          <a:xfrm>
            <a:off x="4576255" y="2037721"/>
            <a:ext cx="1268296" cy="369332"/>
          </a:xfrm>
          <a:prstGeom prst="rect">
            <a:avLst/>
          </a:prstGeom>
          <a:noFill/>
        </p:spPr>
        <p:txBody>
          <a:bodyPr wrap="none" rtlCol="0">
            <a:spAutoFit/>
          </a:bodyPr>
          <a:lstStyle/>
          <a:p>
            <a:r>
              <a:rPr kumimoji="1" lang="ja-JP" b="1" noProof="0" dirty="0"/>
              <a:t>2035年～</a:t>
            </a:r>
          </a:p>
        </p:txBody>
      </p:sp>
      <p:sp>
        <p:nvSpPr>
          <p:cNvPr id="11" name="テキスト ボックス 10">
            <a:extLst>
              <a:ext uri="{FF2B5EF4-FFF2-40B4-BE49-F238E27FC236}">
                <a16:creationId xmlns:a16="http://schemas.microsoft.com/office/drawing/2014/main" id="{1E2C42AD-CDAB-DCDF-9A89-FDE8D5A17F3C}"/>
              </a:ext>
            </a:extLst>
          </p:cNvPr>
          <p:cNvSpPr txBox="1"/>
          <p:nvPr/>
        </p:nvSpPr>
        <p:spPr>
          <a:xfrm>
            <a:off x="5884861" y="2048988"/>
            <a:ext cx="2388243" cy="369332"/>
          </a:xfrm>
          <a:prstGeom prst="rect">
            <a:avLst/>
          </a:prstGeom>
          <a:noFill/>
        </p:spPr>
        <p:txBody>
          <a:bodyPr wrap="square" rtlCol="0">
            <a:spAutoFit/>
          </a:bodyPr>
          <a:lstStyle/>
          <a:p>
            <a:pPr algn="ctr"/>
            <a:r>
              <a:rPr lang="ja-JP" b="1" noProof="0" dirty="0"/>
              <a:t>ネットゼロ年</a:t>
            </a:r>
            <a:endParaRPr kumimoji="1" lang="ja-JP" sz="1400" b="1" noProof="0" dirty="0"/>
          </a:p>
        </p:txBody>
      </p:sp>
      <p:sp>
        <p:nvSpPr>
          <p:cNvPr id="16" name="テキスト ボックス 15">
            <a:extLst>
              <a:ext uri="{FF2B5EF4-FFF2-40B4-BE49-F238E27FC236}">
                <a16:creationId xmlns:a16="http://schemas.microsoft.com/office/drawing/2014/main" id="{CF979CC0-405C-B453-4B5E-03B342BD4675}"/>
              </a:ext>
            </a:extLst>
          </p:cNvPr>
          <p:cNvSpPr txBox="1"/>
          <p:nvPr/>
        </p:nvSpPr>
        <p:spPr>
          <a:xfrm>
            <a:off x="8021149" y="2341389"/>
            <a:ext cx="1954885" cy="307777"/>
          </a:xfrm>
          <a:prstGeom prst="rect">
            <a:avLst/>
          </a:prstGeom>
          <a:solidFill>
            <a:schemeClr val="bg1"/>
          </a:solidFill>
          <a:ln>
            <a:solidFill>
              <a:schemeClr val="tx1"/>
            </a:solidFill>
            <a:prstDash val="dash"/>
          </a:ln>
        </p:spPr>
        <p:txBody>
          <a:bodyPr wrap="square" rtlCol="0" anchor="ctr">
            <a:spAutoFit/>
          </a:bodyPr>
          <a:lstStyle/>
          <a:p>
            <a:pPr algn="ctr"/>
            <a:r>
              <a:rPr lang="ja-JP" sz="1400" b="1" noProof="0" dirty="0">
                <a:solidFill>
                  <a:schemeClr val="accent2">
                    <a:lumMod val="75000"/>
                  </a:schemeClr>
                </a:solidFill>
              </a:rPr>
              <a:t>要件が段階的に強まる</a:t>
            </a:r>
            <a:endParaRPr kumimoji="1" lang="ja-JP" sz="1400" b="1" noProof="0" dirty="0">
              <a:solidFill>
                <a:schemeClr val="accent2">
                  <a:lumMod val="75000"/>
                </a:schemeClr>
              </a:solidFill>
            </a:endParaRPr>
          </a:p>
        </p:txBody>
      </p:sp>
      <p:sp>
        <p:nvSpPr>
          <p:cNvPr id="22" name="四角形: 角を丸くする 21">
            <a:extLst>
              <a:ext uri="{FF2B5EF4-FFF2-40B4-BE49-F238E27FC236}">
                <a16:creationId xmlns:a16="http://schemas.microsoft.com/office/drawing/2014/main" id="{75B7D8C1-507B-2504-7E84-1716534FC88E}"/>
              </a:ext>
            </a:extLst>
          </p:cNvPr>
          <p:cNvSpPr/>
          <p:nvPr/>
        </p:nvSpPr>
        <p:spPr>
          <a:xfrm>
            <a:off x="2276335" y="2943045"/>
            <a:ext cx="8200904" cy="1215018"/>
          </a:xfrm>
          <a:prstGeom prst="roundRect">
            <a:avLst>
              <a:gd name="adj"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1450" indent="-171450">
              <a:buFont typeface="Arial" panose="020B0604020202020204" pitchFamily="34" charset="0"/>
              <a:buChar char="•"/>
            </a:pPr>
            <a:r>
              <a:rPr lang="ja-JP" sz="1200" noProof="0" dirty="0">
                <a:solidFill>
                  <a:schemeClr val="tx1"/>
                </a:solidFill>
                <a:latin typeface="+mn-ea"/>
              </a:rPr>
              <a:t>誰に：全企業（参加は任意、不参加なら理由提出）（C38）</a:t>
            </a:r>
          </a:p>
          <a:p>
            <a:pPr marL="171450" indent="-171450">
              <a:buFont typeface="Arial" panose="020B0604020202020204" pitchFamily="34" charset="0"/>
              <a:buChar char="•"/>
            </a:pPr>
            <a:r>
              <a:rPr lang="ja-JP" sz="1200" noProof="0" dirty="0">
                <a:solidFill>
                  <a:schemeClr val="tx1"/>
                </a:solidFill>
                <a:latin typeface="+mn-ea"/>
              </a:rPr>
              <a:t>何を：</a:t>
            </a:r>
            <a:r>
              <a:rPr lang="ja-JP" sz="1200" noProof="0" dirty="0">
                <a:solidFill>
                  <a:schemeClr val="tx1"/>
                </a:solidFill>
              </a:rPr>
              <a:t>選択した認定レベル（3レベル：</a:t>
            </a:r>
            <a:r>
              <a:rPr lang="ja-JP" sz="1200" noProof="0" dirty="0">
                <a:solidFill>
                  <a:schemeClr val="tx1"/>
                </a:solidFill>
                <a:latin typeface="+mn-ea"/>
              </a:rPr>
              <a:t>Engaged／Advanced／Leadership</a:t>
            </a:r>
            <a:r>
              <a:rPr lang="ja-JP" sz="1200" noProof="0" dirty="0">
                <a:solidFill>
                  <a:schemeClr val="tx1"/>
                </a:solidFill>
              </a:rPr>
              <a:t>）に応じて継続的排出の一部を気候貢献でカバーし、目標サイクル終了時評価でダッシュボード上の認定を得る</a:t>
            </a:r>
            <a:r>
              <a:rPr lang="ja-JP" sz="1200" noProof="0" dirty="0">
                <a:solidFill>
                  <a:schemeClr val="tx1"/>
                </a:solidFill>
                <a:latin typeface="+mn-ea"/>
              </a:rPr>
              <a:t>（C38・C39）※詳細はP51を参照</a:t>
            </a:r>
          </a:p>
          <a:p>
            <a:pPr marL="171450" indent="-171450">
              <a:buFont typeface="Arial" panose="020B0604020202020204" pitchFamily="34" charset="0"/>
              <a:buChar char="•"/>
            </a:pPr>
            <a:r>
              <a:rPr lang="ja-JP" sz="1200" noProof="0" dirty="0">
                <a:solidFill>
                  <a:schemeClr val="tx1"/>
                </a:solidFill>
                <a:latin typeface="+mn-ea"/>
              </a:rPr>
              <a:t>認定条件：本業の削減目標の進捗が前提（C39.1）</a:t>
            </a:r>
          </a:p>
          <a:p>
            <a:pPr marL="171450" indent="-171450">
              <a:buFont typeface="Meiryo UI" panose="020B0604030504040204" pitchFamily="50" charset="-128"/>
              <a:buChar char="※"/>
            </a:pPr>
            <a:r>
              <a:rPr lang="ja-JP" sz="1200" noProof="0" dirty="0">
                <a:solidFill>
                  <a:schemeClr val="bg1">
                    <a:lumMod val="50000"/>
                  </a:schemeClr>
                </a:solidFill>
                <a:latin typeface="+mn-ea"/>
              </a:rPr>
              <a:t>Leadership＝気候コストの完全な内部化。全企業がこの水準を目指すことが奨励（背景）</a:t>
            </a:r>
            <a:endParaRPr kumimoji="1" lang="ja-JP" sz="1200" noProof="0" dirty="0">
              <a:solidFill>
                <a:schemeClr val="bg1">
                  <a:lumMod val="50000"/>
                </a:schemeClr>
              </a:solidFill>
              <a:latin typeface="+mn-ea"/>
            </a:endParaRPr>
          </a:p>
        </p:txBody>
      </p:sp>
      <p:sp>
        <p:nvSpPr>
          <p:cNvPr id="21" name="四角形: 角を丸くする 20">
            <a:extLst>
              <a:ext uri="{FF2B5EF4-FFF2-40B4-BE49-F238E27FC236}">
                <a16:creationId xmlns:a16="http://schemas.microsoft.com/office/drawing/2014/main" id="{F0EB9B5D-E9B5-AE02-EE20-380391F9CA94}"/>
              </a:ext>
            </a:extLst>
          </p:cNvPr>
          <p:cNvSpPr/>
          <p:nvPr/>
        </p:nvSpPr>
        <p:spPr>
          <a:xfrm>
            <a:off x="286560" y="2947534"/>
            <a:ext cx="1981200" cy="1210887"/>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dirty="0">
                <a:solidFill>
                  <a:schemeClr val="bg1"/>
                </a:solidFill>
                <a:latin typeface="Meiryo UI" panose="020B0604030504040204" pitchFamily="50" charset="-128"/>
                <a:ea typeface="Meiryo UI" panose="020B0604030504040204" pitchFamily="50" charset="-128"/>
              </a:rPr>
              <a:t>フェーズ１</a:t>
            </a:r>
          </a:p>
          <a:p>
            <a:pPr algn="ctr"/>
            <a:r>
              <a:rPr kumimoji="1" lang="ja-JP" sz="1200" noProof="0" dirty="0">
                <a:solidFill>
                  <a:schemeClr val="bg1"/>
                </a:solidFill>
                <a:latin typeface="Meiryo UI" panose="020B0604030504040204" pitchFamily="50" charset="-128"/>
                <a:ea typeface="Meiryo UI" panose="020B0604030504040204" pitchFamily="50" charset="-128"/>
              </a:rPr>
              <a:t>任意の認定プログラム</a:t>
            </a:r>
          </a:p>
          <a:p>
            <a:pPr algn="ctr"/>
            <a:r>
              <a:rPr lang="ja-JP" altLang="en-US" sz="1200" dirty="0">
                <a:solidFill>
                  <a:schemeClr val="bg1"/>
                </a:solidFill>
                <a:latin typeface="Meiryo UI" panose="020B0604030504040204" pitchFamily="50" charset="-128"/>
                <a:ea typeface="Meiryo UI" panose="020B0604030504040204" pitchFamily="50" charset="-128"/>
              </a:rPr>
              <a:t>発効時点</a:t>
            </a:r>
            <a:r>
              <a:rPr lang="ja-JP" sz="1200" noProof="0" dirty="0">
                <a:solidFill>
                  <a:schemeClr val="bg1"/>
                </a:solidFill>
                <a:latin typeface="Meiryo UI" panose="020B0604030504040204" pitchFamily="50" charset="-128"/>
                <a:ea typeface="Meiryo UI" panose="020B0604030504040204" pitchFamily="50" charset="-128"/>
              </a:rPr>
              <a:t>～203</a:t>
            </a:r>
            <a:r>
              <a:rPr lang="en-US" altLang="ja-JP" sz="1200" noProof="0" dirty="0">
                <a:solidFill>
                  <a:schemeClr val="bg1"/>
                </a:solidFill>
                <a:latin typeface="Meiryo UI" panose="020B0604030504040204" pitchFamily="50" charset="-128"/>
                <a:ea typeface="Meiryo UI" panose="020B0604030504040204" pitchFamily="50" charset="-128"/>
              </a:rPr>
              <a:t>4</a:t>
            </a:r>
            <a:r>
              <a:rPr lang="ja-JP" sz="1200" noProof="0" dirty="0">
                <a:solidFill>
                  <a:schemeClr val="bg1"/>
                </a:solidFill>
                <a:latin typeface="Meiryo UI" panose="020B0604030504040204" pitchFamily="50" charset="-128"/>
                <a:ea typeface="Meiryo UI" panose="020B0604030504040204" pitchFamily="50" charset="-128"/>
              </a:rPr>
              <a:t>年</a:t>
            </a:r>
            <a:endParaRPr kumimoji="1" lang="ja-JP" sz="1200" noProof="0" dirty="0">
              <a:solidFill>
                <a:schemeClr val="bg1"/>
              </a:solidFill>
              <a:latin typeface="Meiryo UI" panose="020B0604030504040204" pitchFamily="50" charset="-128"/>
              <a:ea typeface="Meiryo UI" panose="020B0604030504040204" pitchFamily="50" charset="-128"/>
            </a:endParaRPr>
          </a:p>
        </p:txBody>
      </p:sp>
      <p:sp>
        <p:nvSpPr>
          <p:cNvPr id="23" name="四角形: 角を丸くする 22">
            <a:extLst>
              <a:ext uri="{FF2B5EF4-FFF2-40B4-BE49-F238E27FC236}">
                <a16:creationId xmlns:a16="http://schemas.microsoft.com/office/drawing/2014/main" id="{E6824DAC-6603-FDB3-FAD0-8EDB164377BF}"/>
              </a:ext>
            </a:extLst>
          </p:cNvPr>
          <p:cNvSpPr/>
          <p:nvPr/>
        </p:nvSpPr>
        <p:spPr>
          <a:xfrm>
            <a:off x="2276334" y="4193735"/>
            <a:ext cx="8192329" cy="1045086"/>
          </a:xfrm>
          <a:prstGeom prst="roundRect">
            <a:avLst>
              <a:gd name="adj"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1450" indent="-171450">
              <a:buFont typeface="Arial" panose="020B0604020202020204" pitchFamily="34" charset="0"/>
              <a:buChar char="•"/>
            </a:pPr>
            <a:r>
              <a:rPr lang="ja-JP" sz="1200" noProof="0" dirty="0">
                <a:solidFill>
                  <a:schemeClr val="tx1"/>
                </a:solidFill>
                <a:latin typeface="+mn-ea"/>
              </a:rPr>
              <a:t>誰に：カテゴリA企業は「必須」に（C45）</a:t>
            </a:r>
          </a:p>
          <a:p>
            <a:pPr marL="171450" indent="-171450">
              <a:buFont typeface="Arial" panose="020B0604020202020204" pitchFamily="34" charset="0"/>
              <a:buChar char="•"/>
            </a:pPr>
            <a:r>
              <a:rPr lang="ja-JP" sz="1200" noProof="0" dirty="0">
                <a:solidFill>
                  <a:schemeClr val="tx1"/>
                </a:solidFill>
                <a:latin typeface="+mn-ea"/>
              </a:rPr>
              <a:t>何を：継続的排出に相当する適格なカーボン除去を支援。カーボン除去でカバーする割合を2035年に1%、ネットゼロ目標年（遅くとも2050年）までに100%へ（C45.1）</a:t>
            </a:r>
          </a:p>
          <a:p>
            <a:pPr marL="171450" indent="-171450">
              <a:buFont typeface="Arial" panose="020B0604020202020204" pitchFamily="34" charset="0"/>
              <a:buChar char="•"/>
            </a:pPr>
            <a:r>
              <a:rPr lang="ja-JP" sz="1200" noProof="0" dirty="0">
                <a:solidFill>
                  <a:schemeClr val="tx1"/>
                </a:solidFill>
                <a:latin typeface="+mn-ea"/>
              </a:rPr>
              <a:t>長寿命除去：長寿命GHG起因分の10%から開始し、ネットゼロ年までに100%へ段階的に引上げ（C45.4）</a:t>
            </a:r>
          </a:p>
          <a:p>
            <a:pPr marL="171450" indent="-171450">
              <a:buFont typeface="Meiryo UI" panose="020B0604030504040204" pitchFamily="50" charset="-128"/>
              <a:buChar char="※"/>
            </a:pPr>
            <a:r>
              <a:rPr lang="ja-JP" sz="1200" noProof="0" dirty="0">
                <a:solidFill>
                  <a:schemeClr val="bg1">
                    <a:lumMod val="50000"/>
                  </a:schemeClr>
                </a:solidFill>
                <a:latin typeface="+mn-ea"/>
              </a:rPr>
              <a:t>「例示的」要件。2035年発効予定で、次期改定（V3）で見直される（C45 免責）</a:t>
            </a:r>
            <a:endParaRPr kumimoji="1" lang="ja-JP" sz="1200" noProof="0" dirty="0">
              <a:solidFill>
                <a:schemeClr val="bg1">
                  <a:lumMod val="50000"/>
                </a:schemeClr>
              </a:solidFill>
              <a:latin typeface="+mn-ea"/>
            </a:endParaRPr>
          </a:p>
        </p:txBody>
      </p:sp>
      <p:sp>
        <p:nvSpPr>
          <p:cNvPr id="24" name="四角形: 角を丸くする 23">
            <a:extLst>
              <a:ext uri="{FF2B5EF4-FFF2-40B4-BE49-F238E27FC236}">
                <a16:creationId xmlns:a16="http://schemas.microsoft.com/office/drawing/2014/main" id="{2B1E3F4A-B174-6B76-665A-23A76140A9E1}"/>
              </a:ext>
            </a:extLst>
          </p:cNvPr>
          <p:cNvSpPr/>
          <p:nvPr/>
        </p:nvSpPr>
        <p:spPr>
          <a:xfrm>
            <a:off x="286560" y="4193736"/>
            <a:ext cx="1981200" cy="1045085"/>
          </a:xfrm>
          <a:prstGeom prst="roundRect">
            <a:avLst>
              <a:gd name="adj"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dirty="0">
                <a:solidFill>
                  <a:schemeClr val="bg1"/>
                </a:solidFill>
                <a:latin typeface="Meiryo UI" panose="020B0604030504040204" pitchFamily="50" charset="-128"/>
                <a:ea typeface="Meiryo UI" panose="020B0604030504040204" pitchFamily="50" charset="-128"/>
              </a:rPr>
              <a:t>フェーズ2</a:t>
            </a:r>
          </a:p>
          <a:p>
            <a:pPr algn="ctr"/>
            <a:r>
              <a:rPr lang="ja-JP" sz="1200" noProof="0" dirty="0">
                <a:solidFill>
                  <a:schemeClr val="bg1"/>
                </a:solidFill>
                <a:latin typeface="Meiryo UI" panose="020B0604030504040204" pitchFamily="50" charset="-128"/>
                <a:ea typeface="Meiryo UI" panose="020B0604030504040204" pitchFamily="50" charset="-128"/>
              </a:rPr>
              <a:t>2035年以降の責任要件</a:t>
            </a:r>
            <a:endParaRPr kumimoji="1" lang="ja-JP" sz="1200" noProof="0" dirty="0">
              <a:solidFill>
                <a:schemeClr val="bg1"/>
              </a:solidFill>
              <a:latin typeface="Meiryo UI" panose="020B0604030504040204" pitchFamily="50" charset="-128"/>
              <a:ea typeface="Meiryo UI" panose="020B0604030504040204" pitchFamily="50" charset="-128"/>
            </a:endParaRPr>
          </a:p>
        </p:txBody>
      </p:sp>
      <p:sp>
        <p:nvSpPr>
          <p:cNvPr id="25" name="四角形: 角を丸くする 24">
            <a:extLst>
              <a:ext uri="{FF2B5EF4-FFF2-40B4-BE49-F238E27FC236}">
                <a16:creationId xmlns:a16="http://schemas.microsoft.com/office/drawing/2014/main" id="{8DDD349C-072F-A08D-3464-4CDDDBBDA41D}"/>
              </a:ext>
            </a:extLst>
          </p:cNvPr>
          <p:cNvSpPr/>
          <p:nvPr/>
        </p:nvSpPr>
        <p:spPr>
          <a:xfrm>
            <a:off x="2276334" y="5294617"/>
            <a:ext cx="8192330" cy="1045085"/>
          </a:xfrm>
          <a:prstGeom prst="roundRect">
            <a:avLst>
              <a:gd name="adj" fmla="val 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1450" indent="-171450">
              <a:buFont typeface="Arial" panose="020B0604020202020204" pitchFamily="34" charset="0"/>
              <a:buChar char="•"/>
            </a:pPr>
            <a:r>
              <a:rPr lang="ja-JP" sz="1200" noProof="0" dirty="0">
                <a:solidFill>
                  <a:schemeClr val="tx1"/>
                </a:solidFill>
                <a:latin typeface="+mn-ea"/>
              </a:rPr>
              <a:t>誰に：ネットゼロ目標を持つ全企業（ネットゼロ目標年以降）（C46）</a:t>
            </a:r>
          </a:p>
          <a:p>
            <a:pPr marL="171450" indent="-171450">
              <a:buFont typeface="Arial" panose="020B0604020202020204" pitchFamily="34" charset="0"/>
              <a:buChar char="•"/>
            </a:pPr>
            <a:r>
              <a:rPr lang="ja-JP" sz="1200" noProof="0" dirty="0">
                <a:solidFill>
                  <a:schemeClr val="tx1"/>
                </a:solidFill>
                <a:latin typeface="+mn-ea"/>
              </a:rPr>
              <a:t>何を：排出をゼロ／残余水準まで削減し、残余排出の100%を適格な除去で中和（C46）</a:t>
            </a:r>
          </a:p>
          <a:p>
            <a:pPr marL="171450" indent="-171450">
              <a:buFont typeface="Arial" panose="020B0604020202020204" pitchFamily="34" charset="0"/>
              <a:buChar char="•"/>
            </a:pPr>
            <a:r>
              <a:rPr lang="ja-JP" sz="1200" noProof="0" dirty="0">
                <a:solidFill>
                  <a:schemeClr val="tx1"/>
                </a:solidFill>
                <a:latin typeface="+mn-ea"/>
              </a:rPr>
              <a:t>Scope1は直接責任、Scope3はパートナーと共同または直接。長寿命GHGは長寿命除去で（C46.2・C46.3・C46.4）</a:t>
            </a:r>
          </a:p>
          <a:p>
            <a:pPr marL="171450" indent="-171450">
              <a:buFont typeface="Meiryo UI" panose="020B0604030504040204" pitchFamily="50" charset="-128"/>
              <a:buChar char="※"/>
            </a:pPr>
            <a:r>
              <a:rPr lang="ja-JP" sz="1200" noProof="0" dirty="0">
                <a:solidFill>
                  <a:schemeClr val="bg1">
                    <a:lumMod val="50000"/>
                  </a:schemeClr>
                </a:solidFill>
                <a:latin typeface="+mn-ea"/>
              </a:rPr>
              <a:t>中和に使う除去は他の残余排出源と二重計上しない（C46.5）。</a:t>
            </a:r>
            <a:r>
              <a:rPr lang="ja-JP" sz="1200" noProof="0" dirty="0"/>
              <a:t> </a:t>
            </a:r>
            <a:r>
              <a:rPr lang="ja-JP" sz="1200" noProof="0" dirty="0">
                <a:solidFill>
                  <a:schemeClr val="bg1">
                    <a:lumMod val="50000"/>
                  </a:schemeClr>
                </a:solidFill>
              </a:rPr>
              <a:t>NDC（パリ協定に基づく各国の気候目標）との二重計上を避けた除去の使用を推奨（R46.1）</a:t>
            </a:r>
            <a:endParaRPr kumimoji="1" lang="ja-JP" sz="1200" noProof="0" dirty="0">
              <a:solidFill>
                <a:schemeClr val="bg1">
                  <a:lumMod val="50000"/>
                </a:schemeClr>
              </a:solidFill>
              <a:latin typeface="+mn-ea"/>
            </a:endParaRPr>
          </a:p>
        </p:txBody>
      </p:sp>
      <p:sp>
        <p:nvSpPr>
          <p:cNvPr id="26" name="四角形: 角を丸くする 25">
            <a:extLst>
              <a:ext uri="{FF2B5EF4-FFF2-40B4-BE49-F238E27FC236}">
                <a16:creationId xmlns:a16="http://schemas.microsoft.com/office/drawing/2014/main" id="{6D1C7AC8-EF41-690B-45D8-69D0E23DDC9A}"/>
              </a:ext>
            </a:extLst>
          </p:cNvPr>
          <p:cNvSpPr/>
          <p:nvPr/>
        </p:nvSpPr>
        <p:spPr>
          <a:xfrm>
            <a:off x="286560" y="5294617"/>
            <a:ext cx="1981200" cy="1045085"/>
          </a:xfrm>
          <a:prstGeom prst="roundRect">
            <a:avLst>
              <a:gd name="adj" fmla="val 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dirty="0">
                <a:solidFill>
                  <a:schemeClr val="bg1"/>
                </a:solidFill>
                <a:latin typeface="Meiryo UI" panose="020B0604030504040204" pitchFamily="50" charset="-128"/>
                <a:ea typeface="Meiryo UI" panose="020B0604030504040204" pitchFamily="50" charset="-128"/>
              </a:rPr>
              <a:t>フェーズ3</a:t>
            </a:r>
          </a:p>
          <a:p>
            <a:pPr algn="ctr"/>
            <a:r>
              <a:rPr lang="ja-JP" sz="1200" noProof="0" dirty="0"/>
              <a:t>ネットゼロ時の残余排出量に</a:t>
            </a:r>
          </a:p>
          <a:p>
            <a:pPr algn="ctr"/>
            <a:r>
              <a:rPr lang="ja-JP" sz="1200" noProof="0" dirty="0"/>
              <a:t>関する要件</a:t>
            </a:r>
          </a:p>
        </p:txBody>
      </p:sp>
      <p:sp>
        <p:nvSpPr>
          <p:cNvPr id="28" name="テキスト ボックス 27">
            <a:extLst>
              <a:ext uri="{FF2B5EF4-FFF2-40B4-BE49-F238E27FC236}">
                <a16:creationId xmlns:a16="http://schemas.microsoft.com/office/drawing/2014/main" id="{5914BBA6-7AF1-CE6D-FEE5-DB7D42761D04}"/>
              </a:ext>
            </a:extLst>
          </p:cNvPr>
          <p:cNvSpPr txBox="1"/>
          <p:nvPr/>
        </p:nvSpPr>
        <p:spPr>
          <a:xfrm>
            <a:off x="225680" y="6339702"/>
            <a:ext cx="10304208" cy="369332"/>
          </a:xfrm>
          <a:prstGeom prst="rect">
            <a:avLst/>
          </a:prstGeom>
          <a:noFill/>
        </p:spPr>
        <p:txBody>
          <a:bodyPr wrap="square">
            <a:spAutoFit/>
          </a:bodyPr>
          <a:lstStyle/>
          <a:p>
            <a:r>
              <a:rPr lang="ja-JP" sz="900" noProof="0" dirty="0">
                <a:latin typeface="+mn-ea"/>
              </a:rPr>
              <a:t>※ 未確定：フェーズ2（C45）は2035年以降の期待を示す「例示的要件」で、次期改定（V3）で見直し予定。フェーズ3（C46）も科学の進展に応じ継続的に見直し・更新。OER運用の詳細は2026年後半公表予定（</a:t>
            </a:r>
            <a:r>
              <a:rPr lang="ja-JP" sz="900" noProof="0" dirty="0">
                <a:latin typeface="+mn-ea"/>
                <a:cs typeface="Meiryo" pitchFamily="34" charset="-120"/>
                <a:hlinkClick r:id="rId2">
                  <a:extLst>
                    <a:ext uri="{A12FA001-AC4F-418D-AE19-62706E023703}">
                      <ahyp:hlinkClr xmlns:ahyp="http://schemas.microsoft.com/office/drawing/2018/hyperlinkcolor" val="tx"/>
                    </a:ext>
                  </a:extLst>
                </a:hlinkClick>
              </a:rPr>
              <a:t>Continuing Use of the Corporate Net-Zero Standard V1.3.1 and Transition to Version 2.0</a:t>
            </a:r>
            <a:r>
              <a:rPr lang="ja-JP" sz="900" noProof="0" dirty="0">
                <a:latin typeface="+mn-ea"/>
              </a:rPr>
              <a:t>）。</a:t>
            </a:r>
          </a:p>
        </p:txBody>
      </p:sp>
      <p:sp>
        <p:nvSpPr>
          <p:cNvPr id="30" name="テキスト ボックス 29">
            <a:extLst>
              <a:ext uri="{FF2B5EF4-FFF2-40B4-BE49-F238E27FC236}">
                <a16:creationId xmlns:a16="http://schemas.microsoft.com/office/drawing/2014/main" id="{288EB683-FCB4-C699-35FB-F1BD1BCC827C}"/>
              </a:ext>
            </a:extLst>
          </p:cNvPr>
          <p:cNvSpPr txBox="1"/>
          <p:nvPr/>
        </p:nvSpPr>
        <p:spPr>
          <a:xfrm>
            <a:off x="225680" y="6952243"/>
            <a:ext cx="10071136" cy="646331"/>
          </a:xfrm>
          <a:prstGeom prst="rect">
            <a:avLst/>
          </a:prstGeom>
          <a:noFill/>
        </p:spPr>
        <p:txBody>
          <a:bodyPr wrap="square">
            <a:spAutoFit/>
          </a:bodyPr>
          <a:lstStyle/>
          <a:p>
            <a:r>
              <a:rPr lang="ja-JP" sz="900" noProof="0" dirty="0">
                <a:latin typeface="+mn-ea"/>
              </a:rPr>
              <a:t>※1 </a:t>
            </a:r>
            <a:r>
              <a:rPr lang="ja-JP" sz="900" noProof="0" dirty="0"/>
              <a:t>企業が、ネットゼロに向けて進む過程で生み出し続けるGHG排出量を認識し、自社に求められるバリューチェーン目標を超えて気候貢献を行う、任意のアプローチ。企業がSBTiの継続的排出責任（OER）認定プログラムの下で行う気候貢献の規模は、その継続的排出量に対する相対的な大きさとして決定される。OERは任意の認定枠組みであり、排出量を補償する法的責任、過失、又は法的義務を生じさせるものでも、示唆するものでもない。（KEY TERMS）</a:t>
            </a:r>
            <a:endParaRPr lang="ja-JP" sz="900" noProof="0" dirty="0">
              <a:latin typeface="+mn-ea"/>
            </a:endParaRPr>
          </a:p>
          <a:p>
            <a:r>
              <a:rPr lang="ja-JP" sz="900" noProof="0" dirty="0">
                <a:latin typeface="+mn-ea"/>
              </a:rPr>
              <a:t>出所：</a:t>
            </a:r>
            <a:r>
              <a:rPr lang="ja-JP" sz="900" noProof="0" dirty="0">
                <a:latin typeface="+mj-ea"/>
                <a:hlinkClick r:id="rId3">
                  <a:extLst>
                    <a:ext uri="{A12FA001-AC4F-418D-AE19-62706E023703}">
                      <ahyp:hlinkClr xmlns:ahyp="http://schemas.microsoft.com/office/drawing/2018/hyperlinkcolor" val="tx"/>
                    </a:ext>
                  </a:extLst>
                </a:hlinkClick>
              </a:rPr>
              <a:t>CNZS V2.0 </a:t>
            </a:r>
            <a:r>
              <a:rPr lang="ja-JP" sz="900" noProof="0" dirty="0">
                <a:latin typeface="+mn-ea"/>
              </a:rPr>
              <a:t>を基に作成</a:t>
            </a:r>
            <a:r>
              <a:rPr lang="ja-JP" sz="900" noProof="0" dirty="0">
                <a:solidFill>
                  <a:sysClr val="windowText" lastClr="000000"/>
                </a:solidFill>
                <a:latin typeface="+mj-ea"/>
              </a:rPr>
              <a:t>※ 条文番号はCNZS V2.0本文の付番による</a:t>
            </a:r>
          </a:p>
        </p:txBody>
      </p:sp>
      <p:sp>
        <p:nvSpPr>
          <p:cNvPr id="5" name="テキスト ボックス 4">
            <a:extLst>
              <a:ext uri="{FF2B5EF4-FFF2-40B4-BE49-F238E27FC236}">
                <a16:creationId xmlns:a16="http://schemas.microsoft.com/office/drawing/2014/main" id="{FC10F52B-2B90-7EA1-5620-74984B1F8100}"/>
              </a:ext>
            </a:extLst>
          </p:cNvPr>
          <p:cNvSpPr txBox="1"/>
          <p:nvPr/>
        </p:nvSpPr>
        <p:spPr>
          <a:xfrm>
            <a:off x="234768" y="2727863"/>
            <a:ext cx="5143016" cy="253916"/>
          </a:xfrm>
          <a:prstGeom prst="rect">
            <a:avLst/>
          </a:prstGeom>
          <a:noFill/>
        </p:spPr>
        <p:txBody>
          <a:bodyPr wrap="square" rtlCol="0">
            <a:spAutoFit/>
          </a:bodyPr>
          <a:lstStyle/>
          <a:p>
            <a:r>
              <a:rPr kumimoji="1" lang="ja-JP" sz="1050" noProof="0" dirty="0"/>
              <a:t>※</a:t>
            </a:r>
            <a:r>
              <a:rPr lang="ja-JP" sz="1050" noProof="0" dirty="0"/>
              <a:t>本資料が便宜上フェーズ番号を付した(3フェーズの区切り方はCNZS V2.0に記載有)</a:t>
            </a:r>
            <a:endParaRPr kumimoji="1" lang="ja-JP" sz="1050" noProof="0" dirty="0"/>
          </a:p>
        </p:txBody>
      </p:sp>
    </p:spTree>
    <p:extLst>
      <p:ext uri="{BB962C8B-B14F-4D97-AF65-F5344CB8AC3E}">
        <p14:creationId xmlns:p14="http://schemas.microsoft.com/office/powerpoint/2010/main" val="3927972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9FC21F-A336-27EC-0EE8-A01E9C04B4CE}"/>
              </a:ext>
            </a:extLst>
          </p:cNvPr>
          <p:cNvSpPr>
            <a:spLocks noGrp="1"/>
          </p:cNvSpPr>
          <p:nvPr>
            <p:ph type="title"/>
          </p:nvPr>
        </p:nvSpPr>
        <p:spPr/>
        <p:txBody>
          <a:bodyPr/>
          <a:lstStyle/>
          <a:p>
            <a:r>
              <a:rPr lang="ja-JP" noProof="0" dirty="0">
                <a:latin typeface="Meiryo UI" pitchFamily="34" charset="0"/>
                <a:ea typeface="Meiryo UI" pitchFamily="34" charset="-122"/>
                <a:cs typeface="Meiryo UI" pitchFamily="34" charset="-120"/>
              </a:rPr>
              <a:t>フェーズ1― 3つの認定レベル</a:t>
            </a:r>
            <a:endParaRPr kumimoji="1" lang="ja-JP" noProof="0" dirty="0"/>
          </a:p>
        </p:txBody>
      </p:sp>
      <p:sp>
        <p:nvSpPr>
          <p:cNvPr id="3" name="コンテンツ プレースホルダー 2">
            <a:extLst>
              <a:ext uri="{FF2B5EF4-FFF2-40B4-BE49-F238E27FC236}">
                <a16:creationId xmlns:a16="http://schemas.microsoft.com/office/drawing/2014/main" id="{BF5E9E2C-F423-C69C-D31B-476BF3BF90ED}"/>
              </a:ext>
            </a:extLst>
          </p:cNvPr>
          <p:cNvSpPr>
            <a:spLocks noGrp="1"/>
          </p:cNvSpPr>
          <p:nvPr>
            <p:ph sz="quarter" idx="12"/>
          </p:nvPr>
        </p:nvSpPr>
        <p:spPr>
          <a:xfrm>
            <a:off x="161925" y="1110920"/>
            <a:ext cx="10367963" cy="881162"/>
          </a:xfrm>
        </p:spPr>
        <p:txBody>
          <a:bodyPr/>
          <a:lstStyle/>
          <a:p>
            <a:r>
              <a:rPr lang="ja-JP" noProof="0" dirty="0"/>
              <a:t>企業がSBTiの継続的排出責任（OER）認定プログラムのもとで行う気候貢献の規模は、その継続的排出に対する相対的な大きさとして決定される。</a:t>
            </a:r>
            <a:r>
              <a:rPr lang="ja-JP" baseline="30000" noProof="0" dirty="0"/>
              <a:t>※1</a:t>
            </a:r>
          </a:p>
        </p:txBody>
      </p:sp>
      <p:sp>
        <p:nvSpPr>
          <p:cNvPr id="5" name="四角形: 角を丸くする 4">
            <a:extLst>
              <a:ext uri="{FF2B5EF4-FFF2-40B4-BE49-F238E27FC236}">
                <a16:creationId xmlns:a16="http://schemas.microsoft.com/office/drawing/2014/main" id="{CBA59C1B-60DB-429F-EA71-DC544FA70E09}"/>
              </a:ext>
            </a:extLst>
          </p:cNvPr>
          <p:cNvSpPr/>
          <p:nvPr/>
        </p:nvSpPr>
        <p:spPr>
          <a:xfrm>
            <a:off x="2337559" y="2082433"/>
            <a:ext cx="8200904" cy="1215018"/>
          </a:xfrm>
          <a:prstGeom prst="roundRect">
            <a:avLst>
              <a:gd name="adj" fmla="val 1015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71450" indent="-171450">
              <a:buFont typeface="Arial" panose="020B0604020202020204" pitchFamily="34" charset="0"/>
              <a:buChar char="•"/>
            </a:pPr>
            <a:r>
              <a:rPr lang="ja-JP" sz="1200" noProof="0" dirty="0">
                <a:solidFill>
                  <a:schemeClr val="tx1"/>
                </a:solidFill>
                <a:latin typeface="+mn-ea"/>
              </a:rPr>
              <a:t>誰に：全企業（参加は任意。不参加なら理由提出）（C38）</a:t>
            </a:r>
          </a:p>
          <a:p>
            <a:pPr marL="171450" indent="-171450">
              <a:buFont typeface="Arial" panose="020B0604020202020204" pitchFamily="34" charset="0"/>
              <a:buChar char="•"/>
            </a:pPr>
            <a:r>
              <a:rPr lang="ja-JP" sz="1200" noProof="0" dirty="0">
                <a:solidFill>
                  <a:schemeClr val="tx1"/>
                </a:solidFill>
                <a:latin typeface="+mn-ea"/>
              </a:rPr>
              <a:t>何を：</a:t>
            </a:r>
            <a:r>
              <a:rPr lang="ja-JP" sz="1200" noProof="0" dirty="0">
                <a:solidFill>
                  <a:schemeClr val="tx1"/>
                </a:solidFill>
              </a:rPr>
              <a:t>選択した認定レベル（3レベル：</a:t>
            </a:r>
            <a:r>
              <a:rPr lang="ja-JP" sz="1200" noProof="0" dirty="0">
                <a:solidFill>
                  <a:schemeClr val="tx1"/>
                </a:solidFill>
                <a:latin typeface="+mn-ea"/>
              </a:rPr>
              <a:t> Engaged／Advanced／Leadership</a:t>
            </a:r>
            <a:r>
              <a:rPr lang="ja-JP" sz="1200" noProof="0" dirty="0">
                <a:solidFill>
                  <a:schemeClr val="tx1"/>
                </a:solidFill>
              </a:rPr>
              <a:t>）に応じて継続的排出の一部を気候貢献でカバーし、目標サイクル終了時評価でダッシュボード上の認定を得る</a:t>
            </a:r>
            <a:r>
              <a:rPr lang="ja-JP" sz="1200" noProof="0" dirty="0">
                <a:solidFill>
                  <a:schemeClr val="tx1"/>
                </a:solidFill>
                <a:latin typeface="+mn-ea"/>
              </a:rPr>
              <a:t>（C38・C39）</a:t>
            </a:r>
          </a:p>
          <a:p>
            <a:pPr marL="171450" indent="-171450">
              <a:buFont typeface="Arial" panose="020B0604020202020204" pitchFamily="34" charset="0"/>
              <a:buChar char="•"/>
            </a:pPr>
            <a:r>
              <a:rPr lang="ja-JP" sz="1200" noProof="0" dirty="0">
                <a:solidFill>
                  <a:schemeClr val="tx1"/>
                </a:solidFill>
                <a:latin typeface="+mn-ea"/>
              </a:rPr>
              <a:t>認定条件：本業の削減目標の進捗が前提　（C39.1）</a:t>
            </a:r>
          </a:p>
          <a:p>
            <a:pPr marL="171450" indent="-171450">
              <a:buFont typeface="Meiryo UI" panose="020B0604030504040204" pitchFamily="50" charset="-128"/>
              <a:buChar char="※"/>
            </a:pPr>
            <a:r>
              <a:rPr lang="ja-JP" sz="1200" noProof="0" dirty="0">
                <a:solidFill>
                  <a:schemeClr val="bg1">
                    <a:lumMod val="50000"/>
                  </a:schemeClr>
                </a:solidFill>
                <a:latin typeface="+mn-ea"/>
              </a:rPr>
              <a:t>Leadership＝気候コストの完全な内部化。全企業がこの水準を目指すことが奨励（背景）</a:t>
            </a:r>
            <a:endParaRPr kumimoji="1" lang="ja-JP" sz="1200" noProof="0" dirty="0">
              <a:solidFill>
                <a:schemeClr val="bg1">
                  <a:lumMod val="50000"/>
                </a:schemeClr>
              </a:solidFill>
              <a:latin typeface="+mn-ea"/>
            </a:endParaRPr>
          </a:p>
        </p:txBody>
      </p:sp>
      <p:sp>
        <p:nvSpPr>
          <p:cNvPr id="7" name="四角形: 角を丸くする 6">
            <a:extLst>
              <a:ext uri="{FF2B5EF4-FFF2-40B4-BE49-F238E27FC236}">
                <a16:creationId xmlns:a16="http://schemas.microsoft.com/office/drawing/2014/main" id="{152094B1-AEA9-AA3D-4DED-7EEEBFD0AA99}"/>
              </a:ext>
            </a:extLst>
          </p:cNvPr>
          <p:cNvSpPr/>
          <p:nvPr/>
        </p:nvSpPr>
        <p:spPr>
          <a:xfrm>
            <a:off x="347784" y="2086922"/>
            <a:ext cx="1981200" cy="1210887"/>
          </a:xfrm>
          <a:prstGeom prst="roundRect">
            <a:avLst>
              <a:gd name="adj"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dirty="0">
                <a:solidFill>
                  <a:schemeClr val="bg1"/>
                </a:solidFill>
                <a:latin typeface="Meiryo UI" panose="020B0604030504040204" pitchFamily="50" charset="-128"/>
                <a:ea typeface="Meiryo UI" panose="020B0604030504040204" pitchFamily="50" charset="-128"/>
              </a:rPr>
              <a:t>フェーズ１</a:t>
            </a:r>
          </a:p>
          <a:p>
            <a:pPr algn="ctr"/>
            <a:r>
              <a:rPr kumimoji="1" lang="ja-JP" sz="1200" noProof="0" dirty="0">
                <a:solidFill>
                  <a:schemeClr val="bg1"/>
                </a:solidFill>
                <a:latin typeface="Meiryo UI" panose="020B0604030504040204" pitchFamily="50" charset="-128"/>
                <a:ea typeface="Meiryo UI" panose="020B0604030504040204" pitchFamily="50" charset="-128"/>
              </a:rPr>
              <a:t>任意の認定プログラム</a:t>
            </a:r>
          </a:p>
          <a:p>
            <a:pPr algn="ctr"/>
            <a:r>
              <a:rPr lang="ja-JP" sz="1200" noProof="0" dirty="0">
                <a:solidFill>
                  <a:schemeClr val="bg1"/>
                </a:solidFill>
                <a:latin typeface="Meiryo UI" panose="020B0604030504040204" pitchFamily="50" charset="-128"/>
                <a:ea typeface="Meiryo UI" panose="020B0604030504040204" pitchFamily="50" charset="-128"/>
              </a:rPr>
              <a:t>現在～2035年</a:t>
            </a:r>
            <a:endParaRPr kumimoji="1" lang="ja-JP" sz="1200" noProof="0" dirty="0">
              <a:solidFill>
                <a:schemeClr val="bg1"/>
              </a:solidFill>
              <a:latin typeface="Meiryo UI" panose="020B0604030504040204" pitchFamily="50" charset="-128"/>
              <a:ea typeface="Meiryo UI" panose="020B0604030504040204" pitchFamily="50" charset="-128"/>
            </a:endParaRPr>
          </a:p>
        </p:txBody>
      </p:sp>
      <p:sp>
        <p:nvSpPr>
          <p:cNvPr id="8" name="四角形: 角を丸くする 7">
            <a:extLst>
              <a:ext uri="{FF2B5EF4-FFF2-40B4-BE49-F238E27FC236}">
                <a16:creationId xmlns:a16="http://schemas.microsoft.com/office/drawing/2014/main" id="{F01B33E1-E7F2-DBD8-3E39-E63300D91D07}"/>
              </a:ext>
            </a:extLst>
          </p:cNvPr>
          <p:cNvSpPr/>
          <p:nvPr/>
        </p:nvSpPr>
        <p:spPr>
          <a:xfrm>
            <a:off x="2882900" y="3400063"/>
            <a:ext cx="7646988" cy="1029281"/>
          </a:xfrm>
          <a:prstGeom prst="roundRect">
            <a:avLst>
              <a:gd name="adj" fmla="val 6637"/>
            </a:avLst>
          </a:prstGeom>
          <a:solidFill>
            <a:srgbClr val="ECF8F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marR="0" lvl="0" indent="-285750" algn="l" defTabSz="914400" rtl="0" eaLnBrk="1" fontAlgn="auto" latinLnBrk="0" hangingPunct="1">
              <a:lnSpc>
                <a:spcPct val="108000"/>
              </a:lnSpc>
              <a:spcBef>
                <a:spcPts val="0"/>
              </a:spcBef>
              <a:spcAft>
                <a:spcPts val="0"/>
              </a:spcAft>
              <a:buClrTx/>
              <a:buSzTx/>
              <a:buFont typeface="Arial" panose="020B0604020202020204" pitchFamily="34" charset="0"/>
              <a:buChar char="•"/>
              <a:tabLst/>
              <a:defRPr/>
            </a:pPr>
            <a:r>
              <a:rPr kumimoji="1" lang="ja-JP" sz="1400" b="1" i="0" u="none" strike="noStrike" kern="1200" cap="none" spc="0" normalizeH="0" baseline="0" noProof="0" dirty="0">
                <a:ln>
                  <a:noFill/>
                </a:ln>
                <a:solidFill>
                  <a:sysClr val="windowText" lastClr="000000"/>
                </a:solidFill>
                <a:effectLst/>
                <a:uLnTx/>
                <a:uFillTx/>
                <a:latin typeface="Meiryo UI" pitchFamily="34" charset="0"/>
                <a:ea typeface="Meiryo UI" pitchFamily="34" charset="-122"/>
                <a:cs typeface="Meiryo UI" pitchFamily="34" charset="-120"/>
              </a:rPr>
              <a:t>カバー範囲：継続的排出（Scope1・2・3）の 少なくとも1%（C40.3）</a:t>
            </a:r>
            <a:endParaRPr kumimoji="1" lang="ja-JP" sz="1400" b="0" i="0" u="none" strike="noStrike" kern="1200" cap="none" spc="0" normalizeH="0" baseline="0" noProof="0" dirty="0">
              <a:ln>
                <a:noFill/>
              </a:ln>
              <a:solidFill>
                <a:sysClr val="windowText" lastClr="000000"/>
              </a:solidFill>
              <a:effectLst/>
              <a:uLnTx/>
              <a:uFillTx/>
              <a:latin typeface="Meiryo UI"/>
              <a:ea typeface="Meiryo UI"/>
              <a:cs typeface="+mn-cs"/>
            </a:endParaRPr>
          </a:p>
          <a:p>
            <a:pPr marL="285750" marR="0" lvl="0" indent="-285750" algn="l" defTabSz="914400" rtl="0" eaLnBrk="1" fontAlgn="auto" latinLnBrk="0" hangingPunct="1">
              <a:lnSpc>
                <a:spcPct val="108000"/>
              </a:lnSpc>
              <a:spcBef>
                <a:spcPts val="0"/>
              </a:spcBef>
              <a:spcAft>
                <a:spcPts val="0"/>
              </a:spcAft>
              <a:buClrTx/>
              <a:buSzTx/>
              <a:buFont typeface="Arial" panose="020B0604020202020204" pitchFamily="34" charset="0"/>
              <a:buChar char="•"/>
              <a:tabLst/>
              <a:defRPr/>
            </a:pPr>
            <a:r>
              <a:rPr kumimoji="1" lang="ja-JP" sz="1400" b="0" i="0" u="none" strike="noStrike" kern="1200" cap="none" spc="0" normalizeH="0" baseline="0" noProof="0" dirty="0">
                <a:ln>
                  <a:noFill/>
                </a:ln>
                <a:solidFill>
                  <a:srgbClr val="222222"/>
                </a:solidFill>
                <a:effectLst/>
                <a:uLnTx/>
                <a:uFillTx/>
                <a:latin typeface="Meiryo UI" pitchFamily="34" charset="0"/>
                <a:ea typeface="Meiryo UI" pitchFamily="34" charset="-122"/>
                <a:cs typeface="Meiryo UI" pitchFamily="34" charset="-120"/>
              </a:rPr>
              <a:t>達成手段（どちらか）：a. カバー量と同量(tCO2e)の検証済み緩和を支援　／　b. カバー排出に基づく貢献予算を設定・使用</a:t>
            </a:r>
            <a:endParaRPr kumimoji="1" lang="ja-JP" sz="1400" b="0" i="0" u="none" strike="noStrike" kern="1200" cap="none" spc="0" normalizeH="0" baseline="0" noProof="0" dirty="0">
              <a:ln>
                <a:noFill/>
              </a:ln>
              <a:solidFill>
                <a:prstClr val="black"/>
              </a:solidFill>
              <a:effectLst/>
              <a:uLnTx/>
              <a:uFillTx/>
              <a:latin typeface="Meiryo UI"/>
              <a:ea typeface="Meiryo UI"/>
              <a:cs typeface="+mn-cs"/>
            </a:endParaRPr>
          </a:p>
          <a:p>
            <a:pPr marL="285750" marR="0" lvl="0" indent="-285750" algn="l" defTabSz="914400" rtl="0" eaLnBrk="1" fontAlgn="auto" latinLnBrk="0" hangingPunct="1">
              <a:lnSpc>
                <a:spcPct val="108000"/>
              </a:lnSpc>
              <a:spcBef>
                <a:spcPts val="0"/>
              </a:spcBef>
              <a:spcAft>
                <a:spcPts val="0"/>
              </a:spcAft>
              <a:buClrTx/>
              <a:buSzTx/>
              <a:buFont typeface="Arial" panose="020B0604020202020204" pitchFamily="34" charset="0"/>
              <a:buChar char="•"/>
              <a:tabLst/>
              <a:defRPr/>
            </a:pPr>
            <a:r>
              <a:rPr kumimoji="1" lang="ja-JP" sz="1400" b="0" i="0" u="none" strike="noStrike" kern="1200" cap="none" spc="0" normalizeH="0" baseline="0" noProof="0" dirty="0">
                <a:ln>
                  <a:noFill/>
                </a:ln>
                <a:solidFill>
                  <a:sysClr val="windowText" lastClr="000000"/>
                </a:solidFill>
                <a:effectLst/>
                <a:uLnTx/>
                <a:uFillTx/>
                <a:latin typeface="Meiryo UI" pitchFamily="34" charset="0"/>
                <a:ea typeface="Meiryo UI" pitchFamily="34" charset="-122"/>
                <a:cs typeface="Meiryo UI" pitchFamily="34" charset="-120"/>
              </a:rPr>
              <a:t>推奨：貢献予算は $20/t</a:t>
            </a:r>
            <a:r>
              <a:rPr lang="en-US" altLang="ja-JP" sz="1400" dirty="0">
                <a:solidFill>
                  <a:sysClr val="windowText" lastClr="000000"/>
                </a:solidFill>
                <a:latin typeface="Meiryo UI" pitchFamily="34" charset="0"/>
                <a:ea typeface="Meiryo UI" pitchFamily="34" charset="-122"/>
                <a:cs typeface="Meiryo UI" pitchFamily="34" charset="-120"/>
              </a:rPr>
              <a:t>CO2</a:t>
            </a:r>
            <a:r>
              <a:rPr kumimoji="1" lang="ja-JP" sz="1400" b="0" i="0" u="none" strike="noStrike" kern="1200" cap="none" spc="0" normalizeH="0" baseline="0" noProof="0" dirty="0">
                <a:ln>
                  <a:noFill/>
                </a:ln>
                <a:solidFill>
                  <a:sysClr val="windowText" lastClr="000000"/>
                </a:solidFill>
                <a:effectLst/>
                <a:uLnTx/>
                <a:uFillTx/>
                <a:latin typeface="Meiryo UI" pitchFamily="34" charset="0"/>
                <a:ea typeface="Meiryo UI" pitchFamily="34" charset="-122"/>
                <a:cs typeface="Meiryo UI" pitchFamily="34" charset="-120"/>
              </a:rPr>
              <a:t>e 以上（R40.1）</a:t>
            </a:r>
            <a:endParaRPr kumimoji="1" lang="ja-JP" sz="1400" b="0" i="0" u="none" strike="noStrike" kern="1200" cap="none" spc="0" normalizeH="0" baseline="0" noProof="0" dirty="0">
              <a:ln>
                <a:noFill/>
              </a:ln>
              <a:solidFill>
                <a:sysClr val="windowText" lastClr="000000"/>
              </a:solidFill>
              <a:effectLst/>
              <a:uLnTx/>
              <a:uFillTx/>
              <a:latin typeface="Meiryo UI"/>
              <a:ea typeface="Meiryo UI"/>
              <a:cs typeface="+mn-cs"/>
            </a:endParaRPr>
          </a:p>
        </p:txBody>
      </p:sp>
      <p:sp>
        <p:nvSpPr>
          <p:cNvPr id="9" name="四角形: 角を丸くする 8">
            <a:extLst>
              <a:ext uri="{FF2B5EF4-FFF2-40B4-BE49-F238E27FC236}">
                <a16:creationId xmlns:a16="http://schemas.microsoft.com/office/drawing/2014/main" id="{423BE3E2-9F62-9F86-FCED-540083802FB9}"/>
              </a:ext>
            </a:extLst>
          </p:cNvPr>
          <p:cNvSpPr/>
          <p:nvPr/>
        </p:nvSpPr>
        <p:spPr>
          <a:xfrm>
            <a:off x="901700" y="3400063"/>
            <a:ext cx="1981200" cy="1029281"/>
          </a:xfrm>
          <a:prstGeom prst="roundRect">
            <a:avLst>
              <a:gd name="adj" fmla="val 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pPr>
            <a:r>
              <a:rPr lang="ja-JP" b="1" noProof="0" dirty="0">
                <a:solidFill>
                  <a:sysClr val="windowText" lastClr="000000"/>
                </a:solidFill>
                <a:latin typeface="Meiryo UI" pitchFamily="34" charset="0"/>
                <a:ea typeface="Meiryo UI" pitchFamily="34" charset="-122"/>
                <a:cs typeface="Meiryo UI" pitchFamily="34" charset="-120"/>
              </a:rPr>
              <a:t>Engaged</a:t>
            </a:r>
            <a:endParaRPr lang="ja-JP" noProof="0" dirty="0">
              <a:solidFill>
                <a:sysClr val="windowText" lastClr="000000"/>
              </a:solidFill>
            </a:endParaRPr>
          </a:p>
          <a:p>
            <a:pPr algn="ctr">
              <a:lnSpc>
                <a:spcPct val="110000"/>
              </a:lnSpc>
            </a:pPr>
            <a:r>
              <a:rPr lang="ja-JP" noProof="0" dirty="0">
                <a:solidFill>
                  <a:sysClr val="windowText" lastClr="000000"/>
                </a:solidFill>
                <a:latin typeface="Meiryo UI" pitchFamily="34" charset="0"/>
                <a:ea typeface="Meiryo UI" pitchFamily="34" charset="-122"/>
                <a:cs typeface="Meiryo UI" pitchFamily="34" charset="-120"/>
              </a:rPr>
              <a:t>（入口レベル）</a:t>
            </a:r>
            <a:endParaRPr lang="ja-JP" noProof="0" dirty="0">
              <a:solidFill>
                <a:sysClr val="windowText" lastClr="000000"/>
              </a:solidFill>
            </a:endParaRPr>
          </a:p>
        </p:txBody>
      </p:sp>
      <p:sp>
        <p:nvSpPr>
          <p:cNvPr id="10" name="四角形: 角を丸くする 9">
            <a:extLst>
              <a:ext uri="{FF2B5EF4-FFF2-40B4-BE49-F238E27FC236}">
                <a16:creationId xmlns:a16="http://schemas.microsoft.com/office/drawing/2014/main" id="{BD6BDABC-3FE7-BD33-9584-BC46B56A9690}"/>
              </a:ext>
            </a:extLst>
          </p:cNvPr>
          <p:cNvSpPr/>
          <p:nvPr/>
        </p:nvSpPr>
        <p:spPr>
          <a:xfrm>
            <a:off x="2882900" y="4494954"/>
            <a:ext cx="7646988" cy="1029281"/>
          </a:xfrm>
          <a:prstGeom prst="roundRect">
            <a:avLst>
              <a:gd name="adj" fmla="val 6637"/>
            </a:avLst>
          </a:prstGeom>
          <a:solidFill>
            <a:srgbClr val="ECF8F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marR="0" lvl="0" indent="-285750" algn="l" defTabSz="914400" rtl="0" eaLnBrk="1" fontAlgn="auto" latinLnBrk="0" hangingPunct="1">
              <a:lnSpc>
                <a:spcPct val="108000"/>
              </a:lnSpc>
              <a:spcBef>
                <a:spcPts val="0"/>
              </a:spcBef>
              <a:spcAft>
                <a:spcPts val="0"/>
              </a:spcAft>
              <a:buClrTx/>
              <a:buSzTx/>
              <a:buFont typeface="Arial" panose="020B0604020202020204" pitchFamily="34" charset="0"/>
              <a:buChar char="•"/>
              <a:tabLst/>
              <a:defRPr/>
            </a:pPr>
            <a:r>
              <a:rPr kumimoji="1" lang="ja-JP" sz="1400" b="1" i="0" u="none" strike="noStrike" kern="1200" cap="none" spc="0" normalizeH="0" baseline="0" noProof="0" dirty="0">
                <a:ln>
                  <a:noFill/>
                </a:ln>
                <a:solidFill>
                  <a:sysClr val="windowText" lastClr="000000"/>
                </a:solidFill>
                <a:effectLst/>
                <a:uLnTx/>
                <a:uFillTx/>
                <a:latin typeface="Meiryo UI" pitchFamily="34" charset="0"/>
                <a:ea typeface="Meiryo UI" pitchFamily="34" charset="-122"/>
                <a:cs typeface="Meiryo UI" pitchFamily="34" charset="-120"/>
              </a:rPr>
              <a:t>カバー範囲：Scope1・2の100% ＋ 必要に応じScope3を追加 → 合計で継続的排出（Scope1・2・3）の 少なくとも10%（C40.4）</a:t>
            </a:r>
            <a:endParaRPr kumimoji="1" lang="ja-JP" sz="1400" b="0" i="0" u="none" strike="noStrike" kern="1200" cap="none" spc="0" normalizeH="0" baseline="0" noProof="0" dirty="0">
              <a:ln>
                <a:noFill/>
              </a:ln>
              <a:solidFill>
                <a:sysClr val="windowText" lastClr="000000"/>
              </a:solidFill>
              <a:effectLst/>
              <a:uLnTx/>
              <a:uFillTx/>
              <a:latin typeface="Meiryo UI"/>
              <a:ea typeface="Meiryo UI"/>
              <a:cs typeface="+mn-cs"/>
            </a:endParaRPr>
          </a:p>
          <a:p>
            <a:pPr marL="285750" marR="0" lvl="0" indent="-285750" algn="l" defTabSz="914400" rtl="0" eaLnBrk="1" fontAlgn="auto" latinLnBrk="0" hangingPunct="1">
              <a:lnSpc>
                <a:spcPct val="108000"/>
              </a:lnSpc>
              <a:spcBef>
                <a:spcPts val="0"/>
              </a:spcBef>
              <a:spcAft>
                <a:spcPts val="0"/>
              </a:spcAft>
              <a:buClrTx/>
              <a:buSzTx/>
              <a:buFont typeface="Arial" panose="020B0604020202020204" pitchFamily="34" charset="0"/>
              <a:buChar char="•"/>
              <a:tabLst/>
              <a:defRPr/>
            </a:pPr>
            <a:r>
              <a:rPr kumimoji="1" lang="ja-JP" sz="1400" b="0" i="0" u="none" strike="noStrike" kern="1200" cap="none" spc="0" normalizeH="0" baseline="0" noProof="0" dirty="0">
                <a:ln>
                  <a:noFill/>
                </a:ln>
                <a:solidFill>
                  <a:srgbClr val="222222"/>
                </a:solidFill>
                <a:effectLst/>
                <a:uLnTx/>
                <a:uFillTx/>
                <a:latin typeface="Meiryo UI" pitchFamily="34" charset="0"/>
                <a:ea typeface="Meiryo UI" pitchFamily="34" charset="-122"/>
                <a:cs typeface="Meiryo UI" pitchFamily="34" charset="-120"/>
              </a:rPr>
              <a:t>達成手段（どちらか）：a. カバー量と同量(tCO2e)の検証済み緩和を支援　／　b. $20/tCO2e の貢献予算を設定・使用</a:t>
            </a:r>
            <a:endParaRPr kumimoji="1" lang="ja-JP" sz="14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1" name="四角形: 角を丸くする 10">
            <a:extLst>
              <a:ext uri="{FF2B5EF4-FFF2-40B4-BE49-F238E27FC236}">
                <a16:creationId xmlns:a16="http://schemas.microsoft.com/office/drawing/2014/main" id="{FD23A6EB-A95C-BA34-9FA7-72ED60547EED}"/>
              </a:ext>
            </a:extLst>
          </p:cNvPr>
          <p:cNvSpPr/>
          <p:nvPr/>
        </p:nvSpPr>
        <p:spPr>
          <a:xfrm>
            <a:off x="901700" y="4494954"/>
            <a:ext cx="1981200" cy="1029281"/>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pPr>
            <a:r>
              <a:rPr lang="ja-JP" b="1" noProof="0" dirty="0">
                <a:solidFill>
                  <a:srgbClr val="FFFFFF"/>
                </a:solidFill>
                <a:latin typeface="Meiryo UI" pitchFamily="34" charset="0"/>
                <a:ea typeface="Meiryo UI" pitchFamily="34" charset="-122"/>
                <a:cs typeface="Meiryo UI" pitchFamily="34" charset="-120"/>
              </a:rPr>
              <a:t>Advanced</a:t>
            </a:r>
            <a:endParaRPr lang="ja-JP" noProof="0" dirty="0"/>
          </a:p>
          <a:p>
            <a:pPr algn="ctr">
              <a:lnSpc>
                <a:spcPct val="110000"/>
              </a:lnSpc>
            </a:pPr>
            <a:r>
              <a:rPr lang="ja-JP" noProof="0" dirty="0">
                <a:solidFill>
                  <a:srgbClr val="FFFFFF"/>
                </a:solidFill>
                <a:latin typeface="Meiryo UI" pitchFamily="34" charset="0"/>
                <a:ea typeface="Meiryo UI" pitchFamily="34" charset="-122"/>
                <a:cs typeface="Meiryo UI" pitchFamily="34" charset="-120"/>
              </a:rPr>
              <a:t>（中位レベル）</a:t>
            </a:r>
            <a:endParaRPr lang="ja-JP" noProof="0" dirty="0"/>
          </a:p>
        </p:txBody>
      </p:sp>
      <p:sp>
        <p:nvSpPr>
          <p:cNvPr id="12" name="四角形: 角を丸くする 11">
            <a:extLst>
              <a:ext uri="{FF2B5EF4-FFF2-40B4-BE49-F238E27FC236}">
                <a16:creationId xmlns:a16="http://schemas.microsoft.com/office/drawing/2014/main" id="{DBEE6AF5-42E5-FAA4-D4D9-70442F68D642}"/>
              </a:ext>
            </a:extLst>
          </p:cNvPr>
          <p:cNvSpPr/>
          <p:nvPr/>
        </p:nvSpPr>
        <p:spPr>
          <a:xfrm>
            <a:off x="2891475" y="5589845"/>
            <a:ext cx="7646988" cy="1228352"/>
          </a:xfrm>
          <a:prstGeom prst="roundRect">
            <a:avLst>
              <a:gd name="adj" fmla="val 6637"/>
            </a:avLst>
          </a:prstGeom>
          <a:solidFill>
            <a:srgbClr val="ECF8F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marR="0" lvl="0" indent="-285750" algn="l" defTabSz="914400" rtl="0" eaLnBrk="1" fontAlgn="auto" latinLnBrk="0" hangingPunct="1">
              <a:lnSpc>
                <a:spcPct val="108000"/>
              </a:lnSpc>
              <a:spcBef>
                <a:spcPts val="0"/>
              </a:spcBef>
              <a:spcAft>
                <a:spcPts val="0"/>
              </a:spcAft>
              <a:buClrTx/>
              <a:buSzTx/>
              <a:buFont typeface="Arial" panose="020B0604020202020204" pitchFamily="34" charset="0"/>
              <a:buChar char="•"/>
              <a:tabLst/>
              <a:defRPr/>
            </a:pPr>
            <a:r>
              <a:rPr kumimoji="1" lang="ja-JP" sz="1400" b="1" i="0" u="none" strike="noStrike" kern="1200" cap="none" spc="0" normalizeH="0" baseline="0" noProof="0" dirty="0">
                <a:ln>
                  <a:noFill/>
                </a:ln>
                <a:solidFill>
                  <a:sysClr val="windowText" lastClr="000000"/>
                </a:solidFill>
                <a:effectLst/>
                <a:uLnTx/>
                <a:uFillTx/>
                <a:latin typeface="Meiryo UI" pitchFamily="34" charset="0"/>
                <a:ea typeface="Meiryo UI" pitchFamily="34" charset="-122"/>
                <a:cs typeface="Meiryo UI" pitchFamily="34" charset="-120"/>
              </a:rPr>
              <a:t>カバー範囲：継続的排出（Scope1・2・3）の 100%（C40.5）　※カテゴリB企業は10%カバーで可（C40.6）</a:t>
            </a:r>
            <a:endParaRPr kumimoji="1" lang="ja-JP" sz="1400" b="0" i="0" u="none" strike="noStrike" kern="1200" cap="none" spc="0" normalizeH="0" baseline="0" noProof="0" dirty="0">
              <a:ln>
                <a:noFill/>
              </a:ln>
              <a:solidFill>
                <a:sysClr val="windowText" lastClr="000000"/>
              </a:solidFill>
              <a:effectLst/>
              <a:uLnTx/>
              <a:uFillTx/>
              <a:latin typeface="Meiryo UI"/>
              <a:ea typeface="Meiryo UI"/>
              <a:cs typeface="+mn-cs"/>
            </a:endParaRPr>
          </a:p>
          <a:p>
            <a:pPr marL="285750" marR="0" lvl="0" indent="-285750" algn="l" defTabSz="914400" rtl="0" eaLnBrk="1" fontAlgn="auto" latinLnBrk="0" hangingPunct="1">
              <a:lnSpc>
                <a:spcPct val="108000"/>
              </a:lnSpc>
              <a:spcBef>
                <a:spcPts val="0"/>
              </a:spcBef>
              <a:spcAft>
                <a:spcPts val="0"/>
              </a:spcAft>
              <a:buClrTx/>
              <a:buSzTx/>
              <a:buFont typeface="Arial" panose="020B0604020202020204" pitchFamily="34" charset="0"/>
              <a:buChar char="•"/>
              <a:tabLst/>
              <a:defRPr/>
            </a:pPr>
            <a:r>
              <a:rPr kumimoji="1" lang="ja-JP" sz="1400" b="0" i="0" u="none" strike="noStrike" kern="1200" cap="none" spc="0" normalizeH="0" baseline="0" noProof="0" dirty="0">
                <a:ln>
                  <a:noFill/>
                </a:ln>
                <a:solidFill>
                  <a:srgbClr val="222222"/>
                </a:solidFill>
                <a:effectLst/>
                <a:uLnTx/>
                <a:uFillTx/>
                <a:latin typeface="Meiryo UI" pitchFamily="34" charset="0"/>
                <a:ea typeface="Meiryo UI" pitchFamily="34" charset="-122"/>
                <a:cs typeface="Meiryo UI" pitchFamily="34" charset="-120"/>
              </a:rPr>
              <a:t>達成手段（3つすべて）：a. $80/tCO2e の貢献予算を設定 → b. 同量(tCO2e)の検証済み緩和を支援 → c. 残余資金は緩和・他の気候アクションへ</a:t>
            </a:r>
            <a:endParaRPr kumimoji="1" lang="ja-JP" sz="1400" b="0" i="0" u="none" strike="noStrike" kern="1200" cap="none" spc="0" normalizeH="0" baseline="0" noProof="0" dirty="0">
              <a:ln>
                <a:noFill/>
              </a:ln>
              <a:solidFill>
                <a:prstClr val="black"/>
              </a:solidFill>
              <a:effectLst/>
              <a:uLnTx/>
              <a:uFillTx/>
              <a:latin typeface="Meiryo UI"/>
              <a:ea typeface="Meiryo UI"/>
              <a:cs typeface="+mn-cs"/>
            </a:endParaRPr>
          </a:p>
          <a:p>
            <a:pPr marL="285750" marR="0" lvl="0" indent="-285750" algn="l" defTabSz="914400" rtl="0" eaLnBrk="1" fontAlgn="auto" latinLnBrk="0" hangingPunct="1">
              <a:lnSpc>
                <a:spcPct val="108000"/>
              </a:lnSpc>
              <a:spcBef>
                <a:spcPts val="0"/>
              </a:spcBef>
              <a:spcAft>
                <a:spcPts val="0"/>
              </a:spcAft>
              <a:buClrTx/>
              <a:buSzTx/>
              <a:buFont typeface="Arial" panose="020B0604020202020204" pitchFamily="34" charset="0"/>
              <a:buChar char="•"/>
              <a:tabLst/>
              <a:defRPr/>
            </a:pPr>
            <a:r>
              <a:rPr kumimoji="1" lang="ja-JP" sz="1400" b="0" i="0" u="none" strike="noStrike" kern="1200" cap="none" spc="0" normalizeH="0" baseline="0" noProof="0" dirty="0">
                <a:ln>
                  <a:noFill/>
                </a:ln>
                <a:solidFill>
                  <a:sysClr val="windowText" lastClr="000000"/>
                </a:solidFill>
                <a:effectLst/>
                <a:uLnTx/>
                <a:uFillTx/>
                <a:latin typeface="Meiryo UI" pitchFamily="34" charset="0"/>
                <a:ea typeface="Meiryo UI" pitchFamily="34" charset="-122"/>
                <a:cs typeface="Meiryo UI" pitchFamily="34" charset="-120"/>
              </a:rPr>
              <a:t>気候変動コストの「完全な内部化」。全企業がこの水準を目指すことが奨励される（第6章 背景）</a:t>
            </a:r>
            <a:endParaRPr kumimoji="1" lang="ja-JP" sz="1400" b="0" i="0" u="none" strike="noStrike" kern="1200" cap="none" spc="0" normalizeH="0" baseline="0" noProof="0" dirty="0">
              <a:ln>
                <a:noFill/>
              </a:ln>
              <a:solidFill>
                <a:sysClr val="windowText" lastClr="000000"/>
              </a:solidFill>
              <a:effectLst/>
              <a:uLnTx/>
              <a:uFillTx/>
              <a:latin typeface="Meiryo UI"/>
              <a:ea typeface="Meiryo UI"/>
              <a:cs typeface="+mn-cs"/>
            </a:endParaRPr>
          </a:p>
        </p:txBody>
      </p:sp>
      <p:sp>
        <p:nvSpPr>
          <p:cNvPr id="13" name="四角形: 角を丸くする 12">
            <a:extLst>
              <a:ext uri="{FF2B5EF4-FFF2-40B4-BE49-F238E27FC236}">
                <a16:creationId xmlns:a16="http://schemas.microsoft.com/office/drawing/2014/main" id="{6F4DDEAF-92FD-0846-7AEA-6EBBC9445E76}"/>
              </a:ext>
            </a:extLst>
          </p:cNvPr>
          <p:cNvSpPr/>
          <p:nvPr/>
        </p:nvSpPr>
        <p:spPr>
          <a:xfrm>
            <a:off x="901700" y="5589845"/>
            <a:ext cx="1981200" cy="1228352"/>
          </a:xfrm>
          <a:prstGeom prst="roundRect">
            <a:avLst>
              <a:gd name="adj"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pPr>
            <a:r>
              <a:rPr lang="ja-JP" b="1" noProof="0" dirty="0">
                <a:solidFill>
                  <a:srgbClr val="FFFFFF"/>
                </a:solidFill>
                <a:latin typeface="Meiryo UI" pitchFamily="34" charset="0"/>
                <a:ea typeface="Meiryo UI" pitchFamily="34" charset="-122"/>
                <a:cs typeface="Meiryo UI" pitchFamily="34" charset="-120"/>
              </a:rPr>
              <a:t>Leadership</a:t>
            </a:r>
            <a:endParaRPr lang="ja-JP" noProof="0" dirty="0"/>
          </a:p>
          <a:p>
            <a:pPr algn="ctr">
              <a:lnSpc>
                <a:spcPct val="110000"/>
              </a:lnSpc>
            </a:pPr>
            <a:r>
              <a:rPr lang="ja-JP" noProof="0" dirty="0">
                <a:solidFill>
                  <a:srgbClr val="FFFFFF"/>
                </a:solidFill>
                <a:latin typeface="Meiryo UI" pitchFamily="34" charset="0"/>
                <a:ea typeface="Meiryo UI" pitchFamily="34" charset="-122"/>
                <a:cs typeface="Meiryo UI" pitchFamily="34" charset="-120"/>
              </a:rPr>
              <a:t>（最上位・目標）</a:t>
            </a:r>
            <a:endParaRPr kumimoji="1" lang="ja-JP" noProof="0" dirty="0">
              <a:solidFill>
                <a:schemeClr val="bg1"/>
              </a:solidFill>
              <a:latin typeface="Meiryo UI" panose="020B0604030504040204" pitchFamily="50" charset="-128"/>
              <a:ea typeface="Meiryo UI" panose="020B0604030504040204" pitchFamily="50" charset="-128"/>
            </a:endParaRPr>
          </a:p>
        </p:txBody>
      </p:sp>
      <p:sp>
        <p:nvSpPr>
          <p:cNvPr id="14" name="矢印: 下 13">
            <a:extLst>
              <a:ext uri="{FF2B5EF4-FFF2-40B4-BE49-F238E27FC236}">
                <a16:creationId xmlns:a16="http://schemas.microsoft.com/office/drawing/2014/main" id="{598CD7C9-6176-CC03-62E3-2CD51BC76477}"/>
              </a:ext>
            </a:extLst>
          </p:cNvPr>
          <p:cNvSpPr/>
          <p:nvPr/>
        </p:nvSpPr>
        <p:spPr>
          <a:xfrm>
            <a:off x="339209" y="3108754"/>
            <a:ext cx="553916" cy="3709443"/>
          </a:xfrm>
          <a:prstGeom prst="downArrow">
            <a:avLst>
              <a:gd name="adj1" fmla="val 31658"/>
              <a:gd name="adj2" fmla="val 5917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385B97B3-1D16-9938-9931-0EA065B7A47A}"/>
              </a:ext>
            </a:extLst>
          </p:cNvPr>
          <p:cNvSpPr txBox="1"/>
          <p:nvPr/>
        </p:nvSpPr>
        <p:spPr>
          <a:xfrm>
            <a:off x="161925" y="6952243"/>
            <a:ext cx="10071136" cy="646331"/>
          </a:xfrm>
          <a:prstGeom prst="rect">
            <a:avLst/>
          </a:prstGeom>
          <a:noFill/>
        </p:spPr>
        <p:txBody>
          <a:bodyPr wrap="square">
            <a:spAutoFit/>
          </a:bodyPr>
          <a:lstStyle/>
          <a:p>
            <a:r>
              <a:rPr lang="ja-JP" sz="900" noProof="0" dirty="0">
                <a:latin typeface="+mn-ea"/>
              </a:rPr>
              <a:t>※1 </a:t>
            </a:r>
            <a:r>
              <a:rPr lang="ja-JP" sz="900" noProof="0" dirty="0"/>
              <a:t>企業が、ネットゼロに向けて進む過程で生み出し続けるGHG排出量を認識し、自社に求められるバリューチェーン目標を超えて気候貢献を行う、任意のアプローチ。企業がSBTiの継続的排出責任（OER）認定プログラムの下で行う気候貢献の規模は、その継続的排出量に対する相対的な大きさとして決定される。OERは任意の認定枠組みであり、排出量を補償する法的責任、過失、又は法的義務を生じさせるものでも、示唆するものでもない。（KEY TERMS）</a:t>
            </a:r>
            <a:endParaRPr lang="ja-JP" sz="900" noProof="0" dirty="0">
              <a:latin typeface="+mn-ea"/>
            </a:endParaRPr>
          </a:p>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r>
              <a:rPr lang="ja-JP" sz="900" noProof="0" dirty="0">
                <a:solidFill>
                  <a:sysClr val="windowText" lastClr="000000"/>
                </a:solidFill>
                <a:latin typeface="+mj-ea"/>
              </a:rPr>
              <a:t>※ 条文番号はCNZS V2.0本文の付番による</a:t>
            </a:r>
          </a:p>
        </p:txBody>
      </p:sp>
    </p:spTree>
    <p:extLst>
      <p:ext uri="{BB962C8B-B14F-4D97-AF65-F5344CB8AC3E}">
        <p14:creationId xmlns:p14="http://schemas.microsoft.com/office/powerpoint/2010/main" val="13344897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198320-5C27-1A0F-40C2-AB8649C3E71A}"/>
              </a:ext>
            </a:extLst>
          </p:cNvPr>
          <p:cNvSpPr>
            <a:spLocks noGrp="1"/>
          </p:cNvSpPr>
          <p:nvPr>
            <p:ph type="title"/>
          </p:nvPr>
        </p:nvSpPr>
        <p:spPr/>
        <p:txBody>
          <a:bodyPr/>
          <a:lstStyle/>
          <a:p>
            <a:r>
              <a:rPr kumimoji="1" lang="ja-JP" noProof="0" dirty="0"/>
              <a:t>フローチャート　～継続的排出責任～</a:t>
            </a:r>
          </a:p>
        </p:txBody>
      </p:sp>
      <p:sp>
        <p:nvSpPr>
          <p:cNvPr id="5" name="Shape 1">
            <a:extLst>
              <a:ext uri="{FF2B5EF4-FFF2-40B4-BE49-F238E27FC236}">
                <a16:creationId xmlns:a16="http://schemas.microsoft.com/office/drawing/2014/main" id="{7E91338B-8902-3304-BC3D-BB9FCB260A4D}"/>
              </a:ext>
            </a:extLst>
          </p:cNvPr>
          <p:cNvSpPr/>
          <p:nvPr/>
        </p:nvSpPr>
        <p:spPr>
          <a:xfrm>
            <a:off x="240567" y="1402000"/>
            <a:ext cx="2966976" cy="5070914"/>
          </a:xfrm>
          <a:prstGeom prst="roundRect">
            <a:avLst>
              <a:gd name="adj" fmla="val 1690"/>
            </a:avLst>
          </a:prstGeom>
          <a:solidFill>
            <a:srgbClr val="EDEDEE"/>
          </a:solidFill>
          <a:ln/>
        </p:spPr>
        <p:txBody>
          <a:bodyPr/>
          <a:lstStyle/>
          <a:p>
            <a:endParaRPr lang="ja-JP" sz="1579" noProof="0" dirty="0"/>
          </a:p>
        </p:txBody>
      </p:sp>
      <p:sp>
        <p:nvSpPr>
          <p:cNvPr id="9" name="Text 2">
            <a:extLst>
              <a:ext uri="{FF2B5EF4-FFF2-40B4-BE49-F238E27FC236}">
                <a16:creationId xmlns:a16="http://schemas.microsoft.com/office/drawing/2014/main" id="{E3360174-FCD4-B8DD-22F2-05CBDC380CD7}"/>
              </a:ext>
            </a:extLst>
          </p:cNvPr>
          <p:cNvSpPr/>
          <p:nvPr/>
        </p:nvSpPr>
        <p:spPr>
          <a:xfrm>
            <a:off x="240566" y="1775458"/>
            <a:ext cx="2966977" cy="4237908"/>
          </a:xfrm>
          <a:prstGeom prst="rect">
            <a:avLst/>
          </a:prstGeom>
          <a:noFill/>
          <a:ln/>
        </p:spPr>
        <p:txBody>
          <a:bodyPr wrap="square" rtlCol="0" anchor="t"/>
          <a:lstStyle/>
          <a:p>
            <a:pPr marL="155931" indent="-155931">
              <a:lnSpc>
                <a:spcPct val="98000"/>
              </a:lnSpc>
              <a:spcAft>
                <a:spcPts val="175"/>
              </a:spcAft>
              <a:buSzPct val="100000"/>
              <a:buChar char="●"/>
            </a:pPr>
            <a:r>
              <a:rPr lang="ja-JP" sz="1600" b="1" noProof="0" dirty="0">
                <a:solidFill>
                  <a:srgbClr val="5E2467"/>
                </a:solidFill>
                <a:latin typeface="Meiryo UI" pitchFamily="34" charset="0"/>
                <a:ea typeface="Meiryo UI" pitchFamily="34" charset="-122"/>
                <a:cs typeface="Meiryo UI" pitchFamily="34" charset="-120"/>
              </a:rPr>
              <a:t>OERとは</a:t>
            </a:r>
            <a:endParaRPr lang="ja-JP" sz="1600" noProof="0" dirty="0"/>
          </a:p>
          <a:p>
            <a:pPr marL="311861" indent="-311861">
              <a:lnSpc>
                <a:spcPct val="98000"/>
              </a:lnSpc>
              <a:spcAft>
                <a:spcPts val="526"/>
              </a:spcAft>
              <a:buSzPct val="100000"/>
              <a:buChar char="–"/>
            </a:pPr>
            <a:r>
              <a:rPr lang="ja-JP" sz="1400" noProof="0" dirty="0">
                <a:solidFill>
                  <a:srgbClr val="333333"/>
                </a:solidFill>
                <a:latin typeface="Meiryo UI" pitchFamily="34" charset="0"/>
                <a:ea typeface="Meiryo UI" pitchFamily="34" charset="-122"/>
                <a:cs typeface="Meiryo UI" pitchFamily="34" charset="-120"/>
              </a:rPr>
              <a:t>ネットゼロ到達までの継続排出に、気候貢献を通じて責任を持つ任意の認定プログラム。SBTi Dashboardで公に認定。</a:t>
            </a:r>
            <a:endParaRPr lang="ja-JP" noProof="0" dirty="0"/>
          </a:p>
          <a:p>
            <a:pPr marL="155931" indent="-155931">
              <a:lnSpc>
                <a:spcPct val="98000"/>
              </a:lnSpc>
              <a:spcAft>
                <a:spcPts val="175"/>
              </a:spcAft>
              <a:buSzPct val="100000"/>
              <a:buChar char="●"/>
            </a:pPr>
            <a:r>
              <a:rPr lang="ja-JP" sz="1600" b="1" noProof="0" dirty="0">
                <a:solidFill>
                  <a:srgbClr val="5E2467"/>
                </a:solidFill>
                <a:latin typeface="Meiryo UI" pitchFamily="34" charset="0"/>
                <a:ea typeface="Meiryo UI" pitchFamily="34" charset="-122"/>
                <a:cs typeface="Meiryo UI" pitchFamily="34" charset="-120"/>
              </a:rPr>
              <a:t>3つの認定水準</a:t>
            </a:r>
            <a:endParaRPr lang="ja-JP" sz="1600" noProof="0" dirty="0"/>
          </a:p>
          <a:p>
            <a:pPr marL="311861" indent="-311861">
              <a:lnSpc>
                <a:spcPct val="98000"/>
              </a:lnSpc>
              <a:spcAft>
                <a:spcPts val="526"/>
              </a:spcAft>
              <a:buSzPct val="100000"/>
              <a:buChar char="–"/>
            </a:pPr>
            <a:r>
              <a:rPr lang="ja-JP" sz="1400" noProof="0" dirty="0">
                <a:solidFill>
                  <a:srgbClr val="333333"/>
                </a:solidFill>
                <a:latin typeface="Meiryo UI" pitchFamily="34" charset="0"/>
                <a:ea typeface="Meiryo UI" pitchFamily="34" charset="-122"/>
                <a:cs typeface="Meiryo UI" pitchFamily="34" charset="-120"/>
              </a:rPr>
              <a:t>Engaged（継続排出の1%以上）／Advanced（Scope1・2の100%＋総継続的排出の10%以上）／Leadership（100%）。</a:t>
            </a:r>
            <a:endParaRPr lang="ja-JP" noProof="0" dirty="0"/>
          </a:p>
          <a:p>
            <a:pPr marL="155931" indent="-155931">
              <a:lnSpc>
                <a:spcPct val="98000"/>
              </a:lnSpc>
              <a:spcAft>
                <a:spcPts val="175"/>
              </a:spcAft>
              <a:buSzPct val="100000"/>
              <a:buChar char="●"/>
            </a:pPr>
            <a:r>
              <a:rPr lang="ja-JP" sz="1600" b="1" noProof="0" dirty="0">
                <a:solidFill>
                  <a:srgbClr val="5E2467"/>
                </a:solidFill>
                <a:latin typeface="Meiryo UI" pitchFamily="34" charset="0"/>
                <a:ea typeface="Meiryo UI" pitchFamily="34" charset="-122"/>
                <a:cs typeface="Meiryo UI" pitchFamily="34" charset="-120"/>
              </a:rPr>
              <a:t>位置づけ</a:t>
            </a:r>
            <a:endParaRPr lang="ja-JP" sz="1600" noProof="0" dirty="0"/>
          </a:p>
          <a:p>
            <a:pPr marL="311861" indent="-311861">
              <a:lnSpc>
                <a:spcPct val="98000"/>
              </a:lnSpc>
              <a:spcAft>
                <a:spcPts val="526"/>
              </a:spcAft>
              <a:buSzPct val="100000"/>
              <a:buChar char="–"/>
            </a:pPr>
            <a:r>
              <a:rPr lang="ja-JP" sz="1400" noProof="0" dirty="0">
                <a:solidFill>
                  <a:srgbClr val="333333"/>
                </a:solidFill>
                <a:latin typeface="Meiryo UI" pitchFamily="34" charset="0"/>
                <a:ea typeface="Meiryo UI" pitchFamily="34" charset="-122"/>
                <a:cs typeface="Meiryo UI" pitchFamily="34" charset="-120"/>
              </a:rPr>
              <a:t>SBT実施行動に追加して行うもの。排出削減を代替せず補完する。削減が枠組みの中核であり続ける。</a:t>
            </a:r>
            <a:endParaRPr lang="ja-JP" noProof="0" dirty="0"/>
          </a:p>
          <a:p>
            <a:pPr marL="311861" indent="-311861">
              <a:lnSpc>
                <a:spcPct val="98000"/>
              </a:lnSpc>
              <a:buSzPct val="100000"/>
              <a:buChar char="–"/>
            </a:pPr>
            <a:r>
              <a:rPr lang="ja-JP" sz="1400" noProof="0" dirty="0">
                <a:solidFill>
                  <a:srgbClr val="333333"/>
                </a:solidFill>
                <a:latin typeface="Meiryo UI" pitchFamily="34" charset="0"/>
                <a:ea typeface="Meiryo UI" pitchFamily="34" charset="-122"/>
                <a:cs typeface="Meiryo UI" pitchFamily="34" charset="-120"/>
              </a:rPr>
              <a:t>2035年以降、カテゴリA企業は適格なカーボン・リムーバル（除去）の支援が求められる。</a:t>
            </a:r>
            <a:endParaRPr lang="ja-JP" noProof="0" dirty="0"/>
          </a:p>
        </p:txBody>
      </p:sp>
      <p:sp>
        <p:nvSpPr>
          <p:cNvPr id="17" name="Shape 14">
            <a:extLst>
              <a:ext uri="{FF2B5EF4-FFF2-40B4-BE49-F238E27FC236}">
                <a16:creationId xmlns:a16="http://schemas.microsoft.com/office/drawing/2014/main" id="{DE3C75CE-07CE-AC6F-0B78-8B0B035C21D8}"/>
              </a:ext>
            </a:extLst>
          </p:cNvPr>
          <p:cNvSpPr/>
          <p:nvPr/>
        </p:nvSpPr>
        <p:spPr>
          <a:xfrm>
            <a:off x="3334831" y="1432259"/>
            <a:ext cx="7187989" cy="400943"/>
          </a:xfrm>
          <a:prstGeom prst="roundRect">
            <a:avLst>
              <a:gd name="adj" fmla="val 10000"/>
            </a:avLst>
          </a:prstGeom>
          <a:solidFill>
            <a:srgbClr val="394394"/>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400" i="0" u="none" strike="noStrike" kern="1200" cap="none" spc="0" normalizeH="0" baseline="0" noProof="0" dirty="0">
                <a:ln>
                  <a:noFill/>
                </a:ln>
                <a:solidFill>
                  <a:srgbClr val="FFFFFF"/>
                </a:solidFill>
                <a:effectLst/>
                <a:uLnTx/>
                <a:uFillTx/>
                <a:latin typeface="+mn-ea"/>
                <a:cs typeface="Meiryo UI" pitchFamily="34" charset="-120"/>
              </a:rPr>
              <a:t>企業は、任意の継続的排出責任（OER）プログラムに参加するかを判断する</a:t>
            </a:r>
            <a:endParaRPr kumimoji="1" lang="ja-JP" sz="1400" i="0" u="none" strike="noStrike" kern="1200" cap="none" spc="0" normalizeH="0" baseline="0" noProof="0" dirty="0">
              <a:ln>
                <a:noFill/>
              </a:ln>
              <a:solidFill>
                <a:prstClr val="black"/>
              </a:solidFill>
              <a:effectLst/>
              <a:uLnTx/>
              <a:uFillTx/>
              <a:latin typeface="+mn-ea"/>
              <a:cs typeface="+mn-cs"/>
            </a:endParaRPr>
          </a:p>
        </p:txBody>
      </p:sp>
      <p:sp>
        <p:nvSpPr>
          <p:cNvPr id="21" name="Shape 16">
            <a:extLst>
              <a:ext uri="{FF2B5EF4-FFF2-40B4-BE49-F238E27FC236}">
                <a16:creationId xmlns:a16="http://schemas.microsoft.com/office/drawing/2014/main" id="{58E3782F-686A-C284-275A-E4AFB3C340F6}"/>
              </a:ext>
            </a:extLst>
          </p:cNvPr>
          <p:cNvSpPr/>
          <p:nvPr/>
        </p:nvSpPr>
        <p:spPr>
          <a:xfrm>
            <a:off x="6936313" y="1831723"/>
            <a:ext cx="0" cy="252000"/>
          </a:xfrm>
          <a:prstGeom prst="line">
            <a:avLst/>
          </a:prstGeom>
          <a:noFill/>
          <a:ln w="22225">
            <a:solidFill>
              <a:srgbClr val="5E2467"/>
            </a:solidFill>
            <a:prstDash val="solid"/>
          </a:ln>
        </p:spPr>
        <p:txBody>
          <a:bodyPr/>
          <a:lstStyle/>
          <a:p>
            <a:endParaRPr lang="ja-JP" sz="1579" noProof="0" dirty="0"/>
          </a:p>
        </p:txBody>
      </p:sp>
      <p:sp>
        <p:nvSpPr>
          <p:cNvPr id="23" name="Shape 17">
            <a:extLst>
              <a:ext uri="{FF2B5EF4-FFF2-40B4-BE49-F238E27FC236}">
                <a16:creationId xmlns:a16="http://schemas.microsoft.com/office/drawing/2014/main" id="{C9FED214-C6E9-015B-0002-902E8144FC76}"/>
              </a:ext>
            </a:extLst>
          </p:cNvPr>
          <p:cNvSpPr/>
          <p:nvPr/>
        </p:nvSpPr>
        <p:spPr>
          <a:xfrm>
            <a:off x="5086902" y="2074152"/>
            <a:ext cx="3713795" cy="0"/>
          </a:xfrm>
          <a:prstGeom prst="line">
            <a:avLst/>
          </a:prstGeom>
          <a:noFill/>
          <a:ln w="22225">
            <a:solidFill>
              <a:srgbClr val="5E2467"/>
            </a:solidFill>
            <a:prstDash val="solid"/>
          </a:ln>
        </p:spPr>
        <p:txBody>
          <a:bodyPr/>
          <a:lstStyle/>
          <a:p>
            <a:endParaRPr lang="ja-JP" sz="1579" noProof="0" dirty="0"/>
          </a:p>
        </p:txBody>
      </p:sp>
      <p:sp>
        <p:nvSpPr>
          <p:cNvPr id="25" name="Shape 18">
            <a:extLst>
              <a:ext uri="{FF2B5EF4-FFF2-40B4-BE49-F238E27FC236}">
                <a16:creationId xmlns:a16="http://schemas.microsoft.com/office/drawing/2014/main" id="{710C3E74-E89F-593D-5F74-62141C827CDC}"/>
              </a:ext>
            </a:extLst>
          </p:cNvPr>
          <p:cNvSpPr/>
          <p:nvPr/>
        </p:nvSpPr>
        <p:spPr>
          <a:xfrm>
            <a:off x="5071928" y="2078579"/>
            <a:ext cx="0" cy="189245"/>
          </a:xfrm>
          <a:prstGeom prst="line">
            <a:avLst/>
          </a:prstGeom>
          <a:noFill/>
          <a:ln w="22225">
            <a:solidFill>
              <a:srgbClr val="5E2467"/>
            </a:solidFill>
            <a:prstDash val="solid"/>
            <a:tailEnd type="triangle"/>
          </a:ln>
        </p:spPr>
        <p:txBody>
          <a:bodyPr/>
          <a:lstStyle/>
          <a:p>
            <a:endParaRPr lang="ja-JP" sz="1579" noProof="0" dirty="0"/>
          </a:p>
        </p:txBody>
      </p:sp>
      <p:sp>
        <p:nvSpPr>
          <p:cNvPr id="27" name="Shape 19">
            <a:extLst>
              <a:ext uri="{FF2B5EF4-FFF2-40B4-BE49-F238E27FC236}">
                <a16:creationId xmlns:a16="http://schemas.microsoft.com/office/drawing/2014/main" id="{DF458888-7BE6-B25A-D991-DFF4D6174E02}"/>
              </a:ext>
            </a:extLst>
          </p:cNvPr>
          <p:cNvSpPr/>
          <p:nvPr/>
        </p:nvSpPr>
        <p:spPr>
          <a:xfrm>
            <a:off x="8800698" y="2078579"/>
            <a:ext cx="0" cy="189245"/>
          </a:xfrm>
          <a:prstGeom prst="line">
            <a:avLst/>
          </a:prstGeom>
          <a:noFill/>
          <a:ln w="22225">
            <a:solidFill>
              <a:srgbClr val="5E2467"/>
            </a:solidFill>
            <a:prstDash val="solid"/>
            <a:tailEnd type="triangle"/>
          </a:ln>
        </p:spPr>
        <p:txBody>
          <a:bodyPr/>
          <a:lstStyle/>
          <a:p>
            <a:endParaRPr lang="ja-JP" sz="1579" noProof="0" dirty="0"/>
          </a:p>
        </p:txBody>
      </p:sp>
      <p:sp>
        <p:nvSpPr>
          <p:cNvPr id="29" name="Shape 20">
            <a:extLst>
              <a:ext uri="{FF2B5EF4-FFF2-40B4-BE49-F238E27FC236}">
                <a16:creationId xmlns:a16="http://schemas.microsoft.com/office/drawing/2014/main" id="{B5DD3938-C786-A1B7-AB5A-0A415FB0E2BF}"/>
              </a:ext>
            </a:extLst>
          </p:cNvPr>
          <p:cNvSpPr/>
          <p:nvPr/>
        </p:nvSpPr>
        <p:spPr>
          <a:xfrm>
            <a:off x="3334830" y="2267824"/>
            <a:ext cx="3474195" cy="320754"/>
          </a:xfrm>
          <a:prstGeom prst="roundRect">
            <a:avLst>
              <a:gd name="adj" fmla="val 12500"/>
            </a:avLst>
          </a:prstGeom>
          <a:solidFill>
            <a:srgbClr val="5E2467"/>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400" i="0" u="none" strike="noStrike" kern="1200" cap="none" spc="0" normalizeH="0" baseline="0" noProof="0" dirty="0">
                <a:ln>
                  <a:noFill/>
                </a:ln>
                <a:solidFill>
                  <a:srgbClr val="FFFFFF"/>
                </a:solidFill>
                <a:effectLst/>
                <a:uLnTx/>
                <a:uFillTx/>
                <a:latin typeface="+mn-ea"/>
                <a:cs typeface="Meiryo UI" pitchFamily="34" charset="-120"/>
              </a:rPr>
              <a:t>はい（参加する）</a:t>
            </a:r>
            <a:endParaRPr kumimoji="1" lang="ja-JP" sz="1400" i="0" u="none" strike="noStrike" kern="1200" cap="none" spc="0" normalizeH="0" baseline="0" noProof="0" dirty="0">
              <a:ln>
                <a:noFill/>
              </a:ln>
              <a:solidFill>
                <a:prstClr val="black"/>
              </a:solidFill>
              <a:effectLst/>
              <a:uLnTx/>
              <a:uFillTx/>
              <a:latin typeface="+mn-ea"/>
              <a:cs typeface="+mn-cs"/>
            </a:endParaRPr>
          </a:p>
        </p:txBody>
      </p:sp>
      <p:sp>
        <p:nvSpPr>
          <p:cNvPr id="33" name="Shape 22">
            <a:extLst>
              <a:ext uri="{FF2B5EF4-FFF2-40B4-BE49-F238E27FC236}">
                <a16:creationId xmlns:a16="http://schemas.microsoft.com/office/drawing/2014/main" id="{CFBD08D1-4500-AE1B-5408-FBAFFA0D06E0}"/>
              </a:ext>
            </a:extLst>
          </p:cNvPr>
          <p:cNvSpPr/>
          <p:nvPr/>
        </p:nvSpPr>
        <p:spPr>
          <a:xfrm>
            <a:off x="5071928" y="2588578"/>
            <a:ext cx="0" cy="128302"/>
          </a:xfrm>
          <a:prstGeom prst="line">
            <a:avLst/>
          </a:prstGeom>
          <a:noFill/>
          <a:ln w="22225">
            <a:solidFill>
              <a:srgbClr val="5E2467"/>
            </a:solidFill>
            <a:prstDash val="solid"/>
            <a:tailEnd type="triangle"/>
          </a:ln>
        </p:spPr>
        <p:txBody>
          <a:bodyPr/>
          <a:lstStyle/>
          <a:p>
            <a:endParaRPr lang="ja-JP" sz="1579" noProof="0" dirty="0"/>
          </a:p>
        </p:txBody>
      </p:sp>
      <p:sp>
        <p:nvSpPr>
          <p:cNvPr id="35" name="Shape 23">
            <a:extLst>
              <a:ext uri="{FF2B5EF4-FFF2-40B4-BE49-F238E27FC236}">
                <a16:creationId xmlns:a16="http://schemas.microsoft.com/office/drawing/2014/main" id="{19C80306-AEBC-47A9-D43C-3486DFA488EB}"/>
              </a:ext>
            </a:extLst>
          </p:cNvPr>
          <p:cNvSpPr/>
          <p:nvPr/>
        </p:nvSpPr>
        <p:spPr>
          <a:xfrm>
            <a:off x="3327826" y="2716880"/>
            <a:ext cx="3474195" cy="561320"/>
          </a:xfrm>
          <a:prstGeom prst="roundRect">
            <a:avLst>
              <a:gd name="adj" fmla="val 7143"/>
            </a:avLst>
          </a:prstGeom>
          <a:solidFill>
            <a:srgbClr val="DDE5F2"/>
          </a:solidFill>
          <a:ln w="15240">
            <a:solidFill>
              <a:srgbClr val="2F87BA"/>
            </a:solidFill>
            <a:prstDash val="dash"/>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400" b="0" i="0" u="none" strike="noStrike" kern="1200" cap="none" spc="0" normalizeH="0" baseline="0" noProof="0" dirty="0">
                <a:ln>
                  <a:noFill/>
                </a:ln>
                <a:solidFill>
                  <a:srgbClr val="2F5F7C"/>
                </a:solidFill>
                <a:effectLst/>
                <a:uLnTx/>
                <a:uFillTx/>
                <a:latin typeface="Meiryo UI"/>
                <a:ea typeface="Meiryo UI"/>
                <a:cs typeface="Meiryo UI" pitchFamily="34" charset="-120"/>
              </a:rPr>
              <a:t>（参考）SBTi目標ツールで指標的排出量を算定し、水準選択の参考とする</a:t>
            </a:r>
            <a:endParaRPr kumimoji="1" lang="ja-JP" sz="14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39" name="Shape 25">
            <a:extLst>
              <a:ext uri="{FF2B5EF4-FFF2-40B4-BE49-F238E27FC236}">
                <a16:creationId xmlns:a16="http://schemas.microsoft.com/office/drawing/2014/main" id="{7859B0E0-DE54-F85B-E1B4-9D8E9E3A6DD5}"/>
              </a:ext>
            </a:extLst>
          </p:cNvPr>
          <p:cNvSpPr/>
          <p:nvPr/>
        </p:nvSpPr>
        <p:spPr>
          <a:xfrm>
            <a:off x="5071928" y="3278200"/>
            <a:ext cx="0" cy="128302"/>
          </a:xfrm>
          <a:prstGeom prst="line">
            <a:avLst/>
          </a:prstGeom>
          <a:noFill/>
          <a:ln w="22225">
            <a:solidFill>
              <a:srgbClr val="5E2467"/>
            </a:solidFill>
            <a:prstDash val="solid"/>
            <a:tailEnd type="triangle"/>
          </a:ln>
        </p:spPr>
        <p:txBody>
          <a:bodyPr/>
          <a:lstStyle/>
          <a:p>
            <a:endParaRPr lang="ja-JP" sz="1579" noProof="0" dirty="0"/>
          </a:p>
        </p:txBody>
      </p:sp>
      <p:sp>
        <p:nvSpPr>
          <p:cNvPr id="41" name="Shape 26">
            <a:extLst>
              <a:ext uri="{FF2B5EF4-FFF2-40B4-BE49-F238E27FC236}">
                <a16:creationId xmlns:a16="http://schemas.microsoft.com/office/drawing/2014/main" id="{29A73D64-7E83-E0F1-FECD-2F8812A7A419}"/>
              </a:ext>
            </a:extLst>
          </p:cNvPr>
          <p:cNvSpPr/>
          <p:nvPr/>
        </p:nvSpPr>
        <p:spPr>
          <a:xfrm>
            <a:off x="3327826" y="3406501"/>
            <a:ext cx="3474195" cy="352830"/>
          </a:xfrm>
          <a:prstGeom prst="roundRect">
            <a:avLst>
              <a:gd name="adj" fmla="val 11364"/>
            </a:avLst>
          </a:prstGeom>
          <a:solidFill>
            <a:srgbClr val="5E2467"/>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400" i="0" u="none" strike="noStrike" kern="1200" cap="none" spc="0" normalizeH="0" baseline="0" noProof="0" dirty="0">
                <a:ln>
                  <a:noFill/>
                </a:ln>
                <a:solidFill>
                  <a:srgbClr val="FFFFFF"/>
                </a:solidFill>
                <a:effectLst/>
                <a:uLnTx/>
                <a:uFillTx/>
                <a:latin typeface="+mn-ea"/>
                <a:cs typeface="Meiryo UI" pitchFamily="34" charset="-120"/>
              </a:rPr>
              <a:t>次の目標期間のOER水準を選択する</a:t>
            </a:r>
            <a:endParaRPr kumimoji="1" lang="ja-JP" sz="1400" i="0" u="none" strike="noStrike" kern="1200" cap="none" spc="0" normalizeH="0" baseline="0" noProof="0" dirty="0">
              <a:ln>
                <a:noFill/>
              </a:ln>
              <a:solidFill>
                <a:prstClr val="black"/>
              </a:solidFill>
              <a:effectLst/>
              <a:uLnTx/>
              <a:uFillTx/>
              <a:latin typeface="+mn-ea"/>
              <a:cs typeface="+mn-cs"/>
            </a:endParaRPr>
          </a:p>
        </p:txBody>
      </p:sp>
      <p:sp>
        <p:nvSpPr>
          <p:cNvPr id="43" name="Text 27">
            <a:extLst>
              <a:ext uri="{FF2B5EF4-FFF2-40B4-BE49-F238E27FC236}">
                <a16:creationId xmlns:a16="http://schemas.microsoft.com/office/drawing/2014/main" id="{F3746063-B2D1-9E71-E0DD-172FC882FFE8}"/>
              </a:ext>
            </a:extLst>
          </p:cNvPr>
          <p:cNvSpPr/>
          <p:nvPr/>
        </p:nvSpPr>
        <p:spPr>
          <a:xfrm>
            <a:off x="3408016" y="3430558"/>
            <a:ext cx="3314462" cy="304717"/>
          </a:xfrm>
          <a:prstGeom prst="rect">
            <a:avLst/>
          </a:prstGeom>
          <a:noFill/>
          <a:ln/>
        </p:spPr>
        <p:txBody>
          <a:bodyPr wrap="square" rtlCol="0" anchor="ctr"/>
          <a:lstStyle/>
          <a:p>
            <a:pPr algn="ctr">
              <a:lnSpc>
                <a:spcPct val="98000"/>
              </a:lnSpc>
            </a:pPr>
            <a:endParaRPr lang="ja-JP" sz="1052" noProof="0" dirty="0"/>
          </a:p>
        </p:txBody>
      </p:sp>
      <p:sp>
        <p:nvSpPr>
          <p:cNvPr id="45" name="Shape 28">
            <a:extLst>
              <a:ext uri="{FF2B5EF4-FFF2-40B4-BE49-F238E27FC236}">
                <a16:creationId xmlns:a16="http://schemas.microsoft.com/office/drawing/2014/main" id="{2EF12C40-9805-7578-23AB-2A2038B3DDFC}"/>
              </a:ext>
            </a:extLst>
          </p:cNvPr>
          <p:cNvSpPr/>
          <p:nvPr/>
        </p:nvSpPr>
        <p:spPr>
          <a:xfrm>
            <a:off x="5071928" y="3759331"/>
            <a:ext cx="0" cy="112264"/>
          </a:xfrm>
          <a:prstGeom prst="line">
            <a:avLst/>
          </a:prstGeom>
          <a:noFill/>
          <a:ln w="22225">
            <a:solidFill>
              <a:srgbClr val="5E2467"/>
            </a:solidFill>
            <a:prstDash val="solid"/>
          </a:ln>
        </p:spPr>
        <p:txBody>
          <a:bodyPr/>
          <a:lstStyle/>
          <a:p>
            <a:endParaRPr lang="ja-JP" sz="1579" noProof="0" dirty="0"/>
          </a:p>
        </p:txBody>
      </p:sp>
      <p:sp>
        <p:nvSpPr>
          <p:cNvPr id="47" name="Shape 29">
            <a:extLst>
              <a:ext uri="{FF2B5EF4-FFF2-40B4-BE49-F238E27FC236}">
                <a16:creationId xmlns:a16="http://schemas.microsoft.com/office/drawing/2014/main" id="{7563E5DF-8341-ED70-E627-FB7BB0869C02}"/>
              </a:ext>
            </a:extLst>
          </p:cNvPr>
          <p:cNvSpPr/>
          <p:nvPr/>
        </p:nvSpPr>
        <p:spPr>
          <a:xfrm>
            <a:off x="3869099" y="3871595"/>
            <a:ext cx="2395997" cy="0"/>
          </a:xfrm>
          <a:prstGeom prst="line">
            <a:avLst/>
          </a:prstGeom>
          <a:noFill/>
          <a:ln w="22225">
            <a:solidFill>
              <a:srgbClr val="5E2467"/>
            </a:solidFill>
            <a:prstDash val="solid"/>
          </a:ln>
        </p:spPr>
        <p:txBody>
          <a:bodyPr/>
          <a:lstStyle/>
          <a:p>
            <a:endParaRPr lang="ja-JP" sz="1579" noProof="0" dirty="0"/>
          </a:p>
        </p:txBody>
      </p:sp>
      <p:sp>
        <p:nvSpPr>
          <p:cNvPr id="49" name="Shape 30">
            <a:extLst>
              <a:ext uri="{FF2B5EF4-FFF2-40B4-BE49-F238E27FC236}">
                <a16:creationId xmlns:a16="http://schemas.microsoft.com/office/drawing/2014/main" id="{792DC67C-A13C-C9DB-8D99-D5B38C4BFC8E}"/>
              </a:ext>
            </a:extLst>
          </p:cNvPr>
          <p:cNvSpPr/>
          <p:nvPr/>
        </p:nvSpPr>
        <p:spPr>
          <a:xfrm>
            <a:off x="3869099" y="3871595"/>
            <a:ext cx="0" cy="189245"/>
          </a:xfrm>
          <a:prstGeom prst="line">
            <a:avLst/>
          </a:prstGeom>
          <a:noFill/>
          <a:ln w="22225">
            <a:solidFill>
              <a:srgbClr val="5E2467"/>
            </a:solidFill>
            <a:prstDash val="solid"/>
            <a:tailEnd type="triangle"/>
          </a:ln>
        </p:spPr>
        <p:txBody>
          <a:bodyPr/>
          <a:lstStyle/>
          <a:p>
            <a:endParaRPr lang="ja-JP" sz="1579" noProof="0" dirty="0"/>
          </a:p>
        </p:txBody>
      </p:sp>
      <p:sp>
        <p:nvSpPr>
          <p:cNvPr id="51" name="Shape 31">
            <a:extLst>
              <a:ext uri="{FF2B5EF4-FFF2-40B4-BE49-F238E27FC236}">
                <a16:creationId xmlns:a16="http://schemas.microsoft.com/office/drawing/2014/main" id="{B643FF45-A37D-9D04-1759-0F545C4EAC0D}"/>
              </a:ext>
            </a:extLst>
          </p:cNvPr>
          <p:cNvSpPr/>
          <p:nvPr/>
        </p:nvSpPr>
        <p:spPr>
          <a:xfrm>
            <a:off x="5071928" y="3871595"/>
            <a:ext cx="0" cy="189245"/>
          </a:xfrm>
          <a:prstGeom prst="line">
            <a:avLst/>
          </a:prstGeom>
          <a:noFill/>
          <a:ln w="22225">
            <a:solidFill>
              <a:srgbClr val="5E2467"/>
            </a:solidFill>
            <a:prstDash val="solid"/>
            <a:tailEnd type="triangle"/>
          </a:ln>
        </p:spPr>
        <p:txBody>
          <a:bodyPr/>
          <a:lstStyle/>
          <a:p>
            <a:endParaRPr lang="ja-JP" sz="1579" noProof="0" dirty="0"/>
          </a:p>
        </p:txBody>
      </p:sp>
      <p:sp>
        <p:nvSpPr>
          <p:cNvPr id="53" name="Shape 32">
            <a:extLst>
              <a:ext uri="{FF2B5EF4-FFF2-40B4-BE49-F238E27FC236}">
                <a16:creationId xmlns:a16="http://schemas.microsoft.com/office/drawing/2014/main" id="{62B1279E-036E-0093-AAC8-F191AB0112E9}"/>
              </a:ext>
            </a:extLst>
          </p:cNvPr>
          <p:cNvSpPr/>
          <p:nvPr/>
        </p:nvSpPr>
        <p:spPr>
          <a:xfrm>
            <a:off x="6274756" y="3868389"/>
            <a:ext cx="1" cy="192452"/>
          </a:xfrm>
          <a:prstGeom prst="line">
            <a:avLst/>
          </a:prstGeom>
          <a:noFill/>
          <a:ln w="22225">
            <a:solidFill>
              <a:srgbClr val="5E2467"/>
            </a:solidFill>
            <a:prstDash val="solid"/>
            <a:tailEnd type="triangle"/>
          </a:ln>
        </p:spPr>
        <p:txBody>
          <a:bodyPr/>
          <a:lstStyle/>
          <a:p>
            <a:endParaRPr lang="ja-JP" sz="1579" noProof="0" dirty="0"/>
          </a:p>
        </p:txBody>
      </p:sp>
      <p:sp>
        <p:nvSpPr>
          <p:cNvPr id="55" name="Shape 33">
            <a:extLst>
              <a:ext uri="{FF2B5EF4-FFF2-40B4-BE49-F238E27FC236}">
                <a16:creationId xmlns:a16="http://schemas.microsoft.com/office/drawing/2014/main" id="{5A8B4F8E-4F68-E324-2A05-95018928ADC0}"/>
              </a:ext>
            </a:extLst>
          </p:cNvPr>
          <p:cNvSpPr/>
          <p:nvPr/>
        </p:nvSpPr>
        <p:spPr>
          <a:xfrm>
            <a:off x="3327826" y="4060841"/>
            <a:ext cx="1078198" cy="336792"/>
          </a:xfrm>
          <a:prstGeom prst="roundRect">
            <a:avLst>
              <a:gd name="adj" fmla="val 11905"/>
            </a:avLst>
          </a:prstGeom>
          <a:solidFill>
            <a:srgbClr val="5E2467"/>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100" i="0" u="none" strike="noStrike" kern="1200" cap="none" spc="0" normalizeH="0" baseline="0" noProof="0" dirty="0">
                <a:ln>
                  <a:noFill/>
                </a:ln>
                <a:solidFill>
                  <a:srgbClr val="FFFFFF"/>
                </a:solidFill>
                <a:effectLst/>
                <a:uLnTx/>
                <a:uFillTx/>
                <a:latin typeface="+mn-ea"/>
                <a:cs typeface="Meiryo UI" pitchFamily="34" charset="-120"/>
              </a:rPr>
              <a:t>Engaged</a:t>
            </a:r>
            <a:endParaRPr kumimoji="1" lang="ja-JP" sz="1100" i="0" u="none" strike="noStrike" kern="1200" cap="none" spc="0" normalizeH="0" baseline="0" noProof="0" dirty="0">
              <a:ln>
                <a:noFill/>
              </a:ln>
              <a:solidFill>
                <a:prstClr val="black"/>
              </a:solidFill>
              <a:effectLst/>
              <a:uLnTx/>
              <a:uFillTx/>
              <a:latin typeface="+mn-ea"/>
              <a:cs typeface="+mn-cs"/>
            </a:endParaRPr>
          </a:p>
        </p:txBody>
      </p:sp>
      <p:sp>
        <p:nvSpPr>
          <p:cNvPr id="59" name="Shape 35">
            <a:extLst>
              <a:ext uri="{FF2B5EF4-FFF2-40B4-BE49-F238E27FC236}">
                <a16:creationId xmlns:a16="http://schemas.microsoft.com/office/drawing/2014/main" id="{7AC40705-664E-E472-2DFA-B0B9C2F2B7EB}"/>
              </a:ext>
            </a:extLst>
          </p:cNvPr>
          <p:cNvSpPr/>
          <p:nvPr/>
        </p:nvSpPr>
        <p:spPr>
          <a:xfrm>
            <a:off x="4530655" y="4060841"/>
            <a:ext cx="1078198" cy="336792"/>
          </a:xfrm>
          <a:prstGeom prst="roundRect">
            <a:avLst>
              <a:gd name="adj" fmla="val 11905"/>
            </a:avLst>
          </a:prstGeom>
          <a:solidFill>
            <a:srgbClr val="5E2467"/>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100" i="0" u="none" strike="noStrike" kern="1200" cap="none" spc="0" normalizeH="0" baseline="0" noProof="0" dirty="0">
                <a:ln>
                  <a:noFill/>
                </a:ln>
                <a:solidFill>
                  <a:srgbClr val="FFFFFF"/>
                </a:solidFill>
                <a:effectLst/>
                <a:uLnTx/>
                <a:uFillTx/>
                <a:latin typeface="+mn-ea"/>
                <a:cs typeface="Meiryo UI" pitchFamily="34" charset="-120"/>
              </a:rPr>
              <a:t>Advanced</a:t>
            </a:r>
            <a:endParaRPr kumimoji="1" lang="ja-JP" sz="1100" i="0" u="none" strike="noStrike" kern="1200" cap="none" spc="0" normalizeH="0" baseline="0" noProof="0" dirty="0">
              <a:ln>
                <a:noFill/>
              </a:ln>
              <a:solidFill>
                <a:prstClr val="black"/>
              </a:solidFill>
              <a:effectLst/>
              <a:uLnTx/>
              <a:uFillTx/>
              <a:latin typeface="+mn-ea"/>
              <a:cs typeface="+mn-cs"/>
            </a:endParaRPr>
          </a:p>
        </p:txBody>
      </p:sp>
      <p:sp>
        <p:nvSpPr>
          <p:cNvPr id="63" name="Shape 37">
            <a:extLst>
              <a:ext uri="{FF2B5EF4-FFF2-40B4-BE49-F238E27FC236}">
                <a16:creationId xmlns:a16="http://schemas.microsoft.com/office/drawing/2014/main" id="{9C419BF5-18A7-8107-71A2-469C7BBE0BBE}"/>
              </a:ext>
            </a:extLst>
          </p:cNvPr>
          <p:cNvSpPr/>
          <p:nvPr/>
        </p:nvSpPr>
        <p:spPr>
          <a:xfrm>
            <a:off x="5733484" y="4060841"/>
            <a:ext cx="1078198" cy="336792"/>
          </a:xfrm>
          <a:prstGeom prst="roundRect">
            <a:avLst>
              <a:gd name="adj" fmla="val 11905"/>
            </a:avLst>
          </a:prstGeom>
          <a:solidFill>
            <a:srgbClr val="5E2467"/>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100" i="0" u="none" strike="noStrike" kern="1200" cap="none" spc="0" normalizeH="0" baseline="0" noProof="0" dirty="0">
                <a:ln>
                  <a:noFill/>
                </a:ln>
                <a:solidFill>
                  <a:srgbClr val="FFFFFF"/>
                </a:solidFill>
                <a:effectLst/>
                <a:uLnTx/>
                <a:uFillTx/>
                <a:latin typeface="+mn-ea"/>
                <a:cs typeface="Meiryo UI" pitchFamily="34" charset="-120"/>
              </a:rPr>
              <a:t>Leadership</a:t>
            </a:r>
            <a:endParaRPr kumimoji="1" lang="ja-JP" sz="1100" i="0" u="none" strike="noStrike" kern="1200" cap="none" spc="0" normalizeH="0" baseline="0" noProof="0" dirty="0">
              <a:ln>
                <a:noFill/>
              </a:ln>
              <a:solidFill>
                <a:prstClr val="black"/>
              </a:solidFill>
              <a:effectLst/>
              <a:uLnTx/>
              <a:uFillTx/>
              <a:latin typeface="+mn-ea"/>
              <a:cs typeface="+mn-cs"/>
            </a:endParaRPr>
          </a:p>
        </p:txBody>
      </p:sp>
      <p:sp>
        <p:nvSpPr>
          <p:cNvPr id="67" name="Shape 39">
            <a:extLst>
              <a:ext uri="{FF2B5EF4-FFF2-40B4-BE49-F238E27FC236}">
                <a16:creationId xmlns:a16="http://schemas.microsoft.com/office/drawing/2014/main" id="{D4BFBDFB-532D-9022-0E33-D9D59B3FC155}"/>
              </a:ext>
            </a:extLst>
          </p:cNvPr>
          <p:cNvSpPr/>
          <p:nvPr/>
        </p:nvSpPr>
        <p:spPr>
          <a:xfrm>
            <a:off x="3869099" y="4397633"/>
            <a:ext cx="0" cy="183384"/>
          </a:xfrm>
          <a:prstGeom prst="line">
            <a:avLst/>
          </a:prstGeom>
          <a:noFill/>
          <a:ln w="22225">
            <a:solidFill>
              <a:srgbClr val="5E2467"/>
            </a:solidFill>
            <a:prstDash val="solid"/>
          </a:ln>
        </p:spPr>
        <p:txBody>
          <a:bodyPr/>
          <a:lstStyle/>
          <a:p>
            <a:endParaRPr lang="ja-JP" sz="1579" noProof="0" dirty="0"/>
          </a:p>
        </p:txBody>
      </p:sp>
      <p:sp>
        <p:nvSpPr>
          <p:cNvPr id="69" name="Shape 40">
            <a:extLst>
              <a:ext uri="{FF2B5EF4-FFF2-40B4-BE49-F238E27FC236}">
                <a16:creationId xmlns:a16="http://schemas.microsoft.com/office/drawing/2014/main" id="{5F3BE58D-7007-C103-8E8A-3C47C4FA775B}"/>
              </a:ext>
            </a:extLst>
          </p:cNvPr>
          <p:cNvSpPr/>
          <p:nvPr/>
        </p:nvSpPr>
        <p:spPr>
          <a:xfrm>
            <a:off x="5071928" y="4397633"/>
            <a:ext cx="0" cy="183384"/>
          </a:xfrm>
          <a:prstGeom prst="line">
            <a:avLst/>
          </a:prstGeom>
          <a:noFill/>
          <a:ln w="22225">
            <a:solidFill>
              <a:srgbClr val="5E2467"/>
            </a:solidFill>
            <a:prstDash val="solid"/>
          </a:ln>
        </p:spPr>
        <p:txBody>
          <a:bodyPr/>
          <a:lstStyle/>
          <a:p>
            <a:endParaRPr lang="ja-JP" sz="1579" noProof="0" dirty="0"/>
          </a:p>
        </p:txBody>
      </p:sp>
      <p:sp>
        <p:nvSpPr>
          <p:cNvPr id="73" name="Shape 42">
            <a:extLst>
              <a:ext uri="{FF2B5EF4-FFF2-40B4-BE49-F238E27FC236}">
                <a16:creationId xmlns:a16="http://schemas.microsoft.com/office/drawing/2014/main" id="{5620F07C-6267-0F91-B789-A74BB3373C3A}"/>
              </a:ext>
            </a:extLst>
          </p:cNvPr>
          <p:cNvSpPr/>
          <p:nvPr/>
        </p:nvSpPr>
        <p:spPr>
          <a:xfrm>
            <a:off x="3869099" y="4581017"/>
            <a:ext cx="1202829" cy="0"/>
          </a:xfrm>
          <a:prstGeom prst="line">
            <a:avLst/>
          </a:prstGeom>
          <a:noFill/>
          <a:ln w="22225">
            <a:solidFill>
              <a:srgbClr val="5E2467"/>
            </a:solidFill>
            <a:prstDash val="solid"/>
          </a:ln>
        </p:spPr>
        <p:txBody>
          <a:bodyPr/>
          <a:lstStyle/>
          <a:p>
            <a:endParaRPr lang="ja-JP" sz="1579" noProof="0" dirty="0"/>
          </a:p>
        </p:txBody>
      </p:sp>
      <p:sp>
        <p:nvSpPr>
          <p:cNvPr id="75" name="Shape 43">
            <a:extLst>
              <a:ext uri="{FF2B5EF4-FFF2-40B4-BE49-F238E27FC236}">
                <a16:creationId xmlns:a16="http://schemas.microsoft.com/office/drawing/2014/main" id="{0D7170AE-2B5E-260C-957F-76121AFB1F14}"/>
              </a:ext>
            </a:extLst>
          </p:cNvPr>
          <p:cNvSpPr/>
          <p:nvPr/>
        </p:nvSpPr>
        <p:spPr>
          <a:xfrm>
            <a:off x="4475028" y="4587240"/>
            <a:ext cx="0" cy="257729"/>
          </a:xfrm>
          <a:prstGeom prst="line">
            <a:avLst/>
          </a:prstGeom>
          <a:noFill/>
          <a:ln w="22225">
            <a:solidFill>
              <a:srgbClr val="5E2467"/>
            </a:solidFill>
            <a:prstDash val="solid"/>
            <a:tailEnd type="triangle"/>
          </a:ln>
        </p:spPr>
        <p:txBody>
          <a:bodyPr/>
          <a:lstStyle/>
          <a:p>
            <a:endParaRPr lang="ja-JP" sz="1579" noProof="0" dirty="0"/>
          </a:p>
        </p:txBody>
      </p:sp>
      <p:sp>
        <p:nvSpPr>
          <p:cNvPr id="77" name="Shape 44">
            <a:extLst>
              <a:ext uri="{FF2B5EF4-FFF2-40B4-BE49-F238E27FC236}">
                <a16:creationId xmlns:a16="http://schemas.microsoft.com/office/drawing/2014/main" id="{CEA744D0-5A83-9D4A-BF51-AA5310675911}"/>
              </a:ext>
            </a:extLst>
          </p:cNvPr>
          <p:cNvSpPr/>
          <p:nvPr/>
        </p:nvSpPr>
        <p:spPr>
          <a:xfrm>
            <a:off x="3327826" y="4844969"/>
            <a:ext cx="2281027" cy="453054"/>
          </a:xfrm>
          <a:prstGeom prst="roundRect">
            <a:avLst>
              <a:gd name="adj" fmla="val 11364"/>
            </a:avLst>
          </a:prstGeom>
          <a:solidFill>
            <a:srgbClr val="5E2467"/>
          </a:solidFill>
          <a:ln/>
        </p:spPr>
        <p:txBody>
          <a:bodyPr tIns="36000" bIns="3600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1" lang="ja-JP" sz="1400" i="0" u="none" strike="noStrike" kern="1200" cap="none" spc="0" normalizeH="0" baseline="0" noProof="0" dirty="0">
                <a:ln>
                  <a:noFill/>
                </a:ln>
                <a:solidFill>
                  <a:srgbClr val="FFFFFF"/>
                </a:solidFill>
                <a:effectLst/>
                <a:uLnTx/>
                <a:uFillTx/>
                <a:latin typeface="+mn-ea"/>
                <a:cs typeface="Meiryo UI" pitchFamily="34" charset="-120"/>
              </a:rPr>
              <a:t>気候貢献の提供方法を</a:t>
            </a:r>
          </a:p>
          <a:p>
            <a:pPr marL="0" marR="0" lvl="0" indent="0" algn="ctr" defTabSz="914400" rtl="0" eaLnBrk="1" fontAlgn="auto" latinLnBrk="0" hangingPunct="1">
              <a:lnSpc>
                <a:spcPct val="80000"/>
              </a:lnSpc>
              <a:spcBef>
                <a:spcPts val="0"/>
              </a:spcBef>
              <a:spcAft>
                <a:spcPts val="0"/>
              </a:spcAft>
              <a:buClrTx/>
              <a:buSzTx/>
              <a:buFontTx/>
              <a:buNone/>
              <a:tabLst/>
              <a:defRPr/>
            </a:pPr>
            <a:r>
              <a:rPr kumimoji="1" lang="ja-JP" sz="1400" i="0" u="none" strike="noStrike" kern="1200" cap="none" spc="0" normalizeH="0" baseline="0" noProof="0" dirty="0">
                <a:ln>
                  <a:noFill/>
                </a:ln>
                <a:solidFill>
                  <a:srgbClr val="FFFFFF"/>
                </a:solidFill>
                <a:effectLst/>
                <a:uLnTx/>
                <a:uFillTx/>
                <a:latin typeface="+mn-ea"/>
                <a:cs typeface="Meiryo UI" pitchFamily="34" charset="-120"/>
              </a:rPr>
              <a:t>1つ選択</a:t>
            </a:r>
            <a:endParaRPr kumimoji="1" lang="ja-JP" sz="1400" i="0" u="none" strike="noStrike" kern="1200" cap="none" spc="0" normalizeH="0" baseline="0" noProof="0" dirty="0">
              <a:ln>
                <a:noFill/>
              </a:ln>
              <a:solidFill>
                <a:prstClr val="black"/>
              </a:solidFill>
              <a:effectLst/>
              <a:uLnTx/>
              <a:uFillTx/>
              <a:latin typeface="+mn-ea"/>
              <a:cs typeface="+mn-cs"/>
            </a:endParaRPr>
          </a:p>
        </p:txBody>
      </p:sp>
      <p:sp>
        <p:nvSpPr>
          <p:cNvPr id="81" name="Shape 46">
            <a:extLst>
              <a:ext uri="{FF2B5EF4-FFF2-40B4-BE49-F238E27FC236}">
                <a16:creationId xmlns:a16="http://schemas.microsoft.com/office/drawing/2014/main" id="{C96863F5-7E69-286F-8FE6-A2C9D9672036}"/>
              </a:ext>
            </a:extLst>
          </p:cNvPr>
          <p:cNvSpPr/>
          <p:nvPr/>
        </p:nvSpPr>
        <p:spPr>
          <a:xfrm flipH="1">
            <a:off x="4475028" y="5266053"/>
            <a:ext cx="0" cy="144235"/>
          </a:xfrm>
          <a:prstGeom prst="line">
            <a:avLst/>
          </a:prstGeom>
          <a:noFill/>
          <a:ln w="22225">
            <a:solidFill>
              <a:srgbClr val="5E2467"/>
            </a:solidFill>
            <a:prstDash val="solid"/>
          </a:ln>
        </p:spPr>
        <p:txBody>
          <a:bodyPr/>
          <a:lstStyle/>
          <a:p>
            <a:endParaRPr lang="ja-JP" sz="1579" noProof="0" dirty="0"/>
          </a:p>
        </p:txBody>
      </p:sp>
      <p:sp>
        <p:nvSpPr>
          <p:cNvPr id="83" name="Shape 47">
            <a:extLst>
              <a:ext uri="{FF2B5EF4-FFF2-40B4-BE49-F238E27FC236}">
                <a16:creationId xmlns:a16="http://schemas.microsoft.com/office/drawing/2014/main" id="{19E01C28-E3AB-ED40-3189-381F960C0A48}"/>
              </a:ext>
            </a:extLst>
          </p:cNvPr>
          <p:cNvSpPr/>
          <p:nvPr/>
        </p:nvSpPr>
        <p:spPr>
          <a:xfrm>
            <a:off x="4156442" y="5410451"/>
            <a:ext cx="1824290" cy="0"/>
          </a:xfrm>
          <a:prstGeom prst="line">
            <a:avLst/>
          </a:prstGeom>
          <a:noFill/>
          <a:ln w="22225">
            <a:solidFill>
              <a:srgbClr val="5E2467"/>
            </a:solidFill>
            <a:prstDash val="solid"/>
          </a:ln>
        </p:spPr>
        <p:txBody>
          <a:bodyPr/>
          <a:lstStyle/>
          <a:p>
            <a:endParaRPr lang="ja-JP" sz="1579" noProof="0" dirty="0"/>
          </a:p>
        </p:txBody>
      </p:sp>
      <p:sp>
        <p:nvSpPr>
          <p:cNvPr id="85" name="Shape 48">
            <a:extLst>
              <a:ext uri="{FF2B5EF4-FFF2-40B4-BE49-F238E27FC236}">
                <a16:creationId xmlns:a16="http://schemas.microsoft.com/office/drawing/2014/main" id="{44121444-4840-AD6C-25F0-E4ABE9069AFA}"/>
              </a:ext>
            </a:extLst>
          </p:cNvPr>
          <p:cNvSpPr/>
          <p:nvPr/>
        </p:nvSpPr>
        <p:spPr>
          <a:xfrm>
            <a:off x="4156440" y="5402271"/>
            <a:ext cx="0" cy="275158"/>
          </a:xfrm>
          <a:prstGeom prst="line">
            <a:avLst/>
          </a:prstGeom>
          <a:noFill/>
          <a:ln w="22225">
            <a:solidFill>
              <a:srgbClr val="5E2467"/>
            </a:solidFill>
            <a:prstDash val="solid"/>
            <a:tailEnd type="triangle"/>
          </a:ln>
        </p:spPr>
        <p:txBody>
          <a:bodyPr/>
          <a:lstStyle/>
          <a:p>
            <a:endParaRPr lang="ja-JP" sz="1579" noProof="0" dirty="0"/>
          </a:p>
        </p:txBody>
      </p:sp>
      <p:sp>
        <p:nvSpPr>
          <p:cNvPr id="87" name="Shape 49">
            <a:extLst>
              <a:ext uri="{FF2B5EF4-FFF2-40B4-BE49-F238E27FC236}">
                <a16:creationId xmlns:a16="http://schemas.microsoft.com/office/drawing/2014/main" id="{C1A8C7EA-1CCE-4555-EC35-BBCE0EA8F767}"/>
              </a:ext>
            </a:extLst>
          </p:cNvPr>
          <p:cNvSpPr/>
          <p:nvPr/>
        </p:nvSpPr>
        <p:spPr>
          <a:xfrm>
            <a:off x="5980732" y="5402270"/>
            <a:ext cx="0" cy="286832"/>
          </a:xfrm>
          <a:prstGeom prst="line">
            <a:avLst/>
          </a:prstGeom>
          <a:noFill/>
          <a:ln w="22225">
            <a:solidFill>
              <a:srgbClr val="5E2467"/>
            </a:solidFill>
            <a:prstDash val="solid"/>
            <a:tailEnd type="triangle"/>
          </a:ln>
        </p:spPr>
        <p:txBody>
          <a:bodyPr/>
          <a:lstStyle/>
          <a:p>
            <a:endParaRPr lang="ja-JP" sz="1579" noProof="0" dirty="0"/>
          </a:p>
        </p:txBody>
      </p:sp>
      <p:sp>
        <p:nvSpPr>
          <p:cNvPr id="89" name="Shape 50">
            <a:extLst>
              <a:ext uri="{FF2B5EF4-FFF2-40B4-BE49-F238E27FC236}">
                <a16:creationId xmlns:a16="http://schemas.microsoft.com/office/drawing/2014/main" id="{A22FDA23-F787-AB33-01DF-33C8590EEEB2}"/>
              </a:ext>
            </a:extLst>
          </p:cNvPr>
          <p:cNvSpPr/>
          <p:nvPr/>
        </p:nvSpPr>
        <p:spPr>
          <a:xfrm>
            <a:off x="3327827" y="5681252"/>
            <a:ext cx="2145045" cy="641509"/>
          </a:xfrm>
          <a:prstGeom prst="roundRect">
            <a:avLst>
              <a:gd name="adj" fmla="val 6250"/>
            </a:avLst>
          </a:prstGeom>
          <a:solidFill>
            <a:srgbClr val="5E2467"/>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200" i="0" u="none" strike="noStrike" kern="1200" cap="none" spc="0" normalizeH="0" baseline="0" noProof="0" dirty="0">
                <a:ln>
                  <a:noFill/>
                </a:ln>
                <a:solidFill>
                  <a:schemeClr val="bg1"/>
                </a:solidFill>
                <a:effectLst/>
                <a:uLnTx/>
                <a:uFillTx/>
                <a:latin typeface="+mn-ea"/>
                <a:cs typeface="+mn-cs"/>
              </a:rPr>
              <a:t>対象となる排出量と同量の検証済排出削減成果を支援する</a:t>
            </a:r>
          </a:p>
        </p:txBody>
      </p:sp>
      <p:sp>
        <p:nvSpPr>
          <p:cNvPr id="93" name="Shape 52">
            <a:extLst>
              <a:ext uri="{FF2B5EF4-FFF2-40B4-BE49-F238E27FC236}">
                <a16:creationId xmlns:a16="http://schemas.microsoft.com/office/drawing/2014/main" id="{E3061C97-6A52-142E-6106-75C86722D5D2}"/>
              </a:ext>
            </a:extLst>
          </p:cNvPr>
          <p:cNvSpPr/>
          <p:nvPr/>
        </p:nvSpPr>
        <p:spPr>
          <a:xfrm>
            <a:off x="5597301" y="5681252"/>
            <a:ext cx="3078968" cy="641509"/>
          </a:xfrm>
          <a:prstGeom prst="roundRect">
            <a:avLst>
              <a:gd name="adj" fmla="val 6250"/>
            </a:avLst>
          </a:prstGeom>
          <a:solidFill>
            <a:srgbClr val="5E2467"/>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200" i="0" u="none" strike="noStrike" kern="1200" cap="none" spc="0" normalizeH="0" baseline="0" noProof="0" dirty="0">
                <a:ln>
                  <a:noFill/>
                </a:ln>
                <a:solidFill>
                  <a:schemeClr val="bg1"/>
                </a:solidFill>
                <a:effectLst/>
                <a:uLnTx/>
                <a:uFillTx/>
                <a:latin typeface="+mn-ea"/>
                <a:cs typeface="+mn-cs"/>
              </a:rPr>
              <a:t>適格な気候アクションを支援するための貢献予算を設定し、活用する。貢献予算は、関連する水準で求められる炭素価格に基づいて設定</a:t>
            </a:r>
          </a:p>
        </p:txBody>
      </p:sp>
      <p:sp>
        <p:nvSpPr>
          <p:cNvPr id="97" name="Shape 54">
            <a:extLst>
              <a:ext uri="{FF2B5EF4-FFF2-40B4-BE49-F238E27FC236}">
                <a16:creationId xmlns:a16="http://schemas.microsoft.com/office/drawing/2014/main" id="{334E9F05-3820-7997-9BCC-F5073AB2AD5A}"/>
              </a:ext>
            </a:extLst>
          </p:cNvPr>
          <p:cNvSpPr/>
          <p:nvPr/>
        </p:nvSpPr>
        <p:spPr>
          <a:xfrm>
            <a:off x="7063600" y="2267824"/>
            <a:ext cx="3474195" cy="320754"/>
          </a:xfrm>
          <a:prstGeom prst="roundRect">
            <a:avLst>
              <a:gd name="adj" fmla="val 12500"/>
            </a:avLst>
          </a:prstGeom>
          <a:solidFill>
            <a:srgbClr val="5E2467"/>
          </a:solidFill>
          <a:ln/>
        </p:spPr>
        <p:txBody>
          <a:bodyP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400" b="0" i="0" u="none" strike="noStrike" kern="1200" cap="none" spc="0" normalizeH="0" baseline="0" noProof="0" dirty="0">
                <a:ln>
                  <a:noFill/>
                </a:ln>
                <a:solidFill>
                  <a:srgbClr val="FFFFFF"/>
                </a:solidFill>
                <a:effectLst/>
                <a:uLnTx/>
                <a:uFillTx/>
                <a:latin typeface="Meiryo UI" pitchFamily="34" charset="0"/>
                <a:ea typeface="Meiryo UI" pitchFamily="34" charset="-122"/>
                <a:cs typeface="Meiryo UI" pitchFamily="34" charset="-120"/>
              </a:rPr>
              <a:t>いいえ（参加しない）</a:t>
            </a:r>
            <a:endParaRPr kumimoji="1" lang="ja-JP" sz="14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101" name="Shape 56">
            <a:extLst>
              <a:ext uri="{FF2B5EF4-FFF2-40B4-BE49-F238E27FC236}">
                <a16:creationId xmlns:a16="http://schemas.microsoft.com/office/drawing/2014/main" id="{BD642AEE-1F7C-3923-8F14-6EB625F63AA7}"/>
              </a:ext>
            </a:extLst>
          </p:cNvPr>
          <p:cNvSpPr/>
          <p:nvPr/>
        </p:nvSpPr>
        <p:spPr>
          <a:xfrm>
            <a:off x="8800698" y="2588578"/>
            <a:ext cx="0" cy="128302"/>
          </a:xfrm>
          <a:prstGeom prst="line">
            <a:avLst/>
          </a:prstGeom>
          <a:noFill/>
          <a:ln w="22225">
            <a:solidFill>
              <a:srgbClr val="5E2467"/>
            </a:solidFill>
            <a:prstDash val="solid"/>
            <a:tailEnd type="triangle"/>
          </a:ln>
        </p:spPr>
        <p:txBody>
          <a:bodyPr/>
          <a:lstStyle/>
          <a:p>
            <a:endParaRPr lang="ja-JP" sz="1579" noProof="0" dirty="0"/>
          </a:p>
        </p:txBody>
      </p:sp>
      <p:sp>
        <p:nvSpPr>
          <p:cNvPr id="103" name="Shape 57">
            <a:extLst>
              <a:ext uri="{FF2B5EF4-FFF2-40B4-BE49-F238E27FC236}">
                <a16:creationId xmlns:a16="http://schemas.microsoft.com/office/drawing/2014/main" id="{EE9B4CB1-A5BB-B05C-D713-C7F5FCFE89E8}"/>
              </a:ext>
            </a:extLst>
          </p:cNvPr>
          <p:cNvSpPr/>
          <p:nvPr/>
        </p:nvSpPr>
        <p:spPr>
          <a:xfrm>
            <a:off x="7056596" y="2716879"/>
            <a:ext cx="3474195" cy="481132"/>
          </a:xfrm>
          <a:prstGeom prst="roundRect">
            <a:avLst>
              <a:gd name="adj" fmla="val 8333"/>
            </a:avLst>
          </a:prstGeom>
          <a:solidFill>
            <a:srgbClr val="5E2467"/>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400" i="0" u="none" strike="noStrike" kern="1200" cap="none" spc="0" normalizeH="0" baseline="0" noProof="0" dirty="0">
                <a:ln>
                  <a:noFill/>
                </a:ln>
                <a:solidFill>
                  <a:srgbClr val="FFFFFF"/>
                </a:solidFill>
                <a:effectLst/>
                <a:uLnTx/>
                <a:uFillTx/>
                <a:latin typeface="+mn-ea"/>
                <a:cs typeface="Meiryo UI" pitchFamily="34" charset="-120"/>
              </a:rPr>
              <a:t>プログラムに参加しない理由を提示する</a:t>
            </a:r>
            <a:endParaRPr kumimoji="1" lang="ja-JP" sz="1400" i="0" u="none" strike="noStrike" kern="1200" cap="none" spc="0" normalizeH="0" baseline="0" noProof="0" dirty="0">
              <a:ln>
                <a:noFill/>
              </a:ln>
              <a:solidFill>
                <a:prstClr val="black"/>
              </a:solidFill>
              <a:effectLst/>
              <a:uLnTx/>
              <a:uFillTx/>
              <a:latin typeface="+mn-ea"/>
              <a:cs typeface="+mn-cs"/>
            </a:endParaRPr>
          </a:p>
        </p:txBody>
      </p:sp>
      <p:sp>
        <p:nvSpPr>
          <p:cNvPr id="107" name="Shape 59">
            <a:extLst>
              <a:ext uri="{FF2B5EF4-FFF2-40B4-BE49-F238E27FC236}">
                <a16:creationId xmlns:a16="http://schemas.microsoft.com/office/drawing/2014/main" id="{EEA81F52-A45F-4B47-A312-9F7B38605A1B}"/>
              </a:ext>
            </a:extLst>
          </p:cNvPr>
          <p:cNvSpPr/>
          <p:nvPr/>
        </p:nvSpPr>
        <p:spPr>
          <a:xfrm>
            <a:off x="8800698" y="3198011"/>
            <a:ext cx="0" cy="128302"/>
          </a:xfrm>
          <a:prstGeom prst="line">
            <a:avLst/>
          </a:prstGeom>
          <a:noFill/>
          <a:ln w="22225">
            <a:solidFill>
              <a:srgbClr val="5E2467"/>
            </a:solidFill>
            <a:prstDash val="solid"/>
            <a:tailEnd type="triangle"/>
          </a:ln>
        </p:spPr>
        <p:txBody>
          <a:bodyPr/>
          <a:lstStyle/>
          <a:p>
            <a:endParaRPr lang="ja-JP" sz="1579" noProof="0" dirty="0"/>
          </a:p>
        </p:txBody>
      </p:sp>
      <p:sp>
        <p:nvSpPr>
          <p:cNvPr id="109" name="Shape 60">
            <a:extLst>
              <a:ext uri="{FF2B5EF4-FFF2-40B4-BE49-F238E27FC236}">
                <a16:creationId xmlns:a16="http://schemas.microsoft.com/office/drawing/2014/main" id="{C4461E5D-AC57-7C73-B095-B89CBEB38C41}"/>
              </a:ext>
            </a:extLst>
          </p:cNvPr>
          <p:cNvSpPr/>
          <p:nvPr/>
        </p:nvSpPr>
        <p:spPr>
          <a:xfrm>
            <a:off x="7056596" y="3326313"/>
            <a:ext cx="3474195" cy="1116226"/>
          </a:xfrm>
          <a:prstGeom prst="roundRect">
            <a:avLst>
              <a:gd name="adj" fmla="val 4348"/>
            </a:avLst>
          </a:prstGeom>
          <a:solidFill>
            <a:srgbClr val="394394"/>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400" i="0" u="none" strike="noStrike" kern="1200" cap="none" spc="0" normalizeH="0" baseline="0" noProof="0" dirty="0">
                <a:ln>
                  <a:noFill/>
                </a:ln>
                <a:solidFill>
                  <a:srgbClr val="FFFFFF"/>
                </a:solidFill>
                <a:effectLst/>
                <a:uLnTx/>
                <a:uFillTx/>
                <a:latin typeface="+mn-ea"/>
                <a:cs typeface="Meiryo UI" pitchFamily="34" charset="-120"/>
              </a:rPr>
              <a:t>カテゴリA企業は、2035年以降、継続排出の少なくとも1%に責任を負い、ネットゼロ年までに線形で100%へ引き上げる</a:t>
            </a:r>
            <a:endParaRPr kumimoji="1" lang="ja-JP" sz="1400" i="0" u="none" strike="noStrike" kern="1200" cap="none" spc="0" normalizeH="0" baseline="0" noProof="0" dirty="0">
              <a:ln>
                <a:noFill/>
              </a:ln>
              <a:solidFill>
                <a:prstClr val="black"/>
              </a:solidFill>
              <a:effectLst/>
              <a:uLnTx/>
              <a:uFillTx/>
              <a:latin typeface="+mn-ea"/>
              <a:cs typeface="+mn-cs"/>
            </a:endParaRPr>
          </a:p>
        </p:txBody>
      </p:sp>
      <p:sp>
        <p:nvSpPr>
          <p:cNvPr id="121" name="Shape 66">
            <a:extLst>
              <a:ext uri="{FF2B5EF4-FFF2-40B4-BE49-F238E27FC236}">
                <a16:creationId xmlns:a16="http://schemas.microsoft.com/office/drawing/2014/main" id="{AF76C2B3-95F8-D9D5-C54D-F2BF528C5DAE}"/>
              </a:ext>
            </a:extLst>
          </p:cNvPr>
          <p:cNvSpPr/>
          <p:nvPr/>
        </p:nvSpPr>
        <p:spPr>
          <a:xfrm>
            <a:off x="3327827" y="6506861"/>
            <a:ext cx="7187989" cy="465859"/>
          </a:xfrm>
          <a:prstGeom prst="roundRect">
            <a:avLst>
              <a:gd name="adj" fmla="val 12500"/>
            </a:avLst>
          </a:prstGeom>
          <a:solidFill>
            <a:srgbClr val="5E2467"/>
          </a:solidFill>
          <a:ln/>
        </p:spPr>
        <p:txBody>
          <a:bodyPr anchor="ctr"/>
          <a:lstStyle/>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400" i="0" u="none" strike="noStrike" kern="1200" cap="none" spc="0" normalizeH="0" baseline="0" noProof="0" dirty="0">
                <a:ln>
                  <a:noFill/>
                </a:ln>
                <a:solidFill>
                  <a:schemeClr val="bg1"/>
                </a:solidFill>
                <a:effectLst/>
                <a:uLnTx/>
                <a:uFillTx/>
                <a:latin typeface="+mn-ea"/>
                <a:cs typeface="+mn-cs"/>
              </a:rPr>
              <a:t>その後、企業は本資料第4章（P3</a:t>
            </a:r>
            <a:r>
              <a:rPr kumimoji="1" lang="en-US" altLang="ja-JP" sz="1400" i="0" u="none" strike="noStrike" kern="1200" cap="none" spc="0" normalizeH="0" baseline="0" noProof="0" dirty="0">
                <a:ln>
                  <a:noFill/>
                </a:ln>
                <a:solidFill>
                  <a:schemeClr val="bg1"/>
                </a:solidFill>
                <a:effectLst/>
                <a:uLnTx/>
                <a:uFillTx/>
                <a:latin typeface="+mn-ea"/>
                <a:cs typeface="+mn-cs"/>
              </a:rPr>
              <a:t>8</a:t>
            </a:r>
            <a:r>
              <a:rPr kumimoji="1" lang="ja-JP" sz="1400" i="0" u="none" strike="noStrike" kern="1200" cap="none" spc="0" normalizeH="0" baseline="0" noProof="0" dirty="0">
                <a:ln>
                  <a:noFill/>
                </a:ln>
                <a:solidFill>
                  <a:schemeClr val="bg1"/>
                </a:solidFill>
                <a:effectLst/>
                <a:uLnTx/>
                <a:uFillTx/>
                <a:latin typeface="+mn-ea"/>
                <a:cs typeface="+mn-cs"/>
              </a:rPr>
              <a:t>~4</a:t>
            </a:r>
            <a:r>
              <a:rPr kumimoji="1" lang="en-US" altLang="ja-JP" sz="1400" i="0" u="none" strike="noStrike" kern="1200" cap="none" spc="0" normalizeH="0" baseline="0" noProof="0" dirty="0">
                <a:ln>
                  <a:noFill/>
                </a:ln>
                <a:solidFill>
                  <a:schemeClr val="bg1"/>
                </a:solidFill>
                <a:effectLst/>
                <a:uLnTx/>
                <a:uFillTx/>
                <a:latin typeface="+mn-ea"/>
                <a:cs typeface="+mn-cs"/>
              </a:rPr>
              <a:t>5</a:t>
            </a:r>
            <a:r>
              <a:rPr kumimoji="1" lang="ja-JP" sz="1400" i="0" u="none" strike="noStrike" kern="1200" cap="none" spc="0" normalizeH="0" baseline="0" noProof="0" dirty="0">
                <a:ln>
                  <a:noFill/>
                </a:ln>
                <a:solidFill>
                  <a:schemeClr val="bg1"/>
                </a:solidFill>
                <a:effectLst/>
                <a:uLnTx/>
                <a:uFillTx/>
                <a:latin typeface="+mn-ea"/>
                <a:cs typeface="+mn-cs"/>
              </a:rPr>
              <a:t>）の目標実施</a:t>
            </a:r>
            <a:r>
              <a:rPr lang="ja-JP" sz="1400" noProof="0" dirty="0">
                <a:solidFill>
                  <a:schemeClr val="bg1"/>
                </a:solidFill>
                <a:latin typeface="+mn-ea"/>
              </a:rPr>
              <a:t>ヒエラルキー</a:t>
            </a:r>
            <a:r>
              <a:rPr kumimoji="1" lang="ja-JP" sz="1400" i="0" u="none" strike="noStrike" kern="1200" cap="none" spc="0" normalizeH="0" baseline="0" noProof="0" dirty="0">
                <a:ln>
                  <a:noFill/>
                </a:ln>
                <a:solidFill>
                  <a:schemeClr val="bg1"/>
                </a:solidFill>
                <a:effectLst/>
                <a:uLnTx/>
                <a:uFillTx/>
                <a:latin typeface="+mn-ea"/>
                <a:cs typeface="+mn-cs"/>
              </a:rPr>
              <a:t>に沿って</a:t>
            </a:r>
          </a:p>
          <a:p>
            <a:pPr marL="0" marR="0" lvl="0" indent="0" algn="ctr" defTabSz="914400" rtl="0" eaLnBrk="1" fontAlgn="auto" latinLnBrk="0" hangingPunct="1">
              <a:lnSpc>
                <a:spcPct val="98000"/>
              </a:lnSpc>
              <a:spcBef>
                <a:spcPts val="0"/>
              </a:spcBef>
              <a:spcAft>
                <a:spcPts val="0"/>
              </a:spcAft>
              <a:buClrTx/>
              <a:buSzTx/>
              <a:buFontTx/>
              <a:buNone/>
              <a:tabLst/>
              <a:defRPr/>
            </a:pPr>
            <a:r>
              <a:rPr kumimoji="1" lang="ja-JP" sz="1400" i="0" u="none" strike="noStrike" kern="1200" cap="none" spc="0" normalizeH="0" baseline="0" noProof="0" dirty="0">
                <a:ln>
                  <a:noFill/>
                </a:ln>
                <a:solidFill>
                  <a:schemeClr val="bg1"/>
                </a:solidFill>
                <a:effectLst/>
                <a:uLnTx/>
                <a:uFillTx/>
                <a:latin typeface="+mn-ea"/>
                <a:cs typeface="+mn-cs"/>
              </a:rPr>
              <a:t>目標実施のための行動を決定する</a:t>
            </a:r>
          </a:p>
        </p:txBody>
      </p:sp>
      <p:sp>
        <p:nvSpPr>
          <p:cNvPr id="131" name="Text 3">
            <a:extLst>
              <a:ext uri="{FF2B5EF4-FFF2-40B4-BE49-F238E27FC236}">
                <a16:creationId xmlns:a16="http://schemas.microsoft.com/office/drawing/2014/main" id="{A0C4E418-C045-E8F9-6526-D869C13E6B16}"/>
              </a:ext>
            </a:extLst>
          </p:cNvPr>
          <p:cNvSpPr/>
          <p:nvPr/>
        </p:nvSpPr>
        <p:spPr>
          <a:xfrm>
            <a:off x="340037" y="6809706"/>
            <a:ext cx="681603" cy="224528"/>
          </a:xfrm>
          <a:prstGeom prst="rect">
            <a:avLst/>
          </a:prstGeom>
          <a:noFill/>
          <a:ln/>
        </p:spPr>
        <p:txBody>
          <a:bodyPr wrap="square" rtlCol="0" anchor="ctr"/>
          <a:lstStyle/>
          <a:p>
            <a:r>
              <a:rPr lang="ja-JP" sz="965" b="1" noProof="0" dirty="0">
                <a:solidFill>
                  <a:srgbClr val="333333"/>
                </a:solidFill>
                <a:latin typeface="Meiryo UI" pitchFamily="34" charset="0"/>
                <a:ea typeface="Meiryo UI" pitchFamily="34" charset="-122"/>
                <a:cs typeface="Meiryo UI" pitchFamily="34" charset="-120"/>
              </a:rPr>
              <a:t>凡例：</a:t>
            </a:r>
            <a:endParaRPr lang="ja-JP" sz="965" noProof="0" dirty="0"/>
          </a:p>
        </p:txBody>
      </p:sp>
      <p:sp>
        <p:nvSpPr>
          <p:cNvPr id="133" name="Shape 4">
            <a:extLst>
              <a:ext uri="{FF2B5EF4-FFF2-40B4-BE49-F238E27FC236}">
                <a16:creationId xmlns:a16="http://schemas.microsoft.com/office/drawing/2014/main" id="{E250FEC3-D40B-55C7-F018-C2762E37C8AE}"/>
              </a:ext>
            </a:extLst>
          </p:cNvPr>
          <p:cNvSpPr/>
          <p:nvPr/>
        </p:nvSpPr>
        <p:spPr>
          <a:xfrm>
            <a:off x="981545" y="6553103"/>
            <a:ext cx="360849" cy="176415"/>
          </a:xfrm>
          <a:prstGeom prst="roundRect">
            <a:avLst>
              <a:gd name="adj" fmla="val 13636"/>
            </a:avLst>
          </a:prstGeom>
          <a:solidFill>
            <a:srgbClr val="5E2467"/>
          </a:solidFill>
          <a:ln/>
        </p:spPr>
        <p:txBody>
          <a:bodyPr/>
          <a:lstStyle/>
          <a:p>
            <a:endParaRPr lang="ja-JP" sz="1579" noProof="0" dirty="0"/>
          </a:p>
        </p:txBody>
      </p:sp>
      <p:sp>
        <p:nvSpPr>
          <p:cNvPr id="135" name="Text 5">
            <a:extLst>
              <a:ext uri="{FF2B5EF4-FFF2-40B4-BE49-F238E27FC236}">
                <a16:creationId xmlns:a16="http://schemas.microsoft.com/office/drawing/2014/main" id="{A0ADDBBD-D384-9BBC-EB62-7F25FB732984}"/>
              </a:ext>
            </a:extLst>
          </p:cNvPr>
          <p:cNvSpPr/>
          <p:nvPr/>
        </p:nvSpPr>
        <p:spPr>
          <a:xfrm>
            <a:off x="1422583" y="6537065"/>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全企業に適用</a:t>
            </a:r>
            <a:endParaRPr lang="ja-JP" sz="921" noProof="0" dirty="0"/>
          </a:p>
        </p:txBody>
      </p:sp>
      <p:sp>
        <p:nvSpPr>
          <p:cNvPr id="137" name="Shape 6">
            <a:extLst>
              <a:ext uri="{FF2B5EF4-FFF2-40B4-BE49-F238E27FC236}">
                <a16:creationId xmlns:a16="http://schemas.microsoft.com/office/drawing/2014/main" id="{44BFB850-B1F7-3713-6616-5E7531F1550A}"/>
              </a:ext>
            </a:extLst>
          </p:cNvPr>
          <p:cNvSpPr/>
          <p:nvPr/>
        </p:nvSpPr>
        <p:spPr>
          <a:xfrm>
            <a:off x="981545" y="6825744"/>
            <a:ext cx="360849" cy="176415"/>
          </a:xfrm>
          <a:prstGeom prst="roundRect">
            <a:avLst>
              <a:gd name="adj" fmla="val 13636"/>
            </a:avLst>
          </a:prstGeom>
          <a:solidFill>
            <a:srgbClr val="394394"/>
          </a:solidFill>
          <a:ln/>
        </p:spPr>
        <p:txBody>
          <a:bodyPr/>
          <a:lstStyle/>
          <a:p>
            <a:endParaRPr lang="ja-JP" sz="1579" noProof="0" dirty="0"/>
          </a:p>
        </p:txBody>
      </p:sp>
      <p:sp>
        <p:nvSpPr>
          <p:cNvPr id="139" name="Text 7">
            <a:extLst>
              <a:ext uri="{FF2B5EF4-FFF2-40B4-BE49-F238E27FC236}">
                <a16:creationId xmlns:a16="http://schemas.microsoft.com/office/drawing/2014/main" id="{B01BAA5B-FD4B-FF86-994E-B8DEB62C98DC}"/>
              </a:ext>
            </a:extLst>
          </p:cNvPr>
          <p:cNvSpPr/>
          <p:nvPr/>
        </p:nvSpPr>
        <p:spPr>
          <a:xfrm>
            <a:off x="1422583" y="6809706"/>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カテゴリA必須／B任意</a:t>
            </a:r>
            <a:endParaRPr lang="ja-JP" sz="921" noProof="0" dirty="0"/>
          </a:p>
        </p:txBody>
      </p:sp>
      <p:sp>
        <p:nvSpPr>
          <p:cNvPr id="141" name="Shape 8">
            <a:extLst>
              <a:ext uri="{FF2B5EF4-FFF2-40B4-BE49-F238E27FC236}">
                <a16:creationId xmlns:a16="http://schemas.microsoft.com/office/drawing/2014/main" id="{3C0637CE-FF2A-3F0D-970E-880E3BE832DD}"/>
              </a:ext>
            </a:extLst>
          </p:cNvPr>
          <p:cNvSpPr/>
          <p:nvPr/>
        </p:nvSpPr>
        <p:spPr>
          <a:xfrm>
            <a:off x="981545" y="7098385"/>
            <a:ext cx="360849" cy="176415"/>
          </a:xfrm>
          <a:prstGeom prst="roundRect">
            <a:avLst>
              <a:gd name="adj" fmla="val 13636"/>
            </a:avLst>
          </a:prstGeom>
          <a:solidFill>
            <a:srgbClr val="DDE5F2"/>
          </a:solidFill>
          <a:ln w="15240">
            <a:solidFill>
              <a:srgbClr val="2F87BA"/>
            </a:solidFill>
            <a:prstDash val="dash"/>
          </a:ln>
        </p:spPr>
        <p:txBody>
          <a:bodyPr/>
          <a:lstStyle/>
          <a:p>
            <a:endParaRPr lang="ja-JP" sz="1579" noProof="0" dirty="0"/>
          </a:p>
        </p:txBody>
      </p:sp>
      <p:sp>
        <p:nvSpPr>
          <p:cNvPr id="143" name="Text 9">
            <a:extLst>
              <a:ext uri="{FF2B5EF4-FFF2-40B4-BE49-F238E27FC236}">
                <a16:creationId xmlns:a16="http://schemas.microsoft.com/office/drawing/2014/main" id="{538A59FD-E343-E8EE-B355-D12B8E468574}"/>
              </a:ext>
            </a:extLst>
          </p:cNvPr>
          <p:cNvSpPr/>
          <p:nvPr/>
        </p:nvSpPr>
        <p:spPr>
          <a:xfrm>
            <a:off x="1422583" y="7082347"/>
            <a:ext cx="2325469" cy="208490"/>
          </a:xfrm>
          <a:prstGeom prst="rect">
            <a:avLst/>
          </a:prstGeom>
          <a:noFill/>
          <a:ln/>
        </p:spPr>
        <p:txBody>
          <a:bodyPr wrap="square" rtlCol="0" anchor="ctr"/>
          <a:lstStyle/>
          <a:p>
            <a:r>
              <a:rPr lang="ja-JP" sz="921" noProof="0" dirty="0">
                <a:solidFill>
                  <a:srgbClr val="333333"/>
                </a:solidFill>
                <a:latin typeface="Meiryo UI" pitchFamily="34" charset="0"/>
                <a:ea typeface="Meiryo UI" pitchFamily="34" charset="-122"/>
                <a:cs typeface="Meiryo UI" pitchFamily="34" charset="-120"/>
              </a:rPr>
              <a:t>企業にとって任意</a:t>
            </a:r>
            <a:endParaRPr lang="ja-JP" sz="921" noProof="0" dirty="0"/>
          </a:p>
        </p:txBody>
      </p:sp>
      <p:sp>
        <p:nvSpPr>
          <p:cNvPr id="145" name="テキスト ボックス 144">
            <a:extLst>
              <a:ext uri="{FF2B5EF4-FFF2-40B4-BE49-F238E27FC236}">
                <a16:creationId xmlns:a16="http://schemas.microsoft.com/office/drawing/2014/main" id="{0AE58084-3992-D19C-548E-67BDFD60DE2E}"/>
              </a:ext>
            </a:extLst>
          </p:cNvPr>
          <p:cNvSpPr txBox="1"/>
          <p:nvPr/>
        </p:nvSpPr>
        <p:spPr>
          <a:xfrm>
            <a:off x="161925" y="7297350"/>
            <a:ext cx="8524875" cy="230832"/>
          </a:xfrm>
          <a:prstGeom prst="rect">
            <a:avLst/>
          </a:prstGeom>
          <a:noFill/>
        </p:spPr>
        <p:txBody>
          <a:bodyPr wrap="square">
            <a:spAutoFit/>
          </a:bodyPr>
          <a:lstStyle/>
          <a:p>
            <a:r>
              <a:rPr lang="ja-JP" sz="900" noProof="0" dirty="0"/>
              <a:t>出所：</a:t>
            </a:r>
            <a:r>
              <a:rPr lang="ja-JP" sz="900" noProof="0" dirty="0">
                <a:hlinkClick r:id="rId2">
                  <a:extLst>
                    <a:ext uri="{A12FA001-AC4F-418D-AE19-62706E023703}">
                      <ahyp:hlinkClr xmlns:ahyp="http://schemas.microsoft.com/office/drawing/2018/hyperlinkcolor" val="tx"/>
                    </a:ext>
                  </a:extLst>
                </a:hlinkClick>
              </a:rPr>
              <a:t>Corporate Net-Zero Standard How To Flowchart</a:t>
            </a:r>
            <a:r>
              <a:rPr lang="ja-JP" sz="900" noProof="0" dirty="0"/>
              <a:t>を基に作成</a:t>
            </a:r>
          </a:p>
        </p:txBody>
      </p:sp>
      <p:sp>
        <p:nvSpPr>
          <p:cNvPr id="146" name="Shape 32">
            <a:extLst>
              <a:ext uri="{FF2B5EF4-FFF2-40B4-BE49-F238E27FC236}">
                <a16:creationId xmlns:a16="http://schemas.microsoft.com/office/drawing/2014/main" id="{58BCA831-598A-E063-6594-BF5C163CA0DB}"/>
              </a:ext>
            </a:extLst>
          </p:cNvPr>
          <p:cNvSpPr/>
          <p:nvPr/>
        </p:nvSpPr>
        <p:spPr>
          <a:xfrm>
            <a:off x="6274757" y="4394425"/>
            <a:ext cx="0" cy="1283004"/>
          </a:xfrm>
          <a:prstGeom prst="line">
            <a:avLst/>
          </a:prstGeom>
          <a:noFill/>
          <a:ln w="22225">
            <a:solidFill>
              <a:srgbClr val="5E2467"/>
            </a:solidFill>
            <a:prstDash val="solid"/>
            <a:tailEnd type="triangle"/>
          </a:ln>
        </p:spPr>
        <p:txBody>
          <a:bodyPr/>
          <a:lstStyle/>
          <a:p>
            <a:endParaRPr lang="ja-JP" sz="1579" noProof="0" dirty="0"/>
          </a:p>
        </p:txBody>
      </p:sp>
    </p:spTree>
    <p:extLst>
      <p:ext uri="{BB962C8B-B14F-4D97-AF65-F5344CB8AC3E}">
        <p14:creationId xmlns:p14="http://schemas.microsoft.com/office/powerpoint/2010/main" val="28194349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8F15AF-3CE0-36C3-DF47-8FCFEA261C4A}"/>
              </a:ext>
            </a:extLst>
          </p:cNvPr>
          <p:cNvSpPr>
            <a:spLocks noGrp="1"/>
          </p:cNvSpPr>
          <p:nvPr>
            <p:ph type="title"/>
          </p:nvPr>
        </p:nvSpPr>
        <p:spPr/>
        <p:txBody>
          <a:bodyPr/>
          <a:lstStyle/>
          <a:p>
            <a:r>
              <a:rPr kumimoji="1" lang="ja-JP" noProof="0" dirty="0"/>
              <a:t>参考</a:t>
            </a:r>
          </a:p>
        </p:txBody>
      </p:sp>
    </p:spTree>
    <p:extLst>
      <p:ext uri="{BB962C8B-B14F-4D97-AF65-F5344CB8AC3E}">
        <p14:creationId xmlns:p14="http://schemas.microsoft.com/office/powerpoint/2010/main" val="27656584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正方形/長方形 100">
            <a:extLst>
              <a:ext uri="{FF2B5EF4-FFF2-40B4-BE49-F238E27FC236}">
                <a16:creationId xmlns:a16="http://schemas.microsoft.com/office/drawing/2014/main" id="{1947991B-F234-0F99-6D74-5D64430105A9}"/>
              </a:ext>
            </a:extLst>
          </p:cNvPr>
          <p:cNvSpPr/>
          <p:nvPr/>
        </p:nvSpPr>
        <p:spPr>
          <a:xfrm>
            <a:off x="1284270" y="4185213"/>
            <a:ext cx="9245611" cy="289744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99" name="正方形/長方形 98">
            <a:extLst>
              <a:ext uri="{FF2B5EF4-FFF2-40B4-BE49-F238E27FC236}">
                <a16:creationId xmlns:a16="http://schemas.microsoft.com/office/drawing/2014/main" id="{BCB0C91F-16AF-2C9C-C13D-D714B41FBD50}"/>
              </a:ext>
            </a:extLst>
          </p:cNvPr>
          <p:cNvSpPr/>
          <p:nvPr/>
        </p:nvSpPr>
        <p:spPr>
          <a:xfrm>
            <a:off x="1284270" y="2795096"/>
            <a:ext cx="9245612" cy="126855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aphicFrame>
        <p:nvGraphicFramePr>
          <p:cNvPr id="4" name="think-cell data - do not delete" hidden="1">
            <a:extLst>
              <a:ext uri="{FF2B5EF4-FFF2-40B4-BE49-F238E27FC236}">
                <a16:creationId xmlns:a16="http://schemas.microsoft.com/office/drawing/2014/main" id="{EF8C7FF6-8463-EF40-FBBE-D997681D0A7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4" name="think-cell data - do not delete" hidden="1">
                        <a:extLst>
                          <a:ext uri="{FF2B5EF4-FFF2-40B4-BE49-F238E27FC236}">
                            <a16:creationId xmlns:a16="http://schemas.microsoft.com/office/drawing/2014/main" id="{EF8C7FF6-8463-EF40-FBBE-D997681D0A7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cxnSp>
        <p:nvCxnSpPr>
          <p:cNvPr id="80" name="直線コネクタ 79">
            <a:extLst>
              <a:ext uri="{FF2B5EF4-FFF2-40B4-BE49-F238E27FC236}">
                <a16:creationId xmlns:a16="http://schemas.microsoft.com/office/drawing/2014/main" id="{9EE22417-0446-8145-1F3A-B3FA81A8C2B2}"/>
              </a:ext>
            </a:extLst>
          </p:cNvPr>
          <p:cNvCxnSpPr>
            <a:cxnSpLocks/>
            <a:stCxn id="81" idx="4"/>
          </p:cNvCxnSpPr>
          <p:nvPr/>
        </p:nvCxnSpPr>
        <p:spPr>
          <a:xfrm>
            <a:off x="6222680" y="2548623"/>
            <a:ext cx="0" cy="3010056"/>
          </a:xfrm>
          <a:prstGeom prst="line">
            <a:avLst/>
          </a:prstGeom>
          <a:ln w="38100">
            <a:solidFill>
              <a:schemeClr val="accent6"/>
            </a:solidFill>
            <a:prstDash val="sysDot"/>
          </a:ln>
          <a:effectLst/>
        </p:spPr>
        <p:style>
          <a:lnRef idx="2">
            <a:schemeClr val="accent1"/>
          </a:lnRef>
          <a:fillRef idx="0">
            <a:schemeClr val="accent1"/>
          </a:fillRef>
          <a:effectRef idx="1">
            <a:schemeClr val="accent1"/>
          </a:effectRef>
          <a:fontRef idx="minor">
            <a:schemeClr val="tx1"/>
          </a:fontRef>
        </p:style>
      </p:cxnSp>
      <p:sp>
        <p:nvSpPr>
          <p:cNvPr id="2" name="タイトル 1">
            <a:extLst>
              <a:ext uri="{FF2B5EF4-FFF2-40B4-BE49-F238E27FC236}">
                <a16:creationId xmlns:a16="http://schemas.microsoft.com/office/drawing/2014/main" id="{19F143A0-4F8B-29F4-AF67-BD62691760D7}"/>
              </a:ext>
            </a:extLst>
          </p:cNvPr>
          <p:cNvSpPr>
            <a:spLocks noGrp="1"/>
          </p:cNvSpPr>
          <p:nvPr>
            <p:ph type="title"/>
          </p:nvPr>
        </p:nvSpPr>
        <p:spPr/>
        <p:txBody>
          <a:bodyPr vert="horz" rIns="0"/>
          <a:lstStyle/>
          <a:p>
            <a:r>
              <a:rPr kumimoji="1" lang="ja-JP" noProof="0" dirty="0"/>
              <a:t>追加ガイダンスの公表スケジュール</a:t>
            </a:r>
          </a:p>
        </p:txBody>
      </p:sp>
      <p:sp>
        <p:nvSpPr>
          <p:cNvPr id="3" name="コンテンツ プレースホルダー 2">
            <a:extLst>
              <a:ext uri="{FF2B5EF4-FFF2-40B4-BE49-F238E27FC236}">
                <a16:creationId xmlns:a16="http://schemas.microsoft.com/office/drawing/2014/main" id="{6E7951F2-1D16-B69E-F013-0D1BC58D837E}"/>
              </a:ext>
            </a:extLst>
          </p:cNvPr>
          <p:cNvSpPr>
            <a:spLocks noGrp="1"/>
          </p:cNvSpPr>
          <p:nvPr>
            <p:ph sz="quarter" idx="12"/>
          </p:nvPr>
        </p:nvSpPr>
        <p:spPr/>
        <p:txBody>
          <a:bodyPr/>
          <a:lstStyle/>
          <a:p>
            <a:r>
              <a:rPr kumimoji="1" lang="ja-JP" noProof="0" dirty="0"/>
              <a:t>今後、各種追加ガイダンスが公表される予定。</a:t>
            </a:r>
          </a:p>
        </p:txBody>
      </p:sp>
      <p:cxnSp>
        <p:nvCxnSpPr>
          <p:cNvPr id="37" name="直線コネクタ 36">
            <a:extLst>
              <a:ext uri="{FF2B5EF4-FFF2-40B4-BE49-F238E27FC236}">
                <a16:creationId xmlns:a16="http://schemas.microsoft.com/office/drawing/2014/main" id="{8C7A991D-81A5-0628-3977-283B28593C39}"/>
              </a:ext>
            </a:extLst>
          </p:cNvPr>
          <p:cNvCxnSpPr>
            <a:cxnSpLocks/>
            <a:stCxn id="62" idx="0"/>
            <a:endCxn id="61" idx="2"/>
          </p:cNvCxnSpPr>
          <p:nvPr/>
        </p:nvCxnSpPr>
        <p:spPr>
          <a:xfrm flipV="1">
            <a:off x="2357609" y="2258774"/>
            <a:ext cx="1431" cy="132710"/>
          </a:xfrm>
          <a:prstGeom prst="line">
            <a:avLst/>
          </a:prstGeom>
          <a:ln w="38100">
            <a:solidFill>
              <a:schemeClr val="tx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8" name="直線コネクタ 37">
            <a:extLst>
              <a:ext uri="{FF2B5EF4-FFF2-40B4-BE49-F238E27FC236}">
                <a16:creationId xmlns:a16="http://schemas.microsoft.com/office/drawing/2014/main" id="{8BBBB78C-4DDF-F01C-CB7A-E0BE6A6F4E7E}"/>
              </a:ext>
            </a:extLst>
          </p:cNvPr>
          <p:cNvCxnSpPr>
            <a:cxnSpLocks/>
            <a:stCxn id="64" idx="0"/>
            <a:endCxn id="63" idx="0"/>
          </p:cNvCxnSpPr>
          <p:nvPr/>
        </p:nvCxnSpPr>
        <p:spPr>
          <a:xfrm flipV="1">
            <a:off x="6000878" y="1818650"/>
            <a:ext cx="0" cy="544778"/>
          </a:xfrm>
          <a:prstGeom prst="line">
            <a:avLst/>
          </a:prstGeom>
          <a:ln w="38100">
            <a:solidFill>
              <a:schemeClr val="tx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9" name="直線コネクタ 38">
            <a:extLst>
              <a:ext uri="{FF2B5EF4-FFF2-40B4-BE49-F238E27FC236}">
                <a16:creationId xmlns:a16="http://schemas.microsoft.com/office/drawing/2014/main" id="{124351EB-87DE-3FB1-5A90-4E2F0B983476}"/>
              </a:ext>
            </a:extLst>
          </p:cNvPr>
          <p:cNvCxnSpPr>
            <a:cxnSpLocks/>
            <a:stCxn id="50" idx="4"/>
          </p:cNvCxnSpPr>
          <p:nvPr/>
        </p:nvCxnSpPr>
        <p:spPr>
          <a:xfrm>
            <a:off x="3296142" y="2563218"/>
            <a:ext cx="0" cy="3768698"/>
          </a:xfrm>
          <a:prstGeom prst="line">
            <a:avLst/>
          </a:prstGeom>
          <a:ln w="28575">
            <a:solidFill>
              <a:schemeClr val="bg1">
                <a:lumMod val="50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40" name="直線コネクタ 39">
            <a:extLst>
              <a:ext uri="{FF2B5EF4-FFF2-40B4-BE49-F238E27FC236}">
                <a16:creationId xmlns:a16="http://schemas.microsoft.com/office/drawing/2014/main" id="{5DB4C473-E2F3-0FAD-E7C5-E7F06F81AD95}"/>
              </a:ext>
            </a:extLst>
          </p:cNvPr>
          <p:cNvCxnSpPr>
            <a:cxnSpLocks/>
            <a:stCxn id="58" idx="4"/>
          </p:cNvCxnSpPr>
          <p:nvPr/>
        </p:nvCxnSpPr>
        <p:spPr>
          <a:xfrm>
            <a:off x="4268300" y="2554921"/>
            <a:ext cx="9522" cy="2349084"/>
          </a:xfrm>
          <a:prstGeom prst="line">
            <a:avLst/>
          </a:prstGeom>
          <a:ln w="38100">
            <a:solidFill>
              <a:schemeClr val="accent6"/>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41" name="直線コネクタ 40">
            <a:extLst>
              <a:ext uri="{FF2B5EF4-FFF2-40B4-BE49-F238E27FC236}">
                <a16:creationId xmlns:a16="http://schemas.microsoft.com/office/drawing/2014/main" id="{9A4E075C-A904-126D-27BD-2F8B96FC4248}"/>
              </a:ext>
            </a:extLst>
          </p:cNvPr>
          <p:cNvCxnSpPr>
            <a:cxnSpLocks/>
            <a:stCxn id="56" idx="4"/>
          </p:cNvCxnSpPr>
          <p:nvPr/>
        </p:nvCxnSpPr>
        <p:spPr>
          <a:xfrm>
            <a:off x="2855743" y="2557054"/>
            <a:ext cx="0" cy="3103600"/>
          </a:xfrm>
          <a:prstGeom prst="line">
            <a:avLst/>
          </a:prstGeom>
          <a:ln w="28575">
            <a:solidFill>
              <a:schemeClr val="bg1">
                <a:lumMod val="50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43" name="直線矢印コネクタ 42">
            <a:extLst>
              <a:ext uri="{FF2B5EF4-FFF2-40B4-BE49-F238E27FC236}">
                <a16:creationId xmlns:a16="http://schemas.microsoft.com/office/drawing/2014/main" id="{42EE1298-A991-3E69-E671-CC4602F033B9}"/>
              </a:ext>
            </a:extLst>
          </p:cNvPr>
          <p:cNvCxnSpPr>
            <a:cxnSpLocks/>
          </p:cNvCxnSpPr>
          <p:nvPr/>
        </p:nvCxnSpPr>
        <p:spPr>
          <a:xfrm>
            <a:off x="1284269" y="2464092"/>
            <a:ext cx="9215670" cy="0"/>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4" name="直線コネクタ 43">
            <a:extLst>
              <a:ext uri="{FF2B5EF4-FFF2-40B4-BE49-F238E27FC236}">
                <a16:creationId xmlns:a16="http://schemas.microsoft.com/office/drawing/2014/main" id="{A70862FA-E41B-61F6-1648-9CAC14441E59}"/>
              </a:ext>
            </a:extLst>
          </p:cNvPr>
          <p:cNvCxnSpPr>
            <a:cxnSpLocks/>
          </p:cNvCxnSpPr>
          <p:nvPr/>
        </p:nvCxnSpPr>
        <p:spPr>
          <a:xfrm>
            <a:off x="4889587" y="2351259"/>
            <a:ext cx="0" cy="289367"/>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5" name="直線コネクタ 44">
            <a:extLst>
              <a:ext uri="{FF2B5EF4-FFF2-40B4-BE49-F238E27FC236}">
                <a16:creationId xmlns:a16="http://schemas.microsoft.com/office/drawing/2014/main" id="{A4DEBDCF-EFE0-20A1-B549-7A7E1E2D2413}"/>
              </a:ext>
            </a:extLst>
          </p:cNvPr>
          <p:cNvCxnSpPr>
            <a:cxnSpLocks/>
          </p:cNvCxnSpPr>
          <p:nvPr/>
        </p:nvCxnSpPr>
        <p:spPr>
          <a:xfrm>
            <a:off x="8026698" y="2351259"/>
            <a:ext cx="0" cy="289367"/>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6" name="テキスト ボックス 45">
            <a:extLst>
              <a:ext uri="{FF2B5EF4-FFF2-40B4-BE49-F238E27FC236}">
                <a16:creationId xmlns:a16="http://schemas.microsoft.com/office/drawing/2014/main" id="{5CD3C698-3AF6-FAD1-9B58-B43AE437E860}"/>
              </a:ext>
            </a:extLst>
          </p:cNvPr>
          <p:cNvSpPr txBox="1"/>
          <p:nvPr/>
        </p:nvSpPr>
        <p:spPr>
          <a:xfrm>
            <a:off x="4606836" y="2038327"/>
            <a:ext cx="570234" cy="465880"/>
          </a:xfrm>
          <a:prstGeom prst="rect">
            <a:avLst/>
          </a:prstGeom>
          <a:noFill/>
        </p:spPr>
        <p:txBody>
          <a:bodyPr wrap="none" lIns="0" rIns="0" rtlCol="0">
            <a:noAutofit/>
          </a:bodyPr>
          <a:lstStyle/>
          <a:p>
            <a:pPr algn="ctr" defTabSz="288000"/>
            <a:r>
              <a:rPr kumimoji="1" lang="ja-JP" noProof="0" dirty="0">
                <a:latin typeface="+mn-ea"/>
              </a:rPr>
              <a:t>2027</a:t>
            </a:r>
            <a:r>
              <a:rPr kumimoji="1" lang="ja-JP" sz="1200" noProof="0" dirty="0">
                <a:latin typeface="+mn-ea"/>
              </a:rPr>
              <a:t>年</a:t>
            </a:r>
            <a:endParaRPr kumimoji="1" lang="ja-JP" noProof="0" dirty="0">
              <a:latin typeface="+mn-ea"/>
            </a:endParaRPr>
          </a:p>
        </p:txBody>
      </p:sp>
      <p:sp>
        <p:nvSpPr>
          <p:cNvPr id="47" name="テキスト ボックス 46">
            <a:extLst>
              <a:ext uri="{FF2B5EF4-FFF2-40B4-BE49-F238E27FC236}">
                <a16:creationId xmlns:a16="http://schemas.microsoft.com/office/drawing/2014/main" id="{E0D26B9B-B259-2A8E-23F9-C8006DB95040}"/>
              </a:ext>
            </a:extLst>
          </p:cNvPr>
          <p:cNvSpPr txBox="1"/>
          <p:nvPr/>
        </p:nvSpPr>
        <p:spPr>
          <a:xfrm>
            <a:off x="7692210" y="2038327"/>
            <a:ext cx="668977" cy="465880"/>
          </a:xfrm>
          <a:prstGeom prst="rect">
            <a:avLst/>
          </a:prstGeom>
          <a:noFill/>
        </p:spPr>
        <p:txBody>
          <a:bodyPr wrap="none" lIns="0" rIns="0" rtlCol="0">
            <a:noAutofit/>
          </a:bodyPr>
          <a:lstStyle/>
          <a:p>
            <a:pPr algn="ctr" defTabSz="288000"/>
            <a:r>
              <a:rPr kumimoji="1" lang="ja-JP" noProof="0" dirty="0">
                <a:latin typeface="+mn-ea"/>
              </a:rPr>
              <a:t>2028</a:t>
            </a:r>
            <a:r>
              <a:rPr kumimoji="1" lang="ja-JP" sz="1200" noProof="0" dirty="0">
                <a:latin typeface="+mn-ea"/>
              </a:rPr>
              <a:t>年</a:t>
            </a:r>
            <a:endParaRPr kumimoji="1" lang="ja-JP" noProof="0" dirty="0">
              <a:latin typeface="+mn-ea"/>
            </a:endParaRPr>
          </a:p>
        </p:txBody>
      </p:sp>
      <p:cxnSp>
        <p:nvCxnSpPr>
          <p:cNvPr id="48" name="直線コネクタ 47">
            <a:extLst>
              <a:ext uri="{FF2B5EF4-FFF2-40B4-BE49-F238E27FC236}">
                <a16:creationId xmlns:a16="http://schemas.microsoft.com/office/drawing/2014/main" id="{125AC73F-B0E4-E1C3-217E-336F05EA24AE}"/>
              </a:ext>
            </a:extLst>
          </p:cNvPr>
          <p:cNvCxnSpPr>
            <a:cxnSpLocks/>
          </p:cNvCxnSpPr>
          <p:nvPr/>
        </p:nvCxnSpPr>
        <p:spPr>
          <a:xfrm>
            <a:off x="1470030" y="2351259"/>
            <a:ext cx="0" cy="289367"/>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9" name="テキスト ボックス 48">
            <a:extLst>
              <a:ext uri="{FF2B5EF4-FFF2-40B4-BE49-F238E27FC236}">
                <a16:creationId xmlns:a16="http://schemas.microsoft.com/office/drawing/2014/main" id="{9FCA2EE1-8C93-B76B-4F1C-005A3D9CF236}"/>
              </a:ext>
            </a:extLst>
          </p:cNvPr>
          <p:cNvSpPr txBox="1"/>
          <p:nvPr/>
        </p:nvSpPr>
        <p:spPr>
          <a:xfrm>
            <a:off x="1207265" y="2038327"/>
            <a:ext cx="593684" cy="465880"/>
          </a:xfrm>
          <a:prstGeom prst="rect">
            <a:avLst/>
          </a:prstGeom>
          <a:noFill/>
        </p:spPr>
        <p:txBody>
          <a:bodyPr wrap="none" lIns="0" rIns="0" rtlCol="0">
            <a:noAutofit/>
          </a:bodyPr>
          <a:lstStyle/>
          <a:p>
            <a:pPr algn="ctr" defTabSz="288000"/>
            <a:r>
              <a:rPr kumimoji="1" lang="ja-JP" noProof="0" dirty="0">
                <a:latin typeface="+mn-ea"/>
              </a:rPr>
              <a:t>2026</a:t>
            </a:r>
            <a:r>
              <a:rPr kumimoji="1" lang="ja-JP" sz="1200" noProof="0" dirty="0">
                <a:latin typeface="+mn-ea"/>
              </a:rPr>
              <a:t>年</a:t>
            </a:r>
          </a:p>
        </p:txBody>
      </p:sp>
      <p:sp>
        <p:nvSpPr>
          <p:cNvPr id="50" name="楕円 49">
            <a:extLst>
              <a:ext uri="{FF2B5EF4-FFF2-40B4-BE49-F238E27FC236}">
                <a16:creationId xmlns:a16="http://schemas.microsoft.com/office/drawing/2014/main" id="{326D783A-E19D-8D1E-5EB8-993987F56CC9}"/>
              </a:ext>
            </a:extLst>
          </p:cNvPr>
          <p:cNvSpPr/>
          <p:nvPr/>
        </p:nvSpPr>
        <p:spPr>
          <a:xfrm>
            <a:off x="3204342" y="2378023"/>
            <a:ext cx="183600" cy="185195"/>
          </a:xfrm>
          <a:prstGeom prst="ellipse">
            <a:avLst/>
          </a:prstGeom>
          <a:solidFill>
            <a:schemeClr val="bg1">
              <a:lumMod val="50000"/>
            </a:schemeClr>
          </a:solidFill>
          <a:ln w="31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dirty="0">
              <a:solidFill>
                <a:schemeClr val="tx1"/>
              </a:solidFill>
              <a:latin typeface="+mn-ea"/>
            </a:endParaRPr>
          </a:p>
        </p:txBody>
      </p:sp>
      <p:sp>
        <p:nvSpPr>
          <p:cNvPr id="51" name="正方形/長方形 50">
            <a:extLst>
              <a:ext uri="{FF2B5EF4-FFF2-40B4-BE49-F238E27FC236}">
                <a16:creationId xmlns:a16="http://schemas.microsoft.com/office/drawing/2014/main" id="{829CBCBA-8A67-2C6D-0D1F-C7676A52D8F7}"/>
              </a:ext>
            </a:extLst>
          </p:cNvPr>
          <p:cNvSpPr/>
          <p:nvPr/>
        </p:nvSpPr>
        <p:spPr>
          <a:xfrm>
            <a:off x="1439955" y="6175981"/>
            <a:ext cx="3905952" cy="813222"/>
          </a:xfrm>
          <a:prstGeom prst="rect">
            <a:avLst/>
          </a:prstGeom>
          <a:solidFill>
            <a:schemeClr val="bg1"/>
          </a:solidFill>
          <a:ln w="19050">
            <a:solidFill>
              <a:schemeClr val="bg1">
                <a:lumMod val="50000"/>
              </a:schemeClr>
            </a:solidFill>
            <a:prstDash val="sys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200" b="1" noProof="0" dirty="0">
                <a:solidFill>
                  <a:schemeClr val="bg1">
                    <a:lumMod val="50000"/>
                  </a:schemeClr>
                </a:solidFill>
                <a:latin typeface="+mn-ea"/>
              </a:rPr>
              <a:t>2026年7月31日まで</a:t>
            </a:r>
          </a:p>
          <a:p>
            <a:pPr algn="ctr"/>
            <a:r>
              <a:rPr lang="ja-JP" sz="1200" b="1" noProof="0" dirty="0">
                <a:solidFill>
                  <a:schemeClr val="bg1">
                    <a:lumMod val="50000"/>
                  </a:schemeClr>
                </a:solidFill>
                <a:latin typeface="+mn-ea"/>
              </a:rPr>
              <a:t>ステークホルダーがSBTiにV2.0の目標設定手法・パスウェイへのフィードバック（FB）を提出</a:t>
            </a:r>
          </a:p>
          <a:p>
            <a:pPr algn="ctr"/>
            <a:r>
              <a:rPr lang="ja-JP" sz="1200" b="1" noProof="0" dirty="0">
                <a:solidFill>
                  <a:schemeClr val="bg1">
                    <a:lumMod val="50000"/>
                  </a:schemeClr>
                </a:solidFill>
                <a:latin typeface="+mn-ea"/>
              </a:rPr>
              <a:t>（FB反映済最終版リソースは2026年第4四半期に公開）</a:t>
            </a:r>
          </a:p>
        </p:txBody>
      </p:sp>
      <p:sp>
        <p:nvSpPr>
          <p:cNvPr id="55" name="Text 23">
            <a:extLst>
              <a:ext uri="{FF2B5EF4-FFF2-40B4-BE49-F238E27FC236}">
                <a16:creationId xmlns:a16="http://schemas.microsoft.com/office/drawing/2014/main" id="{93AAB489-6186-A16F-1507-0CA95DCABDA3}"/>
              </a:ext>
            </a:extLst>
          </p:cNvPr>
          <p:cNvSpPr/>
          <p:nvPr/>
        </p:nvSpPr>
        <p:spPr>
          <a:xfrm>
            <a:off x="179527" y="7168174"/>
            <a:ext cx="9952441" cy="364507"/>
          </a:xfrm>
          <a:prstGeom prst="rect">
            <a:avLst/>
          </a:prstGeom>
          <a:noFill/>
          <a:ln/>
        </p:spPr>
        <p:txBody>
          <a:bodyPr wrap="square" lIns="0" tIns="0" rIns="0" bIns="0" rtlCol="0" anchor="ctr"/>
          <a:lstStyle/>
          <a:p>
            <a:r>
              <a:rPr lang="ja-JP" sz="900" noProof="0" dirty="0">
                <a:solidFill>
                  <a:sysClr val="windowText" lastClr="000000"/>
                </a:solidFill>
                <a:latin typeface="+mn-ea"/>
              </a:rPr>
              <a:t>出所：</a:t>
            </a:r>
            <a:r>
              <a:rPr lang="ja-JP" sz="900" noProof="0" dirty="0">
                <a:solidFill>
                  <a:sysClr val="windowText" lastClr="000000"/>
                </a:solidFill>
                <a:latin typeface="+mn-ea"/>
                <a:hlinkClick r:id="rId6">
                  <a:extLst>
                    <a:ext uri="{A12FA001-AC4F-418D-AE19-62706E023703}">
                      <ahyp:hlinkClr xmlns:ahyp="http://schemas.microsoft.com/office/drawing/2018/hyperlinkcolor" val="tx"/>
                    </a:ext>
                  </a:extLst>
                </a:hlinkClick>
              </a:rPr>
              <a:t>The Corporate Net-Zero Standard V2.0 Is Here: What Comes Next</a:t>
            </a:r>
            <a:r>
              <a:rPr lang="ja-JP" sz="900" noProof="0" dirty="0">
                <a:solidFill>
                  <a:sysClr val="windowText" lastClr="000000"/>
                </a:solidFill>
                <a:latin typeface="+mn-ea"/>
              </a:rPr>
              <a:t>を基に作成</a:t>
            </a:r>
            <a:r>
              <a:rPr lang="ja-JP" sz="900" noProof="0" dirty="0">
                <a:solidFill>
                  <a:sysClr val="windowText" lastClr="000000"/>
                </a:solidFill>
                <a:latin typeface="+mn-ea"/>
                <a:hlinkClick r:id="rId6">
                  <a:extLst>
                    <a:ext uri="{A12FA001-AC4F-418D-AE19-62706E023703}">
                      <ahyp:hlinkClr xmlns:ahyp="http://schemas.microsoft.com/office/drawing/2018/hyperlinkcolor" val="tx"/>
                    </a:ext>
                  </a:extLst>
                </a:hlinkClick>
              </a:rPr>
              <a:t> </a:t>
            </a:r>
            <a:endParaRPr lang="ja-JP" sz="900" noProof="0" dirty="0">
              <a:solidFill>
                <a:sysClr val="windowText" lastClr="000000"/>
              </a:solidFill>
              <a:latin typeface="+mn-ea"/>
            </a:endParaRPr>
          </a:p>
        </p:txBody>
      </p:sp>
      <p:sp>
        <p:nvSpPr>
          <p:cNvPr id="56" name="楕円 55">
            <a:extLst>
              <a:ext uri="{FF2B5EF4-FFF2-40B4-BE49-F238E27FC236}">
                <a16:creationId xmlns:a16="http://schemas.microsoft.com/office/drawing/2014/main" id="{EEAC13E6-11E6-A6DF-EC1C-90B29C49CCF3}"/>
              </a:ext>
            </a:extLst>
          </p:cNvPr>
          <p:cNvSpPr/>
          <p:nvPr/>
        </p:nvSpPr>
        <p:spPr>
          <a:xfrm>
            <a:off x="2763943" y="2371859"/>
            <a:ext cx="183600" cy="185195"/>
          </a:xfrm>
          <a:prstGeom prst="ellipse">
            <a:avLst/>
          </a:prstGeom>
          <a:solidFill>
            <a:schemeClr val="bg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dirty="0">
              <a:solidFill>
                <a:schemeClr val="tx1"/>
              </a:solidFill>
              <a:latin typeface="+mn-ea"/>
            </a:endParaRPr>
          </a:p>
        </p:txBody>
      </p:sp>
      <p:sp>
        <p:nvSpPr>
          <p:cNvPr id="57" name="正方形/長方形 56">
            <a:extLst>
              <a:ext uri="{FF2B5EF4-FFF2-40B4-BE49-F238E27FC236}">
                <a16:creationId xmlns:a16="http://schemas.microsoft.com/office/drawing/2014/main" id="{DCCBE6F6-5360-063C-B34F-6199FE973AFB}"/>
              </a:ext>
            </a:extLst>
          </p:cNvPr>
          <p:cNvSpPr/>
          <p:nvPr/>
        </p:nvSpPr>
        <p:spPr>
          <a:xfrm>
            <a:off x="1439954" y="5479398"/>
            <a:ext cx="2354343" cy="563873"/>
          </a:xfrm>
          <a:prstGeom prst="rect">
            <a:avLst/>
          </a:prstGeom>
          <a:solidFill>
            <a:schemeClr val="bg1"/>
          </a:solidFill>
          <a:ln w="19050">
            <a:solidFill>
              <a:schemeClr val="bg1">
                <a:lumMod val="50000"/>
              </a:schemeClr>
            </a:solidFill>
            <a:prstDash val="sys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200" b="1" noProof="0" dirty="0">
                <a:solidFill>
                  <a:schemeClr val="bg1">
                    <a:lumMod val="50000"/>
                  </a:schemeClr>
                </a:solidFill>
                <a:latin typeface="+mn-ea"/>
              </a:rPr>
              <a:t>2026年半ば</a:t>
            </a:r>
          </a:p>
          <a:p>
            <a:pPr algn="ctr"/>
            <a:r>
              <a:rPr lang="ja-JP" sz="1200" b="1" noProof="0" dirty="0">
                <a:solidFill>
                  <a:schemeClr val="bg1">
                    <a:lumMod val="50000"/>
                  </a:schemeClr>
                </a:solidFill>
                <a:latin typeface="+mn-ea"/>
              </a:rPr>
              <a:t>セクター別ガイダンスのV2.0</a:t>
            </a:r>
          </a:p>
          <a:p>
            <a:pPr algn="ctr"/>
            <a:r>
              <a:rPr lang="ja-JP" sz="1200" b="1" noProof="0" dirty="0">
                <a:solidFill>
                  <a:schemeClr val="bg1">
                    <a:lumMod val="50000"/>
                  </a:schemeClr>
                </a:solidFill>
                <a:latin typeface="+mn-ea"/>
              </a:rPr>
              <a:t>対応に向けた情報収集を開始</a:t>
            </a:r>
          </a:p>
        </p:txBody>
      </p:sp>
      <p:sp>
        <p:nvSpPr>
          <p:cNvPr id="58" name="楕円 57">
            <a:extLst>
              <a:ext uri="{FF2B5EF4-FFF2-40B4-BE49-F238E27FC236}">
                <a16:creationId xmlns:a16="http://schemas.microsoft.com/office/drawing/2014/main" id="{7493B4E5-5090-1D42-6CB6-4DDEF4CB33AA}"/>
              </a:ext>
            </a:extLst>
          </p:cNvPr>
          <p:cNvSpPr/>
          <p:nvPr/>
        </p:nvSpPr>
        <p:spPr>
          <a:xfrm>
            <a:off x="4176500" y="2369726"/>
            <a:ext cx="183600" cy="185195"/>
          </a:xfrm>
          <a:prstGeom prst="ellipse">
            <a:avLst/>
          </a:prstGeom>
          <a:solidFill>
            <a:schemeClr val="accent6"/>
          </a:solidFill>
          <a:ln w="3175">
            <a:solidFill>
              <a:schemeClr val="accent6"/>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dirty="0">
              <a:solidFill>
                <a:schemeClr val="tx1"/>
              </a:solidFill>
              <a:latin typeface="+mn-ea"/>
            </a:endParaRPr>
          </a:p>
        </p:txBody>
      </p:sp>
      <p:sp>
        <p:nvSpPr>
          <p:cNvPr id="59" name="正方形/長方形 58">
            <a:extLst>
              <a:ext uri="{FF2B5EF4-FFF2-40B4-BE49-F238E27FC236}">
                <a16:creationId xmlns:a16="http://schemas.microsoft.com/office/drawing/2014/main" id="{0E0344C1-6D98-0BAF-DF4F-0152E7C75104}"/>
              </a:ext>
            </a:extLst>
          </p:cNvPr>
          <p:cNvSpPr/>
          <p:nvPr/>
        </p:nvSpPr>
        <p:spPr>
          <a:xfrm>
            <a:off x="3877598" y="4882317"/>
            <a:ext cx="3314312" cy="511585"/>
          </a:xfrm>
          <a:prstGeom prst="rect">
            <a:avLst/>
          </a:prstGeom>
          <a:solidFill>
            <a:schemeClr val="accent6">
              <a:lumMod val="40000"/>
              <a:lumOff val="60000"/>
            </a:schemeClr>
          </a:solidFill>
          <a:ln w="19050">
            <a:solidFill>
              <a:schemeClr val="accent6"/>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dirty="0">
                <a:solidFill>
                  <a:srgbClr val="2E404D"/>
                </a:solidFill>
                <a:latin typeface="+mn-ea"/>
              </a:rPr>
              <a:t>2026年第４四半期</a:t>
            </a:r>
          </a:p>
          <a:p>
            <a:pPr algn="ctr"/>
            <a:r>
              <a:rPr lang="ja-JP" sz="1400" b="1" noProof="0" dirty="0">
                <a:solidFill>
                  <a:srgbClr val="2E404D"/>
                </a:solidFill>
                <a:latin typeface="+mn-ea"/>
              </a:rPr>
              <a:t>V2.0解釈ガイダンスの公表</a:t>
            </a:r>
            <a:endParaRPr lang="ja-JP" sz="1400" noProof="0" dirty="0">
              <a:solidFill>
                <a:srgbClr val="2E404D"/>
              </a:solidFill>
              <a:latin typeface="+mn-ea"/>
            </a:endParaRPr>
          </a:p>
        </p:txBody>
      </p:sp>
      <p:sp>
        <p:nvSpPr>
          <p:cNvPr id="60" name="テキスト ボックス 59">
            <a:extLst>
              <a:ext uri="{FF2B5EF4-FFF2-40B4-BE49-F238E27FC236}">
                <a16:creationId xmlns:a16="http://schemas.microsoft.com/office/drawing/2014/main" id="{6950B78D-586D-367F-D176-0FA0A48F9183}"/>
              </a:ext>
            </a:extLst>
          </p:cNvPr>
          <p:cNvSpPr txBox="1"/>
          <p:nvPr/>
        </p:nvSpPr>
        <p:spPr>
          <a:xfrm>
            <a:off x="3877598" y="4307535"/>
            <a:ext cx="3314312" cy="523220"/>
          </a:xfrm>
          <a:prstGeom prst="rect">
            <a:avLst/>
          </a:prstGeom>
          <a:solidFill>
            <a:schemeClr val="accent6">
              <a:lumMod val="40000"/>
              <a:lumOff val="60000"/>
            </a:schemeClr>
          </a:solidFill>
          <a:ln w="19050">
            <a:solidFill>
              <a:schemeClr val="accent6"/>
            </a:solidFill>
          </a:ln>
        </p:spPr>
        <p:txBody>
          <a:bodyPr wrap="square">
            <a:spAutoFit/>
          </a:bodyPr>
          <a:lstStyle/>
          <a:p>
            <a:pPr algn="ctr"/>
            <a:r>
              <a:rPr lang="ja-JP" sz="1400" b="1" noProof="0" dirty="0">
                <a:solidFill>
                  <a:srgbClr val="2E404D"/>
                </a:solidFill>
                <a:latin typeface="+mn-ea"/>
              </a:rPr>
              <a:t>2026年第4四半期</a:t>
            </a:r>
          </a:p>
          <a:p>
            <a:pPr algn="ctr"/>
            <a:r>
              <a:rPr lang="ja-JP" sz="1400" b="1" noProof="0" dirty="0">
                <a:solidFill>
                  <a:srgbClr val="2E404D"/>
                </a:solidFill>
                <a:latin typeface="+mn-ea"/>
              </a:rPr>
              <a:t>相互運用性及び認証フレームワークを開始</a:t>
            </a:r>
          </a:p>
        </p:txBody>
      </p:sp>
      <p:sp>
        <p:nvSpPr>
          <p:cNvPr id="61" name="正方形/長方形 60">
            <a:extLst>
              <a:ext uri="{FF2B5EF4-FFF2-40B4-BE49-F238E27FC236}">
                <a16:creationId xmlns:a16="http://schemas.microsoft.com/office/drawing/2014/main" id="{64D6095A-3556-FB8A-2814-F33C8B14EFE9}"/>
              </a:ext>
            </a:extLst>
          </p:cNvPr>
          <p:cNvSpPr/>
          <p:nvPr/>
        </p:nvSpPr>
        <p:spPr>
          <a:xfrm>
            <a:off x="1911622" y="1820327"/>
            <a:ext cx="894835" cy="438447"/>
          </a:xfrm>
          <a:prstGeom prst="rect">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dirty="0">
                <a:solidFill>
                  <a:schemeClr val="bg1"/>
                </a:solidFill>
                <a:latin typeface="+mn-ea"/>
              </a:rPr>
              <a:t>6月11日</a:t>
            </a:r>
          </a:p>
          <a:p>
            <a:pPr algn="ctr"/>
            <a:r>
              <a:rPr lang="ja-JP" sz="1400" b="1" noProof="0" dirty="0">
                <a:solidFill>
                  <a:schemeClr val="bg1"/>
                </a:solidFill>
                <a:latin typeface="+mn-ea"/>
              </a:rPr>
              <a:t>V2.0公表</a:t>
            </a:r>
          </a:p>
        </p:txBody>
      </p:sp>
      <p:sp>
        <p:nvSpPr>
          <p:cNvPr id="62" name="楕円 61">
            <a:extLst>
              <a:ext uri="{FF2B5EF4-FFF2-40B4-BE49-F238E27FC236}">
                <a16:creationId xmlns:a16="http://schemas.microsoft.com/office/drawing/2014/main" id="{5CEA4078-2214-2315-DB0C-89B3EB9AEDDD}"/>
              </a:ext>
            </a:extLst>
          </p:cNvPr>
          <p:cNvSpPr/>
          <p:nvPr/>
        </p:nvSpPr>
        <p:spPr>
          <a:xfrm>
            <a:off x="2265809" y="2391484"/>
            <a:ext cx="183600" cy="185195"/>
          </a:xfrm>
          <a:prstGeom prst="ellipse">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dirty="0">
              <a:solidFill>
                <a:schemeClr val="tx1"/>
              </a:solidFill>
              <a:latin typeface="+mn-ea"/>
            </a:endParaRPr>
          </a:p>
        </p:txBody>
      </p:sp>
      <p:sp>
        <p:nvSpPr>
          <p:cNvPr id="63" name="正方形/長方形 62">
            <a:extLst>
              <a:ext uri="{FF2B5EF4-FFF2-40B4-BE49-F238E27FC236}">
                <a16:creationId xmlns:a16="http://schemas.microsoft.com/office/drawing/2014/main" id="{8B3683B8-66A6-F5F8-B1E6-BE758DDEAD15}"/>
              </a:ext>
            </a:extLst>
          </p:cNvPr>
          <p:cNvSpPr/>
          <p:nvPr/>
        </p:nvSpPr>
        <p:spPr>
          <a:xfrm>
            <a:off x="5549960" y="1818650"/>
            <a:ext cx="901836" cy="440124"/>
          </a:xfrm>
          <a:prstGeom prst="rect">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dirty="0">
                <a:solidFill>
                  <a:schemeClr val="bg1"/>
                </a:solidFill>
                <a:latin typeface="+mn-ea"/>
              </a:rPr>
              <a:t>2月1日</a:t>
            </a:r>
          </a:p>
          <a:p>
            <a:pPr algn="ctr"/>
            <a:r>
              <a:rPr lang="ja-JP" sz="1400" b="1" noProof="0" dirty="0">
                <a:solidFill>
                  <a:schemeClr val="bg1"/>
                </a:solidFill>
                <a:latin typeface="+mn-ea"/>
              </a:rPr>
              <a:t>V2.0発効</a:t>
            </a:r>
          </a:p>
        </p:txBody>
      </p:sp>
      <p:sp>
        <p:nvSpPr>
          <p:cNvPr id="64" name="楕円 63">
            <a:extLst>
              <a:ext uri="{FF2B5EF4-FFF2-40B4-BE49-F238E27FC236}">
                <a16:creationId xmlns:a16="http://schemas.microsoft.com/office/drawing/2014/main" id="{AA18FD67-BC28-92CC-433B-1136E8BDB99E}"/>
              </a:ext>
            </a:extLst>
          </p:cNvPr>
          <p:cNvSpPr/>
          <p:nvPr/>
        </p:nvSpPr>
        <p:spPr>
          <a:xfrm>
            <a:off x="5909078" y="2363428"/>
            <a:ext cx="183600" cy="185195"/>
          </a:xfrm>
          <a:prstGeom prst="ellipse">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dirty="0">
              <a:solidFill>
                <a:schemeClr val="tx1"/>
              </a:solidFill>
              <a:latin typeface="+mn-ea"/>
            </a:endParaRPr>
          </a:p>
        </p:txBody>
      </p:sp>
      <p:sp>
        <p:nvSpPr>
          <p:cNvPr id="68" name="テキスト ボックス 67">
            <a:extLst>
              <a:ext uri="{FF2B5EF4-FFF2-40B4-BE49-F238E27FC236}">
                <a16:creationId xmlns:a16="http://schemas.microsoft.com/office/drawing/2014/main" id="{C7EEE2BA-3445-4614-F238-AF95A540A79B}"/>
              </a:ext>
            </a:extLst>
          </p:cNvPr>
          <p:cNvSpPr txBox="1"/>
          <p:nvPr/>
        </p:nvSpPr>
        <p:spPr>
          <a:xfrm>
            <a:off x="96636" y="5227738"/>
            <a:ext cx="1086258" cy="518432"/>
          </a:xfrm>
          <a:prstGeom prst="rect">
            <a:avLst/>
          </a:prstGeom>
          <a:noFill/>
        </p:spPr>
        <p:txBody>
          <a:bodyPr wrap="square" lIns="0" rIns="0" rtlCol="0">
            <a:noAutofit/>
          </a:bodyPr>
          <a:lstStyle/>
          <a:p>
            <a:pPr algn="ctr" defTabSz="288000"/>
            <a:r>
              <a:rPr kumimoji="1" lang="ja-JP" sz="1600" b="1" noProof="0" dirty="0">
                <a:solidFill>
                  <a:schemeClr val="accent1">
                    <a:lumMod val="75000"/>
                  </a:schemeClr>
                </a:solidFill>
                <a:latin typeface="+mn-ea"/>
              </a:rPr>
              <a:t>ガイダンス等公表</a:t>
            </a:r>
          </a:p>
        </p:txBody>
      </p:sp>
      <p:sp>
        <p:nvSpPr>
          <p:cNvPr id="75" name="正方形/長方形 74">
            <a:extLst>
              <a:ext uri="{FF2B5EF4-FFF2-40B4-BE49-F238E27FC236}">
                <a16:creationId xmlns:a16="http://schemas.microsoft.com/office/drawing/2014/main" id="{3452F808-0C2B-6741-8E39-FECB7AB44DB5}"/>
              </a:ext>
            </a:extLst>
          </p:cNvPr>
          <p:cNvSpPr/>
          <p:nvPr/>
        </p:nvSpPr>
        <p:spPr>
          <a:xfrm>
            <a:off x="5953243" y="5588085"/>
            <a:ext cx="4080946" cy="654067"/>
          </a:xfrm>
          <a:prstGeom prst="rect">
            <a:avLst/>
          </a:prstGeom>
          <a:solidFill>
            <a:schemeClr val="accent6">
              <a:lumMod val="40000"/>
              <a:lumOff val="60000"/>
            </a:schemeClr>
          </a:solidFill>
          <a:ln w="19050">
            <a:solidFill>
              <a:schemeClr val="accent6"/>
            </a:solid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dirty="0">
                <a:solidFill>
                  <a:srgbClr val="2E404D"/>
                </a:solidFill>
                <a:latin typeface="+mn-ea"/>
              </a:rPr>
              <a:t>2027年第1四半期以降</a:t>
            </a:r>
          </a:p>
          <a:p>
            <a:pPr algn="ctr"/>
            <a:r>
              <a:rPr lang="ja-JP" sz="1400" b="1" noProof="0" dirty="0">
                <a:solidFill>
                  <a:srgbClr val="2E404D"/>
                </a:solidFill>
              </a:rPr>
              <a:t>クレームポリシー（目標サイクルを通じたクレーム</a:t>
            </a:r>
          </a:p>
          <a:p>
            <a:pPr algn="ctr"/>
            <a:r>
              <a:rPr lang="ja-JP" sz="1400" b="1" noProof="0" dirty="0">
                <a:solidFill>
                  <a:srgbClr val="2E404D"/>
                </a:solidFill>
              </a:rPr>
              <a:t>（対外的な表明・主張）に関する指針を示す）を公表</a:t>
            </a:r>
            <a:endParaRPr lang="ja-JP" sz="1400" b="1" noProof="0" dirty="0">
              <a:solidFill>
                <a:srgbClr val="2E404D"/>
              </a:solidFill>
              <a:latin typeface="+mn-ea"/>
            </a:endParaRPr>
          </a:p>
        </p:txBody>
      </p:sp>
      <p:sp>
        <p:nvSpPr>
          <p:cNvPr id="81" name="楕円 80">
            <a:extLst>
              <a:ext uri="{FF2B5EF4-FFF2-40B4-BE49-F238E27FC236}">
                <a16:creationId xmlns:a16="http://schemas.microsoft.com/office/drawing/2014/main" id="{6E266700-96E4-4D8E-A5EF-8BD84276ACE3}"/>
              </a:ext>
            </a:extLst>
          </p:cNvPr>
          <p:cNvSpPr/>
          <p:nvPr/>
        </p:nvSpPr>
        <p:spPr>
          <a:xfrm>
            <a:off x="6130880" y="2363428"/>
            <a:ext cx="183600" cy="185195"/>
          </a:xfrm>
          <a:prstGeom prst="ellipse">
            <a:avLst/>
          </a:prstGeom>
          <a:solidFill>
            <a:schemeClr val="accent6"/>
          </a:solidFill>
          <a:ln w="3175">
            <a:solidFill>
              <a:schemeClr val="accent6"/>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dirty="0">
              <a:solidFill>
                <a:schemeClr val="tx1"/>
              </a:solidFill>
              <a:latin typeface="+mn-ea"/>
            </a:endParaRPr>
          </a:p>
        </p:txBody>
      </p:sp>
      <p:sp>
        <p:nvSpPr>
          <p:cNvPr id="22" name="矢印: 五方向 21">
            <a:extLst>
              <a:ext uri="{FF2B5EF4-FFF2-40B4-BE49-F238E27FC236}">
                <a16:creationId xmlns:a16="http://schemas.microsoft.com/office/drawing/2014/main" id="{8E87B645-B6B9-1DCB-575A-ACDE6ACE28FD}"/>
              </a:ext>
            </a:extLst>
          </p:cNvPr>
          <p:cNvSpPr/>
          <p:nvPr/>
        </p:nvSpPr>
        <p:spPr>
          <a:xfrm>
            <a:off x="1439954" y="3038985"/>
            <a:ext cx="4513289" cy="781185"/>
          </a:xfrm>
          <a:prstGeom prst="homePlate">
            <a:avLst>
              <a:gd name="adj" fmla="val 184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b="1" noProof="0" dirty="0">
                <a:solidFill>
                  <a:schemeClr val="bg2"/>
                </a:solidFill>
                <a:latin typeface="Meiryo UI" panose="020B0604030504040204" pitchFamily="50" charset="-128"/>
                <a:ea typeface="Meiryo UI" panose="020B0604030504040204" pitchFamily="50" charset="-128"/>
              </a:rPr>
              <a:t>2027年1</a:t>
            </a:r>
            <a:r>
              <a:rPr lang="ja-JP" sz="1400" b="1" noProof="0" dirty="0">
                <a:solidFill>
                  <a:schemeClr val="bg2"/>
                </a:solidFill>
                <a:latin typeface="Meiryo UI" panose="020B0604030504040204" pitchFamily="50" charset="-128"/>
                <a:ea typeface="Meiryo UI" panose="020B0604030504040204" pitchFamily="50" charset="-128"/>
              </a:rPr>
              <a:t>月31日まで</a:t>
            </a:r>
            <a:endParaRPr kumimoji="1" lang="ja-JP" sz="1400" b="1" noProof="0" dirty="0">
              <a:solidFill>
                <a:schemeClr val="bg2"/>
              </a:solidFill>
              <a:latin typeface="Meiryo UI" panose="020B0604030504040204" pitchFamily="50" charset="-128"/>
              <a:ea typeface="Meiryo UI" panose="020B0604030504040204" pitchFamily="50" charset="-128"/>
            </a:endParaRPr>
          </a:p>
          <a:p>
            <a:pPr algn="ctr"/>
            <a:r>
              <a:rPr kumimoji="1" lang="ja-JP" sz="1600" b="1" noProof="0" dirty="0">
                <a:solidFill>
                  <a:schemeClr val="bg1"/>
                </a:solidFill>
                <a:latin typeface="Meiryo UI" panose="020B0604030504040204" pitchFamily="50" charset="-128"/>
                <a:ea typeface="Meiryo UI" panose="020B0604030504040204" pitchFamily="50" charset="-128"/>
              </a:rPr>
              <a:t>V1.3.1</a:t>
            </a:r>
            <a:r>
              <a:rPr lang="ja-JP" sz="1600" b="1" noProof="0" dirty="0">
                <a:solidFill>
                  <a:schemeClr val="bg1"/>
                </a:solidFill>
                <a:latin typeface="Meiryo UI" panose="020B0604030504040204" pitchFamily="50" charset="-128"/>
                <a:ea typeface="Meiryo UI" panose="020B0604030504040204" pitchFamily="50" charset="-128"/>
              </a:rPr>
              <a:t>を適用</a:t>
            </a:r>
            <a:r>
              <a:rPr kumimoji="1" lang="ja-JP" sz="1600" b="1" noProof="0" dirty="0">
                <a:solidFill>
                  <a:schemeClr val="bg1"/>
                </a:solidFill>
                <a:latin typeface="Meiryo UI" panose="020B0604030504040204" pitchFamily="50" charset="-128"/>
                <a:ea typeface="Meiryo UI" panose="020B0604030504040204" pitchFamily="50" charset="-128"/>
              </a:rPr>
              <a:t>（</a:t>
            </a:r>
            <a:r>
              <a:rPr lang="ja-JP" sz="1600" b="1" noProof="0" dirty="0">
                <a:solidFill>
                  <a:schemeClr val="bg1"/>
                </a:solidFill>
                <a:latin typeface="Meiryo UI" panose="020B0604030504040204" pitchFamily="50" charset="-128"/>
                <a:ea typeface="Meiryo UI" panose="020B0604030504040204" pitchFamily="50" charset="-128"/>
              </a:rPr>
              <a:t>V2.0発効前のため</a:t>
            </a:r>
            <a:r>
              <a:rPr kumimoji="1" lang="ja-JP" sz="1600" b="1" noProof="0" dirty="0">
                <a:solidFill>
                  <a:schemeClr val="bg1"/>
                </a:solidFill>
                <a:latin typeface="Meiryo UI" panose="020B0604030504040204" pitchFamily="50" charset="-128"/>
                <a:ea typeface="Meiryo UI" panose="020B0604030504040204" pitchFamily="50" charset="-128"/>
              </a:rPr>
              <a:t>）</a:t>
            </a:r>
          </a:p>
        </p:txBody>
      </p:sp>
      <p:sp>
        <p:nvSpPr>
          <p:cNvPr id="29" name="テキスト ボックス 28">
            <a:extLst>
              <a:ext uri="{FF2B5EF4-FFF2-40B4-BE49-F238E27FC236}">
                <a16:creationId xmlns:a16="http://schemas.microsoft.com/office/drawing/2014/main" id="{B5475EB0-00D1-7D8F-7866-AED8616744EF}"/>
              </a:ext>
            </a:extLst>
          </p:cNvPr>
          <p:cNvSpPr txBox="1"/>
          <p:nvPr/>
        </p:nvSpPr>
        <p:spPr>
          <a:xfrm>
            <a:off x="72266" y="3153068"/>
            <a:ext cx="1134999" cy="553019"/>
          </a:xfrm>
          <a:prstGeom prst="rect">
            <a:avLst/>
          </a:prstGeom>
          <a:noFill/>
        </p:spPr>
        <p:txBody>
          <a:bodyPr wrap="square" lIns="0" rIns="0" rtlCol="0">
            <a:noAutofit/>
          </a:bodyPr>
          <a:lstStyle/>
          <a:p>
            <a:pPr algn="ctr" defTabSz="288000"/>
            <a:r>
              <a:rPr kumimoji="1" lang="ja-JP" sz="1600" b="1" noProof="0" dirty="0">
                <a:solidFill>
                  <a:srgbClr val="328B74"/>
                </a:solidFill>
                <a:latin typeface="+mn-ea"/>
              </a:rPr>
              <a:t>CNZS 移行</a:t>
            </a:r>
          </a:p>
          <a:p>
            <a:pPr algn="ctr" defTabSz="288000"/>
            <a:r>
              <a:rPr lang="ja-JP" sz="1600" b="1" noProof="0" dirty="0">
                <a:solidFill>
                  <a:srgbClr val="328B74"/>
                </a:solidFill>
                <a:latin typeface="+mn-ea"/>
              </a:rPr>
              <a:t>スケジュール</a:t>
            </a:r>
            <a:endParaRPr kumimoji="1" lang="ja-JP" sz="1600" b="1" noProof="0" dirty="0">
              <a:solidFill>
                <a:srgbClr val="328B74"/>
              </a:solidFill>
              <a:latin typeface="+mn-ea"/>
            </a:endParaRPr>
          </a:p>
        </p:txBody>
      </p:sp>
      <p:sp>
        <p:nvSpPr>
          <p:cNvPr id="30" name="矢印: 五方向 29">
            <a:extLst>
              <a:ext uri="{FF2B5EF4-FFF2-40B4-BE49-F238E27FC236}">
                <a16:creationId xmlns:a16="http://schemas.microsoft.com/office/drawing/2014/main" id="{08A47766-062E-AA1C-E063-93DA3AC99BA3}"/>
              </a:ext>
            </a:extLst>
          </p:cNvPr>
          <p:cNvSpPr/>
          <p:nvPr/>
        </p:nvSpPr>
        <p:spPr>
          <a:xfrm>
            <a:off x="5984468" y="3024729"/>
            <a:ext cx="3166987" cy="809697"/>
          </a:xfrm>
          <a:prstGeom prst="homePlate">
            <a:avLst>
              <a:gd name="adj" fmla="val 1410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b="1" noProof="0" dirty="0">
                <a:solidFill>
                  <a:schemeClr val="bg2"/>
                </a:solidFill>
                <a:latin typeface="Meiryo UI" panose="020B0604030504040204" pitchFamily="50" charset="-128"/>
                <a:ea typeface="Meiryo UI" panose="020B0604030504040204" pitchFamily="50" charset="-128"/>
              </a:rPr>
              <a:t>2027年2月1日～2028年1月31日</a:t>
            </a:r>
          </a:p>
          <a:p>
            <a:pPr algn="ctr"/>
            <a:r>
              <a:rPr kumimoji="1" lang="ja-JP" sz="1600" b="1" noProof="0" dirty="0">
                <a:solidFill>
                  <a:schemeClr val="bg1"/>
                </a:solidFill>
                <a:latin typeface="Meiryo UI" panose="020B0604030504040204" pitchFamily="50" charset="-128"/>
                <a:ea typeface="Meiryo UI" panose="020B0604030504040204" pitchFamily="50" charset="-128"/>
              </a:rPr>
              <a:t>V1.3.1またはV2.0</a:t>
            </a:r>
            <a:r>
              <a:rPr lang="ja-JP" sz="1600" b="1" noProof="0" dirty="0">
                <a:solidFill>
                  <a:schemeClr val="bg1"/>
                </a:solidFill>
                <a:latin typeface="Meiryo UI" panose="020B0604030504040204" pitchFamily="50" charset="-128"/>
                <a:ea typeface="Meiryo UI" panose="020B0604030504040204" pitchFamily="50" charset="-128"/>
              </a:rPr>
              <a:t>を選択して適用</a:t>
            </a:r>
            <a:endParaRPr kumimoji="1" lang="ja-JP" sz="1600" b="1" noProof="0" dirty="0">
              <a:solidFill>
                <a:schemeClr val="bg1"/>
              </a:solidFill>
              <a:latin typeface="Meiryo UI" panose="020B0604030504040204" pitchFamily="50" charset="-128"/>
              <a:ea typeface="Meiryo UI" panose="020B0604030504040204" pitchFamily="50" charset="-128"/>
            </a:endParaRPr>
          </a:p>
        </p:txBody>
      </p:sp>
      <p:sp>
        <p:nvSpPr>
          <p:cNvPr id="31" name="矢印: 五方向 30">
            <a:extLst>
              <a:ext uri="{FF2B5EF4-FFF2-40B4-BE49-F238E27FC236}">
                <a16:creationId xmlns:a16="http://schemas.microsoft.com/office/drawing/2014/main" id="{E09F3180-62EC-27DE-397B-D3E2B9FC05C8}"/>
              </a:ext>
            </a:extLst>
          </p:cNvPr>
          <p:cNvSpPr/>
          <p:nvPr/>
        </p:nvSpPr>
        <p:spPr>
          <a:xfrm>
            <a:off x="9182680" y="3035219"/>
            <a:ext cx="1317259" cy="788716"/>
          </a:xfrm>
          <a:prstGeom prst="homePlate">
            <a:avLst>
              <a:gd name="adj" fmla="val 1832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200" b="1" noProof="0" dirty="0">
                <a:solidFill>
                  <a:schemeClr val="bg2"/>
                </a:solidFill>
                <a:latin typeface="Meiryo UI" panose="020B0604030504040204" pitchFamily="50" charset="-128"/>
                <a:ea typeface="Meiryo UI" panose="020B0604030504040204" pitchFamily="50" charset="-128"/>
              </a:rPr>
              <a:t>2028年2月以降</a:t>
            </a:r>
          </a:p>
          <a:p>
            <a:pPr algn="ctr"/>
            <a:r>
              <a:rPr kumimoji="1" lang="ja-JP" sz="1600" b="1" noProof="0" dirty="0">
                <a:solidFill>
                  <a:schemeClr val="bg1"/>
                </a:solidFill>
                <a:latin typeface="Meiryo UI" panose="020B0604030504040204" pitchFamily="50" charset="-128"/>
                <a:ea typeface="Meiryo UI" panose="020B0604030504040204" pitchFamily="50" charset="-128"/>
              </a:rPr>
              <a:t>V2.0を</a:t>
            </a:r>
            <a:r>
              <a:rPr lang="ja-JP" sz="1600" b="1" noProof="0" dirty="0">
                <a:solidFill>
                  <a:schemeClr val="bg1"/>
                </a:solidFill>
                <a:latin typeface="Meiryo UI" panose="020B0604030504040204" pitchFamily="50" charset="-128"/>
                <a:ea typeface="Meiryo UI" panose="020B0604030504040204" pitchFamily="50" charset="-128"/>
              </a:rPr>
              <a:t>適用</a:t>
            </a:r>
            <a:endParaRPr kumimoji="1" lang="ja-JP" sz="1600" b="1" noProof="0" dirty="0">
              <a:solidFill>
                <a:schemeClr val="bg1"/>
              </a:solidFill>
              <a:latin typeface="Meiryo UI" panose="020B0604030504040204" pitchFamily="50" charset="-128"/>
              <a:ea typeface="Meiryo UI" panose="020B0604030504040204" pitchFamily="50" charset="-128"/>
            </a:endParaRPr>
          </a:p>
        </p:txBody>
      </p:sp>
      <p:sp>
        <p:nvSpPr>
          <p:cNvPr id="96" name="フローチャート: 組合せ 95">
            <a:extLst>
              <a:ext uri="{FF2B5EF4-FFF2-40B4-BE49-F238E27FC236}">
                <a16:creationId xmlns:a16="http://schemas.microsoft.com/office/drawing/2014/main" id="{D9605DEB-A19C-25A9-0249-BBF421B80633}"/>
              </a:ext>
            </a:extLst>
          </p:cNvPr>
          <p:cNvSpPr/>
          <p:nvPr/>
        </p:nvSpPr>
        <p:spPr>
          <a:xfrm>
            <a:off x="3468222" y="2251790"/>
            <a:ext cx="267488" cy="212302"/>
          </a:xfrm>
          <a:prstGeom prst="flowChartMerg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97" name="テキスト ボックス 96">
            <a:extLst>
              <a:ext uri="{FF2B5EF4-FFF2-40B4-BE49-F238E27FC236}">
                <a16:creationId xmlns:a16="http://schemas.microsoft.com/office/drawing/2014/main" id="{5EC82E8A-0414-EACA-4B97-C2D035318F11}"/>
              </a:ext>
            </a:extLst>
          </p:cNvPr>
          <p:cNvSpPr txBox="1"/>
          <p:nvPr/>
        </p:nvSpPr>
        <p:spPr>
          <a:xfrm>
            <a:off x="3079626" y="1923175"/>
            <a:ext cx="1032655" cy="369332"/>
          </a:xfrm>
          <a:prstGeom prst="rect">
            <a:avLst/>
          </a:prstGeom>
          <a:noFill/>
        </p:spPr>
        <p:txBody>
          <a:bodyPr wrap="none" rtlCol="0">
            <a:spAutoFit/>
          </a:bodyPr>
          <a:lstStyle/>
          <a:p>
            <a:r>
              <a:rPr kumimoji="1" lang="ja-JP" b="1" noProof="0" dirty="0">
                <a:solidFill>
                  <a:srgbClr val="FF0000"/>
                </a:solidFill>
              </a:rPr>
              <a:t>8月現在</a:t>
            </a:r>
          </a:p>
        </p:txBody>
      </p:sp>
      <p:sp>
        <p:nvSpPr>
          <p:cNvPr id="52" name="楕円 51">
            <a:extLst>
              <a:ext uri="{FF2B5EF4-FFF2-40B4-BE49-F238E27FC236}">
                <a16:creationId xmlns:a16="http://schemas.microsoft.com/office/drawing/2014/main" id="{1AC4A3AA-CDD0-06DC-050F-895F6831A8EF}"/>
              </a:ext>
            </a:extLst>
          </p:cNvPr>
          <p:cNvSpPr/>
          <p:nvPr/>
        </p:nvSpPr>
        <p:spPr>
          <a:xfrm>
            <a:off x="9070036" y="2369694"/>
            <a:ext cx="183600" cy="185195"/>
          </a:xfrm>
          <a:prstGeom prst="ellipse">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dirty="0">
              <a:solidFill>
                <a:schemeClr val="tx1"/>
              </a:solidFill>
              <a:latin typeface="+mn-ea"/>
            </a:endParaRPr>
          </a:p>
        </p:txBody>
      </p:sp>
      <p:cxnSp>
        <p:nvCxnSpPr>
          <p:cNvPr id="125" name="直線コネクタ 124">
            <a:extLst>
              <a:ext uri="{FF2B5EF4-FFF2-40B4-BE49-F238E27FC236}">
                <a16:creationId xmlns:a16="http://schemas.microsoft.com/office/drawing/2014/main" id="{24D27DE2-710E-D0BC-27A1-E81660CE561D}"/>
              </a:ext>
            </a:extLst>
          </p:cNvPr>
          <p:cNvCxnSpPr>
            <a:cxnSpLocks/>
          </p:cNvCxnSpPr>
          <p:nvPr/>
        </p:nvCxnSpPr>
        <p:spPr>
          <a:xfrm flipH="1" flipV="1">
            <a:off x="9150684" y="1818650"/>
            <a:ext cx="6136" cy="572834"/>
          </a:xfrm>
          <a:prstGeom prst="line">
            <a:avLst/>
          </a:prstGeom>
          <a:ln w="38100">
            <a:solidFill>
              <a:schemeClr val="tx2"/>
            </a:solidFill>
            <a:prstDash val="sysDot"/>
          </a:ln>
          <a:effectLst/>
        </p:spPr>
        <p:style>
          <a:lnRef idx="2">
            <a:schemeClr val="accent1"/>
          </a:lnRef>
          <a:fillRef idx="0">
            <a:schemeClr val="accent1"/>
          </a:fillRef>
          <a:effectRef idx="1">
            <a:schemeClr val="accent1"/>
          </a:effectRef>
          <a:fontRef idx="minor">
            <a:schemeClr val="tx1"/>
          </a:fontRef>
        </p:style>
      </p:cxnSp>
      <p:sp>
        <p:nvSpPr>
          <p:cNvPr id="126" name="正方形/長方形 125">
            <a:extLst>
              <a:ext uri="{FF2B5EF4-FFF2-40B4-BE49-F238E27FC236}">
                <a16:creationId xmlns:a16="http://schemas.microsoft.com/office/drawing/2014/main" id="{7E9408C1-66F4-A982-5E4E-94A98BADBF0C}"/>
              </a:ext>
            </a:extLst>
          </p:cNvPr>
          <p:cNvSpPr/>
          <p:nvPr/>
        </p:nvSpPr>
        <p:spPr>
          <a:xfrm>
            <a:off x="8486540" y="1818650"/>
            <a:ext cx="1328287" cy="429477"/>
          </a:xfrm>
          <a:prstGeom prst="rect">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dirty="0">
                <a:solidFill>
                  <a:schemeClr val="bg1"/>
                </a:solidFill>
                <a:latin typeface="+mn-ea"/>
              </a:rPr>
              <a:t>2月1日</a:t>
            </a:r>
          </a:p>
          <a:p>
            <a:pPr algn="ctr"/>
            <a:r>
              <a:rPr lang="ja-JP" sz="1400" b="1" noProof="0" dirty="0">
                <a:solidFill>
                  <a:schemeClr val="bg1"/>
                </a:solidFill>
                <a:latin typeface="+mn-ea"/>
              </a:rPr>
              <a:t>V2.0適用必須</a:t>
            </a:r>
          </a:p>
        </p:txBody>
      </p:sp>
      <p:cxnSp>
        <p:nvCxnSpPr>
          <p:cNvPr id="136" name="直線コネクタ 135">
            <a:extLst>
              <a:ext uri="{FF2B5EF4-FFF2-40B4-BE49-F238E27FC236}">
                <a16:creationId xmlns:a16="http://schemas.microsoft.com/office/drawing/2014/main" id="{4F63FD2E-E634-AC99-18BC-E0C16D6412BC}"/>
              </a:ext>
            </a:extLst>
          </p:cNvPr>
          <p:cNvCxnSpPr>
            <a:cxnSpLocks/>
          </p:cNvCxnSpPr>
          <p:nvPr/>
        </p:nvCxnSpPr>
        <p:spPr>
          <a:xfrm flipH="1">
            <a:off x="1765616" y="2462324"/>
            <a:ext cx="43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34" name="テキスト ボックス 133">
            <a:extLst>
              <a:ext uri="{FF2B5EF4-FFF2-40B4-BE49-F238E27FC236}">
                <a16:creationId xmlns:a16="http://schemas.microsoft.com/office/drawing/2014/main" id="{694A715B-56A2-412F-0966-A6C6E1FD60BD}"/>
              </a:ext>
            </a:extLst>
          </p:cNvPr>
          <p:cNvSpPr txBox="1"/>
          <p:nvPr/>
        </p:nvSpPr>
        <p:spPr>
          <a:xfrm rot="5400000">
            <a:off x="1490778" y="2358350"/>
            <a:ext cx="415498" cy="227883"/>
          </a:xfrm>
          <a:prstGeom prst="rect">
            <a:avLst/>
          </a:prstGeom>
          <a:noFill/>
        </p:spPr>
        <p:txBody>
          <a:bodyPr wrap="none" rtlCol="0" anchor="ctr">
            <a:spAutoFit/>
          </a:bodyPr>
          <a:lstStyle/>
          <a:p>
            <a:pPr algn="ctr">
              <a:lnSpc>
                <a:spcPts val="400"/>
              </a:lnSpc>
            </a:pPr>
            <a:r>
              <a:rPr kumimoji="1" lang="ja-JP" b="1" noProof="0" dirty="0"/>
              <a:t>～</a:t>
            </a:r>
          </a:p>
          <a:p>
            <a:pPr algn="ctr">
              <a:lnSpc>
                <a:spcPts val="400"/>
              </a:lnSpc>
            </a:pPr>
            <a:r>
              <a:rPr lang="ja-JP" b="1" noProof="0" dirty="0"/>
              <a:t>～</a:t>
            </a:r>
            <a:endParaRPr kumimoji="1" lang="ja-JP" b="1" noProof="0" dirty="0"/>
          </a:p>
        </p:txBody>
      </p:sp>
    </p:spTree>
    <p:extLst>
      <p:ext uri="{BB962C8B-B14F-4D97-AF65-F5344CB8AC3E}">
        <p14:creationId xmlns:p14="http://schemas.microsoft.com/office/powerpoint/2010/main" val="29419575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9B65E-7D17-B7BB-5A93-1D83C852777F}"/>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C1DB56C-173B-BBC2-B1BD-462C952A69D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5" name="think-cell data - do not delete" hidden="1">
                        <a:extLst>
                          <a:ext uri="{FF2B5EF4-FFF2-40B4-BE49-F238E27FC236}">
                            <a16:creationId xmlns:a16="http://schemas.microsoft.com/office/drawing/2014/main" id="{4C1DB56C-173B-BBC2-B1BD-462C952A69D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CD396EA3-19C6-1CD1-0493-53627D3A753A}"/>
              </a:ext>
            </a:extLst>
          </p:cNvPr>
          <p:cNvSpPr>
            <a:spLocks noGrp="1"/>
          </p:cNvSpPr>
          <p:nvPr>
            <p:ph type="title"/>
          </p:nvPr>
        </p:nvSpPr>
        <p:spPr/>
        <p:txBody>
          <a:bodyPr vert="horz" rIns="0"/>
          <a:lstStyle/>
          <a:p>
            <a:r>
              <a:rPr kumimoji="1" lang="ja-JP" noProof="0" dirty="0"/>
              <a:t>関連資料</a:t>
            </a:r>
          </a:p>
        </p:txBody>
      </p:sp>
      <p:sp>
        <p:nvSpPr>
          <p:cNvPr id="3" name="コンテンツ プレースホルダー 2">
            <a:extLst>
              <a:ext uri="{FF2B5EF4-FFF2-40B4-BE49-F238E27FC236}">
                <a16:creationId xmlns:a16="http://schemas.microsoft.com/office/drawing/2014/main" id="{FEBD90DC-AF9A-FCE0-F3AA-8E58445C011B}"/>
              </a:ext>
            </a:extLst>
          </p:cNvPr>
          <p:cNvSpPr>
            <a:spLocks noGrp="1"/>
          </p:cNvSpPr>
          <p:nvPr>
            <p:ph sz="quarter" idx="12"/>
          </p:nvPr>
        </p:nvSpPr>
        <p:spPr>
          <a:xfrm>
            <a:off x="161925" y="1110920"/>
            <a:ext cx="10367963" cy="604163"/>
          </a:xfrm>
        </p:spPr>
        <p:txBody>
          <a:bodyPr/>
          <a:lstStyle/>
          <a:p>
            <a:r>
              <a:rPr lang="ja-JP" noProof="0" dirty="0">
                <a:solidFill>
                  <a:srgbClr val="222222"/>
                </a:solidFill>
              </a:rPr>
              <a:t>SBTiのウェブサイトには、CNZS V2.0に関する各種資料が掲載されている。</a:t>
            </a:r>
          </a:p>
        </p:txBody>
      </p:sp>
      <p:graphicFrame>
        <p:nvGraphicFramePr>
          <p:cNvPr id="4" name="表 3">
            <a:extLst>
              <a:ext uri="{FF2B5EF4-FFF2-40B4-BE49-F238E27FC236}">
                <a16:creationId xmlns:a16="http://schemas.microsoft.com/office/drawing/2014/main" id="{16406B3C-F0B3-3A0F-5F42-15EE1E4F4746}"/>
              </a:ext>
            </a:extLst>
          </p:cNvPr>
          <p:cNvGraphicFramePr>
            <a:graphicFrameLocks noGrp="1"/>
          </p:cNvGraphicFramePr>
          <p:nvPr>
            <p:extLst>
              <p:ext uri="{D42A27DB-BD31-4B8C-83A1-F6EECF244321}">
                <p14:modId xmlns:p14="http://schemas.microsoft.com/office/powerpoint/2010/main" val="531071046"/>
              </p:ext>
            </p:extLst>
          </p:nvPr>
        </p:nvGraphicFramePr>
        <p:xfrm>
          <a:off x="277402" y="1753862"/>
          <a:ext cx="9952441" cy="5593080"/>
        </p:xfrm>
        <a:graphic>
          <a:graphicData uri="http://schemas.openxmlformats.org/drawingml/2006/table">
            <a:tbl>
              <a:tblPr firstRow="1" bandRow="1">
                <a:tableStyleId>{5C22544A-7EE6-4342-B048-85BDC9FD1C3A}</a:tableStyleId>
              </a:tblPr>
              <a:tblGrid>
                <a:gridCol w="799973">
                  <a:extLst>
                    <a:ext uri="{9D8B030D-6E8A-4147-A177-3AD203B41FA5}">
                      <a16:colId xmlns:a16="http://schemas.microsoft.com/office/drawing/2014/main" val="443798607"/>
                    </a:ext>
                  </a:extLst>
                </a:gridCol>
                <a:gridCol w="3723908">
                  <a:extLst>
                    <a:ext uri="{9D8B030D-6E8A-4147-A177-3AD203B41FA5}">
                      <a16:colId xmlns:a16="http://schemas.microsoft.com/office/drawing/2014/main" val="4141433130"/>
                    </a:ext>
                  </a:extLst>
                </a:gridCol>
                <a:gridCol w="4762549">
                  <a:extLst>
                    <a:ext uri="{9D8B030D-6E8A-4147-A177-3AD203B41FA5}">
                      <a16:colId xmlns:a16="http://schemas.microsoft.com/office/drawing/2014/main" val="259419693"/>
                    </a:ext>
                  </a:extLst>
                </a:gridCol>
                <a:gridCol w="666011">
                  <a:extLst>
                    <a:ext uri="{9D8B030D-6E8A-4147-A177-3AD203B41FA5}">
                      <a16:colId xmlns:a16="http://schemas.microsoft.com/office/drawing/2014/main" val="329852830"/>
                    </a:ext>
                  </a:extLst>
                </a:gridCol>
              </a:tblGrid>
              <a:tr h="216896">
                <a:tc>
                  <a:txBody>
                    <a:bodyPr/>
                    <a:lstStyle/>
                    <a:p>
                      <a:pPr algn="ctr" rtl="0"/>
                      <a:r>
                        <a:rPr kumimoji="1" lang="ja-JP" sz="1200" noProof="0" dirty="0"/>
                        <a:t>項目</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algn="ctr" rtl="0"/>
                      <a:r>
                        <a:rPr kumimoji="1" lang="ja-JP" sz="1200" noProof="0" dirty="0"/>
                        <a:t>区分</a:t>
                      </a:r>
                    </a:p>
                  </a:txBody>
                  <a:tcPr anchor="ctr">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b="1" noProof="0" dirty="0">
                          <a:solidFill>
                            <a:srgbClr val="FFFFFF"/>
                          </a:solidFill>
                          <a:latin typeface="Meiryo UI" panose="020B0604030504040204" pitchFamily="50" charset="-128"/>
                          <a:ea typeface="Meiryo UI" panose="020B0604030504040204" pitchFamily="50" charset="-128"/>
                        </a:rPr>
                        <a:t>内容</a:t>
                      </a:r>
                    </a:p>
                  </a:txBody>
                  <a:tcPr anchor="ctr">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algn="ctr" rtl="0"/>
                      <a:r>
                        <a:rPr kumimoji="1" lang="ja-JP" sz="1200" noProof="0" dirty="0"/>
                        <a:t>リンク</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98545"/>
                  </a:ext>
                </a:extLst>
              </a:tr>
              <a:tr h="469942">
                <a:tc>
                  <a:txBody>
                    <a:bodyPr/>
                    <a:lstStyle/>
                    <a:p>
                      <a:pPr algn="ctr" rtl="0"/>
                      <a:r>
                        <a:rPr kumimoji="1" lang="ja-JP" sz="1200" b="1" noProof="0" dirty="0">
                          <a:solidFill>
                            <a:schemeClr val="bg1"/>
                          </a:solidFill>
                        </a:rPr>
                        <a:t>基準</a:t>
                      </a:r>
                    </a:p>
                  </a:txBody>
                  <a:tcPr anchor="ctr">
                    <a:lnL w="12700" cap="flat" cmpd="sng" algn="ctr">
                      <a:solidFill>
                        <a:schemeClr val="bg1">
                          <a:lumMod val="65000"/>
                        </a:schemeClr>
                      </a:solidFill>
                      <a:prstDash val="solid"/>
                      <a:round/>
                      <a:headEnd type="none" w="med" len="med"/>
                      <a:tailEnd type="none" w="med" len="med"/>
                    </a:lnL>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100" b="0" noProof="0" dirty="0">
                          <a:solidFill>
                            <a:srgbClr val="00584E"/>
                          </a:solidFill>
                          <a:latin typeface="Meiryo UI" panose="020B0604030504040204" pitchFamily="50" charset="-128"/>
                          <a:ea typeface="Meiryo UI" panose="020B0604030504040204" pitchFamily="50" charset="-128"/>
                        </a:rPr>
                        <a:t>SBTi Corporate Net-Zero Standard V2.0</a:t>
                      </a:r>
                    </a:p>
                  </a:txBody>
                  <a:tcPr anchor="ctr">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indent="0">
                        <a:buFont typeface="Arial" panose="020B0604020202020204" pitchFamily="34" charset="0"/>
                        <a:buNone/>
                      </a:pPr>
                      <a:r>
                        <a:rPr kumimoji="1" lang="ja-JP" sz="1100" b="1" noProof="0" dirty="0"/>
                        <a:t>SBTi企業ネットゼロ基準 V2.0（CNZS V2.0）</a:t>
                      </a:r>
                    </a:p>
                    <a:p>
                      <a:pPr marL="0" indent="0">
                        <a:buFont typeface="Arial" panose="020B0604020202020204" pitchFamily="34" charset="0"/>
                        <a:buNone/>
                      </a:pPr>
                      <a:r>
                        <a:rPr lang="ja-JP" sz="1100" noProof="0" dirty="0">
                          <a:effectLst/>
                        </a:rPr>
                        <a:t>科学に基づくネットゼロ経路に整合した、目標の設定・実行・</a:t>
                      </a:r>
                      <a:r>
                        <a:rPr lang="ja-JP" sz="1100" b="0" noProof="0" dirty="0">
                          <a:effectLst/>
                        </a:rPr>
                        <a:t>報告</a:t>
                      </a:r>
                      <a:r>
                        <a:rPr lang="ja-JP" sz="1100" noProof="0" dirty="0">
                          <a:effectLst/>
                        </a:rPr>
                        <a:t>・進捗評価のサイクルについて、要件及び推奨事項を定めた文書</a:t>
                      </a:r>
                      <a:endParaRPr kumimoji="1" lang="ja-JP" sz="1100" b="1" noProof="0" dirty="0"/>
                    </a:p>
                  </a:txBody>
                  <a:tcPr>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rtl="0"/>
                      <a:r>
                        <a:rPr kumimoji="1" lang="ja-JP" sz="1200" noProof="0" dirty="0">
                          <a:solidFill>
                            <a:schemeClr val="accent1">
                              <a:lumMod val="75000"/>
                            </a:schemeClr>
                          </a:solidFill>
                          <a:hlinkClick r:id="rId6"/>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76491820"/>
                  </a:ext>
                </a:extLst>
              </a:tr>
              <a:tr h="361494">
                <a:tc rowSpan="3">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sz="1400" b="1" noProof="0" dirty="0">
                          <a:solidFill>
                            <a:schemeClr val="bg1"/>
                          </a:solidFill>
                          <a:latin typeface="+mn-ea"/>
                        </a:rPr>
                        <a:t>規範</a:t>
                      </a:r>
                      <a:endParaRPr lang="en-US" altLang="ja-JP" sz="1400" b="1" noProof="0" dirty="0">
                        <a:solidFill>
                          <a:schemeClr val="bg1"/>
                        </a:solidFill>
                        <a:latin typeface="+mn-ea"/>
                      </a:endParaRPr>
                    </a:p>
                    <a:p>
                      <a:pPr marL="0" marR="0" lvl="0" indent="0" algn="ctr" defTabSz="1007943" rtl="0" eaLnBrk="1" fontAlgn="auto" latinLnBrk="0" hangingPunct="1">
                        <a:lnSpc>
                          <a:spcPct val="100000"/>
                        </a:lnSpc>
                        <a:spcBef>
                          <a:spcPts val="0"/>
                        </a:spcBef>
                        <a:spcAft>
                          <a:spcPts val="0"/>
                        </a:spcAft>
                        <a:buClrTx/>
                        <a:buSzTx/>
                        <a:buFontTx/>
                        <a:buNone/>
                        <a:tabLst/>
                        <a:defRPr/>
                      </a:pPr>
                      <a:r>
                        <a:rPr lang="ja-JP" sz="1400" b="1" noProof="0" dirty="0">
                          <a:solidFill>
                            <a:schemeClr val="bg1"/>
                          </a:solidFill>
                          <a:latin typeface="+mn-ea"/>
                        </a:rPr>
                        <a:t>・</a:t>
                      </a:r>
                      <a:endParaRPr lang="en-US" altLang="ja-JP" sz="1400" b="1" noProof="0" dirty="0">
                        <a:solidFill>
                          <a:schemeClr val="bg1"/>
                        </a:solidFill>
                        <a:latin typeface="+mn-ea"/>
                      </a:endParaRPr>
                    </a:p>
                    <a:p>
                      <a:pPr marL="0" marR="0" lvl="0" indent="0" algn="ctr" defTabSz="1007943" rtl="0" eaLnBrk="1" fontAlgn="auto" latinLnBrk="0" hangingPunct="1">
                        <a:lnSpc>
                          <a:spcPct val="100000"/>
                        </a:lnSpc>
                        <a:spcBef>
                          <a:spcPts val="0"/>
                        </a:spcBef>
                        <a:spcAft>
                          <a:spcPts val="0"/>
                        </a:spcAft>
                        <a:buClrTx/>
                        <a:buSzTx/>
                        <a:buFontTx/>
                        <a:buNone/>
                        <a:tabLst/>
                        <a:defRPr/>
                      </a:pPr>
                      <a:r>
                        <a:rPr lang="ja-JP" sz="1400" b="1" noProof="0" dirty="0">
                          <a:solidFill>
                            <a:schemeClr val="bg1"/>
                          </a:solidFill>
                          <a:latin typeface="+mn-ea"/>
                        </a:rPr>
                        <a:t>要件</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100" b="0" noProof="0" dirty="0">
                          <a:solidFill>
                            <a:schemeClr val="bg2"/>
                          </a:solidFill>
                          <a:latin typeface="+mn-ea"/>
                          <a:cs typeface="Meiryo" pitchFamily="34" charset="-120"/>
                        </a:rPr>
                        <a:t>SBTi Corporate Net-Zero Standard Version 2.0 Criteria</a:t>
                      </a:r>
                      <a:endParaRPr lang="ja-JP" sz="1100" b="0" noProof="0" dirty="0">
                        <a:solidFill>
                          <a:schemeClr val="bg2"/>
                        </a:solidFill>
                        <a:latin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indent="0">
                        <a:buFont typeface="Arial" panose="020B0604020202020204" pitchFamily="34" charset="0"/>
                        <a:buNone/>
                      </a:pPr>
                      <a:r>
                        <a:rPr kumimoji="1" lang="ja-JP" sz="1100" b="1" noProof="0" dirty="0"/>
                        <a:t>SBTi企業ネットゼロ基準 V2.0 要件</a:t>
                      </a:r>
                    </a:p>
                    <a:p>
                      <a:pPr marL="0" indent="0">
                        <a:buFont typeface="Arial" panose="020B0604020202020204" pitchFamily="34" charset="0"/>
                        <a:buNone/>
                      </a:pPr>
                      <a:r>
                        <a:rPr lang="ja-JP" sz="1100" noProof="0" dirty="0">
                          <a:effectLst/>
                        </a:rPr>
                        <a:t>CNZS V2.0の要件及び推奨事項を抜粋したもの</a:t>
                      </a:r>
                      <a:endParaRPr kumimoji="1" lang="ja-JP" sz="1100" b="1" noProof="0" dirty="0"/>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7"/>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8117945"/>
                  </a:ext>
                </a:extLst>
              </a:tr>
              <a:tr h="469942">
                <a:tc vMerge="1">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lang="ja-JP" altLang="en-US" sz="1200">
                        <a:solidFill>
                          <a:schemeClr val="bg2"/>
                        </a:solidFill>
                        <a:latin typeface="+mn-ea"/>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100" b="0" noProof="0" dirty="0">
                          <a:solidFill>
                            <a:schemeClr val="bg2"/>
                          </a:solidFill>
                        </a:rPr>
                        <a:t>SBTi Corporate Net-Zero Standard Version 2.0 Criteria For Category B companies</a:t>
                      </a:r>
                      <a:endParaRPr lang="ja-JP" sz="1100" b="0" noProof="0" dirty="0">
                        <a:solidFill>
                          <a:schemeClr val="bg2"/>
                        </a:solidFill>
                        <a:latin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ja-JP" sz="1100" b="1" noProof="0" dirty="0">
                          <a:effectLst/>
                        </a:rPr>
                        <a:t>SBTi企業ネットゼロ基準 V2.0 要件（カテゴリB企業向け）</a:t>
                      </a: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ja-JP" sz="1100" noProof="0" dirty="0">
                          <a:effectLst/>
                        </a:rPr>
                        <a:t>カテゴリB企業向けにCNZS V2.0に沿って目標を設定・実施するために満たすべき要件及び推奨事項を抜粋したもの</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8"/>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0798858"/>
                  </a:ext>
                </a:extLst>
              </a:tr>
              <a:tr h="337395">
                <a:tc vMerge="1">
                  <a:txBody>
                    <a:bodyPr/>
                    <a:lstStyle/>
                    <a:p>
                      <a:endParaRPr kumimoji="1" lang="ja-JP" altLang="en-US"/>
                    </a:p>
                  </a:txBody>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100" b="0" noProof="0" dirty="0">
                          <a:solidFill>
                            <a:schemeClr val="bg2"/>
                          </a:solidFill>
                          <a:latin typeface="+mn-ea"/>
                          <a:cs typeface="Meiryo" pitchFamily="34" charset="-120"/>
                        </a:rPr>
                        <a:t>SBTi Corporate Net-Zero Standard Version 2.0 Foreword &amp; Executive Summary</a:t>
                      </a:r>
                      <a:endParaRPr lang="ja-JP" sz="1100" b="0" noProof="0" dirty="0">
                        <a:solidFill>
                          <a:schemeClr val="bg2"/>
                        </a:solidFill>
                        <a:latin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a:t>
                      </a:r>
                      <a:r>
                        <a:rPr kumimoji="1" lang="ja-JP" sz="1100" b="1" noProof="0" dirty="0">
                          <a:latin typeface="+mn-lt"/>
                          <a:ea typeface="+mn-ea"/>
                        </a:rPr>
                        <a:t> </a:t>
                      </a:r>
                      <a:r>
                        <a:rPr kumimoji="1" lang="ja-JP" sz="1100" b="1" noProof="0" dirty="0">
                          <a:latin typeface="+mn-ea"/>
                          <a:ea typeface="+mn-ea"/>
                        </a:rPr>
                        <a:t>序文・エグゼクティブサマリー</a:t>
                      </a: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ja-JP" sz="1100" noProof="0" dirty="0">
                          <a:effectLst/>
                        </a:rPr>
                        <a:t>CNZS V2.0</a:t>
                      </a:r>
                      <a:r>
                        <a:rPr lang="ja-JP" sz="1100" noProof="0" dirty="0"/>
                        <a:t>の要約 </a:t>
                      </a:r>
                      <a:endParaRPr kumimoji="1" lang="ja-JP" sz="1100" b="1" noProof="0" dirty="0">
                        <a:latin typeface="+mn-ea"/>
                        <a:ea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9"/>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41706620"/>
                  </a:ext>
                </a:extLst>
              </a:tr>
              <a:tr h="506092">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sz="1200" b="1" noProof="0" dirty="0">
                          <a:solidFill>
                            <a:schemeClr val="bg1"/>
                          </a:solidFill>
                          <a:latin typeface="+mn-ea"/>
                        </a:rPr>
                        <a:t>技術</a:t>
                      </a:r>
                      <a:endParaRPr lang="en-US" altLang="ja-JP" sz="1200" b="1" noProof="0" dirty="0">
                        <a:solidFill>
                          <a:schemeClr val="bg1"/>
                        </a:solidFill>
                        <a:latin typeface="+mn-ea"/>
                      </a:endParaRPr>
                    </a:p>
                    <a:p>
                      <a:pPr marL="0" marR="0" lvl="0" indent="0" algn="ctr" defTabSz="1007943" rtl="0" eaLnBrk="1" fontAlgn="auto" latinLnBrk="0" hangingPunct="1">
                        <a:lnSpc>
                          <a:spcPct val="100000"/>
                        </a:lnSpc>
                        <a:spcBef>
                          <a:spcPts val="0"/>
                        </a:spcBef>
                        <a:spcAft>
                          <a:spcPts val="0"/>
                        </a:spcAft>
                        <a:buClrTx/>
                        <a:buSzTx/>
                        <a:buFontTx/>
                        <a:buNone/>
                        <a:tabLst/>
                        <a:defRPr/>
                      </a:pPr>
                      <a:r>
                        <a:rPr lang="ja-JP" sz="1200" b="1" noProof="0" dirty="0">
                          <a:solidFill>
                            <a:schemeClr val="bg1"/>
                          </a:solidFill>
                          <a:latin typeface="+mn-ea"/>
                        </a:rPr>
                        <a:t>・</a:t>
                      </a:r>
                    </a:p>
                    <a:p>
                      <a:pPr marL="0" marR="0" lvl="0" indent="0" algn="ctr" defTabSz="1007943" rtl="0" eaLnBrk="1" fontAlgn="auto" latinLnBrk="0" hangingPunct="1">
                        <a:lnSpc>
                          <a:spcPct val="100000"/>
                        </a:lnSpc>
                        <a:spcBef>
                          <a:spcPts val="0"/>
                        </a:spcBef>
                        <a:spcAft>
                          <a:spcPts val="0"/>
                        </a:spcAft>
                        <a:buClrTx/>
                        <a:buSzTx/>
                        <a:buFontTx/>
                        <a:buNone/>
                        <a:tabLst/>
                        <a:defRPr/>
                      </a:pPr>
                      <a:r>
                        <a:rPr lang="ja-JP" sz="1200" b="1" noProof="0" dirty="0">
                          <a:solidFill>
                            <a:schemeClr val="bg1"/>
                          </a:solidFill>
                          <a:latin typeface="+mn-ea"/>
                        </a:rPr>
                        <a:t>補完</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100" b="0" noProof="0" dirty="0">
                          <a:solidFill>
                            <a:schemeClr val="bg2"/>
                          </a:solidFill>
                          <a:latin typeface="+mn-ea"/>
                          <a:cs typeface="Meiryo" pitchFamily="34" charset="-120"/>
                        </a:rPr>
                        <a:t>SBTi Corporate Net-Zero Standard Version 2.0: Methods, Metrics and Pathways - Version for public commenting</a:t>
                      </a:r>
                      <a:endParaRPr lang="ja-JP" sz="1100" b="0" noProof="0" dirty="0">
                        <a:solidFill>
                          <a:schemeClr val="bg2"/>
                        </a:solidFill>
                        <a:latin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 手法・指標・経路</a:t>
                      </a:r>
                      <a:r>
                        <a:rPr kumimoji="1" lang="ja-JP" sz="1050" b="1" noProof="0" dirty="0"/>
                        <a:t>（パブリックコメント版）</a:t>
                      </a:r>
                      <a:endParaRPr kumimoji="1" lang="ja-JP" sz="1100" b="1" noProof="0" dirty="0"/>
                    </a:p>
                    <a:p>
                      <a:pPr marL="0" indent="0">
                        <a:buFont typeface="Arial" panose="020B0604020202020204" pitchFamily="34" charset="0"/>
                        <a:buNone/>
                      </a:pPr>
                      <a:r>
                        <a:rPr kumimoji="1" lang="ja-JP" sz="1100" b="0" noProof="0" dirty="0"/>
                        <a:t>CNZS V2.0の実装を支える手法・指標・経路（MMPs）の役割と適用範囲を説明し、パブリックコメント対象の仕様書と意見提出の機会を示す文書</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10"/>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7421037"/>
                  </a:ext>
                </a:extLst>
              </a:tr>
              <a:tr h="469942">
                <a:tc rowSpan="2">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sz="1200" b="1" noProof="0" dirty="0">
                          <a:solidFill>
                            <a:schemeClr val="bg1"/>
                          </a:solidFill>
                          <a:latin typeface="+mn-ea"/>
                        </a:rPr>
                        <a:t>実務支援</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100" b="0" noProof="0" dirty="0">
                          <a:solidFill>
                            <a:schemeClr val="bg2"/>
                          </a:solidFill>
                          <a:latin typeface="+mn-ea"/>
                          <a:cs typeface="Meiryo" pitchFamily="34" charset="-120"/>
                        </a:rPr>
                        <a:t>SBTi Corporate Net-Zero Standard V2.0: How to set targets</a:t>
                      </a:r>
                      <a:endParaRPr lang="ja-JP" sz="1100" b="0" noProof="0" dirty="0">
                        <a:solidFill>
                          <a:schemeClr val="bg2"/>
                        </a:solidFill>
                        <a:latin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 </a:t>
                      </a:r>
                      <a:r>
                        <a:rPr lang="ja-JP" sz="1100" b="1" noProof="0" dirty="0"/>
                        <a:t>目標設定の手引き</a:t>
                      </a:r>
                    </a:p>
                    <a:p>
                      <a:pPr marL="0" indent="0">
                        <a:buFont typeface="Arial" panose="020B0604020202020204" pitchFamily="34" charset="0"/>
                        <a:buNone/>
                      </a:pPr>
                      <a:r>
                        <a:rPr kumimoji="1" lang="ja-JP" sz="1100" b="0" noProof="0" dirty="0"/>
                        <a:t>企業区分と排出プロファイルに基づき、目標サイクルと目標設定プロセスを理解し、自社に適用され得る要件を特定するための実務ガイド</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11"/>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88533517"/>
                  </a:ext>
                </a:extLst>
              </a:tr>
              <a:tr h="469942">
                <a:tc vMerge="1">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lang="ja-JP" altLang="en-US" sz="1200">
                        <a:solidFill>
                          <a:schemeClr val="bg2"/>
                        </a:solidFill>
                        <a:latin typeface="+mn-ea"/>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100" b="0" noProof="0" dirty="0">
                          <a:solidFill>
                            <a:schemeClr val="bg2"/>
                          </a:solidFill>
                          <a:latin typeface="+mn-ea"/>
                          <a:cs typeface="Meiryo" pitchFamily="34" charset="-120"/>
                        </a:rPr>
                        <a:t>SBTi Corporate Net-Zero Standard Version 2.0 Target-Setting Tool - Beta for Modelling &amp; Illustration</a:t>
                      </a:r>
                      <a:endParaRPr lang="ja-JP" sz="1100" b="0" noProof="0" dirty="0">
                        <a:solidFill>
                          <a:schemeClr val="bg2"/>
                        </a:solidFill>
                        <a:latin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 </a:t>
                      </a:r>
                      <a:r>
                        <a:rPr lang="ja-JP" sz="1100" b="1" noProof="0" dirty="0"/>
                        <a:t>目標設定ツール（モデリング・例示</a:t>
                      </a:r>
                      <a:r>
                        <a:rPr lang="ja-JP" sz="1100" noProof="0" dirty="0"/>
                        <a:t>）</a:t>
                      </a:r>
                    </a:p>
                    <a:p>
                      <a:pPr marL="0" indent="0">
                        <a:buFont typeface="Arial" panose="020B0604020202020204" pitchFamily="34" charset="0"/>
                        <a:buNone/>
                      </a:pPr>
                      <a:r>
                        <a:rPr kumimoji="1" lang="ja-JP" sz="1100" noProof="0" dirty="0"/>
                        <a:t>CNZS V2.0の手法と経路の適用イメージを示すモデリング・例示専用のベータ版ツール</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12"/>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8678891"/>
                  </a:ext>
                </a:extLst>
              </a:tr>
              <a:tr h="469942">
                <a:tc rowSpan="3">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sz="1200" b="1" noProof="0" dirty="0">
                          <a:solidFill>
                            <a:schemeClr val="bg1"/>
                          </a:solidFill>
                          <a:latin typeface="+mn-ea"/>
                        </a:rPr>
                        <a:t>移行</a:t>
                      </a:r>
                      <a:endParaRPr lang="en-US" altLang="ja-JP" sz="1200" b="1" noProof="0" dirty="0">
                        <a:solidFill>
                          <a:schemeClr val="bg1"/>
                        </a:solidFill>
                        <a:latin typeface="+mn-ea"/>
                      </a:endParaRPr>
                    </a:p>
                    <a:p>
                      <a:pPr marL="0" marR="0" lvl="0" indent="0" algn="ctr" defTabSz="1007943" rtl="0" eaLnBrk="1" fontAlgn="auto" latinLnBrk="0" hangingPunct="1">
                        <a:lnSpc>
                          <a:spcPct val="100000"/>
                        </a:lnSpc>
                        <a:spcBef>
                          <a:spcPts val="0"/>
                        </a:spcBef>
                        <a:spcAft>
                          <a:spcPts val="0"/>
                        </a:spcAft>
                        <a:buClrTx/>
                        <a:buSzTx/>
                        <a:buFontTx/>
                        <a:buNone/>
                        <a:tabLst/>
                        <a:defRPr/>
                      </a:pPr>
                      <a:r>
                        <a:rPr lang="ja-JP" sz="1200" b="1" noProof="0" dirty="0">
                          <a:solidFill>
                            <a:schemeClr val="bg1"/>
                          </a:solidFill>
                          <a:latin typeface="+mn-ea"/>
                        </a:rPr>
                        <a:t>・</a:t>
                      </a:r>
                    </a:p>
                    <a:p>
                      <a:pPr marL="0" marR="0" lvl="0" indent="0" algn="ctr" defTabSz="1007943" rtl="0" eaLnBrk="1" fontAlgn="auto" latinLnBrk="0" hangingPunct="1">
                        <a:lnSpc>
                          <a:spcPct val="100000"/>
                        </a:lnSpc>
                        <a:spcBef>
                          <a:spcPts val="0"/>
                        </a:spcBef>
                        <a:spcAft>
                          <a:spcPts val="0"/>
                        </a:spcAft>
                        <a:buClrTx/>
                        <a:buSzTx/>
                        <a:buFontTx/>
                        <a:buNone/>
                        <a:tabLst/>
                        <a:defRPr/>
                      </a:pPr>
                      <a:r>
                        <a:rPr lang="ja-JP" sz="1200" b="1" noProof="0" dirty="0">
                          <a:solidFill>
                            <a:schemeClr val="bg1"/>
                          </a:solidFill>
                          <a:latin typeface="+mn-ea"/>
                        </a:rPr>
                        <a:t>参照支援</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indent="0" algn="l">
                        <a:lnSpc>
                          <a:spcPct val="100000"/>
                        </a:lnSpc>
                        <a:buNone/>
                      </a:pPr>
                      <a:r>
                        <a:rPr lang="ja-JP" sz="1100" b="0" noProof="0" dirty="0">
                          <a:solidFill>
                            <a:schemeClr val="bg2"/>
                          </a:solidFill>
                          <a:latin typeface="+mn-ea"/>
                          <a:cs typeface="Meiryo" pitchFamily="34" charset="-120"/>
                        </a:rPr>
                        <a:t>Guide for Companies in the Transition to Corporate Net-Zero Standard Version 2.0</a:t>
                      </a:r>
                      <a:endParaRPr lang="ja-JP" sz="1100" b="0" noProof="0" dirty="0">
                        <a:solidFill>
                          <a:schemeClr val="bg2"/>
                        </a:solidFill>
                        <a:latin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a:t>
                      </a:r>
                      <a:r>
                        <a:rPr lang="ja-JP" sz="1100" b="1" noProof="0" dirty="0"/>
                        <a:t>V2.0 へ移行する企業向けガイド</a:t>
                      </a:r>
                    </a:p>
                    <a:p>
                      <a:r>
                        <a:rPr lang="ja-JP" sz="1100" noProof="0" dirty="0">
                          <a:effectLst/>
                        </a:rPr>
                        <a:t>SBTi Services作成の移行ガイド。検証済み目標・コミット企業向けに、CNZS V1.3.1とV2.0の運用・技術・報告面の主な変更点を条番号付きで対照</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13"/>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4097915"/>
                  </a:ext>
                </a:extLst>
              </a:tr>
              <a:tr h="337395">
                <a:tc vMerge="1">
                  <a:txBody>
                    <a:bodyPr/>
                    <a:lstStyle/>
                    <a:p>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100" b="0" noProof="0" dirty="0">
                          <a:solidFill>
                            <a:schemeClr val="bg2"/>
                          </a:solidFill>
                          <a:latin typeface="+mn-ea"/>
                          <a:cs typeface="Meiryo" pitchFamily="34" charset="-120"/>
                        </a:rPr>
                        <a:t>Continuing </a:t>
                      </a:r>
                      <a:r>
                        <a:rPr lang="ja-JP" sz="1100" b="0" u="none" noProof="0" dirty="0">
                          <a:solidFill>
                            <a:schemeClr val="bg2"/>
                          </a:solidFill>
                          <a:latin typeface="+mn-ea"/>
                          <a:cs typeface="Meiryo" pitchFamily="34" charset="-120"/>
                        </a:rPr>
                        <a:t>U</a:t>
                      </a:r>
                      <a:r>
                        <a:rPr lang="ja-JP" sz="1100" b="0" noProof="0" dirty="0">
                          <a:solidFill>
                            <a:schemeClr val="bg2"/>
                          </a:solidFill>
                          <a:latin typeface="+mn-ea"/>
                          <a:cs typeface="Meiryo" pitchFamily="34" charset="-120"/>
                        </a:rPr>
                        <a:t>se of the Corporate Net-Zero Standard V1.3.1 and Transition to Version 2.0</a:t>
                      </a:r>
                      <a:endParaRPr lang="ja-JP" sz="1100" b="0" noProof="0" dirty="0">
                        <a:solidFill>
                          <a:schemeClr val="bg2"/>
                        </a:solidFill>
                        <a:latin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a:t>
                      </a:r>
                      <a:r>
                        <a:rPr lang="ja-JP" sz="1100" b="1" noProof="0" dirty="0"/>
                        <a:t>V1.3.1の継続使用とV2.0への移行</a:t>
                      </a:r>
                    </a:p>
                    <a:p>
                      <a:pPr marL="0" indent="0">
                        <a:buFont typeface="Arial" panose="020B0604020202020204" pitchFamily="34" charset="0"/>
                        <a:buNone/>
                      </a:pPr>
                      <a:r>
                        <a:rPr lang="ja-JP" sz="1100" noProof="0" dirty="0"/>
                        <a:t>CNZS V1.3.1と短期基準の継続使用及びV2.0への移行方針を示すガイダンス</a:t>
                      </a:r>
                      <a:endParaRPr kumimoji="1" lang="ja-JP" sz="1100" b="1" noProof="0" dirty="0"/>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14"/>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8305937"/>
                  </a:ext>
                </a:extLst>
              </a:tr>
              <a:tr h="337395">
                <a:tc vMerge="1">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lang="ja-JP" altLang="en-US" sz="1200">
                        <a:solidFill>
                          <a:schemeClr val="bg2"/>
                        </a:solidFill>
                        <a:latin typeface="+mn-ea"/>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100" b="0" noProof="0" dirty="0">
                          <a:solidFill>
                            <a:schemeClr val="bg2"/>
                          </a:solidFill>
                          <a:latin typeface="+mn-ea"/>
                          <a:cs typeface="Meiryo" pitchFamily="34" charset="-120"/>
                        </a:rPr>
                        <a:t>SBTi Corporate Net-Zero Standard Version 2.0 Frequently Asked Questions</a:t>
                      </a:r>
                      <a:endParaRPr lang="ja-JP" sz="1100" b="0" noProof="0" dirty="0">
                        <a:solidFill>
                          <a:schemeClr val="bg2"/>
                        </a:solidFill>
                        <a:latin typeface="+mn-ea"/>
                      </a:endParaRPr>
                    </a:p>
                  </a:txBody>
                  <a:tcPr anchor="ct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a:t>
                      </a:r>
                      <a:r>
                        <a:rPr kumimoji="1" lang="ja-JP" sz="1100" b="1" noProof="0" dirty="0">
                          <a:solidFill>
                            <a:schemeClr val="dk1"/>
                          </a:solidFill>
                          <a:latin typeface="+mn-lt"/>
                          <a:ea typeface="+mn-ea"/>
                        </a:rPr>
                        <a:t> </a:t>
                      </a:r>
                      <a:r>
                        <a:rPr kumimoji="1" lang="ja-JP" sz="1100" b="1" noProof="0" dirty="0">
                          <a:solidFill>
                            <a:schemeClr val="tx1"/>
                          </a:solidFill>
                          <a:latin typeface="Meiryo UI" panose="020B0604030504040204" pitchFamily="50" charset="-128"/>
                          <a:ea typeface="Meiryo UI" panose="020B0604030504040204" pitchFamily="50" charset="-128"/>
                        </a:rPr>
                        <a:t>よくある質問</a:t>
                      </a: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ja-JP" sz="1100" noProof="0" dirty="0"/>
                        <a:t>CNZS V2.0に関するFAQ</a:t>
                      </a:r>
                      <a:endParaRPr kumimoji="1" lang="ja-JP" sz="1100" noProof="0" dirty="0">
                        <a:solidFill>
                          <a:srgbClr val="222222"/>
                        </a:solidFill>
                        <a:latin typeface="Meiryo UI" panose="020B0604030504040204" pitchFamily="50" charset="-128"/>
                        <a:ea typeface="Meiryo UI" panose="020B0604030504040204" pitchFamily="50" charset="-128"/>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15"/>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79388011"/>
                  </a:ext>
                </a:extLst>
              </a:tr>
            </a:tbl>
          </a:graphicData>
        </a:graphic>
      </p:graphicFrame>
      <p:sp>
        <p:nvSpPr>
          <p:cNvPr id="12" name="Text 23">
            <a:extLst>
              <a:ext uri="{FF2B5EF4-FFF2-40B4-BE49-F238E27FC236}">
                <a16:creationId xmlns:a16="http://schemas.microsoft.com/office/drawing/2014/main" id="{2C034A3D-A30B-BD43-D3A8-A3D8E9CCB3FB}"/>
              </a:ext>
            </a:extLst>
          </p:cNvPr>
          <p:cNvSpPr/>
          <p:nvPr/>
        </p:nvSpPr>
        <p:spPr>
          <a:xfrm>
            <a:off x="303839" y="7377422"/>
            <a:ext cx="9952441" cy="182254"/>
          </a:xfrm>
          <a:prstGeom prst="rect">
            <a:avLst/>
          </a:prstGeom>
          <a:noFill/>
          <a:ln/>
        </p:spPr>
        <p:txBody>
          <a:bodyPr wrap="square" lIns="0" tIns="0" rIns="0" bIns="0" rtlCol="0" anchor="ctr"/>
          <a:lstStyle/>
          <a:p>
            <a:r>
              <a:rPr lang="ja-JP" sz="900" noProof="0" dirty="0">
                <a:solidFill>
                  <a:sysClr val="windowText" lastClr="000000"/>
                </a:solidFill>
                <a:latin typeface="+mn-ea"/>
              </a:rPr>
              <a:t>出所：</a:t>
            </a:r>
            <a:r>
              <a:rPr lang="ja-JP" sz="900" noProof="0" dirty="0">
                <a:solidFill>
                  <a:sysClr val="windowText" lastClr="000000"/>
                </a:solidFill>
                <a:latin typeface="+mn-ea"/>
                <a:hlinkClick r:id="rId16">
                  <a:extLst>
                    <a:ext uri="{A12FA001-AC4F-418D-AE19-62706E023703}">
                      <ahyp:hlinkClr xmlns:ahyp="http://schemas.microsoft.com/office/drawing/2018/hyperlinkcolor" val="tx"/>
                    </a:ext>
                  </a:extLst>
                </a:hlinkClick>
              </a:rPr>
              <a:t>SBTi Webサイト </a:t>
            </a:r>
            <a:r>
              <a:rPr lang="ja-JP" sz="900" noProof="0" dirty="0">
                <a:solidFill>
                  <a:sysClr val="windowText" lastClr="000000"/>
                </a:solidFill>
                <a:latin typeface="+mn-ea"/>
              </a:rPr>
              <a:t>を基に作成</a:t>
            </a:r>
          </a:p>
        </p:txBody>
      </p:sp>
    </p:spTree>
    <p:extLst>
      <p:ext uri="{BB962C8B-B14F-4D97-AF65-F5344CB8AC3E}">
        <p14:creationId xmlns:p14="http://schemas.microsoft.com/office/powerpoint/2010/main" val="6151811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2A754B-40D6-DBD2-CD97-8A401D77FE5E}"/>
              </a:ext>
            </a:extLst>
          </p:cNvPr>
          <p:cNvSpPr>
            <a:spLocks noGrp="1"/>
          </p:cNvSpPr>
          <p:nvPr>
            <p:ph type="title"/>
          </p:nvPr>
        </p:nvSpPr>
        <p:spPr/>
        <p:txBody>
          <a:bodyPr/>
          <a:lstStyle/>
          <a:p>
            <a:pPr marL="0" marR="0" lvl="0" indent="0" defTabSz="914400" rtl="0" eaLnBrk="1" fontAlgn="auto" latinLnBrk="0" hangingPunct="1">
              <a:lnSpc>
                <a:spcPct val="100000"/>
              </a:lnSpc>
              <a:spcBef>
                <a:spcPts val="0"/>
              </a:spcBef>
              <a:spcAft>
                <a:spcPts val="0"/>
              </a:spcAft>
              <a:tabLst/>
              <a:defRPr/>
            </a:pPr>
            <a:r>
              <a:rPr kumimoji="0" lang="ja-JP" b="1" i="0" u="none" strike="noStrike" kern="1200" cap="none" spc="0" normalizeH="0" baseline="0" noProof="0" dirty="0">
                <a:ln>
                  <a:noFill/>
                </a:ln>
                <a:effectLst/>
                <a:uLnTx/>
                <a:uFillTx/>
                <a:latin typeface="Meiryo UI" pitchFamily="34" charset="0"/>
                <a:ea typeface="Meiryo UI" pitchFamily="34" charset="-122"/>
                <a:cs typeface="Meiryo UI" pitchFamily="34" charset="-120"/>
              </a:rPr>
              <a:t>附属書A：Scope3高排出活動（EIA）一覧　1/2　</a:t>
            </a:r>
            <a:endParaRPr kumimoji="1" lang="ja-JP" sz="3600" noProof="0" dirty="0"/>
          </a:p>
        </p:txBody>
      </p:sp>
      <p:graphicFrame>
        <p:nvGraphicFramePr>
          <p:cNvPr id="4" name="Table 0">
            <a:extLst>
              <a:ext uri="{FF2B5EF4-FFF2-40B4-BE49-F238E27FC236}">
                <a16:creationId xmlns:a16="http://schemas.microsoft.com/office/drawing/2014/main" id="{2FAD0328-F3D5-2473-5E6A-287369A7BB6E}"/>
              </a:ext>
            </a:extLst>
          </p:cNvPr>
          <p:cNvGraphicFramePr>
            <a:graphicFrameLocks noGrp="1"/>
          </p:cNvGraphicFramePr>
          <p:nvPr>
            <p:extLst>
              <p:ext uri="{D42A27DB-BD31-4B8C-83A1-F6EECF244321}">
                <p14:modId xmlns:p14="http://schemas.microsoft.com/office/powerpoint/2010/main" val="3153809529"/>
              </p:ext>
            </p:extLst>
          </p:nvPr>
        </p:nvGraphicFramePr>
        <p:xfrm>
          <a:off x="161925" y="1332402"/>
          <a:ext cx="10367963" cy="5364480"/>
        </p:xfrm>
        <a:graphic>
          <a:graphicData uri="http://schemas.openxmlformats.org/drawingml/2006/table">
            <a:tbl>
              <a:tblPr/>
              <a:tblGrid>
                <a:gridCol w="2122575">
                  <a:extLst>
                    <a:ext uri="{9D8B030D-6E8A-4147-A177-3AD203B41FA5}">
                      <a16:colId xmlns:a16="http://schemas.microsoft.com/office/drawing/2014/main" val="20000"/>
                    </a:ext>
                  </a:extLst>
                </a:gridCol>
                <a:gridCol w="1224563">
                  <a:extLst>
                    <a:ext uri="{9D8B030D-6E8A-4147-A177-3AD203B41FA5}">
                      <a16:colId xmlns:a16="http://schemas.microsoft.com/office/drawing/2014/main" val="20001"/>
                    </a:ext>
                  </a:extLst>
                </a:gridCol>
                <a:gridCol w="7020825">
                  <a:extLst>
                    <a:ext uri="{9D8B030D-6E8A-4147-A177-3AD203B41FA5}">
                      <a16:colId xmlns:a16="http://schemas.microsoft.com/office/drawing/2014/main" val="20002"/>
                    </a:ext>
                  </a:extLst>
                </a:gridCol>
              </a:tblGrid>
              <a:tr h="0">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ctr">
                        <a:buNone/>
                      </a:pPr>
                      <a:r>
                        <a:rPr lang="ja-JP" sz="1600" b="1" noProof="0" dirty="0">
                          <a:solidFill>
                            <a:srgbClr val="FFFFFF"/>
                          </a:solidFill>
                          <a:latin typeface="+mj-lt"/>
                          <a:ea typeface="Meiryo UI" pitchFamily="34" charset="-122"/>
                          <a:cs typeface="Meiryo UI" pitchFamily="34" charset="-120"/>
                        </a:rPr>
                        <a:t>活動</a:t>
                      </a:r>
                      <a:endParaRPr lang="ja-JP" sz="16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1F2A4D"/>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ctr">
                        <a:buNone/>
                      </a:pPr>
                      <a:r>
                        <a:rPr lang="ja-JP" sz="1600" b="1" noProof="0" dirty="0">
                          <a:solidFill>
                            <a:srgbClr val="FFFFFF"/>
                          </a:solidFill>
                          <a:latin typeface="+mj-lt"/>
                          <a:ea typeface="Meiryo UI" pitchFamily="34" charset="-122"/>
                          <a:cs typeface="Meiryo UI" pitchFamily="34" charset="-120"/>
                        </a:rPr>
                        <a:t>NACEコード</a:t>
                      </a:r>
                      <a:endParaRPr lang="ja-JP" sz="16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1F2A4D"/>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ctr">
                        <a:buNone/>
                      </a:pPr>
                      <a:r>
                        <a:rPr lang="ja-JP" sz="1600" b="1" noProof="0" dirty="0">
                          <a:solidFill>
                            <a:srgbClr val="FFFFFF"/>
                          </a:solidFill>
                          <a:latin typeface="+mj-lt"/>
                          <a:ea typeface="Meiryo UI" pitchFamily="34" charset="-122"/>
                          <a:cs typeface="Meiryo UI" pitchFamily="34" charset="-120"/>
                        </a:rPr>
                        <a:t>EIA境界の説明</a:t>
                      </a:r>
                      <a:endParaRPr lang="ja-JP" sz="16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1F2A4D"/>
                    </a:solidFill>
                  </a:tcPr>
                </a:tc>
                <a:extLst>
                  <a:ext uri="{0D108BD9-81ED-4DB2-BD59-A6C34878D82A}">
                    <a16:rowId xmlns:a16="http://schemas.microsoft.com/office/drawing/2014/main" val="10000"/>
                  </a:ext>
                </a:extLst>
              </a:tr>
              <a:tr h="0">
                <a:tc gridSpan="3">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ctr">
                        <a:buNone/>
                      </a:pPr>
                      <a:r>
                        <a:rPr lang="ja-JP" sz="1400" b="1" noProof="0" dirty="0">
                          <a:solidFill>
                            <a:srgbClr val="FFFFFF"/>
                          </a:solidFill>
                          <a:latin typeface="+mj-lt"/>
                          <a:ea typeface="Meiryo UI" pitchFamily="34" charset="-122"/>
                          <a:cs typeface="Meiryo UI" pitchFamily="34" charset="-120"/>
                        </a:rPr>
                        <a:t>コモディティ</a:t>
                      </a:r>
                      <a:endParaRPr lang="ja-JP" sz="14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08A2B"/>
                    </a:solidFill>
                  </a:tcPr>
                </a:tc>
                <a:tc hMerge="1">
                  <a:txBody>
                    <a:bodyPr/>
                    <a:lstStyle/>
                    <a:p>
                      <a:endParaRPr lang="ja-JP"/>
                    </a:p>
                  </a:txBody>
                  <a:tcPr/>
                </a:tc>
                <a:tc hMerge="1">
                  <a:txBody>
                    <a:bodyPr/>
                    <a:lstStyle/>
                    <a:p>
                      <a:endParaRPr lang="ja-JP"/>
                    </a:p>
                  </a:txBody>
                  <a:tcPr/>
                </a:tc>
                <a:extLst>
                  <a:ext uri="{0D108BD9-81ED-4DB2-BD59-A6C34878D82A}">
                    <a16:rowId xmlns:a16="http://schemas.microsoft.com/office/drawing/2014/main" val="10001"/>
                  </a:ext>
                </a:extLst>
              </a:tr>
              <a:tr h="0">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b="1" noProof="0" dirty="0">
                          <a:solidFill>
                            <a:srgbClr val="222222"/>
                          </a:solidFill>
                          <a:latin typeface="+mj-lt"/>
                          <a:ea typeface="Meiryo UI" pitchFamily="34" charset="-122"/>
                          <a:cs typeface="Meiryo UI" pitchFamily="34" charset="-120"/>
                        </a:rPr>
                        <a:t>セメント</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23.51</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石灰石・粘土の採掘、輸送、キルンでの高温焼成（か焼）、及びクリンカーの粉砕・調合</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extLst>
                  <a:ext uri="{0D108BD9-81ED-4DB2-BD59-A6C34878D82A}">
                    <a16:rowId xmlns:a16="http://schemas.microsoft.com/office/drawing/2014/main" val="10002"/>
                  </a:ext>
                </a:extLst>
              </a:tr>
              <a:tr h="0">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b="1" noProof="0" dirty="0">
                          <a:solidFill>
                            <a:srgbClr val="222222"/>
                          </a:solidFill>
                          <a:latin typeface="+mj-lt"/>
                          <a:ea typeface="Meiryo UI" pitchFamily="34" charset="-122"/>
                          <a:cs typeface="Meiryo UI" pitchFamily="34" charset="-120"/>
                        </a:rPr>
                        <a:t>鉄鋼</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24.10</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鉄鉱石の採掘、原料炭の生産、高炉還元（または電気炉でのスクラップ溶解）、及び転炉での酸素吹精</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0">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b="1" noProof="0" dirty="0">
                          <a:solidFill>
                            <a:srgbClr val="222222"/>
                          </a:solidFill>
                          <a:latin typeface="+mj-lt"/>
                          <a:ea typeface="Meiryo UI" pitchFamily="34" charset="-122"/>
                          <a:cs typeface="Meiryo UI" pitchFamily="34" charset="-120"/>
                        </a:rPr>
                        <a:t>アルミニウム</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24.42</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ボーキサイト採掘、アルミナ精製（バイヤー法）、及び陽極の消耗を含む炭素集約的な電解</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extLst>
                  <a:ext uri="{0D108BD9-81ED-4DB2-BD59-A6C34878D82A}">
                    <a16:rowId xmlns:a16="http://schemas.microsoft.com/office/drawing/2014/main" val="10004"/>
                  </a:ext>
                </a:extLst>
              </a:tr>
              <a:tr h="0">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b="1" noProof="0" dirty="0">
                          <a:solidFill>
                            <a:srgbClr val="222222"/>
                          </a:solidFill>
                          <a:latin typeface="+mj-lt"/>
                          <a:ea typeface="Meiryo UI" pitchFamily="34" charset="-122"/>
                          <a:cs typeface="Meiryo UI" pitchFamily="34" charset="-120"/>
                        </a:rPr>
                        <a:t>アンモニア</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20.15</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原料の採取（ガス／石炭）、水素と窒素の製造、それに続くハーバー・ボッシュ法</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0">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b="1" noProof="0" dirty="0">
                          <a:solidFill>
                            <a:srgbClr val="222222"/>
                          </a:solidFill>
                          <a:latin typeface="+mj-lt"/>
                          <a:ea typeface="Meiryo UI" pitchFamily="34" charset="-122"/>
                          <a:cs typeface="Meiryo UI" pitchFamily="34" charset="-120"/>
                        </a:rPr>
                        <a:t>メタノール</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20.14</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原料の採取（ガス／石炭）、合成ガス（シンガス）の製造、及び液体メタノールへの触媒変換。</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extLst>
                  <a:ext uri="{0D108BD9-81ED-4DB2-BD59-A6C34878D82A}">
                    <a16:rowId xmlns:a16="http://schemas.microsoft.com/office/drawing/2014/main" val="10006"/>
                  </a:ext>
                </a:extLst>
              </a:tr>
              <a:tr h="0">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b="1" noProof="0" dirty="0">
                          <a:solidFill>
                            <a:srgbClr val="222222"/>
                          </a:solidFill>
                          <a:latin typeface="+mj-lt"/>
                          <a:ea typeface="Meiryo UI" pitchFamily="34" charset="-122"/>
                          <a:cs typeface="Meiryo UI" pitchFamily="34" charset="-120"/>
                        </a:rPr>
                        <a:t>エチレン</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indent="0" algn="l">
                        <a:buNone/>
                      </a:pPr>
                      <a:r>
                        <a:rPr lang="ja-JP" sz="1200" noProof="0" dirty="0">
                          <a:solidFill>
                            <a:srgbClr val="222222"/>
                          </a:solidFill>
                          <a:latin typeface="+mj-lt"/>
                          <a:ea typeface="Meiryo UI" pitchFamily="34" charset="-122"/>
                          <a:cs typeface="Meiryo UI" pitchFamily="34" charset="-120"/>
                        </a:rPr>
                        <a:t>20.14</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1007943" rtl="0" eaLnBrk="1" latinLnBrk="0" hangingPunct="1">
                        <a:defRPr kumimoji="1" sz="1984" kern="1200">
                          <a:solidFill>
                            <a:schemeClr val="tx1"/>
                          </a:solidFill>
                          <a:latin typeface="Calibri" panose="020F0502020204030204"/>
                        </a:defRPr>
                      </a:lvl1pPr>
                      <a:lvl2pPr marL="503972" algn="l" defTabSz="1007943" rtl="0" eaLnBrk="1" latinLnBrk="0" hangingPunct="1">
                        <a:defRPr kumimoji="1" sz="1984" kern="1200">
                          <a:solidFill>
                            <a:schemeClr val="tx1"/>
                          </a:solidFill>
                          <a:latin typeface="Calibri" panose="020F0502020204030204"/>
                        </a:defRPr>
                      </a:lvl2pPr>
                      <a:lvl3pPr marL="1007943" algn="l" defTabSz="1007943" rtl="0" eaLnBrk="1" latinLnBrk="0" hangingPunct="1">
                        <a:defRPr kumimoji="1" sz="1984" kern="1200">
                          <a:solidFill>
                            <a:schemeClr val="tx1"/>
                          </a:solidFill>
                          <a:latin typeface="Calibri" panose="020F0502020204030204"/>
                        </a:defRPr>
                      </a:lvl3pPr>
                      <a:lvl4pPr marL="1511915" algn="l" defTabSz="1007943" rtl="0" eaLnBrk="1" latinLnBrk="0" hangingPunct="1">
                        <a:defRPr kumimoji="1" sz="1984" kern="1200">
                          <a:solidFill>
                            <a:schemeClr val="tx1"/>
                          </a:solidFill>
                          <a:latin typeface="Calibri" panose="020F0502020204030204"/>
                        </a:defRPr>
                      </a:lvl4pPr>
                      <a:lvl5pPr marL="2015886" algn="l" defTabSz="1007943" rtl="0" eaLnBrk="1" latinLnBrk="0" hangingPunct="1">
                        <a:defRPr kumimoji="1" sz="1984" kern="1200">
                          <a:solidFill>
                            <a:schemeClr val="tx1"/>
                          </a:solidFill>
                          <a:latin typeface="Calibri" panose="020F0502020204030204"/>
                        </a:defRPr>
                      </a:lvl5pPr>
                      <a:lvl6pPr marL="2519858" algn="l" defTabSz="1007943" rtl="0" eaLnBrk="1" latinLnBrk="0" hangingPunct="1">
                        <a:defRPr kumimoji="1" sz="1984" kern="1200">
                          <a:solidFill>
                            <a:schemeClr val="tx1"/>
                          </a:solidFill>
                          <a:latin typeface="Calibri" panose="020F0502020204030204"/>
                        </a:defRPr>
                      </a:lvl6pPr>
                      <a:lvl7pPr marL="3023829" algn="l" defTabSz="1007943" rtl="0" eaLnBrk="1" latinLnBrk="0" hangingPunct="1">
                        <a:defRPr kumimoji="1" sz="1984" kern="1200">
                          <a:solidFill>
                            <a:schemeClr val="tx1"/>
                          </a:solidFill>
                          <a:latin typeface="Calibri" panose="020F0502020204030204"/>
                        </a:defRPr>
                      </a:lvl7pPr>
                      <a:lvl8pPr marL="3527801" algn="l" defTabSz="1007943" rtl="0" eaLnBrk="1" latinLnBrk="0" hangingPunct="1">
                        <a:defRPr kumimoji="1" sz="1984" kern="1200">
                          <a:solidFill>
                            <a:schemeClr val="tx1"/>
                          </a:solidFill>
                          <a:latin typeface="Calibri" panose="020F0502020204030204"/>
                        </a:defRPr>
                      </a:lvl8pPr>
                      <a:lvl9pPr marL="4031772" algn="l" defTabSz="1007943" rtl="0" eaLnBrk="1" latinLnBrk="0" hangingPunct="1">
                        <a:defRPr kumimoji="1" sz="1984" kern="1200">
                          <a:solidFill>
                            <a:schemeClr val="tx1"/>
                          </a:solidFill>
                          <a:latin typeface="Calibri" panose="020F0502020204030204"/>
                        </a:defRPr>
                      </a:lvl9p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ja-JP" sz="1200" dirty="0"/>
                        <a:t>原料の採取・処理／精製、及び高温スチームクラッキングによる分離その他の手段</a:t>
                      </a:r>
                      <a:r>
                        <a:rPr lang="ja-JP" altLang="ja-JP" sz="1200" b="0" dirty="0"/>
                        <a:t>（例：バイオエタノール脱水、MTO</a:t>
                      </a:r>
                      <a:r>
                        <a:rPr lang="ja-JP" altLang="ja-JP" sz="1200" b="0" dirty="0">
                          <a:latin typeface="+mn-ea"/>
                          <a:ea typeface="+mn-ea"/>
                        </a:rPr>
                        <a:t>（</a:t>
                      </a:r>
                      <a:r>
                        <a:rPr lang="en-US" altLang="ja-JP" sz="1200" b="0" dirty="0">
                          <a:latin typeface="+mn-ea"/>
                          <a:ea typeface="+mn-ea"/>
                        </a:rPr>
                        <a:t>M</a:t>
                      </a:r>
                      <a:r>
                        <a:rPr lang="ja-JP" altLang="ja-JP" sz="1200" b="0" dirty="0">
                          <a:latin typeface="+mn-ea"/>
                          <a:ea typeface="+mn-ea"/>
                        </a:rPr>
                        <a:t>ethanol to olefins）</a:t>
                      </a:r>
                      <a:r>
                        <a:rPr lang="ja-JP" altLang="ja-JP" sz="1200" b="0" dirty="0"/>
                        <a:t>）を通じたエチレンの製造</a:t>
                      </a:r>
                      <a:endParaRPr kumimoji="1" lang="ja-JP" sz="1200" b="0" kern="1200" noProof="0" dirty="0">
                        <a:solidFill>
                          <a:schemeClr val="tx1"/>
                        </a:solidFill>
                        <a:latin typeface="Calibri" panose="020F0502020204030204"/>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0">
                <a:tc>
                  <a:txBody>
                    <a:bodyPr/>
                    <a:lstStyle/>
                    <a:p>
                      <a:pPr marL="0" indent="0" algn="l">
                        <a:buNone/>
                      </a:pPr>
                      <a:r>
                        <a:rPr lang="ja-JP" sz="1200" b="1" noProof="0" dirty="0">
                          <a:solidFill>
                            <a:srgbClr val="222222"/>
                          </a:solidFill>
                          <a:latin typeface="+mj-lt"/>
                          <a:ea typeface="Meiryo UI" pitchFamily="34" charset="-122"/>
                          <a:cs typeface="Meiryo UI" pitchFamily="34" charset="-120"/>
                        </a:rPr>
                        <a:t>プロピレン</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20.14</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原料の採取・処理／精製、及び高温スチームクラッキングによる分離その他の手段（例：プロパン脱水素、MTO（</a:t>
                      </a:r>
                      <a:r>
                        <a:rPr lang="en-US" altLang="ja-JP" sz="1200" noProof="0" dirty="0">
                          <a:solidFill>
                            <a:srgbClr val="222222"/>
                          </a:solidFill>
                          <a:latin typeface="+mj-lt"/>
                          <a:ea typeface="Meiryo UI" pitchFamily="34" charset="-122"/>
                          <a:cs typeface="Meiryo UI" pitchFamily="34" charset="-120"/>
                        </a:rPr>
                        <a:t>M</a:t>
                      </a:r>
                      <a:r>
                        <a:rPr lang="ja-JP" sz="1200" noProof="0" dirty="0"/>
                        <a:t>ethanol to olefins</a:t>
                      </a:r>
                      <a:r>
                        <a:rPr lang="ja-JP" sz="1200" noProof="0" dirty="0">
                          <a:solidFill>
                            <a:srgbClr val="222222"/>
                          </a:solidFill>
                          <a:latin typeface="+mj-lt"/>
                          <a:ea typeface="Meiryo UI" pitchFamily="34" charset="-122"/>
                          <a:cs typeface="Meiryo UI" pitchFamily="34" charset="-120"/>
                        </a:rPr>
                        <a:t>）</a:t>
                      </a:r>
                      <a:r>
                        <a:rPr lang="en-US" altLang="ja-JP" sz="1200" noProof="0" dirty="0">
                          <a:solidFill>
                            <a:srgbClr val="222222"/>
                          </a:solidFill>
                          <a:latin typeface="+mj-lt"/>
                          <a:ea typeface="Meiryo UI" pitchFamily="34" charset="-122"/>
                          <a:cs typeface="Meiryo UI" pitchFamily="34" charset="-120"/>
                        </a:rPr>
                        <a:t>)</a:t>
                      </a:r>
                      <a:r>
                        <a:rPr lang="ja-JP" sz="1200" noProof="0" dirty="0">
                          <a:solidFill>
                            <a:srgbClr val="222222"/>
                          </a:solidFill>
                          <a:latin typeface="+mj-lt"/>
                          <a:ea typeface="Meiryo UI" pitchFamily="34" charset="-122"/>
                          <a:cs typeface="Meiryo UI" pitchFamily="34" charset="-120"/>
                        </a:rPr>
                        <a:t>を通じたプロピレンの製造</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extLst>
                  <a:ext uri="{0D108BD9-81ED-4DB2-BD59-A6C34878D82A}">
                    <a16:rowId xmlns:a16="http://schemas.microsoft.com/office/drawing/2014/main" val="745378641"/>
                  </a:ext>
                </a:extLst>
              </a:tr>
              <a:tr h="0">
                <a:tc>
                  <a:txBody>
                    <a:bodyPr/>
                    <a:lstStyle/>
                    <a:p>
                      <a:pPr marL="0" indent="0" algn="l">
                        <a:buNone/>
                      </a:pPr>
                      <a:r>
                        <a:rPr lang="ja-JP" sz="1200" b="1" noProof="0" dirty="0">
                          <a:solidFill>
                            <a:srgbClr val="222222"/>
                          </a:solidFill>
                          <a:latin typeface="+mj-lt"/>
                          <a:ea typeface="Meiryo UI" pitchFamily="34" charset="-122"/>
                          <a:cs typeface="Meiryo UI" pitchFamily="34" charset="-120"/>
                        </a:rPr>
                        <a:t>ベンゼン</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20.14</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原料の採取・処理／精製、及び高温スチームクラッキングによる分離その他の手段（例：</a:t>
                      </a:r>
                      <a:r>
                        <a:rPr lang="ja-JP" sz="1200" noProof="0" dirty="0"/>
                        <a:t>MTA（Methanol to Aromatics）</a:t>
                      </a:r>
                      <a:r>
                        <a:rPr lang="ja-JP" sz="1200" noProof="0" dirty="0">
                          <a:solidFill>
                            <a:srgbClr val="222222"/>
                          </a:solidFill>
                          <a:latin typeface="+mj-lt"/>
                          <a:ea typeface="Meiryo UI" pitchFamily="34" charset="-122"/>
                          <a:cs typeface="Meiryo UI" pitchFamily="34" charset="-120"/>
                        </a:rPr>
                        <a:t>）を通じたベンゼンの製造</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15780041"/>
                  </a:ext>
                </a:extLst>
              </a:tr>
              <a:tr h="0">
                <a:tc>
                  <a:txBody>
                    <a:bodyPr/>
                    <a:lstStyle/>
                    <a:p>
                      <a:pPr marL="0" indent="0" algn="l">
                        <a:buNone/>
                      </a:pPr>
                      <a:r>
                        <a:rPr lang="ja-JP" sz="1200" b="1" noProof="0" dirty="0">
                          <a:solidFill>
                            <a:srgbClr val="222222"/>
                          </a:solidFill>
                          <a:latin typeface="+mj-lt"/>
                          <a:ea typeface="Meiryo UI" pitchFamily="34" charset="-122"/>
                          <a:cs typeface="Meiryo UI" pitchFamily="34" charset="-120"/>
                        </a:rPr>
                        <a:t>トルエン</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20.14</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原料の採取・処理／精製、及び高温スチームクラッキングによる分離その他の手段（例：</a:t>
                      </a:r>
                      <a:r>
                        <a:rPr lang="ja-JP" sz="1200" noProof="0" dirty="0"/>
                        <a:t>MTA（Methanol to Aromatics）</a:t>
                      </a:r>
                      <a:r>
                        <a:rPr lang="ja-JP" sz="1200" noProof="0" dirty="0">
                          <a:solidFill>
                            <a:srgbClr val="222222"/>
                          </a:solidFill>
                          <a:latin typeface="+mj-lt"/>
                          <a:ea typeface="Meiryo UI" pitchFamily="34" charset="-122"/>
                          <a:cs typeface="Meiryo UI" pitchFamily="34" charset="-120"/>
                        </a:rPr>
                        <a:t>）を通じたトルエンの製造</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extLst>
                  <a:ext uri="{0D108BD9-81ED-4DB2-BD59-A6C34878D82A}">
                    <a16:rowId xmlns:a16="http://schemas.microsoft.com/office/drawing/2014/main" val="1916251368"/>
                  </a:ext>
                </a:extLst>
              </a:tr>
              <a:tr h="0">
                <a:tc>
                  <a:txBody>
                    <a:bodyPr/>
                    <a:lstStyle/>
                    <a:p>
                      <a:pPr marL="0" indent="0" algn="l">
                        <a:buNone/>
                      </a:pPr>
                      <a:r>
                        <a:rPr lang="ja-JP" sz="1200" b="1" noProof="0" dirty="0">
                          <a:solidFill>
                            <a:srgbClr val="222222"/>
                          </a:solidFill>
                          <a:latin typeface="+mj-lt"/>
                          <a:ea typeface="Meiryo UI" pitchFamily="34" charset="-122"/>
                          <a:cs typeface="Meiryo UI" pitchFamily="34" charset="-120"/>
                        </a:rPr>
                        <a:t>キシレン</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20.14</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原料の採取・処理／精製、及び高温スチームクラッキングによる分離その他の手段（</a:t>
                      </a:r>
                      <a:r>
                        <a:rPr kumimoji="1" lang="ja-JP" sz="1200" kern="1200" noProof="0" dirty="0">
                          <a:solidFill>
                            <a:srgbClr val="222222"/>
                          </a:solidFill>
                          <a:latin typeface="+mn-lt"/>
                          <a:ea typeface="Meiryo UI" pitchFamily="34" charset="-122"/>
                          <a:cs typeface="Meiryo UI" pitchFamily="34" charset="-120"/>
                        </a:rPr>
                        <a:t>例：</a:t>
                      </a:r>
                      <a:r>
                        <a:rPr lang="ja-JP" sz="1200" noProof="0" dirty="0"/>
                        <a:t>MTA（Methanol to Aromatics）</a:t>
                      </a:r>
                      <a:r>
                        <a:rPr lang="ja-JP" sz="1200" noProof="0" dirty="0">
                          <a:solidFill>
                            <a:srgbClr val="222222"/>
                          </a:solidFill>
                          <a:latin typeface="+mj-lt"/>
                          <a:ea typeface="Meiryo UI" pitchFamily="34" charset="-122"/>
                          <a:cs typeface="Meiryo UI" pitchFamily="34" charset="-120"/>
                        </a:rPr>
                        <a:t>）を通じたキシレン類の製造</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07046458"/>
                  </a:ext>
                </a:extLst>
              </a:tr>
              <a:tr h="104428">
                <a:tc>
                  <a:txBody>
                    <a:bodyPr/>
                    <a:lstStyle/>
                    <a:p>
                      <a:pPr marL="0" indent="0" algn="l">
                        <a:buNone/>
                      </a:pPr>
                      <a:r>
                        <a:rPr lang="ja-JP" sz="1200" b="1" noProof="0" dirty="0">
                          <a:solidFill>
                            <a:srgbClr val="222222"/>
                          </a:solidFill>
                          <a:latin typeface="+mj-lt"/>
                          <a:ea typeface="Meiryo UI" pitchFamily="34" charset="-122"/>
                          <a:cs typeface="Meiryo UI" pitchFamily="34" charset="-120"/>
                        </a:rPr>
                        <a:t>プラスチック（一次ポリマー生産）</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20.16</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原料（石油／天然ガス）の採取・処理、モノマー（例：エチレン、プロピレン）その他の原料・中間体（例：スチレン、塩素、酸化エチレン、テレフタル酸）の製造、樹脂（例：PE、PP、PVC、PET、PS）への重合、流通前のペレット化とコンパウンド化</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DF3E7"/>
                    </a:solidFill>
                  </a:tcPr>
                </a:tc>
                <a:extLst>
                  <a:ext uri="{0D108BD9-81ED-4DB2-BD59-A6C34878D82A}">
                    <a16:rowId xmlns:a16="http://schemas.microsoft.com/office/drawing/2014/main" val="3463379083"/>
                  </a:ext>
                </a:extLst>
              </a:tr>
              <a:tr h="104428">
                <a:tc>
                  <a:txBody>
                    <a:bodyPr/>
                    <a:lstStyle/>
                    <a:p>
                      <a:pPr marL="0" indent="0" algn="l">
                        <a:buNone/>
                      </a:pPr>
                      <a:r>
                        <a:rPr lang="ja-JP" sz="1200" b="1" noProof="0" dirty="0">
                          <a:solidFill>
                            <a:srgbClr val="222222"/>
                          </a:solidFill>
                          <a:latin typeface="+mj-lt"/>
                          <a:ea typeface="Meiryo UI" pitchFamily="34" charset="-122"/>
                          <a:cs typeface="Meiryo UI" pitchFamily="34" charset="-120"/>
                        </a:rPr>
                        <a:t>森林・土地・農業（FLAG）コモディティ</a:t>
                      </a:r>
                      <a:endParaRPr lang="ja-JP" sz="1200" noProof="0" dirty="0">
                        <a:latin typeface="+mj-lt"/>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N/A</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indent="0" algn="l">
                        <a:buNone/>
                      </a:pPr>
                      <a:r>
                        <a:rPr lang="ja-JP" sz="1200" noProof="0" dirty="0">
                          <a:solidFill>
                            <a:srgbClr val="222222"/>
                          </a:solidFill>
                          <a:latin typeface="+mj-lt"/>
                          <a:ea typeface="Meiryo UI" pitchFamily="34" charset="-122"/>
                          <a:cs typeface="Meiryo UI" pitchFamily="34" charset="-120"/>
                        </a:rPr>
                        <a:t>原料コモディティの農業に由来する排出：牛、鶏、カカオ、コーヒー、乳製品、皮革、パーム、豚、ゴム、トウモロコシ、米、小麦、大豆、木材／木質繊維</a:t>
                      </a:r>
                    </a:p>
                    <a:p>
                      <a:pPr marL="0" indent="0" algn="l">
                        <a:buNone/>
                      </a:pPr>
                      <a:r>
                        <a:rPr lang="ja-JP" sz="1200" noProof="0" dirty="0">
                          <a:solidFill>
                            <a:srgbClr val="222222"/>
                          </a:solidFill>
                          <a:latin typeface="+mj-lt"/>
                          <a:ea typeface="Meiryo UI" pitchFamily="34" charset="-122"/>
                          <a:cs typeface="Meiryo UI" pitchFamily="34" charset="-120"/>
                        </a:rPr>
                        <a:t>注：皮革・乳製品については、基礎となる原料コモディティ（牛、山羊等）の農業に由来する排出</a:t>
                      </a:r>
                      <a:endParaRPr lang="ja-JP" sz="1200" noProof="0" dirty="0">
                        <a:latin typeface="+mj-lt"/>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54856558"/>
                  </a:ext>
                </a:extLst>
              </a:tr>
            </a:tbl>
          </a:graphicData>
        </a:graphic>
      </p:graphicFrame>
      <p:sp>
        <p:nvSpPr>
          <p:cNvPr id="10" name="テキスト ボックス 9">
            <a:extLst>
              <a:ext uri="{FF2B5EF4-FFF2-40B4-BE49-F238E27FC236}">
                <a16:creationId xmlns:a16="http://schemas.microsoft.com/office/drawing/2014/main" id="{D1062506-F713-58A1-D15E-68C42548CB14}"/>
              </a:ext>
            </a:extLst>
          </p:cNvPr>
          <p:cNvSpPr txBox="1"/>
          <p:nvPr/>
        </p:nvSpPr>
        <p:spPr>
          <a:xfrm>
            <a:off x="161924" y="6696882"/>
            <a:ext cx="10367963" cy="307777"/>
          </a:xfrm>
          <a:prstGeom prst="rect">
            <a:avLst/>
          </a:prstGeom>
          <a:noFill/>
        </p:spPr>
        <p:txBody>
          <a:bodyPr wrap="square">
            <a:spAutoFit/>
          </a:bodyPr>
          <a:lstStyle/>
          <a:p>
            <a:pPr>
              <a:buFont typeface="Meiryo UI" panose="020B0604030504040204" pitchFamily="50" charset="-128"/>
              <a:buChar char="※"/>
            </a:pPr>
            <a:r>
              <a:rPr lang="ja-JP" sz="1400" noProof="0" dirty="0"/>
              <a:t>注：EIAのリストは、SBTiのセクター資料・経路の継続的な整備を反映して、今後拡大される見込みである。</a:t>
            </a:r>
            <a:endParaRPr kumimoji="1" lang="ja-JP" sz="1400" noProof="0" dirty="0"/>
          </a:p>
        </p:txBody>
      </p:sp>
      <p:sp>
        <p:nvSpPr>
          <p:cNvPr id="12" name="テキスト ボックス 11">
            <a:extLst>
              <a:ext uri="{FF2B5EF4-FFF2-40B4-BE49-F238E27FC236}">
                <a16:creationId xmlns:a16="http://schemas.microsoft.com/office/drawing/2014/main" id="{94A654F7-591C-C0B3-0912-567AE5131E18}"/>
              </a:ext>
            </a:extLst>
          </p:cNvPr>
          <p:cNvSpPr txBox="1"/>
          <p:nvPr/>
        </p:nvSpPr>
        <p:spPr>
          <a:xfrm>
            <a:off x="161924" y="7275409"/>
            <a:ext cx="10071136" cy="2308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p>
        </p:txBody>
      </p:sp>
    </p:spTree>
    <p:extLst>
      <p:ext uri="{BB962C8B-B14F-4D97-AF65-F5344CB8AC3E}">
        <p14:creationId xmlns:p14="http://schemas.microsoft.com/office/powerpoint/2010/main" val="26441506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DA0296-EF0D-6088-4DEE-C8F4B55B99C5}"/>
              </a:ext>
            </a:extLst>
          </p:cNvPr>
          <p:cNvSpPr>
            <a:spLocks noGrp="1"/>
          </p:cNvSpPr>
          <p:nvPr>
            <p:ph type="title"/>
          </p:nvPr>
        </p:nvSpPr>
        <p:spPr/>
        <p:txBody>
          <a:bodyPr/>
          <a:lstStyle/>
          <a:p>
            <a:r>
              <a:rPr kumimoji="0" lang="ja-JP" noProof="0" dirty="0">
                <a:latin typeface="Meiryo UI" pitchFamily="34" charset="0"/>
                <a:ea typeface="Meiryo UI" pitchFamily="34" charset="-122"/>
                <a:cs typeface="Meiryo UI" pitchFamily="34" charset="-120"/>
              </a:rPr>
              <a:t>附属書A：Scope3高排出活動（EIA）一覧　2/2　</a:t>
            </a:r>
            <a:endParaRPr kumimoji="1" lang="ja-JP" noProof="0" dirty="0"/>
          </a:p>
        </p:txBody>
      </p:sp>
      <p:graphicFrame>
        <p:nvGraphicFramePr>
          <p:cNvPr id="6" name="Table 0">
            <a:extLst>
              <a:ext uri="{FF2B5EF4-FFF2-40B4-BE49-F238E27FC236}">
                <a16:creationId xmlns:a16="http://schemas.microsoft.com/office/drawing/2014/main" id="{7268D153-B5FA-AD95-EDA0-207DF93C1944}"/>
              </a:ext>
            </a:extLst>
          </p:cNvPr>
          <p:cNvGraphicFramePr>
            <a:graphicFrameLocks noGrp="1"/>
          </p:cNvGraphicFramePr>
          <p:nvPr>
            <p:extLst>
              <p:ext uri="{D42A27DB-BD31-4B8C-83A1-F6EECF244321}">
                <p14:modId xmlns:p14="http://schemas.microsoft.com/office/powerpoint/2010/main" val="3570244996"/>
              </p:ext>
            </p:extLst>
          </p:nvPr>
        </p:nvGraphicFramePr>
        <p:xfrm>
          <a:off x="161925" y="1272857"/>
          <a:ext cx="10367963" cy="5013960"/>
        </p:xfrm>
        <a:graphic>
          <a:graphicData uri="http://schemas.openxmlformats.org/drawingml/2006/table">
            <a:tbl>
              <a:tblPr/>
              <a:tblGrid>
                <a:gridCol w="2122575">
                  <a:extLst>
                    <a:ext uri="{9D8B030D-6E8A-4147-A177-3AD203B41FA5}">
                      <a16:colId xmlns:a16="http://schemas.microsoft.com/office/drawing/2014/main" val="20000"/>
                    </a:ext>
                  </a:extLst>
                </a:gridCol>
                <a:gridCol w="1224563">
                  <a:extLst>
                    <a:ext uri="{9D8B030D-6E8A-4147-A177-3AD203B41FA5}">
                      <a16:colId xmlns:a16="http://schemas.microsoft.com/office/drawing/2014/main" val="20001"/>
                    </a:ext>
                  </a:extLst>
                </a:gridCol>
                <a:gridCol w="7020825">
                  <a:extLst>
                    <a:ext uri="{9D8B030D-6E8A-4147-A177-3AD203B41FA5}">
                      <a16:colId xmlns:a16="http://schemas.microsoft.com/office/drawing/2014/main" val="20002"/>
                    </a:ext>
                  </a:extLst>
                </a:gridCol>
              </a:tblGrid>
              <a:tr h="152841">
                <a:tc>
                  <a:txBody>
                    <a:bodyPr/>
                    <a:lstStyle/>
                    <a:p>
                      <a:pPr marL="0" indent="0" algn="ctr">
                        <a:buNone/>
                      </a:pPr>
                      <a:r>
                        <a:rPr lang="ja-JP" sz="1600" b="1" noProof="0" dirty="0">
                          <a:solidFill>
                            <a:srgbClr val="FFFFFF"/>
                          </a:solidFill>
                          <a:latin typeface="Meiryo UI" pitchFamily="34" charset="0"/>
                          <a:ea typeface="Meiryo UI" pitchFamily="34" charset="-122"/>
                          <a:cs typeface="Meiryo UI" pitchFamily="34" charset="-120"/>
                        </a:rPr>
                        <a:t>活動</a:t>
                      </a:r>
                      <a:endParaRPr lang="ja-JP" sz="16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1F2A4D"/>
                    </a:solidFill>
                  </a:tcPr>
                </a:tc>
                <a:tc>
                  <a:txBody>
                    <a:bodyPr/>
                    <a:lstStyle/>
                    <a:p>
                      <a:pPr marL="0" indent="0" algn="ctr">
                        <a:buNone/>
                      </a:pPr>
                      <a:r>
                        <a:rPr lang="ja-JP" sz="1600" b="1" noProof="0" dirty="0">
                          <a:solidFill>
                            <a:srgbClr val="FFFFFF"/>
                          </a:solidFill>
                          <a:latin typeface="Meiryo UI" pitchFamily="34" charset="0"/>
                          <a:ea typeface="Meiryo UI" pitchFamily="34" charset="-122"/>
                          <a:cs typeface="Meiryo UI" pitchFamily="34" charset="-120"/>
                        </a:rPr>
                        <a:t>NACEコード</a:t>
                      </a:r>
                      <a:endParaRPr lang="ja-JP" sz="16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1F2A4D"/>
                    </a:solidFill>
                  </a:tcPr>
                </a:tc>
                <a:tc>
                  <a:txBody>
                    <a:bodyPr/>
                    <a:lstStyle/>
                    <a:p>
                      <a:pPr marL="0" indent="0" algn="ctr">
                        <a:buNone/>
                      </a:pPr>
                      <a:r>
                        <a:rPr lang="ja-JP" sz="1600" b="1" noProof="0" dirty="0">
                          <a:solidFill>
                            <a:srgbClr val="FFFFFF"/>
                          </a:solidFill>
                          <a:latin typeface="Meiryo UI" pitchFamily="34" charset="0"/>
                          <a:ea typeface="Meiryo UI" pitchFamily="34" charset="-122"/>
                          <a:cs typeface="Meiryo UI" pitchFamily="34" charset="-120"/>
                        </a:rPr>
                        <a:t>EIA境界の説明</a:t>
                      </a:r>
                      <a:endParaRPr lang="ja-JP" sz="16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1F2A4D"/>
                    </a:solidFill>
                  </a:tcPr>
                </a:tc>
                <a:extLst>
                  <a:ext uri="{0D108BD9-81ED-4DB2-BD59-A6C34878D82A}">
                    <a16:rowId xmlns:a16="http://schemas.microsoft.com/office/drawing/2014/main" val="10000"/>
                  </a:ext>
                </a:extLst>
              </a:tr>
              <a:tr h="152841">
                <a:tc gridSpan="3">
                  <a:txBody>
                    <a:bodyPr/>
                    <a:lstStyle/>
                    <a:p>
                      <a:pPr marL="0" indent="0" algn="ctr">
                        <a:buNone/>
                      </a:pPr>
                      <a:r>
                        <a:rPr lang="ja-JP" sz="1600" b="1" noProof="0" dirty="0">
                          <a:solidFill>
                            <a:srgbClr val="FFFFFF"/>
                          </a:solidFill>
                          <a:latin typeface="Meiryo UI" pitchFamily="34" charset="0"/>
                          <a:ea typeface="Meiryo UI" pitchFamily="34" charset="-122"/>
                          <a:cs typeface="Meiryo UI" pitchFamily="34" charset="-120"/>
                        </a:rPr>
                        <a:t>輸送</a:t>
                      </a:r>
                      <a:endParaRPr lang="ja-JP" sz="16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2E3776"/>
                    </a:solidFill>
                  </a:tcPr>
                </a:tc>
                <a:tc hMerge="1">
                  <a:txBody>
                    <a:bodyPr/>
                    <a:lstStyle/>
                    <a:p>
                      <a:endParaRPr lang="ja-JP"/>
                    </a:p>
                  </a:txBody>
                  <a:tcPr/>
                </a:tc>
                <a:tc hMerge="1">
                  <a:txBody>
                    <a:bodyPr/>
                    <a:lstStyle/>
                    <a:p>
                      <a:endParaRPr lang="ja-JP"/>
                    </a:p>
                  </a:txBody>
                  <a:tcPr/>
                </a:tc>
                <a:extLst>
                  <a:ext uri="{0D108BD9-81ED-4DB2-BD59-A6C34878D82A}">
                    <a16:rowId xmlns:a16="http://schemas.microsoft.com/office/drawing/2014/main" val="10001"/>
                  </a:ext>
                </a:extLst>
              </a:tr>
              <a:tr h="123728">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道路（小型車両）</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49.41</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燃料／電力の生産（</a:t>
                      </a:r>
                      <a:r>
                        <a:rPr lang="ja-JP" sz="1200" noProof="0" dirty="0"/>
                        <a:t>Well-to-Tank</a:t>
                      </a:r>
                      <a:r>
                        <a:rPr lang="ja-JP" sz="1200" noProof="0" dirty="0">
                          <a:solidFill>
                            <a:srgbClr val="222222"/>
                          </a:solidFill>
                          <a:latin typeface="Meiryo UI" pitchFamily="34" charset="0"/>
                          <a:ea typeface="Meiryo UI" pitchFamily="34" charset="-122"/>
                          <a:cs typeface="Meiryo UI" pitchFamily="34" charset="-120"/>
                        </a:rPr>
                        <a:t>）、及び小型商用車の運行時における燃焼またはバッテリー放電を含む</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2"/>
                  </a:ext>
                </a:extLst>
              </a:tr>
              <a:tr h="211066">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道路（大型車両）</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49.41</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ディーゼルまたは水素化植物油（HVO）の採取／精製、及び長距離貨物輸送時の大型エンジンの燃焼サイクルを対象とする</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3"/>
                  </a:ext>
                </a:extLst>
              </a:tr>
              <a:tr h="123728">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鉄道貨物</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49.20</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特定の電力系統ミックスまたはディーゼルの生産、及び機関車のけん引・軌道運行における効率損失を含む</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4"/>
                  </a:ext>
                </a:extLst>
              </a:tr>
              <a:tr h="211066">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海運（外航）</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50.20</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重油または液化天然ガスの生産、及び船舶エンジンからの直接排出（該当する場合はメタンスリップを含む）を対象とする</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5"/>
                  </a:ext>
                </a:extLst>
              </a:tr>
              <a:tr h="211066">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航空（貨物・旅客）</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51.10, 51.21</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上流のジェット燃料生産（</a:t>
                      </a:r>
                      <a:r>
                        <a:rPr lang="ja-JP" sz="1200" noProof="0" dirty="0"/>
                        <a:t>Well-to-Tank</a:t>
                      </a:r>
                      <a:r>
                        <a:rPr lang="ja-JP" sz="1200" noProof="0" dirty="0">
                          <a:solidFill>
                            <a:srgbClr val="222222"/>
                          </a:solidFill>
                          <a:latin typeface="Meiryo UI" pitchFamily="34" charset="0"/>
                          <a:ea typeface="Meiryo UI" pitchFamily="34" charset="-122"/>
                          <a:cs typeface="Meiryo UI" pitchFamily="34" charset="-120"/>
                        </a:rPr>
                        <a:t>）、及び航空運航からの直接排出（T</a:t>
                      </a:r>
                      <a:r>
                        <a:rPr lang="ja-JP" sz="1200" noProof="0" dirty="0"/>
                        <a:t>ank-to-Wake</a:t>
                      </a:r>
                      <a:r>
                        <a:rPr lang="ja-JP" sz="1200" noProof="0" dirty="0">
                          <a:solidFill>
                            <a:srgbClr val="222222"/>
                          </a:solidFill>
                          <a:latin typeface="Meiryo UI" pitchFamily="34" charset="0"/>
                          <a:ea typeface="Meiryo UI" pitchFamily="34" charset="-122"/>
                          <a:cs typeface="Meiryo UI" pitchFamily="34" charset="-120"/>
                        </a:rPr>
                        <a:t>）を含み、貨物・旅客の航空輸送を全飛行フェーズ（着陸・離陸・巡航を含む）にわたり対象とする</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0006"/>
                  </a:ext>
                </a:extLst>
              </a:tr>
              <a:tr h="211066">
                <a:tc gridSpan="3">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ja-JP" sz="1600" b="1" noProof="0" dirty="0">
                          <a:solidFill>
                            <a:srgbClr val="FFFFFF"/>
                          </a:solidFill>
                          <a:latin typeface="Meiryo UI" pitchFamily="34" charset="0"/>
                          <a:ea typeface="Meiryo UI" pitchFamily="34" charset="-122"/>
                          <a:cs typeface="Meiryo UI" pitchFamily="34" charset="-120"/>
                        </a:rPr>
                        <a:t>販売製品</a:t>
                      </a:r>
                      <a:endParaRPr lang="ja-JP" sz="16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A40000"/>
                    </a:solidFill>
                  </a:tcPr>
                </a:tc>
                <a:tc hMerge="1">
                  <a:txBody>
                    <a:bodyPr/>
                    <a:lstStyle/>
                    <a:p>
                      <a:pPr marL="0" indent="0" algn="l">
                        <a:buNone/>
                      </a:pPr>
                      <a:endParaRPr lang="en-US" sz="1200" dirty="0">
                        <a:latin typeface="Meiryo UI" charset="0"/>
                        <a:ea typeface="Meiryo UI" charset="0"/>
                        <a:cs typeface="Meiryo UI" charset="0"/>
                      </a:endParaRPr>
                    </a:p>
                  </a:txBody>
                  <a:tcPr marL="50800" marR="50800" marT="38100" marB="381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accent3">
                        <a:lumMod val="40000"/>
                        <a:lumOff val="60000"/>
                      </a:schemeClr>
                    </a:solidFill>
                  </a:tcPr>
                </a:tc>
                <a:tc hMerge="1">
                  <a:txBody>
                    <a:bodyPr/>
                    <a:lstStyle/>
                    <a:p>
                      <a:pPr marL="0" indent="0" algn="l">
                        <a:buNone/>
                      </a:pPr>
                      <a:endParaRPr lang="en-US" sz="1200" dirty="0">
                        <a:latin typeface="Meiryo UI" charset="0"/>
                        <a:ea typeface="Meiryo UI" charset="0"/>
                        <a:cs typeface="Meiryo UI" charset="0"/>
                      </a:endParaRPr>
                    </a:p>
                  </a:txBody>
                  <a:tcPr marL="50800" marR="50800" marT="38100" marB="3810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20583946"/>
                  </a:ext>
                </a:extLst>
              </a:tr>
              <a:tr h="172231">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販売した燃料の燃焼</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E5E6"/>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N/A</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E5E6"/>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エンドユーザーによる、販売した化石燃料（例：石炭、石油、天然ガス）の燃焼から生じる排出</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E5E6"/>
                    </a:solidFill>
                  </a:tcPr>
                </a:tc>
                <a:extLst>
                  <a:ext uri="{0D108BD9-81ED-4DB2-BD59-A6C34878D82A}">
                    <a16:rowId xmlns:a16="http://schemas.microsoft.com/office/drawing/2014/main" val="3482395253"/>
                  </a:ext>
                </a:extLst>
              </a:tr>
              <a:tr h="240178">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エネルギー消費製品（化石燃料）</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N/A</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使用フェーズで化石燃料を直接燃焼する製品（例：内燃機関、ガスボイラー、炉、化石燃料の動力機械）の生涯排出。開発事業者が販売する建物などの資本財を含む</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2819368110"/>
                  </a:ext>
                </a:extLst>
              </a:tr>
              <a:tr h="240178">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エネルギー消費製品（電力）</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E5E6"/>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N/A</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E5E6"/>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使用フェーズで製品が消費する電力による生涯排出（例：電化製品、電子機器、産業機械）。開発事業者が販売する建物などの資本財を含む</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7E5E6"/>
                    </a:solidFill>
                  </a:tcPr>
                </a:tc>
                <a:extLst>
                  <a:ext uri="{0D108BD9-81ED-4DB2-BD59-A6C34878D82A}">
                    <a16:rowId xmlns:a16="http://schemas.microsoft.com/office/drawing/2014/main" val="260018635"/>
                  </a:ext>
                </a:extLst>
              </a:tr>
              <a:tr h="240178">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GHG排出製品</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N/A</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使用フェーズで、漏出または化学反応によりGHGを放出する製品（例：冷却機器からのハイドロフルオロカーボン類・パーフルオロカーボン類、窒素系肥料の施用による一酸化二窒素排出）。</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528546123"/>
                  </a:ext>
                </a:extLst>
              </a:tr>
              <a:tr h="342072">
                <a:tc>
                  <a:txBody>
                    <a:bodyPr/>
                    <a:lstStyle/>
                    <a:p>
                      <a:pPr marL="0" indent="0" algn="l">
                        <a:buNone/>
                      </a:pPr>
                      <a:r>
                        <a:rPr lang="ja-JP" sz="1200" b="1" noProof="0" dirty="0">
                          <a:solidFill>
                            <a:srgbClr val="222222"/>
                          </a:solidFill>
                          <a:latin typeface="Meiryo UI" pitchFamily="34" charset="0"/>
                          <a:ea typeface="Meiryo UI" pitchFamily="34" charset="-122"/>
                          <a:cs typeface="Meiryo UI" pitchFamily="34" charset="-120"/>
                        </a:rPr>
                        <a:t>化石燃料支援サービス</a:t>
                      </a:r>
                      <a:endParaRPr lang="ja-JP" sz="1200" noProof="0" dirty="0">
                        <a:latin typeface="Meiryo UI" charset="0"/>
                        <a:ea typeface="Meiryo UI" charset="0"/>
                        <a:cs typeface="Meiryo UI" charset="0"/>
                      </a:endParaRPr>
                    </a:p>
                  </a:txBody>
                  <a:tcPr marL="50800" marR="50800" marT="38100" marB="38100" anchor="ctr">
                    <a:lnL w="12700" cap="flat" cmpd="sng" algn="ctr">
                      <a:solidFill>
                        <a:schemeClr val="bg1">
                          <a:lumMod val="9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7E5E6"/>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N/A</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7E5E6"/>
                    </a:solidFill>
                  </a:tcPr>
                </a:tc>
                <a:tc>
                  <a:txBody>
                    <a:bodyPr/>
                    <a:lstStyle/>
                    <a:p>
                      <a:pPr marL="0" indent="0" algn="l">
                        <a:buNone/>
                      </a:pPr>
                      <a:r>
                        <a:rPr lang="ja-JP" sz="1200" noProof="0" dirty="0">
                          <a:solidFill>
                            <a:srgbClr val="222222"/>
                          </a:solidFill>
                          <a:latin typeface="Meiryo UI" pitchFamily="34" charset="0"/>
                          <a:ea typeface="Meiryo UI" pitchFamily="34" charset="-122"/>
                          <a:cs typeface="Meiryo UI" pitchFamily="34" charset="-120"/>
                        </a:rPr>
                        <a:t>未対策の化石燃料の生産・処理・輸送・配給を支援するサービス。機器及び専門サービス（例：法務、アドボカシー・ロビー活動、コンサルティング、広報・広告、データ、専用ソフトウェアその他のITサービス、保証、建築、知的財産サービス）を含む</a:t>
                      </a:r>
                      <a:endParaRPr lang="ja-JP" sz="1200" noProof="0" dirty="0">
                        <a:latin typeface="Meiryo UI" charset="0"/>
                        <a:ea typeface="Meiryo UI" charset="0"/>
                        <a:cs typeface="Meiryo UI" charset="0"/>
                      </a:endParaRPr>
                    </a:p>
                  </a:txBody>
                  <a:tcPr marL="50800" marR="50800" marT="38100" marB="38100" anchor="ctr">
                    <a:lnL w="635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solidFill>
                      <a:srgbClr val="F7E5E6"/>
                    </a:solidFill>
                  </a:tcPr>
                </a:tc>
                <a:extLst>
                  <a:ext uri="{0D108BD9-81ED-4DB2-BD59-A6C34878D82A}">
                    <a16:rowId xmlns:a16="http://schemas.microsoft.com/office/drawing/2014/main" val="4223563982"/>
                  </a:ext>
                </a:extLst>
              </a:tr>
            </a:tbl>
          </a:graphicData>
        </a:graphic>
      </p:graphicFrame>
      <p:sp>
        <p:nvSpPr>
          <p:cNvPr id="9" name="テキスト ボックス 8">
            <a:extLst>
              <a:ext uri="{FF2B5EF4-FFF2-40B4-BE49-F238E27FC236}">
                <a16:creationId xmlns:a16="http://schemas.microsoft.com/office/drawing/2014/main" id="{2D901092-C2DA-AB11-D2B8-B6FBDD852F9E}"/>
              </a:ext>
            </a:extLst>
          </p:cNvPr>
          <p:cNvSpPr txBox="1"/>
          <p:nvPr/>
        </p:nvSpPr>
        <p:spPr>
          <a:xfrm>
            <a:off x="161924" y="6319631"/>
            <a:ext cx="10367963" cy="307777"/>
          </a:xfrm>
          <a:prstGeom prst="rect">
            <a:avLst/>
          </a:prstGeom>
          <a:noFill/>
        </p:spPr>
        <p:txBody>
          <a:bodyPr wrap="square">
            <a:spAutoFit/>
          </a:bodyPr>
          <a:lstStyle/>
          <a:p>
            <a:pPr>
              <a:buFont typeface="Meiryo UI" panose="020B0604030504040204" pitchFamily="50" charset="-128"/>
              <a:buChar char="※"/>
            </a:pPr>
            <a:r>
              <a:rPr lang="ja-JP" sz="1400" noProof="0" dirty="0"/>
              <a:t>注：EIAのリストは、SBTiのセクター資料・経路の継続的な整備を反映して、今後拡大される見込みである。</a:t>
            </a:r>
            <a:endParaRPr kumimoji="1" lang="ja-JP" sz="1400" noProof="0" dirty="0"/>
          </a:p>
        </p:txBody>
      </p:sp>
      <p:sp>
        <p:nvSpPr>
          <p:cNvPr id="11" name="テキスト ボックス 10">
            <a:extLst>
              <a:ext uri="{FF2B5EF4-FFF2-40B4-BE49-F238E27FC236}">
                <a16:creationId xmlns:a16="http://schemas.microsoft.com/office/drawing/2014/main" id="{07DF2A1A-1494-A47A-A0F5-985151634536}"/>
              </a:ext>
            </a:extLst>
          </p:cNvPr>
          <p:cNvSpPr txBox="1"/>
          <p:nvPr/>
        </p:nvSpPr>
        <p:spPr>
          <a:xfrm>
            <a:off x="161924" y="7275409"/>
            <a:ext cx="10071136" cy="230832"/>
          </a:xfrm>
          <a:prstGeom prst="rect">
            <a:avLst/>
          </a:prstGeom>
          <a:noFill/>
        </p:spPr>
        <p:txBody>
          <a:bodyPr wrap="square">
            <a:spAutoFit/>
          </a:bodyPr>
          <a:lstStyle/>
          <a:p>
            <a:r>
              <a:rPr lang="ja-JP" sz="900" noProof="0" dirty="0">
                <a:latin typeface="+mn-ea"/>
              </a:rPr>
              <a:t>出所：</a:t>
            </a:r>
            <a:r>
              <a:rPr lang="ja-JP" sz="900" noProof="0" dirty="0">
                <a:latin typeface="+mj-ea"/>
                <a:hlinkClick r:id="rId2">
                  <a:extLst>
                    <a:ext uri="{A12FA001-AC4F-418D-AE19-62706E023703}">
                      <ahyp:hlinkClr xmlns:ahyp="http://schemas.microsoft.com/office/drawing/2018/hyperlinkcolor" val="tx"/>
                    </a:ext>
                  </a:extLst>
                </a:hlinkClick>
              </a:rPr>
              <a:t>CNZS V2.0 </a:t>
            </a:r>
            <a:r>
              <a:rPr lang="ja-JP" sz="900" noProof="0" dirty="0">
                <a:latin typeface="+mn-ea"/>
              </a:rPr>
              <a:t>を基に作成</a:t>
            </a:r>
          </a:p>
        </p:txBody>
      </p:sp>
    </p:spTree>
    <p:extLst>
      <p:ext uri="{BB962C8B-B14F-4D97-AF65-F5344CB8AC3E}">
        <p14:creationId xmlns:p14="http://schemas.microsoft.com/office/powerpoint/2010/main" val="19915665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00157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テーマ">
  <a:themeElements>
    <a:clrScheme name="環境省template">
      <a:dk1>
        <a:sysClr val="windowText" lastClr="000000"/>
      </a:dk1>
      <a:lt1>
        <a:sysClr val="window" lastClr="FFFFFF"/>
      </a:lt1>
      <a:dk2>
        <a:srgbClr val="009C89"/>
      </a:dk2>
      <a:lt2>
        <a:srgbClr val="00584E"/>
      </a:lt2>
      <a:accent1>
        <a:srgbClr val="38BEE2"/>
      </a:accent1>
      <a:accent2>
        <a:srgbClr val="43B99A"/>
      </a:accent2>
      <a:accent3>
        <a:srgbClr val="83A4D1"/>
      </a:accent3>
      <a:accent4>
        <a:srgbClr val="C89E28"/>
      </a:accent4>
      <a:accent5>
        <a:srgbClr val="AC353C"/>
      </a:accent5>
      <a:accent6>
        <a:srgbClr val="ED7D31"/>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0" tIns="0" rIns="0" bIns="0" rtlCol="0" anchor="ctr"/>
      <a:lstStyle>
        <a:defPPr algn="ctr">
          <a:defRPr kumimoji="1" sz="16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28A4BF0CE8E8046933BCCF57CA325F5" ma:contentTypeVersion="11" ma:contentTypeDescription="新しいドキュメントを作成します。" ma:contentTypeScope="" ma:versionID="4565e779b0ad0fea530c263c5cef1a01">
  <xsd:schema xmlns:xsd="http://www.w3.org/2001/XMLSchema" xmlns:xs="http://www.w3.org/2001/XMLSchema" xmlns:p="http://schemas.microsoft.com/office/2006/metadata/properties" xmlns:ns2="18ed448e-7a60-4b35-af30-8fc719c7ae84" xmlns:ns3="5ab54f30-9ca2-4fa4-889e-56aeb90c86a9" targetNamespace="http://schemas.microsoft.com/office/2006/metadata/properties" ma:root="true" ma:fieldsID="7988378c116f87b1142a9cda86555b86" ns2:_="" ns3:_="">
    <xsd:import namespace="18ed448e-7a60-4b35-af30-8fc719c7ae84"/>
    <xsd:import namespace="5ab54f30-9ca2-4fa4-889e-56aeb90c86a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ed448e-7a60-4b35-af30-8fc719c7ae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b54f30-9ca2-4fa4-889e-56aeb90c86a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30491a4-d4c8-49c8-8567-2b5ce8028988}" ma:internalName="TaxCatchAll" ma:showField="CatchAllData" ma:web="5ab54f30-9ca2-4fa4-889e-56aeb90c86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ab54f30-9ca2-4fa4-889e-56aeb90c86a9" xsi:nil="true"/>
    <lcf76f155ced4ddcb4097134ff3c332f xmlns="18ed448e-7a60-4b35-af30-8fc719c7ae8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6EFEE55-7CCD-482C-8552-9AA6C9B8B5E9}">
  <ds:schemaRefs>
    <ds:schemaRef ds:uri="http://schemas.microsoft.com/sharepoint/v3/contenttype/forms"/>
  </ds:schemaRefs>
</ds:datastoreItem>
</file>

<file path=customXml/itemProps2.xml><?xml version="1.0" encoding="utf-8"?>
<ds:datastoreItem xmlns:ds="http://schemas.openxmlformats.org/officeDocument/2006/customXml" ds:itemID="{A8151AFC-024A-4DA8-987A-5982AF39D7A5}"/>
</file>

<file path=customXml/itemProps3.xml><?xml version="1.0" encoding="utf-8"?>
<ds:datastoreItem xmlns:ds="http://schemas.openxmlformats.org/officeDocument/2006/customXml" ds:itemID="{6AFA3F0B-B594-4BFA-A1FE-B202DBFC4B11}">
  <ds:schemaRefs>
    <ds:schemaRef ds:uri="http://purl.org/dc/elements/1.1/"/>
    <ds:schemaRef ds:uri="http://purl.org/dc/dcmitype/"/>
    <ds:schemaRef ds:uri="http://schemas.microsoft.com/office/infopath/2007/PartnerControls"/>
    <ds:schemaRef ds:uri="http://schemas.microsoft.com/office/2006/documentManagement/types"/>
    <ds:schemaRef ds:uri="http://purl.org/dc/terms/"/>
    <ds:schemaRef ds:uri="http://schemas.microsoft.com/office/2006/metadata/properties"/>
    <ds:schemaRef ds:uri="http://schemas.openxmlformats.org/package/2006/metadata/core-properties"/>
    <ds:schemaRef ds:uri="5ab54f30-9ca2-4fa4-889e-56aeb90c86a9"/>
    <ds:schemaRef ds:uri="18ed448e-7a60-4b35-af30-8fc719c7ae8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25154</TotalTime>
  <Words>19889</Words>
  <PresentationFormat>ユーザー設定</PresentationFormat>
  <Paragraphs>1644</Paragraphs>
  <Slides>59</Slides>
  <Notes>6</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59</vt:i4>
      </vt:variant>
    </vt:vector>
  </HeadingPairs>
  <TitlesOfParts>
    <vt:vector size="66" baseType="lpstr">
      <vt:lpstr>Meiryo UI</vt:lpstr>
      <vt:lpstr>游ゴシック</vt:lpstr>
      <vt:lpstr>Arial</vt:lpstr>
      <vt:lpstr>Calibri</vt:lpstr>
      <vt:lpstr>Wingdings</vt:lpstr>
      <vt:lpstr>Office テーマ</vt:lpstr>
      <vt:lpstr>think-cellスライド</vt:lpstr>
      <vt:lpstr>SBTi Corporate Net-Zero Standard Version2.0について</vt:lpstr>
      <vt:lpstr>目次</vt:lpstr>
      <vt:lpstr>序章　改定概要</vt:lpstr>
      <vt:lpstr>SBTi Corporate Net-Zero Standard V2.0の公表</vt:lpstr>
      <vt:lpstr>カテゴリA／B区分</vt:lpstr>
      <vt:lpstr>Version 2.0の狙い　～目標設定から実行へ～</vt:lpstr>
      <vt:lpstr>CNZS V2.0への移行スケジュールと基準の選択</vt:lpstr>
      <vt:lpstr>CNZS V1.3.1に適用されるCNZS V2.0の新要素</vt:lpstr>
      <vt:lpstr>CNZS V2.0 各章のポイント</vt:lpstr>
      <vt:lpstr>第1章　ネットゼロガバナンス</vt:lpstr>
      <vt:lpstr>経営トップの説明責任</vt:lpstr>
      <vt:lpstr>移行計画の策定</vt:lpstr>
      <vt:lpstr>第2章　基準年評価　　</vt:lpstr>
      <vt:lpstr>組織境界及び運用境界</vt:lpstr>
      <vt:lpstr>基準年の選び方</vt:lpstr>
      <vt:lpstr>（参考）基準年・直近年・申請年・目標期間・目標年</vt:lpstr>
      <vt:lpstr>目標検証後の次の報告サイクルでの報告事項</vt:lpstr>
      <vt:lpstr>第三者保証</vt:lpstr>
      <vt:lpstr>第3章　目標設定</vt:lpstr>
      <vt:lpstr>目標設定の総則</vt:lpstr>
      <vt:lpstr>企業カテゴリ別の目標設定要件</vt:lpstr>
      <vt:lpstr>フローチャート　～目標サイクル～　</vt:lpstr>
      <vt:lpstr>フローチャート　～目標設定の基礎～</vt:lpstr>
      <vt:lpstr>フローチャート　～目標選択～ </vt:lpstr>
      <vt:lpstr>フローチャート　～Scope1目標設定～</vt:lpstr>
      <vt:lpstr>Scope1の目標設定オプション・手法・経路</vt:lpstr>
      <vt:lpstr>（参考）Scope1 資産移行目標のアプローチのイメージ</vt:lpstr>
      <vt:lpstr>フローチャート　～Scope2目標設定～</vt:lpstr>
      <vt:lpstr>Scope2の目標設定オプション・手法・経路</vt:lpstr>
      <vt:lpstr>（参考）Scope2の２つの目標オプションのイメージ　</vt:lpstr>
      <vt:lpstr>フローチャート　～Scope3目標設定～</vt:lpstr>
      <vt:lpstr>Scope3の短期目標のバウンダリ</vt:lpstr>
      <vt:lpstr>Scope3の目標設定オプション・手法・経路①</vt:lpstr>
      <vt:lpstr>Scope3の目標設定オプション・手法・経路②</vt:lpstr>
      <vt:lpstr>Scope3の目標設定オプション・手法・経路③</vt:lpstr>
      <vt:lpstr>（参考）Scope3の２つの目標オプションのイメージ　</vt:lpstr>
      <vt:lpstr>目標情報の報告</vt:lpstr>
      <vt:lpstr>第4章　目標実施　</vt:lpstr>
      <vt:lpstr>目標実施ヒエラルキー　～削減策の優先順位～</vt:lpstr>
      <vt:lpstr>（参考）活動プールレベル・セクターレベルに移る要件　1/2</vt:lpstr>
      <vt:lpstr>（参考）活動プールレベル・セクターレベルに移る要件　2/2</vt:lpstr>
      <vt:lpstr>アクション及びマーケット手法の十全性評価基準</vt:lpstr>
      <vt:lpstr>目標実施ヒエラルキーの電力消費への適用</vt:lpstr>
      <vt:lpstr>活動プール境界の定義（供給可能地域に基づく）</vt:lpstr>
      <vt:lpstr>活動プールで使用可能な「適格なマーケット手法」6種</vt:lpstr>
      <vt:lpstr>Scope2 時間単位マッチング（任意の認定プログラム）</vt:lpstr>
      <vt:lpstr>第5章　報告・進捗報告　</vt:lpstr>
      <vt:lpstr>年次進捗報告と5年後の目標サイクル終了時評価</vt:lpstr>
      <vt:lpstr>（参考）クレーム（企業がSBTiに関して外部に述べる主張・表明）</vt:lpstr>
      <vt:lpstr>第6章　継続的排出責任　</vt:lpstr>
      <vt:lpstr>継続的排出責任（ONGOING EMISSIONS RESPONSIBILITY：OER）</vt:lpstr>
      <vt:lpstr>フェーズ1― 3つの認定レベル</vt:lpstr>
      <vt:lpstr>フローチャート　～継続的排出責任～</vt:lpstr>
      <vt:lpstr>参考</vt:lpstr>
      <vt:lpstr>追加ガイダンスの公表スケジュール</vt:lpstr>
      <vt:lpstr>関連資料</vt:lpstr>
      <vt:lpstr>附属書A：Scope3高排出活動（EIA）一覧　1/2　</vt:lpstr>
      <vt:lpstr>附属書A：Scope3高排出活動（EIA）一覧　2/2　</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2025-09-04T05:37:37Z</dcterms:created>
  <dcterms:modified xsi:type="dcterms:W3CDTF">2026-09-10T13:46:53Z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0x010100628A4BF0CE8E8046933BCCF57CA325F5</vt:lpwstr>
  </property>
  <property fmtid="{D5CDD505-2E9C-101B-9397-08002B2CF9AE}" pid="3" name="MediaServiceImageTags">
    <vt:lpwstr/>
  </property>
</Properties>
</file>