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58" r:id="rId5"/>
    <p:sldMasterId id="2147483677" r:id="rId6"/>
  </p:sldMasterIdLst>
  <p:notesMasterIdLst>
    <p:notesMasterId r:id="rId21"/>
  </p:notesMasterIdLst>
  <p:sldIdLst>
    <p:sldId id="256" r:id="rId7"/>
    <p:sldId id="1078" r:id="rId8"/>
    <p:sldId id="663" r:id="rId9"/>
    <p:sldId id="1071" r:id="rId10"/>
    <p:sldId id="436" r:id="rId11"/>
    <p:sldId id="664" r:id="rId12"/>
    <p:sldId id="435" r:id="rId13"/>
    <p:sldId id="685" r:id="rId14"/>
    <p:sldId id="686" r:id="rId15"/>
    <p:sldId id="1018" r:id="rId16"/>
    <p:sldId id="1048" r:id="rId17"/>
    <p:sldId id="1004" r:id="rId18"/>
    <p:sldId id="1079" r:id="rId19"/>
    <p:sldId id="1065" r:id="rId20"/>
  </p:sldIdLst>
  <p:sldSz cx="10691813" cy="7559675"/>
  <p:notesSz cx="6735763" cy="9866313"/>
  <p:custDataLst>
    <p:tags r:id="rId2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6E2D3878-0DB5-E121-0612-A25A9EDC54C3}" name="渡邉 愛花/Aika Watanabe" initials="愛渡" userId="S::watanabea@nttdata-strategy.com::178c1cb8-8b11-4be4-9f41-8b218d5b0f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B47"/>
    <a:srgbClr val="99D9EA"/>
    <a:srgbClr val="FFC90E"/>
    <a:srgbClr val="B5E61D"/>
    <a:srgbClr val="FF0000"/>
    <a:srgbClr val="38BEE2"/>
    <a:srgbClr val="000000"/>
    <a:srgbClr val="83A4D1"/>
    <a:srgbClr val="ED7D31"/>
    <a:srgbClr val="B3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83" autoAdjust="0"/>
    <p:restoredTop sz="94660"/>
  </p:normalViewPr>
  <p:slideViewPr>
    <p:cSldViewPr snapToGrid="0">
      <p:cViewPr>
        <p:scale>
          <a:sx n="50" d="100"/>
          <a:sy n="50" d="100"/>
        </p:scale>
        <p:origin x="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SBT参加企業（認定取得およびコミット）</c:v>
                </c:pt>
              </c:strCache>
            </c:strRef>
          </c:tx>
          <c:spPr>
            <a:solidFill>
              <a:srgbClr val="009C89"/>
            </a:solidFill>
          </c:spPr>
          <c:dPt>
            <c:idx val="0"/>
            <c:bubble3D val="0"/>
            <c:spPr>
              <a:solidFill>
                <a:srgbClr val="38BEE2"/>
              </a:solidFill>
              <a:ln w="19050">
                <a:solidFill>
                  <a:srgbClr val="FF0000"/>
                </a:solidFill>
              </a:ln>
              <a:effectLst/>
            </c:spPr>
            <c:extLst>
              <c:ext xmlns:c16="http://schemas.microsoft.com/office/drawing/2014/chart" uri="{C3380CC4-5D6E-409C-BE32-E72D297353CC}">
                <c16:uniqueId val="{00000001-5A36-4A12-A285-A3C4F1FF41BE}"/>
              </c:ext>
            </c:extLst>
          </c:dPt>
          <c:dPt>
            <c:idx val="1"/>
            <c:bubble3D val="0"/>
            <c:spPr>
              <a:solidFill>
                <a:srgbClr val="009C89"/>
              </a:solidFill>
              <a:ln w="19050">
                <a:solidFill>
                  <a:schemeClr val="lt1"/>
                </a:solidFill>
              </a:ln>
              <a:effectLst/>
            </c:spPr>
            <c:extLst>
              <c:ext xmlns:c16="http://schemas.microsoft.com/office/drawing/2014/chart" uri="{C3380CC4-5D6E-409C-BE32-E72D297353CC}">
                <c16:uniqueId val="{00000003-5A36-4A12-A285-A3C4F1FF41BE}"/>
              </c:ext>
            </c:extLst>
          </c:dPt>
          <c:dLbls>
            <c:dLbl>
              <c:idx val="0"/>
              <c:layout>
                <c:manualLayout>
                  <c:x val="-3.392108872867025E-4"/>
                  <c:y val="-6.2944563492336944E-3"/>
                </c:manualLayout>
              </c:layout>
              <c:spPr>
                <a:noFill/>
                <a:ln>
                  <a:noFill/>
                </a:ln>
                <a:effectLst/>
              </c:spPr>
              <c:txPr>
                <a:bodyPr rot="0" spcFirstLastPara="1" vertOverflow="ellipsis" vert="horz" wrap="square" lIns="38100" tIns="19050" rIns="38100" bIns="19050" anchor="ctr" anchorCtr="1">
                  <a:noAutofit/>
                </a:bodyPr>
                <a:lstStyle/>
                <a:p>
                  <a:pPr>
                    <a:defRPr lang="ja-JP"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4438527686461763"/>
                      <c:h val="0.10847797078082402"/>
                    </c:manualLayout>
                  </c15:layout>
                </c:ext>
                <c:ext xmlns:c16="http://schemas.microsoft.com/office/drawing/2014/chart" uri="{C3380CC4-5D6E-409C-BE32-E72D297353CC}">
                  <c16:uniqueId val="{00000001-5A36-4A12-A285-A3C4F1FF41BE}"/>
                </c:ext>
              </c:extLst>
            </c:dLbl>
            <c:dLbl>
              <c:idx val="1"/>
              <c:layout>
                <c:manualLayout>
                  <c:x val="0.22019463953250715"/>
                  <c:y val="-0.25085128812881974"/>
                </c:manualLayout>
              </c:layout>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30212995594259973"/>
                      <c:h val="0.17058146740058319"/>
                    </c:manualLayout>
                  </c15:layout>
                </c:ext>
                <c:ext xmlns:c16="http://schemas.microsoft.com/office/drawing/2014/chart" uri="{C3380CC4-5D6E-409C-BE32-E72D297353CC}">
                  <c16:uniqueId val="{00000003-5A36-4A12-A285-A3C4F1FF41BE}"/>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日本</c:v>
                </c:pt>
                <c:pt idx="1">
                  <c:v>世界全体</c:v>
                </c:pt>
              </c:strCache>
            </c:strRef>
          </c:cat>
          <c:val>
            <c:numRef>
              <c:f>Sheet1!$B$2:$B$3</c:f>
              <c:numCache>
                <c:formatCode>#,##0</c:formatCode>
                <c:ptCount val="2"/>
                <c:pt idx="0">
                  <c:v>2351</c:v>
                </c:pt>
                <c:pt idx="1">
                  <c:v>12856</c:v>
                </c:pt>
              </c:numCache>
            </c:numRef>
          </c:val>
          <c:extLst>
            <c:ext xmlns:c16="http://schemas.microsoft.com/office/drawing/2014/chart" uri="{C3380CC4-5D6E-409C-BE32-E72D297353CC}">
              <c16:uniqueId val="{00000004-5A36-4A12-A285-A3C4F1FF41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476327822363669"/>
          <c:y val="0.27154279794671865"/>
          <c:w val="0.29865158448093071"/>
          <c:h val="0.35928875986907305"/>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67649416323051E-2"/>
          <c:y val="0.13457242624397692"/>
          <c:w val="0.90399218876578968"/>
          <c:h val="0.70716134141231846"/>
        </c:manualLayout>
      </c:layout>
      <c:barChart>
        <c:barDir val="col"/>
        <c:grouping val="stacked"/>
        <c:varyColors val="0"/>
        <c:ser>
          <c:idx val="0"/>
          <c:order val="0"/>
          <c:tx>
            <c:strRef>
              <c:f>Sheet1!$B$1</c:f>
              <c:strCache>
                <c:ptCount val="1"/>
                <c:pt idx="0">
                  <c:v>認定取得企業数</c:v>
                </c:pt>
              </c:strCache>
            </c:strRef>
          </c:tx>
          <c:spPr>
            <a:solidFill>
              <a:srgbClr val="FFC000"/>
            </a:solidFill>
            <a:ln>
              <a:noFill/>
            </a:ln>
            <a:effectLst/>
          </c:spPr>
          <c:invertIfNegative val="0"/>
          <c:dLbls>
            <c:dLbl>
              <c:idx val="0"/>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6E-4061-BCB3-1726D7A25A54}"/>
                </c:ext>
              </c:extLst>
            </c:dLbl>
            <c:dLbl>
              <c:idx val="1"/>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6E-4061-BCB3-1726D7A25A54}"/>
                </c:ext>
              </c:extLst>
            </c:dLbl>
            <c:dLbl>
              <c:idx val="2"/>
              <c:layout>
                <c:manualLayout>
                  <c:x val="5.4327861155953582E-3"/>
                  <c:y val="-1.069042241268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6E-4061-BCB3-1726D7A25A54}"/>
                </c:ext>
              </c:extLst>
            </c:dLbl>
            <c:dLbl>
              <c:idx val="3"/>
              <c:layout>
                <c:manualLayout>
                  <c:x val="-4.9799964099522571E-17"/>
                  <c:y val="-1.33630280158511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6E-4061-BCB3-1726D7A25A54}"/>
                </c:ext>
              </c:extLst>
            </c:dLbl>
            <c:dLbl>
              <c:idx val="4"/>
              <c:layout>
                <c:manualLayout>
                  <c:x val="-4.9799964099522571E-17"/>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6E-4061-BCB3-1726D7A25A54}"/>
                </c:ext>
              </c:extLst>
            </c:dLbl>
            <c:dLbl>
              <c:idx val="5"/>
              <c:layout>
                <c:manualLayout>
                  <c:x val="0"/>
                  <c:y val="-1.069042241268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6E-4061-BCB3-1726D7A25A5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Sheet1!$B$2:$B$13</c:f>
              <c:numCache>
                <c:formatCode>#,##0</c:formatCode>
                <c:ptCount val="12"/>
                <c:pt idx="0">
                  <c:v>17</c:v>
                </c:pt>
                <c:pt idx="1">
                  <c:v>12</c:v>
                </c:pt>
                <c:pt idx="2">
                  <c:v>40</c:v>
                </c:pt>
                <c:pt idx="3">
                  <c:v>97</c:v>
                </c:pt>
                <c:pt idx="4">
                  <c:v>191</c:v>
                </c:pt>
                <c:pt idx="5">
                  <c:v>348</c:v>
                </c:pt>
                <c:pt idx="6">
                  <c:v>642</c:v>
                </c:pt>
                <c:pt idx="7">
                  <c:v>1237</c:v>
                </c:pt>
                <c:pt idx="8">
                  <c:v>2256</c:v>
                </c:pt>
                <c:pt idx="9">
                  <c:v>4779</c:v>
                </c:pt>
                <c:pt idx="10">
                  <c:v>7469</c:v>
                </c:pt>
                <c:pt idx="11">
                  <c:v>10494</c:v>
                </c:pt>
              </c:numCache>
            </c:numRef>
          </c:val>
          <c:extLst>
            <c:ext xmlns:c16="http://schemas.microsoft.com/office/drawing/2014/chart" uri="{C3380CC4-5D6E-409C-BE32-E72D297353CC}">
              <c16:uniqueId val="{00000000-F06E-4061-BCB3-1726D7A25A54}"/>
            </c:ext>
          </c:extLst>
        </c:ser>
        <c:ser>
          <c:idx val="1"/>
          <c:order val="1"/>
          <c:tx>
            <c:strRef>
              <c:f>Sheet1!$C$1</c:f>
              <c:strCache>
                <c:ptCount val="1"/>
                <c:pt idx="0">
                  <c:v>コミットメント中の企業数</c:v>
                </c:pt>
              </c:strCache>
            </c:strRef>
          </c:tx>
          <c:spPr>
            <a:solidFill>
              <a:schemeClr val="bg1">
                <a:lumMod val="85000"/>
              </a:schemeClr>
            </a:solidFill>
            <a:ln>
              <a:noFill/>
            </a:ln>
            <a:effectLst/>
          </c:spPr>
          <c:invertIfNegative val="0"/>
          <c:dLbls>
            <c:dLbl>
              <c:idx val="0"/>
              <c:layout>
                <c:manualLayout>
                  <c:x val="-1.2449991024880643E-17"/>
                  <c:y val="-5.87973232697456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6E-4061-BCB3-1726D7A25A54}"/>
                </c:ext>
              </c:extLst>
            </c:dLbl>
            <c:dLbl>
              <c:idx val="1"/>
              <c:layout>
                <c:manualLayout>
                  <c:x val="0"/>
                  <c:y val="-5.34521120634052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6E-4061-BCB3-1726D7A25A54}"/>
                </c:ext>
              </c:extLst>
            </c:dLbl>
            <c:dLbl>
              <c:idx val="2"/>
              <c:layout>
                <c:manualLayout>
                  <c:x val="-4.9799964099522571E-17"/>
                  <c:y val="-4.810690085706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6E-4061-BCB3-1726D7A25A54}"/>
                </c:ext>
              </c:extLst>
            </c:dLbl>
            <c:dLbl>
              <c:idx val="3"/>
              <c:layout>
                <c:manualLayout>
                  <c:x val="0"/>
                  <c:y val="-4.0089084047553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6E-4061-BCB3-1726D7A25A54}"/>
                </c:ext>
              </c:extLst>
            </c:dLbl>
            <c:dLbl>
              <c:idx val="4"/>
              <c:layout>
                <c:manualLayout>
                  <c:x val="-4.9799964099522571E-17"/>
                  <c:y val="-3.47438728412134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6E-4061-BCB3-1726D7A25A54}"/>
                </c:ext>
              </c:extLst>
            </c:dLbl>
            <c:dLbl>
              <c:idx val="5"/>
              <c:layout>
                <c:manualLayout>
                  <c:x val="0"/>
                  <c:y val="-3.20712672380430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6E-4061-BCB3-1726D7A25A5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Sheet1!$C$2:$C$13</c:f>
              <c:numCache>
                <c:formatCode>#,##0</c:formatCode>
                <c:ptCount val="12"/>
                <c:pt idx="0">
                  <c:v>0</c:v>
                </c:pt>
                <c:pt idx="1">
                  <c:v>89</c:v>
                </c:pt>
                <c:pt idx="2">
                  <c:v>166</c:v>
                </c:pt>
                <c:pt idx="3">
                  <c:v>272</c:v>
                </c:pt>
                <c:pt idx="4">
                  <c:v>350</c:v>
                </c:pt>
                <c:pt idx="5">
                  <c:v>493</c:v>
                </c:pt>
                <c:pt idx="6">
                  <c:v>668</c:v>
                </c:pt>
                <c:pt idx="7">
                  <c:v>1434</c:v>
                </c:pt>
                <c:pt idx="8">
                  <c:v>2554</c:v>
                </c:pt>
                <c:pt idx="9">
                  <c:v>2926</c:v>
                </c:pt>
                <c:pt idx="10">
                  <c:v>2827</c:v>
                </c:pt>
                <c:pt idx="11">
                  <c:v>2362</c:v>
                </c:pt>
              </c:numCache>
            </c:numRef>
          </c:val>
          <c:extLst>
            <c:ext xmlns:c16="http://schemas.microsoft.com/office/drawing/2014/chart" uri="{C3380CC4-5D6E-409C-BE32-E72D297353CC}">
              <c16:uniqueId val="{00000001-F06E-4061-BCB3-1726D7A25A54}"/>
            </c:ext>
          </c:extLst>
        </c:ser>
        <c:dLbls>
          <c:dLblPos val="ctr"/>
          <c:showLegendKey val="0"/>
          <c:showVal val="1"/>
          <c:showCatName val="0"/>
          <c:showSerName val="0"/>
          <c:showPercent val="0"/>
          <c:showBubbleSize val="0"/>
        </c:dLbls>
        <c:gapWidth val="150"/>
        <c:overlap val="100"/>
        <c:axId val="1197203199"/>
        <c:axId val="1197199839"/>
      </c:barChart>
      <c:catAx>
        <c:axId val="11972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199839"/>
        <c:crosses val="autoZero"/>
        <c:auto val="1"/>
        <c:lblAlgn val="ctr"/>
        <c:lblOffset val="100"/>
        <c:noMultiLvlLbl val="0"/>
      </c:catAx>
      <c:valAx>
        <c:axId val="119719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20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67649416323051E-2"/>
          <c:y val="0.13457242624397692"/>
          <c:w val="0.90399218876578968"/>
          <c:h val="0.70716134141231846"/>
        </c:manualLayout>
      </c:layout>
      <c:barChart>
        <c:barDir val="col"/>
        <c:grouping val="stacked"/>
        <c:varyColors val="0"/>
        <c:ser>
          <c:idx val="0"/>
          <c:order val="0"/>
          <c:tx>
            <c:strRef>
              <c:f>Sheet1!$B$1</c:f>
              <c:strCache>
                <c:ptCount val="1"/>
                <c:pt idx="0">
                  <c:v>認定取得企業数</c:v>
                </c:pt>
              </c:strCache>
            </c:strRef>
          </c:tx>
          <c:spPr>
            <a:solidFill>
              <a:srgbClr val="F29F66"/>
            </a:solidFill>
            <a:ln>
              <a:noFill/>
            </a:ln>
            <a:effectLst/>
          </c:spPr>
          <c:invertIfNegative val="0"/>
          <c:dLbls>
            <c:dLbl>
              <c:idx val="0"/>
              <c:layout>
                <c:manualLayout>
                  <c:x val="0"/>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10-4660-80C7-550D1F59A765}"/>
                </c:ext>
              </c:extLst>
            </c:dLbl>
            <c:dLbl>
              <c:idx val="1"/>
              <c:layout>
                <c:manualLayout>
                  <c:x val="-2.3618676308256768E-17"/>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10-4660-80C7-550D1F59A765}"/>
                </c:ext>
              </c:extLst>
            </c:dLbl>
            <c:dLbl>
              <c:idx val="2"/>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10-4660-80C7-550D1F59A765}"/>
                </c:ext>
              </c:extLst>
            </c:dLbl>
            <c:dLbl>
              <c:idx val="3"/>
              <c:layout>
                <c:manualLayout>
                  <c:x val="0"/>
                  <c:y val="-1.33630280158514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10-4660-80C7-550D1F59A765}"/>
                </c:ext>
              </c:extLst>
            </c:dLbl>
            <c:dLbl>
              <c:idx val="4"/>
              <c:layout>
                <c:manualLayout>
                  <c:x val="0"/>
                  <c:y val="-1.069042241268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10-4660-80C7-550D1F59A765}"/>
                </c:ext>
              </c:extLst>
            </c:dLbl>
            <c:dLbl>
              <c:idx val="5"/>
              <c:layout>
                <c:manualLayout>
                  <c:x val="0"/>
                  <c:y val="-8.0178168095108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Sheet1!$B$2:$B$13</c:f>
              <c:numCache>
                <c:formatCode>#,##0</c:formatCode>
                <c:ptCount val="12"/>
                <c:pt idx="0">
                  <c:v>0</c:v>
                </c:pt>
                <c:pt idx="1">
                  <c:v>1</c:v>
                </c:pt>
                <c:pt idx="2">
                  <c:v>5</c:v>
                </c:pt>
                <c:pt idx="3">
                  <c:v>15</c:v>
                </c:pt>
                <c:pt idx="4">
                  <c:v>39</c:v>
                </c:pt>
                <c:pt idx="5">
                  <c:v>62</c:v>
                </c:pt>
                <c:pt idx="6">
                  <c:v>95</c:v>
                </c:pt>
                <c:pt idx="7">
                  <c:v>164</c:v>
                </c:pt>
                <c:pt idx="8">
                  <c:v>425</c:v>
                </c:pt>
                <c:pt idx="9">
                  <c:v>904</c:v>
                </c:pt>
                <c:pt idx="10">
                  <c:v>1479</c:v>
                </c:pt>
                <c:pt idx="11">
                  <c:v>2296</c:v>
                </c:pt>
              </c:numCache>
            </c:numRef>
          </c:val>
          <c:extLst>
            <c:ext xmlns:c16="http://schemas.microsoft.com/office/drawing/2014/chart" uri="{C3380CC4-5D6E-409C-BE32-E72D297353CC}">
              <c16:uniqueId val="{00000006-A810-4660-80C7-550D1F59A765}"/>
            </c:ext>
          </c:extLst>
        </c:ser>
        <c:ser>
          <c:idx val="1"/>
          <c:order val="1"/>
          <c:tx>
            <c:strRef>
              <c:f>Sheet1!#REF!</c:f>
              <c:strCache>
                <c:ptCount val="1"/>
                <c:pt idx="0">
                  <c:v>#REF!</c:v>
                </c:pt>
              </c:strCache>
            </c:strRef>
          </c:tx>
          <c:spPr>
            <a:solidFill>
              <a:schemeClr val="accent1">
                <a:lumMod val="40000"/>
                <a:lumOff val="60000"/>
              </a:schemeClr>
            </a:solidFill>
            <a:ln>
              <a:noFill/>
            </a:ln>
            <a:effectLst/>
          </c:spPr>
          <c:invertIfNegative val="0"/>
          <c:dLbls>
            <c:dLbl>
              <c:idx val="0"/>
              <c:layout>
                <c:manualLayout>
                  <c:x val="0"/>
                  <c:y val="-5.07795064602349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10-4660-80C7-550D1F59A765}"/>
                </c:ext>
              </c:extLst>
            </c:dLbl>
            <c:dLbl>
              <c:idx val="1"/>
              <c:layout>
                <c:manualLayout>
                  <c:x val="-2.3618676308256768E-17"/>
                  <c:y val="-5.61247176665754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10-4660-80C7-550D1F59A765}"/>
                </c:ext>
              </c:extLst>
            </c:dLbl>
            <c:dLbl>
              <c:idx val="2"/>
              <c:layout>
                <c:manualLayout>
                  <c:x val="2.7957261503049069E-4"/>
                  <c:y val="-4.810690085706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10-4660-80C7-550D1F59A765}"/>
                </c:ext>
              </c:extLst>
            </c:dLbl>
            <c:dLbl>
              <c:idx val="3"/>
              <c:layout>
                <c:manualLayout>
                  <c:x val="0"/>
                  <c:y val="-4.2761689650724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10-4660-80C7-550D1F59A765}"/>
                </c:ext>
              </c:extLst>
            </c:dLbl>
            <c:dLbl>
              <c:idx val="4"/>
              <c:layout>
                <c:manualLayout>
                  <c:x val="0"/>
                  <c:y val="-2.93986616348729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10-4660-80C7-550D1F59A765}"/>
                </c:ext>
              </c:extLst>
            </c:dLbl>
            <c:dLbl>
              <c:idx val="5"/>
              <c:layout>
                <c:manualLayout>
                  <c:x val="0"/>
                  <c:y val="-2.40534504285323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10-4660-80C7-550D1F59A765}"/>
                </c:ext>
              </c:extLst>
            </c:dLbl>
            <c:dLbl>
              <c:idx val="6"/>
              <c:layout>
                <c:manualLayout>
                  <c:x val="0"/>
                  <c:y val="-2.40534504285322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10-4660-80C7-550D1F59A765}"/>
                </c:ext>
              </c:extLst>
            </c:dLbl>
            <c:dLbl>
              <c:idx val="7"/>
              <c:layout>
                <c:manualLayout>
                  <c:x val="0"/>
                  <c:y val="-2.1380844825362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Sheet1!$C$2:$C$13</c:f>
              <c:numCache>
                <c:formatCode>#,##0</c:formatCode>
                <c:ptCount val="12"/>
                <c:pt idx="0">
                  <c:v>3</c:v>
                </c:pt>
                <c:pt idx="1">
                  <c:v>6</c:v>
                </c:pt>
                <c:pt idx="2">
                  <c:v>14</c:v>
                </c:pt>
                <c:pt idx="3">
                  <c:v>40</c:v>
                </c:pt>
                <c:pt idx="4">
                  <c:v>34</c:v>
                </c:pt>
                <c:pt idx="5">
                  <c:v>26</c:v>
                </c:pt>
                <c:pt idx="6">
                  <c:v>29</c:v>
                </c:pt>
                <c:pt idx="7">
                  <c:v>38</c:v>
                </c:pt>
                <c:pt idx="8">
                  <c:v>67</c:v>
                </c:pt>
                <c:pt idx="9">
                  <c:v>84</c:v>
                </c:pt>
                <c:pt idx="10">
                  <c:v>84</c:v>
                </c:pt>
                <c:pt idx="11">
                  <c:v>55</c:v>
                </c:pt>
              </c:numCache>
            </c:numRef>
          </c:val>
          <c:extLst>
            <c:ext xmlns:c16="http://schemas.microsoft.com/office/drawing/2014/chart" uri="{C3380CC4-5D6E-409C-BE32-E72D297353CC}">
              <c16:uniqueId val="{0000000D-A810-4660-80C7-550D1F59A765}"/>
            </c:ext>
          </c:extLst>
        </c:ser>
        <c:ser>
          <c:idx val="2"/>
          <c:order val="2"/>
          <c:tx>
            <c:strRef>
              <c:f>Sheet1!$C$1</c:f>
              <c:strCache>
                <c:ptCount val="1"/>
                <c:pt idx="0">
                  <c:v>コミットメント取得企業数</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Sheet1!#REF!</c:f>
              <c:numCache>
                <c:formatCode>General</c:formatCode>
                <c:ptCount val="1"/>
                <c:pt idx="0">
                  <c:v>1</c:v>
                </c:pt>
              </c:numCache>
            </c:numRef>
          </c:val>
          <c:extLst>
            <c:ext xmlns:c16="http://schemas.microsoft.com/office/drawing/2014/chart" uri="{C3380CC4-5D6E-409C-BE32-E72D297353CC}">
              <c16:uniqueId val="{00000010-A810-4660-80C7-550D1F59A765}"/>
            </c:ext>
          </c:extLst>
        </c:ser>
        <c:dLbls>
          <c:dLblPos val="ctr"/>
          <c:showLegendKey val="0"/>
          <c:showVal val="1"/>
          <c:showCatName val="0"/>
          <c:showSerName val="0"/>
          <c:showPercent val="0"/>
          <c:showBubbleSize val="0"/>
        </c:dLbls>
        <c:gapWidth val="150"/>
        <c:overlap val="100"/>
        <c:axId val="1197203199"/>
        <c:axId val="1197199839"/>
      </c:barChart>
      <c:catAx>
        <c:axId val="11972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199839"/>
        <c:crosses val="autoZero"/>
        <c:auto val="1"/>
        <c:lblAlgn val="ctr"/>
        <c:lblOffset val="100"/>
        <c:noMultiLvlLbl val="0"/>
      </c:catAx>
      <c:valAx>
        <c:axId val="119719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20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0.08009</cdr:x>
      <cdr:y>0.10502</cdr:y>
    </cdr:from>
    <cdr:to>
      <cdr:x>0.34993</cdr:x>
      <cdr:y>0.26903</cdr:y>
    </cdr:to>
    <cdr:sp macro="" textlink="">
      <cdr:nvSpPr>
        <cdr:cNvPr id="4" name="テキスト ボックス 19">
          <a:extLst xmlns:a="http://schemas.openxmlformats.org/drawingml/2006/main">
            <a:ext uri="{FF2B5EF4-FFF2-40B4-BE49-F238E27FC236}">
              <a16:creationId xmlns:a16="http://schemas.microsoft.com/office/drawing/2014/main" id="{5E41212A-61D4-B63F-BB49-0B9F47DFF2CE}"/>
            </a:ext>
          </a:extLst>
        </cdr:cNvPr>
        <cdr:cNvSpPr txBox="1"/>
      </cdr:nvSpPr>
      <cdr:spPr>
        <a:xfrm xmlns:a="http://schemas.openxmlformats.org/drawingml/2006/main">
          <a:off x="789546" y="499031"/>
          <a:ext cx="2660028" cy="779381"/>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85000"/>
            </a:schemeClr>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nchor="t">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nSpc>
              <a:spcPct val="150000"/>
            </a:lnSpc>
            <a:buClr>
              <a:srgbClr val="B3DEFF"/>
            </a:buClr>
          </a:pPr>
          <a:r>
            <a:rPr lang="ja-JP" altLang="en-US" sz="1600" dirty="0">
              <a:solidFill>
                <a:schemeClr val="bg1">
                  <a:lumMod val="75000"/>
                </a:schemeClr>
              </a:solidFill>
            </a:rPr>
            <a:t>■ </a:t>
          </a:r>
          <a:r>
            <a:rPr lang="ja-JP" altLang="en-US" sz="1600" dirty="0"/>
            <a:t>コミットメント中の企業数</a:t>
          </a:r>
          <a:r>
            <a:rPr lang="en-US" altLang="ja-JP" sz="1600" baseline="30000" dirty="0"/>
            <a:t>※2</a:t>
          </a:r>
        </a:p>
        <a:p xmlns:a="http://schemas.openxmlformats.org/drawingml/2006/main">
          <a:pPr>
            <a:lnSpc>
              <a:spcPct val="150000"/>
            </a:lnSpc>
            <a:buClr>
              <a:srgbClr val="EF8B47"/>
            </a:buClr>
          </a:pPr>
          <a:r>
            <a:rPr kumimoji="1" lang="ja-JP" altLang="en-US" sz="1600" dirty="0">
              <a:solidFill>
                <a:srgbClr val="FFC000"/>
              </a:solidFill>
            </a:rPr>
            <a:t>■ </a:t>
          </a:r>
          <a:r>
            <a:rPr kumimoji="1" lang="ja-JP" altLang="en-US" sz="1600" dirty="0"/>
            <a:t>認定取得企業数</a:t>
          </a:r>
        </a:p>
      </cdr:txBody>
    </cdr:sp>
  </cdr:relSizeAnchor>
</c:userShapes>
</file>

<file path=ppt/drawings/drawing2.xml><?xml version="1.0" encoding="utf-8"?>
<c:userShapes xmlns:c="http://schemas.openxmlformats.org/drawingml/2006/chart">
  <cdr:relSizeAnchor xmlns:cdr="http://schemas.openxmlformats.org/drawingml/2006/chartDrawing">
    <cdr:from>
      <cdr:x>0.0726</cdr:x>
      <cdr:y>0.04747</cdr:y>
    </cdr:from>
    <cdr:to>
      <cdr:x>0.36658</cdr:x>
      <cdr:y>0.22956</cdr:y>
    </cdr:to>
    <cdr:sp macro="" textlink="">
      <cdr:nvSpPr>
        <cdr:cNvPr id="2" name="テキスト ボックス 19">
          <a:extLst xmlns:a="http://schemas.openxmlformats.org/drawingml/2006/main">
            <a:ext uri="{FF2B5EF4-FFF2-40B4-BE49-F238E27FC236}">
              <a16:creationId xmlns:a16="http://schemas.microsoft.com/office/drawing/2014/main" id="{5E41212A-61D4-B63F-BB49-0B9F47DFF2CE}"/>
            </a:ext>
          </a:extLst>
        </cdr:cNvPr>
        <cdr:cNvSpPr txBox="1"/>
      </cdr:nvSpPr>
      <cdr:spPr>
        <a:xfrm xmlns:a="http://schemas.openxmlformats.org/drawingml/2006/main">
          <a:off x="715726" y="225595"/>
          <a:ext cx="2898025" cy="865237"/>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85000"/>
            </a:schemeClr>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nchor="t">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85750" indent="-285750">
            <a:lnSpc>
              <a:spcPct val="150000"/>
            </a:lnSpc>
            <a:buClr>
              <a:srgbClr val="B3DEFF"/>
            </a:buClr>
            <a:buFont typeface="Wingdings" panose="05000000000000000000" pitchFamily="2" charset="2"/>
            <a:buChar char="n"/>
          </a:pPr>
          <a:r>
            <a:rPr lang="ja-JP" altLang="en-US" dirty="0"/>
            <a:t>コミットメント中の企業数</a:t>
          </a:r>
          <a:r>
            <a:rPr lang="en-US" altLang="ja-JP" baseline="30000" dirty="0"/>
            <a:t>※2</a:t>
          </a:r>
        </a:p>
        <a:p xmlns:a="http://schemas.openxmlformats.org/drawingml/2006/main">
          <a:pPr marL="285750" indent="-285750">
            <a:lnSpc>
              <a:spcPct val="150000"/>
            </a:lnSpc>
            <a:buClr>
              <a:srgbClr val="EF8B47"/>
            </a:buClr>
            <a:buFont typeface="Wingdings" panose="05000000000000000000" pitchFamily="2" charset="2"/>
            <a:buChar char="n"/>
          </a:pPr>
          <a:r>
            <a:rPr kumimoji="1" lang="ja-JP" altLang="en-US" dirty="0"/>
            <a:t>認定取得企業数</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2026/6/16</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0</a:t>
            </a:fld>
            <a:endParaRPr kumimoji="1" lang="ja-JP" altLang="en-US"/>
          </a:p>
        </p:txBody>
      </p:sp>
    </p:spTree>
    <p:extLst>
      <p:ext uri="{BB962C8B-B14F-4D97-AF65-F5344CB8AC3E}">
        <p14:creationId xmlns:p14="http://schemas.microsoft.com/office/powerpoint/2010/main" val="212190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a:t>
            </a:fld>
            <a:endParaRPr kumimoji="1" lang="ja-JP" altLang="en-US"/>
          </a:p>
        </p:txBody>
      </p:sp>
    </p:spTree>
    <p:extLst>
      <p:ext uri="{BB962C8B-B14F-4D97-AF65-F5344CB8AC3E}">
        <p14:creationId xmlns:p14="http://schemas.microsoft.com/office/powerpoint/2010/main" val="213919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a:t>
            </a:fld>
            <a:endParaRPr kumimoji="1" lang="ja-JP" altLang="en-US"/>
          </a:p>
        </p:txBody>
      </p:sp>
    </p:spTree>
    <p:extLst>
      <p:ext uri="{BB962C8B-B14F-4D97-AF65-F5344CB8AC3E}">
        <p14:creationId xmlns:p14="http://schemas.microsoft.com/office/powerpoint/2010/main" val="15285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a:t>
            </a:fld>
            <a:endParaRPr kumimoji="1" lang="ja-JP" altLang="en-US"/>
          </a:p>
        </p:txBody>
      </p:sp>
    </p:spTree>
    <p:extLst>
      <p:ext uri="{BB962C8B-B14F-4D97-AF65-F5344CB8AC3E}">
        <p14:creationId xmlns:p14="http://schemas.microsoft.com/office/powerpoint/2010/main" val="174874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a:t>
            </a:fld>
            <a:endParaRPr kumimoji="1" lang="ja-JP" altLang="en-US"/>
          </a:p>
        </p:txBody>
      </p:sp>
    </p:spTree>
    <p:extLst>
      <p:ext uri="{BB962C8B-B14F-4D97-AF65-F5344CB8AC3E}">
        <p14:creationId xmlns:p14="http://schemas.microsoft.com/office/powerpoint/2010/main" val="411472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a:t>
            </a:fld>
            <a:endParaRPr kumimoji="1" lang="ja-JP" altLang="en-US"/>
          </a:p>
        </p:txBody>
      </p:sp>
    </p:spTree>
    <p:extLst>
      <p:ext uri="{BB962C8B-B14F-4D97-AF65-F5344CB8AC3E}">
        <p14:creationId xmlns:p14="http://schemas.microsoft.com/office/powerpoint/2010/main" val="265672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D0A0A-F714-0781-B014-5EA31F67A7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A63EFA-2924-F75C-8165-3C55D5D5B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0BB1F1-C19D-9772-E856-B96C7E3238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8DE9D4-66A6-ED4C-575B-C539BE0D6264}"/>
              </a:ext>
            </a:extLst>
          </p:cNvPr>
          <p:cNvSpPr>
            <a:spLocks noGrp="1"/>
          </p:cNvSpPr>
          <p:nvPr>
            <p:ph type="sldNum" sz="quarter" idx="5"/>
          </p:nvPr>
        </p:nvSpPr>
        <p:spPr/>
        <p:txBody>
          <a:bodyPr/>
          <a:lstStyle/>
          <a:p>
            <a:fld id="{DA41E4CD-DD2C-499E-9070-694C4B983D1A}" type="slidenum">
              <a:rPr kumimoji="1" lang="ja-JP" altLang="en-US" smtClean="0"/>
              <a:t>11</a:t>
            </a:fld>
            <a:endParaRPr kumimoji="1" lang="ja-JP" altLang="en-US"/>
          </a:p>
        </p:txBody>
      </p:sp>
    </p:spTree>
    <p:extLst>
      <p:ext uri="{BB962C8B-B14F-4D97-AF65-F5344CB8AC3E}">
        <p14:creationId xmlns:p14="http://schemas.microsoft.com/office/powerpoint/2010/main" val="86182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14FC-40E0-1281-2666-687305596B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D0D777-0408-4F77-6831-A46EF347E9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ACFE6F-53C6-57B2-53F0-7EA1D1441F8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1F7BA4-804A-FB56-4762-54CAFEEF3411}"/>
              </a:ext>
            </a:extLst>
          </p:cNvPr>
          <p:cNvSpPr>
            <a:spLocks noGrp="1"/>
          </p:cNvSpPr>
          <p:nvPr>
            <p:ph type="sldNum" sz="quarter" idx="5"/>
          </p:nvPr>
        </p:nvSpPr>
        <p:spPr/>
        <p:txBody>
          <a:bodyPr/>
          <a:lstStyle/>
          <a:p>
            <a:fld id="{DA41E4CD-DD2C-499E-9070-694C4B983D1A}" type="slidenum">
              <a:rPr kumimoji="1" lang="ja-JP" altLang="en-US" smtClean="0"/>
              <a:t>12</a:t>
            </a:fld>
            <a:endParaRPr kumimoji="1" lang="ja-JP" altLang="en-US"/>
          </a:p>
        </p:txBody>
      </p:sp>
    </p:spTree>
    <p:extLst>
      <p:ext uri="{BB962C8B-B14F-4D97-AF65-F5344CB8AC3E}">
        <p14:creationId xmlns:p14="http://schemas.microsoft.com/office/powerpoint/2010/main" val="85347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15CC-FE48-368B-E816-823BD1D795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55F56E-A3CD-D440-7271-69B85D3ADC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D7E96B-EFEE-264F-140F-B19340455C28}"/>
              </a:ext>
            </a:extLst>
          </p:cNvPr>
          <p:cNvSpPr>
            <a:spLocks noGrp="1"/>
          </p:cNvSpPr>
          <p:nvPr>
            <p:ph type="body" idx="1"/>
          </p:nvPr>
        </p:nvSpPr>
        <p:spPr/>
        <p:txBody>
          <a:bodyPr/>
          <a:lstStyle/>
          <a:p>
            <a:r>
              <a:rPr kumimoji="1" lang="ja-JP" altLang="en-US"/>
              <a:t>踏襲する</a:t>
            </a:r>
          </a:p>
        </p:txBody>
      </p:sp>
      <p:sp>
        <p:nvSpPr>
          <p:cNvPr id="4" name="スライド番号プレースホルダー 3">
            <a:extLst>
              <a:ext uri="{FF2B5EF4-FFF2-40B4-BE49-F238E27FC236}">
                <a16:creationId xmlns:a16="http://schemas.microsoft.com/office/drawing/2014/main" id="{C5D0F77C-3783-D3A1-83E2-3FDF1BCAE721}"/>
              </a:ext>
            </a:extLst>
          </p:cNvPr>
          <p:cNvSpPr>
            <a:spLocks noGrp="1"/>
          </p:cNvSpPr>
          <p:nvPr>
            <p:ph type="sldNum" sz="quarter" idx="5"/>
          </p:nvPr>
        </p:nvSpPr>
        <p:spPr/>
        <p:txBody>
          <a:bodyPr/>
          <a:lstStyle/>
          <a:p>
            <a:fld id="{DA41E4CD-DD2C-499E-9070-694C4B983D1A}" type="slidenum">
              <a:rPr kumimoji="1" lang="ja-JP" altLang="en-US" smtClean="0"/>
              <a:t>13</a:t>
            </a:fld>
            <a:endParaRPr kumimoji="1" lang="ja-JP" altLang="en-US"/>
          </a:p>
        </p:txBody>
      </p:sp>
    </p:spTree>
    <p:extLst>
      <p:ext uri="{BB962C8B-B14F-4D97-AF65-F5344CB8AC3E}">
        <p14:creationId xmlns:p14="http://schemas.microsoft.com/office/powerpoint/2010/main" val="3388201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gi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1444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5299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4337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175483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1852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490270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53641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38868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211113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72862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52626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8162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2212796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39594499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25174" y="369055"/>
            <a:ext cx="10039360" cy="2084832"/>
          </a:xfrm>
        </p:spPr>
        <p:txBody>
          <a:bodyPr tIns="0" bIns="0">
            <a:spAutoFit/>
          </a:bodyPr>
          <a:lstStyle>
            <a:lvl1pPr>
              <a:defRPr sz="2280">
                <a:solidFill>
                  <a:schemeClr val="accent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25765" y="801603"/>
            <a:ext cx="10039360" cy="317467"/>
          </a:xfrm>
        </p:spPr>
        <p:txBody>
          <a:bodyPr>
            <a:noAutofit/>
          </a:bodyPr>
          <a:lstStyle>
            <a:lvl1pPr>
              <a:defRPr b="1">
                <a:solidFill>
                  <a:schemeClr val="accent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25765" y="1555587"/>
            <a:ext cx="10039360" cy="5317567"/>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0086781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346554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204780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0841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070385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629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5781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4333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343461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00729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image" Target="../media/image13.em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ags" Target="../tags/tag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3.bin"/><Relationship Id="rId5" Type="http://schemas.openxmlformats.org/officeDocument/2006/relationships/slideLayout" Target="../slideLayouts/slideLayout30.xml"/><Relationship Id="rId10" Type="http://schemas.openxmlformats.org/officeDocument/2006/relationships/tags" Target="../tags/tag4.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think-cell data - do not delete" hidden="1">
            <a:extLst>
              <a:ext uri="{FF2B5EF4-FFF2-40B4-BE49-F238E27FC236}">
                <a16:creationId xmlns:a16="http://schemas.microsoft.com/office/drawing/2014/main" id="{95BBCC36-FECE-0C25-EBA4-04FA45FF8C63}"/>
              </a:ext>
            </a:extLst>
          </p:cNvPr>
          <p:cNvGraphicFramePr>
            <a:graphicFrameLocks noChangeAspect="1"/>
          </p:cNvGraphicFramePr>
          <p:nvPr userDrawn="1">
            <p:custDataLst>
              <p:tags r:id="rId10"/>
            </p:custDataLst>
            <p:extLst>
              <p:ext uri="{D42A27DB-BD31-4B8C-83A1-F6EECF244321}">
                <p14:modId xmlns:p14="http://schemas.microsoft.com/office/powerpoint/2010/main" val="2617917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15" imgH="416" progId="TCLayout.ActiveDocument.1">
                  <p:embed/>
                </p:oleObj>
              </mc:Choice>
              <mc:Fallback>
                <p:oleObj name="think-cellスライド" r:id="rId11" imgW="415" imgH="416" progId="TCLayout.ActiveDocument.1">
                  <p:embed/>
                  <p:pic>
                    <p:nvPicPr>
                      <p:cNvPr id="124" name="think-cell data - do not delete" hidden="1">
                        <a:extLst>
                          <a:ext uri="{FF2B5EF4-FFF2-40B4-BE49-F238E27FC236}">
                            <a16:creationId xmlns:a16="http://schemas.microsoft.com/office/drawing/2014/main" id="{95BBCC36-FECE-0C25-EBA4-04FA45FF8C6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824E094-3AE3-3541-0340-597387E5AF6D}"/>
              </a:ext>
            </a:extLst>
          </p:cNvPr>
          <p:cNvGraphicFramePr>
            <a:graphicFrameLocks noChangeAspect="1"/>
          </p:cNvGraphicFramePr>
          <p:nvPr userDrawn="1">
            <p:custDataLst>
              <p:tags r:id="rId19"/>
            </p:custDataLst>
            <p:extLst>
              <p:ext uri="{D42A27DB-BD31-4B8C-83A1-F6EECF244321}">
                <p14:modId xmlns:p14="http://schemas.microsoft.com/office/powerpoint/2010/main" val="3804751681"/>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スライド" r:id="rId20" imgW="554" imgH="551" progId="TCLayout.ActiveDocument.1">
                  <p:embed/>
                </p:oleObj>
              </mc:Choice>
              <mc:Fallback>
                <p:oleObj name="think-cellスライド" r:id="rId20" imgW="554" imgH="551" progId="TCLayout.ActiveDocument.1">
                  <p:embed/>
                  <p:pic>
                    <p:nvPicPr>
                      <p:cNvPr id="3" name="think-cell data - do not delete" hidden="1">
                        <a:extLst>
                          <a:ext uri="{FF2B5EF4-FFF2-40B4-BE49-F238E27FC236}">
                            <a16:creationId xmlns:a16="http://schemas.microsoft.com/office/drawing/2014/main" id="{8824E094-3AE3-3541-0340-597387E5AF6D}"/>
                          </a:ext>
                        </a:extLst>
                      </p:cNvPr>
                      <p:cNvPicPr/>
                      <p:nvPr/>
                    </p:nvPicPr>
                    <p:blipFill>
                      <a:blip r:embed="rId21"/>
                      <a:stretch>
                        <a:fillRect/>
                      </a:stretch>
                    </p:blipFill>
                    <p:spPr>
                      <a:xfrm>
                        <a:off x="1392" y="1751"/>
                        <a:ext cx="1393" cy="175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72EB1D28-97C8-BB72-8C7A-7FCA119F5F07}"/>
              </a:ext>
            </a:extLst>
          </p:cNvPr>
          <p:cNvPicPr>
            <a:picLocks noChangeAspect="1"/>
          </p:cNvPicPr>
          <p:nvPr userDrawn="1"/>
        </p:nvPicPr>
        <p:blipFill>
          <a:blip r:embed="rId22"/>
          <a:srcRect/>
          <a:stretch/>
        </p:blipFill>
        <p:spPr>
          <a:xfrm>
            <a:off x="9419376" y="7083389"/>
            <a:ext cx="1011034" cy="322600"/>
          </a:xfrm>
          <a:prstGeom prst="rect">
            <a:avLst/>
          </a:prstGeom>
        </p:spPr>
      </p:pic>
      <p:sp>
        <p:nvSpPr>
          <p:cNvPr id="4" name="テキスト ボックス 3">
            <a:extLst>
              <a:ext uri="{FF2B5EF4-FFF2-40B4-BE49-F238E27FC236}">
                <a16:creationId xmlns:a16="http://schemas.microsoft.com/office/drawing/2014/main" id="{32A0D56C-E1F5-E3B7-AD07-B9E1E5DD0E1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Tree>
    <p:extLst>
      <p:ext uri="{BB962C8B-B14F-4D97-AF65-F5344CB8AC3E}">
        <p14:creationId xmlns:p14="http://schemas.microsoft.com/office/powerpoint/2010/main" val="7142355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dt="0"/>
  <p:txStyles>
    <p:titleStyle>
      <a:lvl1pPr algn="l" defTabSz="534580" rtl="0" eaLnBrk="1" fontAlgn="base" hangingPunct="1">
        <a:spcBef>
          <a:spcPct val="0"/>
        </a:spcBef>
        <a:spcAft>
          <a:spcPct val="0"/>
        </a:spcAft>
        <a:defRPr kumimoji="1" sz="8419" b="1" i="0" kern="1200" spc="175" baseline="0">
          <a:solidFill>
            <a:schemeClr val="accent2"/>
          </a:solidFill>
          <a:latin typeface="+mj-ea"/>
          <a:ea typeface="+mj-ea"/>
          <a:cs typeface="HGPGothicE" charset="-128"/>
        </a:defRPr>
      </a:lvl1pPr>
      <a:lvl2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2pPr>
      <a:lvl3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3pPr>
      <a:lvl4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4pPr>
      <a:lvl5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5pPr>
      <a:lvl6pPr marL="534580"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6pPr>
      <a:lvl7pPr marL="1069159"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7pPr>
      <a:lvl8pPr marL="1603738"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8pPr>
      <a:lvl9pPr marL="2138317"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9pPr>
    </p:titleStyle>
    <p:bodyStyle>
      <a:lvl1pPr marL="0" indent="0" algn="l" defTabSz="534580" rtl="0" eaLnBrk="1" fontAlgn="base" hangingPunct="1">
        <a:spcBef>
          <a:spcPct val="20000"/>
        </a:spcBef>
        <a:spcAft>
          <a:spcPct val="0"/>
        </a:spcAft>
        <a:buFont typeface="Arial" pitchFamily="34" charset="0"/>
        <a:buNone/>
        <a:defRPr kumimoji="1" sz="1579" kern="1200">
          <a:solidFill>
            <a:schemeClr val="tx1"/>
          </a:solidFill>
          <a:latin typeface="+mn-ea"/>
          <a:ea typeface="+mn-ea"/>
          <a:cs typeface="Arial"/>
        </a:defRPr>
      </a:lvl1pPr>
      <a:lvl2pPr marL="798157" indent="-26357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2pPr>
      <a:lvl3pPr marL="1275195" indent="-20603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3pPr>
      <a:lvl4pPr marL="1806061" indent="-202325"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4pPr>
      <a:lvl5pPr marL="2338784" indent="-200468"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5pPr>
      <a:lvl6pPr marL="294018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6pPr>
      <a:lvl7pPr marL="347476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7pPr>
      <a:lvl8pPr marL="4009344"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8pPr>
      <a:lvl9pPr marL="4543923"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9pPr>
    </p:bodyStyle>
    <p:otherStyle>
      <a:defPPr>
        <a:defRPr lang="en-US"/>
      </a:defPPr>
      <a:lvl1pPr marL="0" algn="l" defTabSz="534580" rtl="0" eaLnBrk="1" latinLnBrk="0" hangingPunct="1">
        <a:defRPr kumimoji="1" sz="2105" kern="1200">
          <a:solidFill>
            <a:schemeClr val="tx1"/>
          </a:solidFill>
          <a:latin typeface="+mn-lt"/>
          <a:ea typeface="+mn-ea"/>
          <a:cs typeface="+mn-cs"/>
        </a:defRPr>
      </a:lvl1pPr>
      <a:lvl2pPr marL="534580" algn="l" defTabSz="534580" rtl="0" eaLnBrk="1" latinLnBrk="0" hangingPunct="1">
        <a:defRPr kumimoji="1" sz="2105" kern="1200">
          <a:solidFill>
            <a:schemeClr val="tx1"/>
          </a:solidFill>
          <a:latin typeface="+mn-lt"/>
          <a:ea typeface="+mn-ea"/>
          <a:cs typeface="+mn-cs"/>
        </a:defRPr>
      </a:lvl2pPr>
      <a:lvl3pPr marL="1069159" algn="l" defTabSz="534580" rtl="0" eaLnBrk="1" latinLnBrk="0" hangingPunct="1">
        <a:defRPr kumimoji="1" sz="2105" kern="1200">
          <a:solidFill>
            <a:schemeClr val="tx1"/>
          </a:solidFill>
          <a:latin typeface="+mn-lt"/>
          <a:ea typeface="+mn-ea"/>
          <a:cs typeface="+mn-cs"/>
        </a:defRPr>
      </a:lvl3pPr>
      <a:lvl4pPr marL="1603738" algn="l" defTabSz="534580" rtl="0" eaLnBrk="1" latinLnBrk="0" hangingPunct="1">
        <a:defRPr kumimoji="1" sz="2105" kern="1200">
          <a:solidFill>
            <a:schemeClr val="tx1"/>
          </a:solidFill>
          <a:latin typeface="+mn-lt"/>
          <a:ea typeface="+mn-ea"/>
          <a:cs typeface="+mn-cs"/>
        </a:defRPr>
      </a:lvl4pPr>
      <a:lvl5pPr marL="2138317" algn="l" defTabSz="534580" rtl="0" eaLnBrk="1" latinLnBrk="0" hangingPunct="1">
        <a:defRPr kumimoji="1" sz="2105" kern="1200">
          <a:solidFill>
            <a:schemeClr val="tx1"/>
          </a:solidFill>
          <a:latin typeface="+mn-lt"/>
          <a:ea typeface="+mn-ea"/>
          <a:cs typeface="+mn-cs"/>
        </a:defRPr>
      </a:lvl5pPr>
      <a:lvl6pPr marL="2672896" algn="l" defTabSz="534580" rtl="0" eaLnBrk="1" latinLnBrk="0" hangingPunct="1">
        <a:defRPr kumimoji="1" sz="2105" kern="1200">
          <a:solidFill>
            <a:schemeClr val="tx1"/>
          </a:solidFill>
          <a:latin typeface="+mn-lt"/>
          <a:ea typeface="+mn-ea"/>
          <a:cs typeface="+mn-cs"/>
        </a:defRPr>
      </a:lvl6pPr>
      <a:lvl7pPr marL="3207476" algn="l" defTabSz="534580" rtl="0" eaLnBrk="1" latinLnBrk="0" hangingPunct="1">
        <a:defRPr kumimoji="1" sz="2105" kern="1200">
          <a:solidFill>
            <a:schemeClr val="tx1"/>
          </a:solidFill>
          <a:latin typeface="+mn-lt"/>
          <a:ea typeface="+mn-ea"/>
          <a:cs typeface="+mn-cs"/>
        </a:defRPr>
      </a:lvl7pPr>
      <a:lvl8pPr marL="3742054" algn="l" defTabSz="534580" rtl="0" eaLnBrk="1" latinLnBrk="0" hangingPunct="1">
        <a:defRPr kumimoji="1" sz="2105" kern="1200">
          <a:solidFill>
            <a:schemeClr val="tx1"/>
          </a:solidFill>
          <a:latin typeface="+mn-lt"/>
          <a:ea typeface="+mn-ea"/>
          <a:cs typeface="+mn-cs"/>
        </a:defRPr>
      </a:lvl8pPr>
      <a:lvl9pPr marL="4276633" algn="l" defTabSz="534580"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2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think-cell data - do not delete" hidden="1">
            <a:extLst>
              <a:ext uri="{FF2B5EF4-FFF2-40B4-BE49-F238E27FC236}">
                <a16:creationId xmlns:a16="http://schemas.microsoft.com/office/drawing/2014/main" id="{2748BF22-2FA3-F6CC-9669-0373D918C759}"/>
              </a:ext>
            </a:extLst>
          </p:cNvPr>
          <p:cNvGraphicFramePr>
            <a:graphicFrameLocks noChangeAspect="1"/>
          </p:cNvGraphicFramePr>
          <p:nvPr userDrawn="1">
            <p:custDataLst>
              <p:tags r:id="rId10"/>
            </p:custDataLst>
            <p:extLst>
              <p:ext uri="{D42A27DB-BD31-4B8C-83A1-F6EECF244321}">
                <p14:modId xmlns:p14="http://schemas.microsoft.com/office/powerpoint/2010/main" val="251775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98" imgH="499" progId="TCLayout.ActiveDocument.1">
                  <p:embed/>
                </p:oleObj>
              </mc:Choice>
              <mc:Fallback>
                <p:oleObj name="think-cellスライド" r:id="rId11" imgW="498" imgH="499" progId="TCLayout.ActiveDocument.1">
                  <p:embed/>
                  <p:pic>
                    <p:nvPicPr>
                      <p:cNvPr id="124" name="think-cell data - do not delete" hidden="1">
                        <a:extLst>
                          <a:ext uri="{FF2B5EF4-FFF2-40B4-BE49-F238E27FC236}">
                            <a16:creationId xmlns:a16="http://schemas.microsoft.com/office/drawing/2014/main" id="{2748BF22-2FA3-F6CC-9669-0373D918C75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0969778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sciencebasedtargets.org/target-dashboar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sciencebasedtargets.org/target-dashboar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iles.sciencebasedtargets.org/production/files/Getting-Started-Guide.pdf?dm=1760464012&amp;_gl=1*1yletvf*_gcl_au*MTM3NTMwNjk5OC4xNzY0MDM3NjUy*_ga*MTY2ODk1ODU3NC4xNzQ3ODkxNTgw*_ga_22VNHNTFT3*czE3NzAxOTY2MTUkbzE0NyRnMCR0MTc3MDE5NjYxNSRqNjAkbDAkaDExMDkxNDY5NzM." TargetMode="External"/><Relationship Id="rId13" Type="http://schemas.openxmlformats.org/officeDocument/2006/relationships/hyperlink" Target="https://docs.sbtiservices.com/resources/TargetValidationServicesOfferings.pdf"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files.sciencebasedtargets.org/production/files/Net-Zero-Standard-Criteria.pdf?dm=1734357634" TargetMode="External"/><Relationship Id="rId12" Type="http://schemas.openxmlformats.org/officeDocument/2006/relationships/hyperlink" Target="https://view.officeapps.live.com/op/view.aspx?src=https%3A%2F%2Fdocs.sbtiservices.com%2Fresources%2FFinancialInstitutionsTargetSubmissionForm.xlsx&amp;wdOrigin=BROWSELINK" TargetMode="External"/><Relationship Id="rId17" Type="http://schemas.openxmlformats.org/officeDocument/2006/relationships/hyperlink" Target="https://www.env.go.jp/earth/ondanka/supply_chain/gvc/index.html" TargetMode="External"/><Relationship Id="rId2" Type="http://schemas.openxmlformats.org/officeDocument/2006/relationships/notesSlide" Target="../notesSlides/notesSlide9.xml"/><Relationship Id="rId16" Type="http://schemas.openxmlformats.org/officeDocument/2006/relationships/hyperlink" Target="https://sbtiservices.com/" TargetMode="External"/><Relationship Id="rId1" Type="http://schemas.openxmlformats.org/officeDocument/2006/relationships/slideLayout" Target="../slideLayouts/slideLayout4.xml"/><Relationship Id="rId6" Type="http://schemas.openxmlformats.org/officeDocument/2006/relationships/hyperlink" Target="https://files.sciencebasedtargets.org/production/files/Financial-Institutions-Net-Zero-Standard.pdf" TargetMode="External"/><Relationship Id="rId11" Type="http://schemas.openxmlformats.org/officeDocument/2006/relationships/hyperlink" Target="https://view.officeapps.live.com/op/view.aspx?src=https%3A%2F%2Ffiles.sciencebasedtargets.org%2Fproduction%2Ffiles%2FNet-Zero-tool.xlsx%3Fdm%3D1765810209%26_gl%3D1*hoasq0*_gcl_au*MTM3NTMwNjk5OC4xNzY0MDM3NjUy*_ga*MTY2ODk1ODU3NC4xNzQ3ODkxNTgw*_ga_22VNHNTFT3*czE3NzAxNzcwMzIkbzE0NiRnMSR0MTc3MDE3NzIyMyRqMjgkbDAkaDIwOTExNzM4MTg.&amp;wdOrigin=BROWSELINK" TargetMode="External"/><Relationship Id="rId5" Type="http://schemas.openxmlformats.org/officeDocument/2006/relationships/hyperlink" Target="https://files.sciencebasedtargets.org/production/files/Net-Zero-Standard.pdf" TargetMode="External"/><Relationship Id="rId15" Type="http://schemas.openxmlformats.org/officeDocument/2006/relationships/hyperlink" Target="https://sciencebasedtargets.org/standards-and-guidance" TargetMode="External"/><Relationship Id="rId10" Type="http://schemas.openxmlformats.org/officeDocument/2006/relationships/hyperlink" Target="https://view.officeapps.live.com/op/view.aspx?src=https%3A%2F%2Ffiles.sciencebasedtargets.org%2Fproduction%2Ffiles%2FSBTi-target-setting-tool.xlsx&amp;wdOrigin=BROWSELINK" TargetMode="External"/><Relationship Id="rId4" Type="http://schemas.openxmlformats.org/officeDocument/2006/relationships/hyperlink" Target="https://files.sciencebasedtargets.org/production/files/Financial-Institutions-Near-Term-Criteria.pdf?dm=1734357672&amp;_gl=1*xvqpl6*_gcl_au*NzIwMzQ3OTE2LjE3NzUwOTE4MzA.*_ga*MTU0MDA4NjUyOS4xNzc1MDkxODMw*_ga_22VNHNTFT3*czE3NzcyNjQxMTckbzIwJGcxJHQxNzc3MjY0MzA5JGoxNSRsMCRoMTA5NzE5Mzk1Mw.." TargetMode="External"/><Relationship Id="rId9" Type="http://schemas.openxmlformats.org/officeDocument/2006/relationships/hyperlink" Target="https://docs.sbtiservices.com/resources/SOPTargetValidation.pdf" TargetMode="External"/><Relationship Id="rId14" Type="http://schemas.openxmlformats.org/officeDocument/2006/relationships/hyperlink" Target="https://sciencebasedtargets.org/resources?tab=technical-development#resou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fontScale="90000"/>
          </a:bodyPr>
          <a:lstStyle/>
          <a:p>
            <a:r>
              <a:rPr lang="en-US" altLang="ja-JP" dirty="0"/>
              <a:t>SBT</a:t>
            </a:r>
            <a:r>
              <a:rPr lang="ja-JP" altLang="en-US" dirty="0"/>
              <a:t>（</a:t>
            </a:r>
            <a:r>
              <a:rPr lang="en-US" altLang="ja-JP" dirty="0"/>
              <a:t>Science Based Targets</a:t>
            </a:r>
            <a:r>
              <a:rPr lang="ja-JP" altLang="en-US" dirty="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p>
        </p:txBody>
      </p:sp>
      <p:sp>
        <p:nvSpPr>
          <p:cNvPr id="3" name="テキスト ボックス 2">
            <a:extLst>
              <a:ext uri="{FF2B5EF4-FFF2-40B4-BE49-F238E27FC236}">
                <a16:creationId xmlns:a16="http://schemas.microsoft.com/office/drawing/2014/main" id="{EECA3566-402B-6267-C0DF-27175E109DA4}"/>
              </a:ext>
            </a:extLst>
          </p:cNvPr>
          <p:cNvSpPr txBox="1"/>
          <p:nvPr/>
        </p:nvSpPr>
        <p:spPr>
          <a:xfrm>
            <a:off x="966753" y="4261780"/>
            <a:ext cx="8707757" cy="553998"/>
          </a:xfrm>
          <a:prstGeom prst="rect">
            <a:avLst/>
          </a:prstGeom>
          <a:noFill/>
        </p:spPr>
        <p:txBody>
          <a:bodyPr wrap="square">
            <a:spAutoFit/>
          </a:bodyPr>
          <a:lstStyle/>
          <a:p>
            <a:r>
              <a:rPr lang="en-US" altLang="ja-JP" sz="1000" dirty="0"/>
              <a:t>《</a:t>
            </a:r>
            <a:r>
              <a:rPr lang="ja-JP" altLang="en-US" sz="1000" dirty="0"/>
              <a:t>現在、「</a:t>
            </a:r>
            <a:r>
              <a:rPr lang="en-US" altLang="ja-JP" sz="1000" dirty="0"/>
              <a:t>SBTi Corporate Net-Zero Standard Version 2.0</a:t>
            </a:r>
            <a:r>
              <a:rPr lang="ja-JP" altLang="en-US" sz="1000" dirty="0"/>
              <a:t>」が公開されています。</a:t>
            </a:r>
            <a:r>
              <a:rPr lang="en-US" altLang="ja-JP" sz="1000" dirty="0"/>
              <a:t>2027</a:t>
            </a:r>
            <a:r>
              <a:rPr lang="ja-JP" altLang="en-US" sz="1000" dirty="0"/>
              <a:t>年第</a:t>
            </a:r>
            <a:r>
              <a:rPr lang="en-US" altLang="ja-JP" sz="1000" dirty="0"/>
              <a:t>1</a:t>
            </a:r>
            <a:r>
              <a:rPr lang="ja-JP" altLang="en-US" sz="1000" dirty="0"/>
              <a:t>四半期から</a:t>
            </a:r>
            <a:r>
              <a:rPr lang="en-US" altLang="ja-JP" sz="1000" dirty="0"/>
              <a:t>2028</a:t>
            </a:r>
            <a:r>
              <a:rPr lang="ja-JP" altLang="en-US" sz="1000" dirty="0"/>
              <a:t>年</a:t>
            </a:r>
            <a:r>
              <a:rPr lang="en-US" altLang="ja-JP" sz="1000" dirty="0"/>
              <a:t>1</a:t>
            </a:r>
            <a:r>
              <a:rPr lang="ja-JP" altLang="en-US" sz="1000" dirty="0"/>
              <a:t>月</a:t>
            </a:r>
            <a:r>
              <a:rPr lang="en-US" altLang="ja-JP" sz="1000" dirty="0"/>
              <a:t>31</a:t>
            </a:r>
            <a:r>
              <a:rPr lang="ja-JP" altLang="en-US" sz="1000" dirty="0"/>
              <a:t>日までの期間においては、</a:t>
            </a:r>
            <a:r>
              <a:rPr lang="en-US" altLang="ja-JP" sz="1000" dirty="0"/>
              <a:t>Version 1.3.1</a:t>
            </a:r>
            <a:r>
              <a:rPr lang="ja-JP" altLang="en-US" sz="1000" dirty="0"/>
              <a:t>または</a:t>
            </a:r>
            <a:r>
              <a:rPr lang="en-US" altLang="ja-JP" sz="1000" dirty="0"/>
              <a:t>Version 2.0</a:t>
            </a:r>
            <a:r>
              <a:rPr lang="ja-JP" altLang="en-US" sz="1000" dirty="0"/>
              <a:t>のいずれかを用いて目標の提出が可能です。</a:t>
            </a:r>
            <a:r>
              <a:rPr lang="en-US" altLang="ja-JP" sz="1000" dirty="0"/>
              <a:t>2028</a:t>
            </a:r>
            <a:r>
              <a:rPr lang="ja-JP" altLang="en-US" sz="1000" dirty="0"/>
              <a:t>年</a:t>
            </a:r>
            <a:r>
              <a:rPr lang="en-US" altLang="ja-JP" sz="1000" dirty="0"/>
              <a:t>2</a:t>
            </a:r>
            <a:r>
              <a:rPr lang="ja-JP" altLang="en-US" sz="1000" dirty="0"/>
              <a:t>月</a:t>
            </a:r>
            <a:r>
              <a:rPr lang="en-US" altLang="ja-JP" sz="1000" dirty="0"/>
              <a:t>1</a:t>
            </a:r>
            <a:r>
              <a:rPr lang="ja-JP" altLang="en-US" sz="1000" dirty="0"/>
              <a:t>日以降は、</a:t>
            </a:r>
            <a:r>
              <a:rPr lang="en-US" altLang="ja-JP" sz="1000" dirty="0"/>
              <a:t>Version 2.0</a:t>
            </a:r>
            <a:r>
              <a:rPr lang="ja-JP" altLang="en-US" sz="1000" dirty="0"/>
              <a:t>の適用が義務化されます。本資料は、主に「</a:t>
            </a:r>
            <a:r>
              <a:rPr lang="en-US" altLang="ja-JP" sz="1000" dirty="0"/>
              <a:t>SBTi Corporate Net-Zero Standard Version 1.3.1</a:t>
            </a:r>
            <a:r>
              <a:rPr lang="ja-JP" altLang="en-US" sz="1000" dirty="0"/>
              <a:t>」に基づいて作成しています。</a:t>
            </a:r>
            <a:r>
              <a:rPr lang="en-US" altLang="ja-JP" sz="1000" dirty="0"/>
              <a:t>》</a:t>
            </a:r>
            <a:endParaRPr lang="ja-JP" altLang="en-US" sz="1000"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BA36-E6AD-F5F5-FDA1-C8FF2BA06F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05234-23B7-816E-C5B5-D48FEF83D960}"/>
              </a:ext>
            </a:extLst>
          </p:cNvPr>
          <p:cNvSpPr>
            <a:spLocks noGrp="1"/>
          </p:cNvSpPr>
          <p:nvPr>
            <p:ph type="title"/>
          </p:nvPr>
        </p:nvSpPr>
        <p:spPr/>
        <p:txBody>
          <a:bodyPr/>
          <a:lstStyle/>
          <a:p>
            <a:r>
              <a:rPr lang="en-US" altLang="ja-JP"/>
              <a:t>SBT Net-Zero</a:t>
            </a:r>
            <a:r>
              <a:rPr lang="ja-JP" altLang="en-US"/>
              <a:t>の目標設定手法 </a:t>
            </a:r>
            <a:endParaRPr kumimoji="1" lang="ja-JP" altLang="en-US"/>
          </a:p>
        </p:txBody>
      </p:sp>
      <p:sp>
        <p:nvSpPr>
          <p:cNvPr id="3" name="コンテンツ プレースホルダー 2">
            <a:extLst>
              <a:ext uri="{FF2B5EF4-FFF2-40B4-BE49-F238E27FC236}">
                <a16:creationId xmlns:a16="http://schemas.microsoft.com/office/drawing/2014/main" id="{EE882B0E-C574-9AD3-E622-A5906A122758}"/>
              </a:ext>
            </a:extLst>
          </p:cNvPr>
          <p:cNvSpPr>
            <a:spLocks noGrp="1"/>
          </p:cNvSpPr>
          <p:nvPr>
            <p:ph sz="quarter" idx="12"/>
          </p:nvPr>
        </p:nvSpPr>
        <p:spPr>
          <a:xfrm>
            <a:off x="161925" y="1110920"/>
            <a:ext cx="10367963" cy="958106"/>
          </a:xfrm>
        </p:spPr>
        <p:txBody>
          <a:bodyPr/>
          <a:lstStyle/>
          <a:p>
            <a:r>
              <a:rPr lang="ja-JP" altLang="en-US"/>
              <a:t>短期</a:t>
            </a:r>
            <a:r>
              <a:rPr lang="en-US" altLang="ja-JP"/>
              <a:t>SBT</a:t>
            </a:r>
            <a:r>
              <a:rPr lang="ja-JP" altLang="en-US"/>
              <a:t>と長期</a:t>
            </a:r>
            <a:r>
              <a:rPr lang="en-US" altLang="ja-JP"/>
              <a:t>SBT</a:t>
            </a:r>
            <a:r>
              <a:rPr lang="ja-JP" altLang="en-US"/>
              <a:t>の目標設定手法は下表の通り。</a:t>
            </a:r>
            <a:endParaRPr lang="en-US" altLang="ja-JP"/>
          </a:p>
          <a:p>
            <a:r>
              <a:rPr lang="ja-JP" altLang="en-US"/>
              <a:t>なお、短期</a:t>
            </a:r>
            <a:r>
              <a:rPr lang="en-US" altLang="ja-JP"/>
              <a:t>SBT</a:t>
            </a:r>
            <a:r>
              <a:rPr lang="ja-JP" altLang="en-US"/>
              <a:t>と長期</a:t>
            </a:r>
            <a:r>
              <a:rPr lang="en-US" altLang="ja-JP"/>
              <a:t>SBT</a:t>
            </a:r>
            <a:r>
              <a:rPr lang="ja-JP" altLang="en-US"/>
              <a:t>のいずれも、</a:t>
            </a:r>
            <a:r>
              <a:rPr lang="en-US" altLang="ja-JP"/>
              <a:t>BVCM</a:t>
            </a:r>
            <a:r>
              <a:rPr lang="ja-JP" altLang="en-US"/>
              <a:t>や</a:t>
            </a:r>
            <a:r>
              <a:rPr lang="en-US" altLang="ja-JP"/>
              <a:t>Neutralization</a:t>
            </a:r>
            <a:r>
              <a:rPr lang="en-US" altLang="ja-JP" baseline="30000"/>
              <a:t>※1</a:t>
            </a:r>
            <a:r>
              <a:rPr lang="ja-JP" altLang="en-US"/>
              <a:t>で達成することは認められていない。</a:t>
            </a:r>
          </a:p>
        </p:txBody>
      </p:sp>
      <p:graphicFrame>
        <p:nvGraphicFramePr>
          <p:cNvPr id="51" name="表 50">
            <a:extLst>
              <a:ext uri="{FF2B5EF4-FFF2-40B4-BE49-F238E27FC236}">
                <a16:creationId xmlns:a16="http://schemas.microsoft.com/office/drawing/2014/main" id="{4C423F9F-5669-222E-B9FD-0AEB469AAAD2}"/>
              </a:ext>
            </a:extLst>
          </p:cNvPr>
          <p:cNvGraphicFramePr>
            <a:graphicFrameLocks noGrp="1"/>
          </p:cNvGraphicFramePr>
          <p:nvPr/>
        </p:nvGraphicFramePr>
        <p:xfrm>
          <a:off x="305906" y="2218652"/>
          <a:ext cx="10080000" cy="4746281"/>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28372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4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短期</a:t>
                      </a:r>
                      <a:r>
                        <a:rPr kumimoji="1" lang="en-US" altLang="ja-JP" sz="1400" b="1">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baseline="0">
                          <a:solidFill>
                            <a:schemeClr val="bg1"/>
                          </a:solidFill>
                          <a:latin typeface="+mn-ea"/>
                          <a:ea typeface="+mn-ea"/>
                        </a:rPr>
                        <a:t>長期</a:t>
                      </a:r>
                      <a:r>
                        <a:rPr kumimoji="1" lang="en-US" altLang="ja-JP" sz="1400" b="1" baseline="0">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400" b="1">
                          <a:solidFill>
                            <a:schemeClr val="bg1"/>
                          </a:solidFill>
                          <a:latin typeface="+mn-ea"/>
                          <a:ea typeface="+mn-ea"/>
                        </a:rPr>
                        <a:t>対象範囲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93628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総量削減</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Arial" panose="020B0604020202020204" pitchFamily="34" charset="0"/>
                        <a:buNone/>
                      </a:pPr>
                      <a:r>
                        <a:rPr kumimoji="1" lang="ja-JP" altLang="en-US" sz="1200" b="0" kern="1200" dirty="0">
                          <a:solidFill>
                            <a:schemeClr val="tx1"/>
                          </a:solidFill>
                          <a:latin typeface="+mn-ea"/>
                          <a:ea typeface="Meiryo UI"/>
                          <a:cs typeface="+mn-cs"/>
                        </a:rPr>
                        <a:t>セクター共通の削減経路は以下の通り</a:t>
                      </a:r>
                      <a:endParaRPr kumimoji="1" lang="en-US" altLang="ja-JP" sz="1200" b="0" kern="1200" dirty="0">
                        <a:solidFill>
                          <a:schemeClr val="tx1"/>
                        </a:solidFill>
                        <a:latin typeface="+mn-ea"/>
                        <a:ea typeface="Meiryo UI"/>
                        <a:cs typeface="+mn-cs"/>
                      </a:endParaRPr>
                    </a:p>
                    <a:p>
                      <a:pPr marL="180000" indent="-180000">
                        <a:buFont typeface="Arial" panose="020B0604020202020204" pitchFamily="34" charset="0"/>
                        <a:buChar char="•"/>
                      </a:pPr>
                      <a:r>
                        <a:rPr kumimoji="1" lang="en-US" altLang="ja-JP" sz="1200" b="0" kern="1200" dirty="0">
                          <a:solidFill>
                            <a:srgbClr val="FF0000"/>
                          </a:solidFill>
                          <a:latin typeface="+mn-ea"/>
                          <a:ea typeface="Meiryo UI"/>
                          <a:cs typeface="+mn-cs"/>
                        </a:rPr>
                        <a:t>Scope1+2</a:t>
                      </a:r>
                      <a:r>
                        <a:rPr kumimoji="1" lang="ja-JP" altLang="en-US" sz="1200" b="0" kern="1200" dirty="0">
                          <a:solidFill>
                            <a:srgbClr val="FF0000"/>
                          </a:solidFill>
                          <a:latin typeface="+mn-ea"/>
                          <a:ea typeface="Meiryo UI"/>
                          <a:cs typeface="+mn-cs"/>
                        </a:rPr>
                        <a:t>：</a:t>
                      </a:r>
                      <a:r>
                        <a:rPr kumimoji="1" lang="en-US" altLang="ja-JP" sz="1200" b="0" kern="1200" dirty="0">
                          <a:solidFill>
                            <a:srgbClr val="FF0000"/>
                          </a:solidFill>
                          <a:latin typeface="+mn-ea"/>
                          <a:ea typeface="Meiryo UI"/>
                          <a:cs typeface="+mn-cs"/>
                        </a:rPr>
                        <a:t>4.2%/</a:t>
                      </a:r>
                      <a:r>
                        <a:rPr kumimoji="1" lang="ja-JP" altLang="en-US" sz="1200" b="0" kern="1200" dirty="0">
                          <a:solidFill>
                            <a:srgbClr val="FF0000"/>
                          </a:solidFill>
                          <a:latin typeface="+mn-ea"/>
                          <a:ea typeface="Meiryo UI"/>
                          <a:cs typeface="+mn-cs"/>
                        </a:rPr>
                        <a:t>年削減</a:t>
                      </a:r>
                    </a:p>
                    <a:p>
                      <a:pPr marL="180000" indent="-180000">
                        <a:buFont typeface="Arial" panose="020B0604020202020204" pitchFamily="34" charset="0"/>
                        <a:buChar char="•"/>
                      </a:pPr>
                      <a:r>
                        <a:rPr kumimoji="1" lang="en-US" altLang="ja-JP" sz="1200" b="0" kern="1200" dirty="0">
                          <a:solidFill>
                            <a:srgbClr val="FF0000"/>
                          </a:solidFill>
                          <a:latin typeface="+mn-ea"/>
                          <a:ea typeface="Meiryo UI"/>
                          <a:cs typeface="+mn-cs"/>
                        </a:rPr>
                        <a:t>Scope3</a:t>
                      </a:r>
                      <a:r>
                        <a:rPr kumimoji="1" lang="ja-JP" altLang="en-US" sz="1200" b="0" kern="1200" dirty="0">
                          <a:solidFill>
                            <a:srgbClr val="FF0000"/>
                          </a:solidFill>
                          <a:latin typeface="+mn-ea"/>
                          <a:ea typeface="Meiryo UI"/>
                          <a:cs typeface="+mn-cs"/>
                        </a:rPr>
                        <a:t>：</a:t>
                      </a:r>
                      <a:r>
                        <a:rPr kumimoji="1" lang="en-US" altLang="ja-JP" sz="1200" b="0" kern="1200" dirty="0">
                          <a:solidFill>
                            <a:srgbClr val="FF0000"/>
                          </a:solidFill>
                          <a:latin typeface="+mn-ea"/>
                          <a:ea typeface="Meiryo UI"/>
                          <a:cs typeface="+mn-cs"/>
                        </a:rPr>
                        <a:t>2.5%/</a:t>
                      </a:r>
                      <a:r>
                        <a:rPr kumimoji="1" lang="ja-JP" altLang="en-US" sz="1200" b="0" kern="1200" dirty="0">
                          <a:solidFill>
                            <a:srgbClr val="FF0000"/>
                          </a:solidFill>
                          <a:latin typeface="+mn-ea"/>
                          <a:ea typeface="Meiryo UI"/>
                          <a:cs typeface="+mn-cs"/>
                        </a:rPr>
                        <a:t>年削減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ja-JP" altLang="en-US" sz="1200" b="0" kern="1200" dirty="0">
                          <a:solidFill>
                            <a:schemeClr val="tx1"/>
                          </a:solidFill>
                          <a:latin typeface="+mn-ea"/>
                          <a:ea typeface="+mn-ea"/>
                          <a:cs typeface="+mn-cs"/>
                        </a:rPr>
                        <a:t>セクター共通の削減経路</a:t>
                      </a:r>
                      <a:endParaRPr kumimoji="1" lang="en-US" altLang="ja-JP" sz="1200" b="0" kern="1200" dirty="0">
                        <a:solidFill>
                          <a:schemeClr val="tx1"/>
                        </a:solidFill>
                        <a:latin typeface="+mn-ea"/>
                        <a:ea typeface="+mn-ea"/>
                        <a:cs typeface="+mn-cs"/>
                      </a:endParaRPr>
                    </a:p>
                    <a:p>
                      <a:pPr marL="180000" indent="-180000">
                        <a:buFont typeface="Arial" panose="020B0604020202020204" pitchFamily="34" charset="0"/>
                        <a:buChar char="•"/>
                      </a:pPr>
                      <a:r>
                        <a:rPr kumimoji="1" lang="en-US" altLang="ja-JP" sz="1200" b="0" dirty="0">
                          <a:solidFill>
                            <a:srgbClr val="FF0000"/>
                          </a:solidFill>
                          <a:latin typeface="+mn-ea"/>
                          <a:ea typeface="+mn-ea"/>
                        </a:rPr>
                        <a:t>Scope1+2+3</a:t>
                      </a:r>
                      <a:r>
                        <a:rPr kumimoji="1" lang="ja-JP" altLang="en-US" sz="1200" b="0" dirty="0">
                          <a:solidFill>
                            <a:srgbClr val="FF0000"/>
                          </a:solidFill>
                          <a:latin typeface="+mn-ea"/>
                          <a:ea typeface="+mn-ea"/>
                        </a:rPr>
                        <a:t>：</a:t>
                      </a:r>
                      <a:r>
                        <a:rPr kumimoji="1" lang="en-US" altLang="ja-JP" sz="1200" b="0" dirty="0">
                          <a:solidFill>
                            <a:srgbClr val="FF0000"/>
                          </a:solidFill>
                          <a:latin typeface="+mn-ea"/>
                          <a:ea typeface="+mn-ea"/>
                        </a:rPr>
                        <a:t>90%</a:t>
                      </a:r>
                      <a:r>
                        <a:rPr kumimoji="1" lang="ja-JP" altLang="en-US" sz="1200" b="0" dirty="0">
                          <a:solidFill>
                            <a:srgbClr val="FF0000"/>
                          </a:solidFill>
                          <a:latin typeface="+mn-ea"/>
                          <a:ea typeface="+mn-ea"/>
                        </a:rPr>
                        <a:t>削減</a:t>
                      </a:r>
                      <a:endParaRPr kumimoji="1" lang="en-US" altLang="ja-JP" sz="1200" b="0" dirty="0">
                        <a:solidFill>
                          <a:schemeClr val="tx1"/>
                        </a:solidFill>
                        <a:latin typeface="+mn-ea"/>
                        <a:ea typeface="+mn-ea"/>
                      </a:endParaRPr>
                    </a:p>
                    <a:p>
                      <a:pPr marL="0" indent="0">
                        <a:buFont typeface="Arial" panose="020B0604020202020204" pitchFamily="34" charset="0"/>
                        <a:buNone/>
                      </a:pPr>
                      <a:r>
                        <a:rPr kumimoji="1" lang="ja-JP" altLang="en-US" sz="1200" b="0" dirty="0">
                          <a:solidFill>
                            <a:schemeClr val="tx1"/>
                          </a:solidFill>
                          <a:latin typeface="+mn-ea"/>
                          <a:ea typeface="+mn-ea"/>
                        </a:rPr>
                        <a:t>セクター固有の削減経路</a:t>
                      </a:r>
                      <a:endParaRPr kumimoji="1" lang="en-US" altLang="ja-JP" sz="1200" b="0" dirty="0">
                        <a:solidFill>
                          <a:schemeClr val="tx1"/>
                        </a:solidFill>
                        <a:latin typeface="+mn-ea"/>
                        <a:ea typeface="+mn-ea"/>
                      </a:endParaRPr>
                    </a:p>
                    <a:p>
                      <a:pPr marL="171450" indent="-171450">
                        <a:buFont typeface="Arial" panose="020B0604020202020204" pitchFamily="34" charset="0"/>
                        <a:buChar char="•"/>
                      </a:pPr>
                      <a:r>
                        <a:rPr kumimoji="1" lang="ja-JP" altLang="en-US" sz="1200" b="0" dirty="0">
                          <a:solidFill>
                            <a:srgbClr val="FF0000"/>
                          </a:solidFill>
                          <a:latin typeface="+mn-ea"/>
                          <a:ea typeface="+mn-ea"/>
                        </a:rPr>
                        <a:t>農業：</a:t>
                      </a:r>
                      <a:r>
                        <a:rPr kumimoji="1" lang="en-US" altLang="ja-JP" sz="1200" b="0" dirty="0">
                          <a:solidFill>
                            <a:srgbClr val="FF0000"/>
                          </a:solidFill>
                          <a:latin typeface="+mn-ea"/>
                          <a:ea typeface="+mn-ea"/>
                        </a:rPr>
                        <a:t>72</a:t>
                      </a:r>
                      <a:r>
                        <a:rPr kumimoji="1" lang="ja-JP" altLang="en-US" sz="1200" b="0" dirty="0">
                          <a:solidFill>
                            <a:srgbClr val="FF0000"/>
                          </a:solidFill>
                          <a:latin typeface="+mn-ea"/>
                          <a:ea typeface="+mn-ea"/>
                        </a:rPr>
                        <a:t>％削減</a:t>
                      </a:r>
                      <a:endParaRPr kumimoji="1" lang="en-US" altLang="ja-JP" sz="1200" b="0" dirty="0">
                        <a:solidFill>
                          <a:srgbClr val="FF0000"/>
                        </a:solidFill>
                        <a:latin typeface="+mn-ea"/>
                        <a:ea typeface="+mn-ea"/>
                      </a:endParaRPr>
                    </a:p>
                    <a:p>
                      <a:pPr marL="171450" indent="-171450">
                        <a:buFont typeface="Arial" panose="020B0604020202020204" pitchFamily="34" charset="0"/>
                        <a:buChar char="•"/>
                      </a:pPr>
                      <a:r>
                        <a:rPr kumimoji="1" lang="ja-JP" altLang="en-US" sz="1200" b="0" dirty="0">
                          <a:solidFill>
                            <a:srgbClr val="FF0000"/>
                          </a:solidFill>
                          <a:latin typeface="+mn-ea"/>
                          <a:ea typeface="+mn-ea"/>
                        </a:rPr>
                        <a:t>電力・セメント・鉄鋼・建築：少なくとも</a:t>
                      </a:r>
                      <a:r>
                        <a:rPr kumimoji="1" lang="en-US" altLang="ja-JP" sz="1200" b="0" dirty="0">
                          <a:solidFill>
                            <a:srgbClr val="FF0000"/>
                          </a:solidFill>
                          <a:latin typeface="+mn-ea"/>
                          <a:ea typeface="+mn-ea"/>
                        </a:rPr>
                        <a:t>90</a:t>
                      </a:r>
                      <a:r>
                        <a:rPr kumimoji="1" lang="ja-JP" altLang="en-US" sz="1200" b="0" dirty="0">
                          <a:solidFill>
                            <a:srgbClr val="FF0000"/>
                          </a:solidFill>
                          <a:latin typeface="+mn-ea"/>
                          <a:ea typeface="+mn-ea"/>
                        </a:rPr>
                        <a:t>％削減</a:t>
                      </a:r>
                      <a:endParaRPr kumimoji="1" lang="en-US" altLang="ja-JP" sz="1200" b="0" dirty="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en-US" altLang="ja-JP" sz="1200" b="0">
                          <a:solidFill>
                            <a:schemeClr val="tx1"/>
                          </a:solidFill>
                          <a:latin typeface="+mn-ea"/>
                          <a:ea typeface="+mn-ea"/>
                        </a:rPr>
                        <a:t>Scope1,2,3</a:t>
                      </a:r>
                    </a:p>
                    <a:p>
                      <a:pPr marL="0" indent="0">
                        <a:buFont typeface="Arial" panose="020B0604020202020204" pitchFamily="34" charset="0"/>
                        <a:buNone/>
                      </a:pPr>
                      <a:r>
                        <a:rPr kumimoji="1" lang="en-US" altLang="ja-JP" sz="1200" b="0">
                          <a:solidFill>
                            <a:schemeClr val="tx1"/>
                          </a:solidFill>
                          <a:latin typeface="+mn-ea"/>
                          <a:ea typeface="+mn-ea"/>
                        </a:rPr>
                        <a:t>※</a:t>
                      </a:r>
                      <a:r>
                        <a:rPr kumimoji="1" lang="ja-JP" altLang="en-US" sz="1200" b="0">
                          <a:solidFill>
                            <a:schemeClr val="tx1"/>
                          </a:solidFill>
                          <a:latin typeface="+mn-ea"/>
                          <a:ea typeface="+mn-ea"/>
                        </a:rPr>
                        <a:t>デフォルトの選択肢</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604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セクター別</a:t>
                      </a:r>
                      <a:endParaRPr kumimoji="1" lang="en-US" altLang="ja-JP" sz="1400" b="0">
                        <a:solidFill>
                          <a:schemeClr val="tx1"/>
                        </a:solidFill>
                        <a:latin typeface="+mn-ea"/>
                        <a:ea typeface="+mn-ea"/>
                      </a:endParaRPr>
                    </a:p>
                    <a:p>
                      <a:pPr algn="ct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a:solidFill>
                            <a:schemeClr val="tx1"/>
                          </a:solidFill>
                          <a:latin typeface="+mn-ea"/>
                          <a:ea typeface="+mn-ea"/>
                        </a:rPr>
                        <a:t>SDA</a:t>
                      </a:r>
                      <a:r>
                        <a:rPr kumimoji="1" lang="en-US" altLang="ja-JP" sz="1200" b="0" baseline="30000">
                          <a:solidFill>
                            <a:schemeClr val="tx1"/>
                          </a:solidFill>
                          <a:latin typeface="+mn-ea"/>
                          <a:ea typeface="+mn-ea"/>
                        </a:rPr>
                        <a:t>※2</a:t>
                      </a:r>
                      <a:r>
                        <a:rPr kumimoji="1" lang="ja-JP" altLang="en-US" sz="1200" b="0">
                          <a:solidFill>
                            <a:schemeClr val="tx1"/>
                          </a:solidFill>
                          <a:latin typeface="+mn-ea"/>
                          <a:ea typeface="+mn-ea"/>
                        </a:rPr>
                        <a:t>の計算式により、初期値・目標年・予測生産量成長率に基づき最小削減目標を算出</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a:solidFill>
                            <a:schemeClr val="tx1"/>
                          </a:solidFill>
                          <a:latin typeface="+mn-ea"/>
                          <a:ea typeface="+mn-ea"/>
                        </a:rPr>
                        <a:t>目標年における排出原単位は、セクターの</a:t>
                      </a:r>
                      <a:r>
                        <a:rPr kumimoji="1" lang="en-US" altLang="ja-JP" sz="1200" b="0" dirty="0">
                          <a:solidFill>
                            <a:schemeClr val="tx1"/>
                          </a:solidFill>
                          <a:latin typeface="+mn-ea"/>
                          <a:ea typeface="+mn-ea"/>
                        </a:rPr>
                        <a:t>2050</a:t>
                      </a:r>
                      <a:r>
                        <a:rPr kumimoji="1" lang="ja-JP" altLang="en-US" sz="1200" b="0" dirty="0">
                          <a:solidFill>
                            <a:schemeClr val="tx1"/>
                          </a:solidFill>
                          <a:latin typeface="+mn-ea"/>
                          <a:ea typeface="+mn-ea"/>
                        </a:rPr>
                        <a:t>年（電力・海上輸送セクターは</a:t>
                      </a:r>
                      <a:r>
                        <a:rPr kumimoji="1" lang="en-US" altLang="ja-JP" sz="1200" b="0" dirty="0">
                          <a:solidFill>
                            <a:schemeClr val="tx1"/>
                          </a:solidFill>
                          <a:latin typeface="+mn-ea"/>
                          <a:ea typeface="+mn-ea"/>
                        </a:rPr>
                        <a:t>2040</a:t>
                      </a:r>
                      <a:r>
                        <a:rPr kumimoji="1" lang="ja-JP" altLang="en-US" sz="1200" b="0" dirty="0">
                          <a:solidFill>
                            <a:schemeClr val="tx1"/>
                          </a:solidFill>
                          <a:latin typeface="+mn-ea"/>
                          <a:ea typeface="+mn-ea"/>
                        </a:rPr>
                        <a:t>年）の排出原単位と一致</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a:solidFill>
                            <a:schemeClr val="tx1"/>
                          </a:solidFill>
                          <a:latin typeface="+mn-ea"/>
                          <a:ea typeface="+mn-ea"/>
                        </a:rPr>
                        <a:t>Scope1,2,3</a:t>
                      </a:r>
                    </a:p>
                    <a:p>
                      <a:r>
                        <a:rPr kumimoji="1" lang="en-US" altLang="ja-JP" sz="1200" b="0">
                          <a:solidFill>
                            <a:schemeClr val="tx1"/>
                          </a:solidFill>
                          <a:latin typeface="+mn-ea"/>
                          <a:ea typeface="+mn-ea"/>
                        </a:rPr>
                        <a:t>※</a:t>
                      </a:r>
                      <a:r>
                        <a:rPr kumimoji="1" lang="ja-JP" altLang="en-US" sz="1200" b="0">
                          <a:solidFill>
                            <a:schemeClr val="tx1"/>
                          </a:solidFill>
                          <a:latin typeface="+mn-ea"/>
                          <a:ea typeface="+mn-ea"/>
                        </a:rPr>
                        <a:t>各セクターのガイダンスに別途記載がある場合はそちらが優先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81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再エネ電力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000" indent="-180000">
                        <a:buFont typeface="Arial" panose="020B0604020202020204" pitchFamily="34" charset="0"/>
                        <a:buChar char="•"/>
                      </a:pPr>
                      <a:r>
                        <a:rPr kumimoji="1" lang="en-US" altLang="ja-JP" sz="1200" b="0" dirty="0">
                          <a:solidFill>
                            <a:schemeClr val="tx1"/>
                          </a:solidFill>
                          <a:latin typeface="+mn-ea"/>
                          <a:ea typeface="+mn-ea"/>
                        </a:rPr>
                        <a:t>2025</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80%</a:t>
                      </a:r>
                      <a:r>
                        <a:rPr kumimoji="1" lang="ja-JP" altLang="en-US" sz="1200" b="0" dirty="0">
                          <a:solidFill>
                            <a:schemeClr val="tx1"/>
                          </a:solidFill>
                          <a:latin typeface="+mn-ea"/>
                          <a:ea typeface="+mn-ea"/>
                        </a:rPr>
                        <a:t>以上</a:t>
                      </a:r>
                      <a:endParaRPr kumimoji="1" lang="en-US" altLang="ja-JP" sz="1200" b="0" dirty="0">
                        <a:solidFill>
                          <a:schemeClr val="tx1"/>
                        </a:solidFill>
                        <a:latin typeface="+mn-ea"/>
                        <a:ea typeface="+mn-ea"/>
                      </a:endParaRPr>
                    </a:p>
                    <a:p>
                      <a:pPr marL="180000" indent="-180000">
                        <a:buFont typeface="Arial" panose="020B0604020202020204" pitchFamily="34" charset="0"/>
                        <a:buChar char="•"/>
                      </a:pPr>
                      <a:r>
                        <a:rPr kumimoji="1" lang="en-US" altLang="ja-JP" sz="1200" b="0" dirty="0">
                          <a:solidFill>
                            <a:schemeClr val="tx1"/>
                          </a:solidFill>
                          <a:latin typeface="+mn-ea"/>
                          <a:ea typeface="+mn-ea"/>
                        </a:rPr>
                        <a:t>2030</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dirty="0">
                          <a:solidFill>
                            <a:schemeClr val="tx1"/>
                          </a:solidFill>
                          <a:latin typeface="+mn-ea"/>
                          <a:ea typeface="Meiryo UI"/>
                          <a:cs typeface="+mn-cs"/>
                        </a:rPr>
                        <a:t>※</a:t>
                      </a:r>
                      <a:r>
                        <a:rPr kumimoji="1" lang="ja-JP" altLang="en-US" sz="1200" b="0" kern="1200" dirty="0">
                          <a:solidFill>
                            <a:schemeClr val="tx1"/>
                          </a:solidFill>
                          <a:latin typeface="+mn-ea"/>
                          <a:ea typeface="Meiryo UI"/>
                          <a:cs typeface="+mn-cs"/>
                        </a:rPr>
                        <a:t>再エネ電力証書もしくはバーチャル</a:t>
                      </a:r>
                      <a:r>
                        <a:rPr kumimoji="1" lang="en-US" altLang="ja-JP" sz="1200" b="0" kern="1200" dirty="0">
                          <a:solidFill>
                            <a:schemeClr val="tx1"/>
                          </a:solidFill>
                          <a:latin typeface="+mn-ea"/>
                          <a:ea typeface="Meiryo UI"/>
                          <a:cs typeface="+mn-cs"/>
                        </a:rPr>
                        <a:t>PPA</a:t>
                      </a:r>
                      <a:r>
                        <a:rPr kumimoji="1" lang="ja-JP" altLang="en-US" sz="1200" b="0" kern="1200" dirty="0">
                          <a:solidFill>
                            <a:schemeClr val="tx1"/>
                          </a:solidFill>
                          <a:latin typeface="+mn-ea"/>
                          <a:ea typeface="Meiryo UI"/>
                          <a:cs typeface="+mn-cs"/>
                        </a:rPr>
                        <a:t>を利用して達成</a:t>
                      </a:r>
                      <a:endParaRPr kumimoji="1" lang="en-US" altLang="ja-JP" sz="1200" b="0" kern="1200" dirty="0">
                        <a:solidFill>
                          <a:schemeClr val="tx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buFont typeface="Arial" panose="020B0604020202020204" pitchFamily="34" charset="0"/>
                        <a:buChar char="•"/>
                      </a:pPr>
                      <a:r>
                        <a:rPr kumimoji="1" lang="en-US" altLang="ja-JP" sz="1200" b="0" dirty="0">
                          <a:solidFill>
                            <a:schemeClr val="tx1"/>
                          </a:solidFill>
                          <a:latin typeface="+mn-ea"/>
                          <a:ea typeface="+mn-ea"/>
                        </a:rPr>
                        <a:t>2030</a:t>
                      </a:r>
                      <a:r>
                        <a:rPr kumimoji="1" lang="ja-JP" altLang="en-US" sz="1200" b="0" dirty="0">
                          <a:solidFill>
                            <a:schemeClr val="tx1"/>
                          </a:solidFill>
                          <a:latin typeface="+mn-ea"/>
                          <a:ea typeface="+mn-ea"/>
                        </a:rPr>
                        <a:t>年までに再エネ率</a:t>
                      </a:r>
                      <a:r>
                        <a:rPr kumimoji="1" lang="en-US" altLang="ja-JP" sz="1200" b="0" dirty="0">
                          <a:solidFill>
                            <a:schemeClr val="tx1"/>
                          </a:solidFill>
                          <a:latin typeface="+mn-ea"/>
                          <a:ea typeface="+mn-ea"/>
                        </a:rPr>
                        <a:t>100%</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再エネ電力証書もしくはバーチャル</a:t>
                      </a:r>
                      <a:r>
                        <a:rPr kumimoji="1" lang="en-US" altLang="ja-JP" sz="1200" b="0" dirty="0">
                          <a:solidFill>
                            <a:schemeClr val="tx1"/>
                          </a:solidFill>
                          <a:latin typeface="+mn-ea"/>
                          <a:ea typeface="+mn-ea"/>
                        </a:rPr>
                        <a:t>PPA</a:t>
                      </a:r>
                      <a:r>
                        <a:rPr kumimoji="1" lang="ja-JP" altLang="en-US" sz="1200" b="0" dirty="0">
                          <a:solidFill>
                            <a:schemeClr val="tx1"/>
                          </a:solidFill>
                          <a:latin typeface="+mn-ea"/>
                          <a:ea typeface="+mn-ea"/>
                        </a:rPr>
                        <a:t>を利用して達成</a:t>
                      </a:r>
                      <a:endParaRPr kumimoji="1" lang="en-US" altLang="ja-JP" sz="1200" b="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232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物理的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年率最低</a:t>
                      </a:r>
                      <a:r>
                        <a:rPr kumimoji="1" lang="en-US" altLang="ja-JP" sz="1200" b="0" u="none" kern="1200">
                          <a:solidFill>
                            <a:schemeClr val="tx1"/>
                          </a:solidFill>
                          <a:latin typeface="+mn-ea"/>
                          <a:ea typeface="Meiryo UI"/>
                          <a:cs typeface="+mn-cs"/>
                        </a:rPr>
                        <a:t>7%</a:t>
                      </a:r>
                      <a:r>
                        <a:rPr kumimoji="1" lang="ja-JP" altLang="en-US" sz="1200" b="0" u="none" kern="1200">
                          <a:solidFill>
                            <a:schemeClr val="tx1"/>
                          </a:solidFill>
                          <a:latin typeface="+mn-ea"/>
                          <a:ea typeface="Meiryo UI"/>
                          <a:cs typeface="+mn-cs"/>
                        </a:rPr>
                        <a:t>、企業で定めた物理量当たりで削減</a:t>
                      </a:r>
                      <a:endParaRPr kumimoji="1" lang="en-US" altLang="ja-JP" sz="1200" b="0" u="none" kern="1200">
                        <a:solidFill>
                          <a:schemeClr val="tx1"/>
                        </a:solidFill>
                        <a:latin typeface="+mn-ea"/>
                        <a:ea typeface="Meiryo UI"/>
                        <a:cs typeface="+mn-cs"/>
                      </a:endParaRPr>
                    </a:p>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例：企業規模、生産インプット</a:t>
                      </a:r>
                      <a:r>
                        <a:rPr kumimoji="1" lang="en-US" altLang="ja-JP" sz="1200" b="0" u="none" kern="1200">
                          <a:solidFill>
                            <a:schemeClr val="tx1"/>
                          </a:solidFill>
                          <a:latin typeface="+mn-ea"/>
                          <a:ea typeface="Meiryo UI"/>
                          <a:cs typeface="+mn-cs"/>
                        </a:rPr>
                        <a:t>/</a:t>
                      </a:r>
                      <a:r>
                        <a:rPr kumimoji="1" lang="ja-JP" altLang="en-US" sz="1200" b="0" u="none" kern="1200">
                          <a:solidFill>
                            <a:schemeClr val="tx1"/>
                          </a:solidFill>
                          <a:latin typeface="+mn-ea"/>
                          <a:ea typeface="Meiryo UI"/>
                          <a:cs typeface="+mn-cs"/>
                        </a:rPr>
                        <a:t>アウトプットなど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97%</a:t>
                      </a:r>
                      <a:r>
                        <a:rPr kumimoji="1" lang="ja-JP" altLang="en-US" sz="1200" b="0" u="none" dirty="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endParaRPr kumimoji="1" lang="ja-JP" altLang="en-US" sz="1200" b="0" u="none"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56028"/>
                  </a:ext>
                </a:extLst>
              </a:tr>
              <a:tr h="48232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経済的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en-US" altLang="ja-JP" sz="1200" b="0" u="none">
                          <a:solidFill>
                            <a:schemeClr val="tx1"/>
                          </a:solidFill>
                          <a:latin typeface="+mn-ea"/>
                          <a:ea typeface="+mn-ea"/>
                        </a:rPr>
                        <a:t>2℃</a:t>
                      </a:r>
                      <a:r>
                        <a:rPr kumimoji="1" lang="ja-JP" altLang="en-US" sz="1200" b="0" u="none">
                          <a:solidFill>
                            <a:schemeClr val="tx1"/>
                          </a:solidFill>
                          <a:latin typeface="+mn-ea"/>
                          <a:ea typeface="+mn-ea"/>
                        </a:rPr>
                        <a:t>未満シナリオと整合</a:t>
                      </a:r>
                      <a:endParaRPr kumimoji="1" lang="en-US" altLang="ja-JP" sz="1200" b="0" u="none">
                        <a:solidFill>
                          <a:schemeClr val="tx1"/>
                        </a:solidFill>
                        <a:latin typeface="+mn-ea"/>
                        <a:ea typeface="+mn-ea"/>
                      </a:endParaRPr>
                    </a:p>
                    <a:p>
                      <a:pPr marL="0" indent="0">
                        <a:buFont typeface="Wingdings" panose="05000000000000000000" pitchFamily="2" charset="2"/>
                        <a:buNone/>
                      </a:pPr>
                      <a:r>
                        <a:rPr kumimoji="1" lang="ja-JP" altLang="en-US" sz="1200" b="0" u="none">
                          <a:solidFill>
                            <a:schemeClr val="tx1"/>
                          </a:solidFill>
                          <a:latin typeface="+mn-ea"/>
                          <a:ea typeface="+mn-ea"/>
                        </a:rPr>
                        <a:t>年率最低</a:t>
                      </a:r>
                      <a:r>
                        <a:rPr kumimoji="1" lang="en-US" altLang="ja-JP" sz="1200" b="0" u="none">
                          <a:solidFill>
                            <a:schemeClr val="tx1"/>
                          </a:solidFill>
                          <a:latin typeface="+mn-ea"/>
                          <a:ea typeface="+mn-ea"/>
                        </a:rPr>
                        <a:t>7%</a:t>
                      </a:r>
                      <a:r>
                        <a:rPr kumimoji="1" lang="ja-JP" altLang="en-US" sz="1200" b="0" u="none" err="1">
                          <a:solidFill>
                            <a:schemeClr val="tx1"/>
                          </a:solidFill>
                          <a:latin typeface="+mn-ea"/>
                          <a:ea typeface="+mn-ea"/>
                        </a:rPr>
                        <a:t>、</a:t>
                      </a:r>
                      <a:r>
                        <a:rPr kumimoji="1" lang="ja-JP" altLang="en-US" sz="1200" b="0" u="none">
                          <a:solidFill>
                            <a:schemeClr val="tx1"/>
                          </a:solidFill>
                          <a:latin typeface="+mn-ea"/>
                          <a:ea typeface="+mn-ea"/>
                        </a:rPr>
                        <a:t>付加価値当たりで削減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1.5℃</a:t>
                      </a:r>
                      <a:r>
                        <a:rPr kumimoji="1" lang="ja-JP" altLang="en-US" sz="1200" b="0" u="none" dirty="0">
                          <a:solidFill>
                            <a:schemeClr val="tx1"/>
                          </a:solidFill>
                          <a:latin typeface="+mn-ea"/>
                          <a:ea typeface="+mn-ea"/>
                        </a:rPr>
                        <a:t>シナリオと整合</a:t>
                      </a:r>
                      <a:endParaRPr kumimoji="1" lang="en-US" altLang="ja-JP" sz="1200" b="0" u="none" dirty="0">
                        <a:solidFill>
                          <a:schemeClr val="tx1"/>
                        </a:solidFill>
                        <a:latin typeface="+mn-ea"/>
                        <a:ea typeface="+mn-ea"/>
                      </a:endParaRPr>
                    </a:p>
                    <a:p>
                      <a:r>
                        <a:rPr kumimoji="1" lang="en-US" altLang="ja-JP" sz="1200" b="0" u="none" dirty="0">
                          <a:solidFill>
                            <a:schemeClr val="tx1"/>
                          </a:solidFill>
                          <a:latin typeface="+mn-ea"/>
                          <a:ea typeface="+mn-ea"/>
                        </a:rPr>
                        <a:t>97%</a:t>
                      </a:r>
                      <a:r>
                        <a:rPr kumimoji="1" lang="ja-JP" altLang="en-US" sz="1200" b="0" u="none" dirty="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endParaRPr kumimoji="1" lang="ja-JP" altLang="en-US" sz="1200" b="0" u="none"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3628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エンゲージ</a:t>
                      </a:r>
                      <a:br>
                        <a:rPr kumimoji="1" lang="en-US" altLang="ja-JP" sz="1400" b="0">
                          <a:solidFill>
                            <a:schemeClr val="tx1"/>
                          </a:solidFill>
                          <a:latin typeface="+mn-ea"/>
                          <a:ea typeface="+mn-ea"/>
                        </a:rPr>
                      </a:br>
                      <a:r>
                        <a:rPr kumimoji="1" lang="ja-JP" altLang="en-US" sz="1400" b="0">
                          <a:solidFill>
                            <a:schemeClr val="tx1"/>
                          </a:solidFill>
                          <a:latin typeface="+mn-ea"/>
                          <a:ea typeface="+mn-ea"/>
                        </a:rPr>
                        <a:t>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u="none" dirty="0">
                          <a:solidFill>
                            <a:schemeClr val="tx1"/>
                          </a:solidFill>
                          <a:latin typeface="+mn-ea"/>
                          <a:ea typeface="+mn-ea"/>
                        </a:rPr>
                        <a:t>Scope3</a:t>
                      </a:r>
                      <a:r>
                        <a:rPr kumimoji="1" lang="ja-JP" altLang="en-US" sz="1200" b="0" u="none" dirty="0">
                          <a:solidFill>
                            <a:schemeClr val="tx1"/>
                          </a:solidFill>
                          <a:latin typeface="+mn-ea"/>
                          <a:ea typeface="+mn-ea"/>
                        </a:rPr>
                        <a:t>の一定割合を占めるサプライヤーまたは顧客に対して短期</a:t>
                      </a:r>
                      <a:r>
                        <a:rPr kumimoji="1" lang="en-US" altLang="ja-JP" sz="1200" b="0" u="none" dirty="0">
                          <a:solidFill>
                            <a:schemeClr val="tx1"/>
                          </a:solidFill>
                          <a:latin typeface="+mn-ea"/>
                          <a:ea typeface="+mn-ea"/>
                        </a:rPr>
                        <a:t>SBT</a:t>
                      </a:r>
                      <a:r>
                        <a:rPr kumimoji="1" lang="ja-JP" altLang="en-US" sz="1200" b="0" u="none" dirty="0">
                          <a:solidFill>
                            <a:schemeClr val="tx1"/>
                          </a:solidFill>
                          <a:latin typeface="+mn-ea"/>
                          <a:ea typeface="+mn-ea"/>
                        </a:rPr>
                        <a:t>設定を求めるエンゲージメント目標</a:t>
                      </a:r>
                      <a:endParaRPr kumimoji="1" lang="en-US" altLang="ja-JP" sz="1200" b="0" u="none" dirty="0">
                        <a:solidFill>
                          <a:schemeClr val="tx1"/>
                        </a:solidFill>
                        <a:latin typeface="+mn-ea"/>
                        <a:ea typeface="+mn-ea"/>
                      </a:endParaRPr>
                    </a:p>
                    <a:p>
                      <a:r>
                        <a:rPr kumimoji="1" lang="en-US" altLang="ja-JP" sz="1200" b="0" u="none" dirty="0">
                          <a:solidFill>
                            <a:schemeClr val="tx1"/>
                          </a:solidFill>
                          <a:latin typeface="+mn-ea"/>
                          <a:ea typeface="+mn-ea"/>
                        </a:rPr>
                        <a:t>※</a:t>
                      </a:r>
                      <a:r>
                        <a:rPr kumimoji="1" lang="ja-JP" altLang="en-US" sz="1200" b="0" u="none" dirty="0">
                          <a:solidFill>
                            <a:schemeClr val="tx1"/>
                          </a:solidFill>
                          <a:latin typeface="+mn-ea"/>
                          <a:ea typeface="+mn-ea"/>
                        </a:rPr>
                        <a:t>企業はエンゲージメント目標とその他の</a:t>
                      </a:r>
                      <a:r>
                        <a:rPr kumimoji="1" lang="en-US" altLang="ja-JP" sz="1200" b="0" u="none" dirty="0">
                          <a:solidFill>
                            <a:schemeClr val="tx1"/>
                          </a:solidFill>
                          <a:latin typeface="+mn-ea"/>
                          <a:ea typeface="+mn-ea"/>
                        </a:rPr>
                        <a:t>Scope3</a:t>
                      </a:r>
                      <a:r>
                        <a:rPr kumimoji="1" lang="ja-JP" altLang="en-US" sz="1200" b="0" u="none" dirty="0">
                          <a:solidFill>
                            <a:schemeClr val="tx1"/>
                          </a:solidFill>
                          <a:latin typeface="+mn-ea"/>
                          <a:ea typeface="+mn-ea"/>
                        </a:rPr>
                        <a:t>目標で</a:t>
                      </a:r>
                      <a:r>
                        <a:rPr kumimoji="1" lang="en-US" altLang="ja-JP" sz="1200" b="0" u="none" dirty="0">
                          <a:solidFill>
                            <a:schemeClr val="tx1"/>
                          </a:solidFill>
                          <a:latin typeface="+mn-ea"/>
                          <a:ea typeface="+mn-ea"/>
                        </a:rPr>
                        <a:t>Scope3</a:t>
                      </a:r>
                      <a:r>
                        <a:rPr kumimoji="1" lang="ja-JP" altLang="en-US" sz="1200" b="0" u="none" dirty="0">
                          <a:solidFill>
                            <a:schemeClr val="tx1"/>
                          </a:solidFill>
                          <a:latin typeface="+mn-ea"/>
                          <a:ea typeface="+mn-ea"/>
                        </a:rPr>
                        <a:t>排出量全体の</a:t>
                      </a:r>
                      <a:r>
                        <a:rPr kumimoji="1" lang="en-US" altLang="ja-JP" sz="1200" b="0" u="none" dirty="0">
                          <a:solidFill>
                            <a:schemeClr val="tx1"/>
                          </a:solidFill>
                          <a:latin typeface="+mn-ea"/>
                          <a:ea typeface="+mn-ea"/>
                        </a:rPr>
                        <a:t>67</a:t>
                      </a:r>
                      <a:r>
                        <a:rPr kumimoji="1" lang="ja-JP" altLang="en-US" sz="1200" b="0" u="none" dirty="0">
                          <a:solidFill>
                            <a:schemeClr val="tx1"/>
                          </a:solidFill>
                          <a:latin typeface="+mn-ea"/>
                          <a:ea typeface="+mn-ea"/>
                        </a:rPr>
                        <a:t>％以上をカバーする必要あり</a:t>
                      </a:r>
                      <a:endParaRPr kumimoji="1" lang="en-US" altLang="ja-JP" sz="1200" b="0" u="none"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u="none" dirty="0">
                          <a:solidFill>
                            <a:schemeClr val="tx1"/>
                          </a:solidFill>
                          <a:latin typeface="+mn-ea"/>
                          <a:ea typeface="+mn-ea"/>
                        </a:rPr>
                        <a:t>該当なし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dirty="0">
                          <a:solidFill>
                            <a:schemeClr val="tx1"/>
                          </a:solidFill>
                          <a:latin typeface="+mn-ea"/>
                          <a:ea typeface="+mn-ea"/>
                        </a:rPr>
                        <a:t>Scope3</a:t>
                      </a:r>
                    </a:p>
                    <a:p>
                      <a:r>
                        <a:rPr kumimoji="1" lang="en-US" altLang="ja-JP" sz="1200" b="0" u="none" dirty="0">
                          <a:solidFill>
                            <a:schemeClr val="tx1"/>
                          </a:solidFill>
                          <a:latin typeface="+mn-ea"/>
                          <a:ea typeface="+mn-ea"/>
                        </a:rPr>
                        <a:t>※</a:t>
                      </a:r>
                      <a:r>
                        <a:rPr kumimoji="1" lang="ja-JP" altLang="en-US" sz="1200" b="0" u="none" dirty="0">
                          <a:solidFill>
                            <a:schemeClr val="tx1"/>
                          </a:solidFill>
                          <a:latin typeface="+mn-ea"/>
                          <a:ea typeface="+mn-ea"/>
                        </a:rPr>
                        <a:t>短期</a:t>
                      </a:r>
                      <a:r>
                        <a:rPr kumimoji="1" lang="en-US" altLang="ja-JP" sz="1200" b="0" u="none" dirty="0">
                          <a:solidFill>
                            <a:schemeClr val="tx1"/>
                          </a:solidFill>
                          <a:latin typeface="+mn-ea"/>
                          <a:ea typeface="+mn-ea"/>
                        </a:rPr>
                        <a:t>SBT</a:t>
                      </a:r>
                      <a:r>
                        <a:rPr kumimoji="1" lang="ja-JP" altLang="en-US" sz="1200" b="0" u="none" dirty="0">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463234"/>
                  </a:ext>
                </a:extLst>
              </a:tr>
            </a:tbl>
          </a:graphicData>
        </a:graphic>
      </p:graphicFrame>
      <p:sp>
        <p:nvSpPr>
          <p:cNvPr id="4" name="テキスト ボックス 3">
            <a:extLst>
              <a:ext uri="{FF2B5EF4-FFF2-40B4-BE49-F238E27FC236}">
                <a16:creationId xmlns:a16="http://schemas.microsoft.com/office/drawing/2014/main" id="{3C7FFD12-D168-6E8D-2FBE-1661962FB7F6}"/>
              </a:ext>
            </a:extLst>
          </p:cNvPr>
          <p:cNvSpPr txBox="1">
            <a:spLocks noChangeArrowheads="1"/>
          </p:cNvSpPr>
          <p:nvPr/>
        </p:nvSpPr>
        <p:spPr bwMode="auto">
          <a:xfrm>
            <a:off x="305906" y="6975327"/>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※1 </a:t>
            </a:r>
            <a:r>
              <a:rPr lang="ja-JP" altLang="en-US" sz="1200" dirty="0">
                <a:solidFill>
                  <a:srgbClr val="000000"/>
                </a:solidFill>
                <a:latin typeface="Meiryo UI" pitchFamily="50" charset="-128"/>
                <a:ea typeface="Meiryo UI" pitchFamily="50" charset="-128"/>
                <a:cs typeface="Meiryo UI" pitchFamily="50" charset="-128"/>
              </a:rPr>
              <a:t>次ページ以降参照</a:t>
            </a:r>
            <a:endParaRPr lang="en-US" altLang="ja-JP" sz="12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※2 SDA</a:t>
            </a:r>
            <a:r>
              <a:rPr lang="ja-JP" altLang="en-US" sz="1200" dirty="0">
                <a:solidFill>
                  <a:srgbClr val="000000"/>
                </a:solidFill>
                <a:latin typeface="Meiryo UI" pitchFamily="50" charset="-128"/>
                <a:ea typeface="Meiryo UI" pitchFamily="50" charset="-128"/>
                <a:cs typeface="Meiryo UI" pitchFamily="50" charset="-128"/>
              </a:rPr>
              <a:t>とは、部門別脱炭素化アプローチ（</a:t>
            </a:r>
            <a:r>
              <a:rPr lang="en-US" altLang="ja-JP" sz="1200" dirty="0">
                <a:solidFill>
                  <a:srgbClr val="000000"/>
                </a:solidFill>
                <a:latin typeface="Meiryo UI" pitchFamily="50" charset="-128"/>
                <a:ea typeface="Meiryo UI" pitchFamily="50" charset="-128"/>
                <a:cs typeface="Meiryo UI" pitchFamily="50" charset="-128"/>
              </a:rPr>
              <a:t>Sectoral Decarbonization Approach</a:t>
            </a: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SDA</a:t>
            </a:r>
            <a:r>
              <a:rPr lang="ja-JP" altLang="en-US" sz="1200" dirty="0">
                <a:solidFill>
                  <a:srgbClr val="000000"/>
                </a:solidFill>
                <a:latin typeface="Meiryo UI" pitchFamily="50" charset="-128"/>
                <a:ea typeface="Meiryo UI" pitchFamily="50" charset="-128"/>
                <a:cs typeface="Meiryo UI" pitchFamily="50" charset="-128"/>
              </a:rPr>
              <a:t>）のこと</a:t>
            </a:r>
            <a:endParaRPr lang="en-US" altLang="ja-JP" sz="12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 Corporate Net-Zero Standard Version 1.3.1</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5992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3F59-8CA6-B6A7-5F76-2B061FD1E3D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6A5DDD5-BEFA-2FDA-A0E6-496D483D658D}"/>
              </a:ext>
            </a:extLst>
          </p:cNvPr>
          <p:cNvSpPr>
            <a:spLocks noGrp="1"/>
          </p:cNvSpPr>
          <p:nvPr>
            <p:ph type="title"/>
          </p:nvPr>
        </p:nvSpPr>
        <p:spPr/>
        <p:txBody>
          <a:bodyPr/>
          <a:lstStyle/>
          <a:p>
            <a:r>
              <a:rPr kumimoji="1" lang="en-US" altLang="ja-JP"/>
              <a:t>CDP</a:t>
            </a:r>
            <a:r>
              <a:rPr kumimoji="1" lang="ja-JP" altLang="en-US" err="1"/>
              <a:t>には</a:t>
            </a:r>
            <a:r>
              <a:rPr kumimoji="1" lang="ja-JP" altLang="en-US"/>
              <a:t>数多くの投資家が参加</a:t>
            </a:r>
          </a:p>
        </p:txBody>
      </p:sp>
      <p:sp>
        <p:nvSpPr>
          <p:cNvPr id="4" name="コンテンツ プレースホルダー 3">
            <a:extLst>
              <a:ext uri="{FF2B5EF4-FFF2-40B4-BE49-F238E27FC236}">
                <a16:creationId xmlns:a16="http://schemas.microsoft.com/office/drawing/2014/main" id="{70D2531A-0CC9-9F2B-A5A3-BEE19B7DE58F}"/>
              </a:ext>
            </a:extLst>
          </p:cNvPr>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a:extLst>
              <a:ext uri="{FF2B5EF4-FFF2-40B4-BE49-F238E27FC236}">
                <a16:creationId xmlns:a16="http://schemas.microsoft.com/office/drawing/2014/main" id="{43081C7F-15A4-D895-DF0F-BCEF99656ED3}"/>
              </a:ext>
            </a:extLst>
          </p:cNvPr>
          <p:cNvSpPr>
            <a:spLocks noGrp="1"/>
          </p:cNvSpPr>
          <p:nvPr>
            <p:ph sz="quarter" idx="12"/>
          </p:nvPr>
        </p:nvSpPr>
        <p:spPr>
          <a:xfrm>
            <a:off x="161925" y="1110920"/>
            <a:ext cx="10367963" cy="958106"/>
          </a:xfrm>
        </p:spPr>
        <p:txBody>
          <a:bodyPr/>
          <a:lstStyle/>
          <a:p>
            <a:r>
              <a:rPr lang="en-US" altLang="ja-JP" sz="1800" dirty="0"/>
              <a:t>CDP</a:t>
            </a:r>
            <a:r>
              <a:rPr lang="ja-JP" altLang="en-US" sz="1800" dirty="0"/>
              <a:t>に署名をする機関投資家の数は年々増加している</a:t>
            </a:r>
            <a:endParaRPr lang="en-US" altLang="ja-JP" sz="1800" dirty="0"/>
          </a:p>
          <a:p>
            <a:r>
              <a:rPr lang="en-US" altLang="ja-JP" sz="1800" dirty="0"/>
              <a:t>CDP</a:t>
            </a:r>
            <a:r>
              <a:rPr lang="ja-JP" altLang="en-US" sz="1800" dirty="0"/>
              <a:t>の</a:t>
            </a:r>
            <a:r>
              <a:rPr lang="ja-JP" altLang="en-US" dirty="0"/>
              <a:t>スコア</a:t>
            </a:r>
            <a:r>
              <a:rPr lang="ja-JP" altLang="en-US" sz="1800" dirty="0"/>
              <a:t>を高めることは、多くの機関投資家に良いアピールができる</a:t>
            </a:r>
          </a:p>
        </p:txBody>
      </p:sp>
      <p:sp>
        <p:nvSpPr>
          <p:cNvPr id="6" name="正方形/長方形 5">
            <a:extLst>
              <a:ext uri="{FF2B5EF4-FFF2-40B4-BE49-F238E27FC236}">
                <a16:creationId xmlns:a16="http://schemas.microsoft.com/office/drawing/2014/main" id="{931DD34A-9C02-D2AC-EF22-01AEE937F22D}"/>
              </a:ext>
            </a:extLst>
          </p:cNvPr>
          <p:cNvSpPr/>
          <p:nvPr/>
        </p:nvSpPr>
        <p:spPr bwMode="auto">
          <a:xfrm>
            <a:off x="1089284" y="2839980"/>
            <a:ext cx="851324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2025</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D7FB2E71-92DC-572F-4A31-D7199A89E7F4}"/>
              </a:ext>
            </a:extLst>
          </p:cNvPr>
          <p:cNvGraphicFramePr>
            <a:graphicFrameLocks noGrp="1"/>
          </p:cNvGraphicFramePr>
          <p:nvPr>
            <p:extLst>
              <p:ext uri="{D42A27DB-BD31-4B8C-83A1-F6EECF244321}">
                <p14:modId xmlns:p14="http://schemas.microsoft.com/office/powerpoint/2010/main" val="3947230595"/>
              </p:ext>
            </p:extLst>
          </p:nvPr>
        </p:nvGraphicFramePr>
        <p:xfrm>
          <a:off x="331925" y="3286509"/>
          <a:ext cx="10027962" cy="2873955"/>
        </p:xfrm>
        <a:graphic>
          <a:graphicData uri="http://schemas.openxmlformats.org/drawingml/2006/table">
            <a:tbl>
              <a:tblPr firstRow="1" bandRow="1"/>
              <a:tblGrid>
                <a:gridCol w="2086837">
                  <a:extLst>
                    <a:ext uri="{9D8B030D-6E8A-4147-A177-3AD203B41FA5}">
                      <a16:colId xmlns:a16="http://schemas.microsoft.com/office/drawing/2014/main" val="20000"/>
                    </a:ext>
                  </a:extLst>
                </a:gridCol>
                <a:gridCol w="1588225">
                  <a:extLst>
                    <a:ext uri="{9D8B030D-6E8A-4147-A177-3AD203B41FA5}">
                      <a16:colId xmlns:a16="http://schemas.microsoft.com/office/drawing/2014/main" val="20001"/>
                    </a:ext>
                  </a:extLst>
                </a:gridCol>
                <a:gridCol w="1588225">
                  <a:extLst>
                    <a:ext uri="{9D8B030D-6E8A-4147-A177-3AD203B41FA5}">
                      <a16:colId xmlns:a16="http://schemas.microsoft.com/office/drawing/2014/main" val="20002"/>
                    </a:ext>
                  </a:extLst>
                </a:gridCol>
                <a:gridCol w="1588225">
                  <a:extLst>
                    <a:ext uri="{9D8B030D-6E8A-4147-A177-3AD203B41FA5}">
                      <a16:colId xmlns:a16="http://schemas.microsoft.com/office/drawing/2014/main" val="20003"/>
                    </a:ext>
                  </a:extLst>
                </a:gridCol>
                <a:gridCol w="1588225">
                  <a:extLst>
                    <a:ext uri="{9D8B030D-6E8A-4147-A177-3AD203B41FA5}">
                      <a16:colId xmlns:a16="http://schemas.microsoft.com/office/drawing/2014/main" val="4268477366"/>
                    </a:ext>
                  </a:extLst>
                </a:gridCol>
                <a:gridCol w="1588225">
                  <a:extLst>
                    <a:ext uri="{9D8B030D-6E8A-4147-A177-3AD203B41FA5}">
                      <a16:colId xmlns:a16="http://schemas.microsoft.com/office/drawing/2014/main" val="3570124353"/>
                    </a:ext>
                  </a:extLst>
                </a:gridCol>
              </a:tblGrid>
              <a:tr h="96857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dirty="0">
                          <a:solidFill>
                            <a:schemeClr val="accent5">
                              <a:lumMod val="75000"/>
                            </a:schemeClr>
                          </a:solidFill>
                        </a:rPr>
                        <a:t>プラスチック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dirty="0">
                          <a:solidFill>
                            <a:schemeClr val="accent6">
                              <a:lumMod val="75000"/>
                            </a:schemeClr>
                          </a:solidFill>
                        </a:rPr>
                        <a:t>生物多様性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624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署名投資家数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lt"/>
                        </a:rPr>
                        <a:t>640</a:t>
                      </a:r>
                      <a:r>
                        <a:rPr kumimoji="1" lang="ja-JP" altLang="en-US" sz="2000" b="0" dirty="0">
                          <a:solidFill>
                            <a:schemeClr val="tx1"/>
                          </a:solidFill>
                          <a:latin typeface="+mn-lt"/>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71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n-lt"/>
                        </a:rPr>
                        <a:t>＄</a:t>
                      </a:r>
                      <a:r>
                        <a:rPr kumimoji="1" lang="en-US" altLang="ja-JP" sz="2000" b="0" dirty="0">
                          <a:solidFill>
                            <a:schemeClr val="tx1"/>
                          </a:solidFill>
                          <a:latin typeface="+mn-lt"/>
                        </a:rPr>
                        <a:t>127</a:t>
                      </a:r>
                      <a:r>
                        <a:rPr kumimoji="1" lang="ja-JP" altLang="en-US" sz="2000" b="0" dirty="0">
                          <a:solidFill>
                            <a:schemeClr val="tx1"/>
                          </a:solidFill>
                          <a:latin typeface="+mn-lt"/>
                        </a:rPr>
                        <a:t>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971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22,165</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9,922</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lt"/>
                        </a:rPr>
                        <a:t>3,828</a:t>
                      </a:r>
                      <a:r>
                        <a:rPr kumimoji="1" lang="ja-JP" altLang="en-US" sz="20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lt"/>
                        </a:rPr>
                        <a:t>4,262</a:t>
                      </a:r>
                      <a:r>
                        <a:rPr kumimoji="1" lang="ja-JP" altLang="en-US" sz="20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latin typeface="+mn-lt"/>
                        </a:rPr>
                        <a:t>9,935</a:t>
                      </a:r>
                      <a:r>
                        <a:rPr kumimoji="1" lang="ja-JP" altLang="en-US" sz="20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9714">
                <a:tc>
                  <a:txBody>
                    <a:bodyPr/>
                    <a:lstStyle/>
                    <a:p>
                      <a:pPr algn="ctr"/>
                      <a:r>
                        <a:rPr kumimoji="1" lang="ja-JP" altLang="en-US" sz="2000" b="0" dirty="0">
                          <a:solidFill>
                            <a:schemeClr val="tx1"/>
                          </a:solidFill>
                        </a:rPr>
                        <a:t>スコアリング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rPr>
                        <a:t>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n-lt"/>
                        </a:rPr>
                        <a:t>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071013"/>
                  </a:ext>
                </a:extLst>
              </a:tr>
            </a:tbl>
          </a:graphicData>
        </a:graphic>
      </p:graphicFrame>
      <p:pic>
        <p:nvPicPr>
          <p:cNvPr id="8" name="図 7">
            <a:extLst>
              <a:ext uri="{FF2B5EF4-FFF2-40B4-BE49-F238E27FC236}">
                <a16:creationId xmlns:a16="http://schemas.microsoft.com/office/drawing/2014/main" id="{F486C6AD-7DF6-B659-116F-42C7D6EF2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7629" y="3365837"/>
            <a:ext cx="888530" cy="843255"/>
          </a:xfrm>
          <a:prstGeom prst="rect">
            <a:avLst/>
          </a:prstGeom>
        </p:spPr>
      </p:pic>
      <p:pic>
        <p:nvPicPr>
          <p:cNvPr id="9" name="図 8">
            <a:extLst>
              <a:ext uri="{FF2B5EF4-FFF2-40B4-BE49-F238E27FC236}">
                <a16:creationId xmlns:a16="http://schemas.microsoft.com/office/drawing/2014/main" id="{65A4401D-7E50-8C6D-E5D2-0EF058825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9355" y="3492163"/>
            <a:ext cx="1213140" cy="647348"/>
          </a:xfrm>
          <a:prstGeom prst="rect">
            <a:avLst/>
          </a:prstGeom>
        </p:spPr>
      </p:pic>
      <p:pic>
        <p:nvPicPr>
          <p:cNvPr id="10" name="図 9">
            <a:extLst>
              <a:ext uri="{FF2B5EF4-FFF2-40B4-BE49-F238E27FC236}">
                <a16:creationId xmlns:a16="http://schemas.microsoft.com/office/drawing/2014/main" id="{1EDB9E49-4F12-9C6B-DF1A-B15BFC78B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5691" y="3365837"/>
            <a:ext cx="985138" cy="828000"/>
          </a:xfrm>
          <a:prstGeom prst="rect">
            <a:avLst/>
          </a:prstGeom>
        </p:spPr>
      </p:pic>
      <p:sp>
        <p:nvSpPr>
          <p:cNvPr id="11" name="Text Box 9">
            <a:extLst>
              <a:ext uri="{FF2B5EF4-FFF2-40B4-BE49-F238E27FC236}">
                <a16:creationId xmlns:a16="http://schemas.microsoft.com/office/drawing/2014/main" id="{5BA925E9-518B-52ED-7356-E6F860F775B0}"/>
              </a:ext>
            </a:extLst>
          </p:cNvPr>
          <p:cNvSpPr txBox="1">
            <a:spLocks noChangeArrowheads="1"/>
          </p:cNvSpPr>
          <p:nvPr/>
        </p:nvSpPr>
        <p:spPr bwMode="auto">
          <a:xfrm>
            <a:off x="161925" y="7088016"/>
            <a:ext cx="9433047" cy="26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a:lnSpc>
                <a:spcPts val="1500"/>
              </a:lnSpc>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CDP</a:t>
            </a:r>
            <a:r>
              <a:rPr lang="ja-JP" altLang="en-US" sz="1000" dirty="0">
                <a:solidFill>
                  <a:srgbClr val="000000"/>
                </a:solidFill>
                <a:latin typeface="Meiryo UI" pitchFamily="50" charset="-128"/>
                <a:ea typeface="Meiryo UI" pitchFamily="50" charset="-128"/>
                <a:cs typeface="Meiryo UI" pitchFamily="50" charset="-128"/>
              </a:rPr>
              <a:t>ホームページ（</a:t>
            </a:r>
            <a:r>
              <a:rPr lang="en-US" altLang="ja-JP" sz="1000" dirty="0">
                <a:solidFill>
                  <a:srgbClr val="000000"/>
                </a:solidFill>
                <a:latin typeface="Meiryo UI" pitchFamily="50" charset="-128"/>
                <a:ea typeface="Meiryo UI" pitchFamily="50" charset="-128"/>
                <a:cs typeface="Meiryo UI" pitchFamily="50" charset="-128"/>
              </a:rPr>
              <a:t>https://www.cdp.net/en/insights/keeping-pace-disclosure-data-factsheet-2025</a:t>
            </a:r>
            <a:r>
              <a:rPr lang="ja-JP" altLang="en-US" sz="1000" dirty="0">
                <a:solidFill>
                  <a:srgbClr val="000000"/>
                </a:solidFill>
                <a:latin typeface="Meiryo UI" pitchFamily="50" charset="-128"/>
                <a:ea typeface="Meiryo UI" pitchFamily="50" charset="-128"/>
                <a:cs typeface="Meiryo UI" pitchFamily="50" charset="-128"/>
              </a:rPr>
              <a:t>）より作成（</a:t>
            </a:r>
            <a:r>
              <a:rPr lang="en-US" altLang="ja-JP" sz="1000" dirty="0">
                <a:solidFill>
                  <a:srgbClr val="000000"/>
                </a:solidFill>
                <a:latin typeface="Meiryo UI" pitchFamily="50" charset="-128"/>
                <a:ea typeface="Meiryo UI" pitchFamily="50" charset="-128"/>
                <a:cs typeface="Meiryo UI" pitchFamily="50" charset="-128"/>
              </a:rPr>
              <a:t>2026</a:t>
            </a:r>
            <a:r>
              <a:rPr lang="ja-JP" altLang="en-US" sz="1000" dirty="0">
                <a:solidFill>
                  <a:srgbClr val="000000"/>
                </a:solidFill>
                <a:latin typeface="Meiryo UI" pitchFamily="50" charset="-128"/>
                <a:ea typeface="Meiryo UI" pitchFamily="50" charset="-128"/>
                <a:cs typeface="Meiryo UI" pitchFamily="50" charset="-128"/>
              </a:rPr>
              <a:t>年</a:t>
            </a:r>
            <a:r>
              <a:rPr lang="en-US" altLang="ja-JP" sz="1000" dirty="0">
                <a:solidFill>
                  <a:srgbClr val="000000"/>
                </a:solidFill>
                <a:latin typeface="Meiryo UI" pitchFamily="50" charset="-128"/>
                <a:ea typeface="Meiryo UI" pitchFamily="50" charset="-128"/>
                <a:cs typeface="Meiryo UI" pitchFamily="50" charset="-128"/>
              </a:rPr>
              <a:t>4</a:t>
            </a:r>
            <a:r>
              <a:rPr lang="ja-JP" altLang="en-US" sz="1000" dirty="0">
                <a:solidFill>
                  <a:srgbClr val="000000"/>
                </a:solidFill>
                <a:latin typeface="Meiryo UI" pitchFamily="50" charset="-128"/>
                <a:ea typeface="Meiryo UI" pitchFamily="50" charset="-128"/>
                <a:cs typeface="Meiryo UI" pitchFamily="50" charset="-128"/>
              </a:rPr>
              <a:t>月</a:t>
            </a:r>
            <a:r>
              <a:rPr lang="en-US" altLang="ja-JP" sz="1000" dirty="0">
                <a:solidFill>
                  <a:srgbClr val="000000"/>
                </a:solidFill>
                <a:latin typeface="Meiryo UI" pitchFamily="50" charset="-128"/>
                <a:ea typeface="Meiryo UI" pitchFamily="50" charset="-128"/>
                <a:cs typeface="Meiryo UI" pitchFamily="50" charset="-128"/>
              </a:rPr>
              <a:t>30</a:t>
            </a:r>
            <a:r>
              <a:rPr lang="ja-JP" altLang="en-US" sz="1000" dirty="0">
                <a:solidFill>
                  <a:srgbClr val="000000"/>
                </a:solidFill>
                <a:latin typeface="Meiryo UI" pitchFamily="50" charset="-128"/>
                <a:ea typeface="Meiryo UI" pitchFamily="50" charset="-128"/>
                <a:cs typeface="Meiryo UI" pitchFamily="50" charset="-128"/>
              </a:rPr>
              <a:t>日時点）</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9306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BB0F-629D-EB4F-47B2-E5A005B17B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EBBF12-9E53-76F8-B403-2B3107517598}"/>
              </a:ext>
            </a:extLst>
          </p:cNvPr>
          <p:cNvSpPr>
            <a:spLocks noGrp="1"/>
          </p:cNvSpPr>
          <p:nvPr>
            <p:ph type="title"/>
          </p:nvPr>
        </p:nvSpPr>
        <p:spPr/>
        <p:txBody>
          <a:bodyPr/>
          <a:lstStyle/>
          <a:p>
            <a:r>
              <a:rPr lang="ja-JP" altLang="en-US"/>
              <a:t>全世界の</a:t>
            </a:r>
            <a:r>
              <a:rPr lang="en-US" altLang="ja-JP"/>
              <a:t>SBT</a:t>
            </a:r>
            <a:r>
              <a:rPr lang="ja-JP" altLang="en-US"/>
              <a:t>参加企業</a:t>
            </a:r>
            <a:endParaRPr kumimoji="1" lang="ja-JP" altLang="en-US"/>
          </a:p>
        </p:txBody>
      </p:sp>
      <p:sp>
        <p:nvSpPr>
          <p:cNvPr id="8" name="テキスト ボックス 7">
            <a:extLst>
              <a:ext uri="{FF2B5EF4-FFF2-40B4-BE49-F238E27FC236}">
                <a16:creationId xmlns:a16="http://schemas.microsoft.com/office/drawing/2014/main" id="{EA31980C-757D-3039-7326-5D229E609C4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68D3D115-1B9A-FC55-3BA4-61806A9794B2}"/>
              </a:ext>
            </a:extLst>
          </p:cNvPr>
          <p:cNvSpPr txBox="1">
            <a:spLocks/>
          </p:cNvSpPr>
          <p:nvPr/>
        </p:nvSpPr>
        <p:spPr>
          <a:xfrm>
            <a:off x="163899" y="1109987"/>
            <a:ext cx="10359254" cy="604035"/>
          </a:xfrm>
          <a:prstGeom prst="rect">
            <a:avLst/>
          </a:prstGeom>
          <a:ln w="19050">
            <a:solidFill>
              <a:schemeClr val="tx2"/>
            </a:solidFill>
          </a:ln>
        </p:spPr>
        <p:txBody>
          <a:bodyPr wrap="square" lIns="180000" tIns="180000" rIns="180000" bIns="144000" anchor="t" anchorCtr="0">
            <a:spAutoFit/>
          </a:bodyPr>
          <a:lstStyle>
            <a:defPPr>
              <a:defRPr lang="ja-JP"/>
            </a:defPPr>
            <a:lvl1pPr marL="0" indent="-285750" algn="l" defTabSz="913760" rtl="0" eaLnBrk="1" latinLnBrk="0" hangingPunct="1">
              <a:lnSpc>
                <a:spcPct val="100000"/>
              </a:lnSpc>
              <a:spcBef>
                <a:spcPts val="600"/>
              </a:spcBef>
              <a:spcAft>
                <a:spcPts val="0"/>
              </a:spcAft>
              <a:buFont typeface="Wingdings" panose="05000000000000000000" pitchFamily="2" charset="2"/>
              <a:buChar char="n"/>
              <a:defRPr kumimoji="1" sz="1799" b="0" kern="1200">
                <a:solidFill>
                  <a:schemeClr val="tx1"/>
                </a:solidFill>
                <a:latin typeface="+mn-lt"/>
                <a:ea typeface="+mn-ea"/>
                <a:cs typeface="+mn-cs"/>
              </a:defRPr>
            </a:lvl1pPr>
            <a:lvl2pPr marL="45688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2pPr>
            <a:lvl3pPr marL="91376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3pPr>
            <a:lvl4pPr marL="137064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4pPr>
            <a:lvl5pPr marL="182752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5pPr>
            <a:lvl6pPr marL="228440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6pPr>
            <a:lvl7pPr marL="274128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7pPr>
            <a:lvl8pPr marL="319816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8pPr>
            <a:lvl9pPr marL="365504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9pPr>
          </a:lstStyle>
          <a:p>
            <a:pPr marL="285750"/>
            <a:r>
              <a:rPr lang="en-US" altLang="ja-JP" dirty="0"/>
              <a:t>2025</a:t>
            </a:r>
            <a:r>
              <a:rPr lang="ja-JP" altLang="en-US" dirty="0"/>
              <a:t>年度末時点で世界全体の</a:t>
            </a:r>
            <a:r>
              <a:rPr lang="en-US" altLang="ja-JP" dirty="0"/>
              <a:t>SBT</a:t>
            </a:r>
            <a:r>
              <a:rPr lang="ja-JP" altLang="en-US" dirty="0"/>
              <a:t>認定企業は</a:t>
            </a:r>
            <a:r>
              <a:rPr lang="en-US" altLang="ja-JP" dirty="0"/>
              <a:t>10,494</a:t>
            </a:r>
            <a:r>
              <a:rPr lang="ja-JP" altLang="en-US" dirty="0"/>
              <a:t>社、コミットメント中の企業は</a:t>
            </a:r>
            <a:r>
              <a:rPr lang="en-US" altLang="ja-JP" dirty="0"/>
              <a:t>2,362</a:t>
            </a:r>
            <a:r>
              <a:rPr lang="ja-JP" altLang="en-US" dirty="0"/>
              <a:t>社であった。</a:t>
            </a:r>
            <a:endParaRPr lang="en-US" altLang="ja-JP" dirty="0"/>
          </a:p>
        </p:txBody>
      </p:sp>
      <p:sp>
        <p:nvSpPr>
          <p:cNvPr id="13" name="テキスト ボックス 12">
            <a:extLst>
              <a:ext uri="{FF2B5EF4-FFF2-40B4-BE49-F238E27FC236}">
                <a16:creationId xmlns:a16="http://schemas.microsoft.com/office/drawing/2014/main" id="{7CA4AF1D-C81D-EE98-D61D-4C852064FF4A}"/>
              </a:ext>
            </a:extLst>
          </p:cNvPr>
          <p:cNvSpPr txBox="1">
            <a:spLocks noChangeArrowheads="1"/>
          </p:cNvSpPr>
          <p:nvPr/>
        </p:nvSpPr>
        <p:spPr bwMode="auto">
          <a:xfrm>
            <a:off x="161926" y="6959511"/>
            <a:ext cx="9949978" cy="615553"/>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a:solidFill>
                  <a:srgbClr val="000000"/>
                </a:solidFill>
                <a:latin typeface="+mj-ea"/>
                <a:ea typeface="+mj-ea"/>
                <a:cs typeface="Meiryo UI" pitchFamily="50" charset="-128"/>
              </a:rPr>
              <a:t>※1</a:t>
            </a:r>
            <a:r>
              <a:rPr lang="ja-JP" altLang="en-US" sz="1200" dirty="0">
                <a:solidFill>
                  <a:srgbClr val="000000"/>
                </a:solidFill>
                <a:latin typeface="+mj-ea"/>
                <a:ea typeface="+mj-ea"/>
                <a:cs typeface="Meiryo UI" pitchFamily="50" charset="-128"/>
              </a:rPr>
              <a:t> 最新の累計企業数は</a:t>
            </a:r>
            <a:r>
              <a:rPr lang="en-US" altLang="ja-JP" sz="1200" dirty="0">
                <a:solidFill>
                  <a:srgbClr val="000000"/>
                </a:solidFill>
                <a:latin typeface="+mj-ea"/>
                <a:ea typeface="+mj-ea"/>
                <a:cs typeface="Meiryo UI" pitchFamily="50" charset="-128"/>
                <a:hlinkClick r:id="rId3"/>
              </a:rPr>
              <a:t>SBTi</a:t>
            </a:r>
            <a:r>
              <a:rPr lang="ja-JP" altLang="en-US" sz="1200" dirty="0">
                <a:solidFill>
                  <a:srgbClr val="000000"/>
                </a:solidFill>
                <a:latin typeface="+mj-ea"/>
                <a:ea typeface="+mj-ea"/>
                <a:cs typeface="Meiryo UI" pitchFamily="50" charset="-128"/>
                <a:hlinkClick r:id="rId3"/>
              </a:rPr>
              <a:t>ウェブサイトのダッシュボード</a:t>
            </a:r>
            <a:r>
              <a:rPr lang="ja-JP" altLang="en-US" sz="1200" dirty="0">
                <a:solidFill>
                  <a:srgbClr val="000000"/>
                </a:solidFill>
                <a:latin typeface="+mj-ea"/>
                <a:ea typeface="+mj-ea"/>
                <a:cs typeface="Meiryo UI" pitchFamily="50" charset="-128"/>
              </a:rPr>
              <a:t>を参照</a:t>
            </a:r>
            <a:endParaRPr lang="en-US" altLang="ja-JP" sz="1200" dirty="0">
              <a:solidFill>
                <a:srgbClr val="000000"/>
              </a:solidFill>
              <a:latin typeface="+mj-ea"/>
              <a:ea typeface="+mj-ea"/>
              <a:cs typeface="Meiryo UI" pitchFamily="50" charset="-128"/>
            </a:endParaRPr>
          </a:p>
          <a:p>
            <a:r>
              <a:rPr lang="en-US" altLang="ja-JP" sz="1200" dirty="0">
                <a:solidFill>
                  <a:srgbClr val="000000"/>
                </a:solidFill>
                <a:latin typeface="+mj-ea"/>
                <a:ea typeface="+mj-ea"/>
                <a:cs typeface="Meiryo UI" pitchFamily="50" charset="-128"/>
              </a:rPr>
              <a:t>※2</a:t>
            </a:r>
            <a:r>
              <a:rPr lang="ja-JP" altLang="en-US" sz="1200" dirty="0">
                <a:solidFill>
                  <a:srgbClr val="000000"/>
                </a:solidFill>
                <a:latin typeface="+mj-ea"/>
                <a:ea typeface="+mj-ea"/>
                <a:cs typeface="Meiryo UI" pitchFamily="50" charset="-128"/>
              </a:rPr>
              <a:t> </a:t>
            </a:r>
            <a:r>
              <a:rPr lang="ja-JP" altLang="en-US" sz="1200" dirty="0">
                <a:latin typeface="+mj-ea"/>
                <a:ea typeface="+mj-ea"/>
              </a:rPr>
              <a:t>コミットメントとは、</a:t>
            </a:r>
            <a:r>
              <a:rPr lang="en-US" altLang="ja-JP" sz="1200" dirty="0">
                <a:latin typeface="+mj-ea"/>
                <a:ea typeface="+mj-ea"/>
              </a:rPr>
              <a:t>2</a:t>
            </a:r>
            <a:r>
              <a:rPr lang="ja-JP" altLang="en-US" sz="1200" dirty="0">
                <a:latin typeface="+mj-ea"/>
                <a:ea typeface="+mj-ea"/>
              </a:rPr>
              <a:t>年以内に</a:t>
            </a:r>
            <a:r>
              <a:rPr lang="en-US" altLang="ja-JP" sz="1200" dirty="0">
                <a:latin typeface="+mj-ea"/>
                <a:ea typeface="+mj-ea"/>
              </a:rPr>
              <a:t>SBT</a:t>
            </a:r>
            <a:r>
              <a:rPr lang="ja-JP" altLang="en-US" sz="1200" dirty="0">
                <a:latin typeface="+mj-ea"/>
                <a:ea typeface="+mj-ea"/>
              </a:rPr>
              <a:t>認定を取得すると宣言すること</a:t>
            </a:r>
            <a:endParaRPr lang="en-US" altLang="ja-JP" sz="1200" dirty="0">
              <a:latin typeface="+mj-ea"/>
              <a:ea typeface="+mj-ea"/>
            </a:endParaRPr>
          </a:p>
          <a:p>
            <a:pPr defTabSz="844083" eaLnBrk="1" fontAlgn="auto" hangingPunct="1">
              <a:spcBef>
                <a:spcPts val="0"/>
              </a:spcBef>
              <a:spcAft>
                <a:spcPts val="0"/>
              </a:spcAft>
              <a:defRPr/>
            </a:pPr>
            <a:r>
              <a:rPr lang="en-US" altLang="ja-JP" sz="1000" dirty="0">
                <a:solidFill>
                  <a:srgbClr val="000000"/>
                </a:solidFill>
                <a:latin typeface="+mj-ea"/>
                <a:ea typeface="+mj-ea"/>
                <a:cs typeface="Meiryo UI" pitchFamily="50" charset="-128"/>
              </a:rPr>
              <a:t>[</a:t>
            </a:r>
            <a:r>
              <a:rPr lang="ja-JP" altLang="en-US" sz="1000" dirty="0">
                <a:solidFill>
                  <a:srgbClr val="000000"/>
                </a:solidFill>
                <a:latin typeface="+mj-ea"/>
                <a:ea typeface="+mj-ea"/>
                <a:cs typeface="Meiryo UI" pitchFamily="50" charset="-128"/>
              </a:rPr>
              <a:t>出所</a:t>
            </a:r>
            <a:r>
              <a:rPr lang="en-US" altLang="ja-JP" sz="1000" dirty="0">
                <a:solidFill>
                  <a:srgbClr val="000000"/>
                </a:solidFill>
                <a:latin typeface="+mj-ea"/>
                <a:ea typeface="+mj-ea"/>
                <a:cs typeface="Meiryo UI" pitchFamily="50" charset="-128"/>
              </a:rPr>
              <a:t>] Science Based Targets</a:t>
            </a:r>
            <a:r>
              <a:rPr lang="ja-JP" altLang="en-US" sz="1000" dirty="0">
                <a:solidFill>
                  <a:srgbClr val="000000"/>
                </a:solidFill>
                <a:latin typeface="+mj-ea"/>
                <a:ea typeface="+mj-ea"/>
                <a:cs typeface="Meiryo UI" pitchFamily="50" charset="-128"/>
              </a:rPr>
              <a:t>ホームページ　</a:t>
            </a:r>
            <a:r>
              <a:rPr lang="en-US" altLang="ja-JP" sz="1000" dirty="0">
                <a:solidFill>
                  <a:srgbClr val="000000"/>
                </a:solidFill>
                <a:latin typeface="+mj-ea"/>
                <a:ea typeface="+mj-ea"/>
                <a:cs typeface="Meiryo UI" pitchFamily="50" charset="-128"/>
              </a:rPr>
              <a:t>Companies</a:t>
            </a:r>
            <a:r>
              <a:rPr lang="ja-JP" altLang="en-US" sz="1000" dirty="0">
                <a:solidFill>
                  <a:srgbClr val="000000"/>
                </a:solidFill>
                <a:latin typeface="+mj-ea"/>
                <a:ea typeface="+mj-ea"/>
                <a:cs typeface="Meiryo UI" pitchFamily="50" charset="-128"/>
              </a:rPr>
              <a:t> </a:t>
            </a:r>
            <a:r>
              <a:rPr lang="en-US" altLang="ja-JP" sz="1000" dirty="0">
                <a:solidFill>
                  <a:srgbClr val="000000"/>
                </a:solidFill>
                <a:latin typeface="+mj-ea"/>
                <a:ea typeface="+mj-ea"/>
                <a:cs typeface="Meiryo UI" pitchFamily="50" charset="-128"/>
              </a:rPr>
              <a:t>Take</a:t>
            </a:r>
            <a:r>
              <a:rPr lang="ja-JP" altLang="en-US" sz="1000" dirty="0">
                <a:solidFill>
                  <a:srgbClr val="000000"/>
                </a:solidFill>
                <a:latin typeface="+mj-ea"/>
                <a:ea typeface="+mj-ea"/>
                <a:cs typeface="Meiryo UI" pitchFamily="50" charset="-128"/>
              </a:rPr>
              <a:t> </a:t>
            </a:r>
            <a:r>
              <a:rPr lang="en-US" altLang="ja-JP" sz="1000" dirty="0">
                <a:latin typeface="+mj-ea"/>
                <a:ea typeface="+mj-ea"/>
                <a:cs typeface="Meiryo UI" pitchFamily="50" charset="-128"/>
              </a:rPr>
              <a:t>Action</a:t>
            </a:r>
            <a:r>
              <a:rPr lang="ja-JP" altLang="en-US" sz="1000" dirty="0">
                <a:latin typeface="+mj-ea"/>
                <a:ea typeface="+mj-ea"/>
                <a:cs typeface="Meiryo UI" pitchFamily="50" charset="-128"/>
              </a:rPr>
              <a:t>（</a:t>
            </a:r>
            <a:r>
              <a:rPr lang="en-US" altLang="ja-JP" sz="1000" dirty="0">
                <a:latin typeface="+mj-ea"/>
                <a:ea typeface="+mj-ea"/>
                <a:cs typeface="Meiryo UI" pitchFamily="50" charset="-128"/>
              </a:rPr>
              <a:t>http://sciencebasedtargets.org/companies-taking-action/</a:t>
            </a:r>
            <a:r>
              <a:rPr lang="ja-JP" altLang="en-US" sz="1000" dirty="0">
                <a:latin typeface="+mj-ea"/>
                <a:ea typeface="+mj-ea"/>
                <a:cs typeface="Meiryo UI" pitchFamily="50" charset="-128"/>
              </a:rPr>
              <a:t>）より作成</a:t>
            </a:r>
            <a:endParaRPr lang="ja-JP" altLang="en-US" sz="1000" dirty="0">
              <a:solidFill>
                <a:srgbClr val="000000"/>
              </a:solidFill>
              <a:latin typeface="+mj-ea"/>
              <a:ea typeface="+mj-ea"/>
              <a:cs typeface="Meiryo UI" pitchFamily="50" charset="-128"/>
            </a:endParaRPr>
          </a:p>
        </p:txBody>
      </p:sp>
      <p:graphicFrame>
        <p:nvGraphicFramePr>
          <p:cNvPr id="6" name="グラフ 5">
            <a:extLst>
              <a:ext uri="{FF2B5EF4-FFF2-40B4-BE49-F238E27FC236}">
                <a16:creationId xmlns:a16="http://schemas.microsoft.com/office/drawing/2014/main" id="{78369B64-82AF-B076-C2D5-8F8CD4D8A8C2}"/>
              </a:ext>
            </a:extLst>
          </p:cNvPr>
          <p:cNvGraphicFramePr/>
          <p:nvPr/>
        </p:nvGraphicFramePr>
        <p:xfrm>
          <a:off x="416954" y="2207594"/>
          <a:ext cx="9857904" cy="4751917"/>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FDE6A848-4579-B77A-5A17-DFF058B2287C}"/>
              </a:ext>
            </a:extLst>
          </p:cNvPr>
          <p:cNvSpPr txBox="1"/>
          <p:nvPr/>
        </p:nvSpPr>
        <p:spPr>
          <a:xfrm>
            <a:off x="1364201" y="5436017"/>
            <a:ext cx="463588" cy="338554"/>
          </a:xfrm>
          <a:prstGeom prst="rect">
            <a:avLst/>
          </a:prstGeom>
          <a:noFill/>
        </p:spPr>
        <p:txBody>
          <a:bodyPr wrap="none" rtlCol="0">
            <a:spAutoFit/>
          </a:bodyPr>
          <a:lstStyle/>
          <a:p>
            <a:r>
              <a:rPr kumimoji="1" lang="en-US" altLang="ja-JP" sz="1600" b="1">
                <a:solidFill>
                  <a:srgbClr val="FF0000"/>
                </a:solidFill>
              </a:rPr>
              <a:t>17</a:t>
            </a:r>
            <a:endParaRPr kumimoji="1" lang="ja-JP" altLang="en-US" sz="1600" b="1">
              <a:solidFill>
                <a:srgbClr val="FF0000"/>
              </a:solidFill>
            </a:endParaRPr>
          </a:p>
        </p:txBody>
      </p:sp>
      <p:sp>
        <p:nvSpPr>
          <p:cNvPr id="9" name="テキスト ボックス 8">
            <a:extLst>
              <a:ext uri="{FF2B5EF4-FFF2-40B4-BE49-F238E27FC236}">
                <a16:creationId xmlns:a16="http://schemas.microsoft.com/office/drawing/2014/main" id="{349F065C-866F-CD06-DA5E-B2B6C1CF098E}"/>
              </a:ext>
            </a:extLst>
          </p:cNvPr>
          <p:cNvSpPr txBox="1"/>
          <p:nvPr/>
        </p:nvSpPr>
        <p:spPr>
          <a:xfrm>
            <a:off x="2033003" y="5436017"/>
            <a:ext cx="603050" cy="338554"/>
          </a:xfrm>
          <a:prstGeom prst="rect">
            <a:avLst/>
          </a:prstGeom>
          <a:noFill/>
        </p:spPr>
        <p:txBody>
          <a:bodyPr wrap="none" rtlCol="0">
            <a:spAutoFit/>
          </a:bodyPr>
          <a:lstStyle/>
          <a:p>
            <a:r>
              <a:rPr lang="en-US" altLang="ja-JP" sz="1600" b="1">
                <a:solidFill>
                  <a:srgbClr val="FF0000"/>
                </a:solidFill>
              </a:rPr>
              <a:t>101</a:t>
            </a:r>
            <a:endParaRPr kumimoji="1" lang="ja-JP" altLang="en-US" sz="1600" b="1">
              <a:solidFill>
                <a:srgbClr val="FF0000"/>
              </a:solidFill>
            </a:endParaRPr>
          </a:p>
        </p:txBody>
      </p:sp>
      <p:sp>
        <p:nvSpPr>
          <p:cNvPr id="10" name="テキスト ボックス 9">
            <a:extLst>
              <a:ext uri="{FF2B5EF4-FFF2-40B4-BE49-F238E27FC236}">
                <a16:creationId xmlns:a16="http://schemas.microsoft.com/office/drawing/2014/main" id="{2C4F655B-2EF8-C7E6-3B60-22FC7E784400}"/>
              </a:ext>
            </a:extLst>
          </p:cNvPr>
          <p:cNvSpPr txBox="1"/>
          <p:nvPr/>
        </p:nvSpPr>
        <p:spPr>
          <a:xfrm>
            <a:off x="2794244" y="5436017"/>
            <a:ext cx="603050" cy="338554"/>
          </a:xfrm>
          <a:prstGeom prst="rect">
            <a:avLst/>
          </a:prstGeom>
          <a:noFill/>
        </p:spPr>
        <p:txBody>
          <a:bodyPr wrap="none" rtlCol="0">
            <a:spAutoFit/>
          </a:bodyPr>
          <a:lstStyle/>
          <a:p>
            <a:r>
              <a:rPr kumimoji="1" lang="en-US" altLang="ja-JP" sz="1600" b="1">
                <a:solidFill>
                  <a:srgbClr val="FF0000"/>
                </a:solidFill>
              </a:rPr>
              <a:t>206</a:t>
            </a:r>
            <a:endParaRPr kumimoji="1" lang="ja-JP" altLang="en-US" sz="1600" b="1">
              <a:solidFill>
                <a:srgbClr val="FF0000"/>
              </a:solidFill>
            </a:endParaRPr>
          </a:p>
        </p:txBody>
      </p:sp>
      <p:sp>
        <p:nvSpPr>
          <p:cNvPr id="11" name="テキスト ボックス 10">
            <a:extLst>
              <a:ext uri="{FF2B5EF4-FFF2-40B4-BE49-F238E27FC236}">
                <a16:creationId xmlns:a16="http://schemas.microsoft.com/office/drawing/2014/main" id="{AE6DF3BC-2716-234B-BF80-834CDA3E9B57}"/>
              </a:ext>
            </a:extLst>
          </p:cNvPr>
          <p:cNvSpPr txBox="1"/>
          <p:nvPr/>
        </p:nvSpPr>
        <p:spPr>
          <a:xfrm>
            <a:off x="3519924" y="5436017"/>
            <a:ext cx="603050" cy="338554"/>
          </a:xfrm>
          <a:prstGeom prst="rect">
            <a:avLst/>
          </a:prstGeom>
          <a:noFill/>
        </p:spPr>
        <p:txBody>
          <a:bodyPr wrap="none" rtlCol="0">
            <a:spAutoFit/>
          </a:bodyPr>
          <a:lstStyle/>
          <a:p>
            <a:r>
              <a:rPr kumimoji="1" lang="en-US" altLang="ja-JP" sz="1600" b="1">
                <a:solidFill>
                  <a:srgbClr val="FF0000"/>
                </a:solidFill>
              </a:rPr>
              <a:t>369</a:t>
            </a:r>
            <a:endParaRPr kumimoji="1" lang="ja-JP" altLang="en-US" sz="1600" b="1">
              <a:solidFill>
                <a:srgbClr val="FF0000"/>
              </a:solidFill>
            </a:endParaRPr>
          </a:p>
        </p:txBody>
      </p:sp>
      <p:sp>
        <p:nvSpPr>
          <p:cNvPr id="12" name="テキスト ボックス 11">
            <a:extLst>
              <a:ext uri="{FF2B5EF4-FFF2-40B4-BE49-F238E27FC236}">
                <a16:creationId xmlns:a16="http://schemas.microsoft.com/office/drawing/2014/main" id="{27633A59-739A-B676-3DC6-22B71D3987FE}"/>
              </a:ext>
            </a:extLst>
          </p:cNvPr>
          <p:cNvSpPr txBox="1"/>
          <p:nvPr/>
        </p:nvSpPr>
        <p:spPr>
          <a:xfrm>
            <a:off x="4265654" y="5436017"/>
            <a:ext cx="603050" cy="338554"/>
          </a:xfrm>
          <a:prstGeom prst="rect">
            <a:avLst/>
          </a:prstGeom>
          <a:noFill/>
        </p:spPr>
        <p:txBody>
          <a:bodyPr wrap="none" rtlCol="0">
            <a:spAutoFit/>
          </a:bodyPr>
          <a:lstStyle/>
          <a:p>
            <a:r>
              <a:rPr kumimoji="1" lang="en-US" altLang="ja-JP" sz="1600" b="1">
                <a:solidFill>
                  <a:srgbClr val="FF0000"/>
                </a:solidFill>
              </a:rPr>
              <a:t>541</a:t>
            </a:r>
            <a:endParaRPr kumimoji="1" lang="ja-JP" altLang="en-US" sz="1600" b="1">
              <a:solidFill>
                <a:srgbClr val="FF0000"/>
              </a:solidFill>
            </a:endParaRPr>
          </a:p>
        </p:txBody>
      </p:sp>
      <p:sp>
        <p:nvSpPr>
          <p:cNvPr id="14" name="テキスト ボックス 13">
            <a:extLst>
              <a:ext uri="{FF2B5EF4-FFF2-40B4-BE49-F238E27FC236}">
                <a16:creationId xmlns:a16="http://schemas.microsoft.com/office/drawing/2014/main" id="{F3DD8AD9-5787-B623-4AF6-4A0B5B98481B}"/>
              </a:ext>
            </a:extLst>
          </p:cNvPr>
          <p:cNvSpPr txBox="1"/>
          <p:nvPr/>
        </p:nvSpPr>
        <p:spPr>
          <a:xfrm>
            <a:off x="5007260" y="5436017"/>
            <a:ext cx="603050" cy="338554"/>
          </a:xfrm>
          <a:prstGeom prst="rect">
            <a:avLst/>
          </a:prstGeom>
          <a:noFill/>
        </p:spPr>
        <p:txBody>
          <a:bodyPr wrap="none" rtlCol="0">
            <a:spAutoFit/>
          </a:bodyPr>
          <a:lstStyle/>
          <a:p>
            <a:r>
              <a:rPr kumimoji="1" lang="en-US" altLang="ja-JP" sz="1600" b="1">
                <a:solidFill>
                  <a:srgbClr val="FF0000"/>
                </a:solidFill>
              </a:rPr>
              <a:t>841</a:t>
            </a:r>
          </a:p>
        </p:txBody>
      </p:sp>
      <p:sp>
        <p:nvSpPr>
          <p:cNvPr id="15" name="テキスト ボックス 14">
            <a:extLst>
              <a:ext uri="{FF2B5EF4-FFF2-40B4-BE49-F238E27FC236}">
                <a16:creationId xmlns:a16="http://schemas.microsoft.com/office/drawing/2014/main" id="{4A4269C0-04AB-CE5D-FF5D-6641EE2FB6F9}"/>
              </a:ext>
            </a:extLst>
          </p:cNvPr>
          <p:cNvSpPr txBox="1"/>
          <p:nvPr/>
        </p:nvSpPr>
        <p:spPr>
          <a:xfrm>
            <a:off x="5630488" y="5436017"/>
            <a:ext cx="813043" cy="338554"/>
          </a:xfrm>
          <a:prstGeom prst="rect">
            <a:avLst/>
          </a:prstGeom>
          <a:noFill/>
        </p:spPr>
        <p:txBody>
          <a:bodyPr wrap="none" rtlCol="0">
            <a:spAutoFit/>
          </a:bodyPr>
          <a:lstStyle/>
          <a:p>
            <a:r>
              <a:rPr kumimoji="1" lang="en-US" altLang="ja-JP" sz="1600" b="1">
                <a:solidFill>
                  <a:srgbClr val="FF0000"/>
                </a:solidFill>
              </a:rPr>
              <a:t>1,310</a:t>
            </a:r>
          </a:p>
        </p:txBody>
      </p:sp>
      <p:sp>
        <p:nvSpPr>
          <p:cNvPr id="16" name="テキスト ボックス 15">
            <a:extLst>
              <a:ext uri="{FF2B5EF4-FFF2-40B4-BE49-F238E27FC236}">
                <a16:creationId xmlns:a16="http://schemas.microsoft.com/office/drawing/2014/main" id="{8A74EAC2-AF87-93A4-0B4D-B54723AFD823}"/>
              </a:ext>
            </a:extLst>
          </p:cNvPr>
          <p:cNvSpPr txBox="1"/>
          <p:nvPr/>
        </p:nvSpPr>
        <p:spPr>
          <a:xfrm>
            <a:off x="6391729" y="5220117"/>
            <a:ext cx="813043" cy="338554"/>
          </a:xfrm>
          <a:prstGeom prst="rect">
            <a:avLst/>
          </a:prstGeom>
          <a:noFill/>
        </p:spPr>
        <p:txBody>
          <a:bodyPr wrap="none" rtlCol="0">
            <a:spAutoFit/>
          </a:bodyPr>
          <a:lstStyle/>
          <a:p>
            <a:r>
              <a:rPr kumimoji="1" lang="en-US" altLang="ja-JP" sz="1600" b="1">
                <a:solidFill>
                  <a:srgbClr val="FF0000"/>
                </a:solidFill>
              </a:rPr>
              <a:t>2,671</a:t>
            </a:r>
            <a:endParaRPr kumimoji="1" lang="ja-JP" altLang="en-US" sz="1600" b="1">
              <a:solidFill>
                <a:srgbClr val="FF0000"/>
              </a:solidFill>
            </a:endParaRPr>
          </a:p>
        </p:txBody>
      </p:sp>
      <p:sp>
        <p:nvSpPr>
          <p:cNvPr id="17" name="テキスト ボックス 16">
            <a:extLst>
              <a:ext uri="{FF2B5EF4-FFF2-40B4-BE49-F238E27FC236}">
                <a16:creationId xmlns:a16="http://schemas.microsoft.com/office/drawing/2014/main" id="{8217D938-FCF1-0BF3-2AFE-716F395321C4}"/>
              </a:ext>
            </a:extLst>
          </p:cNvPr>
          <p:cNvSpPr txBox="1"/>
          <p:nvPr/>
        </p:nvSpPr>
        <p:spPr>
          <a:xfrm>
            <a:off x="7063047" y="4700994"/>
            <a:ext cx="813043" cy="338554"/>
          </a:xfrm>
          <a:prstGeom prst="rect">
            <a:avLst/>
          </a:prstGeom>
          <a:noFill/>
        </p:spPr>
        <p:txBody>
          <a:bodyPr wrap="none" rtlCol="0">
            <a:spAutoFit/>
          </a:bodyPr>
          <a:lstStyle/>
          <a:p>
            <a:r>
              <a:rPr kumimoji="1" lang="en-US" altLang="ja-JP" sz="1600" b="1">
                <a:solidFill>
                  <a:srgbClr val="FF0000"/>
                </a:solidFill>
              </a:rPr>
              <a:t>4,810</a:t>
            </a:r>
            <a:endParaRPr kumimoji="1" lang="ja-JP" altLang="en-US" sz="1600" b="1">
              <a:solidFill>
                <a:srgbClr val="FF0000"/>
              </a:solidFill>
            </a:endParaRPr>
          </a:p>
        </p:txBody>
      </p:sp>
      <p:sp>
        <p:nvSpPr>
          <p:cNvPr id="18" name="テキスト ボックス 17">
            <a:extLst>
              <a:ext uri="{FF2B5EF4-FFF2-40B4-BE49-F238E27FC236}">
                <a16:creationId xmlns:a16="http://schemas.microsoft.com/office/drawing/2014/main" id="{82BC30C0-BAE5-CBA1-62A3-EFF25F8F427D}"/>
              </a:ext>
            </a:extLst>
          </p:cNvPr>
          <p:cNvSpPr txBox="1"/>
          <p:nvPr/>
        </p:nvSpPr>
        <p:spPr>
          <a:xfrm>
            <a:off x="7876090" y="4009168"/>
            <a:ext cx="813043" cy="338554"/>
          </a:xfrm>
          <a:prstGeom prst="rect">
            <a:avLst/>
          </a:prstGeom>
          <a:noFill/>
        </p:spPr>
        <p:txBody>
          <a:bodyPr wrap="none" rtlCol="0">
            <a:spAutoFit/>
          </a:bodyPr>
          <a:lstStyle/>
          <a:p>
            <a:r>
              <a:rPr lang="en-US" altLang="ja-JP" sz="1600" b="1">
                <a:solidFill>
                  <a:srgbClr val="FF0000"/>
                </a:solidFill>
              </a:rPr>
              <a:t>7</a:t>
            </a:r>
            <a:r>
              <a:rPr kumimoji="1" lang="en-US" altLang="ja-JP" sz="1600" b="1">
                <a:solidFill>
                  <a:srgbClr val="FF0000"/>
                </a:solidFill>
              </a:rPr>
              <a:t>,705</a:t>
            </a:r>
            <a:endParaRPr kumimoji="1" lang="ja-JP" altLang="en-US" sz="1600" b="1">
              <a:solidFill>
                <a:srgbClr val="FF0000"/>
              </a:solidFill>
            </a:endParaRPr>
          </a:p>
        </p:txBody>
      </p:sp>
      <p:sp>
        <p:nvSpPr>
          <p:cNvPr id="19" name="テキスト ボックス 18">
            <a:extLst>
              <a:ext uri="{FF2B5EF4-FFF2-40B4-BE49-F238E27FC236}">
                <a16:creationId xmlns:a16="http://schemas.microsoft.com/office/drawing/2014/main" id="{80416142-4D08-137E-29D3-A63B38FAAB3C}"/>
              </a:ext>
            </a:extLst>
          </p:cNvPr>
          <p:cNvSpPr txBox="1"/>
          <p:nvPr/>
        </p:nvSpPr>
        <p:spPr>
          <a:xfrm>
            <a:off x="8497420" y="3435393"/>
            <a:ext cx="952505" cy="338554"/>
          </a:xfrm>
          <a:prstGeom prst="rect">
            <a:avLst/>
          </a:prstGeom>
          <a:noFill/>
        </p:spPr>
        <p:txBody>
          <a:bodyPr wrap="none" rtlCol="0">
            <a:spAutoFit/>
          </a:bodyPr>
          <a:lstStyle/>
          <a:p>
            <a:r>
              <a:rPr kumimoji="1" lang="en-US" altLang="ja-JP" sz="1600" b="1">
                <a:solidFill>
                  <a:srgbClr val="FF0000"/>
                </a:solidFill>
              </a:rPr>
              <a:t>10,296</a:t>
            </a:r>
          </a:p>
        </p:txBody>
      </p:sp>
      <p:sp>
        <p:nvSpPr>
          <p:cNvPr id="20" name="テキスト ボックス 19">
            <a:extLst>
              <a:ext uri="{FF2B5EF4-FFF2-40B4-BE49-F238E27FC236}">
                <a16:creationId xmlns:a16="http://schemas.microsoft.com/office/drawing/2014/main" id="{27B7E24B-C31A-C23C-E78C-1ED4ADD5E3CD}"/>
              </a:ext>
            </a:extLst>
          </p:cNvPr>
          <p:cNvSpPr txBox="1"/>
          <p:nvPr/>
        </p:nvSpPr>
        <p:spPr>
          <a:xfrm>
            <a:off x="9273942" y="2815556"/>
            <a:ext cx="952505" cy="338554"/>
          </a:xfrm>
          <a:prstGeom prst="rect">
            <a:avLst/>
          </a:prstGeom>
          <a:noFill/>
        </p:spPr>
        <p:txBody>
          <a:bodyPr wrap="none" rtlCol="0">
            <a:spAutoFit/>
          </a:bodyPr>
          <a:lstStyle/>
          <a:p>
            <a:r>
              <a:rPr kumimoji="1" lang="en-US" altLang="ja-JP" sz="1600" b="1">
                <a:solidFill>
                  <a:srgbClr val="FF0000"/>
                </a:solidFill>
              </a:rPr>
              <a:t>12,856</a:t>
            </a:r>
          </a:p>
        </p:txBody>
      </p:sp>
      <p:sp>
        <p:nvSpPr>
          <p:cNvPr id="24" name="テキスト ボックス 23">
            <a:extLst>
              <a:ext uri="{FF2B5EF4-FFF2-40B4-BE49-F238E27FC236}">
                <a16:creationId xmlns:a16="http://schemas.microsoft.com/office/drawing/2014/main" id="{51768E9D-3CBD-9BA5-8F4B-A581B9F829E7}"/>
              </a:ext>
            </a:extLst>
          </p:cNvPr>
          <p:cNvSpPr txBox="1"/>
          <p:nvPr/>
        </p:nvSpPr>
        <p:spPr>
          <a:xfrm>
            <a:off x="1206500" y="2207594"/>
            <a:ext cx="2190794"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Tree>
    <p:extLst>
      <p:ext uri="{BB962C8B-B14F-4D97-AF65-F5344CB8AC3E}">
        <p14:creationId xmlns:p14="http://schemas.microsoft.com/office/powerpoint/2010/main" val="308810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6930-865D-F31D-A7B2-F23C6019EBA5}"/>
            </a:ext>
          </a:extLst>
        </p:cNvPr>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F79759AC-4289-F103-247A-366BC6107121}"/>
              </a:ext>
            </a:extLst>
          </p:cNvPr>
          <p:cNvGraphicFramePr/>
          <p:nvPr/>
        </p:nvGraphicFramePr>
        <p:xfrm>
          <a:off x="414574" y="2504614"/>
          <a:ext cx="9857904" cy="475191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6914F57A-AC23-1D2C-D491-6BF4218CABD4}"/>
              </a:ext>
            </a:extLst>
          </p:cNvPr>
          <p:cNvSpPr>
            <a:spLocks noGrp="1"/>
          </p:cNvSpPr>
          <p:nvPr>
            <p:ph type="title"/>
          </p:nvPr>
        </p:nvSpPr>
        <p:spPr/>
        <p:txBody>
          <a:bodyPr/>
          <a:lstStyle/>
          <a:p>
            <a:r>
              <a:rPr kumimoji="1" lang="ja-JP" altLang="en-US"/>
              <a:t>日本の</a:t>
            </a:r>
            <a:r>
              <a:rPr kumimoji="1" lang="en-US" altLang="ja-JP"/>
              <a:t>SBT</a:t>
            </a:r>
            <a:r>
              <a:rPr kumimoji="1" lang="ja-JP" altLang="en-US"/>
              <a:t>参加企業</a:t>
            </a:r>
          </a:p>
        </p:txBody>
      </p:sp>
      <p:sp>
        <p:nvSpPr>
          <p:cNvPr id="16" name="テキスト ボックス 15">
            <a:extLst>
              <a:ext uri="{FF2B5EF4-FFF2-40B4-BE49-F238E27FC236}">
                <a16:creationId xmlns:a16="http://schemas.microsoft.com/office/drawing/2014/main" id="{17572503-6F70-5C79-1657-91B8439AFFE0}"/>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491FE340-E6C1-02A6-3C67-168DB3AE4E02}"/>
              </a:ext>
            </a:extLst>
          </p:cNvPr>
          <p:cNvSpPr>
            <a:spLocks noGrp="1"/>
          </p:cNvSpPr>
          <p:nvPr>
            <p:ph sz="quarter" idx="12"/>
          </p:nvPr>
        </p:nvSpPr>
        <p:spPr>
          <a:xfrm>
            <a:off x="163899" y="1109987"/>
            <a:ext cx="10359254" cy="604035"/>
          </a:xfrm>
        </p:spPr>
        <p:txBody>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dirty="0"/>
              <a:t>2025</a:t>
            </a:r>
            <a:r>
              <a:rPr lang="ja-JP" altLang="en-US" dirty="0"/>
              <a:t>年度末時点で日本の</a:t>
            </a:r>
            <a:r>
              <a:rPr lang="en-US" altLang="ja-JP" dirty="0"/>
              <a:t>SBT</a:t>
            </a:r>
            <a:r>
              <a:rPr lang="ja-JP" altLang="en-US" dirty="0"/>
              <a:t>認定企業は</a:t>
            </a:r>
            <a:r>
              <a:rPr lang="en-US" altLang="ja-JP" dirty="0"/>
              <a:t>2,296</a:t>
            </a:r>
            <a:r>
              <a:rPr lang="ja-JP" altLang="en-US" dirty="0"/>
              <a:t>社、コミットメント中の企業は</a:t>
            </a:r>
            <a:r>
              <a:rPr lang="en-US" altLang="ja-JP" dirty="0"/>
              <a:t>55</a:t>
            </a:r>
            <a:r>
              <a:rPr lang="ja-JP" altLang="en-US" dirty="0"/>
              <a:t>社であった。</a:t>
            </a:r>
            <a:endParaRPr lang="en-US" altLang="ja-JP" dirty="0"/>
          </a:p>
        </p:txBody>
      </p:sp>
      <p:sp>
        <p:nvSpPr>
          <p:cNvPr id="3" name="テキスト ボックス 2">
            <a:extLst>
              <a:ext uri="{FF2B5EF4-FFF2-40B4-BE49-F238E27FC236}">
                <a16:creationId xmlns:a16="http://schemas.microsoft.com/office/drawing/2014/main" id="{ADE8790A-4AC4-3C9E-1F50-BC0B4557B92B}"/>
              </a:ext>
            </a:extLst>
          </p:cNvPr>
          <p:cNvSpPr txBox="1">
            <a:spLocks noChangeArrowheads="1"/>
          </p:cNvSpPr>
          <p:nvPr/>
        </p:nvSpPr>
        <p:spPr bwMode="auto">
          <a:xfrm>
            <a:off x="161926" y="6959511"/>
            <a:ext cx="9949978" cy="615553"/>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a:solidFill>
                  <a:srgbClr val="000000"/>
                </a:solidFill>
                <a:latin typeface="+mj-ea"/>
                <a:ea typeface="+mj-ea"/>
                <a:cs typeface="Meiryo UI" pitchFamily="50" charset="-128"/>
              </a:rPr>
              <a:t>※1</a:t>
            </a:r>
            <a:r>
              <a:rPr lang="ja-JP" altLang="en-US" sz="1200" dirty="0">
                <a:solidFill>
                  <a:srgbClr val="000000"/>
                </a:solidFill>
                <a:latin typeface="+mj-ea"/>
                <a:ea typeface="+mj-ea"/>
                <a:cs typeface="Meiryo UI" pitchFamily="50" charset="-128"/>
              </a:rPr>
              <a:t> 最新の累計企業数は</a:t>
            </a:r>
            <a:r>
              <a:rPr lang="en-US" altLang="ja-JP" sz="1200" dirty="0">
                <a:solidFill>
                  <a:srgbClr val="000000"/>
                </a:solidFill>
                <a:latin typeface="+mj-ea"/>
                <a:ea typeface="+mj-ea"/>
                <a:cs typeface="Meiryo UI" pitchFamily="50" charset="-128"/>
                <a:hlinkClick r:id="rId4"/>
              </a:rPr>
              <a:t>SBTi</a:t>
            </a:r>
            <a:r>
              <a:rPr lang="ja-JP" altLang="en-US" sz="1200" dirty="0">
                <a:solidFill>
                  <a:srgbClr val="000000"/>
                </a:solidFill>
                <a:latin typeface="+mj-ea"/>
                <a:ea typeface="+mj-ea"/>
                <a:cs typeface="Meiryo UI" pitchFamily="50" charset="-128"/>
                <a:hlinkClick r:id="rId4"/>
              </a:rPr>
              <a:t>ウェブサイトのダッシュボード</a:t>
            </a:r>
            <a:r>
              <a:rPr lang="ja-JP" altLang="en-US" sz="1200" dirty="0">
                <a:solidFill>
                  <a:srgbClr val="000000"/>
                </a:solidFill>
                <a:latin typeface="+mj-ea"/>
                <a:ea typeface="+mj-ea"/>
                <a:cs typeface="Meiryo UI" pitchFamily="50" charset="-128"/>
              </a:rPr>
              <a:t>を参照</a:t>
            </a:r>
            <a:endParaRPr lang="en-US" altLang="ja-JP" sz="1200" dirty="0">
              <a:solidFill>
                <a:srgbClr val="000000"/>
              </a:solidFill>
              <a:latin typeface="+mj-ea"/>
              <a:ea typeface="+mj-ea"/>
              <a:cs typeface="Meiryo UI" pitchFamily="50" charset="-128"/>
            </a:endParaRPr>
          </a:p>
          <a:p>
            <a:r>
              <a:rPr lang="en-US" altLang="ja-JP" sz="1200" dirty="0">
                <a:solidFill>
                  <a:srgbClr val="000000"/>
                </a:solidFill>
                <a:latin typeface="+mj-ea"/>
                <a:ea typeface="+mj-ea"/>
                <a:cs typeface="Meiryo UI" pitchFamily="50" charset="-128"/>
              </a:rPr>
              <a:t>※2</a:t>
            </a:r>
            <a:r>
              <a:rPr lang="ja-JP" altLang="en-US" sz="1200" dirty="0">
                <a:solidFill>
                  <a:srgbClr val="000000"/>
                </a:solidFill>
                <a:latin typeface="+mj-ea"/>
                <a:ea typeface="+mj-ea"/>
                <a:cs typeface="Meiryo UI" pitchFamily="50" charset="-128"/>
              </a:rPr>
              <a:t> </a:t>
            </a:r>
            <a:r>
              <a:rPr lang="ja-JP" altLang="en-US" sz="1200" dirty="0">
                <a:latin typeface="+mj-ea"/>
                <a:ea typeface="+mj-ea"/>
              </a:rPr>
              <a:t>コミットメントとは、</a:t>
            </a:r>
            <a:r>
              <a:rPr lang="en-US" altLang="ja-JP" sz="1200" dirty="0">
                <a:latin typeface="+mj-ea"/>
                <a:ea typeface="+mj-ea"/>
              </a:rPr>
              <a:t>2</a:t>
            </a:r>
            <a:r>
              <a:rPr lang="ja-JP" altLang="en-US" sz="1200" dirty="0">
                <a:latin typeface="+mj-ea"/>
                <a:ea typeface="+mj-ea"/>
              </a:rPr>
              <a:t>年以内に</a:t>
            </a:r>
            <a:r>
              <a:rPr lang="en-US" altLang="ja-JP" sz="1200" dirty="0">
                <a:latin typeface="+mj-ea"/>
                <a:ea typeface="+mj-ea"/>
              </a:rPr>
              <a:t>SBT</a:t>
            </a:r>
            <a:r>
              <a:rPr lang="ja-JP" altLang="en-US" sz="1200" dirty="0">
                <a:latin typeface="+mj-ea"/>
                <a:ea typeface="+mj-ea"/>
              </a:rPr>
              <a:t>認定を取得すると宣言すること</a:t>
            </a:r>
            <a:endParaRPr lang="en-US" altLang="ja-JP" sz="1200" dirty="0">
              <a:latin typeface="+mj-ea"/>
              <a:ea typeface="+mj-ea"/>
            </a:endParaRPr>
          </a:p>
          <a:p>
            <a:pPr defTabSz="844083" eaLnBrk="1" fontAlgn="auto" hangingPunct="1">
              <a:spcBef>
                <a:spcPts val="0"/>
              </a:spcBef>
              <a:spcAft>
                <a:spcPts val="0"/>
              </a:spcAft>
              <a:defRPr/>
            </a:pPr>
            <a:r>
              <a:rPr lang="en-US" altLang="ja-JP" sz="1000" dirty="0">
                <a:solidFill>
                  <a:srgbClr val="000000"/>
                </a:solidFill>
                <a:latin typeface="+mj-ea"/>
                <a:ea typeface="+mj-ea"/>
                <a:cs typeface="Meiryo UI" pitchFamily="50" charset="-128"/>
              </a:rPr>
              <a:t>[</a:t>
            </a:r>
            <a:r>
              <a:rPr lang="ja-JP" altLang="en-US" sz="1000" dirty="0">
                <a:solidFill>
                  <a:srgbClr val="000000"/>
                </a:solidFill>
                <a:latin typeface="+mj-ea"/>
                <a:ea typeface="+mj-ea"/>
                <a:cs typeface="Meiryo UI" pitchFamily="50" charset="-128"/>
              </a:rPr>
              <a:t>出所</a:t>
            </a:r>
            <a:r>
              <a:rPr lang="en-US" altLang="ja-JP" sz="1000" dirty="0">
                <a:solidFill>
                  <a:srgbClr val="000000"/>
                </a:solidFill>
                <a:latin typeface="+mj-ea"/>
                <a:ea typeface="+mj-ea"/>
                <a:cs typeface="Meiryo UI" pitchFamily="50" charset="-128"/>
              </a:rPr>
              <a:t>] Science Based Targets</a:t>
            </a:r>
            <a:r>
              <a:rPr lang="ja-JP" altLang="en-US" sz="1000" dirty="0">
                <a:solidFill>
                  <a:srgbClr val="000000"/>
                </a:solidFill>
                <a:latin typeface="+mj-ea"/>
                <a:ea typeface="+mj-ea"/>
                <a:cs typeface="Meiryo UI" pitchFamily="50" charset="-128"/>
              </a:rPr>
              <a:t>ホームページ　</a:t>
            </a:r>
            <a:r>
              <a:rPr lang="en-US" altLang="ja-JP" sz="1000" dirty="0">
                <a:solidFill>
                  <a:srgbClr val="000000"/>
                </a:solidFill>
                <a:latin typeface="+mj-ea"/>
                <a:ea typeface="+mj-ea"/>
                <a:cs typeface="Meiryo UI" pitchFamily="50" charset="-128"/>
              </a:rPr>
              <a:t>Companies</a:t>
            </a:r>
            <a:r>
              <a:rPr lang="ja-JP" altLang="en-US" sz="1000" dirty="0">
                <a:solidFill>
                  <a:srgbClr val="000000"/>
                </a:solidFill>
                <a:latin typeface="+mj-ea"/>
                <a:ea typeface="+mj-ea"/>
                <a:cs typeface="Meiryo UI" pitchFamily="50" charset="-128"/>
              </a:rPr>
              <a:t> </a:t>
            </a:r>
            <a:r>
              <a:rPr lang="en-US" altLang="ja-JP" sz="1000" dirty="0">
                <a:solidFill>
                  <a:srgbClr val="000000"/>
                </a:solidFill>
                <a:latin typeface="+mj-ea"/>
                <a:ea typeface="+mj-ea"/>
                <a:cs typeface="Meiryo UI" pitchFamily="50" charset="-128"/>
              </a:rPr>
              <a:t>Take</a:t>
            </a:r>
            <a:r>
              <a:rPr lang="ja-JP" altLang="en-US" sz="1000" dirty="0">
                <a:solidFill>
                  <a:srgbClr val="000000"/>
                </a:solidFill>
                <a:latin typeface="+mj-ea"/>
                <a:ea typeface="+mj-ea"/>
                <a:cs typeface="Meiryo UI" pitchFamily="50" charset="-128"/>
              </a:rPr>
              <a:t> </a:t>
            </a:r>
            <a:r>
              <a:rPr lang="en-US" altLang="ja-JP" sz="1000" dirty="0">
                <a:latin typeface="+mj-ea"/>
                <a:ea typeface="+mj-ea"/>
                <a:cs typeface="Meiryo UI" pitchFamily="50" charset="-128"/>
              </a:rPr>
              <a:t>Action</a:t>
            </a:r>
            <a:r>
              <a:rPr lang="ja-JP" altLang="en-US" sz="1000" dirty="0">
                <a:latin typeface="+mj-ea"/>
                <a:ea typeface="+mj-ea"/>
                <a:cs typeface="Meiryo UI" pitchFamily="50" charset="-128"/>
              </a:rPr>
              <a:t>（</a:t>
            </a:r>
            <a:r>
              <a:rPr lang="en-US" altLang="ja-JP" sz="1000" dirty="0">
                <a:latin typeface="+mj-ea"/>
                <a:ea typeface="+mj-ea"/>
                <a:cs typeface="Meiryo UI" pitchFamily="50" charset="-128"/>
              </a:rPr>
              <a:t>http://sciencebasedtargets.org/companies-taking-action/</a:t>
            </a:r>
            <a:r>
              <a:rPr lang="ja-JP" altLang="en-US" sz="1000" dirty="0">
                <a:latin typeface="+mj-ea"/>
                <a:ea typeface="+mj-ea"/>
                <a:cs typeface="Meiryo UI" pitchFamily="50" charset="-128"/>
              </a:rPr>
              <a:t>）より作成</a:t>
            </a:r>
            <a:endParaRPr lang="ja-JP" altLang="en-US" sz="1000" dirty="0">
              <a:solidFill>
                <a:srgbClr val="000000"/>
              </a:solidFill>
              <a:latin typeface="+mj-ea"/>
              <a:ea typeface="+mj-ea"/>
              <a:cs typeface="Meiryo UI" pitchFamily="50" charset="-128"/>
            </a:endParaRPr>
          </a:p>
        </p:txBody>
      </p:sp>
      <p:sp>
        <p:nvSpPr>
          <p:cNvPr id="7" name="テキスト ボックス 6">
            <a:extLst>
              <a:ext uri="{FF2B5EF4-FFF2-40B4-BE49-F238E27FC236}">
                <a16:creationId xmlns:a16="http://schemas.microsoft.com/office/drawing/2014/main" id="{DA92D900-452A-8206-4F60-791E15BC16E3}"/>
              </a:ext>
            </a:extLst>
          </p:cNvPr>
          <p:cNvSpPr txBox="1"/>
          <p:nvPr/>
        </p:nvSpPr>
        <p:spPr>
          <a:xfrm>
            <a:off x="1411230" y="577848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3</a:t>
            </a:r>
          </a:p>
        </p:txBody>
      </p:sp>
      <p:sp>
        <p:nvSpPr>
          <p:cNvPr id="8" name="テキスト ボックス 7">
            <a:extLst>
              <a:ext uri="{FF2B5EF4-FFF2-40B4-BE49-F238E27FC236}">
                <a16:creationId xmlns:a16="http://schemas.microsoft.com/office/drawing/2014/main" id="{20AA9DCE-D9FA-83C0-CE84-C248D40C3133}"/>
              </a:ext>
            </a:extLst>
          </p:cNvPr>
          <p:cNvSpPr txBox="1"/>
          <p:nvPr/>
        </p:nvSpPr>
        <p:spPr>
          <a:xfrm>
            <a:off x="2151160" y="577848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a:t>
            </a:r>
          </a:p>
        </p:txBody>
      </p:sp>
      <p:sp>
        <p:nvSpPr>
          <p:cNvPr id="9" name="テキスト ボックス 8">
            <a:extLst>
              <a:ext uri="{FF2B5EF4-FFF2-40B4-BE49-F238E27FC236}">
                <a16:creationId xmlns:a16="http://schemas.microsoft.com/office/drawing/2014/main" id="{0E7DDDD3-98AF-862F-DEC0-D2380C54042F}"/>
              </a:ext>
            </a:extLst>
          </p:cNvPr>
          <p:cNvSpPr txBox="1"/>
          <p:nvPr/>
        </p:nvSpPr>
        <p:spPr>
          <a:xfrm>
            <a:off x="289109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19</a:t>
            </a:r>
          </a:p>
        </p:txBody>
      </p:sp>
      <p:sp>
        <p:nvSpPr>
          <p:cNvPr id="10" name="テキスト ボックス 9">
            <a:extLst>
              <a:ext uri="{FF2B5EF4-FFF2-40B4-BE49-F238E27FC236}">
                <a16:creationId xmlns:a16="http://schemas.microsoft.com/office/drawing/2014/main" id="{B33A614F-14F8-4C08-EC78-22092FC373FA}"/>
              </a:ext>
            </a:extLst>
          </p:cNvPr>
          <p:cNvSpPr txBox="1"/>
          <p:nvPr/>
        </p:nvSpPr>
        <p:spPr>
          <a:xfrm>
            <a:off x="363102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55</a:t>
            </a:r>
          </a:p>
        </p:txBody>
      </p:sp>
      <p:sp>
        <p:nvSpPr>
          <p:cNvPr id="11" name="テキスト ボックス 10">
            <a:extLst>
              <a:ext uri="{FF2B5EF4-FFF2-40B4-BE49-F238E27FC236}">
                <a16:creationId xmlns:a16="http://schemas.microsoft.com/office/drawing/2014/main" id="{13B3F6FC-2CE7-268A-C2A1-BC4EC612BE8D}"/>
              </a:ext>
            </a:extLst>
          </p:cNvPr>
          <p:cNvSpPr txBox="1"/>
          <p:nvPr/>
        </p:nvSpPr>
        <p:spPr>
          <a:xfrm>
            <a:off x="437095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73</a:t>
            </a:r>
          </a:p>
        </p:txBody>
      </p:sp>
      <p:sp>
        <p:nvSpPr>
          <p:cNvPr id="12" name="テキスト ボックス 11">
            <a:extLst>
              <a:ext uri="{FF2B5EF4-FFF2-40B4-BE49-F238E27FC236}">
                <a16:creationId xmlns:a16="http://schemas.microsoft.com/office/drawing/2014/main" id="{09ABF72B-9057-A5F1-1A34-A4CB61AC4CBF}"/>
              </a:ext>
            </a:extLst>
          </p:cNvPr>
          <p:cNvSpPr txBox="1"/>
          <p:nvPr/>
        </p:nvSpPr>
        <p:spPr>
          <a:xfrm>
            <a:off x="511088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88</a:t>
            </a:r>
          </a:p>
        </p:txBody>
      </p:sp>
      <p:sp>
        <p:nvSpPr>
          <p:cNvPr id="13" name="テキスト ボックス 12">
            <a:extLst>
              <a:ext uri="{FF2B5EF4-FFF2-40B4-BE49-F238E27FC236}">
                <a16:creationId xmlns:a16="http://schemas.microsoft.com/office/drawing/2014/main" id="{6CC44366-FF7C-D752-9DE5-BAD5131FB56C}"/>
              </a:ext>
            </a:extLst>
          </p:cNvPr>
          <p:cNvSpPr txBox="1"/>
          <p:nvPr/>
        </p:nvSpPr>
        <p:spPr>
          <a:xfrm>
            <a:off x="585081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124</a:t>
            </a:r>
          </a:p>
        </p:txBody>
      </p:sp>
      <p:sp>
        <p:nvSpPr>
          <p:cNvPr id="14" name="テキスト ボックス 13">
            <a:extLst>
              <a:ext uri="{FF2B5EF4-FFF2-40B4-BE49-F238E27FC236}">
                <a16:creationId xmlns:a16="http://schemas.microsoft.com/office/drawing/2014/main" id="{67E15F70-576F-0294-57B0-E94FEE2E3D80}"/>
              </a:ext>
            </a:extLst>
          </p:cNvPr>
          <p:cNvSpPr txBox="1"/>
          <p:nvPr/>
        </p:nvSpPr>
        <p:spPr>
          <a:xfrm>
            <a:off x="6590739"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202</a:t>
            </a:r>
          </a:p>
        </p:txBody>
      </p:sp>
      <p:sp>
        <p:nvSpPr>
          <p:cNvPr id="15" name="テキスト ボックス 14">
            <a:extLst>
              <a:ext uri="{FF2B5EF4-FFF2-40B4-BE49-F238E27FC236}">
                <a16:creationId xmlns:a16="http://schemas.microsoft.com/office/drawing/2014/main" id="{D7842019-BEBA-A14E-EC9C-23FC708DE2CF}"/>
              </a:ext>
            </a:extLst>
          </p:cNvPr>
          <p:cNvSpPr txBox="1"/>
          <p:nvPr/>
        </p:nvSpPr>
        <p:spPr>
          <a:xfrm>
            <a:off x="7309886" y="546057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492</a:t>
            </a:r>
          </a:p>
        </p:txBody>
      </p:sp>
      <p:sp>
        <p:nvSpPr>
          <p:cNvPr id="17" name="テキスト ボックス 16">
            <a:extLst>
              <a:ext uri="{FF2B5EF4-FFF2-40B4-BE49-F238E27FC236}">
                <a16:creationId xmlns:a16="http://schemas.microsoft.com/office/drawing/2014/main" id="{12AACC95-6962-FC69-CC2B-252427F1116F}"/>
              </a:ext>
            </a:extLst>
          </p:cNvPr>
          <p:cNvSpPr txBox="1"/>
          <p:nvPr/>
        </p:nvSpPr>
        <p:spPr>
          <a:xfrm>
            <a:off x="8088975" y="478975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988</a:t>
            </a:r>
          </a:p>
        </p:txBody>
      </p:sp>
      <p:sp>
        <p:nvSpPr>
          <p:cNvPr id="18" name="テキスト ボックス 17">
            <a:extLst>
              <a:ext uri="{FF2B5EF4-FFF2-40B4-BE49-F238E27FC236}">
                <a16:creationId xmlns:a16="http://schemas.microsoft.com/office/drawing/2014/main" id="{337DBD57-4E0D-8CA4-3EB1-5198962E3510}"/>
              </a:ext>
            </a:extLst>
          </p:cNvPr>
          <p:cNvSpPr txBox="1"/>
          <p:nvPr/>
        </p:nvSpPr>
        <p:spPr>
          <a:xfrm>
            <a:off x="9552195" y="297832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2,351</a:t>
            </a:r>
          </a:p>
        </p:txBody>
      </p:sp>
      <p:sp>
        <p:nvSpPr>
          <p:cNvPr id="19" name="テキスト ボックス 18">
            <a:extLst>
              <a:ext uri="{FF2B5EF4-FFF2-40B4-BE49-F238E27FC236}">
                <a16:creationId xmlns:a16="http://schemas.microsoft.com/office/drawing/2014/main" id="{5BD17929-705E-5132-7CCE-7382EB5895A0}"/>
              </a:ext>
            </a:extLst>
          </p:cNvPr>
          <p:cNvSpPr txBox="1"/>
          <p:nvPr/>
        </p:nvSpPr>
        <p:spPr>
          <a:xfrm>
            <a:off x="1130300" y="2245558"/>
            <a:ext cx="2298700"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
        <p:nvSpPr>
          <p:cNvPr id="21" name="テキスト ボックス 20">
            <a:extLst>
              <a:ext uri="{FF2B5EF4-FFF2-40B4-BE49-F238E27FC236}">
                <a16:creationId xmlns:a16="http://schemas.microsoft.com/office/drawing/2014/main" id="{9708B3A6-7F32-4C14-F9AB-68D0A7E23ED2}"/>
              </a:ext>
            </a:extLst>
          </p:cNvPr>
          <p:cNvSpPr txBox="1"/>
          <p:nvPr/>
        </p:nvSpPr>
        <p:spPr>
          <a:xfrm>
            <a:off x="8782622" y="407855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1,563</a:t>
            </a:r>
          </a:p>
        </p:txBody>
      </p:sp>
    </p:spTree>
    <p:extLst>
      <p:ext uri="{BB962C8B-B14F-4D97-AF65-F5344CB8AC3E}">
        <p14:creationId xmlns:p14="http://schemas.microsoft.com/office/powerpoint/2010/main" val="409982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B5387-2DA9-C3D4-0DB1-54313AEFDA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020032-BDB5-50F2-4935-2D8ECBD2F5E5}"/>
              </a:ext>
            </a:extLst>
          </p:cNvPr>
          <p:cNvSpPr>
            <a:spLocks noGrp="1"/>
          </p:cNvSpPr>
          <p:nvPr>
            <p:ph type="title"/>
          </p:nvPr>
        </p:nvSpPr>
        <p:spPr>
          <a:xfrm>
            <a:off x="161925" y="284266"/>
            <a:ext cx="9288000" cy="648000"/>
          </a:xfrm>
        </p:spPr>
        <p:txBody>
          <a:bodyPr/>
          <a:lstStyle/>
          <a:p>
            <a:r>
              <a:rPr kumimoji="1" lang="ja-JP" altLang="en-US"/>
              <a:t>関連資料</a:t>
            </a:r>
          </a:p>
        </p:txBody>
      </p:sp>
      <p:graphicFrame>
        <p:nvGraphicFramePr>
          <p:cNvPr id="6" name="表 5">
            <a:extLst>
              <a:ext uri="{FF2B5EF4-FFF2-40B4-BE49-F238E27FC236}">
                <a16:creationId xmlns:a16="http://schemas.microsoft.com/office/drawing/2014/main" id="{6580D749-A757-B610-E1C7-12FD39490C1F}"/>
              </a:ext>
            </a:extLst>
          </p:cNvPr>
          <p:cNvGraphicFramePr>
            <a:graphicFrameLocks noGrp="1"/>
          </p:cNvGraphicFramePr>
          <p:nvPr>
            <p:extLst>
              <p:ext uri="{D42A27DB-BD31-4B8C-83A1-F6EECF244321}">
                <p14:modId xmlns:p14="http://schemas.microsoft.com/office/powerpoint/2010/main" val="498498083"/>
              </p:ext>
            </p:extLst>
          </p:nvPr>
        </p:nvGraphicFramePr>
        <p:xfrm>
          <a:off x="385103" y="1846227"/>
          <a:ext cx="9921607" cy="5246872"/>
        </p:xfrm>
        <a:graphic>
          <a:graphicData uri="http://schemas.openxmlformats.org/drawingml/2006/table">
            <a:tbl>
              <a:tblPr firstRow="1" bandRow="1"/>
              <a:tblGrid>
                <a:gridCol w="3191227">
                  <a:extLst>
                    <a:ext uri="{9D8B030D-6E8A-4147-A177-3AD203B41FA5}">
                      <a16:colId xmlns:a16="http://schemas.microsoft.com/office/drawing/2014/main" val="20000"/>
                    </a:ext>
                  </a:extLst>
                </a:gridCol>
                <a:gridCol w="610974">
                  <a:extLst>
                    <a:ext uri="{9D8B030D-6E8A-4147-A177-3AD203B41FA5}">
                      <a16:colId xmlns:a16="http://schemas.microsoft.com/office/drawing/2014/main" val="569503702"/>
                    </a:ext>
                  </a:extLst>
                </a:gridCol>
                <a:gridCol w="4853305">
                  <a:extLst>
                    <a:ext uri="{9D8B030D-6E8A-4147-A177-3AD203B41FA5}">
                      <a16:colId xmlns:a16="http://schemas.microsoft.com/office/drawing/2014/main" val="20001"/>
                    </a:ext>
                  </a:extLst>
                </a:gridCol>
                <a:gridCol w="708343">
                  <a:extLst>
                    <a:ext uri="{9D8B030D-6E8A-4147-A177-3AD203B41FA5}">
                      <a16:colId xmlns:a16="http://schemas.microsoft.com/office/drawing/2014/main" val="2955737163"/>
                    </a:ext>
                  </a:extLst>
                </a:gridCol>
                <a:gridCol w="557758">
                  <a:extLst>
                    <a:ext uri="{9D8B030D-6E8A-4147-A177-3AD203B41FA5}">
                      <a16:colId xmlns:a16="http://schemas.microsoft.com/office/drawing/2014/main" val="20002"/>
                    </a:ext>
                  </a:extLst>
                </a:gridCol>
              </a:tblGrid>
              <a:tr h="22635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100" b="1"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100" b="1">
                          <a:solidFill>
                            <a:sysClr val="windowText" lastClr="000000"/>
                          </a:solidFill>
                          <a:latin typeface="+mn-ea"/>
                          <a:ea typeface="+mn-ea"/>
                        </a:rPr>
                        <a:t>Ver.</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100" b="1">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ja-JP" altLang="en-US" sz="1100" b="1">
                          <a:solidFill>
                            <a:sysClr val="windowText" lastClr="000000"/>
                          </a:solidFill>
                          <a:latin typeface="+mn-ea"/>
                          <a:ea typeface="+mn-ea"/>
                        </a:rPr>
                        <a:t>所在</a:t>
                      </a:r>
                      <a:r>
                        <a:rPr kumimoji="1" lang="en-US" altLang="ja-JP" sz="1100" b="1" baseline="30000">
                          <a:solidFill>
                            <a:sysClr val="windowText" lastClr="000000"/>
                          </a:solidFill>
                          <a:latin typeface="+mn-ea"/>
                          <a:ea typeface="+mn-ea"/>
                        </a:rPr>
                        <a:t>※</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100" b="1">
                          <a:solidFill>
                            <a:sysClr val="windowText" lastClr="000000"/>
                          </a:solidFill>
                          <a:latin typeface="+mn-ea"/>
                          <a:ea typeface="+mn-ea"/>
                        </a:rPr>
                        <a:t>URL</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100" dirty="0">
                          <a:latin typeface="+mn-ea"/>
                          <a:ea typeface="+mn-ea"/>
                        </a:rPr>
                        <a:t>SBTi Corporate Near-Term Criteria</a:t>
                      </a:r>
                      <a:endParaRPr kumimoji="1" lang="ja-JP" altLang="en-US" sz="11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5.3.1</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100" b="1" u="none">
                          <a:latin typeface="+mn-ea"/>
                          <a:ea typeface="+mn-ea"/>
                        </a:rPr>
                        <a:t>SBTi</a:t>
                      </a:r>
                      <a:r>
                        <a:rPr kumimoji="1" lang="ja-JP" altLang="en-US" sz="1100" b="1" u="none">
                          <a:latin typeface="+mn-ea"/>
                          <a:ea typeface="+mn-ea"/>
                        </a:rPr>
                        <a:t>企業短期要件</a:t>
                      </a:r>
                    </a:p>
                    <a:p>
                      <a:pPr marL="0" indent="0">
                        <a:spcBef>
                          <a:spcPts val="0"/>
                        </a:spcBef>
                        <a:buFont typeface="Arial" panose="020B0604020202020204" pitchFamily="34" charset="0"/>
                        <a:buNone/>
                      </a:pPr>
                      <a:r>
                        <a:rPr kumimoji="1" lang="ja-JP" altLang="en-US" sz="1100" u="none">
                          <a:latin typeface="+mn-ea"/>
                          <a:ea typeface="+mn-ea"/>
                        </a:rPr>
                        <a:t>企業が、短期目標を設定するために満たすべき基準について定めたもの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a:latin typeface="+mn-ea"/>
                          <a:ea typeface="+mn-ea"/>
                        </a:rPr>
                        <a:t>S</a:t>
                      </a:r>
                      <a:endParaRPr kumimoji="1" lang="ja-JP" altLang="en-US" sz="11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3"/>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1512">
                <a:tc>
                  <a:txBody>
                    <a:bodyPr/>
                    <a:lstStyle/>
                    <a:p>
                      <a:pPr>
                        <a:spcBef>
                          <a:spcPts val="600"/>
                        </a:spcBef>
                      </a:pPr>
                      <a:r>
                        <a:rPr kumimoji="1" lang="en-US" altLang="ja-JP" sz="1100" dirty="0">
                          <a:latin typeface="+mn-ea"/>
                          <a:ea typeface="+mn-ea"/>
                        </a:rPr>
                        <a:t>SBTi Financial Institutions’ Near-Term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2.0</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en-US" altLang="ja-JP" sz="1100" b="1" u="none">
                          <a:latin typeface="+mn-ea"/>
                          <a:ea typeface="+mn-ea"/>
                        </a:rPr>
                        <a:t>SBTi</a:t>
                      </a:r>
                      <a:r>
                        <a:rPr kumimoji="1" lang="ja-JP" altLang="en-US" sz="1100" b="1" u="none">
                          <a:latin typeface="+mn-ea"/>
                          <a:ea typeface="+mn-ea"/>
                        </a:rPr>
                        <a:t>金融機関短期要件</a:t>
                      </a:r>
                      <a:endParaRPr kumimoji="1" lang="en-US" altLang="ja-JP" sz="1100" b="1" u="none">
                        <a:latin typeface="+mn-ea"/>
                        <a:ea typeface="+mn-ea"/>
                      </a:endParaRP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金融機関が、短期目標を設定するために満たすべき基準について定めたもの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dirty="0">
                          <a:latin typeface="+mn-ea"/>
                          <a:ea typeface="+mn-ea"/>
                        </a:rPr>
                        <a:t>S</a:t>
                      </a:r>
                      <a:endParaRPr kumimoji="1" lang="ja-JP" altLang="en-US" sz="1100" i="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100">
                          <a:latin typeface="+mn-ea"/>
                          <a:ea typeface="+mn-ea"/>
                          <a:hlinkClick r:id="rId4"/>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86893"/>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SBTi Corporate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b="0" i="0" kern="1200">
                          <a:solidFill>
                            <a:schemeClr val="tx1"/>
                          </a:solidFill>
                          <a:effectLst/>
                          <a:latin typeface="+mn-lt"/>
                          <a:ea typeface="+mn-ea"/>
                          <a:cs typeface="+mn-cs"/>
                        </a:rPr>
                        <a:t>1.3.1</a:t>
                      </a:r>
                      <a:endParaRPr kumimoji="1" lang="it-IT" altLang="ja-JP" sz="11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100" b="1" u="none"/>
                        <a:t>SBTi</a:t>
                      </a:r>
                      <a:r>
                        <a:rPr lang="ja-JP" altLang="en-US" sz="1100" b="1" u="none"/>
                        <a:t>企業ネットゼロ基準</a:t>
                      </a:r>
                      <a:endParaRPr lang="en-US" altLang="ja-JP" sz="1100" b="1" u="none"/>
                    </a:p>
                    <a:p>
                      <a:r>
                        <a:rPr lang="ja-JP" altLang="en-US" sz="1100" u="none"/>
                        <a:t>企業の短期目標とネットゼロ目標が包括的に説明されたガイダンス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dirty="0"/>
                        <a:t>S</a:t>
                      </a:r>
                      <a:endParaRPr lang="ja-JP" altLang="en-US" sz="1100" i="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a:solidFill>
                            <a:srgbClr val="0070C0"/>
                          </a:solidFill>
                          <a:hlinkClick r:id="rId5">
                            <a:extLst>
                              <a:ext uri="{A12FA001-AC4F-418D-AE19-62706E023703}">
                                <ahyp:hlinkClr xmlns:ahyp="http://schemas.microsoft.com/office/drawing/2018/hyperlinkcolor" val="tx"/>
                              </a:ext>
                            </a:extLst>
                          </a:hlinkClick>
                        </a:rPr>
                        <a:t>リンク</a:t>
                      </a:r>
                      <a:endParaRPr lang="ja-JP" altLang="en-US" sz="1100" dirty="0">
                        <a:solidFill>
                          <a:srgbClr val="0070C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093695"/>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dirty="0">
                          <a:solidFill>
                            <a:schemeClr val="tx1"/>
                          </a:solidFill>
                          <a:effectLst/>
                          <a:latin typeface="+mn-lt"/>
                          <a:ea typeface="+mn-ea"/>
                          <a:cs typeface="+mn-cs"/>
                        </a:rPr>
                        <a:t>Financial Institutions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b="1"/>
                        <a:t>金融機関ネットゼロ基準</a:t>
                      </a:r>
                      <a:endParaRPr lang="en-US" altLang="ja-JP" sz="1100" b="1"/>
                    </a:p>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u="none"/>
                        <a:t>金融機関の短期目標とネットゼロ目標が包括的に説明されたガイダンス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dirty="0"/>
                        <a:t>S</a:t>
                      </a:r>
                      <a:endParaRPr lang="ja-JP" altLang="en-US" sz="1100" i="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a:hlinkClick r:id="rId6"/>
                        </a:rPr>
                        <a:t>リンク</a:t>
                      </a:r>
                      <a:endParaRPr lang="ja-JP" altLang="en-US" sz="11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678539"/>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SBTi Corporate Net-Zero Standard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b="0" i="0" kern="1200">
                          <a:solidFill>
                            <a:schemeClr val="tx1"/>
                          </a:solidFill>
                          <a:effectLst/>
                          <a:latin typeface="+mn-lt"/>
                          <a:ea typeface="+mn-ea"/>
                          <a:cs typeface="+mn-cs"/>
                        </a:rPr>
                        <a:t>1.3.1</a:t>
                      </a:r>
                      <a:endParaRPr kumimoji="1" lang="it-IT" altLang="ja-JP" sz="11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100" b="1" u="none" dirty="0"/>
                        <a:t>SBTi</a:t>
                      </a:r>
                      <a:r>
                        <a:rPr lang="ja-JP" altLang="en-US" sz="1100" b="1" u="none" dirty="0"/>
                        <a:t>企業ネットゼロ基準要件</a:t>
                      </a:r>
                      <a:endParaRPr lang="en-US" altLang="ja-JP" sz="1100" b="1" u="none" dirty="0"/>
                    </a:p>
                    <a:p>
                      <a:r>
                        <a:rPr lang="ja-JP" altLang="en-US" sz="1100" u="none" dirty="0"/>
                        <a:t>ネットゼロ目標を設定するために満たすべき基準について定めたもの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a:t>S</a:t>
                      </a:r>
                      <a:endParaRPr lang="ja-JP" altLang="en-US" sz="1100"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a:hlinkClick r:id="rId7"/>
                        </a:rPr>
                        <a:t>リンク</a:t>
                      </a:r>
                      <a:endParaRPr lang="ja-JP" altLang="en-US" sz="11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776053"/>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100" dirty="0">
                          <a:latin typeface="+mn-ea"/>
                          <a:ea typeface="+mn-ea"/>
                        </a:rPr>
                        <a:t>Getting Started Guide for Developing Science-Based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100">
                          <a:latin typeface="+mn-ea"/>
                          <a:ea typeface="+mn-ea"/>
                        </a:rPr>
                        <a:t>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dirty="0">
                          <a:latin typeface="+mn-ea"/>
                          <a:ea typeface="+mn-ea"/>
                        </a:rPr>
                        <a:t>SBT</a:t>
                      </a:r>
                      <a:r>
                        <a:rPr kumimoji="1" lang="ja-JP" altLang="en-US" sz="1100" b="1" u="none" dirty="0">
                          <a:latin typeface="+mn-ea"/>
                          <a:ea typeface="+mn-ea"/>
                        </a:rPr>
                        <a:t>目標策定スタートガイド</a:t>
                      </a:r>
                      <a:endParaRPr kumimoji="1" lang="en-US" altLang="ja-JP" sz="11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dirty="0">
                          <a:latin typeface="+mn-ea"/>
                          <a:ea typeface="+mn-ea"/>
                        </a:rPr>
                        <a:t>企業が</a:t>
                      </a:r>
                      <a:r>
                        <a:rPr kumimoji="1" lang="en-US" altLang="ja-JP" sz="1100" u="none" dirty="0">
                          <a:latin typeface="+mn-ea"/>
                          <a:ea typeface="+mn-ea"/>
                        </a:rPr>
                        <a:t>SBT</a:t>
                      </a:r>
                      <a:r>
                        <a:rPr kumimoji="1" lang="ja-JP" altLang="en-US" sz="1100" u="none" dirty="0">
                          <a:latin typeface="+mn-ea"/>
                          <a:ea typeface="+mn-ea"/>
                        </a:rPr>
                        <a:t>を設定し始めるにあたり重要な情報をまとめたもの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a:latin typeface="+mn-ea"/>
                          <a:ea typeface="+mn-ea"/>
                        </a:rPr>
                        <a: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dirty="0">
                          <a:solidFill>
                            <a:srgbClr val="0070C0"/>
                          </a:solidFill>
                          <a:latin typeface="+mn-ea"/>
                          <a:ea typeface="+mn-ea"/>
                          <a:hlinkClick r:id="rId8">
                            <a:extLst>
                              <a:ext uri="{A12FA001-AC4F-418D-AE19-62706E023703}">
                                <ahyp:hlinkClr xmlns:ahyp="http://schemas.microsoft.com/office/drawing/2018/hyperlinkcolor" val="tx"/>
                              </a:ext>
                            </a:extLst>
                          </a:hlinkClick>
                        </a:rPr>
                        <a:t>リンク</a:t>
                      </a:r>
                      <a:endParaRPr kumimoji="1" lang="en-US" altLang="ja-JP" sz="1100"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100">
                          <a:latin typeface="+mn-ea"/>
                          <a:ea typeface="+mn-ea"/>
                        </a:rPr>
                        <a:t>Standard Operating Procedure For The Validation Of SBTi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100">
                          <a:latin typeface="+mn-ea"/>
                          <a:ea typeface="+mn-ea"/>
                        </a:rPr>
                        <a:t>1.1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dirty="0">
                          <a:latin typeface="+mn-ea"/>
                          <a:ea typeface="+mn-ea"/>
                        </a:rPr>
                        <a:t>SBTi</a:t>
                      </a:r>
                      <a:r>
                        <a:rPr kumimoji="1" lang="ja-JP" altLang="en-US" sz="1100" b="1" u="none" dirty="0">
                          <a:latin typeface="+mn-ea"/>
                          <a:ea typeface="+mn-ea"/>
                        </a:rPr>
                        <a:t>目標検証のための標準業務手続き</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dirty="0">
                          <a:latin typeface="+mn-ea"/>
                          <a:ea typeface="+mn-ea"/>
                        </a:rPr>
                        <a:t>目標認定前と認定後のフローについて段階的にまとめたもの</a:t>
                      </a:r>
                      <a:endParaRPr kumimoji="1" lang="en-US" altLang="ja-JP" sz="11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a:latin typeface="+mn-ea"/>
                          <a:ea typeface="+mn-ea"/>
                        </a:rPr>
                        <a:t>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a:latin typeface="+mn-ea"/>
                          <a:ea typeface="+mn-ea"/>
                          <a:hlinkClick r:id="rId9"/>
                        </a:rPr>
                        <a:t>リンク</a:t>
                      </a:r>
                      <a:endParaRPr kumimoji="1" lang="en-US" altLang="ja-JP"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252968"/>
                  </a:ext>
                </a:extLst>
              </a:tr>
              <a:tr h="377256">
                <a:tc>
                  <a:txBody>
                    <a:bodyPr/>
                    <a:lstStyle/>
                    <a:p>
                      <a:pPr>
                        <a:spcBef>
                          <a:spcPts val="600"/>
                        </a:spcBef>
                      </a:pPr>
                      <a:r>
                        <a:rPr kumimoji="1" lang="en-US" altLang="ja-JP" sz="1100">
                          <a:latin typeface="+mn-ea"/>
                          <a:ea typeface="+mn-ea"/>
                        </a:rPr>
                        <a:t>Corporate Near-Term Tool</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2.5</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ja-JP" altLang="en-US" sz="1100" b="1" i="1" u="none" dirty="0">
                          <a:latin typeface="+mn-ea"/>
                          <a:ea typeface="+mn-ea"/>
                        </a:rPr>
                        <a:t>企業短期ツール</a:t>
                      </a:r>
                      <a:endParaRPr kumimoji="1" lang="en-US" altLang="ja-JP" sz="1100" b="1" i="1" u="none" dirty="0">
                        <a:latin typeface="+mn-ea"/>
                        <a:ea typeface="+mn-ea"/>
                      </a:endParaRPr>
                    </a:p>
                    <a:p>
                      <a:pPr marL="0" indent="0">
                        <a:spcBef>
                          <a:spcPts val="0"/>
                        </a:spcBef>
                        <a:buFont typeface="Arial" panose="020B0604020202020204" pitchFamily="34" charset="0"/>
                        <a:buNone/>
                      </a:pPr>
                      <a:r>
                        <a:rPr kumimoji="1" lang="ja-JP" altLang="en-US" sz="1100" i="0" u="none" dirty="0">
                          <a:latin typeface="+mn-ea"/>
                          <a:ea typeface="+mn-ea"/>
                        </a:rPr>
                        <a:t>短期目標を設定するツール</a:t>
                      </a:r>
                      <a:endParaRPr kumimoji="1" lang="ja-JP" altLang="en-US" sz="1100" i="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u="none">
                          <a:latin typeface="+mn-ea"/>
                          <a:ea typeface="+mn-ea"/>
                        </a:rPr>
                        <a:t>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10"/>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564985"/>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100">
                          <a:latin typeface="+mn-ea"/>
                          <a:ea typeface="+mn-ea"/>
                        </a:rPr>
                        <a:t>Corporate Net-Zero Tool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1.2.1</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100" b="1" u="none" dirty="0">
                          <a:latin typeface="+mn-ea"/>
                          <a:ea typeface="+mn-ea"/>
                        </a:rPr>
                        <a:t>企業ネットゼロツール</a:t>
                      </a:r>
                    </a:p>
                    <a:p>
                      <a:pPr marL="0" indent="0">
                        <a:spcBef>
                          <a:spcPts val="0"/>
                        </a:spcBef>
                        <a:buFont typeface="Arial" panose="020B0604020202020204" pitchFamily="34" charset="0"/>
                        <a:buNone/>
                      </a:pPr>
                      <a:r>
                        <a:rPr kumimoji="1" lang="ja-JP" altLang="en-US" sz="1100" u="none" dirty="0">
                          <a:latin typeface="+mn-ea"/>
                          <a:ea typeface="+mn-ea"/>
                        </a:rPr>
                        <a:t>ネットゼロ目標を設定するツール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a:latin typeface="+mn-ea"/>
                          <a:ea typeface="+mn-ea"/>
                        </a:rPr>
                        <a:t>S</a:t>
                      </a:r>
                      <a:endParaRPr kumimoji="1" lang="ja-JP" altLang="en-US" sz="11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11"/>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7281"/>
                  </a:ext>
                </a:extLst>
              </a:tr>
              <a:tr h="377256">
                <a:tc>
                  <a:txBody>
                    <a:bodyPr/>
                    <a:lstStyle/>
                    <a:p>
                      <a:pPr>
                        <a:spcBef>
                          <a:spcPts val="600"/>
                        </a:spcBef>
                      </a:pPr>
                      <a:r>
                        <a:rPr kumimoji="1" lang="en-US" altLang="ja-JP" sz="1100">
                          <a:latin typeface="+mn-ea"/>
                          <a:ea typeface="+mn-ea"/>
                        </a:rPr>
                        <a:t>Financial Institutions Target Submission Form</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2.3</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u="none" dirty="0">
                          <a:latin typeface="+mn-ea"/>
                          <a:ea typeface="+mn-ea"/>
                        </a:rPr>
                        <a:t>金融機関目標申請フォーム</a:t>
                      </a:r>
                      <a:endParaRPr kumimoji="1" lang="en-US" altLang="ja-JP" sz="11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dirty="0">
                          <a:latin typeface="+mn-ea"/>
                          <a:ea typeface="+mn-ea"/>
                        </a:rPr>
                        <a:t>金融機関が目標を申請する際に記入するフォーム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100" u="none">
                          <a:latin typeface="+mn-ea"/>
                          <a:ea typeface="+mn-ea"/>
                          <a:hlinkClick r:id="rId12"/>
                        </a:rPr>
                        <a:t>リンク</a:t>
                      </a:r>
                      <a:endParaRPr kumimoji="1" lang="en-US" altLang="ja-JP"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839771"/>
                  </a:ext>
                </a:extLst>
              </a:tr>
              <a:tr h="377256">
                <a:tc>
                  <a:txBody>
                    <a:bodyPr/>
                    <a:lstStyle/>
                    <a:p>
                      <a:pPr>
                        <a:spcBef>
                          <a:spcPts val="600"/>
                        </a:spcBef>
                      </a:pPr>
                      <a:r>
                        <a:rPr lang="en-US" altLang="ja-JP" sz="1100">
                          <a:latin typeface="+mn-ea"/>
                          <a:ea typeface="+mn-ea"/>
                        </a:rPr>
                        <a:t>SBTi Services Validation Service Offerings</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dirty="0">
                          <a:latin typeface="+mn-ea"/>
                          <a:ea typeface="+mn-ea"/>
                        </a:rPr>
                        <a:t>6.1</a:t>
                      </a:r>
                      <a:endParaRPr kumimoji="1" lang="ja-JP" altLang="en-US" sz="11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dirty="0" err="1">
                          <a:latin typeface="+mn-ea"/>
                          <a:ea typeface="+mn-ea"/>
                        </a:rPr>
                        <a:t>SBTiServices</a:t>
                      </a:r>
                      <a:r>
                        <a:rPr kumimoji="1" lang="ja-JP" altLang="en-US" sz="1100" b="1" u="none" dirty="0">
                          <a:latin typeface="+mn-ea"/>
                          <a:ea typeface="+mn-ea"/>
                        </a:rPr>
                        <a:t>目標検証サービスオファリング</a:t>
                      </a:r>
                      <a:endParaRPr kumimoji="1" lang="en-US" altLang="ja-JP" sz="1100" b="1"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u="none" dirty="0">
                          <a:latin typeface="+mn-ea"/>
                          <a:ea typeface="+mn-ea"/>
                        </a:rPr>
                        <a:t>SBTi</a:t>
                      </a:r>
                      <a:r>
                        <a:rPr kumimoji="1" lang="ja-JP" altLang="en-US" sz="1100" u="none" dirty="0">
                          <a:latin typeface="+mn-ea"/>
                          <a:ea typeface="+mn-ea"/>
                        </a:rPr>
                        <a:t> </a:t>
                      </a:r>
                      <a:r>
                        <a:rPr kumimoji="1" lang="en-US" altLang="ja-JP" sz="1100" u="none" dirty="0">
                          <a:latin typeface="+mn-ea"/>
                          <a:ea typeface="+mn-ea"/>
                        </a:rPr>
                        <a:t>Services</a:t>
                      </a:r>
                      <a:r>
                        <a:rPr kumimoji="1" lang="ja-JP" altLang="en-US" sz="1100" u="none" dirty="0">
                          <a:latin typeface="+mn-ea"/>
                          <a:ea typeface="+mn-ea"/>
                        </a:rPr>
                        <a:t>の提供サービスメニューと料金がまとめられたもの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a:latin typeface="+mn-ea"/>
                          <a:ea typeface="+mn-ea"/>
                          <a:hlinkClick r:id="rId13"/>
                        </a:rPr>
                        <a:t>リンク</a:t>
                      </a:r>
                      <a:endParaRPr kumimoji="1" lang="ja-JP" altLang="en-US"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156932"/>
                  </a:ext>
                </a:extLst>
              </a:tr>
              <a:tr h="226354">
                <a:tc>
                  <a:txBody>
                    <a:bodyPr/>
                    <a:lstStyle/>
                    <a:p>
                      <a:pPr>
                        <a:spcBef>
                          <a:spcPts val="600"/>
                        </a:spcBef>
                      </a:pPr>
                      <a:r>
                        <a:rPr kumimoji="1" lang="ja-JP" altLang="en-US" sz="1100">
                          <a:latin typeface="+mn-ea"/>
                          <a:ea typeface="+mn-ea"/>
                        </a:rPr>
                        <a:t>セクター固有のツール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セクター固有のツールはこちらを参照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100" u="none" dirty="0">
                          <a:latin typeface="+mn-ea"/>
                          <a:ea typeface="+mn-ea"/>
                          <a:hlinkClick r:id="rId14"/>
                        </a:rPr>
                        <a:t>リンク</a:t>
                      </a:r>
                      <a:endParaRPr kumimoji="1" lang="ja-JP" altLang="en-US" sz="11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66739"/>
                  </a:ext>
                </a:extLst>
              </a:tr>
            </a:tbl>
          </a:graphicData>
        </a:graphic>
      </p:graphicFrame>
      <p:sp>
        <p:nvSpPr>
          <p:cNvPr id="5" name="コンテンツ プレースホルダー 2">
            <a:extLst>
              <a:ext uri="{FF2B5EF4-FFF2-40B4-BE49-F238E27FC236}">
                <a16:creationId xmlns:a16="http://schemas.microsoft.com/office/drawing/2014/main" id="{D9244706-8CC9-795F-4CA0-290ED79928D4}"/>
              </a:ext>
            </a:extLst>
          </p:cNvPr>
          <p:cNvSpPr>
            <a:spLocks noGrp="1"/>
          </p:cNvSpPr>
          <p:nvPr>
            <p:ph sz="quarter" idx="12"/>
          </p:nvPr>
        </p:nvSpPr>
        <p:spPr>
          <a:xfrm>
            <a:off x="161925" y="1110920"/>
            <a:ext cx="10367963" cy="604163"/>
          </a:xfrm>
        </p:spPr>
        <p:txBody>
          <a:bodyPr/>
          <a:lstStyle/>
          <a:p>
            <a:pPr marL="273050" indent="-273050"/>
            <a:r>
              <a:rPr lang="en-US" altLang="ja-JP"/>
              <a:t>SBTi</a:t>
            </a:r>
            <a:r>
              <a:rPr lang="ja-JP" altLang="en-US"/>
              <a:t>と</a:t>
            </a:r>
            <a:r>
              <a:rPr lang="en-US" altLang="ja-JP"/>
              <a:t>SBTi Services</a:t>
            </a:r>
            <a:r>
              <a:rPr lang="ja-JP" altLang="en-US"/>
              <a:t>のウェブサイトには、各種資料が掲載されている</a:t>
            </a:r>
          </a:p>
        </p:txBody>
      </p:sp>
      <p:sp>
        <p:nvSpPr>
          <p:cNvPr id="8" name="テキスト ボックス 7">
            <a:extLst>
              <a:ext uri="{FF2B5EF4-FFF2-40B4-BE49-F238E27FC236}">
                <a16:creationId xmlns:a16="http://schemas.microsoft.com/office/drawing/2014/main" id="{70C9A0A1-4242-E445-0038-FC1B4A40A4FD}"/>
              </a:ext>
            </a:extLst>
          </p:cNvPr>
          <p:cNvSpPr txBox="1">
            <a:spLocks noChangeArrowheads="1"/>
          </p:cNvSpPr>
          <p:nvPr/>
        </p:nvSpPr>
        <p:spPr bwMode="auto">
          <a:xfrm>
            <a:off x="385104" y="7098010"/>
            <a:ext cx="9921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a:latin typeface="+mn-ea"/>
                <a:ea typeface="+mn-ea"/>
              </a:rPr>
              <a:t>※ </a:t>
            </a:r>
            <a:r>
              <a:rPr lang="ja-JP" altLang="en-US" sz="1200">
                <a:latin typeface="+mn-ea"/>
                <a:ea typeface="+mn-ea"/>
              </a:rPr>
              <a:t>所在の凡例　</a:t>
            </a:r>
            <a:r>
              <a:rPr lang="en-US" altLang="ja-JP" sz="1200">
                <a:latin typeface="+mn-ea"/>
                <a:ea typeface="+mn-ea"/>
              </a:rPr>
              <a:t>S</a:t>
            </a:r>
            <a:r>
              <a:rPr lang="ja-JP" altLang="en-US" sz="1200">
                <a:latin typeface="+mn-ea"/>
                <a:ea typeface="+mn-ea"/>
              </a:rPr>
              <a:t>：</a:t>
            </a:r>
            <a:r>
              <a:rPr lang="en-US" altLang="ja-JP" sz="1200">
                <a:latin typeface="+mn-ea"/>
                <a:ea typeface="+mn-ea"/>
              </a:rPr>
              <a:t>SBTi</a:t>
            </a:r>
            <a:r>
              <a:rPr lang="ja-JP" altLang="en-US" sz="1200">
                <a:latin typeface="+mn-ea"/>
                <a:ea typeface="+mn-ea"/>
              </a:rPr>
              <a:t>ウェブサイト　</a:t>
            </a:r>
            <a:r>
              <a:rPr lang="en-US" altLang="ja-JP" sz="1200">
                <a:latin typeface="+mn-ea"/>
                <a:ea typeface="+mn-ea"/>
              </a:rPr>
              <a:t>SS</a:t>
            </a:r>
            <a:r>
              <a:rPr lang="ja-JP" altLang="en-US" sz="1200">
                <a:latin typeface="+mn-ea"/>
                <a:ea typeface="+mn-ea"/>
              </a:rPr>
              <a:t>：</a:t>
            </a:r>
            <a:r>
              <a:rPr lang="en-US" altLang="ja-JP" sz="1200">
                <a:latin typeface="+mn-ea"/>
                <a:ea typeface="+mn-ea"/>
              </a:rPr>
              <a:t>SBTi</a:t>
            </a:r>
            <a:r>
              <a:rPr lang="ja-JP" altLang="en-US" sz="1200">
                <a:latin typeface="+mn-ea"/>
                <a:ea typeface="+mn-ea"/>
              </a:rPr>
              <a:t> </a:t>
            </a:r>
            <a:r>
              <a:rPr lang="en-US" altLang="ja-JP" sz="1200">
                <a:latin typeface="+mn-ea"/>
                <a:ea typeface="+mn-ea"/>
              </a:rPr>
              <a:t>Services</a:t>
            </a:r>
            <a:r>
              <a:rPr lang="ja-JP" altLang="en-US" sz="1200">
                <a:latin typeface="+mn-ea"/>
                <a:ea typeface="+mn-ea"/>
              </a:rPr>
              <a:t>ウェブサイト</a:t>
            </a:r>
            <a:endParaRPr lang="en-US" altLang="ja-JP" sz="1200">
              <a:latin typeface="+mn-ea"/>
              <a:ea typeface="+mn-ea"/>
            </a:endParaRPr>
          </a:p>
          <a:p>
            <a:pPr defTabSz="844083" eaLnBrk="1" hangingPunct="1">
              <a:defRPr/>
            </a:pPr>
            <a:r>
              <a:rPr lang="en-US" altLang="ja-JP" sz="1200">
                <a:latin typeface="+mn-ea"/>
                <a:ea typeface="+mn-ea"/>
              </a:rPr>
              <a:t>※ </a:t>
            </a:r>
            <a:r>
              <a:rPr lang="ja-JP" altLang="en-US" sz="1200">
                <a:latin typeface="+mn-ea"/>
                <a:ea typeface="+mn-ea"/>
              </a:rPr>
              <a:t>最新情報やその他の資料は </a:t>
            </a:r>
            <a:r>
              <a:rPr lang="en-US" altLang="ja-JP" sz="1200">
                <a:latin typeface="+mn-ea"/>
                <a:ea typeface="+mn-ea"/>
                <a:hlinkClick r:id="rId15"/>
              </a:rPr>
              <a:t>SBTi</a:t>
            </a:r>
            <a:r>
              <a:rPr lang="ja-JP" altLang="en-US" sz="1200">
                <a:latin typeface="+mn-ea"/>
                <a:ea typeface="+mn-ea"/>
                <a:hlinkClick r:id="rId15"/>
              </a:rPr>
              <a:t>ウェブサイト</a:t>
            </a:r>
            <a:r>
              <a:rPr lang="ja-JP" altLang="en-US" sz="1200">
                <a:latin typeface="+mn-ea"/>
                <a:ea typeface="+mn-ea"/>
              </a:rPr>
              <a:t> </a:t>
            </a:r>
            <a:r>
              <a:rPr lang="en-US" altLang="ja-JP" sz="1200">
                <a:latin typeface="+mn-ea"/>
                <a:ea typeface="+mn-ea"/>
              </a:rPr>
              <a:t>/</a:t>
            </a:r>
            <a:r>
              <a:rPr lang="ja-JP" altLang="en-US" sz="1200">
                <a:latin typeface="+mn-ea"/>
                <a:ea typeface="+mn-ea"/>
              </a:rPr>
              <a:t> </a:t>
            </a:r>
            <a:r>
              <a:rPr lang="en-US" altLang="ja-JP" sz="1200">
                <a:latin typeface="+mn-ea"/>
                <a:ea typeface="+mn-ea"/>
                <a:hlinkClick r:id="rId16"/>
              </a:rPr>
              <a:t>SBTi</a:t>
            </a:r>
            <a:r>
              <a:rPr lang="ja-JP" altLang="en-US" sz="1200">
                <a:latin typeface="+mn-ea"/>
                <a:ea typeface="+mn-ea"/>
                <a:hlinkClick r:id="rId16"/>
              </a:rPr>
              <a:t> </a:t>
            </a:r>
            <a:r>
              <a:rPr lang="en-US" altLang="ja-JP" sz="1200">
                <a:latin typeface="+mn-ea"/>
                <a:ea typeface="+mn-ea"/>
                <a:hlinkClick r:id="rId16"/>
              </a:rPr>
              <a:t>Services</a:t>
            </a:r>
            <a:r>
              <a:rPr lang="ja-JP" altLang="en-US" sz="1200">
                <a:latin typeface="+mn-ea"/>
                <a:ea typeface="+mn-ea"/>
                <a:hlinkClick r:id="rId16"/>
              </a:rPr>
              <a:t>ウェブサイト</a:t>
            </a:r>
            <a:r>
              <a:rPr lang="ja-JP" altLang="en-US" sz="1200">
                <a:latin typeface="+mn-ea"/>
                <a:ea typeface="+mn-ea"/>
              </a:rPr>
              <a:t> </a:t>
            </a:r>
            <a:r>
              <a:rPr lang="en-US" altLang="ja-JP" sz="1200">
                <a:latin typeface="+mn-ea"/>
                <a:ea typeface="+mn-ea"/>
              </a:rPr>
              <a:t>/ </a:t>
            </a:r>
            <a:r>
              <a:rPr lang="ja-JP" altLang="en-US" sz="1200">
                <a:latin typeface="+mn-ea"/>
                <a:ea typeface="+mn-ea"/>
                <a:hlinkClick r:id="rId17"/>
              </a:rPr>
              <a:t>環境省 グリーン・バリューチェーンプラットフォーム</a:t>
            </a:r>
            <a:r>
              <a:rPr lang="ja-JP" altLang="en-US" sz="1200">
                <a:latin typeface="+mn-ea"/>
                <a:ea typeface="+mn-ea"/>
              </a:rPr>
              <a:t> を参照</a:t>
            </a:r>
            <a:endParaRPr lang="en-US" altLang="ja-JP" sz="1200">
              <a:latin typeface="+mn-ea"/>
              <a:ea typeface="+mn-ea"/>
            </a:endParaRPr>
          </a:p>
        </p:txBody>
      </p:sp>
    </p:spTree>
    <p:extLst>
      <p:ext uri="{BB962C8B-B14F-4D97-AF65-F5344CB8AC3E}">
        <p14:creationId xmlns:p14="http://schemas.microsoft.com/office/powerpoint/2010/main" val="188798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四角形: 角を丸くする 82">
            <a:extLst>
              <a:ext uri="{FF2B5EF4-FFF2-40B4-BE49-F238E27FC236}">
                <a16:creationId xmlns:a16="http://schemas.microsoft.com/office/drawing/2014/main" id="{BF3960A7-F603-B85B-E36D-0E357974763E}"/>
              </a:ext>
            </a:extLst>
          </p:cNvPr>
          <p:cNvSpPr/>
          <p:nvPr/>
        </p:nvSpPr>
        <p:spPr>
          <a:xfrm>
            <a:off x="161925" y="2440066"/>
            <a:ext cx="10367962" cy="1994692"/>
          </a:xfrm>
          <a:prstGeom prst="roundRect">
            <a:avLst>
              <a:gd name="adj" fmla="val 76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a:t>SBT</a:t>
            </a:r>
            <a:r>
              <a:rPr lang="ja-JP" altLang="en-US"/>
              <a:t>（</a:t>
            </a:r>
            <a:r>
              <a:rPr lang="en-US" altLang="ja-JP"/>
              <a:t>Science Based Targets</a:t>
            </a:r>
            <a:r>
              <a:rPr lang="ja-JP" altLang="en-US"/>
              <a:t>）とは？</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pPr>
              <a:buClr>
                <a:schemeClr val="tx1"/>
              </a:buClr>
            </a:pPr>
            <a:r>
              <a:rPr lang="ja-JP" altLang="en-US" dirty="0">
                <a:solidFill>
                  <a:sysClr val="windowText" lastClr="000000"/>
                </a:solidFill>
              </a:rPr>
              <a:t>パリ協定が求める基準（気温上昇を産業革命以前に比べて</a:t>
            </a:r>
            <a:r>
              <a:rPr lang="en-US" altLang="ja-JP" dirty="0">
                <a:solidFill>
                  <a:sysClr val="windowText" lastClr="000000"/>
                </a:solidFill>
              </a:rPr>
              <a:t>2℃</a:t>
            </a:r>
            <a:r>
              <a:rPr lang="ja-JP" altLang="en-US" dirty="0">
                <a:solidFill>
                  <a:sysClr val="windowText" lastClr="000000"/>
                </a:solidFill>
              </a:rPr>
              <a:t>より十分低く保つとともに、</a:t>
            </a:r>
            <a:r>
              <a:rPr lang="en-US" altLang="ja-JP" dirty="0">
                <a:solidFill>
                  <a:sysClr val="windowText" lastClr="000000"/>
                </a:solidFill>
              </a:rPr>
              <a:t>1.5℃</a:t>
            </a:r>
            <a:r>
              <a:rPr lang="ja-JP" altLang="en-US" dirty="0">
                <a:solidFill>
                  <a:sysClr val="windowText" lastClr="000000"/>
                </a:solidFill>
              </a:rPr>
              <a:t>に抑える努力をする）と整合した、</a:t>
            </a:r>
            <a:r>
              <a:rPr lang="ja-JP" altLang="en-US" b="1" dirty="0">
                <a:solidFill>
                  <a:srgbClr val="FF0000"/>
                </a:solidFill>
              </a:rPr>
              <a:t>企業が設定する温室効果ガス排出削減目標のこと</a:t>
            </a:r>
            <a:endParaRPr lang="en-US" altLang="ja-JP" b="1" dirty="0">
              <a:solidFill>
                <a:srgbClr val="FF0000"/>
              </a:solidFill>
            </a:endParaRPr>
          </a:p>
          <a:p>
            <a:pPr>
              <a:buClr>
                <a:schemeClr val="tx1"/>
              </a:buClr>
            </a:pPr>
            <a:r>
              <a:rPr lang="ja-JP" altLang="en-US" dirty="0">
                <a:solidFill>
                  <a:sysClr val="windowText" lastClr="000000"/>
                </a:solidFill>
              </a:rPr>
              <a:t>日本は、世界全体の</a:t>
            </a:r>
            <a:r>
              <a:rPr lang="en-US" altLang="ja-JP" dirty="0">
                <a:solidFill>
                  <a:sysClr val="windowText" lastClr="000000"/>
                </a:solidFill>
              </a:rPr>
              <a:t>SBT</a:t>
            </a:r>
            <a:r>
              <a:rPr lang="ja-JP" altLang="en-US" dirty="0">
                <a:solidFill>
                  <a:sysClr val="windowText" lastClr="000000"/>
                </a:solidFill>
              </a:rPr>
              <a:t>参加企業の約</a:t>
            </a:r>
            <a:r>
              <a:rPr lang="en-US" altLang="ja-JP" dirty="0">
                <a:solidFill>
                  <a:sysClr val="windowText" lastClr="000000"/>
                </a:solidFill>
              </a:rPr>
              <a:t>18%</a:t>
            </a:r>
            <a:r>
              <a:rPr lang="ja-JP" altLang="en-US" dirty="0">
                <a:solidFill>
                  <a:sysClr val="windowText" lastClr="000000"/>
                </a:solidFill>
              </a:rPr>
              <a:t>を占め、国別で首位となっている</a:t>
            </a:r>
            <a:endParaRPr lang="en-US" altLang="ja-JP" dirty="0">
              <a:solidFill>
                <a:sysClr val="windowText" lastClr="000000"/>
              </a:solidFill>
            </a:endParaRPr>
          </a:p>
        </p:txBody>
      </p:sp>
      <p:pic>
        <p:nvPicPr>
          <p:cNvPr id="7" name="Picture 4" descr="「science based targets logo」の画像検索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217" y="2618876"/>
            <a:ext cx="1978221" cy="11147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グラフ 7">
            <a:extLst>
              <a:ext uri="{FF2B5EF4-FFF2-40B4-BE49-F238E27FC236}">
                <a16:creationId xmlns:a16="http://schemas.microsoft.com/office/drawing/2014/main" id="{64609623-579D-63C2-8F06-FBBFDC5EB1F6}"/>
              </a:ext>
            </a:extLst>
          </p:cNvPr>
          <p:cNvGraphicFramePr/>
          <p:nvPr/>
        </p:nvGraphicFramePr>
        <p:xfrm>
          <a:off x="5347948" y="4659035"/>
          <a:ext cx="4917295" cy="2176995"/>
        </p:xfrm>
        <a:graphic>
          <a:graphicData uri="http://schemas.openxmlformats.org/drawingml/2006/chart">
            <c:chart xmlns:c="http://schemas.openxmlformats.org/drawingml/2006/chart" xmlns:r="http://schemas.openxmlformats.org/officeDocument/2006/relationships" r:id="rId4"/>
          </a:graphicData>
        </a:graphic>
      </p:graphicFrame>
      <p:sp>
        <p:nvSpPr>
          <p:cNvPr id="39" name="テキスト ボックス 38">
            <a:extLst>
              <a:ext uri="{FF2B5EF4-FFF2-40B4-BE49-F238E27FC236}">
                <a16:creationId xmlns:a16="http://schemas.microsoft.com/office/drawing/2014/main" id="{A3698F08-5A58-B28C-79D8-CED67C148674}"/>
              </a:ext>
            </a:extLst>
          </p:cNvPr>
          <p:cNvSpPr txBox="1"/>
          <p:nvPr/>
        </p:nvSpPr>
        <p:spPr>
          <a:xfrm>
            <a:off x="8679580" y="4986010"/>
            <a:ext cx="955577" cy="369332"/>
          </a:xfrm>
          <a:prstGeom prst="rect">
            <a:avLst/>
          </a:prstGeom>
          <a:noFill/>
        </p:spPr>
        <p:txBody>
          <a:bodyPr wrap="square" rtlCol="0">
            <a:spAutoFit/>
          </a:bodyPr>
          <a:lstStyle/>
          <a:p>
            <a:r>
              <a:rPr kumimoji="1" lang="ja-JP" altLang="en-US">
                <a:solidFill>
                  <a:sysClr val="windowText" lastClr="000000"/>
                </a:solidFill>
              </a:rPr>
              <a:t>約</a:t>
            </a:r>
            <a:r>
              <a:rPr lang="en-US" altLang="ja-JP">
                <a:solidFill>
                  <a:sysClr val="windowText" lastClr="000000"/>
                </a:solidFill>
              </a:rPr>
              <a:t>18</a:t>
            </a:r>
            <a:r>
              <a:rPr kumimoji="1" lang="en-US" altLang="ja-JP">
                <a:solidFill>
                  <a:sysClr val="windowText" lastClr="000000"/>
                </a:solidFill>
              </a:rPr>
              <a:t>%</a:t>
            </a:r>
            <a:endParaRPr kumimoji="1" lang="ja-JP" altLang="en-US">
              <a:solidFill>
                <a:sysClr val="windowText" lastClr="000000"/>
              </a:solidFill>
            </a:endParaRPr>
          </a:p>
        </p:txBody>
      </p:sp>
      <p:sp>
        <p:nvSpPr>
          <p:cNvPr id="40" name="テキスト ボックス 39">
            <a:extLst>
              <a:ext uri="{FF2B5EF4-FFF2-40B4-BE49-F238E27FC236}">
                <a16:creationId xmlns:a16="http://schemas.microsoft.com/office/drawing/2014/main" id="{7F10523C-7F47-DF4E-0805-CE883C0E3D10}"/>
              </a:ext>
            </a:extLst>
          </p:cNvPr>
          <p:cNvSpPr txBox="1"/>
          <p:nvPr/>
        </p:nvSpPr>
        <p:spPr>
          <a:xfrm>
            <a:off x="161925" y="6851789"/>
            <a:ext cx="10103318" cy="707886"/>
          </a:xfrm>
          <a:prstGeom prst="rect">
            <a:avLst/>
          </a:prstGeom>
          <a:noFill/>
        </p:spPr>
        <p:txBody>
          <a:bodyPr wrap="square" rtlCol="0">
            <a:spAutoFit/>
          </a:bodyPr>
          <a:lstStyle/>
          <a:p>
            <a:r>
              <a:rPr lang="en-US" altLang="ja-JP" sz="1000" dirty="0"/>
              <a:t>※1 SBT Net Zero</a:t>
            </a:r>
            <a:r>
              <a:rPr lang="ja-JP" altLang="en-US" sz="1000" dirty="0"/>
              <a:t>については</a:t>
            </a:r>
            <a:r>
              <a:rPr lang="en-US" altLang="ja-JP" sz="1000" dirty="0"/>
              <a:t>P3</a:t>
            </a:r>
            <a:r>
              <a:rPr lang="ja-JP" altLang="en-US" sz="1000" dirty="0"/>
              <a:t>を参照</a:t>
            </a:r>
            <a:endParaRPr lang="en-US" altLang="ja-JP" sz="1000" dirty="0"/>
          </a:p>
          <a:p>
            <a:r>
              <a:rPr lang="en-US" altLang="ja-JP" sz="1000" dirty="0"/>
              <a:t>※2 [</a:t>
            </a:r>
            <a:r>
              <a:rPr lang="ja-JP" altLang="en-US" sz="1000" dirty="0"/>
              <a:t>出所</a:t>
            </a:r>
            <a:r>
              <a:rPr lang="en-US" altLang="ja-JP" sz="1000" dirty="0"/>
              <a:t>] </a:t>
            </a:r>
            <a:r>
              <a:rPr lang="it-IT" altLang="ja-JP" sz="1000" dirty="0"/>
              <a:t>SBTi Corporate Net-Zero Standard Version 1.3.1 </a:t>
            </a:r>
            <a:r>
              <a:rPr lang="ja-JP" altLang="it-IT" sz="1000" dirty="0"/>
              <a:t>（</a:t>
            </a:r>
            <a:r>
              <a:rPr lang="it-IT" altLang="ja-JP" sz="1000" dirty="0"/>
              <a:t>https://files.sciencebasedtargets.org/production/files/Net-Zero-Standard.pdf</a:t>
            </a:r>
            <a:r>
              <a:rPr lang="ja-JP" altLang="it-IT" sz="1000" dirty="0"/>
              <a:t>）</a:t>
            </a:r>
            <a:r>
              <a:rPr lang="ja-JP" altLang="en-US" sz="1000" dirty="0"/>
              <a:t>、</a:t>
            </a:r>
            <a:r>
              <a:rPr lang="en-US" altLang="ja-JP" sz="1000" dirty="0"/>
              <a:t>SBTi Glossary</a:t>
            </a:r>
            <a:r>
              <a:rPr lang="ja-JP" altLang="en-US" sz="1000" dirty="0"/>
              <a:t>（</a:t>
            </a:r>
            <a:r>
              <a:rPr lang="en-US" altLang="ja-JP" sz="1000" dirty="0"/>
              <a:t>https://files.sciencebasedtargets.org/production/files/SBTi-Glossary.pdf</a:t>
            </a:r>
            <a:r>
              <a:rPr lang="ja-JP" altLang="en-US" sz="1000" dirty="0"/>
              <a:t>）</a:t>
            </a:r>
            <a:r>
              <a:rPr lang="ja-JP" altLang="it-IT" sz="1000" dirty="0"/>
              <a:t>より作成</a:t>
            </a:r>
            <a:endParaRPr lang="en-US" altLang="ja-JP" sz="1000" dirty="0"/>
          </a:p>
          <a:p>
            <a:r>
              <a:rPr lang="en-US" altLang="ja-JP" sz="1000" dirty="0"/>
              <a:t>※3 Science Based Targets</a:t>
            </a:r>
            <a:r>
              <a:rPr lang="ja-JP" altLang="en-US" sz="1000" dirty="0"/>
              <a:t>ホームページ　</a:t>
            </a:r>
            <a:r>
              <a:rPr lang="en-US" altLang="ja-JP" sz="1000" dirty="0"/>
              <a:t>Companies Take Action (http://sciencebasedtargets.org/companies-taking-action/)</a:t>
            </a:r>
            <a:r>
              <a:rPr lang="ja-JP" altLang="en-US" sz="1000" dirty="0"/>
              <a:t>より作成（</a:t>
            </a:r>
            <a:r>
              <a:rPr lang="en-US" altLang="ja-JP" sz="1000" dirty="0"/>
              <a:t>2026</a:t>
            </a:r>
            <a:r>
              <a:rPr lang="ja-JP" altLang="en-US" sz="1000" dirty="0"/>
              <a:t>年</a:t>
            </a:r>
            <a:r>
              <a:rPr lang="en-US" altLang="ja-JP" sz="1000" dirty="0"/>
              <a:t>3</a:t>
            </a:r>
            <a:r>
              <a:rPr lang="ja-JP" altLang="en-US" sz="1000" dirty="0"/>
              <a:t>月</a:t>
            </a:r>
            <a:r>
              <a:rPr lang="en-US" altLang="ja-JP" sz="1000" dirty="0"/>
              <a:t>31</a:t>
            </a:r>
            <a:r>
              <a:rPr lang="ja-JP" altLang="en-US" sz="1000" dirty="0"/>
              <a:t>日現在）</a:t>
            </a:r>
            <a:endParaRPr lang="en-US" altLang="ja-JP" sz="1000" dirty="0"/>
          </a:p>
        </p:txBody>
      </p:sp>
      <p:pic>
        <p:nvPicPr>
          <p:cNvPr id="77" name="図 76">
            <a:extLst>
              <a:ext uri="{FF2B5EF4-FFF2-40B4-BE49-F238E27FC236}">
                <a16:creationId xmlns:a16="http://schemas.microsoft.com/office/drawing/2014/main" id="{BC19DC45-F77A-74B3-D9A3-FB0F20076766}"/>
              </a:ext>
            </a:extLst>
          </p:cNvPr>
          <p:cNvPicPr>
            <a:picLocks noChangeAspect="1"/>
          </p:cNvPicPr>
          <p:nvPr/>
        </p:nvPicPr>
        <p:blipFill>
          <a:blip r:embed="rId5"/>
          <a:stretch>
            <a:fillRect/>
          </a:stretch>
        </p:blipFill>
        <p:spPr>
          <a:xfrm>
            <a:off x="850826" y="4495064"/>
            <a:ext cx="4254182" cy="2116689"/>
          </a:xfrm>
          <a:prstGeom prst="rect">
            <a:avLst/>
          </a:prstGeom>
        </p:spPr>
      </p:pic>
      <p:sp>
        <p:nvSpPr>
          <p:cNvPr id="78" name="テキスト ボックス 77">
            <a:extLst>
              <a:ext uri="{FF2B5EF4-FFF2-40B4-BE49-F238E27FC236}">
                <a16:creationId xmlns:a16="http://schemas.microsoft.com/office/drawing/2014/main" id="{9F46947B-AE17-8CBE-AF72-F4454CA4B7B3}"/>
              </a:ext>
            </a:extLst>
          </p:cNvPr>
          <p:cNvSpPr txBox="1"/>
          <p:nvPr/>
        </p:nvSpPr>
        <p:spPr>
          <a:xfrm>
            <a:off x="2377438" y="2618876"/>
            <a:ext cx="2968467" cy="1600438"/>
          </a:xfrm>
          <a:prstGeom prst="rect">
            <a:avLst/>
          </a:prstGeom>
          <a:noFill/>
        </p:spPr>
        <p:txBody>
          <a:bodyPr wrap="square" rtlCol="0">
            <a:spAutoFit/>
          </a:bodyPr>
          <a:lstStyle/>
          <a:p>
            <a:pPr marL="285750" indent="-285750">
              <a:buFont typeface="Arial" panose="020B0604020202020204" pitchFamily="34" charset="0"/>
              <a:buChar char="•"/>
            </a:pPr>
            <a:r>
              <a:rPr lang="en-US" altLang="ja-JP" sz="1400"/>
              <a:t>SBT</a:t>
            </a:r>
            <a:r>
              <a:rPr lang="ja-JP" altLang="en-US" sz="1400"/>
              <a:t>とは、パリ協定が求める基準と整合した、科学的根拠に基づく企業の温室効果ガス排出削減目標のこと。</a:t>
            </a:r>
            <a:endParaRPr lang="en-US" altLang="ja-JP" sz="1400"/>
          </a:p>
          <a:p>
            <a:pPr marL="285750" indent="-285750">
              <a:buFont typeface="Arial" panose="020B0604020202020204" pitchFamily="34" charset="0"/>
              <a:buChar char="•"/>
            </a:pPr>
            <a:r>
              <a:rPr lang="ja-JP" altLang="en-US" sz="1400"/>
              <a:t>企業は、</a:t>
            </a:r>
            <a:r>
              <a:rPr lang="en-US" altLang="ja-JP" sz="1400"/>
              <a:t>Near-term SBT</a:t>
            </a:r>
            <a:r>
              <a:rPr lang="ja-JP" altLang="en-US" sz="1400"/>
              <a:t>（短期目標）と</a:t>
            </a:r>
            <a:r>
              <a:rPr lang="en-US" altLang="ja-JP" sz="1400"/>
              <a:t>Long-term SBT</a:t>
            </a:r>
            <a:r>
              <a:rPr lang="ja-JP" altLang="en-US" sz="1400"/>
              <a:t>（長期目標）等の設定を行う。</a:t>
            </a:r>
            <a:r>
              <a:rPr lang="en-US" altLang="ja-JP" sz="1400" baseline="30000"/>
              <a:t>※1</a:t>
            </a:r>
          </a:p>
        </p:txBody>
      </p:sp>
      <p:sp>
        <p:nvSpPr>
          <p:cNvPr id="79" name="正方形/長方形 78">
            <a:extLst>
              <a:ext uri="{FF2B5EF4-FFF2-40B4-BE49-F238E27FC236}">
                <a16:creationId xmlns:a16="http://schemas.microsoft.com/office/drawing/2014/main" id="{0B807D21-157C-F870-D8FF-482E74A4E6A4}"/>
              </a:ext>
            </a:extLst>
          </p:cNvPr>
          <p:cNvSpPr/>
          <p:nvPr/>
        </p:nvSpPr>
        <p:spPr>
          <a:xfrm>
            <a:off x="5850956" y="2888575"/>
            <a:ext cx="4515452" cy="494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目標と整合する削減経路に沿った、</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年を対象期間とする温室効果ガス排出削減目標。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F50558BE-D6AA-FF7F-67C6-053DC18EB9CD}"/>
              </a:ext>
            </a:extLst>
          </p:cNvPr>
          <p:cNvSpPr txBox="1"/>
          <p:nvPr/>
        </p:nvSpPr>
        <p:spPr>
          <a:xfrm>
            <a:off x="1447787" y="6533559"/>
            <a:ext cx="2774521" cy="276999"/>
          </a:xfrm>
          <a:prstGeom prst="rect">
            <a:avLst/>
          </a:prstGeom>
          <a:noFill/>
        </p:spPr>
        <p:txBody>
          <a:bodyPr wrap="square" rtlCol="0">
            <a:spAutoFit/>
          </a:bodyPr>
          <a:lstStyle/>
          <a:p>
            <a:r>
              <a:rPr lang="en-US" altLang="ja-JP" sz="1200" dirty="0"/>
              <a:t>Near-term SBT</a:t>
            </a:r>
            <a:r>
              <a:rPr lang="ja-JP" altLang="en-US" sz="1200" dirty="0"/>
              <a:t>と</a:t>
            </a:r>
            <a:r>
              <a:rPr lang="en-US" altLang="ja-JP" sz="1200" dirty="0"/>
              <a:t>Long-term SBT</a:t>
            </a:r>
            <a:r>
              <a:rPr lang="en-US" altLang="ja-JP" sz="1200" baseline="30000" dirty="0"/>
              <a:t>※2</a:t>
            </a:r>
          </a:p>
        </p:txBody>
      </p:sp>
      <p:sp>
        <p:nvSpPr>
          <p:cNvPr id="82" name="テキスト ボックス 81">
            <a:extLst>
              <a:ext uri="{FF2B5EF4-FFF2-40B4-BE49-F238E27FC236}">
                <a16:creationId xmlns:a16="http://schemas.microsoft.com/office/drawing/2014/main" id="{892814C9-D1D7-F746-D494-24E10D0A7DD1}"/>
              </a:ext>
            </a:extLst>
          </p:cNvPr>
          <p:cNvSpPr txBox="1"/>
          <p:nvPr/>
        </p:nvSpPr>
        <p:spPr>
          <a:xfrm>
            <a:off x="6448127" y="6473253"/>
            <a:ext cx="3001798" cy="276999"/>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altLang="ja-JP" sz="1200" dirty="0">
                <a:solidFill>
                  <a:sysClr val="windowText" lastClr="000000"/>
                </a:solidFill>
              </a:rPr>
              <a:t>SBT</a:t>
            </a:r>
            <a:r>
              <a:rPr lang="ja-JP" altLang="en-US" sz="1200" dirty="0">
                <a:solidFill>
                  <a:sysClr val="windowText" lastClr="000000"/>
                </a:solidFill>
              </a:rPr>
              <a:t>参加企業数（認定取得及びコミット）</a:t>
            </a:r>
            <a:r>
              <a:rPr lang="en-US" altLang="ja-JP" sz="1200" baseline="30000" dirty="0">
                <a:solidFill>
                  <a:sysClr val="windowText" lastClr="000000"/>
                </a:solidFill>
              </a:rPr>
              <a:t>※3</a:t>
            </a:r>
            <a:endParaRPr lang="ja-JP" altLang="en-US" sz="1200" baseline="30000" dirty="0">
              <a:solidFill>
                <a:sysClr val="windowText" lastClr="000000"/>
              </a:solidFill>
            </a:endParaRPr>
          </a:p>
        </p:txBody>
      </p:sp>
      <p:sp>
        <p:nvSpPr>
          <p:cNvPr id="86" name="四角形: 角を丸くする 85">
            <a:extLst>
              <a:ext uri="{FF2B5EF4-FFF2-40B4-BE49-F238E27FC236}">
                <a16:creationId xmlns:a16="http://schemas.microsoft.com/office/drawing/2014/main" id="{BDF7F5AB-E54A-1FB4-6C4D-4A8753DADB7B}"/>
              </a:ext>
            </a:extLst>
          </p:cNvPr>
          <p:cNvSpPr/>
          <p:nvPr/>
        </p:nvSpPr>
        <p:spPr>
          <a:xfrm>
            <a:off x="5850956" y="2600296"/>
            <a:ext cx="1395000" cy="2587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a:solidFill>
                  <a:schemeClr val="bg1"/>
                </a:solidFill>
                <a:latin typeface="Meiryo UI" panose="020B0604030504040204" pitchFamily="50" charset="-128"/>
                <a:ea typeface="Meiryo UI" panose="020B0604030504040204" pitchFamily="50" charset="-128"/>
              </a:rPr>
              <a:t>Near-term SBT</a:t>
            </a:r>
            <a:endParaRPr kumimoji="1" lang="ja-JP" altLang="en-US" sz="1400">
              <a:solidFill>
                <a:schemeClr val="bg1"/>
              </a:solidFill>
              <a:latin typeface="Meiryo UI" panose="020B0604030504040204" pitchFamily="50" charset="-128"/>
              <a:ea typeface="Meiryo UI" panose="020B0604030504040204" pitchFamily="50" charset="-128"/>
            </a:endParaRPr>
          </a:p>
        </p:txBody>
      </p:sp>
      <p:sp>
        <p:nvSpPr>
          <p:cNvPr id="87" name="四角形: 角を丸くする 86">
            <a:extLst>
              <a:ext uri="{FF2B5EF4-FFF2-40B4-BE49-F238E27FC236}">
                <a16:creationId xmlns:a16="http://schemas.microsoft.com/office/drawing/2014/main" id="{6744FDB1-F130-985B-444E-E84B0E9FB3CB}"/>
              </a:ext>
            </a:extLst>
          </p:cNvPr>
          <p:cNvSpPr/>
          <p:nvPr/>
        </p:nvSpPr>
        <p:spPr>
          <a:xfrm>
            <a:off x="5850956" y="3401632"/>
            <a:ext cx="1395000" cy="25878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Long-term SBT </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260555AB-2BA3-186A-42D6-8DABB152CDDE}"/>
              </a:ext>
            </a:extLst>
          </p:cNvPr>
          <p:cNvSpPr txBox="1"/>
          <p:nvPr/>
        </p:nvSpPr>
        <p:spPr>
          <a:xfrm>
            <a:off x="5850955" y="3678631"/>
            <a:ext cx="4515452" cy="738664"/>
          </a:xfrm>
          <a:prstGeom prst="rect">
            <a:avLst/>
          </a:prstGeom>
          <a:noFill/>
        </p:spPr>
        <p:txBody>
          <a:bodyPr wrap="square" lIns="0">
            <a:spAutoFit/>
          </a:bodyPr>
          <a:lstStyle/>
          <a:p>
            <a:pPr marL="0" lvl="1"/>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目標と整合する削減経路に沿った、</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年以上先を対象期間とする、遅くとも</a:t>
            </a:r>
            <a:r>
              <a:rPr lang="en-US" altLang="ja-JP" sz="1400" dirty="0">
                <a:solidFill>
                  <a:schemeClr val="tx1"/>
                </a:solidFill>
                <a:latin typeface="Meiryo UI" panose="020B0604030504040204" pitchFamily="50" charset="-128"/>
                <a:ea typeface="Meiryo UI" panose="020B0604030504040204" pitchFamily="50" charset="-128"/>
              </a:rPr>
              <a:t>2050</a:t>
            </a:r>
            <a:r>
              <a:rPr lang="ja-JP" altLang="en-US" sz="1400" dirty="0">
                <a:solidFill>
                  <a:schemeClr val="tx1"/>
                </a:solidFill>
                <a:latin typeface="Meiryo UI" panose="020B0604030504040204" pitchFamily="50" charset="-128"/>
                <a:ea typeface="Meiryo UI" panose="020B0604030504040204" pitchFamily="50" charset="-128"/>
              </a:rPr>
              <a:t>年までに達成される温室効果ガス排出削減目標。</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551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吹き出し: 線 (枠付き、強調線付き) 68">
            <a:extLst>
              <a:ext uri="{FF2B5EF4-FFF2-40B4-BE49-F238E27FC236}">
                <a16:creationId xmlns:a16="http://schemas.microsoft.com/office/drawing/2014/main" id="{F55108B0-8A2E-34CA-B92B-7BC97A28FA5E}"/>
              </a:ext>
            </a:extLst>
          </p:cNvPr>
          <p:cNvSpPr/>
          <p:nvPr/>
        </p:nvSpPr>
        <p:spPr>
          <a:xfrm>
            <a:off x="6269382" y="3141012"/>
            <a:ext cx="3355270" cy="1185716"/>
          </a:xfrm>
          <a:prstGeom prst="accentBorderCallout1">
            <a:avLst>
              <a:gd name="adj1" fmla="val 49062"/>
              <a:gd name="adj2" fmla="val -1380"/>
              <a:gd name="adj3" fmla="val 104447"/>
              <a:gd name="adj4" fmla="val -8470"/>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well‑below2</a:t>
            </a:r>
            <a:r>
              <a:rPr lang="ja-JP" altLang="en-US" sz="1600" dirty="0">
                <a:solidFill>
                  <a:schemeClr val="tx1"/>
                </a:solidFill>
                <a:latin typeface="Meiryo UI" panose="020B0604030504040204" pitchFamily="50" charset="-128"/>
                <a:ea typeface="Meiryo UI" panose="020B0604030504040204" pitchFamily="50" charset="-128"/>
              </a:rPr>
              <a:t>℃水準（</a:t>
            </a:r>
            <a:r>
              <a:rPr lang="en-US" altLang="ja-JP" sz="1600" dirty="0">
                <a:solidFill>
                  <a:schemeClr val="tx1"/>
                </a:solidFill>
                <a:latin typeface="Meiryo UI" panose="020B0604030504040204" pitchFamily="50" charset="-128"/>
                <a:ea typeface="Meiryo UI" panose="020B0604030504040204" pitchFamily="50" charset="-128"/>
              </a:rPr>
              <a:t>Scope3</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削減率　年</a:t>
            </a:r>
            <a:r>
              <a:rPr lang="en-US" altLang="ja-JP" sz="1600" dirty="0">
                <a:solidFill>
                  <a:schemeClr val="tx1"/>
                </a:solidFill>
                <a:latin typeface="Meiryo UI" panose="020B0604030504040204" pitchFamily="50" charset="-128"/>
                <a:ea typeface="Meiryo UI" panose="020B0604030504040204" pitchFamily="50" charset="-128"/>
              </a:rPr>
              <a:t>2.5</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以上</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70" name="吹き出し: 線 (枠付き、強調線付き) 69">
            <a:extLst>
              <a:ext uri="{FF2B5EF4-FFF2-40B4-BE49-F238E27FC236}">
                <a16:creationId xmlns:a16="http://schemas.microsoft.com/office/drawing/2014/main" id="{CB54B787-D0D4-67B8-02B6-C0B78A91965D}"/>
              </a:ext>
            </a:extLst>
          </p:cNvPr>
          <p:cNvSpPr/>
          <p:nvPr/>
        </p:nvSpPr>
        <p:spPr>
          <a:xfrm>
            <a:off x="6269383" y="4436406"/>
            <a:ext cx="3355270" cy="1185717"/>
          </a:xfrm>
          <a:prstGeom prst="accentBorderCallout1">
            <a:avLst>
              <a:gd name="adj1" fmla="val 36790"/>
              <a:gd name="adj2" fmla="val -1466"/>
              <a:gd name="adj3" fmla="val 89197"/>
              <a:gd name="adj4" fmla="val -8221"/>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a:solidFill>
                  <a:schemeClr val="tx1"/>
                </a:solidFill>
                <a:latin typeface="Meiryo UI" panose="020B0604030504040204" pitchFamily="50" charset="-128"/>
                <a:ea typeface="Meiryo UI" panose="020B0604030504040204" pitchFamily="50" charset="-128"/>
              </a:rPr>
              <a:t>1.5</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水準（</a:t>
            </a:r>
            <a:r>
              <a:rPr lang="en-US" altLang="ja-JP" sz="1600">
                <a:solidFill>
                  <a:schemeClr val="tx1"/>
                </a:solidFill>
                <a:latin typeface="Meiryo UI" panose="020B0604030504040204" pitchFamily="50" charset="-128"/>
                <a:ea typeface="Meiryo UI" panose="020B0604030504040204" pitchFamily="50" charset="-128"/>
              </a:rPr>
              <a:t>Scope1</a:t>
            </a:r>
            <a:r>
              <a:rPr lang="ja-JP" altLang="en-US" sz="1600">
                <a:solidFill>
                  <a:schemeClr val="tx1"/>
                </a:solidFill>
                <a:latin typeface="Meiryo UI" panose="020B0604030504040204" pitchFamily="50" charset="-128"/>
                <a:ea typeface="Meiryo UI" panose="020B0604030504040204" pitchFamily="50" charset="-128"/>
              </a:rPr>
              <a:t>、</a:t>
            </a:r>
            <a:r>
              <a:rPr lang="en-US" altLang="ja-JP" sz="1600">
                <a:solidFill>
                  <a:schemeClr val="tx1"/>
                </a:solidFill>
                <a:latin typeface="Meiryo UI" panose="020B0604030504040204" pitchFamily="50" charset="-128"/>
                <a:ea typeface="Meiryo UI" panose="020B0604030504040204" pitchFamily="50" charset="-128"/>
              </a:rPr>
              <a:t>2</a:t>
            </a:r>
            <a:r>
              <a:rPr kumimoji="1" lang="ja-JP" altLang="en-US" sz="1600">
                <a:solidFill>
                  <a:schemeClr val="tx1"/>
                </a:solidFill>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rPr>
              <a:t>削減率　年</a:t>
            </a:r>
            <a:r>
              <a:rPr lang="en-US" altLang="ja-JP" sz="1600">
                <a:solidFill>
                  <a:schemeClr val="tx1"/>
                </a:solidFill>
                <a:latin typeface="Meiryo UI" panose="020B0604030504040204" pitchFamily="50" charset="-128"/>
                <a:ea typeface="Meiryo UI" panose="020B0604030504040204" pitchFamily="50" charset="-128"/>
              </a:rPr>
              <a:t>4.2</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以上</a:t>
            </a:r>
            <a:r>
              <a:rPr kumimoji="1" lang="en-US" altLang="ja-JP" sz="1600" baseline="30000">
                <a:solidFill>
                  <a:schemeClr val="tx1"/>
                </a:solidFill>
                <a:latin typeface="Meiryo UI" panose="020B0604030504040204" pitchFamily="50" charset="-128"/>
                <a:ea typeface="Meiryo UI" panose="020B0604030504040204" pitchFamily="50" charset="-128"/>
              </a:rPr>
              <a:t>※3</a:t>
            </a:r>
          </a:p>
        </p:txBody>
      </p:sp>
      <p:graphicFrame>
        <p:nvGraphicFramePr>
          <p:cNvPr id="8" name="think-cell data - do not delete" hidden="1">
            <a:extLst>
              <a:ext uri="{FF2B5EF4-FFF2-40B4-BE49-F238E27FC236}">
                <a16:creationId xmlns:a16="http://schemas.microsoft.com/office/drawing/2014/main" id="{409A56B7-D12F-987E-D12C-2C418B9FC2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15" imgH="416" progId="TCLayout.ActiveDocument.1">
                  <p:embed/>
                </p:oleObj>
              </mc:Choice>
              <mc:Fallback>
                <p:oleObj name="think-cellスライド" r:id="rId4" imgW="415" imgH="416" progId="TCLayout.ActiveDocument.1">
                  <p:embed/>
                  <p:pic>
                    <p:nvPicPr>
                      <p:cNvPr id="8" name="think-cell data - do not delete" hidden="1">
                        <a:extLst>
                          <a:ext uri="{FF2B5EF4-FFF2-40B4-BE49-F238E27FC236}">
                            <a16:creationId xmlns:a16="http://schemas.microsoft.com/office/drawing/2014/main" id="{409A56B7-D12F-987E-D12C-2C418B9FC2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en-US" altLang="ja-JP"/>
              <a:t>SBT</a:t>
            </a:r>
            <a:r>
              <a:rPr kumimoji="1" lang="ja-JP" altLang="en-US"/>
              <a:t>（</a:t>
            </a:r>
            <a:r>
              <a:rPr kumimoji="1" lang="en-US" altLang="ja-JP"/>
              <a:t>Near-term SBT</a:t>
            </a:r>
            <a:r>
              <a:rPr kumimoji="1" lang="ja-JP" altLang="en-US"/>
              <a:t>）のイメージ</a:t>
            </a:r>
          </a:p>
        </p:txBody>
      </p:sp>
      <p:sp>
        <p:nvSpPr>
          <p:cNvPr id="3" name="コンテンツ プレースホルダー 2"/>
          <p:cNvSpPr>
            <a:spLocks noGrp="1"/>
          </p:cNvSpPr>
          <p:nvPr>
            <p:ph sz="quarter" idx="12"/>
          </p:nvPr>
        </p:nvSpPr>
        <p:spPr>
          <a:xfrm>
            <a:off x="161925" y="1100034"/>
            <a:ext cx="10367963" cy="1404382"/>
          </a:xfrm>
        </p:spPr>
        <p:txBody>
          <a:bodyPr/>
          <a:lstStyle/>
          <a:p>
            <a:r>
              <a:rPr lang="en-US" altLang="ja-JP" sz="1800" dirty="0"/>
              <a:t>Near-term SBT</a:t>
            </a:r>
            <a:r>
              <a:rPr lang="en-US" altLang="ja-JP" sz="1800" baseline="30000" dirty="0"/>
              <a:t>※1</a:t>
            </a:r>
            <a:r>
              <a:rPr lang="ja-JP" altLang="en-US" sz="1800" dirty="0"/>
              <a:t>は、申請時から</a:t>
            </a:r>
            <a:r>
              <a:rPr lang="en-US" altLang="ja-JP" sz="1800" dirty="0"/>
              <a:t>5〜10</a:t>
            </a:r>
            <a:r>
              <a:rPr lang="ja-JP" altLang="en-US" sz="1800" dirty="0"/>
              <a:t>年先を対象とした温室効果ガス削減目標（短期目標）で、原則として</a:t>
            </a:r>
            <a:r>
              <a:rPr lang="en-US" altLang="ja-JP" dirty="0"/>
              <a:t>4.2%/</a:t>
            </a:r>
            <a:r>
              <a:rPr lang="ja-JP" altLang="en-US" dirty="0"/>
              <a:t>年以上</a:t>
            </a:r>
            <a:r>
              <a:rPr lang="en-US" altLang="ja-JP" baseline="30000" dirty="0"/>
              <a:t>※2※3</a:t>
            </a:r>
            <a:r>
              <a:rPr lang="ja-JP" altLang="en-US" dirty="0"/>
              <a:t>の削減目標を設定する</a:t>
            </a:r>
            <a:endParaRPr lang="en-US" altLang="ja-JP" dirty="0"/>
          </a:p>
          <a:p>
            <a:pPr marL="0" indent="0">
              <a:buNone/>
            </a:pPr>
            <a:r>
              <a:rPr lang="ja-JP" altLang="en-US" sz="1200" dirty="0"/>
              <a:t>　　 </a:t>
            </a:r>
            <a:r>
              <a:rPr lang="en-US" altLang="ja-JP" sz="1200" dirty="0"/>
              <a:t>※1 </a:t>
            </a:r>
            <a:r>
              <a:rPr lang="ja-JP" altLang="en-US" sz="1200" dirty="0"/>
              <a:t>想定気温上昇を産業革命以前に比べて</a:t>
            </a:r>
            <a:r>
              <a:rPr lang="en-US" altLang="ja-JP" sz="1200" dirty="0"/>
              <a:t>1.5</a:t>
            </a:r>
            <a:r>
              <a:rPr lang="ja-JP" altLang="en-US" sz="1200" dirty="0"/>
              <a:t>℃に抑えるために必要な水準（下図、</a:t>
            </a:r>
            <a:r>
              <a:rPr lang="en-US" altLang="ja-JP" sz="1200" dirty="0"/>
              <a:t>SBT</a:t>
            </a:r>
            <a:r>
              <a:rPr lang="ja-JP" altLang="en-US" sz="1200" dirty="0"/>
              <a:t>詳細資料</a:t>
            </a:r>
            <a:r>
              <a:rPr lang="en-US" altLang="ja-JP" sz="1200" dirty="0"/>
              <a:t>P69~100</a:t>
            </a:r>
            <a:r>
              <a:rPr lang="ja-JP" altLang="en-US" sz="1200" dirty="0"/>
              <a:t>参照）</a:t>
            </a:r>
            <a:endParaRPr lang="en-US" altLang="ja-JP" sz="1200" dirty="0"/>
          </a:p>
          <a:p>
            <a:pPr marL="0" indent="0">
              <a:buNone/>
            </a:pPr>
            <a:r>
              <a:rPr lang="ja-JP" altLang="en-US" sz="1200" dirty="0"/>
              <a:t>　 　</a:t>
            </a:r>
            <a:r>
              <a:rPr lang="en-US" altLang="ja-JP" sz="1200" dirty="0"/>
              <a:t>※2 </a:t>
            </a:r>
            <a:r>
              <a:rPr lang="ja-JP" altLang="en-US" sz="1200" dirty="0"/>
              <a:t>本資料中においては、特段の注記のない場合には</a:t>
            </a:r>
            <a:r>
              <a:rPr lang="en-US" altLang="ja-JP" sz="1200" dirty="0"/>
              <a:t>SBT=Near-term SBT</a:t>
            </a:r>
            <a:r>
              <a:rPr lang="ja-JP" altLang="en-US" sz="1200" dirty="0"/>
              <a:t>として記載する</a:t>
            </a:r>
          </a:p>
        </p:txBody>
      </p:sp>
      <p:sp>
        <p:nvSpPr>
          <p:cNvPr id="32" name="テキスト ボックス 31">
            <a:extLst>
              <a:ext uri="{FF2B5EF4-FFF2-40B4-BE49-F238E27FC236}">
                <a16:creationId xmlns:a16="http://schemas.microsoft.com/office/drawing/2014/main" id="{60DC34CA-A804-C7BD-FD09-6EAE85BEB83A}"/>
              </a:ext>
            </a:extLst>
          </p:cNvPr>
          <p:cNvSpPr txBox="1"/>
          <p:nvPr/>
        </p:nvSpPr>
        <p:spPr>
          <a:xfrm>
            <a:off x="5975615" y="2598529"/>
            <a:ext cx="4474303" cy="307777"/>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kern="0" dirty="0">
                <a:solidFill>
                  <a:prstClr val="black"/>
                </a:solidFill>
                <a:latin typeface="Segoe UI"/>
              </a:rPr>
              <a:t>SBTi Corporate Net-Zero Standard Version 1.3.1</a:t>
            </a:r>
            <a:r>
              <a:rPr kumimoji="0" lang="ja-JP" altLang="en-US" sz="1400" b="0" i="0" u="none" strike="noStrike" kern="0" cap="none" spc="0" normalizeH="0" baseline="0" noProof="0" dirty="0">
                <a:ln>
                  <a:noFill/>
                </a:ln>
                <a:solidFill>
                  <a:prstClr val="black"/>
                </a:solidFill>
                <a:effectLst/>
                <a:uLnTx/>
                <a:uFillTx/>
                <a:latin typeface="Segoe UI"/>
                <a:ea typeface="Meiryo UI"/>
              </a:rPr>
              <a:t>に準拠</a:t>
            </a:r>
          </a:p>
        </p:txBody>
      </p:sp>
      <p:sp>
        <p:nvSpPr>
          <p:cNvPr id="72" name="テキスト ボックス 71">
            <a:extLst>
              <a:ext uri="{FF2B5EF4-FFF2-40B4-BE49-F238E27FC236}">
                <a16:creationId xmlns:a16="http://schemas.microsoft.com/office/drawing/2014/main" id="{025AC729-D1DF-A36E-EC01-D7554A029BCC}"/>
              </a:ext>
            </a:extLst>
          </p:cNvPr>
          <p:cNvSpPr txBox="1"/>
          <p:nvPr/>
        </p:nvSpPr>
        <p:spPr>
          <a:xfrm>
            <a:off x="161925" y="6517956"/>
            <a:ext cx="9994445" cy="1061829"/>
          </a:xfrm>
          <a:prstGeom prst="rect">
            <a:avLst/>
          </a:prstGeom>
          <a:noFill/>
        </p:spPr>
        <p:txBody>
          <a:bodyPr wrap="square">
            <a:spAutoFit/>
          </a:bodyPr>
          <a:lstStyle/>
          <a:p>
            <a:r>
              <a:rPr lang="en-US" altLang="ja-JP" sz="1050" dirty="0"/>
              <a:t>※3 2026</a:t>
            </a:r>
            <a:r>
              <a:rPr lang="ja-JP" altLang="en-US" sz="1050" dirty="0"/>
              <a:t>年</a:t>
            </a:r>
            <a:r>
              <a:rPr lang="en-US" altLang="ja-JP" sz="1050" dirty="0"/>
              <a:t>4</a:t>
            </a:r>
            <a:r>
              <a:rPr lang="ja-JP" altLang="en-US" sz="1050" dirty="0"/>
              <a:t>月</a:t>
            </a:r>
            <a:r>
              <a:rPr lang="en-US" altLang="ja-JP" sz="1050" dirty="0"/>
              <a:t>29</a:t>
            </a:r>
            <a:r>
              <a:rPr lang="ja-JP" altLang="en-US" sz="1050" dirty="0"/>
              <a:t>日に</a:t>
            </a:r>
            <a:r>
              <a:rPr lang="en-US" altLang="ja-JP" sz="1050" dirty="0"/>
              <a:t>SBTi</a:t>
            </a:r>
            <a:r>
              <a:rPr lang="ja-JP" altLang="en-US" sz="1050" dirty="0"/>
              <a:t>ホームページにて公表された改定では、</a:t>
            </a:r>
            <a:r>
              <a:rPr lang="en-US" altLang="ja-JP" sz="1050" dirty="0"/>
              <a:t>2050</a:t>
            </a:r>
            <a:r>
              <a:rPr lang="ja-JP" altLang="en-US" sz="1050" dirty="0"/>
              <a:t>年までのネットゼロ達成及び基準年から目標年までの最低年間削減率の下限を</a:t>
            </a:r>
            <a:r>
              <a:rPr lang="en-US" altLang="ja-JP" sz="1050" dirty="0"/>
              <a:t>4.2%</a:t>
            </a:r>
            <a:r>
              <a:rPr lang="ja-JP" altLang="en-US" sz="1050" dirty="0"/>
              <a:t>とすることは維持されつつも、短期目標における排出削減量の算定方法が基準年と目標年を考慮する算定方法に変更された。これにより、</a:t>
            </a:r>
            <a:r>
              <a:rPr lang="en-US" altLang="ja-JP" sz="1050" dirty="0"/>
              <a:t>2026</a:t>
            </a:r>
            <a:r>
              <a:rPr lang="ja-JP" altLang="en-US" sz="1050" dirty="0"/>
              <a:t>年・</a:t>
            </a:r>
            <a:r>
              <a:rPr lang="en-US" altLang="ja-JP" sz="1050" dirty="0"/>
              <a:t>2027</a:t>
            </a:r>
            <a:r>
              <a:rPr lang="ja-JP" altLang="en-US" sz="1050" dirty="0"/>
              <a:t>年に新たに目標を設定する企業が設定する削減率が過度に厳しくなることを防ぐとともに、今後、削減目標を更新する企業が、過去の削減実績を踏まえた削減計画を立てることができるようになる。なお、従来の削減率の算出方法に基づいて認定された目標は引き続き有効である。</a:t>
            </a:r>
            <a:endParaRPr lang="en-US" altLang="ja-JP" sz="1050" dirty="0"/>
          </a:p>
          <a:p>
            <a:r>
              <a:rPr lang="en-US" altLang="ja-JP" sz="1050" dirty="0"/>
              <a:t>[</a:t>
            </a:r>
            <a:r>
              <a:rPr lang="ja-JP" altLang="en-US" sz="1050" dirty="0"/>
              <a:t>出所</a:t>
            </a:r>
            <a:r>
              <a:rPr lang="en-US" altLang="ja-JP" sz="1050" dirty="0"/>
              <a:t>] SBTi</a:t>
            </a:r>
            <a:r>
              <a:rPr lang="ja-JP" altLang="en-US" sz="1050" dirty="0"/>
              <a:t>公式ホームページ（</a:t>
            </a:r>
            <a:r>
              <a:rPr lang="en-US" altLang="ja-JP" sz="1050" dirty="0"/>
              <a:t>https://sciencebasedtargets.org/news/the-sbti-updates-the-absolute-contraction-approach-to-improve-consistency-and-implementation-while-maintaining-net-zero-ambition</a:t>
            </a:r>
            <a:r>
              <a:rPr lang="ja-JP" altLang="en-US" sz="1050" dirty="0"/>
              <a:t>）</a:t>
            </a:r>
          </a:p>
        </p:txBody>
      </p:sp>
      <p:sp>
        <p:nvSpPr>
          <p:cNvPr id="23" name="正方形/長方形 22">
            <a:extLst>
              <a:ext uri="{FF2B5EF4-FFF2-40B4-BE49-F238E27FC236}">
                <a16:creationId xmlns:a16="http://schemas.microsoft.com/office/drawing/2014/main" id="{DFFAAD16-78DC-92A3-E103-73289F01A3CC}"/>
              </a:ext>
            </a:extLst>
          </p:cNvPr>
          <p:cNvSpPr/>
          <p:nvPr/>
        </p:nvSpPr>
        <p:spPr>
          <a:xfrm>
            <a:off x="3813213" y="4156453"/>
            <a:ext cx="873075" cy="24567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8CCE5D44-E3BD-BA68-DC96-B867F2D35771}"/>
              </a:ext>
            </a:extLst>
          </p:cNvPr>
          <p:cNvGrpSpPr/>
          <p:nvPr/>
        </p:nvGrpSpPr>
        <p:grpSpPr>
          <a:xfrm>
            <a:off x="282247" y="2672184"/>
            <a:ext cx="7017671" cy="3874800"/>
            <a:chOff x="282247" y="2672184"/>
            <a:chExt cx="7017671" cy="3874800"/>
          </a:xfrm>
        </p:grpSpPr>
        <p:sp>
          <p:nvSpPr>
            <p:cNvPr id="7" name="直角三角形 6">
              <a:extLst>
                <a:ext uri="{FF2B5EF4-FFF2-40B4-BE49-F238E27FC236}">
                  <a16:creationId xmlns:a16="http://schemas.microsoft.com/office/drawing/2014/main" id="{BEFB298C-51D7-7DA6-19CC-497264DCD0FF}"/>
                </a:ext>
              </a:extLst>
            </p:cNvPr>
            <p:cNvSpPr/>
            <p:nvPr/>
          </p:nvSpPr>
          <p:spPr>
            <a:xfrm>
              <a:off x="3072309" y="4001123"/>
              <a:ext cx="1636487" cy="870323"/>
            </a:xfrm>
            <a:prstGeom prst="rtTriangle">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B232F099-FD26-BDBB-DA0D-539661EF987A}"/>
                </a:ext>
              </a:extLst>
            </p:cNvPr>
            <p:cNvGrpSpPr/>
            <p:nvPr/>
          </p:nvGrpSpPr>
          <p:grpSpPr>
            <a:xfrm>
              <a:off x="282247" y="2672184"/>
              <a:ext cx="7017671" cy="3874800"/>
              <a:chOff x="282247" y="2672184"/>
              <a:chExt cx="7017671" cy="3874800"/>
            </a:xfrm>
          </p:grpSpPr>
          <p:grpSp>
            <p:nvGrpSpPr>
              <p:cNvPr id="38" name="グループ化 37">
                <a:extLst>
                  <a:ext uri="{FF2B5EF4-FFF2-40B4-BE49-F238E27FC236}">
                    <a16:creationId xmlns:a16="http://schemas.microsoft.com/office/drawing/2014/main" id="{9AF42BFC-5DAB-B97E-C1FE-0231B76257BA}"/>
                  </a:ext>
                </a:extLst>
              </p:cNvPr>
              <p:cNvGrpSpPr/>
              <p:nvPr/>
            </p:nvGrpSpPr>
            <p:grpSpPr>
              <a:xfrm>
                <a:off x="282247" y="2672184"/>
                <a:ext cx="7017671" cy="3874800"/>
                <a:chOff x="282247" y="2802762"/>
                <a:chExt cx="7017671" cy="3874800"/>
              </a:xfrm>
            </p:grpSpPr>
            <p:sp>
              <p:nvSpPr>
                <p:cNvPr id="12" name="テキスト ボックス 50">
                  <a:extLst>
                    <a:ext uri="{FF2B5EF4-FFF2-40B4-BE49-F238E27FC236}">
                      <a16:creationId xmlns:a16="http://schemas.microsoft.com/office/drawing/2014/main" id="{A95643FC-DF46-254F-755E-BFC11D5FE40D}"/>
                    </a:ext>
                  </a:extLst>
                </p:cNvPr>
                <p:cNvSpPr txBox="1"/>
                <p:nvPr/>
              </p:nvSpPr>
              <p:spPr>
                <a:xfrm>
                  <a:off x="6910068" y="6104131"/>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6" name="テキスト ボックス 17">
                  <a:extLst>
                    <a:ext uri="{FF2B5EF4-FFF2-40B4-BE49-F238E27FC236}">
                      <a16:creationId xmlns:a16="http://schemas.microsoft.com/office/drawing/2014/main" id="{E7CA9ECA-39C0-F9F3-4B4E-47700D8319C8}"/>
                    </a:ext>
                  </a:extLst>
                </p:cNvPr>
                <p:cNvSpPr txBox="1"/>
                <p:nvPr/>
              </p:nvSpPr>
              <p:spPr>
                <a:xfrm>
                  <a:off x="282247" y="2802762"/>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30" name="テキスト ボックス 49">
                  <a:extLst>
                    <a:ext uri="{FF2B5EF4-FFF2-40B4-BE49-F238E27FC236}">
                      <a16:creationId xmlns:a16="http://schemas.microsoft.com/office/drawing/2014/main" id="{DD5F0646-4706-5C7D-39D0-53FB98CD8E38}"/>
                    </a:ext>
                  </a:extLst>
                </p:cNvPr>
                <p:cNvSpPr txBox="1"/>
                <p:nvPr/>
              </p:nvSpPr>
              <p:spPr>
                <a:xfrm>
                  <a:off x="1566182" y="6339008"/>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31" name="テキスト ボックス 51">
                  <a:extLst>
                    <a:ext uri="{FF2B5EF4-FFF2-40B4-BE49-F238E27FC236}">
                      <a16:creationId xmlns:a16="http://schemas.microsoft.com/office/drawing/2014/main" id="{2189A3B8-4C61-6F37-1FF7-07339C0E3BD4}"/>
                    </a:ext>
                  </a:extLst>
                </p:cNvPr>
                <p:cNvSpPr txBox="1"/>
                <p:nvPr/>
              </p:nvSpPr>
              <p:spPr>
                <a:xfrm>
                  <a:off x="3475563" y="6339008"/>
                  <a:ext cx="800219"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34" name="テキスト ボックス 49">
                  <a:extLst>
                    <a:ext uri="{FF2B5EF4-FFF2-40B4-BE49-F238E27FC236}">
                      <a16:creationId xmlns:a16="http://schemas.microsoft.com/office/drawing/2014/main" id="{9000D067-279D-85AA-C70E-EC7464726E8E}"/>
                    </a:ext>
                  </a:extLst>
                </p:cNvPr>
                <p:cNvSpPr txBox="1"/>
                <p:nvPr/>
              </p:nvSpPr>
              <p:spPr>
                <a:xfrm>
                  <a:off x="4295576" y="6339008"/>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35" name="テキスト ボックス 49">
                  <a:extLst>
                    <a:ext uri="{FF2B5EF4-FFF2-40B4-BE49-F238E27FC236}">
                      <a16:creationId xmlns:a16="http://schemas.microsoft.com/office/drawing/2014/main" id="{D96522C6-83A9-8599-20B0-9F980F54D87B}"/>
                    </a:ext>
                  </a:extLst>
                </p:cNvPr>
                <p:cNvSpPr txBox="1"/>
                <p:nvPr/>
              </p:nvSpPr>
              <p:spPr>
                <a:xfrm>
                  <a:off x="2698146" y="6339008"/>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cxnSp>
              <p:nvCxnSpPr>
                <p:cNvPr id="42" name="直線矢印コネクタ 41">
                  <a:extLst>
                    <a:ext uri="{FF2B5EF4-FFF2-40B4-BE49-F238E27FC236}">
                      <a16:creationId xmlns:a16="http://schemas.microsoft.com/office/drawing/2014/main" id="{C4BBDCD4-C93C-D2CB-B659-69A9EF47A9BD}"/>
                    </a:ext>
                  </a:extLst>
                </p:cNvPr>
                <p:cNvCxnSpPr>
                  <a:cxnSpLocks/>
                </p:cNvCxnSpPr>
                <p:nvPr/>
              </p:nvCxnSpPr>
              <p:spPr>
                <a:xfrm flipV="1">
                  <a:off x="1966292" y="2943067"/>
                  <a:ext cx="0" cy="3330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B37193A-A6A1-915A-3ADB-0E9E8FE4380F}"/>
                    </a:ext>
                  </a:extLst>
                </p:cNvPr>
                <p:cNvCxnSpPr/>
                <p:nvPr/>
              </p:nvCxnSpPr>
              <p:spPr>
                <a:xfrm>
                  <a:off x="1966292" y="6273408"/>
                  <a:ext cx="48896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8BE6EBA-5C2A-54B9-C059-58FBF912E558}"/>
                    </a:ext>
                  </a:extLst>
                </p:cNvPr>
                <p:cNvCxnSpPr>
                  <a:cxnSpLocks/>
                </p:cNvCxnSpPr>
                <p:nvPr/>
              </p:nvCxnSpPr>
              <p:spPr>
                <a:xfrm>
                  <a:off x="1966291" y="3520736"/>
                  <a:ext cx="3954015" cy="1046248"/>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8B0BC25-77DA-5C0E-6809-CB6EF0E50E3A}"/>
                    </a:ext>
                  </a:extLst>
                </p:cNvPr>
                <p:cNvSpPr/>
                <p:nvPr/>
              </p:nvSpPr>
              <p:spPr>
                <a:xfrm>
                  <a:off x="3072285" y="4968844"/>
                  <a:ext cx="1621234" cy="1295897"/>
                </a:xfrm>
                <a:prstGeom prst="rect">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C6226F9C-A5D8-DF48-2014-B8820E85F98A}"/>
                    </a:ext>
                  </a:extLst>
                </p:cNvPr>
                <p:cNvGrpSpPr/>
                <p:nvPr/>
              </p:nvGrpSpPr>
              <p:grpSpPr>
                <a:xfrm>
                  <a:off x="3066901" y="3825223"/>
                  <a:ext cx="1801078" cy="1113376"/>
                  <a:chOff x="3066901" y="3825223"/>
                  <a:chExt cx="1801078" cy="1113376"/>
                </a:xfrm>
              </p:grpSpPr>
              <p:sp>
                <p:nvSpPr>
                  <p:cNvPr id="24" name="直角三角形 23">
                    <a:extLst>
                      <a:ext uri="{FF2B5EF4-FFF2-40B4-BE49-F238E27FC236}">
                        <a16:creationId xmlns:a16="http://schemas.microsoft.com/office/drawing/2014/main" id="{FD33F235-A9D6-A2E7-CB61-3876C154DBA5}"/>
                      </a:ext>
                    </a:extLst>
                  </p:cNvPr>
                  <p:cNvSpPr/>
                  <p:nvPr/>
                </p:nvSpPr>
                <p:spPr>
                  <a:xfrm rot="226789">
                    <a:off x="3112330" y="3884245"/>
                    <a:ext cx="1586202" cy="312613"/>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7" name="直角三角形 26">
                    <a:extLst>
                      <a:ext uri="{FF2B5EF4-FFF2-40B4-BE49-F238E27FC236}">
                        <a16:creationId xmlns:a16="http://schemas.microsoft.com/office/drawing/2014/main" id="{C7FEEEAB-17E0-A614-505D-BB3C221849BD}"/>
                      </a:ext>
                    </a:extLst>
                  </p:cNvPr>
                  <p:cNvSpPr/>
                  <p:nvPr/>
                </p:nvSpPr>
                <p:spPr>
                  <a:xfrm rot="12465229" flipV="1">
                    <a:off x="3137215" y="3850186"/>
                    <a:ext cx="1494021" cy="657444"/>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8" name="直角三角形 27">
                    <a:extLst>
                      <a:ext uri="{FF2B5EF4-FFF2-40B4-BE49-F238E27FC236}">
                        <a16:creationId xmlns:a16="http://schemas.microsoft.com/office/drawing/2014/main" id="{8B353D93-0959-1659-F212-D7EFC1C518D6}"/>
                      </a:ext>
                    </a:extLst>
                  </p:cNvPr>
                  <p:cNvSpPr/>
                  <p:nvPr/>
                </p:nvSpPr>
                <p:spPr>
                  <a:xfrm rot="17902299" flipV="1">
                    <a:off x="4360375" y="4430995"/>
                    <a:ext cx="662210" cy="352998"/>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0CA48275-E43D-6929-1231-6924D1DB9E78}"/>
                      </a:ext>
                    </a:extLst>
                  </p:cNvPr>
                  <p:cNvSpPr/>
                  <p:nvPr/>
                </p:nvSpPr>
                <p:spPr>
                  <a:xfrm>
                    <a:off x="3066901" y="3825223"/>
                    <a:ext cx="94887" cy="293080"/>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cxnSp>
              <p:nvCxnSpPr>
                <p:cNvPr id="47" name="直線コネクタ 46">
                  <a:extLst>
                    <a:ext uri="{FF2B5EF4-FFF2-40B4-BE49-F238E27FC236}">
                      <a16:creationId xmlns:a16="http://schemas.microsoft.com/office/drawing/2014/main" id="{BD7BE693-C962-83BC-B1CD-1EB989703448}"/>
                    </a:ext>
                  </a:extLst>
                </p:cNvPr>
                <p:cNvCxnSpPr>
                  <a:cxnSpLocks/>
                </p:cNvCxnSpPr>
                <p:nvPr/>
              </p:nvCxnSpPr>
              <p:spPr>
                <a:xfrm>
                  <a:off x="1966290" y="3536086"/>
                  <a:ext cx="4004196" cy="2125262"/>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A104748-4514-E41B-F584-CE53482558BB}"/>
                    </a:ext>
                  </a:extLst>
                </p:cNvPr>
                <p:cNvCxnSpPr>
                  <a:cxnSpLocks/>
                </p:cNvCxnSpPr>
                <p:nvPr/>
              </p:nvCxnSpPr>
              <p:spPr>
                <a:xfrm>
                  <a:off x="3064494" y="3825223"/>
                  <a:ext cx="0" cy="244481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3E5CF95-82D5-D133-84D4-3F8134597C10}"/>
                    </a:ext>
                  </a:extLst>
                </p:cNvPr>
                <p:cNvCxnSpPr>
                  <a:cxnSpLocks/>
                </p:cNvCxnSpPr>
                <p:nvPr/>
              </p:nvCxnSpPr>
              <p:spPr>
                <a:xfrm>
                  <a:off x="4702283" y="4294921"/>
                  <a:ext cx="0" cy="19784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9" name="直線矢印コネクタ 38">
                <a:extLst>
                  <a:ext uri="{FF2B5EF4-FFF2-40B4-BE49-F238E27FC236}">
                    <a16:creationId xmlns:a16="http://schemas.microsoft.com/office/drawing/2014/main" id="{3C8090CB-C126-3173-53AE-B6FD46D59510}"/>
                  </a:ext>
                </a:extLst>
              </p:cNvPr>
              <p:cNvCxnSpPr/>
              <p:nvPr/>
            </p:nvCxnSpPr>
            <p:spPr>
              <a:xfrm>
                <a:off x="3813213" y="3876310"/>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40" name="直線矢印コネクタ 39">
                <a:extLst>
                  <a:ext uri="{FF2B5EF4-FFF2-40B4-BE49-F238E27FC236}">
                    <a16:creationId xmlns:a16="http://schemas.microsoft.com/office/drawing/2014/main" id="{250E9391-4932-586D-8E71-A3DA5E3D1725}"/>
                  </a:ext>
                </a:extLst>
              </p:cNvPr>
              <p:cNvCxnSpPr>
                <a:cxnSpLocks/>
              </p:cNvCxnSpPr>
              <p:nvPr/>
            </p:nvCxnSpPr>
            <p:spPr>
              <a:xfrm>
                <a:off x="3813213" y="4387618"/>
                <a:ext cx="0" cy="17604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grpSp>
      </p:grpSp>
    </p:spTree>
    <p:extLst>
      <p:ext uri="{BB962C8B-B14F-4D97-AF65-F5344CB8AC3E}">
        <p14:creationId xmlns:p14="http://schemas.microsoft.com/office/powerpoint/2010/main" val="78166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SBT Net-Zero</a:t>
            </a:r>
            <a:r>
              <a:rPr lang="ja-JP" altLang="en-US"/>
              <a:t>とは？</a:t>
            </a:r>
            <a:r>
              <a:rPr kumimoji="1" lang="en-US" altLang="ja-JP" dirty="0"/>
              <a:t> </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r>
              <a:rPr lang="en-US" altLang="ja-JP" dirty="0"/>
              <a:t>SBT Net-Zero</a:t>
            </a:r>
            <a:r>
              <a:rPr lang="ja-JP" altLang="en-US" dirty="0"/>
              <a:t>とは、</a:t>
            </a:r>
            <a:r>
              <a:rPr lang="en-US" altLang="ja-JP" dirty="0"/>
              <a:t>SBTi</a:t>
            </a:r>
            <a:r>
              <a:rPr lang="ja-JP" altLang="en-US" dirty="0"/>
              <a:t>におけるネットゼロの考え方のこと。</a:t>
            </a:r>
          </a:p>
          <a:p>
            <a:r>
              <a:rPr lang="en-US" altLang="ja-JP" dirty="0"/>
              <a:t>SBT Net-Zero</a:t>
            </a:r>
            <a:r>
              <a:rPr lang="ja-JP" altLang="en-US" dirty="0"/>
              <a:t>では</a:t>
            </a:r>
            <a:r>
              <a:rPr lang="en-US" altLang="ja-JP" dirty="0"/>
              <a:t>1.5℃</a:t>
            </a:r>
            <a:r>
              <a:rPr lang="ja-JP" altLang="en-US" dirty="0"/>
              <a:t>水準の削減目標を設定（</a:t>
            </a:r>
            <a:r>
              <a:rPr lang="en-US" altLang="ja-JP" dirty="0"/>
              <a:t>Near-term SBT</a:t>
            </a:r>
            <a:r>
              <a:rPr lang="ja-JP" altLang="en-US" dirty="0"/>
              <a:t>、</a:t>
            </a:r>
            <a:r>
              <a:rPr lang="en-US" altLang="ja-JP" dirty="0"/>
              <a:t>Long-term SBT</a:t>
            </a:r>
            <a:r>
              <a:rPr lang="ja-JP" altLang="en-US" dirty="0"/>
              <a:t>）し、残余排出量と炭素除去を釣り合わせること（</a:t>
            </a:r>
            <a:r>
              <a:rPr lang="en-US" altLang="ja-JP" dirty="0"/>
              <a:t>Neutralization</a:t>
            </a:r>
            <a:r>
              <a:rPr lang="ja-JP" altLang="en-US" dirty="0"/>
              <a:t>）が求められる。</a:t>
            </a:r>
          </a:p>
        </p:txBody>
      </p:sp>
      <p:sp>
        <p:nvSpPr>
          <p:cNvPr id="52" name="テキスト ボックス 51"/>
          <p:cNvSpPr txBox="1"/>
          <p:nvPr/>
        </p:nvSpPr>
        <p:spPr>
          <a:xfrm>
            <a:off x="6457939" y="2532969"/>
            <a:ext cx="4071949" cy="287771"/>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sz="1270" kern="0" dirty="0">
                <a:solidFill>
                  <a:prstClr val="black"/>
                </a:solidFill>
                <a:latin typeface="Segoe UI"/>
              </a:rPr>
              <a:t>SBTi Corporate Net-Zero Standard Version </a:t>
            </a:r>
            <a:r>
              <a:rPr kumimoji="0" lang="en-US" altLang="ja-JP" sz="1270" kern="0" dirty="0">
                <a:solidFill>
                  <a:prstClr val="black"/>
                </a:solidFill>
                <a:latin typeface="Segoe UI"/>
                <a:ea typeface="Meiryo UI"/>
              </a:rPr>
              <a:t>1.3.1</a:t>
            </a:r>
            <a:r>
              <a:rPr kumimoji="0" lang="ja-JP" altLang="en-US" sz="1270" kern="0" dirty="0">
                <a:solidFill>
                  <a:prstClr val="black"/>
                </a:solidFill>
                <a:latin typeface="Segoe UI"/>
                <a:ea typeface="Meiryo UI"/>
              </a:rPr>
              <a:t>に準拠</a:t>
            </a:r>
          </a:p>
        </p:txBody>
      </p:sp>
      <p:sp>
        <p:nvSpPr>
          <p:cNvPr id="92" name="フリーフォーム 91"/>
          <p:cNvSpPr/>
          <p:nvPr/>
        </p:nvSpPr>
        <p:spPr>
          <a:xfrm>
            <a:off x="1889420" y="5916305"/>
            <a:ext cx="4639198" cy="1280160"/>
          </a:xfrm>
          <a:custGeom>
            <a:avLst/>
            <a:gdLst>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328416 w 4681728"/>
              <a:gd name="connsiteY16" fmla="*/ 804672 h 1280160"/>
              <a:gd name="connsiteX17" fmla="*/ 3410712 w 4681728"/>
              <a:gd name="connsiteY17" fmla="*/ 758952 h 1280160"/>
              <a:gd name="connsiteX18" fmla="*/ 3419856 w 4681728"/>
              <a:gd name="connsiteY18" fmla="*/ 731520 h 1280160"/>
              <a:gd name="connsiteX19" fmla="*/ 3483864 w 4681728"/>
              <a:gd name="connsiteY19" fmla="*/ 694944 h 1280160"/>
              <a:gd name="connsiteX20" fmla="*/ 3511296 w 4681728"/>
              <a:gd name="connsiteY20" fmla="*/ 676656 h 1280160"/>
              <a:gd name="connsiteX21" fmla="*/ 3611880 w 4681728"/>
              <a:gd name="connsiteY21" fmla="*/ 640080 h 1280160"/>
              <a:gd name="connsiteX22" fmla="*/ 3639312 w 4681728"/>
              <a:gd name="connsiteY22" fmla="*/ 630936 h 1280160"/>
              <a:gd name="connsiteX23" fmla="*/ 3712464 w 4681728"/>
              <a:gd name="connsiteY23" fmla="*/ 612648 h 1280160"/>
              <a:gd name="connsiteX24" fmla="*/ 3739896 w 4681728"/>
              <a:gd name="connsiteY24" fmla="*/ 594360 h 1280160"/>
              <a:gd name="connsiteX25" fmla="*/ 3767328 w 4681728"/>
              <a:gd name="connsiteY25" fmla="*/ 566928 h 1280160"/>
              <a:gd name="connsiteX26" fmla="*/ 3813048 w 4681728"/>
              <a:gd name="connsiteY26" fmla="*/ 557784 h 1280160"/>
              <a:gd name="connsiteX27" fmla="*/ 3922776 w 4681728"/>
              <a:gd name="connsiteY27" fmla="*/ 539496 h 1280160"/>
              <a:gd name="connsiteX28" fmla="*/ 3995928 w 4681728"/>
              <a:gd name="connsiteY28" fmla="*/ 512064 h 1280160"/>
              <a:gd name="connsiteX29" fmla="*/ 4032504 w 4681728"/>
              <a:gd name="connsiteY29" fmla="*/ 493776 h 1280160"/>
              <a:gd name="connsiteX30" fmla="*/ 4078224 w 4681728"/>
              <a:gd name="connsiteY30" fmla="*/ 484632 h 1280160"/>
              <a:gd name="connsiteX31" fmla="*/ 4114800 w 4681728"/>
              <a:gd name="connsiteY31" fmla="*/ 475488 h 1280160"/>
              <a:gd name="connsiteX32" fmla="*/ 4169664 w 4681728"/>
              <a:gd name="connsiteY32" fmla="*/ 438912 h 1280160"/>
              <a:gd name="connsiteX33" fmla="*/ 4251960 w 4681728"/>
              <a:gd name="connsiteY33" fmla="*/ 411480 h 1280160"/>
              <a:gd name="connsiteX34" fmla="*/ 4279392 w 4681728"/>
              <a:gd name="connsiteY34" fmla="*/ 402336 h 1280160"/>
              <a:gd name="connsiteX35" fmla="*/ 4361688 w 4681728"/>
              <a:gd name="connsiteY35" fmla="*/ 384048 h 1280160"/>
              <a:gd name="connsiteX36" fmla="*/ 4443984 w 4681728"/>
              <a:gd name="connsiteY36" fmla="*/ 356616 h 1280160"/>
              <a:gd name="connsiteX37" fmla="*/ 4471416 w 4681728"/>
              <a:gd name="connsiteY37" fmla="*/ 347472 h 1280160"/>
              <a:gd name="connsiteX38" fmla="*/ 4626864 w 4681728"/>
              <a:gd name="connsiteY38" fmla="*/ 329184 h 1280160"/>
              <a:gd name="connsiteX39" fmla="*/ 4636008 w 4681728"/>
              <a:gd name="connsiteY39" fmla="*/ 301752 h 1280160"/>
              <a:gd name="connsiteX40" fmla="*/ 4681728 w 4681728"/>
              <a:gd name="connsiteY40" fmla="*/ 292608 h 1280160"/>
              <a:gd name="connsiteX41" fmla="*/ 4654296 w 4681728"/>
              <a:gd name="connsiteY41" fmla="*/ 0 h 1280160"/>
              <a:gd name="connsiteX42" fmla="*/ 0 w 4681728"/>
              <a:gd name="connsiteY4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511296 w 4681728"/>
              <a:gd name="connsiteY19" fmla="*/ 676656 h 1280160"/>
              <a:gd name="connsiteX20" fmla="*/ 3611880 w 4681728"/>
              <a:gd name="connsiteY20" fmla="*/ 640080 h 1280160"/>
              <a:gd name="connsiteX21" fmla="*/ 3639312 w 4681728"/>
              <a:gd name="connsiteY21" fmla="*/ 630936 h 1280160"/>
              <a:gd name="connsiteX22" fmla="*/ 3712464 w 4681728"/>
              <a:gd name="connsiteY22" fmla="*/ 612648 h 1280160"/>
              <a:gd name="connsiteX23" fmla="*/ 3739896 w 4681728"/>
              <a:gd name="connsiteY23" fmla="*/ 594360 h 1280160"/>
              <a:gd name="connsiteX24" fmla="*/ 3767328 w 4681728"/>
              <a:gd name="connsiteY24" fmla="*/ 566928 h 1280160"/>
              <a:gd name="connsiteX25" fmla="*/ 3813048 w 4681728"/>
              <a:gd name="connsiteY25" fmla="*/ 557784 h 1280160"/>
              <a:gd name="connsiteX26" fmla="*/ 3922776 w 4681728"/>
              <a:gd name="connsiteY26" fmla="*/ 539496 h 1280160"/>
              <a:gd name="connsiteX27" fmla="*/ 3995928 w 4681728"/>
              <a:gd name="connsiteY27" fmla="*/ 512064 h 1280160"/>
              <a:gd name="connsiteX28" fmla="*/ 4032504 w 4681728"/>
              <a:gd name="connsiteY28" fmla="*/ 493776 h 1280160"/>
              <a:gd name="connsiteX29" fmla="*/ 4078224 w 4681728"/>
              <a:gd name="connsiteY29" fmla="*/ 484632 h 1280160"/>
              <a:gd name="connsiteX30" fmla="*/ 4114800 w 4681728"/>
              <a:gd name="connsiteY30" fmla="*/ 475488 h 1280160"/>
              <a:gd name="connsiteX31" fmla="*/ 4169664 w 4681728"/>
              <a:gd name="connsiteY31" fmla="*/ 438912 h 1280160"/>
              <a:gd name="connsiteX32" fmla="*/ 4251960 w 4681728"/>
              <a:gd name="connsiteY32" fmla="*/ 411480 h 1280160"/>
              <a:gd name="connsiteX33" fmla="*/ 4279392 w 4681728"/>
              <a:gd name="connsiteY33" fmla="*/ 402336 h 1280160"/>
              <a:gd name="connsiteX34" fmla="*/ 4361688 w 4681728"/>
              <a:gd name="connsiteY34" fmla="*/ 384048 h 1280160"/>
              <a:gd name="connsiteX35" fmla="*/ 4443984 w 4681728"/>
              <a:gd name="connsiteY35" fmla="*/ 356616 h 1280160"/>
              <a:gd name="connsiteX36" fmla="*/ 4471416 w 4681728"/>
              <a:gd name="connsiteY36" fmla="*/ 347472 h 1280160"/>
              <a:gd name="connsiteX37" fmla="*/ 4626864 w 4681728"/>
              <a:gd name="connsiteY37" fmla="*/ 329184 h 1280160"/>
              <a:gd name="connsiteX38" fmla="*/ 4636008 w 4681728"/>
              <a:gd name="connsiteY38" fmla="*/ 301752 h 1280160"/>
              <a:gd name="connsiteX39" fmla="*/ 4681728 w 4681728"/>
              <a:gd name="connsiteY39" fmla="*/ 292608 h 1280160"/>
              <a:gd name="connsiteX40" fmla="*/ 4654296 w 4681728"/>
              <a:gd name="connsiteY40" fmla="*/ 0 h 1280160"/>
              <a:gd name="connsiteX41" fmla="*/ 0 w 4681728"/>
              <a:gd name="connsiteY4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639312 w 4681728"/>
              <a:gd name="connsiteY20" fmla="*/ 630936 h 1280160"/>
              <a:gd name="connsiteX21" fmla="*/ 3712464 w 4681728"/>
              <a:gd name="connsiteY21" fmla="*/ 612648 h 1280160"/>
              <a:gd name="connsiteX22" fmla="*/ 3739896 w 4681728"/>
              <a:gd name="connsiteY22" fmla="*/ 594360 h 1280160"/>
              <a:gd name="connsiteX23" fmla="*/ 3767328 w 4681728"/>
              <a:gd name="connsiteY23" fmla="*/ 566928 h 1280160"/>
              <a:gd name="connsiteX24" fmla="*/ 3813048 w 4681728"/>
              <a:gd name="connsiteY24" fmla="*/ 557784 h 1280160"/>
              <a:gd name="connsiteX25" fmla="*/ 3922776 w 4681728"/>
              <a:gd name="connsiteY25" fmla="*/ 539496 h 1280160"/>
              <a:gd name="connsiteX26" fmla="*/ 3995928 w 4681728"/>
              <a:gd name="connsiteY26" fmla="*/ 512064 h 1280160"/>
              <a:gd name="connsiteX27" fmla="*/ 4032504 w 4681728"/>
              <a:gd name="connsiteY27" fmla="*/ 493776 h 1280160"/>
              <a:gd name="connsiteX28" fmla="*/ 4078224 w 4681728"/>
              <a:gd name="connsiteY28" fmla="*/ 484632 h 1280160"/>
              <a:gd name="connsiteX29" fmla="*/ 4114800 w 4681728"/>
              <a:gd name="connsiteY29" fmla="*/ 475488 h 1280160"/>
              <a:gd name="connsiteX30" fmla="*/ 4169664 w 4681728"/>
              <a:gd name="connsiteY30" fmla="*/ 438912 h 1280160"/>
              <a:gd name="connsiteX31" fmla="*/ 4251960 w 4681728"/>
              <a:gd name="connsiteY31" fmla="*/ 411480 h 1280160"/>
              <a:gd name="connsiteX32" fmla="*/ 4279392 w 4681728"/>
              <a:gd name="connsiteY32" fmla="*/ 402336 h 1280160"/>
              <a:gd name="connsiteX33" fmla="*/ 4361688 w 4681728"/>
              <a:gd name="connsiteY33" fmla="*/ 384048 h 1280160"/>
              <a:gd name="connsiteX34" fmla="*/ 4443984 w 4681728"/>
              <a:gd name="connsiteY34" fmla="*/ 356616 h 1280160"/>
              <a:gd name="connsiteX35" fmla="*/ 4471416 w 4681728"/>
              <a:gd name="connsiteY35" fmla="*/ 347472 h 1280160"/>
              <a:gd name="connsiteX36" fmla="*/ 4626864 w 4681728"/>
              <a:gd name="connsiteY36" fmla="*/ 329184 h 1280160"/>
              <a:gd name="connsiteX37" fmla="*/ 4636008 w 4681728"/>
              <a:gd name="connsiteY37" fmla="*/ 301752 h 1280160"/>
              <a:gd name="connsiteX38" fmla="*/ 4681728 w 4681728"/>
              <a:gd name="connsiteY38" fmla="*/ 292608 h 1280160"/>
              <a:gd name="connsiteX39" fmla="*/ 4654296 w 4681728"/>
              <a:gd name="connsiteY39" fmla="*/ 0 h 1280160"/>
              <a:gd name="connsiteX40" fmla="*/ 0 w 4681728"/>
              <a:gd name="connsiteY4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813048 w 4681728"/>
              <a:gd name="connsiteY23" fmla="*/ 557784 h 1280160"/>
              <a:gd name="connsiteX24" fmla="*/ 3922776 w 4681728"/>
              <a:gd name="connsiteY24" fmla="*/ 539496 h 1280160"/>
              <a:gd name="connsiteX25" fmla="*/ 3995928 w 4681728"/>
              <a:gd name="connsiteY25" fmla="*/ 512064 h 1280160"/>
              <a:gd name="connsiteX26" fmla="*/ 4032504 w 4681728"/>
              <a:gd name="connsiteY26" fmla="*/ 493776 h 1280160"/>
              <a:gd name="connsiteX27" fmla="*/ 4078224 w 4681728"/>
              <a:gd name="connsiteY27" fmla="*/ 484632 h 1280160"/>
              <a:gd name="connsiteX28" fmla="*/ 4114800 w 4681728"/>
              <a:gd name="connsiteY28" fmla="*/ 475488 h 1280160"/>
              <a:gd name="connsiteX29" fmla="*/ 4169664 w 4681728"/>
              <a:gd name="connsiteY29" fmla="*/ 438912 h 1280160"/>
              <a:gd name="connsiteX30" fmla="*/ 4251960 w 4681728"/>
              <a:gd name="connsiteY30" fmla="*/ 411480 h 1280160"/>
              <a:gd name="connsiteX31" fmla="*/ 4279392 w 4681728"/>
              <a:gd name="connsiteY31" fmla="*/ 402336 h 1280160"/>
              <a:gd name="connsiteX32" fmla="*/ 4361688 w 4681728"/>
              <a:gd name="connsiteY32" fmla="*/ 384048 h 1280160"/>
              <a:gd name="connsiteX33" fmla="*/ 4443984 w 4681728"/>
              <a:gd name="connsiteY33" fmla="*/ 356616 h 1280160"/>
              <a:gd name="connsiteX34" fmla="*/ 4471416 w 4681728"/>
              <a:gd name="connsiteY34" fmla="*/ 347472 h 1280160"/>
              <a:gd name="connsiteX35" fmla="*/ 4626864 w 4681728"/>
              <a:gd name="connsiteY35" fmla="*/ 329184 h 1280160"/>
              <a:gd name="connsiteX36" fmla="*/ 4636008 w 4681728"/>
              <a:gd name="connsiteY36" fmla="*/ 301752 h 1280160"/>
              <a:gd name="connsiteX37" fmla="*/ 4681728 w 4681728"/>
              <a:gd name="connsiteY37" fmla="*/ 292608 h 1280160"/>
              <a:gd name="connsiteX38" fmla="*/ 4654296 w 4681728"/>
              <a:gd name="connsiteY38" fmla="*/ 0 h 1280160"/>
              <a:gd name="connsiteX39" fmla="*/ 0 w 4681728"/>
              <a:gd name="connsiteY3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922776 w 4681728"/>
              <a:gd name="connsiteY23" fmla="*/ 539496 h 1280160"/>
              <a:gd name="connsiteX24" fmla="*/ 3995928 w 4681728"/>
              <a:gd name="connsiteY24" fmla="*/ 512064 h 1280160"/>
              <a:gd name="connsiteX25" fmla="*/ 4032504 w 4681728"/>
              <a:gd name="connsiteY25" fmla="*/ 493776 h 1280160"/>
              <a:gd name="connsiteX26" fmla="*/ 4078224 w 4681728"/>
              <a:gd name="connsiteY26" fmla="*/ 484632 h 1280160"/>
              <a:gd name="connsiteX27" fmla="*/ 4114800 w 4681728"/>
              <a:gd name="connsiteY27" fmla="*/ 475488 h 1280160"/>
              <a:gd name="connsiteX28" fmla="*/ 4169664 w 4681728"/>
              <a:gd name="connsiteY28" fmla="*/ 438912 h 1280160"/>
              <a:gd name="connsiteX29" fmla="*/ 4251960 w 4681728"/>
              <a:gd name="connsiteY29" fmla="*/ 411480 h 1280160"/>
              <a:gd name="connsiteX30" fmla="*/ 4279392 w 4681728"/>
              <a:gd name="connsiteY30" fmla="*/ 402336 h 1280160"/>
              <a:gd name="connsiteX31" fmla="*/ 4361688 w 4681728"/>
              <a:gd name="connsiteY31" fmla="*/ 384048 h 1280160"/>
              <a:gd name="connsiteX32" fmla="*/ 4443984 w 4681728"/>
              <a:gd name="connsiteY32" fmla="*/ 356616 h 1280160"/>
              <a:gd name="connsiteX33" fmla="*/ 4471416 w 4681728"/>
              <a:gd name="connsiteY33" fmla="*/ 347472 h 1280160"/>
              <a:gd name="connsiteX34" fmla="*/ 4626864 w 4681728"/>
              <a:gd name="connsiteY34" fmla="*/ 329184 h 1280160"/>
              <a:gd name="connsiteX35" fmla="*/ 4636008 w 4681728"/>
              <a:gd name="connsiteY35" fmla="*/ 301752 h 1280160"/>
              <a:gd name="connsiteX36" fmla="*/ 4681728 w 4681728"/>
              <a:gd name="connsiteY36" fmla="*/ 292608 h 1280160"/>
              <a:gd name="connsiteX37" fmla="*/ 4654296 w 4681728"/>
              <a:gd name="connsiteY37" fmla="*/ 0 h 1280160"/>
              <a:gd name="connsiteX38" fmla="*/ 0 w 4681728"/>
              <a:gd name="connsiteY3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767328 w 4681728"/>
              <a:gd name="connsiteY21" fmla="*/ 566928 h 1280160"/>
              <a:gd name="connsiteX22" fmla="*/ 3922776 w 4681728"/>
              <a:gd name="connsiteY22" fmla="*/ 539496 h 1280160"/>
              <a:gd name="connsiteX23" fmla="*/ 3995928 w 4681728"/>
              <a:gd name="connsiteY23" fmla="*/ 512064 h 1280160"/>
              <a:gd name="connsiteX24" fmla="*/ 4032504 w 4681728"/>
              <a:gd name="connsiteY24" fmla="*/ 493776 h 1280160"/>
              <a:gd name="connsiteX25" fmla="*/ 4078224 w 4681728"/>
              <a:gd name="connsiteY25" fmla="*/ 484632 h 1280160"/>
              <a:gd name="connsiteX26" fmla="*/ 4114800 w 4681728"/>
              <a:gd name="connsiteY26" fmla="*/ 475488 h 1280160"/>
              <a:gd name="connsiteX27" fmla="*/ 4169664 w 4681728"/>
              <a:gd name="connsiteY27" fmla="*/ 438912 h 1280160"/>
              <a:gd name="connsiteX28" fmla="*/ 4251960 w 4681728"/>
              <a:gd name="connsiteY28" fmla="*/ 411480 h 1280160"/>
              <a:gd name="connsiteX29" fmla="*/ 4279392 w 4681728"/>
              <a:gd name="connsiteY29" fmla="*/ 402336 h 1280160"/>
              <a:gd name="connsiteX30" fmla="*/ 4361688 w 4681728"/>
              <a:gd name="connsiteY30" fmla="*/ 384048 h 1280160"/>
              <a:gd name="connsiteX31" fmla="*/ 4443984 w 4681728"/>
              <a:gd name="connsiteY31" fmla="*/ 356616 h 1280160"/>
              <a:gd name="connsiteX32" fmla="*/ 4471416 w 4681728"/>
              <a:gd name="connsiteY32" fmla="*/ 347472 h 1280160"/>
              <a:gd name="connsiteX33" fmla="*/ 4626864 w 4681728"/>
              <a:gd name="connsiteY33" fmla="*/ 329184 h 1280160"/>
              <a:gd name="connsiteX34" fmla="*/ 4636008 w 4681728"/>
              <a:gd name="connsiteY34" fmla="*/ 301752 h 1280160"/>
              <a:gd name="connsiteX35" fmla="*/ 4681728 w 4681728"/>
              <a:gd name="connsiteY35" fmla="*/ 292608 h 1280160"/>
              <a:gd name="connsiteX36" fmla="*/ 4654296 w 4681728"/>
              <a:gd name="connsiteY36" fmla="*/ 0 h 1280160"/>
              <a:gd name="connsiteX37" fmla="*/ 0 w 4681728"/>
              <a:gd name="connsiteY3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32504 w 4681728"/>
              <a:gd name="connsiteY23" fmla="*/ 493776 h 1280160"/>
              <a:gd name="connsiteX24" fmla="*/ 4078224 w 4681728"/>
              <a:gd name="connsiteY24" fmla="*/ 484632 h 1280160"/>
              <a:gd name="connsiteX25" fmla="*/ 4114800 w 4681728"/>
              <a:gd name="connsiteY25" fmla="*/ 475488 h 1280160"/>
              <a:gd name="connsiteX26" fmla="*/ 4169664 w 4681728"/>
              <a:gd name="connsiteY26" fmla="*/ 438912 h 1280160"/>
              <a:gd name="connsiteX27" fmla="*/ 4251960 w 4681728"/>
              <a:gd name="connsiteY27" fmla="*/ 411480 h 1280160"/>
              <a:gd name="connsiteX28" fmla="*/ 4279392 w 4681728"/>
              <a:gd name="connsiteY28" fmla="*/ 402336 h 1280160"/>
              <a:gd name="connsiteX29" fmla="*/ 4361688 w 4681728"/>
              <a:gd name="connsiteY29" fmla="*/ 384048 h 1280160"/>
              <a:gd name="connsiteX30" fmla="*/ 4443984 w 4681728"/>
              <a:gd name="connsiteY30" fmla="*/ 356616 h 1280160"/>
              <a:gd name="connsiteX31" fmla="*/ 4471416 w 4681728"/>
              <a:gd name="connsiteY31" fmla="*/ 347472 h 1280160"/>
              <a:gd name="connsiteX32" fmla="*/ 4626864 w 4681728"/>
              <a:gd name="connsiteY32" fmla="*/ 329184 h 1280160"/>
              <a:gd name="connsiteX33" fmla="*/ 4636008 w 4681728"/>
              <a:gd name="connsiteY33" fmla="*/ 301752 h 1280160"/>
              <a:gd name="connsiteX34" fmla="*/ 4681728 w 4681728"/>
              <a:gd name="connsiteY34" fmla="*/ 292608 h 1280160"/>
              <a:gd name="connsiteX35" fmla="*/ 4654296 w 4681728"/>
              <a:gd name="connsiteY35" fmla="*/ 0 h 1280160"/>
              <a:gd name="connsiteX36" fmla="*/ 0 w 4681728"/>
              <a:gd name="connsiteY3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78224 w 4681728"/>
              <a:gd name="connsiteY23" fmla="*/ 484632 h 1280160"/>
              <a:gd name="connsiteX24" fmla="*/ 4114800 w 4681728"/>
              <a:gd name="connsiteY24" fmla="*/ 475488 h 1280160"/>
              <a:gd name="connsiteX25" fmla="*/ 4169664 w 4681728"/>
              <a:gd name="connsiteY25" fmla="*/ 438912 h 1280160"/>
              <a:gd name="connsiteX26" fmla="*/ 4251960 w 4681728"/>
              <a:gd name="connsiteY26" fmla="*/ 411480 h 1280160"/>
              <a:gd name="connsiteX27" fmla="*/ 4279392 w 4681728"/>
              <a:gd name="connsiteY27" fmla="*/ 402336 h 1280160"/>
              <a:gd name="connsiteX28" fmla="*/ 4361688 w 4681728"/>
              <a:gd name="connsiteY28" fmla="*/ 384048 h 1280160"/>
              <a:gd name="connsiteX29" fmla="*/ 4443984 w 4681728"/>
              <a:gd name="connsiteY29" fmla="*/ 356616 h 1280160"/>
              <a:gd name="connsiteX30" fmla="*/ 4471416 w 4681728"/>
              <a:gd name="connsiteY30" fmla="*/ 347472 h 1280160"/>
              <a:gd name="connsiteX31" fmla="*/ 4626864 w 4681728"/>
              <a:gd name="connsiteY31" fmla="*/ 329184 h 1280160"/>
              <a:gd name="connsiteX32" fmla="*/ 4636008 w 4681728"/>
              <a:gd name="connsiteY32" fmla="*/ 301752 h 1280160"/>
              <a:gd name="connsiteX33" fmla="*/ 4681728 w 4681728"/>
              <a:gd name="connsiteY33" fmla="*/ 292608 h 1280160"/>
              <a:gd name="connsiteX34" fmla="*/ 4654296 w 4681728"/>
              <a:gd name="connsiteY34" fmla="*/ 0 h 1280160"/>
              <a:gd name="connsiteX35" fmla="*/ 0 w 4681728"/>
              <a:gd name="connsiteY3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108960 w 4681728"/>
              <a:gd name="connsiteY11" fmla="*/ 960120 h 1280160"/>
              <a:gd name="connsiteX12" fmla="*/ 3191256 w 4681728"/>
              <a:gd name="connsiteY12" fmla="*/ 886968 h 1280160"/>
              <a:gd name="connsiteX13" fmla="*/ 3246120 w 4681728"/>
              <a:gd name="connsiteY13" fmla="*/ 859536 h 1280160"/>
              <a:gd name="connsiteX14" fmla="*/ 3300984 w 4681728"/>
              <a:gd name="connsiteY14" fmla="*/ 813816 h 1280160"/>
              <a:gd name="connsiteX15" fmla="*/ 3410712 w 4681728"/>
              <a:gd name="connsiteY15" fmla="*/ 758952 h 1280160"/>
              <a:gd name="connsiteX16" fmla="*/ 3419856 w 4681728"/>
              <a:gd name="connsiteY16" fmla="*/ 731520 h 1280160"/>
              <a:gd name="connsiteX17" fmla="*/ 3611880 w 4681728"/>
              <a:gd name="connsiteY17" fmla="*/ 640080 h 1280160"/>
              <a:gd name="connsiteX18" fmla="*/ 3712464 w 4681728"/>
              <a:gd name="connsiteY18" fmla="*/ 612648 h 1280160"/>
              <a:gd name="connsiteX19" fmla="*/ 3739896 w 4681728"/>
              <a:gd name="connsiteY19" fmla="*/ 594360 h 1280160"/>
              <a:gd name="connsiteX20" fmla="*/ 3922776 w 4681728"/>
              <a:gd name="connsiteY20" fmla="*/ 539496 h 1280160"/>
              <a:gd name="connsiteX21" fmla="*/ 3995928 w 4681728"/>
              <a:gd name="connsiteY21" fmla="*/ 512064 h 1280160"/>
              <a:gd name="connsiteX22" fmla="*/ 4078224 w 4681728"/>
              <a:gd name="connsiteY22" fmla="*/ 484632 h 1280160"/>
              <a:gd name="connsiteX23" fmla="*/ 4114800 w 4681728"/>
              <a:gd name="connsiteY23" fmla="*/ 475488 h 1280160"/>
              <a:gd name="connsiteX24" fmla="*/ 4169664 w 4681728"/>
              <a:gd name="connsiteY24" fmla="*/ 438912 h 1280160"/>
              <a:gd name="connsiteX25" fmla="*/ 4251960 w 4681728"/>
              <a:gd name="connsiteY25" fmla="*/ 411480 h 1280160"/>
              <a:gd name="connsiteX26" fmla="*/ 4279392 w 4681728"/>
              <a:gd name="connsiteY26" fmla="*/ 402336 h 1280160"/>
              <a:gd name="connsiteX27" fmla="*/ 4361688 w 4681728"/>
              <a:gd name="connsiteY27" fmla="*/ 384048 h 1280160"/>
              <a:gd name="connsiteX28" fmla="*/ 4443984 w 4681728"/>
              <a:gd name="connsiteY28" fmla="*/ 356616 h 1280160"/>
              <a:gd name="connsiteX29" fmla="*/ 4471416 w 4681728"/>
              <a:gd name="connsiteY29" fmla="*/ 347472 h 1280160"/>
              <a:gd name="connsiteX30" fmla="*/ 4626864 w 4681728"/>
              <a:gd name="connsiteY30" fmla="*/ 329184 h 1280160"/>
              <a:gd name="connsiteX31" fmla="*/ 4636008 w 4681728"/>
              <a:gd name="connsiteY31" fmla="*/ 301752 h 1280160"/>
              <a:gd name="connsiteX32" fmla="*/ 4681728 w 4681728"/>
              <a:gd name="connsiteY32" fmla="*/ 292608 h 1280160"/>
              <a:gd name="connsiteX33" fmla="*/ 4654296 w 4681728"/>
              <a:gd name="connsiteY33" fmla="*/ 0 h 1280160"/>
              <a:gd name="connsiteX34" fmla="*/ 0 w 4681728"/>
              <a:gd name="connsiteY3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99232 w 4681728"/>
              <a:gd name="connsiteY9" fmla="*/ 1014984 h 1280160"/>
              <a:gd name="connsiteX10" fmla="*/ 3108960 w 4681728"/>
              <a:gd name="connsiteY10" fmla="*/ 960120 h 1280160"/>
              <a:gd name="connsiteX11" fmla="*/ 3191256 w 4681728"/>
              <a:gd name="connsiteY11" fmla="*/ 886968 h 1280160"/>
              <a:gd name="connsiteX12" fmla="*/ 3246120 w 4681728"/>
              <a:gd name="connsiteY12" fmla="*/ 859536 h 1280160"/>
              <a:gd name="connsiteX13" fmla="*/ 3300984 w 4681728"/>
              <a:gd name="connsiteY13" fmla="*/ 813816 h 1280160"/>
              <a:gd name="connsiteX14" fmla="*/ 3410712 w 4681728"/>
              <a:gd name="connsiteY14" fmla="*/ 758952 h 1280160"/>
              <a:gd name="connsiteX15" fmla="*/ 3419856 w 4681728"/>
              <a:gd name="connsiteY15" fmla="*/ 731520 h 1280160"/>
              <a:gd name="connsiteX16" fmla="*/ 3611880 w 4681728"/>
              <a:gd name="connsiteY16" fmla="*/ 640080 h 1280160"/>
              <a:gd name="connsiteX17" fmla="*/ 3712464 w 4681728"/>
              <a:gd name="connsiteY17" fmla="*/ 612648 h 1280160"/>
              <a:gd name="connsiteX18" fmla="*/ 3739896 w 4681728"/>
              <a:gd name="connsiteY18" fmla="*/ 594360 h 1280160"/>
              <a:gd name="connsiteX19" fmla="*/ 3922776 w 4681728"/>
              <a:gd name="connsiteY19" fmla="*/ 539496 h 1280160"/>
              <a:gd name="connsiteX20" fmla="*/ 3995928 w 4681728"/>
              <a:gd name="connsiteY20" fmla="*/ 512064 h 1280160"/>
              <a:gd name="connsiteX21" fmla="*/ 4078224 w 4681728"/>
              <a:gd name="connsiteY21" fmla="*/ 484632 h 1280160"/>
              <a:gd name="connsiteX22" fmla="*/ 4114800 w 4681728"/>
              <a:gd name="connsiteY22" fmla="*/ 475488 h 1280160"/>
              <a:gd name="connsiteX23" fmla="*/ 4169664 w 4681728"/>
              <a:gd name="connsiteY23" fmla="*/ 438912 h 1280160"/>
              <a:gd name="connsiteX24" fmla="*/ 4251960 w 4681728"/>
              <a:gd name="connsiteY24" fmla="*/ 411480 h 1280160"/>
              <a:gd name="connsiteX25" fmla="*/ 4279392 w 4681728"/>
              <a:gd name="connsiteY25" fmla="*/ 402336 h 1280160"/>
              <a:gd name="connsiteX26" fmla="*/ 4361688 w 4681728"/>
              <a:gd name="connsiteY26" fmla="*/ 384048 h 1280160"/>
              <a:gd name="connsiteX27" fmla="*/ 4443984 w 4681728"/>
              <a:gd name="connsiteY27" fmla="*/ 356616 h 1280160"/>
              <a:gd name="connsiteX28" fmla="*/ 4471416 w 4681728"/>
              <a:gd name="connsiteY28" fmla="*/ 347472 h 1280160"/>
              <a:gd name="connsiteX29" fmla="*/ 4626864 w 4681728"/>
              <a:gd name="connsiteY29" fmla="*/ 329184 h 1280160"/>
              <a:gd name="connsiteX30" fmla="*/ 4636008 w 4681728"/>
              <a:gd name="connsiteY30" fmla="*/ 301752 h 1280160"/>
              <a:gd name="connsiteX31" fmla="*/ 4681728 w 4681728"/>
              <a:gd name="connsiteY31" fmla="*/ 292608 h 1280160"/>
              <a:gd name="connsiteX32" fmla="*/ 4654296 w 4681728"/>
              <a:gd name="connsiteY32" fmla="*/ 0 h 1280160"/>
              <a:gd name="connsiteX33" fmla="*/ 0 w 4681728"/>
              <a:gd name="connsiteY3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80360 w 4681728"/>
              <a:gd name="connsiteY6" fmla="*/ 1088136 h 1280160"/>
              <a:gd name="connsiteX7" fmla="*/ 2907792 w 4681728"/>
              <a:gd name="connsiteY7" fmla="*/ 1078992 h 1280160"/>
              <a:gd name="connsiteX8" fmla="*/ 2999232 w 4681728"/>
              <a:gd name="connsiteY8" fmla="*/ 1014984 h 1280160"/>
              <a:gd name="connsiteX9" fmla="*/ 3108960 w 4681728"/>
              <a:gd name="connsiteY9" fmla="*/ 960120 h 1280160"/>
              <a:gd name="connsiteX10" fmla="*/ 3191256 w 4681728"/>
              <a:gd name="connsiteY10" fmla="*/ 886968 h 1280160"/>
              <a:gd name="connsiteX11" fmla="*/ 3246120 w 4681728"/>
              <a:gd name="connsiteY11" fmla="*/ 859536 h 1280160"/>
              <a:gd name="connsiteX12" fmla="*/ 3300984 w 4681728"/>
              <a:gd name="connsiteY12" fmla="*/ 813816 h 1280160"/>
              <a:gd name="connsiteX13" fmla="*/ 3410712 w 4681728"/>
              <a:gd name="connsiteY13" fmla="*/ 758952 h 1280160"/>
              <a:gd name="connsiteX14" fmla="*/ 3419856 w 4681728"/>
              <a:gd name="connsiteY14" fmla="*/ 731520 h 1280160"/>
              <a:gd name="connsiteX15" fmla="*/ 3611880 w 4681728"/>
              <a:gd name="connsiteY15" fmla="*/ 640080 h 1280160"/>
              <a:gd name="connsiteX16" fmla="*/ 3712464 w 4681728"/>
              <a:gd name="connsiteY16" fmla="*/ 612648 h 1280160"/>
              <a:gd name="connsiteX17" fmla="*/ 3739896 w 4681728"/>
              <a:gd name="connsiteY17" fmla="*/ 594360 h 1280160"/>
              <a:gd name="connsiteX18" fmla="*/ 3922776 w 4681728"/>
              <a:gd name="connsiteY18" fmla="*/ 539496 h 1280160"/>
              <a:gd name="connsiteX19" fmla="*/ 3995928 w 4681728"/>
              <a:gd name="connsiteY19" fmla="*/ 512064 h 1280160"/>
              <a:gd name="connsiteX20" fmla="*/ 4078224 w 4681728"/>
              <a:gd name="connsiteY20" fmla="*/ 484632 h 1280160"/>
              <a:gd name="connsiteX21" fmla="*/ 4114800 w 4681728"/>
              <a:gd name="connsiteY21" fmla="*/ 475488 h 1280160"/>
              <a:gd name="connsiteX22" fmla="*/ 4169664 w 4681728"/>
              <a:gd name="connsiteY22" fmla="*/ 438912 h 1280160"/>
              <a:gd name="connsiteX23" fmla="*/ 4251960 w 4681728"/>
              <a:gd name="connsiteY23" fmla="*/ 411480 h 1280160"/>
              <a:gd name="connsiteX24" fmla="*/ 4279392 w 4681728"/>
              <a:gd name="connsiteY24" fmla="*/ 402336 h 1280160"/>
              <a:gd name="connsiteX25" fmla="*/ 4361688 w 4681728"/>
              <a:gd name="connsiteY25" fmla="*/ 384048 h 1280160"/>
              <a:gd name="connsiteX26" fmla="*/ 4443984 w 4681728"/>
              <a:gd name="connsiteY26" fmla="*/ 356616 h 1280160"/>
              <a:gd name="connsiteX27" fmla="*/ 4471416 w 4681728"/>
              <a:gd name="connsiteY27" fmla="*/ 347472 h 1280160"/>
              <a:gd name="connsiteX28" fmla="*/ 4626864 w 4681728"/>
              <a:gd name="connsiteY28" fmla="*/ 329184 h 1280160"/>
              <a:gd name="connsiteX29" fmla="*/ 4636008 w 4681728"/>
              <a:gd name="connsiteY29" fmla="*/ 301752 h 1280160"/>
              <a:gd name="connsiteX30" fmla="*/ 4681728 w 4681728"/>
              <a:gd name="connsiteY30" fmla="*/ 292608 h 1280160"/>
              <a:gd name="connsiteX31" fmla="*/ 4654296 w 4681728"/>
              <a:gd name="connsiteY31" fmla="*/ 0 h 1280160"/>
              <a:gd name="connsiteX32" fmla="*/ 0 w 4681728"/>
              <a:gd name="connsiteY3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07792 w 4681728"/>
              <a:gd name="connsiteY6" fmla="*/ 1078992 h 1280160"/>
              <a:gd name="connsiteX7" fmla="*/ 2999232 w 4681728"/>
              <a:gd name="connsiteY7" fmla="*/ 1014984 h 1280160"/>
              <a:gd name="connsiteX8" fmla="*/ 3108960 w 4681728"/>
              <a:gd name="connsiteY8" fmla="*/ 960120 h 1280160"/>
              <a:gd name="connsiteX9" fmla="*/ 3191256 w 4681728"/>
              <a:gd name="connsiteY9" fmla="*/ 886968 h 1280160"/>
              <a:gd name="connsiteX10" fmla="*/ 3246120 w 4681728"/>
              <a:gd name="connsiteY10" fmla="*/ 859536 h 1280160"/>
              <a:gd name="connsiteX11" fmla="*/ 3300984 w 4681728"/>
              <a:gd name="connsiteY11" fmla="*/ 813816 h 1280160"/>
              <a:gd name="connsiteX12" fmla="*/ 3410712 w 4681728"/>
              <a:gd name="connsiteY12" fmla="*/ 758952 h 1280160"/>
              <a:gd name="connsiteX13" fmla="*/ 3419856 w 4681728"/>
              <a:gd name="connsiteY13" fmla="*/ 731520 h 1280160"/>
              <a:gd name="connsiteX14" fmla="*/ 3611880 w 4681728"/>
              <a:gd name="connsiteY14" fmla="*/ 640080 h 1280160"/>
              <a:gd name="connsiteX15" fmla="*/ 3712464 w 4681728"/>
              <a:gd name="connsiteY15" fmla="*/ 612648 h 1280160"/>
              <a:gd name="connsiteX16" fmla="*/ 3739896 w 4681728"/>
              <a:gd name="connsiteY16" fmla="*/ 594360 h 1280160"/>
              <a:gd name="connsiteX17" fmla="*/ 3922776 w 4681728"/>
              <a:gd name="connsiteY17" fmla="*/ 539496 h 1280160"/>
              <a:gd name="connsiteX18" fmla="*/ 3995928 w 4681728"/>
              <a:gd name="connsiteY18" fmla="*/ 512064 h 1280160"/>
              <a:gd name="connsiteX19" fmla="*/ 4078224 w 4681728"/>
              <a:gd name="connsiteY19" fmla="*/ 484632 h 1280160"/>
              <a:gd name="connsiteX20" fmla="*/ 4114800 w 4681728"/>
              <a:gd name="connsiteY20" fmla="*/ 475488 h 1280160"/>
              <a:gd name="connsiteX21" fmla="*/ 4169664 w 4681728"/>
              <a:gd name="connsiteY21" fmla="*/ 438912 h 1280160"/>
              <a:gd name="connsiteX22" fmla="*/ 4251960 w 4681728"/>
              <a:gd name="connsiteY22" fmla="*/ 411480 h 1280160"/>
              <a:gd name="connsiteX23" fmla="*/ 4279392 w 4681728"/>
              <a:gd name="connsiteY23" fmla="*/ 402336 h 1280160"/>
              <a:gd name="connsiteX24" fmla="*/ 4361688 w 4681728"/>
              <a:gd name="connsiteY24" fmla="*/ 384048 h 1280160"/>
              <a:gd name="connsiteX25" fmla="*/ 4443984 w 4681728"/>
              <a:gd name="connsiteY25" fmla="*/ 356616 h 1280160"/>
              <a:gd name="connsiteX26" fmla="*/ 4471416 w 4681728"/>
              <a:gd name="connsiteY26" fmla="*/ 347472 h 1280160"/>
              <a:gd name="connsiteX27" fmla="*/ 4626864 w 4681728"/>
              <a:gd name="connsiteY27" fmla="*/ 329184 h 1280160"/>
              <a:gd name="connsiteX28" fmla="*/ 4636008 w 4681728"/>
              <a:gd name="connsiteY28" fmla="*/ 301752 h 1280160"/>
              <a:gd name="connsiteX29" fmla="*/ 4681728 w 4681728"/>
              <a:gd name="connsiteY29" fmla="*/ 292608 h 1280160"/>
              <a:gd name="connsiteX30" fmla="*/ 4654296 w 4681728"/>
              <a:gd name="connsiteY30" fmla="*/ 0 h 1280160"/>
              <a:gd name="connsiteX31" fmla="*/ 0 w 4681728"/>
              <a:gd name="connsiteY3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99232 w 4681728"/>
              <a:gd name="connsiteY6" fmla="*/ 1014984 h 1280160"/>
              <a:gd name="connsiteX7" fmla="*/ 3108960 w 4681728"/>
              <a:gd name="connsiteY7" fmla="*/ 960120 h 1280160"/>
              <a:gd name="connsiteX8" fmla="*/ 3191256 w 4681728"/>
              <a:gd name="connsiteY8" fmla="*/ 886968 h 1280160"/>
              <a:gd name="connsiteX9" fmla="*/ 3246120 w 4681728"/>
              <a:gd name="connsiteY9" fmla="*/ 859536 h 1280160"/>
              <a:gd name="connsiteX10" fmla="*/ 3300984 w 4681728"/>
              <a:gd name="connsiteY10" fmla="*/ 813816 h 1280160"/>
              <a:gd name="connsiteX11" fmla="*/ 3410712 w 4681728"/>
              <a:gd name="connsiteY11" fmla="*/ 758952 h 1280160"/>
              <a:gd name="connsiteX12" fmla="*/ 3419856 w 4681728"/>
              <a:gd name="connsiteY12" fmla="*/ 731520 h 1280160"/>
              <a:gd name="connsiteX13" fmla="*/ 3611880 w 4681728"/>
              <a:gd name="connsiteY13" fmla="*/ 640080 h 1280160"/>
              <a:gd name="connsiteX14" fmla="*/ 3712464 w 4681728"/>
              <a:gd name="connsiteY14" fmla="*/ 612648 h 1280160"/>
              <a:gd name="connsiteX15" fmla="*/ 3739896 w 4681728"/>
              <a:gd name="connsiteY15" fmla="*/ 594360 h 1280160"/>
              <a:gd name="connsiteX16" fmla="*/ 3922776 w 4681728"/>
              <a:gd name="connsiteY16" fmla="*/ 539496 h 1280160"/>
              <a:gd name="connsiteX17" fmla="*/ 3995928 w 4681728"/>
              <a:gd name="connsiteY17" fmla="*/ 512064 h 1280160"/>
              <a:gd name="connsiteX18" fmla="*/ 4078224 w 4681728"/>
              <a:gd name="connsiteY18" fmla="*/ 484632 h 1280160"/>
              <a:gd name="connsiteX19" fmla="*/ 4114800 w 4681728"/>
              <a:gd name="connsiteY19" fmla="*/ 475488 h 1280160"/>
              <a:gd name="connsiteX20" fmla="*/ 4169664 w 4681728"/>
              <a:gd name="connsiteY20" fmla="*/ 438912 h 1280160"/>
              <a:gd name="connsiteX21" fmla="*/ 4251960 w 4681728"/>
              <a:gd name="connsiteY21" fmla="*/ 411480 h 1280160"/>
              <a:gd name="connsiteX22" fmla="*/ 4279392 w 4681728"/>
              <a:gd name="connsiteY22" fmla="*/ 402336 h 1280160"/>
              <a:gd name="connsiteX23" fmla="*/ 4361688 w 4681728"/>
              <a:gd name="connsiteY23" fmla="*/ 384048 h 1280160"/>
              <a:gd name="connsiteX24" fmla="*/ 4443984 w 4681728"/>
              <a:gd name="connsiteY24" fmla="*/ 356616 h 1280160"/>
              <a:gd name="connsiteX25" fmla="*/ 4471416 w 4681728"/>
              <a:gd name="connsiteY25" fmla="*/ 347472 h 1280160"/>
              <a:gd name="connsiteX26" fmla="*/ 4626864 w 4681728"/>
              <a:gd name="connsiteY26" fmla="*/ 329184 h 1280160"/>
              <a:gd name="connsiteX27" fmla="*/ 4636008 w 4681728"/>
              <a:gd name="connsiteY27" fmla="*/ 301752 h 1280160"/>
              <a:gd name="connsiteX28" fmla="*/ 4681728 w 4681728"/>
              <a:gd name="connsiteY28" fmla="*/ 292608 h 1280160"/>
              <a:gd name="connsiteX29" fmla="*/ 4654296 w 4681728"/>
              <a:gd name="connsiteY29" fmla="*/ 0 h 1280160"/>
              <a:gd name="connsiteX30" fmla="*/ 0 w 4681728"/>
              <a:gd name="connsiteY3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08960 w 4681728"/>
              <a:gd name="connsiteY6" fmla="*/ 960120 h 1280160"/>
              <a:gd name="connsiteX7" fmla="*/ 3191256 w 4681728"/>
              <a:gd name="connsiteY7" fmla="*/ 886968 h 1280160"/>
              <a:gd name="connsiteX8" fmla="*/ 3246120 w 4681728"/>
              <a:gd name="connsiteY8" fmla="*/ 859536 h 1280160"/>
              <a:gd name="connsiteX9" fmla="*/ 3300984 w 4681728"/>
              <a:gd name="connsiteY9" fmla="*/ 813816 h 1280160"/>
              <a:gd name="connsiteX10" fmla="*/ 3410712 w 4681728"/>
              <a:gd name="connsiteY10" fmla="*/ 758952 h 1280160"/>
              <a:gd name="connsiteX11" fmla="*/ 3419856 w 4681728"/>
              <a:gd name="connsiteY11" fmla="*/ 731520 h 1280160"/>
              <a:gd name="connsiteX12" fmla="*/ 3611880 w 4681728"/>
              <a:gd name="connsiteY12" fmla="*/ 640080 h 1280160"/>
              <a:gd name="connsiteX13" fmla="*/ 3712464 w 4681728"/>
              <a:gd name="connsiteY13" fmla="*/ 612648 h 1280160"/>
              <a:gd name="connsiteX14" fmla="*/ 3739896 w 4681728"/>
              <a:gd name="connsiteY14" fmla="*/ 594360 h 1280160"/>
              <a:gd name="connsiteX15" fmla="*/ 3922776 w 4681728"/>
              <a:gd name="connsiteY15" fmla="*/ 539496 h 1280160"/>
              <a:gd name="connsiteX16" fmla="*/ 3995928 w 4681728"/>
              <a:gd name="connsiteY16" fmla="*/ 512064 h 1280160"/>
              <a:gd name="connsiteX17" fmla="*/ 4078224 w 4681728"/>
              <a:gd name="connsiteY17" fmla="*/ 484632 h 1280160"/>
              <a:gd name="connsiteX18" fmla="*/ 4114800 w 4681728"/>
              <a:gd name="connsiteY18" fmla="*/ 475488 h 1280160"/>
              <a:gd name="connsiteX19" fmla="*/ 4169664 w 4681728"/>
              <a:gd name="connsiteY19" fmla="*/ 438912 h 1280160"/>
              <a:gd name="connsiteX20" fmla="*/ 4251960 w 4681728"/>
              <a:gd name="connsiteY20" fmla="*/ 411480 h 1280160"/>
              <a:gd name="connsiteX21" fmla="*/ 4279392 w 4681728"/>
              <a:gd name="connsiteY21" fmla="*/ 402336 h 1280160"/>
              <a:gd name="connsiteX22" fmla="*/ 4361688 w 4681728"/>
              <a:gd name="connsiteY22" fmla="*/ 384048 h 1280160"/>
              <a:gd name="connsiteX23" fmla="*/ 4443984 w 4681728"/>
              <a:gd name="connsiteY23" fmla="*/ 356616 h 1280160"/>
              <a:gd name="connsiteX24" fmla="*/ 4471416 w 4681728"/>
              <a:gd name="connsiteY24" fmla="*/ 347472 h 1280160"/>
              <a:gd name="connsiteX25" fmla="*/ 4626864 w 4681728"/>
              <a:gd name="connsiteY25" fmla="*/ 329184 h 1280160"/>
              <a:gd name="connsiteX26" fmla="*/ 4636008 w 4681728"/>
              <a:gd name="connsiteY26" fmla="*/ 301752 h 1280160"/>
              <a:gd name="connsiteX27" fmla="*/ 4681728 w 4681728"/>
              <a:gd name="connsiteY27" fmla="*/ 292608 h 1280160"/>
              <a:gd name="connsiteX28" fmla="*/ 4654296 w 4681728"/>
              <a:gd name="connsiteY28" fmla="*/ 0 h 1280160"/>
              <a:gd name="connsiteX29" fmla="*/ 0 w 4681728"/>
              <a:gd name="connsiteY2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246120 w 4681728"/>
              <a:gd name="connsiteY7" fmla="*/ 859536 h 1280160"/>
              <a:gd name="connsiteX8" fmla="*/ 3300984 w 4681728"/>
              <a:gd name="connsiteY8" fmla="*/ 813816 h 1280160"/>
              <a:gd name="connsiteX9" fmla="*/ 3410712 w 4681728"/>
              <a:gd name="connsiteY9" fmla="*/ 758952 h 1280160"/>
              <a:gd name="connsiteX10" fmla="*/ 3419856 w 4681728"/>
              <a:gd name="connsiteY10" fmla="*/ 731520 h 1280160"/>
              <a:gd name="connsiteX11" fmla="*/ 3611880 w 4681728"/>
              <a:gd name="connsiteY11" fmla="*/ 640080 h 1280160"/>
              <a:gd name="connsiteX12" fmla="*/ 3712464 w 4681728"/>
              <a:gd name="connsiteY12" fmla="*/ 612648 h 1280160"/>
              <a:gd name="connsiteX13" fmla="*/ 3739896 w 4681728"/>
              <a:gd name="connsiteY13" fmla="*/ 594360 h 1280160"/>
              <a:gd name="connsiteX14" fmla="*/ 3922776 w 4681728"/>
              <a:gd name="connsiteY14" fmla="*/ 539496 h 1280160"/>
              <a:gd name="connsiteX15" fmla="*/ 3995928 w 4681728"/>
              <a:gd name="connsiteY15" fmla="*/ 512064 h 1280160"/>
              <a:gd name="connsiteX16" fmla="*/ 4078224 w 4681728"/>
              <a:gd name="connsiteY16" fmla="*/ 484632 h 1280160"/>
              <a:gd name="connsiteX17" fmla="*/ 4114800 w 4681728"/>
              <a:gd name="connsiteY17" fmla="*/ 475488 h 1280160"/>
              <a:gd name="connsiteX18" fmla="*/ 4169664 w 4681728"/>
              <a:gd name="connsiteY18" fmla="*/ 438912 h 1280160"/>
              <a:gd name="connsiteX19" fmla="*/ 4251960 w 4681728"/>
              <a:gd name="connsiteY19" fmla="*/ 411480 h 1280160"/>
              <a:gd name="connsiteX20" fmla="*/ 4279392 w 4681728"/>
              <a:gd name="connsiteY20" fmla="*/ 402336 h 1280160"/>
              <a:gd name="connsiteX21" fmla="*/ 4361688 w 4681728"/>
              <a:gd name="connsiteY21" fmla="*/ 384048 h 1280160"/>
              <a:gd name="connsiteX22" fmla="*/ 4443984 w 4681728"/>
              <a:gd name="connsiteY22" fmla="*/ 356616 h 1280160"/>
              <a:gd name="connsiteX23" fmla="*/ 4471416 w 4681728"/>
              <a:gd name="connsiteY23" fmla="*/ 347472 h 1280160"/>
              <a:gd name="connsiteX24" fmla="*/ 4626864 w 4681728"/>
              <a:gd name="connsiteY24" fmla="*/ 329184 h 1280160"/>
              <a:gd name="connsiteX25" fmla="*/ 4636008 w 4681728"/>
              <a:gd name="connsiteY25" fmla="*/ 301752 h 1280160"/>
              <a:gd name="connsiteX26" fmla="*/ 4681728 w 4681728"/>
              <a:gd name="connsiteY26" fmla="*/ 292608 h 1280160"/>
              <a:gd name="connsiteX27" fmla="*/ 4654296 w 4681728"/>
              <a:gd name="connsiteY27" fmla="*/ 0 h 1280160"/>
              <a:gd name="connsiteX28" fmla="*/ 0 w 4681728"/>
              <a:gd name="connsiteY2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419856 w 4681728"/>
              <a:gd name="connsiteY9" fmla="*/ 731520 h 1280160"/>
              <a:gd name="connsiteX10" fmla="*/ 3611880 w 4681728"/>
              <a:gd name="connsiteY10" fmla="*/ 640080 h 1280160"/>
              <a:gd name="connsiteX11" fmla="*/ 3712464 w 4681728"/>
              <a:gd name="connsiteY11" fmla="*/ 612648 h 1280160"/>
              <a:gd name="connsiteX12" fmla="*/ 3739896 w 4681728"/>
              <a:gd name="connsiteY12" fmla="*/ 594360 h 1280160"/>
              <a:gd name="connsiteX13" fmla="*/ 3922776 w 4681728"/>
              <a:gd name="connsiteY13" fmla="*/ 539496 h 1280160"/>
              <a:gd name="connsiteX14" fmla="*/ 3995928 w 4681728"/>
              <a:gd name="connsiteY14" fmla="*/ 512064 h 1280160"/>
              <a:gd name="connsiteX15" fmla="*/ 4078224 w 4681728"/>
              <a:gd name="connsiteY15" fmla="*/ 484632 h 1280160"/>
              <a:gd name="connsiteX16" fmla="*/ 4114800 w 4681728"/>
              <a:gd name="connsiteY16" fmla="*/ 475488 h 1280160"/>
              <a:gd name="connsiteX17" fmla="*/ 4169664 w 4681728"/>
              <a:gd name="connsiteY17" fmla="*/ 438912 h 1280160"/>
              <a:gd name="connsiteX18" fmla="*/ 4251960 w 4681728"/>
              <a:gd name="connsiteY18" fmla="*/ 411480 h 1280160"/>
              <a:gd name="connsiteX19" fmla="*/ 4279392 w 4681728"/>
              <a:gd name="connsiteY19" fmla="*/ 402336 h 1280160"/>
              <a:gd name="connsiteX20" fmla="*/ 4361688 w 4681728"/>
              <a:gd name="connsiteY20" fmla="*/ 384048 h 1280160"/>
              <a:gd name="connsiteX21" fmla="*/ 4443984 w 4681728"/>
              <a:gd name="connsiteY21" fmla="*/ 356616 h 1280160"/>
              <a:gd name="connsiteX22" fmla="*/ 4471416 w 4681728"/>
              <a:gd name="connsiteY22" fmla="*/ 347472 h 1280160"/>
              <a:gd name="connsiteX23" fmla="*/ 4626864 w 4681728"/>
              <a:gd name="connsiteY23" fmla="*/ 329184 h 1280160"/>
              <a:gd name="connsiteX24" fmla="*/ 4636008 w 4681728"/>
              <a:gd name="connsiteY24" fmla="*/ 301752 h 1280160"/>
              <a:gd name="connsiteX25" fmla="*/ 4681728 w 4681728"/>
              <a:gd name="connsiteY25" fmla="*/ 292608 h 1280160"/>
              <a:gd name="connsiteX26" fmla="*/ 4654296 w 4681728"/>
              <a:gd name="connsiteY26" fmla="*/ 0 h 1280160"/>
              <a:gd name="connsiteX27" fmla="*/ 0 w 4681728"/>
              <a:gd name="connsiteY2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611880 w 4681728"/>
              <a:gd name="connsiteY9" fmla="*/ 640080 h 1280160"/>
              <a:gd name="connsiteX10" fmla="*/ 3712464 w 4681728"/>
              <a:gd name="connsiteY10" fmla="*/ 612648 h 1280160"/>
              <a:gd name="connsiteX11" fmla="*/ 3739896 w 4681728"/>
              <a:gd name="connsiteY11" fmla="*/ 594360 h 1280160"/>
              <a:gd name="connsiteX12" fmla="*/ 3922776 w 4681728"/>
              <a:gd name="connsiteY12" fmla="*/ 539496 h 1280160"/>
              <a:gd name="connsiteX13" fmla="*/ 3995928 w 4681728"/>
              <a:gd name="connsiteY13" fmla="*/ 512064 h 1280160"/>
              <a:gd name="connsiteX14" fmla="*/ 4078224 w 4681728"/>
              <a:gd name="connsiteY14" fmla="*/ 484632 h 1280160"/>
              <a:gd name="connsiteX15" fmla="*/ 4114800 w 4681728"/>
              <a:gd name="connsiteY15" fmla="*/ 475488 h 1280160"/>
              <a:gd name="connsiteX16" fmla="*/ 4169664 w 4681728"/>
              <a:gd name="connsiteY16" fmla="*/ 438912 h 1280160"/>
              <a:gd name="connsiteX17" fmla="*/ 4251960 w 4681728"/>
              <a:gd name="connsiteY17" fmla="*/ 411480 h 1280160"/>
              <a:gd name="connsiteX18" fmla="*/ 4279392 w 4681728"/>
              <a:gd name="connsiteY18" fmla="*/ 402336 h 1280160"/>
              <a:gd name="connsiteX19" fmla="*/ 4361688 w 4681728"/>
              <a:gd name="connsiteY19" fmla="*/ 384048 h 1280160"/>
              <a:gd name="connsiteX20" fmla="*/ 4443984 w 4681728"/>
              <a:gd name="connsiteY20" fmla="*/ 356616 h 1280160"/>
              <a:gd name="connsiteX21" fmla="*/ 4471416 w 4681728"/>
              <a:gd name="connsiteY21" fmla="*/ 347472 h 1280160"/>
              <a:gd name="connsiteX22" fmla="*/ 4626864 w 4681728"/>
              <a:gd name="connsiteY22" fmla="*/ 329184 h 1280160"/>
              <a:gd name="connsiteX23" fmla="*/ 4636008 w 4681728"/>
              <a:gd name="connsiteY23" fmla="*/ 301752 h 1280160"/>
              <a:gd name="connsiteX24" fmla="*/ 4681728 w 4681728"/>
              <a:gd name="connsiteY24" fmla="*/ 292608 h 1280160"/>
              <a:gd name="connsiteX25" fmla="*/ 4654296 w 4681728"/>
              <a:gd name="connsiteY25" fmla="*/ 0 h 1280160"/>
              <a:gd name="connsiteX26" fmla="*/ 0 w 4681728"/>
              <a:gd name="connsiteY2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611880 w 4681728"/>
              <a:gd name="connsiteY8" fmla="*/ 640080 h 1280160"/>
              <a:gd name="connsiteX9" fmla="*/ 3712464 w 4681728"/>
              <a:gd name="connsiteY9" fmla="*/ 612648 h 1280160"/>
              <a:gd name="connsiteX10" fmla="*/ 3739896 w 4681728"/>
              <a:gd name="connsiteY10" fmla="*/ 594360 h 1280160"/>
              <a:gd name="connsiteX11" fmla="*/ 3922776 w 4681728"/>
              <a:gd name="connsiteY11" fmla="*/ 539496 h 1280160"/>
              <a:gd name="connsiteX12" fmla="*/ 3995928 w 4681728"/>
              <a:gd name="connsiteY12" fmla="*/ 512064 h 1280160"/>
              <a:gd name="connsiteX13" fmla="*/ 4078224 w 4681728"/>
              <a:gd name="connsiteY13" fmla="*/ 484632 h 1280160"/>
              <a:gd name="connsiteX14" fmla="*/ 4114800 w 4681728"/>
              <a:gd name="connsiteY14" fmla="*/ 475488 h 1280160"/>
              <a:gd name="connsiteX15" fmla="*/ 4169664 w 4681728"/>
              <a:gd name="connsiteY15" fmla="*/ 438912 h 1280160"/>
              <a:gd name="connsiteX16" fmla="*/ 4251960 w 4681728"/>
              <a:gd name="connsiteY16" fmla="*/ 411480 h 1280160"/>
              <a:gd name="connsiteX17" fmla="*/ 4279392 w 4681728"/>
              <a:gd name="connsiteY17" fmla="*/ 402336 h 1280160"/>
              <a:gd name="connsiteX18" fmla="*/ 4361688 w 4681728"/>
              <a:gd name="connsiteY18" fmla="*/ 384048 h 1280160"/>
              <a:gd name="connsiteX19" fmla="*/ 4443984 w 4681728"/>
              <a:gd name="connsiteY19" fmla="*/ 356616 h 1280160"/>
              <a:gd name="connsiteX20" fmla="*/ 4471416 w 4681728"/>
              <a:gd name="connsiteY20" fmla="*/ 347472 h 1280160"/>
              <a:gd name="connsiteX21" fmla="*/ 4626864 w 4681728"/>
              <a:gd name="connsiteY21" fmla="*/ 329184 h 1280160"/>
              <a:gd name="connsiteX22" fmla="*/ 4636008 w 4681728"/>
              <a:gd name="connsiteY22" fmla="*/ 301752 h 1280160"/>
              <a:gd name="connsiteX23" fmla="*/ 4681728 w 4681728"/>
              <a:gd name="connsiteY23" fmla="*/ 292608 h 1280160"/>
              <a:gd name="connsiteX24" fmla="*/ 4654296 w 4681728"/>
              <a:gd name="connsiteY24" fmla="*/ 0 h 1280160"/>
              <a:gd name="connsiteX25" fmla="*/ 0 w 4681728"/>
              <a:gd name="connsiteY2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24271 w 4681728"/>
              <a:gd name="connsiteY6" fmla="*/ 858047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45536 w 4681728"/>
              <a:gd name="connsiteY6" fmla="*/ 831466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145536 w 4681728"/>
              <a:gd name="connsiteY5" fmla="*/ 831466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361688 w 4681728"/>
              <a:gd name="connsiteY15" fmla="*/ 384048 h 1280160"/>
              <a:gd name="connsiteX16" fmla="*/ 4443984 w 4681728"/>
              <a:gd name="connsiteY16" fmla="*/ 356616 h 1280160"/>
              <a:gd name="connsiteX17" fmla="*/ 4471416 w 4681728"/>
              <a:gd name="connsiteY17" fmla="*/ 347472 h 1280160"/>
              <a:gd name="connsiteX18" fmla="*/ 4626864 w 4681728"/>
              <a:gd name="connsiteY18" fmla="*/ 329184 h 1280160"/>
              <a:gd name="connsiteX19" fmla="*/ 4636008 w 4681728"/>
              <a:gd name="connsiteY19" fmla="*/ 301752 h 1280160"/>
              <a:gd name="connsiteX20" fmla="*/ 4681728 w 4681728"/>
              <a:gd name="connsiteY20" fmla="*/ 292608 h 1280160"/>
              <a:gd name="connsiteX21" fmla="*/ 4654296 w 4681728"/>
              <a:gd name="connsiteY21" fmla="*/ 0 h 1280160"/>
              <a:gd name="connsiteX22" fmla="*/ 0 w 4681728"/>
              <a:gd name="connsiteY2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471416 w 4681728"/>
              <a:gd name="connsiteY16" fmla="*/ 347472 h 1280160"/>
              <a:gd name="connsiteX17" fmla="*/ 4626864 w 4681728"/>
              <a:gd name="connsiteY17" fmla="*/ 329184 h 1280160"/>
              <a:gd name="connsiteX18" fmla="*/ 4636008 w 4681728"/>
              <a:gd name="connsiteY18" fmla="*/ 301752 h 1280160"/>
              <a:gd name="connsiteX19" fmla="*/ 4681728 w 4681728"/>
              <a:gd name="connsiteY19" fmla="*/ 292608 h 1280160"/>
              <a:gd name="connsiteX20" fmla="*/ 4654296 w 4681728"/>
              <a:gd name="connsiteY20" fmla="*/ 0 h 1280160"/>
              <a:gd name="connsiteX21" fmla="*/ 0 w 4681728"/>
              <a:gd name="connsiteY2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26864 w 4681728"/>
              <a:gd name="connsiteY16" fmla="*/ 329184 h 1280160"/>
              <a:gd name="connsiteX17" fmla="*/ 4636008 w 4681728"/>
              <a:gd name="connsiteY17" fmla="*/ 301752 h 1280160"/>
              <a:gd name="connsiteX18" fmla="*/ 4681728 w 4681728"/>
              <a:gd name="connsiteY18" fmla="*/ 292608 h 1280160"/>
              <a:gd name="connsiteX19" fmla="*/ 4654296 w 4681728"/>
              <a:gd name="connsiteY19" fmla="*/ 0 h 1280160"/>
              <a:gd name="connsiteX20" fmla="*/ 0 w 4681728"/>
              <a:gd name="connsiteY2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36008 w 4681728"/>
              <a:gd name="connsiteY16" fmla="*/ 301752 h 1280160"/>
              <a:gd name="connsiteX17" fmla="*/ 4681728 w 4681728"/>
              <a:gd name="connsiteY17" fmla="*/ 292608 h 1280160"/>
              <a:gd name="connsiteX18" fmla="*/ 4654296 w 4681728"/>
              <a:gd name="connsiteY18" fmla="*/ 0 h 1280160"/>
              <a:gd name="connsiteX19" fmla="*/ 0 w 4681728"/>
              <a:gd name="connsiteY1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81728 w 4681728"/>
              <a:gd name="connsiteY16" fmla="*/ 292608 h 1280160"/>
              <a:gd name="connsiteX17" fmla="*/ 4654296 w 4681728"/>
              <a:gd name="connsiteY17" fmla="*/ 0 h 1280160"/>
              <a:gd name="connsiteX18" fmla="*/ 0 w 4681728"/>
              <a:gd name="connsiteY1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681728 w 4681728"/>
              <a:gd name="connsiteY15" fmla="*/ 292608 h 1280160"/>
              <a:gd name="connsiteX16" fmla="*/ 4654296 w 4681728"/>
              <a:gd name="connsiteY16" fmla="*/ 0 h 1280160"/>
              <a:gd name="connsiteX17" fmla="*/ 0 w 4681728"/>
              <a:gd name="connsiteY1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681728 w 4681728"/>
              <a:gd name="connsiteY14" fmla="*/ 292608 h 1280160"/>
              <a:gd name="connsiteX15" fmla="*/ 4654296 w 4681728"/>
              <a:gd name="connsiteY15" fmla="*/ 0 h 1280160"/>
              <a:gd name="connsiteX16" fmla="*/ 0 w 4681728"/>
              <a:gd name="connsiteY1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681728 w 4681728"/>
              <a:gd name="connsiteY13" fmla="*/ 292608 h 1280160"/>
              <a:gd name="connsiteX14" fmla="*/ 4654296 w 4681728"/>
              <a:gd name="connsiteY14" fmla="*/ 0 h 1280160"/>
              <a:gd name="connsiteX15" fmla="*/ 0 w 4681728"/>
              <a:gd name="connsiteY1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681728 w 4681728"/>
              <a:gd name="connsiteY12" fmla="*/ 292608 h 1280160"/>
              <a:gd name="connsiteX13" fmla="*/ 4654296 w 4681728"/>
              <a:gd name="connsiteY13" fmla="*/ 0 h 1280160"/>
              <a:gd name="connsiteX14" fmla="*/ 0 w 4681728"/>
              <a:gd name="connsiteY1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681728 w 4681728"/>
              <a:gd name="connsiteY11" fmla="*/ 292608 h 1280160"/>
              <a:gd name="connsiteX12" fmla="*/ 4654296 w 4681728"/>
              <a:gd name="connsiteY12" fmla="*/ 0 h 1280160"/>
              <a:gd name="connsiteX13" fmla="*/ 0 w 4681728"/>
              <a:gd name="connsiteY1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681728 w 4681728"/>
              <a:gd name="connsiteY10" fmla="*/ 292608 h 1280160"/>
              <a:gd name="connsiteX11" fmla="*/ 4654296 w 4681728"/>
              <a:gd name="connsiteY11" fmla="*/ 0 h 1280160"/>
              <a:gd name="connsiteX12" fmla="*/ 0 w 4681728"/>
              <a:gd name="connsiteY1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4681728 w 4681728"/>
              <a:gd name="connsiteY9" fmla="*/ 292608 h 1280160"/>
              <a:gd name="connsiteX10" fmla="*/ 4654296 w 4681728"/>
              <a:gd name="connsiteY10" fmla="*/ 0 h 1280160"/>
              <a:gd name="connsiteX11" fmla="*/ 0 w 4681728"/>
              <a:gd name="connsiteY1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922776 w 4681728"/>
              <a:gd name="connsiteY7" fmla="*/ 539496 h 1280160"/>
              <a:gd name="connsiteX8" fmla="*/ 4681728 w 4681728"/>
              <a:gd name="connsiteY8" fmla="*/ 292608 h 1280160"/>
              <a:gd name="connsiteX9" fmla="*/ 4654296 w 4681728"/>
              <a:gd name="connsiteY9" fmla="*/ 0 h 1280160"/>
              <a:gd name="connsiteX10" fmla="*/ 0 w 4681728"/>
              <a:gd name="connsiteY1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922776 w 4681728"/>
              <a:gd name="connsiteY6" fmla="*/ 539496 h 1280160"/>
              <a:gd name="connsiteX7" fmla="*/ 4681728 w 4681728"/>
              <a:gd name="connsiteY7" fmla="*/ 292608 h 1280160"/>
              <a:gd name="connsiteX8" fmla="*/ 4654296 w 4681728"/>
              <a:gd name="connsiteY8" fmla="*/ 0 h 1280160"/>
              <a:gd name="connsiteX9" fmla="*/ 0 w 4681728"/>
              <a:gd name="connsiteY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55146"/>
              <a:gd name="connsiteY0" fmla="*/ 9144 h 1280160"/>
              <a:gd name="connsiteX1" fmla="*/ 18288 w 4655146"/>
              <a:gd name="connsiteY1" fmla="*/ 1280160 h 1280160"/>
              <a:gd name="connsiteX2" fmla="*/ 2734056 w 4655146"/>
              <a:gd name="connsiteY2" fmla="*/ 1280160 h 1280160"/>
              <a:gd name="connsiteX3" fmla="*/ 2734056 w 4655146"/>
              <a:gd name="connsiteY3" fmla="*/ 1280160 h 1280160"/>
              <a:gd name="connsiteX4" fmla="*/ 3047078 w 4655146"/>
              <a:gd name="connsiteY4" fmla="*/ 908659 h 1280160"/>
              <a:gd name="connsiteX5" fmla="*/ 3702257 w 4655146"/>
              <a:gd name="connsiteY5" fmla="*/ 581601 h 1280160"/>
              <a:gd name="connsiteX6" fmla="*/ 4655146 w 4655146"/>
              <a:gd name="connsiteY6" fmla="*/ 292608 h 1280160"/>
              <a:gd name="connsiteX7" fmla="*/ 4654296 w 4655146"/>
              <a:gd name="connsiteY7" fmla="*/ 0 h 1280160"/>
              <a:gd name="connsiteX8" fmla="*/ 0 w 4655146"/>
              <a:gd name="connsiteY8" fmla="*/ 9144 h 1280160"/>
              <a:gd name="connsiteX0" fmla="*/ 0 w 4639198"/>
              <a:gd name="connsiteY0" fmla="*/ 3827 h 1280160"/>
              <a:gd name="connsiteX1" fmla="*/ 2340 w 4639198"/>
              <a:gd name="connsiteY1" fmla="*/ 1280160 h 1280160"/>
              <a:gd name="connsiteX2" fmla="*/ 2718108 w 4639198"/>
              <a:gd name="connsiteY2" fmla="*/ 1280160 h 1280160"/>
              <a:gd name="connsiteX3" fmla="*/ 2718108 w 4639198"/>
              <a:gd name="connsiteY3" fmla="*/ 1280160 h 1280160"/>
              <a:gd name="connsiteX4" fmla="*/ 3031130 w 4639198"/>
              <a:gd name="connsiteY4" fmla="*/ 908659 h 1280160"/>
              <a:gd name="connsiteX5" fmla="*/ 3686309 w 4639198"/>
              <a:gd name="connsiteY5" fmla="*/ 581601 h 1280160"/>
              <a:gd name="connsiteX6" fmla="*/ 4639198 w 4639198"/>
              <a:gd name="connsiteY6" fmla="*/ 292608 h 1280160"/>
              <a:gd name="connsiteX7" fmla="*/ 4638348 w 4639198"/>
              <a:gd name="connsiteY7" fmla="*/ 0 h 1280160"/>
              <a:gd name="connsiteX8" fmla="*/ 0 w 4639198"/>
              <a:gd name="connsiteY8" fmla="*/ 3827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9198" h="1280160">
                <a:moveTo>
                  <a:pt x="0" y="3827"/>
                </a:moveTo>
                <a:lnTo>
                  <a:pt x="2340" y="1280160"/>
                </a:lnTo>
                <a:lnTo>
                  <a:pt x="2718108" y="1280160"/>
                </a:lnTo>
                <a:lnTo>
                  <a:pt x="2718108" y="1280160"/>
                </a:lnTo>
                <a:cubicBezTo>
                  <a:pt x="2770278" y="1218243"/>
                  <a:pt x="2869763" y="1025086"/>
                  <a:pt x="3031130" y="908659"/>
                </a:cubicBezTo>
                <a:cubicBezTo>
                  <a:pt x="3192497" y="792232"/>
                  <a:pt x="3418298" y="684276"/>
                  <a:pt x="3686309" y="581601"/>
                </a:cubicBezTo>
                <a:cubicBezTo>
                  <a:pt x="3954320" y="478926"/>
                  <a:pt x="4465462" y="399288"/>
                  <a:pt x="4639198" y="292608"/>
                </a:cubicBezTo>
                <a:cubicBezTo>
                  <a:pt x="4638915" y="195072"/>
                  <a:pt x="4638631" y="97536"/>
                  <a:pt x="4638348" y="0"/>
                </a:cubicBezTo>
                <a:lnTo>
                  <a:pt x="0" y="3827"/>
                </a:lnTo>
                <a:close/>
              </a:path>
            </a:pathLst>
          </a:custGeom>
          <a:gradFill>
            <a:gsLst>
              <a:gs pos="0">
                <a:sysClr val="window" lastClr="FFFFFF"/>
              </a:gs>
              <a:gs pos="67000">
                <a:sysClr val="window" lastClr="FFFFFF">
                  <a:lumMod val="85000"/>
                </a:sysClr>
              </a:gs>
              <a:gs pos="33000">
                <a:sysClr val="window" lastClr="FFFFFF">
                  <a:lumMod val="95000"/>
                </a:sysClr>
              </a:gs>
              <a:gs pos="100000">
                <a:sysClr val="window" lastClr="FFFFFF">
                  <a:lumMod val="75000"/>
                </a:sysClr>
              </a:gs>
            </a:gsLst>
            <a:lin ang="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フリーフォーム 92"/>
          <p:cNvSpPr/>
          <p:nvPr/>
        </p:nvSpPr>
        <p:spPr>
          <a:xfrm>
            <a:off x="1894509" y="3727147"/>
            <a:ext cx="5504688" cy="2194560"/>
          </a:xfrm>
          <a:custGeom>
            <a:avLst/>
            <a:gdLst>
              <a:gd name="connsiteX0" fmla="*/ 18288 w 6501384"/>
              <a:gd name="connsiteY0" fmla="*/ 0 h 2642616"/>
              <a:gd name="connsiteX1" fmla="*/ 0 w 6501384"/>
              <a:gd name="connsiteY1" fmla="*/ 2615184 h 2642616"/>
              <a:gd name="connsiteX2" fmla="*/ 6501384 w 6501384"/>
              <a:gd name="connsiteY2" fmla="*/ 2642616 h 2642616"/>
              <a:gd name="connsiteX3" fmla="*/ 6492240 w 6501384"/>
              <a:gd name="connsiteY3" fmla="*/ 2340864 h 2642616"/>
              <a:gd name="connsiteX4" fmla="*/ 6492240 w 6501384"/>
              <a:gd name="connsiteY4" fmla="*/ 2340864 h 2642616"/>
              <a:gd name="connsiteX5" fmla="*/ 5550408 w 6501384"/>
              <a:gd name="connsiteY5" fmla="*/ 2331720 h 2642616"/>
              <a:gd name="connsiteX6" fmla="*/ 5522976 w 6501384"/>
              <a:gd name="connsiteY6" fmla="*/ 2313432 h 2642616"/>
              <a:gd name="connsiteX7" fmla="*/ 5468112 w 6501384"/>
              <a:gd name="connsiteY7" fmla="*/ 2295144 h 2642616"/>
              <a:gd name="connsiteX8" fmla="*/ 5431536 w 6501384"/>
              <a:gd name="connsiteY8" fmla="*/ 2276856 h 2642616"/>
              <a:gd name="connsiteX9" fmla="*/ 5394960 w 6501384"/>
              <a:gd name="connsiteY9" fmla="*/ 2267712 h 2642616"/>
              <a:gd name="connsiteX10" fmla="*/ 5276088 w 6501384"/>
              <a:gd name="connsiteY10" fmla="*/ 2249424 h 2642616"/>
              <a:gd name="connsiteX11" fmla="*/ 5221224 w 6501384"/>
              <a:gd name="connsiteY11" fmla="*/ 2231136 h 2642616"/>
              <a:gd name="connsiteX12" fmla="*/ 5193792 w 6501384"/>
              <a:gd name="connsiteY12" fmla="*/ 2221992 h 2642616"/>
              <a:gd name="connsiteX13" fmla="*/ 5175504 w 6501384"/>
              <a:gd name="connsiteY13" fmla="*/ 2194560 h 2642616"/>
              <a:gd name="connsiteX14" fmla="*/ 5111496 w 6501384"/>
              <a:gd name="connsiteY14" fmla="*/ 2185416 h 2642616"/>
              <a:gd name="connsiteX15" fmla="*/ 5084064 w 6501384"/>
              <a:gd name="connsiteY15" fmla="*/ 2176272 h 2642616"/>
              <a:gd name="connsiteX16" fmla="*/ 5010912 w 6501384"/>
              <a:gd name="connsiteY16" fmla="*/ 2167128 h 2642616"/>
              <a:gd name="connsiteX17" fmla="*/ 4882896 w 6501384"/>
              <a:gd name="connsiteY17" fmla="*/ 2139696 h 2642616"/>
              <a:gd name="connsiteX18" fmla="*/ 4828032 w 6501384"/>
              <a:gd name="connsiteY18" fmla="*/ 2121408 h 2642616"/>
              <a:gd name="connsiteX19" fmla="*/ 4791456 w 6501384"/>
              <a:gd name="connsiteY19" fmla="*/ 2112264 h 2642616"/>
              <a:gd name="connsiteX20" fmla="*/ 4727448 w 6501384"/>
              <a:gd name="connsiteY20" fmla="*/ 2084832 h 2642616"/>
              <a:gd name="connsiteX21" fmla="*/ 4654296 w 6501384"/>
              <a:gd name="connsiteY21" fmla="*/ 2075688 h 2642616"/>
              <a:gd name="connsiteX22" fmla="*/ 4608576 w 6501384"/>
              <a:gd name="connsiteY22" fmla="*/ 2066544 h 2642616"/>
              <a:gd name="connsiteX23" fmla="*/ 4581144 w 6501384"/>
              <a:gd name="connsiteY23" fmla="*/ 2057400 h 2642616"/>
              <a:gd name="connsiteX24" fmla="*/ 4462272 w 6501384"/>
              <a:gd name="connsiteY24" fmla="*/ 2039112 h 2642616"/>
              <a:gd name="connsiteX25" fmla="*/ 4370832 w 6501384"/>
              <a:gd name="connsiteY25" fmla="*/ 2011680 h 2642616"/>
              <a:gd name="connsiteX26" fmla="*/ 4315968 w 6501384"/>
              <a:gd name="connsiteY26" fmla="*/ 2002536 h 2642616"/>
              <a:gd name="connsiteX27" fmla="*/ 4279392 w 6501384"/>
              <a:gd name="connsiteY27" fmla="*/ 1993392 h 2642616"/>
              <a:gd name="connsiteX28" fmla="*/ 4251960 w 6501384"/>
              <a:gd name="connsiteY28" fmla="*/ 1984248 h 2642616"/>
              <a:gd name="connsiteX29" fmla="*/ 4169664 w 6501384"/>
              <a:gd name="connsiteY29" fmla="*/ 1965960 h 2642616"/>
              <a:gd name="connsiteX30" fmla="*/ 4069080 w 6501384"/>
              <a:gd name="connsiteY30" fmla="*/ 1920240 h 2642616"/>
              <a:gd name="connsiteX31" fmla="*/ 4041648 w 6501384"/>
              <a:gd name="connsiteY31" fmla="*/ 1911096 h 2642616"/>
              <a:gd name="connsiteX32" fmla="*/ 3950208 w 6501384"/>
              <a:gd name="connsiteY32" fmla="*/ 1892808 h 2642616"/>
              <a:gd name="connsiteX33" fmla="*/ 3922776 w 6501384"/>
              <a:gd name="connsiteY33" fmla="*/ 1883664 h 2642616"/>
              <a:gd name="connsiteX34" fmla="*/ 3886200 w 6501384"/>
              <a:gd name="connsiteY34" fmla="*/ 1874520 h 2642616"/>
              <a:gd name="connsiteX35" fmla="*/ 3858768 w 6501384"/>
              <a:gd name="connsiteY35" fmla="*/ 1865376 h 2642616"/>
              <a:gd name="connsiteX36" fmla="*/ 3758184 w 6501384"/>
              <a:gd name="connsiteY36" fmla="*/ 1847088 h 2642616"/>
              <a:gd name="connsiteX37" fmla="*/ 3730752 w 6501384"/>
              <a:gd name="connsiteY37" fmla="*/ 1837944 h 2642616"/>
              <a:gd name="connsiteX38" fmla="*/ 3703320 w 6501384"/>
              <a:gd name="connsiteY38" fmla="*/ 1819656 h 2642616"/>
              <a:gd name="connsiteX39" fmla="*/ 3657600 w 6501384"/>
              <a:gd name="connsiteY39" fmla="*/ 1764792 h 2642616"/>
              <a:gd name="connsiteX40" fmla="*/ 3630168 w 6501384"/>
              <a:gd name="connsiteY40" fmla="*/ 1755648 h 2642616"/>
              <a:gd name="connsiteX41" fmla="*/ 3575304 w 6501384"/>
              <a:gd name="connsiteY41" fmla="*/ 1719072 h 2642616"/>
              <a:gd name="connsiteX42" fmla="*/ 3547872 w 6501384"/>
              <a:gd name="connsiteY42" fmla="*/ 1709928 h 2642616"/>
              <a:gd name="connsiteX43" fmla="*/ 3520440 w 6501384"/>
              <a:gd name="connsiteY43" fmla="*/ 1691640 h 2642616"/>
              <a:gd name="connsiteX44" fmla="*/ 3465576 w 6501384"/>
              <a:gd name="connsiteY44" fmla="*/ 1673352 h 2642616"/>
              <a:gd name="connsiteX45" fmla="*/ 3447288 w 6501384"/>
              <a:gd name="connsiteY45" fmla="*/ 1645920 h 2642616"/>
              <a:gd name="connsiteX46" fmla="*/ 18288 w 6501384"/>
              <a:gd name="connsiteY46" fmla="*/ 0 h 2642616"/>
              <a:gd name="connsiteX0" fmla="*/ 18288 w 6501384"/>
              <a:gd name="connsiteY0" fmla="*/ 0 h 2651760"/>
              <a:gd name="connsiteX1" fmla="*/ 0 w 6501384"/>
              <a:gd name="connsiteY1" fmla="*/ 2651760 h 2651760"/>
              <a:gd name="connsiteX2" fmla="*/ 6501384 w 6501384"/>
              <a:gd name="connsiteY2" fmla="*/ 2642616 h 2651760"/>
              <a:gd name="connsiteX3" fmla="*/ 6492240 w 6501384"/>
              <a:gd name="connsiteY3" fmla="*/ 2340864 h 2651760"/>
              <a:gd name="connsiteX4" fmla="*/ 6492240 w 6501384"/>
              <a:gd name="connsiteY4" fmla="*/ 2340864 h 2651760"/>
              <a:gd name="connsiteX5" fmla="*/ 5550408 w 6501384"/>
              <a:gd name="connsiteY5" fmla="*/ 2331720 h 2651760"/>
              <a:gd name="connsiteX6" fmla="*/ 5522976 w 6501384"/>
              <a:gd name="connsiteY6" fmla="*/ 2313432 h 2651760"/>
              <a:gd name="connsiteX7" fmla="*/ 5468112 w 6501384"/>
              <a:gd name="connsiteY7" fmla="*/ 2295144 h 2651760"/>
              <a:gd name="connsiteX8" fmla="*/ 5431536 w 6501384"/>
              <a:gd name="connsiteY8" fmla="*/ 2276856 h 2651760"/>
              <a:gd name="connsiteX9" fmla="*/ 5394960 w 6501384"/>
              <a:gd name="connsiteY9" fmla="*/ 2267712 h 2651760"/>
              <a:gd name="connsiteX10" fmla="*/ 5276088 w 6501384"/>
              <a:gd name="connsiteY10" fmla="*/ 2249424 h 2651760"/>
              <a:gd name="connsiteX11" fmla="*/ 5221224 w 6501384"/>
              <a:gd name="connsiteY11" fmla="*/ 2231136 h 2651760"/>
              <a:gd name="connsiteX12" fmla="*/ 5193792 w 6501384"/>
              <a:gd name="connsiteY12" fmla="*/ 2221992 h 2651760"/>
              <a:gd name="connsiteX13" fmla="*/ 5175504 w 6501384"/>
              <a:gd name="connsiteY13" fmla="*/ 2194560 h 2651760"/>
              <a:gd name="connsiteX14" fmla="*/ 5111496 w 6501384"/>
              <a:gd name="connsiteY14" fmla="*/ 2185416 h 2651760"/>
              <a:gd name="connsiteX15" fmla="*/ 5084064 w 6501384"/>
              <a:gd name="connsiteY15" fmla="*/ 2176272 h 2651760"/>
              <a:gd name="connsiteX16" fmla="*/ 5010912 w 6501384"/>
              <a:gd name="connsiteY16" fmla="*/ 2167128 h 2651760"/>
              <a:gd name="connsiteX17" fmla="*/ 4882896 w 6501384"/>
              <a:gd name="connsiteY17" fmla="*/ 2139696 h 2651760"/>
              <a:gd name="connsiteX18" fmla="*/ 4828032 w 6501384"/>
              <a:gd name="connsiteY18" fmla="*/ 2121408 h 2651760"/>
              <a:gd name="connsiteX19" fmla="*/ 4791456 w 6501384"/>
              <a:gd name="connsiteY19" fmla="*/ 2112264 h 2651760"/>
              <a:gd name="connsiteX20" fmla="*/ 4727448 w 6501384"/>
              <a:gd name="connsiteY20" fmla="*/ 2084832 h 2651760"/>
              <a:gd name="connsiteX21" fmla="*/ 4654296 w 6501384"/>
              <a:gd name="connsiteY21" fmla="*/ 2075688 h 2651760"/>
              <a:gd name="connsiteX22" fmla="*/ 4608576 w 6501384"/>
              <a:gd name="connsiteY22" fmla="*/ 2066544 h 2651760"/>
              <a:gd name="connsiteX23" fmla="*/ 4581144 w 6501384"/>
              <a:gd name="connsiteY23" fmla="*/ 2057400 h 2651760"/>
              <a:gd name="connsiteX24" fmla="*/ 4462272 w 6501384"/>
              <a:gd name="connsiteY24" fmla="*/ 2039112 h 2651760"/>
              <a:gd name="connsiteX25" fmla="*/ 4370832 w 6501384"/>
              <a:gd name="connsiteY25" fmla="*/ 2011680 h 2651760"/>
              <a:gd name="connsiteX26" fmla="*/ 4315968 w 6501384"/>
              <a:gd name="connsiteY26" fmla="*/ 2002536 h 2651760"/>
              <a:gd name="connsiteX27" fmla="*/ 4279392 w 6501384"/>
              <a:gd name="connsiteY27" fmla="*/ 1993392 h 2651760"/>
              <a:gd name="connsiteX28" fmla="*/ 4251960 w 6501384"/>
              <a:gd name="connsiteY28" fmla="*/ 1984248 h 2651760"/>
              <a:gd name="connsiteX29" fmla="*/ 4169664 w 6501384"/>
              <a:gd name="connsiteY29" fmla="*/ 1965960 h 2651760"/>
              <a:gd name="connsiteX30" fmla="*/ 4069080 w 6501384"/>
              <a:gd name="connsiteY30" fmla="*/ 1920240 h 2651760"/>
              <a:gd name="connsiteX31" fmla="*/ 4041648 w 6501384"/>
              <a:gd name="connsiteY31" fmla="*/ 1911096 h 2651760"/>
              <a:gd name="connsiteX32" fmla="*/ 3950208 w 6501384"/>
              <a:gd name="connsiteY32" fmla="*/ 1892808 h 2651760"/>
              <a:gd name="connsiteX33" fmla="*/ 3922776 w 6501384"/>
              <a:gd name="connsiteY33" fmla="*/ 1883664 h 2651760"/>
              <a:gd name="connsiteX34" fmla="*/ 3886200 w 6501384"/>
              <a:gd name="connsiteY34" fmla="*/ 1874520 h 2651760"/>
              <a:gd name="connsiteX35" fmla="*/ 3858768 w 6501384"/>
              <a:gd name="connsiteY35" fmla="*/ 1865376 h 2651760"/>
              <a:gd name="connsiteX36" fmla="*/ 3758184 w 6501384"/>
              <a:gd name="connsiteY36" fmla="*/ 1847088 h 2651760"/>
              <a:gd name="connsiteX37" fmla="*/ 3730752 w 6501384"/>
              <a:gd name="connsiteY37" fmla="*/ 1837944 h 2651760"/>
              <a:gd name="connsiteX38" fmla="*/ 3703320 w 6501384"/>
              <a:gd name="connsiteY38" fmla="*/ 1819656 h 2651760"/>
              <a:gd name="connsiteX39" fmla="*/ 3657600 w 6501384"/>
              <a:gd name="connsiteY39" fmla="*/ 1764792 h 2651760"/>
              <a:gd name="connsiteX40" fmla="*/ 3630168 w 6501384"/>
              <a:gd name="connsiteY40" fmla="*/ 1755648 h 2651760"/>
              <a:gd name="connsiteX41" fmla="*/ 3575304 w 6501384"/>
              <a:gd name="connsiteY41" fmla="*/ 1719072 h 2651760"/>
              <a:gd name="connsiteX42" fmla="*/ 3547872 w 6501384"/>
              <a:gd name="connsiteY42" fmla="*/ 1709928 h 2651760"/>
              <a:gd name="connsiteX43" fmla="*/ 3520440 w 6501384"/>
              <a:gd name="connsiteY43" fmla="*/ 1691640 h 2651760"/>
              <a:gd name="connsiteX44" fmla="*/ 3465576 w 6501384"/>
              <a:gd name="connsiteY44" fmla="*/ 1673352 h 2651760"/>
              <a:gd name="connsiteX45" fmla="*/ 3447288 w 6501384"/>
              <a:gd name="connsiteY45" fmla="*/ 1645920 h 2651760"/>
              <a:gd name="connsiteX46" fmla="*/ 18288 w 6501384"/>
              <a:gd name="connsiteY46" fmla="*/ 0 h 2651760"/>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30752 w 6501384"/>
              <a:gd name="connsiteY37" fmla="*/ 1828800 h 2642616"/>
              <a:gd name="connsiteX38" fmla="*/ 3703320 w 6501384"/>
              <a:gd name="connsiteY38" fmla="*/ 1810512 h 2642616"/>
              <a:gd name="connsiteX39" fmla="*/ 3657600 w 6501384"/>
              <a:gd name="connsiteY39" fmla="*/ 1755648 h 2642616"/>
              <a:gd name="connsiteX40" fmla="*/ 3630168 w 6501384"/>
              <a:gd name="connsiteY40" fmla="*/ 1746504 h 2642616"/>
              <a:gd name="connsiteX41" fmla="*/ 3575304 w 6501384"/>
              <a:gd name="connsiteY41" fmla="*/ 1709928 h 2642616"/>
              <a:gd name="connsiteX42" fmla="*/ 3547872 w 6501384"/>
              <a:gd name="connsiteY42" fmla="*/ 1700784 h 2642616"/>
              <a:gd name="connsiteX43" fmla="*/ 3520440 w 6501384"/>
              <a:gd name="connsiteY43" fmla="*/ 1682496 h 2642616"/>
              <a:gd name="connsiteX44" fmla="*/ 3465576 w 6501384"/>
              <a:gd name="connsiteY44" fmla="*/ 1664208 h 2642616"/>
              <a:gd name="connsiteX45" fmla="*/ 3447288 w 6501384"/>
              <a:gd name="connsiteY45" fmla="*/ 1636776 h 2642616"/>
              <a:gd name="connsiteX46" fmla="*/ 9144 w 6501384"/>
              <a:gd name="connsiteY4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03320 w 6501384"/>
              <a:gd name="connsiteY37" fmla="*/ 1810512 h 2642616"/>
              <a:gd name="connsiteX38" fmla="*/ 3657600 w 6501384"/>
              <a:gd name="connsiteY38" fmla="*/ 1755648 h 2642616"/>
              <a:gd name="connsiteX39" fmla="*/ 3630168 w 6501384"/>
              <a:gd name="connsiteY39" fmla="*/ 1746504 h 2642616"/>
              <a:gd name="connsiteX40" fmla="*/ 3575304 w 6501384"/>
              <a:gd name="connsiteY40" fmla="*/ 1709928 h 2642616"/>
              <a:gd name="connsiteX41" fmla="*/ 3547872 w 6501384"/>
              <a:gd name="connsiteY41" fmla="*/ 1700784 h 2642616"/>
              <a:gd name="connsiteX42" fmla="*/ 3520440 w 6501384"/>
              <a:gd name="connsiteY42" fmla="*/ 1682496 h 2642616"/>
              <a:gd name="connsiteX43" fmla="*/ 3465576 w 6501384"/>
              <a:gd name="connsiteY43" fmla="*/ 1664208 h 2642616"/>
              <a:gd name="connsiteX44" fmla="*/ 3447288 w 6501384"/>
              <a:gd name="connsiteY44" fmla="*/ 1636776 h 2642616"/>
              <a:gd name="connsiteX45" fmla="*/ 9144 w 6501384"/>
              <a:gd name="connsiteY4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657600 w 6501384"/>
              <a:gd name="connsiteY37" fmla="*/ 1755648 h 2642616"/>
              <a:gd name="connsiteX38" fmla="*/ 3630168 w 6501384"/>
              <a:gd name="connsiteY38" fmla="*/ 1746504 h 2642616"/>
              <a:gd name="connsiteX39" fmla="*/ 3575304 w 6501384"/>
              <a:gd name="connsiteY39" fmla="*/ 1709928 h 2642616"/>
              <a:gd name="connsiteX40" fmla="*/ 3547872 w 6501384"/>
              <a:gd name="connsiteY40" fmla="*/ 1700784 h 2642616"/>
              <a:gd name="connsiteX41" fmla="*/ 3520440 w 6501384"/>
              <a:gd name="connsiteY41" fmla="*/ 1682496 h 2642616"/>
              <a:gd name="connsiteX42" fmla="*/ 3465576 w 6501384"/>
              <a:gd name="connsiteY42" fmla="*/ 1664208 h 2642616"/>
              <a:gd name="connsiteX43" fmla="*/ 3447288 w 6501384"/>
              <a:gd name="connsiteY43" fmla="*/ 1636776 h 2642616"/>
              <a:gd name="connsiteX44" fmla="*/ 9144 w 6501384"/>
              <a:gd name="connsiteY4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4041648 w 6501384"/>
              <a:gd name="connsiteY30" fmla="*/ 1901952 h 2642616"/>
              <a:gd name="connsiteX31" fmla="*/ 3950208 w 6501384"/>
              <a:gd name="connsiteY31" fmla="*/ 1883664 h 2642616"/>
              <a:gd name="connsiteX32" fmla="*/ 3922776 w 6501384"/>
              <a:gd name="connsiteY32" fmla="*/ 1874520 h 2642616"/>
              <a:gd name="connsiteX33" fmla="*/ 3886200 w 6501384"/>
              <a:gd name="connsiteY33" fmla="*/ 1865376 h 2642616"/>
              <a:gd name="connsiteX34" fmla="*/ 3858768 w 6501384"/>
              <a:gd name="connsiteY34" fmla="*/ 1856232 h 2642616"/>
              <a:gd name="connsiteX35" fmla="*/ 3758184 w 6501384"/>
              <a:gd name="connsiteY35" fmla="*/ 1837944 h 2642616"/>
              <a:gd name="connsiteX36" fmla="*/ 3657600 w 6501384"/>
              <a:gd name="connsiteY36" fmla="*/ 1755648 h 2642616"/>
              <a:gd name="connsiteX37" fmla="*/ 3630168 w 6501384"/>
              <a:gd name="connsiteY37" fmla="*/ 1746504 h 2642616"/>
              <a:gd name="connsiteX38" fmla="*/ 3575304 w 6501384"/>
              <a:gd name="connsiteY38" fmla="*/ 1709928 h 2642616"/>
              <a:gd name="connsiteX39" fmla="*/ 3547872 w 6501384"/>
              <a:gd name="connsiteY39" fmla="*/ 1700784 h 2642616"/>
              <a:gd name="connsiteX40" fmla="*/ 3520440 w 6501384"/>
              <a:gd name="connsiteY40" fmla="*/ 1682496 h 2642616"/>
              <a:gd name="connsiteX41" fmla="*/ 3465576 w 6501384"/>
              <a:gd name="connsiteY41" fmla="*/ 1664208 h 2642616"/>
              <a:gd name="connsiteX42" fmla="*/ 3447288 w 6501384"/>
              <a:gd name="connsiteY42" fmla="*/ 1636776 h 2642616"/>
              <a:gd name="connsiteX43" fmla="*/ 9144 w 6501384"/>
              <a:gd name="connsiteY4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922776 w 6501384"/>
              <a:gd name="connsiteY31" fmla="*/ 1874520 h 2642616"/>
              <a:gd name="connsiteX32" fmla="*/ 3886200 w 6501384"/>
              <a:gd name="connsiteY32" fmla="*/ 1865376 h 2642616"/>
              <a:gd name="connsiteX33" fmla="*/ 3858768 w 6501384"/>
              <a:gd name="connsiteY33" fmla="*/ 1856232 h 2642616"/>
              <a:gd name="connsiteX34" fmla="*/ 3758184 w 6501384"/>
              <a:gd name="connsiteY34" fmla="*/ 1837944 h 2642616"/>
              <a:gd name="connsiteX35" fmla="*/ 3657600 w 6501384"/>
              <a:gd name="connsiteY35" fmla="*/ 1755648 h 2642616"/>
              <a:gd name="connsiteX36" fmla="*/ 3630168 w 6501384"/>
              <a:gd name="connsiteY36" fmla="*/ 1746504 h 2642616"/>
              <a:gd name="connsiteX37" fmla="*/ 3575304 w 6501384"/>
              <a:gd name="connsiteY37" fmla="*/ 1709928 h 2642616"/>
              <a:gd name="connsiteX38" fmla="*/ 3547872 w 6501384"/>
              <a:gd name="connsiteY38" fmla="*/ 1700784 h 2642616"/>
              <a:gd name="connsiteX39" fmla="*/ 3520440 w 6501384"/>
              <a:gd name="connsiteY39" fmla="*/ 1682496 h 2642616"/>
              <a:gd name="connsiteX40" fmla="*/ 3465576 w 6501384"/>
              <a:gd name="connsiteY40" fmla="*/ 1664208 h 2642616"/>
              <a:gd name="connsiteX41" fmla="*/ 3447288 w 6501384"/>
              <a:gd name="connsiteY41" fmla="*/ 1636776 h 2642616"/>
              <a:gd name="connsiteX42" fmla="*/ 9144 w 6501384"/>
              <a:gd name="connsiteY4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886200 w 6501384"/>
              <a:gd name="connsiteY31" fmla="*/ 1865376 h 2642616"/>
              <a:gd name="connsiteX32" fmla="*/ 3858768 w 6501384"/>
              <a:gd name="connsiteY32" fmla="*/ 1856232 h 2642616"/>
              <a:gd name="connsiteX33" fmla="*/ 3758184 w 6501384"/>
              <a:gd name="connsiteY33" fmla="*/ 1837944 h 2642616"/>
              <a:gd name="connsiteX34" fmla="*/ 3657600 w 6501384"/>
              <a:gd name="connsiteY34" fmla="*/ 1755648 h 2642616"/>
              <a:gd name="connsiteX35" fmla="*/ 3630168 w 6501384"/>
              <a:gd name="connsiteY35" fmla="*/ 1746504 h 2642616"/>
              <a:gd name="connsiteX36" fmla="*/ 3575304 w 6501384"/>
              <a:gd name="connsiteY36" fmla="*/ 1709928 h 2642616"/>
              <a:gd name="connsiteX37" fmla="*/ 3547872 w 6501384"/>
              <a:gd name="connsiteY37" fmla="*/ 1700784 h 2642616"/>
              <a:gd name="connsiteX38" fmla="*/ 3520440 w 6501384"/>
              <a:gd name="connsiteY38" fmla="*/ 1682496 h 2642616"/>
              <a:gd name="connsiteX39" fmla="*/ 3465576 w 6501384"/>
              <a:gd name="connsiteY39" fmla="*/ 1664208 h 2642616"/>
              <a:gd name="connsiteX40" fmla="*/ 3447288 w 6501384"/>
              <a:gd name="connsiteY40" fmla="*/ 1636776 h 2642616"/>
              <a:gd name="connsiteX41" fmla="*/ 9144 w 6501384"/>
              <a:gd name="connsiteY4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758184 w 6501384"/>
              <a:gd name="connsiteY32" fmla="*/ 1837944 h 2642616"/>
              <a:gd name="connsiteX33" fmla="*/ 3657600 w 6501384"/>
              <a:gd name="connsiteY33" fmla="*/ 1755648 h 2642616"/>
              <a:gd name="connsiteX34" fmla="*/ 3630168 w 6501384"/>
              <a:gd name="connsiteY34" fmla="*/ 1746504 h 2642616"/>
              <a:gd name="connsiteX35" fmla="*/ 3575304 w 6501384"/>
              <a:gd name="connsiteY35" fmla="*/ 1709928 h 2642616"/>
              <a:gd name="connsiteX36" fmla="*/ 3547872 w 6501384"/>
              <a:gd name="connsiteY36" fmla="*/ 1700784 h 2642616"/>
              <a:gd name="connsiteX37" fmla="*/ 3520440 w 6501384"/>
              <a:gd name="connsiteY37" fmla="*/ 1682496 h 2642616"/>
              <a:gd name="connsiteX38" fmla="*/ 3465576 w 6501384"/>
              <a:gd name="connsiteY38" fmla="*/ 1664208 h 2642616"/>
              <a:gd name="connsiteX39" fmla="*/ 3447288 w 6501384"/>
              <a:gd name="connsiteY39" fmla="*/ 1636776 h 2642616"/>
              <a:gd name="connsiteX40" fmla="*/ 9144 w 6501384"/>
              <a:gd name="connsiteY4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657600 w 6501384"/>
              <a:gd name="connsiteY32" fmla="*/ 1755648 h 2642616"/>
              <a:gd name="connsiteX33" fmla="*/ 3630168 w 6501384"/>
              <a:gd name="connsiteY33" fmla="*/ 1746504 h 2642616"/>
              <a:gd name="connsiteX34" fmla="*/ 3575304 w 6501384"/>
              <a:gd name="connsiteY34" fmla="*/ 1709928 h 2642616"/>
              <a:gd name="connsiteX35" fmla="*/ 3547872 w 6501384"/>
              <a:gd name="connsiteY35" fmla="*/ 1700784 h 2642616"/>
              <a:gd name="connsiteX36" fmla="*/ 3520440 w 6501384"/>
              <a:gd name="connsiteY36" fmla="*/ 1682496 h 2642616"/>
              <a:gd name="connsiteX37" fmla="*/ 3465576 w 6501384"/>
              <a:gd name="connsiteY37" fmla="*/ 1664208 h 2642616"/>
              <a:gd name="connsiteX38" fmla="*/ 3447288 w 6501384"/>
              <a:gd name="connsiteY38" fmla="*/ 1636776 h 2642616"/>
              <a:gd name="connsiteX39" fmla="*/ 9144 w 6501384"/>
              <a:gd name="connsiteY3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657600 w 6501384"/>
              <a:gd name="connsiteY31" fmla="*/ 1755648 h 2642616"/>
              <a:gd name="connsiteX32" fmla="*/ 3630168 w 6501384"/>
              <a:gd name="connsiteY32" fmla="*/ 1746504 h 2642616"/>
              <a:gd name="connsiteX33" fmla="*/ 3575304 w 6501384"/>
              <a:gd name="connsiteY33" fmla="*/ 1709928 h 2642616"/>
              <a:gd name="connsiteX34" fmla="*/ 3547872 w 6501384"/>
              <a:gd name="connsiteY34" fmla="*/ 1700784 h 2642616"/>
              <a:gd name="connsiteX35" fmla="*/ 3520440 w 6501384"/>
              <a:gd name="connsiteY35" fmla="*/ 1682496 h 2642616"/>
              <a:gd name="connsiteX36" fmla="*/ 3465576 w 6501384"/>
              <a:gd name="connsiteY36" fmla="*/ 1664208 h 2642616"/>
              <a:gd name="connsiteX37" fmla="*/ 3447288 w 6501384"/>
              <a:gd name="connsiteY37" fmla="*/ 1636776 h 2642616"/>
              <a:gd name="connsiteX38" fmla="*/ 9144 w 6501384"/>
              <a:gd name="connsiteY3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630168 w 6501384"/>
              <a:gd name="connsiteY31" fmla="*/ 1746504 h 2642616"/>
              <a:gd name="connsiteX32" fmla="*/ 3575304 w 6501384"/>
              <a:gd name="connsiteY32" fmla="*/ 1709928 h 2642616"/>
              <a:gd name="connsiteX33" fmla="*/ 3547872 w 6501384"/>
              <a:gd name="connsiteY33" fmla="*/ 1700784 h 2642616"/>
              <a:gd name="connsiteX34" fmla="*/ 3520440 w 6501384"/>
              <a:gd name="connsiteY34" fmla="*/ 1682496 h 2642616"/>
              <a:gd name="connsiteX35" fmla="*/ 3465576 w 6501384"/>
              <a:gd name="connsiteY35" fmla="*/ 1664208 h 2642616"/>
              <a:gd name="connsiteX36" fmla="*/ 3447288 w 6501384"/>
              <a:gd name="connsiteY36" fmla="*/ 1636776 h 2642616"/>
              <a:gd name="connsiteX37" fmla="*/ 9144 w 6501384"/>
              <a:gd name="connsiteY3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575304 w 6501384"/>
              <a:gd name="connsiteY31" fmla="*/ 1709928 h 2642616"/>
              <a:gd name="connsiteX32" fmla="*/ 3547872 w 6501384"/>
              <a:gd name="connsiteY32" fmla="*/ 1700784 h 2642616"/>
              <a:gd name="connsiteX33" fmla="*/ 3520440 w 6501384"/>
              <a:gd name="connsiteY33" fmla="*/ 1682496 h 2642616"/>
              <a:gd name="connsiteX34" fmla="*/ 3465576 w 6501384"/>
              <a:gd name="connsiteY34" fmla="*/ 1664208 h 2642616"/>
              <a:gd name="connsiteX35" fmla="*/ 3447288 w 6501384"/>
              <a:gd name="connsiteY35" fmla="*/ 1636776 h 2642616"/>
              <a:gd name="connsiteX36" fmla="*/ 9144 w 6501384"/>
              <a:gd name="connsiteY3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47872 w 6501384"/>
              <a:gd name="connsiteY31" fmla="*/ 1700784 h 2642616"/>
              <a:gd name="connsiteX32" fmla="*/ 3520440 w 6501384"/>
              <a:gd name="connsiteY32" fmla="*/ 1682496 h 2642616"/>
              <a:gd name="connsiteX33" fmla="*/ 3465576 w 6501384"/>
              <a:gd name="connsiteY33" fmla="*/ 1664208 h 2642616"/>
              <a:gd name="connsiteX34" fmla="*/ 3447288 w 6501384"/>
              <a:gd name="connsiteY34" fmla="*/ 1636776 h 2642616"/>
              <a:gd name="connsiteX35" fmla="*/ 9144 w 6501384"/>
              <a:gd name="connsiteY3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20440 w 6501384"/>
              <a:gd name="connsiteY31" fmla="*/ 1682496 h 2642616"/>
              <a:gd name="connsiteX32" fmla="*/ 3465576 w 6501384"/>
              <a:gd name="connsiteY32" fmla="*/ 1664208 h 2642616"/>
              <a:gd name="connsiteX33" fmla="*/ 3447288 w 6501384"/>
              <a:gd name="connsiteY33" fmla="*/ 1636776 h 2642616"/>
              <a:gd name="connsiteX34" fmla="*/ 9144 w 6501384"/>
              <a:gd name="connsiteY3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65576 w 6501384"/>
              <a:gd name="connsiteY31" fmla="*/ 1664208 h 2642616"/>
              <a:gd name="connsiteX32" fmla="*/ 3447288 w 6501384"/>
              <a:gd name="connsiteY32" fmla="*/ 1636776 h 2642616"/>
              <a:gd name="connsiteX33" fmla="*/ 9144 w 6501384"/>
              <a:gd name="connsiteY3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47288 w 6501384"/>
              <a:gd name="connsiteY31" fmla="*/ 1636776 h 2642616"/>
              <a:gd name="connsiteX32" fmla="*/ 9144 w 6501384"/>
              <a:gd name="connsiteY3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447288 w 6501384"/>
              <a:gd name="connsiteY30" fmla="*/ 1636776 h 2642616"/>
              <a:gd name="connsiteX31" fmla="*/ 9144 w 6501384"/>
              <a:gd name="connsiteY3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069080 w 6501384"/>
              <a:gd name="connsiteY28" fmla="*/ 1911096 h 2642616"/>
              <a:gd name="connsiteX29" fmla="*/ 3447288 w 6501384"/>
              <a:gd name="connsiteY29" fmla="*/ 1636776 h 2642616"/>
              <a:gd name="connsiteX30" fmla="*/ 9144 w 6501384"/>
              <a:gd name="connsiteY3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069080 w 6501384"/>
              <a:gd name="connsiteY27" fmla="*/ 1911096 h 2642616"/>
              <a:gd name="connsiteX28" fmla="*/ 3447288 w 6501384"/>
              <a:gd name="connsiteY28" fmla="*/ 1636776 h 2642616"/>
              <a:gd name="connsiteX29" fmla="*/ 9144 w 6501384"/>
              <a:gd name="connsiteY2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069080 w 6501384"/>
              <a:gd name="connsiteY26" fmla="*/ 1911096 h 2642616"/>
              <a:gd name="connsiteX27" fmla="*/ 3447288 w 6501384"/>
              <a:gd name="connsiteY27" fmla="*/ 1636776 h 2642616"/>
              <a:gd name="connsiteX28" fmla="*/ 9144 w 6501384"/>
              <a:gd name="connsiteY2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468112 w 6501384"/>
              <a:gd name="connsiteY6" fmla="*/ 2286000 h 2642616"/>
              <a:gd name="connsiteX7" fmla="*/ 5431536 w 6501384"/>
              <a:gd name="connsiteY7" fmla="*/ 2267712 h 2642616"/>
              <a:gd name="connsiteX8" fmla="*/ 5394960 w 6501384"/>
              <a:gd name="connsiteY8" fmla="*/ 2258568 h 2642616"/>
              <a:gd name="connsiteX9" fmla="*/ 5276088 w 6501384"/>
              <a:gd name="connsiteY9" fmla="*/ 2240280 h 2642616"/>
              <a:gd name="connsiteX10" fmla="*/ 5221224 w 6501384"/>
              <a:gd name="connsiteY10" fmla="*/ 2221992 h 2642616"/>
              <a:gd name="connsiteX11" fmla="*/ 5193792 w 6501384"/>
              <a:gd name="connsiteY11" fmla="*/ 2212848 h 2642616"/>
              <a:gd name="connsiteX12" fmla="*/ 5175504 w 6501384"/>
              <a:gd name="connsiteY12" fmla="*/ 2185416 h 2642616"/>
              <a:gd name="connsiteX13" fmla="*/ 5111496 w 6501384"/>
              <a:gd name="connsiteY13" fmla="*/ 2176272 h 2642616"/>
              <a:gd name="connsiteX14" fmla="*/ 5084064 w 6501384"/>
              <a:gd name="connsiteY14" fmla="*/ 2167128 h 2642616"/>
              <a:gd name="connsiteX15" fmla="*/ 5010912 w 6501384"/>
              <a:gd name="connsiteY15" fmla="*/ 2157984 h 2642616"/>
              <a:gd name="connsiteX16" fmla="*/ 4882896 w 6501384"/>
              <a:gd name="connsiteY16" fmla="*/ 2130552 h 2642616"/>
              <a:gd name="connsiteX17" fmla="*/ 4828032 w 6501384"/>
              <a:gd name="connsiteY17" fmla="*/ 2112264 h 2642616"/>
              <a:gd name="connsiteX18" fmla="*/ 4791456 w 6501384"/>
              <a:gd name="connsiteY18" fmla="*/ 2103120 h 2642616"/>
              <a:gd name="connsiteX19" fmla="*/ 4727448 w 6501384"/>
              <a:gd name="connsiteY19" fmla="*/ 2075688 h 2642616"/>
              <a:gd name="connsiteX20" fmla="*/ 4654296 w 6501384"/>
              <a:gd name="connsiteY20" fmla="*/ 2066544 h 2642616"/>
              <a:gd name="connsiteX21" fmla="*/ 4608576 w 6501384"/>
              <a:gd name="connsiteY21" fmla="*/ 2057400 h 2642616"/>
              <a:gd name="connsiteX22" fmla="*/ 4581144 w 6501384"/>
              <a:gd name="connsiteY22" fmla="*/ 2048256 h 2642616"/>
              <a:gd name="connsiteX23" fmla="*/ 4462272 w 6501384"/>
              <a:gd name="connsiteY23" fmla="*/ 2029968 h 2642616"/>
              <a:gd name="connsiteX24" fmla="*/ 4370832 w 6501384"/>
              <a:gd name="connsiteY24" fmla="*/ 2002536 h 2642616"/>
              <a:gd name="connsiteX25" fmla="*/ 4069080 w 6501384"/>
              <a:gd name="connsiteY25" fmla="*/ 1911096 h 2642616"/>
              <a:gd name="connsiteX26" fmla="*/ 3447288 w 6501384"/>
              <a:gd name="connsiteY26" fmla="*/ 1636776 h 2642616"/>
              <a:gd name="connsiteX27" fmla="*/ 9144 w 6501384"/>
              <a:gd name="connsiteY2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4069080 w 6501384"/>
              <a:gd name="connsiteY24" fmla="*/ 1911096 h 2642616"/>
              <a:gd name="connsiteX25" fmla="*/ 3447288 w 6501384"/>
              <a:gd name="connsiteY25" fmla="*/ 1636776 h 2642616"/>
              <a:gd name="connsiteX26" fmla="*/ 9144 w 6501384"/>
              <a:gd name="connsiteY2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3447288 w 6501384"/>
              <a:gd name="connsiteY24" fmla="*/ 1636776 h 2642616"/>
              <a:gd name="connsiteX25" fmla="*/ 9144 w 6501384"/>
              <a:gd name="connsiteY25" fmla="*/ 0 h 2642616"/>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727448 w 6501384"/>
              <a:gd name="connsiteY18" fmla="*/ 2080312 h 2647240"/>
              <a:gd name="connsiteX19" fmla="*/ 4654296 w 6501384"/>
              <a:gd name="connsiteY19" fmla="*/ 2071168 h 2647240"/>
              <a:gd name="connsiteX20" fmla="*/ 4608576 w 6501384"/>
              <a:gd name="connsiteY20" fmla="*/ 2062024 h 2647240"/>
              <a:gd name="connsiteX21" fmla="*/ 4581144 w 6501384"/>
              <a:gd name="connsiteY21" fmla="*/ 2052880 h 2647240"/>
              <a:gd name="connsiteX22" fmla="*/ 4462272 w 6501384"/>
              <a:gd name="connsiteY22" fmla="*/ 2034592 h 2647240"/>
              <a:gd name="connsiteX23" fmla="*/ 4370832 w 6501384"/>
              <a:gd name="connsiteY23" fmla="*/ 2007160 h 2647240"/>
              <a:gd name="connsiteX24" fmla="*/ 9144 w 6501384"/>
              <a:gd name="connsiteY24" fmla="*/ 4624 h 2647240"/>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654296 w 6501384"/>
              <a:gd name="connsiteY18" fmla="*/ 2071168 h 2647240"/>
              <a:gd name="connsiteX19" fmla="*/ 4608576 w 6501384"/>
              <a:gd name="connsiteY19" fmla="*/ 2062024 h 2647240"/>
              <a:gd name="connsiteX20" fmla="*/ 4581144 w 6501384"/>
              <a:gd name="connsiteY20" fmla="*/ 2052880 h 2647240"/>
              <a:gd name="connsiteX21" fmla="*/ 4462272 w 6501384"/>
              <a:gd name="connsiteY21" fmla="*/ 2034592 h 2647240"/>
              <a:gd name="connsiteX22" fmla="*/ 4370832 w 6501384"/>
              <a:gd name="connsiteY22" fmla="*/ 2007160 h 2647240"/>
              <a:gd name="connsiteX23" fmla="*/ 9144 w 6501384"/>
              <a:gd name="connsiteY23" fmla="*/ 4624 h 2647240"/>
              <a:gd name="connsiteX0" fmla="*/ 9144 w 6501384"/>
              <a:gd name="connsiteY0" fmla="*/ 4632 h 2647248"/>
              <a:gd name="connsiteX1" fmla="*/ 0 w 6501384"/>
              <a:gd name="connsiteY1" fmla="*/ 2647248 h 2647248"/>
              <a:gd name="connsiteX2" fmla="*/ 6501384 w 6501384"/>
              <a:gd name="connsiteY2" fmla="*/ 2638104 h 2647248"/>
              <a:gd name="connsiteX3" fmla="*/ 6492240 w 6501384"/>
              <a:gd name="connsiteY3" fmla="*/ 2336352 h 2647248"/>
              <a:gd name="connsiteX4" fmla="*/ 6492240 w 6501384"/>
              <a:gd name="connsiteY4" fmla="*/ 2336352 h 2647248"/>
              <a:gd name="connsiteX5" fmla="*/ 5468112 w 6501384"/>
              <a:gd name="connsiteY5" fmla="*/ 2290632 h 2647248"/>
              <a:gd name="connsiteX6" fmla="*/ 5431536 w 6501384"/>
              <a:gd name="connsiteY6" fmla="*/ 2272344 h 2647248"/>
              <a:gd name="connsiteX7" fmla="*/ 5394960 w 6501384"/>
              <a:gd name="connsiteY7" fmla="*/ 2263200 h 2647248"/>
              <a:gd name="connsiteX8" fmla="*/ 5276088 w 6501384"/>
              <a:gd name="connsiteY8" fmla="*/ 2244912 h 2647248"/>
              <a:gd name="connsiteX9" fmla="*/ 5221224 w 6501384"/>
              <a:gd name="connsiteY9" fmla="*/ 2226624 h 2647248"/>
              <a:gd name="connsiteX10" fmla="*/ 5193792 w 6501384"/>
              <a:gd name="connsiteY10" fmla="*/ 2217480 h 2647248"/>
              <a:gd name="connsiteX11" fmla="*/ 5175504 w 6501384"/>
              <a:gd name="connsiteY11" fmla="*/ 2190048 h 2647248"/>
              <a:gd name="connsiteX12" fmla="*/ 5111496 w 6501384"/>
              <a:gd name="connsiteY12" fmla="*/ 2180904 h 2647248"/>
              <a:gd name="connsiteX13" fmla="*/ 5084064 w 6501384"/>
              <a:gd name="connsiteY13" fmla="*/ 2171760 h 2647248"/>
              <a:gd name="connsiteX14" fmla="*/ 5010912 w 6501384"/>
              <a:gd name="connsiteY14" fmla="*/ 2162616 h 2647248"/>
              <a:gd name="connsiteX15" fmla="*/ 4882896 w 6501384"/>
              <a:gd name="connsiteY15" fmla="*/ 2135184 h 2647248"/>
              <a:gd name="connsiteX16" fmla="*/ 4828032 w 6501384"/>
              <a:gd name="connsiteY16" fmla="*/ 2116896 h 2647248"/>
              <a:gd name="connsiteX17" fmla="*/ 4791456 w 6501384"/>
              <a:gd name="connsiteY17" fmla="*/ 2107752 h 2647248"/>
              <a:gd name="connsiteX18" fmla="*/ 4654296 w 6501384"/>
              <a:gd name="connsiteY18" fmla="*/ 2071176 h 2647248"/>
              <a:gd name="connsiteX19" fmla="*/ 4608576 w 6501384"/>
              <a:gd name="connsiteY19" fmla="*/ 2062032 h 2647248"/>
              <a:gd name="connsiteX20" fmla="*/ 4581144 w 6501384"/>
              <a:gd name="connsiteY20" fmla="*/ 2052888 h 2647248"/>
              <a:gd name="connsiteX21" fmla="*/ 4370832 w 6501384"/>
              <a:gd name="connsiteY21" fmla="*/ 2007168 h 2647248"/>
              <a:gd name="connsiteX22" fmla="*/ 9144 w 6501384"/>
              <a:gd name="connsiteY22" fmla="*/ 4632 h 2647248"/>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40 h 2647256"/>
              <a:gd name="connsiteX1" fmla="*/ 0 w 6501384"/>
              <a:gd name="connsiteY1" fmla="*/ 2647256 h 2647256"/>
              <a:gd name="connsiteX2" fmla="*/ 6501384 w 6501384"/>
              <a:gd name="connsiteY2" fmla="*/ 2638112 h 2647256"/>
              <a:gd name="connsiteX3" fmla="*/ 6492240 w 6501384"/>
              <a:gd name="connsiteY3" fmla="*/ 2336360 h 2647256"/>
              <a:gd name="connsiteX4" fmla="*/ 6492240 w 6501384"/>
              <a:gd name="connsiteY4" fmla="*/ 2336360 h 2647256"/>
              <a:gd name="connsiteX5" fmla="*/ 5468112 w 6501384"/>
              <a:gd name="connsiteY5" fmla="*/ 2290640 h 2647256"/>
              <a:gd name="connsiteX6" fmla="*/ 5431536 w 6501384"/>
              <a:gd name="connsiteY6" fmla="*/ 2272352 h 2647256"/>
              <a:gd name="connsiteX7" fmla="*/ 5394960 w 6501384"/>
              <a:gd name="connsiteY7" fmla="*/ 2263208 h 2647256"/>
              <a:gd name="connsiteX8" fmla="*/ 5276088 w 6501384"/>
              <a:gd name="connsiteY8" fmla="*/ 2244920 h 2647256"/>
              <a:gd name="connsiteX9" fmla="*/ 5221224 w 6501384"/>
              <a:gd name="connsiteY9" fmla="*/ 2226632 h 2647256"/>
              <a:gd name="connsiteX10" fmla="*/ 5193792 w 6501384"/>
              <a:gd name="connsiteY10" fmla="*/ 2217488 h 2647256"/>
              <a:gd name="connsiteX11" fmla="*/ 5175504 w 6501384"/>
              <a:gd name="connsiteY11" fmla="*/ 2190056 h 2647256"/>
              <a:gd name="connsiteX12" fmla="*/ 5111496 w 6501384"/>
              <a:gd name="connsiteY12" fmla="*/ 2180912 h 2647256"/>
              <a:gd name="connsiteX13" fmla="*/ 5084064 w 6501384"/>
              <a:gd name="connsiteY13" fmla="*/ 2171768 h 2647256"/>
              <a:gd name="connsiteX14" fmla="*/ 5010912 w 6501384"/>
              <a:gd name="connsiteY14" fmla="*/ 2162624 h 2647256"/>
              <a:gd name="connsiteX15" fmla="*/ 4882896 w 6501384"/>
              <a:gd name="connsiteY15" fmla="*/ 2135192 h 2647256"/>
              <a:gd name="connsiteX16" fmla="*/ 4828032 w 6501384"/>
              <a:gd name="connsiteY16" fmla="*/ 2116904 h 2647256"/>
              <a:gd name="connsiteX17" fmla="*/ 4791456 w 6501384"/>
              <a:gd name="connsiteY17" fmla="*/ 2107760 h 2647256"/>
              <a:gd name="connsiteX18" fmla="*/ 4654296 w 6501384"/>
              <a:gd name="connsiteY18" fmla="*/ 2071184 h 2647256"/>
              <a:gd name="connsiteX19" fmla="*/ 4370832 w 6501384"/>
              <a:gd name="connsiteY19" fmla="*/ 2007176 h 2647256"/>
              <a:gd name="connsiteX20" fmla="*/ 9144 w 6501384"/>
              <a:gd name="connsiteY20" fmla="*/ 4640 h 2647256"/>
              <a:gd name="connsiteX0" fmla="*/ 9144 w 6501384"/>
              <a:gd name="connsiteY0" fmla="*/ 4655 h 2647271"/>
              <a:gd name="connsiteX1" fmla="*/ 0 w 6501384"/>
              <a:gd name="connsiteY1" fmla="*/ 2647271 h 2647271"/>
              <a:gd name="connsiteX2" fmla="*/ 6501384 w 6501384"/>
              <a:gd name="connsiteY2" fmla="*/ 2638127 h 2647271"/>
              <a:gd name="connsiteX3" fmla="*/ 6492240 w 6501384"/>
              <a:gd name="connsiteY3" fmla="*/ 2336375 h 2647271"/>
              <a:gd name="connsiteX4" fmla="*/ 6492240 w 6501384"/>
              <a:gd name="connsiteY4" fmla="*/ 2336375 h 2647271"/>
              <a:gd name="connsiteX5" fmla="*/ 5468112 w 6501384"/>
              <a:gd name="connsiteY5" fmla="*/ 2290655 h 2647271"/>
              <a:gd name="connsiteX6" fmla="*/ 5431536 w 6501384"/>
              <a:gd name="connsiteY6" fmla="*/ 2272367 h 2647271"/>
              <a:gd name="connsiteX7" fmla="*/ 5394960 w 6501384"/>
              <a:gd name="connsiteY7" fmla="*/ 2263223 h 2647271"/>
              <a:gd name="connsiteX8" fmla="*/ 5276088 w 6501384"/>
              <a:gd name="connsiteY8" fmla="*/ 2244935 h 2647271"/>
              <a:gd name="connsiteX9" fmla="*/ 5221224 w 6501384"/>
              <a:gd name="connsiteY9" fmla="*/ 2226647 h 2647271"/>
              <a:gd name="connsiteX10" fmla="*/ 5193792 w 6501384"/>
              <a:gd name="connsiteY10" fmla="*/ 2217503 h 2647271"/>
              <a:gd name="connsiteX11" fmla="*/ 5175504 w 6501384"/>
              <a:gd name="connsiteY11" fmla="*/ 2190071 h 2647271"/>
              <a:gd name="connsiteX12" fmla="*/ 5111496 w 6501384"/>
              <a:gd name="connsiteY12" fmla="*/ 2180927 h 2647271"/>
              <a:gd name="connsiteX13" fmla="*/ 5084064 w 6501384"/>
              <a:gd name="connsiteY13" fmla="*/ 2171783 h 2647271"/>
              <a:gd name="connsiteX14" fmla="*/ 5010912 w 6501384"/>
              <a:gd name="connsiteY14" fmla="*/ 2162639 h 2647271"/>
              <a:gd name="connsiteX15" fmla="*/ 4882896 w 6501384"/>
              <a:gd name="connsiteY15" fmla="*/ 2135207 h 2647271"/>
              <a:gd name="connsiteX16" fmla="*/ 4828032 w 6501384"/>
              <a:gd name="connsiteY16" fmla="*/ 2116919 h 2647271"/>
              <a:gd name="connsiteX17" fmla="*/ 4791456 w 6501384"/>
              <a:gd name="connsiteY17" fmla="*/ 2107775 h 2647271"/>
              <a:gd name="connsiteX18" fmla="*/ 4370832 w 6501384"/>
              <a:gd name="connsiteY18" fmla="*/ 2007191 h 2647271"/>
              <a:gd name="connsiteX19" fmla="*/ 9144 w 6501384"/>
              <a:gd name="connsiteY19" fmla="*/ 4655 h 2647271"/>
              <a:gd name="connsiteX0" fmla="*/ 9144 w 6501384"/>
              <a:gd name="connsiteY0" fmla="*/ 4659 h 2647275"/>
              <a:gd name="connsiteX1" fmla="*/ 0 w 6501384"/>
              <a:gd name="connsiteY1" fmla="*/ 2647275 h 2647275"/>
              <a:gd name="connsiteX2" fmla="*/ 6501384 w 6501384"/>
              <a:gd name="connsiteY2" fmla="*/ 2638131 h 2647275"/>
              <a:gd name="connsiteX3" fmla="*/ 6492240 w 6501384"/>
              <a:gd name="connsiteY3" fmla="*/ 2336379 h 2647275"/>
              <a:gd name="connsiteX4" fmla="*/ 6492240 w 6501384"/>
              <a:gd name="connsiteY4" fmla="*/ 2336379 h 2647275"/>
              <a:gd name="connsiteX5" fmla="*/ 5468112 w 6501384"/>
              <a:gd name="connsiteY5" fmla="*/ 2290659 h 2647275"/>
              <a:gd name="connsiteX6" fmla="*/ 5431536 w 6501384"/>
              <a:gd name="connsiteY6" fmla="*/ 2272371 h 2647275"/>
              <a:gd name="connsiteX7" fmla="*/ 5394960 w 6501384"/>
              <a:gd name="connsiteY7" fmla="*/ 2263227 h 2647275"/>
              <a:gd name="connsiteX8" fmla="*/ 5276088 w 6501384"/>
              <a:gd name="connsiteY8" fmla="*/ 2244939 h 2647275"/>
              <a:gd name="connsiteX9" fmla="*/ 5221224 w 6501384"/>
              <a:gd name="connsiteY9" fmla="*/ 2226651 h 2647275"/>
              <a:gd name="connsiteX10" fmla="*/ 5193792 w 6501384"/>
              <a:gd name="connsiteY10" fmla="*/ 2217507 h 2647275"/>
              <a:gd name="connsiteX11" fmla="*/ 5175504 w 6501384"/>
              <a:gd name="connsiteY11" fmla="*/ 2190075 h 2647275"/>
              <a:gd name="connsiteX12" fmla="*/ 5111496 w 6501384"/>
              <a:gd name="connsiteY12" fmla="*/ 2180931 h 2647275"/>
              <a:gd name="connsiteX13" fmla="*/ 5084064 w 6501384"/>
              <a:gd name="connsiteY13" fmla="*/ 2171787 h 2647275"/>
              <a:gd name="connsiteX14" fmla="*/ 5010912 w 6501384"/>
              <a:gd name="connsiteY14" fmla="*/ 2162643 h 2647275"/>
              <a:gd name="connsiteX15" fmla="*/ 4882896 w 6501384"/>
              <a:gd name="connsiteY15" fmla="*/ 2135211 h 2647275"/>
              <a:gd name="connsiteX16" fmla="*/ 4828032 w 6501384"/>
              <a:gd name="connsiteY16" fmla="*/ 2116923 h 2647275"/>
              <a:gd name="connsiteX17" fmla="*/ 4370832 w 6501384"/>
              <a:gd name="connsiteY17" fmla="*/ 2007195 h 2647275"/>
              <a:gd name="connsiteX18" fmla="*/ 9144 w 6501384"/>
              <a:gd name="connsiteY18" fmla="*/ 4659 h 2647275"/>
              <a:gd name="connsiteX0" fmla="*/ 9144 w 6501384"/>
              <a:gd name="connsiteY0" fmla="*/ 4666 h 2647282"/>
              <a:gd name="connsiteX1" fmla="*/ 0 w 6501384"/>
              <a:gd name="connsiteY1" fmla="*/ 2647282 h 2647282"/>
              <a:gd name="connsiteX2" fmla="*/ 6501384 w 6501384"/>
              <a:gd name="connsiteY2" fmla="*/ 2638138 h 2647282"/>
              <a:gd name="connsiteX3" fmla="*/ 6492240 w 6501384"/>
              <a:gd name="connsiteY3" fmla="*/ 2336386 h 2647282"/>
              <a:gd name="connsiteX4" fmla="*/ 6492240 w 6501384"/>
              <a:gd name="connsiteY4" fmla="*/ 2336386 h 2647282"/>
              <a:gd name="connsiteX5" fmla="*/ 5468112 w 6501384"/>
              <a:gd name="connsiteY5" fmla="*/ 2290666 h 2647282"/>
              <a:gd name="connsiteX6" fmla="*/ 5431536 w 6501384"/>
              <a:gd name="connsiteY6" fmla="*/ 2272378 h 2647282"/>
              <a:gd name="connsiteX7" fmla="*/ 5394960 w 6501384"/>
              <a:gd name="connsiteY7" fmla="*/ 2263234 h 2647282"/>
              <a:gd name="connsiteX8" fmla="*/ 5276088 w 6501384"/>
              <a:gd name="connsiteY8" fmla="*/ 2244946 h 2647282"/>
              <a:gd name="connsiteX9" fmla="*/ 5221224 w 6501384"/>
              <a:gd name="connsiteY9" fmla="*/ 2226658 h 2647282"/>
              <a:gd name="connsiteX10" fmla="*/ 5193792 w 6501384"/>
              <a:gd name="connsiteY10" fmla="*/ 2217514 h 2647282"/>
              <a:gd name="connsiteX11" fmla="*/ 5175504 w 6501384"/>
              <a:gd name="connsiteY11" fmla="*/ 2190082 h 2647282"/>
              <a:gd name="connsiteX12" fmla="*/ 5111496 w 6501384"/>
              <a:gd name="connsiteY12" fmla="*/ 2180938 h 2647282"/>
              <a:gd name="connsiteX13" fmla="*/ 5084064 w 6501384"/>
              <a:gd name="connsiteY13" fmla="*/ 2171794 h 2647282"/>
              <a:gd name="connsiteX14" fmla="*/ 5010912 w 6501384"/>
              <a:gd name="connsiteY14" fmla="*/ 2162650 h 2647282"/>
              <a:gd name="connsiteX15" fmla="*/ 4882896 w 6501384"/>
              <a:gd name="connsiteY15" fmla="*/ 2135218 h 2647282"/>
              <a:gd name="connsiteX16" fmla="*/ 4370832 w 6501384"/>
              <a:gd name="connsiteY16" fmla="*/ 2007202 h 2647282"/>
              <a:gd name="connsiteX17" fmla="*/ 9144 w 6501384"/>
              <a:gd name="connsiteY17" fmla="*/ 4666 h 2647282"/>
              <a:gd name="connsiteX0" fmla="*/ 9144 w 6501384"/>
              <a:gd name="connsiteY0" fmla="*/ 4678 h 2647294"/>
              <a:gd name="connsiteX1" fmla="*/ 0 w 6501384"/>
              <a:gd name="connsiteY1" fmla="*/ 2647294 h 2647294"/>
              <a:gd name="connsiteX2" fmla="*/ 6501384 w 6501384"/>
              <a:gd name="connsiteY2" fmla="*/ 2638150 h 2647294"/>
              <a:gd name="connsiteX3" fmla="*/ 6492240 w 6501384"/>
              <a:gd name="connsiteY3" fmla="*/ 2336398 h 2647294"/>
              <a:gd name="connsiteX4" fmla="*/ 6492240 w 6501384"/>
              <a:gd name="connsiteY4" fmla="*/ 2336398 h 2647294"/>
              <a:gd name="connsiteX5" fmla="*/ 5468112 w 6501384"/>
              <a:gd name="connsiteY5" fmla="*/ 2290678 h 2647294"/>
              <a:gd name="connsiteX6" fmla="*/ 5431536 w 6501384"/>
              <a:gd name="connsiteY6" fmla="*/ 2272390 h 2647294"/>
              <a:gd name="connsiteX7" fmla="*/ 5394960 w 6501384"/>
              <a:gd name="connsiteY7" fmla="*/ 2263246 h 2647294"/>
              <a:gd name="connsiteX8" fmla="*/ 5276088 w 6501384"/>
              <a:gd name="connsiteY8" fmla="*/ 2244958 h 2647294"/>
              <a:gd name="connsiteX9" fmla="*/ 5221224 w 6501384"/>
              <a:gd name="connsiteY9" fmla="*/ 2226670 h 2647294"/>
              <a:gd name="connsiteX10" fmla="*/ 5193792 w 6501384"/>
              <a:gd name="connsiteY10" fmla="*/ 2217526 h 2647294"/>
              <a:gd name="connsiteX11" fmla="*/ 5175504 w 6501384"/>
              <a:gd name="connsiteY11" fmla="*/ 2190094 h 2647294"/>
              <a:gd name="connsiteX12" fmla="*/ 5111496 w 6501384"/>
              <a:gd name="connsiteY12" fmla="*/ 2180950 h 2647294"/>
              <a:gd name="connsiteX13" fmla="*/ 5084064 w 6501384"/>
              <a:gd name="connsiteY13" fmla="*/ 2171806 h 2647294"/>
              <a:gd name="connsiteX14" fmla="*/ 5010912 w 6501384"/>
              <a:gd name="connsiteY14" fmla="*/ 2162662 h 2647294"/>
              <a:gd name="connsiteX15" fmla="*/ 4370832 w 6501384"/>
              <a:gd name="connsiteY15" fmla="*/ 2007214 h 2647294"/>
              <a:gd name="connsiteX16" fmla="*/ 9144 w 6501384"/>
              <a:gd name="connsiteY16" fmla="*/ 4678 h 2647294"/>
              <a:gd name="connsiteX0" fmla="*/ 9144 w 6501384"/>
              <a:gd name="connsiteY0" fmla="*/ 4682 h 2647298"/>
              <a:gd name="connsiteX1" fmla="*/ 0 w 6501384"/>
              <a:gd name="connsiteY1" fmla="*/ 2647298 h 2647298"/>
              <a:gd name="connsiteX2" fmla="*/ 6501384 w 6501384"/>
              <a:gd name="connsiteY2" fmla="*/ 2638154 h 2647298"/>
              <a:gd name="connsiteX3" fmla="*/ 6492240 w 6501384"/>
              <a:gd name="connsiteY3" fmla="*/ 2336402 h 2647298"/>
              <a:gd name="connsiteX4" fmla="*/ 6492240 w 6501384"/>
              <a:gd name="connsiteY4" fmla="*/ 2336402 h 2647298"/>
              <a:gd name="connsiteX5" fmla="*/ 5468112 w 6501384"/>
              <a:gd name="connsiteY5" fmla="*/ 2290682 h 2647298"/>
              <a:gd name="connsiteX6" fmla="*/ 5431536 w 6501384"/>
              <a:gd name="connsiteY6" fmla="*/ 2272394 h 2647298"/>
              <a:gd name="connsiteX7" fmla="*/ 5394960 w 6501384"/>
              <a:gd name="connsiteY7" fmla="*/ 2263250 h 2647298"/>
              <a:gd name="connsiteX8" fmla="*/ 5276088 w 6501384"/>
              <a:gd name="connsiteY8" fmla="*/ 2244962 h 2647298"/>
              <a:gd name="connsiteX9" fmla="*/ 5221224 w 6501384"/>
              <a:gd name="connsiteY9" fmla="*/ 2226674 h 2647298"/>
              <a:gd name="connsiteX10" fmla="*/ 5193792 w 6501384"/>
              <a:gd name="connsiteY10" fmla="*/ 2217530 h 2647298"/>
              <a:gd name="connsiteX11" fmla="*/ 5175504 w 6501384"/>
              <a:gd name="connsiteY11" fmla="*/ 2190098 h 2647298"/>
              <a:gd name="connsiteX12" fmla="*/ 5111496 w 6501384"/>
              <a:gd name="connsiteY12" fmla="*/ 2180954 h 2647298"/>
              <a:gd name="connsiteX13" fmla="*/ 5084064 w 6501384"/>
              <a:gd name="connsiteY13" fmla="*/ 2171810 h 2647298"/>
              <a:gd name="connsiteX14" fmla="*/ 4370832 w 6501384"/>
              <a:gd name="connsiteY14" fmla="*/ 2007218 h 2647298"/>
              <a:gd name="connsiteX15" fmla="*/ 9144 w 6501384"/>
              <a:gd name="connsiteY15" fmla="*/ 4682 h 2647298"/>
              <a:gd name="connsiteX0" fmla="*/ 9144 w 6501384"/>
              <a:gd name="connsiteY0" fmla="*/ 4686 h 2647302"/>
              <a:gd name="connsiteX1" fmla="*/ 0 w 6501384"/>
              <a:gd name="connsiteY1" fmla="*/ 2647302 h 2647302"/>
              <a:gd name="connsiteX2" fmla="*/ 6501384 w 6501384"/>
              <a:gd name="connsiteY2" fmla="*/ 2638158 h 2647302"/>
              <a:gd name="connsiteX3" fmla="*/ 6492240 w 6501384"/>
              <a:gd name="connsiteY3" fmla="*/ 2336406 h 2647302"/>
              <a:gd name="connsiteX4" fmla="*/ 6492240 w 6501384"/>
              <a:gd name="connsiteY4" fmla="*/ 2336406 h 2647302"/>
              <a:gd name="connsiteX5" fmla="*/ 5468112 w 6501384"/>
              <a:gd name="connsiteY5" fmla="*/ 2290686 h 2647302"/>
              <a:gd name="connsiteX6" fmla="*/ 5431536 w 6501384"/>
              <a:gd name="connsiteY6" fmla="*/ 2272398 h 2647302"/>
              <a:gd name="connsiteX7" fmla="*/ 5394960 w 6501384"/>
              <a:gd name="connsiteY7" fmla="*/ 2263254 h 2647302"/>
              <a:gd name="connsiteX8" fmla="*/ 5276088 w 6501384"/>
              <a:gd name="connsiteY8" fmla="*/ 2244966 h 2647302"/>
              <a:gd name="connsiteX9" fmla="*/ 5221224 w 6501384"/>
              <a:gd name="connsiteY9" fmla="*/ 2226678 h 2647302"/>
              <a:gd name="connsiteX10" fmla="*/ 5193792 w 6501384"/>
              <a:gd name="connsiteY10" fmla="*/ 2217534 h 2647302"/>
              <a:gd name="connsiteX11" fmla="*/ 5175504 w 6501384"/>
              <a:gd name="connsiteY11" fmla="*/ 2190102 h 2647302"/>
              <a:gd name="connsiteX12" fmla="*/ 5111496 w 6501384"/>
              <a:gd name="connsiteY12" fmla="*/ 2180958 h 2647302"/>
              <a:gd name="connsiteX13" fmla="*/ 4370832 w 6501384"/>
              <a:gd name="connsiteY13" fmla="*/ 2007222 h 2647302"/>
              <a:gd name="connsiteX14" fmla="*/ 9144 w 6501384"/>
              <a:gd name="connsiteY14" fmla="*/ 4686 h 2647302"/>
              <a:gd name="connsiteX0" fmla="*/ 9144 w 6501384"/>
              <a:gd name="connsiteY0" fmla="*/ 4689 h 2647305"/>
              <a:gd name="connsiteX1" fmla="*/ 0 w 6501384"/>
              <a:gd name="connsiteY1" fmla="*/ 2647305 h 2647305"/>
              <a:gd name="connsiteX2" fmla="*/ 6501384 w 6501384"/>
              <a:gd name="connsiteY2" fmla="*/ 2638161 h 2647305"/>
              <a:gd name="connsiteX3" fmla="*/ 6492240 w 6501384"/>
              <a:gd name="connsiteY3" fmla="*/ 2336409 h 2647305"/>
              <a:gd name="connsiteX4" fmla="*/ 6492240 w 6501384"/>
              <a:gd name="connsiteY4" fmla="*/ 2336409 h 2647305"/>
              <a:gd name="connsiteX5" fmla="*/ 5468112 w 6501384"/>
              <a:gd name="connsiteY5" fmla="*/ 2290689 h 2647305"/>
              <a:gd name="connsiteX6" fmla="*/ 5431536 w 6501384"/>
              <a:gd name="connsiteY6" fmla="*/ 2272401 h 2647305"/>
              <a:gd name="connsiteX7" fmla="*/ 5394960 w 6501384"/>
              <a:gd name="connsiteY7" fmla="*/ 2263257 h 2647305"/>
              <a:gd name="connsiteX8" fmla="*/ 5276088 w 6501384"/>
              <a:gd name="connsiteY8" fmla="*/ 2244969 h 2647305"/>
              <a:gd name="connsiteX9" fmla="*/ 5221224 w 6501384"/>
              <a:gd name="connsiteY9" fmla="*/ 2226681 h 2647305"/>
              <a:gd name="connsiteX10" fmla="*/ 5193792 w 6501384"/>
              <a:gd name="connsiteY10" fmla="*/ 2217537 h 2647305"/>
              <a:gd name="connsiteX11" fmla="*/ 5175504 w 6501384"/>
              <a:gd name="connsiteY11" fmla="*/ 2190105 h 2647305"/>
              <a:gd name="connsiteX12" fmla="*/ 4370832 w 6501384"/>
              <a:gd name="connsiteY12" fmla="*/ 2007225 h 2647305"/>
              <a:gd name="connsiteX13" fmla="*/ 9144 w 6501384"/>
              <a:gd name="connsiteY13" fmla="*/ 4689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193792 w 6501384"/>
              <a:gd name="connsiteY11" fmla="*/ 2217537 h 2647305"/>
              <a:gd name="connsiteX12" fmla="*/ 5266944 w 6501384"/>
              <a:gd name="connsiteY12"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266944 w 6501384"/>
              <a:gd name="connsiteY11"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21224 w 6501384"/>
              <a:gd name="connsiteY9" fmla="*/ 2226681 h 2647305"/>
              <a:gd name="connsiteX10" fmla="*/ 5266944 w 6501384"/>
              <a:gd name="connsiteY10"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66944 w 6501384"/>
              <a:gd name="connsiteY9"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266944 w 6501384"/>
              <a:gd name="connsiteY8"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66944 w 6501384"/>
              <a:gd name="connsiteY7"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31163 w 6501384"/>
              <a:gd name="connsiteY7" fmla="*/ 2253716 h 2647305"/>
              <a:gd name="connsiteX0" fmla="*/ 4370832 w 6501384"/>
              <a:gd name="connsiteY0" fmla="*/ 2017387 h 2657467"/>
              <a:gd name="connsiteX1" fmla="*/ 9144 w 6501384"/>
              <a:gd name="connsiteY1" fmla="*/ 14851 h 2657467"/>
              <a:gd name="connsiteX2" fmla="*/ 0 w 6501384"/>
              <a:gd name="connsiteY2" fmla="*/ 2657467 h 2657467"/>
              <a:gd name="connsiteX3" fmla="*/ 6501384 w 6501384"/>
              <a:gd name="connsiteY3" fmla="*/ 2648323 h 2657467"/>
              <a:gd name="connsiteX4" fmla="*/ 6492240 w 6501384"/>
              <a:gd name="connsiteY4" fmla="*/ 2346571 h 2657467"/>
              <a:gd name="connsiteX5" fmla="*/ 6492240 w 6501384"/>
              <a:gd name="connsiteY5" fmla="*/ 2346571 h 2657467"/>
              <a:gd name="connsiteX6" fmla="*/ 5468112 w 6501384"/>
              <a:gd name="connsiteY6" fmla="*/ 2300851 h 2657467"/>
              <a:gd name="connsiteX7" fmla="*/ 5231163 w 6501384"/>
              <a:gd name="connsiteY7" fmla="*/ 2263878 h 2657467"/>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78063 w 6501384"/>
              <a:gd name="connsiteY5" fmla="*/ 2317544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39 w 6501384"/>
              <a:gd name="connsiteY5" fmla="*/ 2310455 h 2642616"/>
              <a:gd name="connsiteX6" fmla="*/ 5624056 w 6501384"/>
              <a:gd name="connsiteY6" fmla="*/ 2314354 h 2642616"/>
              <a:gd name="connsiteX7" fmla="*/ 5231163 w 6501384"/>
              <a:gd name="connsiteY7" fmla="*/ 2249027 h 2642616"/>
              <a:gd name="connsiteX0" fmla="*/ 4340423 w 6492240"/>
              <a:gd name="connsiteY0" fmla="*/ 1967094 h 2633472"/>
              <a:gd name="connsiteX1" fmla="*/ 0 w 6492240"/>
              <a:gd name="connsiteY1" fmla="*/ 0 h 2633472"/>
              <a:gd name="connsiteX2" fmla="*/ 94183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4340423 w 6492240"/>
              <a:gd name="connsiteY0" fmla="*/ 1967094 h 2633472"/>
              <a:gd name="connsiteX1" fmla="*/ 0 w 6492240"/>
              <a:gd name="connsiteY1" fmla="*/ 0 h 2633472"/>
              <a:gd name="connsiteX2" fmla="*/ 98755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4688" h="2194560">
                <a:moveTo>
                  <a:pt x="3352871" y="1528182"/>
                </a:moveTo>
                <a:cubicBezTo>
                  <a:pt x="-161260" y="-86927"/>
                  <a:pt x="730528" y="290269"/>
                  <a:pt x="9144" y="0"/>
                </a:cubicBezTo>
                <a:lnTo>
                  <a:pt x="0" y="2194560"/>
                </a:lnTo>
                <a:lnTo>
                  <a:pt x="5504688" y="2194560"/>
                </a:lnTo>
                <a:cubicBezTo>
                  <a:pt x="5501640" y="2093976"/>
                  <a:pt x="5497068" y="1946644"/>
                  <a:pt x="5495544" y="1892808"/>
                </a:cubicBezTo>
                <a:cubicBezTo>
                  <a:pt x="5494020" y="1838972"/>
                  <a:pt x="5500269" y="1876268"/>
                  <a:pt x="5495543" y="1871543"/>
                </a:cubicBezTo>
                <a:cubicBezTo>
                  <a:pt x="5206149" y="1872843"/>
                  <a:pt x="4837539" y="1885680"/>
                  <a:pt x="4627360" y="1875442"/>
                </a:cubicBezTo>
                <a:cubicBezTo>
                  <a:pt x="4417181" y="1865204"/>
                  <a:pt x="4313450" y="1822439"/>
                  <a:pt x="4234467" y="1810115"/>
                </a:cubicBezTo>
              </a:path>
            </a:pathLst>
          </a:cu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台形 63"/>
          <p:cNvSpPr/>
          <p:nvPr/>
        </p:nvSpPr>
        <p:spPr>
          <a:xfrm rot="5400000">
            <a:off x="1894681" y="3708855"/>
            <a:ext cx="2206124" cy="2214673"/>
          </a:xfrm>
          <a:custGeom>
            <a:avLst/>
            <a:gdLst>
              <a:gd name="connsiteX0" fmla="*/ 0 w 2016224"/>
              <a:gd name="connsiteY0" fmla="*/ 2160232 h 2160232"/>
              <a:gd name="connsiteX1" fmla="*/ 504056 w 2016224"/>
              <a:gd name="connsiteY1" fmla="*/ 0 h 2160232"/>
              <a:gd name="connsiteX2" fmla="*/ 1512168 w 2016224"/>
              <a:gd name="connsiteY2" fmla="*/ 0 h 2160232"/>
              <a:gd name="connsiteX3" fmla="*/ 2016224 w 2016224"/>
              <a:gd name="connsiteY3" fmla="*/ 2160232 h 2160232"/>
              <a:gd name="connsiteX4" fmla="*/ 0 w 2016224"/>
              <a:gd name="connsiteY4" fmla="*/ 2160232 h 2160232"/>
              <a:gd name="connsiteX0" fmla="*/ 0 w 2654178"/>
              <a:gd name="connsiteY0" fmla="*/ 2160232 h 2167321"/>
              <a:gd name="connsiteX1" fmla="*/ 504056 w 2654178"/>
              <a:gd name="connsiteY1" fmla="*/ 0 h 2167321"/>
              <a:gd name="connsiteX2" fmla="*/ 1512168 w 2654178"/>
              <a:gd name="connsiteY2" fmla="*/ 0 h 2167321"/>
              <a:gd name="connsiteX3" fmla="*/ 2654178 w 2654178"/>
              <a:gd name="connsiteY3" fmla="*/ 2167321 h 2167321"/>
              <a:gd name="connsiteX4" fmla="*/ 0 w 2654178"/>
              <a:gd name="connsiteY4" fmla="*/ 2160232 h 2167321"/>
              <a:gd name="connsiteX0" fmla="*/ 0 w 2654178"/>
              <a:gd name="connsiteY0" fmla="*/ 3195136 h 3202225"/>
              <a:gd name="connsiteX1" fmla="*/ 504056 w 2654178"/>
              <a:gd name="connsiteY1" fmla="*/ 1034904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78"/>
              <a:gd name="connsiteY0" fmla="*/ 3195136 h 3202225"/>
              <a:gd name="connsiteX1" fmla="*/ 1468077 w 2654178"/>
              <a:gd name="connsiteY1" fmla="*/ 1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80"/>
              <a:gd name="connsiteY0" fmla="*/ 3195136 h 3195136"/>
              <a:gd name="connsiteX1" fmla="*/ 1468077 w 2654180"/>
              <a:gd name="connsiteY1" fmla="*/ 1 h 3195136"/>
              <a:gd name="connsiteX2" fmla="*/ 2653399 w 2654180"/>
              <a:gd name="connsiteY2" fmla="*/ 0 h 3195136"/>
              <a:gd name="connsiteX3" fmla="*/ 2654180 w 2654180"/>
              <a:gd name="connsiteY3" fmla="*/ 2251249 h 3195136"/>
              <a:gd name="connsiteX4" fmla="*/ 0 w 2654180"/>
              <a:gd name="connsiteY4" fmla="*/ 3195136 h 3195136"/>
              <a:gd name="connsiteX0" fmla="*/ 0 w 2206124"/>
              <a:gd name="connsiteY0" fmla="*/ 2189296 h 2251249"/>
              <a:gd name="connsiteX1" fmla="*/ 1020021 w 2206124"/>
              <a:gd name="connsiteY1" fmla="*/ 1 h 2251249"/>
              <a:gd name="connsiteX2" fmla="*/ 2205343 w 2206124"/>
              <a:gd name="connsiteY2" fmla="*/ 0 h 2251249"/>
              <a:gd name="connsiteX3" fmla="*/ 2206124 w 2206124"/>
              <a:gd name="connsiteY3" fmla="*/ 2251249 h 2251249"/>
              <a:gd name="connsiteX4" fmla="*/ 0 w 2206124"/>
              <a:gd name="connsiteY4" fmla="*/ 2189296 h 2251249"/>
              <a:gd name="connsiteX0" fmla="*/ 0 w 2206126"/>
              <a:gd name="connsiteY0" fmla="*/ 2189296 h 2214673"/>
              <a:gd name="connsiteX1" fmla="*/ 1020021 w 2206126"/>
              <a:gd name="connsiteY1" fmla="*/ 1 h 2214673"/>
              <a:gd name="connsiteX2" fmla="*/ 2205343 w 2206126"/>
              <a:gd name="connsiteY2" fmla="*/ 0 h 2214673"/>
              <a:gd name="connsiteX3" fmla="*/ 2206126 w 2206126"/>
              <a:gd name="connsiteY3" fmla="*/ 2214673 h 2214673"/>
              <a:gd name="connsiteX4" fmla="*/ 0 w 2206126"/>
              <a:gd name="connsiteY4" fmla="*/ 2189296 h 2214673"/>
              <a:gd name="connsiteX0" fmla="*/ 0 w 2206124"/>
              <a:gd name="connsiteY0" fmla="*/ 2198440 h 2214673"/>
              <a:gd name="connsiteX1" fmla="*/ 1020019 w 2206124"/>
              <a:gd name="connsiteY1" fmla="*/ 1 h 2214673"/>
              <a:gd name="connsiteX2" fmla="*/ 2205341 w 2206124"/>
              <a:gd name="connsiteY2" fmla="*/ 0 h 2214673"/>
              <a:gd name="connsiteX3" fmla="*/ 2206124 w 2206124"/>
              <a:gd name="connsiteY3" fmla="*/ 2214673 h 2214673"/>
              <a:gd name="connsiteX4" fmla="*/ 0 w 2206124"/>
              <a:gd name="connsiteY4" fmla="*/ 2198440 h 221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24" h="2214673">
                <a:moveTo>
                  <a:pt x="0" y="2198440"/>
                </a:moveTo>
                <a:lnTo>
                  <a:pt x="1020019" y="1"/>
                </a:lnTo>
                <a:lnTo>
                  <a:pt x="2205341" y="0"/>
                </a:lnTo>
                <a:cubicBezTo>
                  <a:pt x="2205601" y="1067408"/>
                  <a:pt x="2205864" y="1147265"/>
                  <a:pt x="2206124" y="2214673"/>
                </a:cubicBezTo>
                <a:lnTo>
                  <a:pt x="0" y="2198440"/>
                </a:lnTo>
                <a:close/>
              </a:path>
            </a:pathLst>
          </a:custGeom>
          <a:solidFill>
            <a:srgbClr val="99D9E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 name="直線コネクタ 94"/>
          <p:cNvCxnSpPr/>
          <p:nvPr/>
        </p:nvCxnSpPr>
        <p:spPr>
          <a:xfrm>
            <a:off x="895957" y="2761348"/>
            <a:ext cx="0" cy="4464496"/>
          </a:xfrm>
          <a:prstGeom prst="line">
            <a:avLst/>
          </a:prstGeom>
          <a:noFill/>
          <a:ln w="12700" cap="flat" cmpd="sng" algn="ctr">
            <a:solidFill>
              <a:sysClr val="windowText" lastClr="000000"/>
            </a:solidFill>
            <a:prstDash val="solid"/>
            <a:miter lim="800000"/>
            <a:headEnd type="triangle" w="med" len="med"/>
            <a:tailEnd type="none" w="med" len="med"/>
          </a:ln>
          <a:effectLst/>
        </p:spPr>
      </p:cxnSp>
      <p:cxnSp>
        <p:nvCxnSpPr>
          <p:cNvPr id="96" name="直線コネクタ 95"/>
          <p:cNvCxnSpPr/>
          <p:nvPr/>
        </p:nvCxnSpPr>
        <p:spPr>
          <a:xfrm>
            <a:off x="895956" y="5914924"/>
            <a:ext cx="6912768"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97" name="直線矢印コネクタ 96"/>
          <p:cNvCxnSpPr/>
          <p:nvPr/>
        </p:nvCxnSpPr>
        <p:spPr>
          <a:xfrm rot="16200000">
            <a:off x="1939956" y="2125061"/>
            <a:ext cx="0" cy="2088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8" name="テキスト ボックス 97"/>
          <p:cNvSpPr txBox="1"/>
          <p:nvPr/>
        </p:nvSpPr>
        <p:spPr>
          <a:xfrm>
            <a:off x="161925" y="5897991"/>
            <a:ext cx="800219" cy="338554"/>
          </a:xfrm>
          <a:prstGeom prst="rect">
            <a:avLst/>
          </a:prstGeom>
          <a:noFill/>
        </p:spPr>
        <p:txBody>
          <a:bodyPr wrap="none" rtlCol="0">
            <a:spAutoFit/>
          </a:bodyPr>
          <a:lstStyle/>
          <a:p>
            <a:r>
              <a:rPr lang="ja-JP" altLang="en-US" sz="1600">
                <a:solidFill>
                  <a:prstClr val="black"/>
                </a:solidFill>
                <a:cs typeface="Meiryo UI" panose="020B0604030504040204" pitchFamily="50" charset="-128"/>
              </a:rPr>
              <a:t>申請時</a:t>
            </a:r>
          </a:p>
        </p:txBody>
      </p:sp>
      <p:sp>
        <p:nvSpPr>
          <p:cNvPr id="99" name="テキスト ボックス 98"/>
          <p:cNvSpPr txBox="1"/>
          <p:nvPr/>
        </p:nvSpPr>
        <p:spPr>
          <a:xfrm>
            <a:off x="3666290" y="5897991"/>
            <a:ext cx="851515"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a:t>
            </a:r>
          </a:p>
        </p:txBody>
      </p:sp>
      <p:sp>
        <p:nvSpPr>
          <p:cNvPr id="100" name="テキスト ボックス 99"/>
          <p:cNvSpPr txBox="1"/>
          <p:nvPr/>
        </p:nvSpPr>
        <p:spPr>
          <a:xfrm>
            <a:off x="929327" y="2641328"/>
            <a:ext cx="1766830" cy="307777"/>
          </a:xfrm>
          <a:prstGeom prst="rect">
            <a:avLst/>
          </a:prstGeom>
          <a:noFill/>
        </p:spPr>
        <p:txBody>
          <a:bodyPr wrap="none" rtlCol="0">
            <a:spAutoFit/>
          </a:bodyPr>
          <a:lstStyle/>
          <a:p>
            <a:r>
              <a:rPr lang="ja-JP" altLang="en-US" sz="1400" dirty="0">
                <a:solidFill>
                  <a:prstClr val="black"/>
                </a:solidFill>
                <a:cs typeface="Meiryo UI" panose="020B0604030504040204" pitchFamily="50" charset="-128"/>
              </a:rPr>
              <a:t>温室効果ガス排出量</a:t>
            </a:r>
          </a:p>
        </p:txBody>
      </p:sp>
      <p:sp>
        <p:nvSpPr>
          <p:cNvPr id="101" name="テキスト ボックス 100"/>
          <p:cNvSpPr txBox="1"/>
          <p:nvPr/>
        </p:nvSpPr>
        <p:spPr>
          <a:xfrm>
            <a:off x="7847487" y="5759491"/>
            <a:ext cx="364202"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年</a:t>
            </a:r>
          </a:p>
        </p:txBody>
      </p:sp>
      <p:cxnSp>
        <p:nvCxnSpPr>
          <p:cNvPr id="102" name="直線コネクタ 101"/>
          <p:cNvCxnSpPr/>
          <p:nvPr/>
        </p:nvCxnSpPr>
        <p:spPr>
          <a:xfrm>
            <a:off x="1904069" y="3711628"/>
            <a:ext cx="0" cy="2196000"/>
          </a:xfrm>
          <a:prstGeom prst="line">
            <a:avLst/>
          </a:prstGeom>
          <a:noFill/>
          <a:ln w="19050" cap="flat" cmpd="sng" algn="ctr">
            <a:solidFill>
              <a:sysClr val="windowText" lastClr="000000"/>
            </a:solidFill>
            <a:prstDash val="solid"/>
            <a:miter lim="800000"/>
          </a:ln>
          <a:effectLst/>
        </p:spPr>
      </p:cxnSp>
      <p:sp>
        <p:nvSpPr>
          <p:cNvPr id="103" name="テキスト ボックス 102"/>
          <p:cNvSpPr txBox="1"/>
          <p:nvPr/>
        </p:nvSpPr>
        <p:spPr>
          <a:xfrm>
            <a:off x="1577154" y="5897991"/>
            <a:ext cx="723275"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年先</a:t>
            </a:r>
          </a:p>
        </p:txBody>
      </p:sp>
      <p:cxnSp>
        <p:nvCxnSpPr>
          <p:cNvPr id="104" name="直線コネクタ 103"/>
          <p:cNvCxnSpPr/>
          <p:nvPr/>
        </p:nvCxnSpPr>
        <p:spPr>
          <a:xfrm>
            <a:off x="4100313" y="4734604"/>
            <a:ext cx="0" cy="1188000"/>
          </a:xfrm>
          <a:prstGeom prst="line">
            <a:avLst/>
          </a:prstGeom>
          <a:noFill/>
          <a:ln w="19050" cap="flat" cmpd="sng" algn="ctr">
            <a:solidFill>
              <a:sysClr val="windowText" lastClr="000000"/>
            </a:solidFill>
            <a:prstDash val="solid"/>
            <a:miter lim="800000"/>
          </a:ln>
          <a:effectLst/>
        </p:spPr>
      </p:cxnSp>
      <p:sp>
        <p:nvSpPr>
          <p:cNvPr id="105" name="フリーフォーム 104"/>
          <p:cNvSpPr/>
          <p:nvPr/>
        </p:nvSpPr>
        <p:spPr>
          <a:xfrm>
            <a:off x="4092048" y="4721079"/>
            <a:ext cx="3322190" cy="889299"/>
          </a:xfrm>
          <a:custGeom>
            <a:avLst/>
            <a:gdLst>
              <a:gd name="connsiteX0" fmla="*/ 0 w 3008376"/>
              <a:gd name="connsiteY0" fmla="*/ 0 h 1664208"/>
              <a:gd name="connsiteX1" fmla="*/ 1481328 w 3008376"/>
              <a:gd name="connsiteY1" fmla="*/ 877824 h 1664208"/>
              <a:gd name="connsiteX2" fmla="*/ 3008376 w 3008376"/>
              <a:gd name="connsiteY2" fmla="*/ 1664208 h 1664208"/>
              <a:gd name="connsiteX0" fmla="*/ 0 w 3008376"/>
              <a:gd name="connsiteY0" fmla="*/ 0 h 1664208"/>
              <a:gd name="connsiteX1" fmla="*/ 2633472 w 3008376"/>
              <a:gd name="connsiteY1" fmla="*/ 1554480 h 1664208"/>
              <a:gd name="connsiteX2" fmla="*/ 3008376 w 3008376"/>
              <a:gd name="connsiteY2" fmla="*/ 1664208 h 1664208"/>
              <a:gd name="connsiteX0" fmla="*/ 0 w 3524991"/>
              <a:gd name="connsiteY0" fmla="*/ 0 h 1767769"/>
              <a:gd name="connsiteX1" fmla="*/ 2633472 w 3524991"/>
              <a:gd name="connsiteY1" fmla="*/ 1554480 h 1767769"/>
              <a:gd name="connsiteX2" fmla="*/ 3520440 w 3524991"/>
              <a:gd name="connsiteY2" fmla="*/ 1764792 h 1767769"/>
              <a:gd name="connsiteX3" fmla="*/ 3008376 w 3524991"/>
              <a:gd name="connsiteY3" fmla="*/ 1664208 h 1767769"/>
              <a:gd name="connsiteX0" fmla="*/ 0 w 3679553"/>
              <a:gd name="connsiteY0" fmla="*/ 0 h 1708390"/>
              <a:gd name="connsiteX1" fmla="*/ 2633472 w 3679553"/>
              <a:gd name="connsiteY1" fmla="*/ 1554480 h 1708390"/>
              <a:gd name="connsiteX2" fmla="*/ 3675888 w 3679553"/>
              <a:gd name="connsiteY2" fmla="*/ 1664208 h 1708390"/>
              <a:gd name="connsiteX3" fmla="*/ 3008376 w 3679553"/>
              <a:gd name="connsiteY3" fmla="*/ 1664208 h 1708390"/>
              <a:gd name="connsiteX0" fmla="*/ 0 w 4517136"/>
              <a:gd name="connsiteY0" fmla="*/ 0 h 1773936"/>
              <a:gd name="connsiteX1" fmla="*/ 2633472 w 4517136"/>
              <a:gd name="connsiteY1" fmla="*/ 1554480 h 1773936"/>
              <a:gd name="connsiteX2" fmla="*/ 3675888 w 4517136"/>
              <a:gd name="connsiteY2" fmla="*/ 1664208 h 1773936"/>
              <a:gd name="connsiteX3" fmla="*/ 4517136 w 4517136"/>
              <a:gd name="connsiteY3" fmla="*/ 1773936 h 1773936"/>
              <a:gd name="connsiteX0" fmla="*/ 0 w 4517136"/>
              <a:gd name="connsiteY0" fmla="*/ 0 h 1773936"/>
              <a:gd name="connsiteX1" fmla="*/ 2633472 w 4517136"/>
              <a:gd name="connsiteY1" fmla="*/ 1554480 h 1773936"/>
              <a:gd name="connsiteX2" fmla="*/ 3721608 w 4517136"/>
              <a:gd name="connsiteY2" fmla="*/ 1719072 h 1773936"/>
              <a:gd name="connsiteX3" fmla="*/ 4517136 w 4517136"/>
              <a:gd name="connsiteY3" fmla="*/ 1773936 h 1773936"/>
              <a:gd name="connsiteX0" fmla="*/ 0 w 4517136"/>
              <a:gd name="connsiteY0" fmla="*/ 0 h 1773936"/>
              <a:gd name="connsiteX1" fmla="*/ 2633472 w 4517136"/>
              <a:gd name="connsiteY1" fmla="*/ 1554480 h 1773936"/>
              <a:gd name="connsiteX2" fmla="*/ 3712464 w 4517136"/>
              <a:gd name="connsiteY2" fmla="*/ 1737360 h 1773936"/>
              <a:gd name="connsiteX3" fmla="*/ 4517136 w 4517136"/>
              <a:gd name="connsiteY3" fmla="*/ 1773936 h 1773936"/>
              <a:gd name="connsiteX0" fmla="*/ 0 w 4517136"/>
              <a:gd name="connsiteY0" fmla="*/ 0 h 1779215"/>
              <a:gd name="connsiteX1" fmla="*/ 2633472 w 4517136"/>
              <a:gd name="connsiteY1" fmla="*/ 1554480 h 1779215"/>
              <a:gd name="connsiteX2" fmla="*/ 3758184 w 4517136"/>
              <a:gd name="connsiteY2" fmla="*/ 1773936 h 1779215"/>
              <a:gd name="connsiteX3" fmla="*/ 4517136 w 4517136"/>
              <a:gd name="connsiteY3" fmla="*/ 1773936 h 1779215"/>
              <a:gd name="connsiteX0" fmla="*/ 0 w 4517136"/>
              <a:gd name="connsiteY0" fmla="*/ 0 h 2276856"/>
              <a:gd name="connsiteX1" fmla="*/ 2633472 w 4517136"/>
              <a:gd name="connsiteY1" fmla="*/ 1554480 h 2276856"/>
              <a:gd name="connsiteX2" fmla="*/ 3758184 w 4517136"/>
              <a:gd name="connsiteY2" fmla="*/ 1773936 h 2276856"/>
              <a:gd name="connsiteX3" fmla="*/ 4187951 w 4517136"/>
              <a:gd name="connsiteY3" fmla="*/ 2276856 h 2276856"/>
              <a:gd name="connsiteX4" fmla="*/ 4517136 w 4517136"/>
              <a:gd name="connsiteY4" fmla="*/ 1773936 h 2276856"/>
              <a:gd name="connsiteX0" fmla="*/ 0 w 4187951"/>
              <a:gd name="connsiteY0" fmla="*/ 0 h 2276856"/>
              <a:gd name="connsiteX1" fmla="*/ 2633472 w 4187951"/>
              <a:gd name="connsiteY1" fmla="*/ 1554480 h 2276856"/>
              <a:gd name="connsiteX2" fmla="*/ 3758184 w 4187951"/>
              <a:gd name="connsiteY2" fmla="*/ 1773936 h 2276856"/>
              <a:gd name="connsiteX3" fmla="*/ 4187951 w 4187951"/>
              <a:gd name="connsiteY3" fmla="*/ 2276856 h 2276856"/>
              <a:gd name="connsiteX0" fmla="*/ 0 w 3758184"/>
              <a:gd name="connsiteY0" fmla="*/ 0 h 1773936"/>
              <a:gd name="connsiteX1" fmla="*/ 2633472 w 3758184"/>
              <a:gd name="connsiteY1" fmla="*/ 1554480 h 1773936"/>
              <a:gd name="connsiteX2" fmla="*/ 3758184 w 3758184"/>
              <a:gd name="connsiteY2" fmla="*/ 1773936 h 1773936"/>
              <a:gd name="connsiteX0" fmla="*/ 0 w 3766136"/>
              <a:gd name="connsiteY0" fmla="*/ 0 h 1765985"/>
              <a:gd name="connsiteX1" fmla="*/ 2633472 w 3766136"/>
              <a:gd name="connsiteY1" fmla="*/ 1554480 h 1765985"/>
              <a:gd name="connsiteX2" fmla="*/ 3766136 w 3766136"/>
              <a:gd name="connsiteY2" fmla="*/ 1765985 h 1765985"/>
              <a:gd name="connsiteX0" fmla="*/ 0 w 3766136"/>
              <a:gd name="connsiteY0" fmla="*/ 0 h 1770430"/>
              <a:gd name="connsiteX1" fmla="*/ 2633472 w 3766136"/>
              <a:gd name="connsiteY1" fmla="*/ 1554480 h 1770430"/>
              <a:gd name="connsiteX2" fmla="*/ 3766136 w 3766136"/>
              <a:gd name="connsiteY2" fmla="*/ 1765985 h 1770430"/>
              <a:gd name="connsiteX0" fmla="*/ 0 w 3382088"/>
              <a:gd name="connsiteY0" fmla="*/ 0 h 1570772"/>
              <a:gd name="connsiteX1" fmla="*/ 2633472 w 3382088"/>
              <a:gd name="connsiteY1" fmla="*/ 1554480 h 1570772"/>
              <a:gd name="connsiteX2" fmla="*/ 3382088 w 3382088"/>
              <a:gd name="connsiteY2" fmla="*/ 860729 h 1570772"/>
              <a:gd name="connsiteX0" fmla="*/ 0 w 3382088"/>
              <a:gd name="connsiteY0" fmla="*/ 0 h 860729"/>
              <a:gd name="connsiteX1" fmla="*/ 1655064 w 3382088"/>
              <a:gd name="connsiteY1" fmla="*/ 713232 h 860729"/>
              <a:gd name="connsiteX2" fmla="*/ 3382088 w 3382088"/>
              <a:gd name="connsiteY2" fmla="*/ 860729 h 860729"/>
              <a:gd name="connsiteX0" fmla="*/ 0 w 3382088"/>
              <a:gd name="connsiteY0" fmla="*/ 0 h 863471"/>
              <a:gd name="connsiteX1" fmla="*/ 1847088 w 3382088"/>
              <a:gd name="connsiteY1" fmla="*/ 768096 h 863471"/>
              <a:gd name="connsiteX2" fmla="*/ 3382088 w 3382088"/>
              <a:gd name="connsiteY2" fmla="*/ 860729 h 863471"/>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91232"/>
              <a:gd name="connsiteY0" fmla="*/ 0 h 851585"/>
              <a:gd name="connsiteX1" fmla="*/ 2039112 w 3391232"/>
              <a:gd name="connsiteY1" fmla="*/ 740664 h 851585"/>
              <a:gd name="connsiteX2" fmla="*/ 3391232 w 3391232"/>
              <a:gd name="connsiteY2" fmla="*/ 851585 h 851585"/>
              <a:gd name="connsiteX0" fmla="*/ 0 w 3318080"/>
              <a:gd name="connsiteY0" fmla="*/ 0 h 815009"/>
              <a:gd name="connsiteX1" fmla="*/ 1965960 w 3318080"/>
              <a:gd name="connsiteY1" fmla="*/ 704088 h 815009"/>
              <a:gd name="connsiteX2" fmla="*/ 3318080 w 3318080"/>
              <a:gd name="connsiteY2" fmla="*/ 815009 h 815009"/>
              <a:gd name="connsiteX0" fmla="*/ 0 w 3336368"/>
              <a:gd name="connsiteY0" fmla="*/ 0 h 824153"/>
              <a:gd name="connsiteX1" fmla="*/ 1984248 w 3336368"/>
              <a:gd name="connsiteY1" fmla="*/ 713232 h 824153"/>
              <a:gd name="connsiteX2" fmla="*/ 3336368 w 3336368"/>
              <a:gd name="connsiteY2" fmla="*/ 824153 h 824153"/>
              <a:gd name="connsiteX0" fmla="*/ 0 w 3336368"/>
              <a:gd name="connsiteY0" fmla="*/ 0 h 824153"/>
              <a:gd name="connsiteX1" fmla="*/ 1984248 w 3336368"/>
              <a:gd name="connsiteY1" fmla="*/ 713232 h 824153"/>
              <a:gd name="connsiteX2" fmla="*/ 3336368 w 3336368"/>
              <a:gd name="connsiteY2" fmla="*/ 824153 h 824153"/>
              <a:gd name="connsiteX0" fmla="*/ 0 w 3322191"/>
              <a:gd name="connsiteY0" fmla="*/ 0 h 937567"/>
              <a:gd name="connsiteX1" fmla="*/ 1970071 w 3322191"/>
              <a:gd name="connsiteY1" fmla="*/ 826646 h 937567"/>
              <a:gd name="connsiteX2" fmla="*/ 3322191 w 3322191"/>
              <a:gd name="connsiteY2" fmla="*/ 937567 h 937567"/>
              <a:gd name="connsiteX0" fmla="*/ 0 w 3300926"/>
              <a:gd name="connsiteY0" fmla="*/ 0 h 916302"/>
              <a:gd name="connsiteX1" fmla="*/ 1948806 w 3300926"/>
              <a:gd name="connsiteY1" fmla="*/ 805381 h 916302"/>
              <a:gd name="connsiteX2" fmla="*/ 3300926 w 3300926"/>
              <a:gd name="connsiteY2" fmla="*/ 916302 h 916302"/>
              <a:gd name="connsiteX0" fmla="*/ 0 w 3322191"/>
              <a:gd name="connsiteY0" fmla="*/ 0 h 923391"/>
              <a:gd name="connsiteX1" fmla="*/ 1970071 w 3322191"/>
              <a:gd name="connsiteY1" fmla="*/ 812470 h 923391"/>
              <a:gd name="connsiteX2" fmla="*/ 3322191 w 3322191"/>
              <a:gd name="connsiteY2" fmla="*/ 923391 h 923391"/>
              <a:gd name="connsiteX0" fmla="*/ 0 w 3315102"/>
              <a:gd name="connsiteY0" fmla="*/ 0 h 909214"/>
              <a:gd name="connsiteX1" fmla="*/ 1962982 w 3315102"/>
              <a:gd name="connsiteY1" fmla="*/ 798293 h 909214"/>
              <a:gd name="connsiteX2" fmla="*/ 3315102 w 3315102"/>
              <a:gd name="connsiteY2" fmla="*/ 909214 h 909214"/>
              <a:gd name="connsiteX0" fmla="*/ 0 w 3322190"/>
              <a:gd name="connsiteY0" fmla="*/ 0 h 889299"/>
              <a:gd name="connsiteX1" fmla="*/ 1962982 w 3322190"/>
              <a:gd name="connsiteY1" fmla="*/ 798293 h 889299"/>
              <a:gd name="connsiteX2" fmla="*/ 3322190 w 3322190"/>
              <a:gd name="connsiteY2" fmla="*/ 880860 h 889299"/>
            </a:gdLst>
            <a:ahLst/>
            <a:cxnLst>
              <a:cxn ang="0">
                <a:pos x="connsiteX0" y="connsiteY0"/>
              </a:cxn>
              <a:cxn ang="0">
                <a:pos x="connsiteX1" y="connsiteY1"/>
              </a:cxn>
              <a:cxn ang="0">
                <a:pos x="connsiteX2" y="connsiteY2"/>
              </a:cxn>
            </a:cxnLst>
            <a:rect l="l" t="t" r="r" b="b"/>
            <a:pathLst>
              <a:path w="3322190" h="889299">
                <a:moveTo>
                  <a:pt x="0" y="0"/>
                </a:moveTo>
                <a:cubicBezTo>
                  <a:pt x="535686" y="281940"/>
                  <a:pt x="1409284" y="651483"/>
                  <a:pt x="1962982" y="798293"/>
                </a:cubicBezTo>
                <a:cubicBezTo>
                  <a:pt x="2516680" y="945103"/>
                  <a:pt x="3026202" y="866614"/>
                  <a:pt x="3322190" y="880860"/>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6" name="直線コネクタ 105"/>
          <p:cNvCxnSpPr/>
          <p:nvPr/>
        </p:nvCxnSpPr>
        <p:spPr>
          <a:xfrm>
            <a:off x="895956" y="3265072"/>
            <a:ext cx="3204357" cy="1460857"/>
          </a:xfrm>
          <a:prstGeom prst="line">
            <a:avLst/>
          </a:prstGeom>
          <a:noFill/>
          <a:ln w="12700" cap="flat" cmpd="sng" algn="ctr">
            <a:solidFill>
              <a:sysClr val="windowText" lastClr="000000"/>
            </a:solidFill>
            <a:prstDash val="solid"/>
            <a:miter lim="800000"/>
          </a:ln>
          <a:effectLst/>
        </p:spPr>
      </p:cxnSp>
      <p:cxnSp>
        <p:nvCxnSpPr>
          <p:cNvPr id="107" name="直線コネクタ 106"/>
          <p:cNvCxnSpPr/>
          <p:nvPr/>
        </p:nvCxnSpPr>
        <p:spPr>
          <a:xfrm>
            <a:off x="7407149" y="5590924"/>
            <a:ext cx="0" cy="324000"/>
          </a:xfrm>
          <a:prstGeom prst="line">
            <a:avLst/>
          </a:prstGeom>
          <a:noFill/>
          <a:ln w="19050" cap="flat" cmpd="sng" algn="ctr">
            <a:solidFill>
              <a:sysClr val="windowText" lastClr="000000"/>
            </a:solidFill>
            <a:prstDash val="solid"/>
            <a:miter lim="800000"/>
          </a:ln>
          <a:effectLst/>
        </p:spPr>
      </p:cxnSp>
      <p:sp>
        <p:nvSpPr>
          <p:cNvPr id="108" name="テキスト ボックス 107"/>
          <p:cNvSpPr txBox="1"/>
          <p:nvPr/>
        </p:nvSpPr>
        <p:spPr>
          <a:xfrm>
            <a:off x="5496056" y="5494699"/>
            <a:ext cx="973343" cy="461665"/>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Long-term</a:t>
            </a:r>
          </a:p>
          <a:p>
            <a:pPr algn="ctr"/>
            <a:r>
              <a:rPr lang="en-US" altLang="ja-JP" sz="1200" dirty="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cxnSp>
        <p:nvCxnSpPr>
          <p:cNvPr id="109" name="直線矢印コネクタ 108"/>
          <p:cNvCxnSpPr/>
          <p:nvPr/>
        </p:nvCxnSpPr>
        <p:spPr>
          <a:xfrm rot="16200000">
            <a:off x="3703956" y="179332"/>
            <a:ext cx="0" cy="5616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110" name="テキスト ボックス 109"/>
          <p:cNvSpPr txBox="1"/>
          <p:nvPr/>
        </p:nvSpPr>
        <p:spPr>
          <a:xfrm>
            <a:off x="1197413" y="3168020"/>
            <a:ext cx="1498744"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Near-term SBT</a:t>
            </a:r>
            <a:endParaRPr lang="ja-JP" altLang="en-US" sz="1400">
              <a:solidFill>
                <a:prstClr val="black"/>
              </a:solidFill>
              <a:cs typeface="Meiryo UI" panose="020B0604030504040204" pitchFamily="50" charset="-128"/>
            </a:endParaRPr>
          </a:p>
        </p:txBody>
      </p:sp>
      <p:sp>
        <p:nvSpPr>
          <p:cNvPr id="111" name="テキスト ボックス 110"/>
          <p:cNvSpPr txBox="1"/>
          <p:nvPr/>
        </p:nvSpPr>
        <p:spPr>
          <a:xfrm>
            <a:off x="3345330" y="2982541"/>
            <a:ext cx="1509965"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Long-term SBT</a:t>
            </a:r>
            <a:endParaRPr lang="ja-JP" altLang="en-US" sz="1400">
              <a:solidFill>
                <a:prstClr val="black"/>
              </a:solidFill>
              <a:cs typeface="Meiryo UI" panose="020B0604030504040204" pitchFamily="50" charset="-128"/>
            </a:endParaRPr>
          </a:p>
        </p:txBody>
      </p:sp>
      <p:cxnSp>
        <p:nvCxnSpPr>
          <p:cNvPr id="112" name="直線コネクタ 111"/>
          <p:cNvCxnSpPr/>
          <p:nvPr/>
        </p:nvCxnSpPr>
        <p:spPr>
          <a:xfrm flipH="1">
            <a:off x="2983956" y="3168020"/>
            <a:ext cx="0" cy="972000"/>
          </a:xfrm>
          <a:prstGeom prst="line">
            <a:avLst/>
          </a:prstGeom>
          <a:noFill/>
          <a:ln w="12700" cap="flat" cmpd="sng" algn="ctr">
            <a:solidFill>
              <a:sysClr val="windowText" lastClr="000000"/>
            </a:solidFill>
            <a:prstDash val="dash"/>
            <a:miter lim="800000"/>
          </a:ln>
          <a:effectLst/>
        </p:spPr>
      </p:cxnSp>
      <p:cxnSp>
        <p:nvCxnSpPr>
          <p:cNvPr id="113" name="直線コネクタ 112"/>
          <p:cNvCxnSpPr/>
          <p:nvPr/>
        </p:nvCxnSpPr>
        <p:spPr>
          <a:xfrm flipH="1">
            <a:off x="6511956" y="3005707"/>
            <a:ext cx="0" cy="2592000"/>
          </a:xfrm>
          <a:prstGeom prst="line">
            <a:avLst/>
          </a:prstGeom>
          <a:noFill/>
          <a:ln w="12700" cap="flat" cmpd="sng" algn="ctr">
            <a:solidFill>
              <a:sysClr val="windowText" lastClr="000000"/>
            </a:solidFill>
            <a:prstDash val="dash"/>
            <a:miter lim="800000"/>
          </a:ln>
          <a:effectLst/>
        </p:spPr>
      </p:cxnSp>
      <p:sp>
        <p:nvSpPr>
          <p:cNvPr id="114" name="テキスト ボックス 14"/>
          <p:cNvSpPr txBox="1"/>
          <p:nvPr/>
        </p:nvSpPr>
        <p:spPr>
          <a:xfrm>
            <a:off x="5615959" y="3259995"/>
            <a:ext cx="1732590"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Near-term SBT</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Long-term SBT</a:t>
            </a:r>
          </a:p>
        </p:txBody>
      </p:sp>
      <p:sp>
        <p:nvSpPr>
          <p:cNvPr id="115" name="正方形/長方形 114"/>
          <p:cNvSpPr/>
          <p:nvPr/>
        </p:nvSpPr>
        <p:spPr bwMode="auto">
          <a:xfrm>
            <a:off x="5606329" y="3266564"/>
            <a:ext cx="4702093" cy="576054"/>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116" name="フローチャート: 処理 115"/>
          <p:cNvSpPr/>
          <p:nvPr/>
        </p:nvSpPr>
        <p:spPr>
          <a:xfrm>
            <a:off x="7140567" y="3257842"/>
            <a:ext cx="3167855" cy="584775"/>
          </a:xfrm>
          <a:prstGeom prst="flowChartProcess">
            <a:avLst/>
          </a:prstGeom>
          <a:no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a:t>
            </a:r>
            <a:r>
              <a:rPr lang="en-US" altLang="ja-JP" sz="1600" dirty="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a:t>
            </a:r>
            <a:r>
              <a:rPr lang="en-US" altLang="ja-JP" sz="1600" dirty="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年先まで</a:t>
            </a:r>
            <a:r>
              <a:rPr lang="en-US" altLang="ja-JP" sz="1600" dirty="0">
                <a:solidFill>
                  <a:prstClr val="black"/>
                </a:solidFill>
                <a:cs typeface="Meiryo UI" panose="020B0604030504040204" pitchFamily="50" charset="-128"/>
              </a:rPr>
              <a:t>4.2%/</a:t>
            </a:r>
            <a:r>
              <a:rPr lang="ja-JP" altLang="en-US" sz="1600">
                <a:solidFill>
                  <a:prstClr val="black"/>
                </a:solidFill>
                <a:cs typeface="Meiryo UI" panose="020B0604030504040204" pitchFamily="50" charset="-128"/>
              </a:rPr>
              <a:t>年削減</a:t>
            </a:r>
            <a:endParaRPr lang="en-US" altLang="ja-JP" sz="1600" dirty="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a:t>
            </a:r>
            <a:r>
              <a:rPr lang="en-US" altLang="ja-JP" sz="1600" dirty="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年までに</a:t>
            </a:r>
            <a:r>
              <a:rPr lang="en-US" altLang="ja-JP" sz="1600" dirty="0">
                <a:solidFill>
                  <a:prstClr val="black"/>
                </a:solidFill>
                <a:cs typeface="Meiryo UI" panose="020B0604030504040204" pitchFamily="50" charset="-128"/>
              </a:rPr>
              <a:t>90%</a:t>
            </a:r>
            <a:r>
              <a:rPr lang="ja-JP" altLang="en-US" sz="1600">
                <a:solidFill>
                  <a:prstClr val="black"/>
                </a:solidFill>
                <a:cs typeface="Meiryo UI" panose="020B0604030504040204" pitchFamily="50" charset="-128"/>
              </a:rPr>
              <a:t>削減</a:t>
            </a:r>
            <a:endParaRPr lang="en-US" altLang="ja-JP" sz="1600" dirty="0">
              <a:solidFill>
                <a:prstClr val="black"/>
              </a:solidFill>
              <a:cs typeface="Meiryo UI" panose="020B0604030504040204" pitchFamily="50" charset="-128"/>
            </a:endParaRPr>
          </a:p>
        </p:txBody>
      </p:sp>
      <p:cxnSp>
        <p:nvCxnSpPr>
          <p:cNvPr id="117" name="直線矢印コネクタ 116"/>
          <p:cNvCxnSpPr/>
          <p:nvPr/>
        </p:nvCxnSpPr>
        <p:spPr>
          <a:xfrm>
            <a:off x="2983956" y="4196479"/>
            <a:ext cx="0" cy="169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8" name="直線矢印コネクタ 117"/>
          <p:cNvCxnSpPr/>
          <p:nvPr/>
        </p:nvCxnSpPr>
        <p:spPr>
          <a:xfrm>
            <a:off x="6511956" y="5610378"/>
            <a:ext cx="0" cy="288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19" name="フローチャート: 結合子 118"/>
          <p:cNvSpPr/>
          <p:nvPr/>
        </p:nvSpPr>
        <p:spPr>
          <a:xfrm>
            <a:off x="2898852" y="50257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0" name="直線コネクタ 119"/>
          <p:cNvCxnSpPr>
            <a:stCxn id="119" idx="7"/>
          </p:cNvCxnSpPr>
          <p:nvPr/>
        </p:nvCxnSpPr>
        <p:spPr>
          <a:xfrm flipV="1">
            <a:off x="3021777" y="3395838"/>
            <a:ext cx="2584552" cy="1651006"/>
          </a:xfrm>
          <a:prstGeom prst="line">
            <a:avLst/>
          </a:prstGeom>
          <a:noFill/>
          <a:ln w="9525" cap="flat" cmpd="sng" algn="ctr">
            <a:solidFill>
              <a:sysClr val="windowText" lastClr="000000">
                <a:shade val="95000"/>
                <a:satMod val="105000"/>
              </a:sysClr>
            </a:solidFill>
            <a:prstDash val="solid"/>
          </a:ln>
          <a:effectLst/>
        </p:spPr>
      </p:cxnSp>
      <p:sp>
        <p:nvSpPr>
          <p:cNvPr id="121" name="フローチャート: 結合子 120"/>
          <p:cNvSpPr/>
          <p:nvPr/>
        </p:nvSpPr>
        <p:spPr>
          <a:xfrm>
            <a:off x="6438364" y="5692234"/>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2" name="直線コネクタ 121"/>
          <p:cNvCxnSpPr>
            <a:stCxn id="121" idx="3"/>
          </p:cNvCxnSpPr>
          <p:nvPr/>
        </p:nvCxnSpPr>
        <p:spPr>
          <a:xfrm flipH="1" flipV="1">
            <a:off x="6114672" y="3851339"/>
            <a:ext cx="344783" cy="1963820"/>
          </a:xfrm>
          <a:prstGeom prst="line">
            <a:avLst/>
          </a:prstGeom>
          <a:noFill/>
          <a:ln w="9525" cap="flat" cmpd="sng" algn="ctr">
            <a:solidFill>
              <a:sysClr val="windowText" lastClr="000000">
                <a:shade val="95000"/>
                <a:satMod val="105000"/>
              </a:sysClr>
            </a:solidFill>
            <a:prstDash val="solid"/>
          </a:ln>
          <a:effectLst/>
        </p:spPr>
      </p:cxnSp>
      <p:sp>
        <p:nvSpPr>
          <p:cNvPr id="123" name="テキスト ボックス 122"/>
          <p:cNvSpPr txBox="1"/>
          <p:nvPr/>
        </p:nvSpPr>
        <p:spPr>
          <a:xfrm>
            <a:off x="2016003" y="5494699"/>
            <a:ext cx="973343" cy="461665"/>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Near-term</a:t>
            </a:r>
          </a:p>
          <a:p>
            <a:pPr algn="ctr"/>
            <a:r>
              <a:rPr lang="en-US" altLang="ja-JP" sz="1200" dirty="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sp>
        <p:nvSpPr>
          <p:cNvPr id="124" name="フリーフォーム 123"/>
          <p:cNvSpPr/>
          <p:nvPr/>
        </p:nvSpPr>
        <p:spPr>
          <a:xfrm>
            <a:off x="4599861" y="5910992"/>
            <a:ext cx="2804523" cy="312880"/>
          </a:xfrm>
          <a:custGeom>
            <a:avLst/>
            <a:gdLst>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905256 w 1911096"/>
              <a:gd name="connsiteY15" fmla="*/ 118872 h 310896"/>
              <a:gd name="connsiteX16" fmla="*/ 841248 w 1911096"/>
              <a:gd name="connsiteY16" fmla="*/ 109728 h 310896"/>
              <a:gd name="connsiteX17" fmla="*/ 813816 w 1911096"/>
              <a:gd name="connsiteY17" fmla="*/ 100584 h 310896"/>
              <a:gd name="connsiteX18" fmla="*/ 758952 w 1911096"/>
              <a:gd name="connsiteY18" fmla="*/ 91440 h 310896"/>
              <a:gd name="connsiteX19" fmla="*/ 713232 w 1911096"/>
              <a:gd name="connsiteY19" fmla="*/ 73152 h 310896"/>
              <a:gd name="connsiteX20" fmla="*/ 621792 w 1911096"/>
              <a:gd name="connsiteY20" fmla="*/ 54864 h 310896"/>
              <a:gd name="connsiteX21" fmla="*/ 585216 w 1911096"/>
              <a:gd name="connsiteY21" fmla="*/ 45720 h 310896"/>
              <a:gd name="connsiteX22" fmla="*/ 466344 w 1911096"/>
              <a:gd name="connsiteY22" fmla="*/ 36576 h 310896"/>
              <a:gd name="connsiteX23" fmla="*/ 310896 w 1911096"/>
              <a:gd name="connsiteY23" fmla="*/ 18288 h 310896"/>
              <a:gd name="connsiteX24" fmla="*/ 137160 w 1911096"/>
              <a:gd name="connsiteY24" fmla="*/ 9144 h 310896"/>
              <a:gd name="connsiteX25" fmla="*/ 0 w 1911096"/>
              <a:gd name="connsiteY25" fmla="*/ 0 h 310896"/>
              <a:gd name="connsiteX26" fmla="*/ 1901952 w 1911096"/>
              <a:gd name="connsiteY2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813816 w 1911096"/>
              <a:gd name="connsiteY16" fmla="*/ 100584 h 310896"/>
              <a:gd name="connsiteX17" fmla="*/ 758952 w 1911096"/>
              <a:gd name="connsiteY17" fmla="*/ 91440 h 310896"/>
              <a:gd name="connsiteX18" fmla="*/ 713232 w 1911096"/>
              <a:gd name="connsiteY18" fmla="*/ 73152 h 310896"/>
              <a:gd name="connsiteX19" fmla="*/ 621792 w 1911096"/>
              <a:gd name="connsiteY19" fmla="*/ 54864 h 310896"/>
              <a:gd name="connsiteX20" fmla="*/ 585216 w 1911096"/>
              <a:gd name="connsiteY20" fmla="*/ 45720 h 310896"/>
              <a:gd name="connsiteX21" fmla="*/ 466344 w 1911096"/>
              <a:gd name="connsiteY21" fmla="*/ 36576 h 310896"/>
              <a:gd name="connsiteX22" fmla="*/ 310896 w 1911096"/>
              <a:gd name="connsiteY22" fmla="*/ 18288 h 310896"/>
              <a:gd name="connsiteX23" fmla="*/ 137160 w 1911096"/>
              <a:gd name="connsiteY23" fmla="*/ 9144 h 310896"/>
              <a:gd name="connsiteX24" fmla="*/ 0 w 1911096"/>
              <a:gd name="connsiteY24" fmla="*/ 0 h 310896"/>
              <a:gd name="connsiteX25" fmla="*/ 1901952 w 1911096"/>
              <a:gd name="connsiteY2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758952 w 1911096"/>
              <a:gd name="connsiteY16" fmla="*/ 91440 h 310896"/>
              <a:gd name="connsiteX17" fmla="*/ 713232 w 1911096"/>
              <a:gd name="connsiteY17" fmla="*/ 73152 h 310896"/>
              <a:gd name="connsiteX18" fmla="*/ 621792 w 1911096"/>
              <a:gd name="connsiteY18" fmla="*/ 54864 h 310896"/>
              <a:gd name="connsiteX19" fmla="*/ 585216 w 1911096"/>
              <a:gd name="connsiteY19" fmla="*/ 45720 h 310896"/>
              <a:gd name="connsiteX20" fmla="*/ 466344 w 1911096"/>
              <a:gd name="connsiteY20" fmla="*/ 36576 h 310896"/>
              <a:gd name="connsiteX21" fmla="*/ 310896 w 1911096"/>
              <a:gd name="connsiteY21" fmla="*/ 18288 h 310896"/>
              <a:gd name="connsiteX22" fmla="*/ 137160 w 1911096"/>
              <a:gd name="connsiteY22" fmla="*/ 9144 h 310896"/>
              <a:gd name="connsiteX23" fmla="*/ 0 w 1911096"/>
              <a:gd name="connsiteY23" fmla="*/ 0 h 310896"/>
              <a:gd name="connsiteX24" fmla="*/ 1901952 w 1911096"/>
              <a:gd name="connsiteY2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1152144 w 1911096"/>
              <a:gd name="connsiteY13" fmla="*/ 137160 h 310896"/>
              <a:gd name="connsiteX14" fmla="*/ 841248 w 1911096"/>
              <a:gd name="connsiteY14" fmla="*/ 109728 h 310896"/>
              <a:gd name="connsiteX15" fmla="*/ 758952 w 1911096"/>
              <a:gd name="connsiteY15" fmla="*/ 91440 h 310896"/>
              <a:gd name="connsiteX16" fmla="*/ 713232 w 1911096"/>
              <a:gd name="connsiteY16" fmla="*/ 73152 h 310896"/>
              <a:gd name="connsiteX17" fmla="*/ 621792 w 1911096"/>
              <a:gd name="connsiteY17" fmla="*/ 54864 h 310896"/>
              <a:gd name="connsiteX18" fmla="*/ 585216 w 1911096"/>
              <a:gd name="connsiteY18" fmla="*/ 45720 h 310896"/>
              <a:gd name="connsiteX19" fmla="*/ 466344 w 1911096"/>
              <a:gd name="connsiteY19" fmla="*/ 36576 h 310896"/>
              <a:gd name="connsiteX20" fmla="*/ 310896 w 1911096"/>
              <a:gd name="connsiteY20" fmla="*/ 18288 h 310896"/>
              <a:gd name="connsiteX21" fmla="*/ 137160 w 1911096"/>
              <a:gd name="connsiteY21" fmla="*/ 9144 h 310896"/>
              <a:gd name="connsiteX22" fmla="*/ 0 w 1911096"/>
              <a:gd name="connsiteY22" fmla="*/ 0 h 310896"/>
              <a:gd name="connsiteX23" fmla="*/ 1901952 w 1911096"/>
              <a:gd name="connsiteY2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841248 w 1911096"/>
              <a:gd name="connsiteY13" fmla="*/ 109728 h 310896"/>
              <a:gd name="connsiteX14" fmla="*/ 758952 w 1911096"/>
              <a:gd name="connsiteY14" fmla="*/ 91440 h 310896"/>
              <a:gd name="connsiteX15" fmla="*/ 713232 w 1911096"/>
              <a:gd name="connsiteY15" fmla="*/ 73152 h 310896"/>
              <a:gd name="connsiteX16" fmla="*/ 621792 w 1911096"/>
              <a:gd name="connsiteY16" fmla="*/ 54864 h 310896"/>
              <a:gd name="connsiteX17" fmla="*/ 585216 w 1911096"/>
              <a:gd name="connsiteY17" fmla="*/ 45720 h 310896"/>
              <a:gd name="connsiteX18" fmla="*/ 466344 w 1911096"/>
              <a:gd name="connsiteY18" fmla="*/ 36576 h 310896"/>
              <a:gd name="connsiteX19" fmla="*/ 310896 w 1911096"/>
              <a:gd name="connsiteY19" fmla="*/ 18288 h 310896"/>
              <a:gd name="connsiteX20" fmla="*/ 137160 w 1911096"/>
              <a:gd name="connsiteY20" fmla="*/ 9144 h 310896"/>
              <a:gd name="connsiteX21" fmla="*/ 0 w 1911096"/>
              <a:gd name="connsiteY21" fmla="*/ 0 h 310896"/>
              <a:gd name="connsiteX22" fmla="*/ 1901952 w 1911096"/>
              <a:gd name="connsiteY22"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58952 w 1911096"/>
              <a:gd name="connsiteY13" fmla="*/ 91440 h 310896"/>
              <a:gd name="connsiteX14" fmla="*/ 713232 w 1911096"/>
              <a:gd name="connsiteY14" fmla="*/ 73152 h 310896"/>
              <a:gd name="connsiteX15" fmla="*/ 621792 w 1911096"/>
              <a:gd name="connsiteY15" fmla="*/ 54864 h 310896"/>
              <a:gd name="connsiteX16" fmla="*/ 585216 w 1911096"/>
              <a:gd name="connsiteY16" fmla="*/ 45720 h 310896"/>
              <a:gd name="connsiteX17" fmla="*/ 466344 w 1911096"/>
              <a:gd name="connsiteY17" fmla="*/ 36576 h 310896"/>
              <a:gd name="connsiteX18" fmla="*/ 310896 w 1911096"/>
              <a:gd name="connsiteY18" fmla="*/ 18288 h 310896"/>
              <a:gd name="connsiteX19" fmla="*/ 137160 w 1911096"/>
              <a:gd name="connsiteY19" fmla="*/ 9144 h 310896"/>
              <a:gd name="connsiteX20" fmla="*/ 0 w 1911096"/>
              <a:gd name="connsiteY20" fmla="*/ 0 h 310896"/>
              <a:gd name="connsiteX21" fmla="*/ 1901952 w 1911096"/>
              <a:gd name="connsiteY21"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13232 w 1911096"/>
              <a:gd name="connsiteY13" fmla="*/ 73152 h 310896"/>
              <a:gd name="connsiteX14" fmla="*/ 621792 w 1911096"/>
              <a:gd name="connsiteY14" fmla="*/ 54864 h 310896"/>
              <a:gd name="connsiteX15" fmla="*/ 585216 w 1911096"/>
              <a:gd name="connsiteY15" fmla="*/ 45720 h 310896"/>
              <a:gd name="connsiteX16" fmla="*/ 466344 w 1911096"/>
              <a:gd name="connsiteY16" fmla="*/ 36576 h 310896"/>
              <a:gd name="connsiteX17" fmla="*/ 310896 w 1911096"/>
              <a:gd name="connsiteY17" fmla="*/ 18288 h 310896"/>
              <a:gd name="connsiteX18" fmla="*/ 137160 w 1911096"/>
              <a:gd name="connsiteY18" fmla="*/ 9144 h 310896"/>
              <a:gd name="connsiteX19" fmla="*/ 0 w 1911096"/>
              <a:gd name="connsiteY19" fmla="*/ 0 h 310896"/>
              <a:gd name="connsiteX20" fmla="*/ 1901952 w 1911096"/>
              <a:gd name="connsiteY20"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179576 w 1911096"/>
              <a:gd name="connsiteY11" fmla="*/ 146304 h 310896"/>
              <a:gd name="connsiteX12" fmla="*/ 713232 w 1911096"/>
              <a:gd name="connsiteY12" fmla="*/ 73152 h 310896"/>
              <a:gd name="connsiteX13" fmla="*/ 621792 w 1911096"/>
              <a:gd name="connsiteY13" fmla="*/ 54864 h 310896"/>
              <a:gd name="connsiteX14" fmla="*/ 585216 w 1911096"/>
              <a:gd name="connsiteY14" fmla="*/ 45720 h 310896"/>
              <a:gd name="connsiteX15" fmla="*/ 466344 w 1911096"/>
              <a:gd name="connsiteY15" fmla="*/ 36576 h 310896"/>
              <a:gd name="connsiteX16" fmla="*/ 310896 w 1911096"/>
              <a:gd name="connsiteY16" fmla="*/ 18288 h 310896"/>
              <a:gd name="connsiteX17" fmla="*/ 137160 w 1911096"/>
              <a:gd name="connsiteY17" fmla="*/ 9144 h 310896"/>
              <a:gd name="connsiteX18" fmla="*/ 0 w 1911096"/>
              <a:gd name="connsiteY18" fmla="*/ 0 h 310896"/>
              <a:gd name="connsiteX19" fmla="*/ 1901952 w 1911096"/>
              <a:gd name="connsiteY19"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380744 w 1911096"/>
              <a:gd name="connsiteY8" fmla="*/ 182880 h 310896"/>
              <a:gd name="connsiteX9" fmla="*/ 1335024 w 1911096"/>
              <a:gd name="connsiteY9" fmla="*/ 173736 h 310896"/>
              <a:gd name="connsiteX10" fmla="*/ 1179576 w 1911096"/>
              <a:gd name="connsiteY10" fmla="*/ 146304 h 310896"/>
              <a:gd name="connsiteX11" fmla="*/ 713232 w 1911096"/>
              <a:gd name="connsiteY11" fmla="*/ 73152 h 310896"/>
              <a:gd name="connsiteX12" fmla="*/ 621792 w 1911096"/>
              <a:gd name="connsiteY12" fmla="*/ 54864 h 310896"/>
              <a:gd name="connsiteX13" fmla="*/ 585216 w 1911096"/>
              <a:gd name="connsiteY13" fmla="*/ 45720 h 310896"/>
              <a:gd name="connsiteX14" fmla="*/ 466344 w 1911096"/>
              <a:gd name="connsiteY14" fmla="*/ 36576 h 310896"/>
              <a:gd name="connsiteX15" fmla="*/ 310896 w 1911096"/>
              <a:gd name="connsiteY15" fmla="*/ 18288 h 310896"/>
              <a:gd name="connsiteX16" fmla="*/ 137160 w 1911096"/>
              <a:gd name="connsiteY16" fmla="*/ 9144 h 310896"/>
              <a:gd name="connsiteX17" fmla="*/ 0 w 1911096"/>
              <a:gd name="connsiteY17" fmla="*/ 0 h 310896"/>
              <a:gd name="connsiteX18" fmla="*/ 1901952 w 1911096"/>
              <a:gd name="connsiteY18"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499616 w 1911096"/>
              <a:gd name="connsiteY6" fmla="*/ 201168 h 310896"/>
              <a:gd name="connsiteX7" fmla="*/ 1380744 w 1911096"/>
              <a:gd name="connsiteY7" fmla="*/ 182880 h 310896"/>
              <a:gd name="connsiteX8" fmla="*/ 1335024 w 1911096"/>
              <a:gd name="connsiteY8" fmla="*/ 173736 h 310896"/>
              <a:gd name="connsiteX9" fmla="*/ 1179576 w 1911096"/>
              <a:gd name="connsiteY9" fmla="*/ 146304 h 310896"/>
              <a:gd name="connsiteX10" fmla="*/ 713232 w 1911096"/>
              <a:gd name="connsiteY10" fmla="*/ 73152 h 310896"/>
              <a:gd name="connsiteX11" fmla="*/ 621792 w 1911096"/>
              <a:gd name="connsiteY11" fmla="*/ 54864 h 310896"/>
              <a:gd name="connsiteX12" fmla="*/ 585216 w 1911096"/>
              <a:gd name="connsiteY12" fmla="*/ 45720 h 310896"/>
              <a:gd name="connsiteX13" fmla="*/ 466344 w 1911096"/>
              <a:gd name="connsiteY13" fmla="*/ 36576 h 310896"/>
              <a:gd name="connsiteX14" fmla="*/ 310896 w 1911096"/>
              <a:gd name="connsiteY14" fmla="*/ 18288 h 310896"/>
              <a:gd name="connsiteX15" fmla="*/ 137160 w 1911096"/>
              <a:gd name="connsiteY15" fmla="*/ 9144 h 310896"/>
              <a:gd name="connsiteX16" fmla="*/ 0 w 1911096"/>
              <a:gd name="connsiteY16" fmla="*/ 0 h 310896"/>
              <a:gd name="connsiteX17" fmla="*/ 1901952 w 1911096"/>
              <a:gd name="connsiteY17"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499616 w 1911096"/>
              <a:gd name="connsiteY5" fmla="*/ 201168 h 310896"/>
              <a:gd name="connsiteX6" fmla="*/ 1380744 w 1911096"/>
              <a:gd name="connsiteY6" fmla="*/ 182880 h 310896"/>
              <a:gd name="connsiteX7" fmla="*/ 1335024 w 1911096"/>
              <a:gd name="connsiteY7" fmla="*/ 173736 h 310896"/>
              <a:gd name="connsiteX8" fmla="*/ 1179576 w 1911096"/>
              <a:gd name="connsiteY8" fmla="*/ 146304 h 310896"/>
              <a:gd name="connsiteX9" fmla="*/ 713232 w 1911096"/>
              <a:gd name="connsiteY9" fmla="*/ 73152 h 310896"/>
              <a:gd name="connsiteX10" fmla="*/ 621792 w 1911096"/>
              <a:gd name="connsiteY10" fmla="*/ 54864 h 310896"/>
              <a:gd name="connsiteX11" fmla="*/ 585216 w 1911096"/>
              <a:gd name="connsiteY11" fmla="*/ 45720 h 310896"/>
              <a:gd name="connsiteX12" fmla="*/ 466344 w 1911096"/>
              <a:gd name="connsiteY12" fmla="*/ 36576 h 310896"/>
              <a:gd name="connsiteX13" fmla="*/ 310896 w 1911096"/>
              <a:gd name="connsiteY13" fmla="*/ 18288 h 310896"/>
              <a:gd name="connsiteX14" fmla="*/ 137160 w 1911096"/>
              <a:gd name="connsiteY14" fmla="*/ 9144 h 310896"/>
              <a:gd name="connsiteX15" fmla="*/ 0 w 1911096"/>
              <a:gd name="connsiteY15" fmla="*/ 0 h 310896"/>
              <a:gd name="connsiteX16" fmla="*/ 1901952 w 1911096"/>
              <a:gd name="connsiteY1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80744 w 1911096"/>
              <a:gd name="connsiteY5" fmla="*/ 182880 h 310896"/>
              <a:gd name="connsiteX6" fmla="*/ 1335024 w 1911096"/>
              <a:gd name="connsiteY6" fmla="*/ 173736 h 310896"/>
              <a:gd name="connsiteX7" fmla="*/ 1179576 w 1911096"/>
              <a:gd name="connsiteY7" fmla="*/ 146304 h 310896"/>
              <a:gd name="connsiteX8" fmla="*/ 713232 w 1911096"/>
              <a:gd name="connsiteY8" fmla="*/ 73152 h 310896"/>
              <a:gd name="connsiteX9" fmla="*/ 621792 w 1911096"/>
              <a:gd name="connsiteY9" fmla="*/ 54864 h 310896"/>
              <a:gd name="connsiteX10" fmla="*/ 585216 w 1911096"/>
              <a:gd name="connsiteY10" fmla="*/ 45720 h 310896"/>
              <a:gd name="connsiteX11" fmla="*/ 466344 w 1911096"/>
              <a:gd name="connsiteY11" fmla="*/ 36576 h 310896"/>
              <a:gd name="connsiteX12" fmla="*/ 310896 w 1911096"/>
              <a:gd name="connsiteY12" fmla="*/ 18288 h 310896"/>
              <a:gd name="connsiteX13" fmla="*/ 137160 w 1911096"/>
              <a:gd name="connsiteY13" fmla="*/ 9144 h 310896"/>
              <a:gd name="connsiteX14" fmla="*/ 0 w 1911096"/>
              <a:gd name="connsiteY14" fmla="*/ 0 h 310896"/>
              <a:gd name="connsiteX15" fmla="*/ 1901952 w 1911096"/>
              <a:gd name="connsiteY1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35024 w 1911096"/>
              <a:gd name="connsiteY5" fmla="*/ 173736 h 310896"/>
              <a:gd name="connsiteX6" fmla="*/ 1179576 w 1911096"/>
              <a:gd name="connsiteY6" fmla="*/ 146304 h 310896"/>
              <a:gd name="connsiteX7" fmla="*/ 713232 w 1911096"/>
              <a:gd name="connsiteY7" fmla="*/ 73152 h 310896"/>
              <a:gd name="connsiteX8" fmla="*/ 621792 w 1911096"/>
              <a:gd name="connsiteY8" fmla="*/ 54864 h 310896"/>
              <a:gd name="connsiteX9" fmla="*/ 585216 w 1911096"/>
              <a:gd name="connsiteY9" fmla="*/ 45720 h 310896"/>
              <a:gd name="connsiteX10" fmla="*/ 466344 w 1911096"/>
              <a:gd name="connsiteY10" fmla="*/ 36576 h 310896"/>
              <a:gd name="connsiteX11" fmla="*/ 310896 w 1911096"/>
              <a:gd name="connsiteY11" fmla="*/ 18288 h 310896"/>
              <a:gd name="connsiteX12" fmla="*/ 137160 w 1911096"/>
              <a:gd name="connsiteY12" fmla="*/ 9144 h 310896"/>
              <a:gd name="connsiteX13" fmla="*/ 0 w 1911096"/>
              <a:gd name="connsiteY13" fmla="*/ 0 h 310896"/>
              <a:gd name="connsiteX14" fmla="*/ 1901952 w 1911096"/>
              <a:gd name="connsiteY1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179576 w 1911096"/>
              <a:gd name="connsiteY5" fmla="*/ 146304 h 310896"/>
              <a:gd name="connsiteX6" fmla="*/ 713232 w 1911096"/>
              <a:gd name="connsiteY6" fmla="*/ 73152 h 310896"/>
              <a:gd name="connsiteX7" fmla="*/ 621792 w 1911096"/>
              <a:gd name="connsiteY7" fmla="*/ 54864 h 310896"/>
              <a:gd name="connsiteX8" fmla="*/ 585216 w 1911096"/>
              <a:gd name="connsiteY8" fmla="*/ 45720 h 310896"/>
              <a:gd name="connsiteX9" fmla="*/ 466344 w 1911096"/>
              <a:gd name="connsiteY9" fmla="*/ 36576 h 310896"/>
              <a:gd name="connsiteX10" fmla="*/ 310896 w 1911096"/>
              <a:gd name="connsiteY10" fmla="*/ 18288 h 310896"/>
              <a:gd name="connsiteX11" fmla="*/ 137160 w 1911096"/>
              <a:gd name="connsiteY11" fmla="*/ 9144 h 310896"/>
              <a:gd name="connsiteX12" fmla="*/ 0 w 1911096"/>
              <a:gd name="connsiteY12" fmla="*/ 0 h 310896"/>
              <a:gd name="connsiteX13" fmla="*/ 1901952 w 1911096"/>
              <a:gd name="connsiteY1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09344 w 1911096"/>
              <a:gd name="connsiteY3" fmla="*/ 228600 h 310896"/>
              <a:gd name="connsiteX4" fmla="*/ 1179576 w 1911096"/>
              <a:gd name="connsiteY4" fmla="*/ 146304 h 310896"/>
              <a:gd name="connsiteX5" fmla="*/ 713232 w 1911096"/>
              <a:gd name="connsiteY5" fmla="*/ 73152 h 310896"/>
              <a:gd name="connsiteX6" fmla="*/ 621792 w 1911096"/>
              <a:gd name="connsiteY6" fmla="*/ 54864 h 310896"/>
              <a:gd name="connsiteX7" fmla="*/ 585216 w 1911096"/>
              <a:gd name="connsiteY7" fmla="*/ 45720 h 310896"/>
              <a:gd name="connsiteX8" fmla="*/ 466344 w 1911096"/>
              <a:gd name="connsiteY8" fmla="*/ 36576 h 310896"/>
              <a:gd name="connsiteX9" fmla="*/ 310896 w 1911096"/>
              <a:gd name="connsiteY9" fmla="*/ 18288 h 310896"/>
              <a:gd name="connsiteX10" fmla="*/ 137160 w 1911096"/>
              <a:gd name="connsiteY10" fmla="*/ 9144 h 310896"/>
              <a:gd name="connsiteX11" fmla="*/ 0 w 1911096"/>
              <a:gd name="connsiteY11" fmla="*/ 0 h 310896"/>
              <a:gd name="connsiteX12" fmla="*/ 1901952 w 1911096"/>
              <a:gd name="connsiteY12" fmla="*/ 18288 h 310896"/>
              <a:gd name="connsiteX0" fmla="*/ 1901952 w 1911096"/>
              <a:gd name="connsiteY0" fmla="*/ 18288 h 318891"/>
              <a:gd name="connsiteX1" fmla="*/ 1911096 w 1911096"/>
              <a:gd name="connsiteY1" fmla="*/ 310896 h 318891"/>
              <a:gd name="connsiteX2" fmla="*/ 1609344 w 1911096"/>
              <a:gd name="connsiteY2" fmla="*/ 228600 h 318891"/>
              <a:gd name="connsiteX3" fmla="*/ 1179576 w 1911096"/>
              <a:gd name="connsiteY3" fmla="*/ 146304 h 318891"/>
              <a:gd name="connsiteX4" fmla="*/ 713232 w 1911096"/>
              <a:gd name="connsiteY4" fmla="*/ 73152 h 318891"/>
              <a:gd name="connsiteX5" fmla="*/ 621792 w 1911096"/>
              <a:gd name="connsiteY5" fmla="*/ 54864 h 318891"/>
              <a:gd name="connsiteX6" fmla="*/ 585216 w 1911096"/>
              <a:gd name="connsiteY6" fmla="*/ 45720 h 318891"/>
              <a:gd name="connsiteX7" fmla="*/ 466344 w 1911096"/>
              <a:gd name="connsiteY7" fmla="*/ 36576 h 318891"/>
              <a:gd name="connsiteX8" fmla="*/ 310896 w 1911096"/>
              <a:gd name="connsiteY8" fmla="*/ 18288 h 318891"/>
              <a:gd name="connsiteX9" fmla="*/ 137160 w 1911096"/>
              <a:gd name="connsiteY9" fmla="*/ 9144 h 318891"/>
              <a:gd name="connsiteX10" fmla="*/ 0 w 1911096"/>
              <a:gd name="connsiteY10" fmla="*/ 0 h 318891"/>
              <a:gd name="connsiteX11" fmla="*/ 1901952 w 1911096"/>
              <a:gd name="connsiteY11" fmla="*/ 18288 h 318891"/>
              <a:gd name="connsiteX0" fmla="*/ 1901952 w 1911096"/>
              <a:gd name="connsiteY0" fmla="*/ 18288 h 313009"/>
              <a:gd name="connsiteX1" fmla="*/ 1911096 w 1911096"/>
              <a:gd name="connsiteY1" fmla="*/ 310896 h 313009"/>
              <a:gd name="connsiteX2" fmla="*/ 1179576 w 1911096"/>
              <a:gd name="connsiteY2" fmla="*/ 146304 h 313009"/>
              <a:gd name="connsiteX3" fmla="*/ 713232 w 1911096"/>
              <a:gd name="connsiteY3" fmla="*/ 73152 h 313009"/>
              <a:gd name="connsiteX4" fmla="*/ 621792 w 1911096"/>
              <a:gd name="connsiteY4" fmla="*/ 54864 h 313009"/>
              <a:gd name="connsiteX5" fmla="*/ 585216 w 1911096"/>
              <a:gd name="connsiteY5" fmla="*/ 45720 h 313009"/>
              <a:gd name="connsiteX6" fmla="*/ 466344 w 1911096"/>
              <a:gd name="connsiteY6" fmla="*/ 36576 h 313009"/>
              <a:gd name="connsiteX7" fmla="*/ 310896 w 1911096"/>
              <a:gd name="connsiteY7" fmla="*/ 18288 h 313009"/>
              <a:gd name="connsiteX8" fmla="*/ 137160 w 1911096"/>
              <a:gd name="connsiteY8" fmla="*/ 9144 h 313009"/>
              <a:gd name="connsiteX9" fmla="*/ 0 w 1911096"/>
              <a:gd name="connsiteY9" fmla="*/ 0 h 313009"/>
              <a:gd name="connsiteX10" fmla="*/ 1901952 w 1911096"/>
              <a:gd name="connsiteY10" fmla="*/ 18288 h 313009"/>
              <a:gd name="connsiteX0" fmla="*/ 1901952 w 1911096"/>
              <a:gd name="connsiteY0" fmla="*/ 18288 h 313048"/>
              <a:gd name="connsiteX1" fmla="*/ 1911096 w 1911096"/>
              <a:gd name="connsiteY1" fmla="*/ 310896 h 313048"/>
              <a:gd name="connsiteX2" fmla="*/ 1179576 w 1911096"/>
              <a:gd name="connsiteY2" fmla="*/ 146304 h 313048"/>
              <a:gd name="connsiteX3" fmla="*/ 621792 w 1911096"/>
              <a:gd name="connsiteY3" fmla="*/ 54864 h 313048"/>
              <a:gd name="connsiteX4" fmla="*/ 585216 w 1911096"/>
              <a:gd name="connsiteY4" fmla="*/ 45720 h 313048"/>
              <a:gd name="connsiteX5" fmla="*/ 466344 w 1911096"/>
              <a:gd name="connsiteY5" fmla="*/ 36576 h 313048"/>
              <a:gd name="connsiteX6" fmla="*/ 310896 w 1911096"/>
              <a:gd name="connsiteY6" fmla="*/ 18288 h 313048"/>
              <a:gd name="connsiteX7" fmla="*/ 137160 w 1911096"/>
              <a:gd name="connsiteY7" fmla="*/ 9144 h 313048"/>
              <a:gd name="connsiteX8" fmla="*/ 0 w 1911096"/>
              <a:gd name="connsiteY8" fmla="*/ 0 h 313048"/>
              <a:gd name="connsiteX9" fmla="*/ 1901952 w 1911096"/>
              <a:gd name="connsiteY9" fmla="*/ 18288 h 313048"/>
              <a:gd name="connsiteX0" fmla="*/ 1901952 w 1911096"/>
              <a:gd name="connsiteY0" fmla="*/ 18288 h 313069"/>
              <a:gd name="connsiteX1" fmla="*/ 1911096 w 1911096"/>
              <a:gd name="connsiteY1" fmla="*/ 310896 h 313069"/>
              <a:gd name="connsiteX2" fmla="*/ 1179576 w 1911096"/>
              <a:gd name="connsiteY2" fmla="*/ 146304 h 313069"/>
              <a:gd name="connsiteX3" fmla="*/ 585216 w 1911096"/>
              <a:gd name="connsiteY3" fmla="*/ 45720 h 313069"/>
              <a:gd name="connsiteX4" fmla="*/ 466344 w 1911096"/>
              <a:gd name="connsiteY4" fmla="*/ 36576 h 313069"/>
              <a:gd name="connsiteX5" fmla="*/ 310896 w 1911096"/>
              <a:gd name="connsiteY5" fmla="*/ 18288 h 313069"/>
              <a:gd name="connsiteX6" fmla="*/ 137160 w 1911096"/>
              <a:gd name="connsiteY6" fmla="*/ 9144 h 313069"/>
              <a:gd name="connsiteX7" fmla="*/ 0 w 1911096"/>
              <a:gd name="connsiteY7" fmla="*/ 0 h 313069"/>
              <a:gd name="connsiteX8" fmla="*/ 1901952 w 1911096"/>
              <a:gd name="connsiteY8" fmla="*/ 18288 h 313069"/>
              <a:gd name="connsiteX0" fmla="*/ 1901952 w 1911096"/>
              <a:gd name="connsiteY0" fmla="*/ 18288 h 313089"/>
              <a:gd name="connsiteX1" fmla="*/ 1911096 w 1911096"/>
              <a:gd name="connsiteY1" fmla="*/ 310896 h 313089"/>
              <a:gd name="connsiteX2" fmla="*/ 1179576 w 1911096"/>
              <a:gd name="connsiteY2" fmla="*/ 146304 h 313089"/>
              <a:gd name="connsiteX3" fmla="*/ 466344 w 1911096"/>
              <a:gd name="connsiteY3" fmla="*/ 36576 h 313089"/>
              <a:gd name="connsiteX4" fmla="*/ 310896 w 1911096"/>
              <a:gd name="connsiteY4" fmla="*/ 18288 h 313089"/>
              <a:gd name="connsiteX5" fmla="*/ 137160 w 1911096"/>
              <a:gd name="connsiteY5" fmla="*/ 9144 h 313089"/>
              <a:gd name="connsiteX6" fmla="*/ 0 w 1911096"/>
              <a:gd name="connsiteY6" fmla="*/ 0 h 313089"/>
              <a:gd name="connsiteX7" fmla="*/ 1901952 w 1911096"/>
              <a:gd name="connsiteY7" fmla="*/ 18288 h 313089"/>
              <a:gd name="connsiteX0" fmla="*/ 1901952 w 1911096"/>
              <a:gd name="connsiteY0" fmla="*/ 18288 h 313132"/>
              <a:gd name="connsiteX1" fmla="*/ 1911096 w 1911096"/>
              <a:gd name="connsiteY1" fmla="*/ 310896 h 313132"/>
              <a:gd name="connsiteX2" fmla="*/ 1179576 w 1911096"/>
              <a:gd name="connsiteY2" fmla="*/ 146304 h 313132"/>
              <a:gd name="connsiteX3" fmla="*/ 310896 w 1911096"/>
              <a:gd name="connsiteY3" fmla="*/ 18288 h 313132"/>
              <a:gd name="connsiteX4" fmla="*/ 137160 w 1911096"/>
              <a:gd name="connsiteY4" fmla="*/ 9144 h 313132"/>
              <a:gd name="connsiteX5" fmla="*/ 0 w 1911096"/>
              <a:gd name="connsiteY5" fmla="*/ 0 h 313132"/>
              <a:gd name="connsiteX6" fmla="*/ 1901952 w 1911096"/>
              <a:gd name="connsiteY6" fmla="*/ 18288 h 313132"/>
              <a:gd name="connsiteX0" fmla="*/ 1901952 w 1911096"/>
              <a:gd name="connsiteY0" fmla="*/ 18288 h 313153"/>
              <a:gd name="connsiteX1" fmla="*/ 1911096 w 1911096"/>
              <a:gd name="connsiteY1" fmla="*/ 310896 h 313153"/>
              <a:gd name="connsiteX2" fmla="*/ 1179576 w 1911096"/>
              <a:gd name="connsiteY2" fmla="*/ 146304 h 313153"/>
              <a:gd name="connsiteX3" fmla="*/ 137160 w 1911096"/>
              <a:gd name="connsiteY3" fmla="*/ 9144 h 313153"/>
              <a:gd name="connsiteX4" fmla="*/ 0 w 1911096"/>
              <a:gd name="connsiteY4" fmla="*/ 0 h 313153"/>
              <a:gd name="connsiteX5" fmla="*/ 1901952 w 1911096"/>
              <a:gd name="connsiteY5" fmla="*/ 18288 h 313153"/>
              <a:gd name="connsiteX0" fmla="*/ 1912126 w 1921270"/>
              <a:gd name="connsiteY0" fmla="*/ 18288 h 313175"/>
              <a:gd name="connsiteX1" fmla="*/ 1921270 w 1921270"/>
              <a:gd name="connsiteY1" fmla="*/ 310896 h 313175"/>
              <a:gd name="connsiteX2" fmla="*/ 1189750 w 1921270"/>
              <a:gd name="connsiteY2" fmla="*/ 146304 h 313175"/>
              <a:gd name="connsiteX3" fmla="*/ 10174 w 1921270"/>
              <a:gd name="connsiteY3" fmla="*/ 0 h 313175"/>
              <a:gd name="connsiteX4" fmla="*/ 1912126 w 1921270"/>
              <a:gd name="connsiteY4" fmla="*/ 18288 h 313175"/>
              <a:gd name="connsiteX0" fmla="*/ 1913447 w 1922591"/>
              <a:gd name="connsiteY0" fmla="*/ 18288 h 312880"/>
              <a:gd name="connsiteX1" fmla="*/ 1922591 w 1922591"/>
              <a:gd name="connsiteY1" fmla="*/ 310896 h 312880"/>
              <a:gd name="connsiteX2" fmla="*/ 1067402 w 1922591"/>
              <a:gd name="connsiteY2" fmla="*/ 123819 h 312880"/>
              <a:gd name="connsiteX3" fmla="*/ 11495 w 1922591"/>
              <a:gd name="connsiteY3" fmla="*/ 0 h 312880"/>
              <a:gd name="connsiteX4" fmla="*/ 1913447 w 1922591"/>
              <a:gd name="connsiteY4" fmla="*/ 18288 h 312880"/>
              <a:gd name="connsiteX0" fmla="*/ 1926699 w 1926699"/>
              <a:gd name="connsiteY0" fmla="*/ 11662 h 312880"/>
              <a:gd name="connsiteX1" fmla="*/ 1922591 w 1926699"/>
              <a:gd name="connsiteY1" fmla="*/ 310896 h 312880"/>
              <a:gd name="connsiteX2" fmla="*/ 1067402 w 1926699"/>
              <a:gd name="connsiteY2" fmla="*/ 123819 h 312880"/>
              <a:gd name="connsiteX3" fmla="*/ 11495 w 1926699"/>
              <a:gd name="connsiteY3" fmla="*/ 0 h 312880"/>
              <a:gd name="connsiteX4" fmla="*/ 1926699 w 1926699"/>
              <a:gd name="connsiteY4" fmla="*/ 11662 h 312880"/>
              <a:gd name="connsiteX0" fmla="*/ 1926699 w 2066098"/>
              <a:gd name="connsiteY0" fmla="*/ 11662 h 312880"/>
              <a:gd name="connsiteX1" fmla="*/ 1918764 w 2066098"/>
              <a:gd name="connsiteY1" fmla="*/ 124186 h 312880"/>
              <a:gd name="connsiteX2" fmla="*/ 1922591 w 2066098"/>
              <a:gd name="connsiteY2" fmla="*/ 310896 h 312880"/>
              <a:gd name="connsiteX3" fmla="*/ 1067402 w 2066098"/>
              <a:gd name="connsiteY3" fmla="*/ 123819 h 312880"/>
              <a:gd name="connsiteX4" fmla="*/ 11495 w 2066098"/>
              <a:gd name="connsiteY4" fmla="*/ 0 h 312880"/>
              <a:gd name="connsiteX5" fmla="*/ 1926699 w 2066098"/>
              <a:gd name="connsiteY5" fmla="*/ 11662 h 312880"/>
              <a:gd name="connsiteX0" fmla="*/ 1926699 w 2760012"/>
              <a:gd name="connsiteY0" fmla="*/ 11662 h 312880"/>
              <a:gd name="connsiteX1" fmla="*/ 2760012 w 2760012"/>
              <a:gd name="connsiteY1" fmla="*/ 270490 h 312880"/>
              <a:gd name="connsiteX2" fmla="*/ 1922591 w 2760012"/>
              <a:gd name="connsiteY2" fmla="*/ 310896 h 312880"/>
              <a:gd name="connsiteX3" fmla="*/ 1067402 w 2760012"/>
              <a:gd name="connsiteY3" fmla="*/ 123819 h 312880"/>
              <a:gd name="connsiteX4" fmla="*/ 11495 w 2760012"/>
              <a:gd name="connsiteY4" fmla="*/ 0 h 312880"/>
              <a:gd name="connsiteX5" fmla="*/ 1926699 w 2760012"/>
              <a:gd name="connsiteY5" fmla="*/ 11662 h 312880"/>
              <a:gd name="connsiteX0" fmla="*/ 2758803 w 2900549"/>
              <a:gd name="connsiteY0" fmla="*/ 11662 h 312880"/>
              <a:gd name="connsiteX1" fmla="*/ 2760012 w 2900549"/>
              <a:gd name="connsiteY1" fmla="*/ 270490 h 312880"/>
              <a:gd name="connsiteX2" fmla="*/ 1922591 w 2900549"/>
              <a:gd name="connsiteY2" fmla="*/ 310896 h 312880"/>
              <a:gd name="connsiteX3" fmla="*/ 1067402 w 2900549"/>
              <a:gd name="connsiteY3" fmla="*/ 123819 h 312880"/>
              <a:gd name="connsiteX4" fmla="*/ 11495 w 2900549"/>
              <a:gd name="connsiteY4" fmla="*/ 0 h 312880"/>
              <a:gd name="connsiteX5" fmla="*/ 2758803 w 2900549"/>
              <a:gd name="connsiteY5" fmla="*/ 11662 h 312880"/>
              <a:gd name="connsiteX0" fmla="*/ 2804523 w 2935251"/>
              <a:gd name="connsiteY0" fmla="*/ 11662 h 312880"/>
              <a:gd name="connsiteX1" fmla="*/ 2760012 w 2935251"/>
              <a:gd name="connsiteY1" fmla="*/ 270490 h 312880"/>
              <a:gd name="connsiteX2" fmla="*/ 1922591 w 2935251"/>
              <a:gd name="connsiteY2" fmla="*/ 310896 h 312880"/>
              <a:gd name="connsiteX3" fmla="*/ 1067402 w 2935251"/>
              <a:gd name="connsiteY3" fmla="*/ 123819 h 312880"/>
              <a:gd name="connsiteX4" fmla="*/ 11495 w 2935251"/>
              <a:gd name="connsiteY4" fmla="*/ 0 h 312880"/>
              <a:gd name="connsiteX5" fmla="*/ 2804523 w 2935251"/>
              <a:gd name="connsiteY5" fmla="*/ 11662 h 312880"/>
              <a:gd name="connsiteX0" fmla="*/ 2804523 w 2948694"/>
              <a:gd name="connsiteY0" fmla="*/ 11662 h 312880"/>
              <a:gd name="connsiteX1" fmla="*/ 2814876 w 2948694"/>
              <a:gd name="connsiteY1" fmla="*/ 270490 h 312880"/>
              <a:gd name="connsiteX2" fmla="*/ 1922591 w 2948694"/>
              <a:gd name="connsiteY2" fmla="*/ 310896 h 312880"/>
              <a:gd name="connsiteX3" fmla="*/ 1067402 w 2948694"/>
              <a:gd name="connsiteY3" fmla="*/ 123819 h 312880"/>
              <a:gd name="connsiteX4" fmla="*/ 11495 w 2948694"/>
              <a:gd name="connsiteY4" fmla="*/ 0 h 312880"/>
              <a:gd name="connsiteX5" fmla="*/ 2804523 w 2948694"/>
              <a:gd name="connsiteY5" fmla="*/ 11662 h 312880"/>
              <a:gd name="connsiteX0" fmla="*/ 2804523 w 2942586"/>
              <a:gd name="connsiteY0" fmla="*/ 11662 h 312880"/>
              <a:gd name="connsiteX1" fmla="*/ 2814876 w 2942586"/>
              <a:gd name="connsiteY1" fmla="*/ 270490 h 312880"/>
              <a:gd name="connsiteX2" fmla="*/ 1922591 w 2942586"/>
              <a:gd name="connsiteY2" fmla="*/ 310896 h 312880"/>
              <a:gd name="connsiteX3" fmla="*/ 1067402 w 2942586"/>
              <a:gd name="connsiteY3" fmla="*/ 123819 h 312880"/>
              <a:gd name="connsiteX4" fmla="*/ 11495 w 2942586"/>
              <a:gd name="connsiteY4" fmla="*/ 0 h 312880"/>
              <a:gd name="connsiteX5" fmla="*/ 2804523 w 2942586"/>
              <a:gd name="connsiteY5" fmla="*/ 11662 h 312880"/>
              <a:gd name="connsiteX0" fmla="*/ 2804523 w 2814876"/>
              <a:gd name="connsiteY0" fmla="*/ 11662 h 312880"/>
              <a:gd name="connsiteX1" fmla="*/ 2814876 w 2814876"/>
              <a:gd name="connsiteY1" fmla="*/ 270490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67672"/>
              <a:gd name="connsiteX1" fmla="*/ 2814876 w 2814876"/>
              <a:gd name="connsiteY1" fmla="*/ 307066 h 467672"/>
              <a:gd name="connsiteX2" fmla="*/ 1922591 w 2814876"/>
              <a:gd name="connsiteY2" fmla="*/ 310896 h 467672"/>
              <a:gd name="connsiteX3" fmla="*/ 1067402 w 2814876"/>
              <a:gd name="connsiteY3" fmla="*/ 123819 h 467672"/>
              <a:gd name="connsiteX4" fmla="*/ 11495 w 2814876"/>
              <a:gd name="connsiteY4" fmla="*/ 0 h 467672"/>
              <a:gd name="connsiteX5" fmla="*/ 2804523 w 2814876"/>
              <a:gd name="connsiteY5" fmla="*/ 11662 h 467672"/>
              <a:gd name="connsiteX0" fmla="*/ 2804523 w 2814876"/>
              <a:gd name="connsiteY0" fmla="*/ 11662 h 312880"/>
              <a:gd name="connsiteX1" fmla="*/ 2814876 w 2814876"/>
              <a:gd name="connsiteY1" fmla="*/ 307066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23" h="312880">
                <a:moveTo>
                  <a:pt x="2804523" y="11662"/>
                </a:moveTo>
                <a:cubicBezTo>
                  <a:pt x="2774929" y="288392"/>
                  <a:pt x="2788129" y="138322"/>
                  <a:pt x="2787444" y="307066"/>
                </a:cubicBezTo>
                <a:lnTo>
                  <a:pt x="1922591" y="310896"/>
                </a:lnTo>
                <a:cubicBezTo>
                  <a:pt x="1802195" y="332232"/>
                  <a:pt x="1385918" y="175635"/>
                  <a:pt x="1067402" y="123819"/>
                </a:cubicBezTo>
                <a:cubicBezTo>
                  <a:pt x="748886" y="72003"/>
                  <a:pt x="-108901" y="21336"/>
                  <a:pt x="11495" y="0"/>
                </a:cubicBezTo>
                <a:lnTo>
                  <a:pt x="2804523" y="11662"/>
                </a:lnTo>
                <a:close/>
              </a:path>
            </a:pathLst>
          </a:custGeom>
          <a:solidFill>
            <a:srgbClr val="70AD47">
              <a:lumMod val="60000"/>
              <a:lumOff val="4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ローチャート: 処理 126"/>
          <p:cNvSpPr/>
          <p:nvPr/>
        </p:nvSpPr>
        <p:spPr>
          <a:xfrm>
            <a:off x="6739816" y="6469851"/>
            <a:ext cx="3568606" cy="584775"/>
          </a:xfrm>
          <a:prstGeom prst="flowChartProcess">
            <a:avLst/>
          </a:prstGeom>
          <a:solidFill>
            <a:schemeClr val="bg1"/>
          </a:solid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：残余排出量と炭素除去を釣り合わせる</a:t>
            </a:r>
            <a:endParaRPr lang="en-US" altLang="ja-JP" sz="1600" dirty="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：バリューチェーン外での緩和（任意）</a:t>
            </a:r>
            <a:endParaRPr lang="en-US" altLang="ja-JP" sz="1600" dirty="0">
              <a:solidFill>
                <a:prstClr val="black"/>
              </a:solidFill>
              <a:cs typeface="Meiryo UI" panose="020B0604030504040204" pitchFamily="50" charset="-128"/>
            </a:endParaRPr>
          </a:p>
        </p:txBody>
      </p:sp>
      <p:sp>
        <p:nvSpPr>
          <p:cNvPr id="125" name="テキスト ボックス 14"/>
          <p:cNvSpPr txBox="1"/>
          <p:nvPr/>
        </p:nvSpPr>
        <p:spPr>
          <a:xfrm>
            <a:off x="5351846" y="6469851"/>
            <a:ext cx="1569982"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Neutralization</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BVCM</a:t>
            </a:r>
          </a:p>
        </p:txBody>
      </p:sp>
      <p:cxnSp>
        <p:nvCxnSpPr>
          <p:cNvPr id="128" name="直線コネクタ 127"/>
          <p:cNvCxnSpPr>
            <a:stCxn id="125" idx="0"/>
            <a:endCxn id="124" idx="2"/>
          </p:cNvCxnSpPr>
          <p:nvPr/>
        </p:nvCxnSpPr>
        <p:spPr>
          <a:xfrm flipV="1">
            <a:off x="6136837" y="6221888"/>
            <a:ext cx="385615" cy="247963"/>
          </a:xfrm>
          <a:prstGeom prst="line">
            <a:avLst/>
          </a:prstGeom>
          <a:noFill/>
          <a:ln w="9525" cap="flat" cmpd="sng" algn="ctr">
            <a:solidFill>
              <a:sysClr val="windowText" lastClr="000000">
                <a:shade val="95000"/>
                <a:satMod val="105000"/>
              </a:sysClr>
            </a:solidFill>
            <a:prstDash val="solid"/>
          </a:ln>
          <a:effectLst/>
        </p:spPr>
      </p:cxnSp>
      <p:cxnSp>
        <p:nvCxnSpPr>
          <p:cNvPr id="129" name="直線コネクタ 128"/>
          <p:cNvCxnSpPr>
            <a:endCxn id="92" idx="4"/>
          </p:cNvCxnSpPr>
          <p:nvPr/>
        </p:nvCxnSpPr>
        <p:spPr>
          <a:xfrm flipH="1" flipV="1">
            <a:off x="4920550" y="6824964"/>
            <a:ext cx="428139" cy="88312"/>
          </a:xfrm>
          <a:prstGeom prst="line">
            <a:avLst/>
          </a:prstGeom>
          <a:noFill/>
          <a:ln w="9525" cap="flat" cmpd="sng" algn="ctr">
            <a:solidFill>
              <a:sysClr val="windowText" lastClr="000000">
                <a:shade val="95000"/>
                <a:satMod val="105000"/>
              </a:sysClr>
            </a:solidFill>
            <a:prstDash val="solid"/>
          </a:ln>
          <a:effectLst/>
        </p:spPr>
      </p:cxnSp>
      <p:sp>
        <p:nvSpPr>
          <p:cNvPr id="130" name="テキスト ボックス 129"/>
          <p:cNvSpPr txBox="1"/>
          <p:nvPr/>
        </p:nvSpPr>
        <p:spPr>
          <a:xfrm>
            <a:off x="1439212" y="6508721"/>
            <a:ext cx="3481338" cy="307777"/>
          </a:xfrm>
          <a:prstGeom prst="rect">
            <a:avLst/>
          </a:prstGeom>
          <a:noFill/>
        </p:spPr>
        <p:txBody>
          <a:bodyPr wrap="none" rtlCol="0">
            <a:spAutoFit/>
          </a:bodyPr>
          <a:lstStyle/>
          <a:p>
            <a:r>
              <a:rPr lang="en-US" altLang="ja-JP" sz="1400" dirty="0">
                <a:solidFill>
                  <a:prstClr val="black"/>
                </a:solidFill>
                <a:cs typeface="Meiryo UI" panose="020B0604030504040204" pitchFamily="50" charset="-128"/>
              </a:rPr>
              <a:t>BVCM(Beyond value chain mitigation)</a:t>
            </a:r>
            <a:endParaRPr lang="ja-JP" altLang="en-US" sz="1400">
              <a:solidFill>
                <a:prstClr val="black"/>
              </a:solidFill>
              <a:cs typeface="Meiryo UI" panose="020B0604030504040204" pitchFamily="50" charset="-128"/>
            </a:endParaRPr>
          </a:p>
        </p:txBody>
      </p:sp>
      <p:sp>
        <p:nvSpPr>
          <p:cNvPr id="131" name="テキスト ボックス 130"/>
          <p:cNvSpPr txBox="1"/>
          <p:nvPr/>
        </p:nvSpPr>
        <p:spPr>
          <a:xfrm>
            <a:off x="5989204" y="5909612"/>
            <a:ext cx="1218027" cy="276999"/>
          </a:xfrm>
          <a:prstGeom prst="rect">
            <a:avLst/>
          </a:prstGeom>
          <a:noFill/>
        </p:spPr>
        <p:txBody>
          <a:bodyPr wrap="none" rtlCol="0">
            <a:spAutoFit/>
          </a:bodyPr>
          <a:lstStyle/>
          <a:p>
            <a:pPr algn="ctr"/>
            <a:r>
              <a:rPr lang="en-US" altLang="ja-JP" sz="1200" dirty="0">
                <a:solidFill>
                  <a:prstClr val="black"/>
                </a:solidFill>
                <a:cs typeface="Meiryo UI" panose="020B0604030504040204" pitchFamily="50" charset="-128"/>
              </a:rPr>
              <a:t>Neutralization</a:t>
            </a:r>
          </a:p>
        </p:txBody>
      </p:sp>
      <p:sp>
        <p:nvSpPr>
          <p:cNvPr id="132" name="テキスト ボックス 131"/>
          <p:cNvSpPr txBox="1"/>
          <p:nvPr/>
        </p:nvSpPr>
        <p:spPr>
          <a:xfrm>
            <a:off x="7054843" y="5880880"/>
            <a:ext cx="902811" cy="338554"/>
          </a:xfrm>
          <a:prstGeom prst="rect">
            <a:avLst/>
          </a:prstGeom>
          <a:noFill/>
        </p:spPr>
        <p:txBody>
          <a:bodyPr wrap="none" rtlCol="0">
            <a:spAutoFit/>
          </a:bodyPr>
          <a:lstStyle/>
          <a:p>
            <a:r>
              <a:rPr lang="en-US" altLang="ja-JP" sz="1600" dirty="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a:t>
            </a:r>
          </a:p>
        </p:txBody>
      </p:sp>
      <p:sp>
        <p:nvSpPr>
          <p:cNvPr id="126" name="正方形/長方形 125"/>
          <p:cNvSpPr/>
          <p:nvPr/>
        </p:nvSpPr>
        <p:spPr bwMode="auto">
          <a:xfrm>
            <a:off x="5348689" y="6469851"/>
            <a:ext cx="4959733" cy="584775"/>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5" name="テキスト ボックス 4">
            <a:extLst>
              <a:ext uri="{FF2B5EF4-FFF2-40B4-BE49-F238E27FC236}">
                <a16:creationId xmlns:a16="http://schemas.microsoft.com/office/drawing/2014/main" id="{B1D90FDB-6DD3-3D60-C764-F800B4ECEF9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SBTi Corporate Net-Zero Standard </a:t>
            </a:r>
            <a:r>
              <a:rPr kumimoji="0" lang="en-US" altLang="ja-JP" sz="900" kern="0" dirty="0">
                <a:solidFill>
                  <a:prstClr val="black"/>
                </a:solidFill>
                <a:latin typeface="Segoe UI"/>
              </a:rPr>
              <a:t>Version </a:t>
            </a:r>
            <a:r>
              <a:rPr kumimoji="0" lang="en-US" altLang="ja-JP" sz="900" kern="0" dirty="0">
                <a:solidFill>
                  <a:prstClr val="black"/>
                </a:solidFill>
                <a:latin typeface="Segoe UI"/>
                <a:ea typeface="Meiryo UI"/>
              </a:rPr>
              <a:t>1.3.1 </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6798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が削減対象とする排出量</a:t>
            </a:r>
          </a:p>
        </p:txBody>
      </p:sp>
      <p:sp>
        <p:nvSpPr>
          <p:cNvPr id="3" name="コンテンツ プレースホルダー 2"/>
          <p:cNvSpPr>
            <a:spLocks noGrp="1"/>
          </p:cNvSpPr>
          <p:nvPr>
            <p:ph sz="quarter" idx="12"/>
          </p:nvPr>
        </p:nvSpPr>
        <p:spPr>
          <a:xfrm>
            <a:off x="161925" y="1110920"/>
            <a:ext cx="10367963" cy="1235105"/>
          </a:xfrm>
        </p:spPr>
        <p:txBody>
          <a:bodyPr/>
          <a:lstStyle/>
          <a:p>
            <a:pPr>
              <a:buClr>
                <a:schemeClr val="tx1"/>
              </a:buClr>
            </a:pPr>
            <a:r>
              <a:rPr lang="ja-JP" altLang="en-US" b="1" dirty="0">
                <a:solidFill>
                  <a:srgbClr val="FF0000"/>
                </a:solidFill>
              </a:rPr>
              <a:t>サプライチェーン排出量</a:t>
            </a:r>
            <a:r>
              <a:rPr lang="ja-JP" altLang="en-US" dirty="0"/>
              <a:t>（事業者自らの排出だけでなく、事業活動に関係するあらゆる排出を合計した排出量）の削減が、</a:t>
            </a:r>
            <a:r>
              <a:rPr lang="en-US" altLang="ja-JP" dirty="0"/>
              <a:t>SBT</a:t>
            </a:r>
            <a:r>
              <a:rPr lang="ja-JP" altLang="en-US" dirty="0"/>
              <a:t>では求められる</a:t>
            </a:r>
            <a:endParaRPr lang="en-US" altLang="ja-JP" dirty="0"/>
          </a:p>
          <a:p>
            <a:r>
              <a:rPr lang="ja-JP" altLang="en-US" dirty="0"/>
              <a:t>サプライチェーン排出量＝</a:t>
            </a:r>
            <a:r>
              <a:rPr lang="en-US" altLang="ja-JP" b="1" dirty="0">
                <a:solidFill>
                  <a:srgbClr val="0070C0"/>
                </a:solidFill>
              </a:rPr>
              <a:t>Scope1</a:t>
            </a:r>
            <a:r>
              <a:rPr lang="ja-JP" altLang="en-US" b="1" dirty="0">
                <a:solidFill>
                  <a:srgbClr val="0070C0"/>
                </a:solidFill>
              </a:rPr>
              <a:t>排出量</a:t>
            </a:r>
            <a:r>
              <a:rPr lang="ja-JP" altLang="en-US" b="1" dirty="0"/>
              <a:t>＋</a:t>
            </a:r>
            <a:r>
              <a:rPr lang="en-US" altLang="ja-JP" b="1" dirty="0">
                <a:solidFill>
                  <a:srgbClr val="FF33CC"/>
                </a:solidFill>
              </a:rPr>
              <a:t>Scope2</a:t>
            </a:r>
            <a:r>
              <a:rPr lang="ja-JP" altLang="en-US" b="1" dirty="0">
                <a:solidFill>
                  <a:srgbClr val="FF33CC"/>
                </a:solidFill>
              </a:rPr>
              <a:t>排出量</a:t>
            </a:r>
            <a:r>
              <a:rPr lang="ja-JP" altLang="en-US" b="1" dirty="0"/>
              <a:t>＋</a:t>
            </a:r>
            <a:r>
              <a:rPr lang="en-US" altLang="ja-JP" b="1" dirty="0">
                <a:solidFill>
                  <a:srgbClr val="009900"/>
                </a:solidFill>
              </a:rPr>
              <a:t>Scope3</a:t>
            </a:r>
            <a:r>
              <a:rPr lang="ja-JP" altLang="en-US" b="1" dirty="0">
                <a:solidFill>
                  <a:srgbClr val="009900"/>
                </a:solidFill>
              </a:rPr>
              <a:t>排出量</a:t>
            </a:r>
            <a:endParaRPr lang="en-US" altLang="ja-JP" b="1" dirty="0">
              <a:solidFill>
                <a:srgbClr val="009900"/>
              </a:solidFill>
            </a:endParaRPr>
          </a:p>
        </p:txBody>
      </p:sp>
      <p:sp>
        <p:nvSpPr>
          <p:cNvPr id="10" name="テキスト ボックス 9"/>
          <p:cNvSpPr txBox="1"/>
          <p:nvPr/>
        </p:nvSpPr>
        <p:spPr>
          <a:xfrm>
            <a:off x="573404" y="6000322"/>
            <a:ext cx="9757139" cy="1015663"/>
          </a:xfrm>
          <a:prstGeom prst="rect">
            <a:avLst/>
          </a:prstGeom>
          <a:noFill/>
        </p:spPr>
        <p:txBody>
          <a:bodyPr wrap="square" rtlCol="0" anchor="t">
            <a:spAutoFit/>
          </a:bodyPr>
          <a:lstStyle/>
          <a:p>
            <a:r>
              <a:rPr lang="en-US" altLang="ja-JP" sz="2000" b="1" dirty="0">
                <a:solidFill>
                  <a:srgbClr val="0066CC"/>
                </a:solidFill>
                <a:latin typeface="Meiryo UI" panose="020B0604030504040204" pitchFamily="50" charset="-128"/>
                <a:ea typeface="Meiryo UI" panose="020B0604030504040204" pitchFamily="50" charset="-128"/>
              </a:rPr>
              <a:t>Scope1</a:t>
            </a:r>
            <a:r>
              <a:rPr lang="ja-JP" altLang="en-US" sz="2000" b="1" dirty="0">
                <a:solidFill>
                  <a:srgbClr val="0066CC"/>
                </a:solidFill>
                <a:latin typeface="Meiryo UI" panose="020B0604030504040204" pitchFamily="50" charset="-128"/>
                <a:ea typeface="Meiryo UI" panose="020B0604030504040204" pitchFamily="50" charset="-128"/>
              </a:rPr>
              <a:t>：事業者自らによる温室効果ガスの直接排出（燃料の燃焼、工業プロセス）</a:t>
            </a:r>
            <a:endParaRPr lang="en-US" altLang="ja-JP" sz="2000" b="1" dirty="0">
              <a:solidFill>
                <a:srgbClr val="0066CC"/>
              </a:solidFill>
              <a:latin typeface="Meiryo UI" panose="020B0604030504040204" pitchFamily="50" charset="-128"/>
              <a:ea typeface="Meiryo UI" panose="020B0604030504040204" pitchFamily="50" charset="-128"/>
            </a:endParaRPr>
          </a:p>
          <a:p>
            <a:r>
              <a:rPr lang="en-US" altLang="ja-JP" sz="2000" b="1" dirty="0">
                <a:solidFill>
                  <a:srgbClr val="FF33CC"/>
                </a:solidFill>
                <a:latin typeface="Meiryo UI" panose="020B0604030504040204" pitchFamily="50" charset="-128"/>
                <a:ea typeface="Meiryo UI" panose="020B0604030504040204" pitchFamily="50" charset="-128"/>
              </a:rPr>
              <a:t>Scope2 :</a:t>
            </a:r>
            <a:r>
              <a:rPr lang="ja-JP" altLang="en-US" sz="2000" b="1" dirty="0">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2000" b="1" dirty="0">
              <a:solidFill>
                <a:srgbClr val="FF33CC"/>
              </a:solidFill>
              <a:latin typeface="Meiryo UI" panose="020B0604030504040204" pitchFamily="50" charset="-128"/>
              <a:ea typeface="Meiryo UI" panose="020B0604030504040204" pitchFamily="50" charset="-128"/>
            </a:endParaRPr>
          </a:p>
          <a:p>
            <a:r>
              <a:rPr lang="en-US" altLang="ja-JP" sz="2000" b="1" dirty="0">
                <a:solidFill>
                  <a:srgbClr val="009900"/>
                </a:solidFill>
                <a:latin typeface="Meiryo UI" panose="020B0604030504040204" pitchFamily="50" charset="-128"/>
                <a:ea typeface="Meiryo UI" panose="020B0604030504040204" pitchFamily="50" charset="-128"/>
              </a:rPr>
              <a:t>Scope3 : Scope1</a:t>
            </a:r>
            <a:r>
              <a:rPr lang="ja-JP" altLang="en-US" sz="2000" b="1" dirty="0">
                <a:solidFill>
                  <a:srgbClr val="009900"/>
                </a:solidFill>
                <a:latin typeface="Meiryo UI" panose="020B0604030504040204" pitchFamily="50" charset="-128"/>
                <a:ea typeface="Meiryo UI" panose="020B0604030504040204" pitchFamily="50" charset="-128"/>
              </a:rPr>
              <a:t>、</a:t>
            </a:r>
            <a:r>
              <a:rPr lang="en-US" altLang="ja-JP" sz="2000" b="1" dirty="0">
                <a:solidFill>
                  <a:srgbClr val="009900"/>
                </a:solidFill>
                <a:latin typeface="Meiryo UI" panose="020B0604030504040204" pitchFamily="50" charset="-128"/>
                <a:ea typeface="Meiryo UI" panose="020B0604030504040204" pitchFamily="50" charset="-128"/>
              </a:rPr>
              <a:t>Scope2</a:t>
            </a:r>
            <a:r>
              <a:rPr lang="ja-JP" altLang="en-US" sz="2000" b="1" dirty="0">
                <a:solidFill>
                  <a:srgbClr val="009900"/>
                </a:solidFill>
                <a:latin typeface="Meiryo UI" panose="020B0604030504040204" pitchFamily="50" charset="-128"/>
                <a:ea typeface="Meiryo UI" panose="020B0604030504040204" pitchFamily="50" charset="-128"/>
              </a:rPr>
              <a:t>以外の間接排出（事業者の活動に関連する他社の排出）</a:t>
            </a:r>
            <a:endParaRPr lang="en-US" altLang="ja-JP" sz="2000" b="1" dirty="0">
              <a:solidFill>
                <a:srgbClr val="009900"/>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dirty="0">
                <a:solidFill>
                  <a:prstClr val="black"/>
                </a:solidFill>
                <a:latin typeface="Segoe UI"/>
              </a:rPr>
              <a:t>○の数字は</a:t>
            </a:r>
            <a:r>
              <a:rPr lang="en-US" altLang="ja-JP" sz="1050" dirty="0">
                <a:solidFill>
                  <a:prstClr val="black"/>
                </a:solidFill>
                <a:latin typeface="Segoe UI"/>
              </a:rPr>
              <a:t>Scope</a:t>
            </a:r>
            <a:r>
              <a:rPr lang="ja-JP" altLang="en-US" sz="1050" dirty="0">
                <a:solidFill>
                  <a:prstClr val="black"/>
                </a:solidFill>
                <a:latin typeface="Segoe UI"/>
              </a:rPr>
              <a:t>３のカテゴリ</a:t>
            </a:r>
          </a:p>
        </p:txBody>
      </p:sp>
    </p:spTree>
    <p:extLst>
      <p:ext uri="{BB962C8B-B14F-4D97-AF65-F5344CB8AC3E}">
        <p14:creationId xmlns:p14="http://schemas.microsoft.com/office/powerpoint/2010/main" val="271270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1E1F7696-A11D-E6E3-A616-7533844DA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15" imgH="416" progId="TCLayout.ActiveDocument.1">
                  <p:embed/>
                </p:oleObj>
              </mc:Choice>
              <mc:Fallback>
                <p:oleObj name="think-cellスライド" r:id="rId4" imgW="415" imgH="416" progId="TCLayout.ActiveDocument.1">
                  <p:embed/>
                  <p:pic>
                    <p:nvPicPr>
                      <p:cNvPr id="18" name="think-cell data - do not delete" hidden="1">
                        <a:extLst>
                          <a:ext uri="{FF2B5EF4-FFF2-40B4-BE49-F238E27FC236}">
                            <a16:creationId xmlns:a16="http://schemas.microsoft.com/office/drawing/2014/main" id="{1E1F7696-A11D-E6E3-A616-7533844DA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en-US" altLang="ja-JP" dirty="0"/>
              <a:t>SBTi</a:t>
            </a:r>
            <a:r>
              <a:rPr lang="ja-JP" altLang="en-US" dirty="0"/>
              <a:t>の運営機関</a:t>
            </a:r>
            <a:endParaRPr kumimoji="1" lang="ja-JP" altLang="en-US" sz="2000" dirty="0"/>
          </a:p>
        </p:txBody>
      </p:sp>
      <p:sp>
        <p:nvSpPr>
          <p:cNvPr id="3" name="コンテンツ プレースホルダー 2"/>
          <p:cNvSpPr>
            <a:spLocks noGrp="1"/>
          </p:cNvSpPr>
          <p:nvPr>
            <p:ph sz="quarter" idx="12"/>
          </p:nvPr>
        </p:nvSpPr>
        <p:spPr>
          <a:xfrm>
            <a:off x="161925" y="1110921"/>
            <a:ext cx="10367963" cy="1512104"/>
          </a:xfrm>
        </p:spPr>
        <p:txBody>
          <a:bodyPr/>
          <a:lstStyle/>
          <a:p>
            <a:r>
              <a:rPr lang="en-US" altLang="ja-JP" sz="1800" dirty="0"/>
              <a:t>SBTi</a:t>
            </a:r>
            <a:r>
              <a:rPr lang="ja-JP" altLang="en-US" sz="1800" dirty="0"/>
              <a:t>（</a:t>
            </a:r>
            <a:r>
              <a:rPr lang="en-US" altLang="ja-JP" sz="1800" dirty="0"/>
              <a:t>Science Based Targets initiative</a:t>
            </a:r>
            <a:r>
              <a:rPr lang="ja-JP" altLang="en-US" sz="1800" dirty="0"/>
              <a:t>）は、企業が科学的根拠に基づいた温室効果ガス</a:t>
            </a:r>
            <a:r>
              <a:rPr lang="ja-JP" altLang="en-US" dirty="0"/>
              <a:t>排出</a:t>
            </a:r>
            <a:r>
              <a:rPr lang="ja-JP" altLang="en-US" sz="1800" dirty="0"/>
              <a:t>削減目標を設定するための基準、ツール、及びガイダンスを策定する国際的な枠組み</a:t>
            </a:r>
            <a:r>
              <a:rPr lang="en-US" altLang="ja-JP" baseline="30000" dirty="0"/>
              <a:t>※</a:t>
            </a:r>
            <a:endParaRPr lang="en-US" altLang="ja-JP" sz="1800" baseline="30000" dirty="0"/>
          </a:p>
          <a:p>
            <a:r>
              <a:rPr lang="en-US" altLang="ja-JP" sz="1800" dirty="0"/>
              <a:t>CDP</a:t>
            </a:r>
            <a:r>
              <a:rPr lang="ja-JP" altLang="en-US" sz="1800" dirty="0"/>
              <a:t>・国連グローバルコンパクト（</a:t>
            </a:r>
            <a:r>
              <a:rPr lang="en-US" altLang="ja-JP" sz="1800" dirty="0"/>
              <a:t>UNGC</a:t>
            </a:r>
            <a:r>
              <a:rPr lang="ja-JP" altLang="en-US" sz="1800" dirty="0"/>
              <a:t>）・世界資源研究所（</a:t>
            </a:r>
            <a:r>
              <a:rPr lang="en-US" altLang="ja-JP" sz="1800" dirty="0"/>
              <a:t>WRI</a:t>
            </a:r>
            <a:r>
              <a:rPr lang="ja-JP" altLang="en-US" sz="1800" dirty="0"/>
              <a:t>）・世界自然保護基金（</a:t>
            </a:r>
            <a:r>
              <a:rPr lang="en-US" altLang="ja-JP" sz="1800" dirty="0"/>
              <a:t>WWF</a:t>
            </a:r>
            <a:r>
              <a:rPr lang="ja-JP" altLang="en-US" sz="1800" dirty="0"/>
              <a:t>）の</a:t>
            </a:r>
            <a:r>
              <a:rPr lang="en-US" altLang="ja-JP" sz="1800" dirty="0"/>
              <a:t>4</a:t>
            </a:r>
            <a:r>
              <a:rPr lang="ja-JP" altLang="en-US" sz="1800" dirty="0"/>
              <a:t>つの機関が共同で運営</a:t>
            </a:r>
            <a:endParaRPr lang="en-US" altLang="ja-JP" sz="1800" dirty="0"/>
          </a:p>
        </p:txBody>
      </p:sp>
      <p:graphicFrame>
        <p:nvGraphicFramePr>
          <p:cNvPr id="13" name="表 12"/>
          <p:cNvGraphicFramePr>
            <a:graphicFrameLocks noGrp="1"/>
          </p:cNvGraphicFramePr>
          <p:nvPr/>
        </p:nvGraphicFramePr>
        <p:xfrm>
          <a:off x="161925" y="2778235"/>
          <a:ext cx="10367963" cy="4305342"/>
        </p:xfrm>
        <a:graphic>
          <a:graphicData uri="http://schemas.openxmlformats.org/drawingml/2006/table">
            <a:tbl>
              <a:tblPr firstRow="1" bandRow="1"/>
              <a:tblGrid>
                <a:gridCol w="1952090">
                  <a:extLst>
                    <a:ext uri="{9D8B030D-6E8A-4147-A177-3AD203B41FA5}">
                      <a16:colId xmlns:a16="http://schemas.microsoft.com/office/drawing/2014/main" val="20000"/>
                    </a:ext>
                  </a:extLst>
                </a:gridCol>
                <a:gridCol w="8415873">
                  <a:extLst>
                    <a:ext uri="{9D8B030D-6E8A-4147-A177-3AD203B41FA5}">
                      <a16:colId xmlns:a16="http://schemas.microsoft.com/office/drawing/2014/main" val="20001"/>
                    </a:ext>
                  </a:extLst>
                </a:gridCol>
              </a:tblGrid>
              <a:tr h="26532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共同運営組織</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74758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世界約</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23,100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組織以上の環境データを有する</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640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超の機関投資家の</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年実績）</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1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国連グローバル</a:t>
                      </a: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原則を支持し、本質的な価値観を容認し、支持し、実行に移すことを求めているサステナビリティ・イニシアチブ。</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年の世界経済フォーラム（ダボス会議）において、当時の国連事務総長</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Kofi Atta Annan</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が提唱し、</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年に正式発足。現在</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23,800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の企業・団体が加盟（日本は</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675</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213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世界資源研究所（</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601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4" name="object 8">
            <a:extLst>
              <a:ext uri="{FF2B5EF4-FFF2-40B4-BE49-F238E27FC236}">
                <a16:creationId xmlns:a16="http://schemas.microsoft.com/office/drawing/2014/main" id="{F609D152-E330-5165-3E43-A7BE1AD1AF79}"/>
              </a:ext>
            </a:extLst>
          </p:cNvPr>
          <p:cNvSpPr>
            <a:spLocks noChangeAspect="1"/>
          </p:cNvSpPr>
          <p:nvPr/>
        </p:nvSpPr>
        <p:spPr>
          <a:xfrm>
            <a:off x="683121" y="3169397"/>
            <a:ext cx="818308" cy="397463"/>
          </a:xfrm>
          <a:prstGeom prst="rect">
            <a:avLst/>
          </a:prstGeom>
          <a:blipFill>
            <a:blip r:embed="rId6"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15" name="Picture 4" descr="http://sustainable-event-alliance.org/wp-content/uploads/2010/06/Global_compact_logo-300x283.jpg">
            <a:extLst>
              <a:ext uri="{FF2B5EF4-FFF2-40B4-BE49-F238E27FC236}">
                <a16:creationId xmlns:a16="http://schemas.microsoft.com/office/drawing/2014/main" id="{373E5BDC-8E4E-DCF6-7977-10223FC222B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433" y="3860189"/>
            <a:ext cx="695319" cy="65591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6" name="Picture 2" descr="https://upload.wikimedia.org/wikipedia/en/0/0b/World_Resources_Institute_logo.jpg">
            <a:extLst>
              <a:ext uri="{FF2B5EF4-FFF2-40B4-BE49-F238E27FC236}">
                <a16:creationId xmlns:a16="http://schemas.microsoft.com/office/drawing/2014/main" id="{4B5401E2-B08F-3CF7-4823-BF3F0CA653E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3843" y="5086401"/>
            <a:ext cx="1104499" cy="38350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26" name="Picture 2" descr="WWF Japan | Minato-ku Tokyo">
            <a:extLst>
              <a:ext uri="{FF2B5EF4-FFF2-40B4-BE49-F238E27FC236}">
                <a16:creationId xmlns:a16="http://schemas.microsoft.com/office/drawing/2014/main" id="{AB6927A1-9D5F-852A-5C2A-34F0DB005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076" y="5964629"/>
            <a:ext cx="556032" cy="6242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AD01C77-7B93-29B9-B421-1B38A9AE3530}"/>
              </a:ext>
            </a:extLst>
          </p:cNvPr>
          <p:cNvSpPr txBox="1"/>
          <p:nvPr/>
        </p:nvSpPr>
        <p:spPr>
          <a:xfrm>
            <a:off x="161925" y="7159565"/>
            <a:ext cx="10034261" cy="246221"/>
          </a:xfrm>
          <a:prstGeom prst="rect">
            <a:avLst/>
          </a:prstGeom>
          <a:noFill/>
        </p:spPr>
        <p:txBody>
          <a:bodyPr wrap="square" rtlCol="0">
            <a:spAutoFit/>
          </a:bodyPr>
          <a:lstStyle/>
          <a:p>
            <a:r>
              <a:rPr lang="en-US" altLang="ja-JP" sz="1000" dirty="0"/>
              <a:t>※ SBT</a:t>
            </a:r>
            <a:r>
              <a:rPr lang="ja-JP" altLang="en-US" sz="1000" dirty="0"/>
              <a:t>（</a:t>
            </a:r>
            <a:r>
              <a:rPr lang="en-US" altLang="ja-JP" sz="1000" dirty="0"/>
              <a:t>Science Based Targets</a:t>
            </a:r>
            <a:r>
              <a:rPr lang="ja-JP" altLang="en-US" sz="1000" dirty="0"/>
              <a:t>）は科学的根拠に基づいた温室効果ガス削減目標そのものを指す</a:t>
            </a:r>
            <a:endParaRPr kumimoji="1" lang="ja-JP" altLang="en-US" sz="1000" dirty="0"/>
          </a:p>
        </p:txBody>
      </p:sp>
    </p:spTree>
    <p:extLst>
      <p:ext uri="{BB962C8B-B14F-4D97-AF65-F5344CB8AC3E}">
        <p14:creationId xmlns:p14="http://schemas.microsoft.com/office/powerpoint/2010/main" val="293512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SBT</a:t>
            </a:r>
            <a:r>
              <a:rPr lang="ja-JP" altLang="en-US" dirty="0"/>
              <a:t>に取組むメリット</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en-US" altLang="ja-JP" dirty="0"/>
              <a:t>SBT</a:t>
            </a:r>
            <a:r>
              <a:rPr lang="ja-JP" altLang="en-US" dirty="0"/>
              <a:t>はパリ協定に整合する持続可能な企業であることを、ステークホルダーに対して分かり易く</a:t>
            </a:r>
            <a:br>
              <a:rPr lang="en-US" altLang="ja-JP" dirty="0"/>
            </a:br>
            <a:r>
              <a:rPr lang="ja-JP" altLang="en-US" dirty="0"/>
              <a:t>アピールできる</a:t>
            </a:r>
            <a:endParaRPr lang="en-US" altLang="ja-JP" dirty="0"/>
          </a:p>
        </p:txBody>
      </p:sp>
      <p:graphicFrame>
        <p:nvGraphicFramePr>
          <p:cNvPr id="5" name="表 4"/>
          <p:cNvGraphicFramePr>
            <a:graphicFrameLocks noGrp="1"/>
          </p:cNvGraphicFramePr>
          <p:nvPr/>
        </p:nvGraphicFramePr>
        <p:xfrm>
          <a:off x="530332" y="2159787"/>
          <a:ext cx="9649073" cy="5242560"/>
        </p:xfrm>
        <a:graphic>
          <a:graphicData uri="http://schemas.openxmlformats.org/drawingml/2006/table">
            <a:tbl>
              <a:tblPr firstCol="1" bandCol="1"/>
              <a:tblGrid>
                <a:gridCol w="1669072">
                  <a:extLst>
                    <a:ext uri="{9D8B030D-6E8A-4147-A177-3AD203B41FA5}">
                      <a16:colId xmlns:a16="http://schemas.microsoft.com/office/drawing/2014/main" val="20000"/>
                    </a:ext>
                  </a:extLst>
                </a:gridCol>
                <a:gridCol w="7980001">
                  <a:extLst>
                    <a:ext uri="{9D8B030D-6E8A-4147-A177-3AD203B41FA5}">
                      <a16:colId xmlns:a16="http://schemas.microsoft.com/office/drawing/2014/main" val="20001"/>
                    </a:ext>
                  </a:extLst>
                </a:gridCol>
              </a:tblGrid>
              <a:tr h="105081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000" b="1" dirty="0"/>
                        <a:t>投資家</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kern="1200" dirty="0">
                          <a:solidFill>
                            <a:schemeClr val="tx1"/>
                          </a:solidFill>
                          <a:latin typeface="+mj-ea"/>
                          <a:ea typeface="+mn-ea"/>
                          <a:cs typeface="Segoe UI" panose="020B0502040204020203" pitchFamily="34" charset="0"/>
                        </a:rPr>
                        <a:t>年金基金等の機関投資家は、中長期的なリターンを得るために企業の持続可能性を評価する</a:t>
                      </a: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en-US" altLang="ja-JP" sz="2000" b="0" kern="1200" dirty="0">
                          <a:solidFill>
                            <a:srgbClr val="FF0000"/>
                          </a:solidFill>
                          <a:latin typeface="+mj-ea"/>
                          <a:ea typeface="+mn-ea"/>
                          <a:cs typeface="Segoe UI" panose="020B0502040204020203" pitchFamily="34" charset="0"/>
                        </a:rPr>
                        <a:t>SBT</a:t>
                      </a:r>
                      <a:r>
                        <a:rPr kumimoji="1" lang="ja-JP" altLang="en-US" sz="2000" b="0" kern="1200" dirty="0">
                          <a:solidFill>
                            <a:srgbClr val="FF0000"/>
                          </a:solidFill>
                          <a:latin typeface="+mj-ea"/>
                          <a:ea typeface="+mn-ea"/>
                          <a:cs typeface="Segoe UI" panose="020B0502040204020203" pitchFamily="34" charset="0"/>
                        </a:rPr>
                        <a:t>設定は持続可能性をアピールでき、</a:t>
                      </a:r>
                      <a:r>
                        <a:rPr kumimoji="1" lang="en-US" altLang="ja-JP" sz="2000" b="0" kern="1200" dirty="0">
                          <a:solidFill>
                            <a:srgbClr val="FF0000"/>
                          </a:solidFill>
                          <a:latin typeface="+mj-ea"/>
                          <a:ea typeface="+mn-ea"/>
                          <a:cs typeface="Segoe UI" panose="020B0502040204020203" pitchFamily="34" charset="0"/>
                        </a:rPr>
                        <a:t>CDP</a:t>
                      </a:r>
                      <a:r>
                        <a:rPr kumimoji="1" lang="ja-JP" altLang="en-US" sz="2000" b="0" kern="1200" dirty="0">
                          <a:solidFill>
                            <a:srgbClr val="FF0000"/>
                          </a:solidFill>
                          <a:latin typeface="+mj-ea"/>
                          <a:ea typeface="+mn-ea"/>
                          <a:cs typeface="Segoe UI" panose="020B0502040204020203" pitchFamily="34" charset="0"/>
                        </a:rPr>
                        <a:t>の採点等において評価されるため、投資家からの</a:t>
                      </a:r>
                      <a:r>
                        <a:rPr kumimoji="1" lang="en-US" altLang="ja-JP" sz="2000" b="0" kern="1200" dirty="0">
                          <a:solidFill>
                            <a:srgbClr val="FF0000"/>
                          </a:solidFill>
                          <a:latin typeface="+mj-ea"/>
                          <a:ea typeface="+mn-ea"/>
                          <a:cs typeface="Segoe UI" panose="020B0502040204020203" pitchFamily="34" charset="0"/>
                        </a:rPr>
                        <a:t>ESG</a:t>
                      </a:r>
                      <a:r>
                        <a:rPr kumimoji="1" lang="ja-JP" altLang="en-US" sz="2000" b="0" kern="1200" dirty="0">
                          <a:solidFill>
                            <a:srgbClr val="FF0000"/>
                          </a:solidFill>
                          <a:latin typeface="+mj-ea"/>
                          <a:ea typeface="+mn-ea"/>
                          <a:cs typeface="Segoe UI" panose="020B0502040204020203" pitchFamily="34" charset="0"/>
                        </a:rPr>
                        <a:t>投資の呼び込みに役立つ</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5081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000" b="1" dirty="0"/>
                        <a:t>顧客</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587"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1" lang="ja-JP" altLang="en-US" sz="2000" kern="1200" dirty="0">
                          <a:solidFill>
                            <a:schemeClr val="tx1"/>
                          </a:solidFill>
                          <a:latin typeface="+mj-ea"/>
                          <a:ea typeface="+mn-ea"/>
                          <a:cs typeface="Segoe UI" panose="020B0502040204020203" pitchFamily="34" charset="0"/>
                        </a:rPr>
                        <a:t>調達元へのリスク意識が高い</a:t>
                      </a:r>
                      <a:r>
                        <a:rPr kumimoji="1" lang="ja-JP" altLang="en-US" sz="2000" kern="1200">
                          <a:solidFill>
                            <a:schemeClr val="tx1"/>
                          </a:solidFill>
                          <a:latin typeface="+mj-ea"/>
                          <a:ea typeface="+mn-ea"/>
                          <a:cs typeface="Segoe UI" panose="020B0502040204020203" pitchFamily="34" charset="0"/>
                        </a:rPr>
                        <a:t>顧客は、サプライヤー</a:t>
                      </a:r>
                      <a:r>
                        <a:rPr kumimoji="1" lang="ja-JP" altLang="en-US" sz="2000" kern="1200" dirty="0">
                          <a:solidFill>
                            <a:schemeClr val="tx1"/>
                          </a:solidFill>
                          <a:latin typeface="+mj-ea"/>
                          <a:ea typeface="+mn-ea"/>
                          <a:cs typeface="Segoe UI" panose="020B0502040204020203" pitchFamily="34" charset="0"/>
                        </a:rPr>
                        <a:t>に対して野心度の</a:t>
                      </a:r>
                      <a:r>
                        <a:rPr kumimoji="1" lang="ja-JP" altLang="en-US" sz="2000" kern="1200">
                          <a:solidFill>
                            <a:schemeClr val="tx1"/>
                          </a:solidFill>
                          <a:latin typeface="+mj-ea"/>
                          <a:ea typeface="+mn-ea"/>
                          <a:cs typeface="Segoe UI" panose="020B0502040204020203" pitchFamily="34" charset="0"/>
                        </a:rPr>
                        <a:t>高い目標、取組み</a:t>
                      </a:r>
                      <a:r>
                        <a:rPr kumimoji="1" lang="ja-JP" altLang="en-US" sz="2000" kern="1200" dirty="0">
                          <a:solidFill>
                            <a:schemeClr val="tx1"/>
                          </a:solidFill>
                          <a:latin typeface="+mj-ea"/>
                          <a:ea typeface="+mn-ea"/>
                          <a:cs typeface="Segoe UI" panose="020B0502040204020203" pitchFamily="34" charset="0"/>
                        </a:rPr>
                        <a:t>を要求する</a:t>
                      </a: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en-US" altLang="ja-JP" sz="2000" b="0" kern="1200" dirty="0">
                          <a:solidFill>
                            <a:srgbClr val="FF0000"/>
                          </a:solidFill>
                          <a:latin typeface="+mj-ea"/>
                          <a:ea typeface="+mn-ea"/>
                          <a:cs typeface="Segoe UI" panose="020B0502040204020203" pitchFamily="34" charset="0"/>
                        </a:rPr>
                        <a:t>SBT</a:t>
                      </a:r>
                      <a:r>
                        <a:rPr kumimoji="1" lang="ja-JP" altLang="en-US" sz="2000" b="0" kern="1200" dirty="0">
                          <a:solidFill>
                            <a:srgbClr val="FF0000"/>
                          </a:solidFill>
                          <a:latin typeface="+mj-ea"/>
                          <a:ea typeface="+mn-ea"/>
                          <a:cs typeface="Segoe UI" panose="020B0502040204020203" pitchFamily="34" charset="0"/>
                        </a:rPr>
                        <a:t>設定をすることはリスク意識の高い顧客の声に答えること</a:t>
                      </a:r>
                      <a:r>
                        <a:rPr kumimoji="1" lang="ja-JP" altLang="en-US" sz="2000" b="0" kern="1200">
                          <a:solidFill>
                            <a:srgbClr val="FF0000"/>
                          </a:solidFill>
                          <a:latin typeface="+mj-ea"/>
                          <a:ea typeface="+mn-ea"/>
                          <a:cs typeface="Segoe UI" panose="020B0502040204020203" pitchFamily="34" charset="0"/>
                        </a:rPr>
                        <a:t>になり、自社</a:t>
                      </a:r>
                      <a:r>
                        <a:rPr kumimoji="1" lang="ja-JP" altLang="en-US" sz="2000" b="0" kern="1200" dirty="0">
                          <a:solidFill>
                            <a:srgbClr val="FF0000"/>
                          </a:solidFill>
                          <a:latin typeface="+mj-ea"/>
                          <a:ea typeface="+mn-ea"/>
                          <a:cs typeface="Segoe UI" panose="020B0502040204020203" pitchFamily="34" charset="0"/>
                        </a:rPr>
                        <a:t>のビジネス展開におけるリスク低減・機会の獲得に繋がる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3955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000" b="1" dirty="0"/>
                        <a:t>サプライヤー</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587"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1" lang="ja-JP" altLang="en-US" sz="2000" kern="1200" dirty="0">
                          <a:solidFill>
                            <a:schemeClr val="tx1"/>
                          </a:solidFill>
                          <a:latin typeface="+mj-ea"/>
                          <a:ea typeface="+mn-ea"/>
                          <a:cs typeface="Segoe UI" panose="020B0502040204020203" pitchFamily="34" charset="0"/>
                        </a:rPr>
                        <a:t>サプライヤーが環境対策に取組まないことは、自社の評判の低下や、排出規制によるコスト増といったサプライチェーンのリスクになりうる</a:t>
                      </a:r>
                      <a:endParaRPr kumimoji="1" lang="en-US" altLang="ja-JP" sz="2000" kern="1200" dirty="0">
                        <a:solidFill>
                          <a:schemeClr val="tx1"/>
                        </a:solidFill>
                        <a:latin typeface="+mj-ea"/>
                        <a:ea typeface="+mn-ea"/>
                        <a:cs typeface="Segoe UI" panose="020B0502040204020203" pitchFamily="34" charset="0"/>
                      </a:endParaRPr>
                    </a:p>
                    <a:p>
                      <a:pPr marL="1587"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altLang="ja-JP" sz="2000" b="0" kern="0" dirty="0"/>
                        <a:t>SBT</a:t>
                      </a:r>
                      <a:r>
                        <a:rPr lang="ja-JP" altLang="en-US" sz="2000" b="0" kern="0" dirty="0"/>
                        <a:t>はサプライチェーンの目標を設定するため、サプライヤーに対して削減取組を求めることにつながる</a:t>
                      </a:r>
                      <a:endParaRPr kumimoji="1" lang="ja-JP" altLang="en-US" sz="2000" kern="1200" dirty="0">
                        <a:solidFill>
                          <a:schemeClr val="tx1"/>
                        </a:solidFill>
                        <a:latin typeface="+mj-ea"/>
                        <a:ea typeface="+mn-ea"/>
                        <a:cs typeface="Segoe UI" panose="020B0502040204020203" pitchFamily="34" charset="0"/>
                      </a:endParaRP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en-US" altLang="ja-JP" sz="2000" b="0" kern="1200" dirty="0">
                          <a:solidFill>
                            <a:srgbClr val="FF0000"/>
                          </a:solidFill>
                          <a:latin typeface="+mj-ea"/>
                          <a:ea typeface="+mn-ea"/>
                          <a:cs typeface="Segoe UI" panose="020B0502040204020203" pitchFamily="34" charset="0"/>
                        </a:rPr>
                        <a:t>SBT</a:t>
                      </a:r>
                      <a:r>
                        <a:rPr kumimoji="1" lang="ja-JP" altLang="en-US" sz="2000" b="0" kern="1200" dirty="0">
                          <a:solidFill>
                            <a:srgbClr val="FF0000"/>
                          </a:solidFill>
                          <a:latin typeface="+mj-ea"/>
                          <a:ea typeface="+mn-ea"/>
                          <a:cs typeface="Segoe UI" panose="020B0502040204020203" pitchFamily="34" charset="0"/>
                        </a:rPr>
                        <a:t>で設定した削減目標を、サプライヤーに対して示すことで、サプライチェーンの調達リスク低減やイノベーションの促進へつなげることができる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206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000" b="1" dirty="0"/>
                        <a:t>社員</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587"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1" lang="ja-JP" altLang="en-US" sz="2000" kern="1200" dirty="0">
                          <a:solidFill>
                            <a:schemeClr val="tx1"/>
                          </a:solidFill>
                          <a:latin typeface="+mj-ea"/>
                          <a:ea typeface="+mn-ea"/>
                          <a:cs typeface="Segoe UI" panose="020B0502040204020203" pitchFamily="34" charset="0"/>
                        </a:rPr>
                        <a:t>社員に野心的な削減目標や積極的な削減取組みを訴求する</a:t>
                      </a:r>
                    </a:p>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Ø"/>
                        <a:tabLst/>
                        <a:defRPr/>
                      </a:pPr>
                      <a:r>
                        <a:rPr kumimoji="1" lang="ja-JP" altLang="en-US" sz="2000" b="0" kern="1200" dirty="0">
                          <a:solidFill>
                            <a:srgbClr val="FF0000"/>
                          </a:solidFill>
                          <a:latin typeface="+mj-ea"/>
                          <a:ea typeface="+mn-ea"/>
                          <a:cs typeface="Segoe UI" panose="020B0502040204020203" pitchFamily="34" charset="0"/>
                        </a:rPr>
                        <a:t>画期的なイノベーションを起こそうとする気運が高まる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235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短期</a:t>
            </a:r>
            <a:r>
              <a:rPr kumimoji="1" lang="en-US" altLang="ja-JP" dirty="0"/>
              <a:t>SBT</a:t>
            </a:r>
            <a:r>
              <a:rPr kumimoji="1" lang="ja-JP" altLang="en-US" dirty="0"/>
              <a:t>設定の基準概要 </a:t>
            </a:r>
            <a:r>
              <a:rPr kumimoji="1" lang="en-US" altLang="ja-JP" dirty="0"/>
              <a:t>1/2</a:t>
            </a:r>
            <a:endParaRPr kumimoji="1" lang="ja-JP" altLang="en-US" dirty="0"/>
          </a:p>
        </p:txBody>
      </p:sp>
      <p:graphicFrame>
        <p:nvGraphicFramePr>
          <p:cNvPr id="30" name="表 29"/>
          <p:cNvGraphicFramePr>
            <a:graphicFrameLocks noGrp="1"/>
          </p:cNvGraphicFramePr>
          <p:nvPr/>
        </p:nvGraphicFramePr>
        <p:xfrm>
          <a:off x="493521" y="1561051"/>
          <a:ext cx="9653666" cy="48158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rPr>
                        <a:t>バウンダリ</a:t>
                      </a:r>
                      <a:r>
                        <a:rPr kumimoji="1" lang="en-US" altLang="ja-JP" sz="2200" b="1">
                          <a:solidFill>
                            <a:sysClr val="windowText" lastClr="000000"/>
                          </a:solidFill>
                        </a:rPr>
                        <a:t>(</a:t>
                      </a:r>
                      <a:r>
                        <a:rPr kumimoji="1" lang="ja-JP" altLang="en-US" sz="2200" b="1">
                          <a:solidFill>
                            <a:sysClr val="windowText" lastClr="000000"/>
                          </a:solidFill>
                        </a:rPr>
                        <a:t>範囲</a:t>
                      </a:r>
                      <a:r>
                        <a:rPr kumimoji="1" lang="en-US" altLang="ja-JP" sz="2200" b="1">
                          <a:solidFill>
                            <a:sysClr val="windowText" lastClr="000000"/>
                          </a:solidFill>
                        </a:rPr>
                        <a:t>)</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b="1" dirty="0">
                          <a:solidFill>
                            <a:srgbClr val="FF0000"/>
                          </a:solidFill>
                          <a:latin typeface="+mn-ea"/>
                          <a:ea typeface="+mn-ea"/>
                        </a:rPr>
                        <a:t>企業全体（子会社含む）</a:t>
                      </a:r>
                      <a:r>
                        <a:rPr kumimoji="1" lang="en-US" altLang="ja-JP" sz="2000" baseline="30000" dirty="0">
                          <a:solidFill>
                            <a:schemeClr val="tx1"/>
                          </a:solidFill>
                          <a:latin typeface="+mn-ea"/>
                          <a:ea typeface="+mn-ea"/>
                        </a:rPr>
                        <a:t>※</a:t>
                      </a:r>
                      <a:r>
                        <a:rPr kumimoji="1" lang="ja-JP" altLang="en-US" sz="2000" baseline="0" dirty="0">
                          <a:solidFill>
                            <a:schemeClr val="tx1"/>
                          </a:solidFill>
                          <a:latin typeface="+mn-ea"/>
                          <a:ea typeface="+mn-ea"/>
                        </a:rPr>
                        <a:t>の</a:t>
                      </a:r>
                      <a:r>
                        <a:rPr kumimoji="1" lang="en-US" altLang="ja-JP" sz="2000" baseline="0" dirty="0">
                          <a:solidFill>
                            <a:schemeClr val="tx1"/>
                          </a:solidFill>
                          <a:latin typeface="+mn-ea"/>
                          <a:ea typeface="+mn-ea"/>
                        </a:rPr>
                        <a:t>Scope1</a:t>
                      </a:r>
                      <a:r>
                        <a:rPr kumimoji="1" lang="ja-JP" altLang="en-US" sz="2000" baseline="0" dirty="0">
                          <a:solidFill>
                            <a:schemeClr val="tx1"/>
                          </a:solidFill>
                          <a:latin typeface="+mn-ea"/>
                          <a:ea typeface="+mn-ea"/>
                        </a:rPr>
                        <a:t>及び</a:t>
                      </a:r>
                      <a:r>
                        <a:rPr kumimoji="1" lang="en-US" altLang="ja-JP" sz="2000" baseline="0" dirty="0">
                          <a:solidFill>
                            <a:schemeClr val="tx1"/>
                          </a:solidFill>
                          <a:latin typeface="+mn-ea"/>
                          <a:ea typeface="+mn-ea"/>
                        </a:rPr>
                        <a:t>2</a:t>
                      </a:r>
                      <a:r>
                        <a:rPr kumimoji="1" lang="ja-JP" altLang="en-US" sz="2000" baseline="0" dirty="0">
                          <a:solidFill>
                            <a:schemeClr val="tx1"/>
                          </a:solidFill>
                          <a:latin typeface="+mn-ea"/>
                          <a:ea typeface="+mn-ea"/>
                        </a:rPr>
                        <a:t>をカバーする、すべての関連する</a:t>
                      </a:r>
                      <a:r>
                        <a:rPr kumimoji="1" lang="en-US" altLang="ja-JP" sz="2000" baseline="0" dirty="0">
                          <a:solidFill>
                            <a:schemeClr val="tx1"/>
                          </a:solidFill>
                          <a:latin typeface="+mn-ea"/>
                          <a:ea typeface="+mn-ea"/>
                        </a:rPr>
                        <a:t>GHG</a:t>
                      </a:r>
                      <a:r>
                        <a:rPr kumimoji="1" lang="ja-JP" altLang="en-US" sz="2000" baseline="0" dirty="0">
                          <a:solidFill>
                            <a:schemeClr val="tx1"/>
                          </a:solidFill>
                          <a:latin typeface="+mn-ea"/>
                          <a:ea typeface="+mn-ea"/>
                        </a:rPr>
                        <a:t>が対象となる</a:t>
                      </a:r>
                      <a:endParaRPr kumimoji="1" lang="ja-JP" altLang="en-US" sz="2000" baseline="300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ea"/>
                          <a:ea typeface="+mn-ea"/>
                        </a:rPr>
                        <a:t>基準年・目標年</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indent="-342900">
                        <a:buFont typeface="Wingdings" panose="05000000000000000000" pitchFamily="2" charset="2"/>
                        <a:buChar char="ü"/>
                      </a:pPr>
                      <a:r>
                        <a:rPr kumimoji="1" lang="ja-JP" altLang="en-US" sz="2000" kern="1200">
                          <a:solidFill>
                            <a:schemeClr val="dk1"/>
                          </a:solidFill>
                          <a:latin typeface="+mn-ea"/>
                          <a:ea typeface="Meiryo UI"/>
                          <a:cs typeface="+mn-cs"/>
                        </a:rPr>
                        <a:t>基準年はデータが存在する最新年とすることが推奨される</a:t>
                      </a:r>
                      <a:br>
                        <a:rPr kumimoji="1" lang="en-US" altLang="ja-JP" sz="2000" kern="1200">
                          <a:solidFill>
                            <a:schemeClr val="dk1"/>
                          </a:solidFill>
                          <a:latin typeface="+mn-ea"/>
                          <a:ea typeface="Meiryo UI"/>
                          <a:cs typeface="+mn-cs"/>
                        </a:rPr>
                      </a:br>
                      <a:r>
                        <a:rPr kumimoji="1" lang="ja-JP" altLang="en-US" sz="1600" kern="1200">
                          <a:solidFill>
                            <a:schemeClr val="dk1"/>
                          </a:solidFill>
                          <a:latin typeface="+mn-ea"/>
                          <a:ea typeface="Meiryo UI"/>
                          <a:cs typeface="+mn-cs"/>
                        </a:rPr>
                        <a:t>（未来の年を設定することは認められていない）</a:t>
                      </a:r>
                      <a:endParaRPr kumimoji="1" lang="en-US" altLang="ja-JP" sz="1600" kern="1200">
                        <a:solidFill>
                          <a:schemeClr val="dk1"/>
                        </a:solidFill>
                        <a:latin typeface="+mn-ea"/>
                        <a:ea typeface="Meiryo UI"/>
                        <a:cs typeface="+mn-cs"/>
                      </a:endParaRPr>
                    </a:p>
                    <a:p>
                      <a:pPr marL="342900" indent="-342900">
                        <a:buFont typeface="Wingdings" panose="05000000000000000000" pitchFamily="2" charset="2"/>
                        <a:buChar char="ü"/>
                      </a:pPr>
                      <a:r>
                        <a:rPr kumimoji="1" lang="ja-JP" altLang="en-US" sz="2000">
                          <a:solidFill>
                            <a:schemeClr val="tx1"/>
                          </a:solidFill>
                          <a:latin typeface="+mn-ea"/>
                          <a:ea typeface="+mn-ea"/>
                        </a:rPr>
                        <a:t>目標年は申請時から</a:t>
                      </a:r>
                      <a:r>
                        <a:rPr kumimoji="1" lang="ja-JP" altLang="en-US" sz="2000" b="1">
                          <a:solidFill>
                            <a:srgbClr val="FF0000"/>
                          </a:solidFill>
                          <a:latin typeface="+mn-ea"/>
                          <a:ea typeface="+mn-ea"/>
                        </a:rPr>
                        <a:t>最短</a:t>
                      </a:r>
                      <a:r>
                        <a:rPr kumimoji="1" lang="en-US" altLang="ja-JP" sz="2000" b="1">
                          <a:solidFill>
                            <a:srgbClr val="FF0000"/>
                          </a:solidFill>
                          <a:latin typeface="+mn-ea"/>
                          <a:ea typeface="+mn-ea"/>
                        </a:rPr>
                        <a:t>5</a:t>
                      </a:r>
                      <a:r>
                        <a:rPr kumimoji="1" lang="ja-JP" altLang="en-US" sz="2000" b="1">
                          <a:solidFill>
                            <a:srgbClr val="FF0000"/>
                          </a:solidFill>
                          <a:latin typeface="+mn-ea"/>
                          <a:ea typeface="+mn-ea"/>
                        </a:rPr>
                        <a:t>年、最長</a:t>
                      </a:r>
                      <a:r>
                        <a:rPr kumimoji="1" lang="en-US" altLang="ja-JP" sz="2000" b="1">
                          <a:solidFill>
                            <a:srgbClr val="FF0000"/>
                          </a:solidFill>
                          <a:latin typeface="+mn-ea"/>
                          <a:ea typeface="+mn-ea"/>
                        </a:rPr>
                        <a:t>10</a:t>
                      </a:r>
                      <a:r>
                        <a:rPr kumimoji="1" lang="ja-JP" altLang="en-US" sz="2000" b="1">
                          <a:solidFill>
                            <a:srgbClr val="FF0000"/>
                          </a:solidFill>
                          <a:latin typeface="+mn-ea"/>
                          <a:ea typeface="+mn-ea"/>
                        </a:rPr>
                        <a:t>年以内</a:t>
                      </a:r>
                      <a:endParaRPr kumimoji="1" lang="en-US" altLang="ja-JP" sz="2000" b="1"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目標水準</a:t>
                      </a:r>
                      <a:endParaRPr kumimoji="1" lang="en-US" altLang="ja-JP"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最低でも、世界の気温上昇を産業革命前と比べて</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1.5</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以内に抑える削減目標を設定しなければならない</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SBTi</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が認定する</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2</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手法）に基づき目標設定する</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→総量同量削減の場合は</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毎年</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4.2%</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Scope</a:t>
                      </a:r>
                      <a:r>
                        <a:rPr kumimoji="1" lang="ja-JP" altLang="en-US" sz="2000" dirty="0">
                          <a:solidFill>
                            <a:schemeClr val="tx1"/>
                          </a:solidFill>
                          <a:latin typeface="+mn-ea"/>
                          <a:ea typeface="+mn-ea"/>
                        </a:rPr>
                        <a:t>を複数合算（例：</a:t>
                      </a:r>
                      <a:r>
                        <a:rPr kumimoji="1" lang="en-US" altLang="ja-JP" sz="2000" dirty="0">
                          <a:solidFill>
                            <a:schemeClr val="tx1"/>
                          </a:solidFill>
                          <a:latin typeface="+mn-ea"/>
                          <a:ea typeface="+mn-ea"/>
                        </a:rPr>
                        <a:t>1+2</a:t>
                      </a:r>
                      <a:r>
                        <a:rPr kumimoji="1" lang="ja-JP" altLang="en-US" sz="2000" dirty="0">
                          <a:solidFill>
                            <a:schemeClr val="tx1"/>
                          </a:solidFill>
                          <a:latin typeface="+mn-ea"/>
                          <a:ea typeface="+mn-ea"/>
                        </a:rPr>
                        <a:t>または</a:t>
                      </a:r>
                      <a:r>
                        <a:rPr kumimoji="1" lang="en-US" altLang="ja-JP" sz="2000" dirty="0">
                          <a:solidFill>
                            <a:schemeClr val="tx1"/>
                          </a:solidFill>
                          <a:latin typeface="+mn-ea"/>
                          <a:ea typeface="+mn-ea"/>
                        </a:rPr>
                        <a:t>1+2+3</a:t>
                      </a:r>
                      <a:r>
                        <a:rPr kumimoji="1" lang="ja-JP" altLang="en-US" sz="2000" dirty="0">
                          <a:solidFill>
                            <a:schemeClr val="tx1"/>
                          </a:solidFill>
                          <a:latin typeface="+mn-ea"/>
                          <a:ea typeface="+mn-ea"/>
                        </a:rPr>
                        <a:t>）した目標設定が可能。ただし、</a:t>
                      </a:r>
                      <a:r>
                        <a:rPr kumimoji="1" lang="en-US" altLang="ja-JP" sz="2000" dirty="0">
                          <a:solidFill>
                            <a:schemeClr val="tx1"/>
                          </a:solidFill>
                          <a:latin typeface="+mn-ea"/>
                          <a:ea typeface="+mn-ea"/>
                        </a:rPr>
                        <a:t>Scope1+2</a:t>
                      </a:r>
                      <a:r>
                        <a:rPr kumimoji="1" lang="ja-JP" altLang="en-US" sz="2000" dirty="0">
                          <a:solidFill>
                            <a:schemeClr val="tx1"/>
                          </a:solidFill>
                          <a:latin typeface="+mn-ea"/>
                          <a:ea typeface="+mn-ea"/>
                        </a:rPr>
                        <a:t>及び</a:t>
                      </a:r>
                      <a:r>
                        <a:rPr kumimoji="1" lang="en-US" altLang="ja-JP" sz="2000" dirty="0">
                          <a:solidFill>
                            <a:schemeClr val="tx1"/>
                          </a:solidFill>
                          <a:latin typeface="+mn-ea"/>
                          <a:ea typeface="+mn-ea"/>
                        </a:rPr>
                        <a:t>Scope3</a:t>
                      </a:r>
                      <a:r>
                        <a:rPr kumimoji="1" lang="ja-JP" altLang="en-US" sz="2000" dirty="0">
                          <a:solidFill>
                            <a:schemeClr val="tx1"/>
                          </a:solidFill>
                          <a:latin typeface="+mn-ea"/>
                          <a:ea typeface="+mn-ea"/>
                        </a:rPr>
                        <a:t>で</a:t>
                      </a:r>
                      <a:r>
                        <a:rPr kumimoji="1" lang="en-US" altLang="ja-JP" sz="2000" dirty="0">
                          <a:solidFill>
                            <a:schemeClr val="tx1"/>
                          </a:solidFill>
                          <a:latin typeface="+mn-ea"/>
                          <a:ea typeface="+mn-ea"/>
                        </a:rPr>
                        <a:t>SBT</a:t>
                      </a:r>
                      <a:r>
                        <a:rPr kumimoji="1" lang="ja-JP" altLang="en-US" sz="2000" dirty="0">
                          <a:solidFill>
                            <a:schemeClr val="tx1"/>
                          </a:solidFill>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他者のクレジットの取得による削減、もしくは削減貢献量は、</a:t>
                      </a:r>
                      <a:r>
                        <a:rPr kumimoji="1" lang="en-US" altLang="ja-JP" sz="2000" b="1" dirty="0">
                          <a:solidFill>
                            <a:srgbClr val="FF0000"/>
                          </a:solidFill>
                          <a:latin typeface="+mn-ea"/>
                          <a:ea typeface="+mn-ea"/>
                        </a:rPr>
                        <a:t>SBT</a:t>
                      </a:r>
                      <a:r>
                        <a:rPr kumimoji="1" lang="ja-JP" altLang="en-US" sz="2000" b="1" dirty="0">
                          <a:solidFill>
                            <a:srgbClr val="FF0000"/>
                          </a:solidFill>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テキスト ボックス 2">
            <a:extLst>
              <a:ext uri="{FF2B5EF4-FFF2-40B4-BE49-F238E27FC236}">
                <a16:creationId xmlns:a16="http://schemas.microsoft.com/office/drawing/2014/main" id="{50FE04BA-932A-1ACB-B59D-D6BCC2949DE3}"/>
              </a:ext>
            </a:extLst>
          </p:cNvPr>
          <p:cNvSpPr txBox="1">
            <a:spLocks noChangeArrowheads="1"/>
          </p:cNvSpPr>
          <p:nvPr/>
        </p:nvSpPr>
        <p:spPr bwMode="auto">
          <a:xfrm>
            <a:off x="161925" y="6974900"/>
            <a:ext cx="95367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90570">
              <a:defRPr/>
            </a:pPr>
            <a:r>
              <a:rPr lang="en-US" altLang="ja-JP" sz="1200" dirty="0">
                <a:solidFill>
                  <a:prstClr val="black"/>
                </a:solidFill>
                <a:latin typeface="+mn-ea"/>
                <a:ea typeface="+mn-ea"/>
              </a:rPr>
              <a:t>※ </a:t>
            </a:r>
            <a:r>
              <a:rPr lang="ja-JP" altLang="en-US" sz="1200" dirty="0">
                <a:solidFill>
                  <a:prstClr val="black"/>
                </a:solidFill>
                <a:latin typeface="+mn-ea"/>
                <a:ea typeface="+mn-ea"/>
              </a:rPr>
              <a:t>親会社もしくはグループのみの目標設定を推奨。ただし、子会社が独自に設定することも可能。</a:t>
            </a:r>
            <a:endParaRPr lang="en-US" altLang="ja-JP" sz="1200" dirty="0">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a:t>
            </a:r>
            <a:r>
              <a:rPr lang="ja-JP" altLang="it-IT" sz="1000" dirty="0">
                <a:solidFill>
                  <a:srgbClr val="000000"/>
                </a:solidFill>
                <a:latin typeface="+mn-ea"/>
                <a:ea typeface="+mn-ea"/>
                <a:cs typeface="Meiryo UI" pitchFamily="50" charset="-128"/>
              </a:rPr>
              <a:t>出所</a:t>
            </a:r>
            <a:r>
              <a:rPr lang="it-IT" altLang="ja-JP" sz="1000" dirty="0">
                <a:solidFill>
                  <a:srgbClr val="000000"/>
                </a:solidFill>
                <a:latin typeface="+mn-ea"/>
                <a:ea typeface="+mn-ea"/>
                <a:cs typeface="Meiryo UI" pitchFamily="50" charset="-128"/>
              </a:rPr>
              <a:t>] SBTi Corporate Near-Term Criteria Version 5.3.1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https://files.sciencebasedtargets.org/production/files/SBTi-criteria.pdf</a:t>
            </a:r>
            <a:r>
              <a:rPr lang="ja-JP" altLang="it-IT" sz="1000" dirty="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SBTi Corporate Net-Zero Standard Version 1.3.1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https://files.sciencebasedtargets.org/production/files/Net-Zero-Standard.pdf</a:t>
            </a:r>
            <a:r>
              <a:rPr lang="ja-JP" altLang="it-IT"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6307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lt"/>
              </a:rPr>
              <a:t>短期</a:t>
            </a:r>
            <a:r>
              <a:rPr kumimoji="1" lang="en-US" altLang="ja-JP">
                <a:latin typeface="+mn-lt"/>
              </a:rPr>
              <a:t>SBT</a:t>
            </a:r>
            <a:r>
              <a:rPr kumimoji="1" lang="ja-JP" altLang="en-US">
                <a:latin typeface="+mn-lt"/>
              </a:rPr>
              <a:t>設定の基準概要 </a:t>
            </a:r>
            <a:r>
              <a:rPr lang="en-US" altLang="ja-JP">
                <a:latin typeface="+mn-lt"/>
              </a:rPr>
              <a:t>2</a:t>
            </a:r>
            <a:r>
              <a:rPr kumimoji="1" lang="en-US" altLang="ja-JP">
                <a:latin typeface="+mn-lt"/>
              </a:rPr>
              <a:t>/2</a:t>
            </a:r>
            <a:endParaRPr kumimoji="1" lang="ja-JP" altLang="en-US">
              <a:latin typeface="+mn-lt"/>
            </a:endParaRPr>
          </a:p>
        </p:txBody>
      </p:sp>
      <p:graphicFrame>
        <p:nvGraphicFramePr>
          <p:cNvPr id="6" name="表 5"/>
          <p:cNvGraphicFramePr>
            <a:graphicFrameLocks noGrp="1"/>
          </p:cNvGraphicFramePr>
          <p:nvPr>
            <p:extLst>
              <p:ext uri="{D42A27DB-BD31-4B8C-83A1-F6EECF244321}">
                <p14:modId xmlns:p14="http://schemas.microsoft.com/office/powerpoint/2010/main" val="2986389545"/>
              </p:ext>
            </p:extLst>
          </p:nvPr>
        </p:nvGraphicFramePr>
        <p:xfrm>
          <a:off x="493521" y="1119985"/>
          <a:ext cx="9653666" cy="58826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37207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chemeClr val="tx1"/>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52090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1800" baseline="0">
                          <a:solidFill>
                            <a:schemeClr val="tx1"/>
                          </a:solidFill>
                          <a:latin typeface="+mn-ea"/>
                          <a:ea typeface="+mn-ea"/>
                        </a:rPr>
                        <a:t>再エネ電力を</a:t>
                      </a:r>
                      <a:r>
                        <a:rPr kumimoji="1" lang="en-US" altLang="ja-JP" sz="1800" baseline="0">
                          <a:solidFill>
                            <a:schemeClr val="tx1"/>
                          </a:solidFill>
                          <a:latin typeface="+mn-ea"/>
                          <a:ea typeface="+mn-ea"/>
                        </a:rPr>
                        <a:t>1.5</a:t>
                      </a:r>
                      <a:r>
                        <a:rPr kumimoji="1" lang="ja-JP" altLang="en-US" sz="1800" baseline="0">
                          <a:solidFill>
                            <a:schemeClr val="tx1"/>
                          </a:solidFill>
                          <a:latin typeface="+mn-ea"/>
                          <a:ea typeface="+mn-ea"/>
                        </a:rPr>
                        <a:t>℃シナリオに準ずる割合で調達することは、</a:t>
                      </a:r>
                      <a:r>
                        <a:rPr kumimoji="1" lang="en-US" altLang="ja-JP" sz="1800" baseline="0">
                          <a:solidFill>
                            <a:schemeClr val="tx1"/>
                          </a:solidFill>
                          <a:latin typeface="+mn-ea"/>
                          <a:ea typeface="+mn-ea"/>
                        </a:rPr>
                        <a:t>Scope2</a:t>
                      </a:r>
                      <a:r>
                        <a:rPr kumimoji="1" lang="ja-JP" altLang="en-US" sz="1800" baseline="0">
                          <a:solidFill>
                            <a:schemeClr val="tx1"/>
                          </a:solidFill>
                          <a:latin typeface="+mn-ea"/>
                          <a:ea typeface="+mn-ea"/>
                        </a:rPr>
                        <a:t>排出削減目標の代替案として認められる</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9982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dirty="0">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spcBef>
                          <a:spcPts val="0"/>
                        </a:spcBef>
                        <a:spcAft>
                          <a:spcPts val="0"/>
                        </a:spcAft>
                        <a:buClr>
                          <a:schemeClr val="tx1"/>
                        </a:buClr>
                        <a:buFont typeface="Wingdings" panose="05000000000000000000" pitchFamily="2" charset="2"/>
                        <a:buChar char="ü"/>
                      </a:pPr>
                      <a:r>
                        <a:rPr kumimoji="1" lang="en-US" altLang="ja-JP" sz="1800" baseline="0" dirty="0">
                          <a:solidFill>
                            <a:schemeClr val="tx1"/>
                          </a:solidFill>
                          <a:latin typeface="+mn-ea"/>
                          <a:ea typeface="+mn-ea"/>
                        </a:rPr>
                        <a:t>Scope3</a:t>
                      </a:r>
                      <a:r>
                        <a:rPr kumimoji="1" lang="ja-JP" altLang="en-US" sz="1800" b="0" baseline="0" dirty="0">
                          <a:solidFill>
                            <a:schemeClr val="tx1"/>
                          </a:solidFill>
                          <a:latin typeface="+mn-ea"/>
                          <a:ea typeface="+mn-ea"/>
                        </a:rPr>
                        <a:t>排出量が</a:t>
                      </a:r>
                      <a:r>
                        <a:rPr kumimoji="1" lang="en-US" altLang="ja-JP" sz="1800" b="1" baseline="0" dirty="0">
                          <a:solidFill>
                            <a:srgbClr val="FF0000"/>
                          </a:solidFill>
                          <a:latin typeface="+mn-ea"/>
                          <a:ea typeface="+mn-ea"/>
                        </a:rPr>
                        <a:t>Scope1+2+3</a:t>
                      </a:r>
                      <a:r>
                        <a:rPr kumimoji="1" lang="ja-JP" altLang="en-US" sz="1800" b="1" baseline="0" dirty="0">
                          <a:solidFill>
                            <a:srgbClr val="FF0000"/>
                          </a:solidFill>
                          <a:latin typeface="+mn-ea"/>
                          <a:ea typeface="+mn-ea"/>
                        </a:rPr>
                        <a:t>排出量合計の</a:t>
                      </a:r>
                      <a:r>
                        <a:rPr kumimoji="1" lang="en-US" altLang="ja-JP" sz="1800" b="1" baseline="0" dirty="0">
                          <a:solidFill>
                            <a:srgbClr val="FF0000"/>
                          </a:solidFill>
                          <a:latin typeface="+mn-ea"/>
                          <a:ea typeface="+mn-ea"/>
                        </a:rPr>
                        <a:t>40</a:t>
                      </a:r>
                      <a:r>
                        <a:rPr kumimoji="1" lang="ja-JP" altLang="en-US" sz="1800" b="1" baseline="0" dirty="0">
                          <a:solidFill>
                            <a:srgbClr val="FF0000"/>
                          </a:solidFill>
                          <a:latin typeface="+mn-ea"/>
                          <a:ea typeface="+mn-ea"/>
                        </a:rPr>
                        <a:t>％以上</a:t>
                      </a:r>
                      <a:r>
                        <a:rPr kumimoji="1" lang="ja-JP" altLang="en-US" sz="1800" b="0" baseline="0" dirty="0">
                          <a:solidFill>
                            <a:schemeClr val="tx1"/>
                          </a:solidFill>
                          <a:latin typeface="+mn-ea"/>
                          <a:ea typeface="+mn-ea"/>
                        </a:rPr>
                        <a:t>の場合に</a:t>
                      </a:r>
                      <a:r>
                        <a:rPr kumimoji="1" lang="en-US" altLang="ja-JP" sz="1800" b="0" baseline="0" dirty="0">
                          <a:solidFill>
                            <a:schemeClr val="tx1"/>
                          </a:solidFill>
                          <a:latin typeface="+mn-ea"/>
                          <a:ea typeface="+mn-ea"/>
                        </a:rPr>
                        <a:t>Scope3</a:t>
                      </a:r>
                      <a:r>
                        <a:rPr kumimoji="1" lang="ja-JP" altLang="en-US" sz="1800" b="0" baseline="0" dirty="0">
                          <a:solidFill>
                            <a:schemeClr val="tx1"/>
                          </a:solidFill>
                          <a:latin typeface="+mn-ea"/>
                          <a:ea typeface="+mn-ea"/>
                        </a:rPr>
                        <a:t>目標の設定が必須となる</a:t>
                      </a:r>
                    </a:p>
                    <a:p>
                      <a:pPr marL="285750" indent="-285750">
                        <a:spcBef>
                          <a:spcPts val="0"/>
                        </a:spcBef>
                        <a:spcAft>
                          <a:spcPts val="0"/>
                        </a:spcAft>
                        <a:buClr>
                          <a:schemeClr val="tx1"/>
                        </a:buClr>
                        <a:buFont typeface="Wingdings" panose="05000000000000000000" pitchFamily="2" charset="2"/>
                        <a:buChar char="ü"/>
                      </a:pPr>
                      <a:r>
                        <a:rPr kumimoji="1" lang="en-US" altLang="ja-JP" sz="1800" b="1" baseline="0" dirty="0">
                          <a:solidFill>
                            <a:srgbClr val="FF0000"/>
                          </a:solidFill>
                          <a:latin typeface="+mn-ea"/>
                          <a:ea typeface="+mn-ea"/>
                        </a:rPr>
                        <a:t>Scope</a:t>
                      </a:r>
                      <a:r>
                        <a:rPr kumimoji="1" lang="ja-JP" altLang="en-US" sz="1800" b="1" baseline="0" dirty="0">
                          <a:solidFill>
                            <a:srgbClr val="FF0000"/>
                          </a:solidFill>
                          <a:latin typeface="+mn-ea"/>
                          <a:ea typeface="+mn-ea"/>
                        </a:rPr>
                        <a:t>３排出量全体の少なくとも</a:t>
                      </a:r>
                      <a:r>
                        <a:rPr kumimoji="1" lang="en-US" altLang="ja-JP" sz="1800" b="1" baseline="0" dirty="0">
                          <a:solidFill>
                            <a:srgbClr val="FF0000"/>
                          </a:solidFill>
                          <a:latin typeface="+mn-ea"/>
                          <a:ea typeface="+mn-ea"/>
                        </a:rPr>
                        <a:t>67%</a:t>
                      </a:r>
                      <a:r>
                        <a:rPr kumimoji="1" lang="ja-JP" altLang="en-US" sz="1800" b="1" baseline="0" dirty="0">
                          <a:solidFill>
                            <a:srgbClr val="FF0000"/>
                          </a:solidFill>
                          <a:latin typeface="+mn-ea"/>
                          <a:ea typeface="+mn-ea"/>
                        </a:rPr>
                        <a:t>をカバーする</a:t>
                      </a:r>
                      <a:r>
                        <a:rPr kumimoji="1" lang="ja-JP" altLang="en-US" sz="1800" b="0" baseline="0" dirty="0">
                          <a:solidFill>
                            <a:schemeClr val="tx1"/>
                          </a:solidFill>
                          <a:latin typeface="+mn-ea"/>
                          <a:ea typeface="+mn-ea"/>
                        </a:rPr>
                        <a:t>目標を、以下のいずれかまたは併用で設定すること</a:t>
                      </a:r>
                      <a:endParaRPr kumimoji="1" lang="en-US" altLang="ja-JP" sz="1800" b="0" baseline="0" dirty="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総量削減：世界の気温上昇が産業革命以前の気温と比べて、</a:t>
                      </a:r>
                      <a:r>
                        <a:rPr kumimoji="1" lang="en-US" altLang="ja-JP" sz="1800" b="1" baseline="0" dirty="0">
                          <a:solidFill>
                            <a:srgbClr val="FF0000"/>
                          </a:solidFill>
                          <a:latin typeface="+mn-ea"/>
                          <a:ea typeface="+mn-ea"/>
                        </a:rPr>
                        <a:t>2℃</a:t>
                      </a:r>
                      <a:r>
                        <a:rPr kumimoji="1" lang="ja-JP" altLang="en-US" sz="1800" b="1" baseline="0" dirty="0">
                          <a:solidFill>
                            <a:srgbClr val="FF0000"/>
                          </a:solidFill>
                          <a:latin typeface="+mn-ea"/>
                          <a:ea typeface="+mn-ea"/>
                        </a:rPr>
                        <a:t>を十分に下回るよう抑える水準（毎年</a:t>
                      </a:r>
                      <a:r>
                        <a:rPr kumimoji="1" lang="en-US" altLang="ja-JP" sz="1800" b="1" baseline="0" dirty="0">
                          <a:solidFill>
                            <a:srgbClr val="FF0000"/>
                          </a:solidFill>
                          <a:latin typeface="+mn-ea"/>
                          <a:ea typeface="+mn-ea"/>
                        </a:rPr>
                        <a:t>2.5%</a:t>
                      </a:r>
                      <a:r>
                        <a:rPr kumimoji="1" lang="ja-JP" altLang="en-US" sz="1800" b="1" baseline="0" dirty="0">
                          <a:solidFill>
                            <a:srgbClr val="FF0000"/>
                          </a:solidFill>
                          <a:latin typeface="+mn-ea"/>
                          <a:ea typeface="+mn-ea"/>
                        </a:rPr>
                        <a:t>削減）に合致する総量排出削減目標</a:t>
                      </a: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経済的原単位：付加価値あたりの排出量を前年比で少なくとも</a:t>
                      </a:r>
                      <a:r>
                        <a:rPr kumimoji="1" lang="en-US" altLang="ja-JP" sz="1800" b="0" baseline="0" dirty="0">
                          <a:solidFill>
                            <a:schemeClr val="tx1"/>
                          </a:solidFill>
                          <a:latin typeface="+mn-ea"/>
                          <a:ea typeface="+mn-ea"/>
                        </a:rPr>
                        <a:t>7</a:t>
                      </a:r>
                      <a:r>
                        <a:rPr kumimoji="1" lang="ja-JP" altLang="en-US" sz="1800" b="0" baseline="0" dirty="0">
                          <a:solidFill>
                            <a:schemeClr val="tx1"/>
                          </a:solidFill>
                          <a:latin typeface="+mn-ea"/>
                          <a:ea typeface="+mn-ea"/>
                        </a:rPr>
                        <a:t>％削減する経済的原単位</a:t>
                      </a: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物理的原単位：部門別脱炭素化アプローチ内の関連する部門削減経路に沿った原単位削減。もしくは、総排出量の増加につながらず</a:t>
                      </a:r>
                      <a:r>
                        <a:rPr kumimoji="1" lang="ja-JP" altLang="en-US" sz="1800" baseline="0" dirty="0">
                          <a:solidFill>
                            <a:schemeClr val="tx1"/>
                          </a:solidFill>
                          <a:latin typeface="+mn-ea"/>
                          <a:ea typeface="+mn-ea"/>
                        </a:rPr>
                        <a:t>、物量あたりの排出量を前年比で少なくとも</a:t>
                      </a:r>
                      <a:r>
                        <a:rPr kumimoji="1" lang="en-US" altLang="ja-JP" sz="1800" baseline="0" dirty="0">
                          <a:solidFill>
                            <a:schemeClr val="tx1"/>
                          </a:solidFill>
                          <a:latin typeface="+mn-ea"/>
                          <a:ea typeface="+mn-ea"/>
                        </a:rPr>
                        <a:t>7</a:t>
                      </a:r>
                      <a:r>
                        <a:rPr kumimoji="1" lang="ja-JP" altLang="en-US" sz="1800" baseline="0" dirty="0">
                          <a:solidFill>
                            <a:schemeClr val="tx1"/>
                          </a:solidFill>
                          <a:latin typeface="+mn-ea"/>
                          <a:ea typeface="+mn-ea"/>
                        </a:rPr>
                        <a:t>％削減する目標</a:t>
                      </a:r>
                      <a:endParaRPr kumimoji="1" lang="en-US" altLang="ja-JP" sz="1800" baseline="0" dirty="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aseline="0" dirty="0">
                          <a:solidFill>
                            <a:schemeClr val="tx1"/>
                          </a:solidFill>
                          <a:latin typeface="+mn-ea"/>
                          <a:ea typeface="+mn-ea"/>
                        </a:rPr>
                        <a:t>サプライヤー</a:t>
                      </a:r>
                      <a:r>
                        <a:rPr kumimoji="1" lang="en-US" altLang="ja-JP" sz="1800" baseline="0" dirty="0">
                          <a:solidFill>
                            <a:schemeClr val="tx1"/>
                          </a:solidFill>
                          <a:latin typeface="+mn-ea"/>
                          <a:ea typeface="+mn-ea"/>
                        </a:rPr>
                        <a:t>/</a:t>
                      </a:r>
                      <a:r>
                        <a:rPr kumimoji="1" lang="ja-JP" altLang="en-US" sz="1800" baseline="0" dirty="0">
                          <a:solidFill>
                            <a:schemeClr val="tx1"/>
                          </a:solidFill>
                          <a:latin typeface="+mn-ea"/>
                          <a:ea typeface="+mn-ea"/>
                        </a:rPr>
                        <a:t>顧客エンゲージメント目標：サプライヤー</a:t>
                      </a:r>
                      <a:r>
                        <a:rPr kumimoji="1" lang="en-US" altLang="ja-JP" sz="1800" baseline="0" dirty="0">
                          <a:solidFill>
                            <a:schemeClr val="tx1"/>
                          </a:solidFill>
                          <a:latin typeface="+mn-ea"/>
                          <a:ea typeface="+mn-ea"/>
                        </a:rPr>
                        <a:t>/</a:t>
                      </a:r>
                      <a:r>
                        <a:rPr kumimoji="1" lang="ja-JP" altLang="en-US" sz="1800" baseline="0" dirty="0">
                          <a:solidFill>
                            <a:schemeClr val="tx1"/>
                          </a:solidFill>
                          <a:latin typeface="+mn-ea"/>
                          <a:ea typeface="+mn-ea"/>
                        </a:rPr>
                        <a:t>顧客に対して、気候科学に基づく排出削減目標の設定を勧める目標</a:t>
                      </a:r>
                      <a:endParaRPr kumimoji="1" lang="en-US" altLang="ja-JP" sz="1800" baseline="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26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lt"/>
                          <a:ea typeface="+mn-ea"/>
                        </a:rPr>
                        <a:t>開示</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a:latin typeface="+mn-ea"/>
                          <a:ea typeface="+mn-ea"/>
                        </a:rPr>
                        <a:t>企業全体の</a:t>
                      </a:r>
                      <a:r>
                        <a:rPr kumimoji="1" lang="en-US" altLang="ja-JP" sz="1800">
                          <a:latin typeface="+mn-ea"/>
                          <a:ea typeface="+mn-ea"/>
                        </a:rPr>
                        <a:t>GHG</a:t>
                      </a:r>
                      <a:r>
                        <a:rPr kumimoji="1" lang="ja-JP" altLang="en-US" sz="1800">
                          <a:latin typeface="+mn-ea"/>
                          <a:ea typeface="+mn-ea"/>
                        </a:rPr>
                        <a:t>排出状況を毎年開示する必要がある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26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再計算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latin typeface="+mn-ea"/>
                          <a:ea typeface="+mn-ea"/>
                        </a:rPr>
                        <a:t>最低でも</a:t>
                      </a:r>
                      <a:r>
                        <a:rPr kumimoji="1" lang="en-US" altLang="ja-JP" sz="1800" dirty="0">
                          <a:latin typeface="+mn-ea"/>
                          <a:ea typeface="+mn-ea"/>
                        </a:rPr>
                        <a:t>5</a:t>
                      </a:r>
                      <a:r>
                        <a:rPr kumimoji="1" lang="ja-JP" altLang="en-US" sz="1800" dirty="0">
                          <a:latin typeface="+mn-ea"/>
                          <a:ea typeface="+mn-ea"/>
                        </a:rPr>
                        <a:t>年ごとに目標の見直しが必要となる</a:t>
                      </a:r>
                      <a:r>
                        <a:rPr kumimoji="1" lang="en-US" altLang="ja-JP" sz="1800" baseline="30000" dirty="0">
                          <a:latin typeface="+mn-ea"/>
                          <a:ea typeface="+mn-ea"/>
                        </a:rPr>
                        <a:t>※</a:t>
                      </a:r>
                      <a:endParaRPr kumimoji="1" lang="ja-JP" altLang="en-US" sz="1800" baseline="30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テキスト ボックス 2">
            <a:extLst>
              <a:ext uri="{FF2B5EF4-FFF2-40B4-BE49-F238E27FC236}">
                <a16:creationId xmlns:a16="http://schemas.microsoft.com/office/drawing/2014/main" id="{E617DA1E-C1F8-BB22-8151-F5EB5B407C52}"/>
              </a:ext>
            </a:extLst>
          </p:cNvPr>
          <p:cNvSpPr txBox="1">
            <a:spLocks noChangeArrowheads="1"/>
          </p:cNvSpPr>
          <p:nvPr/>
        </p:nvSpPr>
        <p:spPr bwMode="auto">
          <a:xfrm>
            <a:off x="161925" y="7002625"/>
            <a:ext cx="9985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58775" indent="-358775"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 </a:t>
            </a:r>
            <a:r>
              <a:rPr lang="ja-JP" altLang="en-US" sz="1000" dirty="0">
                <a:solidFill>
                  <a:srgbClr val="000000"/>
                </a:solidFill>
                <a:latin typeface="+mn-ea"/>
                <a:ea typeface="+mn-ea"/>
                <a:cs typeface="Meiryo UI" pitchFamily="50" charset="-128"/>
              </a:rPr>
              <a:t>詳細は</a:t>
            </a:r>
            <a:r>
              <a:rPr lang="en-US" altLang="ja-JP" sz="1000" dirty="0">
                <a:solidFill>
                  <a:srgbClr val="000000"/>
                </a:solidFill>
                <a:latin typeface="+mn-ea"/>
                <a:ea typeface="+mn-ea"/>
                <a:cs typeface="Meiryo UI" pitchFamily="50" charset="-128"/>
              </a:rPr>
              <a:t>SBTi</a:t>
            </a:r>
            <a:r>
              <a:rPr lang="ja-JP" altLang="en-US" sz="1000" dirty="0">
                <a:solidFill>
                  <a:srgbClr val="000000"/>
                </a:solidFill>
                <a:latin typeface="+mn-ea"/>
                <a:ea typeface="+mn-ea"/>
                <a:cs typeface="Meiryo UI" pitchFamily="50" charset="-128"/>
              </a:rPr>
              <a:t>ウェブサイトを参照（</a:t>
            </a:r>
            <a:r>
              <a:rPr lang="en-US" altLang="ja-JP" sz="1000" dirty="0">
                <a:solidFill>
                  <a:srgbClr val="000000"/>
                </a:solidFill>
                <a:latin typeface="+mn-ea"/>
                <a:ea typeface="+mn-ea"/>
                <a:cs typeface="Meiryo UI" pitchFamily="50" charset="-128"/>
              </a:rPr>
              <a:t>https://sciencebasedtargets.org/blog/forging-the-next-chapter-sbti-releases-new-guidance-for-five-year-target-reviews</a:t>
            </a:r>
            <a:r>
              <a:rPr lang="ja-JP" altLang="en-US" sz="1000" dirty="0">
                <a:solidFill>
                  <a:srgbClr val="000000"/>
                </a:solidFill>
                <a:latin typeface="+mn-ea"/>
                <a:ea typeface="+mn-ea"/>
                <a:cs typeface="Meiryo UI" pitchFamily="50" charset="-128"/>
              </a:rPr>
              <a:t>）</a:t>
            </a:r>
            <a:endParaRPr lang="it-IT" altLang="ja-JP" sz="1000" dirty="0">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a:t>
            </a:r>
            <a:r>
              <a:rPr lang="ja-JP" altLang="it-IT" sz="1000" dirty="0">
                <a:solidFill>
                  <a:srgbClr val="000000"/>
                </a:solidFill>
                <a:latin typeface="+mn-ea"/>
                <a:ea typeface="+mn-ea"/>
                <a:cs typeface="Meiryo UI" pitchFamily="50" charset="-128"/>
              </a:rPr>
              <a:t>出所</a:t>
            </a:r>
            <a:r>
              <a:rPr lang="it-IT" altLang="ja-JP" sz="1000" dirty="0">
                <a:solidFill>
                  <a:srgbClr val="000000"/>
                </a:solidFill>
                <a:latin typeface="+mn-ea"/>
                <a:ea typeface="+mn-ea"/>
                <a:cs typeface="Meiryo UI" pitchFamily="50" charset="-128"/>
              </a:rPr>
              <a:t>] SBTi Corporate Near-Term Criteria Version 5.3.1 </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https://files.sciencebasedtargets.org/production/files/SBTi-criteria.pdf</a:t>
            </a:r>
            <a:r>
              <a:rPr lang="ja-JP" altLang="it-IT" sz="1000" dirty="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ja-JP" altLang="en-US" sz="1000" dirty="0">
                <a:solidFill>
                  <a:srgbClr val="000000"/>
                </a:solidFill>
                <a:latin typeface="+mn-ea"/>
                <a:ea typeface="+mn-ea"/>
                <a:cs typeface="Meiryo UI" pitchFamily="50" charset="-128"/>
              </a:rPr>
              <a:t> </a:t>
            </a:r>
            <a:r>
              <a:rPr lang="it-IT" altLang="ja-JP" sz="1000" dirty="0">
                <a:solidFill>
                  <a:srgbClr val="000000"/>
                </a:solidFill>
                <a:latin typeface="+mn-ea"/>
                <a:ea typeface="+mn-ea"/>
                <a:cs typeface="Meiryo UI" pitchFamily="50" charset="-128"/>
              </a:rPr>
              <a:t>SBTi Corporate Net-Zero Standard Version 1.3.1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https://files.sciencebasedtargets.org/production/files/Net-Zero-Standard.pdf</a:t>
            </a:r>
            <a:r>
              <a:rPr lang="ja-JP" altLang="it-IT"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079883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扉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プレゼンテーション2" id="{8E0A2384-AE5A-4713-BACE-AC67E7765ADC}" vid="{0BFE1A67-4E46-4950-91CE-81CDB0C7203C}"/>
    </a:ext>
  </a:extLst>
</a:theme>
</file>

<file path=ppt/theme/theme3.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28A4BF0CE8E8046933BCCF57CA325F5" ma:contentTypeVersion="11" ma:contentTypeDescription="新しいドキュメントを作成します。" ma:contentTypeScope="" ma:versionID="4565e779b0ad0fea530c263c5cef1a01">
  <xsd:schema xmlns:xsd="http://www.w3.org/2001/XMLSchema" xmlns:xs="http://www.w3.org/2001/XMLSchema" xmlns:p="http://schemas.microsoft.com/office/2006/metadata/properties" xmlns:ns2="18ed448e-7a60-4b35-af30-8fc719c7ae84" xmlns:ns3="5ab54f30-9ca2-4fa4-889e-56aeb90c86a9" targetNamespace="http://schemas.microsoft.com/office/2006/metadata/properties" ma:root="true" ma:fieldsID="7988378c116f87b1142a9cda86555b86" ns2:_="" ns3:_="">
    <xsd:import namespace="18ed448e-7a60-4b35-af30-8fc719c7ae84"/>
    <xsd:import namespace="5ab54f30-9ca2-4fa4-889e-56aeb90c86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d448e-7a60-4b35-af30-8fc719c7a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b54f30-9ca2-4fa4-889e-56aeb90c86a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0491a4-d4c8-49c8-8567-2b5ce8028988}" ma:internalName="TaxCatchAll" ma:showField="CatchAllData" ma:web="5ab54f30-9ca2-4fa4-889e-56aeb90c8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b54f30-9ca2-4fa4-889e-56aeb90c86a9" xsi:nil="true"/>
    <lcf76f155ced4ddcb4097134ff3c332f xmlns="18ed448e-7a60-4b35-af30-8fc719c7ae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EFEE55-7CCD-482C-8552-9AA6C9B8B5E9}">
  <ds:schemaRefs>
    <ds:schemaRef ds:uri="http://schemas.microsoft.com/sharepoint/v3/contenttype/forms"/>
  </ds:schemaRefs>
</ds:datastoreItem>
</file>

<file path=customXml/itemProps2.xml><?xml version="1.0" encoding="utf-8"?>
<ds:datastoreItem xmlns:ds="http://schemas.openxmlformats.org/officeDocument/2006/customXml" ds:itemID="{BABE873F-A50B-43D9-BB71-B7454C513152}"/>
</file>

<file path=customXml/itemProps3.xml><?xml version="1.0" encoding="utf-8"?>
<ds:datastoreItem xmlns:ds="http://schemas.openxmlformats.org/officeDocument/2006/customXml" ds:itemID="{6AFA3F0B-B594-4BFA-A1FE-B202DBFC4B11}">
  <ds:schemaRefs>
    <ds:schemaRef ds:uri="http://purl.org/dc/elements/1.1/"/>
    <ds:schemaRef ds:uri="5ab54f30-9ca2-4fa4-889e-56aeb90c86a9"/>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http://schemas.microsoft.com/office/infopath/2007/PartnerControls"/>
    <ds:schemaRef ds:uri="18ed448e-7a60-4b35-af30-8fc719c7ae8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16863</TotalTime>
  <Words>3319</Words>
  <PresentationFormat>ユーザー設定</PresentationFormat>
  <Paragraphs>378</Paragraphs>
  <Slides>14</Slides>
  <Notes>9</Notes>
  <HiddenSlides>0</HiddenSlides>
  <MMClips>0</MMClips>
  <ScaleCrop>false</ScaleCrop>
  <HeadingPairs>
    <vt:vector size="8" baseType="variant">
      <vt:variant>
        <vt:lpstr>使用されているフォント</vt:lpstr>
      </vt:variant>
      <vt:variant>
        <vt:i4>6</vt:i4>
      </vt:variant>
      <vt:variant>
        <vt:lpstr>テーマ</vt:lpstr>
      </vt:variant>
      <vt:variant>
        <vt:i4>3</vt:i4>
      </vt:variant>
      <vt:variant>
        <vt:lpstr>埋め込まれた OLE サーバー</vt:lpstr>
      </vt:variant>
      <vt:variant>
        <vt:i4>1</vt:i4>
      </vt:variant>
      <vt:variant>
        <vt:lpstr>スライド タイトル</vt:lpstr>
      </vt:variant>
      <vt:variant>
        <vt:i4>14</vt:i4>
      </vt:variant>
    </vt:vector>
  </HeadingPairs>
  <TitlesOfParts>
    <vt:vector size="24" baseType="lpstr">
      <vt:lpstr>Meiryo UI</vt:lpstr>
      <vt:lpstr>游ゴシック</vt:lpstr>
      <vt:lpstr>Arial</vt:lpstr>
      <vt:lpstr>Calibri</vt:lpstr>
      <vt:lpstr>Segoe UI</vt:lpstr>
      <vt:lpstr>Wingdings</vt:lpstr>
      <vt:lpstr>Office テーマ</vt:lpstr>
      <vt:lpstr>中扉_Light</vt:lpstr>
      <vt:lpstr>1_Office テーマ</vt:lpstr>
      <vt:lpstr>think-cellスライド</vt:lpstr>
      <vt:lpstr>SBT（Science Based Targets）について</vt:lpstr>
      <vt:lpstr>SBT（Science Based Targets）とは？</vt:lpstr>
      <vt:lpstr>SBT（Near-term SBT）のイメージ</vt:lpstr>
      <vt:lpstr>SBT Net-Zeroとは？ </vt:lpstr>
      <vt:lpstr>SBTが削減対象とする排出量</vt:lpstr>
      <vt:lpstr>SBTiの運営機関</vt:lpstr>
      <vt:lpstr>SBTに取組むメリット</vt:lpstr>
      <vt:lpstr>短期SBT設定の基準概要 1/2</vt:lpstr>
      <vt:lpstr>短期SBT設定の基準概要 2/2</vt:lpstr>
      <vt:lpstr>SBT Net-Zeroの目標設定手法 </vt:lpstr>
      <vt:lpstr>CDPには数多くの投資家が参加</vt:lpstr>
      <vt:lpstr>全世界のSBT参加企業</vt:lpstr>
      <vt:lpstr>日本のSBT参加企業</vt:lpstr>
      <vt:lpstr>関連資料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2025-09-04T05:37:37Z</dcterms:created>
  <dcterms:modified xsi:type="dcterms:W3CDTF">2026-06-16T04:36:46Z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0x010100628A4BF0CE8E8046933BCCF57CA325F5</vt:lpwstr>
  </property>
  <property fmtid="{D5CDD505-2E9C-101B-9397-08002B2CF9AE}" pid="3" name="MediaServiceImageTags">
    <vt:lpwstr/>
  </property>
  <property fmtid="{D5CDD505-2E9C-101B-9397-08002B2CF9AE}" pid="4" name="Order">
    <vt:r8>32800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