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sldIdLst>
    <p:sldId id="663" r:id="rId5"/>
    <p:sldId id="664" r:id="rId6"/>
    <p:sldId id="435" r:id="rId7"/>
    <p:sldId id="685" r:id="rId8"/>
    <p:sldId id="686" r:id="rId9"/>
    <p:sldId id="914" r:id="rId10"/>
    <p:sldId id="894" r:id="rId11"/>
  </p:sldIdLst>
  <p:sldSz cx="10691813" cy="7559675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3DEFF"/>
    <a:srgbClr val="EF8B47"/>
    <a:srgbClr val="EAB200"/>
    <a:srgbClr val="D3D3D3"/>
    <a:srgbClr val="ED7D31"/>
    <a:srgbClr val="DCE6F2"/>
    <a:srgbClr val="FFFFFF"/>
    <a:srgbClr val="CBD1D0"/>
    <a:srgbClr val="E7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2015B-18AB-4781-9AE5-53C26CD08E8E}" v="3" dt="2024-01-23T02:50:51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5320" autoAdjust="0"/>
  </p:normalViewPr>
  <p:slideViewPr>
    <p:cSldViewPr snapToGrid="0" showGuides="1">
      <p:cViewPr varScale="1">
        <p:scale>
          <a:sx n="87" d="100"/>
          <a:sy n="87" d="100"/>
        </p:scale>
        <p:origin x="1013" y="2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cms365.sharepoint.com/sites/MOE_datsutanso/Shared%20Documents/006_SBT&#12289;TCFD&#12289;RE100&#31561;&#12398;&#22522;&#30990;&#30340;&#12394;&#35500;&#26126;&#36039;&#26009;&#12398;&#26356;&#26032;&#31561;&#12304;3-2-1(1)&#12305;/01.&#27010;&#35201;&#36039;&#26009;&#12539;&#35443;&#32048;&#36039;&#26009;&#12398;&#20316;&#25104;&#12539;&#26356;&#26032;/&#20225;&#26989;&#25968;&#26356;&#26032;&#12487;&#12540;&#12479;&#12477;&#12540;&#12473;/23&#24180;6&#26376;/SBT_memberlist_202306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18953999189217E-2"/>
          <c:y val="4.5200809055936528E-2"/>
          <c:w val="0.90413983872810211"/>
          <c:h val="0.8314969811666025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認定企業数!$D$3</c:f>
              <c:strCache>
                <c:ptCount val="1"/>
                <c:pt idx="0">
                  <c:v>Tsrget set</c:v>
                </c:pt>
              </c:strCache>
            </c:strRef>
          </c:tx>
          <c:spPr>
            <a:solidFill>
              <a:srgbClr val="EAB2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58540332386834E-3"/>
                  <c:y val="-1.9790884483345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C-449D-BC98-C78E0E39C891}"/>
                </c:ext>
              </c:extLst>
            </c:dLbl>
            <c:dLbl>
              <c:idx val="1"/>
              <c:layout>
                <c:manualLayout>
                  <c:x val="0"/>
                  <c:y val="-7.35089995095689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9C-449D-BC98-C78E0E39C891}"/>
                </c:ext>
              </c:extLst>
            </c:dLbl>
            <c:dLbl>
              <c:idx val="2"/>
              <c:layout>
                <c:manualLayout>
                  <c:x val="2.7117080664774166E-3"/>
                  <c:y val="-3.10999613309715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9C-449D-BC98-C78E0E39C891}"/>
                </c:ext>
              </c:extLst>
            </c:dLbl>
            <c:dLbl>
              <c:idx val="3"/>
              <c:layout>
                <c:manualLayout>
                  <c:x val="-1.355854033238758E-3"/>
                  <c:y val="-1.69636152714391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9C-449D-BC98-C78E0E39C891}"/>
                </c:ext>
              </c:extLst>
            </c:dLbl>
            <c:dLbl>
              <c:idx val="4"/>
              <c:layout>
                <c:manualLayout>
                  <c:x val="0"/>
                  <c:y val="-8.4818076357194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9C-449D-BC98-C78E0E39C891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認定企業数!$B$4:$B$13</c:f>
              <c:strCache>
                <c:ptCount val="10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</c:strCache>
            </c:strRef>
          </c:cat>
          <c:val>
            <c:numRef>
              <c:f>認定企業数!$D$4:$D$13</c:f>
              <c:numCache>
                <c:formatCode>General</c:formatCode>
                <c:ptCount val="10"/>
                <c:pt idx="0">
                  <c:v>17</c:v>
                </c:pt>
                <c:pt idx="1">
                  <c:v>12</c:v>
                </c:pt>
                <c:pt idx="2">
                  <c:v>40</c:v>
                </c:pt>
                <c:pt idx="3">
                  <c:v>97</c:v>
                </c:pt>
                <c:pt idx="4">
                  <c:v>191</c:v>
                </c:pt>
                <c:pt idx="5">
                  <c:v>348</c:v>
                </c:pt>
                <c:pt idx="6">
                  <c:v>642</c:v>
                </c:pt>
                <c:pt idx="7">
                  <c:v>1237</c:v>
                </c:pt>
                <c:pt idx="8">
                  <c:v>2256</c:v>
                </c:pt>
                <c:pt idx="9">
                  <c:v>4779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9C-449D-BC98-C78E0E39C891}"/>
            </c:ext>
          </c:extLst>
        </c:ser>
        <c:ser>
          <c:idx val="0"/>
          <c:order val="1"/>
          <c:tx>
            <c:strRef>
              <c:f>認定企業数!$C$3</c:f>
              <c:strCache>
                <c:ptCount val="1"/>
                <c:pt idx="0">
                  <c:v>comitted</c:v>
                </c:pt>
              </c:strCache>
            </c:strRef>
          </c:tx>
          <c:spPr>
            <a:solidFill>
              <a:srgbClr val="D3D3D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1876651446226508E-2"/>
                      <c:h val="7.75096967542281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19C-449D-BC98-C78E0E39C891}"/>
                </c:ext>
              </c:extLst>
            </c:dLbl>
            <c:dLbl>
              <c:idx val="1"/>
              <c:layout>
                <c:manualLayout>
                  <c:x val="-2.7116546863973925E-3"/>
                  <c:y val="-1.1309076847626099E-2"/>
                </c:manualLayout>
              </c:layout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379512084716308E-2"/>
                      <c:h val="0.11709146572091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19C-449D-BC98-C78E0E39C891}"/>
                </c:ext>
              </c:extLst>
            </c:dLbl>
            <c:dLbl>
              <c:idx val="2"/>
              <c:layout>
                <c:manualLayout>
                  <c:x val="1.3558540332387083E-3"/>
                  <c:y val="-6.21999226619429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9C-449D-BC98-C78E0E39C891}"/>
                </c:ext>
              </c:extLst>
            </c:dLbl>
            <c:dLbl>
              <c:idx val="3"/>
              <c:layout>
                <c:manualLayout>
                  <c:x val="-4.9714073584198988E-17"/>
                  <c:y val="-5.93726534500364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9C-449D-BC98-C78E0E39C891}"/>
                </c:ext>
              </c:extLst>
            </c:dLbl>
            <c:dLbl>
              <c:idx val="4"/>
              <c:layout>
                <c:manualLayout>
                  <c:x val="1.3558540332386088E-3"/>
                  <c:y val="-3.9581768966690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9C-449D-BC98-C78E0E39C891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認定企業数!$B$4:$B$13</c:f>
              <c:strCache>
                <c:ptCount val="10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</c:strCache>
            </c:strRef>
          </c:cat>
          <c:val>
            <c:numRef>
              <c:f>認定企業数!$C$4:$C$13</c:f>
              <c:numCache>
                <c:formatCode>General</c:formatCode>
                <c:ptCount val="10"/>
                <c:pt idx="0">
                  <c:v>0</c:v>
                </c:pt>
                <c:pt idx="1">
                  <c:v>89</c:v>
                </c:pt>
                <c:pt idx="2">
                  <c:v>166</c:v>
                </c:pt>
                <c:pt idx="3">
                  <c:v>272</c:v>
                </c:pt>
                <c:pt idx="4">
                  <c:v>350</c:v>
                </c:pt>
                <c:pt idx="5">
                  <c:v>493</c:v>
                </c:pt>
                <c:pt idx="6">
                  <c:v>668</c:v>
                </c:pt>
                <c:pt idx="7">
                  <c:v>1434</c:v>
                </c:pt>
                <c:pt idx="8">
                  <c:v>2554</c:v>
                </c:pt>
                <c:pt idx="9">
                  <c:v>2926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9C-449D-BC98-C78E0E39C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59768624"/>
        <c:axId val="1698645568"/>
      </c:barChart>
      <c:catAx>
        <c:axId val="205976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8645568"/>
        <c:crosses val="autoZero"/>
        <c:auto val="1"/>
        <c:lblAlgn val="ctr"/>
        <c:lblOffset val="100"/>
        <c:noMultiLvlLbl val="0"/>
      </c:catAx>
      <c:valAx>
        <c:axId val="169864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976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7937508760128E-2"/>
          <c:y val="5.0544334305659334E-2"/>
          <c:w val="0.91550298713985967"/>
          <c:h val="0.8802869576831513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認定企業数!$D$20</c:f>
              <c:strCache>
                <c:ptCount val="1"/>
                <c:pt idx="0">
                  <c:v>Tsrget set</c:v>
                </c:pt>
              </c:strCache>
            </c:strRef>
          </c:tx>
          <c:spPr>
            <a:solidFill>
              <a:srgbClr val="EF8B47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DF-4A82-AED8-CD46DB4CD73B}"/>
                </c:ext>
              </c:extLst>
            </c:dLbl>
            <c:dLbl>
              <c:idx val="1"/>
              <c:layout>
                <c:manualLayout>
                  <c:x val="0"/>
                  <c:y val="-3.3391282922011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DF-4A82-AED8-CD46DB4CD73B}"/>
                </c:ext>
              </c:extLst>
            </c:dLbl>
            <c:dLbl>
              <c:idx val="2"/>
              <c:layout>
                <c:manualLayout>
                  <c:x val="4.0151712349338863E-3"/>
                  <c:y val="-5.72421876898669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DF-4A82-AED8-CD46DB4CD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認定企業数!$B$21:$B$30</c:f>
              <c:strCache>
                <c:ptCount val="10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</c:strCache>
            </c:strRef>
          </c:cat>
          <c:val>
            <c:numRef>
              <c:f>認定企業数!$D$21:$D$30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15</c:v>
                </c:pt>
                <c:pt idx="4">
                  <c:v>39</c:v>
                </c:pt>
                <c:pt idx="5">
                  <c:v>62</c:v>
                </c:pt>
                <c:pt idx="6">
                  <c:v>95</c:v>
                </c:pt>
                <c:pt idx="7">
                  <c:v>164</c:v>
                </c:pt>
                <c:pt idx="8">
                  <c:v>425</c:v>
                </c:pt>
                <c:pt idx="9">
                  <c:v>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F-4A99-987D-5593E4B078E3}"/>
            </c:ext>
          </c:extLst>
        </c:ser>
        <c:ser>
          <c:idx val="0"/>
          <c:order val="1"/>
          <c:tx>
            <c:strRef>
              <c:f>認定企業数!$C$20</c:f>
              <c:strCache>
                <c:ptCount val="1"/>
                <c:pt idx="0">
                  <c:v>comitted</c:v>
                </c:pt>
              </c:strCache>
            </c:strRef>
          </c:tx>
          <c:spPr>
            <a:solidFill>
              <a:srgbClr val="B3DE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767808232892576E-3"/>
                  <c:y val="-3.81614661965845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DF-4A82-AED8-CD46DB4CD73B}"/>
                </c:ext>
              </c:extLst>
            </c:dLbl>
            <c:dLbl>
              <c:idx val="1"/>
              <c:layout>
                <c:manualLayout>
                  <c:x val="0"/>
                  <c:y val="-7.39378407558824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DF-4A82-AED8-CD46DB4CD73B}"/>
                </c:ext>
              </c:extLst>
            </c:dLbl>
            <c:dLbl>
              <c:idx val="2"/>
              <c:layout>
                <c:manualLayout>
                  <c:x val="1.3383904116446288E-3"/>
                  <c:y val="-9.30185738541748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DF-4A82-AED8-CD46DB4CD73B}"/>
                </c:ext>
              </c:extLst>
            </c:dLbl>
            <c:dLbl>
              <c:idx val="3"/>
              <c:layout>
                <c:manualLayout>
                  <c:x val="0"/>
                  <c:y val="-2.62360080101520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F-4A82-AED8-CD46DB4CD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認定企業数!$B$21:$B$30</c:f>
              <c:strCache>
                <c:ptCount val="10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</c:strCache>
            </c:strRef>
          </c:cat>
          <c:val>
            <c:numRef>
              <c:f>認定企業数!$C$21:$C$30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14</c:v>
                </c:pt>
                <c:pt idx="3">
                  <c:v>40</c:v>
                </c:pt>
                <c:pt idx="4">
                  <c:v>34</c:v>
                </c:pt>
                <c:pt idx="5">
                  <c:v>26</c:v>
                </c:pt>
                <c:pt idx="6">
                  <c:v>29</c:v>
                </c:pt>
                <c:pt idx="7">
                  <c:v>38</c:v>
                </c:pt>
                <c:pt idx="8">
                  <c:v>67</c:v>
                </c:pt>
                <c:pt idx="9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F-4A99-987D-5593E4B078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41073936"/>
        <c:axId val="341070608"/>
      </c:barChart>
      <c:catAx>
        <c:axId val="3410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1070608"/>
        <c:crosses val="autoZero"/>
        <c:auto val="1"/>
        <c:lblAlgn val="ctr"/>
        <c:lblOffset val="100"/>
        <c:noMultiLvlLbl val="0"/>
      </c:catAx>
      <c:valAx>
        <c:axId val="3410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107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2708-E4C6-4EAD-AD43-2A2D061B842A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1E4CD-DD2C-499E-9070-694C4B983D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F33A39-73E7-49E0-BF4C-2CE0E2DB7091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F38512C-2C72-40C3-B679-1FEABC48B48C}"/>
              </a:ext>
            </a:extLst>
          </p:cNvPr>
          <p:cNvGrpSpPr/>
          <p:nvPr userDrawn="1"/>
        </p:nvGrpSpPr>
        <p:grpSpPr>
          <a:xfrm>
            <a:off x="2456520" y="6300053"/>
            <a:ext cx="5875085" cy="700377"/>
            <a:chOff x="2456520" y="6387031"/>
            <a:chExt cx="5875085" cy="700377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8EFA85C-A46F-4AC1-8E75-830689451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7824" y="6387031"/>
              <a:ext cx="991169" cy="70037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F5C018F-8455-43E6-B9B6-228E8AD04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6890" y="6463627"/>
              <a:ext cx="614647" cy="52650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4A081C5-EF14-4467-B19D-E35B6B3CB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520" y="6498254"/>
              <a:ext cx="946944" cy="536322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53D9AAD-EE32-457B-B8B4-29FF67E0F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177" y="6432722"/>
              <a:ext cx="1292647" cy="641986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3FD0292-C091-43A1-9252-D1D0C6352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4047" y="6463627"/>
              <a:ext cx="1287558" cy="494981"/>
            </a:xfrm>
            <a:prstGeom prst="rect">
              <a:avLst/>
            </a:prstGeom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76484A44-3003-4277-9737-236918E2A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25" y="1499033"/>
            <a:ext cx="1938704" cy="6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9427F34-BDBE-48D8-A7F4-1EE85CF4440A}"/>
              </a:ext>
            </a:extLst>
          </p:cNvPr>
          <p:cNvGrpSpPr/>
          <p:nvPr userDrawn="1"/>
        </p:nvGrpSpPr>
        <p:grpSpPr>
          <a:xfrm>
            <a:off x="1034510" y="2991837"/>
            <a:ext cx="8622792" cy="1007999"/>
            <a:chOff x="1034510" y="2991837"/>
            <a:chExt cx="8622792" cy="1007999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E3800AC-DAF6-41B1-810E-4A51489649E0}"/>
                </a:ext>
              </a:extLst>
            </p:cNvPr>
            <p:cNvCxnSpPr/>
            <p:nvPr userDrawn="1"/>
          </p:nvCxnSpPr>
          <p:spPr>
            <a:xfrm>
              <a:off x="1034510" y="2991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CF90A11-AE44-4385-824C-1819712F0D92}"/>
                </a:ext>
              </a:extLst>
            </p:cNvPr>
            <p:cNvCxnSpPr/>
            <p:nvPr userDrawn="1"/>
          </p:nvCxnSpPr>
          <p:spPr>
            <a:xfrm>
              <a:off x="1034510" y="3999836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29">
            <a:extLst>
              <a:ext uri="{FF2B5EF4-FFF2-40B4-BE49-F238E27FC236}">
                <a16:creationId xmlns:a16="http://schemas.microsoft.com/office/drawing/2014/main" id="{D7232AF9-EC33-4888-B5A0-D03E836B4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510" y="2991837"/>
            <a:ext cx="8640000" cy="1008000"/>
          </a:xfrm>
          <a:prstGeom prst="rect">
            <a:avLst/>
          </a:prstGeom>
        </p:spPr>
        <p:txBody>
          <a:bodyPr lIns="0" tIns="72000" rIns="0" bIns="0" anchor="ctr" anchorCtr="0">
            <a:normAutofit/>
          </a:bodyPr>
          <a:lstStyle>
            <a:lvl1pPr>
              <a:defRPr lang="ja-JP" altLang="en-US" sz="3600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algn="ctr">
              <a:spcBef>
                <a:spcPts val="1102"/>
              </a:spcBef>
              <a:buFontTx/>
            </a:pPr>
            <a:r>
              <a:rPr kumimoji="1" lang="ja-JP" altLang="en-US" dirty="0"/>
              <a:t>表紙タイトル</a:t>
            </a:r>
          </a:p>
        </p:txBody>
      </p:sp>
      <p:sp>
        <p:nvSpPr>
          <p:cNvPr id="27" name="コンテンツ プレースホルダー 21">
            <a:extLst>
              <a:ext uri="{FF2B5EF4-FFF2-40B4-BE49-F238E27FC236}">
                <a16:creationId xmlns:a16="http://schemas.microsoft.com/office/drawing/2014/main" id="{730FB38C-75FA-4F17-A448-34BAAD2B47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4510" y="4148806"/>
            <a:ext cx="8640000" cy="432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0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31" name="コンテンツ プレースホルダー 21">
            <a:extLst>
              <a:ext uri="{FF2B5EF4-FFF2-40B4-BE49-F238E27FC236}">
                <a16:creationId xmlns:a16="http://schemas.microsoft.com/office/drawing/2014/main" id="{9693F458-7CAF-4411-88EF-755A4D813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54510" y="5436053"/>
            <a:ext cx="360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32" name="コンテンツ プレースホルダー 21">
            <a:extLst>
              <a:ext uri="{FF2B5EF4-FFF2-40B4-BE49-F238E27FC236}">
                <a16:creationId xmlns:a16="http://schemas.microsoft.com/office/drawing/2014/main" id="{1645C6DC-6217-43BE-8989-B6A0BD9C23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54510" y="5724053"/>
            <a:ext cx="360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所属　名前</a:t>
            </a:r>
          </a:p>
        </p:txBody>
      </p:sp>
    </p:spTree>
    <p:extLst>
      <p:ext uri="{BB962C8B-B14F-4D97-AF65-F5344CB8AC3E}">
        <p14:creationId xmlns:p14="http://schemas.microsoft.com/office/powerpoint/2010/main" val="3282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41B1502-2511-437B-8D13-C5707D9425E0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022BE2B-C94E-4EA1-8D5F-B6FF40A5C82B}"/>
              </a:ext>
            </a:extLst>
          </p:cNvPr>
          <p:cNvGrpSpPr/>
          <p:nvPr userDrawn="1"/>
        </p:nvGrpSpPr>
        <p:grpSpPr>
          <a:xfrm>
            <a:off x="1034510" y="2915837"/>
            <a:ext cx="8622792" cy="1728000"/>
            <a:chOff x="1034510" y="2991837"/>
            <a:chExt cx="8622792" cy="17280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4FC838C0-7A1B-42C5-8BB1-69879692B23E}"/>
                </a:ext>
              </a:extLst>
            </p:cNvPr>
            <p:cNvCxnSpPr/>
            <p:nvPr userDrawn="1"/>
          </p:nvCxnSpPr>
          <p:spPr>
            <a:xfrm>
              <a:off x="1034510" y="2991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97EB7B27-A3AA-4865-967F-947004C8CF38}"/>
                </a:ext>
              </a:extLst>
            </p:cNvPr>
            <p:cNvCxnSpPr/>
            <p:nvPr userDrawn="1"/>
          </p:nvCxnSpPr>
          <p:spPr>
            <a:xfrm>
              <a:off x="1034510" y="4719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タイトル 29">
            <a:extLst>
              <a:ext uri="{FF2B5EF4-FFF2-40B4-BE49-F238E27FC236}">
                <a16:creationId xmlns:a16="http://schemas.microsoft.com/office/drawing/2014/main" id="{99661971-5207-448A-8A45-D3935E63E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510" y="2915837"/>
            <a:ext cx="8640000" cy="1728000"/>
          </a:xfrm>
          <a:prstGeom prst="rect">
            <a:avLst/>
          </a:prstGeom>
        </p:spPr>
        <p:txBody>
          <a:bodyPr lIns="0" tIns="72000" rIns="0" bIns="0" anchor="ctr" anchorCtr="0">
            <a:normAutofit/>
          </a:bodyPr>
          <a:lstStyle>
            <a:lvl1pPr>
              <a:defRPr lang="ja-JP" altLang="en-US" sz="3600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algn="ctr">
              <a:spcBef>
                <a:spcPts val="1102"/>
              </a:spcBef>
              <a:buFontTx/>
            </a:pPr>
            <a:r>
              <a:rPr kumimoji="1" lang="ja-JP" altLang="en-US" dirty="0"/>
              <a:t>中扉タイトル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5B5CD1-16BF-4814-9E5A-19B044B6FB5E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E2C914-D6BF-434B-B748-5B031C7A75D4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8" name="Picture 11" descr="ç°å¢ç">
              <a:extLst>
                <a:ext uri="{FF2B5EF4-FFF2-40B4-BE49-F238E27FC236}">
                  <a16:creationId xmlns:a16="http://schemas.microsoft.com/office/drawing/2014/main" id="{4DD819AC-A446-46A2-9201-D9B1AB528E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E9EE105-883D-4267-B8FF-D61BDDD6E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FE261A9-5D80-457A-85AA-206E048CF0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3443AF7-632D-41F2-BFF3-7CC6B2F2E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65A837A-D774-4985-B30F-35B13836C960}"/>
              </a:ext>
            </a:extLst>
          </p:cNvPr>
          <p:cNvSpPr/>
          <p:nvPr userDrawn="1"/>
        </p:nvSpPr>
        <p:spPr>
          <a:xfrm flipH="1">
            <a:off x="1078059" y="2397761"/>
            <a:ext cx="45719" cy="3596640"/>
          </a:xfrm>
          <a:custGeom>
            <a:avLst/>
            <a:gdLst>
              <a:gd name="connsiteX0" fmla="*/ 0 w 0"/>
              <a:gd name="connsiteY0" fmla="*/ 0 h 5768502"/>
              <a:gd name="connsiteX1" fmla="*/ 0 w 0"/>
              <a:gd name="connsiteY1" fmla="*/ 5768502 h 576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8502">
                <a:moveTo>
                  <a:pt x="0" y="0"/>
                </a:moveTo>
                <a:lnTo>
                  <a:pt x="0" y="5768502"/>
                </a:lnTo>
              </a:path>
            </a:pathLst>
          </a:cu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04FFEFF-3996-4124-93D0-A0B919888837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078065" y="1786421"/>
            <a:ext cx="8640000" cy="5040000"/>
          </a:xfrm>
          <a:prstGeom prst="rect">
            <a:avLst/>
          </a:prstGeom>
        </p:spPr>
        <p:txBody>
          <a:bodyPr lIns="360000" tIns="0" rIns="0" bIns="0"/>
          <a:lstStyle>
            <a:lvl1pPr marL="742950" indent="-742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4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章タイトル</a:t>
            </a:r>
          </a:p>
          <a:p>
            <a:pPr lvl="0"/>
            <a:r>
              <a:rPr kumimoji="1" lang="ja-JP" altLang="en-US" dirty="0"/>
              <a:t>章タイトル</a:t>
            </a:r>
          </a:p>
          <a:p>
            <a:pPr lvl="0"/>
            <a:r>
              <a:rPr kumimoji="1" lang="ja-JP" altLang="en-US" dirty="0"/>
              <a:t>章タイトル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FA1F2F-14B9-4F01-A5B6-2EF2AFAA50B7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66210EB-D44E-4903-B9C4-9EC74DA6CEB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6" y="284266"/>
            <a:ext cx="9288000" cy="648000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</p:spTree>
    <p:extLst>
      <p:ext uri="{BB962C8B-B14F-4D97-AF65-F5344CB8AC3E}">
        <p14:creationId xmlns:p14="http://schemas.microsoft.com/office/powerpoint/2010/main" val="39155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4E94A25-457B-4C69-BCBB-B6E75CF3EAE9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2" name="Picture 11" descr="ç°å¢ç">
              <a:extLst>
                <a:ext uri="{FF2B5EF4-FFF2-40B4-BE49-F238E27FC236}">
                  <a16:creationId xmlns:a16="http://schemas.microsoft.com/office/drawing/2014/main" id="{07D0D304-6149-4CE8-9131-6501AD8C4D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11AADA-214E-4AA2-A50B-CB0C5BCCD0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3EA7B83-0BC5-41C6-B977-EBF87258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CF51C44-4554-4691-96EB-AB4829C32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5" y="284266"/>
            <a:ext cx="9288000" cy="648000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217043BF-6B11-4540-B78A-D1AECDE4B04F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161925" y="1110920"/>
            <a:ext cx="10367963" cy="60416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20773C-E087-4FC7-A90E-8421A85140B2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6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階層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コンテンツ プレースホルダー 3">
            <a:extLst>
              <a:ext uri="{FF2B5EF4-FFF2-40B4-BE49-F238E27FC236}">
                <a16:creationId xmlns:a16="http://schemas.microsoft.com/office/drawing/2014/main" id="{7038EB8A-9FB3-4B3E-A554-367E9CB41E9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61925" y="32266"/>
            <a:ext cx="9288000" cy="2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階層（例：表紙タイトル）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36CFC0-A6A1-408C-90D0-5F3C3EDABEFD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5" name="Picture 11" descr="ç°å¢ç">
              <a:extLst>
                <a:ext uri="{FF2B5EF4-FFF2-40B4-BE49-F238E27FC236}">
                  <a16:creationId xmlns:a16="http://schemas.microsoft.com/office/drawing/2014/main" id="{2BF78C1F-895C-47B9-BFD6-D818DFB885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B2D3E9F-0217-41CA-A745-B0B8FBABC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0B7366C-0173-451D-B260-B9E47C44ACBC}"/>
                </a:ext>
              </a:extLst>
            </p:cNvPr>
            <p:cNvSpPr/>
            <p:nvPr userDrawn="1"/>
          </p:nvSpPr>
          <p:spPr>
            <a:xfrm>
              <a:off x="161925" y="536266"/>
              <a:ext cx="9961283" cy="396000"/>
            </a:xfrm>
            <a:custGeom>
              <a:avLst/>
              <a:gdLst>
                <a:gd name="connsiteX0" fmla="*/ 0 w 9946927"/>
                <a:gd name="connsiteY0" fmla="*/ 0 h 396000"/>
                <a:gd name="connsiteX1" fmla="*/ 9554213 w 9946927"/>
                <a:gd name="connsiteY1" fmla="*/ 0 h 396000"/>
                <a:gd name="connsiteX2" fmla="*/ 9575411 w 9946927"/>
                <a:gd name="connsiteY2" fmla="*/ 21375 h 396000"/>
                <a:gd name="connsiteX3" fmla="*/ 9946927 w 9946927"/>
                <a:gd name="connsiteY3" fmla="*/ 396000 h 396000"/>
                <a:gd name="connsiteX4" fmla="*/ 9942003 w 9946927"/>
                <a:gd name="connsiteY4" fmla="*/ 396000 h 396000"/>
                <a:gd name="connsiteX5" fmla="*/ 9848834 w 9946927"/>
                <a:gd name="connsiteY5" fmla="*/ 396000 h 396000"/>
                <a:gd name="connsiteX6" fmla="*/ 9549825 w 9946927"/>
                <a:gd name="connsiteY6" fmla="*/ 396000 h 396000"/>
                <a:gd name="connsiteX7" fmla="*/ 8927381 w 9946927"/>
                <a:gd name="connsiteY7" fmla="*/ 396000 h 396000"/>
                <a:gd name="connsiteX8" fmla="*/ 8458122 w 9946927"/>
                <a:gd name="connsiteY8" fmla="*/ 396000 h 396000"/>
                <a:gd name="connsiteX9" fmla="*/ 7863906 w 9946927"/>
                <a:gd name="connsiteY9" fmla="*/ 396000 h 396000"/>
                <a:gd name="connsiteX10" fmla="*/ 7130032 w 9946927"/>
                <a:gd name="connsiteY10" fmla="*/ 396000 h 396000"/>
                <a:gd name="connsiteX11" fmla="*/ 6241804 w 9946927"/>
                <a:gd name="connsiteY11" fmla="*/ 396000 h 396000"/>
                <a:gd name="connsiteX12" fmla="*/ 5184519 w 9946927"/>
                <a:gd name="connsiteY12" fmla="*/ 396000 h 396000"/>
                <a:gd name="connsiteX13" fmla="*/ 3943480 w 9946927"/>
                <a:gd name="connsiteY13" fmla="*/ 396000 h 396000"/>
                <a:gd name="connsiteX14" fmla="*/ 2503986 w 9946927"/>
                <a:gd name="connsiteY14" fmla="*/ 396000 h 396000"/>
                <a:gd name="connsiteX15" fmla="*/ 851339 w 9946927"/>
                <a:gd name="connsiteY15" fmla="*/ 396000 h 396000"/>
                <a:gd name="connsiteX16" fmla="*/ 777876 w 9946927"/>
                <a:gd name="connsiteY16" fmla="*/ 396000 h 396000"/>
                <a:gd name="connsiteX17" fmla="*/ 603403 w 9946927"/>
                <a:gd name="connsiteY17" fmla="*/ 396000 h 396000"/>
                <a:gd name="connsiteX18" fmla="*/ 263640 w 9946927"/>
                <a:gd name="connsiteY18" fmla="*/ 396000 h 396000"/>
                <a:gd name="connsiteX19" fmla="*/ 208715 w 9946927"/>
                <a:gd name="connsiteY19" fmla="*/ 396000 h 396000"/>
                <a:gd name="connsiteX20" fmla="*/ 0 w 9946927"/>
                <a:gd name="connsiteY20" fmla="*/ 198305 h 396000"/>
                <a:gd name="connsiteX21" fmla="*/ 0 w 9946927"/>
                <a:gd name="connsiteY21" fmla="*/ 29183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46927" h="396000">
                  <a:moveTo>
                    <a:pt x="0" y="0"/>
                  </a:moveTo>
                  <a:lnTo>
                    <a:pt x="9554213" y="0"/>
                  </a:lnTo>
                  <a:lnTo>
                    <a:pt x="9575411" y="21375"/>
                  </a:lnTo>
                  <a:cubicBezTo>
                    <a:pt x="9665779" y="112500"/>
                    <a:pt x="9786271" y="234000"/>
                    <a:pt x="9946927" y="396000"/>
                  </a:cubicBezTo>
                  <a:lnTo>
                    <a:pt x="9942003" y="396000"/>
                  </a:lnTo>
                  <a:lnTo>
                    <a:pt x="9848834" y="396000"/>
                  </a:lnTo>
                  <a:lnTo>
                    <a:pt x="9549825" y="396000"/>
                  </a:lnTo>
                  <a:lnTo>
                    <a:pt x="8927381" y="396000"/>
                  </a:lnTo>
                  <a:lnTo>
                    <a:pt x="8458122" y="396000"/>
                  </a:lnTo>
                  <a:lnTo>
                    <a:pt x="7863906" y="396000"/>
                  </a:lnTo>
                  <a:lnTo>
                    <a:pt x="7130032" y="396000"/>
                  </a:lnTo>
                  <a:lnTo>
                    <a:pt x="6241804" y="396000"/>
                  </a:lnTo>
                  <a:lnTo>
                    <a:pt x="5184519" y="396000"/>
                  </a:lnTo>
                  <a:lnTo>
                    <a:pt x="3943480" y="396000"/>
                  </a:lnTo>
                  <a:lnTo>
                    <a:pt x="2503986" y="396000"/>
                  </a:lnTo>
                  <a:lnTo>
                    <a:pt x="851339" y="396000"/>
                  </a:lnTo>
                  <a:lnTo>
                    <a:pt x="777876" y="396000"/>
                  </a:lnTo>
                  <a:lnTo>
                    <a:pt x="603403" y="396000"/>
                  </a:lnTo>
                  <a:lnTo>
                    <a:pt x="263640" y="396000"/>
                  </a:lnTo>
                  <a:lnTo>
                    <a:pt x="208715" y="396000"/>
                  </a:lnTo>
                  <a:cubicBezTo>
                    <a:pt x="208715" y="396000"/>
                    <a:pt x="208715" y="396000"/>
                    <a:pt x="0" y="198305"/>
                  </a:cubicBezTo>
                  <a:cubicBezTo>
                    <a:pt x="0" y="198305"/>
                    <a:pt x="0" y="198305"/>
                    <a:pt x="0" y="291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4DB3166-9AB5-43FB-8591-93246638EB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40C9C0E-769C-4D22-A484-B325C7ECE5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タイトル 1">
            <a:extLst>
              <a:ext uri="{FF2B5EF4-FFF2-40B4-BE49-F238E27FC236}">
                <a16:creationId xmlns:a16="http://schemas.microsoft.com/office/drawing/2014/main" id="{ED4B86B0-3BB3-4009-9A6E-83BD54068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5" y="536266"/>
            <a:ext cx="9288000" cy="396000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54" name="コンテンツ プレースホルダー 3">
            <a:extLst>
              <a:ext uri="{FF2B5EF4-FFF2-40B4-BE49-F238E27FC236}">
                <a16:creationId xmlns:a16="http://schemas.microsoft.com/office/drawing/2014/main" id="{F530AFF5-0F75-4301-B416-E2BDE7D4B1D3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 bwMode="white">
          <a:xfrm>
            <a:off x="161925" y="284266"/>
            <a:ext cx="9288000" cy="252000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階層（例：章タイトル）</a:t>
            </a:r>
          </a:p>
        </p:txBody>
      </p:sp>
      <p:sp>
        <p:nvSpPr>
          <p:cNvPr id="19" name="コンテンツ プレースホルダー 3">
            <a:extLst>
              <a:ext uri="{FF2B5EF4-FFF2-40B4-BE49-F238E27FC236}">
                <a16:creationId xmlns:a16="http://schemas.microsoft.com/office/drawing/2014/main" id="{EDF4FE31-3A07-443C-9CD8-C81650AD9D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1925" y="1110920"/>
            <a:ext cx="10367963" cy="60416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</p:spTree>
    <p:extLst>
      <p:ext uri="{BB962C8B-B14F-4D97-AF65-F5344CB8AC3E}">
        <p14:creationId xmlns:p14="http://schemas.microsoft.com/office/powerpoint/2010/main" val="403613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1925" y="189756"/>
            <a:ext cx="9720000" cy="324000"/>
          </a:xfrm>
          <a:prstGeom prst="rect">
            <a:avLst/>
          </a:prstGeom>
        </p:spPr>
        <p:txBody>
          <a:bodyPr lIns="72000" tIns="36000" rIns="0" bIns="0" anchor="ctr" anchorCtr="0"/>
          <a:lstStyle>
            <a:lvl1pPr algn="l">
              <a:defRPr sz="18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217043BF-6B11-4540-B78A-D1AECDE4B0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1925" y="585756"/>
            <a:ext cx="10368000" cy="46990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144000" tIns="144000" rIns="144000" bIns="108000" anchor="t" anchorCtr="0">
            <a:spAutoFit/>
          </a:bodyPr>
          <a:lstStyle>
            <a:lvl1pPr marL="190500" indent="-1905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リードリードリードリードリードリードリードリードリードリードリードリードリードリードリードリードリードリードリードリードリードリードリードリードリードリード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C3C82BE-DD9A-46A4-A9AA-9E36F501B193}"/>
              </a:ext>
            </a:extLst>
          </p:cNvPr>
          <p:cNvCxnSpPr>
            <a:cxnSpLocks/>
          </p:cNvCxnSpPr>
          <p:nvPr userDrawn="1"/>
        </p:nvCxnSpPr>
        <p:spPr>
          <a:xfrm flipH="1">
            <a:off x="179388" y="503388"/>
            <a:ext cx="10332000" cy="1036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 descr="ç°å¢ç">
            <a:extLst>
              <a:ext uri="{FF2B5EF4-FFF2-40B4-BE49-F238E27FC236}">
                <a16:creationId xmlns:a16="http://schemas.microsoft.com/office/drawing/2014/main" id="{0CF6094D-B943-4965-A2F6-67DD6FF3FF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9629" y="152064"/>
            <a:ext cx="397939" cy="32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D1288-0306-4500-A9D7-D150B7340281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予算ポンチ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25" y="189756"/>
            <a:ext cx="9612000" cy="324000"/>
          </a:xfrm>
          <a:prstGeom prst="rect">
            <a:avLst/>
          </a:prstGeom>
        </p:spPr>
        <p:txBody>
          <a:bodyPr lIns="72000" tIns="36000" rIns="0" bIns="0" anchor="ctr" anchorCtr="0"/>
          <a:lstStyle>
            <a:lvl1pPr algn="l">
              <a:defRPr sz="18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事業名を記入（○○省連携事業）</a:t>
            </a:r>
          </a:p>
        </p:txBody>
      </p:sp>
      <p:pic>
        <p:nvPicPr>
          <p:cNvPr id="11" name="グラフィックス 4">
            <a:extLst>
              <a:ext uri="{FF2B5EF4-FFF2-40B4-BE49-F238E27FC236}">
                <a16:creationId xmlns:a16="http://schemas.microsoft.com/office/drawing/2014/main" id="{3A88E330-170F-4EB6-B0EE-6B45EEBC0B9C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925" y="7020288"/>
            <a:ext cx="10367963" cy="360000"/>
          </a:xfrm>
          <a:prstGeom prst="rect">
            <a:avLst/>
          </a:prstGeom>
          <a:ln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A05131-CD38-4DAA-A727-2378740DE858}"/>
              </a:ext>
            </a:extLst>
          </p:cNvPr>
          <p:cNvSpPr txBox="1"/>
          <p:nvPr userDrawn="1"/>
        </p:nvSpPr>
        <p:spPr bwMode="white">
          <a:xfrm>
            <a:off x="170408" y="7020288"/>
            <a:ext cx="1164253" cy="36000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お問合せ先：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D77E91-C9FE-4338-9D09-008455B00AB5}"/>
              </a:ext>
            </a:extLst>
          </p:cNvPr>
          <p:cNvSpPr txBox="1"/>
          <p:nvPr userDrawn="1"/>
        </p:nvSpPr>
        <p:spPr>
          <a:xfrm>
            <a:off x="159173" y="2395810"/>
            <a:ext cx="5420215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</a:t>
            </a:r>
          </a:p>
        </p:txBody>
      </p:sp>
      <p:sp>
        <p:nvSpPr>
          <p:cNvPr id="17" name="テキスト プレースホルダー 37">
            <a:extLst>
              <a:ext uri="{FF2B5EF4-FFF2-40B4-BE49-F238E27FC236}">
                <a16:creationId xmlns:a16="http://schemas.microsoft.com/office/drawing/2014/main" id="{B025C42B-6C2E-46D5-B3BF-74CB50E22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847" y="601678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赤色の吹出しに示した選択肢の中から選択して記載</a:t>
            </a:r>
            <a:endParaRPr kumimoji="1" lang="en-US" altLang="ja-JP" dirty="0"/>
          </a:p>
        </p:txBody>
      </p:sp>
      <p:sp>
        <p:nvSpPr>
          <p:cNvPr id="18" name="テキスト プレースホルダー 37">
            <a:extLst>
              <a:ext uri="{FF2B5EF4-FFF2-40B4-BE49-F238E27FC236}">
                <a16:creationId xmlns:a16="http://schemas.microsoft.com/office/drawing/2014/main" id="{E3E103C1-FA4F-413B-B322-F7A71AB7D1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925" y="2681570"/>
            <a:ext cx="5417463" cy="2840112"/>
          </a:xfrm>
        </p:spPr>
        <p:txBody>
          <a:bodyPr lIns="0" tIns="7200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事業内容を説明</a:t>
            </a:r>
            <a:endParaRPr kumimoji="1" lang="en-US" altLang="ja-JP" dirty="0"/>
          </a:p>
        </p:txBody>
      </p:sp>
      <p:sp>
        <p:nvSpPr>
          <p:cNvPr id="19" name="テキスト プレースホルダー 37">
            <a:extLst>
              <a:ext uri="{FF2B5EF4-FFF2-40B4-BE49-F238E27FC236}">
                <a16:creationId xmlns:a16="http://schemas.microsoft.com/office/drawing/2014/main" id="{6F2F8E83-D6AE-4DFB-A6DE-B46846AD1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0696" y="1362747"/>
            <a:ext cx="9216000" cy="720000"/>
          </a:xfrm>
        </p:spPr>
        <p:txBody>
          <a:bodyPr lIns="108000" tIns="36000" rIns="0" bIns="0" anchor="t" anchorCtr="0">
            <a:noAutofit/>
          </a:bodyPr>
          <a:lstStyle>
            <a:lvl1pPr marL="246728" indent="-246728" algn="l">
              <a:lnSpc>
                <a:spcPct val="120000"/>
              </a:lnSpc>
              <a:spcBef>
                <a:spcPts val="0"/>
              </a:spcBef>
              <a:buFont typeface="+mj-ea"/>
              <a:buAutoNum type="circleNumDbPlain"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事業の目的を箇条書きで記載。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</a:t>
            </a:r>
          </a:p>
          <a:p>
            <a:pPr lvl="0"/>
            <a:endParaRPr kumimoji="1" lang="en-US" altLang="ja-JP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75E979F-E9D2-4856-B687-9C1FF17E73ED}"/>
              </a:ext>
            </a:extLst>
          </p:cNvPr>
          <p:cNvCxnSpPr/>
          <p:nvPr userDrawn="1"/>
        </p:nvCxnSpPr>
        <p:spPr>
          <a:xfrm flipV="1">
            <a:off x="1300696" y="1362747"/>
            <a:ext cx="0" cy="7200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AAD990-8616-4EFB-8C8F-39F44D2719A7}"/>
              </a:ext>
            </a:extLst>
          </p:cNvPr>
          <p:cNvSpPr txBox="1"/>
          <p:nvPr userDrawn="1"/>
        </p:nvSpPr>
        <p:spPr>
          <a:xfrm>
            <a:off x="161925" y="1542747"/>
            <a:ext cx="1138771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事業目的</a:t>
            </a:r>
          </a:p>
        </p:txBody>
      </p:sp>
      <p:sp>
        <p:nvSpPr>
          <p:cNvPr id="22" name="テキスト プレースホルダー 36">
            <a:extLst>
              <a:ext uri="{FF2B5EF4-FFF2-40B4-BE49-F238E27FC236}">
                <a16:creationId xmlns:a16="http://schemas.microsoft.com/office/drawing/2014/main" id="{6B374390-D51B-435B-BC83-E2B9C6EF2D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1220099" y="7020288"/>
            <a:ext cx="9288000" cy="360000"/>
          </a:xfrm>
        </p:spPr>
        <p:txBody>
          <a:bodyPr lIns="0" tIns="18000" rIns="108000" bIns="0" anchor="ctr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問合せ先を記載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00BF32-8B86-43CF-9624-64796ABDAC3D}"/>
              </a:ext>
            </a:extLst>
          </p:cNvPr>
          <p:cNvSpPr txBox="1"/>
          <p:nvPr userDrawn="1"/>
        </p:nvSpPr>
        <p:spPr>
          <a:xfrm>
            <a:off x="436257" y="601678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/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■事業形態：</a:t>
            </a:r>
          </a:p>
        </p:txBody>
      </p:sp>
      <p:sp>
        <p:nvSpPr>
          <p:cNvPr id="24" name="テキスト プレースホルダー 37">
            <a:extLst>
              <a:ext uri="{FF2B5EF4-FFF2-40B4-BE49-F238E27FC236}">
                <a16:creationId xmlns:a16="http://schemas.microsoft.com/office/drawing/2014/main" id="{31F24937-C017-44CE-9CF8-846D2BCE72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28847" y="630253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橙色の吹出しに示した選択肢の中から選択して記載</a:t>
            </a:r>
          </a:p>
        </p:txBody>
      </p:sp>
      <p:sp>
        <p:nvSpPr>
          <p:cNvPr id="25" name="テキスト プレースホルダー 37">
            <a:extLst>
              <a:ext uri="{FF2B5EF4-FFF2-40B4-BE49-F238E27FC236}">
                <a16:creationId xmlns:a16="http://schemas.microsoft.com/office/drawing/2014/main" id="{ABBEB580-4D48-42D5-8B77-AE5AFC4BFD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28847" y="658828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令和２年度～令和○年度（予定）　と記載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A0E264-5881-41CB-8BC4-C831A2A4DFEB}"/>
              </a:ext>
            </a:extLst>
          </p:cNvPr>
          <p:cNvSpPr txBox="1"/>
          <p:nvPr userDrawn="1"/>
        </p:nvSpPr>
        <p:spPr>
          <a:xfrm>
            <a:off x="436257" y="658828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/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■実施期間：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9DD02CD-CB82-437F-852D-57086C0391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59173" y="493020"/>
            <a:ext cx="10352215" cy="2073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プレースホルダー 37">
            <a:extLst>
              <a:ext uri="{FF2B5EF4-FFF2-40B4-BE49-F238E27FC236}">
                <a16:creationId xmlns:a16="http://schemas.microsoft.com/office/drawing/2014/main" id="{8F4CACCF-DF59-40E0-8B22-3CC88D955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172" y="493020"/>
            <a:ext cx="9647759" cy="324000"/>
          </a:xfr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【</a:t>
            </a:r>
            <a:r>
              <a:rPr kumimoji="1" lang="ja-JP" altLang="en-US" dirty="0"/>
              <a:t>令和２年度要求額 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百万円（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百万円）</a:t>
            </a:r>
            <a:r>
              <a:rPr kumimoji="1" lang="en-US" altLang="ja-JP" dirty="0"/>
              <a:t>】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C97E369-E6B0-4356-818A-927158B52DA6}"/>
              </a:ext>
            </a:extLst>
          </p:cNvPr>
          <p:cNvCxnSpPr/>
          <p:nvPr userDrawn="1"/>
        </p:nvCxnSpPr>
        <p:spPr>
          <a:xfrm>
            <a:off x="161925" y="2681570"/>
            <a:ext cx="540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37">
            <a:extLst>
              <a:ext uri="{FF2B5EF4-FFF2-40B4-BE49-F238E27FC236}">
                <a16:creationId xmlns:a16="http://schemas.microsoft.com/office/drawing/2014/main" id="{05AEDB54-2F1F-4D55-B5C5-B02A1E6CAD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07116" y="2681570"/>
            <a:ext cx="4522771" cy="4140000"/>
          </a:xfrm>
        </p:spPr>
        <p:txBody>
          <a:bodyPr lIns="0" tIns="7200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図・写真等を交えつつ、このスペースに納まるよう記述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3ABC200-7A3B-4D6E-9A7A-DD056E784D0D}"/>
              </a:ext>
            </a:extLst>
          </p:cNvPr>
          <p:cNvCxnSpPr/>
          <p:nvPr userDrawn="1"/>
        </p:nvCxnSpPr>
        <p:spPr>
          <a:xfrm>
            <a:off x="5993888" y="2681570"/>
            <a:ext cx="4536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ABB4ED-B7E1-4C29-AC71-063748A973FB}"/>
              </a:ext>
            </a:extLst>
          </p:cNvPr>
          <p:cNvSpPr txBox="1"/>
          <p:nvPr userDrawn="1"/>
        </p:nvSpPr>
        <p:spPr>
          <a:xfrm>
            <a:off x="436256" y="630253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 defTabSz="179388">
              <a:tabLst/>
            </a:pP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　　　　　　：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52C3A3B-D331-4FA9-B49C-4CE55D8902BF}"/>
              </a:ext>
            </a:extLst>
          </p:cNvPr>
          <p:cNvSpPr txBox="1"/>
          <p:nvPr userDrawn="1"/>
        </p:nvSpPr>
        <p:spPr>
          <a:xfrm>
            <a:off x="159173" y="5637164"/>
            <a:ext cx="5600215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事業スキーム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1BEDD27-520F-4457-AAA7-263233F32CAB}"/>
              </a:ext>
            </a:extLst>
          </p:cNvPr>
          <p:cNvCxnSpPr/>
          <p:nvPr userDrawn="1"/>
        </p:nvCxnSpPr>
        <p:spPr>
          <a:xfrm>
            <a:off x="179388" y="5925164"/>
            <a:ext cx="558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グラフィックス 4">
            <a:extLst>
              <a:ext uri="{FF2B5EF4-FFF2-40B4-BE49-F238E27FC236}">
                <a16:creationId xmlns:a16="http://schemas.microsoft.com/office/drawing/2014/main" id="{716B933F-57EE-4D45-A154-8C5C4C4E1984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24" y="890697"/>
            <a:ext cx="10367961" cy="360000"/>
          </a:xfrm>
          <a:prstGeom prst="rect">
            <a:avLst/>
          </a:prstGeom>
          <a:ln>
            <a:noFill/>
          </a:ln>
        </p:spPr>
      </p:pic>
      <p:sp>
        <p:nvSpPr>
          <p:cNvPr id="38" name="テキスト プレースホルダー 36">
            <a:extLst>
              <a:ext uri="{FF2B5EF4-FFF2-40B4-BE49-F238E27FC236}">
                <a16:creationId xmlns:a16="http://schemas.microsoft.com/office/drawing/2014/main" id="{5A2EDDF3-3029-44F5-ADC4-AAC9B3CDA9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25" y="890696"/>
            <a:ext cx="10349461" cy="360000"/>
          </a:xfrm>
        </p:spPr>
        <p:txBody>
          <a:bodyPr lIns="108000" tIns="36000" rIns="10800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事業のポイントを簡潔に記載</a:t>
            </a:r>
          </a:p>
        </p:txBody>
      </p:sp>
      <p:pic>
        <p:nvPicPr>
          <p:cNvPr id="8" name="Picture 11" descr="ç°å¢ç">
            <a:extLst>
              <a:ext uri="{FF2B5EF4-FFF2-40B4-BE49-F238E27FC236}">
                <a16:creationId xmlns:a16="http://schemas.microsoft.com/office/drawing/2014/main" id="{E4524634-FD36-4E22-9D09-12B514CD19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931" y="146434"/>
            <a:ext cx="725709" cy="7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プレースホルダー 36">
            <a:extLst>
              <a:ext uri="{FF2B5EF4-FFF2-40B4-BE49-F238E27FC236}">
                <a16:creationId xmlns:a16="http://schemas.microsoft.com/office/drawing/2014/main" id="{9B97E414-CE64-463C-8703-5E74B265F9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9117" y="2395810"/>
            <a:ext cx="4248000" cy="288000"/>
          </a:xfrm>
        </p:spPr>
        <p:txBody>
          <a:bodyPr lIns="0" tIns="0" rIns="0" bIns="72000" anchor="b" anchorCtr="0">
            <a:normAutofit/>
          </a:bodyPr>
          <a:lstStyle>
            <a:lvl1pPr marL="0" indent="0" algn="l">
              <a:buNone/>
              <a:defRPr sz="1511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dirty="0"/>
              <a:t>補助対象、支援対象の例、事業イメージ </a:t>
            </a:r>
            <a:r>
              <a:rPr kumimoji="1" lang="en-US" altLang="ja-JP" dirty="0"/>
              <a:t>etc.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4AB8DD7-62C0-4DA8-85A3-8FFC2554F26A}"/>
              </a:ext>
            </a:extLst>
          </p:cNvPr>
          <p:cNvSpPr txBox="1"/>
          <p:nvPr userDrawn="1"/>
        </p:nvSpPr>
        <p:spPr>
          <a:xfrm>
            <a:off x="6007117" y="2395810"/>
            <a:ext cx="4500000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pPr algn="l"/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</a:p>
        </p:txBody>
      </p:sp>
      <p:sp>
        <p:nvSpPr>
          <p:cNvPr id="31" name="テキスト プレースホルダー 37">
            <a:extLst>
              <a:ext uri="{FF2B5EF4-FFF2-40B4-BE49-F238E27FC236}">
                <a16:creationId xmlns:a16="http://schemas.microsoft.com/office/drawing/2014/main" id="{8DAEC8DB-209D-4346-BBA0-580F33B624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422" y="6302538"/>
            <a:ext cx="684000" cy="252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選　　　 択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040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F33A39-73E7-49E0-BF4C-2CE0E2DB7091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63CBD03-2A6D-45D7-9768-1358FBBD1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554" y="3439579"/>
            <a:ext cx="1938704" cy="6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3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hink-cell data - do not delete" hidden="1">
            <a:extLst>
              <a:ext uri="{FF2B5EF4-FFF2-40B4-BE49-F238E27FC236}">
                <a16:creationId xmlns:a16="http://schemas.microsoft.com/office/drawing/2014/main" id="{DFAD4EE7-5CF9-8844-7168-811C144C36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182378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11" imgW="561" imgH="561" progId="TCLayout.ActiveDocument.1">
                  <p:embed/>
                </p:oleObj>
              </mc:Choice>
              <mc:Fallback>
                <p:oleObj name="think-cellスライド" r:id="rId11" imgW="561" imgH="56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91721A-3382-431C-8B68-27C1CFB9E62E}"/>
              </a:ext>
            </a:extLst>
          </p:cNvPr>
          <p:cNvGrpSpPr/>
          <p:nvPr userDrawn="1"/>
        </p:nvGrpSpPr>
        <p:grpSpPr>
          <a:xfrm>
            <a:off x="161772" y="1042609"/>
            <a:ext cx="10368269" cy="6337679"/>
            <a:chOff x="177800" y="1042608"/>
            <a:chExt cx="10368269" cy="633767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BFD48F3-14B9-49AE-A1D1-DE5151258DCE}"/>
                </a:ext>
              </a:extLst>
            </p:cNvPr>
            <p:cNvGrpSpPr/>
            <p:nvPr userDrawn="1"/>
          </p:nvGrpSpPr>
          <p:grpSpPr>
            <a:xfrm>
              <a:off x="178075" y="1044950"/>
              <a:ext cx="10367994" cy="6335337"/>
              <a:chOff x="178074" y="1044950"/>
              <a:chExt cx="10656433" cy="6335337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D826A6A1-E7E4-43E8-8468-E8C860C51E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092256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57F0DA1D-52D9-4F60-AFF6-8877566167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236256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9E980EDF-B6AB-4B0C-A980-4955361198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6615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36E35AEA-8BC5-4852-9481-7958B3061C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5170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89C1479F-6CF5-403F-951E-D6CB975573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3726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7E684421-FA46-4F76-8DF3-44167123B3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2281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ECE2685-095C-45C9-838A-65818D759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0852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600ED12E-8037-4439-94BD-A834CF6588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9408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C50928EE-EDF1-4552-888F-3CCE27F96C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7963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75B9DE1C-6ADC-4B10-B04B-57C8C991F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6534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A23F7616-6766-47AB-B3EF-0B5FD415EF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5090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021D185C-1AAE-429B-8621-1099C04036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3645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09703D58-1DDF-4B6E-BE8C-D9DB7B26F4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2200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0A99046C-7D76-490A-88DE-41D62CAAB2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0772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59BBACC5-635F-4604-B162-146A153A24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9327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9FB4A3F6-32A1-4976-8A08-D1DAD172D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7882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908F9892-CF7B-484A-A087-A99993AE45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6438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8870D894-1D46-4193-A356-3B3B47BC91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5009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E62FE32C-C1AA-4D40-946C-A2C857DF1D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3564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A41DF6BE-EF66-4E04-9235-822F953840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2120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4515879-DFE5-4F8A-B76C-705440CA75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9246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0952AF1D-8248-4B31-B111-ACD4257CBB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7802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5DF19807-4FC9-4DCA-8DBB-DA4B436820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6357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3B491BFB-F3D6-4AE7-A3AB-529175A1FC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4928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F13ED150-3A1D-42A7-9E86-E99A6B5238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3484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EC8E0ABF-A65A-4B61-8B39-1DB126D7C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2039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5B0E93A0-803C-43D4-922B-174A4DD30E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0610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D3F014D9-1393-4D00-9A6D-9E0E19D15C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9166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414030D1-E2E5-4E55-8024-2D453BC480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7721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FDB3FA4B-DE95-483C-A755-22E878FB2E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6276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5206945-08AE-4534-AE16-F2B17244D2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4848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27C86116-2335-4015-8AAC-D3331F9246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3403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3BF6F914-6E1F-4EB0-8F80-051002B517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1958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04D2FA21-70F9-4DA5-A0FC-C0E92E3FE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0514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F58D4FB5-90F3-4530-8AF9-1A1ED0B036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9085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46EF435C-533B-4F36-A45C-DED4C9DA1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7640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7260D7FA-0243-4149-92F2-9A2E3D3D63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6196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E17B36A0-958F-443F-9FD7-D5530C92BC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4767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351063C8-67B1-4656-BE04-74F237AAE0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069139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A46FAAE6-29DC-4506-AD6F-E0CFB6E0E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804864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BDB1BE34-748E-475F-92C8-62D418402A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948864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B8FC7F79-F5A5-4158-8740-748E3241FF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332288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04F44B2B-BA78-4509-9C32-74EDCFF90D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38028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5E5B63E7-A874-41DF-80CD-384ECF0D0E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332288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Line 35">
                <a:extLst>
                  <a:ext uri="{FF2B5EF4-FFF2-40B4-BE49-F238E27FC236}">
                    <a16:creationId xmlns:a16="http://schemas.microsoft.com/office/drawing/2014/main" id="{09956D0B-D2BD-494C-9E10-AC5791E6B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18782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Line 36">
                <a:extLst>
                  <a:ext uri="{FF2B5EF4-FFF2-40B4-BE49-F238E27FC236}">
                    <a16:creationId xmlns:a16="http://schemas.microsoft.com/office/drawing/2014/main" id="{FDCF63A4-9AE6-42F3-B831-26054F80B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04495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563BD28-1209-42D1-9D77-592742544D69}"/>
                </a:ext>
              </a:extLst>
            </p:cNvPr>
            <p:cNvGrpSpPr/>
            <p:nvPr userDrawn="1"/>
          </p:nvGrpSpPr>
          <p:grpSpPr>
            <a:xfrm>
              <a:off x="177800" y="1042608"/>
              <a:ext cx="10368268" cy="6337679"/>
              <a:chOff x="177800" y="613150"/>
              <a:chExt cx="10368268" cy="6767138"/>
            </a:xfrm>
          </p:grpSpPr>
          <p:sp>
            <p:nvSpPr>
              <p:cNvPr id="5" name="Line 41">
                <a:extLst>
                  <a:ext uri="{FF2B5EF4-FFF2-40B4-BE49-F238E27FC236}">
                    <a16:creationId xmlns:a16="http://schemas.microsoft.com/office/drawing/2014/main" id="{B3C22C89-D315-4DE2-A2CE-1772E35245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2972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" name="Line 42">
                <a:extLst>
                  <a:ext uri="{FF2B5EF4-FFF2-40B4-BE49-F238E27FC236}">
                    <a16:creationId xmlns:a16="http://schemas.microsoft.com/office/drawing/2014/main" id="{B6B37B61-127F-43BC-8980-FDDC4E2D48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47371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" name="Line 43">
                <a:extLst>
                  <a:ext uri="{FF2B5EF4-FFF2-40B4-BE49-F238E27FC236}">
                    <a16:creationId xmlns:a16="http://schemas.microsoft.com/office/drawing/2014/main" id="{814E20DB-764C-424E-81E2-70243941EA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1771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Line 44">
                <a:extLst>
                  <a:ext uri="{FF2B5EF4-FFF2-40B4-BE49-F238E27FC236}">
                    <a16:creationId xmlns:a16="http://schemas.microsoft.com/office/drawing/2014/main" id="{FCABC8BD-5A98-49C6-B473-81F079E351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6170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Line 45">
                <a:extLst>
                  <a:ext uri="{FF2B5EF4-FFF2-40B4-BE49-F238E27FC236}">
                    <a16:creationId xmlns:a16="http://schemas.microsoft.com/office/drawing/2014/main" id="{1A60A482-CAE7-4B32-B147-65B54D505B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0569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46">
                <a:extLst>
                  <a:ext uri="{FF2B5EF4-FFF2-40B4-BE49-F238E27FC236}">
                    <a16:creationId xmlns:a16="http://schemas.microsoft.com/office/drawing/2014/main" id="{EFDE9D29-C267-4456-BF4C-3E31CC9960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4968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47">
                <a:extLst>
                  <a:ext uri="{FF2B5EF4-FFF2-40B4-BE49-F238E27FC236}">
                    <a16:creationId xmlns:a16="http://schemas.microsoft.com/office/drawing/2014/main" id="{491A06B6-733C-4C7D-A019-438D4782E2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9367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48">
                <a:extLst>
                  <a:ext uri="{FF2B5EF4-FFF2-40B4-BE49-F238E27FC236}">
                    <a16:creationId xmlns:a16="http://schemas.microsoft.com/office/drawing/2014/main" id="{1A2FF589-8AE7-4B04-A3CF-707EC50F0E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3766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49">
                <a:extLst>
                  <a:ext uri="{FF2B5EF4-FFF2-40B4-BE49-F238E27FC236}">
                    <a16:creationId xmlns:a16="http://schemas.microsoft.com/office/drawing/2014/main" id="{220BD835-09F7-42BC-8A59-760F67C3BA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48165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50">
                <a:extLst>
                  <a:ext uri="{FF2B5EF4-FFF2-40B4-BE49-F238E27FC236}">
                    <a16:creationId xmlns:a16="http://schemas.microsoft.com/office/drawing/2014/main" id="{80C9531A-D351-4FB0-810D-0B60B9AE5D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2564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51">
                <a:extLst>
                  <a:ext uri="{FF2B5EF4-FFF2-40B4-BE49-F238E27FC236}">
                    <a16:creationId xmlns:a16="http://schemas.microsoft.com/office/drawing/2014/main" id="{B8E8462B-F715-42E6-9C65-36FFE4337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6963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52">
                <a:extLst>
                  <a:ext uri="{FF2B5EF4-FFF2-40B4-BE49-F238E27FC236}">
                    <a16:creationId xmlns:a16="http://schemas.microsoft.com/office/drawing/2014/main" id="{D8F1D8BF-9549-4DB4-8539-54E7306FE4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1362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53">
                <a:extLst>
                  <a:ext uri="{FF2B5EF4-FFF2-40B4-BE49-F238E27FC236}">
                    <a16:creationId xmlns:a16="http://schemas.microsoft.com/office/drawing/2014/main" id="{21A8334C-E16F-4C67-A640-48814127DE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5762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54">
                <a:extLst>
                  <a:ext uri="{FF2B5EF4-FFF2-40B4-BE49-F238E27FC236}">
                    <a16:creationId xmlns:a16="http://schemas.microsoft.com/office/drawing/2014/main" id="{87645081-3E3E-46BC-930C-6315E36C5E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0161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55">
                <a:extLst>
                  <a:ext uri="{FF2B5EF4-FFF2-40B4-BE49-F238E27FC236}">
                    <a16:creationId xmlns:a16="http://schemas.microsoft.com/office/drawing/2014/main" id="{A4BEC564-851D-4F58-80F1-6A0185EDAF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4560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56">
                <a:extLst>
                  <a:ext uri="{FF2B5EF4-FFF2-40B4-BE49-F238E27FC236}">
                    <a16:creationId xmlns:a16="http://schemas.microsoft.com/office/drawing/2014/main" id="{432A9BBC-9761-4CF7-8E8B-58C807DB48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8959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57">
                <a:extLst>
                  <a:ext uri="{FF2B5EF4-FFF2-40B4-BE49-F238E27FC236}">
                    <a16:creationId xmlns:a16="http://schemas.microsoft.com/office/drawing/2014/main" id="{20A6B1C2-9D27-470D-A085-87FA71EAB4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3358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58">
                <a:extLst>
                  <a:ext uri="{FF2B5EF4-FFF2-40B4-BE49-F238E27FC236}">
                    <a16:creationId xmlns:a16="http://schemas.microsoft.com/office/drawing/2014/main" id="{F23207BF-AF0B-4F40-8B7A-C3F38848C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7757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59">
                <a:extLst>
                  <a:ext uri="{FF2B5EF4-FFF2-40B4-BE49-F238E27FC236}">
                    <a16:creationId xmlns:a16="http://schemas.microsoft.com/office/drawing/2014/main" id="{26C53B7A-6B78-45F3-81B8-0C4A985F9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2156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60">
                <a:extLst>
                  <a:ext uri="{FF2B5EF4-FFF2-40B4-BE49-F238E27FC236}">
                    <a16:creationId xmlns:a16="http://schemas.microsoft.com/office/drawing/2014/main" id="{EFE47F1C-76D7-41CA-9659-2A5E4423D6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6555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61">
                <a:extLst>
                  <a:ext uri="{FF2B5EF4-FFF2-40B4-BE49-F238E27FC236}">
                    <a16:creationId xmlns:a16="http://schemas.microsoft.com/office/drawing/2014/main" id="{64457307-026F-493B-ABF6-07B9423755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0954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62">
                <a:extLst>
                  <a:ext uri="{FF2B5EF4-FFF2-40B4-BE49-F238E27FC236}">
                    <a16:creationId xmlns:a16="http://schemas.microsoft.com/office/drawing/2014/main" id="{030B4BD7-7599-44B1-8074-D5431EC3F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5353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Line 63">
                <a:extLst>
                  <a:ext uri="{FF2B5EF4-FFF2-40B4-BE49-F238E27FC236}">
                    <a16:creationId xmlns:a16="http://schemas.microsoft.com/office/drawing/2014/main" id="{4595D81E-7D18-4885-B662-9E134883C2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49753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64">
                <a:extLst>
                  <a:ext uri="{FF2B5EF4-FFF2-40B4-BE49-F238E27FC236}">
                    <a16:creationId xmlns:a16="http://schemas.microsoft.com/office/drawing/2014/main" id="{9D7EEAE3-EB7B-4CAB-8D29-74B01BF77D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4152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65">
                <a:extLst>
                  <a:ext uri="{FF2B5EF4-FFF2-40B4-BE49-F238E27FC236}">
                    <a16:creationId xmlns:a16="http://schemas.microsoft.com/office/drawing/2014/main" id="{0F246FB1-7AE4-4FC2-ADF0-AEC7C07561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8551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66">
                <a:extLst>
                  <a:ext uri="{FF2B5EF4-FFF2-40B4-BE49-F238E27FC236}">
                    <a16:creationId xmlns:a16="http://schemas.microsoft.com/office/drawing/2014/main" id="{F57F2CE7-B513-47B5-9D3D-A274C47CC7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2950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67">
                <a:extLst>
                  <a:ext uri="{FF2B5EF4-FFF2-40B4-BE49-F238E27FC236}">
                    <a16:creationId xmlns:a16="http://schemas.microsoft.com/office/drawing/2014/main" id="{9040D867-6020-46C6-8856-42B9EE18A2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7349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68">
                <a:extLst>
                  <a:ext uri="{FF2B5EF4-FFF2-40B4-BE49-F238E27FC236}">
                    <a16:creationId xmlns:a16="http://schemas.microsoft.com/office/drawing/2014/main" id="{F353CD92-5CA1-4C0F-8661-E074AB4912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1748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69">
                <a:extLst>
                  <a:ext uri="{FF2B5EF4-FFF2-40B4-BE49-F238E27FC236}">
                    <a16:creationId xmlns:a16="http://schemas.microsoft.com/office/drawing/2014/main" id="{0D038A48-2468-4083-ABDA-2013B92143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147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70">
                <a:extLst>
                  <a:ext uri="{FF2B5EF4-FFF2-40B4-BE49-F238E27FC236}">
                    <a16:creationId xmlns:a16="http://schemas.microsoft.com/office/drawing/2014/main" id="{BAF64418-9CE6-467B-8BF0-9E2B368CB2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4945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71">
                <a:extLst>
                  <a:ext uri="{FF2B5EF4-FFF2-40B4-BE49-F238E27FC236}">
                    <a16:creationId xmlns:a16="http://schemas.microsoft.com/office/drawing/2014/main" id="{B08E98E2-2275-4757-AF6A-CEA736702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344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72">
                <a:extLst>
                  <a:ext uri="{FF2B5EF4-FFF2-40B4-BE49-F238E27FC236}">
                    <a16:creationId xmlns:a16="http://schemas.microsoft.com/office/drawing/2014/main" id="{BAF0F2BB-8D3E-4967-B761-CA8A2E97D0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3744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73">
                <a:extLst>
                  <a:ext uri="{FF2B5EF4-FFF2-40B4-BE49-F238E27FC236}">
                    <a16:creationId xmlns:a16="http://schemas.microsoft.com/office/drawing/2014/main" id="{723DDDCA-6CF4-4716-9D83-57D4098514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8143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74">
                <a:extLst>
                  <a:ext uri="{FF2B5EF4-FFF2-40B4-BE49-F238E27FC236}">
                    <a16:creationId xmlns:a16="http://schemas.microsoft.com/office/drawing/2014/main" id="{AAEFDC64-D696-421A-A86D-9EB4A4E11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42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75">
                <a:extLst>
                  <a:ext uri="{FF2B5EF4-FFF2-40B4-BE49-F238E27FC236}">
                    <a16:creationId xmlns:a16="http://schemas.microsoft.com/office/drawing/2014/main" id="{18106B5D-9A4D-4E6A-B509-CCFE36E647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36941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76">
                <a:extLst>
                  <a:ext uri="{FF2B5EF4-FFF2-40B4-BE49-F238E27FC236}">
                    <a16:creationId xmlns:a16="http://schemas.microsoft.com/office/drawing/2014/main" id="{BAFB4B40-3FCF-47E4-9472-C68AA657A8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1340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Line 77">
                <a:extLst>
                  <a:ext uri="{FF2B5EF4-FFF2-40B4-BE49-F238E27FC236}">
                    <a16:creationId xmlns:a16="http://schemas.microsoft.com/office/drawing/2014/main" id="{91AC1E62-A671-457A-B999-A9AD01C320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739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78">
                <a:extLst>
                  <a:ext uri="{FF2B5EF4-FFF2-40B4-BE49-F238E27FC236}">
                    <a16:creationId xmlns:a16="http://schemas.microsoft.com/office/drawing/2014/main" id="{EEE965B0-C6E6-4518-86CD-63D4B7EBA8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0138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79">
                <a:extLst>
                  <a:ext uri="{FF2B5EF4-FFF2-40B4-BE49-F238E27FC236}">
                    <a16:creationId xmlns:a16="http://schemas.microsoft.com/office/drawing/2014/main" id="{24997377-0B31-44D1-B937-DB15718E31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4537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80">
                <a:extLst>
                  <a:ext uri="{FF2B5EF4-FFF2-40B4-BE49-F238E27FC236}">
                    <a16:creationId xmlns:a16="http://schemas.microsoft.com/office/drawing/2014/main" id="{D9108AD2-FE21-4DFA-98C7-9987526429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936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81">
                <a:extLst>
                  <a:ext uri="{FF2B5EF4-FFF2-40B4-BE49-F238E27FC236}">
                    <a16:creationId xmlns:a16="http://schemas.microsoft.com/office/drawing/2014/main" id="{1CA5C353-7840-45EE-863A-10C278F5A3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3335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26AFC1F5-9DCD-49DE-9CC8-D9D4F6233E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37735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83">
                <a:extLst>
                  <a:ext uri="{FF2B5EF4-FFF2-40B4-BE49-F238E27FC236}">
                    <a16:creationId xmlns:a16="http://schemas.microsoft.com/office/drawing/2014/main" id="{14B32CED-A602-42D5-A3B1-8FF2269F45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2134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84">
                <a:extLst>
                  <a:ext uri="{FF2B5EF4-FFF2-40B4-BE49-F238E27FC236}">
                    <a16:creationId xmlns:a16="http://schemas.microsoft.com/office/drawing/2014/main" id="{8898D64B-560A-4FE6-A65E-5FDEE27875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66533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85">
                <a:extLst>
                  <a:ext uri="{FF2B5EF4-FFF2-40B4-BE49-F238E27FC236}">
                    <a16:creationId xmlns:a16="http://schemas.microsoft.com/office/drawing/2014/main" id="{DE3EB8DA-494D-48D7-9D5A-041A028406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0932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86">
                <a:extLst>
                  <a:ext uri="{FF2B5EF4-FFF2-40B4-BE49-F238E27FC236}">
                    <a16:creationId xmlns:a16="http://schemas.microsoft.com/office/drawing/2014/main" id="{090115F5-7C62-42C7-915F-569C75B502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5331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87">
                <a:extLst>
                  <a:ext uri="{FF2B5EF4-FFF2-40B4-BE49-F238E27FC236}">
                    <a16:creationId xmlns:a16="http://schemas.microsoft.com/office/drawing/2014/main" id="{07150042-95BE-4CDF-8FFB-4CB35B4047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09730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88">
                <a:extLst>
                  <a:ext uri="{FF2B5EF4-FFF2-40B4-BE49-F238E27FC236}">
                    <a16:creationId xmlns:a16="http://schemas.microsoft.com/office/drawing/2014/main" id="{4D5B66A5-264B-4795-ADBD-502ED4E9C0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4129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89">
                <a:extLst>
                  <a:ext uri="{FF2B5EF4-FFF2-40B4-BE49-F238E27FC236}">
                    <a16:creationId xmlns:a16="http://schemas.microsoft.com/office/drawing/2014/main" id="{24BF882A-B84D-4511-B50C-111B07E51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8528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90">
                <a:extLst>
                  <a:ext uri="{FF2B5EF4-FFF2-40B4-BE49-F238E27FC236}">
                    <a16:creationId xmlns:a16="http://schemas.microsoft.com/office/drawing/2014/main" id="{E5B34C9D-6C85-473E-B998-6581E2216D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2927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91">
                <a:extLst>
                  <a:ext uri="{FF2B5EF4-FFF2-40B4-BE49-F238E27FC236}">
                    <a16:creationId xmlns:a16="http://schemas.microsoft.com/office/drawing/2014/main" id="{44595B99-1CD9-464F-88A0-268D2EA0DD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67326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92">
                <a:extLst>
                  <a:ext uri="{FF2B5EF4-FFF2-40B4-BE49-F238E27FC236}">
                    <a16:creationId xmlns:a16="http://schemas.microsoft.com/office/drawing/2014/main" id="{EF9327C4-BC85-4DF3-9D0C-DF77C23C79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1726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93">
                <a:extLst>
                  <a:ext uri="{FF2B5EF4-FFF2-40B4-BE49-F238E27FC236}">
                    <a16:creationId xmlns:a16="http://schemas.microsoft.com/office/drawing/2014/main" id="{C52B8491-D39D-4464-9861-2C3197ED8F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6125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94">
                <a:extLst>
                  <a:ext uri="{FF2B5EF4-FFF2-40B4-BE49-F238E27FC236}">
                    <a16:creationId xmlns:a16="http://schemas.microsoft.com/office/drawing/2014/main" id="{F3C1B3B6-065E-4FA1-924E-4932FA75F3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0524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95">
                <a:extLst>
                  <a:ext uri="{FF2B5EF4-FFF2-40B4-BE49-F238E27FC236}">
                    <a16:creationId xmlns:a16="http://schemas.microsoft.com/office/drawing/2014/main" id="{30A7F764-5474-4681-ADEE-195CCB1CDA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4923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96">
                <a:extLst>
                  <a:ext uri="{FF2B5EF4-FFF2-40B4-BE49-F238E27FC236}">
                    <a16:creationId xmlns:a16="http://schemas.microsoft.com/office/drawing/2014/main" id="{3B41F62B-F78D-4258-B192-ED82846047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9322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97">
                <a:extLst>
                  <a:ext uri="{FF2B5EF4-FFF2-40B4-BE49-F238E27FC236}">
                    <a16:creationId xmlns:a16="http://schemas.microsoft.com/office/drawing/2014/main" id="{2DC9E165-C10D-4D83-9EF1-A5082CA9AC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3721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2" name="Line 98">
                <a:extLst>
                  <a:ext uri="{FF2B5EF4-FFF2-40B4-BE49-F238E27FC236}">
                    <a16:creationId xmlns:a16="http://schemas.microsoft.com/office/drawing/2014/main" id="{4C420AD3-BC41-430F-A995-2E86A183D7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68120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99">
                <a:extLst>
                  <a:ext uri="{FF2B5EF4-FFF2-40B4-BE49-F238E27FC236}">
                    <a16:creationId xmlns:a16="http://schemas.microsoft.com/office/drawing/2014/main" id="{7D129CCC-152F-4AB2-AE1B-A27D9C3891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18573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100">
                <a:extLst>
                  <a:ext uri="{FF2B5EF4-FFF2-40B4-BE49-F238E27FC236}">
                    <a16:creationId xmlns:a16="http://schemas.microsoft.com/office/drawing/2014/main" id="{6BA0EE88-775D-4DED-AAA9-0F84326588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2519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103">
                <a:extLst>
                  <a:ext uri="{FF2B5EF4-FFF2-40B4-BE49-F238E27FC236}">
                    <a16:creationId xmlns:a16="http://schemas.microsoft.com/office/drawing/2014/main" id="{1B7CC1FA-EF48-429B-800A-C666B45F97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05467" y="613151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99">
                <a:extLst>
                  <a:ext uri="{FF2B5EF4-FFF2-40B4-BE49-F238E27FC236}">
                    <a16:creationId xmlns:a16="http://schemas.microsoft.com/office/drawing/2014/main" id="{C39D7A7B-875D-43E7-AA15-D0D41D5A20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4174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99">
                <a:extLst>
                  <a:ext uri="{FF2B5EF4-FFF2-40B4-BE49-F238E27FC236}">
                    <a16:creationId xmlns:a16="http://schemas.microsoft.com/office/drawing/2014/main" id="{4A221A8F-AA8C-429F-99F2-D9ACCFDE2C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775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100">
                <a:extLst>
                  <a:ext uri="{FF2B5EF4-FFF2-40B4-BE49-F238E27FC236}">
                    <a16:creationId xmlns:a16="http://schemas.microsoft.com/office/drawing/2014/main" id="{1B79F200-A8BA-489D-9E77-C350590CE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96919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99">
                <a:extLst>
                  <a:ext uri="{FF2B5EF4-FFF2-40B4-BE49-F238E27FC236}">
                    <a16:creationId xmlns:a16="http://schemas.microsoft.com/office/drawing/2014/main" id="{9A9BC62E-DEA8-496F-9E8B-1B999891A0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9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99">
                <a:extLst>
                  <a:ext uri="{FF2B5EF4-FFF2-40B4-BE49-F238E27FC236}">
                    <a16:creationId xmlns:a16="http://schemas.microsoft.com/office/drawing/2014/main" id="{BC335BF3-4274-4A7A-B852-B31B51C45A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780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99">
                <a:extLst>
                  <a:ext uri="{FF2B5EF4-FFF2-40B4-BE49-F238E27FC236}">
                    <a16:creationId xmlns:a16="http://schemas.microsoft.com/office/drawing/2014/main" id="{940DEF4C-4D14-40D8-A28C-36C47C1FF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977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99">
                <a:extLst>
                  <a:ext uri="{FF2B5EF4-FFF2-40B4-BE49-F238E27FC236}">
                    <a16:creationId xmlns:a16="http://schemas.microsoft.com/office/drawing/2014/main" id="{71D8B819-6FF4-4244-975C-DF2F219F8F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578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99">
                <a:extLst>
                  <a:ext uri="{FF2B5EF4-FFF2-40B4-BE49-F238E27FC236}">
                    <a16:creationId xmlns:a16="http://schemas.microsoft.com/office/drawing/2014/main" id="{29ADFD8F-4616-40E9-BE5A-9A5DDF4C84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376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100">
                <a:extLst>
                  <a:ext uri="{FF2B5EF4-FFF2-40B4-BE49-F238E27FC236}">
                    <a16:creationId xmlns:a16="http://schemas.microsoft.com/office/drawing/2014/main" id="{C8F65069-8B3E-410E-BFB0-329AB5A58C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1363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100">
                <a:extLst>
                  <a:ext uri="{FF2B5EF4-FFF2-40B4-BE49-F238E27FC236}">
                    <a16:creationId xmlns:a16="http://schemas.microsoft.com/office/drawing/2014/main" id="{3957CFDD-1A24-41AD-AC46-02B96736D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5807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100">
                <a:extLst>
                  <a:ext uri="{FF2B5EF4-FFF2-40B4-BE49-F238E27FC236}">
                    <a16:creationId xmlns:a16="http://schemas.microsoft.com/office/drawing/2014/main" id="{A64D2D0B-0CD8-4B73-9AA1-49902EB1BF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40206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100">
                <a:extLst>
                  <a:ext uri="{FF2B5EF4-FFF2-40B4-BE49-F238E27FC236}">
                    <a16:creationId xmlns:a16="http://schemas.microsoft.com/office/drawing/2014/main" id="{6AB7AC07-4830-4DE3-B49F-37FAA2CE1C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54606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06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1" r:id="rId4"/>
    <p:sldLayoutId id="2147483650" r:id="rId5"/>
    <p:sldLayoutId id="2147483655" r:id="rId6"/>
    <p:sldLayoutId id="2147483656" r:id="rId7"/>
    <p:sldLayoutId id="2147483653" r:id="rId8"/>
  </p:sldLayoutIdLst>
  <p:hf sldNum="0" hdr="0" ftr="0" dt="0"/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007943" rtl="0" eaLnBrk="1" latinLnBrk="0" hangingPunct="1">
        <a:lnSpc>
          <a:spcPct val="90000"/>
        </a:lnSpc>
        <a:spcBef>
          <a:spcPts val="1102"/>
        </a:spcBef>
        <a:buFontTx/>
        <a:buNone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 userDrawn="1">
          <p15:clr>
            <a:srgbClr val="F26B43"/>
          </p15:clr>
        </p15:guide>
        <p15:guide id="2" orient="horz" pos="2381" userDrawn="1">
          <p15:clr>
            <a:srgbClr val="F26B43"/>
          </p15:clr>
        </p15:guide>
        <p15:guide id="3" orient="horz" pos="22" userDrawn="1">
          <p15:clr>
            <a:srgbClr val="F26B43"/>
          </p15:clr>
        </p15:guide>
        <p15:guide id="4" orient="horz" pos="4649" userDrawn="1">
          <p15:clr>
            <a:srgbClr val="F26B43"/>
          </p15:clr>
        </p15:guide>
        <p15:guide id="5" pos="6633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7" orient="horz" pos="7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（</a:t>
            </a:r>
            <a:r>
              <a:rPr kumimoji="1" lang="en-US" altLang="ja-JP" dirty="0"/>
              <a:t>Near-term SBT</a:t>
            </a:r>
            <a:r>
              <a:rPr kumimoji="1" lang="ja-JP" altLang="en-US" dirty="0"/>
              <a:t>）のイメージ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27328"/>
          </a:xfrm>
        </p:spPr>
        <p:txBody>
          <a:bodyPr/>
          <a:lstStyle/>
          <a:p>
            <a:r>
              <a:rPr lang="en-US" altLang="ja-JP" sz="1800"/>
              <a:t>4.2%/</a:t>
            </a:r>
            <a:r>
              <a:rPr lang="ja-JP" altLang="en-US" sz="1800"/>
              <a:t>年</a:t>
            </a:r>
            <a:r>
              <a:rPr lang="ja-JP" altLang="en-US" sz="1800" dirty="0"/>
              <a:t>以上の削減を目安として、申請時から</a:t>
            </a:r>
            <a:r>
              <a:rPr lang="en-US" altLang="ja-JP" sz="1800" dirty="0"/>
              <a:t>5</a:t>
            </a:r>
            <a:r>
              <a:rPr lang="ja-JP" altLang="en-US" sz="1800" dirty="0"/>
              <a:t>年～</a:t>
            </a:r>
            <a:r>
              <a:rPr lang="en-US" altLang="ja-JP" sz="1800" dirty="0"/>
              <a:t>10</a:t>
            </a:r>
            <a:r>
              <a:rPr lang="ja-JP" altLang="en-US" sz="1800" dirty="0"/>
              <a:t>年先の目標を設定する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600" dirty="0"/>
              <a:t>　　</a:t>
            </a:r>
            <a:r>
              <a:rPr lang="en-US" altLang="ja-JP" sz="1600" dirty="0"/>
              <a:t>※</a:t>
            </a:r>
            <a:r>
              <a:rPr lang="ja-JP" altLang="en-US" sz="1600" dirty="0"/>
              <a:t>本資料中においては、特段の注記のない場合には</a:t>
            </a:r>
            <a:r>
              <a:rPr lang="en-US" altLang="ja-JP" sz="1600" dirty="0"/>
              <a:t>SBT=Near-term SBT</a:t>
            </a:r>
            <a:r>
              <a:rPr lang="ja-JP" altLang="en-US" sz="1600" dirty="0"/>
              <a:t>として記載する</a:t>
            </a:r>
            <a:endParaRPr lang="en-US" altLang="ja-JP" sz="1600" dirty="0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30" y="2384137"/>
            <a:ext cx="7239000" cy="4924425"/>
          </a:xfrm>
          <a:prstGeom prst="rect">
            <a:avLst/>
          </a:prstGeom>
        </p:spPr>
      </p:pic>
      <p:sp>
        <p:nvSpPr>
          <p:cNvPr id="83" name="テキスト ボックス 45"/>
          <p:cNvSpPr txBox="1"/>
          <p:nvPr/>
        </p:nvSpPr>
        <p:spPr>
          <a:xfrm>
            <a:off x="7558697" y="4735128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1.23%/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>
            <a:off x="4523133" y="3985664"/>
            <a:ext cx="0" cy="51491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5" name="直線矢印コネクタ 84"/>
          <p:cNvCxnSpPr/>
          <p:nvPr/>
        </p:nvCxnSpPr>
        <p:spPr>
          <a:xfrm>
            <a:off x="4528445" y="4500578"/>
            <a:ext cx="0" cy="4838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6" name="直線矢印コネクタ 85"/>
          <p:cNvCxnSpPr/>
          <p:nvPr/>
        </p:nvCxnSpPr>
        <p:spPr>
          <a:xfrm>
            <a:off x="4523133" y="5034225"/>
            <a:ext cx="0" cy="1872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87" name="テキスト ボックス 50"/>
          <p:cNvSpPr txBox="1"/>
          <p:nvPr/>
        </p:nvSpPr>
        <p:spPr>
          <a:xfrm>
            <a:off x="8037104" y="67678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</a:p>
        </p:txBody>
      </p:sp>
      <p:sp>
        <p:nvSpPr>
          <p:cNvPr id="88" name="テキスト ボックス 52"/>
          <p:cNvSpPr txBox="1"/>
          <p:nvPr/>
        </p:nvSpPr>
        <p:spPr>
          <a:xfrm>
            <a:off x="3775084" y="3916387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2℃</a:t>
            </a:r>
          </a:p>
        </p:txBody>
      </p:sp>
      <p:sp>
        <p:nvSpPr>
          <p:cNvPr id="89" name="テキスト ボックス 53"/>
          <p:cNvSpPr txBox="1"/>
          <p:nvPr/>
        </p:nvSpPr>
        <p:spPr>
          <a:xfrm>
            <a:off x="3645576" y="4339036"/>
            <a:ext cx="123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WB2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</a:p>
        </p:txBody>
      </p:sp>
      <p:sp>
        <p:nvSpPr>
          <p:cNvPr id="90" name="テキスト ボックス 54"/>
          <p:cNvSpPr txBox="1"/>
          <p:nvPr/>
        </p:nvSpPr>
        <p:spPr>
          <a:xfrm>
            <a:off x="3696034" y="4942683"/>
            <a:ext cx="1129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1.5℃</a:t>
            </a:r>
            <a:endParaRPr lang="ja-JP" alt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テキスト ボックス 56"/>
          <p:cNvSpPr txBox="1"/>
          <p:nvPr/>
        </p:nvSpPr>
        <p:spPr>
          <a:xfrm>
            <a:off x="7531356" y="6540330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4.2%/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必須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フローチャート: 結合子 91"/>
          <p:cNvSpPr/>
          <p:nvPr/>
        </p:nvSpPr>
        <p:spPr>
          <a:xfrm>
            <a:off x="4468476" y="4168353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93" name="フローチャート: 結合子 92"/>
          <p:cNvSpPr/>
          <p:nvPr/>
        </p:nvSpPr>
        <p:spPr>
          <a:xfrm>
            <a:off x="4468476" y="4685716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94" name="フローチャート: 結合子 93"/>
          <p:cNvSpPr/>
          <p:nvPr/>
        </p:nvSpPr>
        <p:spPr>
          <a:xfrm>
            <a:off x="4444827" y="5426220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cxnSp>
        <p:nvCxnSpPr>
          <p:cNvPr id="95" name="直線コネクタ 94"/>
          <p:cNvCxnSpPr>
            <a:stCxn id="92" idx="6"/>
            <a:endCxn id="100" idx="1"/>
          </p:cNvCxnSpPr>
          <p:nvPr/>
        </p:nvCxnSpPr>
        <p:spPr>
          <a:xfrm flipV="1">
            <a:off x="4612492" y="3387044"/>
            <a:ext cx="1298529" cy="85331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96" name="直線コネクタ 95"/>
          <p:cNvCxnSpPr>
            <a:stCxn id="93" idx="7"/>
            <a:endCxn id="99" idx="1"/>
          </p:cNvCxnSpPr>
          <p:nvPr/>
        </p:nvCxnSpPr>
        <p:spPr>
          <a:xfrm flipV="1">
            <a:off x="4591401" y="3387043"/>
            <a:ext cx="1325770" cy="131976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97" name="直線コネクタ 96"/>
          <p:cNvCxnSpPr>
            <a:stCxn id="94" idx="7"/>
            <a:endCxn id="100" idx="1"/>
          </p:cNvCxnSpPr>
          <p:nvPr/>
        </p:nvCxnSpPr>
        <p:spPr>
          <a:xfrm flipV="1">
            <a:off x="4567752" y="3387044"/>
            <a:ext cx="1343269" cy="206026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8" name="テキスト ボックス 17"/>
          <p:cNvSpPr txBox="1"/>
          <p:nvPr/>
        </p:nvSpPr>
        <p:spPr>
          <a:xfrm>
            <a:off x="1110366" y="2390755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温室効果ガス排出量</a:t>
            </a:r>
          </a:p>
        </p:txBody>
      </p:sp>
      <p:sp>
        <p:nvSpPr>
          <p:cNvPr id="99" name="テキスト ボックス 14"/>
          <p:cNvSpPr txBox="1"/>
          <p:nvPr/>
        </p:nvSpPr>
        <p:spPr>
          <a:xfrm>
            <a:off x="5917171" y="2925378"/>
            <a:ext cx="143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r" defTabSz="914400"/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℃水準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914400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WB2℃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水準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914400"/>
            <a:r>
              <a:rPr lang="en-US" altLang="ja-JP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℃水準</a:t>
            </a:r>
            <a:endParaRPr lang="ja-JP" altLang="en-US" sz="1800" dirty="0">
              <a:solidFill>
                <a:prstClr val="black"/>
              </a:solidFill>
              <a:latin typeface="Segoe UI"/>
              <a:ea typeface="Meiryo UI"/>
            </a:endParaRPr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5911021" y="2925379"/>
            <a:ext cx="3852539" cy="923330"/>
          </a:xfrm>
          <a:prstGeom prst="rect">
            <a:avLst/>
          </a:prstGeom>
          <a:noFill/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ｺﾞｼｯｸM" pitchFamily="50" charset="-128"/>
              <a:cs typeface="+mn-cs"/>
            </a:endParaRPr>
          </a:p>
        </p:txBody>
      </p:sp>
      <p:sp>
        <p:nvSpPr>
          <p:cNvPr id="101" name="フローチャート: 処理 100"/>
          <p:cNvSpPr/>
          <p:nvPr/>
        </p:nvSpPr>
        <p:spPr>
          <a:xfrm>
            <a:off x="7135157" y="2925267"/>
            <a:ext cx="2597584" cy="923441"/>
          </a:xfrm>
          <a:prstGeom prst="flowChartProcess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1.23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2.5%/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2.5</a:t>
            </a: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  <a:r>
              <a:rPr kumimoji="1" lang="en-US" altLang="ja-JP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4.2%/</a:t>
            </a: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endParaRPr kumimoji="1" lang="en-US" altLang="ja-JP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4.2%/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</a:p>
        </p:txBody>
      </p:sp>
      <p:sp>
        <p:nvSpPr>
          <p:cNvPr id="102" name="テキスト ボックス 49"/>
          <p:cNvSpPr txBox="1"/>
          <p:nvPr/>
        </p:nvSpPr>
        <p:spPr>
          <a:xfrm>
            <a:off x="710256" y="695609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申請時</a:t>
            </a:r>
          </a:p>
        </p:txBody>
      </p:sp>
      <p:sp>
        <p:nvSpPr>
          <p:cNvPr id="103" name="テキスト ボックス 51"/>
          <p:cNvSpPr txBox="1"/>
          <p:nvPr/>
        </p:nvSpPr>
        <p:spPr>
          <a:xfrm>
            <a:off x="4134758" y="695609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911021" y="2286696"/>
            <a:ext cx="4443845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1400">
                <a:latin typeface="+mn-lt"/>
                <a:ea typeface="+mn-ea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0" dirty="0" err="1">
                <a:solidFill>
                  <a:prstClr val="black"/>
                </a:solidFill>
                <a:latin typeface="Segoe UI"/>
              </a:rPr>
              <a:t>SBTi</a:t>
            </a:r>
            <a:r>
              <a:rPr kumimoji="0" lang="en-US" altLang="ja-JP" kern="0" dirty="0">
                <a:solidFill>
                  <a:prstClr val="black"/>
                </a:solidFill>
                <a:latin typeface="Segoe UI"/>
              </a:rPr>
              <a:t> Criteria and Recommendations Version </a:t>
            </a:r>
            <a:r>
              <a:rPr kumimoji="0" lang="en-US" altLang="ja-JP" kern="0" dirty="0">
                <a:solidFill>
                  <a:prstClr val="black"/>
                </a:solidFill>
                <a:latin typeface="Segoe UI"/>
                <a:ea typeface="Meiryo UI"/>
              </a:rPr>
              <a:t>5.0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Meiryo UI"/>
              </a:rPr>
              <a:t>に準拠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531356" y="5657131"/>
            <a:ext cx="1383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600">
                <a:latin typeface="Meiryo UI" panose="020B0604030504040204" pitchFamily="50" charset="-128"/>
                <a:cs typeface="Meiryo UI" panose="020B0604030504040204" pitchFamily="50" charset="-128"/>
              </a:rPr>
              <a:t>2.5%/</a:t>
            </a:r>
            <a:r>
              <a:rPr lang="ja-JP" altLang="en-US" sz="1600">
                <a:latin typeface="Meiryo UI" panose="020B0604030504040204" pitchFamily="50" charset="-128"/>
                <a:cs typeface="Meiryo UI" panose="020B0604030504040204" pitchFamily="50" charset="-128"/>
              </a:rPr>
              <a:t>年</a:t>
            </a:r>
            <a:b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cs typeface="Meiryo UI" panose="020B0604030504040204" pitchFamily="50" charset="-128"/>
              </a:rPr>
            </a:br>
            <a:endParaRPr lang="ja-JP" altLang="en-US" sz="1400" dirty="0">
              <a:latin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テキスト ボックス 49"/>
          <p:cNvSpPr txBox="1"/>
          <p:nvPr/>
        </p:nvSpPr>
        <p:spPr>
          <a:xfrm>
            <a:off x="5476966" y="6956094"/>
            <a:ext cx="8515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年先</a:t>
            </a:r>
          </a:p>
        </p:txBody>
      </p:sp>
      <p:sp>
        <p:nvSpPr>
          <p:cNvPr id="107" name="テキスト ボックス 49"/>
          <p:cNvSpPr txBox="1"/>
          <p:nvPr/>
        </p:nvSpPr>
        <p:spPr>
          <a:xfrm>
            <a:off x="2555166" y="6956094"/>
            <a:ext cx="7232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年先</a:t>
            </a:r>
          </a:p>
        </p:txBody>
      </p:sp>
    </p:spTree>
    <p:extLst>
      <p:ext uri="{BB962C8B-B14F-4D97-AF65-F5344CB8AC3E}">
        <p14:creationId xmlns:p14="http://schemas.microsoft.com/office/powerpoint/2010/main" val="78166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3291621-3ABF-7898-E885-57533B5D29A5}"/>
              </a:ext>
            </a:extLst>
          </p:cNvPr>
          <p:cNvSpPr/>
          <p:nvPr/>
        </p:nvSpPr>
        <p:spPr>
          <a:xfrm>
            <a:off x="462621" y="5428034"/>
            <a:ext cx="9766571" cy="1721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の運営機関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58106"/>
          </a:xfrm>
        </p:spPr>
        <p:txBody>
          <a:bodyPr/>
          <a:lstStyle/>
          <a:p>
            <a:r>
              <a:rPr lang="en-US" altLang="ja-JP" sz="1800" dirty="0"/>
              <a:t>CDP</a:t>
            </a:r>
            <a:r>
              <a:rPr lang="ja-JP" altLang="en-US" sz="1800" dirty="0"/>
              <a:t>・</a:t>
            </a:r>
            <a:r>
              <a:rPr lang="en-US" altLang="ja-JP" sz="1800" dirty="0"/>
              <a:t>UNGC</a:t>
            </a:r>
            <a:r>
              <a:rPr lang="ja-JP" altLang="en-US" sz="1800" dirty="0"/>
              <a:t>・</a:t>
            </a:r>
            <a:r>
              <a:rPr lang="en-US" altLang="ja-JP" sz="1800" dirty="0"/>
              <a:t>WRI</a:t>
            </a:r>
            <a:r>
              <a:rPr lang="ja-JP" altLang="en-US" sz="1800" dirty="0"/>
              <a:t>・</a:t>
            </a:r>
            <a:r>
              <a:rPr lang="en-US" altLang="ja-JP" sz="1800" dirty="0"/>
              <a:t>WWF</a:t>
            </a:r>
            <a:r>
              <a:rPr lang="ja-JP" altLang="en-US" sz="1800" dirty="0"/>
              <a:t>の</a:t>
            </a:r>
            <a:r>
              <a:rPr lang="en-US" altLang="ja-JP" sz="1800" dirty="0"/>
              <a:t>4</a:t>
            </a:r>
            <a:r>
              <a:rPr lang="ja-JP" altLang="en-US" sz="1800" dirty="0" err="1"/>
              <a:t>つの</a:t>
            </a:r>
            <a:r>
              <a:rPr lang="ja-JP" altLang="en-US" sz="1800" dirty="0"/>
              <a:t>機関が共同で運営</a:t>
            </a:r>
            <a:endParaRPr lang="en-US" altLang="ja-JP" sz="1800" dirty="0"/>
          </a:p>
          <a:p>
            <a:r>
              <a:rPr lang="en-US" altLang="ja-JP" sz="1800" dirty="0"/>
              <a:t>We Mean Business</a:t>
            </a:r>
            <a:r>
              <a:rPr lang="ja-JP" altLang="en-US" sz="1800" dirty="0"/>
              <a:t>（</a:t>
            </a:r>
            <a:r>
              <a:rPr lang="en-US" altLang="ja-JP" sz="1800" dirty="0"/>
              <a:t>WMB</a:t>
            </a:r>
            <a:r>
              <a:rPr lang="ja-JP" altLang="en-US" sz="1800" dirty="0"/>
              <a:t>）の取組の一つとして実施</a:t>
            </a:r>
            <a:endParaRPr lang="en-US" altLang="ja-JP" sz="18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0CBCE1F-8DCE-AA9D-82AF-D90A9843EC4D}"/>
              </a:ext>
            </a:extLst>
          </p:cNvPr>
          <p:cNvGrpSpPr/>
          <p:nvPr/>
        </p:nvGrpSpPr>
        <p:grpSpPr>
          <a:xfrm>
            <a:off x="889329" y="5775518"/>
            <a:ext cx="8913155" cy="1054456"/>
            <a:chOff x="828646" y="5775518"/>
            <a:chExt cx="8913155" cy="1054456"/>
          </a:xfrm>
        </p:grpSpPr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8241" y="5876588"/>
              <a:ext cx="1823560" cy="852316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" name="Picture 4" descr="http://sustainable-event-alliance.org/wp-content/uploads/2010/06/Global_compact_logo-300x28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347" y="5775518"/>
              <a:ext cx="1117797" cy="1054456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upload.wikimedia.org/wikipedia/en/0/0b/World_Resources_Institute_log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231" y="6011961"/>
              <a:ext cx="1674923" cy="58157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bject 8"/>
            <p:cNvSpPr>
              <a:spLocks noChangeAspect="1"/>
            </p:cNvSpPr>
            <p:nvPr/>
          </p:nvSpPr>
          <p:spPr>
            <a:xfrm>
              <a:off x="828646" y="5952885"/>
              <a:ext cx="1440614" cy="69972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90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" name="Picture 4" descr="「science based targets logo」の画像検索結果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968" y="2354266"/>
            <a:ext cx="4355877" cy="24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>
            <a:extLst>
              <a:ext uri="{FF2B5EF4-FFF2-40B4-BE49-F238E27FC236}">
                <a16:creationId xmlns:a16="http://schemas.microsoft.com/office/drawing/2014/main" id="{F56820A9-AA10-1D18-CD19-A479453ED24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61076" y="4953504"/>
            <a:ext cx="3169662" cy="27496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6210" tIns="43105" rIns="86210" bIns="43105" anchor="ctr"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ClrTx/>
              <a:buNone/>
            </a:pPr>
            <a:endParaRPr lang="ja-JP" altLang="en-US" sz="1400" b="1" ker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12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に取組むメリット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42717"/>
          </a:xfrm>
        </p:spPr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はパリ協定に整合する持続可能な企業であることを、ステークホルダーに対して分かり易く</a:t>
            </a:r>
            <a:br>
              <a:rPr lang="en-US" altLang="ja-JP" dirty="0"/>
            </a:br>
            <a:r>
              <a:rPr lang="ja-JP" altLang="en-US" dirty="0"/>
              <a:t>アピールできる</a:t>
            </a:r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99749"/>
              </p:ext>
            </p:extLst>
          </p:nvPr>
        </p:nvGraphicFramePr>
        <p:xfrm>
          <a:off x="530332" y="2159787"/>
          <a:ext cx="9649073" cy="5242560"/>
        </p:xfrm>
        <a:graphic>
          <a:graphicData uri="http://schemas.openxmlformats.org/drawingml/2006/table">
            <a:tbl>
              <a:tblPr firstCol="1" bandCol="1"/>
              <a:tblGrid>
                <a:gridCol w="166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81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投資家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年金基金等の機関投資家は、中長期的なリターンを得るために企業の持続可能性を評価する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設定は持続可能性をアピールでき、</a:t>
                      </a: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CDP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の採点等において評価されるため、投資家からの</a:t>
                      </a: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ESG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投資の呼び込みに役立つ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81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顧客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調達元へのリスク意識が高い</a:t>
                      </a:r>
                      <a:r>
                        <a:rPr kumimoji="1" lang="ja-JP" altLang="en-US" sz="200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顧客は、サプライヤー</a:t>
                      </a: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に対して野心度の</a:t>
                      </a:r>
                      <a:r>
                        <a:rPr kumimoji="1" lang="ja-JP" altLang="en-US" sz="200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高い目標、取組み</a:t>
                      </a: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を要求する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設定をすることはリスク意識の高い顧客の声に答えること</a:t>
                      </a:r>
                      <a:r>
                        <a:rPr kumimoji="1" lang="ja-JP" altLang="en-US" sz="2000" b="0" kern="120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になり、自社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のビジネス展開におけるリスク低減・機会の獲得に繋がる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55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サプライヤー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サプライヤーが環境対策に取組まないことは、自社の評判の低下や、排出規制によるコスト増といったサプライチェーンのリスクになりうる</a:t>
                      </a:r>
                      <a:endParaRPr kumimoji="1" lang="en-US" altLang="ja-JP" sz="20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2000" b="0" kern="0" dirty="0"/>
                        <a:t>SBT</a:t>
                      </a:r>
                      <a:r>
                        <a:rPr lang="ja-JP" altLang="en-US" sz="2000" b="0" kern="0" dirty="0"/>
                        <a:t>はサプライチェーンの目標を設定するため、サプライヤーに対して削減取組を求めることにつながる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で設定した削減目標を、サプライヤーに対して示すことで、サプライチェーンの調達リスク低減やイノベーションの促進へつなげることができる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6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社員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社員に野心的な削減目標や積極的な削減取組みを訴求する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画期的なイノベーションを起こそうとする気運が高まる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5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設定の基準</a:t>
            </a:r>
            <a:r>
              <a:rPr kumimoji="1" lang="ja-JP" altLang="en-US"/>
              <a:t>概要 </a:t>
            </a:r>
            <a:r>
              <a:rPr kumimoji="1" lang="en-US" altLang="ja-JP"/>
              <a:t>1/2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6418" y="6390665"/>
            <a:ext cx="972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570">
              <a:defRPr/>
            </a:pP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</a:rPr>
              <a:t>*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</a:rPr>
              <a:t>親会社もしくはグループのみの目標設定を推奨。ただし、子会社が独自に設定することも可能。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</a:endParaRPr>
          </a:p>
          <a:p>
            <a:pPr defTabSz="990570">
              <a:defRPr/>
            </a:pP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</a:rPr>
              <a:t>**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</a:rPr>
              <a:t>長期目標（例えば</a:t>
            </a: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</a:rPr>
              <a:t>2050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</a:rPr>
              <a:t>年目標）の提出も推奨。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</a:endParaRPr>
          </a:p>
        </p:txBody>
      </p:sp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493521" y="1448384"/>
          <a:ext cx="9653666" cy="4815840"/>
        </p:xfrm>
        <a:graphic>
          <a:graphicData uri="http://schemas.openxmlformats.org/drawingml/2006/table">
            <a:tbl>
              <a:tblPr firstRow="1" bandRow="1"/>
              <a:tblGrid>
                <a:gridCol w="245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バウンダリ</a:t>
                      </a: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範囲</a:t>
                      </a: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kumimoji="1" lang="ja-JP" alt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企業全体（子会社含む）</a:t>
                      </a:r>
                      <a:r>
                        <a:rPr kumimoji="1" lang="ja-JP" altLang="en-US" sz="20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＊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Scope1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及び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をカバーする、すべての関連する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GHG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が対象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基準年・目標年</a:t>
                      </a:r>
                      <a:endParaRPr kumimoji="1" lang="en-US" altLang="ja-JP" sz="220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  <a:t>基準年はデータが存在する最新年とすることを推奨</a:t>
                      </a:r>
                      <a:br>
                        <a:rPr kumimoji="1" lang="en-US" altLang="ja-JP" sz="20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</a:b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  <a:t>（未来の年を設定することは認められていない）</a:t>
                      </a:r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+mn-ea"/>
                        <a:ea typeface="Meiryo UI"/>
                        <a:cs typeface="+mn-cs"/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目標年は申請時から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最短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年、最長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年以内</a:t>
                      </a:r>
                      <a:r>
                        <a:rPr kumimoji="1" lang="ja-JP" altLang="en-US" sz="20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＊＊</a:t>
                      </a:r>
                      <a:endParaRPr kumimoji="1" lang="en-US" altLang="ja-JP" sz="2000" baseline="30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目標水準</a:t>
                      </a:r>
                      <a:endParaRPr kumimoji="1" lang="en-US" altLang="ja-JP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最低でも、世界の気温上昇を産業革命前と比べて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1.5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℃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以内に抑える削減目標を設定しなければならない</a:t>
                      </a:r>
                      <a:endPara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→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SBT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事務局が認定する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SBT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手法（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手法）に基づき目標設定</a:t>
                      </a:r>
                      <a:endPara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→総量同量削減の場合は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毎年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4.2%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削減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を複数合算（例えば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1+2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または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1+2+3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）した目標設定が可能。ただし、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Scope1+2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及び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で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SBT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水準を満たすことが前提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他者のクレジットの取得による削減、もしくは削減貢献量は、</a:t>
                      </a: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SBT</a:t>
                      </a:r>
                      <a:r>
                        <a:rPr kumimoji="1" lang="ja-JP" altLang="en-US" sz="20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達成のための削減に算入できない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07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設定の基準</a:t>
            </a:r>
            <a:r>
              <a:rPr kumimoji="1" lang="ja-JP" altLang="en-US"/>
              <a:t>概要 </a:t>
            </a:r>
            <a:r>
              <a:rPr lang="en-US" altLang="ja-JP"/>
              <a:t>2</a:t>
            </a:r>
            <a:r>
              <a:rPr kumimoji="1" lang="en-US" altLang="ja-JP"/>
              <a:t>/2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3521" y="1448383"/>
          <a:ext cx="9653666" cy="5394960"/>
        </p:xfrm>
        <a:graphic>
          <a:graphicData uri="http://schemas.openxmlformats.org/drawingml/2006/table">
            <a:tbl>
              <a:tblPr firstRow="1" bandRow="1"/>
              <a:tblGrid>
                <a:gridCol w="245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Scope2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再エネ電力を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1.5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℃シナリオに準ずる割合で調達することは、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Scope2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排出削減目標の代替案として認められる</a:t>
                      </a:r>
                      <a:endParaRPr kumimoji="1" lang="en-US" altLang="ja-JP" sz="16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Scope3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排出量が</a:t>
                      </a:r>
                      <a:r>
                        <a:rPr kumimoji="1" lang="en-US" altLang="ja-JP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Scope1+2+3</a:t>
                      </a:r>
                      <a:r>
                        <a:rPr kumimoji="1" lang="ja-JP" altLang="en-US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排出量合計の</a:t>
                      </a:r>
                      <a:r>
                        <a:rPr kumimoji="1" lang="en-US" altLang="ja-JP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kumimoji="1" lang="ja-JP" altLang="en-US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％以上</a:t>
                      </a: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の場合に</a:t>
                      </a:r>
                      <a:r>
                        <a:rPr kumimoji="1" lang="en-US" altLang="ja-JP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目標の設定が必須</a:t>
                      </a:r>
                    </a:p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Scope</a:t>
                      </a:r>
                      <a:r>
                        <a:rPr kumimoji="1" lang="ja-JP" altLang="en-US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３排出量全体</a:t>
                      </a:r>
                      <a:r>
                        <a:rPr kumimoji="1" lang="ja-JP" altLang="en-US" sz="2000" b="0" baseline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の</a:t>
                      </a:r>
                      <a:r>
                        <a:rPr kumimoji="1" lang="en-US" altLang="ja-JP" sz="2000" b="0" baseline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2/3</a:t>
                      </a:r>
                      <a:r>
                        <a:rPr kumimoji="1" lang="ja-JP" altLang="en-US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をカバーする</a:t>
                      </a: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目標を、以下のいずれかまたは併用で設定すること</a:t>
                      </a:r>
                      <a:endParaRPr kumimoji="1" lang="en-US" altLang="ja-JP" sz="2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総量削減：世界の気温上昇が産業革命以前の気温と比べて、</a:t>
                      </a:r>
                      <a:r>
                        <a:rPr kumimoji="1" lang="en-US" altLang="ja-JP" sz="16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2℃</a:t>
                      </a:r>
                      <a:r>
                        <a:rPr kumimoji="1" lang="ja-JP" altLang="en-US" sz="16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を十分に下回るよう抑える水準（毎年</a:t>
                      </a:r>
                      <a:r>
                        <a:rPr kumimoji="1" lang="en-US" altLang="ja-JP" sz="16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2.5%</a:t>
                      </a:r>
                      <a:r>
                        <a:rPr kumimoji="1" lang="ja-JP" altLang="en-US" sz="16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削減）に合致する総量排出削減目標</a:t>
                      </a: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経済的原単位：付加価値あたりの排出量を前年比で少なくとも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％削減する経済的原単位</a:t>
                      </a: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物理的原単位：部門別脱炭素化アプローチ内の関連する部門削減経路に沿った原単位削減。もしくは、総排出量の増加につながらず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、物量あたりの排出量を前年比で少なくとも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％削減する目標</a:t>
                      </a:r>
                      <a:endParaRPr kumimoji="1" lang="en-US" altLang="ja-JP" sz="16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サプライヤー</a:t>
                      </a:r>
                      <a:r>
                        <a:rPr kumimoji="1" lang="en-US" altLang="ja-JP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顧客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エンゲージメント目標</a:t>
                      </a:r>
                      <a:r>
                        <a:rPr kumimoji="1" lang="ja-JP" altLang="en-US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：サプライヤー</a:t>
                      </a:r>
                      <a:r>
                        <a:rPr kumimoji="1" lang="en-US" altLang="ja-JP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顧客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に対して、気候科学に基づく排出削減目標の設定を勧める目標</a:t>
                      </a:r>
                      <a:endParaRPr kumimoji="1" lang="en-US" altLang="ja-JP" sz="16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</a:rPr>
                        <a:t>報告</a:t>
                      </a:r>
                      <a:endParaRPr kumimoji="1" lang="ja-JP" alt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latin typeface="+mn-ea"/>
                          <a:ea typeface="+mn-ea"/>
                        </a:rPr>
                        <a:t>企業全体の</a:t>
                      </a:r>
                      <a:r>
                        <a:rPr kumimoji="1" lang="en-US" altLang="ja-JP" sz="2000" dirty="0">
                          <a:latin typeface="+mn-ea"/>
                          <a:ea typeface="+mn-ea"/>
                        </a:rPr>
                        <a:t>GHG</a:t>
                      </a:r>
                      <a:r>
                        <a:rPr kumimoji="1" lang="ja-JP" altLang="en-US" sz="2000" dirty="0">
                          <a:latin typeface="+mn-ea"/>
                          <a:ea typeface="+mn-ea"/>
                        </a:rPr>
                        <a:t>排出状況を毎年開示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再計算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latin typeface="+mn-ea"/>
                          <a:ea typeface="+mn-ea"/>
                        </a:rPr>
                        <a:t>最低でも</a:t>
                      </a:r>
                      <a:r>
                        <a:rPr kumimoji="1" lang="en-US" altLang="ja-JP" sz="2000" dirty="0"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2000" dirty="0">
                          <a:latin typeface="+mn-ea"/>
                          <a:ea typeface="+mn-ea"/>
                        </a:rPr>
                        <a:t>年ごとに目標の見直しが必要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88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に参加する企業は世界全体で年々増加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5BEA784-71CB-E5A6-49A5-FC953746D032}"/>
              </a:ext>
            </a:extLst>
          </p:cNvPr>
          <p:cNvSpPr txBox="1">
            <a:spLocks/>
          </p:cNvSpPr>
          <p:nvPr/>
        </p:nvSpPr>
        <p:spPr>
          <a:xfrm>
            <a:off x="163899" y="1109987"/>
            <a:ext cx="10359254" cy="88090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defPPr>
              <a:defRPr lang="ja-JP"/>
            </a:defPPr>
            <a:lvl1pPr marL="0" indent="-285750" algn="l" defTabSz="91376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kumimoji="1" sz="17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月時点で世界全体の</a:t>
            </a:r>
            <a:r>
              <a:rPr lang="en-US" altLang="ja-JP" dirty="0"/>
              <a:t>SBT</a:t>
            </a:r>
            <a:r>
              <a:rPr lang="ja-JP" altLang="en-US" dirty="0"/>
              <a:t>認定企業は</a:t>
            </a:r>
            <a:r>
              <a:rPr lang="en-US" altLang="ja-JP" dirty="0"/>
              <a:t>4,779</a:t>
            </a:r>
            <a:r>
              <a:rPr lang="ja-JP" altLang="en-US" dirty="0"/>
              <a:t>社、コミット中企業は</a:t>
            </a:r>
            <a:r>
              <a:rPr lang="en-US" altLang="ja-JP" dirty="0"/>
              <a:t>2,926</a:t>
            </a:r>
            <a:r>
              <a:rPr lang="ja-JP" altLang="en-US" dirty="0"/>
              <a:t>社であり、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2023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月と比較して増加率はそれぞれ</a:t>
            </a:r>
            <a:r>
              <a:rPr lang="en-US" altLang="ja-JP" dirty="0"/>
              <a:t>112%</a:t>
            </a:r>
            <a:r>
              <a:rPr lang="ja-JP" altLang="en-US" dirty="0"/>
              <a:t>、</a:t>
            </a:r>
            <a:r>
              <a:rPr lang="en-US" altLang="ja-JP" dirty="0"/>
              <a:t>14%</a:t>
            </a:r>
            <a:r>
              <a:rPr lang="ja-JP" altLang="en-US" dirty="0"/>
              <a:t>となった</a:t>
            </a:r>
            <a:endParaRPr lang="en-US" altLang="ja-JP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4B61A4-6954-9029-B364-AE5A2B7F7EC8}"/>
              </a:ext>
            </a:extLst>
          </p:cNvPr>
          <p:cNvSpPr txBox="1"/>
          <p:nvPr/>
        </p:nvSpPr>
        <p:spPr bwMode="auto">
          <a:xfrm>
            <a:off x="1422891" y="6607963"/>
            <a:ext cx="4478168" cy="30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399" dirty="0"/>
              <a:t>※</a:t>
            </a:r>
            <a:r>
              <a:rPr lang="ja-JP" altLang="en-US" sz="1399" dirty="0"/>
              <a:t>コミットとは、</a:t>
            </a:r>
            <a:r>
              <a:rPr lang="en-US" altLang="ja-JP" sz="1399" dirty="0"/>
              <a:t>2</a:t>
            </a:r>
            <a:r>
              <a:rPr lang="ja-JP" altLang="en-US" sz="1399" dirty="0"/>
              <a:t>年以内に</a:t>
            </a:r>
            <a:r>
              <a:rPr lang="en-US" altLang="ja-JP" sz="1399" dirty="0"/>
              <a:t>SBT</a:t>
            </a:r>
            <a:r>
              <a:rPr lang="ja-JP" altLang="en-US" sz="1399" dirty="0"/>
              <a:t>認定を取得すると宣言すること</a:t>
            </a:r>
            <a:endParaRPr lang="en-US" altLang="ja-JP" sz="1399" dirty="0"/>
          </a:p>
        </p:txBody>
      </p:sp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77AEEE05-E0C3-7389-54C1-7CADDE15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11" y="7259257"/>
            <a:ext cx="10104324" cy="2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84340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]Science Based Targets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　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1099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en-US" altLang="ja-JP" sz="1099" b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1099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</a:t>
            </a:r>
          </a:p>
        </p:txBody>
      </p:sp>
      <p:graphicFrame>
        <p:nvGraphicFramePr>
          <p:cNvPr id="25" name="グラフ 24">
            <a:extLst>
              <a:ext uri="{FF2B5EF4-FFF2-40B4-BE49-F238E27FC236}">
                <a16:creationId xmlns:a16="http://schemas.microsoft.com/office/drawing/2014/main" id="{34668D23-54BE-0D5B-DE1A-6D140985EC50}"/>
              </a:ext>
            </a:extLst>
          </p:cNvPr>
          <p:cNvGraphicFramePr>
            <a:graphicFrameLocks/>
          </p:cNvGraphicFramePr>
          <p:nvPr/>
        </p:nvGraphicFramePr>
        <p:xfrm>
          <a:off x="629398" y="2189760"/>
          <a:ext cx="9358922" cy="448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D48C12-7F18-87EE-838E-C792669C48C9}"/>
              </a:ext>
            </a:extLst>
          </p:cNvPr>
          <p:cNvSpPr txBox="1"/>
          <p:nvPr/>
        </p:nvSpPr>
        <p:spPr>
          <a:xfrm>
            <a:off x="1684104" y="5512094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798" b="1" dirty="0">
                <a:solidFill>
                  <a:srgbClr val="FF0000"/>
                </a:solidFill>
              </a:rPr>
              <a:t>17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01AB89-E79C-BAA4-83AD-5D0630DB23A1}"/>
              </a:ext>
            </a:extLst>
          </p:cNvPr>
          <p:cNvSpPr txBox="1"/>
          <p:nvPr/>
        </p:nvSpPr>
        <p:spPr>
          <a:xfrm>
            <a:off x="2527495" y="5327583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101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70AC265-2733-9E08-C58F-2766D5B7C00C}"/>
              </a:ext>
            </a:extLst>
          </p:cNvPr>
          <p:cNvSpPr txBox="1"/>
          <p:nvPr/>
        </p:nvSpPr>
        <p:spPr>
          <a:xfrm>
            <a:off x="3370886" y="5278292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798" b="1" dirty="0">
                <a:solidFill>
                  <a:srgbClr val="FF0000"/>
                </a:solidFill>
              </a:rPr>
              <a:t>206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4190E9-FBA3-0128-11EA-C1AB562F9CDD}"/>
              </a:ext>
            </a:extLst>
          </p:cNvPr>
          <p:cNvSpPr txBox="1"/>
          <p:nvPr/>
        </p:nvSpPr>
        <p:spPr>
          <a:xfrm>
            <a:off x="4214277" y="5262350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369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61ACB12-98B9-45FD-D0CC-9A142F2E42D1}"/>
              </a:ext>
            </a:extLst>
          </p:cNvPr>
          <p:cNvSpPr txBox="1"/>
          <p:nvPr/>
        </p:nvSpPr>
        <p:spPr>
          <a:xfrm>
            <a:off x="5057668" y="5234667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798" b="1" dirty="0">
                <a:solidFill>
                  <a:srgbClr val="FF0000"/>
                </a:solidFill>
              </a:rPr>
              <a:t>541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A9F2431-CB10-0A66-9B5C-D423E8BF4D41}"/>
              </a:ext>
            </a:extLst>
          </p:cNvPr>
          <p:cNvSpPr txBox="1"/>
          <p:nvPr/>
        </p:nvSpPr>
        <p:spPr>
          <a:xfrm>
            <a:off x="5901059" y="5143072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8</a:t>
            </a:r>
            <a:r>
              <a:rPr kumimoji="1" lang="en-US" altLang="ja-JP" sz="1798" b="1" dirty="0">
                <a:solidFill>
                  <a:srgbClr val="FF0000"/>
                </a:solidFill>
              </a:rPr>
              <a:t>41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5A72FB1-1C91-D9D6-05D1-1C920C643B88}"/>
              </a:ext>
            </a:extLst>
          </p:cNvPr>
          <p:cNvSpPr txBox="1"/>
          <p:nvPr/>
        </p:nvSpPr>
        <p:spPr>
          <a:xfrm>
            <a:off x="6744450" y="4958561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798" b="1" dirty="0">
                <a:solidFill>
                  <a:srgbClr val="FF0000"/>
                </a:solidFill>
              </a:rPr>
              <a:t>1,310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093D23E-52B2-E29F-2F66-E0DC71A582CE}"/>
              </a:ext>
            </a:extLst>
          </p:cNvPr>
          <p:cNvSpPr txBox="1"/>
          <p:nvPr/>
        </p:nvSpPr>
        <p:spPr>
          <a:xfrm>
            <a:off x="7587841" y="4360827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2,671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DCBEDC6-3D78-901E-9B08-00040066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10" y="2709890"/>
            <a:ext cx="1260921" cy="1133001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E294FF-D1E9-2771-2C45-7B0402CA2C67}"/>
              </a:ext>
            </a:extLst>
          </p:cNvPr>
          <p:cNvSpPr txBox="1"/>
          <p:nvPr/>
        </p:nvSpPr>
        <p:spPr>
          <a:xfrm>
            <a:off x="1257067" y="2203173"/>
            <a:ext cx="1909496" cy="369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798" b="1" dirty="0">
                <a:latin typeface="+mn-lt"/>
                <a:ea typeface="+mn-ea"/>
              </a:rPr>
              <a:t>累計企業数グラフ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DBEB12-2626-4687-1C54-DE48D3D492C5}"/>
              </a:ext>
            </a:extLst>
          </p:cNvPr>
          <p:cNvSpPr txBox="1"/>
          <p:nvPr/>
        </p:nvSpPr>
        <p:spPr>
          <a:xfrm>
            <a:off x="8431232" y="3387926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4,810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D2D3E-EEB2-D1AB-A6FE-D955B7E1B594}"/>
              </a:ext>
            </a:extLst>
          </p:cNvPr>
          <p:cNvSpPr txBox="1"/>
          <p:nvPr/>
        </p:nvSpPr>
        <p:spPr>
          <a:xfrm>
            <a:off x="9274622" y="2417894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7</a:t>
            </a:r>
            <a:r>
              <a:rPr kumimoji="1" lang="en-US" altLang="ja-JP" sz="1798" b="1" dirty="0">
                <a:solidFill>
                  <a:srgbClr val="FF0000"/>
                </a:solidFill>
              </a:rPr>
              <a:t>,705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3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954EC395-3DB0-854E-6B88-631FB6B02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320445"/>
              </p:ext>
            </p:extLst>
          </p:nvPr>
        </p:nvGraphicFramePr>
        <p:xfrm>
          <a:off x="618071" y="2306513"/>
          <a:ext cx="9489010" cy="481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に参加する日本企業の認定数が更に増加</a:t>
            </a:r>
          </a:p>
        </p:txBody>
      </p:sp>
      <p:sp>
        <p:nvSpPr>
          <p:cNvPr id="16" name="テキスト ボックス 15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FAF6C088-9132-99D3-C265-8B98BA5A24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2023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月から</a:t>
            </a:r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月までの</a:t>
            </a:r>
            <a:r>
              <a:rPr lang="en-US" altLang="ja-JP" dirty="0"/>
              <a:t>1</a:t>
            </a:r>
            <a:r>
              <a:rPr lang="ja-JP" altLang="en-US" dirty="0"/>
              <a:t>年間で</a:t>
            </a:r>
            <a:r>
              <a:rPr lang="en-US" altLang="ja-JP" dirty="0"/>
              <a:t>479</a:t>
            </a:r>
            <a:r>
              <a:rPr lang="ja-JP" altLang="en-US" dirty="0"/>
              <a:t>社が認定を取得</a:t>
            </a:r>
            <a:endParaRPr lang="en-US" altLang="ja-JP" dirty="0"/>
          </a:p>
          <a:p>
            <a:r>
              <a:rPr lang="ja-JP" altLang="en-US" dirty="0"/>
              <a:t>日本企業の</a:t>
            </a:r>
            <a:r>
              <a:rPr lang="en-US" altLang="ja-JP" dirty="0"/>
              <a:t>SBT</a:t>
            </a:r>
            <a:r>
              <a:rPr lang="ja-JP" altLang="en-US" dirty="0"/>
              <a:t>認定数は年々増加している</a:t>
            </a:r>
            <a:endParaRPr lang="en-US" altLang="ja-JP" dirty="0"/>
          </a:p>
        </p:txBody>
      </p:sp>
      <p:sp>
        <p:nvSpPr>
          <p:cNvPr id="33" name="テキスト ボックス 11">
            <a:extLst>
              <a:ext uri="{FF2B5EF4-FFF2-40B4-BE49-F238E27FC236}">
                <a16:creationId xmlns:a16="http://schemas.microsoft.com/office/drawing/2014/main" id="{3A661A00-7C09-9820-9FE0-AA059ABC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11" y="7259257"/>
            <a:ext cx="10104324" cy="2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84340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]Science Based Targets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　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1099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en-US" altLang="ja-JP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1099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9100AAE-05C0-EB30-252E-8ED9EC48F935}"/>
              </a:ext>
            </a:extLst>
          </p:cNvPr>
          <p:cNvSpPr txBox="1"/>
          <p:nvPr/>
        </p:nvSpPr>
        <p:spPr>
          <a:xfrm>
            <a:off x="1174167" y="2398068"/>
            <a:ext cx="1909496" cy="369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798" b="1" dirty="0">
                <a:latin typeface="+mn-lt"/>
                <a:ea typeface="+mn-ea"/>
              </a:rPr>
              <a:t>累計企業数グラフ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92D59C3-F8AD-105D-88DF-99913E2D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29" y="3007285"/>
            <a:ext cx="1260921" cy="11330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B35978-2D2F-1C0F-80A2-0B1CA8BE18C5}"/>
              </a:ext>
            </a:extLst>
          </p:cNvPr>
          <p:cNvSpPr txBox="1"/>
          <p:nvPr/>
        </p:nvSpPr>
        <p:spPr>
          <a:xfrm>
            <a:off x="1526653" y="6138931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BCD548-CC53-171A-D761-DA5EF750977A}"/>
              </a:ext>
            </a:extLst>
          </p:cNvPr>
          <p:cNvSpPr txBox="1"/>
          <p:nvPr/>
        </p:nvSpPr>
        <p:spPr>
          <a:xfrm>
            <a:off x="2391277" y="5963945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CA0A9B-F478-46E2-C9E0-82DC943B4B0D}"/>
              </a:ext>
            </a:extLst>
          </p:cNvPr>
          <p:cNvSpPr txBox="1"/>
          <p:nvPr/>
        </p:nvSpPr>
        <p:spPr>
          <a:xfrm>
            <a:off x="3255901" y="5809304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3DB070-6664-238B-1E60-D2FE0FD1EEA2}"/>
              </a:ext>
            </a:extLst>
          </p:cNvPr>
          <p:cNvSpPr txBox="1"/>
          <p:nvPr/>
        </p:nvSpPr>
        <p:spPr>
          <a:xfrm>
            <a:off x="4120525" y="5993810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B73DAF-A4F8-DB76-3F3E-0D469C81721E}"/>
              </a:ext>
            </a:extLst>
          </p:cNvPr>
          <p:cNvSpPr txBox="1"/>
          <p:nvPr/>
        </p:nvSpPr>
        <p:spPr>
          <a:xfrm>
            <a:off x="4985149" y="6062731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C359F1-340D-7E85-D998-C2F5E2E32F85}"/>
              </a:ext>
            </a:extLst>
          </p:cNvPr>
          <p:cNvSpPr txBox="1"/>
          <p:nvPr/>
        </p:nvSpPr>
        <p:spPr>
          <a:xfrm>
            <a:off x="5849773" y="5954425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BA5817-9788-FA5D-843E-A8313500819C}"/>
              </a:ext>
            </a:extLst>
          </p:cNvPr>
          <p:cNvSpPr txBox="1"/>
          <p:nvPr/>
        </p:nvSpPr>
        <p:spPr>
          <a:xfrm>
            <a:off x="6714397" y="5776704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124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FF6BA5-5124-A75F-7FCA-E716A6165BD6}"/>
              </a:ext>
            </a:extLst>
          </p:cNvPr>
          <p:cNvSpPr txBox="1"/>
          <p:nvPr/>
        </p:nvSpPr>
        <p:spPr>
          <a:xfrm>
            <a:off x="7579021" y="5440292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202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ED80FE-1288-C869-D61C-F3F5D513DA24}"/>
              </a:ext>
            </a:extLst>
          </p:cNvPr>
          <p:cNvSpPr txBox="1"/>
          <p:nvPr/>
        </p:nvSpPr>
        <p:spPr>
          <a:xfrm>
            <a:off x="8443645" y="4066776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492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E8AE48-B25E-9226-C6A6-CACFF1313277}"/>
              </a:ext>
            </a:extLst>
          </p:cNvPr>
          <p:cNvSpPr txBox="1"/>
          <p:nvPr/>
        </p:nvSpPr>
        <p:spPr>
          <a:xfrm>
            <a:off x="9308273" y="2434046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988</a:t>
            </a:r>
          </a:p>
        </p:txBody>
      </p:sp>
    </p:spTree>
    <p:extLst>
      <p:ext uri="{BB962C8B-B14F-4D97-AF65-F5344CB8AC3E}">
        <p14:creationId xmlns:p14="http://schemas.microsoft.com/office/powerpoint/2010/main" val="1393768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環境省template">
      <a:dk1>
        <a:sysClr val="windowText" lastClr="000000"/>
      </a:dk1>
      <a:lt1>
        <a:sysClr val="window" lastClr="FFFFFF"/>
      </a:lt1>
      <a:dk2>
        <a:srgbClr val="009C89"/>
      </a:dk2>
      <a:lt2>
        <a:srgbClr val="00584E"/>
      </a:lt2>
      <a:accent1>
        <a:srgbClr val="38BEE2"/>
      </a:accent1>
      <a:accent2>
        <a:srgbClr val="43B99A"/>
      </a:accent2>
      <a:accent3>
        <a:srgbClr val="83A4D1"/>
      </a:accent3>
      <a:accent4>
        <a:srgbClr val="C89E28"/>
      </a:accent4>
      <a:accent5>
        <a:srgbClr val="AC353C"/>
      </a:accent5>
      <a:accent6>
        <a:srgbClr val="ED7D31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kumimoji="1" sz="16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4676ADD57909447B7F1135236DCFAE8" ma:contentTypeVersion="14" ma:contentTypeDescription="新しいドキュメントを作成します。" ma:contentTypeScope="" ma:versionID="a297c784f10a4415f0344d62c40e658a">
  <xsd:schema xmlns:xsd="http://www.w3.org/2001/XMLSchema" xmlns:xs="http://www.w3.org/2001/XMLSchema" xmlns:p="http://schemas.microsoft.com/office/2006/metadata/properties" xmlns:ns2="bb4a6e07-5381-4036-9a32-14d29e2ac341" xmlns:ns3="5c2e6894-9fb9-482b-b377-a41ed3c167b4" targetNamespace="http://schemas.microsoft.com/office/2006/metadata/properties" ma:root="true" ma:fieldsID="dbedf4e82566dac2ea2f50f00f19b61a" ns2:_="" ns3:_="">
    <xsd:import namespace="bb4a6e07-5381-4036-9a32-14d29e2ac341"/>
    <xsd:import namespace="5c2e6894-9fb9-482b-b377-a41ed3c16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a6e07-5381-4036-9a32-14d29e2ac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41ec372-7df7-4705-b422-e090bb581a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e6894-9fb9-482b-b377-a41ed3c167b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727396c-f041-4dd3-9314-265a33161c41}" ma:internalName="TaxCatchAll" ma:showField="CatchAllData" ma:web="5c2e6894-9fb9-482b-b377-a41ed3c16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2e6894-9fb9-482b-b377-a41ed3c167b4" xsi:nil="true"/>
    <lcf76f155ced4ddcb4097134ff3c332f xmlns="bb4a6e07-5381-4036-9a32-14d29e2ac3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24AEBF-899C-46F9-A88B-833673F0C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a6e07-5381-4036-9a32-14d29e2ac341"/>
    <ds:schemaRef ds:uri="5c2e6894-9fb9-482b-b377-a41ed3c16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96014D-E42B-4AFE-9895-3AD3B888770F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c2e6894-9fb9-482b-b377-a41ed3c167b4"/>
    <ds:schemaRef ds:uri="bb4a6e07-5381-4036-9a32-14d29e2ac34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E2E68A-8348-4546-B74D-4CFFF41D1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ユーザー設定</PresentationFormat>
  <Paragraphs>119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HGP創英角ｺﾞｼｯｸUB</vt:lpstr>
      <vt:lpstr>Meiryo UI</vt:lpstr>
      <vt:lpstr>游ゴシック</vt:lpstr>
      <vt:lpstr>Arial</vt:lpstr>
      <vt:lpstr>Calibri</vt:lpstr>
      <vt:lpstr>Segoe UI</vt:lpstr>
      <vt:lpstr>Wingdings</vt:lpstr>
      <vt:lpstr>Office テーマ</vt:lpstr>
      <vt:lpstr>think-cellスライド</vt:lpstr>
      <vt:lpstr>SBT（Near-term SBT）のイメージ</vt:lpstr>
      <vt:lpstr>SBTの運営機関</vt:lpstr>
      <vt:lpstr>SBTに取組むメリット</vt:lpstr>
      <vt:lpstr>SBT設定の基準概要 1/2</vt:lpstr>
      <vt:lpstr>SBT設定の基準概要 2/2</vt:lpstr>
      <vt:lpstr>SBTに参加する企業は世界全体で年々増加</vt:lpstr>
      <vt:lpstr>SBTに参加する日本企業の認定数が更に増加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2021-02-26T10:48:20Z</dcterms:created>
  <dcterms:modified xsi:type="dcterms:W3CDTF">2025-01-31T10:25:46Z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0x01010004676ADD57909447B7F1135236DCFAE8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2023-07-13T06:35:54Z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9d974004-9a00-42fc-9589-3ba1aae291b6</vt:lpwstr>
  </property>
  <property fmtid="{D5CDD505-2E9C-101B-9397-08002B2CF9AE}" pid="8" name="MSIP_Label_defa4170-0d19-0005-0004-bc88714345d2_ActionId">
    <vt:lpwstr>387f9688-70b0-460d-943a-fd0c1f51a3e1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